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38"/>
  </p:notesMasterIdLst>
  <p:handoutMasterIdLst>
    <p:handoutMasterId r:id="rId39"/>
  </p:handoutMasterIdLst>
  <p:sldIdLst>
    <p:sldId id="256" r:id="rId6"/>
    <p:sldId id="272" r:id="rId7"/>
    <p:sldId id="285" r:id="rId8"/>
    <p:sldId id="291" r:id="rId9"/>
    <p:sldId id="289" r:id="rId10"/>
    <p:sldId id="292" r:id="rId11"/>
    <p:sldId id="305" r:id="rId12"/>
    <p:sldId id="316" r:id="rId13"/>
    <p:sldId id="294" r:id="rId14"/>
    <p:sldId id="299" r:id="rId15"/>
    <p:sldId id="312" r:id="rId16"/>
    <p:sldId id="306" r:id="rId17"/>
    <p:sldId id="311" r:id="rId18"/>
    <p:sldId id="288" r:id="rId19"/>
    <p:sldId id="296" r:id="rId20"/>
    <p:sldId id="301" r:id="rId21"/>
    <p:sldId id="328" r:id="rId22"/>
    <p:sldId id="329" r:id="rId23"/>
    <p:sldId id="330" r:id="rId24"/>
    <p:sldId id="331" r:id="rId25"/>
    <p:sldId id="332" r:id="rId26"/>
    <p:sldId id="333" r:id="rId27"/>
    <p:sldId id="334" r:id="rId28"/>
    <p:sldId id="335" r:id="rId29"/>
    <p:sldId id="336" r:id="rId30"/>
    <p:sldId id="302" r:id="rId31"/>
    <p:sldId id="303" r:id="rId32"/>
    <p:sldId id="304" r:id="rId33"/>
    <p:sldId id="325" r:id="rId34"/>
    <p:sldId id="326" r:id="rId35"/>
    <p:sldId id="327" r:id="rId36"/>
    <p:sldId id="271" r:id="rId37"/>
  </p:sldIdLst>
  <p:sldSz cx="9144000" cy="6858000" type="screen4x3"/>
  <p:notesSz cx="6805613" cy="9939338"/>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103" d="100"/>
          <a:sy n="103" d="100"/>
        </p:scale>
        <p:origin x="-690" y="-84"/>
      </p:cViewPr>
      <p:guideLst>
        <p:guide orient="horz" pos="164"/>
        <p:guide orient="horz" pos="890"/>
        <p:guide orient="horz" pos="1484"/>
        <p:guide orient="horz" pos="1200"/>
        <p:guide orient="horz" pos="2736"/>
        <p:guide orient="horz" pos="4319"/>
        <p:guide pos="2880"/>
        <p:guide pos="240"/>
        <p:guide pos="476"/>
        <p:guide pos="5520"/>
        <p:guide pos="884"/>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9" d="100"/>
          <a:sy n="99" d="100"/>
        </p:scale>
        <p:origin x="-2532" y="-90"/>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A7407-2A84-4905-8ADE-B13B3A74222C}" type="doc">
      <dgm:prSet loTypeId="urn:microsoft.com/office/officeart/2005/8/layout/process2" loCatId="process" qsTypeId="urn:microsoft.com/office/officeart/2005/8/quickstyle/3d5" qsCatId="3D" csTypeId="urn:microsoft.com/office/officeart/2005/8/colors/accent1_2" csCatId="accent1" phldr="1"/>
      <dgm:spPr/>
    </dgm:pt>
    <dgm:pt modelId="{1CCC7245-D7D7-4937-BEE7-3B0DE5463FB0}">
      <dgm:prSet phldrT="[テキスト]" custT="1"/>
      <dgm:spPr/>
      <dgm:t>
        <a:bodyPr/>
        <a:lstStyle/>
        <a:p>
          <a:r>
            <a:rPr kumimoji="1" lang="ja-JP" altLang="en-US" sz="1800" dirty="0" smtClean="0">
              <a:latin typeface="+mn-ea"/>
              <a:ea typeface="+mn-ea"/>
            </a:rPr>
            <a:t>開発</a:t>
          </a:r>
          <a:endParaRPr kumimoji="1" lang="ja-JP" altLang="en-US" sz="1800" dirty="0">
            <a:latin typeface="+mn-ea"/>
            <a:ea typeface="+mn-ea"/>
          </a:endParaRPr>
        </a:p>
      </dgm:t>
    </dgm:pt>
    <dgm:pt modelId="{EF3AFA68-BA5C-4720-86E1-B93B309C71EE}" type="parTrans" cxnId="{6AB99CB5-3FF4-47FC-9B3F-C9D35FB7508D}">
      <dgm:prSet/>
      <dgm:spPr/>
      <dgm:t>
        <a:bodyPr/>
        <a:lstStyle/>
        <a:p>
          <a:endParaRPr kumimoji="1" lang="ja-JP" altLang="en-US" sz="4400">
            <a:latin typeface="+mn-ea"/>
            <a:ea typeface="+mn-ea"/>
          </a:endParaRPr>
        </a:p>
      </dgm:t>
    </dgm:pt>
    <dgm:pt modelId="{50882B6E-C105-4039-983A-A867999CD367}" type="sibTrans" cxnId="{6AB99CB5-3FF4-47FC-9B3F-C9D35FB7508D}">
      <dgm:prSet/>
      <dgm:spPr/>
      <dgm:t>
        <a:bodyPr/>
        <a:lstStyle/>
        <a:p>
          <a:endParaRPr kumimoji="1" lang="ja-JP" altLang="en-US" sz="4400">
            <a:latin typeface="+mn-ea"/>
            <a:ea typeface="+mn-ea"/>
          </a:endParaRPr>
        </a:p>
      </dgm:t>
    </dgm:pt>
    <dgm:pt modelId="{DA5D0A72-B6CA-44F1-BCE4-B4A66B2B7C80}">
      <dgm:prSet phldrT="[テキスト]" custT="1"/>
      <dgm:spPr/>
      <dgm:t>
        <a:bodyPr/>
        <a:lstStyle/>
        <a:p>
          <a:r>
            <a:rPr kumimoji="1" lang="ja-JP" altLang="en-US" sz="1800" dirty="0" smtClean="0">
              <a:latin typeface="+mn-ea"/>
              <a:ea typeface="+mn-ea"/>
            </a:rPr>
            <a:t>デバッグ</a:t>
          </a:r>
          <a:endParaRPr kumimoji="1" lang="ja-JP" altLang="en-US" sz="1800" dirty="0">
            <a:latin typeface="+mn-ea"/>
            <a:ea typeface="+mn-ea"/>
          </a:endParaRPr>
        </a:p>
      </dgm:t>
    </dgm:pt>
    <dgm:pt modelId="{E388A11C-B4AB-4DA7-8F55-F175613CD613}" type="parTrans" cxnId="{2C389B30-7BAB-4524-800F-CB0AC8520D01}">
      <dgm:prSet/>
      <dgm:spPr/>
      <dgm:t>
        <a:bodyPr/>
        <a:lstStyle/>
        <a:p>
          <a:endParaRPr kumimoji="1" lang="ja-JP" altLang="en-US" sz="4400">
            <a:latin typeface="+mn-ea"/>
            <a:ea typeface="+mn-ea"/>
          </a:endParaRPr>
        </a:p>
      </dgm:t>
    </dgm:pt>
    <dgm:pt modelId="{5A5AD931-E1E0-4E48-93EF-93C080C2B85B}" type="sibTrans" cxnId="{2C389B30-7BAB-4524-800F-CB0AC8520D01}">
      <dgm:prSet/>
      <dgm:spPr/>
      <dgm:t>
        <a:bodyPr/>
        <a:lstStyle/>
        <a:p>
          <a:endParaRPr kumimoji="1" lang="ja-JP" altLang="en-US" sz="4400">
            <a:latin typeface="+mn-ea"/>
            <a:ea typeface="+mn-ea"/>
          </a:endParaRPr>
        </a:p>
      </dgm:t>
    </dgm:pt>
    <dgm:pt modelId="{67A73A3B-9B6C-405F-8218-EB0E758B5E13}">
      <dgm:prSet phldrT="[テキスト]" custT="1"/>
      <dgm:spPr/>
      <dgm:t>
        <a:bodyPr/>
        <a:lstStyle/>
        <a:p>
          <a:r>
            <a:rPr kumimoji="1" lang="ja-JP" altLang="en-US" sz="1800" dirty="0" smtClean="0">
              <a:latin typeface="+mn-ea"/>
              <a:ea typeface="+mn-ea"/>
            </a:rPr>
            <a:t>配布</a:t>
          </a:r>
          <a:endParaRPr kumimoji="1" lang="ja-JP" altLang="en-US" sz="1800" dirty="0">
            <a:latin typeface="+mn-ea"/>
            <a:ea typeface="+mn-ea"/>
          </a:endParaRPr>
        </a:p>
      </dgm:t>
    </dgm:pt>
    <dgm:pt modelId="{02E859FF-F80D-43E9-A26E-26B5D1C24BD9}" type="parTrans" cxnId="{CD993FA2-7E79-4EDF-95DA-F176A03E73C0}">
      <dgm:prSet/>
      <dgm:spPr/>
      <dgm:t>
        <a:bodyPr/>
        <a:lstStyle/>
        <a:p>
          <a:endParaRPr kumimoji="1" lang="ja-JP" altLang="en-US" sz="4400">
            <a:latin typeface="+mn-ea"/>
            <a:ea typeface="+mn-ea"/>
          </a:endParaRPr>
        </a:p>
      </dgm:t>
    </dgm:pt>
    <dgm:pt modelId="{605EBD38-C2CF-4EC2-A7C6-5AF649A86809}" type="sibTrans" cxnId="{CD993FA2-7E79-4EDF-95DA-F176A03E73C0}">
      <dgm:prSet/>
      <dgm:spPr/>
      <dgm:t>
        <a:bodyPr/>
        <a:lstStyle/>
        <a:p>
          <a:endParaRPr kumimoji="1" lang="ja-JP" altLang="en-US" sz="4400">
            <a:latin typeface="+mn-ea"/>
            <a:ea typeface="+mn-ea"/>
          </a:endParaRPr>
        </a:p>
      </dgm:t>
    </dgm:pt>
    <dgm:pt modelId="{05A0D485-96CF-412B-810F-84671873E19F}">
      <dgm:prSet phldrT="[テキスト]" custT="1"/>
      <dgm:spPr/>
      <dgm:t>
        <a:bodyPr/>
        <a:lstStyle/>
        <a:p>
          <a:r>
            <a:rPr kumimoji="1" lang="ja-JP" altLang="en-US" sz="1800" dirty="0" smtClean="0">
              <a:latin typeface="+mn-ea"/>
              <a:ea typeface="+mn-ea"/>
            </a:rPr>
            <a:t>運用</a:t>
          </a:r>
          <a:endParaRPr kumimoji="1" lang="ja-JP" altLang="en-US" sz="1800" dirty="0">
            <a:latin typeface="+mn-ea"/>
            <a:ea typeface="+mn-ea"/>
          </a:endParaRPr>
        </a:p>
      </dgm:t>
    </dgm:pt>
    <dgm:pt modelId="{9627E7C3-F589-4984-A390-1A1E0C89D09E}" type="parTrans" cxnId="{9A2BC10F-A3EA-4DDA-9F52-C030C7578149}">
      <dgm:prSet/>
      <dgm:spPr/>
      <dgm:t>
        <a:bodyPr/>
        <a:lstStyle/>
        <a:p>
          <a:endParaRPr kumimoji="1" lang="ja-JP" altLang="en-US" sz="4400">
            <a:latin typeface="+mn-ea"/>
            <a:ea typeface="+mn-ea"/>
          </a:endParaRPr>
        </a:p>
      </dgm:t>
    </dgm:pt>
    <dgm:pt modelId="{65204D20-B111-477E-87F0-AF10A6FA4F0A}" type="sibTrans" cxnId="{9A2BC10F-A3EA-4DDA-9F52-C030C7578149}">
      <dgm:prSet/>
      <dgm:spPr/>
      <dgm:t>
        <a:bodyPr/>
        <a:lstStyle/>
        <a:p>
          <a:endParaRPr kumimoji="1" lang="ja-JP" altLang="en-US" sz="4400">
            <a:latin typeface="+mn-ea"/>
            <a:ea typeface="+mn-ea"/>
          </a:endParaRPr>
        </a:p>
      </dgm:t>
    </dgm:pt>
    <dgm:pt modelId="{41008DFA-08BB-4ACD-BF16-8BC12CA48B61}" type="pres">
      <dgm:prSet presAssocID="{F09A7407-2A84-4905-8ADE-B13B3A74222C}" presName="linearFlow" presStyleCnt="0">
        <dgm:presLayoutVars>
          <dgm:resizeHandles val="exact"/>
        </dgm:presLayoutVars>
      </dgm:prSet>
      <dgm:spPr/>
    </dgm:pt>
    <dgm:pt modelId="{39F2ED25-6CC4-49B1-A144-02CC37E157D5}" type="pres">
      <dgm:prSet presAssocID="{1CCC7245-D7D7-4937-BEE7-3B0DE5463FB0}" presName="node" presStyleLbl="node1" presStyleIdx="0" presStyleCnt="4">
        <dgm:presLayoutVars>
          <dgm:bulletEnabled val="1"/>
        </dgm:presLayoutVars>
      </dgm:prSet>
      <dgm:spPr/>
      <dgm:t>
        <a:bodyPr/>
        <a:lstStyle/>
        <a:p>
          <a:endParaRPr kumimoji="1" lang="ja-JP" altLang="en-US"/>
        </a:p>
      </dgm:t>
    </dgm:pt>
    <dgm:pt modelId="{10B29AC1-3368-4556-88DB-130B77367C46}" type="pres">
      <dgm:prSet presAssocID="{50882B6E-C105-4039-983A-A867999CD367}" presName="sibTrans" presStyleLbl="sibTrans2D1" presStyleIdx="0" presStyleCnt="3"/>
      <dgm:spPr/>
      <dgm:t>
        <a:bodyPr/>
        <a:lstStyle/>
        <a:p>
          <a:endParaRPr kumimoji="1" lang="ja-JP" altLang="en-US"/>
        </a:p>
      </dgm:t>
    </dgm:pt>
    <dgm:pt modelId="{AF3F3354-086D-491A-BA2A-FB649A89C593}" type="pres">
      <dgm:prSet presAssocID="{50882B6E-C105-4039-983A-A867999CD367}" presName="connectorText" presStyleLbl="sibTrans2D1" presStyleIdx="0" presStyleCnt="3"/>
      <dgm:spPr/>
      <dgm:t>
        <a:bodyPr/>
        <a:lstStyle/>
        <a:p>
          <a:endParaRPr kumimoji="1" lang="ja-JP" altLang="en-US"/>
        </a:p>
      </dgm:t>
    </dgm:pt>
    <dgm:pt modelId="{F438F4D4-8B06-477D-98F8-96105614DA6D}" type="pres">
      <dgm:prSet presAssocID="{DA5D0A72-B6CA-44F1-BCE4-B4A66B2B7C80}" presName="node" presStyleLbl="node1" presStyleIdx="1" presStyleCnt="4">
        <dgm:presLayoutVars>
          <dgm:bulletEnabled val="1"/>
        </dgm:presLayoutVars>
      </dgm:prSet>
      <dgm:spPr/>
      <dgm:t>
        <a:bodyPr/>
        <a:lstStyle/>
        <a:p>
          <a:endParaRPr kumimoji="1" lang="ja-JP" altLang="en-US"/>
        </a:p>
      </dgm:t>
    </dgm:pt>
    <dgm:pt modelId="{42973C5E-7D76-46D7-82BA-CE2B87BAB4A8}" type="pres">
      <dgm:prSet presAssocID="{5A5AD931-E1E0-4E48-93EF-93C080C2B85B}" presName="sibTrans" presStyleLbl="sibTrans2D1" presStyleIdx="1" presStyleCnt="3"/>
      <dgm:spPr/>
      <dgm:t>
        <a:bodyPr/>
        <a:lstStyle/>
        <a:p>
          <a:endParaRPr kumimoji="1" lang="ja-JP" altLang="en-US"/>
        </a:p>
      </dgm:t>
    </dgm:pt>
    <dgm:pt modelId="{F5AE16D5-751F-446F-AB15-C4E68A5A1FBB}" type="pres">
      <dgm:prSet presAssocID="{5A5AD931-E1E0-4E48-93EF-93C080C2B85B}" presName="connectorText" presStyleLbl="sibTrans2D1" presStyleIdx="1" presStyleCnt="3"/>
      <dgm:spPr/>
      <dgm:t>
        <a:bodyPr/>
        <a:lstStyle/>
        <a:p>
          <a:endParaRPr kumimoji="1" lang="ja-JP" altLang="en-US"/>
        </a:p>
      </dgm:t>
    </dgm:pt>
    <dgm:pt modelId="{C1F2649E-FCD4-422B-8C69-9DEE30E16EFF}" type="pres">
      <dgm:prSet presAssocID="{67A73A3B-9B6C-405F-8218-EB0E758B5E13}" presName="node" presStyleLbl="node1" presStyleIdx="2" presStyleCnt="4">
        <dgm:presLayoutVars>
          <dgm:bulletEnabled val="1"/>
        </dgm:presLayoutVars>
      </dgm:prSet>
      <dgm:spPr/>
      <dgm:t>
        <a:bodyPr/>
        <a:lstStyle/>
        <a:p>
          <a:endParaRPr kumimoji="1" lang="ja-JP" altLang="en-US"/>
        </a:p>
      </dgm:t>
    </dgm:pt>
    <dgm:pt modelId="{55787FF9-4315-4521-A4D8-5BE1746F71F8}" type="pres">
      <dgm:prSet presAssocID="{605EBD38-C2CF-4EC2-A7C6-5AF649A86809}" presName="sibTrans" presStyleLbl="sibTrans2D1" presStyleIdx="2" presStyleCnt="3"/>
      <dgm:spPr/>
      <dgm:t>
        <a:bodyPr/>
        <a:lstStyle/>
        <a:p>
          <a:endParaRPr kumimoji="1" lang="ja-JP" altLang="en-US"/>
        </a:p>
      </dgm:t>
    </dgm:pt>
    <dgm:pt modelId="{FF418465-AB66-4FA9-8AC1-433739F87122}" type="pres">
      <dgm:prSet presAssocID="{605EBD38-C2CF-4EC2-A7C6-5AF649A86809}" presName="connectorText" presStyleLbl="sibTrans2D1" presStyleIdx="2" presStyleCnt="3"/>
      <dgm:spPr/>
      <dgm:t>
        <a:bodyPr/>
        <a:lstStyle/>
        <a:p>
          <a:endParaRPr kumimoji="1" lang="ja-JP" altLang="en-US"/>
        </a:p>
      </dgm:t>
    </dgm:pt>
    <dgm:pt modelId="{61D19823-4AF9-4EB7-8EB7-3BC95D943CDF}" type="pres">
      <dgm:prSet presAssocID="{05A0D485-96CF-412B-810F-84671873E19F}" presName="node" presStyleLbl="node1" presStyleIdx="3" presStyleCnt="4">
        <dgm:presLayoutVars>
          <dgm:bulletEnabled val="1"/>
        </dgm:presLayoutVars>
      </dgm:prSet>
      <dgm:spPr/>
      <dgm:t>
        <a:bodyPr/>
        <a:lstStyle/>
        <a:p>
          <a:endParaRPr kumimoji="1" lang="ja-JP" altLang="en-US"/>
        </a:p>
      </dgm:t>
    </dgm:pt>
  </dgm:ptLst>
  <dgm:cxnLst>
    <dgm:cxn modelId="{6AB99CB5-3FF4-47FC-9B3F-C9D35FB7508D}" srcId="{F09A7407-2A84-4905-8ADE-B13B3A74222C}" destId="{1CCC7245-D7D7-4937-BEE7-3B0DE5463FB0}" srcOrd="0" destOrd="0" parTransId="{EF3AFA68-BA5C-4720-86E1-B93B309C71EE}" sibTransId="{50882B6E-C105-4039-983A-A867999CD367}"/>
    <dgm:cxn modelId="{E084A024-E2C2-40E2-B86E-89598C406FD2}" type="presOf" srcId="{DA5D0A72-B6CA-44F1-BCE4-B4A66B2B7C80}" destId="{F438F4D4-8B06-477D-98F8-96105614DA6D}" srcOrd="0" destOrd="0" presId="urn:microsoft.com/office/officeart/2005/8/layout/process2"/>
    <dgm:cxn modelId="{9382B3EC-C3B3-4198-AE14-54FF793069C3}" type="presOf" srcId="{50882B6E-C105-4039-983A-A867999CD367}" destId="{AF3F3354-086D-491A-BA2A-FB649A89C593}" srcOrd="1" destOrd="0" presId="urn:microsoft.com/office/officeart/2005/8/layout/process2"/>
    <dgm:cxn modelId="{E346AAE7-01C7-4359-A3F0-92B4F2AEC52C}" type="presOf" srcId="{5A5AD931-E1E0-4E48-93EF-93C080C2B85B}" destId="{F5AE16D5-751F-446F-AB15-C4E68A5A1FBB}" srcOrd="1" destOrd="0" presId="urn:microsoft.com/office/officeart/2005/8/layout/process2"/>
    <dgm:cxn modelId="{546A09CD-39E0-410E-9CB4-508ADDF9A5CC}" type="presOf" srcId="{05A0D485-96CF-412B-810F-84671873E19F}" destId="{61D19823-4AF9-4EB7-8EB7-3BC95D943CDF}" srcOrd="0" destOrd="0" presId="urn:microsoft.com/office/officeart/2005/8/layout/process2"/>
    <dgm:cxn modelId="{BB066561-3080-40C5-AEB3-56E095C8C46A}" type="presOf" srcId="{605EBD38-C2CF-4EC2-A7C6-5AF649A86809}" destId="{FF418465-AB66-4FA9-8AC1-433739F87122}" srcOrd="1" destOrd="0" presId="urn:microsoft.com/office/officeart/2005/8/layout/process2"/>
    <dgm:cxn modelId="{2B3D4052-4D41-4488-9515-12FBC161C4B7}" type="presOf" srcId="{5A5AD931-E1E0-4E48-93EF-93C080C2B85B}" destId="{42973C5E-7D76-46D7-82BA-CE2B87BAB4A8}" srcOrd="0" destOrd="0" presId="urn:microsoft.com/office/officeart/2005/8/layout/process2"/>
    <dgm:cxn modelId="{9050A3B2-5724-4201-8F54-CE98CD4577F7}" type="presOf" srcId="{605EBD38-C2CF-4EC2-A7C6-5AF649A86809}" destId="{55787FF9-4315-4521-A4D8-5BE1746F71F8}" srcOrd="0" destOrd="0" presId="urn:microsoft.com/office/officeart/2005/8/layout/process2"/>
    <dgm:cxn modelId="{9A2BC10F-A3EA-4DDA-9F52-C030C7578149}" srcId="{F09A7407-2A84-4905-8ADE-B13B3A74222C}" destId="{05A0D485-96CF-412B-810F-84671873E19F}" srcOrd="3" destOrd="0" parTransId="{9627E7C3-F589-4984-A390-1A1E0C89D09E}" sibTransId="{65204D20-B111-477E-87F0-AF10A6FA4F0A}"/>
    <dgm:cxn modelId="{E48F0AF4-0850-4034-9CC4-AD0B369E4D95}" type="presOf" srcId="{50882B6E-C105-4039-983A-A867999CD367}" destId="{10B29AC1-3368-4556-88DB-130B77367C46}" srcOrd="0" destOrd="0" presId="urn:microsoft.com/office/officeart/2005/8/layout/process2"/>
    <dgm:cxn modelId="{C995CC82-6382-4BF6-8C4F-E9C14E0526F0}" type="presOf" srcId="{67A73A3B-9B6C-405F-8218-EB0E758B5E13}" destId="{C1F2649E-FCD4-422B-8C69-9DEE30E16EFF}" srcOrd="0" destOrd="0" presId="urn:microsoft.com/office/officeart/2005/8/layout/process2"/>
    <dgm:cxn modelId="{6293C158-55C2-4D56-8FE8-1C845B7B3BD5}" type="presOf" srcId="{F09A7407-2A84-4905-8ADE-B13B3A74222C}" destId="{41008DFA-08BB-4ACD-BF16-8BC12CA48B61}" srcOrd="0" destOrd="0" presId="urn:microsoft.com/office/officeart/2005/8/layout/process2"/>
    <dgm:cxn modelId="{06B3149E-1D85-43BA-92D5-21CC2CF29254}" type="presOf" srcId="{1CCC7245-D7D7-4937-BEE7-3B0DE5463FB0}" destId="{39F2ED25-6CC4-49B1-A144-02CC37E157D5}" srcOrd="0" destOrd="0" presId="urn:microsoft.com/office/officeart/2005/8/layout/process2"/>
    <dgm:cxn modelId="{CD993FA2-7E79-4EDF-95DA-F176A03E73C0}" srcId="{F09A7407-2A84-4905-8ADE-B13B3A74222C}" destId="{67A73A3B-9B6C-405F-8218-EB0E758B5E13}" srcOrd="2" destOrd="0" parTransId="{02E859FF-F80D-43E9-A26E-26B5D1C24BD9}" sibTransId="{605EBD38-C2CF-4EC2-A7C6-5AF649A86809}"/>
    <dgm:cxn modelId="{2C389B30-7BAB-4524-800F-CB0AC8520D01}" srcId="{F09A7407-2A84-4905-8ADE-B13B3A74222C}" destId="{DA5D0A72-B6CA-44F1-BCE4-B4A66B2B7C80}" srcOrd="1" destOrd="0" parTransId="{E388A11C-B4AB-4DA7-8F55-F175613CD613}" sibTransId="{5A5AD931-E1E0-4E48-93EF-93C080C2B85B}"/>
    <dgm:cxn modelId="{8868F1C2-8887-40F2-B313-177D45324F52}" type="presParOf" srcId="{41008DFA-08BB-4ACD-BF16-8BC12CA48B61}" destId="{39F2ED25-6CC4-49B1-A144-02CC37E157D5}" srcOrd="0" destOrd="0" presId="urn:microsoft.com/office/officeart/2005/8/layout/process2"/>
    <dgm:cxn modelId="{99C21325-8CA6-4D55-A01C-EB0C6F5CDA02}" type="presParOf" srcId="{41008DFA-08BB-4ACD-BF16-8BC12CA48B61}" destId="{10B29AC1-3368-4556-88DB-130B77367C46}" srcOrd="1" destOrd="0" presId="urn:microsoft.com/office/officeart/2005/8/layout/process2"/>
    <dgm:cxn modelId="{DD0BDF6E-CFCA-4704-88AD-80E53F6B3237}" type="presParOf" srcId="{10B29AC1-3368-4556-88DB-130B77367C46}" destId="{AF3F3354-086D-491A-BA2A-FB649A89C593}" srcOrd="0" destOrd="0" presId="urn:microsoft.com/office/officeart/2005/8/layout/process2"/>
    <dgm:cxn modelId="{9247A003-2E10-4984-A7D8-467B517CCE4F}" type="presParOf" srcId="{41008DFA-08BB-4ACD-BF16-8BC12CA48B61}" destId="{F438F4D4-8B06-477D-98F8-96105614DA6D}" srcOrd="2" destOrd="0" presId="urn:microsoft.com/office/officeart/2005/8/layout/process2"/>
    <dgm:cxn modelId="{F188C804-A4C0-4CC2-9925-5C5DF93CEF79}" type="presParOf" srcId="{41008DFA-08BB-4ACD-BF16-8BC12CA48B61}" destId="{42973C5E-7D76-46D7-82BA-CE2B87BAB4A8}" srcOrd="3" destOrd="0" presId="urn:microsoft.com/office/officeart/2005/8/layout/process2"/>
    <dgm:cxn modelId="{CBD3E2BB-771D-433D-BA7C-192FA684C8E0}" type="presParOf" srcId="{42973C5E-7D76-46D7-82BA-CE2B87BAB4A8}" destId="{F5AE16D5-751F-446F-AB15-C4E68A5A1FBB}" srcOrd="0" destOrd="0" presId="urn:microsoft.com/office/officeart/2005/8/layout/process2"/>
    <dgm:cxn modelId="{EA8ED960-37CA-4C03-BB19-F2507F5B22DB}" type="presParOf" srcId="{41008DFA-08BB-4ACD-BF16-8BC12CA48B61}" destId="{C1F2649E-FCD4-422B-8C69-9DEE30E16EFF}" srcOrd="4" destOrd="0" presId="urn:microsoft.com/office/officeart/2005/8/layout/process2"/>
    <dgm:cxn modelId="{A21A2A55-E6E6-46AF-A0B3-01DBEE74B22F}" type="presParOf" srcId="{41008DFA-08BB-4ACD-BF16-8BC12CA48B61}" destId="{55787FF9-4315-4521-A4D8-5BE1746F71F8}" srcOrd="5" destOrd="0" presId="urn:microsoft.com/office/officeart/2005/8/layout/process2"/>
    <dgm:cxn modelId="{BF4E813C-0B37-4262-BF07-AB7BCDF64046}" type="presParOf" srcId="{55787FF9-4315-4521-A4D8-5BE1746F71F8}" destId="{FF418465-AB66-4FA9-8AC1-433739F87122}" srcOrd="0" destOrd="0" presId="urn:microsoft.com/office/officeart/2005/8/layout/process2"/>
    <dgm:cxn modelId="{93DFA0D7-8C49-460D-B904-63E6586377C0}" type="presParOf" srcId="{41008DFA-08BB-4ACD-BF16-8BC12CA48B61}" destId="{61D19823-4AF9-4EB7-8EB7-3BC95D943CDF}"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2ED25-6CC4-49B1-A144-02CC37E157D5}">
      <dsp:nvSpPr>
        <dsp:cNvPr id="0" name=""/>
        <dsp:cNvSpPr/>
      </dsp:nvSpPr>
      <dsp:spPr>
        <a:xfrm>
          <a:off x="114621" y="2964"/>
          <a:ext cx="1985334" cy="110296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n-ea"/>
              <a:ea typeface="+mn-ea"/>
            </a:rPr>
            <a:t>開発</a:t>
          </a:r>
          <a:endParaRPr kumimoji="1" lang="ja-JP" altLang="en-US" sz="1800" kern="1200" dirty="0">
            <a:latin typeface="+mn-ea"/>
            <a:ea typeface="+mn-ea"/>
          </a:endParaRPr>
        </a:p>
      </dsp:txBody>
      <dsp:txXfrm>
        <a:off x="114621" y="2964"/>
        <a:ext cx="1985334" cy="1102963"/>
      </dsp:txXfrm>
    </dsp:sp>
    <dsp:sp modelId="{10B29AC1-3368-4556-88DB-130B77367C46}">
      <dsp:nvSpPr>
        <dsp:cNvPr id="0" name=""/>
        <dsp:cNvSpPr/>
      </dsp:nvSpPr>
      <dsp:spPr>
        <a:xfrm rot="5400000">
          <a:off x="900483" y="1133502"/>
          <a:ext cx="413611" cy="49633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latin typeface="+mn-ea"/>
            <a:ea typeface="+mn-ea"/>
          </a:endParaRPr>
        </a:p>
      </dsp:txBody>
      <dsp:txXfrm rot="5400000">
        <a:off x="900483" y="1133502"/>
        <a:ext cx="413611" cy="496333"/>
      </dsp:txXfrm>
    </dsp:sp>
    <dsp:sp modelId="{F438F4D4-8B06-477D-98F8-96105614DA6D}">
      <dsp:nvSpPr>
        <dsp:cNvPr id="0" name=""/>
        <dsp:cNvSpPr/>
      </dsp:nvSpPr>
      <dsp:spPr>
        <a:xfrm>
          <a:off x="114621" y="1657410"/>
          <a:ext cx="1985334" cy="110296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n-ea"/>
              <a:ea typeface="+mn-ea"/>
            </a:rPr>
            <a:t>デバッグ</a:t>
          </a:r>
          <a:endParaRPr kumimoji="1" lang="ja-JP" altLang="en-US" sz="1800" kern="1200" dirty="0">
            <a:latin typeface="+mn-ea"/>
            <a:ea typeface="+mn-ea"/>
          </a:endParaRPr>
        </a:p>
      </dsp:txBody>
      <dsp:txXfrm>
        <a:off x="114621" y="1657410"/>
        <a:ext cx="1985334" cy="1102963"/>
      </dsp:txXfrm>
    </dsp:sp>
    <dsp:sp modelId="{42973C5E-7D76-46D7-82BA-CE2B87BAB4A8}">
      <dsp:nvSpPr>
        <dsp:cNvPr id="0" name=""/>
        <dsp:cNvSpPr/>
      </dsp:nvSpPr>
      <dsp:spPr>
        <a:xfrm rot="5400000">
          <a:off x="900483" y="2787948"/>
          <a:ext cx="413611" cy="49633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latin typeface="+mn-ea"/>
            <a:ea typeface="+mn-ea"/>
          </a:endParaRPr>
        </a:p>
      </dsp:txBody>
      <dsp:txXfrm rot="5400000">
        <a:off x="900483" y="2787948"/>
        <a:ext cx="413611" cy="496333"/>
      </dsp:txXfrm>
    </dsp:sp>
    <dsp:sp modelId="{C1F2649E-FCD4-422B-8C69-9DEE30E16EFF}">
      <dsp:nvSpPr>
        <dsp:cNvPr id="0" name=""/>
        <dsp:cNvSpPr/>
      </dsp:nvSpPr>
      <dsp:spPr>
        <a:xfrm>
          <a:off x="114621" y="3311855"/>
          <a:ext cx="1985334" cy="110296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n-ea"/>
              <a:ea typeface="+mn-ea"/>
            </a:rPr>
            <a:t>配布</a:t>
          </a:r>
          <a:endParaRPr kumimoji="1" lang="ja-JP" altLang="en-US" sz="1800" kern="1200" dirty="0">
            <a:latin typeface="+mn-ea"/>
            <a:ea typeface="+mn-ea"/>
          </a:endParaRPr>
        </a:p>
      </dsp:txBody>
      <dsp:txXfrm>
        <a:off x="114621" y="3311855"/>
        <a:ext cx="1985334" cy="1102963"/>
      </dsp:txXfrm>
    </dsp:sp>
    <dsp:sp modelId="{55787FF9-4315-4521-A4D8-5BE1746F71F8}">
      <dsp:nvSpPr>
        <dsp:cNvPr id="0" name=""/>
        <dsp:cNvSpPr/>
      </dsp:nvSpPr>
      <dsp:spPr>
        <a:xfrm rot="5400000">
          <a:off x="900483" y="4442393"/>
          <a:ext cx="413611" cy="496333"/>
        </a:xfrm>
        <a:prstGeom prs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kumimoji="1" lang="ja-JP" altLang="en-US" sz="1200" kern="1200">
            <a:latin typeface="+mn-ea"/>
            <a:ea typeface="+mn-ea"/>
          </a:endParaRPr>
        </a:p>
      </dsp:txBody>
      <dsp:txXfrm rot="5400000">
        <a:off x="900483" y="4442393"/>
        <a:ext cx="413611" cy="496333"/>
      </dsp:txXfrm>
    </dsp:sp>
    <dsp:sp modelId="{61D19823-4AF9-4EB7-8EB7-3BC95D943CDF}">
      <dsp:nvSpPr>
        <dsp:cNvPr id="0" name=""/>
        <dsp:cNvSpPr/>
      </dsp:nvSpPr>
      <dsp:spPr>
        <a:xfrm>
          <a:off x="114621" y="4966301"/>
          <a:ext cx="1985334" cy="1102963"/>
        </a:xfrm>
        <a:prstGeom prst="roundRect">
          <a:avLst>
            <a:gd name="adj" fmla="val 1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latin typeface="+mn-ea"/>
              <a:ea typeface="+mn-ea"/>
            </a:rPr>
            <a:t>運用</a:t>
          </a:r>
          <a:endParaRPr kumimoji="1" lang="ja-JP" altLang="en-US" sz="1800" kern="1200" dirty="0">
            <a:latin typeface="+mn-ea"/>
            <a:ea typeface="+mn-ea"/>
          </a:endParaRPr>
        </a:p>
      </dsp:txBody>
      <dsp:txXfrm>
        <a:off x="114621" y="4966301"/>
        <a:ext cx="1985334" cy="11029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r>
              <a:rPr lang="en-US" dirty="0" smtClean="0"/>
              <a:t>MIX 09 </a:t>
            </a:r>
            <a:endParaRPr lang="en-US"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1C3F5198-D814-4F07-A84F-942E63C84983}" type="datetimeFigureOut">
              <a:rPr lang="en-US" smtClean="0"/>
              <a:pPr/>
              <a:t>7/6/2009</a:t>
            </a:fld>
            <a:endParaRPr lang="en-US"/>
          </a:p>
        </p:txBody>
      </p:sp>
      <p:sp>
        <p:nvSpPr>
          <p:cNvPr id="4" name="Footer Placeholder 3"/>
          <p:cNvSpPr>
            <a:spLocks noGrp="1"/>
          </p:cNvSpPr>
          <p:nvPr>
            <p:ph type="ftr" sz="quarter" idx="2"/>
          </p:nvPr>
        </p:nvSpPr>
        <p:spPr>
          <a:xfrm>
            <a:off x="0" y="9440646"/>
            <a:ext cx="6200670" cy="496967"/>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00669" y="9440646"/>
            <a:ext cx="603369" cy="496967"/>
          </a:xfrm>
          <a:prstGeom prst="rect">
            <a:avLst/>
          </a:prstGeom>
        </p:spPr>
        <p:txBody>
          <a:bodyPr vert="horz" lIns="91440" tIns="45720" rIns="91440" bIns="45720" rtlCol="0" anchor="b"/>
          <a:lstStyle>
            <a:lvl1pPr algn="r">
              <a:defRPr sz="1200"/>
            </a:lvl1pPr>
          </a:lstStyle>
          <a:p>
            <a:fld id="{8980CB99-47E3-46F4-AAEB-3919FBEFC014}" type="slidenum">
              <a:rPr lang="en-US" smtClean="0"/>
              <a:pPr/>
              <a:t>&lt;#&gt;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r>
              <a:rPr lang="en-US" dirty="0" smtClean="0"/>
              <a:t>MIX 09</a:t>
            </a:r>
            <a:endParaRPr lang="en-US"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7C3FBCD4-166E-446F-AF18-7D4A0CF9AEF6}" type="datetimeFigureOut">
              <a:rPr lang="en-US" smtClean="0"/>
              <a:pPr/>
              <a:t>7/6/2009</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40646"/>
            <a:ext cx="6125052" cy="496967"/>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25051" y="9440646"/>
            <a:ext cx="678986" cy="496967"/>
          </a:xfrm>
          <a:prstGeom prst="rect">
            <a:avLst/>
          </a:prstGeom>
        </p:spPr>
        <p:txBody>
          <a:bodyPr vert="horz" lIns="91440" tIns="45720" rIns="91440" bIns="45720" rtlCol="0" anchor="b"/>
          <a:lstStyle>
            <a:lvl1pPr algn="r">
              <a:defRPr sz="1200"/>
            </a:lvl1pPr>
          </a:lstStyle>
          <a:p>
            <a:fld id="{8B263312-38AA-4E1E-B2B5-0F8F122B24FE}" type="slidenum">
              <a:rPr lang="en-US" smtClean="0"/>
              <a:pPr/>
              <a:t>&lt;#&gt;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MIX 09</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dirty="0"/>
          </a:p>
        </p:txBody>
      </p:sp>
      <p:sp>
        <p:nvSpPr>
          <p:cNvPr id="6" name="Footer Placeholder 5"/>
          <p:cNvSpPr>
            <a:spLocks noGrp="1"/>
          </p:cNvSpPr>
          <p:nvPr>
            <p:ph type="ftr" sz="quarter" idx="12"/>
          </p:nvPr>
        </p:nvSpPr>
        <p:spPr>
          <a:xfrm>
            <a:off x="0" y="9440646"/>
            <a:ext cx="6125052" cy="496967"/>
          </a:xfrm>
        </p:spPr>
        <p:txBody>
          <a:bodyPr/>
          <a:lstStyle/>
          <a:p>
            <a:r>
              <a:rPr lang="en-US" sz="500" dirty="0" smtClean="0">
                <a:solidFill>
                  <a:srgbClr val="000000"/>
                </a:solidFill>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25051" y="9440646"/>
            <a:ext cx="678986" cy="496967"/>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7F3309C-40B0-400F-9DDF-37D5F192F07E}"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defTabSz="914363"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7/6/2009 4:45 PM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defTabSz="914363"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4363"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defTabSz="914363"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30</a:t>
            </a:fld>
            <a:endParaRPr lang="en-US" sz="1200" kern="1200" dirty="0">
              <a:solidFill>
                <a:prstClr val="black"/>
              </a:solidFill>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defTabSz="914363"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defTabSz="914363" rtl="0"/>
            <a:fld id="{81331B57-0BE5-4F82-AA58-76F53EFF3ADA}" type="datetime8">
              <a:rPr lang="en-US" sz="1200" kern="1200">
                <a:solidFill>
                  <a:prstClr val="black"/>
                </a:solidFill>
                <a:latin typeface="Calibri"/>
                <a:ea typeface="+mn-ea"/>
                <a:cs typeface="+mn-cs"/>
              </a:rPr>
              <a:pPr algn="r" defTabSz="914363" rtl="0"/>
              <a:t>7/6/2009 4:45 PM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p:txBody>
          <a:bodyPr/>
          <a:lstStyle/>
          <a:p>
            <a:pPr algn="l" defTabSz="914363" rtl="0"/>
            <a:r>
              <a:rPr lang="en-US" sz="1200" kern="1200">
                <a:solidFill>
                  <a:srgbClr val="000000"/>
                </a:solidFill>
                <a:latin typeface="Calibri"/>
                <a:ea typeface="+mn-ea"/>
                <a:cs typeface="+mn-cs"/>
              </a:rPr>
              <a:t>© 2007 Microsoft Corporation. All rights reserved. Microsoft, Windows, Windows Vista and other product names are or may be registered trademarks and/or trademarks in the U.S. and/or other countries.</a:t>
            </a:r>
          </a:p>
          <a:p>
            <a:pPr algn="l" defTabSz="914363" rtl="0"/>
            <a:r>
              <a:rPr lang="en-US" sz="1200" kern="1200">
                <a:solidFill>
                  <a:srgbClr val="000000"/>
                </a:solidFill>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a:solidFill>
                  <a:srgbClr val="000000"/>
                </a:solidFill>
                <a:latin typeface="Calibri"/>
                <a:ea typeface="+mn-ea"/>
                <a:cs typeface="+mn-cs"/>
              </a:rPr>
            </a:br>
            <a:r>
              <a:rPr lang="en-US" sz="1200" kern="1200">
                <a:solidFill>
                  <a:srgbClr val="000000"/>
                </a:solidFill>
                <a:latin typeface="Calibri"/>
                <a:ea typeface="+mn-ea"/>
                <a:cs typeface="+mn-cs"/>
              </a:rPr>
              <a:t>MICROSOFT MAKES NO WARRANTIES, EXPRESS, IMPLIED OR STATUTORY, AS TO THE INFORMATION IN THIS PRESENTATION.</a:t>
            </a:r>
          </a:p>
          <a:p>
            <a:pPr algn="l" defTabSz="914363" rtl="0"/>
            <a:endParaRPr lang="en-US" sz="1200" kern="1200" dirty="0">
              <a:solidFill>
                <a:prstClr val="black"/>
              </a:solidFill>
              <a:latin typeface="Calibri"/>
              <a:ea typeface="+mn-ea"/>
              <a:cs typeface="+mn-cs"/>
            </a:endParaRPr>
          </a:p>
        </p:txBody>
      </p:sp>
      <p:sp>
        <p:nvSpPr>
          <p:cNvPr id="7" name="Slide Number Placeholder 6"/>
          <p:cNvSpPr>
            <a:spLocks noGrp="1"/>
          </p:cNvSpPr>
          <p:nvPr>
            <p:ph type="sldNum" sz="quarter" idx="13"/>
          </p:nvPr>
        </p:nvSpPr>
        <p:spPr/>
        <p:txBody>
          <a:bodyPr/>
          <a:lstStyle/>
          <a:p>
            <a:pPr algn="r" defTabSz="914363" rtl="0"/>
            <a:fld id="{EC87E0CF-87F6-4B58-B8B8-DCAB2DAAF3CA}" type="slidenum">
              <a:rPr lang="en-US" sz="1200" kern="1200">
                <a:solidFill>
                  <a:prstClr val="black"/>
                </a:solidFill>
                <a:latin typeface="Calibri"/>
                <a:ea typeface="+mn-ea"/>
                <a:cs typeface="+mn-cs"/>
              </a:rPr>
              <a:pPr algn="r" defTabSz="914363" rtl="0"/>
              <a:t>31</a:t>
            </a:fld>
            <a:endParaRPr lang="en-US" sz="1200" kern="1200" dirty="0">
              <a:solidFill>
                <a:prstClr val="black"/>
              </a:solidFill>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dirty="0"/>
          </a:p>
        </p:txBody>
      </p:sp>
      <p:sp>
        <p:nvSpPr>
          <p:cNvPr id="6" name="Footer Placeholder 5"/>
          <p:cNvSpPr>
            <a:spLocks noGrp="1"/>
          </p:cNvSpPr>
          <p:nvPr>
            <p:ph type="ftr" sz="quarter" idx="12"/>
          </p:nvPr>
        </p:nvSpPr>
        <p:spPr>
          <a:xfrm>
            <a:off x="0" y="9440646"/>
            <a:ext cx="6125052" cy="496967"/>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25051" y="9440646"/>
            <a:ext cx="678986" cy="496967"/>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7/6/2009 4:45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44498" y="2431705"/>
            <a:ext cx="8199468" cy="1523495"/>
          </a:xfrm>
        </p:spPr>
        <p:txBody>
          <a:bodyPr>
            <a:noAutofit/>
          </a:bodyPr>
          <a:lstStyle>
            <a:lvl1pPr>
              <a:lnSpc>
                <a:spcPct val="90000"/>
              </a:lnSpc>
              <a:defRPr sz="5400"/>
            </a:lvl1pPr>
          </a:lstStyle>
          <a:p>
            <a:r>
              <a:rPr lang="ja-JP" altLang="en-US" dirty="0" smtClean="0"/>
              <a:t>マスタ タイトルの書式設定</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41988" name="Picture 4" descr="http://sharepointasia/sites/remixtokyo09/Shared%20Documents/Assets/logo/remixtokyo_logo_color.png"/>
          <p:cNvPicPr>
            <a:picLocks noChangeAspect="1" noChangeArrowheads="1"/>
          </p:cNvPicPr>
          <p:nvPr userDrawn="1"/>
        </p:nvPicPr>
        <p:blipFill>
          <a:blip r:embed="rId4"/>
          <a:srcRect/>
          <a:stretch>
            <a:fillRect/>
          </a:stretch>
        </p:blipFill>
        <p:spPr bwMode="auto">
          <a:xfrm>
            <a:off x="1928794" y="1262068"/>
            <a:ext cx="6096000" cy="295275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メイリオ" pitchFamily="50" charset="-128"/>
                <a:ea typeface="メイリオ" pitchFamily="50" charset="-128"/>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dirty="0"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ja-JP" altLang="en-US" smtClean="0"/>
              <a:t>マスタ タイトルの書式設定</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ja-JP" altLang="en-US" smtClean="0"/>
              <a:t>マスタ テキストの書式設定</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ja-JP" altLang="en-US" smtClean="0"/>
              <a:t>マスタ タイトルの書式設定</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ja-JP" altLang="en-US" smtClean="0"/>
              <a:t>マスタ サブタイトルの書式設定</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マスタ タイトルの書式設定</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ja-JP" altLang="en-US" smtClean="0"/>
              <a:t>マスタ テキストの書式設定</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 タイトルの書式設定</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heartYourWeb_white.png"/>
          <p:cNvPicPr>
            <a:picLocks noChangeAspect="1"/>
          </p:cNvPicPr>
          <p:nvPr userDrawn="1"/>
        </p:nvPicPr>
        <p:blipFill>
          <a:blip r:embed="rId3"/>
          <a:stretch>
            <a:fillRect/>
          </a:stretch>
        </p:blipFill>
        <p:spPr>
          <a:xfrm>
            <a:off x="7467600" y="5682000"/>
            <a:ext cx="944563" cy="840155"/>
          </a:xfrm>
          <a:prstGeom prst="rect">
            <a:avLst/>
          </a:prstGeom>
        </p:spPr>
      </p:pic>
      <p:pic>
        <p:nvPicPr>
          <p:cNvPr id="52226" name="Picture 2" descr="http://sharepointasia/sites/remixtokyo09/Shared%20Documents/Assets/logo/remixtokyo_logo_white.png"/>
          <p:cNvPicPr>
            <a:picLocks noChangeAspect="1" noChangeArrowheads="1"/>
          </p:cNvPicPr>
          <p:nvPr userDrawn="1"/>
        </p:nvPicPr>
        <p:blipFill>
          <a:blip r:embed="rId4"/>
          <a:srcRect/>
          <a:stretch>
            <a:fillRect/>
          </a:stretch>
        </p:blipFill>
        <p:spPr bwMode="auto">
          <a:xfrm>
            <a:off x="1928794" y="1357298"/>
            <a:ext cx="6096000" cy="2952750"/>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ja-JP" altLang="en-US" dirty="0" smtClean="0"/>
              <a:t>マスタ タイトルの書式設定</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02" r:id="rId10"/>
    <p:sldLayoutId id="2147483703" r:id="rId11"/>
    <p:sldLayoutId id="2147483704" r:id="rId12"/>
  </p:sldLayoutIdLst>
  <p:transition>
    <p:fade/>
  </p:transition>
  <p:txStyles>
    <p:titleStyle>
      <a:lvl1pPr algn="l" defTabSz="914363" rtl="0" eaLnBrk="1" latinLnBrk="0" hangingPunct="1">
        <a:lnSpc>
          <a:spcPct val="90000"/>
        </a:lnSpc>
        <a:spcBef>
          <a:spcPct val="0"/>
        </a:spcBef>
        <a:buNone/>
        <a:defRPr kumimoji="1"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5"/>
        </a:buBlip>
        <a:defRPr kumimoji="1"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6"/>
        </a:buBlip>
        <a:defRPr kumimoji="1"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6"/>
        </a:buBlip>
        <a:defRPr kumimoji="1"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kumimoji="1"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kumimoji="1"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en-US"/>
      </a:defPPr>
      <a:lvl1pPr marL="0" algn="l" defTabSz="914363" rtl="0" eaLnBrk="1" latinLnBrk="0" hangingPunct="1">
        <a:defRPr kumimoji="1" sz="1800" kern="1200">
          <a:solidFill>
            <a:schemeClr val="tx1"/>
          </a:solidFill>
          <a:latin typeface="+mn-lt"/>
          <a:ea typeface="+mn-ea"/>
          <a:cs typeface="+mn-cs"/>
        </a:defRPr>
      </a:lvl1pPr>
      <a:lvl2pPr marL="457182" algn="l" defTabSz="914363" rtl="0" eaLnBrk="1" latinLnBrk="0" hangingPunct="1">
        <a:defRPr kumimoji="1" sz="1800" kern="1200">
          <a:solidFill>
            <a:schemeClr val="tx1"/>
          </a:solidFill>
          <a:latin typeface="+mn-lt"/>
          <a:ea typeface="+mn-ea"/>
          <a:cs typeface="+mn-cs"/>
        </a:defRPr>
      </a:lvl2pPr>
      <a:lvl3pPr marL="914363" algn="l" defTabSz="914363" rtl="0" eaLnBrk="1" latinLnBrk="0" hangingPunct="1">
        <a:defRPr kumimoji="1" sz="1800" kern="1200">
          <a:solidFill>
            <a:schemeClr val="tx1"/>
          </a:solidFill>
          <a:latin typeface="+mn-lt"/>
          <a:ea typeface="+mn-ea"/>
          <a:cs typeface="+mn-cs"/>
        </a:defRPr>
      </a:lvl3pPr>
      <a:lvl4pPr marL="1371545" algn="l" defTabSz="914363" rtl="0" eaLnBrk="1" latinLnBrk="0" hangingPunct="1">
        <a:defRPr kumimoji="1" sz="1800" kern="1200">
          <a:solidFill>
            <a:schemeClr val="tx1"/>
          </a:solidFill>
          <a:latin typeface="+mn-lt"/>
          <a:ea typeface="+mn-ea"/>
          <a:cs typeface="+mn-cs"/>
        </a:defRPr>
      </a:lvl4pPr>
      <a:lvl5pPr marL="1828727" algn="l" defTabSz="914363" rtl="0" eaLnBrk="1" latinLnBrk="0" hangingPunct="1">
        <a:defRPr kumimoji="1" sz="1800" kern="1200">
          <a:solidFill>
            <a:schemeClr val="tx1"/>
          </a:solidFill>
          <a:latin typeface="+mn-lt"/>
          <a:ea typeface="+mn-ea"/>
          <a:cs typeface="+mn-cs"/>
        </a:defRPr>
      </a:lvl5pPr>
      <a:lvl6pPr marL="2285909" algn="l" defTabSz="914363" rtl="0" eaLnBrk="1" latinLnBrk="0" hangingPunct="1">
        <a:defRPr kumimoji="1" sz="1800" kern="1200">
          <a:solidFill>
            <a:schemeClr val="tx1"/>
          </a:solidFill>
          <a:latin typeface="+mn-lt"/>
          <a:ea typeface="+mn-ea"/>
          <a:cs typeface="+mn-cs"/>
        </a:defRPr>
      </a:lvl6pPr>
      <a:lvl7pPr marL="2743090" algn="l" defTabSz="914363" rtl="0" eaLnBrk="1" latinLnBrk="0" hangingPunct="1">
        <a:defRPr kumimoji="1" sz="1800" kern="1200">
          <a:solidFill>
            <a:schemeClr val="tx1"/>
          </a:solidFill>
          <a:latin typeface="+mn-lt"/>
          <a:ea typeface="+mn-ea"/>
          <a:cs typeface="+mn-cs"/>
        </a:defRPr>
      </a:lvl7pPr>
      <a:lvl8pPr marL="3200272" algn="l" defTabSz="914363" rtl="0" eaLnBrk="1" latinLnBrk="0" hangingPunct="1">
        <a:defRPr kumimoji="1" sz="1800" kern="1200">
          <a:solidFill>
            <a:schemeClr val="tx1"/>
          </a:solidFill>
          <a:latin typeface="+mn-lt"/>
          <a:ea typeface="+mn-ea"/>
          <a:cs typeface="+mn-cs"/>
        </a:defRPr>
      </a:lvl8pPr>
      <a:lvl9pPr marL="3657454" algn="l" defTabSz="914363"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381000" y="1752600"/>
            <a:ext cx="8763000" cy="5103812"/>
          </a:xfrm>
          <a:prstGeom prst="rect">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enpear.org/package/Text_Pictogram_Mobile" TargetMode="External"/><Relationship Id="rId2" Type="http://schemas.openxmlformats.org/officeDocument/2006/relationships/hyperlink" Target="http://openpear.org/package/HTML_CSS_Mobile" TargetMode="Externa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hyperlink" Target="http://openpear.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technet.microsoft.com/ja-jp/library/dd647603.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msdn.microsoft.com/ja-jp/azure/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ocial.msdn.microsoft.com/Forums/en-US/category/azure/" TargetMode="External"/><Relationship Id="rId5" Type="http://schemas.openxmlformats.org/officeDocument/2006/relationships/hyperlink" Target="http://www.atmarkit.co.jp/fdotnet/dnfuture/index.html" TargetMode="External"/><Relationship Id="rId4" Type="http://schemas.openxmlformats.org/officeDocument/2006/relationships/hyperlink" Target="http://www.microsoft.com/japan/powerpro/TF/column/fs_01_1.mspx"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www.davidchappell.com/blog" TargetMode="External"/><Relationship Id="rId3" Type="http://schemas.openxmlformats.org/officeDocument/2006/relationships/hyperlink" Target="http://www.azure.com/windows" TargetMode="External"/><Relationship Id="rId7" Type="http://schemas.openxmlformats.org/officeDocument/2006/relationships/hyperlink" Target="http://blogs.msdn.com/jnak"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blog.smarx.com/" TargetMode="External"/><Relationship Id="rId5" Type="http://schemas.openxmlformats.org/officeDocument/2006/relationships/hyperlink" Target="http://blogs.msdn.com/xxxx" TargetMode="External"/><Relationship Id="rId4" Type="http://schemas.openxmlformats.org/officeDocument/2006/relationships/hyperlink" Target="http://social.msdn.microsoft.com/Forums/en-US/category/azur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technet.microsoft.com/ja-jp/library/dd647603.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phpazure.codeplex.com/" TargetMode="External"/><Relationship Id="rId4" Type="http://schemas.openxmlformats.org/officeDocument/2006/relationships/hyperlink" Target="http://jp.php.net/manual/ja/security.cgi-bin.ph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プログラミング</a:t>
            </a:r>
            <a:r>
              <a:rPr lang="ja-JP" altLang="en-US" dirty="0" smtClean="0"/>
              <a:t>概要</a:t>
            </a:r>
            <a:endParaRPr kumimoji="1" lang="ja-JP" altLang="en-US" dirty="0"/>
          </a:p>
        </p:txBody>
      </p:sp>
      <p:graphicFrame>
        <p:nvGraphicFramePr>
          <p:cNvPr id="4" name="図表 3"/>
          <p:cNvGraphicFramePr/>
          <p:nvPr/>
        </p:nvGraphicFramePr>
        <p:xfrm>
          <a:off x="142844" y="928670"/>
          <a:ext cx="2214578" cy="607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p:cNvPicPr>
            <a:picLocks noChangeAspect="1" noChangeArrowheads="1"/>
          </p:cNvPicPr>
          <p:nvPr/>
        </p:nvPicPr>
        <p:blipFill>
          <a:blip r:embed="rId7"/>
          <a:srcRect/>
          <a:stretch>
            <a:fillRect/>
          </a:stretch>
        </p:blipFill>
        <p:spPr bwMode="auto">
          <a:xfrm>
            <a:off x="6285886" y="2571274"/>
            <a:ext cx="1715138" cy="1286354"/>
          </a:xfrm>
          <a:prstGeom prst="rect">
            <a:avLst/>
          </a:prstGeom>
          <a:noFill/>
          <a:ln w="9525">
            <a:noFill/>
            <a:miter lim="800000"/>
            <a:headEnd/>
            <a:tailEnd/>
          </a:ln>
          <a:effectLst/>
        </p:spPr>
      </p:pic>
      <p:sp>
        <p:nvSpPr>
          <p:cNvPr id="11" name="正方形/長方形 10"/>
          <p:cNvSpPr/>
          <p:nvPr/>
        </p:nvSpPr>
        <p:spPr>
          <a:xfrm>
            <a:off x="2928926" y="3000372"/>
            <a:ext cx="1785950" cy="57150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b="1" dirty="0" smtClean="0">
                <a:solidFill>
                  <a:schemeClr val="tx1"/>
                </a:solidFill>
                <a:latin typeface="メイリオ" pitchFamily="50" charset="-128"/>
                <a:ea typeface="メイリオ" pitchFamily="50" charset="-128"/>
                <a:cs typeface="メイリオ" pitchFamily="50" charset="-128"/>
              </a:rPr>
              <a:t>アプリケーション</a:t>
            </a:r>
            <a:endParaRPr lang="en-US" altLang="ja-JP" sz="1400" b="1" dirty="0" smtClean="0">
              <a:solidFill>
                <a:schemeClr val="tx1"/>
              </a:solidFill>
              <a:latin typeface="メイリオ" pitchFamily="50" charset="-128"/>
              <a:ea typeface="メイリオ" pitchFamily="50" charset="-128"/>
              <a:cs typeface="メイリオ" pitchFamily="50" charset="-128"/>
            </a:endParaRPr>
          </a:p>
          <a:p>
            <a:pPr algn="ctr"/>
            <a:r>
              <a:rPr lang="ja-JP" altLang="en-US" sz="1400" b="1" dirty="0" smtClean="0">
                <a:solidFill>
                  <a:schemeClr val="tx1"/>
                </a:solidFill>
                <a:latin typeface="メイリオ" pitchFamily="50" charset="-128"/>
                <a:ea typeface="メイリオ" pitchFamily="50" charset="-128"/>
                <a:cs typeface="メイリオ" pitchFamily="50" charset="-128"/>
              </a:rPr>
              <a:t>パッケージ</a:t>
            </a:r>
            <a:r>
              <a:rPr lang="en-US" altLang="ja-JP" sz="1400" b="1" dirty="0" smtClean="0">
                <a:solidFill>
                  <a:schemeClr val="tx1"/>
                </a:solidFill>
                <a:latin typeface="メイリオ" pitchFamily="50" charset="-128"/>
                <a:ea typeface="メイリオ" pitchFamily="50" charset="-128"/>
                <a:cs typeface="メイリオ" pitchFamily="50" charset="-128"/>
              </a:rPr>
              <a:t> </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pic>
        <p:nvPicPr>
          <p:cNvPr id="1026" name="Picture 2" descr="C:\Users\fumios\Desktop\work\ClipArt\Shapes\Line\gold line.png"/>
          <p:cNvPicPr>
            <a:picLocks noChangeAspect="1" noChangeArrowheads="1"/>
          </p:cNvPicPr>
          <p:nvPr/>
        </p:nvPicPr>
        <p:blipFill>
          <a:blip r:embed="rId8"/>
          <a:srcRect/>
          <a:stretch>
            <a:fillRect/>
          </a:stretch>
        </p:blipFill>
        <p:spPr bwMode="auto">
          <a:xfrm>
            <a:off x="2214546" y="2428868"/>
            <a:ext cx="6858048" cy="53212"/>
          </a:xfrm>
          <a:prstGeom prst="rect">
            <a:avLst/>
          </a:prstGeom>
          <a:noFill/>
        </p:spPr>
      </p:pic>
      <p:pic>
        <p:nvPicPr>
          <p:cNvPr id="22" name="Picture 2" descr="C:\Users\fumios\Desktop\work\ClipArt\Shapes\Line\gold line.png"/>
          <p:cNvPicPr>
            <a:picLocks noChangeAspect="1" noChangeArrowheads="1"/>
          </p:cNvPicPr>
          <p:nvPr/>
        </p:nvPicPr>
        <p:blipFill>
          <a:blip r:embed="rId8"/>
          <a:srcRect/>
          <a:stretch>
            <a:fillRect/>
          </a:stretch>
        </p:blipFill>
        <p:spPr bwMode="auto">
          <a:xfrm>
            <a:off x="2214546" y="4018730"/>
            <a:ext cx="6858048" cy="53212"/>
          </a:xfrm>
          <a:prstGeom prst="rect">
            <a:avLst/>
          </a:prstGeom>
          <a:noFill/>
        </p:spPr>
      </p:pic>
      <p:pic>
        <p:nvPicPr>
          <p:cNvPr id="23" name="Picture 2" descr="C:\Users\fumios\Desktop\work\ClipArt\Shapes\Line\gold line.png"/>
          <p:cNvPicPr>
            <a:picLocks noChangeAspect="1" noChangeArrowheads="1"/>
          </p:cNvPicPr>
          <p:nvPr/>
        </p:nvPicPr>
        <p:blipFill>
          <a:blip r:embed="rId8"/>
          <a:srcRect/>
          <a:stretch>
            <a:fillRect/>
          </a:stretch>
        </p:blipFill>
        <p:spPr bwMode="auto">
          <a:xfrm>
            <a:off x="2214546" y="5447490"/>
            <a:ext cx="6858048" cy="53212"/>
          </a:xfrm>
          <a:prstGeom prst="rect">
            <a:avLst/>
          </a:prstGeom>
          <a:noFill/>
        </p:spPr>
      </p:pic>
      <p:pic>
        <p:nvPicPr>
          <p:cNvPr id="9" name="Picture 5"/>
          <p:cNvPicPr>
            <a:picLocks noChangeAspect="1" noChangeArrowheads="1"/>
          </p:cNvPicPr>
          <p:nvPr/>
        </p:nvPicPr>
        <p:blipFill>
          <a:blip r:embed="rId9"/>
          <a:srcRect/>
          <a:stretch>
            <a:fillRect/>
          </a:stretch>
        </p:blipFill>
        <p:spPr bwMode="auto">
          <a:xfrm>
            <a:off x="5857884" y="4100476"/>
            <a:ext cx="2714644" cy="1257350"/>
          </a:xfrm>
          <a:prstGeom prst="rect">
            <a:avLst/>
          </a:prstGeom>
          <a:noFill/>
          <a:ln w="9525">
            <a:solidFill>
              <a:schemeClr val="tx1"/>
            </a:solidFill>
            <a:miter lim="800000"/>
            <a:headEnd/>
            <a:tailEnd/>
          </a:ln>
          <a:effectLst/>
        </p:spPr>
      </p:pic>
      <p:pic>
        <p:nvPicPr>
          <p:cNvPr id="24" name="Picture 5"/>
          <p:cNvPicPr>
            <a:picLocks noChangeAspect="1" noChangeArrowheads="1"/>
          </p:cNvPicPr>
          <p:nvPr/>
        </p:nvPicPr>
        <p:blipFill>
          <a:blip r:embed="rId9"/>
          <a:srcRect/>
          <a:stretch>
            <a:fillRect/>
          </a:stretch>
        </p:blipFill>
        <p:spPr bwMode="auto">
          <a:xfrm>
            <a:off x="5857884" y="5529236"/>
            <a:ext cx="2714644" cy="1257350"/>
          </a:xfrm>
          <a:prstGeom prst="rect">
            <a:avLst/>
          </a:prstGeom>
          <a:noFill/>
          <a:ln w="9525">
            <a:solidFill>
              <a:schemeClr val="tx1"/>
            </a:solidFill>
            <a:miter lim="800000"/>
            <a:headEnd/>
            <a:tailEnd/>
          </a:ln>
          <a:effectLst/>
        </p:spPr>
      </p:pic>
      <p:sp>
        <p:nvSpPr>
          <p:cNvPr id="26" name="正方形/長方形 25"/>
          <p:cNvSpPr/>
          <p:nvPr/>
        </p:nvSpPr>
        <p:spPr bwMode="auto">
          <a:xfrm>
            <a:off x="6215074" y="3643314"/>
            <a:ext cx="1857388" cy="28575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dirty="0" smtClean="0">
                <a:solidFill>
                  <a:schemeClr val="bg1"/>
                </a:solidFill>
                <a:effectLst>
                  <a:outerShdw blurRad="38100" dist="38100" dir="2700000" algn="tl">
                    <a:srgbClr val="000000">
                      <a:alpha val="43137"/>
                    </a:srgbClr>
                  </a:outerShdw>
                </a:effectLst>
                <a:latin typeface="Segoe" pitchFamily="34" charset="0"/>
              </a:rPr>
              <a:t>Azure SDK</a:t>
            </a:r>
            <a:endParaRPr kumimoji="1" lang="ja-JP" altLang="en-US" sz="160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29" name="正方形/長方形 28"/>
          <p:cNvSpPr/>
          <p:nvPr/>
        </p:nvSpPr>
        <p:spPr bwMode="auto">
          <a:xfrm>
            <a:off x="6286512" y="6500834"/>
            <a:ext cx="1857388" cy="28575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dirty="0" smtClean="0">
                <a:solidFill>
                  <a:schemeClr val="bg1"/>
                </a:solidFill>
                <a:effectLst>
                  <a:outerShdw blurRad="38100" dist="38100" dir="2700000" algn="tl">
                    <a:srgbClr val="000000">
                      <a:alpha val="43137"/>
                    </a:srgbClr>
                  </a:outerShdw>
                </a:effectLst>
                <a:latin typeface="Segoe" pitchFamily="34" charset="0"/>
              </a:rPr>
              <a:t>Azure</a:t>
            </a:r>
            <a:r>
              <a:rPr kumimoji="1" lang="ja-JP" altLang="en-US" sz="1600" dirty="0" smtClean="0">
                <a:solidFill>
                  <a:schemeClr val="bg1"/>
                </a:solidFill>
                <a:effectLst>
                  <a:outerShdw blurRad="38100" dist="38100" dir="2700000" algn="tl">
                    <a:srgbClr val="000000">
                      <a:alpha val="43137"/>
                    </a:srgbClr>
                  </a:outerShdw>
                </a:effectLst>
                <a:latin typeface="Segoe" pitchFamily="34" charset="0"/>
              </a:rPr>
              <a:t> ポータル</a:t>
            </a:r>
          </a:p>
        </p:txBody>
      </p:sp>
      <p:sp>
        <p:nvSpPr>
          <p:cNvPr id="30" name="正方形/長方形 29"/>
          <p:cNvSpPr/>
          <p:nvPr/>
        </p:nvSpPr>
        <p:spPr bwMode="auto">
          <a:xfrm>
            <a:off x="6286512" y="5072074"/>
            <a:ext cx="1857388" cy="285752"/>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dirty="0" smtClean="0">
                <a:solidFill>
                  <a:schemeClr val="bg1"/>
                </a:solidFill>
                <a:effectLst>
                  <a:outerShdw blurRad="38100" dist="38100" dir="2700000" algn="tl">
                    <a:srgbClr val="000000">
                      <a:alpha val="43137"/>
                    </a:srgbClr>
                  </a:outerShdw>
                </a:effectLst>
                <a:latin typeface="Segoe" pitchFamily="34" charset="0"/>
              </a:rPr>
              <a:t>Azure</a:t>
            </a:r>
            <a:r>
              <a:rPr kumimoji="1" lang="ja-JP" altLang="en-US" sz="1600" dirty="0" smtClean="0">
                <a:solidFill>
                  <a:schemeClr val="bg1"/>
                </a:solidFill>
                <a:effectLst>
                  <a:outerShdw blurRad="38100" dist="38100" dir="2700000" algn="tl">
                    <a:srgbClr val="000000">
                      <a:alpha val="43137"/>
                    </a:srgbClr>
                  </a:outerShdw>
                </a:effectLst>
                <a:latin typeface="Segoe" pitchFamily="34" charset="0"/>
              </a:rPr>
              <a:t> ポータル</a:t>
            </a:r>
          </a:p>
        </p:txBody>
      </p:sp>
      <p:sp>
        <p:nvSpPr>
          <p:cNvPr id="31" name="角丸四角形 30"/>
          <p:cNvSpPr/>
          <p:nvPr/>
        </p:nvSpPr>
        <p:spPr bwMode="auto">
          <a:xfrm>
            <a:off x="3071802" y="5786454"/>
            <a:ext cx="2357454" cy="785818"/>
          </a:xfrm>
          <a:prstGeom prst="roundRect">
            <a:avLst/>
          </a:prstGeom>
          <a:noFill/>
          <a:ln>
            <a:solidFill>
              <a:schemeClr val="tx1"/>
            </a:solidFill>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管理は可能な限り自動化</a:t>
            </a:r>
          </a:p>
        </p:txBody>
      </p:sp>
      <p:pic>
        <p:nvPicPr>
          <p:cNvPr id="39" name="Picture 47" descr="Rubh_white.png"/>
          <p:cNvPicPr>
            <a:picLocks noChangeAspect="1"/>
          </p:cNvPicPr>
          <p:nvPr/>
        </p:nvPicPr>
        <p:blipFill>
          <a:blip r:embed="rId10" cstate="print"/>
          <a:srcRect l="18200" b="32178"/>
          <a:stretch>
            <a:fillRect/>
          </a:stretch>
        </p:blipFill>
        <p:spPr>
          <a:xfrm>
            <a:off x="7843043" y="1000108"/>
            <a:ext cx="1300957" cy="1322992"/>
          </a:xfrm>
          <a:prstGeom prst="rect">
            <a:avLst/>
          </a:prstGeom>
          <a:effectLst>
            <a:outerShdw blurRad="127000" dist="50800" dir="5760000" algn="ctr" rotWithShape="0">
              <a:schemeClr val="tx1"/>
            </a:outerShdw>
          </a:effectLst>
        </p:spPr>
      </p:pic>
      <p:pic>
        <p:nvPicPr>
          <p:cNvPr id="40" name="Picture 49" descr="python.png"/>
          <p:cNvPicPr>
            <a:picLocks noChangeAspect="1"/>
          </p:cNvPicPr>
          <p:nvPr/>
        </p:nvPicPr>
        <p:blipFill>
          <a:blip r:embed="rId11" cstate="print">
            <a:lum bright="100000"/>
          </a:blip>
          <a:stretch>
            <a:fillRect/>
          </a:stretch>
        </p:blipFill>
        <p:spPr>
          <a:xfrm>
            <a:off x="5357818" y="1071546"/>
            <a:ext cx="2411321" cy="747368"/>
          </a:xfrm>
          <a:prstGeom prst="rect">
            <a:avLst/>
          </a:prstGeom>
        </p:spPr>
      </p:pic>
      <p:pic>
        <p:nvPicPr>
          <p:cNvPr id="41" name="Picture 4" descr="http://neowide.com/images/neowide/http:__www.sizlopedia.com_wp-content_uploads_php-logo.png"/>
          <p:cNvPicPr>
            <a:picLocks noChangeAspect="1" noChangeArrowheads="1"/>
          </p:cNvPicPr>
          <p:nvPr/>
        </p:nvPicPr>
        <p:blipFill>
          <a:blip r:embed="rId12" cstate="print"/>
          <a:srcRect/>
          <a:stretch>
            <a:fillRect/>
          </a:stretch>
        </p:blipFill>
        <p:spPr bwMode="auto">
          <a:xfrm>
            <a:off x="3929058" y="1571612"/>
            <a:ext cx="1522283" cy="805174"/>
          </a:xfrm>
          <a:prstGeom prst="rect">
            <a:avLst/>
          </a:prstGeom>
          <a:noFill/>
        </p:spPr>
      </p:pic>
      <p:pic>
        <p:nvPicPr>
          <p:cNvPr id="42" name="Picture 15" descr="net_logo_white.png"/>
          <p:cNvPicPr>
            <a:picLocks noChangeAspect="1"/>
          </p:cNvPicPr>
          <p:nvPr/>
        </p:nvPicPr>
        <p:blipFill>
          <a:blip r:embed="rId13" cstate="print"/>
          <a:stretch>
            <a:fillRect/>
          </a:stretch>
        </p:blipFill>
        <p:spPr bwMode="invGray">
          <a:xfrm>
            <a:off x="2500298" y="1071546"/>
            <a:ext cx="1928826" cy="451757"/>
          </a:xfrm>
          <a:prstGeom prst="rect">
            <a:avLst/>
          </a:prstGeom>
          <a:noFill/>
        </p:spPr>
      </p:pic>
      <p:sp>
        <p:nvSpPr>
          <p:cNvPr id="54" name="正方形/長方形 53"/>
          <p:cNvSpPr/>
          <p:nvPr/>
        </p:nvSpPr>
        <p:spPr>
          <a:xfrm>
            <a:off x="2928926" y="4429132"/>
            <a:ext cx="1785950" cy="571504"/>
          </a:xfrm>
          <a:prstGeom prst="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ja-JP" altLang="en-US" sz="1400" b="1" dirty="0" smtClean="0">
                <a:solidFill>
                  <a:schemeClr val="tx1"/>
                </a:solidFill>
                <a:latin typeface="メイリオ" pitchFamily="50" charset="-128"/>
                <a:ea typeface="メイリオ" pitchFamily="50" charset="-128"/>
                <a:cs typeface="メイリオ" pitchFamily="50" charset="-128"/>
              </a:rPr>
              <a:t>アプリケーション</a:t>
            </a:r>
            <a:endParaRPr lang="en-US" altLang="ja-JP" sz="1400" b="1" dirty="0" smtClean="0">
              <a:solidFill>
                <a:schemeClr val="tx1"/>
              </a:solidFill>
              <a:latin typeface="メイリオ" pitchFamily="50" charset="-128"/>
              <a:ea typeface="メイリオ" pitchFamily="50" charset="-128"/>
              <a:cs typeface="メイリオ" pitchFamily="50" charset="-128"/>
            </a:endParaRPr>
          </a:p>
          <a:p>
            <a:pPr algn="ctr"/>
            <a:r>
              <a:rPr lang="ja-JP" altLang="en-US" sz="1400" b="1" dirty="0" smtClean="0">
                <a:solidFill>
                  <a:schemeClr val="tx1"/>
                </a:solidFill>
                <a:latin typeface="メイリオ" pitchFamily="50" charset="-128"/>
                <a:ea typeface="メイリオ" pitchFamily="50" charset="-128"/>
                <a:cs typeface="メイリオ" pitchFamily="50" charset="-128"/>
              </a:rPr>
              <a:t>パッケージ</a:t>
            </a:r>
            <a:r>
              <a:rPr lang="en-US" altLang="ja-JP" sz="1400" b="1" dirty="0" smtClean="0">
                <a:solidFill>
                  <a:schemeClr val="tx1"/>
                </a:solidFill>
                <a:latin typeface="メイリオ" pitchFamily="50" charset="-128"/>
                <a:ea typeface="メイリオ" pitchFamily="50" charset="-128"/>
                <a:cs typeface="メイリオ" pitchFamily="50" charset="-128"/>
              </a:rPr>
              <a:t> </a:t>
            </a:r>
            <a:endParaRPr kumimoji="1" lang="ja-JP" altLang="en-US" sz="1400" b="1" dirty="0">
              <a:solidFill>
                <a:schemeClr val="tx1"/>
              </a:solidFill>
              <a:latin typeface="メイリオ" pitchFamily="50" charset="-128"/>
              <a:ea typeface="メイリオ" pitchFamily="50" charset="-128"/>
              <a:cs typeface="メイリオ" pitchFamily="50" charset="-128"/>
            </a:endParaRPr>
          </a:p>
        </p:txBody>
      </p:sp>
      <p:sp>
        <p:nvSpPr>
          <p:cNvPr id="15" name="右矢印 14"/>
          <p:cNvSpPr/>
          <p:nvPr/>
        </p:nvSpPr>
        <p:spPr>
          <a:xfrm>
            <a:off x="4786314" y="4572008"/>
            <a:ext cx="107157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55" name="右矢印 54"/>
          <p:cNvSpPr/>
          <p:nvPr/>
        </p:nvSpPr>
        <p:spPr>
          <a:xfrm>
            <a:off x="4786314" y="3214686"/>
            <a:ext cx="142876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lang="en-US" altLang="ja-JP" dirty="0" smtClean="0"/>
              <a:t>.NET </a:t>
            </a:r>
            <a:r>
              <a:rPr lang="ja-JP" altLang="en-US" dirty="0" smtClean="0"/>
              <a:t>と他環境の主な違い</a:t>
            </a:r>
            <a:endParaRPr kumimoji="1" lang="ja-JP" altLang="en-US" dirty="0"/>
          </a:p>
        </p:txBody>
      </p:sp>
      <p:sp>
        <p:nvSpPr>
          <p:cNvPr id="5" name="Rounded Rectangle 5"/>
          <p:cNvSpPr/>
          <p:nvPr/>
        </p:nvSpPr>
        <p:spPr bwMode="auto">
          <a:xfrm>
            <a:off x="142844" y="1142984"/>
            <a:ext cx="3429024" cy="5097795"/>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.NET</a:t>
            </a:r>
          </a:p>
        </p:txBody>
      </p:sp>
      <p:sp>
        <p:nvSpPr>
          <p:cNvPr id="6" name="Rounded Rectangle 7"/>
          <p:cNvSpPr/>
          <p:nvPr/>
        </p:nvSpPr>
        <p:spPr bwMode="auto">
          <a:xfrm>
            <a:off x="5572132" y="1142984"/>
            <a:ext cx="3429024" cy="5097795"/>
          </a:xfrm>
          <a:prstGeom prst="roundRect">
            <a:avLst>
              <a:gd name="adj" fmla="val 9033"/>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5">
                <a:satMod val="300000"/>
              </a:schemeClr>
            </a:contourClr>
          </a:sp3d>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PHP/Python </a:t>
            </a:r>
            <a:r>
              <a:rPr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等</a:t>
            </a: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1" name="正方形/長方形 10"/>
          <p:cNvSpPr/>
          <p:nvPr/>
        </p:nvSpPr>
        <p:spPr bwMode="auto">
          <a:xfrm>
            <a:off x="285720" y="1928802"/>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Visual Studio</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正方形/長方形 11"/>
          <p:cNvSpPr/>
          <p:nvPr/>
        </p:nvSpPr>
        <p:spPr bwMode="auto">
          <a:xfrm>
            <a:off x="5715008" y="1857364"/>
            <a:ext cx="3143272" cy="571504"/>
          </a:xfrm>
          <a:prstGeom prst="rect">
            <a:avLst/>
          </a:prstGeom>
          <a:solidFill>
            <a:schemeClr val="accent1">
              <a:lumMod val="20000"/>
              <a:lumOff val="80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b="1" dirty="0" smtClean="0">
                <a:solidFill>
                  <a:schemeClr val="bg1"/>
                </a:solidFill>
                <a:effectLst>
                  <a:outerShdw blurRad="38100" dist="38100" dir="2700000" algn="tl">
                    <a:srgbClr val="000000">
                      <a:alpha val="43137"/>
                    </a:srgbClr>
                  </a:outerShdw>
                </a:effectLst>
                <a:latin typeface="Segoe" pitchFamily="34" charset="0"/>
              </a:rPr>
              <a:t>Visual Studio</a:t>
            </a:r>
          </a:p>
          <a:p>
            <a:pPr algn="ctr" defTabSz="914099" fontAlgn="base">
              <a:spcBef>
                <a:spcPct val="0"/>
              </a:spcBef>
              <a:spcAft>
                <a:spcPct val="0"/>
              </a:spcAft>
            </a:pPr>
            <a:r>
              <a:rPr kumimoji="1" lang="ja-JP" altLang="en-US" sz="1600" b="1" dirty="0" smtClean="0">
                <a:solidFill>
                  <a:schemeClr val="bg1"/>
                </a:solidFill>
                <a:effectLst>
                  <a:outerShdw blurRad="38100" dist="38100" dir="2700000" algn="tl">
                    <a:srgbClr val="000000">
                      <a:alpha val="43137"/>
                    </a:srgbClr>
                  </a:outerShdw>
                </a:effectLst>
                <a:latin typeface="Segoe" pitchFamily="34" charset="0"/>
              </a:rPr>
              <a:t>他環境も利用可能</a:t>
            </a:r>
          </a:p>
        </p:txBody>
      </p:sp>
      <p:sp>
        <p:nvSpPr>
          <p:cNvPr id="17" name="角丸四角形 16"/>
          <p:cNvSpPr/>
          <p:nvPr/>
        </p:nvSpPr>
        <p:spPr bwMode="auto">
          <a:xfrm>
            <a:off x="3714744" y="1928802"/>
            <a:ext cx="1714512" cy="4286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開発</a:t>
            </a:r>
          </a:p>
        </p:txBody>
      </p:sp>
      <p:sp>
        <p:nvSpPr>
          <p:cNvPr id="18" name="角丸四角形 17"/>
          <p:cNvSpPr/>
          <p:nvPr/>
        </p:nvSpPr>
        <p:spPr bwMode="auto">
          <a:xfrm>
            <a:off x="3714744" y="2857496"/>
            <a:ext cx="1714512" cy="4286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ライブラリ</a:t>
            </a:r>
          </a:p>
        </p:txBody>
      </p:sp>
      <p:sp>
        <p:nvSpPr>
          <p:cNvPr id="19" name="正方形/長方形 18"/>
          <p:cNvSpPr/>
          <p:nvPr/>
        </p:nvSpPr>
        <p:spPr bwMode="auto">
          <a:xfrm>
            <a:off x="285720" y="2821777"/>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.NET</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0" name="正方形/長方形 19"/>
          <p:cNvSpPr/>
          <p:nvPr/>
        </p:nvSpPr>
        <p:spPr bwMode="auto">
          <a:xfrm>
            <a:off x="5715008" y="2786058"/>
            <a:ext cx="3143272" cy="571504"/>
          </a:xfrm>
          <a:prstGeom prst="rect">
            <a:avLst/>
          </a:prstGeom>
          <a:solidFill>
            <a:schemeClr val="accent1">
              <a:lumMod val="20000"/>
              <a:lumOff val="80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600" b="1" dirty="0" smtClean="0">
                <a:solidFill>
                  <a:schemeClr val="bg1"/>
                </a:solidFill>
                <a:effectLst>
                  <a:outerShdw blurRad="38100" dist="38100" dir="2700000" algn="tl">
                    <a:srgbClr val="000000">
                      <a:alpha val="43137"/>
                    </a:srgbClr>
                  </a:outerShdw>
                </a:effectLst>
                <a:latin typeface="Segoe" pitchFamily="34" charset="0"/>
              </a:rPr>
              <a:t>オープンソース</a:t>
            </a:r>
            <a:endParaRPr kumimoji="1" lang="en-US" altLang="ja-JP" sz="1600" b="1" dirty="0" smtClean="0">
              <a:solidFill>
                <a:schemeClr val="bg1"/>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kumimoji="1" lang="en-US" altLang="ja-JP" sz="1600" b="1" dirty="0" smtClean="0">
                <a:solidFill>
                  <a:schemeClr val="bg1"/>
                </a:solidFill>
                <a:effectLst>
                  <a:outerShdw blurRad="38100" dist="38100" dir="2700000" algn="tl">
                    <a:srgbClr val="000000">
                      <a:alpha val="43137"/>
                    </a:srgbClr>
                  </a:outerShdw>
                </a:effectLst>
                <a:latin typeface="Segoe" pitchFamily="34" charset="0"/>
              </a:rPr>
              <a:t>PHP</a:t>
            </a:r>
            <a:r>
              <a:rPr kumimoji="1" lang="ja-JP" altLang="en-US" sz="1600" b="1" dirty="0" smtClean="0">
                <a:solidFill>
                  <a:schemeClr val="bg1"/>
                </a:solidFill>
                <a:effectLst>
                  <a:outerShdw blurRad="38100" dist="38100" dir="2700000" algn="tl">
                    <a:srgbClr val="000000">
                      <a:alpha val="43137"/>
                    </a:srgbClr>
                  </a:outerShdw>
                </a:effectLst>
                <a:latin typeface="Segoe" pitchFamily="34" charset="0"/>
              </a:rPr>
              <a:t> は </a:t>
            </a:r>
            <a:r>
              <a:rPr kumimoji="1" lang="en-US" altLang="ja-JP" sz="1600" b="1" dirty="0" err="1" smtClean="0">
                <a:solidFill>
                  <a:schemeClr val="bg1"/>
                </a:solidFill>
                <a:effectLst>
                  <a:outerShdw blurRad="38100" dist="38100" dir="2700000" algn="tl">
                    <a:srgbClr val="000000">
                      <a:alpha val="43137"/>
                    </a:srgbClr>
                  </a:outerShdw>
                </a:effectLst>
                <a:latin typeface="Segoe" pitchFamily="34" charset="0"/>
              </a:rPr>
              <a:t>CodePlex</a:t>
            </a:r>
            <a:r>
              <a:rPr kumimoji="1" lang="en-US" altLang="ja-JP" sz="1600" b="1" dirty="0" smtClean="0">
                <a:solidFill>
                  <a:schemeClr val="bg1"/>
                </a:solidFill>
                <a:effectLst>
                  <a:outerShdw blurRad="38100" dist="38100" dir="2700000" algn="tl">
                    <a:srgbClr val="000000">
                      <a:alpha val="43137"/>
                    </a:srgbClr>
                  </a:outerShdw>
                </a:effectLst>
                <a:latin typeface="Segoe" pitchFamily="34" charset="0"/>
              </a:rPr>
              <a:t> </a:t>
            </a:r>
            <a:r>
              <a:rPr kumimoji="1" lang="ja-JP" altLang="en-US" sz="1600" b="1" dirty="0" smtClean="0">
                <a:solidFill>
                  <a:schemeClr val="bg1"/>
                </a:solidFill>
                <a:effectLst>
                  <a:outerShdw blurRad="38100" dist="38100" dir="2700000" algn="tl">
                    <a:srgbClr val="000000">
                      <a:alpha val="43137"/>
                    </a:srgbClr>
                  </a:outerShdw>
                </a:effectLst>
                <a:latin typeface="Segoe" pitchFamily="34" charset="0"/>
              </a:rPr>
              <a:t>で公開</a:t>
            </a:r>
          </a:p>
        </p:txBody>
      </p:sp>
      <p:sp>
        <p:nvSpPr>
          <p:cNvPr id="21" name="角丸四角形 20"/>
          <p:cNvSpPr/>
          <p:nvPr/>
        </p:nvSpPr>
        <p:spPr bwMode="auto">
          <a:xfrm>
            <a:off x="3714744" y="4643446"/>
            <a:ext cx="1714512" cy="4286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配布</a:t>
            </a:r>
          </a:p>
        </p:txBody>
      </p:sp>
      <p:sp>
        <p:nvSpPr>
          <p:cNvPr id="22" name="正方形/長方形 21"/>
          <p:cNvSpPr/>
          <p:nvPr/>
        </p:nvSpPr>
        <p:spPr bwMode="auto">
          <a:xfrm>
            <a:off x="285720" y="4607727"/>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Visual Studio</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4" name="正方形/長方形 23"/>
          <p:cNvSpPr/>
          <p:nvPr/>
        </p:nvSpPr>
        <p:spPr bwMode="auto">
          <a:xfrm>
            <a:off x="5715008" y="4572008"/>
            <a:ext cx="3143272" cy="571504"/>
          </a:xfrm>
          <a:prstGeom prst="rect">
            <a:avLst/>
          </a:prstGeom>
          <a:solidFill>
            <a:schemeClr val="accent1">
              <a:lumMod val="20000"/>
              <a:lumOff val="80000"/>
            </a:schemeClr>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b="1" dirty="0" smtClean="0">
                <a:solidFill>
                  <a:schemeClr val="bg1"/>
                </a:solidFill>
                <a:effectLst>
                  <a:outerShdw blurRad="38100" dist="38100" dir="2700000" algn="tl">
                    <a:srgbClr val="000000">
                      <a:alpha val="43137"/>
                    </a:srgbClr>
                  </a:outerShdw>
                </a:effectLst>
                <a:latin typeface="Segoe" pitchFamily="34" charset="0"/>
              </a:rPr>
              <a:t>Visual Studio</a:t>
            </a:r>
          </a:p>
          <a:p>
            <a:pPr algn="ctr" defTabSz="914099" fontAlgn="base">
              <a:spcBef>
                <a:spcPct val="0"/>
              </a:spcBef>
              <a:spcAft>
                <a:spcPct val="0"/>
              </a:spcAft>
            </a:pPr>
            <a:r>
              <a:rPr kumimoji="1" lang="ja-JP" altLang="en-US" sz="1600" b="1" dirty="0" smtClean="0">
                <a:solidFill>
                  <a:schemeClr val="bg1"/>
                </a:solidFill>
                <a:effectLst>
                  <a:outerShdw blurRad="38100" dist="38100" dir="2700000" algn="tl">
                    <a:srgbClr val="000000">
                      <a:alpha val="43137"/>
                    </a:srgbClr>
                  </a:outerShdw>
                </a:effectLst>
                <a:latin typeface="Segoe" pitchFamily="34" charset="0"/>
              </a:rPr>
              <a:t>コマンドも利用可能</a:t>
            </a:r>
          </a:p>
        </p:txBody>
      </p:sp>
      <p:sp>
        <p:nvSpPr>
          <p:cNvPr id="25" name="角丸四角形 24"/>
          <p:cNvSpPr/>
          <p:nvPr/>
        </p:nvSpPr>
        <p:spPr bwMode="auto">
          <a:xfrm>
            <a:off x="3714744" y="3714752"/>
            <a:ext cx="1714512" cy="4286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テスト環境</a:t>
            </a:r>
          </a:p>
        </p:txBody>
      </p:sp>
      <p:sp>
        <p:nvSpPr>
          <p:cNvPr id="26" name="正方形/長方形 25"/>
          <p:cNvSpPr/>
          <p:nvPr/>
        </p:nvSpPr>
        <p:spPr bwMode="auto">
          <a:xfrm>
            <a:off x="285720" y="3714752"/>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Windows Azure SDK</a:t>
            </a:r>
            <a:endParaRPr kumimoji="1"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7" name="正方形/長方形 26"/>
          <p:cNvSpPr/>
          <p:nvPr/>
        </p:nvSpPr>
        <p:spPr bwMode="auto">
          <a:xfrm>
            <a:off x="5715008" y="3714752"/>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Windows Azure SDK</a:t>
            </a:r>
            <a:endParaRPr kumimoji="1"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8" name="角丸四角形 27"/>
          <p:cNvSpPr/>
          <p:nvPr/>
        </p:nvSpPr>
        <p:spPr bwMode="auto">
          <a:xfrm>
            <a:off x="3714744" y="5500702"/>
            <a:ext cx="1714512" cy="428628"/>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運用</a:t>
            </a:r>
          </a:p>
        </p:txBody>
      </p:sp>
      <p:sp>
        <p:nvSpPr>
          <p:cNvPr id="29" name="正方形/長方形 28"/>
          <p:cNvSpPr/>
          <p:nvPr/>
        </p:nvSpPr>
        <p:spPr bwMode="auto">
          <a:xfrm>
            <a:off x="285720" y="5500702"/>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Azure </a:t>
            </a:r>
            <a:r>
              <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ポータル</a:t>
            </a:r>
          </a:p>
        </p:txBody>
      </p:sp>
      <p:sp>
        <p:nvSpPr>
          <p:cNvPr id="30" name="正方形/長方形 29"/>
          <p:cNvSpPr/>
          <p:nvPr/>
        </p:nvSpPr>
        <p:spPr bwMode="auto">
          <a:xfrm>
            <a:off x="5715008" y="5500702"/>
            <a:ext cx="3143272" cy="428628"/>
          </a:xfrm>
          <a:prstGeom prst="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Azure </a:t>
            </a:r>
            <a:r>
              <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ポータル</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1163395"/>
          </a:xfrm>
        </p:spPr>
        <p:txBody>
          <a:bodyPr/>
          <a:lstStyle/>
          <a:p>
            <a:r>
              <a:rPr kumimoji="1" lang="en-US" altLang="ja-JP" dirty="0" smtClean="0"/>
              <a:t>Windows Server </a:t>
            </a:r>
            <a:r>
              <a:rPr kumimoji="1" lang="ja-JP" altLang="en-US" dirty="0" smtClean="0"/>
              <a:t>との違い</a:t>
            </a:r>
            <a:r>
              <a:rPr kumimoji="1" lang="en-US" altLang="ja-JP" dirty="0" smtClean="0"/>
              <a:t/>
            </a:r>
            <a:br>
              <a:rPr kumimoji="1" lang="en-US" altLang="ja-JP" dirty="0" smtClean="0"/>
            </a:br>
            <a:r>
              <a:rPr kumimoji="1" lang="ja-JP" altLang="en-US" sz="3600" dirty="0" smtClean="0">
                <a:solidFill>
                  <a:srgbClr val="FFC000"/>
                </a:solidFill>
              </a:rPr>
              <a:t>サービス アーキテクチャ</a:t>
            </a:r>
            <a:endParaRPr kumimoji="1" lang="ja-JP" altLang="en-US" dirty="0">
              <a:solidFill>
                <a:srgbClr val="FFC000"/>
              </a:solidFill>
            </a:endParaRPr>
          </a:p>
        </p:txBody>
      </p:sp>
      <p:sp>
        <p:nvSpPr>
          <p:cNvPr id="85" name="正方形/長方形 84"/>
          <p:cNvSpPr/>
          <p:nvPr/>
        </p:nvSpPr>
        <p:spPr>
          <a:xfrm>
            <a:off x="2928926" y="1428736"/>
            <a:ext cx="6072230" cy="4143404"/>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a:p>
        </p:txBody>
      </p:sp>
      <p:sp>
        <p:nvSpPr>
          <p:cNvPr id="86" name="Rectangle 8"/>
          <p:cNvSpPr>
            <a:spLocks noChangeArrowheads="1"/>
          </p:cNvSpPr>
          <p:nvPr/>
        </p:nvSpPr>
        <p:spPr bwMode="auto">
          <a:xfrm>
            <a:off x="357158" y="2640565"/>
            <a:ext cx="1376362" cy="204152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ja-JP" altLang="en-US" dirty="0">
              <a:solidFill>
                <a:schemeClr val="tx1"/>
              </a:solidFill>
            </a:endParaRPr>
          </a:p>
        </p:txBody>
      </p:sp>
      <p:sp>
        <p:nvSpPr>
          <p:cNvPr id="87" name="Text Box 9"/>
          <p:cNvSpPr txBox="1">
            <a:spLocks noChangeArrowheads="1"/>
          </p:cNvSpPr>
          <p:nvPr/>
        </p:nvSpPr>
        <p:spPr bwMode="auto">
          <a:xfrm>
            <a:off x="285720" y="4224890"/>
            <a:ext cx="1519237" cy="396875"/>
          </a:xfrm>
          <a:prstGeom prst="rect">
            <a:avLst/>
          </a:prstGeom>
          <a:noFill/>
          <a:ln w="9525">
            <a:noFill/>
            <a:miter lim="800000"/>
            <a:headEnd/>
            <a:tailEnd/>
          </a:ln>
          <a:effectLst/>
        </p:spPr>
        <p:txBody>
          <a:bodyPr>
            <a:spAutoFit/>
          </a:bodyPr>
          <a:lstStyle/>
          <a:p>
            <a:pPr algn="ctr" eaLnBrk="1" hangingPunct="1">
              <a:spcBef>
                <a:spcPct val="50000"/>
              </a:spcBef>
            </a:pPr>
            <a:r>
              <a:rPr lang="ja-JP" altLang="en-US" sz="2000" dirty="0">
                <a:effectLst/>
                <a:ea typeface="ＭＳ Ｐゴシック" pitchFamily="50" charset="-128"/>
              </a:rPr>
              <a:t>クライアント</a:t>
            </a:r>
          </a:p>
        </p:txBody>
      </p:sp>
      <p:sp>
        <p:nvSpPr>
          <p:cNvPr id="88" name="Line 17"/>
          <p:cNvSpPr>
            <a:spLocks noChangeShapeType="1"/>
          </p:cNvSpPr>
          <p:nvPr/>
        </p:nvSpPr>
        <p:spPr bwMode="auto">
          <a:xfrm>
            <a:off x="1641446" y="3647040"/>
            <a:ext cx="1465262" cy="0"/>
          </a:xfrm>
          <a:prstGeom prst="line">
            <a:avLst/>
          </a:prstGeom>
          <a:noFill/>
          <a:ln w="38100">
            <a:solidFill>
              <a:schemeClr val="tx1"/>
            </a:solidFill>
            <a:round/>
            <a:headEnd/>
            <a:tailEnd type="triangle" w="med" len="med"/>
          </a:ln>
          <a:effectLst/>
        </p:spPr>
        <p:txBody>
          <a:bodyPr wrap="none" anchor="ctr"/>
          <a:lstStyle/>
          <a:p>
            <a:endParaRPr lang="ja-JP" altLang="en-US"/>
          </a:p>
        </p:txBody>
      </p:sp>
      <p:sp>
        <p:nvSpPr>
          <p:cNvPr id="89" name="テキスト ボックス 88"/>
          <p:cNvSpPr txBox="1"/>
          <p:nvPr/>
        </p:nvSpPr>
        <p:spPr>
          <a:xfrm>
            <a:off x="1285852" y="5786454"/>
            <a:ext cx="7215238" cy="523220"/>
          </a:xfrm>
          <a:prstGeom prst="rect">
            <a:avLst/>
          </a:prstGeom>
          <a:noFill/>
        </p:spPr>
        <p:txBody>
          <a:bodyPr wrap="square" rtlCol="0">
            <a:spAutoFit/>
          </a:bodyPr>
          <a:lstStyle/>
          <a:p>
            <a:pPr algn="ctr"/>
            <a:r>
              <a:rPr lang="en-US" altLang="ja-JP" sz="2800" dirty="0" smtClean="0"/>
              <a:t>Windows Azure </a:t>
            </a:r>
            <a:r>
              <a:rPr lang="ja-JP" altLang="en-US" sz="2800" dirty="0" smtClean="0"/>
              <a:t>サービス </a:t>
            </a:r>
            <a:r>
              <a:rPr kumimoji="1" lang="ja-JP" altLang="en-US" sz="2800" dirty="0" smtClean="0"/>
              <a:t>アーキテクチャ</a:t>
            </a:r>
            <a:endParaRPr kumimoji="1" lang="ja-JP" altLang="en-US" sz="2800" dirty="0"/>
          </a:p>
        </p:txBody>
      </p:sp>
      <p:sp>
        <p:nvSpPr>
          <p:cNvPr id="90" name="Cloud"/>
          <p:cNvSpPr>
            <a:spLocks noChangeAspect="1" noEditPoints="1" noChangeArrowheads="1"/>
          </p:cNvSpPr>
          <p:nvPr/>
        </p:nvSpPr>
        <p:spPr bwMode="auto">
          <a:xfrm rot="16200000">
            <a:off x="511346" y="3203374"/>
            <a:ext cx="3643339" cy="95131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R="0" lvl="0" indent="0" algn="ctr" defTabSz="914099" fontAlgn="base">
              <a:lnSpc>
                <a:spcPct val="100000"/>
              </a:lnSpc>
              <a:spcBef>
                <a:spcPct val="0"/>
              </a:spcBef>
              <a:spcAft>
                <a:spcPct val="0"/>
              </a:spcAft>
              <a:buClrTx/>
              <a:buSzTx/>
              <a:buFontTx/>
              <a:buNone/>
              <a:tabLst/>
            </a:pPr>
            <a:r>
              <a:rPr lang="ja-JP" altLang="en-US" sz="2000" dirty="0" smtClean="0">
                <a:solidFill>
                  <a:srgbClr val="FFFFFF"/>
                </a:solidFill>
                <a:latin typeface="メイリオ" pitchFamily="50" charset="-128"/>
                <a:ea typeface="メイリオ" pitchFamily="50" charset="-128"/>
              </a:rPr>
              <a:t>インターネット</a:t>
            </a:r>
            <a:endParaRPr lang="en-US" sz="2000" dirty="0" smtClean="0">
              <a:solidFill>
                <a:srgbClr val="FFFFFF"/>
              </a:solidFill>
              <a:latin typeface="メイリオ" pitchFamily="50" charset="-128"/>
              <a:ea typeface="メイリオ" pitchFamily="50" charset="-128"/>
            </a:endParaRPr>
          </a:p>
        </p:txBody>
      </p:sp>
      <p:pic>
        <p:nvPicPr>
          <p:cNvPr id="91" name="Picture 7" descr="router"/>
          <p:cNvPicPr>
            <a:picLocks noChangeAspect="1" noChangeArrowheads="1"/>
          </p:cNvPicPr>
          <p:nvPr/>
        </p:nvPicPr>
        <p:blipFill>
          <a:blip r:embed="rId2" cstate="print"/>
          <a:srcRect/>
          <a:stretch>
            <a:fillRect/>
          </a:stretch>
        </p:blipFill>
        <p:spPr bwMode="auto">
          <a:xfrm>
            <a:off x="3071802" y="3357562"/>
            <a:ext cx="762000" cy="636042"/>
          </a:xfrm>
          <a:prstGeom prst="rect">
            <a:avLst/>
          </a:prstGeom>
          <a:noFill/>
        </p:spPr>
      </p:pic>
      <p:sp>
        <p:nvSpPr>
          <p:cNvPr id="92" name="TextBox 183"/>
          <p:cNvSpPr txBox="1"/>
          <p:nvPr/>
        </p:nvSpPr>
        <p:spPr>
          <a:xfrm>
            <a:off x="2857488" y="2772787"/>
            <a:ext cx="1285884" cy="584775"/>
          </a:xfrm>
          <a:prstGeom prst="rect">
            <a:avLst/>
          </a:prstGeom>
          <a:noFill/>
        </p:spPr>
        <p:txBody>
          <a:bodyPr wrap="square" rtlCol="0">
            <a:spAutoFit/>
          </a:bodyPr>
          <a:lstStyle/>
          <a:p>
            <a:pPr algn="ctr"/>
            <a:r>
              <a:rPr lang="ja-JP" altLang="en-US" sz="1600" b="1" dirty="0" smtClean="0">
                <a:solidFill>
                  <a:schemeClr val="bg1"/>
                </a:solidFill>
                <a:latin typeface="Arial" pitchFamily="34" charset="0"/>
                <a:cs typeface="Arial" pitchFamily="34" charset="0"/>
              </a:rPr>
              <a:t>ロード </a:t>
            </a:r>
            <a:endParaRPr lang="en-US" altLang="ja-JP" sz="1600" b="1" dirty="0" smtClean="0">
              <a:solidFill>
                <a:schemeClr val="bg1"/>
              </a:solidFill>
              <a:latin typeface="Arial" pitchFamily="34" charset="0"/>
              <a:cs typeface="Arial" pitchFamily="34" charset="0"/>
            </a:endParaRPr>
          </a:p>
          <a:p>
            <a:pPr algn="ctr"/>
            <a:r>
              <a:rPr lang="ja-JP" altLang="en-US" sz="1600" b="1" dirty="0" smtClean="0">
                <a:solidFill>
                  <a:schemeClr val="bg1"/>
                </a:solidFill>
                <a:latin typeface="Arial" pitchFamily="34" charset="0"/>
                <a:cs typeface="Arial" pitchFamily="34" charset="0"/>
              </a:rPr>
              <a:t>バランサー</a:t>
            </a:r>
            <a:endParaRPr lang="en-US" sz="1600" b="1" dirty="0" smtClean="0">
              <a:solidFill>
                <a:schemeClr val="bg1"/>
              </a:solidFill>
              <a:latin typeface="Arial" pitchFamily="34" charset="0"/>
              <a:cs typeface="Arial" pitchFamily="34" charset="0"/>
            </a:endParaRPr>
          </a:p>
        </p:txBody>
      </p:sp>
      <p:sp>
        <p:nvSpPr>
          <p:cNvPr id="93" name="Rectangle 142"/>
          <p:cNvSpPr/>
          <p:nvPr/>
        </p:nvSpPr>
        <p:spPr>
          <a:xfrm>
            <a:off x="4062410" y="2412544"/>
            <a:ext cx="2438400" cy="17526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94" name="Rectangle 143"/>
          <p:cNvSpPr/>
          <p:nvPr/>
        </p:nvSpPr>
        <p:spPr>
          <a:xfrm>
            <a:off x="4214810" y="2564944"/>
            <a:ext cx="2438400" cy="17526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cxnSp>
        <p:nvCxnSpPr>
          <p:cNvPr id="95" name="Straight Arrow Connector 166"/>
          <p:cNvCxnSpPr/>
          <p:nvPr/>
        </p:nvCxnSpPr>
        <p:spPr>
          <a:xfrm flipV="1">
            <a:off x="3757610" y="3490906"/>
            <a:ext cx="457200" cy="216188"/>
          </a:xfrm>
          <a:prstGeom prst="straightConnector1">
            <a:avLst/>
          </a:prstGeom>
          <a:noFill/>
          <a:ln w="19050" cap="flat" cmpd="sng" algn="ctr">
            <a:solidFill>
              <a:schemeClr val="tx1"/>
            </a:solidFill>
            <a:prstDash val="solid"/>
            <a:round/>
            <a:headEnd type="none" w="med" len="med"/>
            <a:tailEnd type="stealth" w="lg" len="lg"/>
          </a:ln>
          <a:effectLst/>
        </p:spPr>
      </p:cxnSp>
      <p:cxnSp>
        <p:nvCxnSpPr>
          <p:cNvPr id="96" name="Straight Arrow Connector 167"/>
          <p:cNvCxnSpPr/>
          <p:nvPr/>
        </p:nvCxnSpPr>
        <p:spPr>
          <a:xfrm>
            <a:off x="3757610" y="3707094"/>
            <a:ext cx="304800" cy="241012"/>
          </a:xfrm>
          <a:prstGeom prst="straightConnector1">
            <a:avLst/>
          </a:prstGeom>
          <a:noFill/>
          <a:ln w="19050" cap="flat" cmpd="sng" algn="ctr">
            <a:solidFill>
              <a:schemeClr val="tx1"/>
            </a:solidFill>
            <a:prstDash val="solid"/>
            <a:round/>
            <a:headEnd type="none" w="med" len="med"/>
            <a:tailEnd type="stealth" w="lg" len="lg"/>
          </a:ln>
          <a:effectLst/>
        </p:spPr>
      </p:cxnSp>
      <p:sp>
        <p:nvSpPr>
          <p:cNvPr id="97" name="Freeform 168"/>
          <p:cNvSpPr/>
          <p:nvPr/>
        </p:nvSpPr>
        <p:spPr>
          <a:xfrm flipV="1">
            <a:off x="4824410" y="3403139"/>
            <a:ext cx="381000" cy="304804"/>
          </a:xfrm>
          <a:custGeom>
            <a:avLst/>
            <a:gdLst>
              <a:gd name="connsiteX0" fmla="*/ 0 w 369870"/>
              <a:gd name="connsiteY0" fmla="*/ 126715 h 126715"/>
              <a:gd name="connsiteX1" fmla="*/ 184935 w 369870"/>
              <a:gd name="connsiteY1" fmla="*/ 3425 h 126715"/>
              <a:gd name="connsiteX2" fmla="*/ 369870 w 369870"/>
              <a:gd name="connsiteY2" fmla="*/ 106166 h 126715"/>
            </a:gdLst>
            <a:ahLst/>
            <a:cxnLst>
              <a:cxn ang="0">
                <a:pos x="connsiteX0" y="connsiteY0"/>
              </a:cxn>
              <a:cxn ang="0">
                <a:pos x="connsiteX1" y="connsiteY1"/>
              </a:cxn>
              <a:cxn ang="0">
                <a:pos x="connsiteX2" y="connsiteY2"/>
              </a:cxn>
            </a:cxnLst>
            <a:rect l="l" t="t" r="r" b="b"/>
            <a:pathLst>
              <a:path w="369870" h="126715">
                <a:moveTo>
                  <a:pt x="0" y="126715"/>
                </a:moveTo>
                <a:cubicBezTo>
                  <a:pt x="61645" y="66782"/>
                  <a:pt x="123290" y="6850"/>
                  <a:pt x="184935" y="3425"/>
                </a:cubicBezTo>
                <a:cubicBezTo>
                  <a:pt x="246580" y="0"/>
                  <a:pt x="308225" y="53083"/>
                  <a:pt x="369870" y="106166"/>
                </a:cubicBezTo>
              </a:path>
            </a:pathLst>
          </a:custGeom>
          <a:noFill/>
          <a:ln w="19050" cap="flat" cmpd="sng" algn="ctr">
            <a:solidFill>
              <a:schemeClr val="tx1"/>
            </a:solidFill>
            <a:prstDash val="solid"/>
            <a:round/>
            <a:headEnd type="none" w="med" len="med"/>
            <a:tailEnd type="stealth" w="lg" len="lg"/>
          </a:ln>
          <a:effectLst/>
        </p:spPr>
        <p:txBody>
          <a:bodyPr vert="horz" wrap="none" lIns="91440" tIns="45720" rIns="91440" bIns="45720" numCol="1" rtlCol="0" anchor="ctr" anchorCtr="0" compatLnSpc="1">
            <a:prstTxWarp prst="textNoShape">
              <a:avLst/>
            </a:prstTxWarp>
            <a:noAutofit/>
          </a:bodyPr>
          <a:lstStyle/>
          <a:p>
            <a:endParaRPr lang="en-US" dirty="0" smtClean="0">
              <a:latin typeface="Arial" charset="0"/>
            </a:endParaRPr>
          </a:p>
        </p:txBody>
      </p:sp>
      <p:sp>
        <p:nvSpPr>
          <p:cNvPr id="98" name="Rounded Rectangle 169"/>
          <p:cNvSpPr/>
          <p:nvPr/>
        </p:nvSpPr>
        <p:spPr>
          <a:xfrm>
            <a:off x="4367210" y="3098344"/>
            <a:ext cx="533400" cy="609600"/>
          </a:xfrm>
          <a:prstGeom prst="roundRect">
            <a:avLst/>
          </a:prstGeom>
          <a:ln>
            <a:headEnd type="none" w="lg" len="lg"/>
            <a:tailEnd type="stealth" w="lg" len="lg"/>
          </a:ln>
        </p:spPr>
        <p:style>
          <a:lnRef idx="0">
            <a:schemeClr val="accent4"/>
          </a:lnRef>
          <a:fillRef idx="3">
            <a:schemeClr val="accent4"/>
          </a:fillRef>
          <a:effectRef idx="3">
            <a:schemeClr val="accent4"/>
          </a:effectRef>
          <a:fontRef idx="minor">
            <a:schemeClr val="lt1"/>
          </a:fontRef>
        </p:style>
        <p:txBody>
          <a:bodyPr wrap="none" rtlCol="0" anchor="ctr">
            <a:noAutofit/>
          </a:bodyPr>
          <a:lstStyle/>
          <a:p>
            <a:pPr algn="ctr"/>
            <a:endParaRPr lang="en-US" dirty="0">
              <a:latin typeface="Arial" charset="0"/>
            </a:endParaRPr>
          </a:p>
        </p:txBody>
      </p:sp>
      <p:sp>
        <p:nvSpPr>
          <p:cNvPr id="99" name="TextBox 172"/>
          <p:cNvSpPr txBox="1"/>
          <p:nvPr/>
        </p:nvSpPr>
        <p:spPr>
          <a:xfrm>
            <a:off x="4367210" y="3174544"/>
            <a:ext cx="533400" cy="400110"/>
          </a:xfrm>
          <a:prstGeom prst="rect">
            <a:avLst/>
          </a:prstGeom>
          <a:noFill/>
        </p:spPr>
        <p:txBody>
          <a:bodyPr wrap="square" rtlCol="0">
            <a:spAutoFit/>
          </a:bodyPr>
          <a:lstStyle/>
          <a:p>
            <a:pPr algn="ctr"/>
            <a:r>
              <a:rPr lang="en-US" sz="2000" b="1" dirty="0" smtClean="0">
                <a:solidFill>
                  <a:schemeClr val="tx1"/>
                </a:solidFill>
              </a:rPr>
              <a:t>IIS</a:t>
            </a:r>
            <a:endParaRPr lang="en-US" sz="2000" b="1" dirty="0">
              <a:solidFill>
                <a:schemeClr val="tx1"/>
              </a:solidFill>
            </a:endParaRPr>
          </a:p>
        </p:txBody>
      </p:sp>
      <p:sp>
        <p:nvSpPr>
          <p:cNvPr id="100" name="Oval 174"/>
          <p:cNvSpPr/>
          <p:nvPr/>
        </p:nvSpPr>
        <p:spPr bwMode="auto">
          <a:xfrm>
            <a:off x="5129210" y="2717344"/>
            <a:ext cx="1447800" cy="990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101" name="TextBox 176"/>
          <p:cNvSpPr txBox="1"/>
          <p:nvPr/>
        </p:nvSpPr>
        <p:spPr>
          <a:xfrm>
            <a:off x="5143504" y="2928934"/>
            <a:ext cx="1447800" cy="584775"/>
          </a:xfrm>
          <a:prstGeom prst="rect">
            <a:avLst/>
          </a:prstGeom>
          <a:noFill/>
        </p:spPr>
        <p:txBody>
          <a:bodyPr wrap="square" rtlCol="0">
            <a:spAutoFit/>
          </a:bodyPr>
          <a:lstStyle/>
          <a:p>
            <a:pPr algn="ctr"/>
            <a:r>
              <a:rPr lang="en-US" sz="1600" b="1" dirty="0" smtClean="0"/>
              <a:t>Web </a:t>
            </a:r>
          </a:p>
          <a:p>
            <a:pPr algn="ctr"/>
            <a:r>
              <a:rPr lang="ja-JP" altLang="en-US" sz="1600" b="1" dirty="0" smtClean="0"/>
              <a:t>ロール</a:t>
            </a:r>
            <a:endParaRPr lang="en-US" sz="1200" b="1" dirty="0">
              <a:solidFill>
                <a:schemeClr val="tx1"/>
              </a:solidFill>
            </a:endParaRPr>
          </a:p>
        </p:txBody>
      </p:sp>
      <p:sp>
        <p:nvSpPr>
          <p:cNvPr id="102" name="Rectangle 144"/>
          <p:cNvSpPr/>
          <p:nvPr/>
        </p:nvSpPr>
        <p:spPr>
          <a:xfrm>
            <a:off x="7034242" y="2388734"/>
            <a:ext cx="1600200" cy="17526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03" name="Rectangle 145"/>
          <p:cNvSpPr/>
          <p:nvPr/>
        </p:nvSpPr>
        <p:spPr>
          <a:xfrm>
            <a:off x="7186642" y="2541134"/>
            <a:ext cx="1600200" cy="175260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04" name="Oval 187"/>
          <p:cNvSpPr/>
          <p:nvPr/>
        </p:nvSpPr>
        <p:spPr bwMode="auto">
          <a:xfrm>
            <a:off x="7262842" y="2693534"/>
            <a:ext cx="1447800" cy="990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105" name="TextBox 190"/>
          <p:cNvSpPr txBox="1"/>
          <p:nvPr/>
        </p:nvSpPr>
        <p:spPr>
          <a:xfrm>
            <a:off x="7286644" y="2928934"/>
            <a:ext cx="1447800" cy="584775"/>
          </a:xfrm>
          <a:prstGeom prst="rect">
            <a:avLst/>
          </a:prstGeom>
          <a:noFill/>
        </p:spPr>
        <p:txBody>
          <a:bodyPr wrap="square" rtlCol="0">
            <a:spAutoFit/>
          </a:bodyPr>
          <a:lstStyle/>
          <a:p>
            <a:pPr algn="ctr"/>
            <a:r>
              <a:rPr lang="en-US" sz="1600" b="1" dirty="0" smtClean="0"/>
              <a:t>Worker </a:t>
            </a:r>
          </a:p>
          <a:p>
            <a:pPr algn="ctr"/>
            <a:r>
              <a:rPr lang="ja-JP" altLang="en-US" sz="1600" b="1" dirty="0" smtClean="0"/>
              <a:t>ロール</a:t>
            </a:r>
            <a:endParaRPr lang="en-US" sz="1200" b="1" dirty="0">
              <a:solidFill>
                <a:schemeClr val="tx1"/>
              </a:solidFill>
            </a:endParaRPr>
          </a:p>
        </p:txBody>
      </p:sp>
      <p:sp>
        <p:nvSpPr>
          <p:cNvPr id="106" name="Can 51"/>
          <p:cNvSpPr/>
          <p:nvPr/>
        </p:nvSpPr>
        <p:spPr bwMode="auto">
          <a:xfrm>
            <a:off x="4071934" y="4636646"/>
            <a:ext cx="4796620" cy="649742"/>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noAutofit/>
          </a:bodyPr>
          <a:lstStyle/>
          <a:p>
            <a:endParaRPr lang="en-US" dirty="0" smtClean="0">
              <a:solidFill>
                <a:schemeClr val="tx1"/>
              </a:solidFill>
              <a:latin typeface="Arial" charset="0"/>
            </a:endParaRPr>
          </a:p>
        </p:txBody>
      </p:sp>
      <p:sp>
        <p:nvSpPr>
          <p:cNvPr id="107" name="TextBox 52"/>
          <p:cNvSpPr txBox="1"/>
          <p:nvPr/>
        </p:nvSpPr>
        <p:spPr>
          <a:xfrm>
            <a:off x="5072066" y="4787325"/>
            <a:ext cx="2928958" cy="400110"/>
          </a:xfrm>
          <a:prstGeom prst="rect">
            <a:avLst/>
          </a:prstGeom>
          <a:noFill/>
        </p:spPr>
        <p:txBody>
          <a:bodyPr wrap="square" rtlCol="0">
            <a:spAutoFit/>
          </a:bodyPr>
          <a:lstStyle/>
          <a:p>
            <a:pPr algn="ctr"/>
            <a:r>
              <a:rPr lang="ja-JP" altLang="en-US" sz="2000" b="1" dirty="0" smtClean="0">
                <a:solidFill>
                  <a:schemeClr val="tx1"/>
                </a:solidFill>
              </a:rPr>
              <a:t>ストレージ サービス</a:t>
            </a:r>
            <a:endParaRPr lang="en-US" sz="2000" b="1" dirty="0">
              <a:solidFill>
                <a:schemeClr val="tx1"/>
              </a:solidFill>
            </a:endParaRPr>
          </a:p>
        </p:txBody>
      </p:sp>
      <p:cxnSp>
        <p:nvCxnSpPr>
          <p:cNvPr id="108" name="AutoShape 4"/>
          <p:cNvCxnSpPr>
            <a:cxnSpLocks noChangeShapeType="1"/>
          </p:cNvCxnSpPr>
          <p:nvPr/>
        </p:nvCxnSpPr>
        <p:spPr bwMode="auto">
          <a:xfrm rot="5400000" flipH="1" flipV="1">
            <a:off x="5327831" y="4459119"/>
            <a:ext cx="357190" cy="11464"/>
          </a:xfrm>
          <a:prstGeom prst="straightConnector1">
            <a:avLst/>
          </a:prstGeom>
          <a:noFill/>
          <a:ln w="38100">
            <a:solidFill>
              <a:schemeClr val="tx1"/>
            </a:solidFill>
            <a:round/>
            <a:headEnd type="triangle" w="lg" len="lg"/>
            <a:tailEnd w="lg" len="lg"/>
          </a:ln>
          <a:effectLst/>
        </p:spPr>
      </p:cxnSp>
      <p:cxnSp>
        <p:nvCxnSpPr>
          <p:cNvPr id="109" name="AutoShape 4"/>
          <p:cNvCxnSpPr>
            <a:cxnSpLocks noChangeShapeType="1"/>
          </p:cNvCxnSpPr>
          <p:nvPr/>
        </p:nvCxnSpPr>
        <p:spPr bwMode="auto">
          <a:xfrm rot="5400000" flipH="1" flipV="1">
            <a:off x="7816696" y="4459119"/>
            <a:ext cx="357190" cy="11464"/>
          </a:xfrm>
          <a:prstGeom prst="straightConnector1">
            <a:avLst/>
          </a:prstGeom>
          <a:noFill/>
          <a:ln w="38100">
            <a:solidFill>
              <a:schemeClr val="tx1"/>
            </a:solidFill>
            <a:round/>
            <a:headEnd type="triangle" w="lg" len="lg"/>
            <a:tailEnd w="lg" len="lg"/>
          </a:ln>
          <a:effectLst/>
        </p:spPr>
      </p:cxnSp>
      <p:sp>
        <p:nvSpPr>
          <p:cNvPr id="110" name="テキスト ボックス 109"/>
          <p:cNvSpPr txBox="1"/>
          <p:nvPr/>
        </p:nvSpPr>
        <p:spPr>
          <a:xfrm>
            <a:off x="4714876" y="2071678"/>
            <a:ext cx="1714512" cy="369332"/>
          </a:xfrm>
          <a:prstGeom prst="rect">
            <a:avLst/>
          </a:prstGeom>
          <a:noFill/>
        </p:spPr>
        <p:txBody>
          <a:bodyPr wrap="square" rtlCol="0">
            <a:spAutoFit/>
          </a:bodyPr>
          <a:lstStyle/>
          <a:p>
            <a:r>
              <a:rPr kumimoji="1" lang="en-US" altLang="ja-JP" b="1" dirty="0" smtClean="0">
                <a:solidFill>
                  <a:schemeClr val="bg1"/>
                </a:solidFill>
              </a:rPr>
              <a:t>VMs     n </a:t>
            </a:r>
            <a:r>
              <a:rPr kumimoji="1" lang="ja-JP" altLang="en-US" b="1" dirty="0" smtClean="0">
                <a:solidFill>
                  <a:schemeClr val="bg1"/>
                </a:solidFill>
              </a:rPr>
              <a:t>個</a:t>
            </a:r>
            <a:endParaRPr kumimoji="1" lang="ja-JP" altLang="en-US" b="1" dirty="0">
              <a:solidFill>
                <a:schemeClr val="bg1"/>
              </a:solidFill>
            </a:endParaRPr>
          </a:p>
        </p:txBody>
      </p:sp>
      <p:sp>
        <p:nvSpPr>
          <p:cNvPr id="111" name="テキスト ボックス 110"/>
          <p:cNvSpPr txBox="1"/>
          <p:nvPr/>
        </p:nvSpPr>
        <p:spPr>
          <a:xfrm>
            <a:off x="7215206" y="2059536"/>
            <a:ext cx="1714512" cy="369332"/>
          </a:xfrm>
          <a:prstGeom prst="rect">
            <a:avLst/>
          </a:prstGeom>
          <a:noFill/>
        </p:spPr>
        <p:txBody>
          <a:bodyPr wrap="square" rtlCol="0">
            <a:spAutoFit/>
          </a:bodyPr>
          <a:lstStyle/>
          <a:p>
            <a:r>
              <a:rPr kumimoji="1" lang="en-US" altLang="ja-JP" b="1" dirty="0" smtClean="0">
                <a:solidFill>
                  <a:schemeClr val="bg1"/>
                </a:solidFill>
              </a:rPr>
              <a:t>VMs     m </a:t>
            </a:r>
            <a:r>
              <a:rPr kumimoji="1" lang="ja-JP" altLang="en-US" b="1" dirty="0" smtClean="0">
                <a:solidFill>
                  <a:schemeClr val="bg1"/>
                </a:solidFill>
              </a:rPr>
              <a:t>個</a:t>
            </a:r>
            <a:endParaRPr kumimoji="1" lang="ja-JP" altLang="en-US"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グループ化 105"/>
          <p:cNvGrpSpPr/>
          <p:nvPr/>
        </p:nvGrpSpPr>
        <p:grpSpPr>
          <a:xfrm>
            <a:off x="5357818" y="1428736"/>
            <a:ext cx="3571900" cy="1571636"/>
            <a:chOff x="2000232" y="4071942"/>
            <a:chExt cx="5143536" cy="2357454"/>
          </a:xfrm>
        </p:grpSpPr>
        <p:sp>
          <p:nvSpPr>
            <p:cNvPr id="57" name="フローチャート : 磁気ディスク 56"/>
            <p:cNvSpPr/>
            <p:nvPr/>
          </p:nvSpPr>
          <p:spPr bwMode="auto">
            <a:xfrm>
              <a:off x="2000232" y="4071942"/>
              <a:ext cx="5143536" cy="2357454"/>
            </a:xfrm>
            <a:prstGeom prst="flowChartMagneticDisk">
              <a:avLst/>
            </a:prstGeom>
            <a:gradFill rotWithShape="1">
              <a:gsLst>
                <a:gs pos="0">
                  <a:srgbClr val="007EAE">
                    <a:shade val="15000"/>
                    <a:satMod val="180000"/>
                  </a:srgbClr>
                </a:gs>
                <a:gs pos="50000">
                  <a:srgbClr val="007EAE">
                    <a:shade val="45000"/>
                    <a:satMod val="170000"/>
                  </a:srgbClr>
                </a:gs>
                <a:gs pos="70000">
                  <a:srgbClr val="007EAE">
                    <a:tint val="99000"/>
                    <a:shade val="65000"/>
                    <a:satMod val="155000"/>
                  </a:srgbClr>
                </a:gs>
                <a:gs pos="100000">
                  <a:srgbClr val="007EAE">
                    <a:tint val="95500"/>
                    <a:shade val="100000"/>
                    <a:satMod val="155000"/>
                  </a:srgbClr>
                </a:gs>
              </a:gsLst>
              <a:lin ang="16200000" scaled="0"/>
            </a:gradFill>
            <a:ln w="9525" cap="flat" cmpd="sng" algn="ctr">
              <a:solidFill>
                <a:srgbClr val="FFFFFF"/>
              </a:solidFill>
              <a:prstDash val="solid"/>
              <a:headEnd type="none" w="med" len="med"/>
              <a:tailEnd type="none" w="med" len="med"/>
            </a:ln>
            <a:effectLst>
              <a:outerShdw blurRad="50800" dist="38100" dir="5400000" rotWithShape="0">
                <a:srgbClr val="000000">
                  <a:alpha val="35000"/>
                </a:srgbClr>
              </a:outerShdw>
              <a:reflection blurRad="6350" stA="52000" endA="300" endPos="35000" dir="5400000" sy="-100000" algn="bl" rotWithShape="0"/>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endParaRPr kumimoji="1" lang="ja-JP" altLang="en-US" sz="24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59" name="TextBox 73"/>
            <p:cNvSpPr txBox="1"/>
            <p:nvPr/>
          </p:nvSpPr>
          <p:spPr>
            <a:xfrm>
              <a:off x="2247872" y="4891086"/>
              <a:ext cx="1214446"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rgbClr val="FFFFFF"/>
                  </a:solidFill>
                  <a:effectLst/>
                  <a:uLnTx/>
                  <a:uFillTx/>
                </a:rPr>
                <a:t>ブロブ</a:t>
              </a:r>
              <a:endParaRPr kumimoji="0" lang="en-US" sz="1600" b="1" i="0" u="none" strike="noStrike" kern="0" cap="none" spc="0" normalizeH="0" baseline="0" noProof="0" dirty="0">
                <a:ln>
                  <a:noFill/>
                </a:ln>
                <a:solidFill>
                  <a:srgbClr val="FFFFFF"/>
                </a:solidFill>
                <a:effectLst/>
                <a:uLnTx/>
                <a:uFillTx/>
              </a:endParaRPr>
            </a:p>
          </p:txBody>
        </p:sp>
        <p:sp>
          <p:nvSpPr>
            <p:cNvPr id="60" name="TextBox 29"/>
            <p:cNvSpPr txBox="1"/>
            <p:nvPr/>
          </p:nvSpPr>
          <p:spPr>
            <a:xfrm>
              <a:off x="5581632" y="4895856"/>
              <a:ext cx="1285884"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rgbClr val="FFFFFF"/>
                  </a:solidFill>
                  <a:effectLst/>
                  <a:uLnTx/>
                  <a:uFillTx/>
                </a:rPr>
                <a:t>キュー</a:t>
              </a:r>
              <a:endParaRPr kumimoji="0" lang="en-US" sz="1600" b="1" i="0" u="none" strike="noStrike" kern="0" cap="none" spc="0" normalizeH="0" baseline="0" noProof="0" dirty="0">
                <a:ln>
                  <a:noFill/>
                </a:ln>
                <a:solidFill>
                  <a:srgbClr val="FFFFFF"/>
                </a:solidFill>
                <a:effectLst/>
                <a:uLnTx/>
                <a:uFillTx/>
              </a:endParaRPr>
            </a:p>
          </p:txBody>
        </p:sp>
        <p:sp>
          <p:nvSpPr>
            <p:cNvPr id="61" name="TextBox 30"/>
            <p:cNvSpPr txBox="1"/>
            <p:nvPr/>
          </p:nvSpPr>
          <p:spPr>
            <a:xfrm>
              <a:off x="3749036" y="4895856"/>
              <a:ext cx="1440190" cy="5078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rgbClr val="FFFFFF"/>
                  </a:solidFill>
                  <a:effectLst/>
                  <a:uLnTx/>
                  <a:uFillTx/>
                </a:rPr>
                <a:t>テーブル</a:t>
              </a:r>
              <a:endParaRPr kumimoji="0" lang="en-US" sz="1600" b="1" i="0" u="none" strike="noStrike" kern="0" cap="none" spc="0" normalizeH="0" baseline="0" noProof="0" dirty="0">
                <a:ln>
                  <a:noFill/>
                </a:ln>
                <a:solidFill>
                  <a:srgbClr val="FFFFFF"/>
                </a:solidFill>
                <a:effectLst/>
                <a:uLnTx/>
                <a:uFillTx/>
              </a:endParaRPr>
            </a:p>
          </p:txBody>
        </p:sp>
        <p:grpSp>
          <p:nvGrpSpPr>
            <p:cNvPr id="62" name="Group 126"/>
            <p:cNvGrpSpPr/>
            <p:nvPr/>
          </p:nvGrpSpPr>
          <p:grpSpPr>
            <a:xfrm>
              <a:off x="2247872" y="5391152"/>
              <a:ext cx="1357322" cy="814393"/>
              <a:chOff x="285720" y="1142984"/>
              <a:chExt cx="2500330" cy="1500198"/>
            </a:xfrm>
          </p:grpSpPr>
          <p:sp>
            <p:nvSpPr>
              <p:cNvPr id="63" name="Flowchart: Display 35"/>
              <p:cNvSpPr/>
              <p:nvPr/>
            </p:nvSpPr>
            <p:spPr bwMode="auto">
              <a:xfrm rot="5400000">
                <a:off x="321439" y="1678769"/>
                <a:ext cx="357190" cy="285752"/>
              </a:xfrm>
              <a:prstGeom prst="flowChartDisplay">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cxnSp>
            <p:nvCxnSpPr>
              <p:cNvPr id="64" name="Straight Connector 39"/>
              <p:cNvCxnSpPr>
                <a:endCxn id="67" idx="0"/>
              </p:cNvCxnSpPr>
              <p:nvPr/>
            </p:nvCxnSpPr>
            <p:spPr bwMode="auto">
              <a:xfrm rot="10800000" flipV="1">
                <a:off x="714348" y="1142984"/>
                <a:ext cx="642942" cy="428628"/>
              </a:xfrm>
              <a:prstGeom prst="line">
                <a:avLst/>
              </a:prstGeom>
              <a:noFill/>
              <a:ln w="19050" cap="flat" cmpd="sng" algn="ctr">
                <a:solidFill>
                  <a:srgbClr val="FFFFFF"/>
                </a:solidFill>
                <a:prstDash val="solid"/>
                <a:round/>
                <a:headEnd type="none" w="med" len="med"/>
                <a:tailEnd type="none" w="med" len="med"/>
              </a:ln>
              <a:effectLst/>
            </p:spPr>
          </p:cxnSp>
          <p:cxnSp>
            <p:nvCxnSpPr>
              <p:cNvPr id="65" name="Straight Connector 43"/>
              <p:cNvCxnSpPr>
                <a:endCxn id="72" idx="0"/>
              </p:cNvCxnSpPr>
              <p:nvPr/>
            </p:nvCxnSpPr>
            <p:spPr bwMode="auto">
              <a:xfrm rot="16200000" flipH="1">
                <a:off x="892943" y="1607331"/>
                <a:ext cx="1000132" cy="71438"/>
              </a:xfrm>
              <a:prstGeom prst="line">
                <a:avLst/>
              </a:prstGeom>
              <a:noFill/>
              <a:ln w="19050" cap="flat" cmpd="sng" algn="ctr">
                <a:solidFill>
                  <a:srgbClr val="FFFFFF"/>
                </a:solidFill>
                <a:prstDash val="solid"/>
                <a:round/>
                <a:headEnd type="none" w="med" len="med"/>
                <a:tailEnd type="none" w="med" len="med"/>
              </a:ln>
              <a:effectLst/>
            </p:spPr>
          </p:cxnSp>
          <p:cxnSp>
            <p:nvCxnSpPr>
              <p:cNvPr id="66" name="Straight Connector 60"/>
              <p:cNvCxnSpPr>
                <a:endCxn id="70" idx="0"/>
              </p:cNvCxnSpPr>
              <p:nvPr/>
            </p:nvCxnSpPr>
            <p:spPr bwMode="auto">
              <a:xfrm>
                <a:off x="1357290" y="1142984"/>
                <a:ext cx="857256" cy="428628"/>
              </a:xfrm>
              <a:prstGeom prst="line">
                <a:avLst/>
              </a:prstGeom>
              <a:noFill/>
              <a:ln w="19050" cap="flat" cmpd="sng" algn="ctr">
                <a:solidFill>
                  <a:srgbClr val="FFFFFF"/>
                </a:solidFill>
                <a:prstDash val="solid"/>
                <a:round/>
                <a:headEnd type="none" w="med" len="med"/>
                <a:tailEnd type="none" w="med" len="med"/>
              </a:ln>
              <a:effectLst/>
            </p:spPr>
          </p:cxnSp>
          <p:sp>
            <p:nvSpPr>
              <p:cNvPr id="67" name="Rounded Rectangle 64"/>
              <p:cNvSpPr/>
              <p:nvPr/>
            </p:nvSpPr>
            <p:spPr bwMode="auto">
              <a:xfrm>
                <a:off x="285720" y="1571612"/>
                <a:ext cx="857256" cy="500066"/>
              </a:xfrm>
              <a:prstGeom prst="roundRect">
                <a:avLst/>
              </a:prstGeom>
              <a:no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ndParaRPr>
              </a:p>
            </p:txBody>
          </p:sp>
          <p:sp>
            <p:nvSpPr>
              <p:cNvPr id="68" name="Flowchart: Display 68"/>
              <p:cNvSpPr/>
              <p:nvPr/>
            </p:nvSpPr>
            <p:spPr bwMode="auto">
              <a:xfrm rot="5400000">
                <a:off x="678629" y="1678769"/>
                <a:ext cx="357190" cy="285752"/>
              </a:xfrm>
              <a:prstGeom prst="flowChartDisplay">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69" name="Flowchart: Display 69"/>
              <p:cNvSpPr/>
              <p:nvPr/>
            </p:nvSpPr>
            <p:spPr bwMode="auto">
              <a:xfrm rot="5400000">
                <a:off x="1678761" y="1678769"/>
                <a:ext cx="357190" cy="285752"/>
              </a:xfrm>
              <a:prstGeom prst="flowChartDisplay">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70" name="Rounded Rectangle 70"/>
              <p:cNvSpPr/>
              <p:nvPr/>
            </p:nvSpPr>
            <p:spPr bwMode="auto">
              <a:xfrm>
                <a:off x="1643042" y="1571612"/>
                <a:ext cx="1143008" cy="500066"/>
              </a:xfrm>
              <a:prstGeom prst="roundRect">
                <a:avLst/>
              </a:prstGeom>
              <a:no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ndParaRPr>
              </a:p>
            </p:txBody>
          </p:sp>
          <p:sp>
            <p:nvSpPr>
              <p:cNvPr id="71" name="Flowchart: Display 74"/>
              <p:cNvSpPr/>
              <p:nvPr/>
            </p:nvSpPr>
            <p:spPr bwMode="auto">
              <a:xfrm rot="5400000">
                <a:off x="2035951" y="1678769"/>
                <a:ext cx="357190" cy="285752"/>
              </a:xfrm>
              <a:prstGeom prst="flowChartDisplay">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72" name="Rounded Rectangle 82"/>
              <p:cNvSpPr/>
              <p:nvPr/>
            </p:nvSpPr>
            <p:spPr bwMode="auto">
              <a:xfrm>
                <a:off x="1142976" y="2143116"/>
                <a:ext cx="571504" cy="500066"/>
              </a:xfrm>
              <a:prstGeom prst="roundRect">
                <a:avLst/>
              </a:prstGeom>
              <a:no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ndParaRPr>
              </a:p>
            </p:txBody>
          </p:sp>
          <p:sp>
            <p:nvSpPr>
              <p:cNvPr id="73" name="Flowchart: Display 83"/>
              <p:cNvSpPr/>
              <p:nvPr/>
            </p:nvSpPr>
            <p:spPr bwMode="auto">
              <a:xfrm rot="5400000">
                <a:off x="1250133" y="2250273"/>
                <a:ext cx="357190" cy="285752"/>
              </a:xfrm>
              <a:prstGeom prst="flowChartDisplay">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74" name="Flowchart: Display 85"/>
              <p:cNvSpPr/>
              <p:nvPr/>
            </p:nvSpPr>
            <p:spPr bwMode="auto">
              <a:xfrm rot="5400000">
                <a:off x="2393141" y="1678769"/>
                <a:ext cx="357190" cy="285752"/>
              </a:xfrm>
              <a:prstGeom prst="flowChartDisplay">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grpSp>
        <p:sp>
          <p:nvSpPr>
            <p:cNvPr id="75" name="Rectangle 91"/>
            <p:cNvSpPr/>
            <p:nvPr/>
          </p:nvSpPr>
          <p:spPr bwMode="auto">
            <a:xfrm>
              <a:off x="5653070" y="5395922"/>
              <a:ext cx="285752" cy="714380"/>
            </a:xfrm>
            <a:prstGeom prst="rect">
              <a:avLst/>
            </a:prstGeom>
            <a:no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ndParaRPr>
            </a:p>
          </p:txBody>
        </p:sp>
        <p:sp>
          <p:nvSpPr>
            <p:cNvPr id="76" name="Rounded Rectangle 94"/>
            <p:cNvSpPr/>
            <p:nvPr/>
          </p:nvSpPr>
          <p:spPr bwMode="auto">
            <a:xfrm>
              <a:off x="5724508" y="5681674"/>
              <a:ext cx="142876" cy="142876"/>
            </a:xfrm>
            <a:prstGeom prst="round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77" name="Rounded Rectangle 95"/>
            <p:cNvSpPr/>
            <p:nvPr/>
          </p:nvSpPr>
          <p:spPr bwMode="auto">
            <a:xfrm>
              <a:off x="5724508" y="5895988"/>
              <a:ext cx="142876" cy="142876"/>
            </a:xfrm>
            <a:prstGeom prst="round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78" name="Rectangle 96"/>
            <p:cNvSpPr/>
            <p:nvPr/>
          </p:nvSpPr>
          <p:spPr bwMode="auto">
            <a:xfrm>
              <a:off x="6081698" y="5395922"/>
              <a:ext cx="285752" cy="714380"/>
            </a:xfrm>
            <a:prstGeom prst="rect">
              <a:avLst/>
            </a:prstGeom>
            <a:no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ndParaRPr>
            </a:p>
          </p:txBody>
        </p:sp>
        <p:sp>
          <p:nvSpPr>
            <p:cNvPr id="79" name="Rounded Rectangle 97"/>
            <p:cNvSpPr/>
            <p:nvPr/>
          </p:nvSpPr>
          <p:spPr bwMode="auto">
            <a:xfrm>
              <a:off x="6153136" y="5681674"/>
              <a:ext cx="142876" cy="142876"/>
            </a:xfrm>
            <a:prstGeom prst="round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80" name="Rounded Rectangle 98"/>
            <p:cNvSpPr/>
            <p:nvPr/>
          </p:nvSpPr>
          <p:spPr bwMode="auto">
            <a:xfrm>
              <a:off x="6153136" y="5895988"/>
              <a:ext cx="142876" cy="142876"/>
            </a:xfrm>
            <a:prstGeom prst="round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81" name="Rectangle 99"/>
            <p:cNvSpPr/>
            <p:nvPr/>
          </p:nvSpPr>
          <p:spPr bwMode="auto">
            <a:xfrm>
              <a:off x="6510326" y="5395922"/>
              <a:ext cx="285752" cy="714380"/>
            </a:xfrm>
            <a:prstGeom prst="rect">
              <a:avLst/>
            </a:prstGeom>
            <a:noFill/>
            <a:ln w="19050" cap="flat" cmpd="sng" algn="ctr">
              <a:solidFill>
                <a:srgbClr val="FFFF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ndParaRPr>
            </a:p>
          </p:txBody>
        </p:sp>
        <p:sp>
          <p:nvSpPr>
            <p:cNvPr id="82" name="Rounded Rectangle 100"/>
            <p:cNvSpPr/>
            <p:nvPr/>
          </p:nvSpPr>
          <p:spPr bwMode="auto">
            <a:xfrm>
              <a:off x="6153136" y="5467360"/>
              <a:ext cx="142876" cy="142876"/>
            </a:xfrm>
            <a:prstGeom prst="round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83" name="Rounded Rectangle 101"/>
            <p:cNvSpPr/>
            <p:nvPr/>
          </p:nvSpPr>
          <p:spPr bwMode="auto">
            <a:xfrm>
              <a:off x="6581764" y="5895988"/>
              <a:ext cx="142876" cy="142876"/>
            </a:xfrm>
            <a:prstGeom prst="round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84" name="Rectangle 102"/>
            <p:cNvSpPr/>
            <p:nvPr/>
          </p:nvSpPr>
          <p:spPr bwMode="auto">
            <a:xfrm>
              <a:off x="3976670" y="5324484"/>
              <a:ext cx="1000132" cy="714380"/>
            </a:xfrm>
            <a:prstGeom prst="rect">
              <a:avLst/>
            </a:prstGeom>
            <a:gradFill rotWithShape="1">
              <a:gsLst>
                <a:gs pos="0">
                  <a:srgbClr val="008000">
                    <a:shade val="15000"/>
                    <a:satMod val="180000"/>
                  </a:srgbClr>
                </a:gs>
                <a:gs pos="50000">
                  <a:srgbClr val="008000">
                    <a:shade val="45000"/>
                    <a:satMod val="170000"/>
                  </a:srgbClr>
                </a:gs>
                <a:gs pos="70000">
                  <a:srgbClr val="008000">
                    <a:tint val="99000"/>
                    <a:shade val="65000"/>
                    <a:satMod val="155000"/>
                  </a:srgbClr>
                </a:gs>
                <a:gs pos="100000">
                  <a:srgbClr val="0080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80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cxnSp>
          <p:nvCxnSpPr>
            <p:cNvPr id="85" name="Straight Connector 104"/>
            <p:cNvCxnSpPr/>
            <p:nvPr/>
          </p:nvCxnSpPr>
          <p:spPr bwMode="auto">
            <a:xfrm>
              <a:off x="3976670" y="5467360"/>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86" name="Straight Connector 105"/>
            <p:cNvCxnSpPr/>
            <p:nvPr/>
          </p:nvCxnSpPr>
          <p:spPr bwMode="auto">
            <a:xfrm>
              <a:off x="3976670" y="5610236"/>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87" name="Straight Connector 106"/>
            <p:cNvCxnSpPr/>
            <p:nvPr/>
          </p:nvCxnSpPr>
          <p:spPr bwMode="auto">
            <a:xfrm>
              <a:off x="3976670" y="5753112"/>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88" name="Straight Connector 107"/>
            <p:cNvCxnSpPr/>
            <p:nvPr/>
          </p:nvCxnSpPr>
          <p:spPr bwMode="auto">
            <a:xfrm>
              <a:off x="3976670" y="5895988"/>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89" name="Straight Connector 109"/>
            <p:cNvCxnSpPr/>
            <p:nvPr/>
          </p:nvCxnSpPr>
          <p:spPr bwMode="auto">
            <a:xfrm rot="5400000">
              <a:off x="3762356" y="5681674"/>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90" name="Straight Connector 110"/>
            <p:cNvCxnSpPr/>
            <p:nvPr/>
          </p:nvCxnSpPr>
          <p:spPr bwMode="auto">
            <a:xfrm rot="5400000">
              <a:off x="3906026" y="5680880"/>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91" name="Straight Connector 111"/>
            <p:cNvCxnSpPr/>
            <p:nvPr/>
          </p:nvCxnSpPr>
          <p:spPr bwMode="auto">
            <a:xfrm rot="5400000">
              <a:off x="4049696" y="5680086"/>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92" name="Straight Connector 112"/>
            <p:cNvCxnSpPr/>
            <p:nvPr/>
          </p:nvCxnSpPr>
          <p:spPr bwMode="auto">
            <a:xfrm rot="5400000">
              <a:off x="4193366" y="5679292"/>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93" name="Straight Connector 113"/>
            <p:cNvCxnSpPr/>
            <p:nvPr/>
          </p:nvCxnSpPr>
          <p:spPr bwMode="auto">
            <a:xfrm rot="5400000">
              <a:off x="4337036" y="5678498"/>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94" name="Straight Connector 114"/>
            <p:cNvCxnSpPr/>
            <p:nvPr/>
          </p:nvCxnSpPr>
          <p:spPr bwMode="auto">
            <a:xfrm rot="5400000">
              <a:off x="4480706" y="5677704"/>
              <a:ext cx="714380" cy="1588"/>
            </a:xfrm>
            <a:prstGeom prst="line">
              <a:avLst/>
            </a:prstGeom>
            <a:noFill/>
            <a:ln w="19050" cap="flat" cmpd="sng" algn="ctr">
              <a:solidFill>
                <a:srgbClr val="FFFFFF"/>
              </a:solidFill>
              <a:prstDash val="solid"/>
              <a:round/>
              <a:headEnd type="none" w="med" len="med"/>
              <a:tailEnd type="none" w="med" len="med"/>
            </a:ln>
            <a:effectLst/>
          </p:spPr>
        </p:cxnSp>
        <p:sp>
          <p:nvSpPr>
            <p:cNvPr id="95" name="Rectangle 115"/>
            <p:cNvSpPr/>
            <p:nvPr/>
          </p:nvSpPr>
          <p:spPr bwMode="auto">
            <a:xfrm>
              <a:off x="4129070" y="5476884"/>
              <a:ext cx="1000132" cy="714380"/>
            </a:xfrm>
            <a:prstGeom prst="rect">
              <a:avLst/>
            </a:prstGeom>
            <a:gradFill rotWithShape="1">
              <a:gsLst>
                <a:gs pos="0">
                  <a:srgbClr val="008000">
                    <a:shade val="15000"/>
                    <a:satMod val="180000"/>
                  </a:srgbClr>
                </a:gs>
                <a:gs pos="50000">
                  <a:srgbClr val="008000">
                    <a:shade val="45000"/>
                    <a:satMod val="170000"/>
                  </a:srgbClr>
                </a:gs>
                <a:gs pos="70000">
                  <a:srgbClr val="008000">
                    <a:tint val="99000"/>
                    <a:shade val="65000"/>
                    <a:satMod val="155000"/>
                  </a:srgbClr>
                </a:gs>
                <a:gs pos="100000">
                  <a:srgbClr val="0080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80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cxnSp>
          <p:nvCxnSpPr>
            <p:cNvPr id="96" name="Straight Connector 116"/>
            <p:cNvCxnSpPr/>
            <p:nvPr/>
          </p:nvCxnSpPr>
          <p:spPr bwMode="auto">
            <a:xfrm>
              <a:off x="4129070" y="5619760"/>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97" name="Straight Connector 117"/>
            <p:cNvCxnSpPr/>
            <p:nvPr/>
          </p:nvCxnSpPr>
          <p:spPr bwMode="auto">
            <a:xfrm>
              <a:off x="4129070" y="5762636"/>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98" name="Straight Connector 118"/>
            <p:cNvCxnSpPr/>
            <p:nvPr/>
          </p:nvCxnSpPr>
          <p:spPr bwMode="auto">
            <a:xfrm>
              <a:off x="4129070" y="5905512"/>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99" name="Straight Connector 119"/>
            <p:cNvCxnSpPr/>
            <p:nvPr/>
          </p:nvCxnSpPr>
          <p:spPr bwMode="auto">
            <a:xfrm>
              <a:off x="4129070" y="6048388"/>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00" name="Straight Connector 120"/>
            <p:cNvCxnSpPr/>
            <p:nvPr/>
          </p:nvCxnSpPr>
          <p:spPr bwMode="auto">
            <a:xfrm rot="5400000">
              <a:off x="3914756" y="5834074"/>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01" name="Straight Connector 121"/>
            <p:cNvCxnSpPr/>
            <p:nvPr/>
          </p:nvCxnSpPr>
          <p:spPr bwMode="auto">
            <a:xfrm rot="5400000">
              <a:off x="4058426" y="5833280"/>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02" name="Straight Connector 122"/>
            <p:cNvCxnSpPr/>
            <p:nvPr/>
          </p:nvCxnSpPr>
          <p:spPr bwMode="auto">
            <a:xfrm rot="5400000">
              <a:off x="4202096" y="5832486"/>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03" name="Straight Connector 123"/>
            <p:cNvCxnSpPr/>
            <p:nvPr/>
          </p:nvCxnSpPr>
          <p:spPr bwMode="auto">
            <a:xfrm rot="5400000">
              <a:off x="4345766" y="5831692"/>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04" name="Straight Connector 124"/>
            <p:cNvCxnSpPr/>
            <p:nvPr/>
          </p:nvCxnSpPr>
          <p:spPr bwMode="auto">
            <a:xfrm rot="5400000">
              <a:off x="4489436" y="5830898"/>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05" name="Straight Connector 125"/>
            <p:cNvCxnSpPr/>
            <p:nvPr/>
          </p:nvCxnSpPr>
          <p:spPr bwMode="auto">
            <a:xfrm rot="5400000">
              <a:off x="4633106" y="5830104"/>
              <a:ext cx="714380" cy="1588"/>
            </a:xfrm>
            <a:prstGeom prst="line">
              <a:avLst/>
            </a:prstGeom>
            <a:noFill/>
            <a:ln w="19050" cap="flat" cmpd="sng" algn="ctr">
              <a:solidFill>
                <a:srgbClr val="FFFFFF"/>
              </a:solidFill>
              <a:prstDash val="solid"/>
              <a:round/>
              <a:headEnd type="none" w="med" len="med"/>
              <a:tailEnd type="none" w="med" len="med"/>
            </a:ln>
            <a:effectLst/>
          </p:spPr>
        </p:cxnSp>
      </p:grpSp>
      <p:sp>
        <p:nvSpPr>
          <p:cNvPr id="2" name="タイトル 1"/>
          <p:cNvSpPr>
            <a:spLocks noGrp="1"/>
          </p:cNvSpPr>
          <p:nvPr>
            <p:ph type="title"/>
          </p:nvPr>
        </p:nvSpPr>
        <p:spPr>
          <a:xfrm>
            <a:off x="381000" y="230188"/>
            <a:ext cx="8382000" cy="1163395"/>
          </a:xfrm>
        </p:spPr>
        <p:txBody>
          <a:bodyPr/>
          <a:lstStyle/>
          <a:p>
            <a:r>
              <a:rPr altLang="ja-JP" dirty="0" smtClean="0"/>
              <a:t>Windows Server </a:t>
            </a:r>
            <a:r>
              <a:rPr lang="ja-JP" altLang="en-US" dirty="0" smtClean="0"/>
              <a:t>との違い</a:t>
            </a:r>
            <a:r>
              <a:rPr altLang="ja-JP" dirty="0" smtClean="0"/>
              <a:t/>
            </a:r>
            <a:br>
              <a:rPr altLang="ja-JP" dirty="0" smtClean="0"/>
            </a:br>
            <a:r>
              <a:rPr altLang="ja-JP" sz="3600" dirty="0" smtClean="0">
                <a:solidFill>
                  <a:srgbClr val="FFC000"/>
                </a:solidFill>
              </a:rPr>
              <a:t>Windows Azure </a:t>
            </a:r>
            <a:r>
              <a:rPr lang="ja-JP" altLang="en-US" sz="3600" dirty="0" smtClean="0">
                <a:solidFill>
                  <a:srgbClr val="FFC000"/>
                </a:solidFill>
              </a:rPr>
              <a:t>ストレージ</a:t>
            </a:r>
            <a:endParaRPr kumimoji="1" lang="ja-JP" altLang="en-US" sz="5400" dirty="0">
              <a:solidFill>
                <a:schemeClr val="tx2"/>
              </a:solidFill>
            </a:endParaRPr>
          </a:p>
        </p:txBody>
      </p:sp>
      <p:graphicFrame>
        <p:nvGraphicFramePr>
          <p:cNvPr id="58" name="コンテンツ プレースホルダ 57"/>
          <p:cNvGraphicFramePr>
            <a:graphicFrameLocks noGrp="1"/>
          </p:cNvGraphicFramePr>
          <p:nvPr>
            <p:ph idx="1"/>
          </p:nvPr>
        </p:nvGraphicFramePr>
        <p:xfrm>
          <a:off x="333404" y="3357562"/>
          <a:ext cx="8382000" cy="3388360"/>
        </p:xfrm>
        <a:graphic>
          <a:graphicData uri="http://schemas.openxmlformats.org/drawingml/2006/table">
            <a:tbl>
              <a:tblPr firstRow="1" bandRow="1">
                <a:tableStyleId>{5C22544A-7EE6-4342-B048-85BDC9FD1C3A}</a:tableStyleId>
              </a:tblPr>
              <a:tblGrid>
                <a:gridCol w="1547794"/>
                <a:gridCol w="6834206"/>
              </a:tblGrid>
              <a:tr h="370840">
                <a:tc>
                  <a:txBody>
                    <a:bodyPr/>
                    <a:lstStyle/>
                    <a:p>
                      <a:pPr algn="ctr"/>
                      <a:r>
                        <a:rPr kumimoji="1" lang="ja-JP" altLang="en-US" sz="1800" dirty="0" smtClean="0">
                          <a:latin typeface="+mn-ea"/>
                          <a:ea typeface="+mn-ea"/>
                        </a:rPr>
                        <a:t>ストレージ</a:t>
                      </a:r>
                      <a:endParaRPr kumimoji="1" lang="ja-JP" altLang="en-US" sz="1800" dirty="0">
                        <a:latin typeface="+mn-ea"/>
                        <a:ea typeface="+mn-ea"/>
                      </a:endParaRPr>
                    </a:p>
                  </a:txBody>
                  <a:tcPr/>
                </a:tc>
                <a:tc>
                  <a:txBody>
                    <a:bodyPr/>
                    <a:lstStyle/>
                    <a:p>
                      <a:pPr algn="ctr"/>
                      <a:r>
                        <a:rPr kumimoji="1" lang="ja-JP" altLang="en-US" sz="1800" dirty="0" smtClean="0">
                          <a:latin typeface="+mn-ea"/>
                          <a:ea typeface="+mn-ea"/>
                        </a:rPr>
                        <a:t>主な用途</a:t>
                      </a:r>
                      <a:endParaRPr kumimoji="1" lang="ja-JP" altLang="en-US" sz="1800" dirty="0">
                        <a:latin typeface="+mn-ea"/>
                        <a:ea typeface="+mn-ea"/>
                      </a:endParaRPr>
                    </a:p>
                  </a:txBody>
                  <a:tcPr/>
                </a:tc>
              </a:tr>
              <a:tr h="370840">
                <a:tc>
                  <a:txBody>
                    <a:bodyPr/>
                    <a:lstStyle/>
                    <a:p>
                      <a:r>
                        <a:rPr kumimoji="1" lang="ja-JP" altLang="en-US" sz="1800" dirty="0" smtClean="0">
                          <a:latin typeface="+mn-ea"/>
                          <a:ea typeface="+mn-ea"/>
                        </a:rPr>
                        <a:t>ブロブ</a:t>
                      </a:r>
                      <a:endParaRPr kumimoji="1" lang="ja-JP" altLang="en-US" sz="1800" dirty="0">
                        <a:latin typeface="+mn-ea"/>
                        <a:ea typeface="+mn-ea"/>
                      </a:endParaRPr>
                    </a:p>
                  </a:txBody>
                  <a:tcPr anchor="ctr"/>
                </a:tc>
                <a:tc>
                  <a:txBody>
                    <a:bodyPr/>
                    <a:lstStyle/>
                    <a:p>
                      <a:r>
                        <a:rPr kumimoji="1" lang="ja-JP" altLang="en-US" sz="1800" dirty="0" smtClean="0">
                          <a:latin typeface="+mn-ea"/>
                          <a:ea typeface="+mn-ea"/>
                        </a:rPr>
                        <a:t>バイナリデータの集合を保存する、もっとも基本的なストア方法。大きなブロブは複数のブロックに分割することが可能。容量は論理的には無限大。</a:t>
                      </a:r>
                      <a:r>
                        <a:rPr kumimoji="1" lang="en-US" altLang="ja-JP" sz="1800" dirty="0" smtClean="0">
                          <a:latin typeface="+mn-ea"/>
                          <a:ea typeface="+mn-ea"/>
                        </a:rPr>
                        <a:t>1</a:t>
                      </a:r>
                      <a:r>
                        <a:rPr kumimoji="1" lang="ja-JP" altLang="en-US" sz="1800" dirty="0" smtClean="0">
                          <a:latin typeface="+mn-ea"/>
                          <a:ea typeface="+mn-ea"/>
                        </a:rPr>
                        <a:t>ファイルの最大容量は </a:t>
                      </a:r>
                      <a:r>
                        <a:rPr kumimoji="1" lang="en-US" altLang="ja-JP" sz="1800" dirty="0" smtClean="0">
                          <a:latin typeface="+mn-ea"/>
                          <a:ea typeface="+mn-ea"/>
                        </a:rPr>
                        <a:t>50GB</a:t>
                      </a:r>
                      <a:r>
                        <a:rPr kumimoji="1" lang="ja-JP" altLang="en-US" sz="1800" dirty="0" err="1" smtClean="0">
                          <a:latin typeface="+mn-ea"/>
                          <a:ea typeface="+mn-ea"/>
                        </a:rPr>
                        <a:t>。</a:t>
                      </a:r>
                      <a:endParaRPr kumimoji="1" lang="ja-JP" altLang="en-US" sz="1800" dirty="0">
                        <a:latin typeface="+mn-ea"/>
                        <a:ea typeface="+mn-ea"/>
                      </a:endParaRPr>
                    </a:p>
                  </a:txBody>
                  <a:tcPr/>
                </a:tc>
              </a:tr>
              <a:tr h="370840">
                <a:tc>
                  <a:txBody>
                    <a:bodyPr/>
                    <a:lstStyle/>
                    <a:p>
                      <a:r>
                        <a:rPr kumimoji="1" lang="ja-JP" altLang="en-US" sz="1800" dirty="0" smtClean="0">
                          <a:latin typeface="+mn-ea"/>
                          <a:ea typeface="+mn-ea"/>
                        </a:rPr>
                        <a:t>テーブル</a:t>
                      </a:r>
                      <a:endParaRPr kumimoji="1" lang="ja-JP" altLang="en-US" sz="1800" dirty="0">
                        <a:latin typeface="+mn-ea"/>
                        <a:ea typeface="+mn-ea"/>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ea"/>
                          <a:ea typeface="+mn-ea"/>
                        </a:rPr>
                        <a:t>スキーマを持たず、</a:t>
                      </a:r>
                      <a:r>
                        <a:rPr kumimoji="1" lang="ja-JP" altLang="en-US" sz="1800" kern="1200" dirty="0" smtClean="0">
                          <a:solidFill>
                            <a:schemeClr val="dk1"/>
                          </a:solidFill>
                          <a:latin typeface="+mn-ea"/>
                          <a:ea typeface="+mn-ea"/>
                          <a:cs typeface="+mn-cs"/>
                        </a:rPr>
                        <a:t>エンティティーと型情報を持つプロパティを組み合わせた単純な階層として保持。</a:t>
                      </a:r>
                      <a:r>
                        <a:rPr kumimoji="1" lang="ja-JP" altLang="en-US" sz="1800" dirty="0" smtClean="0">
                          <a:latin typeface="+mn-ea"/>
                          <a:ea typeface="+mn-ea"/>
                        </a:rPr>
                        <a:t>ブロブより粒度の細かいデータを取り扱う時利用。リレーショナル構造を持たない。</a:t>
                      </a:r>
                      <a:endParaRPr kumimoji="1" lang="ja-JP" altLang="en-US" sz="1800" dirty="0">
                        <a:latin typeface="+mn-ea"/>
                        <a:ea typeface="+mn-ea"/>
                      </a:endParaRPr>
                    </a:p>
                  </a:txBody>
                  <a:tcPr/>
                </a:tc>
              </a:tr>
              <a:tr h="370840">
                <a:tc>
                  <a:txBody>
                    <a:bodyPr/>
                    <a:lstStyle/>
                    <a:p>
                      <a:r>
                        <a:rPr kumimoji="1" lang="ja-JP" altLang="en-US" sz="1800" dirty="0" smtClean="0">
                          <a:latin typeface="+mn-ea"/>
                          <a:ea typeface="+mn-ea"/>
                        </a:rPr>
                        <a:t>キュー</a:t>
                      </a:r>
                      <a:endParaRPr kumimoji="1" lang="ja-JP" altLang="en-US" sz="1800" dirty="0">
                        <a:latin typeface="+mn-ea"/>
                        <a:ea typeface="+mn-ea"/>
                      </a:endParaRPr>
                    </a:p>
                  </a:txBody>
                  <a:tcPr anchor="ct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kumimoji="1" lang="ja-JP" altLang="en-US" sz="1800" dirty="0" smtClean="0">
                          <a:latin typeface="+mn-ea"/>
                          <a:ea typeface="+mn-ea"/>
                        </a:rPr>
                        <a:t>メッセージ交換に利用。主に </a:t>
                      </a:r>
                      <a:r>
                        <a:rPr kumimoji="1" lang="en-US" altLang="ja-JP" sz="1800" dirty="0" smtClean="0">
                          <a:latin typeface="+mn-ea"/>
                          <a:ea typeface="+mn-ea"/>
                        </a:rPr>
                        <a:t>Web </a:t>
                      </a:r>
                      <a:r>
                        <a:rPr kumimoji="1" lang="ja-JP" altLang="en-US" sz="1800" dirty="0" smtClean="0">
                          <a:latin typeface="+mn-ea"/>
                          <a:ea typeface="+mn-ea"/>
                        </a:rPr>
                        <a:t>ロールインスタンスと </a:t>
                      </a:r>
                      <a:r>
                        <a:rPr kumimoji="1" lang="en-US" altLang="ja-JP" sz="1800" dirty="0" smtClean="0">
                          <a:latin typeface="+mn-ea"/>
                          <a:ea typeface="+mn-ea"/>
                        </a:rPr>
                        <a:t>Worker </a:t>
                      </a:r>
                      <a:r>
                        <a:rPr kumimoji="1" lang="ja-JP" altLang="en-US" sz="1800" dirty="0" smtClean="0">
                          <a:latin typeface="+mn-ea"/>
                          <a:ea typeface="+mn-ea"/>
                        </a:rPr>
                        <a:t>ロールインスタンスとのデータ通信に利用。大きなサイズのデータを交換する場合、ブロブやテーブルにデータを保持し、保持先のみをメッセージとして通信。</a:t>
                      </a:r>
                      <a:endParaRPr kumimoji="1" lang="ja-JP" altLang="en-US" sz="1800" dirty="0">
                        <a:latin typeface="+mn-ea"/>
                        <a:ea typeface="+mn-ea"/>
                      </a:endParaRPr>
                    </a:p>
                  </a:txBody>
                  <a:tcPr/>
                </a:tc>
              </a:tr>
            </a:tbl>
          </a:graphicData>
        </a:graphic>
      </p:graphicFrame>
      <p:sp>
        <p:nvSpPr>
          <p:cNvPr id="110" name="Rectangle 8"/>
          <p:cNvSpPr>
            <a:spLocks noChangeArrowheads="1"/>
          </p:cNvSpPr>
          <p:nvPr/>
        </p:nvSpPr>
        <p:spPr bwMode="auto">
          <a:xfrm>
            <a:off x="357158" y="1785926"/>
            <a:ext cx="2071702" cy="64294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ja-JP" altLang="en-US" dirty="0" smtClean="0">
                <a:solidFill>
                  <a:schemeClr val="tx1"/>
                </a:solidFill>
              </a:rPr>
              <a:t>アプリケーション</a:t>
            </a:r>
            <a:endParaRPr lang="ja-JP" altLang="en-US" dirty="0">
              <a:solidFill>
                <a:schemeClr val="tx1"/>
              </a:solidFill>
            </a:endParaRPr>
          </a:p>
        </p:txBody>
      </p:sp>
      <p:cxnSp>
        <p:nvCxnSpPr>
          <p:cNvPr id="112" name="直線矢印コネクタ 111"/>
          <p:cNvCxnSpPr/>
          <p:nvPr/>
        </p:nvCxnSpPr>
        <p:spPr>
          <a:xfrm>
            <a:off x="2571736" y="2071678"/>
            <a:ext cx="271464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2928926" y="1785926"/>
            <a:ext cx="2214578" cy="338554"/>
          </a:xfrm>
          <a:prstGeom prst="rect">
            <a:avLst/>
          </a:prstGeom>
          <a:noFill/>
        </p:spPr>
        <p:txBody>
          <a:bodyPr wrap="square" rtlCol="0">
            <a:spAutoFit/>
          </a:bodyPr>
          <a:lstStyle/>
          <a:p>
            <a:pPr algn="ctr"/>
            <a:r>
              <a:rPr kumimoji="1" lang="en-US" altLang="ja-JP" sz="1600" dirty="0" smtClean="0">
                <a:gradFill>
                  <a:gsLst>
                    <a:gs pos="70000">
                      <a:schemeClr val="tx1"/>
                    </a:gs>
                    <a:gs pos="100000">
                      <a:schemeClr val="tx1"/>
                    </a:gs>
                  </a:gsLst>
                  <a:lin ang="16200000" scaled="0"/>
                </a:gradFill>
              </a:rPr>
              <a:t>REST </a:t>
            </a:r>
            <a:r>
              <a:rPr kumimoji="1" lang="ja-JP" altLang="en-US" sz="1600" dirty="0" smtClean="0">
                <a:gradFill>
                  <a:gsLst>
                    <a:gs pos="70000">
                      <a:schemeClr val="tx1"/>
                    </a:gs>
                    <a:gs pos="100000">
                      <a:schemeClr val="tx1"/>
                    </a:gs>
                  </a:gsLst>
                  <a:lin ang="16200000" scaled="0"/>
                </a:gradFill>
              </a:rPr>
              <a:t>（署名付き）</a:t>
            </a:r>
          </a:p>
        </p:txBody>
      </p:sp>
      <p:sp>
        <p:nvSpPr>
          <p:cNvPr id="115" name="正方形/長方形 114"/>
          <p:cNvSpPr/>
          <p:nvPr/>
        </p:nvSpPr>
        <p:spPr>
          <a:xfrm>
            <a:off x="214282" y="2500306"/>
            <a:ext cx="6286544" cy="738664"/>
          </a:xfrm>
          <a:prstGeom prst="rect">
            <a:avLst/>
          </a:prstGeom>
        </p:spPr>
        <p:txBody>
          <a:bodyPr wrap="square">
            <a:spAutoFit/>
          </a:bodyPr>
          <a:lstStyle/>
          <a:p>
            <a:r>
              <a:rPr lang="en-US" altLang="ja-JP" sz="1400" dirty="0" smtClean="0"/>
              <a:t>URI </a:t>
            </a:r>
            <a:r>
              <a:rPr lang="ja-JP" altLang="en-US" sz="1400" dirty="0" smtClean="0"/>
              <a:t>の例：</a:t>
            </a:r>
            <a:endParaRPr lang="en-US" altLang="ja-JP" sz="1400" dirty="0" smtClean="0"/>
          </a:p>
          <a:p>
            <a:r>
              <a:rPr lang="en-US" altLang="ja-JP" sz="1400" dirty="0" smtClean="0"/>
              <a:t>http://sekita.blob.core.windows.net/pictures/IMG001.JPG</a:t>
            </a:r>
          </a:p>
          <a:p>
            <a:r>
              <a:rPr lang="en-US" altLang="ja-JP" sz="1400" dirty="0" smtClean="0"/>
              <a:t>http://sekita.blob.core.windows.net/pictures?comp=list&amp;prefix=IMG</a:t>
            </a:r>
            <a:endParaRPr lang="ja-JP" altLang="en-US" sz="1400"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Windows Azure </a:t>
            </a:r>
            <a:r>
              <a:rPr kumimoji="1" lang="ja-JP" altLang="en-US" dirty="0" smtClean="0"/>
              <a:t>で何ができる？</a:t>
            </a:r>
            <a:endParaRPr kumimoji="1" lang="ja-JP" altLang="en-US" dirty="0"/>
          </a:p>
        </p:txBody>
      </p:sp>
      <p:pic>
        <p:nvPicPr>
          <p:cNvPr id="73" name="Picture 13" descr="internet cloud 75 opac"/>
          <p:cNvPicPr>
            <a:picLocks noChangeAspect="1" noChangeArrowheads="1"/>
          </p:cNvPicPr>
          <p:nvPr/>
        </p:nvPicPr>
        <p:blipFill>
          <a:blip r:embed="rId2" cstate="print"/>
          <a:srcRect/>
          <a:stretch>
            <a:fillRect/>
          </a:stretch>
        </p:blipFill>
        <p:spPr bwMode="auto">
          <a:xfrm rot="5400000">
            <a:off x="-678693" y="3607595"/>
            <a:ext cx="6215106" cy="714380"/>
          </a:xfrm>
          <a:prstGeom prst="rect">
            <a:avLst/>
          </a:prstGeom>
          <a:noFill/>
          <a:effectLst/>
        </p:spPr>
      </p:pic>
      <p:grpSp>
        <p:nvGrpSpPr>
          <p:cNvPr id="118" name="グループ化 117"/>
          <p:cNvGrpSpPr/>
          <p:nvPr/>
        </p:nvGrpSpPr>
        <p:grpSpPr>
          <a:xfrm>
            <a:off x="214282" y="2428868"/>
            <a:ext cx="1785950" cy="1604363"/>
            <a:chOff x="1762092" y="4900618"/>
            <a:chExt cx="2057400" cy="1747284"/>
          </a:xfrm>
        </p:grpSpPr>
        <p:pic>
          <p:nvPicPr>
            <p:cNvPr id="74" name="Picture 2"/>
            <p:cNvPicPr>
              <a:picLocks noChangeAspect="1" noChangeArrowheads="1"/>
            </p:cNvPicPr>
            <p:nvPr/>
          </p:nvPicPr>
          <p:blipFill>
            <a:blip r:embed="rId3" cstate="print"/>
            <a:srcRect/>
            <a:stretch>
              <a:fillRect/>
            </a:stretch>
          </p:blipFill>
          <p:spPr bwMode="auto">
            <a:xfrm>
              <a:off x="1990692" y="5053017"/>
              <a:ext cx="665420" cy="533893"/>
            </a:xfrm>
            <a:prstGeom prst="rect">
              <a:avLst/>
            </a:prstGeom>
            <a:noFill/>
            <a:ln w="9525">
              <a:noFill/>
              <a:miter lim="800000"/>
              <a:headEnd/>
              <a:tailEnd/>
            </a:ln>
            <a:effectLst/>
          </p:spPr>
        </p:pic>
        <p:sp>
          <p:nvSpPr>
            <p:cNvPr id="75" name="TextBox 209"/>
            <p:cNvSpPr txBox="1"/>
            <p:nvPr/>
          </p:nvSpPr>
          <p:spPr>
            <a:xfrm>
              <a:off x="1762092" y="6212149"/>
              <a:ext cx="1975104" cy="435753"/>
            </a:xfrm>
            <a:prstGeom prst="rect">
              <a:avLst/>
            </a:prstGeom>
            <a:noFill/>
          </p:spPr>
          <p:txBody>
            <a:bodyPr wrap="square" rtlCol="0">
              <a:spAutoFit/>
            </a:bodyPr>
            <a:lstStyle/>
            <a:p>
              <a:pPr algn="ctr"/>
              <a:r>
                <a:rPr lang="ja-JP" altLang="en-US" sz="2000" b="1" i="1" dirty="0" smtClean="0"/>
                <a:t>クライアント</a:t>
              </a:r>
              <a:endParaRPr lang="en-US" b="1" i="1" dirty="0"/>
            </a:p>
          </p:txBody>
        </p:sp>
        <p:sp>
          <p:nvSpPr>
            <p:cNvPr id="76" name="Rounded Rectangle 210"/>
            <p:cNvSpPr/>
            <p:nvPr/>
          </p:nvSpPr>
          <p:spPr bwMode="auto">
            <a:xfrm>
              <a:off x="1762092" y="4900618"/>
              <a:ext cx="2057400" cy="1295400"/>
            </a:xfrm>
            <a:prstGeom prst="roundRect">
              <a:avLst/>
            </a:prstGeom>
            <a:noFill/>
            <a:ln w="4445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7" name="Picture 2"/>
            <p:cNvPicPr>
              <a:picLocks noChangeAspect="1" noChangeArrowheads="1"/>
            </p:cNvPicPr>
            <p:nvPr/>
          </p:nvPicPr>
          <p:blipFill>
            <a:blip r:embed="rId3" cstate="print"/>
            <a:srcRect/>
            <a:stretch>
              <a:fillRect/>
            </a:stretch>
          </p:blipFill>
          <p:spPr bwMode="auto">
            <a:xfrm>
              <a:off x="2066892" y="5145350"/>
              <a:ext cx="665420" cy="533893"/>
            </a:xfrm>
            <a:prstGeom prst="rect">
              <a:avLst/>
            </a:prstGeom>
            <a:noFill/>
            <a:ln w="9525">
              <a:noFill/>
              <a:miter lim="800000"/>
              <a:headEnd/>
              <a:tailEnd/>
            </a:ln>
            <a:effectLst/>
          </p:spPr>
        </p:pic>
        <p:pic>
          <p:nvPicPr>
            <p:cNvPr id="78" name="Picture 2"/>
            <p:cNvPicPr>
              <a:picLocks noChangeAspect="1" noChangeArrowheads="1"/>
            </p:cNvPicPr>
            <p:nvPr/>
          </p:nvPicPr>
          <p:blipFill>
            <a:blip r:embed="rId3" cstate="print"/>
            <a:srcRect/>
            <a:stretch>
              <a:fillRect/>
            </a:stretch>
          </p:blipFill>
          <p:spPr bwMode="auto">
            <a:xfrm>
              <a:off x="2143092" y="5237683"/>
              <a:ext cx="665420" cy="533893"/>
            </a:xfrm>
            <a:prstGeom prst="rect">
              <a:avLst/>
            </a:prstGeom>
            <a:noFill/>
            <a:ln w="9525">
              <a:noFill/>
              <a:miter lim="800000"/>
              <a:headEnd/>
              <a:tailEnd/>
            </a:ln>
            <a:effectLst/>
          </p:spPr>
        </p:pic>
        <p:pic>
          <p:nvPicPr>
            <p:cNvPr id="79" name="Picture 2"/>
            <p:cNvPicPr>
              <a:picLocks noChangeAspect="1" noChangeArrowheads="1"/>
            </p:cNvPicPr>
            <p:nvPr/>
          </p:nvPicPr>
          <p:blipFill>
            <a:blip r:embed="rId3" cstate="print"/>
            <a:srcRect/>
            <a:stretch>
              <a:fillRect/>
            </a:stretch>
          </p:blipFill>
          <p:spPr bwMode="auto">
            <a:xfrm>
              <a:off x="2219292" y="5330016"/>
              <a:ext cx="665420" cy="533893"/>
            </a:xfrm>
            <a:prstGeom prst="rect">
              <a:avLst/>
            </a:prstGeom>
            <a:noFill/>
            <a:ln w="9525">
              <a:noFill/>
              <a:miter lim="800000"/>
              <a:headEnd/>
              <a:tailEnd/>
            </a:ln>
            <a:effectLst/>
          </p:spPr>
        </p:pic>
        <p:pic>
          <p:nvPicPr>
            <p:cNvPr id="80" name="Picture 2"/>
            <p:cNvPicPr>
              <a:picLocks noChangeAspect="1" noChangeArrowheads="1"/>
            </p:cNvPicPr>
            <p:nvPr/>
          </p:nvPicPr>
          <p:blipFill>
            <a:blip r:embed="rId3" cstate="print"/>
            <a:srcRect/>
            <a:stretch>
              <a:fillRect/>
            </a:stretch>
          </p:blipFill>
          <p:spPr bwMode="auto">
            <a:xfrm>
              <a:off x="2295492" y="5422349"/>
              <a:ext cx="665420" cy="533893"/>
            </a:xfrm>
            <a:prstGeom prst="rect">
              <a:avLst/>
            </a:prstGeom>
            <a:noFill/>
            <a:ln w="9525">
              <a:noFill/>
              <a:miter lim="800000"/>
              <a:headEnd/>
              <a:tailEnd/>
            </a:ln>
            <a:effectLst/>
          </p:spPr>
        </p:pic>
        <p:pic>
          <p:nvPicPr>
            <p:cNvPr id="81" name="Picture 2"/>
            <p:cNvPicPr>
              <a:picLocks noChangeAspect="1" noChangeArrowheads="1"/>
            </p:cNvPicPr>
            <p:nvPr/>
          </p:nvPicPr>
          <p:blipFill>
            <a:blip r:embed="rId3" cstate="print"/>
            <a:srcRect/>
            <a:stretch>
              <a:fillRect/>
            </a:stretch>
          </p:blipFill>
          <p:spPr bwMode="auto">
            <a:xfrm>
              <a:off x="2371692" y="5514682"/>
              <a:ext cx="665420" cy="533893"/>
            </a:xfrm>
            <a:prstGeom prst="rect">
              <a:avLst/>
            </a:prstGeom>
            <a:noFill/>
            <a:ln w="9525">
              <a:noFill/>
              <a:miter lim="800000"/>
              <a:headEnd/>
              <a:tailEnd/>
            </a:ln>
            <a:effectLst/>
          </p:spPr>
        </p:pic>
        <p:grpSp>
          <p:nvGrpSpPr>
            <p:cNvPr id="82" name="Group 216"/>
            <p:cNvGrpSpPr>
              <a:grpSpLocks/>
            </p:cNvGrpSpPr>
            <p:nvPr/>
          </p:nvGrpSpPr>
          <p:grpSpPr bwMode="auto">
            <a:xfrm>
              <a:off x="3057492" y="5069150"/>
              <a:ext cx="152400" cy="396240"/>
              <a:chOff x="2976" y="768"/>
              <a:chExt cx="912" cy="2135"/>
            </a:xfrm>
          </p:grpSpPr>
          <p:sp>
            <p:nvSpPr>
              <p:cNvPr id="83"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84" name="Group 17"/>
              <p:cNvGrpSpPr>
                <a:grpSpLocks/>
              </p:cNvGrpSpPr>
              <p:nvPr/>
            </p:nvGrpSpPr>
            <p:grpSpPr bwMode="auto">
              <a:xfrm>
                <a:off x="2976" y="1433"/>
                <a:ext cx="912" cy="1470"/>
                <a:chOff x="2976" y="1433"/>
                <a:chExt cx="912" cy="1495"/>
              </a:xfrm>
            </p:grpSpPr>
            <p:sp>
              <p:nvSpPr>
                <p:cNvPr id="85"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86"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87"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88" name="Group 222"/>
            <p:cNvGrpSpPr>
              <a:grpSpLocks/>
            </p:cNvGrpSpPr>
            <p:nvPr/>
          </p:nvGrpSpPr>
          <p:grpSpPr bwMode="auto">
            <a:xfrm>
              <a:off x="3133692" y="5145350"/>
              <a:ext cx="152400" cy="396240"/>
              <a:chOff x="2976" y="768"/>
              <a:chExt cx="912" cy="2135"/>
            </a:xfrm>
          </p:grpSpPr>
          <p:sp>
            <p:nvSpPr>
              <p:cNvPr id="89"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90" name="Group 224"/>
              <p:cNvGrpSpPr>
                <a:grpSpLocks/>
              </p:cNvGrpSpPr>
              <p:nvPr/>
            </p:nvGrpSpPr>
            <p:grpSpPr bwMode="auto">
              <a:xfrm>
                <a:off x="2976" y="1433"/>
                <a:ext cx="912" cy="1470"/>
                <a:chOff x="2976" y="1433"/>
                <a:chExt cx="912" cy="1495"/>
              </a:xfrm>
            </p:grpSpPr>
            <p:sp>
              <p:nvSpPr>
                <p:cNvPr id="91"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2"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3"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94" name="Group 228"/>
            <p:cNvGrpSpPr>
              <a:grpSpLocks/>
            </p:cNvGrpSpPr>
            <p:nvPr/>
          </p:nvGrpSpPr>
          <p:grpSpPr bwMode="auto">
            <a:xfrm>
              <a:off x="3209892" y="5221550"/>
              <a:ext cx="152400" cy="396240"/>
              <a:chOff x="2976" y="768"/>
              <a:chExt cx="912" cy="2135"/>
            </a:xfrm>
          </p:grpSpPr>
          <p:sp>
            <p:nvSpPr>
              <p:cNvPr id="95"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96" name="Group 17"/>
              <p:cNvGrpSpPr>
                <a:grpSpLocks/>
              </p:cNvGrpSpPr>
              <p:nvPr/>
            </p:nvGrpSpPr>
            <p:grpSpPr bwMode="auto">
              <a:xfrm>
                <a:off x="2976" y="1433"/>
                <a:ext cx="912" cy="1470"/>
                <a:chOff x="2976" y="1433"/>
                <a:chExt cx="912" cy="1495"/>
              </a:xfrm>
            </p:grpSpPr>
            <p:sp>
              <p:nvSpPr>
                <p:cNvPr id="97"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8"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99"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100" name="Group 234"/>
            <p:cNvGrpSpPr>
              <a:grpSpLocks/>
            </p:cNvGrpSpPr>
            <p:nvPr/>
          </p:nvGrpSpPr>
          <p:grpSpPr bwMode="auto">
            <a:xfrm>
              <a:off x="3286092" y="5297750"/>
              <a:ext cx="152400" cy="396240"/>
              <a:chOff x="2976" y="768"/>
              <a:chExt cx="912" cy="2135"/>
            </a:xfrm>
          </p:grpSpPr>
          <p:sp>
            <p:nvSpPr>
              <p:cNvPr id="101"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102" name="Group 17"/>
              <p:cNvGrpSpPr>
                <a:grpSpLocks/>
              </p:cNvGrpSpPr>
              <p:nvPr/>
            </p:nvGrpSpPr>
            <p:grpSpPr bwMode="auto">
              <a:xfrm>
                <a:off x="2976" y="1433"/>
                <a:ext cx="912" cy="1470"/>
                <a:chOff x="2976" y="1433"/>
                <a:chExt cx="912" cy="1495"/>
              </a:xfrm>
            </p:grpSpPr>
            <p:sp>
              <p:nvSpPr>
                <p:cNvPr id="103"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04"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05"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106" name="Group 240"/>
            <p:cNvGrpSpPr>
              <a:grpSpLocks/>
            </p:cNvGrpSpPr>
            <p:nvPr/>
          </p:nvGrpSpPr>
          <p:grpSpPr bwMode="auto">
            <a:xfrm>
              <a:off x="3362292" y="5373950"/>
              <a:ext cx="152400" cy="396240"/>
              <a:chOff x="2976" y="768"/>
              <a:chExt cx="912" cy="2135"/>
            </a:xfrm>
          </p:grpSpPr>
          <p:sp>
            <p:nvSpPr>
              <p:cNvPr id="107"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108" name="Group 17"/>
              <p:cNvGrpSpPr>
                <a:grpSpLocks/>
              </p:cNvGrpSpPr>
              <p:nvPr/>
            </p:nvGrpSpPr>
            <p:grpSpPr bwMode="auto">
              <a:xfrm>
                <a:off x="2976" y="1433"/>
                <a:ext cx="912" cy="1470"/>
                <a:chOff x="2976" y="1433"/>
                <a:chExt cx="912" cy="1495"/>
              </a:xfrm>
            </p:grpSpPr>
            <p:sp>
              <p:nvSpPr>
                <p:cNvPr id="109"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0"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1"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112" name="Group 246"/>
            <p:cNvGrpSpPr>
              <a:grpSpLocks/>
            </p:cNvGrpSpPr>
            <p:nvPr/>
          </p:nvGrpSpPr>
          <p:grpSpPr bwMode="auto">
            <a:xfrm>
              <a:off x="3438492" y="5450150"/>
              <a:ext cx="152400" cy="396240"/>
              <a:chOff x="2976" y="768"/>
              <a:chExt cx="912" cy="2135"/>
            </a:xfrm>
          </p:grpSpPr>
          <p:sp>
            <p:nvSpPr>
              <p:cNvPr id="113"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114" name="Group 17"/>
              <p:cNvGrpSpPr>
                <a:grpSpLocks/>
              </p:cNvGrpSpPr>
              <p:nvPr/>
            </p:nvGrpSpPr>
            <p:grpSpPr bwMode="auto">
              <a:xfrm>
                <a:off x="2976" y="1433"/>
                <a:ext cx="912" cy="1470"/>
                <a:chOff x="2976" y="1433"/>
                <a:chExt cx="912" cy="1495"/>
              </a:xfrm>
            </p:grpSpPr>
            <p:sp>
              <p:nvSpPr>
                <p:cNvPr id="115"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6"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117"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sp>
        <p:nvSpPr>
          <p:cNvPr id="119" name="Rectangle 154"/>
          <p:cNvSpPr/>
          <p:nvPr/>
        </p:nvSpPr>
        <p:spPr>
          <a:xfrm>
            <a:off x="3376602" y="1714488"/>
            <a:ext cx="1552588" cy="100013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20" name="Rectangle 153"/>
          <p:cNvSpPr/>
          <p:nvPr/>
        </p:nvSpPr>
        <p:spPr>
          <a:xfrm>
            <a:off x="3224202" y="1643050"/>
            <a:ext cx="1562112" cy="92869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21" name="Rounded Rectangle 112"/>
          <p:cNvSpPr/>
          <p:nvPr/>
        </p:nvSpPr>
        <p:spPr bwMode="auto">
          <a:xfrm>
            <a:off x="2928926" y="1357298"/>
            <a:ext cx="6000792" cy="1428760"/>
          </a:xfrm>
          <a:prstGeom prst="roundRect">
            <a:avLst/>
          </a:prstGeom>
          <a:noFill/>
          <a:ln w="4445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ectangle 140"/>
          <p:cNvSpPr/>
          <p:nvPr/>
        </p:nvSpPr>
        <p:spPr>
          <a:xfrm>
            <a:off x="3143240" y="1585898"/>
            <a:ext cx="1500198" cy="84297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123" name="Oval 148"/>
          <p:cNvSpPr/>
          <p:nvPr/>
        </p:nvSpPr>
        <p:spPr bwMode="auto">
          <a:xfrm>
            <a:off x="3224202" y="1738298"/>
            <a:ext cx="1347798" cy="61913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124" name="TextBox 152"/>
          <p:cNvSpPr txBox="1"/>
          <p:nvPr/>
        </p:nvSpPr>
        <p:spPr>
          <a:xfrm>
            <a:off x="3224203" y="1785926"/>
            <a:ext cx="1440872" cy="523220"/>
          </a:xfrm>
          <a:prstGeom prst="rect">
            <a:avLst/>
          </a:prstGeom>
          <a:noFill/>
        </p:spPr>
        <p:txBody>
          <a:bodyPr wrap="square" rtlCol="0">
            <a:spAutoFit/>
          </a:bodyPr>
          <a:lstStyle/>
          <a:p>
            <a:pPr algn="ctr"/>
            <a:r>
              <a:rPr lang="en-US" sz="1400" b="1" dirty="0" smtClean="0"/>
              <a:t>Web </a:t>
            </a:r>
            <a:r>
              <a:rPr lang="ja-JP" altLang="en-US" sz="1400" b="1" dirty="0" smtClean="0"/>
              <a:t>ロール</a:t>
            </a:r>
            <a:endParaRPr lang="en-US" altLang="ja-JP" sz="1400" b="1" dirty="0" smtClean="0"/>
          </a:p>
          <a:p>
            <a:pPr algn="ctr"/>
            <a:r>
              <a:rPr lang="ja-JP" altLang="en-US" sz="1400" b="1" dirty="0" smtClean="0"/>
              <a:t>インスタンス</a:t>
            </a:r>
            <a:endParaRPr lang="en-US" sz="1100" b="1" dirty="0">
              <a:solidFill>
                <a:schemeClr val="tx1"/>
              </a:solidFill>
            </a:endParaRPr>
          </a:p>
        </p:txBody>
      </p:sp>
      <p:grpSp>
        <p:nvGrpSpPr>
          <p:cNvPr id="386" name="グループ化 385"/>
          <p:cNvGrpSpPr/>
          <p:nvPr/>
        </p:nvGrpSpPr>
        <p:grpSpPr>
          <a:xfrm>
            <a:off x="7143768" y="1428736"/>
            <a:ext cx="1428760" cy="500066"/>
            <a:chOff x="4731636" y="4529144"/>
            <a:chExt cx="3062112" cy="1295398"/>
          </a:xfrm>
        </p:grpSpPr>
        <p:sp>
          <p:nvSpPr>
            <p:cNvPr id="345" name="Can 68"/>
            <p:cNvSpPr/>
            <p:nvPr/>
          </p:nvSpPr>
          <p:spPr>
            <a:xfrm>
              <a:off x="4929190" y="4539302"/>
              <a:ext cx="2666999" cy="1285240"/>
            </a:xfrm>
            <a:prstGeom prst="can">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headEnd type="none" w="lg" len="lg"/>
              <a:tailEnd type="stealth" w="lg" len="lg"/>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Arial" charset="0"/>
                <a:ea typeface="+mn-ea"/>
                <a:cs typeface="+mn-cs"/>
              </a:endParaRPr>
            </a:p>
          </p:txBody>
        </p:sp>
        <p:grpSp>
          <p:nvGrpSpPr>
            <p:cNvPr id="346" name="Group 126"/>
            <p:cNvGrpSpPr/>
            <p:nvPr/>
          </p:nvGrpSpPr>
          <p:grpSpPr>
            <a:xfrm>
              <a:off x="5029569" y="5006031"/>
              <a:ext cx="817698" cy="490618"/>
              <a:chOff x="285720" y="1142984"/>
              <a:chExt cx="2500330" cy="1500198"/>
            </a:xfrm>
          </p:grpSpPr>
          <p:sp>
            <p:nvSpPr>
              <p:cNvPr id="347" name="Flowchart: Display 83"/>
              <p:cNvSpPr/>
              <p:nvPr/>
            </p:nvSpPr>
            <p:spPr bwMode="auto">
              <a:xfrm rot="5400000">
                <a:off x="321439" y="1678769"/>
                <a:ext cx="357190" cy="285752"/>
              </a:xfrm>
              <a:prstGeom prst="flowChartDisplay">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cxnSp>
            <p:nvCxnSpPr>
              <p:cNvPr id="348" name="Straight Connector 84"/>
              <p:cNvCxnSpPr>
                <a:endCxn id="351" idx="0"/>
              </p:cNvCxnSpPr>
              <p:nvPr/>
            </p:nvCxnSpPr>
            <p:spPr bwMode="auto">
              <a:xfrm rot="10800000" flipV="1">
                <a:off x="714348" y="1142984"/>
                <a:ext cx="642942" cy="42862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349" name="Straight Connector 85"/>
              <p:cNvCxnSpPr>
                <a:endCxn id="356" idx="0"/>
              </p:cNvCxnSpPr>
              <p:nvPr/>
            </p:nvCxnSpPr>
            <p:spPr bwMode="auto">
              <a:xfrm rot="16200000" flipH="1">
                <a:off x="892943" y="1607331"/>
                <a:ext cx="1000132" cy="71438"/>
              </a:xfrm>
              <a:prstGeom prst="line">
                <a:avLst/>
              </a:prstGeom>
              <a:noFill/>
              <a:ln w="19050" cap="flat" cmpd="sng" algn="ctr">
                <a:solidFill>
                  <a:sysClr val="windowText" lastClr="000000"/>
                </a:solidFill>
                <a:prstDash val="solid"/>
                <a:round/>
                <a:headEnd type="none" w="med" len="med"/>
                <a:tailEnd type="none" w="med" len="med"/>
              </a:ln>
              <a:effectLst/>
            </p:spPr>
          </p:cxnSp>
          <p:cxnSp>
            <p:nvCxnSpPr>
              <p:cNvPr id="350" name="Straight Connector 86"/>
              <p:cNvCxnSpPr>
                <a:endCxn id="354" idx="0"/>
              </p:cNvCxnSpPr>
              <p:nvPr/>
            </p:nvCxnSpPr>
            <p:spPr bwMode="auto">
              <a:xfrm>
                <a:off x="1357290" y="1142984"/>
                <a:ext cx="857256" cy="428628"/>
              </a:xfrm>
              <a:prstGeom prst="line">
                <a:avLst/>
              </a:prstGeom>
              <a:noFill/>
              <a:ln w="19050" cap="flat" cmpd="sng" algn="ctr">
                <a:solidFill>
                  <a:sysClr val="windowText" lastClr="000000"/>
                </a:solidFill>
                <a:prstDash val="solid"/>
                <a:round/>
                <a:headEnd type="none" w="med" len="med"/>
                <a:tailEnd type="none" w="med" len="med"/>
              </a:ln>
              <a:effectLst/>
            </p:spPr>
          </p:cxnSp>
          <p:sp>
            <p:nvSpPr>
              <p:cNvPr id="351" name="Rounded Rectangle 87"/>
              <p:cNvSpPr/>
              <p:nvPr/>
            </p:nvSpPr>
            <p:spPr bwMode="auto">
              <a:xfrm>
                <a:off x="285720" y="1571612"/>
                <a:ext cx="857256" cy="500066"/>
              </a:xfrm>
              <a:prstGeom prst="round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sp>
            <p:nvSpPr>
              <p:cNvPr id="352" name="Flowchart: Display 88"/>
              <p:cNvSpPr/>
              <p:nvPr/>
            </p:nvSpPr>
            <p:spPr bwMode="auto">
              <a:xfrm rot="5400000">
                <a:off x="678629" y="1678769"/>
                <a:ext cx="357190" cy="285752"/>
              </a:xfrm>
              <a:prstGeom prst="flowChartDisplay">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53" name="Flowchart: Display 89"/>
              <p:cNvSpPr/>
              <p:nvPr/>
            </p:nvSpPr>
            <p:spPr bwMode="auto">
              <a:xfrm rot="5400000">
                <a:off x="1678761" y="1678769"/>
                <a:ext cx="357190" cy="285752"/>
              </a:xfrm>
              <a:prstGeom prst="flowChartDisplay">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54" name="Rounded Rectangle 90"/>
              <p:cNvSpPr/>
              <p:nvPr/>
            </p:nvSpPr>
            <p:spPr bwMode="auto">
              <a:xfrm>
                <a:off x="1643042" y="1571612"/>
                <a:ext cx="1143008" cy="500066"/>
              </a:xfrm>
              <a:prstGeom prst="round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sp>
            <p:nvSpPr>
              <p:cNvPr id="355" name="Flowchart: Display 91"/>
              <p:cNvSpPr/>
              <p:nvPr/>
            </p:nvSpPr>
            <p:spPr bwMode="auto">
              <a:xfrm rot="5400000">
                <a:off x="2035951" y="1678769"/>
                <a:ext cx="357190" cy="285752"/>
              </a:xfrm>
              <a:prstGeom prst="flowChartDisplay">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56" name="Rounded Rectangle 92"/>
              <p:cNvSpPr/>
              <p:nvPr/>
            </p:nvSpPr>
            <p:spPr bwMode="auto">
              <a:xfrm>
                <a:off x="1142976" y="2143116"/>
                <a:ext cx="571504" cy="500066"/>
              </a:xfrm>
              <a:prstGeom prst="round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sp>
            <p:nvSpPr>
              <p:cNvPr id="357" name="Flowchart: Display 93"/>
              <p:cNvSpPr/>
              <p:nvPr/>
            </p:nvSpPr>
            <p:spPr bwMode="auto">
              <a:xfrm rot="5400000">
                <a:off x="1250133" y="2250273"/>
                <a:ext cx="357190" cy="285752"/>
              </a:xfrm>
              <a:prstGeom prst="flowChartDisplay">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58" name="Flowchart: Display 94"/>
              <p:cNvSpPr/>
              <p:nvPr/>
            </p:nvSpPr>
            <p:spPr bwMode="auto">
              <a:xfrm rot="5400000">
                <a:off x="2393141" y="1678769"/>
                <a:ext cx="357190" cy="285752"/>
              </a:xfrm>
              <a:prstGeom prst="flowChartDisplay">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grpSp>
        <p:grpSp>
          <p:nvGrpSpPr>
            <p:cNvPr id="359" name="Group 160"/>
            <p:cNvGrpSpPr/>
            <p:nvPr/>
          </p:nvGrpSpPr>
          <p:grpSpPr>
            <a:xfrm>
              <a:off x="6026374" y="5061475"/>
              <a:ext cx="428499" cy="413146"/>
              <a:chOff x="7315183" y="5257805"/>
              <a:chExt cx="579120" cy="558372"/>
            </a:xfrm>
          </p:grpSpPr>
          <p:cxnSp>
            <p:nvCxnSpPr>
              <p:cNvPr id="360" name="Straight Connector 96"/>
              <p:cNvCxnSpPr>
                <a:stCxn id="366" idx="0"/>
                <a:endCxn id="365" idx="2"/>
              </p:cNvCxnSpPr>
              <p:nvPr/>
            </p:nvCxnSpPr>
            <p:spPr bwMode="auto">
              <a:xfrm rot="16200000" flipV="1">
                <a:off x="7627974" y="5383418"/>
                <a:ext cx="55922" cy="102382"/>
              </a:xfrm>
              <a:prstGeom prst="line">
                <a:avLst/>
              </a:prstGeom>
              <a:noFill/>
              <a:ln w="6350" cap="flat" cmpd="sng" algn="ctr">
                <a:solidFill>
                  <a:sysClr val="windowText" lastClr="000000"/>
                </a:solidFill>
                <a:prstDash val="solid"/>
                <a:round/>
                <a:headEnd type="none" w="med" len="med"/>
                <a:tailEnd type="none" w="med" len="med"/>
              </a:ln>
              <a:effectLst/>
            </p:spPr>
          </p:cxnSp>
          <p:cxnSp>
            <p:nvCxnSpPr>
              <p:cNvPr id="361" name="Straight Connector 97"/>
              <p:cNvCxnSpPr>
                <a:stCxn id="367" idx="0"/>
                <a:endCxn id="366" idx="2"/>
              </p:cNvCxnSpPr>
              <p:nvPr/>
            </p:nvCxnSpPr>
            <p:spPr bwMode="auto">
              <a:xfrm rot="16200000" flipV="1">
                <a:off x="7730356" y="5588183"/>
                <a:ext cx="55922" cy="102382"/>
              </a:xfrm>
              <a:prstGeom prst="line">
                <a:avLst/>
              </a:prstGeom>
              <a:noFill/>
              <a:ln w="6350" cap="flat" cmpd="sng" algn="ctr">
                <a:solidFill>
                  <a:sysClr val="windowText" lastClr="000000"/>
                </a:solidFill>
                <a:prstDash val="solid"/>
                <a:round/>
                <a:headEnd type="none" w="med" len="med"/>
                <a:tailEnd type="none" w="med" len="med"/>
              </a:ln>
              <a:effectLst/>
            </p:spPr>
          </p:cxnSp>
          <p:cxnSp>
            <p:nvCxnSpPr>
              <p:cNvPr id="362" name="Straight Connector 99"/>
              <p:cNvCxnSpPr>
                <a:stCxn id="365" idx="2"/>
                <a:endCxn id="368" idx="0"/>
              </p:cNvCxnSpPr>
              <p:nvPr/>
            </p:nvCxnSpPr>
            <p:spPr bwMode="auto">
              <a:xfrm rot="5400000">
                <a:off x="7525592" y="5383417"/>
                <a:ext cx="55922" cy="102382"/>
              </a:xfrm>
              <a:prstGeom prst="line">
                <a:avLst/>
              </a:prstGeom>
              <a:noFill/>
              <a:ln w="6350" cap="flat" cmpd="sng" algn="ctr">
                <a:solidFill>
                  <a:sysClr val="windowText" lastClr="000000"/>
                </a:solidFill>
                <a:prstDash val="solid"/>
                <a:round/>
                <a:headEnd type="none" w="med" len="med"/>
                <a:tailEnd type="none" w="med" len="med"/>
              </a:ln>
              <a:effectLst/>
            </p:spPr>
          </p:cxnSp>
          <p:cxnSp>
            <p:nvCxnSpPr>
              <p:cNvPr id="363" name="Straight Connector 100"/>
              <p:cNvCxnSpPr/>
              <p:nvPr/>
            </p:nvCxnSpPr>
            <p:spPr bwMode="auto">
              <a:xfrm rot="16200000" flipV="1">
                <a:off x="7525881" y="5582991"/>
                <a:ext cx="55922" cy="102382"/>
              </a:xfrm>
              <a:prstGeom prst="line">
                <a:avLst/>
              </a:prstGeom>
              <a:noFill/>
              <a:ln w="6350" cap="flat" cmpd="sng" algn="ctr">
                <a:solidFill>
                  <a:sysClr val="windowText" lastClr="000000"/>
                </a:solidFill>
                <a:prstDash val="solid"/>
                <a:round/>
                <a:headEnd type="none" w="med" len="med"/>
                <a:tailEnd type="none" w="med" len="med"/>
              </a:ln>
              <a:effectLst/>
            </p:spPr>
          </p:cxnSp>
          <p:cxnSp>
            <p:nvCxnSpPr>
              <p:cNvPr id="364" name="Straight Connector 101"/>
              <p:cNvCxnSpPr/>
              <p:nvPr/>
            </p:nvCxnSpPr>
            <p:spPr bwMode="auto">
              <a:xfrm rot="5400000">
                <a:off x="7423499" y="5582990"/>
                <a:ext cx="55922" cy="102382"/>
              </a:xfrm>
              <a:prstGeom prst="line">
                <a:avLst/>
              </a:prstGeom>
              <a:noFill/>
              <a:ln w="6350" cap="flat" cmpd="sng" algn="ctr">
                <a:solidFill>
                  <a:sysClr val="windowText" lastClr="000000"/>
                </a:solidFill>
                <a:prstDash val="solid"/>
                <a:round/>
                <a:headEnd type="none" w="med" len="med"/>
                <a:tailEnd type="none" w="med" len="med"/>
              </a:ln>
              <a:effectLst/>
            </p:spPr>
          </p:cxnSp>
          <p:sp>
            <p:nvSpPr>
              <p:cNvPr id="365" name="Rectangle 119"/>
              <p:cNvSpPr/>
              <p:nvPr/>
            </p:nvSpPr>
            <p:spPr bwMode="auto">
              <a:xfrm>
                <a:off x="7519947" y="5257805"/>
                <a:ext cx="169592" cy="14884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66" name="Rectangle 130"/>
              <p:cNvSpPr/>
              <p:nvPr/>
            </p:nvSpPr>
            <p:spPr bwMode="auto">
              <a:xfrm>
                <a:off x="7622329" y="5462570"/>
                <a:ext cx="169592" cy="14884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67" name="Rectangle 131"/>
              <p:cNvSpPr/>
              <p:nvPr/>
            </p:nvSpPr>
            <p:spPr bwMode="auto">
              <a:xfrm>
                <a:off x="7724711" y="5667334"/>
                <a:ext cx="169592" cy="14884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68" name="Rectangle 132"/>
              <p:cNvSpPr/>
              <p:nvPr/>
            </p:nvSpPr>
            <p:spPr bwMode="auto">
              <a:xfrm>
                <a:off x="7417565" y="5462570"/>
                <a:ext cx="169592" cy="14884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69" name="Rectangle 137"/>
              <p:cNvSpPr/>
              <p:nvPr/>
            </p:nvSpPr>
            <p:spPr bwMode="auto">
              <a:xfrm>
                <a:off x="7315183" y="5667334"/>
                <a:ext cx="169592" cy="14884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70" name="Rectangle 138"/>
              <p:cNvSpPr/>
              <p:nvPr/>
            </p:nvSpPr>
            <p:spPr bwMode="auto">
              <a:xfrm>
                <a:off x="7519947" y="5667334"/>
                <a:ext cx="169592" cy="148843"/>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grpSp>
        <p:sp>
          <p:nvSpPr>
            <p:cNvPr id="371" name="Rectangle 139"/>
            <p:cNvSpPr/>
            <p:nvPr/>
          </p:nvSpPr>
          <p:spPr bwMode="auto">
            <a:xfrm>
              <a:off x="5980468" y="4983078"/>
              <a:ext cx="521057" cy="554669"/>
            </a:xfrm>
            <a:prstGeom prst="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grpSp>
          <p:nvGrpSpPr>
            <p:cNvPr id="372" name="Group 140"/>
            <p:cNvGrpSpPr/>
            <p:nvPr/>
          </p:nvGrpSpPr>
          <p:grpSpPr>
            <a:xfrm>
              <a:off x="6674638" y="4983080"/>
              <a:ext cx="684261" cy="551967"/>
              <a:chOff x="5432423" y="693420"/>
              <a:chExt cx="762005" cy="614680"/>
            </a:xfrm>
          </p:grpSpPr>
          <p:sp>
            <p:nvSpPr>
              <p:cNvPr id="373" name="Rectangle 141"/>
              <p:cNvSpPr/>
              <p:nvPr/>
            </p:nvSpPr>
            <p:spPr bwMode="auto">
              <a:xfrm>
                <a:off x="5432423" y="693420"/>
                <a:ext cx="190501" cy="614680"/>
              </a:xfrm>
              <a:prstGeom prst="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sp>
            <p:nvSpPr>
              <p:cNvPr id="374" name="Rounded Rectangle 142"/>
              <p:cNvSpPr/>
              <p:nvPr/>
            </p:nvSpPr>
            <p:spPr bwMode="auto">
              <a:xfrm>
                <a:off x="5480048" y="904876"/>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75" name="Rounded Rectangle 143"/>
              <p:cNvSpPr/>
              <p:nvPr/>
            </p:nvSpPr>
            <p:spPr bwMode="auto">
              <a:xfrm>
                <a:off x="5480048" y="1047752"/>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76" name="Rectangle 144"/>
              <p:cNvSpPr/>
              <p:nvPr/>
            </p:nvSpPr>
            <p:spPr bwMode="auto">
              <a:xfrm>
                <a:off x="5718175" y="693420"/>
                <a:ext cx="190501" cy="614680"/>
              </a:xfrm>
              <a:prstGeom prst="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sp>
            <p:nvSpPr>
              <p:cNvPr id="377" name="Rounded Rectangle 145"/>
              <p:cNvSpPr/>
              <p:nvPr/>
            </p:nvSpPr>
            <p:spPr bwMode="auto">
              <a:xfrm>
                <a:off x="5765800" y="904876"/>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78" name="Rounded Rectangle 146"/>
              <p:cNvSpPr/>
              <p:nvPr/>
            </p:nvSpPr>
            <p:spPr bwMode="auto">
              <a:xfrm>
                <a:off x="5765800" y="1047752"/>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79" name="Rectangle 147"/>
              <p:cNvSpPr/>
              <p:nvPr/>
            </p:nvSpPr>
            <p:spPr bwMode="auto">
              <a:xfrm>
                <a:off x="6003927" y="693420"/>
                <a:ext cx="190501" cy="614680"/>
              </a:xfrm>
              <a:prstGeom prst="rect">
                <a:avLst/>
              </a:prstGeom>
              <a:noFill/>
              <a:ln w="19050" cap="flat" cmpd="sng" algn="ctr">
                <a:solidFill>
                  <a:sysClr val="windowText" lastClr="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ndParaRPr>
              </a:p>
            </p:txBody>
          </p:sp>
          <p:sp>
            <p:nvSpPr>
              <p:cNvPr id="380" name="Rounded Rectangle 148"/>
              <p:cNvSpPr/>
              <p:nvPr/>
            </p:nvSpPr>
            <p:spPr bwMode="auto">
              <a:xfrm>
                <a:off x="5765800" y="762000"/>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81" name="Rounded Rectangle 149"/>
              <p:cNvSpPr/>
              <p:nvPr/>
            </p:nvSpPr>
            <p:spPr bwMode="auto">
              <a:xfrm>
                <a:off x="6051552" y="1047752"/>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82" name="Rounded Rectangle 150"/>
              <p:cNvSpPr/>
              <p:nvPr/>
            </p:nvSpPr>
            <p:spPr bwMode="auto">
              <a:xfrm>
                <a:off x="5480048" y="1187452"/>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83" name="Rounded Rectangle 151"/>
              <p:cNvSpPr/>
              <p:nvPr/>
            </p:nvSpPr>
            <p:spPr bwMode="auto">
              <a:xfrm>
                <a:off x="5765800" y="1187452"/>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sp>
            <p:nvSpPr>
              <p:cNvPr id="384" name="Rounded Rectangle 152"/>
              <p:cNvSpPr/>
              <p:nvPr/>
            </p:nvSpPr>
            <p:spPr bwMode="auto">
              <a:xfrm>
                <a:off x="6051552" y="1187452"/>
                <a:ext cx="95251" cy="95251"/>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Arial" charset="0"/>
                  <a:ea typeface="+mn-ea"/>
                  <a:cs typeface="+mn-cs"/>
                </a:endParaRPr>
              </a:p>
            </p:txBody>
          </p:sp>
        </p:grpSp>
        <p:sp>
          <p:nvSpPr>
            <p:cNvPr id="385" name="TextBox 69"/>
            <p:cNvSpPr txBox="1"/>
            <p:nvPr/>
          </p:nvSpPr>
          <p:spPr>
            <a:xfrm>
              <a:off x="4731636" y="4529144"/>
              <a:ext cx="3062112" cy="5537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ysClr val="windowText" lastClr="000000"/>
                </a:solidFill>
                <a:effectLst/>
                <a:uLnTx/>
                <a:uFillTx/>
              </a:endParaRPr>
            </a:p>
          </p:txBody>
        </p:sp>
      </p:grpSp>
      <p:pic>
        <p:nvPicPr>
          <p:cNvPr id="388" name="Picture 1" descr="\\server3\restrict\ftp_root\clients\white_Whale\5-00430 PDC\Working\David\Art\Mesh_Database.png"/>
          <p:cNvPicPr>
            <a:picLocks noChangeAspect="1" noChangeArrowheads="1"/>
          </p:cNvPicPr>
          <p:nvPr/>
        </p:nvPicPr>
        <p:blipFill>
          <a:blip r:embed="rId4" cstate="print"/>
          <a:srcRect/>
          <a:stretch>
            <a:fillRect/>
          </a:stretch>
        </p:blipFill>
        <p:spPr bwMode="auto">
          <a:xfrm>
            <a:off x="7143768" y="2071678"/>
            <a:ext cx="1428760" cy="645950"/>
          </a:xfrm>
          <a:prstGeom prst="rect">
            <a:avLst/>
          </a:prstGeom>
          <a:noFill/>
        </p:spPr>
      </p:pic>
      <p:sp>
        <p:nvSpPr>
          <p:cNvPr id="430" name="フリーフォーム 429"/>
          <p:cNvSpPr/>
          <p:nvPr/>
        </p:nvSpPr>
        <p:spPr>
          <a:xfrm>
            <a:off x="4572000" y="1438489"/>
            <a:ext cx="2647666" cy="557283"/>
          </a:xfrm>
          <a:custGeom>
            <a:avLst/>
            <a:gdLst>
              <a:gd name="connsiteX0" fmla="*/ 0 w 2279176"/>
              <a:gd name="connsiteY0" fmla="*/ 557283 h 557283"/>
              <a:gd name="connsiteX1" fmla="*/ 1009934 w 2279176"/>
              <a:gd name="connsiteY1" fmla="*/ 52316 h 557283"/>
              <a:gd name="connsiteX2" fmla="*/ 2279176 w 2279176"/>
              <a:gd name="connsiteY2" fmla="*/ 243385 h 557283"/>
              <a:gd name="connsiteX3" fmla="*/ 2279176 w 2279176"/>
              <a:gd name="connsiteY3" fmla="*/ 243385 h 557283"/>
            </a:gdLst>
            <a:ahLst/>
            <a:cxnLst>
              <a:cxn ang="0">
                <a:pos x="connsiteX0" y="connsiteY0"/>
              </a:cxn>
              <a:cxn ang="0">
                <a:pos x="connsiteX1" y="connsiteY1"/>
              </a:cxn>
              <a:cxn ang="0">
                <a:pos x="connsiteX2" y="connsiteY2"/>
              </a:cxn>
              <a:cxn ang="0">
                <a:pos x="connsiteX3" y="connsiteY3"/>
              </a:cxn>
            </a:cxnLst>
            <a:rect l="l" t="t" r="r" b="b"/>
            <a:pathLst>
              <a:path w="2279176" h="557283">
                <a:moveTo>
                  <a:pt x="0" y="557283"/>
                </a:moveTo>
                <a:cubicBezTo>
                  <a:pt x="315035" y="330957"/>
                  <a:pt x="630071" y="104632"/>
                  <a:pt x="1009934" y="52316"/>
                </a:cubicBezTo>
                <a:cubicBezTo>
                  <a:pt x="1389797" y="0"/>
                  <a:pt x="2279176" y="243385"/>
                  <a:pt x="2279176" y="243385"/>
                </a:cubicBezTo>
                <a:lnTo>
                  <a:pt x="2279176" y="243385"/>
                </a:ln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1" name="フリーフォーム 430"/>
          <p:cNvSpPr/>
          <p:nvPr/>
        </p:nvSpPr>
        <p:spPr>
          <a:xfrm>
            <a:off x="4572000" y="1979850"/>
            <a:ext cx="2688609" cy="370764"/>
          </a:xfrm>
          <a:custGeom>
            <a:avLst/>
            <a:gdLst>
              <a:gd name="connsiteX0" fmla="*/ 0 w 2333767"/>
              <a:gd name="connsiteY0" fmla="*/ 29570 h 370764"/>
              <a:gd name="connsiteX1" fmla="*/ 1269242 w 2333767"/>
              <a:gd name="connsiteY1" fmla="*/ 56866 h 370764"/>
              <a:gd name="connsiteX2" fmla="*/ 2333767 w 2333767"/>
              <a:gd name="connsiteY2" fmla="*/ 370764 h 370764"/>
            </a:gdLst>
            <a:ahLst/>
            <a:cxnLst>
              <a:cxn ang="0">
                <a:pos x="connsiteX0" y="connsiteY0"/>
              </a:cxn>
              <a:cxn ang="0">
                <a:pos x="connsiteX1" y="connsiteY1"/>
              </a:cxn>
              <a:cxn ang="0">
                <a:pos x="connsiteX2" y="connsiteY2"/>
              </a:cxn>
            </a:cxnLst>
            <a:rect l="l" t="t" r="r" b="b"/>
            <a:pathLst>
              <a:path w="2333767" h="370764">
                <a:moveTo>
                  <a:pt x="0" y="29570"/>
                </a:moveTo>
                <a:cubicBezTo>
                  <a:pt x="440140" y="14785"/>
                  <a:pt x="880281" y="0"/>
                  <a:pt x="1269242" y="56866"/>
                </a:cubicBezTo>
                <a:cubicBezTo>
                  <a:pt x="1658203" y="113732"/>
                  <a:pt x="1995985" y="242248"/>
                  <a:pt x="2333767" y="370764"/>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2" name="Rounded Rectangle 112"/>
          <p:cNvSpPr/>
          <p:nvPr/>
        </p:nvSpPr>
        <p:spPr bwMode="auto">
          <a:xfrm>
            <a:off x="2928926" y="3286124"/>
            <a:ext cx="6000792" cy="1428760"/>
          </a:xfrm>
          <a:prstGeom prst="roundRect">
            <a:avLst/>
          </a:prstGeom>
          <a:noFill/>
          <a:ln w="4445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3" name="Rectangle 154"/>
          <p:cNvSpPr/>
          <p:nvPr/>
        </p:nvSpPr>
        <p:spPr>
          <a:xfrm>
            <a:off x="3376602" y="3557590"/>
            <a:ext cx="1552588" cy="100013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34" name="Rectangle 153"/>
          <p:cNvSpPr/>
          <p:nvPr/>
        </p:nvSpPr>
        <p:spPr>
          <a:xfrm>
            <a:off x="3224202" y="3486152"/>
            <a:ext cx="1562112" cy="92869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35" name="Rectangle 140"/>
          <p:cNvSpPr/>
          <p:nvPr/>
        </p:nvSpPr>
        <p:spPr>
          <a:xfrm>
            <a:off x="3143240" y="3429000"/>
            <a:ext cx="1500198" cy="84297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36" name="Oval 148"/>
          <p:cNvSpPr/>
          <p:nvPr/>
        </p:nvSpPr>
        <p:spPr bwMode="auto">
          <a:xfrm>
            <a:off x="3224202" y="3581400"/>
            <a:ext cx="1347798" cy="61913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437" name="TextBox 152"/>
          <p:cNvSpPr txBox="1"/>
          <p:nvPr/>
        </p:nvSpPr>
        <p:spPr>
          <a:xfrm>
            <a:off x="3224203" y="3629028"/>
            <a:ext cx="1440872" cy="523220"/>
          </a:xfrm>
          <a:prstGeom prst="rect">
            <a:avLst/>
          </a:prstGeom>
          <a:noFill/>
        </p:spPr>
        <p:txBody>
          <a:bodyPr wrap="square" rtlCol="0">
            <a:spAutoFit/>
          </a:bodyPr>
          <a:lstStyle/>
          <a:p>
            <a:pPr algn="ctr"/>
            <a:r>
              <a:rPr lang="en-US" sz="1400" b="1" dirty="0" smtClean="0"/>
              <a:t>Web </a:t>
            </a:r>
            <a:r>
              <a:rPr lang="ja-JP" altLang="en-US" sz="1400" b="1" dirty="0" smtClean="0"/>
              <a:t>ロール</a:t>
            </a:r>
            <a:endParaRPr lang="en-US" altLang="ja-JP" sz="1400" b="1" dirty="0" smtClean="0"/>
          </a:p>
          <a:p>
            <a:pPr algn="ctr"/>
            <a:r>
              <a:rPr lang="ja-JP" altLang="en-US" sz="1400" b="1" dirty="0" smtClean="0"/>
              <a:t>インスタンス</a:t>
            </a:r>
            <a:endParaRPr lang="en-US" sz="1100" b="1" dirty="0">
              <a:solidFill>
                <a:schemeClr val="tx1"/>
              </a:solidFill>
            </a:endParaRPr>
          </a:p>
        </p:txBody>
      </p:sp>
      <p:sp>
        <p:nvSpPr>
          <p:cNvPr id="438" name="Rectangle 154"/>
          <p:cNvSpPr/>
          <p:nvPr/>
        </p:nvSpPr>
        <p:spPr>
          <a:xfrm>
            <a:off x="6162684" y="3557590"/>
            <a:ext cx="1552588" cy="100013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39" name="Rectangle 153"/>
          <p:cNvSpPr/>
          <p:nvPr/>
        </p:nvSpPr>
        <p:spPr>
          <a:xfrm>
            <a:off x="6010284" y="3486152"/>
            <a:ext cx="1562112" cy="92869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40" name="Rectangle 140"/>
          <p:cNvSpPr/>
          <p:nvPr/>
        </p:nvSpPr>
        <p:spPr>
          <a:xfrm>
            <a:off x="5929322" y="3429000"/>
            <a:ext cx="1500198" cy="84297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41" name="Oval 148"/>
          <p:cNvSpPr/>
          <p:nvPr/>
        </p:nvSpPr>
        <p:spPr bwMode="auto">
          <a:xfrm>
            <a:off x="6010284" y="3581400"/>
            <a:ext cx="1347798" cy="61913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442" name="TextBox 152"/>
          <p:cNvSpPr txBox="1"/>
          <p:nvPr/>
        </p:nvSpPr>
        <p:spPr>
          <a:xfrm>
            <a:off x="6010285" y="3629028"/>
            <a:ext cx="1440872" cy="523220"/>
          </a:xfrm>
          <a:prstGeom prst="rect">
            <a:avLst/>
          </a:prstGeom>
          <a:noFill/>
        </p:spPr>
        <p:txBody>
          <a:bodyPr wrap="square" rtlCol="0">
            <a:spAutoFit/>
          </a:bodyPr>
          <a:lstStyle/>
          <a:p>
            <a:pPr algn="ctr"/>
            <a:r>
              <a:rPr lang="en-US" sz="1400" b="1" dirty="0" smtClean="0"/>
              <a:t>Worker </a:t>
            </a:r>
            <a:r>
              <a:rPr lang="ja-JP" altLang="en-US" sz="1400" b="1" dirty="0" smtClean="0"/>
              <a:t>ロール</a:t>
            </a:r>
            <a:endParaRPr lang="en-US" altLang="ja-JP" sz="1400" b="1" dirty="0" smtClean="0"/>
          </a:p>
          <a:p>
            <a:pPr algn="ctr"/>
            <a:r>
              <a:rPr lang="ja-JP" altLang="en-US" sz="1400" b="1" dirty="0" smtClean="0"/>
              <a:t>インスタンス</a:t>
            </a:r>
            <a:endParaRPr lang="en-US" sz="1100" b="1" dirty="0">
              <a:solidFill>
                <a:schemeClr val="tx1"/>
              </a:solidFill>
            </a:endParaRPr>
          </a:p>
        </p:txBody>
      </p:sp>
      <p:grpSp>
        <p:nvGrpSpPr>
          <p:cNvPr id="452" name="グループ化 451"/>
          <p:cNvGrpSpPr/>
          <p:nvPr/>
        </p:nvGrpSpPr>
        <p:grpSpPr>
          <a:xfrm>
            <a:off x="5072066" y="3857628"/>
            <a:ext cx="714380" cy="428628"/>
            <a:chOff x="5295944" y="5467376"/>
            <a:chExt cx="1143008" cy="714380"/>
          </a:xfrm>
        </p:grpSpPr>
        <p:sp>
          <p:nvSpPr>
            <p:cNvPr id="443" name="Rectangle 120"/>
            <p:cNvSpPr/>
            <p:nvPr/>
          </p:nvSpPr>
          <p:spPr bwMode="auto">
            <a:xfrm>
              <a:off x="5295944"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4" name="Rounded Rectangle 121"/>
            <p:cNvSpPr/>
            <p:nvPr/>
          </p:nvSpPr>
          <p:spPr bwMode="auto">
            <a:xfrm>
              <a:off x="5367382" y="575312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45" name="Rounded Rectangle 122"/>
            <p:cNvSpPr/>
            <p:nvPr/>
          </p:nvSpPr>
          <p:spPr bwMode="auto">
            <a:xfrm>
              <a:off x="5367382"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46" name="Rectangle 124"/>
            <p:cNvSpPr/>
            <p:nvPr/>
          </p:nvSpPr>
          <p:spPr bwMode="auto">
            <a:xfrm>
              <a:off x="5724572"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47" name="Rounded Rectangle 125"/>
            <p:cNvSpPr/>
            <p:nvPr/>
          </p:nvSpPr>
          <p:spPr bwMode="auto">
            <a:xfrm>
              <a:off x="5796010" y="575312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48" name="Rounded Rectangle 126"/>
            <p:cNvSpPr/>
            <p:nvPr/>
          </p:nvSpPr>
          <p:spPr bwMode="auto">
            <a:xfrm>
              <a:off x="5796010"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49" name="Rectangle 127"/>
            <p:cNvSpPr/>
            <p:nvPr/>
          </p:nvSpPr>
          <p:spPr bwMode="auto">
            <a:xfrm>
              <a:off x="6153200"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0" name="Rounded Rectangle 128"/>
            <p:cNvSpPr/>
            <p:nvPr/>
          </p:nvSpPr>
          <p:spPr bwMode="auto">
            <a:xfrm>
              <a:off x="5796010" y="5538814"/>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51" name="Rounded Rectangle 129"/>
            <p:cNvSpPr/>
            <p:nvPr/>
          </p:nvSpPr>
          <p:spPr bwMode="auto">
            <a:xfrm>
              <a:off x="6224638"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nvGrpSpPr>
          <p:cNvPr id="453" name="Group 126"/>
          <p:cNvGrpSpPr/>
          <p:nvPr/>
        </p:nvGrpSpPr>
        <p:grpSpPr>
          <a:xfrm>
            <a:off x="7929586" y="3829053"/>
            <a:ext cx="857288" cy="457203"/>
            <a:chOff x="285720" y="1142984"/>
            <a:chExt cx="2500330" cy="1500198"/>
          </a:xfrm>
        </p:grpSpPr>
        <p:sp>
          <p:nvSpPr>
            <p:cNvPr id="454" name="Flowchart: Display 102"/>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cxnSp>
          <p:nvCxnSpPr>
            <p:cNvPr id="455" name="Straight Connector 103"/>
            <p:cNvCxnSpPr>
              <a:endCxn id="458"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456" name="Straight Connector 104"/>
            <p:cNvCxnSpPr>
              <a:endCxn id="463"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457" name="Straight Connector 105"/>
            <p:cNvCxnSpPr>
              <a:endCxn id="461"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458" name="Rounded Rectangle 106"/>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59" name="Flowchart: Display 107"/>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60" name="Flowchart: Display 108"/>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61" name="Rounded Rectangle 109"/>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62" name="Flowchart: Display 110"/>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63" name="Rounded Rectangle 111"/>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64" name="Flowchart: Display 113"/>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65" name="Flowchart: Display 114"/>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sp>
        <p:nvSpPr>
          <p:cNvPr id="466" name="Rounded Rectangle 112"/>
          <p:cNvSpPr/>
          <p:nvPr/>
        </p:nvSpPr>
        <p:spPr bwMode="auto">
          <a:xfrm>
            <a:off x="2928926" y="5286388"/>
            <a:ext cx="6000792" cy="1428760"/>
          </a:xfrm>
          <a:prstGeom prst="roundRect">
            <a:avLst/>
          </a:prstGeom>
          <a:noFill/>
          <a:ln w="4445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2" name="Rectangle 154"/>
          <p:cNvSpPr/>
          <p:nvPr/>
        </p:nvSpPr>
        <p:spPr>
          <a:xfrm>
            <a:off x="5162552" y="5557854"/>
            <a:ext cx="1552588" cy="1000132"/>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73" name="Rectangle 153"/>
          <p:cNvSpPr/>
          <p:nvPr/>
        </p:nvSpPr>
        <p:spPr>
          <a:xfrm>
            <a:off x="5010152" y="5486416"/>
            <a:ext cx="1562112" cy="928694"/>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74" name="Rectangle 140"/>
          <p:cNvSpPr/>
          <p:nvPr/>
        </p:nvSpPr>
        <p:spPr>
          <a:xfrm>
            <a:off x="4929190" y="5429264"/>
            <a:ext cx="1500198" cy="842970"/>
          </a:xfrm>
          <a:prstGeom prst="rect">
            <a:avLst/>
          </a:prstGeom>
          <a:ln>
            <a:headEnd type="none" w="lg" len="lg"/>
            <a:tailEnd type="stealth" w="lg" len="lg"/>
          </a:ln>
        </p:spPr>
        <p:style>
          <a:lnRef idx="0">
            <a:schemeClr val="accent2"/>
          </a:lnRef>
          <a:fillRef idx="3">
            <a:schemeClr val="accent2"/>
          </a:fillRef>
          <a:effectRef idx="3">
            <a:schemeClr val="accent2"/>
          </a:effectRef>
          <a:fontRef idx="minor">
            <a:schemeClr val="lt1"/>
          </a:fontRef>
        </p:style>
        <p:txBody>
          <a:bodyPr wrap="none" rtlCol="0" anchor="ctr">
            <a:noAutofit/>
          </a:bodyPr>
          <a:lstStyle/>
          <a:p>
            <a:pPr algn="ctr"/>
            <a:endParaRPr lang="en-US" dirty="0">
              <a:latin typeface="Arial" charset="0"/>
            </a:endParaRPr>
          </a:p>
        </p:txBody>
      </p:sp>
      <p:sp>
        <p:nvSpPr>
          <p:cNvPr id="475" name="Oval 148"/>
          <p:cNvSpPr/>
          <p:nvPr/>
        </p:nvSpPr>
        <p:spPr bwMode="auto">
          <a:xfrm>
            <a:off x="5010152" y="5581664"/>
            <a:ext cx="1347798" cy="619132"/>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476" name="TextBox 152"/>
          <p:cNvSpPr txBox="1"/>
          <p:nvPr/>
        </p:nvSpPr>
        <p:spPr>
          <a:xfrm>
            <a:off x="5010153" y="5629292"/>
            <a:ext cx="1440872" cy="523220"/>
          </a:xfrm>
          <a:prstGeom prst="rect">
            <a:avLst/>
          </a:prstGeom>
          <a:noFill/>
        </p:spPr>
        <p:txBody>
          <a:bodyPr wrap="square" rtlCol="0">
            <a:spAutoFit/>
          </a:bodyPr>
          <a:lstStyle/>
          <a:p>
            <a:pPr algn="ctr"/>
            <a:r>
              <a:rPr lang="en-US" sz="1400" b="1" dirty="0" smtClean="0"/>
              <a:t>Worker </a:t>
            </a:r>
            <a:r>
              <a:rPr lang="ja-JP" altLang="en-US" sz="1400" b="1" dirty="0" smtClean="0"/>
              <a:t>ロール</a:t>
            </a:r>
            <a:endParaRPr lang="en-US" altLang="ja-JP" sz="1400" b="1" dirty="0" smtClean="0"/>
          </a:p>
          <a:p>
            <a:pPr algn="ctr"/>
            <a:r>
              <a:rPr lang="ja-JP" altLang="en-US" sz="1400" b="1" dirty="0" smtClean="0"/>
              <a:t>インスタンス</a:t>
            </a:r>
            <a:endParaRPr lang="en-US" sz="1100" b="1" dirty="0">
              <a:solidFill>
                <a:schemeClr val="tx1"/>
              </a:solidFill>
            </a:endParaRPr>
          </a:p>
        </p:txBody>
      </p:sp>
      <p:grpSp>
        <p:nvGrpSpPr>
          <p:cNvPr id="477" name="グループ化 476"/>
          <p:cNvGrpSpPr/>
          <p:nvPr/>
        </p:nvGrpSpPr>
        <p:grpSpPr>
          <a:xfrm>
            <a:off x="3428992" y="5857892"/>
            <a:ext cx="714380" cy="428628"/>
            <a:chOff x="5295944" y="5467376"/>
            <a:chExt cx="1143008" cy="714380"/>
          </a:xfrm>
        </p:grpSpPr>
        <p:sp>
          <p:nvSpPr>
            <p:cNvPr id="478" name="Rectangle 120"/>
            <p:cNvSpPr/>
            <p:nvPr/>
          </p:nvSpPr>
          <p:spPr bwMode="auto">
            <a:xfrm>
              <a:off x="5295944"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79" name="Rounded Rectangle 121"/>
            <p:cNvSpPr/>
            <p:nvPr/>
          </p:nvSpPr>
          <p:spPr bwMode="auto">
            <a:xfrm>
              <a:off x="5367382" y="575312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80" name="Rounded Rectangle 122"/>
            <p:cNvSpPr/>
            <p:nvPr/>
          </p:nvSpPr>
          <p:spPr bwMode="auto">
            <a:xfrm>
              <a:off x="5367382"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81" name="Rectangle 124"/>
            <p:cNvSpPr/>
            <p:nvPr/>
          </p:nvSpPr>
          <p:spPr bwMode="auto">
            <a:xfrm>
              <a:off x="5724572"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2" name="Rounded Rectangle 125"/>
            <p:cNvSpPr/>
            <p:nvPr/>
          </p:nvSpPr>
          <p:spPr bwMode="auto">
            <a:xfrm>
              <a:off x="5796010" y="575312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83" name="Rounded Rectangle 126"/>
            <p:cNvSpPr/>
            <p:nvPr/>
          </p:nvSpPr>
          <p:spPr bwMode="auto">
            <a:xfrm>
              <a:off x="5796010"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84" name="Rectangle 127"/>
            <p:cNvSpPr/>
            <p:nvPr/>
          </p:nvSpPr>
          <p:spPr bwMode="auto">
            <a:xfrm>
              <a:off x="6153200"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85" name="Rounded Rectangle 128"/>
            <p:cNvSpPr/>
            <p:nvPr/>
          </p:nvSpPr>
          <p:spPr bwMode="auto">
            <a:xfrm>
              <a:off x="5796010" y="5538814"/>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86" name="Rounded Rectangle 129"/>
            <p:cNvSpPr/>
            <p:nvPr/>
          </p:nvSpPr>
          <p:spPr bwMode="auto">
            <a:xfrm>
              <a:off x="6224638"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nvGrpSpPr>
          <p:cNvPr id="487" name="Group 126"/>
          <p:cNvGrpSpPr/>
          <p:nvPr/>
        </p:nvGrpSpPr>
        <p:grpSpPr>
          <a:xfrm>
            <a:off x="7358050" y="5829317"/>
            <a:ext cx="857288" cy="457203"/>
            <a:chOff x="285720" y="1142984"/>
            <a:chExt cx="2500330" cy="1500198"/>
          </a:xfrm>
        </p:grpSpPr>
        <p:sp>
          <p:nvSpPr>
            <p:cNvPr id="488" name="Flowchart: Display 102"/>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cxnSp>
          <p:nvCxnSpPr>
            <p:cNvPr id="489" name="Straight Connector 103"/>
            <p:cNvCxnSpPr>
              <a:endCxn id="492"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490" name="Straight Connector 104"/>
            <p:cNvCxnSpPr>
              <a:endCxn id="497"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491" name="Straight Connector 105"/>
            <p:cNvCxnSpPr>
              <a:endCxn id="495"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492" name="Rounded Rectangle 106"/>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93" name="Flowchart: Display 107"/>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94" name="Flowchart: Display 108"/>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95" name="Rounded Rectangle 109"/>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96" name="Flowchart: Display 110"/>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97" name="Rounded Rectangle 111"/>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498" name="Flowchart: Display 113"/>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499" name="Flowchart: Display 114"/>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sp>
        <p:nvSpPr>
          <p:cNvPr id="500" name="Rounded Rectangle 200"/>
          <p:cNvSpPr/>
          <p:nvPr/>
        </p:nvSpPr>
        <p:spPr bwMode="auto">
          <a:xfrm>
            <a:off x="214282" y="4572008"/>
            <a:ext cx="1785950" cy="1214446"/>
          </a:xfrm>
          <a:prstGeom prst="roundRect">
            <a:avLst/>
          </a:prstGeom>
          <a:noFill/>
          <a:ln w="4445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1" name="TextBox 201"/>
          <p:cNvSpPr txBox="1"/>
          <p:nvPr/>
        </p:nvSpPr>
        <p:spPr>
          <a:xfrm>
            <a:off x="214282" y="5814972"/>
            <a:ext cx="1857388" cy="707886"/>
          </a:xfrm>
          <a:prstGeom prst="rect">
            <a:avLst/>
          </a:prstGeom>
          <a:noFill/>
        </p:spPr>
        <p:txBody>
          <a:bodyPr wrap="square" rtlCol="0">
            <a:spAutoFit/>
          </a:bodyPr>
          <a:lstStyle/>
          <a:p>
            <a:pPr algn="ctr"/>
            <a:r>
              <a:rPr lang="ja-JP" altLang="en-US" sz="2000" b="1" i="1" dirty="0" smtClean="0"/>
              <a:t>クライアント </a:t>
            </a:r>
            <a:r>
              <a:rPr lang="en-US" altLang="ja-JP" sz="2000" b="1" i="1" dirty="0" smtClean="0"/>
              <a:t>/ </a:t>
            </a:r>
            <a:r>
              <a:rPr lang="ja-JP" altLang="en-US" sz="2000" b="1" i="1" dirty="0" smtClean="0"/>
              <a:t>サーバー</a:t>
            </a:r>
            <a:endParaRPr lang="en-US" sz="2000" b="1" i="1" dirty="0"/>
          </a:p>
        </p:txBody>
      </p:sp>
      <p:sp>
        <p:nvSpPr>
          <p:cNvPr id="502" name="Oval 133"/>
          <p:cNvSpPr/>
          <p:nvPr/>
        </p:nvSpPr>
        <p:spPr bwMode="auto">
          <a:xfrm>
            <a:off x="428596" y="4714884"/>
            <a:ext cx="1447800" cy="990600"/>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a:noAutofit/>
          </a:bodyPr>
          <a:lstStyle/>
          <a:p>
            <a:pPr marL="0" marR="0" indent="0" defTabSz="914400" eaLnBrk="0" latinLnBrk="0" hangingPunct="0">
              <a:lnSpc>
                <a:spcPct val="100000"/>
              </a:lnSpc>
              <a:buClrTx/>
              <a:buSzTx/>
              <a:buFontTx/>
              <a:buNone/>
              <a:tabLst/>
            </a:pPr>
            <a:endParaRPr lang="en-US" sz="900" dirty="0" smtClean="0">
              <a:solidFill>
                <a:schemeClr val="tx1"/>
              </a:solidFill>
            </a:endParaRPr>
          </a:p>
        </p:txBody>
      </p:sp>
      <p:sp>
        <p:nvSpPr>
          <p:cNvPr id="503" name="TextBox 134"/>
          <p:cNvSpPr txBox="1"/>
          <p:nvPr/>
        </p:nvSpPr>
        <p:spPr>
          <a:xfrm>
            <a:off x="428596" y="5019684"/>
            <a:ext cx="1447800" cy="584775"/>
          </a:xfrm>
          <a:prstGeom prst="rect">
            <a:avLst/>
          </a:prstGeom>
          <a:noFill/>
        </p:spPr>
        <p:txBody>
          <a:bodyPr wrap="square" rtlCol="0">
            <a:spAutoFit/>
          </a:bodyPr>
          <a:lstStyle/>
          <a:p>
            <a:pPr algn="ctr"/>
            <a:r>
              <a:rPr lang="ja-JP" altLang="en-US" sz="1600" b="1" dirty="0" smtClean="0"/>
              <a:t>アプリケーション</a:t>
            </a:r>
            <a:endParaRPr lang="en-US" sz="1200" b="1" dirty="0">
              <a:solidFill>
                <a:schemeClr val="tx1"/>
              </a:solidFill>
            </a:endParaRPr>
          </a:p>
        </p:txBody>
      </p:sp>
      <p:sp>
        <p:nvSpPr>
          <p:cNvPr id="504" name="TextBox 201"/>
          <p:cNvSpPr txBox="1"/>
          <p:nvPr/>
        </p:nvSpPr>
        <p:spPr>
          <a:xfrm>
            <a:off x="6858016" y="1785926"/>
            <a:ext cx="2143140" cy="369332"/>
          </a:xfrm>
          <a:prstGeom prst="rect">
            <a:avLst/>
          </a:prstGeom>
          <a:noFill/>
        </p:spPr>
        <p:txBody>
          <a:bodyPr wrap="square" rtlCol="0">
            <a:spAutoFit/>
          </a:bodyPr>
          <a:lstStyle/>
          <a:p>
            <a:pPr algn="ctr"/>
            <a:r>
              <a:rPr lang="en-US" altLang="ja-JP" b="1" i="1" dirty="0" smtClean="0"/>
              <a:t>Azure</a:t>
            </a:r>
            <a:r>
              <a:rPr lang="ja-JP" altLang="en-US" b="1" i="1" dirty="0" smtClean="0"/>
              <a:t> ストレージ</a:t>
            </a:r>
            <a:endParaRPr lang="en-US" b="1" i="1" dirty="0"/>
          </a:p>
        </p:txBody>
      </p:sp>
      <p:sp>
        <p:nvSpPr>
          <p:cNvPr id="506" name="TextBox 201"/>
          <p:cNvSpPr txBox="1"/>
          <p:nvPr/>
        </p:nvSpPr>
        <p:spPr>
          <a:xfrm>
            <a:off x="6715140" y="2488164"/>
            <a:ext cx="2214578" cy="369332"/>
          </a:xfrm>
          <a:prstGeom prst="rect">
            <a:avLst/>
          </a:prstGeom>
          <a:noFill/>
        </p:spPr>
        <p:txBody>
          <a:bodyPr wrap="square" rtlCol="0">
            <a:spAutoFit/>
          </a:bodyPr>
          <a:lstStyle/>
          <a:p>
            <a:pPr algn="ctr"/>
            <a:r>
              <a:rPr lang="en-US" altLang="ja-JP" b="1" i="1" dirty="0" smtClean="0"/>
              <a:t>SQL Data Services</a:t>
            </a:r>
            <a:endParaRPr lang="en-US" b="1" i="1" dirty="0"/>
          </a:p>
        </p:txBody>
      </p:sp>
      <p:sp>
        <p:nvSpPr>
          <p:cNvPr id="507" name="TextBox 201"/>
          <p:cNvSpPr txBox="1"/>
          <p:nvPr/>
        </p:nvSpPr>
        <p:spPr>
          <a:xfrm>
            <a:off x="4929190" y="3429000"/>
            <a:ext cx="928694" cy="369332"/>
          </a:xfrm>
          <a:prstGeom prst="rect">
            <a:avLst/>
          </a:prstGeom>
          <a:noFill/>
        </p:spPr>
        <p:txBody>
          <a:bodyPr wrap="square" rtlCol="0">
            <a:spAutoFit/>
          </a:bodyPr>
          <a:lstStyle/>
          <a:p>
            <a:pPr algn="ctr"/>
            <a:r>
              <a:rPr lang="ja-JP" altLang="en-US" b="1" i="1" dirty="0" smtClean="0"/>
              <a:t>キュー</a:t>
            </a:r>
            <a:endParaRPr lang="en-US" b="1" i="1" dirty="0"/>
          </a:p>
        </p:txBody>
      </p:sp>
      <p:sp>
        <p:nvSpPr>
          <p:cNvPr id="508" name="TextBox 201"/>
          <p:cNvSpPr txBox="1"/>
          <p:nvPr/>
        </p:nvSpPr>
        <p:spPr>
          <a:xfrm>
            <a:off x="7858148" y="3590512"/>
            <a:ext cx="1000132" cy="369332"/>
          </a:xfrm>
          <a:prstGeom prst="rect">
            <a:avLst/>
          </a:prstGeom>
          <a:noFill/>
        </p:spPr>
        <p:txBody>
          <a:bodyPr wrap="square" rtlCol="0">
            <a:spAutoFit/>
          </a:bodyPr>
          <a:lstStyle/>
          <a:p>
            <a:pPr algn="ctr"/>
            <a:r>
              <a:rPr lang="ja-JP" altLang="en-US" b="1" i="1" dirty="0" smtClean="0"/>
              <a:t>ブロブ</a:t>
            </a:r>
            <a:endParaRPr lang="en-US" b="1" i="1" dirty="0"/>
          </a:p>
        </p:txBody>
      </p:sp>
      <p:sp>
        <p:nvSpPr>
          <p:cNvPr id="509" name="TextBox 201"/>
          <p:cNvSpPr txBox="1"/>
          <p:nvPr/>
        </p:nvSpPr>
        <p:spPr>
          <a:xfrm>
            <a:off x="3357554" y="5519338"/>
            <a:ext cx="928694" cy="369332"/>
          </a:xfrm>
          <a:prstGeom prst="rect">
            <a:avLst/>
          </a:prstGeom>
          <a:noFill/>
        </p:spPr>
        <p:txBody>
          <a:bodyPr wrap="square" rtlCol="0">
            <a:spAutoFit/>
          </a:bodyPr>
          <a:lstStyle/>
          <a:p>
            <a:pPr algn="ctr"/>
            <a:r>
              <a:rPr lang="ja-JP" altLang="en-US" b="1" i="1" dirty="0" smtClean="0"/>
              <a:t>キュー</a:t>
            </a:r>
            <a:endParaRPr lang="en-US" b="1" i="1" dirty="0"/>
          </a:p>
        </p:txBody>
      </p:sp>
      <p:sp>
        <p:nvSpPr>
          <p:cNvPr id="510" name="TextBox 201"/>
          <p:cNvSpPr txBox="1"/>
          <p:nvPr/>
        </p:nvSpPr>
        <p:spPr>
          <a:xfrm>
            <a:off x="7286644" y="5519338"/>
            <a:ext cx="1143008" cy="369332"/>
          </a:xfrm>
          <a:prstGeom prst="rect">
            <a:avLst/>
          </a:prstGeom>
          <a:noFill/>
        </p:spPr>
        <p:txBody>
          <a:bodyPr wrap="square" rtlCol="0">
            <a:spAutoFit/>
          </a:bodyPr>
          <a:lstStyle/>
          <a:p>
            <a:pPr algn="ctr"/>
            <a:r>
              <a:rPr lang="ja-JP" altLang="en-US" b="1" i="1" dirty="0" smtClean="0"/>
              <a:t>ブロブ</a:t>
            </a:r>
            <a:endParaRPr lang="en-US" b="1" i="1" dirty="0"/>
          </a:p>
        </p:txBody>
      </p:sp>
      <p:sp>
        <p:nvSpPr>
          <p:cNvPr id="511" name="フリーフォーム 510"/>
          <p:cNvSpPr/>
          <p:nvPr/>
        </p:nvSpPr>
        <p:spPr>
          <a:xfrm>
            <a:off x="6357951" y="5715016"/>
            <a:ext cx="1071570" cy="214314"/>
          </a:xfrm>
          <a:custGeom>
            <a:avLst/>
            <a:gdLst>
              <a:gd name="connsiteX0" fmla="*/ 0 w 1542197"/>
              <a:gd name="connsiteY0" fmla="*/ 302525 h 316172"/>
              <a:gd name="connsiteX1" fmla="*/ 846161 w 1542197"/>
              <a:gd name="connsiteY1" fmla="*/ 2274 h 316172"/>
              <a:gd name="connsiteX2" fmla="*/ 1542197 w 1542197"/>
              <a:gd name="connsiteY2" fmla="*/ 316172 h 316172"/>
            </a:gdLst>
            <a:ahLst/>
            <a:cxnLst>
              <a:cxn ang="0">
                <a:pos x="connsiteX0" y="connsiteY0"/>
              </a:cxn>
              <a:cxn ang="0">
                <a:pos x="connsiteX1" y="connsiteY1"/>
              </a:cxn>
              <a:cxn ang="0">
                <a:pos x="connsiteX2" y="connsiteY2"/>
              </a:cxn>
            </a:cxnLst>
            <a:rect l="l" t="t" r="r" b="b"/>
            <a:pathLst>
              <a:path w="1542197" h="316172">
                <a:moveTo>
                  <a:pt x="0" y="302525"/>
                </a:moveTo>
                <a:cubicBezTo>
                  <a:pt x="294564" y="151262"/>
                  <a:pt x="589128" y="0"/>
                  <a:pt x="846161" y="2274"/>
                </a:cubicBezTo>
                <a:cubicBezTo>
                  <a:pt x="1103194" y="4548"/>
                  <a:pt x="1322695" y="160360"/>
                  <a:pt x="1542197" y="316172"/>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2" name="フリーフォーム 511"/>
          <p:cNvSpPr/>
          <p:nvPr/>
        </p:nvSpPr>
        <p:spPr>
          <a:xfrm rot="10437030">
            <a:off x="4511741" y="4010831"/>
            <a:ext cx="1567273" cy="294976"/>
          </a:xfrm>
          <a:custGeom>
            <a:avLst/>
            <a:gdLst>
              <a:gd name="connsiteX0" fmla="*/ 0 w 1542197"/>
              <a:gd name="connsiteY0" fmla="*/ 302525 h 316172"/>
              <a:gd name="connsiteX1" fmla="*/ 846161 w 1542197"/>
              <a:gd name="connsiteY1" fmla="*/ 2274 h 316172"/>
              <a:gd name="connsiteX2" fmla="*/ 1542197 w 1542197"/>
              <a:gd name="connsiteY2" fmla="*/ 316172 h 316172"/>
            </a:gdLst>
            <a:ahLst/>
            <a:cxnLst>
              <a:cxn ang="0">
                <a:pos x="connsiteX0" y="connsiteY0"/>
              </a:cxn>
              <a:cxn ang="0">
                <a:pos x="connsiteX1" y="connsiteY1"/>
              </a:cxn>
              <a:cxn ang="0">
                <a:pos x="connsiteX2" y="connsiteY2"/>
              </a:cxn>
            </a:cxnLst>
            <a:rect l="l" t="t" r="r" b="b"/>
            <a:pathLst>
              <a:path w="1542197" h="316172">
                <a:moveTo>
                  <a:pt x="0" y="302525"/>
                </a:moveTo>
                <a:cubicBezTo>
                  <a:pt x="294564" y="151262"/>
                  <a:pt x="589128" y="0"/>
                  <a:pt x="846161" y="2274"/>
                </a:cubicBezTo>
                <a:cubicBezTo>
                  <a:pt x="1103194" y="4548"/>
                  <a:pt x="1322695" y="160360"/>
                  <a:pt x="1542197" y="316172"/>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3" name="フリーフォーム 512"/>
          <p:cNvSpPr/>
          <p:nvPr/>
        </p:nvSpPr>
        <p:spPr>
          <a:xfrm>
            <a:off x="7316083" y="3714752"/>
            <a:ext cx="684941" cy="214314"/>
          </a:xfrm>
          <a:custGeom>
            <a:avLst/>
            <a:gdLst>
              <a:gd name="connsiteX0" fmla="*/ 0 w 1542197"/>
              <a:gd name="connsiteY0" fmla="*/ 302525 h 316172"/>
              <a:gd name="connsiteX1" fmla="*/ 846161 w 1542197"/>
              <a:gd name="connsiteY1" fmla="*/ 2274 h 316172"/>
              <a:gd name="connsiteX2" fmla="*/ 1542197 w 1542197"/>
              <a:gd name="connsiteY2" fmla="*/ 316172 h 316172"/>
            </a:gdLst>
            <a:ahLst/>
            <a:cxnLst>
              <a:cxn ang="0">
                <a:pos x="connsiteX0" y="connsiteY0"/>
              </a:cxn>
              <a:cxn ang="0">
                <a:pos x="connsiteX1" y="connsiteY1"/>
              </a:cxn>
              <a:cxn ang="0">
                <a:pos x="connsiteX2" y="connsiteY2"/>
              </a:cxn>
            </a:cxnLst>
            <a:rect l="l" t="t" r="r" b="b"/>
            <a:pathLst>
              <a:path w="1542197" h="316172">
                <a:moveTo>
                  <a:pt x="0" y="302525"/>
                </a:moveTo>
                <a:cubicBezTo>
                  <a:pt x="294564" y="151262"/>
                  <a:pt x="589128" y="0"/>
                  <a:pt x="846161" y="2274"/>
                </a:cubicBezTo>
                <a:cubicBezTo>
                  <a:pt x="1103194" y="4548"/>
                  <a:pt x="1322695" y="160360"/>
                  <a:pt x="1542197" y="316172"/>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4" name="フリーフォーム 513"/>
          <p:cNvSpPr/>
          <p:nvPr/>
        </p:nvSpPr>
        <p:spPr>
          <a:xfrm>
            <a:off x="4500563" y="3761446"/>
            <a:ext cx="1571636" cy="159084"/>
          </a:xfrm>
          <a:custGeom>
            <a:avLst/>
            <a:gdLst>
              <a:gd name="connsiteX0" fmla="*/ 0 w 1542197"/>
              <a:gd name="connsiteY0" fmla="*/ 302525 h 316172"/>
              <a:gd name="connsiteX1" fmla="*/ 846161 w 1542197"/>
              <a:gd name="connsiteY1" fmla="*/ 2274 h 316172"/>
              <a:gd name="connsiteX2" fmla="*/ 1542197 w 1542197"/>
              <a:gd name="connsiteY2" fmla="*/ 316172 h 316172"/>
            </a:gdLst>
            <a:ahLst/>
            <a:cxnLst>
              <a:cxn ang="0">
                <a:pos x="connsiteX0" y="connsiteY0"/>
              </a:cxn>
              <a:cxn ang="0">
                <a:pos x="connsiteX1" y="connsiteY1"/>
              </a:cxn>
              <a:cxn ang="0">
                <a:pos x="connsiteX2" y="connsiteY2"/>
              </a:cxn>
            </a:cxnLst>
            <a:rect l="l" t="t" r="r" b="b"/>
            <a:pathLst>
              <a:path w="1542197" h="316172">
                <a:moveTo>
                  <a:pt x="0" y="302525"/>
                </a:moveTo>
                <a:cubicBezTo>
                  <a:pt x="294564" y="151262"/>
                  <a:pt x="589128" y="0"/>
                  <a:pt x="846161" y="2274"/>
                </a:cubicBezTo>
                <a:cubicBezTo>
                  <a:pt x="1103194" y="4548"/>
                  <a:pt x="1322695" y="160360"/>
                  <a:pt x="1542197" y="316172"/>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5" name="フリーフォーム 514"/>
          <p:cNvSpPr/>
          <p:nvPr/>
        </p:nvSpPr>
        <p:spPr>
          <a:xfrm>
            <a:off x="4143372" y="5731666"/>
            <a:ext cx="899255" cy="142876"/>
          </a:xfrm>
          <a:custGeom>
            <a:avLst/>
            <a:gdLst>
              <a:gd name="connsiteX0" fmla="*/ 0 w 1542197"/>
              <a:gd name="connsiteY0" fmla="*/ 302525 h 316172"/>
              <a:gd name="connsiteX1" fmla="*/ 846161 w 1542197"/>
              <a:gd name="connsiteY1" fmla="*/ 2274 h 316172"/>
              <a:gd name="connsiteX2" fmla="*/ 1542197 w 1542197"/>
              <a:gd name="connsiteY2" fmla="*/ 316172 h 316172"/>
            </a:gdLst>
            <a:ahLst/>
            <a:cxnLst>
              <a:cxn ang="0">
                <a:pos x="connsiteX0" y="connsiteY0"/>
              </a:cxn>
              <a:cxn ang="0">
                <a:pos x="connsiteX1" y="connsiteY1"/>
              </a:cxn>
              <a:cxn ang="0">
                <a:pos x="connsiteX2" y="connsiteY2"/>
              </a:cxn>
            </a:cxnLst>
            <a:rect l="l" t="t" r="r" b="b"/>
            <a:pathLst>
              <a:path w="1542197" h="316172">
                <a:moveTo>
                  <a:pt x="0" y="302525"/>
                </a:moveTo>
                <a:cubicBezTo>
                  <a:pt x="294564" y="151262"/>
                  <a:pt x="589128" y="0"/>
                  <a:pt x="846161" y="2274"/>
                </a:cubicBezTo>
                <a:cubicBezTo>
                  <a:pt x="1103194" y="4548"/>
                  <a:pt x="1322695" y="160360"/>
                  <a:pt x="1542197" y="316172"/>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6" name="フリーフォーム 515"/>
          <p:cNvSpPr/>
          <p:nvPr/>
        </p:nvSpPr>
        <p:spPr>
          <a:xfrm rot="10437030">
            <a:off x="4111152" y="6068170"/>
            <a:ext cx="975776" cy="239036"/>
          </a:xfrm>
          <a:custGeom>
            <a:avLst/>
            <a:gdLst>
              <a:gd name="connsiteX0" fmla="*/ 0 w 1542197"/>
              <a:gd name="connsiteY0" fmla="*/ 302525 h 316172"/>
              <a:gd name="connsiteX1" fmla="*/ 846161 w 1542197"/>
              <a:gd name="connsiteY1" fmla="*/ 2274 h 316172"/>
              <a:gd name="connsiteX2" fmla="*/ 1542197 w 1542197"/>
              <a:gd name="connsiteY2" fmla="*/ 316172 h 316172"/>
            </a:gdLst>
            <a:ahLst/>
            <a:cxnLst>
              <a:cxn ang="0">
                <a:pos x="connsiteX0" y="connsiteY0"/>
              </a:cxn>
              <a:cxn ang="0">
                <a:pos x="connsiteX1" y="connsiteY1"/>
              </a:cxn>
              <a:cxn ang="0">
                <a:pos x="connsiteX2" y="connsiteY2"/>
              </a:cxn>
            </a:cxnLst>
            <a:rect l="l" t="t" r="r" b="b"/>
            <a:pathLst>
              <a:path w="1542197" h="316172">
                <a:moveTo>
                  <a:pt x="0" y="302525"/>
                </a:moveTo>
                <a:cubicBezTo>
                  <a:pt x="294564" y="151262"/>
                  <a:pt x="589128" y="0"/>
                  <a:pt x="846161" y="2274"/>
                </a:cubicBezTo>
                <a:cubicBezTo>
                  <a:pt x="1103194" y="4548"/>
                  <a:pt x="1322695" y="160360"/>
                  <a:pt x="1542197" y="316172"/>
                </a:cubicBezTo>
              </a:path>
            </a:pathLst>
          </a:cu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7" name="フリーフォーム 516"/>
          <p:cNvSpPr/>
          <p:nvPr/>
        </p:nvSpPr>
        <p:spPr>
          <a:xfrm>
            <a:off x="1856096" y="1851547"/>
            <a:ext cx="1282889" cy="934511"/>
          </a:xfrm>
          <a:custGeom>
            <a:avLst/>
            <a:gdLst>
              <a:gd name="connsiteX0" fmla="*/ 0 w 1282889"/>
              <a:gd name="connsiteY0" fmla="*/ 1137313 h 1137313"/>
              <a:gd name="connsiteX1" fmla="*/ 586853 w 1282889"/>
              <a:gd name="connsiteY1" fmla="*/ 168322 h 1137313"/>
              <a:gd name="connsiteX2" fmla="*/ 1282889 w 1282889"/>
              <a:gd name="connsiteY2" fmla="*/ 127378 h 1137313"/>
            </a:gdLst>
            <a:ahLst/>
            <a:cxnLst>
              <a:cxn ang="0">
                <a:pos x="connsiteX0" y="connsiteY0"/>
              </a:cxn>
              <a:cxn ang="0">
                <a:pos x="connsiteX1" y="connsiteY1"/>
              </a:cxn>
              <a:cxn ang="0">
                <a:pos x="connsiteX2" y="connsiteY2"/>
              </a:cxn>
            </a:cxnLst>
            <a:rect l="l" t="t" r="r" b="b"/>
            <a:pathLst>
              <a:path w="1282889" h="1137313">
                <a:moveTo>
                  <a:pt x="0" y="1137313"/>
                </a:moveTo>
                <a:cubicBezTo>
                  <a:pt x="186519" y="736979"/>
                  <a:pt x="373038" y="336645"/>
                  <a:pt x="586853" y="168322"/>
                </a:cubicBezTo>
                <a:cubicBezTo>
                  <a:pt x="800668" y="0"/>
                  <a:pt x="1041778" y="63689"/>
                  <a:pt x="1282889" y="127378"/>
                </a:cubicBezTo>
              </a:path>
            </a:pathLst>
          </a:custGeom>
          <a:ln w="25400">
            <a:solidFill>
              <a:srgbClr val="F6AE1E"/>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8" name="フリーフォーム 517"/>
          <p:cNvSpPr/>
          <p:nvPr/>
        </p:nvSpPr>
        <p:spPr>
          <a:xfrm>
            <a:off x="1869743" y="2988860"/>
            <a:ext cx="1255594" cy="832513"/>
          </a:xfrm>
          <a:custGeom>
            <a:avLst/>
            <a:gdLst>
              <a:gd name="connsiteX0" fmla="*/ 0 w 1255594"/>
              <a:gd name="connsiteY0" fmla="*/ 0 h 832513"/>
              <a:gd name="connsiteX1" fmla="*/ 696036 w 1255594"/>
              <a:gd name="connsiteY1" fmla="*/ 204716 h 832513"/>
              <a:gd name="connsiteX2" fmla="*/ 1255594 w 1255594"/>
              <a:gd name="connsiteY2" fmla="*/ 832513 h 832513"/>
            </a:gdLst>
            <a:ahLst/>
            <a:cxnLst>
              <a:cxn ang="0">
                <a:pos x="connsiteX0" y="connsiteY0"/>
              </a:cxn>
              <a:cxn ang="0">
                <a:pos x="connsiteX1" y="connsiteY1"/>
              </a:cxn>
              <a:cxn ang="0">
                <a:pos x="connsiteX2" y="connsiteY2"/>
              </a:cxn>
            </a:cxnLst>
            <a:rect l="l" t="t" r="r" b="b"/>
            <a:pathLst>
              <a:path w="1255594" h="832513">
                <a:moveTo>
                  <a:pt x="0" y="0"/>
                </a:moveTo>
                <a:cubicBezTo>
                  <a:pt x="243385" y="32982"/>
                  <a:pt x="486770" y="65964"/>
                  <a:pt x="696036" y="204716"/>
                </a:cubicBezTo>
                <a:cubicBezTo>
                  <a:pt x="905302" y="343468"/>
                  <a:pt x="1080448" y="587990"/>
                  <a:pt x="1255594" y="832513"/>
                </a:cubicBezTo>
              </a:path>
            </a:pathLst>
          </a:custGeom>
          <a:ln w="25400">
            <a:solidFill>
              <a:srgbClr val="F6AE1E"/>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0" name="TextBox 201"/>
          <p:cNvSpPr txBox="1"/>
          <p:nvPr/>
        </p:nvSpPr>
        <p:spPr>
          <a:xfrm>
            <a:off x="2871774" y="1000108"/>
            <a:ext cx="3771928" cy="400110"/>
          </a:xfrm>
          <a:prstGeom prst="rect">
            <a:avLst/>
          </a:prstGeom>
          <a:noFill/>
        </p:spPr>
        <p:txBody>
          <a:bodyPr wrap="square" rtlCol="0">
            <a:spAutoFit/>
          </a:bodyPr>
          <a:lstStyle/>
          <a:p>
            <a:r>
              <a:rPr lang="ja-JP" altLang="en-US" sz="2000" b="1" i="1" dirty="0" smtClean="0"/>
              <a:t>スケーラブルな </a:t>
            </a:r>
            <a:r>
              <a:rPr lang="en-US" altLang="ja-JP" sz="2000" b="1" i="1" dirty="0" smtClean="0"/>
              <a:t>Web </a:t>
            </a:r>
            <a:r>
              <a:rPr lang="ja-JP" altLang="en-US" sz="2000" b="1" i="1" dirty="0" smtClean="0"/>
              <a:t>サイト</a:t>
            </a:r>
            <a:endParaRPr lang="en-US" sz="2000" b="1" i="1" dirty="0"/>
          </a:p>
        </p:txBody>
      </p:sp>
      <p:sp>
        <p:nvSpPr>
          <p:cNvPr id="521" name="TextBox 201"/>
          <p:cNvSpPr txBox="1"/>
          <p:nvPr/>
        </p:nvSpPr>
        <p:spPr>
          <a:xfrm>
            <a:off x="2857488" y="2957452"/>
            <a:ext cx="5929354" cy="400110"/>
          </a:xfrm>
          <a:prstGeom prst="rect">
            <a:avLst/>
          </a:prstGeom>
          <a:noFill/>
        </p:spPr>
        <p:txBody>
          <a:bodyPr wrap="square" rtlCol="0">
            <a:spAutoFit/>
          </a:bodyPr>
          <a:lstStyle/>
          <a:p>
            <a:r>
              <a:rPr lang="ja-JP" altLang="en-US" sz="2000" b="1" i="1" dirty="0" smtClean="0"/>
              <a:t>スケーラブルな </a:t>
            </a:r>
            <a:r>
              <a:rPr lang="en-US" altLang="ja-JP" sz="2000" b="1" i="1" dirty="0" smtClean="0"/>
              <a:t>Web </a:t>
            </a:r>
            <a:r>
              <a:rPr lang="ja-JP" altLang="en-US" sz="2000" b="1" i="1" dirty="0" smtClean="0"/>
              <a:t>サイト＋アプリケーション</a:t>
            </a:r>
            <a:endParaRPr lang="en-US" sz="2000" b="1" i="1" dirty="0"/>
          </a:p>
        </p:txBody>
      </p:sp>
      <p:sp>
        <p:nvSpPr>
          <p:cNvPr id="522" name="TextBox 201"/>
          <p:cNvSpPr txBox="1"/>
          <p:nvPr/>
        </p:nvSpPr>
        <p:spPr>
          <a:xfrm>
            <a:off x="2857488" y="4957716"/>
            <a:ext cx="5929354" cy="400110"/>
          </a:xfrm>
          <a:prstGeom prst="rect">
            <a:avLst/>
          </a:prstGeom>
          <a:noFill/>
        </p:spPr>
        <p:txBody>
          <a:bodyPr wrap="square" rtlCol="0">
            <a:spAutoFit/>
          </a:bodyPr>
          <a:lstStyle/>
          <a:p>
            <a:r>
              <a:rPr lang="ja-JP" altLang="en-US" sz="2000" b="1" i="1" dirty="0" smtClean="0"/>
              <a:t>他アプリケーション＋アプリケーション</a:t>
            </a:r>
            <a:endParaRPr lang="en-US" sz="2000" b="1" i="1" dirty="0"/>
          </a:p>
        </p:txBody>
      </p:sp>
      <p:sp>
        <p:nvSpPr>
          <p:cNvPr id="523" name="フリーフォーム 522"/>
          <p:cNvSpPr/>
          <p:nvPr/>
        </p:nvSpPr>
        <p:spPr>
          <a:xfrm>
            <a:off x="1869743" y="5445457"/>
            <a:ext cx="1555845" cy="573206"/>
          </a:xfrm>
          <a:custGeom>
            <a:avLst/>
            <a:gdLst>
              <a:gd name="connsiteX0" fmla="*/ 0 w 1555845"/>
              <a:gd name="connsiteY0" fmla="*/ 0 h 573206"/>
              <a:gd name="connsiteX1" fmla="*/ 996287 w 1555845"/>
              <a:gd name="connsiteY1" fmla="*/ 122830 h 573206"/>
              <a:gd name="connsiteX2" fmla="*/ 1555845 w 1555845"/>
              <a:gd name="connsiteY2" fmla="*/ 573206 h 573206"/>
            </a:gdLst>
            <a:ahLst/>
            <a:cxnLst>
              <a:cxn ang="0">
                <a:pos x="connsiteX0" y="connsiteY0"/>
              </a:cxn>
              <a:cxn ang="0">
                <a:pos x="connsiteX1" y="connsiteY1"/>
              </a:cxn>
              <a:cxn ang="0">
                <a:pos x="connsiteX2" y="connsiteY2"/>
              </a:cxn>
            </a:cxnLst>
            <a:rect l="l" t="t" r="r" b="b"/>
            <a:pathLst>
              <a:path w="1555845" h="573206">
                <a:moveTo>
                  <a:pt x="0" y="0"/>
                </a:moveTo>
                <a:cubicBezTo>
                  <a:pt x="368490" y="13648"/>
                  <a:pt x="736980" y="27296"/>
                  <a:pt x="996287" y="122830"/>
                </a:cubicBezTo>
                <a:cubicBezTo>
                  <a:pt x="1255595" y="218364"/>
                  <a:pt x="1405720" y="395785"/>
                  <a:pt x="1555845" y="573206"/>
                </a:cubicBezTo>
              </a:path>
            </a:pathLst>
          </a:custGeom>
          <a:ln w="25400">
            <a:solidFill>
              <a:srgbClr val="F6AE1E"/>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4" name="フリーフォーム 523"/>
          <p:cNvSpPr/>
          <p:nvPr/>
        </p:nvSpPr>
        <p:spPr>
          <a:xfrm>
            <a:off x="1842448" y="2142699"/>
            <a:ext cx="1282889" cy="2688608"/>
          </a:xfrm>
          <a:custGeom>
            <a:avLst/>
            <a:gdLst>
              <a:gd name="connsiteX0" fmla="*/ 0 w 1282889"/>
              <a:gd name="connsiteY0" fmla="*/ 2688608 h 2688608"/>
              <a:gd name="connsiteX1" fmla="*/ 655092 w 1282889"/>
              <a:gd name="connsiteY1" fmla="*/ 532262 h 2688608"/>
              <a:gd name="connsiteX2" fmla="*/ 1282889 w 1282889"/>
              <a:gd name="connsiteY2" fmla="*/ 0 h 2688608"/>
            </a:gdLst>
            <a:ahLst/>
            <a:cxnLst>
              <a:cxn ang="0">
                <a:pos x="connsiteX0" y="connsiteY0"/>
              </a:cxn>
              <a:cxn ang="0">
                <a:pos x="connsiteX1" y="connsiteY1"/>
              </a:cxn>
              <a:cxn ang="0">
                <a:pos x="connsiteX2" y="connsiteY2"/>
              </a:cxn>
            </a:cxnLst>
            <a:rect l="l" t="t" r="r" b="b"/>
            <a:pathLst>
              <a:path w="1282889" h="2688608">
                <a:moveTo>
                  <a:pt x="0" y="2688608"/>
                </a:moveTo>
                <a:cubicBezTo>
                  <a:pt x="220638" y="1834485"/>
                  <a:pt x="441277" y="980363"/>
                  <a:pt x="655092" y="532262"/>
                </a:cubicBezTo>
                <a:cubicBezTo>
                  <a:pt x="868907" y="84161"/>
                  <a:pt x="1075898" y="42080"/>
                  <a:pt x="1282889" y="0"/>
                </a:cubicBezTo>
              </a:path>
            </a:pathLst>
          </a:custGeom>
          <a:ln w="25400">
            <a:solidFill>
              <a:srgbClr val="F6AE1E"/>
            </a:solidFill>
            <a:prstDash val="solid"/>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5" name="フリーフォーム 524"/>
          <p:cNvSpPr/>
          <p:nvPr/>
        </p:nvSpPr>
        <p:spPr>
          <a:xfrm>
            <a:off x="1897039" y="3928281"/>
            <a:ext cx="1228298" cy="1175982"/>
          </a:xfrm>
          <a:custGeom>
            <a:avLst/>
            <a:gdLst>
              <a:gd name="connsiteX0" fmla="*/ 0 w 1228298"/>
              <a:gd name="connsiteY0" fmla="*/ 1175982 h 1175982"/>
              <a:gd name="connsiteX1" fmla="*/ 668740 w 1228298"/>
              <a:gd name="connsiteY1" fmla="*/ 193343 h 1175982"/>
              <a:gd name="connsiteX2" fmla="*/ 1228298 w 1228298"/>
              <a:gd name="connsiteY2" fmla="*/ 15922 h 1175982"/>
            </a:gdLst>
            <a:ahLst/>
            <a:cxnLst>
              <a:cxn ang="0">
                <a:pos x="connsiteX0" y="connsiteY0"/>
              </a:cxn>
              <a:cxn ang="0">
                <a:pos x="connsiteX1" y="connsiteY1"/>
              </a:cxn>
              <a:cxn ang="0">
                <a:pos x="connsiteX2" y="connsiteY2"/>
              </a:cxn>
            </a:cxnLst>
            <a:rect l="l" t="t" r="r" b="b"/>
            <a:pathLst>
              <a:path w="1228298" h="1175982">
                <a:moveTo>
                  <a:pt x="0" y="1175982"/>
                </a:moveTo>
                <a:cubicBezTo>
                  <a:pt x="232012" y="781334"/>
                  <a:pt x="464024" y="386686"/>
                  <a:pt x="668740" y="193343"/>
                </a:cubicBezTo>
                <a:cubicBezTo>
                  <a:pt x="873456" y="0"/>
                  <a:pt x="1050877" y="7961"/>
                  <a:pt x="1228298" y="15922"/>
                </a:cubicBezTo>
              </a:path>
            </a:pathLst>
          </a:custGeom>
          <a:ln w="25400">
            <a:solidFill>
              <a:srgbClr val="F6AE1E"/>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bwMode="auto">
          <a:xfrm>
            <a:off x="3857620" y="928670"/>
            <a:ext cx="3500462" cy="521497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3" name="正方形/長方形 12"/>
          <p:cNvSpPr/>
          <p:nvPr/>
        </p:nvSpPr>
        <p:spPr bwMode="auto">
          <a:xfrm>
            <a:off x="4214810" y="1461773"/>
            <a:ext cx="2786082" cy="250033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タイトル 1"/>
          <p:cNvSpPr>
            <a:spLocks noGrp="1"/>
          </p:cNvSpPr>
          <p:nvPr>
            <p:ph type="title"/>
          </p:nvPr>
        </p:nvSpPr>
        <p:spPr>
          <a:xfrm>
            <a:off x="381000" y="230188"/>
            <a:ext cx="8382000" cy="683264"/>
          </a:xfrm>
        </p:spPr>
        <p:txBody>
          <a:bodyPr/>
          <a:lstStyle/>
          <a:p>
            <a:r>
              <a:rPr kumimoji="1" lang="en-US" altLang="ja-JP" dirty="0" smtClean="0"/>
              <a:t>Silverlight </a:t>
            </a:r>
            <a:r>
              <a:rPr kumimoji="1" lang="ja-JP" altLang="en-US" dirty="0" smtClean="0"/>
              <a:t>は？</a:t>
            </a:r>
            <a:endParaRPr kumimoji="1" lang="ja-JP" altLang="en-US" dirty="0"/>
          </a:p>
        </p:txBody>
      </p:sp>
      <p:sp>
        <p:nvSpPr>
          <p:cNvPr id="8" name="テキスト ボックス 7"/>
          <p:cNvSpPr txBox="1"/>
          <p:nvPr/>
        </p:nvSpPr>
        <p:spPr>
          <a:xfrm>
            <a:off x="4643438" y="1428736"/>
            <a:ext cx="1928826" cy="461665"/>
          </a:xfrm>
          <a:prstGeom prst="rect">
            <a:avLst/>
          </a:prstGeom>
          <a:noFill/>
        </p:spPr>
        <p:txBody>
          <a:bodyPr wrap="square" rtlCol="0">
            <a:spAutoFit/>
          </a:bodyPr>
          <a:lstStyle/>
          <a:p>
            <a:pPr algn="ctr"/>
            <a:r>
              <a:rPr kumimoji="1" lang="en-US" altLang="ja-JP" sz="2400" b="1" dirty="0" smtClean="0">
                <a:gradFill>
                  <a:gsLst>
                    <a:gs pos="70000">
                      <a:schemeClr val="tx1"/>
                    </a:gs>
                    <a:gs pos="100000">
                      <a:schemeClr val="tx1"/>
                    </a:gs>
                  </a:gsLst>
                  <a:lin ang="16200000" scaled="0"/>
                </a:gradFill>
              </a:rPr>
              <a:t>UI</a:t>
            </a:r>
            <a:endParaRPr kumimoji="1" lang="ja-JP" altLang="en-US" sz="2400" b="1" dirty="0" smtClean="0">
              <a:gradFill>
                <a:gsLst>
                  <a:gs pos="70000">
                    <a:schemeClr val="tx1"/>
                  </a:gs>
                  <a:gs pos="100000">
                    <a:schemeClr val="tx1"/>
                  </a:gs>
                </a:gsLst>
                <a:lin ang="16200000" scaled="0"/>
              </a:gradFill>
            </a:endParaRPr>
          </a:p>
        </p:txBody>
      </p:sp>
      <p:sp>
        <p:nvSpPr>
          <p:cNvPr id="9" name="角丸四角形 8"/>
          <p:cNvSpPr/>
          <p:nvPr/>
        </p:nvSpPr>
        <p:spPr bwMode="auto">
          <a:xfrm>
            <a:off x="4357686" y="1818963"/>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.NET</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0" name="角丸四角形 9"/>
          <p:cNvSpPr/>
          <p:nvPr/>
        </p:nvSpPr>
        <p:spPr bwMode="auto">
          <a:xfrm>
            <a:off x="5643570" y="1818963"/>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PHP</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1" name="角丸四角形 10"/>
          <p:cNvSpPr/>
          <p:nvPr/>
        </p:nvSpPr>
        <p:spPr bwMode="auto">
          <a:xfrm>
            <a:off x="4357686" y="2319029"/>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Python</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2" name="角丸四角形 11"/>
          <p:cNvSpPr/>
          <p:nvPr/>
        </p:nvSpPr>
        <p:spPr bwMode="auto">
          <a:xfrm>
            <a:off x="5643570" y="2319029"/>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4" name="角丸四角形 13"/>
          <p:cNvSpPr/>
          <p:nvPr/>
        </p:nvSpPr>
        <p:spPr bwMode="auto">
          <a:xfrm>
            <a:off x="4357686" y="3247723"/>
            <a:ext cx="2500330" cy="64294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Silverlight XAP </a:t>
            </a:r>
          </a:p>
          <a:p>
            <a:pPr algn="ctr" defTabSz="914099" fontAlgn="base">
              <a:spcBef>
                <a:spcPct val="0"/>
              </a:spcBef>
              <a:spcAft>
                <a:spcPct val="0"/>
              </a:spcAft>
            </a:pPr>
            <a:r>
              <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ファイル</a:t>
            </a:r>
          </a:p>
        </p:txBody>
      </p:sp>
      <p:grpSp>
        <p:nvGrpSpPr>
          <p:cNvPr id="15" name="グループ化 14"/>
          <p:cNvGrpSpPr/>
          <p:nvPr/>
        </p:nvGrpSpPr>
        <p:grpSpPr>
          <a:xfrm>
            <a:off x="214282" y="3610587"/>
            <a:ext cx="1785950" cy="1604363"/>
            <a:chOff x="1762092" y="4900618"/>
            <a:chExt cx="2057400" cy="1747284"/>
          </a:xfrm>
        </p:grpSpPr>
        <p:pic>
          <p:nvPicPr>
            <p:cNvPr id="16" name="Picture 2"/>
            <p:cNvPicPr>
              <a:picLocks noChangeAspect="1" noChangeArrowheads="1"/>
            </p:cNvPicPr>
            <p:nvPr/>
          </p:nvPicPr>
          <p:blipFill>
            <a:blip r:embed="rId2" cstate="print"/>
            <a:srcRect/>
            <a:stretch>
              <a:fillRect/>
            </a:stretch>
          </p:blipFill>
          <p:spPr bwMode="auto">
            <a:xfrm>
              <a:off x="1990692" y="5053017"/>
              <a:ext cx="665420" cy="533893"/>
            </a:xfrm>
            <a:prstGeom prst="rect">
              <a:avLst/>
            </a:prstGeom>
            <a:noFill/>
            <a:ln w="9525">
              <a:noFill/>
              <a:miter lim="800000"/>
              <a:headEnd/>
              <a:tailEnd/>
            </a:ln>
            <a:effectLst/>
          </p:spPr>
        </p:pic>
        <p:sp>
          <p:nvSpPr>
            <p:cNvPr id="17" name="TextBox 209"/>
            <p:cNvSpPr txBox="1"/>
            <p:nvPr/>
          </p:nvSpPr>
          <p:spPr>
            <a:xfrm>
              <a:off x="1762092" y="6212149"/>
              <a:ext cx="1975104" cy="435753"/>
            </a:xfrm>
            <a:prstGeom prst="rect">
              <a:avLst/>
            </a:prstGeom>
            <a:noFill/>
          </p:spPr>
          <p:txBody>
            <a:bodyPr wrap="square" rtlCol="0">
              <a:spAutoFit/>
            </a:bodyPr>
            <a:lstStyle/>
            <a:p>
              <a:pPr algn="ctr"/>
              <a:r>
                <a:rPr lang="ja-JP" altLang="en-US" sz="2000" b="1" i="1" dirty="0" smtClean="0"/>
                <a:t>クライアント</a:t>
              </a:r>
              <a:endParaRPr lang="en-US" b="1" i="1" dirty="0"/>
            </a:p>
          </p:txBody>
        </p:sp>
        <p:sp>
          <p:nvSpPr>
            <p:cNvPr id="18" name="Rounded Rectangle 210"/>
            <p:cNvSpPr/>
            <p:nvPr/>
          </p:nvSpPr>
          <p:spPr bwMode="auto">
            <a:xfrm>
              <a:off x="1762092" y="4900618"/>
              <a:ext cx="2057400" cy="1295400"/>
            </a:xfrm>
            <a:prstGeom prst="roundRect">
              <a:avLst/>
            </a:prstGeom>
            <a:noFill/>
            <a:ln w="44450">
              <a:solidFill>
                <a:schemeClr val="accent5"/>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9" name="Picture 2"/>
            <p:cNvPicPr>
              <a:picLocks noChangeAspect="1" noChangeArrowheads="1"/>
            </p:cNvPicPr>
            <p:nvPr/>
          </p:nvPicPr>
          <p:blipFill>
            <a:blip r:embed="rId2" cstate="print"/>
            <a:srcRect/>
            <a:stretch>
              <a:fillRect/>
            </a:stretch>
          </p:blipFill>
          <p:spPr bwMode="auto">
            <a:xfrm>
              <a:off x="2066892" y="5145350"/>
              <a:ext cx="665420" cy="533893"/>
            </a:xfrm>
            <a:prstGeom prst="rect">
              <a:avLst/>
            </a:prstGeom>
            <a:noFill/>
            <a:ln w="9525">
              <a:noFill/>
              <a:miter lim="800000"/>
              <a:headEnd/>
              <a:tailEnd/>
            </a:ln>
            <a:effectLst/>
          </p:spPr>
        </p:pic>
        <p:pic>
          <p:nvPicPr>
            <p:cNvPr id="20" name="Picture 2"/>
            <p:cNvPicPr>
              <a:picLocks noChangeAspect="1" noChangeArrowheads="1"/>
            </p:cNvPicPr>
            <p:nvPr/>
          </p:nvPicPr>
          <p:blipFill>
            <a:blip r:embed="rId2" cstate="print"/>
            <a:srcRect/>
            <a:stretch>
              <a:fillRect/>
            </a:stretch>
          </p:blipFill>
          <p:spPr bwMode="auto">
            <a:xfrm>
              <a:off x="2143092" y="5237683"/>
              <a:ext cx="665420" cy="533893"/>
            </a:xfrm>
            <a:prstGeom prst="rect">
              <a:avLst/>
            </a:prstGeom>
            <a:noFill/>
            <a:ln w="9525">
              <a:noFill/>
              <a:miter lim="800000"/>
              <a:headEnd/>
              <a:tailEnd/>
            </a:ln>
            <a:effectLst/>
          </p:spPr>
        </p:pic>
        <p:pic>
          <p:nvPicPr>
            <p:cNvPr id="21" name="Picture 2"/>
            <p:cNvPicPr>
              <a:picLocks noChangeAspect="1" noChangeArrowheads="1"/>
            </p:cNvPicPr>
            <p:nvPr/>
          </p:nvPicPr>
          <p:blipFill>
            <a:blip r:embed="rId2" cstate="print"/>
            <a:srcRect/>
            <a:stretch>
              <a:fillRect/>
            </a:stretch>
          </p:blipFill>
          <p:spPr bwMode="auto">
            <a:xfrm>
              <a:off x="2219292" y="5330016"/>
              <a:ext cx="665420" cy="533893"/>
            </a:xfrm>
            <a:prstGeom prst="rect">
              <a:avLst/>
            </a:prstGeom>
            <a:noFill/>
            <a:ln w="9525">
              <a:noFill/>
              <a:miter lim="800000"/>
              <a:headEnd/>
              <a:tailEnd/>
            </a:ln>
            <a:effectLst/>
          </p:spPr>
        </p:pic>
        <p:pic>
          <p:nvPicPr>
            <p:cNvPr id="22" name="Picture 2"/>
            <p:cNvPicPr>
              <a:picLocks noChangeAspect="1" noChangeArrowheads="1"/>
            </p:cNvPicPr>
            <p:nvPr/>
          </p:nvPicPr>
          <p:blipFill>
            <a:blip r:embed="rId2" cstate="print"/>
            <a:srcRect/>
            <a:stretch>
              <a:fillRect/>
            </a:stretch>
          </p:blipFill>
          <p:spPr bwMode="auto">
            <a:xfrm>
              <a:off x="2295492" y="5422349"/>
              <a:ext cx="665420" cy="533893"/>
            </a:xfrm>
            <a:prstGeom prst="rect">
              <a:avLst/>
            </a:prstGeom>
            <a:noFill/>
            <a:ln w="9525">
              <a:noFill/>
              <a:miter lim="800000"/>
              <a:headEnd/>
              <a:tailEnd/>
            </a:ln>
            <a:effectLst/>
          </p:spPr>
        </p:pic>
        <p:pic>
          <p:nvPicPr>
            <p:cNvPr id="23" name="Picture 2"/>
            <p:cNvPicPr>
              <a:picLocks noChangeAspect="1" noChangeArrowheads="1"/>
            </p:cNvPicPr>
            <p:nvPr/>
          </p:nvPicPr>
          <p:blipFill>
            <a:blip r:embed="rId2" cstate="print"/>
            <a:srcRect/>
            <a:stretch>
              <a:fillRect/>
            </a:stretch>
          </p:blipFill>
          <p:spPr bwMode="auto">
            <a:xfrm>
              <a:off x="2371692" y="5514682"/>
              <a:ext cx="665420" cy="533893"/>
            </a:xfrm>
            <a:prstGeom prst="rect">
              <a:avLst/>
            </a:prstGeom>
            <a:noFill/>
            <a:ln w="9525">
              <a:noFill/>
              <a:miter lim="800000"/>
              <a:headEnd/>
              <a:tailEnd/>
            </a:ln>
            <a:effectLst/>
          </p:spPr>
        </p:pic>
        <p:grpSp>
          <p:nvGrpSpPr>
            <p:cNvPr id="24" name="Group 216"/>
            <p:cNvGrpSpPr>
              <a:grpSpLocks/>
            </p:cNvGrpSpPr>
            <p:nvPr/>
          </p:nvGrpSpPr>
          <p:grpSpPr bwMode="auto">
            <a:xfrm>
              <a:off x="3057492" y="5069150"/>
              <a:ext cx="152400" cy="396242"/>
              <a:chOff x="2976" y="768"/>
              <a:chExt cx="912" cy="2135"/>
            </a:xfrm>
          </p:grpSpPr>
          <p:sp>
            <p:nvSpPr>
              <p:cNvPr id="55"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6" name="Group 17"/>
              <p:cNvGrpSpPr>
                <a:grpSpLocks/>
              </p:cNvGrpSpPr>
              <p:nvPr/>
            </p:nvGrpSpPr>
            <p:grpSpPr bwMode="auto">
              <a:xfrm>
                <a:off x="2976" y="1433"/>
                <a:ext cx="912" cy="1470"/>
                <a:chOff x="2976" y="1433"/>
                <a:chExt cx="912" cy="1495"/>
              </a:xfrm>
            </p:grpSpPr>
            <p:sp>
              <p:nvSpPr>
                <p:cNvPr id="57"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8"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9"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25" name="Group 222"/>
            <p:cNvGrpSpPr>
              <a:grpSpLocks/>
            </p:cNvGrpSpPr>
            <p:nvPr/>
          </p:nvGrpSpPr>
          <p:grpSpPr bwMode="auto">
            <a:xfrm>
              <a:off x="3133692" y="5145350"/>
              <a:ext cx="152400" cy="396242"/>
              <a:chOff x="2976" y="768"/>
              <a:chExt cx="912" cy="2135"/>
            </a:xfrm>
          </p:grpSpPr>
          <p:sp>
            <p:nvSpPr>
              <p:cNvPr id="50"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51" name="Group 224"/>
              <p:cNvGrpSpPr>
                <a:grpSpLocks/>
              </p:cNvGrpSpPr>
              <p:nvPr/>
            </p:nvGrpSpPr>
            <p:grpSpPr bwMode="auto">
              <a:xfrm>
                <a:off x="2976" y="1433"/>
                <a:ext cx="912" cy="1470"/>
                <a:chOff x="2976" y="1433"/>
                <a:chExt cx="912" cy="1495"/>
              </a:xfrm>
            </p:grpSpPr>
            <p:sp>
              <p:nvSpPr>
                <p:cNvPr id="52"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3"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54"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26" name="Group 228"/>
            <p:cNvGrpSpPr>
              <a:grpSpLocks/>
            </p:cNvGrpSpPr>
            <p:nvPr/>
          </p:nvGrpSpPr>
          <p:grpSpPr bwMode="auto">
            <a:xfrm>
              <a:off x="3209892" y="5221550"/>
              <a:ext cx="152400" cy="396242"/>
              <a:chOff x="2976" y="768"/>
              <a:chExt cx="912" cy="2135"/>
            </a:xfrm>
          </p:grpSpPr>
          <p:sp>
            <p:nvSpPr>
              <p:cNvPr id="45"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46" name="Group 17"/>
              <p:cNvGrpSpPr>
                <a:grpSpLocks/>
              </p:cNvGrpSpPr>
              <p:nvPr/>
            </p:nvGrpSpPr>
            <p:grpSpPr bwMode="auto">
              <a:xfrm>
                <a:off x="2976" y="1433"/>
                <a:ext cx="912" cy="1470"/>
                <a:chOff x="2976" y="1433"/>
                <a:chExt cx="912" cy="1495"/>
              </a:xfrm>
            </p:grpSpPr>
            <p:sp>
              <p:nvSpPr>
                <p:cNvPr id="47"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48"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49"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27" name="Group 234"/>
            <p:cNvGrpSpPr>
              <a:grpSpLocks/>
            </p:cNvGrpSpPr>
            <p:nvPr/>
          </p:nvGrpSpPr>
          <p:grpSpPr bwMode="auto">
            <a:xfrm>
              <a:off x="3286092" y="5297750"/>
              <a:ext cx="152400" cy="396242"/>
              <a:chOff x="2976" y="768"/>
              <a:chExt cx="912" cy="2135"/>
            </a:xfrm>
          </p:grpSpPr>
          <p:sp>
            <p:nvSpPr>
              <p:cNvPr id="40"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41" name="Group 17"/>
              <p:cNvGrpSpPr>
                <a:grpSpLocks/>
              </p:cNvGrpSpPr>
              <p:nvPr/>
            </p:nvGrpSpPr>
            <p:grpSpPr bwMode="auto">
              <a:xfrm>
                <a:off x="2976" y="1433"/>
                <a:ext cx="912" cy="1470"/>
                <a:chOff x="2976" y="1433"/>
                <a:chExt cx="912" cy="1495"/>
              </a:xfrm>
            </p:grpSpPr>
            <p:sp>
              <p:nvSpPr>
                <p:cNvPr id="42"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43"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44"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28" name="Group 240"/>
            <p:cNvGrpSpPr>
              <a:grpSpLocks/>
            </p:cNvGrpSpPr>
            <p:nvPr/>
          </p:nvGrpSpPr>
          <p:grpSpPr bwMode="auto">
            <a:xfrm>
              <a:off x="3362292" y="5373950"/>
              <a:ext cx="152400" cy="396242"/>
              <a:chOff x="2976" y="768"/>
              <a:chExt cx="912" cy="2135"/>
            </a:xfrm>
          </p:grpSpPr>
          <p:sp>
            <p:nvSpPr>
              <p:cNvPr id="35"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36" name="Group 17"/>
              <p:cNvGrpSpPr>
                <a:grpSpLocks/>
              </p:cNvGrpSpPr>
              <p:nvPr/>
            </p:nvGrpSpPr>
            <p:grpSpPr bwMode="auto">
              <a:xfrm>
                <a:off x="2976" y="1433"/>
                <a:ext cx="912" cy="1470"/>
                <a:chOff x="2976" y="1433"/>
                <a:chExt cx="912" cy="1495"/>
              </a:xfrm>
            </p:grpSpPr>
            <p:sp>
              <p:nvSpPr>
                <p:cNvPr id="37"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38"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39"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nvGrpSpPr>
            <p:cNvPr id="29" name="Group 246"/>
            <p:cNvGrpSpPr>
              <a:grpSpLocks/>
            </p:cNvGrpSpPr>
            <p:nvPr/>
          </p:nvGrpSpPr>
          <p:grpSpPr bwMode="auto">
            <a:xfrm>
              <a:off x="3438492" y="5450150"/>
              <a:ext cx="152400" cy="396242"/>
              <a:chOff x="2976" y="768"/>
              <a:chExt cx="912" cy="2135"/>
            </a:xfrm>
          </p:grpSpPr>
          <p:sp>
            <p:nvSpPr>
              <p:cNvPr id="30" name="Oval 16" descr="Dark vertical"/>
              <p:cNvSpPr>
                <a:spLocks noChangeArrowheads="1"/>
              </p:cNvSpPr>
              <p:nvPr/>
            </p:nvSpPr>
            <p:spPr bwMode="auto">
              <a:xfrm>
                <a:off x="3141" y="768"/>
                <a:ext cx="611" cy="614"/>
              </a:xfrm>
              <a:prstGeom prst="ellipse">
                <a:avLst/>
              </a:prstGeom>
              <a:pattFill prst="dkVert">
                <a:fgClr>
                  <a:srgbClr val="B2B2B2"/>
                </a:fgClr>
                <a:bgClr>
                  <a:schemeClr val="tx2"/>
                </a:bgClr>
              </a:pattFill>
              <a:ln w="38100" algn="ctr">
                <a:noFill/>
                <a:round/>
                <a:headEnd/>
                <a:tailEnd type="none" w="lg" len="lg"/>
              </a:ln>
            </p:spPr>
            <p:txBody>
              <a:bodyPr anchor="ctr">
                <a:spAutoFit/>
              </a:bodyPr>
              <a:lstStyle/>
              <a:p>
                <a:endParaRPr lang="en-US"/>
              </a:p>
            </p:txBody>
          </p:sp>
          <p:grpSp>
            <p:nvGrpSpPr>
              <p:cNvPr id="31" name="Group 17"/>
              <p:cNvGrpSpPr>
                <a:grpSpLocks/>
              </p:cNvGrpSpPr>
              <p:nvPr/>
            </p:nvGrpSpPr>
            <p:grpSpPr bwMode="auto">
              <a:xfrm>
                <a:off x="2976" y="1433"/>
                <a:ext cx="912" cy="1470"/>
                <a:chOff x="2976" y="1433"/>
                <a:chExt cx="912" cy="1495"/>
              </a:xfrm>
            </p:grpSpPr>
            <p:sp>
              <p:nvSpPr>
                <p:cNvPr id="32" name="AutoShape 18" descr="Dark vertical"/>
                <p:cNvSpPr>
                  <a:spLocks noChangeArrowheads="1"/>
                </p:cNvSpPr>
                <p:nvPr/>
              </p:nvSpPr>
              <p:spPr bwMode="auto">
                <a:xfrm rot="10800000">
                  <a:off x="2976" y="1433"/>
                  <a:ext cx="912" cy="834"/>
                </a:xfrm>
                <a:prstGeom prst="triangle">
                  <a:avLst>
                    <a:gd name="adj" fmla="val 50000"/>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33" name="AutoShape 19" descr="Dark vertical"/>
                <p:cNvSpPr>
                  <a:spLocks noChangeArrowheads="1"/>
                </p:cNvSpPr>
                <p:nvPr/>
              </p:nvSpPr>
              <p:spPr bwMode="auto">
                <a:xfrm rot="17803396" flipH="1">
                  <a:off x="2644"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sp>
              <p:nvSpPr>
                <p:cNvPr id="34" name="AutoShape 20" descr="Dark vertical"/>
                <p:cNvSpPr>
                  <a:spLocks noChangeArrowheads="1"/>
                </p:cNvSpPr>
                <p:nvPr/>
              </p:nvSpPr>
              <p:spPr bwMode="auto">
                <a:xfrm rot="3796604">
                  <a:off x="2950" y="2160"/>
                  <a:ext cx="1275" cy="262"/>
                </a:xfrm>
                <a:prstGeom prst="parallelogram">
                  <a:avLst>
                    <a:gd name="adj" fmla="val 33502"/>
                  </a:avLst>
                </a:prstGeom>
                <a:pattFill prst="dkVert">
                  <a:fgClr>
                    <a:srgbClr val="B2B2B2"/>
                  </a:fgClr>
                  <a:bgClr>
                    <a:schemeClr val="tx2"/>
                  </a:bgClr>
                </a:pattFill>
                <a:ln w="38100" algn="ctr">
                  <a:noFill/>
                  <a:miter lim="800000"/>
                  <a:headEnd/>
                  <a:tailEnd type="none" w="lg" len="lg"/>
                </a:ln>
              </p:spPr>
              <p:txBody>
                <a:bodyPr anchor="ctr">
                  <a:spAutoFit/>
                </a:bodyPr>
                <a:lstStyle/>
                <a:p>
                  <a:endParaRPr lang="en-US"/>
                </a:p>
              </p:txBody>
            </p:sp>
          </p:grpSp>
        </p:grpSp>
      </p:grpSp>
      <p:sp>
        <p:nvSpPr>
          <p:cNvPr id="61" name="左矢印 60"/>
          <p:cNvSpPr/>
          <p:nvPr/>
        </p:nvSpPr>
        <p:spPr bwMode="auto">
          <a:xfrm>
            <a:off x="2071670" y="3655456"/>
            <a:ext cx="1714512" cy="202172"/>
          </a:xfrm>
          <a:prstGeom prst="leftArrow">
            <a:avLst/>
          </a:prstGeom>
          <a:solidFill>
            <a:schemeClr val="tx1"/>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62" name="テキスト ボックス 61"/>
          <p:cNvSpPr txBox="1"/>
          <p:nvPr/>
        </p:nvSpPr>
        <p:spPr>
          <a:xfrm>
            <a:off x="4643438" y="2631040"/>
            <a:ext cx="1928826" cy="830997"/>
          </a:xfrm>
          <a:prstGeom prst="rect">
            <a:avLst/>
          </a:prstGeom>
          <a:noFill/>
        </p:spPr>
        <p:txBody>
          <a:bodyPr wrap="square" rtlCol="0">
            <a:spAutoFit/>
          </a:bodyPr>
          <a:lstStyle/>
          <a:p>
            <a:pPr algn="ctr"/>
            <a:r>
              <a:rPr kumimoji="1" lang="ja-JP" altLang="en-US" sz="4800" b="1" dirty="0" smtClean="0">
                <a:gradFill>
                  <a:gsLst>
                    <a:gs pos="70000">
                      <a:schemeClr val="tx1"/>
                    </a:gs>
                    <a:gs pos="100000">
                      <a:schemeClr val="tx1"/>
                    </a:gs>
                  </a:gsLst>
                  <a:lin ang="16200000" scaled="0"/>
                </a:gradFill>
              </a:rPr>
              <a:t>＋</a:t>
            </a:r>
          </a:p>
        </p:txBody>
      </p:sp>
      <p:sp>
        <p:nvSpPr>
          <p:cNvPr id="72" name="テキスト ボックス 71"/>
          <p:cNvSpPr txBox="1"/>
          <p:nvPr/>
        </p:nvSpPr>
        <p:spPr>
          <a:xfrm>
            <a:off x="1928794" y="3357562"/>
            <a:ext cx="1928826" cy="369332"/>
          </a:xfrm>
          <a:prstGeom prst="rect">
            <a:avLst/>
          </a:prstGeom>
          <a:noFill/>
        </p:spPr>
        <p:txBody>
          <a:bodyPr wrap="square" rtlCol="0">
            <a:spAutoFit/>
          </a:bodyPr>
          <a:lstStyle/>
          <a:p>
            <a:pPr algn="ctr"/>
            <a:r>
              <a:rPr kumimoji="1" lang="en-US" altLang="ja-JP" b="1" dirty="0" smtClean="0">
                <a:gradFill>
                  <a:gsLst>
                    <a:gs pos="70000">
                      <a:schemeClr val="tx1"/>
                    </a:gs>
                    <a:gs pos="100000">
                      <a:schemeClr val="tx1"/>
                    </a:gs>
                  </a:gsLst>
                  <a:lin ang="16200000" scaled="0"/>
                </a:gradFill>
              </a:rPr>
              <a:t>HTML</a:t>
            </a:r>
            <a:endParaRPr kumimoji="1" lang="ja-JP" altLang="en-US" b="1" dirty="0" smtClean="0">
              <a:gradFill>
                <a:gsLst>
                  <a:gs pos="70000">
                    <a:schemeClr val="tx1"/>
                  </a:gs>
                  <a:gs pos="100000">
                    <a:schemeClr val="tx1"/>
                  </a:gs>
                </a:gsLst>
                <a:lin ang="16200000" scaled="0"/>
              </a:gradFill>
            </a:endParaRPr>
          </a:p>
        </p:txBody>
      </p:sp>
      <p:sp>
        <p:nvSpPr>
          <p:cNvPr id="73" name="テキスト ボックス 72"/>
          <p:cNvSpPr txBox="1"/>
          <p:nvPr/>
        </p:nvSpPr>
        <p:spPr>
          <a:xfrm>
            <a:off x="1714480" y="4702742"/>
            <a:ext cx="2357454" cy="369332"/>
          </a:xfrm>
          <a:prstGeom prst="rect">
            <a:avLst/>
          </a:prstGeom>
          <a:noFill/>
        </p:spPr>
        <p:txBody>
          <a:bodyPr wrap="square" rtlCol="0">
            <a:spAutoFit/>
          </a:bodyPr>
          <a:lstStyle/>
          <a:p>
            <a:pPr algn="ctr"/>
            <a:r>
              <a:rPr kumimoji="1" lang="en-US" altLang="ja-JP" b="1" dirty="0" smtClean="0">
                <a:gradFill>
                  <a:gsLst>
                    <a:gs pos="70000">
                      <a:schemeClr val="tx1"/>
                    </a:gs>
                    <a:gs pos="100000">
                      <a:schemeClr val="tx1"/>
                    </a:gs>
                  </a:gsLst>
                  <a:lin ang="16200000" scaled="0"/>
                </a:gradFill>
              </a:rPr>
              <a:t>REST/SOAP</a:t>
            </a:r>
            <a:endParaRPr kumimoji="1" lang="ja-JP" altLang="en-US" b="1" dirty="0" smtClean="0">
              <a:gradFill>
                <a:gsLst>
                  <a:gs pos="70000">
                    <a:schemeClr val="tx1"/>
                  </a:gs>
                  <a:gs pos="100000">
                    <a:schemeClr val="tx1"/>
                  </a:gs>
                </a:gsLst>
                <a:lin ang="16200000" scaled="0"/>
              </a:gradFill>
            </a:endParaRPr>
          </a:p>
        </p:txBody>
      </p:sp>
      <p:sp>
        <p:nvSpPr>
          <p:cNvPr id="74" name="正方形/長方形 73"/>
          <p:cNvSpPr/>
          <p:nvPr/>
        </p:nvSpPr>
        <p:spPr bwMode="auto">
          <a:xfrm>
            <a:off x="4214810" y="4390731"/>
            <a:ext cx="2786082" cy="1467161"/>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5" name="テキスト ボックス 74"/>
          <p:cNvSpPr txBox="1"/>
          <p:nvPr/>
        </p:nvSpPr>
        <p:spPr>
          <a:xfrm>
            <a:off x="4643438" y="4357694"/>
            <a:ext cx="1928826" cy="461665"/>
          </a:xfrm>
          <a:prstGeom prst="rect">
            <a:avLst/>
          </a:prstGeom>
          <a:noFill/>
        </p:spPr>
        <p:txBody>
          <a:bodyPr wrap="square" rtlCol="0">
            <a:spAutoFit/>
          </a:bodyPr>
          <a:lstStyle/>
          <a:p>
            <a:pPr algn="ctr"/>
            <a:r>
              <a:rPr kumimoji="1" lang="ja-JP" altLang="en-US" sz="2400" b="1" dirty="0" smtClean="0">
                <a:gradFill>
                  <a:gsLst>
                    <a:gs pos="70000">
                      <a:schemeClr val="tx1"/>
                    </a:gs>
                    <a:gs pos="100000">
                      <a:schemeClr val="tx1"/>
                    </a:gs>
                  </a:gsLst>
                  <a:lin ang="16200000" scaled="0"/>
                </a:gradFill>
              </a:rPr>
              <a:t>サービス</a:t>
            </a:r>
          </a:p>
        </p:txBody>
      </p:sp>
      <p:sp>
        <p:nvSpPr>
          <p:cNvPr id="76" name="角丸四角形 75"/>
          <p:cNvSpPr/>
          <p:nvPr/>
        </p:nvSpPr>
        <p:spPr bwMode="auto">
          <a:xfrm>
            <a:off x="4357686" y="4747921"/>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.NET</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7" name="角丸四角形 76"/>
          <p:cNvSpPr/>
          <p:nvPr/>
        </p:nvSpPr>
        <p:spPr bwMode="auto">
          <a:xfrm>
            <a:off x="5643570" y="4747921"/>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PHP</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8" name="角丸四角形 77"/>
          <p:cNvSpPr/>
          <p:nvPr/>
        </p:nvSpPr>
        <p:spPr bwMode="auto">
          <a:xfrm>
            <a:off x="4357686" y="5247987"/>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Python</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79" name="角丸四角形 78"/>
          <p:cNvSpPr/>
          <p:nvPr/>
        </p:nvSpPr>
        <p:spPr bwMode="auto">
          <a:xfrm>
            <a:off x="5643570" y="5247987"/>
            <a:ext cx="1214446" cy="4286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t>
            </a: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82" name="角丸四角形 81"/>
          <p:cNvSpPr/>
          <p:nvPr/>
        </p:nvSpPr>
        <p:spPr bwMode="auto">
          <a:xfrm>
            <a:off x="7858148" y="928670"/>
            <a:ext cx="1000132" cy="5214974"/>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kumimoji="1" lang="en-US" altLang="ja-JP"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Azure</a:t>
            </a:r>
            <a:r>
              <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 ストレージ</a:t>
            </a:r>
          </a:p>
        </p:txBody>
      </p:sp>
      <p:grpSp>
        <p:nvGrpSpPr>
          <p:cNvPr id="83" name="グループ化 82"/>
          <p:cNvGrpSpPr/>
          <p:nvPr/>
        </p:nvGrpSpPr>
        <p:grpSpPr>
          <a:xfrm rot="16200000">
            <a:off x="8001024" y="1643050"/>
            <a:ext cx="714380" cy="428628"/>
            <a:chOff x="5295944" y="5467376"/>
            <a:chExt cx="1143008" cy="714380"/>
          </a:xfrm>
        </p:grpSpPr>
        <p:sp>
          <p:nvSpPr>
            <p:cNvPr id="84" name="Rectangle 120"/>
            <p:cNvSpPr/>
            <p:nvPr/>
          </p:nvSpPr>
          <p:spPr bwMode="auto">
            <a:xfrm>
              <a:off x="5295944"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5" name="Rounded Rectangle 121"/>
            <p:cNvSpPr/>
            <p:nvPr/>
          </p:nvSpPr>
          <p:spPr bwMode="auto">
            <a:xfrm>
              <a:off x="5367382" y="575312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86" name="Rounded Rectangle 122"/>
            <p:cNvSpPr/>
            <p:nvPr/>
          </p:nvSpPr>
          <p:spPr bwMode="auto">
            <a:xfrm>
              <a:off x="5367382"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87" name="Rectangle 124"/>
            <p:cNvSpPr/>
            <p:nvPr/>
          </p:nvSpPr>
          <p:spPr bwMode="auto">
            <a:xfrm>
              <a:off x="5724572"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88" name="Rounded Rectangle 125"/>
            <p:cNvSpPr/>
            <p:nvPr/>
          </p:nvSpPr>
          <p:spPr bwMode="auto">
            <a:xfrm>
              <a:off x="5796010" y="5753128"/>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89" name="Rounded Rectangle 126"/>
            <p:cNvSpPr/>
            <p:nvPr/>
          </p:nvSpPr>
          <p:spPr bwMode="auto">
            <a:xfrm>
              <a:off x="5796010"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90" name="Rectangle 127"/>
            <p:cNvSpPr/>
            <p:nvPr/>
          </p:nvSpPr>
          <p:spPr bwMode="auto">
            <a:xfrm>
              <a:off x="6153200" y="5467376"/>
              <a:ext cx="285752" cy="714380"/>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1" name="Rounded Rectangle 128"/>
            <p:cNvSpPr/>
            <p:nvPr/>
          </p:nvSpPr>
          <p:spPr bwMode="auto">
            <a:xfrm>
              <a:off x="5796010" y="5538814"/>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92" name="Rounded Rectangle 129"/>
            <p:cNvSpPr/>
            <p:nvPr/>
          </p:nvSpPr>
          <p:spPr bwMode="auto">
            <a:xfrm>
              <a:off x="6224638" y="5967442"/>
              <a:ext cx="142876" cy="14287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nvGrpSpPr>
          <p:cNvPr id="93" name="Group 126"/>
          <p:cNvGrpSpPr/>
          <p:nvPr/>
        </p:nvGrpSpPr>
        <p:grpSpPr>
          <a:xfrm rot="16200000">
            <a:off x="7943859" y="5272084"/>
            <a:ext cx="857288" cy="457203"/>
            <a:chOff x="285720" y="1142984"/>
            <a:chExt cx="2500330" cy="1500198"/>
          </a:xfrm>
        </p:grpSpPr>
        <p:sp>
          <p:nvSpPr>
            <p:cNvPr id="94" name="Flowchart: Display 102"/>
            <p:cNvSpPr/>
            <p:nvPr/>
          </p:nvSpPr>
          <p:spPr bwMode="auto">
            <a:xfrm rot="5400000">
              <a:off x="32143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cxnSp>
          <p:nvCxnSpPr>
            <p:cNvPr id="95" name="Straight Connector 103"/>
            <p:cNvCxnSpPr>
              <a:endCxn id="98" idx="0"/>
            </p:cNvCxnSpPr>
            <p:nvPr/>
          </p:nvCxnSpPr>
          <p:spPr bwMode="auto">
            <a:xfrm rot="10800000" flipV="1">
              <a:off x="714348" y="1142984"/>
              <a:ext cx="642942" cy="428628"/>
            </a:xfrm>
            <a:prstGeom prst="line">
              <a:avLst/>
            </a:prstGeom>
            <a:noFill/>
            <a:ln w="19050" cap="flat" cmpd="sng" algn="ctr">
              <a:solidFill>
                <a:schemeClr val="tx1"/>
              </a:solidFill>
              <a:prstDash val="solid"/>
              <a:round/>
              <a:headEnd type="none" w="med" len="med"/>
              <a:tailEnd type="none" w="med" len="med"/>
            </a:ln>
            <a:effectLst/>
          </p:spPr>
        </p:cxnSp>
        <p:cxnSp>
          <p:nvCxnSpPr>
            <p:cNvPr id="96" name="Straight Connector 104"/>
            <p:cNvCxnSpPr>
              <a:endCxn id="103" idx="0"/>
            </p:cNvCxnSpPr>
            <p:nvPr/>
          </p:nvCxnSpPr>
          <p:spPr bwMode="auto">
            <a:xfrm rot="16200000" flipH="1">
              <a:off x="892943" y="1607331"/>
              <a:ext cx="1000132" cy="71438"/>
            </a:xfrm>
            <a:prstGeom prst="line">
              <a:avLst/>
            </a:prstGeom>
            <a:noFill/>
            <a:ln w="19050" cap="flat" cmpd="sng" algn="ctr">
              <a:solidFill>
                <a:schemeClr val="tx1"/>
              </a:solidFill>
              <a:prstDash val="solid"/>
              <a:round/>
              <a:headEnd type="none" w="med" len="med"/>
              <a:tailEnd type="none" w="med" len="med"/>
            </a:ln>
            <a:effectLst/>
          </p:spPr>
        </p:cxnSp>
        <p:cxnSp>
          <p:nvCxnSpPr>
            <p:cNvPr id="97" name="Straight Connector 105"/>
            <p:cNvCxnSpPr>
              <a:endCxn id="101" idx="0"/>
            </p:cNvCxnSpPr>
            <p:nvPr/>
          </p:nvCxnSpPr>
          <p:spPr bwMode="auto">
            <a:xfrm>
              <a:off x="1357290" y="1142984"/>
              <a:ext cx="857256" cy="428628"/>
            </a:xfrm>
            <a:prstGeom prst="line">
              <a:avLst/>
            </a:prstGeom>
            <a:noFill/>
            <a:ln w="19050" cap="flat" cmpd="sng" algn="ctr">
              <a:solidFill>
                <a:schemeClr val="tx1"/>
              </a:solidFill>
              <a:prstDash val="solid"/>
              <a:round/>
              <a:headEnd type="none" w="med" len="med"/>
              <a:tailEnd type="none" w="med" len="med"/>
            </a:ln>
            <a:effectLst/>
          </p:spPr>
        </p:cxnSp>
        <p:sp>
          <p:nvSpPr>
            <p:cNvPr id="98" name="Rounded Rectangle 106"/>
            <p:cNvSpPr/>
            <p:nvPr/>
          </p:nvSpPr>
          <p:spPr bwMode="auto">
            <a:xfrm>
              <a:off x="285720" y="1571612"/>
              <a:ext cx="857256"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99" name="Flowchart: Display 107"/>
            <p:cNvSpPr/>
            <p:nvPr/>
          </p:nvSpPr>
          <p:spPr bwMode="auto">
            <a:xfrm rot="5400000">
              <a:off x="678629"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00" name="Flowchart: Display 108"/>
            <p:cNvSpPr/>
            <p:nvPr/>
          </p:nvSpPr>
          <p:spPr bwMode="auto">
            <a:xfrm rot="5400000">
              <a:off x="167876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01" name="Rounded Rectangle 109"/>
            <p:cNvSpPr/>
            <p:nvPr/>
          </p:nvSpPr>
          <p:spPr bwMode="auto">
            <a:xfrm>
              <a:off x="1643042" y="1571612"/>
              <a:ext cx="1143008"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2" name="Flowchart: Display 110"/>
            <p:cNvSpPr/>
            <p:nvPr/>
          </p:nvSpPr>
          <p:spPr bwMode="auto">
            <a:xfrm rot="5400000">
              <a:off x="203595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03" name="Rounded Rectangle 111"/>
            <p:cNvSpPr/>
            <p:nvPr/>
          </p:nvSpPr>
          <p:spPr bwMode="auto">
            <a:xfrm>
              <a:off x="1142976" y="2143116"/>
              <a:ext cx="571504" cy="500066"/>
            </a:xfrm>
            <a:prstGeom prst="round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
          <p:nvSpPr>
            <p:cNvPr id="104" name="Flowchart: Display 113"/>
            <p:cNvSpPr/>
            <p:nvPr/>
          </p:nvSpPr>
          <p:spPr bwMode="auto">
            <a:xfrm rot="5400000">
              <a:off x="1250133" y="2250273"/>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sp>
          <p:nvSpPr>
            <p:cNvPr id="105" name="Flowchart: Display 114"/>
            <p:cNvSpPr/>
            <p:nvPr/>
          </p:nvSpPr>
          <p:spPr bwMode="auto">
            <a:xfrm rot="5400000">
              <a:off x="2393141" y="1678769"/>
              <a:ext cx="357190" cy="285752"/>
            </a:xfrm>
            <a:prstGeom prst="flowChartDisplay">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algn="ctr" rtl="0"/>
              <a:endParaRPr lang="en-US" sz="2400" dirty="0" smtClean="0">
                <a:solidFill>
                  <a:schemeClr val="tx1"/>
                </a:solidFill>
                <a:latin typeface="Arial" charset="0"/>
                <a:cs typeface="+mn-cs"/>
              </a:endParaRPr>
            </a:p>
          </p:txBody>
        </p:sp>
      </p:grpSp>
      <p:grpSp>
        <p:nvGrpSpPr>
          <p:cNvPr id="150" name="グループ化 149"/>
          <p:cNvGrpSpPr/>
          <p:nvPr/>
        </p:nvGrpSpPr>
        <p:grpSpPr>
          <a:xfrm rot="16200000">
            <a:off x="7817667" y="3540919"/>
            <a:ext cx="652466" cy="428628"/>
            <a:chOff x="3976670" y="5321308"/>
            <a:chExt cx="1152532" cy="870750"/>
          </a:xfrm>
        </p:grpSpPr>
        <p:sp>
          <p:nvSpPr>
            <p:cNvPr id="128" name="Rectangle 102"/>
            <p:cNvSpPr/>
            <p:nvPr/>
          </p:nvSpPr>
          <p:spPr bwMode="auto">
            <a:xfrm>
              <a:off x="3976670" y="5324484"/>
              <a:ext cx="1000132" cy="714380"/>
            </a:xfrm>
            <a:prstGeom prst="rect">
              <a:avLst/>
            </a:prstGeom>
            <a:gradFill rotWithShape="1">
              <a:gsLst>
                <a:gs pos="0">
                  <a:srgbClr val="008000">
                    <a:shade val="15000"/>
                    <a:satMod val="180000"/>
                  </a:srgbClr>
                </a:gs>
                <a:gs pos="50000">
                  <a:srgbClr val="008000">
                    <a:shade val="45000"/>
                    <a:satMod val="170000"/>
                  </a:srgbClr>
                </a:gs>
                <a:gs pos="70000">
                  <a:srgbClr val="008000">
                    <a:tint val="99000"/>
                    <a:shade val="65000"/>
                    <a:satMod val="155000"/>
                  </a:srgbClr>
                </a:gs>
                <a:gs pos="100000">
                  <a:srgbClr val="0080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80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cxnSp>
          <p:nvCxnSpPr>
            <p:cNvPr id="129" name="Straight Connector 104"/>
            <p:cNvCxnSpPr/>
            <p:nvPr/>
          </p:nvCxnSpPr>
          <p:spPr bwMode="auto">
            <a:xfrm>
              <a:off x="3976670" y="5467360"/>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30" name="Straight Connector 105"/>
            <p:cNvCxnSpPr/>
            <p:nvPr/>
          </p:nvCxnSpPr>
          <p:spPr bwMode="auto">
            <a:xfrm>
              <a:off x="3976670" y="5610236"/>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31" name="Straight Connector 106"/>
            <p:cNvCxnSpPr/>
            <p:nvPr/>
          </p:nvCxnSpPr>
          <p:spPr bwMode="auto">
            <a:xfrm>
              <a:off x="3976670" y="5753112"/>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32" name="Straight Connector 107"/>
            <p:cNvCxnSpPr/>
            <p:nvPr/>
          </p:nvCxnSpPr>
          <p:spPr bwMode="auto">
            <a:xfrm>
              <a:off x="3976670" y="5895988"/>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33" name="Straight Connector 109"/>
            <p:cNvCxnSpPr/>
            <p:nvPr/>
          </p:nvCxnSpPr>
          <p:spPr bwMode="auto">
            <a:xfrm rot="5400000">
              <a:off x="3762356" y="5681674"/>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34" name="Straight Connector 110"/>
            <p:cNvCxnSpPr/>
            <p:nvPr/>
          </p:nvCxnSpPr>
          <p:spPr bwMode="auto">
            <a:xfrm rot="5400000">
              <a:off x="3906026" y="5680880"/>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35" name="Straight Connector 111"/>
            <p:cNvCxnSpPr/>
            <p:nvPr/>
          </p:nvCxnSpPr>
          <p:spPr bwMode="auto">
            <a:xfrm rot="5400000">
              <a:off x="4049696" y="5680086"/>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36" name="Straight Connector 112"/>
            <p:cNvCxnSpPr/>
            <p:nvPr/>
          </p:nvCxnSpPr>
          <p:spPr bwMode="auto">
            <a:xfrm rot="5400000">
              <a:off x="4193366" y="5679292"/>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37" name="Straight Connector 113"/>
            <p:cNvCxnSpPr/>
            <p:nvPr/>
          </p:nvCxnSpPr>
          <p:spPr bwMode="auto">
            <a:xfrm rot="5400000">
              <a:off x="4337036" y="5678498"/>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38" name="Straight Connector 114"/>
            <p:cNvCxnSpPr/>
            <p:nvPr/>
          </p:nvCxnSpPr>
          <p:spPr bwMode="auto">
            <a:xfrm rot="5400000">
              <a:off x="4480706" y="5677704"/>
              <a:ext cx="714380" cy="1588"/>
            </a:xfrm>
            <a:prstGeom prst="line">
              <a:avLst/>
            </a:prstGeom>
            <a:noFill/>
            <a:ln w="19050" cap="flat" cmpd="sng" algn="ctr">
              <a:solidFill>
                <a:srgbClr val="FFFFFF"/>
              </a:solidFill>
              <a:prstDash val="solid"/>
              <a:round/>
              <a:headEnd type="none" w="med" len="med"/>
              <a:tailEnd type="none" w="med" len="med"/>
            </a:ln>
            <a:effectLst/>
          </p:spPr>
        </p:cxnSp>
        <p:sp>
          <p:nvSpPr>
            <p:cNvPr id="139" name="Rectangle 115"/>
            <p:cNvSpPr/>
            <p:nvPr/>
          </p:nvSpPr>
          <p:spPr bwMode="auto">
            <a:xfrm>
              <a:off x="4129070" y="5476884"/>
              <a:ext cx="1000132" cy="714380"/>
            </a:xfrm>
            <a:prstGeom prst="rect">
              <a:avLst/>
            </a:prstGeom>
            <a:gradFill rotWithShape="1">
              <a:gsLst>
                <a:gs pos="0">
                  <a:srgbClr val="008000">
                    <a:shade val="15000"/>
                    <a:satMod val="180000"/>
                  </a:srgbClr>
                </a:gs>
                <a:gs pos="50000">
                  <a:srgbClr val="008000">
                    <a:shade val="45000"/>
                    <a:satMod val="170000"/>
                  </a:srgbClr>
                </a:gs>
                <a:gs pos="70000">
                  <a:srgbClr val="008000">
                    <a:tint val="99000"/>
                    <a:shade val="65000"/>
                    <a:satMod val="155000"/>
                  </a:srgbClr>
                </a:gs>
                <a:gs pos="100000">
                  <a:srgbClr val="0080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80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smtClean="0">
                <a:ln>
                  <a:noFill/>
                </a:ln>
                <a:solidFill>
                  <a:srgbClr val="FFFFFF"/>
                </a:solidFill>
                <a:effectLst/>
                <a:uLnTx/>
                <a:uFillTx/>
                <a:latin typeface="Arial" charset="0"/>
                <a:ea typeface="+mn-ea"/>
                <a:cs typeface="+mn-cs"/>
              </a:endParaRPr>
            </a:p>
          </p:txBody>
        </p:sp>
        <p:cxnSp>
          <p:nvCxnSpPr>
            <p:cNvPr id="140" name="Straight Connector 116"/>
            <p:cNvCxnSpPr/>
            <p:nvPr/>
          </p:nvCxnSpPr>
          <p:spPr bwMode="auto">
            <a:xfrm>
              <a:off x="4129070" y="5619760"/>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41" name="Straight Connector 117"/>
            <p:cNvCxnSpPr/>
            <p:nvPr/>
          </p:nvCxnSpPr>
          <p:spPr bwMode="auto">
            <a:xfrm>
              <a:off x="4129070" y="5762636"/>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42" name="Straight Connector 118"/>
            <p:cNvCxnSpPr/>
            <p:nvPr/>
          </p:nvCxnSpPr>
          <p:spPr bwMode="auto">
            <a:xfrm>
              <a:off x="4129070" y="5905512"/>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43" name="Straight Connector 119"/>
            <p:cNvCxnSpPr/>
            <p:nvPr/>
          </p:nvCxnSpPr>
          <p:spPr bwMode="auto">
            <a:xfrm>
              <a:off x="4129070" y="6048388"/>
              <a:ext cx="1000132" cy="1588"/>
            </a:xfrm>
            <a:prstGeom prst="line">
              <a:avLst/>
            </a:prstGeom>
            <a:noFill/>
            <a:ln w="19050" cap="flat" cmpd="sng" algn="ctr">
              <a:solidFill>
                <a:srgbClr val="FFFFFF"/>
              </a:solidFill>
              <a:prstDash val="solid"/>
              <a:round/>
              <a:headEnd type="none" w="med" len="med"/>
              <a:tailEnd type="none" w="med" len="med"/>
            </a:ln>
            <a:effectLst/>
          </p:spPr>
        </p:cxnSp>
        <p:cxnSp>
          <p:nvCxnSpPr>
            <p:cNvPr id="144" name="Straight Connector 120"/>
            <p:cNvCxnSpPr/>
            <p:nvPr/>
          </p:nvCxnSpPr>
          <p:spPr bwMode="auto">
            <a:xfrm rot="5400000">
              <a:off x="3914756" y="5834074"/>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45" name="Straight Connector 121"/>
            <p:cNvCxnSpPr/>
            <p:nvPr/>
          </p:nvCxnSpPr>
          <p:spPr bwMode="auto">
            <a:xfrm rot="5400000">
              <a:off x="4058426" y="5833280"/>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46" name="Straight Connector 122"/>
            <p:cNvCxnSpPr/>
            <p:nvPr/>
          </p:nvCxnSpPr>
          <p:spPr bwMode="auto">
            <a:xfrm rot="5400000">
              <a:off x="4202096" y="5832486"/>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47" name="Straight Connector 123"/>
            <p:cNvCxnSpPr/>
            <p:nvPr/>
          </p:nvCxnSpPr>
          <p:spPr bwMode="auto">
            <a:xfrm rot="5400000">
              <a:off x="4345766" y="5831692"/>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48" name="Straight Connector 124"/>
            <p:cNvCxnSpPr/>
            <p:nvPr/>
          </p:nvCxnSpPr>
          <p:spPr bwMode="auto">
            <a:xfrm rot="5400000">
              <a:off x="4489436" y="5830898"/>
              <a:ext cx="714380" cy="1588"/>
            </a:xfrm>
            <a:prstGeom prst="line">
              <a:avLst/>
            </a:prstGeom>
            <a:noFill/>
            <a:ln w="19050" cap="flat" cmpd="sng" algn="ctr">
              <a:solidFill>
                <a:srgbClr val="FFFFFF"/>
              </a:solidFill>
              <a:prstDash val="solid"/>
              <a:round/>
              <a:headEnd type="none" w="med" len="med"/>
              <a:tailEnd type="none" w="med" len="med"/>
            </a:ln>
            <a:effectLst/>
          </p:spPr>
        </p:cxnSp>
        <p:cxnSp>
          <p:nvCxnSpPr>
            <p:cNvPr id="149" name="Straight Connector 125"/>
            <p:cNvCxnSpPr/>
            <p:nvPr/>
          </p:nvCxnSpPr>
          <p:spPr bwMode="auto">
            <a:xfrm rot="5400000">
              <a:off x="4633106" y="5830104"/>
              <a:ext cx="714380" cy="1588"/>
            </a:xfrm>
            <a:prstGeom prst="line">
              <a:avLst/>
            </a:prstGeom>
            <a:noFill/>
            <a:ln w="19050" cap="flat" cmpd="sng" algn="ctr">
              <a:solidFill>
                <a:srgbClr val="FFFFFF"/>
              </a:solidFill>
              <a:prstDash val="solid"/>
              <a:round/>
              <a:headEnd type="none" w="med" len="med"/>
              <a:tailEnd type="none" w="med" len="med"/>
            </a:ln>
            <a:effectLst/>
          </p:spPr>
        </p:cxnSp>
      </p:grpSp>
      <p:cxnSp>
        <p:nvCxnSpPr>
          <p:cNvPr id="152" name="直線矢印コネクタ 151"/>
          <p:cNvCxnSpPr>
            <a:stCxn id="13" idx="3"/>
          </p:cNvCxnSpPr>
          <p:nvPr/>
        </p:nvCxnSpPr>
        <p:spPr>
          <a:xfrm>
            <a:off x="7000892" y="2711938"/>
            <a:ext cx="857256" cy="2682"/>
          </a:xfrm>
          <a:prstGeom prst="straightConnector1">
            <a:avLst/>
          </a:prstGeom>
          <a:ln w="25400">
            <a:solidFill>
              <a:srgbClr val="F6AE1E"/>
            </a:solidFill>
            <a:tailEnd type="arrow"/>
          </a:ln>
        </p:spPr>
        <p:style>
          <a:lnRef idx="1">
            <a:schemeClr val="accent1"/>
          </a:lnRef>
          <a:fillRef idx="0">
            <a:schemeClr val="accent1"/>
          </a:fillRef>
          <a:effectRef idx="0">
            <a:schemeClr val="accent1"/>
          </a:effectRef>
          <a:fontRef idx="minor">
            <a:schemeClr val="tx1"/>
          </a:fontRef>
        </p:style>
      </p:cxnSp>
      <p:cxnSp>
        <p:nvCxnSpPr>
          <p:cNvPr id="153" name="直線矢印コネクタ 152"/>
          <p:cNvCxnSpPr/>
          <p:nvPr/>
        </p:nvCxnSpPr>
        <p:spPr>
          <a:xfrm>
            <a:off x="7000892" y="5143512"/>
            <a:ext cx="857256" cy="2682"/>
          </a:xfrm>
          <a:prstGeom prst="straightConnector1">
            <a:avLst/>
          </a:prstGeom>
          <a:ln w="25400">
            <a:solidFill>
              <a:srgbClr val="F6AE1E"/>
            </a:solidFill>
            <a:tailEnd type="arrow"/>
          </a:ln>
        </p:spPr>
        <p:style>
          <a:lnRef idx="1">
            <a:schemeClr val="accent1"/>
          </a:lnRef>
          <a:fillRef idx="0">
            <a:schemeClr val="accent1"/>
          </a:fillRef>
          <a:effectRef idx="0">
            <a:schemeClr val="accent1"/>
          </a:effectRef>
          <a:fontRef idx="minor">
            <a:schemeClr val="tx1"/>
          </a:fontRef>
        </p:style>
      </p:cxnSp>
      <p:sp>
        <p:nvSpPr>
          <p:cNvPr id="154" name="テキスト ボックス 153"/>
          <p:cNvSpPr txBox="1"/>
          <p:nvPr/>
        </p:nvSpPr>
        <p:spPr>
          <a:xfrm>
            <a:off x="4714876" y="1000108"/>
            <a:ext cx="1928826" cy="369332"/>
          </a:xfrm>
          <a:prstGeom prst="rect">
            <a:avLst/>
          </a:prstGeom>
          <a:noFill/>
        </p:spPr>
        <p:txBody>
          <a:bodyPr wrap="square" rtlCol="0">
            <a:spAutoFit/>
          </a:bodyPr>
          <a:lstStyle/>
          <a:p>
            <a:pPr algn="ctr"/>
            <a:r>
              <a:rPr kumimoji="1" lang="en-US" altLang="ja-JP" b="1" dirty="0" smtClean="0">
                <a:gradFill>
                  <a:gsLst>
                    <a:gs pos="70000">
                      <a:schemeClr val="tx1"/>
                    </a:gs>
                    <a:gs pos="100000">
                      <a:schemeClr val="tx1"/>
                    </a:gs>
                  </a:gsLst>
                  <a:lin ang="16200000" scaled="0"/>
                </a:gradFill>
              </a:rPr>
              <a:t>Web </a:t>
            </a:r>
            <a:r>
              <a:rPr kumimoji="1" lang="ja-JP" altLang="en-US" b="1" dirty="0" smtClean="0">
                <a:gradFill>
                  <a:gsLst>
                    <a:gs pos="70000">
                      <a:schemeClr val="tx1"/>
                    </a:gs>
                    <a:gs pos="100000">
                      <a:schemeClr val="tx1"/>
                    </a:gs>
                  </a:gsLst>
                  <a:lin ang="16200000" scaled="0"/>
                </a:gradFill>
              </a:rPr>
              <a:t>ロール</a:t>
            </a:r>
          </a:p>
        </p:txBody>
      </p:sp>
      <p:sp>
        <p:nvSpPr>
          <p:cNvPr id="155" name="Rectangle 56"/>
          <p:cNvSpPr/>
          <p:nvPr/>
        </p:nvSpPr>
        <p:spPr bwMode="auto">
          <a:xfrm>
            <a:off x="3581400" y="857232"/>
            <a:ext cx="5419756" cy="5786478"/>
          </a:xfrm>
          <a:prstGeom prst="rect">
            <a:avLst/>
          </a:prstGeom>
          <a:noFill/>
          <a:ln w="28575">
            <a:solidFill>
              <a:schemeClr val="tx2"/>
            </a:solidFill>
            <a:prstDash val="dash"/>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0" rIns="91436" bIns="45718" numCol="1" rtlCol="0" anchor="t" anchorCtr="0" compatLnSpc="1">
            <a:prstTxWarp prst="textNoShape">
              <a:avLst/>
            </a:prstTxWarp>
          </a:bodyPr>
          <a:lstStyle/>
          <a:p>
            <a:pPr algn="ctr" defTabSz="914099" fontAlgn="base">
              <a:spcBef>
                <a:spcPct val="0"/>
              </a:spcBef>
              <a:spcAft>
                <a:spcPct val="0"/>
              </a:spcAft>
            </a:pPr>
            <a:endParaRPr 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6" name="左右矢印 155"/>
          <p:cNvSpPr/>
          <p:nvPr/>
        </p:nvSpPr>
        <p:spPr bwMode="auto">
          <a:xfrm>
            <a:off x="2071670" y="4500570"/>
            <a:ext cx="1714512" cy="214314"/>
          </a:xfrm>
          <a:prstGeom prst="leftRightArrow">
            <a:avLst/>
          </a:prstGeom>
          <a:solidFill>
            <a:schemeClr val="tx1"/>
          </a:soli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157" name="テキスト ボックス 156"/>
          <p:cNvSpPr txBox="1"/>
          <p:nvPr/>
        </p:nvSpPr>
        <p:spPr>
          <a:xfrm>
            <a:off x="4643438" y="6286520"/>
            <a:ext cx="3643338" cy="369332"/>
          </a:xfrm>
          <a:prstGeom prst="rect">
            <a:avLst/>
          </a:prstGeom>
          <a:noFill/>
        </p:spPr>
        <p:txBody>
          <a:bodyPr wrap="square" rtlCol="0">
            <a:spAutoFit/>
          </a:bodyPr>
          <a:lstStyle/>
          <a:p>
            <a:pPr algn="ctr"/>
            <a:r>
              <a:rPr kumimoji="1" lang="ja-JP" altLang="en-US" b="1" dirty="0" smtClean="0">
                <a:gradFill>
                  <a:gsLst>
                    <a:gs pos="70000">
                      <a:schemeClr val="tx1"/>
                    </a:gs>
                    <a:gs pos="100000">
                      <a:schemeClr val="tx1"/>
                    </a:gs>
                  </a:gsLst>
                  <a:lin ang="16200000" scaled="0"/>
                </a:gradFill>
              </a:rPr>
              <a:t>マイクロソフト データセンター</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000240"/>
            <a:ext cx="7043208" cy="1523494"/>
          </a:xfrm>
        </p:spPr>
        <p:txBody>
          <a:bodyPr/>
          <a:lstStyle/>
          <a:p>
            <a:pPr algn="ctr"/>
            <a:r>
              <a:rPr lang="en-US" altLang="ja-JP" dirty="0" smtClean="0"/>
              <a:t>Windows Azure </a:t>
            </a:r>
            <a:br>
              <a:rPr lang="en-US" altLang="ja-JP" dirty="0" smtClean="0"/>
            </a:br>
            <a:r>
              <a:rPr lang="ja-JP" altLang="en-US" dirty="0" smtClean="0"/>
              <a:t>プログラミング</a:t>
            </a:r>
            <a:r>
              <a:rPr lang="en-US" altLang="ja-JP" dirty="0" smtClean="0"/>
              <a:t/>
            </a:r>
            <a:br>
              <a:rPr lang="en-US" altLang="ja-JP" dirty="0" smtClean="0"/>
            </a:br>
            <a:r>
              <a:rPr lang="ja-JP" altLang="en-US" dirty="0" smtClean="0"/>
              <a:t>（</a:t>
            </a:r>
            <a:r>
              <a:rPr lang="en-US" altLang="ja-JP" dirty="0" smtClean="0"/>
              <a:t>PHP </a:t>
            </a:r>
            <a:r>
              <a:rPr lang="ja-JP" altLang="en-US" dirty="0" smtClean="0"/>
              <a:t>編）</a:t>
            </a:r>
            <a:endParaRPr lang="en-US" dirty="0"/>
          </a:p>
        </p:txBody>
      </p:sp>
      <p:sp>
        <p:nvSpPr>
          <p:cNvPr id="7" name="正方形/長方形 6"/>
          <p:cNvSpPr/>
          <p:nvPr/>
        </p:nvSpPr>
        <p:spPr>
          <a:xfrm>
            <a:off x="785786" y="5143512"/>
            <a:ext cx="7500990" cy="1384995"/>
          </a:xfrm>
          <a:prstGeom prst="rect">
            <a:avLst/>
          </a:prstGeom>
        </p:spPr>
        <p:txBody>
          <a:bodyPr wrap="square">
            <a:spAutoFit/>
          </a:bodyPr>
          <a:lstStyle/>
          <a:p>
            <a:r>
              <a:rPr lang="ja-JP" altLang="en-US" sz="2800" dirty="0" smtClean="0">
                <a:latin typeface="+mn-ea"/>
              </a:rPr>
              <a:t>亀本大地</a:t>
            </a:r>
            <a:endParaRPr lang="en-US" altLang="ja-JP" sz="2800" dirty="0" smtClean="0">
              <a:latin typeface="+mn-ea"/>
            </a:endParaRPr>
          </a:p>
          <a:p>
            <a:r>
              <a:rPr lang="ja-JP" altLang="en-US" sz="2800" dirty="0" smtClean="0">
                <a:latin typeface="+mn-ea"/>
              </a:rPr>
              <a:t>エバンジェリスト</a:t>
            </a:r>
            <a:endParaRPr lang="en-US" altLang="ja-JP" sz="2800" dirty="0" smtClean="0">
              <a:latin typeface="+mn-ea"/>
            </a:endParaRPr>
          </a:p>
          <a:p>
            <a:r>
              <a:rPr lang="ja-JP" altLang="en-US" sz="2800" dirty="0" smtClean="0">
                <a:latin typeface="+mn-ea"/>
              </a:rPr>
              <a:t>アシアル株式会社</a:t>
            </a:r>
            <a:endParaRPr lang="en-US" altLang="ja-JP" sz="2800" dirty="0">
              <a:latin typeface="+mn-ea"/>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自己紹介</a:t>
            </a:r>
            <a:endParaRPr kumimoji="1" lang="ja-JP" altLang="en-US" dirty="0"/>
          </a:p>
        </p:txBody>
      </p:sp>
      <p:sp>
        <p:nvSpPr>
          <p:cNvPr id="3" name="コンテンツ プレースホルダ 2"/>
          <p:cNvSpPr>
            <a:spLocks noGrp="1"/>
          </p:cNvSpPr>
          <p:nvPr>
            <p:ph idx="1"/>
          </p:nvPr>
        </p:nvSpPr>
        <p:spPr>
          <a:xfrm>
            <a:off x="381000" y="1412875"/>
            <a:ext cx="8548718" cy="5115246"/>
          </a:xfrm>
        </p:spPr>
        <p:txBody>
          <a:bodyPr/>
          <a:lstStyle/>
          <a:p>
            <a:r>
              <a:rPr kumimoji="1" lang="ja-JP" altLang="en-US" dirty="0" smtClean="0"/>
              <a:t>亀本　大地 </a:t>
            </a:r>
            <a:r>
              <a:rPr kumimoji="1" lang="en-US" altLang="ja-JP" dirty="0" smtClean="0"/>
              <a:t>(</a:t>
            </a:r>
            <a:r>
              <a:rPr kumimoji="1" lang="en-US" altLang="ja-JP" dirty="0" err="1" smtClean="0"/>
              <a:t>a.k.a</a:t>
            </a:r>
            <a:r>
              <a:rPr lang="en-US" altLang="ja-JP" dirty="0" smtClean="0"/>
              <a:t>: </a:t>
            </a:r>
            <a:r>
              <a:rPr lang="en-US" altLang="ja-JP" dirty="0" err="1" smtClean="0"/>
              <a:t>yudoufu</a:t>
            </a:r>
            <a:r>
              <a:rPr lang="en-US" altLang="ja-JP" dirty="0" smtClean="0"/>
              <a:t>) </a:t>
            </a:r>
            <a:r>
              <a:rPr lang="ja-JP" altLang="en-US" dirty="0" smtClean="0"/>
              <a:t>→</a:t>
            </a:r>
            <a:endParaRPr kumimoji="1" lang="en-US" altLang="ja-JP" dirty="0" smtClean="0"/>
          </a:p>
          <a:p>
            <a:pPr lvl="1"/>
            <a:r>
              <a:rPr lang="ja-JP" altLang="en-US" dirty="0" smtClean="0"/>
              <a:t>所属：アシアル株式会社 </a:t>
            </a:r>
            <a:r>
              <a:rPr lang="en-US" altLang="ja-JP" dirty="0" smtClean="0"/>
              <a:t>/ </a:t>
            </a:r>
            <a:r>
              <a:rPr lang="ja-JP" altLang="en-US" dirty="0" smtClean="0"/>
              <a:t>日本</a:t>
            </a:r>
            <a:r>
              <a:rPr lang="en-US" altLang="ja-JP" dirty="0" smtClean="0"/>
              <a:t>PHP</a:t>
            </a:r>
            <a:r>
              <a:rPr lang="ja-JP" altLang="en-US" dirty="0" smtClean="0"/>
              <a:t>ユーザ会</a:t>
            </a:r>
            <a:endParaRPr lang="en-US" altLang="ja-JP" dirty="0" smtClean="0"/>
          </a:p>
          <a:p>
            <a:pPr lvl="2"/>
            <a:r>
              <a:rPr lang="ja-JP" altLang="en-US" dirty="0" smtClean="0"/>
              <a:t>研究開発・社内教育・開発体制構築などを担当</a:t>
            </a:r>
            <a:endParaRPr kumimoji="1" lang="en-US" altLang="ja-JP" dirty="0" smtClean="0"/>
          </a:p>
          <a:p>
            <a:r>
              <a:rPr lang="ja-JP" altLang="en-US" dirty="0" smtClean="0"/>
              <a:t>公開</a:t>
            </a:r>
            <a:r>
              <a:rPr lang="en-US" altLang="ja-JP" dirty="0" smtClean="0"/>
              <a:t>PHP</a:t>
            </a:r>
            <a:r>
              <a:rPr kumimoji="1" lang="ja-JP" altLang="en-US" dirty="0" smtClean="0"/>
              <a:t>ライブラリ：</a:t>
            </a:r>
            <a:endParaRPr kumimoji="1" lang="en-US" altLang="ja-JP" dirty="0" smtClean="0"/>
          </a:p>
          <a:p>
            <a:pPr lvl="1"/>
            <a:r>
              <a:rPr lang="en-US" altLang="ja-JP" dirty="0" err="1" smtClean="0"/>
              <a:t>HTML_CSS_Mobile</a:t>
            </a:r>
            <a:r>
              <a:rPr lang="en-US" altLang="ja-JP" dirty="0" smtClean="0"/>
              <a:t> : </a:t>
            </a:r>
            <a:r>
              <a:rPr lang="ja-JP" altLang="en-US" dirty="0" smtClean="0"/>
              <a:t>ケータイ用の</a:t>
            </a:r>
            <a:r>
              <a:rPr lang="en-US" altLang="ja-JP" dirty="0" smtClean="0"/>
              <a:t>CSS</a:t>
            </a:r>
            <a:r>
              <a:rPr lang="ja-JP" altLang="en-US" dirty="0" smtClean="0"/>
              <a:t>展開</a:t>
            </a:r>
            <a:endParaRPr lang="en-US" altLang="ja-JP" dirty="0" smtClean="0"/>
          </a:p>
          <a:p>
            <a:pPr lvl="3"/>
            <a:r>
              <a:rPr lang="en-US" altLang="ja-JP" dirty="0" smtClean="0">
                <a:hlinkClick r:id="rId2"/>
              </a:rPr>
              <a:t>http://openpear.org/package/HTML_CSS_Mobile</a:t>
            </a:r>
            <a:endParaRPr lang="en-US" altLang="ja-JP" dirty="0" smtClean="0"/>
          </a:p>
          <a:p>
            <a:pPr lvl="1"/>
            <a:r>
              <a:rPr lang="en-US" altLang="ja-JP" dirty="0" err="1" smtClean="0"/>
              <a:t>Text_Pictogram_Mobile</a:t>
            </a:r>
            <a:r>
              <a:rPr lang="ja-JP" altLang="en-US" dirty="0" smtClean="0"/>
              <a:t>：ケータイ絵文字変換</a:t>
            </a:r>
            <a:endParaRPr lang="en-US" altLang="ja-JP" dirty="0" smtClean="0"/>
          </a:p>
          <a:p>
            <a:pPr lvl="3"/>
            <a:r>
              <a:rPr lang="en-US" altLang="ja-JP" dirty="0" smtClean="0">
                <a:hlinkClick r:id="rId3"/>
              </a:rPr>
              <a:t>http://openpear.org/package/Text_Pictogram_Mobile</a:t>
            </a:r>
            <a:endParaRPr kumimoji="1" lang="en-US" altLang="ja-JP" dirty="0" smtClean="0"/>
          </a:p>
          <a:p>
            <a:pPr lvl="1"/>
            <a:r>
              <a:rPr lang="ja-JP" altLang="en-US" dirty="0" smtClean="0"/>
              <a:t>他</a:t>
            </a:r>
            <a:r>
              <a:rPr lang="en-US" altLang="ja-JP" dirty="0" smtClean="0"/>
              <a:t>… </a:t>
            </a:r>
            <a:r>
              <a:rPr lang="en-US" altLang="ja-JP" dirty="0" err="1" smtClean="0"/>
              <a:t>openpear</a:t>
            </a:r>
            <a:r>
              <a:rPr lang="en-US" altLang="ja-JP" dirty="0" smtClean="0"/>
              <a:t> ( </a:t>
            </a:r>
            <a:r>
              <a:rPr lang="en-US" altLang="ja-JP" dirty="0" smtClean="0">
                <a:hlinkClick r:id="rId4"/>
              </a:rPr>
              <a:t>http://openpear.org/</a:t>
            </a:r>
            <a:r>
              <a:rPr lang="en-US" altLang="ja-JP" dirty="0" smtClean="0"/>
              <a:t> )</a:t>
            </a:r>
            <a:r>
              <a:rPr lang="ja-JP" altLang="en-US" dirty="0" smtClean="0"/>
              <a:t>で公開</a:t>
            </a:r>
            <a:endParaRPr kumimoji="1" lang="en-US" altLang="ja-JP" dirty="0" smtClean="0"/>
          </a:p>
          <a:p>
            <a:r>
              <a:rPr lang="ja-JP" altLang="en-US" dirty="0" smtClean="0"/>
              <a:t>著作：</a:t>
            </a:r>
            <a:r>
              <a:rPr lang="en-US" altLang="ja-JP" dirty="0" err="1" smtClean="0"/>
              <a:t>symfony</a:t>
            </a:r>
            <a:r>
              <a:rPr lang="en-US" altLang="ja-JP" dirty="0" smtClean="0"/>
              <a:t> x PHP </a:t>
            </a:r>
            <a:r>
              <a:rPr lang="ja-JP" altLang="en-US" dirty="0" smtClean="0"/>
              <a:t>他</a:t>
            </a:r>
            <a:endParaRPr lang="en-US" altLang="ja-JP" dirty="0" smtClean="0"/>
          </a:p>
          <a:p>
            <a:pPr>
              <a:buNone/>
            </a:pPr>
            <a:r>
              <a:rPr lang="ja-JP" altLang="en-US" dirty="0" smtClean="0"/>
              <a:t>　　　　</a:t>
            </a:r>
            <a:r>
              <a:rPr lang="en-US" altLang="ja-JP" dirty="0" err="1" smtClean="0"/>
              <a:t>ITpro</a:t>
            </a:r>
            <a:r>
              <a:rPr lang="ja-JP" altLang="en-US" dirty="0" err="1" smtClean="0"/>
              <a:t>、</a:t>
            </a:r>
            <a:r>
              <a:rPr lang="en-US" altLang="ja-JP" dirty="0" smtClean="0"/>
              <a:t>@IT</a:t>
            </a:r>
            <a:r>
              <a:rPr lang="ja-JP" altLang="en-US" dirty="0" smtClean="0"/>
              <a:t>などで連載</a:t>
            </a:r>
          </a:p>
        </p:txBody>
      </p:sp>
      <p:pic>
        <p:nvPicPr>
          <p:cNvPr id="1026" name="Picture 2" descr="C:\Users\daichi\Pictures\toufu.jpg"/>
          <p:cNvPicPr>
            <a:picLocks noChangeAspect="1" noChangeArrowheads="1"/>
          </p:cNvPicPr>
          <p:nvPr/>
        </p:nvPicPr>
        <p:blipFill>
          <a:blip r:embed="rId5"/>
          <a:srcRect/>
          <a:stretch>
            <a:fillRect/>
          </a:stretch>
        </p:blipFill>
        <p:spPr bwMode="auto">
          <a:xfrm>
            <a:off x="6715140" y="714356"/>
            <a:ext cx="1285884" cy="1020753"/>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自己紹介</a:t>
            </a:r>
            <a:endParaRPr kumimoji="1" lang="ja-JP" altLang="en-US" dirty="0"/>
          </a:p>
        </p:txBody>
      </p:sp>
      <p:sp>
        <p:nvSpPr>
          <p:cNvPr id="3" name="コンテンツ プレースホルダ 2"/>
          <p:cNvSpPr>
            <a:spLocks noGrp="1"/>
          </p:cNvSpPr>
          <p:nvPr>
            <p:ph idx="1"/>
          </p:nvPr>
        </p:nvSpPr>
        <p:spPr>
          <a:xfrm>
            <a:off x="381000" y="1412875"/>
            <a:ext cx="8548718" cy="4167295"/>
          </a:xfrm>
        </p:spPr>
        <p:txBody>
          <a:bodyPr/>
          <a:lstStyle/>
          <a:p>
            <a:r>
              <a:rPr lang="ja-JP" altLang="en-US" dirty="0" smtClean="0"/>
              <a:t>アシアル株式会社について</a:t>
            </a:r>
            <a:endParaRPr lang="en-US" altLang="ja-JP" dirty="0" smtClean="0"/>
          </a:p>
          <a:p>
            <a:pPr lvl="1"/>
            <a:r>
              <a:rPr lang="en-US" altLang="ja-JP" dirty="0" smtClean="0"/>
              <a:t>PHP</a:t>
            </a:r>
            <a:r>
              <a:rPr lang="ja-JP" altLang="en-US" dirty="0" smtClean="0"/>
              <a:t>を中心とする</a:t>
            </a:r>
            <a:r>
              <a:rPr lang="en-US" altLang="ja-JP" dirty="0" smtClean="0"/>
              <a:t>Web</a:t>
            </a:r>
            <a:r>
              <a:rPr lang="ja-JP" altLang="en-US" dirty="0" smtClean="0"/>
              <a:t>システム構築会社</a:t>
            </a:r>
            <a:endParaRPr lang="en-US" altLang="ja-JP" dirty="0" smtClean="0"/>
          </a:p>
          <a:p>
            <a:pPr lvl="2"/>
            <a:r>
              <a:rPr lang="en-US" altLang="ja-JP" dirty="0" smtClean="0"/>
              <a:t>Web</a:t>
            </a:r>
            <a:r>
              <a:rPr lang="ja-JP" altLang="en-US" dirty="0" smtClean="0"/>
              <a:t>以外にも、スマートフォン開発など</a:t>
            </a:r>
            <a:endParaRPr lang="en-US" altLang="ja-JP" dirty="0" smtClean="0"/>
          </a:p>
          <a:p>
            <a:pPr lvl="1"/>
            <a:endParaRPr lang="en-US" altLang="ja-JP" dirty="0" smtClean="0"/>
          </a:p>
          <a:p>
            <a:pPr lvl="1"/>
            <a:r>
              <a:rPr lang="en-US" altLang="ja-JP" dirty="0" smtClean="0"/>
              <a:t>Windows</a:t>
            </a:r>
            <a:r>
              <a:rPr lang="ja-JP" altLang="en-US" dirty="0" smtClean="0"/>
              <a:t>用 </a:t>
            </a:r>
            <a:r>
              <a:rPr lang="en-US" altLang="ja-JP" dirty="0" smtClean="0"/>
              <a:t>PHP</a:t>
            </a:r>
            <a:r>
              <a:rPr lang="ja-JP" altLang="en-US" dirty="0" smtClean="0"/>
              <a:t>開発環境</a:t>
            </a:r>
            <a:endParaRPr lang="en-US" altLang="ja-JP" dirty="0" smtClean="0"/>
          </a:p>
          <a:p>
            <a:pPr lvl="1">
              <a:buNone/>
            </a:pPr>
            <a:r>
              <a:rPr lang="en-US" altLang="ja-JP" dirty="0" smtClean="0"/>
              <a:t>		</a:t>
            </a:r>
            <a:r>
              <a:rPr lang="ja-JP" altLang="en-US" dirty="0" smtClean="0"/>
              <a:t>「</a:t>
            </a:r>
            <a:r>
              <a:rPr lang="en-US" altLang="ja-JP" dirty="0" err="1" smtClean="0"/>
              <a:t>VS.Php</a:t>
            </a:r>
            <a:r>
              <a:rPr lang="ja-JP" altLang="en-US" dirty="0" smtClean="0"/>
              <a:t>」なども販売</a:t>
            </a:r>
            <a:endParaRPr lang="en-US" altLang="ja-JP" dirty="0" smtClean="0"/>
          </a:p>
          <a:p>
            <a:pPr lvl="1">
              <a:buNone/>
            </a:pPr>
            <a:endParaRPr lang="en-US" altLang="ja-JP" dirty="0" smtClean="0"/>
          </a:p>
          <a:p>
            <a:pPr lvl="1"/>
            <a:r>
              <a:rPr lang="ja-JP" altLang="en-US" dirty="0" smtClean="0"/>
              <a:t>ブースにもぜひ</a:t>
            </a:r>
            <a:endParaRPr lang="en-US" altLang="ja-JP" dirty="0" smtClean="0"/>
          </a:p>
          <a:p>
            <a:pPr lvl="1">
              <a:buNone/>
            </a:pPr>
            <a:r>
              <a:rPr lang="ja-JP" altLang="en-US" dirty="0" smtClean="0"/>
              <a:t>　お立ち寄り下さい。</a:t>
            </a:r>
            <a:endParaRPr lang="en-US" altLang="ja-JP" dirty="0" smtClean="0"/>
          </a:p>
        </p:txBody>
      </p:sp>
      <p:pic>
        <p:nvPicPr>
          <p:cNvPr id="1028" name="Picture 4" descr="C:\Users\daichi\Pictures\図2.png"/>
          <p:cNvPicPr>
            <a:picLocks noChangeAspect="1" noChangeArrowheads="1"/>
          </p:cNvPicPr>
          <p:nvPr/>
        </p:nvPicPr>
        <p:blipFill>
          <a:blip r:embed="rId2"/>
          <a:srcRect/>
          <a:stretch>
            <a:fillRect/>
          </a:stretch>
        </p:blipFill>
        <p:spPr bwMode="auto">
          <a:xfrm>
            <a:off x="4000496" y="3024681"/>
            <a:ext cx="6143668" cy="3761905"/>
          </a:xfrm>
          <a:prstGeom prst="rect">
            <a:avLst/>
          </a:prstGeom>
          <a:noFill/>
        </p:spPr>
      </p:pic>
      <p:pic>
        <p:nvPicPr>
          <p:cNvPr id="4" name="Picture 4" descr="C:\Users\daichi\Desktop\_ロゴ_asial_黒バック_パワポ用.png"/>
          <p:cNvPicPr>
            <a:picLocks noChangeAspect="1" noChangeArrowheads="1"/>
          </p:cNvPicPr>
          <p:nvPr/>
        </p:nvPicPr>
        <p:blipFill>
          <a:blip r:embed="rId3"/>
          <a:srcRect/>
          <a:stretch>
            <a:fillRect/>
          </a:stretch>
        </p:blipFill>
        <p:spPr bwMode="auto">
          <a:xfrm>
            <a:off x="6000760" y="710022"/>
            <a:ext cx="2928958" cy="1075904"/>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77245"/>
          </a:xfrm>
        </p:spPr>
        <p:txBody>
          <a:bodyPr/>
          <a:lstStyle/>
          <a:p>
            <a:r>
              <a:rPr lang="en-US" dirty="0" smtClean="0"/>
              <a:t>PHP on Windows Azure</a:t>
            </a:r>
            <a:br>
              <a:rPr lang="en-US" dirty="0" smtClean="0"/>
            </a:br>
            <a:r>
              <a:rPr lang="en-US" altLang="ja-JP" sz="3600" i="1" dirty="0" smtClean="0">
                <a:gradFill>
                  <a:gsLst>
                    <a:gs pos="62000">
                      <a:schemeClr val="accent3">
                        <a:lumMod val="60000"/>
                        <a:lumOff val="40000"/>
                      </a:schemeClr>
                    </a:gs>
                    <a:gs pos="88000">
                      <a:schemeClr val="accent3">
                        <a:lumMod val="60000"/>
                        <a:lumOff val="40000"/>
                      </a:schemeClr>
                    </a:gs>
                  </a:gsLst>
                  <a:lin ang="5400000" scaled="0"/>
                </a:gradFill>
                <a:effectLst/>
              </a:rPr>
              <a:t>PHP</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の大きな魅力とは</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905000"/>
            <a:ext cx="8382000" cy="4881336"/>
          </a:xfrm>
        </p:spPr>
        <p:txBody>
          <a:bodyPr/>
          <a:lstStyle/>
          <a:p>
            <a:r>
              <a:rPr lang="ja-JP" altLang="en-US" dirty="0" smtClean="0"/>
              <a:t>なぜ</a:t>
            </a:r>
            <a:r>
              <a:rPr lang="en-US" altLang="ja-JP" dirty="0" smtClean="0"/>
              <a:t>PHP</a:t>
            </a:r>
            <a:r>
              <a:rPr lang="ja-JP" altLang="en-US" dirty="0" smtClean="0"/>
              <a:t>が使えるとうれしいのか？</a:t>
            </a:r>
            <a:endParaRPr lang="en-US" altLang="ja-JP" dirty="0" smtClean="0"/>
          </a:p>
          <a:p>
            <a:pPr lvl="1"/>
            <a:r>
              <a:rPr lang="en-US" altLang="ja-JP" dirty="0" smtClean="0"/>
              <a:t>.NET</a:t>
            </a:r>
            <a:r>
              <a:rPr lang="ja-JP" altLang="en-US" dirty="0" smtClean="0"/>
              <a:t>でも開発は可能のはず。</a:t>
            </a:r>
            <a:endParaRPr lang="en-US" altLang="ja-JP" dirty="0" smtClean="0"/>
          </a:p>
          <a:p>
            <a:endParaRPr lang="en-US" dirty="0" smtClean="0"/>
          </a:p>
          <a:p>
            <a:r>
              <a:rPr lang="en-US" dirty="0" smtClean="0"/>
              <a:t>PHP</a:t>
            </a:r>
            <a:r>
              <a:rPr lang="ja-JP" altLang="en-US" dirty="0" smtClean="0"/>
              <a:t>には、数多くの良質なオープンソースアプリケーションが存在する。</a:t>
            </a:r>
            <a:endParaRPr lang="en-US" altLang="ja-JP" dirty="0" smtClean="0"/>
          </a:p>
          <a:p>
            <a:pPr lvl="1"/>
            <a:r>
              <a:rPr lang="en-US" dirty="0" err="1" smtClean="0"/>
              <a:t>WordPress</a:t>
            </a:r>
            <a:endParaRPr lang="en-US" dirty="0" smtClean="0"/>
          </a:p>
          <a:p>
            <a:pPr lvl="1"/>
            <a:r>
              <a:rPr lang="en-US" dirty="0" err="1" smtClean="0"/>
              <a:t>OpenPNE</a:t>
            </a:r>
            <a:endParaRPr lang="en-US" dirty="0" smtClean="0"/>
          </a:p>
          <a:p>
            <a:pPr lvl="1"/>
            <a:r>
              <a:rPr lang="ja-JP" altLang="en-US" dirty="0" smtClean="0"/>
              <a:t>様々な</a:t>
            </a:r>
            <a:r>
              <a:rPr lang="en-US" altLang="ja-JP" dirty="0" smtClean="0"/>
              <a:t>Wiki</a:t>
            </a:r>
            <a:r>
              <a:rPr lang="ja-JP" altLang="en-US" dirty="0" smtClean="0"/>
              <a:t>アプリなど</a:t>
            </a:r>
            <a:endParaRPr lang="en-US" altLang="ja-JP" dirty="0" smtClean="0"/>
          </a:p>
          <a:p>
            <a:pPr lvl="1"/>
            <a:endParaRPr lang="en-US" dirty="0" smtClean="0"/>
          </a:p>
          <a:p>
            <a:r>
              <a:rPr lang="ja-JP" altLang="en-US" dirty="0" smtClean="0"/>
              <a:t>素晴らしい資産が活用できる！</a:t>
            </a:r>
            <a:endParaRPr lang="en-US" dirty="0"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285860"/>
            <a:ext cx="8858312" cy="1523495"/>
          </a:xfrm>
        </p:spPr>
        <p:txBody>
          <a:bodyPr/>
          <a:lstStyle/>
          <a:p>
            <a:pPr algn="ctr"/>
            <a:r>
              <a:rPr lang="en-US" altLang="ja-JP" sz="3200" dirty="0" smtClean="0"/>
              <a:t>Silverlight + PHP</a:t>
            </a:r>
            <a:r>
              <a:rPr lang="ja-JP" altLang="en-US" sz="3200" dirty="0" smtClean="0"/>
              <a:t>（</a:t>
            </a:r>
            <a:r>
              <a:rPr lang="en-US" altLang="ja-JP" sz="3200" dirty="0" err="1" smtClean="0"/>
              <a:t>FastCGI</a:t>
            </a:r>
            <a:r>
              <a:rPr lang="ja-JP" altLang="en-US" sz="3200" dirty="0" smtClean="0"/>
              <a:t>）</a:t>
            </a:r>
            <a:r>
              <a:rPr lang="en-US" altLang="ja-JP" sz="3200" dirty="0" smtClean="0"/>
              <a:t>+ Windows Azure </a:t>
            </a:r>
            <a:r>
              <a:rPr lang="ja-JP" altLang="en-US" sz="3200" dirty="0" smtClean="0"/>
              <a:t>で作る初めてのクラウドアプリケーション</a:t>
            </a:r>
            <a:br>
              <a:rPr lang="ja-JP" altLang="en-US" sz="3200" dirty="0" smtClean="0"/>
            </a:br>
            <a:r>
              <a:rPr lang="en-US" altLang="ja-JP" sz="3200" dirty="0" smtClean="0"/>
              <a:t/>
            </a:r>
            <a:br>
              <a:rPr lang="en-US" altLang="ja-JP" sz="3200" dirty="0" smtClean="0"/>
            </a:br>
            <a:r>
              <a:rPr lang="ja-JP" altLang="en-US" sz="3200" dirty="0" smtClean="0"/>
              <a:t>～ 初めてクラウド アプリケーションを作成する　あなたにお届けする渾身の</a:t>
            </a:r>
            <a:r>
              <a:rPr lang="en-US" altLang="ja-JP" sz="3200" dirty="0" smtClean="0"/>
              <a:t>60</a:t>
            </a:r>
            <a:r>
              <a:rPr lang="ja-JP" altLang="en-US" sz="3200" dirty="0" smtClean="0"/>
              <a:t>分 ～</a:t>
            </a:r>
            <a:endParaRPr lang="en-US" sz="3200" dirty="0"/>
          </a:p>
        </p:txBody>
      </p:sp>
      <p:sp>
        <p:nvSpPr>
          <p:cNvPr id="3" name="Subtitle 2"/>
          <p:cNvSpPr>
            <a:spLocks noGrp="1"/>
          </p:cNvSpPr>
          <p:nvPr>
            <p:ph type="subTitle" idx="1"/>
          </p:nvPr>
        </p:nvSpPr>
        <p:spPr>
          <a:xfrm>
            <a:off x="642910" y="4429132"/>
            <a:ext cx="7681913" cy="2143140"/>
          </a:xfrm>
        </p:spPr>
        <p:txBody>
          <a:bodyPr>
            <a:normAutofit fontScale="85000" lnSpcReduction="20000"/>
          </a:bodyPr>
          <a:lstStyle/>
          <a:p>
            <a:r>
              <a:rPr lang="ja-JP" altLang="en-US" dirty="0" smtClean="0"/>
              <a:t>関田文雄</a:t>
            </a:r>
            <a:endParaRPr lang="en-US" dirty="0" smtClean="0"/>
          </a:p>
          <a:p>
            <a:r>
              <a:rPr lang="ja-JP" altLang="en-US" dirty="0" smtClean="0"/>
              <a:t>デベロッパー＆プラットフォーム統括本部</a:t>
            </a:r>
            <a:endParaRPr lang="en-US" altLang="ja-JP" dirty="0" smtClean="0"/>
          </a:p>
          <a:p>
            <a:r>
              <a:rPr lang="ja-JP" altLang="en-US" dirty="0" smtClean="0"/>
              <a:t>マイクロソフト株式会社</a:t>
            </a:r>
            <a:endParaRPr lang="en-US" altLang="ja-JP" dirty="0" smtClean="0"/>
          </a:p>
          <a:p>
            <a:endParaRPr lang="en-US" dirty="0" smtClean="0"/>
          </a:p>
          <a:p>
            <a:r>
              <a:rPr lang="ja-JP" altLang="en-US" dirty="0" smtClean="0"/>
              <a:t>亀本大地</a:t>
            </a:r>
            <a:endParaRPr lang="en-US" altLang="ja-JP" dirty="0" smtClean="0"/>
          </a:p>
          <a:p>
            <a:r>
              <a:rPr lang="ja-JP" altLang="en-US" dirty="0" smtClean="0"/>
              <a:t>エバンジェリスト</a:t>
            </a:r>
            <a:endParaRPr lang="en-US" altLang="ja-JP" dirty="0" smtClean="0"/>
          </a:p>
          <a:p>
            <a:r>
              <a:rPr lang="ja-JP" altLang="en-US" dirty="0" smtClean="0"/>
              <a:t>アシアル株式会社</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PHP on Windows Azure</a:t>
            </a:r>
            <a:br>
              <a:rPr lang="en-US" dirty="0" smtClean="0"/>
            </a:b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なぜ、</a:t>
            </a:r>
            <a:r>
              <a:rPr lang="en-US" altLang="ja-JP" sz="3600" i="1" dirty="0" smtClean="0">
                <a:gradFill>
                  <a:gsLst>
                    <a:gs pos="62000">
                      <a:schemeClr val="accent3">
                        <a:lumMod val="60000"/>
                        <a:lumOff val="40000"/>
                      </a:schemeClr>
                    </a:gs>
                    <a:gs pos="88000">
                      <a:schemeClr val="accent3">
                        <a:lumMod val="60000"/>
                        <a:lumOff val="40000"/>
                      </a:schemeClr>
                    </a:gs>
                  </a:gsLst>
                  <a:lin ang="5400000" scaled="0"/>
                </a:gradFill>
                <a:effectLst/>
              </a:rPr>
              <a:t>Windows </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で </a:t>
            </a:r>
            <a:r>
              <a:rPr lang="en-US" altLang="ja-JP" sz="3600" i="1" dirty="0" smtClean="0">
                <a:gradFill>
                  <a:gsLst>
                    <a:gs pos="62000">
                      <a:schemeClr val="accent3">
                        <a:lumMod val="60000"/>
                        <a:lumOff val="40000"/>
                      </a:schemeClr>
                    </a:gs>
                    <a:gs pos="88000">
                      <a:schemeClr val="accent3">
                        <a:lumMod val="60000"/>
                        <a:lumOff val="40000"/>
                      </a:schemeClr>
                    </a:gs>
                  </a:gsLst>
                  <a:lin ang="5400000" scaled="0"/>
                </a:gradFill>
                <a:effectLst/>
              </a:rPr>
              <a:t>PHP</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905000"/>
            <a:ext cx="8382000" cy="4641271"/>
          </a:xfrm>
        </p:spPr>
        <p:txBody>
          <a:bodyPr/>
          <a:lstStyle/>
          <a:p>
            <a:r>
              <a:rPr lang="ja-JP" altLang="en-US" dirty="0" smtClean="0"/>
              <a:t>なぜ、わざわざ</a:t>
            </a:r>
            <a:r>
              <a:rPr lang="en-US" altLang="ja-JP" dirty="0" smtClean="0"/>
              <a:t>PHP</a:t>
            </a:r>
            <a:r>
              <a:rPr lang="ja-JP" altLang="en-US" dirty="0" smtClean="0"/>
              <a:t>を</a:t>
            </a:r>
            <a:r>
              <a:rPr lang="en-US" altLang="ja-JP" dirty="0" smtClean="0"/>
              <a:t>Windows</a:t>
            </a:r>
            <a:r>
              <a:rPr lang="ja-JP" altLang="en-US" dirty="0" smtClean="0"/>
              <a:t>で？</a:t>
            </a:r>
            <a:endParaRPr lang="en-US" altLang="ja-JP" dirty="0" smtClean="0"/>
          </a:p>
          <a:p>
            <a:pPr lvl="1"/>
            <a:r>
              <a:rPr lang="en-US" dirty="0" smtClean="0"/>
              <a:t>PHP</a:t>
            </a:r>
            <a:r>
              <a:rPr lang="ja-JP" altLang="en-US" dirty="0" smtClean="0"/>
              <a:t>って、</a:t>
            </a:r>
            <a:r>
              <a:rPr lang="en-US" altLang="ja-JP" dirty="0" err="1" smtClean="0"/>
              <a:t>xNIX</a:t>
            </a:r>
            <a:r>
              <a:rPr lang="ja-JP" altLang="en-US" dirty="0" smtClean="0"/>
              <a:t>で動くアレ</a:t>
            </a:r>
            <a:r>
              <a:rPr lang="ja-JP" altLang="en-US" dirty="0" err="1" smtClean="0"/>
              <a:t>。。。</a:t>
            </a:r>
            <a:r>
              <a:rPr lang="ja-JP" altLang="en-US" dirty="0" smtClean="0"/>
              <a:t>という印象</a:t>
            </a:r>
            <a:endParaRPr lang="en-US" altLang="ja-JP" dirty="0" smtClean="0"/>
          </a:p>
          <a:p>
            <a:pPr lvl="1"/>
            <a:r>
              <a:rPr lang="ja-JP" altLang="en-US" dirty="0" smtClean="0"/>
              <a:t>実績としては </a:t>
            </a:r>
            <a:r>
              <a:rPr lang="en-US" altLang="ja-JP" dirty="0" smtClean="0"/>
              <a:t>Windows Server</a:t>
            </a:r>
            <a:r>
              <a:rPr lang="ja-JP" altLang="en-US" dirty="0" smtClean="0"/>
              <a:t>は多くない</a:t>
            </a:r>
            <a:endParaRPr lang="en-US" dirty="0" smtClean="0"/>
          </a:p>
          <a:p>
            <a:pPr lvl="2"/>
            <a:r>
              <a:rPr lang="ja-JP" altLang="en-US" dirty="0" smtClean="0"/>
              <a:t>それほどメリットがないのでは？</a:t>
            </a:r>
            <a:endParaRPr lang="en-US" dirty="0" smtClean="0"/>
          </a:p>
          <a:p>
            <a:pPr lvl="1"/>
            <a:endParaRPr lang="en-US" dirty="0" smtClean="0"/>
          </a:p>
          <a:p>
            <a:r>
              <a:rPr lang="ja-JP" altLang="en-US" dirty="0" smtClean="0"/>
              <a:t>最大のメリット、それは</a:t>
            </a:r>
            <a:r>
              <a:rPr lang="ja-JP" altLang="en-US" dirty="0" err="1" smtClean="0"/>
              <a:t>。。。</a:t>
            </a:r>
            <a:endParaRPr lang="en-US" altLang="ja-JP" dirty="0" smtClean="0"/>
          </a:p>
          <a:p>
            <a:endParaRPr lang="en-US" altLang="ja-JP" sz="4000" dirty="0" smtClean="0"/>
          </a:p>
          <a:p>
            <a:r>
              <a:rPr lang="ja-JP" altLang="en-US" sz="4000" dirty="0" smtClean="0"/>
              <a:t>プラットフォームを統一できる！</a:t>
            </a:r>
            <a:endParaRPr lang="en-US" altLang="ja-JP" sz="4000" dirty="0" smtClean="0"/>
          </a:p>
          <a:p>
            <a:pPr lvl="2"/>
            <a:r>
              <a:rPr lang="ja-JP" altLang="en-US" dirty="0" smtClean="0"/>
              <a:t>そのまん</a:t>
            </a:r>
            <a:r>
              <a:rPr lang="ja-JP" altLang="en-US" dirty="0" err="1" smtClean="0"/>
              <a:t>まじゃん</a:t>
            </a:r>
            <a:r>
              <a:rPr lang="ja-JP" altLang="en-US" dirty="0" smtClean="0"/>
              <a:t>！とか言わないで（汗</a:t>
            </a:r>
            <a:endParaRPr lang="en-US" altLang="ja-JP"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77245"/>
          </a:xfrm>
        </p:spPr>
        <p:txBody>
          <a:bodyPr/>
          <a:lstStyle/>
          <a:p>
            <a:r>
              <a:rPr lang="en-US" dirty="0" smtClean="0"/>
              <a:t>PHP on Windows Azure</a:t>
            </a:r>
            <a:br>
              <a:rPr lang="en-US" dirty="0" smtClean="0"/>
            </a:br>
            <a:r>
              <a:rPr lang="en-US" altLang="ja-JP" sz="3600" i="1" dirty="0" smtClean="0">
                <a:gradFill>
                  <a:gsLst>
                    <a:gs pos="62000">
                      <a:schemeClr val="accent3">
                        <a:lumMod val="60000"/>
                        <a:lumOff val="40000"/>
                      </a:schemeClr>
                    </a:gs>
                    <a:gs pos="88000">
                      <a:schemeClr val="accent3">
                        <a:lumMod val="60000"/>
                        <a:lumOff val="40000"/>
                      </a:schemeClr>
                    </a:gs>
                  </a:gsLst>
                  <a:lin ang="5400000" scaled="0"/>
                </a:gradFill>
                <a:effectLst/>
              </a:rPr>
              <a:t>Azure</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にするメリット</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905000"/>
            <a:ext cx="8382000" cy="4678204"/>
          </a:xfrm>
        </p:spPr>
        <p:txBody>
          <a:bodyPr/>
          <a:lstStyle/>
          <a:p>
            <a:r>
              <a:rPr lang="ja-JP" altLang="en-US" dirty="0" smtClean="0"/>
              <a:t>製品の問題で、あっちは</a:t>
            </a:r>
            <a:r>
              <a:rPr lang="en-US" altLang="ja-JP" dirty="0" smtClean="0"/>
              <a:t>Windows Server</a:t>
            </a:r>
            <a:r>
              <a:rPr lang="ja-JP" altLang="en-US" dirty="0" err="1" smtClean="0"/>
              <a:t>、</a:t>
            </a:r>
            <a:r>
              <a:rPr lang="ja-JP" altLang="en-US" dirty="0" smtClean="0"/>
              <a:t>こっちは</a:t>
            </a:r>
            <a:r>
              <a:rPr lang="en-US" altLang="ja-JP" dirty="0" smtClean="0"/>
              <a:t>Linux</a:t>
            </a:r>
            <a:r>
              <a:rPr lang="ja-JP" altLang="en-US" dirty="0" smtClean="0"/>
              <a:t>・・・となっていませんか？</a:t>
            </a:r>
            <a:endParaRPr lang="en-US" altLang="ja-JP" dirty="0" smtClean="0"/>
          </a:p>
          <a:p>
            <a:r>
              <a:rPr lang="ja-JP" altLang="en-US" dirty="0" smtClean="0"/>
              <a:t>管理の労力・コストの削減</a:t>
            </a:r>
            <a:endParaRPr lang="en-US" altLang="ja-JP" dirty="0" smtClean="0"/>
          </a:p>
          <a:p>
            <a:pPr lvl="1"/>
            <a:r>
              <a:rPr lang="en-US" dirty="0" smtClean="0"/>
              <a:t>IIS / Linux(Apache)</a:t>
            </a:r>
            <a:r>
              <a:rPr lang="ja-JP" altLang="en-US" dirty="0" smtClean="0"/>
              <a:t> といった異なるプラットフォームをすべて面倒見る必要がなくなる。</a:t>
            </a:r>
            <a:endParaRPr lang="en-US" altLang="ja-JP" dirty="0" smtClean="0"/>
          </a:p>
          <a:p>
            <a:pPr lvl="1"/>
            <a:r>
              <a:rPr lang="ja-JP" altLang="en-US" dirty="0" smtClean="0"/>
              <a:t>しかも、</a:t>
            </a:r>
            <a:r>
              <a:rPr lang="en-US" altLang="ja-JP" dirty="0" smtClean="0"/>
              <a:t>Azure</a:t>
            </a:r>
            <a:r>
              <a:rPr lang="ja-JP" altLang="en-US" dirty="0" smtClean="0"/>
              <a:t>であれば、プラットフォームの面倒すら見なくてよくなる！</a:t>
            </a:r>
            <a:endParaRPr lang="en-US" altLang="ja-JP" dirty="0" smtClean="0"/>
          </a:p>
          <a:p>
            <a:endParaRPr lang="en-US" altLang="ja-JP" dirty="0" smtClean="0"/>
          </a:p>
          <a:p>
            <a:r>
              <a:rPr lang="en-US" altLang="ja-JP" dirty="0" smtClean="0"/>
              <a:t>Web</a:t>
            </a:r>
            <a:r>
              <a:rPr lang="ja-JP" altLang="en-US" dirty="0" smtClean="0"/>
              <a:t>アプリケーションの事だけ考えておけばよくなる。</a:t>
            </a:r>
            <a:endParaRPr lang="en-US" altLang="ja-JP" dirty="0"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Windows Azure SDK </a:t>
            </a:r>
            <a:r>
              <a:rPr lang="ja-JP" altLang="en-US" dirty="0" smtClean="0"/>
              <a:t>で </a:t>
            </a:r>
            <a:r>
              <a:rPr lang="en-US" altLang="ja-JP" dirty="0" smtClean="0"/>
              <a:t>PHP</a:t>
            </a:r>
            <a:r>
              <a:rPr lang="en-US" dirty="0" smtClean="0"/>
              <a:t/>
            </a:r>
            <a:br>
              <a:rPr lang="en-US" dirty="0" smtClean="0"/>
            </a:br>
            <a:r>
              <a:rPr lang="en-US" altLang="ja-JP" sz="3600" i="1" dirty="0" smtClean="0">
                <a:gradFill>
                  <a:gsLst>
                    <a:gs pos="62000">
                      <a:schemeClr val="accent3">
                        <a:lumMod val="60000"/>
                        <a:lumOff val="40000"/>
                      </a:schemeClr>
                    </a:gs>
                    <a:gs pos="88000">
                      <a:schemeClr val="accent3">
                        <a:lumMod val="60000"/>
                        <a:lumOff val="40000"/>
                      </a:schemeClr>
                    </a:gs>
                  </a:gsLst>
                  <a:lin ang="5400000" scaled="0"/>
                </a:gradFill>
                <a:effectLst/>
              </a:rPr>
              <a:t>PHP</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アプリを作るための準備</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905000"/>
            <a:ext cx="8382000" cy="4302716"/>
          </a:xfrm>
        </p:spPr>
        <p:txBody>
          <a:bodyPr/>
          <a:lstStyle/>
          <a:p>
            <a:r>
              <a:rPr lang="ja-JP" altLang="en-US" dirty="0" smtClean="0"/>
              <a:t>最初に用意するツールは</a:t>
            </a:r>
            <a:r>
              <a:rPr lang="en-US" altLang="ja-JP" dirty="0" smtClean="0"/>
              <a:t>.NET</a:t>
            </a:r>
            <a:r>
              <a:rPr lang="ja-JP" altLang="en-US" dirty="0" smtClean="0"/>
              <a:t>の時と同じ。</a:t>
            </a:r>
            <a:endParaRPr lang="en-US" altLang="ja-JP" dirty="0" smtClean="0"/>
          </a:p>
          <a:p>
            <a:pPr lvl="1"/>
            <a:r>
              <a:rPr lang="en-US" altLang="ja-JP" dirty="0" smtClean="0"/>
              <a:t>Visual Studio 2008(Visual Web Developer)</a:t>
            </a:r>
          </a:p>
          <a:p>
            <a:pPr lvl="1"/>
            <a:r>
              <a:rPr lang="en-US" dirty="0" smtClean="0"/>
              <a:t>Windows Azure SDK</a:t>
            </a:r>
          </a:p>
          <a:p>
            <a:pPr lvl="1"/>
            <a:r>
              <a:rPr lang="en-US" dirty="0" smtClean="0"/>
              <a:t>Windows Azure Tools for </a:t>
            </a:r>
            <a:r>
              <a:rPr lang="en-US" dirty="0" err="1" smtClean="0"/>
              <a:t>Microsft</a:t>
            </a:r>
            <a:r>
              <a:rPr lang="en-US" dirty="0" smtClean="0"/>
              <a:t> Visual Studio</a:t>
            </a:r>
          </a:p>
          <a:p>
            <a:pPr lvl="1"/>
            <a:endParaRPr lang="en-US" dirty="0" smtClean="0"/>
          </a:p>
          <a:p>
            <a:pPr lvl="1"/>
            <a:r>
              <a:rPr lang="en-US" dirty="0" smtClean="0"/>
              <a:t>Windows </a:t>
            </a:r>
            <a:r>
              <a:rPr lang="ja-JP" altLang="en-US" dirty="0" smtClean="0"/>
              <a:t>版 </a:t>
            </a:r>
            <a:r>
              <a:rPr lang="en-US" altLang="ja-JP" dirty="0" smtClean="0"/>
              <a:t>PHP (non thread safe)</a:t>
            </a:r>
          </a:p>
          <a:p>
            <a:pPr lvl="2"/>
            <a:r>
              <a:rPr lang="ja-JP" altLang="en-US" dirty="0" smtClean="0"/>
              <a:t>通常の</a:t>
            </a:r>
            <a:r>
              <a:rPr lang="en-US" altLang="ja-JP" dirty="0" smtClean="0"/>
              <a:t>windows</a:t>
            </a:r>
            <a:r>
              <a:rPr lang="ja-JP" altLang="en-US" dirty="0" smtClean="0"/>
              <a:t>用ビルドパッケージ</a:t>
            </a:r>
            <a:endParaRPr lang="en-US" altLang="ja-JP" dirty="0" smtClean="0"/>
          </a:p>
          <a:p>
            <a:pPr lvl="1"/>
            <a:endParaRPr lang="en-US" dirty="0" smtClean="0"/>
          </a:p>
          <a:p>
            <a:r>
              <a:rPr lang="ja-JP" altLang="en-US" dirty="0" smtClean="0"/>
              <a:t>これらを使った</a:t>
            </a:r>
            <a:r>
              <a:rPr lang="en-US" altLang="ja-JP" dirty="0" smtClean="0"/>
              <a:t>PHP</a:t>
            </a:r>
            <a:r>
              <a:rPr lang="ja-JP" altLang="en-US" dirty="0" smtClean="0"/>
              <a:t>の設定手順を紹介</a:t>
            </a:r>
            <a:endParaRPr lang="en-US"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smtClean="0"/>
              <a:t>デモ</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PHP</a:t>
            </a:r>
            <a:r>
              <a:rPr lang="ja-JP" altLang="en-US" dirty="0"/>
              <a:t> </a:t>
            </a:r>
            <a:r>
              <a:rPr lang="en-US" altLang="ja-JP" dirty="0" smtClean="0"/>
              <a:t>on Azure </a:t>
            </a:r>
            <a:r>
              <a:rPr lang="ja-JP" altLang="en-US" dirty="0" smtClean="0"/>
              <a:t>のミソ</a:t>
            </a:r>
            <a:r>
              <a:rPr lang="en-US" dirty="0" smtClean="0"/>
              <a:t/>
            </a:r>
            <a:br>
              <a:rPr lang="en-US" dirty="0" smtClean="0"/>
            </a:b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移植の際のチェックポイント</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905000"/>
            <a:ext cx="8382000" cy="4235006"/>
          </a:xfrm>
        </p:spPr>
        <p:txBody>
          <a:bodyPr/>
          <a:lstStyle/>
          <a:p>
            <a:r>
              <a:rPr lang="ja-JP" altLang="en-US" dirty="0" smtClean="0"/>
              <a:t>以下のようなポイントが</a:t>
            </a:r>
            <a:r>
              <a:rPr lang="en-US" altLang="ja-JP" dirty="0" smtClean="0"/>
              <a:t>Linux</a:t>
            </a:r>
            <a:r>
              <a:rPr lang="ja-JP" altLang="en-US" dirty="0" smtClean="0"/>
              <a:t>と変わる</a:t>
            </a:r>
            <a:endParaRPr lang="en-US" altLang="ja-JP" dirty="0" smtClean="0"/>
          </a:p>
          <a:p>
            <a:pPr lvl="1"/>
            <a:r>
              <a:rPr lang="en-US" altLang="ja-JP" dirty="0" smtClean="0"/>
              <a:t>.</a:t>
            </a:r>
            <a:r>
              <a:rPr lang="en-US" altLang="ja-JP" dirty="0" err="1" smtClean="0"/>
              <a:t>htaccess</a:t>
            </a:r>
            <a:r>
              <a:rPr lang="en-US" altLang="ja-JP" dirty="0" smtClean="0"/>
              <a:t> </a:t>
            </a:r>
            <a:r>
              <a:rPr lang="ja-JP" altLang="en-US" dirty="0" smtClean="0"/>
              <a:t>の設定</a:t>
            </a:r>
            <a:endParaRPr lang="en-US" altLang="ja-JP" dirty="0" smtClean="0"/>
          </a:p>
          <a:p>
            <a:pPr lvl="2"/>
            <a:r>
              <a:rPr lang="en-US" altLang="ja-JP" dirty="0" err="1" smtClean="0"/>
              <a:t>FileMatch</a:t>
            </a:r>
            <a:r>
              <a:rPr lang="ja-JP" altLang="en-US" dirty="0" smtClean="0"/>
              <a:t> ディレクティブ</a:t>
            </a:r>
            <a:endParaRPr lang="en-US" altLang="ja-JP" dirty="0" smtClean="0"/>
          </a:p>
          <a:p>
            <a:pPr lvl="2"/>
            <a:r>
              <a:rPr lang="en-US" altLang="ja-JP" dirty="0" err="1" smtClean="0"/>
              <a:t>mod_rewrite</a:t>
            </a:r>
            <a:endParaRPr lang="en-US" altLang="ja-JP" dirty="0" smtClean="0"/>
          </a:p>
          <a:p>
            <a:pPr lvl="2"/>
            <a:r>
              <a:rPr lang="en-US" altLang="ja-JP" dirty="0" smtClean="0"/>
              <a:t>Basic </a:t>
            </a:r>
            <a:r>
              <a:rPr lang="ja-JP" altLang="en-US" dirty="0" smtClean="0"/>
              <a:t>認証</a:t>
            </a:r>
            <a:endParaRPr lang="en-US" altLang="ja-JP" dirty="0" smtClean="0"/>
          </a:p>
          <a:p>
            <a:pPr lvl="2"/>
            <a:r>
              <a:rPr lang="en-US" altLang="ja-JP" dirty="0" smtClean="0"/>
              <a:t>…</a:t>
            </a:r>
          </a:p>
          <a:p>
            <a:pPr lvl="1"/>
            <a:r>
              <a:rPr lang="en-US" altLang="ja-JP" dirty="0" smtClean="0"/>
              <a:t>PHP</a:t>
            </a:r>
            <a:r>
              <a:rPr lang="ja-JP" altLang="en-US" dirty="0" smtClean="0"/>
              <a:t>の</a:t>
            </a:r>
            <a:r>
              <a:rPr lang="en-US" altLang="ja-JP" dirty="0" smtClean="0"/>
              <a:t>CGI</a:t>
            </a:r>
            <a:r>
              <a:rPr lang="ja-JP" altLang="en-US" dirty="0" smtClean="0"/>
              <a:t>設定</a:t>
            </a:r>
            <a:endParaRPr lang="en-US" altLang="ja-JP" dirty="0" smtClean="0"/>
          </a:p>
          <a:p>
            <a:pPr lvl="2"/>
            <a:r>
              <a:rPr lang="en-US" altLang="ja-JP" dirty="0" err="1" smtClean="0"/>
              <a:t>cgi.fix_pathinfo</a:t>
            </a:r>
            <a:r>
              <a:rPr lang="en-US" altLang="ja-JP" dirty="0" smtClean="0"/>
              <a:t> = 1</a:t>
            </a:r>
          </a:p>
          <a:p>
            <a:pPr lvl="2"/>
            <a:r>
              <a:rPr lang="en-US" altLang="ja-JP" dirty="0" err="1" smtClean="0"/>
              <a:t>cgi.force_redirect</a:t>
            </a:r>
            <a:r>
              <a:rPr lang="en-US" altLang="ja-JP" dirty="0" smtClean="0"/>
              <a:t> = 0</a:t>
            </a:r>
          </a:p>
          <a:p>
            <a:pPr lvl="2"/>
            <a:r>
              <a:rPr lang="en-US" altLang="ja-JP" dirty="0" err="1" smtClean="0"/>
              <a:t>fastcgi.impersonate</a:t>
            </a:r>
            <a:r>
              <a:rPr lang="en-US" altLang="ja-JP" dirty="0" smtClean="0"/>
              <a:t> = 1</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lstStyle/>
          <a:p>
            <a:r>
              <a:rPr lang="en-US" dirty="0" smtClean="0"/>
              <a:t>PHP</a:t>
            </a:r>
            <a:r>
              <a:rPr lang="ja-JP" altLang="en-US" dirty="0"/>
              <a:t> </a:t>
            </a:r>
            <a:r>
              <a:rPr lang="en-US" altLang="ja-JP" dirty="0" smtClean="0"/>
              <a:t>on Azure </a:t>
            </a:r>
            <a:r>
              <a:rPr lang="ja-JP" altLang="en-US" dirty="0" smtClean="0"/>
              <a:t>のミソ</a:t>
            </a:r>
            <a:r>
              <a:rPr lang="en-US" dirty="0" smtClean="0"/>
              <a:t/>
            </a:r>
            <a:br>
              <a:rPr lang="en-US" dirty="0" smtClean="0"/>
            </a:br>
            <a:r>
              <a:rPr lang="en-US" altLang="ja-JP" sz="3600" i="1" dirty="0" smtClean="0">
                <a:gradFill>
                  <a:gsLst>
                    <a:gs pos="62000">
                      <a:schemeClr val="accent3">
                        <a:lumMod val="60000"/>
                        <a:lumOff val="40000"/>
                      </a:schemeClr>
                    </a:gs>
                    <a:gs pos="88000">
                      <a:schemeClr val="accent3">
                        <a:lumMod val="60000"/>
                        <a:lumOff val="40000"/>
                      </a:schemeClr>
                    </a:gs>
                  </a:gsLst>
                  <a:lin ang="5400000" scaled="0"/>
                </a:gradFill>
                <a:effectLst/>
              </a:rPr>
              <a:t>.</a:t>
            </a:r>
            <a:r>
              <a:rPr lang="en-US" altLang="ja-JP" sz="3600" i="1" dirty="0" err="1" smtClean="0">
                <a:gradFill>
                  <a:gsLst>
                    <a:gs pos="62000">
                      <a:schemeClr val="accent3">
                        <a:lumMod val="60000"/>
                        <a:lumOff val="40000"/>
                      </a:schemeClr>
                    </a:gs>
                    <a:gs pos="88000">
                      <a:schemeClr val="accent3">
                        <a:lumMod val="60000"/>
                        <a:lumOff val="40000"/>
                      </a:schemeClr>
                    </a:gs>
                  </a:gsLst>
                  <a:lin ang="5400000" scaled="0"/>
                </a:gradFill>
                <a:effectLst/>
              </a:rPr>
              <a:t>htaccess</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を</a:t>
            </a:r>
            <a:r>
              <a:rPr lang="en-US" altLang="ja-JP" sz="3600" i="1" dirty="0" err="1" smtClean="0">
                <a:gradFill>
                  <a:gsLst>
                    <a:gs pos="62000">
                      <a:schemeClr val="accent3">
                        <a:lumMod val="60000"/>
                        <a:lumOff val="40000"/>
                      </a:schemeClr>
                    </a:gs>
                    <a:gs pos="88000">
                      <a:schemeClr val="accent3">
                        <a:lumMod val="60000"/>
                        <a:lumOff val="40000"/>
                      </a:schemeClr>
                    </a:gs>
                  </a:gsLst>
                  <a:lin ang="5400000" scaled="0"/>
                </a:gradFill>
                <a:effectLst/>
              </a:rPr>
              <a:t>web.config</a:t>
            </a:r>
            <a:r>
              <a:rPr lang="ja-JP" altLang="en-US" sz="3600" i="1" dirty="0" smtClean="0">
                <a:gradFill>
                  <a:gsLst>
                    <a:gs pos="62000">
                      <a:schemeClr val="accent3">
                        <a:lumMod val="60000"/>
                        <a:lumOff val="40000"/>
                      </a:schemeClr>
                    </a:gs>
                    <a:gs pos="88000">
                      <a:schemeClr val="accent3">
                        <a:lumMod val="60000"/>
                        <a:lumOff val="40000"/>
                      </a:schemeClr>
                    </a:gs>
                  </a:gsLst>
                  <a:lin ang="5400000" scaled="0"/>
                </a:gradFill>
                <a:effectLst/>
              </a:rPr>
              <a:t>に</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905000"/>
            <a:ext cx="8763000" cy="4844403"/>
          </a:xfrm>
        </p:spPr>
        <p:txBody>
          <a:bodyPr/>
          <a:lstStyle/>
          <a:p>
            <a:r>
              <a:rPr lang="en-US" altLang="ja-JP" dirty="0" err="1" smtClean="0"/>
              <a:t>requestFiltering</a:t>
            </a:r>
            <a:r>
              <a:rPr lang="en-US" altLang="ja-JP" dirty="0" smtClean="0"/>
              <a:t> </a:t>
            </a:r>
            <a:r>
              <a:rPr lang="ja-JP" altLang="en-US" dirty="0" smtClean="0"/>
              <a:t>セクション</a:t>
            </a:r>
            <a:endParaRPr lang="en-US" altLang="ja-JP" dirty="0" smtClean="0"/>
          </a:p>
          <a:p>
            <a:pPr lvl="1"/>
            <a:r>
              <a:rPr lang="en-US" altLang="ja-JP" dirty="0" smtClean="0"/>
              <a:t>.</a:t>
            </a:r>
            <a:r>
              <a:rPr lang="en-US" altLang="ja-JP" dirty="0" err="1" smtClean="0"/>
              <a:t>htaccess</a:t>
            </a:r>
            <a:r>
              <a:rPr lang="ja-JP" altLang="en-US" dirty="0" smtClean="0"/>
              <a:t>の</a:t>
            </a:r>
            <a:r>
              <a:rPr lang="en-US" altLang="ja-JP" dirty="0" err="1" smtClean="0"/>
              <a:t>FileMatch</a:t>
            </a:r>
            <a:r>
              <a:rPr lang="ja-JP" altLang="en-US" dirty="0" smtClean="0"/>
              <a:t>ディレクティブ</a:t>
            </a:r>
            <a:endParaRPr lang="en-US" altLang="ja-JP" dirty="0" smtClean="0"/>
          </a:p>
          <a:p>
            <a:r>
              <a:rPr lang="en-US" altLang="ja-JP" dirty="0" err="1" smtClean="0"/>
              <a:t>httpErrors</a:t>
            </a:r>
            <a:r>
              <a:rPr lang="ja-JP" altLang="en-US" dirty="0" smtClean="0"/>
              <a:t> セクション</a:t>
            </a:r>
            <a:endParaRPr lang="en-US" altLang="ja-JP" dirty="0" smtClean="0"/>
          </a:p>
          <a:p>
            <a:pPr lvl="1"/>
            <a:r>
              <a:rPr lang="en-US" altLang="ja-JP" dirty="0" err="1" smtClean="0"/>
              <a:t>ErrorDocument</a:t>
            </a:r>
            <a:r>
              <a:rPr lang="en-US" altLang="ja-JP" dirty="0" smtClean="0"/>
              <a:t> </a:t>
            </a:r>
            <a:r>
              <a:rPr lang="ja-JP" altLang="en-US" dirty="0" smtClean="0"/>
              <a:t>ディレクティブ</a:t>
            </a:r>
            <a:endParaRPr lang="en-US" altLang="ja-JP" dirty="0" smtClean="0"/>
          </a:p>
          <a:p>
            <a:r>
              <a:rPr lang="en-US" altLang="ja-JP" dirty="0" smtClean="0"/>
              <a:t>URL Rewrite Module</a:t>
            </a:r>
          </a:p>
          <a:p>
            <a:pPr lvl="1"/>
            <a:r>
              <a:rPr lang="en-US" altLang="ja-JP" dirty="0" smtClean="0"/>
              <a:t>Apache</a:t>
            </a:r>
            <a:r>
              <a:rPr lang="ja-JP" altLang="en-US" dirty="0" smtClean="0"/>
              <a:t>の</a:t>
            </a:r>
            <a:r>
              <a:rPr lang="en-US" altLang="ja-JP" dirty="0" err="1" smtClean="0"/>
              <a:t>mod_rewrite</a:t>
            </a:r>
            <a:r>
              <a:rPr lang="ja-JP" altLang="en-US" dirty="0" smtClean="0"/>
              <a:t>に相当。</a:t>
            </a:r>
            <a:r>
              <a:rPr lang="ja-JP" altLang="en-US" dirty="0" err="1" smtClean="0"/>
              <a:t>そこそこ</a:t>
            </a:r>
            <a:r>
              <a:rPr lang="ja-JP" altLang="en-US" dirty="0" smtClean="0"/>
              <a:t>互換。</a:t>
            </a:r>
            <a:endParaRPr lang="en-US" altLang="ja-JP" dirty="0" smtClean="0"/>
          </a:p>
          <a:p>
            <a:endParaRPr lang="en-US" altLang="ja-JP" dirty="0" smtClean="0"/>
          </a:p>
          <a:p>
            <a:r>
              <a:rPr lang="ja-JP" altLang="en-US" dirty="0" smtClean="0"/>
              <a:t>ほとんどの機能が</a:t>
            </a:r>
            <a:r>
              <a:rPr lang="en-US" altLang="ja-JP" dirty="0" err="1" smtClean="0"/>
              <a:t>web.config</a:t>
            </a:r>
            <a:r>
              <a:rPr lang="ja-JP" altLang="en-US" dirty="0" smtClean="0"/>
              <a:t>で代替可能</a:t>
            </a:r>
            <a:endParaRPr lang="en-US" altLang="ja-JP" dirty="0" smtClean="0"/>
          </a:p>
          <a:p>
            <a:pPr lvl="2">
              <a:buNone/>
            </a:pPr>
            <a:r>
              <a:rPr lang="en-US" altLang="ja-JP" dirty="0" smtClean="0">
                <a:hlinkClick r:id="rId3"/>
              </a:rPr>
              <a:t>http://technet.microsoft.com/ja-jp/library/dd647603.aspx</a:t>
            </a:r>
            <a:endParaRPr lang="en-US" altLang="ja-JP" dirty="0" smtClean="0"/>
          </a:p>
          <a:p>
            <a:pPr lvl="2">
              <a:buNone/>
            </a:pPr>
            <a:endParaRPr lang="en-US" altLang="ja-JP" dirty="0" smtClean="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83264"/>
          </a:xfrm>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a:xfrm>
            <a:off x="214282" y="1412875"/>
            <a:ext cx="8929718" cy="5182957"/>
          </a:xfrm>
        </p:spPr>
        <p:txBody>
          <a:bodyPr/>
          <a:lstStyle/>
          <a:p>
            <a:r>
              <a:rPr kumimoji="1" lang="ja-JP" altLang="en-US" dirty="0" smtClean="0"/>
              <a:t>是非、試して下さい</a:t>
            </a:r>
            <a:endParaRPr lang="en-US" altLang="ja-JP" dirty="0" smtClean="0"/>
          </a:p>
          <a:p>
            <a:pPr lvl="1"/>
            <a:r>
              <a:rPr lang="en-US" altLang="ja-JP" dirty="0" smtClean="0"/>
              <a:t>OS</a:t>
            </a:r>
          </a:p>
          <a:p>
            <a:pPr lvl="2"/>
            <a:r>
              <a:rPr lang="en-US" altLang="ja-JP" dirty="0" smtClean="0"/>
              <a:t>Windows Vista SP1</a:t>
            </a:r>
          </a:p>
          <a:p>
            <a:pPr lvl="2"/>
            <a:r>
              <a:rPr lang="en-US" altLang="ja-JP" dirty="0" smtClean="0"/>
              <a:t>Windows 7 RC</a:t>
            </a:r>
          </a:p>
          <a:p>
            <a:pPr lvl="2"/>
            <a:r>
              <a:rPr lang="en-US" altLang="ja-JP" dirty="0" smtClean="0"/>
              <a:t>Windows Server 2008 </a:t>
            </a:r>
          </a:p>
          <a:p>
            <a:pPr lvl="1"/>
            <a:r>
              <a:rPr lang="ja-JP" altLang="en-US" dirty="0" smtClean="0"/>
              <a:t>開発ツール</a:t>
            </a:r>
            <a:endParaRPr lang="en-US" altLang="ja-JP" dirty="0" smtClean="0"/>
          </a:p>
          <a:p>
            <a:pPr lvl="2"/>
            <a:r>
              <a:rPr lang="en-US" altLang="ja-JP" dirty="0" smtClean="0"/>
              <a:t>Visual Studio 2008 SP1</a:t>
            </a:r>
            <a:r>
              <a:rPr lang="ja-JP" altLang="en-US" dirty="0" smtClean="0"/>
              <a:t>（</a:t>
            </a:r>
            <a:r>
              <a:rPr lang="en-US" altLang="ja-JP" dirty="0" smtClean="0"/>
              <a:t>Web Developer </a:t>
            </a:r>
            <a:r>
              <a:rPr lang="ja-JP" altLang="en-US" dirty="0" smtClean="0"/>
              <a:t>でも可）</a:t>
            </a:r>
            <a:endParaRPr lang="en-US" altLang="ja-JP" dirty="0" smtClean="0"/>
          </a:p>
          <a:p>
            <a:pPr lvl="2"/>
            <a:r>
              <a:rPr lang="en-US" altLang="ja-JP" dirty="0" smtClean="0"/>
              <a:t>Visual Studio 2010 Beta1</a:t>
            </a:r>
          </a:p>
          <a:p>
            <a:pPr lvl="1"/>
            <a:r>
              <a:rPr kumimoji="1" lang="en-US" altLang="ja-JP" dirty="0" smtClean="0"/>
              <a:t>SDK</a:t>
            </a:r>
          </a:p>
          <a:p>
            <a:pPr lvl="2"/>
            <a:r>
              <a:rPr kumimoji="1" lang="en-US" altLang="ja-JP" dirty="0" smtClean="0"/>
              <a:t>Windows Azure Tools for Microsoft Visual Studio CTP</a:t>
            </a:r>
          </a:p>
          <a:p>
            <a:pPr lvl="1"/>
            <a:r>
              <a:rPr lang="en-US" altLang="ja-JP" dirty="0" smtClean="0"/>
              <a:t>Azure</a:t>
            </a:r>
          </a:p>
          <a:p>
            <a:pPr lvl="2"/>
            <a:r>
              <a:rPr lang="en-US" altLang="ja-JP" dirty="0" smtClean="0"/>
              <a:t>Azure.com </a:t>
            </a:r>
            <a:r>
              <a:rPr lang="ja-JP" altLang="en-US" dirty="0" err="1" smtClean="0"/>
              <a:t>への</a:t>
            </a:r>
            <a:r>
              <a:rPr lang="ja-JP" altLang="en-US" dirty="0" smtClean="0"/>
              <a:t>登録（</a:t>
            </a:r>
            <a:r>
              <a:rPr lang="en-US" altLang="ja-JP" dirty="0" smtClean="0"/>
              <a:t>Invitation Code</a:t>
            </a:r>
            <a:r>
              <a:rPr lang="ja-JP" altLang="en-US" dirty="0" smtClean="0"/>
              <a:t>）</a:t>
            </a:r>
            <a:endParaRPr lang="en-US" altLang="ja-JP"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ja-JP" altLang="en-US" dirty="0" smtClean="0"/>
              <a:t>リソース（日本語）</a:t>
            </a:r>
            <a:endParaRPr lang="en-US" dirty="0"/>
          </a:p>
        </p:txBody>
      </p:sp>
      <p:sp>
        <p:nvSpPr>
          <p:cNvPr id="3" name="Content Placeholder 2"/>
          <p:cNvSpPr>
            <a:spLocks noGrp="1"/>
          </p:cNvSpPr>
          <p:nvPr>
            <p:ph idx="1"/>
          </p:nvPr>
        </p:nvSpPr>
        <p:spPr>
          <a:xfrm>
            <a:off x="285720" y="1143000"/>
            <a:ext cx="8715436" cy="5127558"/>
          </a:xfrm>
        </p:spPr>
        <p:txBody>
          <a:bodyPr/>
          <a:lstStyle/>
          <a:p>
            <a:r>
              <a:rPr lang="en-US" dirty="0" smtClean="0"/>
              <a:t>MSDN Azure </a:t>
            </a:r>
            <a:r>
              <a:rPr lang="ja-JP" altLang="en-US" dirty="0" smtClean="0"/>
              <a:t>デベロッパー センター</a:t>
            </a:r>
            <a:endParaRPr lang="en-US" dirty="0" smtClean="0"/>
          </a:p>
          <a:p>
            <a:pPr lvl="1"/>
            <a:r>
              <a:rPr lang="en-US" dirty="0" smtClean="0">
                <a:hlinkClick r:id="rId3"/>
              </a:rPr>
              <a:t>http://msdn.microsoft.com/ja-jp/azure/default.aspx</a:t>
            </a:r>
            <a:r>
              <a:rPr lang="en-US" dirty="0" smtClean="0"/>
              <a:t> </a:t>
            </a:r>
          </a:p>
          <a:p>
            <a:r>
              <a:rPr lang="en-US" altLang="ja-JP" dirty="0" smtClean="0"/>
              <a:t>Azure</a:t>
            </a:r>
            <a:r>
              <a:rPr lang="ja-JP" altLang="en-US" dirty="0" smtClean="0"/>
              <a:t> エバンジェリスト コラム</a:t>
            </a:r>
            <a:endParaRPr lang="en-US" dirty="0" smtClean="0"/>
          </a:p>
          <a:p>
            <a:pPr lvl="1"/>
            <a:r>
              <a:rPr lang="en-US" dirty="0" smtClean="0">
                <a:hlinkClick r:id="rId4"/>
              </a:rPr>
              <a:t>http://www.microsoft.com/japan/powerpro/TF/column/fs_01_1.mspx</a:t>
            </a:r>
            <a:r>
              <a:rPr lang="ja-JP" altLang="en-US" dirty="0" smtClean="0"/>
              <a:t>　</a:t>
            </a:r>
            <a:endParaRPr lang="en-US" dirty="0" smtClean="0"/>
          </a:p>
          <a:p>
            <a:r>
              <a:rPr lang="en-US" dirty="0" smtClean="0"/>
              <a:t>@IT .NET </a:t>
            </a:r>
            <a:r>
              <a:rPr lang="ja-JP" altLang="en-US" dirty="0" smtClean="0"/>
              <a:t>未来展望台</a:t>
            </a:r>
            <a:endParaRPr lang="en-US" dirty="0" smtClean="0"/>
          </a:p>
          <a:p>
            <a:pPr lvl="1"/>
            <a:r>
              <a:rPr lang="en-US" dirty="0" smtClean="0">
                <a:hlinkClick r:id="rId5"/>
              </a:rPr>
              <a:t>http://www.atmarkit.co.jp/fdotnet/dnfuture/index.html</a:t>
            </a:r>
            <a:r>
              <a:rPr lang="ja-JP" altLang="en-US" dirty="0" smtClean="0"/>
              <a:t>　</a:t>
            </a:r>
            <a:endParaRPr lang="en-US" dirty="0" smtClean="0"/>
          </a:p>
          <a:p>
            <a:r>
              <a:rPr lang="ja-JP" altLang="en-US" dirty="0" smtClean="0"/>
              <a:t>ブログ</a:t>
            </a:r>
            <a:endParaRPr lang="en-US" dirty="0" smtClean="0"/>
          </a:p>
          <a:p>
            <a:pPr lvl="1"/>
            <a:r>
              <a:rPr lang="en-US" dirty="0" smtClean="0">
                <a:hlinkClick r:id="rId6"/>
              </a:rPr>
              <a:t>http://blogs.msdn.com/fumios</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83264"/>
          </a:xfrm>
        </p:spPr>
        <p:txBody>
          <a:bodyPr/>
          <a:lstStyle/>
          <a:p>
            <a:r>
              <a:rPr lang="ja-JP" altLang="en-US" dirty="0" smtClean="0"/>
              <a:t>リソース（英語）</a:t>
            </a:r>
            <a:endParaRPr lang="en-US" dirty="0"/>
          </a:p>
        </p:txBody>
      </p:sp>
      <p:sp>
        <p:nvSpPr>
          <p:cNvPr id="3" name="Content Placeholder 2"/>
          <p:cNvSpPr>
            <a:spLocks noGrp="1"/>
          </p:cNvSpPr>
          <p:nvPr>
            <p:ph idx="1"/>
          </p:nvPr>
        </p:nvSpPr>
        <p:spPr>
          <a:xfrm>
            <a:off x="381000" y="1143000"/>
            <a:ext cx="8382000" cy="5620000"/>
          </a:xfrm>
        </p:spPr>
        <p:txBody>
          <a:bodyPr/>
          <a:lstStyle/>
          <a:p>
            <a:r>
              <a:rPr lang="en-US" altLang="ja-JP" dirty="0" smtClean="0"/>
              <a:t>Azure Portal</a:t>
            </a:r>
            <a:endParaRPr lang="en-US" dirty="0" smtClean="0"/>
          </a:p>
          <a:p>
            <a:pPr lvl="1"/>
            <a:r>
              <a:rPr lang="en-US" dirty="0" smtClean="0">
                <a:hlinkClick r:id="rId3"/>
              </a:rPr>
              <a:t>http://azure.com</a:t>
            </a:r>
            <a:endParaRPr lang="en-US" dirty="0" smtClean="0"/>
          </a:p>
          <a:p>
            <a:r>
              <a:rPr lang="en-US" dirty="0" smtClean="0"/>
              <a:t>Azure Forum</a:t>
            </a:r>
          </a:p>
          <a:p>
            <a:pPr lvl="1"/>
            <a:r>
              <a:rPr lang="en-US" dirty="0" smtClean="0">
                <a:hlinkClick r:id="rId4"/>
              </a:rPr>
              <a:t>http://social.msdn.microsoft.com/Forums/en-US/category/azure</a:t>
            </a:r>
            <a:r>
              <a:rPr lang="en-US" dirty="0" smtClean="0"/>
              <a:t> </a:t>
            </a:r>
          </a:p>
          <a:p>
            <a:r>
              <a:rPr lang="ja-JP" altLang="en-US" dirty="0" smtClean="0"/>
              <a:t>ブログ</a:t>
            </a:r>
            <a:endParaRPr lang="en-US" dirty="0" smtClean="0"/>
          </a:p>
          <a:p>
            <a:pPr lvl="1"/>
            <a:r>
              <a:rPr lang="ja-JP" altLang="en-US" dirty="0" smtClean="0"/>
              <a:t>製品チーム：</a:t>
            </a:r>
            <a:r>
              <a:rPr lang="en-US" altLang="ja-JP" dirty="0" smtClean="0">
                <a:hlinkClick r:id="rId5"/>
              </a:rPr>
              <a:t>http://blogs.msdn.com/xxxx</a:t>
            </a:r>
            <a:endParaRPr lang="en-US" altLang="ja-JP" dirty="0" smtClean="0"/>
          </a:p>
          <a:p>
            <a:pPr lvl="1">
              <a:buNone/>
            </a:pPr>
            <a:r>
              <a:rPr lang="en-US" dirty="0" smtClean="0"/>
              <a:t>    </a:t>
            </a:r>
            <a:r>
              <a:rPr lang="en-US" dirty="0" err="1" smtClean="0"/>
              <a:t>windowsazure</a:t>
            </a:r>
            <a:r>
              <a:rPr lang="en-US" dirty="0" smtClean="0"/>
              <a:t>, </a:t>
            </a:r>
            <a:r>
              <a:rPr lang="en-US" dirty="0" err="1" smtClean="0"/>
              <a:t>ssds</a:t>
            </a:r>
            <a:r>
              <a:rPr lang="en-US" dirty="0" smtClean="0"/>
              <a:t>, </a:t>
            </a:r>
            <a:r>
              <a:rPr lang="en-US" dirty="0" err="1" smtClean="0"/>
              <a:t>netservices</a:t>
            </a:r>
            <a:r>
              <a:rPr lang="en-US" dirty="0" smtClean="0"/>
              <a:t>, cloud</a:t>
            </a:r>
          </a:p>
          <a:p>
            <a:pPr lvl="1"/>
            <a:r>
              <a:rPr lang="ja-JP" altLang="en-US" dirty="0" smtClean="0"/>
              <a:t>プログラミング</a:t>
            </a:r>
            <a:r>
              <a:rPr lang="en-US" dirty="0" smtClean="0"/>
              <a:t>: </a:t>
            </a:r>
            <a:r>
              <a:rPr lang="en-US" dirty="0" smtClean="0">
                <a:hlinkClick r:id="rId6"/>
              </a:rPr>
              <a:t>http://blog.smarx.com</a:t>
            </a:r>
            <a:r>
              <a:rPr lang="en-US" dirty="0" smtClean="0"/>
              <a:t> </a:t>
            </a:r>
          </a:p>
          <a:p>
            <a:pPr lvl="1"/>
            <a:r>
              <a:rPr lang="ja-JP" altLang="en-US" dirty="0" smtClean="0"/>
              <a:t>ツール</a:t>
            </a:r>
            <a:r>
              <a:rPr lang="en-US" dirty="0" smtClean="0"/>
              <a:t>: </a:t>
            </a:r>
            <a:r>
              <a:rPr lang="en-US" dirty="0" smtClean="0">
                <a:hlinkClick r:id="rId7"/>
              </a:rPr>
              <a:t>http://blogs.msdn.com/jnak</a:t>
            </a:r>
            <a:r>
              <a:rPr lang="en-US" dirty="0" smtClean="0"/>
              <a:t> </a:t>
            </a:r>
          </a:p>
          <a:p>
            <a:pPr lvl="1"/>
            <a:r>
              <a:rPr lang="ja-JP" altLang="en-US" dirty="0" smtClean="0"/>
              <a:t>アーキテクチャ：</a:t>
            </a:r>
            <a:r>
              <a:rPr lang="en-US" altLang="ja-JP" dirty="0" smtClean="0">
                <a:hlinkClick r:id="rId8"/>
              </a:rPr>
              <a:t>http://www.davidchappell.com/blog</a:t>
            </a:r>
            <a:r>
              <a:rPr lang="ja-JP" altLang="en-US" dirty="0" smtClean="0"/>
              <a:t>　</a:t>
            </a:r>
            <a:endParaRPr lang="en-US" dirty="0" smtClean="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ja-JP" altLang="en-US" dirty="0" smtClean="0"/>
              <a:t>リソース </a:t>
            </a:r>
            <a:r>
              <a:rPr lang="en-US" altLang="ja-JP" dirty="0" smtClean="0"/>
              <a:t>(PHP on Azure / IIS)</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81000" y="1142984"/>
            <a:ext cx="8763000" cy="5213735"/>
          </a:xfrm>
        </p:spPr>
        <p:txBody>
          <a:bodyPr/>
          <a:lstStyle/>
          <a:p>
            <a:r>
              <a:rPr lang="en-US" altLang="ja-JP" dirty="0" smtClean="0"/>
              <a:t>Microsoft TechNet</a:t>
            </a:r>
          </a:p>
          <a:p>
            <a:pPr lvl="1"/>
            <a:r>
              <a:rPr lang="en-US" altLang="ja-JP" dirty="0" smtClean="0"/>
              <a:t>.</a:t>
            </a:r>
            <a:r>
              <a:rPr lang="en-US" altLang="ja-JP" dirty="0" err="1" smtClean="0"/>
              <a:t>htaccess</a:t>
            </a:r>
            <a:r>
              <a:rPr lang="ja-JP" altLang="en-US" dirty="0" smtClean="0"/>
              <a:t>ファイルを</a:t>
            </a:r>
            <a:r>
              <a:rPr lang="en-US" altLang="ja-JP" dirty="0" err="1" smtClean="0"/>
              <a:t>web.config</a:t>
            </a:r>
            <a:r>
              <a:rPr lang="ja-JP" altLang="en-US" dirty="0" smtClean="0"/>
              <a:t>に変換する際の注意事項</a:t>
            </a:r>
            <a:endParaRPr lang="en-US" altLang="ja-JP" dirty="0" smtClean="0"/>
          </a:p>
          <a:p>
            <a:pPr lvl="1"/>
            <a:r>
              <a:rPr lang="en-US" altLang="ja-JP" dirty="0" smtClean="0">
                <a:hlinkClick r:id="rId3"/>
              </a:rPr>
              <a:t>http://technet.microsoft.com/ja-jp/library/dd647603.aspx</a:t>
            </a:r>
            <a:endParaRPr lang="en-US" altLang="ja-JP" dirty="0" smtClean="0"/>
          </a:p>
          <a:p>
            <a:r>
              <a:rPr lang="en-US" altLang="ja-JP" dirty="0" smtClean="0"/>
              <a:t>PHP</a:t>
            </a:r>
            <a:r>
              <a:rPr lang="ja-JP" altLang="en-US" dirty="0" smtClean="0"/>
              <a:t>マニュアル</a:t>
            </a:r>
            <a:endParaRPr lang="en-US" altLang="ja-JP" dirty="0" smtClean="0"/>
          </a:p>
          <a:p>
            <a:pPr lvl="1"/>
            <a:r>
              <a:rPr lang="en-US" altLang="ja-JP" dirty="0" smtClean="0"/>
              <a:t>CGI</a:t>
            </a:r>
            <a:r>
              <a:rPr lang="ja-JP" altLang="en-US" dirty="0" smtClean="0"/>
              <a:t>バイナリとしてインストール</a:t>
            </a:r>
            <a:endParaRPr lang="en-US" altLang="ja-JP" dirty="0" smtClean="0"/>
          </a:p>
          <a:p>
            <a:pPr lvl="1"/>
            <a:r>
              <a:rPr lang="en-US" altLang="ja-JP" dirty="0" smtClean="0">
                <a:hlinkClick r:id="rId4"/>
              </a:rPr>
              <a:t>http://jp.php.net/manual/ja/security.cgi-bin.php</a:t>
            </a:r>
            <a:endParaRPr lang="en-US" altLang="ja-JP" dirty="0" smtClean="0"/>
          </a:p>
          <a:p>
            <a:r>
              <a:rPr lang="en-US" altLang="ja-JP" dirty="0" smtClean="0"/>
              <a:t>PHP SDK for Windows Azure</a:t>
            </a:r>
          </a:p>
          <a:p>
            <a:pPr lvl="1"/>
            <a:r>
              <a:rPr lang="en-US" altLang="ja-JP" dirty="0" smtClean="0">
                <a:hlinkClick r:id="rId5"/>
              </a:rPr>
              <a:t>http://phpazure.codeplex.com/</a:t>
            </a:r>
            <a:endParaRPr lang="en-US" altLang="ja-JP" dirty="0" smtClean="0"/>
          </a:p>
          <a:p>
            <a:endParaRPr lang="en-US" altLang="ja-JP" dirty="0"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Agenda</a:t>
            </a:r>
            <a:endParaRPr kumimoji="1" lang="ja-JP" altLang="en-US" dirty="0"/>
          </a:p>
        </p:txBody>
      </p:sp>
      <p:sp>
        <p:nvSpPr>
          <p:cNvPr id="3" name="コンテンツ プレースホルダ 2"/>
          <p:cNvSpPr>
            <a:spLocks noGrp="1"/>
          </p:cNvSpPr>
          <p:nvPr>
            <p:ph idx="1"/>
          </p:nvPr>
        </p:nvSpPr>
        <p:spPr>
          <a:xfrm>
            <a:off x="381000" y="1412875"/>
            <a:ext cx="8548718" cy="1877437"/>
          </a:xfrm>
        </p:spPr>
        <p:txBody>
          <a:bodyPr/>
          <a:lstStyle/>
          <a:p>
            <a:r>
              <a:rPr kumimoji="1" lang="en-US" altLang="ja-JP" sz="2800" dirty="0" smtClean="0"/>
              <a:t>Windows Azure </a:t>
            </a:r>
            <a:r>
              <a:rPr kumimoji="1" lang="ja-JP" altLang="en-US" sz="2800" dirty="0" smtClean="0"/>
              <a:t>とは？</a:t>
            </a:r>
            <a:endParaRPr kumimoji="1" lang="en-US" altLang="ja-JP" sz="2800" dirty="0" smtClean="0"/>
          </a:p>
          <a:p>
            <a:r>
              <a:rPr lang="en-US" altLang="ja-JP" sz="2800" dirty="0" smtClean="0"/>
              <a:t>Windows Azure </a:t>
            </a:r>
            <a:r>
              <a:rPr lang="ja-JP" altLang="en-US" sz="2800" dirty="0" smtClean="0"/>
              <a:t>プログラミング（概要</a:t>
            </a:r>
            <a:r>
              <a:rPr lang="en-US" altLang="ja-JP" sz="2800" dirty="0" smtClean="0"/>
              <a:t> </a:t>
            </a:r>
            <a:r>
              <a:rPr lang="ja-JP" altLang="en-US" sz="2800" dirty="0" smtClean="0"/>
              <a:t>編）</a:t>
            </a:r>
            <a:endParaRPr lang="en-US" altLang="ja-JP" sz="2800" dirty="0" smtClean="0"/>
          </a:p>
          <a:p>
            <a:r>
              <a:rPr kumimoji="1" lang="en-US" altLang="ja-JP" sz="2800" dirty="0" smtClean="0"/>
              <a:t>Windows Azure </a:t>
            </a:r>
            <a:r>
              <a:rPr kumimoji="1" lang="ja-JP" altLang="en-US" sz="2800" dirty="0" smtClean="0"/>
              <a:t>プログラミング（</a:t>
            </a:r>
            <a:r>
              <a:rPr kumimoji="1" lang="en-US" altLang="ja-JP" sz="2800" dirty="0" smtClean="0"/>
              <a:t>PHP </a:t>
            </a:r>
            <a:r>
              <a:rPr kumimoji="1" lang="ja-JP" altLang="en-US" sz="2800" dirty="0" smtClean="0"/>
              <a:t>編）</a:t>
            </a:r>
            <a:endParaRPr kumimoji="1" lang="en-US" altLang="ja-JP" sz="2800" dirty="0" smtClean="0"/>
          </a:p>
          <a:p>
            <a:r>
              <a:rPr lang="ja-JP" altLang="en-US" sz="2800" dirty="0" smtClean="0"/>
              <a:t>まとめ</a:t>
            </a:r>
            <a:endParaRPr kumimoji="1" lang="ja-JP" alt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440394"/>
          </a:xfrm>
        </p:spPr>
        <p:txBody>
          <a:bodyPr/>
          <a:lstStyle/>
          <a:p>
            <a:r>
              <a:rPr lang="en-US" altLang="ja-JP" dirty="0" smtClean="0"/>
              <a:t>.NET</a:t>
            </a:r>
            <a:r>
              <a:rPr lang="ja-JP" altLang="en-US" dirty="0" smtClean="0"/>
              <a:t>開発者のための参考書</a:t>
            </a:r>
            <a:r>
              <a:rPr lang="en-US" altLang="ja-JP" dirty="0"/>
              <a:t/>
            </a:r>
            <a:br>
              <a:rPr lang="en-US" altLang="ja-JP" dirty="0"/>
            </a:br>
            <a:r>
              <a:rPr lang="ja-JP" altLang="en-US" sz="2800" i="1" dirty="0" smtClean="0">
                <a:gradFill>
                  <a:gsLst>
                    <a:gs pos="62000">
                      <a:schemeClr val="accent3">
                        <a:lumMod val="60000"/>
                        <a:lumOff val="40000"/>
                      </a:schemeClr>
                    </a:gs>
                    <a:gs pos="88000">
                      <a:schemeClr val="accent3">
                        <a:lumMod val="60000"/>
                        <a:lumOff val="40000"/>
                      </a:schemeClr>
                    </a:gs>
                  </a:gsLst>
                  <a:lin ang="5400000" scaled="0"/>
                </a:gradFill>
                <a:effectLst/>
              </a:rPr>
              <a:t>「</a:t>
            </a:r>
            <a:r>
              <a:rPr lang="en-US" altLang="ja-JP" sz="2800" i="1" dirty="0">
                <a:gradFill>
                  <a:gsLst>
                    <a:gs pos="62000">
                      <a:schemeClr val="accent3">
                        <a:lumMod val="60000"/>
                        <a:lumOff val="40000"/>
                      </a:schemeClr>
                    </a:gs>
                    <a:gs pos="88000">
                      <a:schemeClr val="accent3">
                        <a:lumMod val="60000"/>
                        <a:lumOff val="40000"/>
                      </a:schemeClr>
                    </a:gs>
                  </a:gsLst>
                  <a:lin ang="5400000" scaled="0"/>
                </a:gradFill>
                <a:effectLst/>
              </a:rPr>
              <a:t>.</a:t>
            </a:r>
            <a:r>
              <a:rPr lang="en-US" altLang="ja-JP" sz="2800" i="1" dirty="0" smtClean="0">
                <a:gradFill>
                  <a:gsLst>
                    <a:gs pos="62000">
                      <a:schemeClr val="accent3">
                        <a:lumMod val="60000"/>
                        <a:lumOff val="40000"/>
                      </a:schemeClr>
                    </a:gs>
                    <a:gs pos="88000">
                      <a:schemeClr val="accent3">
                        <a:lumMod val="60000"/>
                        <a:lumOff val="40000"/>
                      </a:schemeClr>
                    </a:gs>
                  </a:gsLst>
                  <a:lin ang="5400000" scaled="0"/>
                </a:gradFill>
                <a:effectLst/>
              </a:rPr>
              <a:t>NET </a:t>
            </a:r>
            <a:r>
              <a:rPr lang="ja-JP" altLang="en-US" sz="2800" i="1" dirty="0" smtClean="0">
                <a:gradFill>
                  <a:gsLst>
                    <a:gs pos="62000">
                      <a:schemeClr val="accent3">
                        <a:lumMod val="60000"/>
                        <a:lumOff val="40000"/>
                      </a:schemeClr>
                    </a:gs>
                    <a:gs pos="88000">
                      <a:schemeClr val="accent3">
                        <a:lumMod val="60000"/>
                        <a:lumOff val="40000"/>
                      </a:schemeClr>
                    </a:gs>
                  </a:gsLst>
                  <a:lin ang="5400000" scaled="0"/>
                </a:gradFill>
                <a:effectLst/>
              </a:rPr>
              <a:t>開発</a:t>
            </a:r>
            <a:r>
              <a:rPr lang="ja-JP" altLang="en-US" sz="2800" i="1" dirty="0">
                <a:gradFill>
                  <a:gsLst>
                    <a:gs pos="62000">
                      <a:schemeClr val="accent3">
                        <a:lumMod val="60000"/>
                        <a:lumOff val="40000"/>
                      </a:schemeClr>
                    </a:gs>
                    <a:gs pos="88000">
                      <a:schemeClr val="accent3">
                        <a:lumMod val="60000"/>
                        <a:lumOff val="40000"/>
                      </a:schemeClr>
                    </a:gs>
                  </a:gsLst>
                  <a:lin ang="5400000" scaled="0"/>
                </a:gradFill>
                <a:effectLst/>
              </a:rPr>
              <a:t>テクノロジ</a:t>
            </a:r>
            <a:r>
              <a:rPr lang="ja-JP" altLang="en-US" sz="2800" i="1" dirty="0" smtClean="0">
                <a:gradFill>
                  <a:gsLst>
                    <a:gs pos="62000">
                      <a:schemeClr val="accent3">
                        <a:lumMod val="60000"/>
                        <a:lumOff val="40000"/>
                      </a:schemeClr>
                    </a:gs>
                    <a:gs pos="88000">
                      <a:schemeClr val="accent3">
                        <a:lumMod val="60000"/>
                        <a:lumOff val="40000"/>
                      </a:schemeClr>
                    </a:gs>
                  </a:gsLst>
                  <a:lin ang="5400000" scaled="0"/>
                </a:gradFill>
                <a:effectLst/>
              </a:rPr>
              <a:t>入門 </a:t>
            </a:r>
            <a:r>
              <a:rPr lang="en-US" altLang="ja-JP" sz="2800" i="1" dirty="0" smtClean="0">
                <a:gradFill>
                  <a:gsLst>
                    <a:gs pos="62000">
                      <a:schemeClr val="accent3">
                        <a:lumMod val="60000"/>
                        <a:lumOff val="40000"/>
                      </a:schemeClr>
                    </a:gs>
                    <a:gs pos="88000">
                      <a:schemeClr val="accent3">
                        <a:lumMod val="60000"/>
                        <a:lumOff val="40000"/>
                      </a:schemeClr>
                    </a:gs>
                  </a:gsLst>
                  <a:lin ang="5400000" scaled="0"/>
                </a:gradFill>
                <a:effectLst/>
              </a:rPr>
              <a:t>~ .NET </a:t>
            </a:r>
            <a:r>
              <a:rPr lang="ja-JP" altLang="en-US" sz="2800" i="1" dirty="0" smtClean="0">
                <a:gradFill>
                  <a:gsLst>
                    <a:gs pos="62000">
                      <a:schemeClr val="accent3">
                        <a:lumMod val="60000"/>
                        <a:lumOff val="40000"/>
                      </a:schemeClr>
                    </a:gs>
                    <a:gs pos="88000">
                      <a:schemeClr val="accent3">
                        <a:lumMod val="60000"/>
                        <a:lumOff val="40000"/>
                      </a:schemeClr>
                    </a:gs>
                  </a:gsLst>
                  <a:lin ang="5400000" scaled="0"/>
                </a:gradFill>
                <a:effectLst/>
              </a:rPr>
              <a:t>の</a:t>
            </a:r>
            <a:r>
              <a:rPr lang="ja-JP" altLang="en-US" sz="2800" i="1" dirty="0">
                <a:gradFill>
                  <a:gsLst>
                    <a:gs pos="62000">
                      <a:schemeClr val="accent3">
                        <a:lumMod val="60000"/>
                        <a:lumOff val="40000"/>
                      </a:schemeClr>
                    </a:gs>
                    <a:gs pos="88000">
                      <a:schemeClr val="accent3">
                        <a:lumMod val="60000"/>
                        <a:lumOff val="40000"/>
                      </a:schemeClr>
                    </a:gs>
                  </a:gsLst>
                  <a:lin ang="5400000" scaled="0"/>
                </a:gradFill>
                <a:effectLst/>
              </a:rPr>
              <a:t>基礎からクラウドテクノロジ </a:t>
            </a:r>
            <a:r>
              <a:rPr lang="en-US" altLang="ja-JP" sz="2800" i="1" dirty="0">
                <a:gradFill>
                  <a:gsLst>
                    <a:gs pos="62000">
                      <a:schemeClr val="accent3">
                        <a:lumMod val="60000"/>
                        <a:lumOff val="40000"/>
                      </a:schemeClr>
                    </a:gs>
                    <a:gs pos="88000">
                      <a:schemeClr val="accent3">
                        <a:lumMod val="60000"/>
                        <a:lumOff val="40000"/>
                      </a:schemeClr>
                    </a:gs>
                  </a:gsLst>
                  <a:lin ang="5400000" scaled="0"/>
                </a:gradFill>
                <a:effectLst/>
              </a:rPr>
              <a:t>Windows Azure</a:t>
            </a:r>
            <a:r>
              <a:rPr lang="ja-JP" altLang="en-US" sz="2800" i="1" dirty="0">
                <a:gradFill>
                  <a:gsLst>
                    <a:gs pos="62000">
                      <a:schemeClr val="accent3">
                        <a:lumMod val="60000"/>
                        <a:lumOff val="40000"/>
                      </a:schemeClr>
                    </a:gs>
                    <a:gs pos="88000">
                      <a:schemeClr val="accent3">
                        <a:lumMod val="60000"/>
                        <a:lumOff val="40000"/>
                      </a:schemeClr>
                    </a:gs>
                  </a:gsLst>
                  <a:lin ang="5400000" scaled="0"/>
                </a:gradFill>
                <a:effectLst/>
              </a:rPr>
              <a:t>まで 」</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357158" y="1878679"/>
            <a:ext cx="4714908" cy="4665893"/>
          </a:xfrm>
        </p:spPr>
        <p:txBody>
          <a:bodyPr/>
          <a:lstStyle/>
          <a:p>
            <a:r>
              <a:rPr lang="ja-JP" altLang="en-US" sz="1800" dirty="0" smtClean="0"/>
              <a:t>価格：</a:t>
            </a:r>
            <a:r>
              <a:rPr lang="en-US" altLang="ja-JP" sz="1800" dirty="0" smtClean="0"/>
              <a:t>\3,990</a:t>
            </a:r>
          </a:p>
          <a:p>
            <a:r>
              <a:rPr lang="en-US" altLang="ja-JP" sz="1800" dirty="0" smtClean="0"/>
              <a:t>7 </a:t>
            </a:r>
            <a:r>
              <a:rPr lang="ja-JP" altLang="en-US" sz="1800" dirty="0" smtClean="0"/>
              <a:t>月</a:t>
            </a:r>
            <a:r>
              <a:rPr lang="en-US" altLang="ja-JP" sz="1800" dirty="0" smtClean="0"/>
              <a:t>30</a:t>
            </a:r>
            <a:r>
              <a:rPr lang="ja-JP" altLang="en-US" sz="1800" dirty="0" smtClean="0"/>
              <a:t>日　発売予定</a:t>
            </a:r>
            <a:endParaRPr lang="en-US" altLang="ja-JP" sz="1800" dirty="0" smtClean="0"/>
          </a:p>
          <a:p>
            <a:endParaRPr lang="en-US" altLang="ja-JP" sz="1800" dirty="0" smtClean="0"/>
          </a:p>
          <a:p>
            <a:r>
              <a:rPr lang="ja-JP" altLang="en-US" sz="1800" dirty="0" smtClean="0"/>
              <a:t>マイクロソフト株式会社</a:t>
            </a:r>
            <a:endParaRPr lang="en-US" altLang="ja-JP" sz="1800" dirty="0" smtClean="0"/>
          </a:p>
          <a:p>
            <a:pPr>
              <a:buNone/>
            </a:pPr>
            <a:r>
              <a:rPr lang="en-US" altLang="ja-JP" sz="1800" dirty="0" smtClean="0"/>
              <a:t>	</a:t>
            </a:r>
            <a:r>
              <a:rPr lang="ja-JP" altLang="en-US" sz="1800" dirty="0" smtClean="0"/>
              <a:t>エバンジェリストチーム</a:t>
            </a:r>
            <a:r>
              <a:rPr lang="ja-JP" altLang="en-US" sz="1600" dirty="0" smtClean="0"/>
              <a:t>（井上章、井上大輔、川西裕幸、小高太郎、鈴木章太郎、中原幹雄、松崎剛）</a:t>
            </a:r>
            <a:r>
              <a:rPr lang="ja-JP" altLang="en-US" sz="1800" dirty="0" smtClean="0"/>
              <a:t>著</a:t>
            </a:r>
            <a:endParaRPr lang="en-US" altLang="ja-JP" sz="1800" dirty="0" smtClean="0"/>
          </a:p>
          <a:p>
            <a:endParaRPr lang="en-US" altLang="ja-JP" sz="1800" dirty="0" smtClean="0"/>
          </a:p>
          <a:p>
            <a:r>
              <a:rPr lang="ja-JP" altLang="en-US" sz="1800" dirty="0" smtClean="0"/>
              <a:t>目次</a:t>
            </a:r>
            <a:endParaRPr lang="en-US" altLang="ja-JP" sz="1800" dirty="0" smtClean="0"/>
          </a:p>
          <a:p>
            <a:pPr lvl="1"/>
            <a:r>
              <a:rPr lang="en-US" altLang="ja-JP" sz="1600" dirty="0" smtClean="0"/>
              <a:t>.NET Framework 3.5</a:t>
            </a:r>
            <a:r>
              <a:rPr lang="ja-JP" altLang="en-US" sz="1600" dirty="0" smtClean="0"/>
              <a:t>によるアプリケーション開発（はじめに）</a:t>
            </a:r>
            <a:endParaRPr lang="en-US" altLang="ja-JP" sz="1600" dirty="0" smtClean="0"/>
          </a:p>
          <a:p>
            <a:pPr lvl="1"/>
            <a:r>
              <a:rPr lang="ja-JP" altLang="en-US" sz="1600" dirty="0" smtClean="0"/>
              <a:t>プレゼンテーションの開発（</a:t>
            </a:r>
            <a:r>
              <a:rPr lang="en-US" altLang="ja-JP" sz="1600" dirty="0" smtClean="0"/>
              <a:t>WPF</a:t>
            </a:r>
            <a:r>
              <a:rPr lang="ja-JP" altLang="en-US" sz="1600" dirty="0" smtClean="0"/>
              <a:t>）</a:t>
            </a:r>
            <a:endParaRPr lang="en-US" altLang="ja-JP" sz="1600" dirty="0" smtClean="0"/>
          </a:p>
          <a:p>
            <a:pPr lvl="1"/>
            <a:r>
              <a:rPr lang="en-US" altLang="ja-JP" sz="1600" dirty="0" smtClean="0"/>
              <a:t>Web</a:t>
            </a:r>
            <a:r>
              <a:rPr lang="ja-JP" altLang="en-US" sz="1600" dirty="0" smtClean="0"/>
              <a:t>アプリケーションの開発 </a:t>
            </a:r>
            <a:r>
              <a:rPr lang="en-US" altLang="ja-JP" sz="1600" dirty="0" smtClean="0"/>
              <a:t>(ASP.NET</a:t>
            </a:r>
            <a:r>
              <a:rPr lang="ja-JP" altLang="en-US" sz="1600" dirty="0" smtClean="0"/>
              <a:t>）</a:t>
            </a:r>
            <a:endParaRPr lang="en-US" altLang="ja-JP" sz="1600" dirty="0" smtClean="0"/>
          </a:p>
          <a:p>
            <a:pPr lvl="1"/>
            <a:r>
              <a:rPr lang="ja-JP" altLang="en-US" sz="1600" dirty="0" smtClean="0"/>
              <a:t>分散テクノロジ（</a:t>
            </a:r>
            <a:r>
              <a:rPr lang="en-US" altLang="ja-JP" sz="1600" dirty="0" smtClean="0"/>
              <a:t>WCF</a:t>
            </a:r>
            <a:r>
              <a:rPr lang="ja-JP" altLang="en-US" sz="1600" dirty="0" smtClean="0"/>
              <a:t>）</a:t>
            </a:r>
            <a:endParaRPr lang="en-US" altLang="ja-JP" sz="1600" dirty="0" smtClean="0"/>
          </a:p>
          <a:p>
            <a:pPr lvl="1"/>
            <a:r>
              <a:rPr lang="ja-JP" altLang="en-US" sz="1600" dirty="0" smtClean="0"/>
              <a:t>データアクセス技術（</a:t>
            </a:r>
            <a:r>
              <a:rPr lang="en-US" altLang="ja-JP" sz="1600" dirty="0" smtClean="0"/>
              <a:t>ADO.NET/LINQ</a:t>
            </a:r>
            <a:r>
              <a:rPr lang="ja-JP" altLang="en-US" sz="1600" dirty="0" smtClean="0"/>
              <a:t>）</a:t>
            </a:r>
            <a:endParaRPr lang="en-US" altLang="ja-JP" sz="1600" dirty="0" smtClean="0"/>
          </a:p>
          <a:p>
            <a:pPr lvl="1"/>
            <a:r>
              <a:rPr lang="ja-JP" altLang="en-US" sz="1600" dirty="0" smtClean="0"/>
              <a:t>ワークフローの開発（</a:t>
            </a:r>
            <a:r>
              <a:rPr lang="en-US" altLang="ja-JP" sz="1600" dirty="0" smtClean="0"/>
              <a:t>WF</a:t>
            </a:r>
            <a:r>
              <a:rPr lang="ja-JP" altLang="en-US" sz="1600" dirty="0" smtClean="0"/>
              <a:t>）</a:t>
            </a:r>
            <a:endParaRPr lang="en-US" altLang="ja-JP" sz="1600" dirty="0" smtClean="0"/>
          </a:p>
          <a:p>
            <a:pPr lvl="1"/>
            <a:r>
              <a:rPr lang="en-US" altLang="ja-JP" sz="1600" dirty="0" smtClean="0"/>
              <a:t>Windows Azure</a:t>
            </a:r>
            <a:r>
              <a:rPr lang="ja-JP" altLang="en-US" sz="1600" dirty="0" smtClean="0"/>
              <a:t>を使用したプログラミング</a:t>
            </a:r>
          </a:p>
        </p:txBody>
      </p:sp>
      <p:pic>
        <p:nvPicPr>
          <p:cNvPr id="40962" name="Picture 2" descr=".NET開発テクノロジ入門~.NETの基礎からクラウドテクノロジ Windows Azureまで"/>
          <p:cNvPicPr>
            <a:picLocks noChangeAspect="1" noChangeArrowheads="1"/>
          </p:cNvPicPr>
          <p:nvPr/>
        </p:nvPicPr>
        <p:blipFill>
          <a:blip r:embed="rId3"/>
          <a:srcRect/>
          <a:stretch>
            <a:fillRect/>
          </a:stretch>
        </p:blipFill>
        <p:spPr bwMode="auto">
          <a:xfrm>
            <a:off x="5143504" y="1857364"/>
            <a:ext cx="3714750" cy="4762500"/>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52596"/>
          </a:xfrm>
        </p:spPr>
        <p:txBody>
          <a:bodyPr/>
          <a:lstStyle/>
          <a:p>
            <a:r>
              <a:rPr lang="en-US" altLang="ja-JP" dirty="0" smtClean="0"/>
              <a:t>RIA</a:t>
            </a:r>
            <a:r>
              <a:rPr lang="ja-JP" altLang="en-US" dirty="0" smtClean="0"/>
              <a:t>開発者のための参考書</a:t>
            </a:r>
            <a:r>
              <a:rPr lang="en-US" altLang="ja-JP" dirty="0"/>
              <a:t/>
            </a:r>
            <a:br>
              <a:rPr lang="en-US" altLang="ja-JP" dirty="0"/>
            </a:br>
            <a:r>
              <a:rPr lang="ja-JP" altLang="en-US" sz="2800" i="1" dirty="0" smtClean="0">
                <a:gradFill>
                  <a:gsLst>
                    <a:gs pos="62000">
                      <a:schemeClr val="accent3">
                        <a:lumMod val="60000"/>
                        <a:lumOff val="40000"/>
                      </a:schemeClr>
                    </a:gs>
                    <a:gs pos="88000">
                      <a:schemeClr val="accent3">
                        <a:lumMod val="60000"/>
                        <a:lumOff val="40000"/>
                      </a:schemeClr>
                    </a:gs>
                  </a:gsLst>
                  <a:lin ang="5400000" scaled="0"/>
                </a:gradFill>
                <a:effectLst/>
              </a:rPr>
              <a:t>「</a:t>
            </a:r>
            <a:r>
              <a:rPr lang="en-US" altLang="ja-JP" sz="2800" i="1" dirty="0" smtClean="0">
                <a:gradFill>
                  <a:gsLst>
                    <a:gs pos="62000">
                      <a:schemeClr val="accent3">
                        <a:lumMod val="60000"/>
                        <a:lumOff val="40000"/>
                      </a:schemeClr>
                    </a:gs>
                    <a:gs pos="88000">
                      <a:schemeClr val="accent3">
                        <a:lumMod val="60000"/>
                        <a:lumOff val="40000"/>
                      </a:schemeClr>
                    </a:gs>
                  </a:gsLst>
                  <a:lin ang="5400000" scaled="0"/>
                </a:gradFill>
                <a:effectLst/>
              </a:rPr>
              <a:t>Silverlight </a:t>
            </a:r>
            <a:r>
              <a:rPr lang="ja-JP" altLang="en-US" sz="2800" i="1" dirty="0" smtClean="0">
                <a:gradFill>
                  <a:gsLst>
                    <a:gs pos="62000">
                      <a:schemeClr val="accent3">
                        <a:lumMod val="60000"/>
                        <a:lumOff val="40000"/>
                      </a:schemeClr>
                    </a:gs>
                    <a:gs pos="88000">
                      <a:schemeClr val="accent3">
                        <a:lumMod val="60000"/>
                        <a:lumOff val="40000"/>
                      </a:schemeClr>
                    </a:gs>
                  </a:gsLst>
                  <a:lin ang="5400000" scaled="0"/>
                </a:gradFill>
                <a:effectLst/>
              </a:rPr>
              <a:t>で開発するデータ駆動アプリケーション」</a:t>
            </a:r>
            <a:endParaRPr lang="en-US" i="1" dirty="0">
              <a:gradFill>
                <a:gsLst>
                  <a:gs pos="62000">
                    <a:schemeClr val="accent3">
                      <a:lumMod val="60000"/>
                      <a:lumOff val="40000"/>
                    </a:schemeClr>
                  </a:gs>
                  <a:gs pos="88000">
                    <a:schemeClr val="accent3">
                      <a:lumMod val="60000"/>
                      <a:lumOff val="40000"/>
                    </a:schemeClr>
                  </a:gs>
                </a:gsLst>
                <a:lin ang="5400000" scaled="0"/>
              </a:gradFill>
              <a:effectLst/>
            </a:endParaRPr>
          </a:p>
        </p:txBody>
      </p:sp>
      <p:sp>
        <p:nvSpPr>
          <p:cNvPr id="3" name="Text Placeholder 2"/>
          <p:cNvSpPr>
            <a:spLocks noGrp="1"/>
          </p:cNvSpPr>
          <p:nvPr>
            <p:ph type="body" sz="quarter" idx="10"/>
          </p:nvPr>
        </p:nvSpPr>
        <p:spPr>
          <a:xfrm>
            <a:off x="285720" y="1357298"/>
            <a:ext cx="4572032" cy="5299912"/>
          </a:xfrm>
        </p:spPr>
        <p:txBody>
          <a:bodyPr/>
          <a:lstStyle/>
          <a:p>
            <a:r>
              <a:rPr lang="ja-JP" altLang="en-US" sz="1800" dirty="0" smtClean="0"/>
              <a:t>予価：</a:t>
            </a:r>
            <a:r>
              <a:rPr lang="en-US" altLang="ja-JP" sz="1800" dirty="0" smtClean="0"/>
              <a:t>\3,800</a:t>
            </a:r>
          </a:p>
          <a:p>
            <a:r>
              <a:rPr lang="en-US" altLang="ja-JP" sz="1800" dirty="0" smtClean="0"/>
              <a:t>8</a:t>
            </a:r>
            <a:r>
              <a:rPr lang="ja-JP" altLang="en-US" sz="1800" dirty="0" smtClean="0"/>
              <a:t>月上旬　刊行予定</a:t>
            </a:r>
            <a:endParaRPr lang="en-US" altLang="ja-JP" sz="1800" dirty="0" smtClean="0"/>
          </a:p>
          <a:p>
            <a:r>
              <a:rPr lang="ja-JP" altLang="en-US" sz="1800" dirty="0" smtClean="0"/>
              <a:t>目次</a:t>
            </a:r>
            <a:endParaRPr lang="en-US" sz="1800" dirty="0" smtClean="0"/>
          </a:p>
          <a:p>
            <a:pPr lvl="1"/>
            <a:r>
              <a:rPr lang="en-US" altLang="ja-JP" sz="1600" dirty="0" smtClean="0"/>
              <a:t>Silverlight </a:t>
            </a:r>
            <a:r>
              <a:rPr lang="ja-JP" altLang="en-US" sz="1600" dirty="0" smtClean="0"/>
              <a:t>をはじめよう</a:t>
            </a:r>
            <a:endParaRPr lang="en-US" altLang="ja-JP" sz="1600" dirty="0" smtClean="0"/>
          </a:p>
          <a:p>
            <a:pPr lvl="1"/>
            <a:r>
              <a:rPr lang="ja-JP" altLang="en-US" sz="1600" dirty="0" smtClean="0"/>
              <a:t>データバインディングの基礎</a:t>
            </a:r>
            <a:endParaRPr lang="en-US" altLang="ja-JP" sz="1600" dirty="0" smtClean="0"/>
          </a:p>
          <a:p>
            <a:pPr lvl="1"/>
            <a:r>
              <a:rPr lang="ja-JP" altLang="en-US" sz="1600" dirty="0" smtClean="0"/>
              <a:t>モードと通知</a:t>
            </a:r>
            <a:endParaRPr lang="en-US" altLang="ja-JP" sz="1600" dirty="0" smtClean="0"/>
          </a:p>
          <a:p>
            <a:pPr lvl="1"/>
            <a:r>
              <a:rPr lang="ja-JP" altLang="en-US" sz="1600" dirty="0" smtClean="0"/>
              <a:t>リストの管理</a:t>
            </a:r>
            <a:r>
              <a:rPr lang="en-US" altLang="ja-JP" sz="1600" dirty="0" smtClean="0"/>
              <a:t>, </a:t>
            </a:r>
            <a:r>
              <a:rPr lang="ja-JP" altLang="en-US" sz="1600" dirty="0" smtClean="0"/>
              <a:t>テンプレート</a:t>
            </a:r>
            <a:r>
              <a:rPr lang="en-US" altLang="ja-JP" sz="1600" dirty="0" smtClean="0"/>
              <a:t>, </a:t>
            </a:r>
            <a:r>
              <a:rPr lang="ja-JP" altLang="en-US" sz="1600" dirty="0" smtClean="0"/>
              <a:t>コンバーター</a:t>
            </a:r>
            <a:endParaRPr lang="en-US" altLang="ja-JP" sz="1600" dirty="0" smtClean="0"/>
          </a:p>
          <a:p>
            <a:pPr lvl="1"/>
            <a:r>
              <a:rPr lang="en-US" altLang="ja-JP" sz="1600" dirty="0" smtClean="0"/>
              <a:t>WCF, Web</a:t>
            </a:r>
            <a:r>
              <a:rPr lang="ja-JP" altLang="en-US" sz="1600" dirty="0" smtClean="0"/>
              <a:t>サービス</a:t>
            </a:r>
            <a:r>
              <a:rPr lang="en-US" altLang="ja-JP" sz="1600" dirty="0" smtClean="0"/>
              <a:t>, </a:t>
            </a:r>
            <a:r>
              <a:rPr lang="ja-JP" altLang="en-US" sz="1600" dirty="0" smtClean="0"/>
              <a:t>クロスドメインポリシー</a:t>
            </a:r>
            <a:endParaRPr lang="en-US" sz="1600" dirty="0" smtClean="0"/>
          </a:p>
          <a:p>
            <a:pPr lvl="1"/>
            <a:r>
              <a:rPr lang="en-US" altLang="ja-JP" sz="1600" dirty="0" smtClean="0"/>
              <a:t>WCF</a:t>
            </a:r>
            <a:r>
              <a:rPr lang="ja-JP" altLang="en-US" sz="1600" dirty="0" smtClean="0"/>
              <a:t>によるエンティティの受け渡し</a:t>
            </a:r>
            <a:endParaRPr lang="en-US" altLang="ja-JP" sz="1600" dirty="0" smtClean="0"/>
          </a:p>
          <a:p>
            <a:pPr lvl="1"/>
            <a:r>
              <a:rPr lang="en-US" altLang="ja-JP" sz="1600" dirty="0" smtClean="0"/>
              <a:t>WebClient, HttpWebRequest</a:t>
            </a:r>
            <a:r>
              <a:rPr lang="ja-JP" altLang="en-US" sz="1600" dirty="0" smtClean="0"/>
              <a:t>による</a:t>
            </a:r>
            <a:r>
              <a:rPr lang="en-US" altLang="ja-JP" sz="1600" dirty="0" smtClean="0"/>
              <a:t>RESTful</a:t>
            </a:r>
            <a:r>
              <a:rPr lang="ja-JP" altLang="en-US" sz="1600" dirty="0" smtClean="0"/>
              <a:t> サービスの利用</a:t>
            </a:r>
            <a:endParaRPr lang="en-US" altLang="ja-JP" sz="1600" dirty="0" smtClean="0"/>
          </a:p>
          <a:p>
            <a:pPr lvl="1"/>
            <a:r>
              <a:rPr lang="en-US" altLang="ja-JP" sz="1600" dirty="0" smtClean="0"/>
              <a:t>Amazon Restful </a:t>
            </a:r>
            <a:r>
              <a:rPr lang="ja-JP" altLang="en-US" sz="1600" dirty="0" smtClean="0"/>
              <a:t>サービスの利用</a:t>
            </a:r>
            <a:endParaRPr lang="en-US" altLang="ja-JP" sz="1600" dirty="0" smtClean="0"/>
          </a:p>
          <a:p>
            <a:pPr lvl="1"/>
            <a:r>
              <a:rPr lang="en-US" altLang="ja-JP" sz="1600" dirty="0" smtClean="0"/>
              <a:t>Restful </a:t>
            </a:r>
            <a:r>
              <a:rPr lang="ja-JP" altLang="en-US" sz="1600" dirty="0" smtClean="0"/>
              <a:t>サービスの作成と </a:t>
            </a:r>
            <a:r>
              <a:rPr lang="en-US" altLang="ja-JP" sz="1600" dirty="0" err="1" smtClean="0"/>
              <a:t>SilverTwit</a:t>
            </a:r>
            <a:r>
              <a:rPr lang="ja-JP" altLang="en-US" sz="1600" dirty="0" smtClean="0"/>
              <a:t>の  紹介</a:t>
            </a:r>
            <a:endParaRPr lang="en-US" altLang="ja-JP" sz="1600" dirty="0" smtClean="0"/>
          </a:p>
          <a:p>
            <a:pPr lvl="1"/>
            <a:r>
              <a:rPr lang="en-US" altLang="ja-JP" sz="1600" dirty="0" smtClean="0"/>
              <a:t>Syndication Feed</a:t>
            </a:r>
          </a:p>
          <a:p>
            <a:pPr lvl="1"/>
            <a:r>
              <a:rPr lang="en-US" altLang="ja-JP" sz="1600" dirty="0" smtClean="0"/>
              <a:t>ADO.NET Data Services</a:t>
            </a:r>
          </a:p>
          <a:p>
            <a:r>
              <a:rPr lang="ja-JP" altLang="en-US" sz="1800" dirty="0" smtClean="0"/>
              <a:t>豊富なサンプルアプリケーション</a:t>
            </a:r>
            <a:endParaRPr lang="en-US" altLang="ja-JP" sz="1800" dirty="0" smtClean="0"/>
          </a:p>
          <a:p>
            <a:pPr lvl="1"/>
            <a:r>
              <a:rPr lang="ja-JP" altLang="en-US" sz="1600" dirty="0" smtClean="0"/>
              <a:t>全ソースコードがダウンロード可能</a:t>
            </a:r>
            <a:endParaRPr lang="en-US" altLang="ja-JP" sz="1600" dirty="0" smtClean="0"/>
          </a:p>
        </p:txBody>
      </p:sp>
      <p:pic>
        <p:nvPicPr>
          <p:cNvPr id="4" name="Picture 2"/>
          <p:cNvPicPr>
            <a:picLocks noChangeAspect="1" noChangeArrowheads="1"/>
          </p:cNvPicPr>
          <p:nvPr/>
        </p:nvPicPr>
        <p:blipFill>
          <a:blip r:embed="rId3"/>
          <a:srcRect/>
          <a:stretch>
            <a:fillRect/>
          </a:stretch>
        </p:blipFill>
        <p:spPr bwMode="auto">
          <a:xfrm>
            <a:off x="4786314" y="1357298"/>
            <a:ext cx="4120000" cy="5280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81000" y="57912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pic>
        <p:nvPicPr>
          <p:cNvPr id="6" name="Picture 2" descr="MicrosoftLogo wht shadow"/>
          <p:cNvPicPr>
            <a:picLocks noChangeAspect="1" noChangeArrowheads="1"/>
          </p:cNvPicPr>
          <p:nvPr/>
        </p:nvPicPr>
        <p:blipFill>
          <a:blip r:embed="rId3"/>
          <a:srcRect t="35449" b="36508"/>
          <a:stretch>
            <a:fillRect/>
          </a:stretch>
        </p:blipFill>
        <p:spPr bwMode="invGray">
          <a:xfrm>
            <a:off x="1743976" y="2567785"/>
            <a:ext cx="5619750" cy="1182687"/>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762762"/>
            <a:ext cx="7043208" cy="1523494"/>
          </a:xfrm>
        </p:spPr>
        <p:txBody>
          <a:bodyPr/>
          <a:lstStyle/>
          <a:p>
            <a:pPr algn="ctr"/>
            <a:r>
              <a:rPr lang="en-US" altLang="ja-JP" dirty="0" smtClean="0"/>
              <a:t>Windows Azure </a:t>
            </a:r>
            <a:r>
              <a:rPr lang="ja-JP" altLang="en-US" dirty="0" smtClean="0"/>
              <a:t>とは</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52400"/>
            <a:ext cx="8382000" cy="664797"/>
          </a:xfrm>
        </p:spPr>
        <p:txBody>
          <a:bodyPr vert="horz" wrap="square" lIns="0" tIns="0" rIns="0" bIns="0" rtlCol="0" anchor="t">
            <a:spAutoFit/>
          </a:bodyPr>
          <a:lstStyle/>
          <a:p>
            <a:r>
              <a:rPr lang="en-US" altLang="ja-JP" dirty="0" smtClean="0">
                <a:latin typeface="メイリオ" pitchFamily="50" charset="-128"/>
              </a:rPr>
              <a:t>Azure Services Platform </a:t>
            </a:r>
            <a:r>
              <a:rPr lang="ja-JP" altLang="en-US" dirty="0" smtClean="0">
                <a:latin typeface="メイリオ" pitchFamily="50" charset="-128"/>
              </a:rPr>
              <a:t>とは</a:t>
            </a:r>
            <a:endParaRPr lang="ja-JP" altLang="en-US" dirty="0">
              <a:latin typeface="メイリオ" pitchFamily="50" charset="-128"/>
            </a:endParaRPr>
          </a:p>
        </p:txBody>
      </p:sp>
      <p:sp>
        <p:nvSpPr>
          <p:cNvPr id="4" name="Rounded Rectangle 4"/>
          <p:cNvSpPr/>
          <p:nvPr/>
        </p:nvSpPr>
        <p:spPr bwMode="auto">
          <a:xfrm>
            <a:off x="339437" y="1801086"/>
            <a:ext cx="8382000" cy="4738255"/>
          </a:xfrm>
          <a:prstGeom prst="roundRect">
            <a:avLst>
              <a:gd name="adj" fmla="val 5375"/>
            </a:avLst>
          </a:prstGeom>
          <a:gradFill flip="none" rotWithShape="1">
            <a:gsLst>
              <a:gs pos="0">
                <a:srgbClr val="3BA0CD">
                  <a:lumMod val="40000"/>
                  <a:lumOff val="60000"/>
                </a:srgbClr>
              </a:gs>
              <a:gs pos="15000">
                <a:srgbClr val="3BA0CD">
                  <a:lumMod val="75000"/>
                </a:srgbClr>
              </a:gs>
              <a:gs pos="90000">
                <a:srgbClr val="3BA0CD"/>
              </a:gs>
              <a:gs pos="100000">
                <a:srgbClr val="3BA0CD">
                  <a:lumMod val="60000"/>
                  <a:lumOff val="40000"/>
                </a:srgbClr>
              </a:gs>
            </a:gsLst>
            <a:lin ang="5400000" scaled="1"/>
            <a:tileRect/>
          </a:gradFill>
          <a:ln w="41275">
            <a:gradFill>
              <a:gsLst>
                <a:gs pos="0">
                  <a:srgbClr val="3BA0CD"/>
                </a:gs>
                <a:gs pos="100000">
                  <a:srgbClr val="3BA0CD">
                    <a:lumMod val="60000"/>
                    <a:lumOff val="40000"/>
                  </a:srgbClr>
                </a:gs>
              </a:gsLst>
              <a:lin ang="5400000" scaled="0"/>
            </a:gradFill>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prstMaterial="matte">
            <a:contourClr>
              <a:srgbClr val="F8BD52">
                <a:satMod val="300000"/>
              </a:srgbClr>
            </a:contourClr>
          </a:sp3d>
        </p:spPr>
        <p:txBody>
          <a:bodyPr vert="horz" wrap="square" lIns="76194" tIns="38097" rIns="76194" bIns="38097" numCol="1" rtlCol="0" anchor="ctr" anchorCtr="0" compatLnSpc="1">
            <a:prstTxWarp prst="textNoShape">
              <a:avLst/>
            </a:prstTxWarp>
          </a:bodyPr>
          <a:lstStyle/>
          <a:p>
            <a:pPr algn="ctr" defTabSz="761719">
              <a:defRPr/>
            </a:pPr>
            <a:endParaRPr lang="en-US" sz="1600" kern="0" dirty="0" smtClean="0">
              <a:solidFill>
                <a:srgbClr val="FFFFFF"/>
              </a:solidFill>
              <a:latin typeface="Segoe" pitchFamily="34" charset="0"/>
              <a:ea typeface="メイリオ" pitchFamily="50" charset="-128"/>
            </a:endParaRPr>
          </a:p>
        </p:txBody>
      </p:sp>
      <p:sp>
        <p:nvSpPr>
          <p:cNvPr id="10" name="TextBox 20"/>
          <p:cNvSpPr txBox="1"/>
          <p:nvPr/>
        </p:nvSpPr>
        <p:spPr>
          <a:xfrm>
            <a:off x="2532376" y="1927838"/>
            <a:ext cx="4039888" cy="523220"/>
          </a:xfrm>
          <a:prstGeom prst="rect">
            <a:avLst/>
          </a:prstGeom>
          <a:noFill/>
        </p:spPr>
        <p:txBody>
          <a:bodyPr wrap="none" rtlCol="0">
            <a:spAutoFit/>
          </a:bodyPr>
          <a:lstStyle/>
          <a:p>
            <a:r>
              <a:rPr lang="en-US" sz="280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Segoe" pitchFamily="34" charset="0"/>
                <a:ea typeface="メイリオ" pitchFamily="50" charset="-128"/>
              </a:rPr>
              <a:t>Azure Services Platform</a:t>
            </a:r>
          </a:p>
        </p:txBody>
      </p:sp>
      <p:sp>
        <p:nvSpPr>
          <p:cNvPr id="13" name="角丸四角形 12"/>
          <p:cNvSpPr/>
          <p:nvPr/>
        </p:nvSpPr>
        <p:spPr bwMode="auto">
          <a:xfrm>
            <a:off x="678873" y="2521522"/>
            <a:ext cx="7786255" cy="817418"/>
          </a:xfrm>
          <a:prstGeom prst="roundRect">
            <a:avLst>
              <a:gd name="adj" fmla="val 16667"/>
            </a:avLst>
          </a:prstGeom>
          <a:noFill/>
          <a:ln>
            <a:solidFill>
              <a:schemeClr val="lt1">
                <a:alpha val="31000"/>
              </a:schemeClr>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solidFill>
                <a:srgbClr val="FFFFFF"/>
              </a:solidFill>
              <a:effectLst>
                <a:outerShdw blurRad="38100" dist="38100" dir="2700000" algn="tl">
                  <a:srgbClr val="000000">
                    <a:alpha val="43137"/>
                  </a:srgbClr>
                </a:outerShdw>
              </a:effectLst>
              <a:latin typeface="Segoe" pitchFamily="34" charset="0"/>
              <a:ea typeface="メイリオ" pitchFamily="50" charset="-128"/>
            </a:endParaRPr>
          </a:p>
        </p:txBody>
      </p:sp>
      <p:sp>
        <p:nvSpPr>
          <p:cNvPr id="14" name="角丸四角形 13"/>
          <p:cNvSpPr/>
          <p:nvPr/>
        </p:nvSpPr>
        <p:spPr bwMode="auto">
          <a:xfrm>
            <a:off x="665018" y="3426686"/>
            <a:ext cx="7786255" cy="817418"/>
          </a:xfrm>
          <a:prstGeom prst="roundRect">
            <a:avLst>
              <a:gd name="adj" fmla="val 16667"/>
            </a:avLst>
          </a:prstGeom>
          <a:noFill/>
          <a:ln>
            <a:solidFill>
              <a:schemeClr val="lt1">
                <a:alpha val="31000"/>
              </a:schemeClr>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solidFill>
                <a:srgbClr val="FFFFFF"/>
              </a:solidFill>
              <a:effectLst>
                <a:outerShdw blurRad="38100" dist="38100" dir="2700000" algn="tl">
                  <a:srgbClr val="000000">
                    <a:alpha val="43137"/>
                  </a:srgbClr>
                </a:outerShdw>
              </a:effectLst>
              <a:latin typeface="Segoe" pitchFamily="34" charset="0"/>
              <a:ea typeface="メイリオ" pitchFamily="50" charset="-128"/>
            </a:endParaRPr>
          </a:p>
        </p:txBody>
      </p:sp>
      <p:sp>
        <p:nvSpPr>
          <p:cNvPr id="15" name="角丸四角形 14"/>
          <p:cNvSpPr/>
          <p:nvPr/>
        </p:nvSpPr>
        <p:spPr bwMode="auto">
          <a:xfrm>
            <a:off x="651163" y="4331850"/>
            <a:ext cx="7786255" cy="817418"/>
          </a:xfrm>
          <a:prstGeom prst="roundRect">
            <a:avLst>
              <a:gd name="adj" fmla="val 16667"/>
            </a:avLst>
          </a:prstGeom>
          <a:noFill/>
          <a:ln>
            <a:solidFill>
              <a:schemeClr val="lt1">
                <a:alpha val="31000"/>
              </a:schemeClr>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solidFill>
                <a:srgbClr val="FFFFFF"/>
              </a:solidFill>
              <a:effectLst>
                <a:outerShdw blurRad="38100" dist="38100" dir="2700000" algn="tl">
                  <a:srgbClr val="000000">
                    <a:alpha val="43137"/>
                  </a:srgbClr>
                </a:outerShdw>
              </a:effectLst>
              <a:latin typeface="Segoe" pitchFamily="34" charset="0"/>
              <a:ea typeface="メイリオ" pitchFamily="50" charset="-128"/>
            </a:endParaRPr>
          </a:p>
        </p:txBody>
      </p:sp>
      <p:sp>
        <p:nvSpPr>
          <p:cNvPr id="16" name="角丸四角形 15"/>
          <p:cNvSpPr/>
          <p:nvPr/>
        </p:nvSpPr>
        <p:spPr bwMode="auto">
          <a:xfrm>
            <a:off x="637309" y="5237013"/>
            <a:ext cx="7786255" cy="817418"/>
          </a:xfrm>
          <a:prstGeom prst="roundRect">
            <a:avLst>
              <a:gd name="adj" fmla="val 16667"/>
            </a:avLst>
          </a:prstGeom>
          <a:noFill/>
          <a:ln>
            <a:solidFill>
              <a:schemeClr val="lt1">
                <a:alpha val="31000"/>
              </a:schemeClr>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solidFill>
                <a:srgbClr val="FFFFFF"/>
              </a:solidFill>
              <a:effectLst>
                <a:outerShdw blurRad="38100" dist="38100" dir="2700000" algn="tl">
                  <a:srgbClr val="000000">
                    <a:alpha val="43137"/>
                  </a:srgbClr>
                </a:outerShdw>
              </a:effectLst>
              <a:latin typeface="Segoe" pitchFamily="34" charset="0"/>
              <a:ea typeface="メイリオ" pitchFamily="50" charset="-128"/>
            </a:endParaRPr>
          </a:p>
        </p:txBody>
      </p:sp>
      <p:sp>
        <p:nvSpPr>
          <p:cNvPr id="17" name="TextBox 3"/>
          <p:cNvSpPr txBox="1"/>
          <p:nvPr/>
        </p:nvSpPr>
        <p:spPr>
          <a:xfrm>
            <a:off x="228595" y="785794"/>
            <a:ext cx="8763000" cy="830997"/>
          </a:xfrm>
          <a:prstGeom prst="rect">
            <a:avLst/>
          </a:prstGeom>
          <a:noFill/>
          <a:effectLst/>
        </p:spPr>
        <p:txBody>
          <a:bodyPr wrap="square" rtlCol="0">
            <a:spAutoFit/>
          </a:bodyPr>
          <a:lstStyle/>
          <a:p>
            <a:r>
              <a:rPr lang="ja-JP" altLang="en-US" sz="2400" dirty="0" smtClean="0">
                <a:latin typeface="Segoe" pitchFamily="34" charset="0"/>
                <a:ea typeface="メイリオ" pitchFamily="50" charset="-128"/>
              </a:rPr>
              <a:t>マイクロソフトがホスティングする拡張性に優れたサービス ベース アプリケーション プラットフォーム</a:t>
            </a:r>
            <a:endParaRPr lang="en-US" sz="2400" dirty="0">
              <a:solidFill>
                <a:schemeClr val="tx1"/>
              </a:solidFill>
              <a:latin typeface="Segoe" pitchFamily="34" charset="0"/>
              <a:ea typeface="メイリオ" pitchFamily="50" charset="-128"/>
            </a:endParaRPr>
          </a:p>
        </p:txBody>
      </p:sp>
      <p:sp>
        <p:nvSpPr>
          <p:cNvPr id="18" name="TextBox 3"/>
          <p:cNvSpPr txBox="1"/>
          <p:nvPr/>
        </p:nvSpPr>
        <p:spPr>
          <a:xfrm>
            <a:off x="4322617" y="2554843"/>
            <a:ext cx="4001277" cy="830997"/>
          </a:xfrm>
          <a:prstGeom prst="rect">
            <a:avLst/>
          </a:prstGeom>
          <a:noFill/>
          <a:effectLst/>
        </p:spPr>
        <p:txBody>
          <a:bodyPr wrap="square" rtlCol="0">
            <a:spAutoFit/>
          </a:bodyPr>
          <a:lstStyle/>
          <a:p>
            <a:r>
              <a:rPr lang="ja-JP" altLang="en-US" sz="2400" dirty="0" smtClean="0">
                <a:effectLst>
                  <a:glow rad="139700">
                    <a:schemeClr val="accent2">
                      <a:satMod val="175000"/>
                      <a:alpha val="40000"/>
                    </a:schemeClr>
                  </a:glow>
                </a:effectLst>
                <a:latin typeface="Segoe" pitchFamily="34" charset="0"/>
                <a:ea typeface="メイリオ" pitchFamily="50" charset="-128"/>
              </a:rPr>
              <a:t>ホスティング、ストレージ、自動管理</a:t>
            </a:r>
            <a:endParaRPr lang="en-US" sz="2400" dirty="0">
              <a:solidFill>
                <a:schemeClr val="tx1"/>
              </a:solidFill>
              <a:effectLst>
                <a:glow rad="139700">
                  <a:schemeClr val="accent2">
                    <a:satMod val="175000"/>
                    <a:alpha val="40000"/>
                  </a:schemeClr>
                </a:glow>
              </a:effectLst>
              <a:latin typeface="Segoe" pitchFamily="34" charset="0"/>
              <a:ea typeface="メイリオ" pitchFamily="50" charset="-128"/>
            </a:endParaRPr>
          </a:p>
        </p:txBody>
      </p:sp>
      <p:sp>
        <p:nvSpPr>
          <p:cNvPr id="19" name="TextBox 3"/>
          <p:cNvSpPr txBox="1"/>
          <p:nvPr/>
        </p:nvSpPr>
        <p:spPr>
          <a:xfrm>
            <a:off x="4322617" y="3441534"/>
            <a:ext cx="4001277" cy="830997"/>
          </a:xfrm>
          <a:prstGeom prst="rect">
            <a:avLst/>
          </a:prstGeom>
          <a:noFill/>
          <a:effectLst/>
        </p:spPr>
        <p:txBody>
          <a:bodyPr wrap="square" rtlCol="0">
            <a:spAutoFit/>
          </a:bodyPr>
          <a:lstStyle/>
          <a:p>
            <a:r>
              <a:rPr lang="ja-JP" altLang="en-US" sz="2400" dirty="0" smtClean="0">
                <a:solidFill>
                  <a:schemeClr val="tx1"/>
                </a:solidFill>
                <a:effectLst>
                  <a:glow rad="101600">
                    <a:schemeClr val="accent2">
                      <a:satMod val="175000"/>
                      <a:alpha val="40000"/>
                    </a:schemeClr>
                  </a:glow>
                </a:effectLst>
                <a:latin typeface="Segoe" pitchFamily="34" charset="0"/>
                <a:ea typeface="メイリオ" pitchFamily="50" charset="-128"/>
              </a:rPr>
              <a:t>データベース、</a:t>
            </a:r>
            <a:r>
              <a:rPr lang="en-US" altLang="ja-JP" sz="2400" dirty="0" smtClean="0">
                <a:solidFill>
                  <a:schemeClr val="tx1">
                    <a:lumMod val="65000"/>
                  </a:schemeClr>
                </a:solidFill>
                <a:effectLst>
                  <a:glow rad="101600">
                    <a:schemeClr val="accent2">
                      <a:satMod val="175000"/>
                      <a:alpha val="40000"/>
                    </a:schemeClr>
                  </a:glow>
                </a:effectLst>
                <a:latin typeface="Segoe" pitchFamily="34" charset="0"/>
                <a:ea typeface="メイリオ" pitchFamily="50" charset="-128"/>
              </a:rPr>
              <a:t>BI</a:t>
            </a:r>
            <a:r>
              <a:rPr lang="ja-JP" altLang="en-US" sz="2400" dirty="0" err="1" smtClean="0">
                <a:solidFill>
                  <a:schemeClr val="tx1">
                    <a:lumMod val="65000"/>
                  </a:schemeClr>
                </a:solidFill>
                <a:effectLst>
                  <a:glow rad="101600">
                    <a:schemeClr val="accent2">
                      <a:satMod val="175000"/>
                      <a:alpha val="40000"/>
                    </a:schemeClr>
                  </a:glow>
                </a:effectLst>
                <a:latin typeface="Segoe" pitchFamily="34" charset="0"/>
                <a:ea typeface="メイリオ" pitchFamily="50" charset="-128"/>
              </a:rPr>
              <a:t>、</a:t>
            </a:r>
            <a:endParaRPr lang="en-US" altLang="ja-JP" sz="2400" dirty="0" smtClean="0">
              <a:solidFill>
                <a:schemeClr val="tx1">
                  <a:lumMod val="65000"/>
                </a:schemeClr>
              </a:solidFill>
              <a:effectLst>
                <a:glow rad="101600">
                  <a:schemeClr val="accent2">
                    <a:satMod val="175000"/>
                    <a:alpha val="40000"/>
                  </a:schemeClr>
                </a:glow>
              </a:effectLst>
              <a:latin typeface="Segoe" pitchFamily="34" charset="0"/>
              <a:ea typeface="メイリオ" pitchFamily="50" charset="-128"/>
            </a:endParaRPr>
          </a:p>
          <a:p>
            <a:r>
              <a:rPr lang="ja-JP" altLang="en-US" sz="2400" dirty="0" smtClean="0">
                <a:solidFill>
                  <a:schemeClr val="tx1">
                    <a:lumMod val="65000"/>
                  </a:schemeClr>
                </a:solidFill>
                <a:effectLst>
                  <a:glow rad="101600">
                    <a:schemeClr val="accent2">
                      <a:satMod val="175000"/>
                      <a:alpha val="40000"/>
                    </a:schemeClr>
                  </a:glow>
                </a:effectLst>
                <a:latin typeface="Segoe" pitchFamily="34" charset="0"/>
                <a:ea typeface="メイリオ" pitchFamily="50" charset="-128"/>
              </a:rPr>
              <a:t>レポーティング</a:t>
            </a:r>
            <a:endParaRPr lang="en-US" sz="2400" dirty="0">
              <a:solidFill>
                <a:schemeClr val="tx1">
                  <a:lumMod val="65000"/>
                </a:schemeClr>
              </a:solidFill>
              <a:effectLst>
                <a:glow rad="101600">
                  <a:schemeClr val="accent2">
                    <a:satMod val="175000"/>
                    <a:alpha val="40000"/>
                  </a:schemeClr>
                </a:glow>
              </a:effectLst>
              <a:latin typeface="Segoe" pitchFamily="34" charset="0"/>
              <a:ea typeface="メイリオ" pitchFamily="50" charset="-128"/>
            </a:endParaRPr>
          </a:p>
        </p:txBody>
      </p:sp>
      <p:sp>
        <p:nvSpPr>
          <p:cNvPr id="20" name="TextBox 3"/>
          <p:cNvSpPr txBox="1"/>
          <p:nvPr/>
        </p:nvSpPr>
        <p:spPr>
          <a:xfrm>
            <a:off x="4350326" y="4355934"/>
            <a:ext cx="4436516" cy="830997"/>
          </a:xfrm>
          <a:prstGeom prst="rect">
            <a:avLst/>
          </a:prstGeom>
          <a:noFill/>
          <a:effectLst/>
        </p:spPr>
        <p:txBody>
          <a:bodyPr wrap="square" rtlCol="0">
            <a:spAutoFit/>
          </a:bodyPr>
          <a:lstStyle/>
          <a:p>
            <a:r>
              <a:rPr lang="ja-JP" altLang="en-US" sz="2400" dirty="0" smtClean="0">
                <a:solidFill>
                  <a:schemeClr val="tx1"/>
                </a:solidFill>
                <a:effectLst>
                  <a:glow rad="139700">
                    <a:schemeClr val="accent2">
                      <a:satMod val="175000"/>
                      <a:alpha val="40000"/>
                    </a:schemeClr>
                  </a:glow>
                </a:effectLst>
                <a:latin typeface="Segoe" pitchFamily="34" charset="0"/>
                <a:ea typeface="メイリオ" pitchFamily="50" charset="-128"/>
              </a:rPr>
              <a:t>アクセス コントロール、</a:t>
            </a:r>
            <a:endParaRPr lang="en-US" altLang="ja-JP" sz="2400" dirty="0" smtClean="0">
              <a:solidFill>
                <a:schemeClr val="tx1"/>
              </a:solidFill>
              <a:effectLst>
                <a:glow rad="139700">
                  <a:schemeClr val="accent2">
                    <a:satMod val="175000"/>
                    <a:alpha val="40000"/>
                  </a:schemeClr>
                </a:glow>
              </a:effectLst>
              <a:latin typeface="Segoe" pitchFamily="34" charset="0"/>
              <a:ea typeface="メイリオ" pitchFamily="50" charset="-128"/>
            </a:endParaRPr>
          </a:p>
          <a:p>
            <a:r>
              <a:rPr lang="ja-JP" altLang="en-US" sz="2400" dirty="0" smtClean="0">
                <a:solidFill>
                  <a:schemeClr val="tx1"/>
                </a:solidFill>
                <a:effectLst>
                  <a:glow rad="139700">
                    <a:schemeClr val="accent2">
                      <a:satMod val="175000"/>
                      <a:alpha val="40000"/>
                    </a:schemeClr>
                  </a:glow>
                </a:effectLst>
                <a:latin typeface="Segoe" pitchFamily="34" charset="0"/>
                <a:ea typeface="メイリオ" pitchFamily="50" charset="-128"/>
              </a:rPr>
              <a:t>サービス バス、ワークフロー</a:t>
            </a:r>
            <a:endParaRPr lang="en-US" sz="2400" dirty="0">
              <a:solidFill>
                <a:schemeClr val="tx1"/>
              </a:solidFill>
              <a:effectLst>
                <a:glow rad="139700">
                  <a:schemeClr val="accent2">
                    <a:satMod val="175000"/>
                    <a:alpha val="40000"/>
                  </a:schemeClr>
                </a:glow>
              </a:effectLst>
              <a:latin typeface="Segoe" pitchFamily="34" charset="0"/>
              <a:ea typeface="メイリオ" pitchFamily="50" charset="-128"/>
            </a:endParaRPr>
          </a:p>
        </p:txBody>
      </p:sp>
      <p:sp>
        <p:nvSpPr>
          <p:cNvPr id="21" name="TextBox 3"/>
          <p:cNvSpPr txBox="1"/>
          <p:nvPr/>
        </p:nvSpPr>
        <p:spPr>
          <a:xfrm>
            <a:off x="4364181" y="5242625"/>
            <a:ext cx="4132705" cy="830997"/>
          </a:xfrm>
          <a:prstGeom prst="rect">
            <a:avLst/>
          </a:prstGeom>
          <a:noFill/>
          <a:effectLst/>
        </p:spPr>
        <p:txBody>
          <a:bodyPr wrap="square" rtlCol="0">
            <a:spAutoFit/>
          </a:bodyPr>
          <a:lstStyle/>
          <a:p>
            <a:r>
              <a:rPr lang="ja-JP" altLang="en-US" sz="2400" dirty="0" smtClean="0">
                <a:solidFill>
                  <a:schemeClr val="tx1"/>
                </a:solidFill>
                <a:effectLst>
                  <a:glow rad="101600">
                    <a:schemeClr val="accent2">
                      <a:satMod val="175000"/>
                      <a:alpha val="40000"/>
                    </a:schemeClr>
                  </a:glow>
                </a:effectLst>
                <a:latin typeface="Segoe" pitchFamily="34" charset="0"/>
                <a:ea typeface="メイリオ" pitchFamily="50" charset="-128"/>
              </a:rPr>
              <a:t>アイデンティティ、連絡先、デバイス</a:t>
            </a:r>
            <a:endParaRPr lang="en-US" sz="2400" dirty="0">
              <a:solidFill>
                <a:schemeClr val="tx1"/>
              </a:solidFill>
              <a:effectLst>
                <a:glow rad="101600">
                  <a:schemeClr val="accent2">
                    <a:satMod val="175000"/>
                    <a:alpha val="40000"/>
                  </a:schemeClr>
                </a:glow>
              </a:effectLst>
              <a:latin typeface="Segoe" pitchFamily="34" charset="0"/>
              <a:ea typeface="メイリオ" pitchFamily="50" charset="-128"/>
            </a:endParaRPr>
          </a:p>
        </p:txBody>
      </p:sp>
      <p:pic>
        <p:nvPicPr>
          <p:cNvPr id="25" name="Picture 5" descr="WinAzure_h_rgb_r.png"/>
          <p:cNvPicPr>
            <a:picLocks noChangeAspect="1"/>
          </p:cNvPicPr>
          <p:nvPr/>
        </p:nvPicPr>
        <p:blipFill>
          <a:blip r:embed="rId3"/>
          <a:stretch>
            <a:fillRect/>
          </a:stretch>
        </p:blipFill>
        <p:spPr bwMode="invGray">
          <a:xfrm>
            <a:off x="785786" y="2571744"/>
            <a:ext cx="3214710" cy="601151"/>
          </a:xfrm>
          <a:prstGeom prst="rect">
            <a:avLst/>
          </a:prstGeom>
        </p:spPr>
      </p:pic>
      <p:pic>
        <p:nvPicPr>
          <p:cNvPr id="27" name="Picture 3" descr="C:\Users\kazuhi\Desktop\Kzuhi\SQLServices_h_rgb_r.png"/>
          <p:cNvPicPr>
            <a:picLocks noChangeAspect="1" noChangeArrowheads="1"/>
          </p:cNvPicPr>
          <p:nvPr/>
        </p:nvPicPr>
        <p:blipFill>
          <a:blip r:embed="rId4"/>
          <a:srcRect/>
          <a:stretch>
            <a:fillRect/>
          </a:stretch>
        </p:blipFill>
        <p:spPr bwMode="auto">
          <a:xfrm>
            <a:off x="731155" y="3429000"/>
            <a:ext cx="2626399" cy="714380"/>
          </a:xfrm>
          <a:prstGeom prst="rect">
            <a:avLst/>
          </a:prstGeom>
          <a:noFill/>
        </p:spPr>
      </p:pic>
      <p:pic>
        <p:nvPicPr>
          <p:cNvPr id="28" name="Picture 4" descr="C:\Users\mikion\Desktop\NETServices_h_rgb_r.png"/>
          <p:cNvPicPr>
            <a:picLocks noChangeAspect="1" noChangeArrowheads="1"/>
          </p:cNvPicPr>
          <p:nvPr/>
        </p:nvPicPr>
        <p:blipFill>
          <a:blip r:embed="rId5"/>
          <a:srcRect/>
          <a:stretch>
            <a:fillRect/>
          </a:stretch>
        </p:blipFill>
        <p:spPr bwMode="auto">
          <a:xfrm>
            <a:off x="714348" y="4357694"/>
            <a:ext cx="3429024" cy="746675"/>
          </a:xfrm>
          <a:prstGeom prst="rect">
            <a:avLst/>
          </a:prstGeom>
          <a:noFill/>
        </p:spPr>
      </p:pic>
      <p:pic>
        <p:nvPicPr>
          <p:cNvPr id="29" name="Picture 2" descr="C:\Users\kazuhi\Desktop\Kzuhi\LiveServices_h_rgb_r.png"/>
          <p:cNvPicPr>
            <a:picLocks noChangeAspect="1" noChangeArrowheads="1"/>
          </p:cNvPicPr>
          <p:nvPr/>
        </p:nvPicPr>
        <p:blipFill>
          <a:blip r:embed="rId6"/>
          <a:srcRect/>
          <a:stretch>
            <a:fillRect/>
          </a:stretch>
        </p:blipFill>
        <p:spPr bwMode="auto">
          <a:xfrm>
            <a:off x="714348" y="5286388"/>
            <a:ext cx="2571768" cy="724964"/>
          </a:xfrm>
          <a:prstGeom prst="rect">
            <a:avLst/>
          </a:prstGeom>
          <a:noFill/>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Picture 2"/>
          <p:cNvPicPr>
            <a:picLocks noChangeAspect="1" noChangeArrowheads="1"/>
          </p:cNvPicPr>
          <p:nvPr/>
        </p:nvPicPr>
        <p:blipFill>
          <a:blip r:embed="rId2" cstate="print"/>
          <a:srcRect/>
          <a:stretch>
            <a:fillRect/>
          </a:stretch>
        </p:blipFill>
        <p:spPr bwMode="auto">
          <a:xfrm>
            <a:off x="4572000" y="642918"/>
            <a:ext cx="2078813" cy="1606812"/>
          </a:xfrm>
          <a:prstGeom prst="rect">
            <a:avLst/>
          </a:prstGeom>
          <a:noFill/>
          <a:ln w="9525">
            <a:solidFill>
              <a:schemeClr val="tx1"/>
            </a:solidFill>
            <a:miter lim="800000"/>
            <a:headEnd/>
            <a:tailEnd/>
          </a:ln>
          <a:effectLst/>
        </p:spPr>
      </p:pic>
      <p:sp>
        <p:nvSpPr>
          <p:cNvPr id="198" name="Text Box 27"/>
          <p:cNvSpPr txBox="1">
            <a:spLocks noChangeArrowheads="1"/>
          </p:cNvSpPr>
          <p:nvPr/>
        </p:nvSpPr>
        <p:spPr bwMode="auto">
          <a:xfrm>
            <a:off x="3929058" y="285728"/>
            <a:ext cx="3500462" cy="338554"/>
          </a:xfrm>
          <a:prstGeom prst="rect">
            <a:avLst/>
          </a:prstGeom>
          <a:noFill/>
          <a:ln w="19050" algn="ctr">
            <a:noFill/>
            <a:miter lim="800000"/>
            <a:headEnd/>
            <a:tailEnd/>
          </a:ln>
          <a:effectLst/>
        </p:spPr>
        <p:txBody>
          <a:bodyPr wrap="square">
            <a:spAutoFit/>
          </a:bodyPr>
          <a:lstStyle/>
          <a:p>
            <a:pPr algn="ctr"/>
            <a:r>
              <a:rPr lang="ja-JP" altLang="en-US" sz="1600" b="1" i="1" dirty="0" smtClean="0"/>
              <a:t>管理ポータル（</a:t>
            </a:r>
            <a:r>
              <a:rPr lang="en-US" altLang="ja-JP" sz="1600" b="1" i="1" dirty="0" smtClean="0"/>
              <a:t>Azure.com</a:t>
            </a:r>
            <a:r>
              <a:rPr lang="ja-JP" altLang="en-US" sz="1600" b="1" i="1" dirty="0" smtClean="0"/>
              <a:t>）</a:t>
            </a:r>
            <a:endParaRPr lang="en-US" sz="1600" b="1" i="1" dirty="0">
              <a:solidFill>
                <a:schemeClr val="tx1"/>
              </a:solidFill>
            </a:endParaRPr>
          </a:p>
        </p:txBody>
      </p:sp>
      <p:sp>
        <p:nvSpPr>
          <p:cNvPr id="199" name="TextBox 112"/>
          <p:cNvSpPr txBox="1"/>
          <p:nvPr/>
        </p:nvSpPr>
        <p:spPr>
          <a:xfrm>
            <a:off x="1285852" y="1785926"/>
            <a:ext cx="1143008"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ja-JP" altLang="en-US" sz="1200" b="1" i="1" dirty="0" smtClean="0">
                <a:latin typeface="メイリオ" pitchFamily="50" charset="-128"/>
                <a:ea typeface="メイリオ" pitchFamily="50" charset="-128"/>
              </a:rPr>
              <a:t>構成定義</a:t>
            </a:r>
            <a:endParaRPr lang="en-US" altLang="ja-JP" sz="1200" b="1" i="1" dirty="0" smtClean="0">
              <a:latin typeface="メイリオ" pitchFamily="50" charset="-128"/>
              <a:ea typeface="メイリオ" pitchFamily="50" charset="-128"/>
            </a:endParaRPr>
          </a:p>
          <a:p>
            <a:pPr algn="ctr"/>
            <a:r>
              <a:rPr lang="ja-JP" altLang="en-US" sz="1200" b="1" i="1" dirty="0" smtClean="0">
                <a:latin typeface="メイリオ" pitchFamily="50" charset="-128"/>
                <a:ea typeface="メイリオ" pitchFamily="50" charset="-128"/>
              </a:rPr>
              <a:t>（</a:t>
            </a:r>
            <a:r>
              <a:rPr lang="en-US" altLang="ja-JP" sz="1200" b="1" i="1" dirty="0" smtClean="0">
                <a:latin typeface="メイリオ" pitchFamily="50" charset="-128"/>
                <a:ea typeface="メイリオ" pitchFamily="50" charset="-128"/>
              </a:rPr>
              <a:t>XML</a:t>
            </a:r>
            <a:r>
              <a:rPr lang="ja-JP" altLang="en-US" sz="1200" b="1" i="1" dirty="0" smtClean="0">
                <a:latin typeface="メイリオ" pitchFamily="50" charset="-128"/>
                <a:ea typeface="メイリオ" pitchFamily="50" charset="-128"/>
              </a:rPr>
              <a:t>）</a:t>
            </a:r>
            <a:endParaRPr lang="en-US" sz="1200" b="1" i="1" dirty="0" smtClean="0">
              <a:latin typeface="メイリオ" pitchFamily="50" charset="-128"/>
              <a:ea typeface="メイリオ" pitchFamily="50" charset="-128"/>
            </a:endParaRPr>
          </a:p>
        </p:txBody>
      </p:sp>
      <p:pic>
        <p:nvPicPr>
          <p:cNvPr id="202" name="Picture 5" descr="WinAzure_h_rgb_r.png"/>
          <p:cNvPicPr>
            <a:picLocks noChangeAspect="1"/>
          </p:cNvPicPr>
          <p:nvPr/>
        </p:nvPicPr>
        <p:blipFill>
          <a:blip r:embed="rId3" cstate="print"/>
          <a:stretch>
            <a:fillRect/>
          </a:stretch>
        </p:blipFill>
        <p:spPr bwMode="invGray">
          <a:xfrm>
            <a:off x="0" y="285728"/>
            <a:ext cx="4202234" cy="785818"/>
          </a:xfrm>
          <a:prstGeom prst="rect">
            <a:avLst/>
          </a:prstGeom>
        </p:spPr>
      </p:pic>
      <p:sp>
        <p:nvSpPr>
          <p:cNvPr id="399" name="正方形/長方形 398"/>
          <p:cNvSpPr/>
          <p:nvPr/>
        </p:nvSpPr>
        <p:spPr>
          <a:xfrm>
            <a:off x="285720" y="2357430"/>
            <a:ext cx="8715436" cy="4357718"/>
          </a:xfrm>
          <a:prstGeom prst="rect">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000000"/>
              </a:solidFill>
              <a:effectLst/>
              <a:uLnTx/>
              <a:uFillTx/>
              <a:latin typeface="Segoe"/>
              <a:ea typeface="+mn-ea"/>
              <a:cs typeface="+mn-cs"/>
            </a:endParaRPr>
          </a:p>
        </p:txBody>
      </p:sp>
      <p:sp>
        <p:nvSpPr>
          <p:cNvPr id="400" name="Down Arrow 246"/>
          <p:cNvSpPr/>
          <p:nvPr/>
        </p:nvSpPr>
        <p:spPr>
          <a:xfrm rot="5400000" flipV="1">
            <a:off x="1714500" y="5253034"/>
            <a:ext cx="457200" cy="533400"/>
          </a:xfrm>
          <a:prstGeom prst="downArrow">
            <a:avLst/>
          </a:prstGeom>
          <a:gradFill rotWithShape="1">
            <a:gsLst>
              <a:gs pos="0">
                <a:srgbClr val="00CC00">
                  <a:tint val="62000"/>
                  <a:satMod val="180000"/>
                </a:srgbClr>
              </a:gs>
              <a:gs pos="65000">
                <a:srgbClr val="00CC00">
                  <a:tint val="32000"/>
                  <a:satMod val="250000"/>
                </a:srgbClr>
              </a:gs>
              <a:gs pos="100000">
                <a:srgbClr val="00CC00">
                  <a:tint val="23000"/>
                  <a:satMod val="300000"/>
                </a:srgbClr>
              </a:gs>
            </a:gsLst>
            <a:lin ang="16200000" scaled="0"/>
          </a:gradFill>
          <a:ln w="9525" cap="flat" cmpd="sng" algn="ctr">
            <a:solidFill>
              <a:srgbClr val="00CC00"/>
            </a:solidFill>
            <a:prstDash val="solid"/>
            <a:headEnd type="none" w="lg" len="lg"/>
            <a:tailEnd type="stealth" w="lg" len="lg"/>
          </a:ln>
          <a:effectLst>
            <a:outerShdw blurRad="50800" dist="38100" dir="5400000" rotWithShape="0">
              <a:srgbClr val="000000">
                <a:alpha val="35000"/>
              </a:srgbClr>
            </a:outerShdw>
          </a:effectLst>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mn-ea"/>
              <a:cs typeface="+mn-cs"/>
            </a:endParaRPr>
          </a:p>
        </p:txBody>
      </p:sp>
      <p:sp>
        <p:nvSpPr>
          <p:cNvPr id="401" name="Rectangle 238"/>
          <p:cNvSpPr/>
          <p:nvPr/>
        </p:nvSpPr>
        <p:spPr>
          <a:xfrm>
            <a:off x="622016" y="4910134"/>
            <a:ext cx="1130584" cy="1143000"/>
          </a:xfrm>
          <a:prstGeom prst="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lg" len="lg"/>
            <a:tailEnd type="stealth" w="lg" len="lg"/>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charset="0"/>
              <a:ea typeface="+mn-ea"/>
              <a:cs typeface="+mn-cs"/>
            </a:endParaRPr>
          </a:p>
        </p:txBody>
      </p:sp>
      <p:sp>
        <p:nvSpPr>
          <p:cNvPr id="402" name="Rectangle 241"/>
          <p:cNvSpPr/>
          <p:nvPr/>
        </p:nvSpPr>
        <p:spPr>
          <a:xfrm>
            <a:off x="2197384" y="4438290"/>
            <a:ext cx="6553200" cy="1752600"/>
          </a:xfrm>
          <a:prstGeom prst="rect">
            <a:avLst/>
          </a:prstGeom>
          <a:gradFill rotWithShape="1">
            <a:gsLst>
              <a:gs pos="0">
                <a:srgbClr val="007EAE">
                  <a:shade val="15000"/>
                  <a:satMod val="180000"/>
                </a:srgbClr>
              </a:gs>
              <a:gs pos="50000">
                <a:srgbClr val="007EAE">
                  <a:shade val="45000"/>
                  <a:satMod val="170000"/>
                </a:srgbClr>
              </a:gs>
              <a:gs pos="70000">
                <a:srgbClr val="007EAE">
                  <a:tint val="99000"/>
                  <a:shade val="65000"/>
                  <a:satMod val="155000"/>
                </a:srgbClr>
              </a:gs>
              <a:gs pos="100000">
                <a:srgbClr val="007EAE">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7EAE">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Segoe"/>
              <a:ea typeface="+mn-ea"/>
              <a:cs typeface="+mn-cs"/>
            </a:endParaRPr>
          </a:p>
        </p:txBody>
      </p:sp>
      <p:sp>
        <p:nvSpPr>
          <p:cNvPr id="403" name="Text Box 27"/>
          <p:cNvSpPr txBox="1">
            <a:spLocks noChangeArrowheads="1"/>
          </p:cNvSpPr>
          <p:nvPr/>
        </p:nvSpPr>
        <p:spPr bwMode="auto">
          <a:xfrm>
            <a:off x="357158" y="4238979"/>
            <a:ext cx="1685908" cy="584775"/>
          </a:xfrm>
          <a:prstGeom prst="rect">
            <a:avLst/>
          </a:prstGeom>
          <a:noFill/>
          <a:ln w="19050" algn="ctr">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u="none" strike="noStrike" kern="0" cap="none" spc="0" normalizeH="0" baseline="0" noProof="0" dirty="0" smtClean="0">
                <a:ln>
                  <a:noFill/>
                </a:ln>
                <a:solidFill>
                  <a:srgbClr val="000000"/>
                </a:solidFill>
                <a:effectLst/>
                <a:uLnTx/>
                <a:uFillTx/>
              </a:rPr>
              <a:t>ファブリック</a:t>
            </a:r>
            <a:endParaRPr kumimoji="0" lang="en-US" altLang="ja-JP" sz="1600" b="1" i="1" u="none" strike="noStrike" kern="0" cap="none" spc="0" normalizeH="0" baseline="0" noProof="0" dirty="0" smtClean="0">
              <a:ln>
                <a:noFill/>
              </a:ln>
              <a:solidFill>
                <a:srgbClr val="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u="none" strike="noStrike" kern="0" cap="none" spc="0" normalizeH="0" baseline="0" noProof="0" dirty="0" smtClean="0">
                <a:ln>
                  <a:noFill/>
                </a:ln>
                <a:solidFill>
                  <a:srgbClr val="000000"/>
                </a:solidFill>
                <a:effectLst/>
                <a:uLnTx/>
                <a:uFillTx/>
              </a:rPr>
              <a:t>コントローラー</a:t>
            </a:r>
            <a:endParaRPr kumimoji="0" lang="en-US" sz="1600" b="1" i="1" u="none" strike="noStrike" kern="0" cap="none" spc="0" normalizeH="0" baseline="0" noProof="0" dirty="0">
              <a:ln>
                <a:noFill/>
              </a:ln>
              <a:solidFill>
                <a:srgbClr val="000000"/>
              </a:solidFill>
              <a:effectLst/>
              <a:uLnTx/>
              <a:uFillTx/>
            </a:endParaRPr>
          </a:p>
        </p:txBody>
      </p:sp>
      <p:cxnSp>
        <p:nvCxnSpPr>
          <p:cNvPr id="404" name="Straight Connector 245"/>
          <p:cNvCxnSpPr>
            <a:stCxn id="421" idx="0"/>
            <a:endCxn id="585" idx="3"/>
          </p:cNvCxnSpPr>
          <p:nvPr/>
        </p:nvCxnSpPr>
        <p:spPr bwMode="auto">
          <a:xfrm rot="16200000" flipV="1">
            <a:off x="4074912" y="3755415"/>
            <a:ext cx="561913" cy="985528"/>
          </a:xfrm>
          <a:prstGeom prst="line">
            <a:avLst/>
          </a:prstGeom>
          <a:noFill/>
          <a:ln w="19050" cap="flat" cmpd="sng" algn="ctr">
            <a:solidFill>
              <a:schemeClr val="accent5"/>
            </a:solidFill>
            <a:prstDash val="sysDot"/>
            <a:round/>
            <a:headEnd type="none" w="med" len="med"/>
            <a:tailEnd type="none" w="med" len="med"/>
          </a:ln>
          <a:effectLst/>
        </p:spPr>
      </p:cxnSp>
      <p:cxnSp>
        <p:nvCxnSpPr>
          <p:cNvPr id="405" name="Straight Connector 244"/>
          <p:cNvCxnSpPr>
            <a:stCxn id="421" idx="0"/>
            <a:endCxn id="585" idx="5"/>
          </p:cNvCxnSpPr>
          <p:nvPr/>
        </p:nvCxnSpPr>
        <p:spPr bwMode="auto">
          <a:xfrm rot="5400000" flipH="1" flipV="1">
            <a:off x="4950482" y="3865373"/>
            <a:ext cx="561913" cy="765612"/>
          </a:xfrm>
          <a:prstGeom prst="line">
            <a:avLst/>
          </a:prstGeom>
          <a:noFill/>
          <a:ln w="19050" cap="flat" cmpd="sng" algn="ctr">
            <a:solidFill>
              <a:schemeClr val="accent5"/>
            </a:solidFill>
            <a:prstDash val="sysDot"/>
            <a:round/>
            <a:headEnd type="none" w="med" len="med"/>
            <a:tailEnd type="none" w="med" len="med"/>
          </a:ln>
          <a:effectLst/>
        </p:spPr>
      </p:cxnSp>
      <p:pic>
        <p:nvPicPr>
          <p:cNvPr id="406" name="Picture 7" descr="router"/>
          <p:cNvPicPr>
            <a:picLocks noChangeAspect="1" noChangeArrowheads="1"/>
          </p:cNvPicPr>
          <p:nvPr/>
        </p:nvPicPr>
        <p:blipFill>
          <a:blip r:embed="rId4" cstate="print"/>
          <a:srcRect/>
          <a:stretch>
            <a:fillRect/>
          </a:stretch>
        </p:blipFill>
        <p:spPr bwMode="auto">
          <a:xfrm>
            <a:off x="3873784" y="5138735"/>
            <a:ext cx="365161" cy="304800"/>
          </a:xfrm>
          <a:prstGeom prst="rect">
            <a:avLst/>
          </a:prstGeom>
          <a:noFill/>
        </p:spPr>
      </p:pic>
      <p:pic>
        <p:nvPicPr>
          <p:cNvPr id="407" name="Picture 6" descr="Gateway 500GR Desktop PC"/>
          <p:cNvPicPr>
            <a:picLocks noChangeAspect="1" noChangeArrowheads="1"/>
          </p:cNvPicPr>
          <p:nvPr/>
        </p:nvPicPr>
        <p:blipFill>
          <a:blip r:embed="rId5" cstate="print"/>
          <a:srcRect/>
          <a:stretch>
            <a:fillRect/>
          </a:stretch>
        </p:blipFill>
        <p:spPr bwMode="auto">
          <a:xfrm>
            <a:off x="762000" y="5000979"/>
            <a:ext cx="273295" cy="457200"/>
          </a:xfrm>
          <a:prstGeom prst="rect">
            <a:avLst/>
          </a:prstGeom>
          <a:noFill/>
        </p:spPr>
      </p:pic>
      <p:pic>
        <p:nvPicPr>
          <p:cNvPr id="408" name="Picture 6" descr="Gateway 500GR Desktop PC"/>
          <p:cNvPicPr>
            <a:picLocks noChangeAspect="1" noChangeArrowheads="1"/>
          </p:cNvPicPr>
          <p:nvPr/>
        </p:nvPicPr>
        <p:blipFill>
          <a:blip r:embed="rId5" cstate="print"/>
          <a:srcRect/>
          <a:stretch>
            <a:fillRect/>
          </a:stretch>
        </p:blipFill>
        <p:spPr bwMode="auto">
          <a:xfrm>
            <a:off x="1066800" y="5000979"/>
            <a:ext cx="273295" cy="457200"/>
          </a:xfrm>
          <a:prstGeom prst="rect">
            <a:avLst/>
          </a:prstGeom>
          <a:noFill/>
        </p:spPr>
      </p:pic>
      <p:pic>
        <p:nvPicPr>
          <p:cNvPr id="409" name="Picture 6" descr="Gateway 500GR Desktop PC"/>
          <p:cNvPicPr>
            <a:picLocks noChangeAspect="1" noChangeArrowheads="1"/>
          </p:cNvPicPr>
          <p:nvPr/>
        </p:nvPicPr>
        <p:blipFill>
          <a:blip r:embed="rId5" cstate="print"/>
          <a:srcRect/>
          <a:stretch>
            <a:fillRect/>
          </a:stretch>
        </p:blipFill>
        <p:spPr bwMode="auto">
          <a:xfrm>
            <a:off x="1371600" y="5000979"/>
            <a:ext cx="273295" cy="457200"/>
          </a:xfrm>
          <a:prstGeom prst="rect">
            <a:avLst/>
          </a:prstGeom>
          <a:noFill/>
        </p:spPr>
      </p:pic>
      <p:pic>
        <p:nvPicPr>
          <p:cNvPr id="410" name="Picture 6" descr="Gateway 500GR Desktop PC"/>
          <p:cNvPicPr>
            <a:picLocks noChangeAspect="1" noChangeArrowheads="1"/>
          </p:cNvPicPr>
          <p:nvPr/>
        </p:nvPicPr>
        <p:blipFill>
          <a:blip r:embed="rId5" cstate="print"/>
          <a:srcRect/>
          <a:stretch>
            <a:fillRect/>
          </a:stretch>
        </p:blipFill>
        <p:spPr bwMode="auto">
          <a:xfrm>
            <a:off x="762000" y="5534379"/>
            <a:ext cx="273295" cy="457200"/>
          </a:xfrm>
          <a:prstGeom prst="rect">
            <a:avLst/>
          </a:prstGeom>
          <a:noFill/>
        </p:spPr>
      </p:pic>
      <p:pic>
        <p:nvPicPr>
          <p:cNvPr id="411" name="Picture 6" descr="Gateway 500GR Desktop PC"/>
          <p:cNvPicPr>
            <a:picLocks noChangeAspect="1" noChangeArrowheads="1"/>
          </p:cNvPicPr>
          <p:nvPr/>
        </p:nvPicPr>
        <p:blipFill>
          <a:blip r:embed="rId5" cstate="print"/>
          <a:srcRect/>
          <a:stretch>
            <a:fillRect/>
          </a:stretch>
        </p:blipFill>
        <p:spPr bwMode="auto">
          <a:xfrm>
            <a:off x="1066800" y="5534379"/>
            <a:ext cx="273295" cy="457200"/>
          </a:xfrm>
          <a:prstGeom prst="rect">
            <a:avLst/>
          </a:prstGeom>
          <a:noFill/>
        </p:spPr>
      </p:pic>
      <p:pic>
        <p:nvPicPr>
          <p:cNvPr id="412" name="Picture 6" descr="Gateway 500GR Desktop PC"/>
          <p:cNvPicPr>
            <a:picLocks noChangeAspect="1" noChangeArrowheads="1"/>
          </p:cNvPicPr>
          <p:nvPr/>
        </p:nvPicPr>
        <p:blipFill>
          <a:blip r:embed="rId5" cstate="print"/>
          <a:srcRect/>
          <a:stretch>
            <a:fillRect/>
          </a:stretch>
        </p:blipFill>
        <p:spPr bwMode="auto">
          <a:xfrm>
            <a:off x="1371600" y="5534379"/>
            <a:ext cx="273295" cy="457200"/>
          </a:xfrm>
          <a:prstGeom prst="rect">
            <a:avLst/>
          </a:prstGeom>
          <a:noFill/>
        </p:spPr>
      </p:pic>
      <p:pic>
        <p:nvPicPr>
          <p:cNvPr id="413" name="Picture 6" descr="Gateway 500GR Desktop PC"/>
          <p:cNvPicPr>
            <a:picLocks noChangeAspect="1" noChangeArrowheads="1"/>
          </p:cNvPicPr>
          <p:nvPr/>
        </p:nvPicPr>
        <p:blipFill>
          <a:blip r:embed="rId5" cstate="print"/>
          <a:srcRect/>
          <a:stretch>
            <a:fillRect/>
          </a:stretch>
        </p:blipFill>
        <p:spPr bwMode="auto">
          <a:xfrm>
            <a:off x="2273584" y="4529135"/>
            <a:ext cx="273295" cy="457200"/>
          </a:xfrm>
          <a:prstGeom prst="rect">
            <a:avLst/>
          </a:prstGeom>
          <a:noFill/>
        </p:spPr>
      </p:pic>
      <p:pic>
        <p:nvPicPr>
          <p:cNvPr id="414" name="Picture 6" descr="Gateway 500GR Desktop PC"/>
          <p:cNvPicPr>
            <a:picLocks noChangeAspect="1" noChangeArrowheads="1"/>
          </p:cNvPicPr>
          <p:nvPr/>
        </p:nvPicPr>
        <p:blipFill>
          <a:blip r:embed="rId5" cstate="print"/>
          <a:srcRect/>
          <a:stretch>
            <a:fillRect/>
          </a:stretch>
        </p:blipFill>
        <p:spPr bwMode="auto">
          <a:xfrm>
            <a:off x="2578384" y="4529135"/>
            <a:ext cx="273295" cy="457200"/>
          </a:xfrm>
          <a:prstGeom prst="rect">
            <a:avLst/>
          </a:prstGeom>
          <a:noFill/>
        </p:spPr>
      </p:pic>
      <p:pic>
        <p:nvPicPr>
          <p:cNvPr id="415" name="Picture 6" descr="Gateway 500GR Desktop PC"/>
          <p:cNvPicPr>
            <a:picLocks noChangeAspect="1" noChangeArrowheads="1"/>
          </p:cNvPicPr>
          <p:nvPr/>
        </p:nvPicPr>
        <p:blipFill>
          <a:blip r:embed="rId5" cstate="print"/>
          <a:srcRect/>
          <a:stretch>
            <a:fillRect/>
          </a:stretch>
        </p:blipFill>
        <p:spPr bwMode="auto">
          <a:xfrm>
            <a:off x="2883184" y="4529135"/>
            <a:ext cx="273295" cy="457200"/>
          </a:xfrm>
          <a:prstGeom prst="rect">
            <a:avLst/>
          </a:prstGeom>
          <a:noFill/>
        </p:spPr>
      </p:pic>
      <p:pic>
        <p:nvPicPr>
          <p:cNvPr id="416" name="Picture 6" descr="Gateway 500GR Desktop PC"/>
          <p:cNvPicPr>
            <a:picLocks noChangeAspect="1" noChangeArrowheads="1"/>
          </p:cNvPicPr>
          <p:nvPr/>
        </p:nvPicPr>
        <p:blipFill>
          <a:blip r:embed="rId5" cstate="print"/>
          <a:srcRect/>
          <a:stretch>
            <a:fillRect/>
          </a:stretch>
        </p:blipFill>
        <p:spPr bwMode="auto">
          <a:xfrm>
            <a:off x="3187984" y="4529135"/>
            <a:ext cx="273295" cy="457200"/>
          </a:xfrm>
          <a:prstGeom prst="rect">
            <a:avLst/>
          </a:prstGeom>
          <a:noFill/>
        </p:spPr>
      </p:pic>
      <p:pic>
        <p:nvPicPr>
          <p:cNvPr id="417" name="Picture 6" descr="Gateway 500GR Desktop PC"/>
          <p:cNvPicPr>
            <a:picLocks noChangeAspect="1" noChangeArrowheads="1"/>
          </p:cNvPicPr>
          <p:nvPr/>
        </p:nvPicPr>
        <p:blipFill>
          <a:blip r:embed="rId5" cstate="print"/>
          <a:srcRect/>
          <a:stretch>
            <a:fillRect/>
          </a:stretch>
        </p:blipFill>
        <p:spPr bwMode="auto">
          <a:xfrm>
            <a:off x="3492784" y="4529135"/>
            <a:ext cx="273295" cy="457200"/>
          </a:xfrm>
          <a:prstGeom prst="rect">
            <a:avLst/>
          </a:prstGeom>
          <a:noFill/>
        </p:spPr>
      </p:pic>
      <p:pic>
        <p:nvPicPr>
          <p:cNvPr id="418" name="Picture 6" descr="Gateway 500GR Desktop PC"/>
          <p:cNvPicPr>
            <a:picLocks noChangeAspect="1" noChangeArrowheads="1"/>
          </p:cNvPicPr>
          <p:nvPr/>
        </p:nvPicPr>
        <p:blipFill>
          <a:blip r:embed="rId5" cstate="print"/>
          <a:srcRect/>
          <a:stretch>
            <a:fillRect/>
          </a:stretch>
        </p:blipFill>
        <p:spPr bwMode="auto">
          <a:xfrm>
            <a:off x="3797584" y="4529135"/>
            <a:ext cx="273295" cy="457200"/>
          </a:xfrm>
          <a:prstGeom prst="rect">
            <a:avLst/>
          </a:prstGeom>
          <a:noFill/>
        </p:spPr>
      </p:pic>
      <p:pic>
        <p:nvPicPr>
          <p:cNvPr id="419" name="Picture 6" descr="Gateway 500GR Desktop PC"/>
          <p:cNvPicPr>
            <a:picLocks noChangeAspect="1" noChangeArrowheads="1"/>
          </p:cNvPicPr>
          <p:nvPr/>
        </p:nvPicPr>
        <p:blipFill>
          <a:blip r:embed="rId5" cstate="print"/>
          <a:srcRect/>
          <a:stretch>
            <a:fillRect/>
          </a:stretch>
        </p:blipFill>
        <p:spPr bwMode="auto">
          <a:xfrm>
            <a:off x="4102384" y="4529135"/>
            <a:ext cx="273295" cy="457200"/>
          </a:xfrm>
          <a:prstGeom prst="rect">
            <a:avLst/>
          </a:prstGeom>
          <a:noFill/>
        </p:spPr>
      </p:pic>
      <p:pic>
        <p:nvPicPr>
          <p:cNvPr id="420" name="Picture 6" descr="Gateway 500GR Desktop PC"/>
          <p:cNvPicPr>
            <a:picLocks noChangeAspect="1" noChangeArrowheads="1"/>
          </p:cNvPicPr>
          <p:nvPr/>
        </p:nvPicPr>
        <p:blipFill>
          <a:blip r:embed="rId5" cstate="print"/>
          <a:srcRect/>
          <a:stretch>
            <a:fillRect/>
          </a:stretch>
        </p:blipFill>
        <p:spPr bwMode="auto">
          <a:xfrm>
            <a:off x="4407184" y="4529135"/>
            <a:ext cx="273295" cy="457200"/>
          </a:xfrm>
          <a:prstGeom prst="rect">
            <a:avLst/>
          </a:prstGeom>
          <a:noFill/>
        </p:spPr>
      </p:pic>
      <p:pic>
        <p:nvPicPr>
          <p:cNvPr id="421" name="Picture 6" descr="Gateway 500GR Desktop PC"/>
          <p:cNvPicPr>
            <a:picLocks noChangeAspect="1" noChangeArrowheads="1"/>
          </p:cNvPicPr>
          <p:nvPr/>
        </p:nvPicPr>
        <p:blipFill>
          <a:blip r:embed="rId5" cstate="print"/>
          <a:srcRect/>
          <a:stretch>
            <a:fillRect/>
          </a:stretch>
        </p:blipFill>
        <p:spPr bwMode="auto">
          <a:xfrm>
            <a:off x="4711984" y="4529135"/>
            <a:ext cx="273295" cy="457200"/>
          </a:xfrm>
          <a:prstGeom prst="rect">
            <a:avLst/>
          </a:prstGeom>
          <a:noFill/>
        </p:spPr>
      </p:pic>
      <p:pic>
        <p:nvPicPr>
          <p:cNvPr id="422" name="Picture 6" descr="Gateway 500GR Desktop PC"/>
          <p:cNvPicPr>
            <a:picLocks noChangeAspect="1" noChangeArrowheads="1"/>
          </p:cNvPicPr>
          <p:nvPr/>
        </p:nvPicPr>
        <p:blipFill>
          <a:blip r:embed="rId5" cstate="print"/>
          <a:srcRect/>
          <a:stretch>
            <a:fillRect/>
          </a:stretch>
        </p:blipFill>
        <p:spPr bwMode="auto">
          <a:xfrm>
            <a:off x="5016784" y="4529135"/>
            <a:ext cx="273295" cy="457200"/>
          </a:xfrm>
          <a:prstGeom prst="rect">
            <a:avLst/>
          </a:prstGeom>
          <a:noFill/>
        </p:spPr>
      </p:pic>
      <p:pic>
        <p:nvPicPr>
          <p:cNvPr id="423" name="Picture 6" descr="Gateway 500GR Desktop PC"/>
          <p:cNvPicPr>
            <a:picLocks noChangeAspect="1" noChangeArrowheads="1"/>
          </p:cNvPicPr>
          <p:nvPr/>
        </p:nvPicPr>
        <p:blipFill>
          <a:blip r:embed="rId5" cstate="print"/>
          <a:srcRect/>
          <a:stretch>
            <a:fillRect/>
          </a:stretch>
        </p:blipFill>
        <p:spPr bwMode="auto">
          <a:xfrm>
            <a:off x="5321584" y="4529135"/>
            <a:ext cx="273295" cy="457200"/>
          </a:xfrm>
          <a:prstGeom prst="rect">
            <a:avLst/>
          </a:prstGeom>
          <a:noFill/>
        </p:spPr>
      </p:pic>
      <p:pic>
        <p:nvPicPr>
          <p:cNvPr id="424" name="Picture 6" descr="Gateway 500GR Desktop PC"/>
          <p:cNvPicPr>
            <a:picLocks noChangeAspect="1" noChangeArrowheads="1"/>
          </p:cNvPicPr>
          <p:nvPr/>
        </p:nvPicPr>
        <p:blipFill>
          <a:blip r:embed="rId5" cstate="print"/>
          <a:srcRect/>
          <a:stretch>
            <a:fillRect/>
          </a:stretch>
        </p:blipFill>
        <p:spPr bwMode="auto">
          <a:xfrm>
            <a:off x="5626384" y="4529135"/>
            <a:ext cx="273295" cy="457200"/>
          </a:xfrm>
          <a:prstGeom prst="rect">
            <a:avLst/>
          </a:prstGeom>
          <a:noFill/>
        </p:spPr>
      </p:pic>
      <p:pic>
        <p:nvPicPr>
          <p:cNvPr id="425" name="Picture 6" descr="Gateway 500GR Desktop PC"/>
          <p:cNvPicPr>
            <a:picLocks noChangeAspect="1" noChangeArrowheads="1"/>
          </p:cNvPicPr>
          <p:nvPr/>
        </p:nvPicPr>
        <p:blipFill>
          <a:blip r:embed="rId5" cstate="print"/>
          <a:srcRect/>
          <a:stretch>
            <a:fillRect/>
          </a:stretch>
        </p:blipFill>
        <p:spPr bwMode="auto">
          <a:xfrm>
            <a:off x="5931184" y="4529135"/>
            <a:ext cx="273295" cy="457200"/>
          </a:xfrm>
          <a:prstGeom prst="rect">
            <a:avLst/>
          </a:prstGeom>
          <a:noFill/>
        </p:spPr>
      </p:pic>
      <p:pic>
        <p:nvPicPr>
          <p:cNvPr id="426" name="Picture 6" descr="Gateway 500GR Desktop PC"/>
          <p:cNvPicPr>
            <a:picLocks noChangeAspect="1" noChangeArrowheads="1"/>
          </p:cNvPicPr>
          <p:nvPr/>
        </p:nvPicPr>
        <p:blipFill>
          <a:blip r:embed="rId5" cstate="print"/>
          <a:srcRect/>
          <a:stretch>
            <a:fillRect/>
          </a:stretch>
        </p:blipFill>
        <p:spPr bwMode="auto">
          <a:xfrm>
            <a:off x="6845584" y="4529135"/>
            <a:ext cx="273295" cy="457200"/>
          </a:xfrm>
          <a:prstGeom prst="rect">
            <a:avLst/>
          </a:prstGeom>
          <a:noFill/>
        </p:spPr>
      </p:pic>
      <p:pic>
        <p:nvPicPr>
          <p:cNvPr id="427" name="Picture 6" descr="Gateway 500GR Desktop PC"/>
          <p:cNvPicPr>
            <a:picLocks noChangeAspect="1" noChangeArrowheads="1"/>
          </p:cNvPicPr>
          <p:nvPr/>
        </p:nvPicPr>
        <p:blipFill>
          <a:blip r:embed="rId5" cstate="print"/>
          <a:srcRect/>
          <a:stretch>
            <a:fillRect/>
          </a:stretch>
        </p:blipFill>
        <p:spPr bwMode="auto">
          <a:xfrm>
            <a:off x="7150384" y="4529135"/>
            <a:ext cx="273295" cy="457200"/>
          </a:xfrm>
          <a:prstGeom prst="rect">
            <a:avLst/>
          </a:prstGeom>
          <a:noFill/>
        </p:spPr>
      </p:pic>
      <p:pic>
        <p:nvPicPr>
          <p:cNvPr id="428" name="Picture 6" descr="Gateway 500GR Desktop PC"/>
          <p:cNvPicPr>
            <a:picLocks noChangeAspect="1" noChangeArrowheads="1"/>
          </p:cNvPicPr>
          <p:nvPr/>
        </p:nvPicPr>
        <p:blipFill>
          <a:blip r:embed="rId5" cstate="print"/>
          <a:srcRect/>
          <a:stretch>
            <a:fillRect/>
          </a:stretch>
        </p:blipFill>
        <p:spPr bwMode="auto">
          <a:xfrm>
            <a:off x="7455184" y="4529135"/>
            <a:ext cx="273295" cy="457200"/>
          </a:xfrm>
          <a:prstGeom prst="rect">
            <a:avLst/>
          </a:prstGeom>
          <a:noFill/>
        </p:spPr>
      </p:pic>
      <p:pic>
        <p:nvPicPr>
          <p:cNvPr id="429" name="Picture 6" descr="Gateway 500GR Desktop PC"/>
          <p:cNvPicPr>
            <a:picLocks noChangeAspect="1" noChangeArrowheads="1"/>
          </p:cNvPicPr>
          <p:nvPr/>
        </p:nvPicPr>
        <p:blipFill>
          <a:blip r:embed="rId5" cstate="print"/>
          <a:srcRect/>
          <a:stretch>
            <a:fillRect/>
          </a:stretch>
        </p:blipFill>
        <p:spPr bwMode="auto">
          <a:xfrm>
            <a:off x="7759984" y="4529135"/>
            <a:ext cx="273295" cy="457200"/>
          </a:xfrm>
          <a:prstGeom prst="rect">
            <a:avLst/>
          </a:prstGeom>
          <a:noFill/>
        </p:spPr>
      </p:pic>
      <p:pic>
        <p:nvPicPr>
          <p:cNvPr id="430" name="Picture 6" descr="Gateway 500GR Desktop PC"/>
          <p:cNvPicPr>
            <a:picLocks noChangeAspect="1" noChangeArrowheads="1"/>
          </p:cNvPicPr>
          <p:nvPr/>
        </p:nvPicPr>
        <p:blipFill>
          <a:blip r:embed="rId5" cstate="print"/>
          <a:srcRect/>
          <a:stretch>
            <a:fillRect/>
          </a:stretch>
        </p:blipFill>
        <p:spPr bwMode="auto">
          <a:xfrm>
            <a:off x="8064784" y="4529135"/>
            <a:ext cx="273295" cy="457200"/>
          </a:xfrm>
          <a:prstGeom prst="rect">
            <a:avLst/>
          </a:prstGeom>
          <a:noFill/>
        </p:spPr>
      </p:pic>
      <p:pic>
        <p:nvPicPr>
          <p:cNvPr id="431" name="Picture 6" descr="Gateway 500GR Desktop PC"/>
          <p:cNvPicPr>
            <a:picLocks noChangeAspect="1" noChangeArrowheads="1"/>
          </p:cNvPicPr>
          <p:nvPr/>
        </p:nvPicPr>
        <p:blipFill>
          <a:blip r:embed="rId5" cstate="print"/>
          <a:srcRect/>
          <a:stretch>
            <a:fillRect/>
          </a:stretch>
        </p:blipFill>
        <p:spPr bwMode="auto">
          <a:xfrm>
            <a:off x="8369584" y="4529135"/>
            <a:ext cx="273295" cy="457200"/>
          </a:xfrm>
          <a:prstGeom prst="rect">
            <a:avLst/>
          </a:prstGeom>
          <a:noFill/>
        </p:spPr>
      </p:pic>
      <p:pic>
        <p:nvPicPr>
          <p:cNvPr id="432" name="Picture 6" descr="Gateway 500GR Desktop PC"/>
          <p:cNvPicPr>
            <a:picLocks noChangeAspect="1" noChangeArrowheads="1"/>
          </p:cNvPicPr>
          <p:nvPr/>
        </p:nvPicPr>
        <p:blipFill>
          <a:blip r:embed="rId5" cstate="print"/>
          <a:srcRect/>
          <a:stretch>
            <a:fillRect/>
          </a:stretch>
        </p:blipFill>
        <p:spPr bwMode="auto">
          <a:xfrm>
            <a:off x="2273584" y="5062535"/>
            <a:ext cx="273295" cy="457200"/>
          </a:xfrm>
          <a:prstGeom prst="rect">
            <a:avLst/>
          </a:prstGeom>
          <a:noFill/>
        </p:spPr>
      </p:pic>
      <p:pic>
        <p:nvPicPr>
          <p:cNvPr id="433" name="Picture 6" descr="Gateway 500GR Desktop PC"/>
          <p:cNvPicPr>
            <a:picLocks noChangeAspect="1" noChangeArrowheads="1"/>
          </p:cNvPicPr>
          <p:nvPr/>
        </p:nvPicPr>
        <p:blipFill>
          <a:blip r:embed="rId5" cstate="print"/>
          <a:srcRect/>
          <a:stretch>
            <a:fillRect/>
          </a:stretch>
        </p:blipFill>
        <p:spPr bwMode="auto">
          <a:xfrm>
            <a:off x="2578384" y="5062535"/>
            <a:ext cx="273295" cy="457200"/>
          </a:xfrm>
          <a:prstGeom prst="rect">
            <a:avLst/>
          </a:prstGeom>
          <a:noFill/>
        </p:spPr>
      </p:pic>
      <p:pic>
        <p:nvPicPr>
          <p:cNvPr id="434" name="Picture 6" descr="Gateway 500GR Desktop PC"/>
          <p:cNvPicPr>
            <a:picLocks noChangeAspect="1" noChangeArrowheads="1"/>
          </p:cNvPicPr>
          <p:nvPr/>
        </p:nvPicPr>
        <p:blipFill>
          <a:blip r:embed="rId5" cstate="print"/>
          <a:srcRect/>
          <a:stretch>
            <a:fillRect/>
          </a:stretch>
        </p:blipFill>
        <p:spPr bwMode="auto">
          <a:xfrm>
            <a:off x="2883184" y="5062535"/>
            <a:ext cx="273295" cy="457200"/>
          </a:xfrm>
          <a:prstGeom prst="rect">
            <a:avLst/>
          </a:prstGeom>
          <a:noFill/>
        </p:spPr>
      </p:pic>
      <p:pic>
        <p:nvPicPr>
          <p:cNvPr id="435" name="Picture 6" descr="Gateway 500GR Desktop PC"/>
          <p:cNvPicPr>
            <a:picLocks noChangeAspect="1" noChangeArrowheads="1"/>
          </p:cNvPicPr>
          <p:nvPr/>
        </p:nvPicPr>
        <p:blipFill>
          <a:blip r:embed="rId5" cstate="print"/>
          <a:srcRect/>
          <a:stretch>
            <a:fillRect/>
          </a:stretch>
        </p:blipFill>
        <p:spPr bwMode="auto">
          <a:xfrm>
            <a:off x="3187984" y="5062535"/>
            <a:ext cx="273295" cy="457200"/>
          </a:xfrm>
          <a:prstGeom prst="rect">
            <a:avLst/>
          </a:prstGeom>
          <a:noFill/>
        </p:spPr>
      </p:pic>
      <p:pic>
        <p:nvPicPr>
          <p:cNvPr id="436" name="Picture 6" descr="Gateway 500GR Desktop PC"/>
          <p:cNvPicPr>
            <a:picLocks noChangeAspect="1" noChangeArrowheads="1"/>
          </p:cNvPicPr>
          <p:nvPr/>
        </p:nvPicPr>
        <p:blipFill>
          <a:blip r:embed="rId5" cstate="print"/>
          <a:srcRect/>
          <a:stretch>
            <a:fillRect/>
          </a:stretch>
        </p:blipFill>
        <p:spPr bwMode="auto">
          <a:xfrm>
            <a:off x="3492784" y="5062535"/>
            <a:ext cx="273295" cy="457200"/>
          </a:xfrm>
          <a:prstGeom prst="rect">
            <a:avLst/>
          </a:prstGeom>
          <a:noFill/>
        </p:spPr>
      </p:pic>
      <p:pic>
        <p:nvPicPr>
          <p:cNvPr id="437" name="Picture 6" descr="Gateway 500GR Desktop PC"/>
          <p:cNvPicPr>
            <a:picLocks noChangeAspect="1" noChangeArrowheads="1"/>
          </p:cNvPicPr>
          <p:nvPr/>
        </p:nvPicPr>
        <p:blipFill>
          <a:blip r:embed="rId5" cstate="print"/>
          <a:srcRect/>
          <a:stretch>
            <a:fillRect/>
          </a:stretch>
        </p:blipFill>
        <p:spPr bwMode="auto">
          <a:xfrm>
            <a:off x="2273584" y="5595935"/>
            <a:ext cx="273295" cy="457200"/>
          </a:xfrm>
          <a:prstGeom prst="rect">
            <a:avLst/>
          </a:prstGeom>
          <a:noFill/>
        </p:spPr>
      </p:pic>
      <p:pic>
        <p:nvPicPr>
          <p:cNvPr id="438" name="Picture 6" descr="Gateway 500GR Desktop PC"/>
          <p:cNvPicPr>
            <a:picLocks noChangeAspect="1" noChangeArrowheads="1"/>
          </p:cNvPicPr>
          <p:nvPr/>
        </p:nvPicPr>
        <p:blipFill>
          <a:blip r:embed="rId5" cstate="print"/>
          <a:srcRect/>
          <a:stretch>
            <a:fillRect/>
          </a:stretch>
        </p:blipFill>
        <p:spPr bwMode="auto">
          <a:xfrm>
            <a:off x="2578384" y="5595935"/>
            <a:ext cx="273295" cy="457200"/>
          </a:xfrm>
          <a:prstGeom prst="rect">
            <a:avLst/>
          </a:prstGeom>
          <a:noFill/>
        </p:spPr>
      </p:pic>
      <p:pic>
        <p:nvPicPr>
          <p:cNvPr id="439" name="Picture 6" descr="Gateway 500GR Desktop PC"/>
          <p:cNvPicPr>
            <a:picLocks noChangeAspect="1" noChangeArrowheads="1"/>
          </p:cNvPicPr>
          <p:nvPr/>
        </p:nvPicPr>
        <p:blipFill>
          <a:blip r:embed="rId5" cstate="print"/>
          <a:srcRect/>
          <a:stretch>
            <a:fillRect/>
          </a:stretch>
        </p:blipFill>
        <p:spPr bwMode="auto">
          <a:xfrm>
            <a:off x="3492784" y="5595935"/>
            <a:ext cx="273295" cy="457200"/>
          </a:xfrm>
          <a:prstGeom prst="rect">
            <a:avLst/>
          </a:prstGeom>
          <a:noFill/>
        </p:spPr>
      </p:pic>
      <p:pic>
        <p:nvPicPr>
          <p:cNvPr id="440" name="Picture 6" descr="Gateway 500GR Desktop PC"/>
          <p:cNvPicPr>
            <a:picLocks noChangeAspect="1" noChangeArrowheads="1"/>
          </p:cNvPicPr>
          <p:nvPr/>
        </p:nvPicPr>
        <p:blipFill>
          <a:blip r:embed="rId5" cstate="print"/>
          <a:srcRect/>
          <a:stretch>
            <a:fillRect/>
          </a:stretch>
        </p:blipFill>
        <p:spPr bwMode="auto">
          <a:xfrm>
            <a:off x="4407184" y="5062535"/>
            <a:ext cx="273295" cy="457200"/>
          </a:xfrm>
          <a:prstGeom prst="rect">
            <a:avLst/>
          </a:prstGeom>
          <a:noFill/>
        </p:spPr>
      </p:pic>
      <p:pic>
        <p:nvPicPr>
          <p:cNvPr id="441" name="Picture 6" descr="Gateway 500GR Desktop PC"/>
          <p:cNvPicPr>
            <a:picLocks noChangeAspect="1" noChangeArrowheads="1"/>
          </p:cNvPicPr>
          <p:nvPr/>
        </p:nvPicPr>
        <p:blipFill>
          <a:blip r:embed="rId5" cstate="print"/>
          <a:srcRect/>
          <a:stretch>
            <a:fillRect/>
          </a:stretch>
        </p:blipFill>
        <p:spPr bwMode="auto">
          <a:xfrm>
            <a:off x="4711984" y="5062535"/>
            <a:ext cx="273295" cy="457200"/>
          </a:xfrm>
          <a:prstGeom prst="rect">
            <a:avLst/>
          </a:prstGeom>
          <a:noFill/>
        </p:spPr>
      </p:pic>
      <p:pic>
        <p:nvPicPr>
          <p:cNvPr id="442" name="Picture 6" descr="Gateway 500GR Desktop PC"/>
          <p:cNvPicPr>
            <a:picLocks noChangeAspect="1" noChangeArrowheads="1"/>
          </p:cNvPicPr>
          <p:nvPr/>
        </p:nvPicPr>
        <p:blipFill>
          <a:blip r:embed="rId5" cstate="print"/>
          <a:srcRect/>
          <a:stretch>
            <a:fillRect/>
          </a:stretch>
        </p:blipFill>
        <p:spPr bwMode="auto">
          <a:xfrm>
            <a:off x="5016784" y="5062535"/>
            <a:ext cx="273295" cy="457200"/>
          </a:xfrm>
          <a:prstGeom prst="rect">
            <a:avLst/>
          </a:prstGeom>
          <a:noFill/>
        </p:spPr>
      </p:pic>
      <p:pic>
        <p:nvPicPr>
          <p:cNvPr id="443" name="Picture 6" descr="Gateway 500GR Desktop PC"/>
          <p:cNvPicPr>
            <a:picLocks noChangeAspect="1" noChangeArrowheads="1"/>
          </p:cNvPicPr>
          <p:nvPr/>
        </p:nvPicPr>
        <p:blipFill>
          <a:blip r:embed="rId5" cstate="print"/>
          <a:srcRect/>
          <a:stretch>
            <a:fillRect/>
          </a:stretch>
        </p:blipFill>
        <p:spPr bwMode="auto">
          <a:xfrm>
            <a:off x="5321584" y="5062535"/>
            <a:ext cx="273295" cy="457200"/>
          </a:xfrm>
          <a:prstGeom prst="rect">
            <a:avLst/>
          </a:prstGeom>
          <a:noFill/>
        </p:spPr>
      </p:pic>
      <p:pic>
        <p:nvPicPr>
          <p:cNvPr id="444" name="Picture 6" descr="Gateway 500GR Desktop PC"/>
          <p:cNvPicPr>
            <a:picLocks noChangeAspect="1" noChangeArrowheads="1"/>
          </p:cNvPicPr>
          <p:nvPr/>
        </p:nvPicPr>
        <p:blipFill>
          <a:blip r:embed="rId5" cstate="print"/>
          <a:srcRect/>
          <a:stretch>
            <a:fillRect/>
          </a:stretch>
        </p:blipFill>
        <p:spPr bwMode="auto">
          <a:xfrm>
            <a:off x="5626384" y="5062535"/>
            <a:ext cx="273295" cy="457200"/>
          </a:xfrm>
          <a:prstGeom prst="rect">
            <a:avLst/>
          </a:prstGeom>
          <a:noFill/>
        </p:spPr>
      </p:pic>
      <p:pic>
        <p:nvPicPr>
          <p:cNvPr id="445" name="Picture 6" descr="Gateway 500GR Desktop PC"/>
          <p:cNvPicPr>
            <a:picLocks noChangeAspect="1" noChangeArrowheads="1"/>
          </p:cNvPicPr>
          <p:nvPr/>
        </p:nvPicPr>
        <p:blipFill>
          <a:blip r:embed="rId5" cstate="print"/>
          <a:srcRect/>
          <a:stretch>
            <a:fillRect/>
          </a:stretch>
        </p:blipFill>
        <p:spPr bwMode="auto">
          <a:xfrm>
            <a:off x="5931184" y="5062535"/>
            <a:ext cx="273295" cy="457200"/>
          </a:xfrm>
          <a:prstGeom prst="rect">
            <a:avLst/>
          </a:prstGeom>
          <a:noFill/>
        </p:spPr>
      </p:pic>
      <p:pic>
        <p:nvPicPr>
          <p:cNvPr id="446" name="Picture 6" descr="Gateway 500GR Desktop PC"/>
          <p:cNvPicPr>
            <a:picLocks noChangeAspect="1" noChangeArrowheads="1"/>
          </p:cNvPicPr>
          <p:nvPr/>
        </p:nvPicPr>
        <p:blipFill>
          <a:blip r:embed="rId5" cstate="print"/>
          <a:srcRect/>
          <a:stretch>
            <a:fillRect/>
          </a:stretch>
        </p:blipFill>
        <p:spPr bwMode="auto">
          <a:xfrm>
            <a:off x="6235984" y="5062535"/>
            <a:ext cx="273295" cy="457200"/>
          </a:xfrm>
          <a:prstGeom prst="rect">
            <a:avLst/>
          </a:prstGeom>
          <a:noFill/>
        </p:spPr>
      </p:pic>
      <p:pic>
        <p:nvPicPr>
          <p:cNvPr id="447" name="Picture 6" descr="Gateway 500GR Desktop PC"/>
          <p:cNvPicPr>
            <a:picLocks noChangeAspect="1" noChangeArrowheads="1"/>
          </p:cNvPicPr>
          <p:nvPr/>
        </p:nvPicPr>
        <p:blipFill>
          <a:blip r:embed="rId5" cstate="print"/>
          <a:srcRect/>
          <a:stretch>
            <a:fillRect/>
          </a:stretch>
        </p:blipFill>
        <p:spPr bwMode="auto">
          <a:xfrm>
            <a:off x="6540784" y="5062535"/>
            <a:ext cx="273295" cy="457200"/>
          </a:xfrm>
          <a:prstGeom prst="rect">
            <a:avLst/>
          </a:prstGeom>
          <a:noFill/>
        </p:spPr>
      </p:pic>
      <p:pic>
        <p:nvPicPr>
          <p:cNvPr id="448" name="Picture 6" descr="Gateway 500GR Desktop PC"/>
          <p:cNvPicPr>
            <a:picLocks noChangeAspect="1" noChangeArrowheads="1"/>
          </p:cNvPicPr>
          <p:nvPr/>
        </p:nvPicPr>
        <p:blipFill>
          <a:blip r:embed="rId5" cstate="print"/>
          <a:srcRect/>
          <a:stretch>
            <a:fillRect/>
          </a:stretch>
        </p:blipFill>
        <p:spPr bwMode="auto">
          <a:xfrm>
            <a:off x="6845584" y="5062535"/>
            <a:ext cx="273295" cy="457200"/>
          </a:xfrm>
          <a:prstGeom prst="rect">
            <a:avLst/>
          </a:prstGeom>
          <a:noFill/>
        </p:spPr>
      </p:pic>
      <p:pic>
        <p:nvPicPr>
          <p:cNvPr id="449" name="Picture 6" descr="Gateway 500GR Desktop PC"/>
          <p:cNvPicPr>
            <a:picLocks noChangeAspect="1" noChangeArrowheads="1"/>
          </p:cNvPicPr>
          <p:nvPr/>
        </p:nvPicPr>
        <p:blipFill>
          <a:blip r:embed="rId5" cstate="print"/>
          <a:srcRect/>
          <a:stretch>
            <a:fillRect/>
          </a:stretch>
        </p:blipFill>
        <p:spPr bwMode="auto">
          <a:xfrm>
            <a:off x="7150384" y="5062535"/>
            <a:ext cx="273295" cy="457200"/>
          </a:xfrm>
          <a:prstGeom prst="rect">
            <a:avLst/>
          </a:prstGeom>
          <a:noFill/>
        </p:spPr>
      </p:pic>
      <p:pic>
        <p:nvPicPr>
          <p:cNvPr id="450" name="Picture 6" descr="Gateway 500GR Desktop PC"/>
          <p:cNvPicPr>
            <a:picLocks noChangeAspect="1" noChangeArrowheads="1"/>
          </p:cNvPicPr>
          <p:nvPr/>
        </p:nvPicPr>
        <p:blipFill>
          <a:blip r:embed="rId5" cstate="print"/>
          <a:srcRect/>
          <a:stretch>
            <a:fillRect/>
          </a:stretch>
        </p:blipFill>
        <p:spPr bwMode="auto">
          <a:xfrm>
            <a:off x="8064784" y="5062535"/>
            <a:ext cx="273295" cy="457200"/>
          </a:xfrm>
          <a:prstGeom prst="rect">
            <a:avLst/>
          </a:prstGeom>
          <a:noFill/>
        </p:spPr>
      </p:pic>
      <p:pic>
        <p:nvPicPr>
          <p:cNvPr id="451" name="Picture 6" descr="Gateway 500GR Desktop PC"/>
          <p:cNvPicPr>
            <a:picLocks noChangeAspect="1" noChangeArrowheads="1"/>
          </p:cNvPicPr>
          <p:nvPr/>
        </p:nvPicPr>
        <p:blipFill>
          <a:blip r:embed="rId5" cstate="print"/>
          <a:srcRect/>
          <a:stretch>
            <a:fillRect/>
          </a:stretch>
        </p:blipFill>
        <p:spPr bwMode="auto">
          <a:xfrm>
            <a:off x="8369584" y="5062535"/>
            <a:ext cx="273295" cy="457200"/>
          </a:xfrm>
          <a:prstGeom prst="rect">
            <a:avLst/>
          </a:prstGeom>
          <a:noFill/>
        </p:spPr>
      </p:pic>
      <p:pic>
        <p:nvPicPr>
          <p:cNvPr id="452" name="Picture 7" descr="router"/>
          <p:cNvPicPr>
            <a:picLocks noChangeAspect="1" noChangeArrowheads="1"/>
          </p:cNvPicPr>
          <p:nvPr/>
        </p:nvPicPr>
        <p:blipFill>
          <a:blip r:embed="rId4" cstate="print"/>
          <a:srcRect/>
          <a:stretch>
            <a:fillRect/>
          </a:stretch>
        </p:blipFill>
        <p:spPr bwMode="auto">
          <a:xfrm>
            <a:off x="5473984" y="5672135"/>
            <a:ext cx="365161" cy="304800"/>
          </a:xfrm>
          <a:prstGeom prst="rect">
            <a:avLst/>
          </a:prstGeom>
          <a:noFill/>
        </p:spPr>
      </p:pic>
      <p:pic>
        <p:nvPicPr>
          <p:cNvPr id="453" name="Picture 6" descr="Gateway 500GR Desktop PC"/>
          <p:cNvPicPr>
            <a:picLocks noChangeAspect="1" noChangeArrowheads="1"/>
          </p:cNvPicPr>
          <p:nvPr/>
        </p:nvPicPr>
        <p:blipFill>
          <a:blip r:embed="rId5" cstate="print"/>
          <a:srcRect/>
          <a:stretch>
            <a:fillRect/>
          </a:stretch>
        </p:blipFill>
        <p:spPr bwMode="auto">
          <a:xfrm>
            <a:off x="3797584" y="5595935"/>
            <a:ext cx="273295" cy="457200"/>
          </a:xfrm>
          <a:prstGeom prst="rect">
            <a:avLst/>
          </a:prstGeom>
          <a:noFill/>
        </p:spPr>
      </p:pic>
      <p:pic>
        <p:nvPicPr>
          <p:cNvPr id="454" name="Picture 6" descr="Gateway 500GR Desktop PC"/>
          <p:cNvPicPr>
            <a:picLocks noChangeAspect="1" noChangeArrowheads="1"/>
          </p:cNvPicPr>
          <p:nvPr/>
        </p:nvPicPr>
        <p:blipFill>
          <a:blip r:embed="rId5" cstate="print"/>
          <a:srcRect/>
          <a:stretch>
            <a:fillRect/>
          </a:stretch>
        </p:blipFill>
        <p:spPr bwMode="auto">
          <a:xfrm>
            <a:off x="4102384" y="5595935"/>
            <a:ext cx="273295" cy="457200"/>
          </a:xfrm>
          <a:prstGeom prst="rect">
            <a:avLst/>
          </a:prstGeom>
          <a:noFill/>
        </p:spPr>
      </p:pic>
      <p:pic>
        <p:nvPicPr>
          <p:cNvPr id="455" name="Picture 6" descr="Gateway 500GR Desktop PC"/>
          <p:cNvPicPr>
            <a:picLocks noChangeAspect="1" noChangeArrowheads="1"/>
          </p:cNvPicPr>
          <p:nvPr/>
        </p:nvPicPr>
        <p:blipFill>
          <a:blip r:embed="rId5" cstate="print"/>
          <a:srcRect/>
          <a:stretch>
            <a:fillRect/>
          </a:stretch>
        </p:blipFill>
        <p:spPr bwMode="auto">
          <a:xfrm>
            <a:off x="4407184" y="5595935"/>
            <a:ext cx="273295" cy="457200"/>
          </a:xfrm>
          <a:prstGeom prst="rect">
            <a:avLst/>
          </a:prstGeom>
          <a:noFill/>
        </p:spPr>
      </p:pic>
      <p:pic>
        <p:nvPicPr>
          <p:cNvPr id="456" name="Picture 6" descr="Gateway 500GR Desktop PC"/>
          <p:cNvPicPr>
            <a:picLocks noChangeAspect="1" noChangeArrowheads="1"/>
          </p:cNvPicPr>
          <p:nvPr/>
        </p:nvPicPr>
        <p:blipFill>
          <a:blip r:embed="rId5" cstate="print"/>
          <a:srcRect/>
          <a:stretch>
            <a:fillRect/>
          </a:stretch>
        </p:blipFill>
        <p:spPr bwMode="auto">
          <a:xfrm>
            <a:off x="4711984" y="5595935"/>
            <a:ext cx="273295" cy="457200"/>
          </a:xfrm>
          <a:prstGeom prst="rect">
            <a:avLst/>
          </a:prstGeom>
          <a:noFill/>
        </p:spPr>
      </p:pic>
      <p:pic>
        <p:nvPicPr>
          <p:cNvPr id="457" name="Picture 6" descr="Gateway 500GR Desktop PC"/>
          <p:cNvPicPr>
            <a:picLocks noChangeAspect="1" noChangeArrowheads="1"/>
          </p:cNvPicPr>
          <p:nvPr/>
        </p:nvPicPr>
        <p:blipFill>
          <a:blip r:embed="rId5" cstate="print"/>
          <a:srcRect/>
          <a:stretch>
            <a:fillRect/>
          </a:stretch>
        </p:blipFill>
        <p:spPr bwMode="auto">
          <a:xfrm>
            <a:off x="5016784" y="5595935"/>
            <a:ext cx="273295" cy="457200"/>
          </a:xfrm>
          <a:prstGeom prst="rect">
            <a:avLst/>
          </a:prstGeom>
          <a:noFill/>
        </p:spPr>
      </p:pic>
      <p:pic>
        <p:nvPicPr>
          <p:cNvPr id="458" name="Picture 6" descr="Gateway 500GR Desktop PC"/>
          <p:cNvPicPr>
            <a:picLocks noChangeAspect="1" noChangeArrowheads="1"/>
          </p:cNvPicPr>
          <p:nvPr/>
        </p:nvPicPr>
        <p:blipFill>
          <a:blip r:embed="rId5" cstate="print"/>
          <a:srcRect/>
          <a:stretch>
            <a:fillRect/>
          </a:stretch>
        </p:blipFill>
        <p:spPr bwMode="auto">
          <a:xfrm>
            <a:off x="5931184" y="5595935"/>
            <a:ext cx="273295" cy="457200"/>
          </a:xfrm>
          <a:prstGeom prst="rect">
            <a:avLst/>
          </a:prstGeom>
          <a:noFill/>
        </p:spPr>
      </p:pic>
      <p:pic>
        <p:nvPicPr>
          <p:cNvPr id="459" name="Picture 6" descr="Gateway 500GR Desktop PC"/>
          <p:cNvPicPr>
            <a:picLocks noChangeAspect="1" noChangeArrowheads="1"/>
          </p:cNvPicPr>
          <p:nvPr/>
        </p:nvPicPr>
        <p:blipFill>
          <a:blip r:embed="rId5" cstate="print"/>
          <a:srcRect/>
          <a:stretch>
            <a:fillRect/>
          </a:stretch>
        </p:blipFill>
        <p:spPr bwMode="auto">
          <a:xfrm>
            <a:off x="6235984" y="5595935"/>
            <a:ext cx="273295" cy="457200"/>
          </a:xfrm>
          <a:prstGeom prst="rect">
            <a:avLst/>
          </a:prstGeom>
          <a:noFill/>
        </p:spPr>
      </p:pic>
      <p:pic>
        <p:nvPicPr>
          <p:cNvPr id="460" name="Picture 6" descr="Gateway 500GR Desktop PC"/>
          <p:cNvPicPr>
            <a:picLocks noChangeAspect="1" noChangeArrowheads="1"/>
          </p:cNvPicPr>
          <p:nvPr/>
        </p:nvPicPr>
        <p:blipFill>
          <a:blip r:embed="rId5" cstate="print"/>
          <a:srcRect/>
          <a:stretch>
            <a:fillRect/>
          </a:stretch>
        </p:blipFill>
        <p:spPr bwMode="auto">
          <a:xfrm>
            <a:off x="6540784" y="5595935"/>
            <a:ext cx="273295" cy="457200"/>
          </a:xfrm>
          <a:prstGeom prst="rect">
            <a:avLst/>
          </a:prstGeom>
          <a:noFill/>
        </p:spPr>
      </p:pic>
      <p:pic>
        <p:nvPicPr>
          <p:cNvPr id="461" name="Picture 6" descr="Gateway 500GR Desktop PC"/>
          <p:cNvPicPr>
            <a:picLocks noChangeAspect="1" noChangeArrowheads="1"/>
          </p:cNvPicPr>
          <p:nvPr/>
        </p:nvPicPr>
        <p:blipFill>
          <a:blip r:embed="rId5" cstate="print"/>
          <a:srcRect/>
          <a:stretch>
            <a:fillRect/>
          </a:stretch>
        </p:blipFill>
        <p:spPr bwMode="auto">
          <a:xfrm>
            <a:off x="6845584" y="5595935"/>
            <a:ext cx="273295" cy="457200"/>
          </a:xfrm>
          <a:prstGeom prst="rect">
            <a:avLst/>
          </a:prstGeom>
          <a:noFill/>
        </p:spPr>
      </p:pic>
      <p:pic>
        <p:nvPicPr>
          <p:cNvPr id="462" name="Picture 6" descr="Gateway 500GR Desktop PC"/>
          <p:cNvPicPr>
            <a:picLocks noChangeAspect="1" noChangeArrowheads="1"/>
          </p:cNvPicPr>
          <p:nvPr/>
        </p:nvPicPr>
        <p:blipFill>
          <a:blip r:embed="rId5" cstate="print"/>
          <a:srcRect/>
          <a:stretch>
            <a:fillRect/>
          </a:stretch>
        </p:blipFill>
        <p:spPr bwMode="auto">
          <a:xfrm>
            <a:off x="7150384" y="5595935"/>
            <a:ext cx="273295" cy="457200"/>
          </a:xfrm>
          <a:prstGeom prst="rect">
            <a:avLst/>
          </a:prstGeom>
          <a:noFill/>
        </p:spPr>
      </p:pic>
      <p:pic>
        <p:nvPicPr>
          <p:cNvPr id="463" name="Picture 6" descr="Gateway 500GR Desktop PC"/>
          <p:cNvPicPr>
            <a:picLocks noChangeAspect="1" noChangeArrowheads="1"/>
          </p:cNvPicPr>
          <p:nvPr/>
        </p:nvPicPr>
        <p:blipFill>
          <a:blip r:embed="rId5" cstate="print"/>
          <a:srcRect/>
          <a:stretch>
            <a:fillRect/>
          </a:stretch>
        </p:blipFill>
        <p:spPr bwMode="auto">
          <a:xfrm>
            <a:off x="7455184" y="5595935"/>
            <a:ext cx="273295" cy="457200"/>
          </a:xfrm>
          <a:prstGeom prst="rect">
            <a:avLst/>
          </a:prstGeom>
          <a:noFill/>
        </p:spPr>
      </p:pic>
      <p:pic>
        <p:nvPicPr>
          <p:cNvPr id="464" name="Picture 6" descr="Gateway 500GR Desktop PC"/>
          <p:cNvPicPr>
            <a:picLocks noChangeAspect="1" noChangeArrowheads="1"/>
          </p:cNvPicPr>
          <p:nvPr/>
        </p:nvPicPr>
        <p:blipFill>
          <a:blip r:embed="rId5" cstate="print"/>
          <a:srcRect/>
          <a:stretch>
            <a:fillRect/>
          </a:stretch>
        </p:blipFill>
        <p:spPr bwMode="auto">
          <a:xfrm>
            <a:off x="7759984" y="5595935"/>
            <a:ext cx="273295" cy="457200"/>
          </a:xfrm>
          <a:prstGeom prst="rect">
            <a:avLst/>
          </a:prstGeom>
          <a:noFill/>
        </p:spPr>
      </p:pic>
      <p:pic>
        <p:nvPicPr>
          <p:cNvPr id="465" name="Picture 6" descr="Gateway 500GR Desktop PC"/>
          <p:cNvPicPr>
            <a:picLocks noChangeAspect="1" noChangeArrowheads="1"/>
          </p:cNvPicPr>
          <p:nvPr/>
        </p:nvPicPr>
        <p:blipFill>
          <a:blip r:embed="rId5" cstate="print"/>
          <a:srcRect/>
          <a:stretch>
            <a:fillRect/>
          </a:stretch>
        </p:blipFill>
        <p:spPr bwMode="auto">
          <a:xfrm>
            <a:off x="8064784" y="5595935"/>
            <a:ext cx="273295" cy="457200"/>
          </a:xfrm>
          <a:prstGeom prst="rect">
            <a:avLst/>
          </a:prstGeom>
          <a:noFill/>
        </p:spPr>
      </p:pic>
      <p:pic>
        <p:nvPicPr>
          <p:cNvPr id="466" name="Picture 6" descr="Gateway 500GR Desktop PC"/>
          <p:cNvPicPr>
            <a:picLocks noChangeAspect="1" noChangeArrowheads="1"/>
          </p:cNvPicPr>
          <p:nvPr/>
        </p:nvPicPr>
        <p:blipFill>
          <a:blip r:embed="rId5" cstate="print"/>
          <a:srcRect/>
          <a:stretch>
            <a:fillRect/>
          </a:stretch>
        </p:blipFill>
        <p:spPr bwMode="auto">
          <a:xfrm>
            <a:off x="8369584" y="5595935"/>
            <a:ext cx="273295" cy="457200"/>
          </a:xfrm>
          <a:prstGeom prst="rect">
            <a:avLst/>
          </a:prstGeom>
          <a:noFill/>
        </p:spPr>
      </p:pic>
      <p:pic>
        <p:nvPicPr>
          <p:cNvPr id="467" name="Picture 7" descr="router"/>
          <p:cNvPicPr>
            <a:picLocks noChangeAspect="1" noChangeArrowheads="1"/>
          </p:cNvPicPr>
          <p:nvPr/>
        </p:nvPicPr>
        <p:blipFill>
          <a:blip r:embed="rId4" cstate="print"/>
          <a:srcRect/>
          <a:stretch>
            <a:fillRect/>
          </a:stretch>
        </p:blipFill>
        <p:spPr bwMode="auto">
          <a:xfrm>
            <a:off x="7531384" y="5138735"/>
            <a:ext cx="365161" cy="304800"/>
          </a:xfrm>
          <a:prstGeom prst="rect">
            <a:avLst/>
          </a:prstGeom>
          <a:noFill/>
        </p:spPr>
      </p:pic>
      <p:grpSp>
        <p:nvGrpSpPr>
          <p:cNvPr id="468" name="Group 193"/>
          <p:cNvGrpSpPr/>
          <p:nvPr/>
        </p:nvGrpSpPr>
        <p:grpSpPr>
          <a:xfrm>
            <a:off x="2895600" y="5672134"/>
            <a:ext cx="519013" cy="334108"/>
            <a:chOff x="944563" y="0"/>
            <a:chExt cx="1543050" cy="1085850"/>
          </a:xfrm>
        </p:grpSpPr>
        <p:pic>
          <p:nvPicPr>
            <p:cNvPr id="469" name="Picture 31"/>
            <p:cNvPicPr>
              <a:picLocks noChangeAspect="1" noChangeArrowheads="1"/>
            </p:cNvPicPr>
            <p:nvPr/>
          </p:nvPicPr>
          <p:blipFill>
            <a:blip r:embed="rId6" cstate="print"/>
            <a:srcRect/>
            <a:stretch>
              <a:fillRect/>
            </a:stretch>
          </p:blipFill>
          <p:spPr bwMode="auto">
            <a:xfrm>
              <a:off x="1020763" y="0"/>
              <a:ext cx="1390650" cy="1085850"/>
            </a:xfrm>
            <a:prstGeom prst="rect">
              <a:avLst/>
            </a:prstGeom>
            <a:noFill/>
            <a:ln w="9525">
              <a:noFill/>
              <a:miter lim="800000"/>
              <a:headEnd/>
              <a:tailEnd/>
            </a:ln>
          </p:spPr>
        </p:pic>
        <p:sp>
          <p:nvSpPr>
            <p:cNvPr id="470" name="Rectangle 32"/>
            <p:cNvSpPr>
              <a:spLocks noChangeArrowheads="1"/>
            </p:cNvSpPr>
            <p:nvPr/>
          </p:nvSpPr>
          <p:spPr bwMode="auto">
            <a:xfrm>
              <a:off x="1030288" y="15875"/>
              <a:ext cx="1373188" cy="1066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1" name="Rectangle 33"/>
            <p:cNvSpPr>
              <a:spLocks noChangeArrowheads="1"/>
            </p:cNvSpPr>
            <p:nvPr/>
          </p:nvSpPr>
          <p:spPr bwMode="auto">
            <a:xfrm>
              <a:off x="1984375" y="727075"/>
              <a:ext cx="190500" cy="47625"/>
            </a:xfrm>
            <a:prstGeom prst="rect">
              <a:avLst/>
            </a:prstGeom>
            <a:solidFill>
              <a:srgbClr val="339966"/>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2" name="Rectangle 34"/>
            <p:cNvSpPr>
              <a:spLocks noChangeArrowheads="1"/>
            </p:cNvSpPr>
            <p:nvPr/>
          </p:nvSpPr>
          <p:spPr bwMode="auto">
            <a:xfrm>
              <a:off x="1984375" y="727075"/>
              <a:ext cx="190500" cy="476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73" name="Picture 35"/>
            <p:cNvPicPr>
              <a:picLocks noChangeAspect="1" noChangeArrowheads="1"/>
            </p:cNvPicPr>
            <p:nvPr/>
          </p:nvPicPr>
          <p:blipFill>
            <a:blip r:embed="rId7" cstate="print"/>
            <a:srcRect/>
            <a:stretch>
              <a:fillRect/>
            </a:stretch>
          </p:blipFill>
          <p:spPr bwMode="auto">
            <a:xfrm>
              <a:off x="944563" y="933450"/>
              <a:ext cx="95250" cy="152400"/>
            </a:xfrm>
            <a:prstGeom prst="rect">
              <a:avLst/>
            </a:prstGeom>
            <a:noFill/>
            <a:ln w="9525">
              <a:noFill/>
              <a:miter lim="800000"/>
              <a:headEnd/>
              <a:tailEnd/>
            </a:ln>
          </p:spPr>
        </p:pic>
        <p:sp>
          <p:nvSpPr>
            <p:cNvPr id="474" name="Rectangle 36"/>
            <p:cNvSpPr>
              <a:spLocks noChangeArrowheads="1"/>
            </p:cNvSpPr>
            <p:nvPr/>
          </p:nvSpPr>
          <p:spPr bwMode="auto">
            <a:xfrm>
              <a:off x="954088"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75" name="Picture 37"/>
            <p:cNvPicPr>
              <a:picLocks noChangeAspect="1" noChangeArrowheads="1"/>
            </p:cNvPicPr>
            <p:nvPr/>
          </p:nvPicPr>
          <p:blipFill>
            <a:blip r:embed="rId8" cstate="print"/>
            <a:srcRect/>
            <a:stretch>
              <a:fillRect/>
            </a:stretch>
          </p:blipFill>
          <p:spPr bwMode="auto">
            <a:xfrm>
              <a:off x="963613" y="1038225"/>
              <a:ext cx="47625" cy="47625"/>
            </a:xfrm>
            <a:prstGeom prst="rect">
              <a:avLst/>
            </a:prstGeom>
            <a:noFill/>
            <a:ln w="9525">
              <a:noFill/>
              <a:miter lim="800000"/>
              <a:headEnd/>
              <a:tailEnd/>
            </a:ln>
          </p:spPr>
        </p:pic>
        <p:sp>
          <p:nvSpPr>
            <p:cNvPr id="476" name="Freeform 38"/>
            <p:cNvSpPr>
              <a:spLocks/>
            </p:cNvSpPr>
            <p:nvPr/>
          </p:nvSpPr>
          <p:spPr bwMode="auto">
            <a:xfrm>
              <a:off x="979488"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77" name="Picture 39"/>
            <p:cNvPicPr>
              <a:picLocks noChangeAspect="1" noChangeArrowheads="1"/>
            </p:cNvPicPr>
            <p:nvPr/>
          </p:nvPicPr>
          <p:blipFill>
            <a:blip r:embed="rId8" cstate="print"/>
            <a:srcRect/>
            <a:stretch>
              <a:fillRect/>
            </a:stretch>
          </p:blipFill>
          <p:spPr bwMode="auto">
            <a:xfrm>
              <a:off x="963613" y="942975"/>
              <a:ext cx="47625" cy="47625"/>
            </a:xfrm>
            <a:prstGeom prst="rect">
              <a:avLst/>
            </a:prstGeom>
            <a:noFill/>
            <a:ln w="9525">
              <a:noFill/>
              <a:miter lim="800000"/>
              <a:headEnd/>
              <a:tailEnd/>
            </a:ln>
          </p:spPr>
        </p:pic>
        <p:sp>
          <p:nvSpPr>
            <p:cNvPr id="478" name="Freeform 40"/>
            <p:cNvSpPr>
              <a:spLocks/>
            </p:cNvSpPr>
            <p:nvPr/>
          </p:nvSpPr>
          <p:spPr bwMode="auto">
            <a:xfrm>
              <a:off x="979488"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79" name="Picture 41"/>
            <p:cNvPicPr>
              <a:picLocks noChangeAspect="1" noChangeArrowheads="1"/>
            </p:cNvPicPr>
            <p:nvPr/>
          </p:nvPicPr>
          <p:blipFill>
            <a:blip r:embed="rId7" cstate="print"/>
            <a:srcRect/>
            <a:stretch>
              <a:fillRect/>
            </a:stretch>
          </p:blipFill>
          <p:spPr bwMode="auto">
            <a:xfrm>
              <a:off x="2392363" y="933450"/>
              <a:ext cx="95250" cy="152400"/>
            </a:xfrm>
            <a:prstGeom prst="rect">
              <a:avLst/>
            </a:prstGeom>
            <a:noFill/>
            <a:ln w="9525">
              <a:noFill/>
              <a:miter lim="800000"/>
              <a:headEnd/>
              <a:tailEnd/>
            </a:ln>
          </p:spPr>
        </p:pic>
        <p:sp>
          <p:nvSpPr>
            <p:cNvPr id="480" name="Rectangle 42"/>
            <p:cNvSpPr>
              <a:spLocks noChangeArrowheads="1"/>
            </p:cNvSpPr>
            <p:nvPr/>
          </p:nvSpPr>
          <p:spPr bwMode="auto">
            <a:xfrm>
              <a:off x="2403475"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81" name="Picture 43"/>
            <p:cNvPicPr>
              <a:picLocks noChangeAspect="1" noChangeArrowheads="1"/>
            </p:cNvPicPr>
            <p:nvPr/>
          </p:nvPicPr>
          <p:blipFill>
            <a:blip r:embed="rId8" cstate="print"/>
            <a:srcRect/>
            <a:stretch>
              <a:fillRect/>
            </a:stretch>
          </p:blipFill>
          <p:spPr bwMode="auto">
            <a:xfrm>
              <a:off x="2411413" y="1038225"/>
              <a:ext cx="47625" cy="47625"/>
            </a:xfrm>
            <a:prstGeom prst="rect">
              <a:avLst/>
            </a:prstGeom>
            <a:noFill/>
            <a:ln w="9525">
              <a:noFill/>
              <a:miter lim="800000"/>
              <a:headEnd/>
              <a:tailEnd/>
            </a:ln>
          </p:spPr>
        </p:pic>
        <p:sp>
          <p:nvSpPr>
            <p:cNvPr id="482" name="Freeform 44"/>
            <p:cNvSpPr>
              <a:spLocks/>
            </p:cNvSpPr>
            <p:nvPr/>
          </p:nvSpPr>
          <p:spPr bwMode="auto">
            <a:xfrm>
              <a:off x="2428875"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83" name="Picture 45"/>
            <p:cNvPicPr>
              <a:picLocks noChangeAspect="1" noChangeArrowheads="1"/>
            </p:cNvPicPr>
            <p:nvPr/>
          </p:nvPicPr>
          <p:blipFill>
            <a:blip r:embed="rId8" cstate="print"/>
            <a:srcRect/>
            <a:stretch>
              <a:fillRect/>
            </a:stretch>
          </p:blipFill>
          <p:spPr bwMode="auto">
            <a:xfrm>
              <a:off x="2411413" y="942975"/>
              <a:ext cx="47625" cy="47625"/>
            </a:xfrm>
            <a:prstGeom prst="rect">
              <a:avLst/>
            </a:prstGeom>
            <a:noFill/>
            <a:ln w="9525">
              <a:noFill/>
              <a:miter lim="800000"/>
              <a:headEnd/>
              <a:tailEnd/>
            </a:ln>
          </p:spPr>
        </p:pic>
        <p:sp>
          <p:nvSpPr>
            <p:cNvPr id="484" name="Freeform 46"/>
            <p:cNvSpPr>
              <a:spLocks/>
            </p:cNvSpPr>
            <p:nvPr/>
          </p:nvSpPr>
          <p:spPr bwMode="auto">
            <a:xfrm>
              <a:off x="2428875"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85" name="Picture 47"/>
            <p:cNvPicPr>
              <a:picLocks noChangeAspect="1" noChangeArrowheads="1"/>
            </p:cNvPicPr>
            <p:nvPr/>
          </p:nvPicPr>
          <p:blipFill>
            <a:blip r:embed="rId7" cstate="print"/>
            <a:srcRect/>
            <a:stretch>
              <a:fillRect/>
            </a:stretch>
          </p:blipFill>
          <p:spPr bwMode="auto">
            <a:xfrm>
              <a:off x="944563" y="0"/>
              <a:ext cx="95250" cy="152400"/>
            </a:xfrm>
            <a:prstGeom prst="rect">
              <a:avLst/>
            </a:prstGeom>
            <a:noFill/>
            <a:ln w="9525">
              <a:noFill/>
              <a:miter lim="800000"/>
              <a:headEnd/>
              <a:tailEnd/>
            </a:ln>
          </p:spPr>
        </p:pic>
        <p:sp>
          <p:nvSpPr>
            <p:cNvPr id="486" name="Rectangle 48"/>
            <p:cNvSpPr>
              <a:spLocks noChangeArrowheads="1"/>
            </p:cNvSpPr>
            <p:nvPr/>
          </p:nvSpPr>
          <p:spPr bwMode="auto">
            <a:xfrm>
              <a:off x="954088"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87" name="Picture 49"/>
            <p:cNvPicPr>
              <a:picLocks noChangeAspect="1" noChangeArrowheads="1"/>
            </p:cNvPicPr>
            <p:nvPr/>
          </p:nvPicPr>
          <p:blipFill>
            <a:blip r:embed="rId8" cstate="print"/>
            <a:srcRect/>
            <a:stretch>
              <a:fillRect/>
            </a:stretch>
          </p:blipFill>
          <p:spPr bwMode="auto">
            <a:xfrm>
              <a:off x="963613" y="104775"/>
              <a:ext cx="47625" cy="47625"/>
            </a:xfrm>
            <a:prstGeom prst="rect">
              <a:avLst/>
            </a:prstGeom>
            <a:noFill/>
            <a:ln w="9525">
              <a:noFill/>
              <a:miter lim="800000"/>
              <a:headEnd/>
              <a:tailEnd/>
            </a:ln>
          </p:spPr>
        </p:pic>
        <p:sp>
          <p:nvSpPr>
            <p:cNvPr id="488" name="Freeform 50"/>
            <p:cNvSpPr>
              <a:spLocks/>
            </p:cNvSpPr>
            <p:nvPr/>
          </p:nvSpPr>
          <p:spPr bwMode="auto">
            <a:xfrm>
              <a:off x="979488"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89" name="Picture 51"/>
            <p:cNvPicPr>
              <a:picLocks noChangeAspect="1" noChangeArrowheads="1"/>
            </p:cNvPicPr>
            <p:nvPr/>
          </p:nvPicPr>
          <p:blipFill>
            <a:blip r:embed="rId8" cstate="print"/>
            <a:srcRect/>
            <a:stretch>
              <a:fillRect/>
            </a:stretch>
          </p:blipFill>
          <p:spPr bwMode="auto">
            <a:xfrm>
              <a:off x="963613" y="9525"/>
              <a:ext cx="47625" cy="47625"/>
            </a:xfrm>
            <a:prstGeom prst="rect">
              <a:avLst/>
            </a:prstGeom>
            <a:noFill/>
            <a:ln w="9525">
              <a:noFill/>
              <a:miter lim="800000"/>
              <a:headEnd/>
              <a:tailEnd/>
            </a:ln>
          </p:spPr>
        </p:pic>
        <p:sp>
          <p:nvSpPr>
            <p:cNvPr id="490" name="Freeform 52"/>
            <p:cNvSpPr>
              <a:spLocks/>
            </p:cNvSpPr>
            <p:nvPr/>
          </p:nvSpPr>
          <p:spPr bwMode="auto">
            <a:xfrm>
              <a:off x="979488"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91" name="Picture 53"/>
            <p:cNvPicPr>
              <a:picLocks noChangeAspect="1" noChangeArrowheads="1"/>
            </p:cNvPicPr>
            <p:nvPr/>
          </p:nvPicPr>
          <p:blipFill>
            <a:blip r:embed="rId7" cstate="print"/>
            <a:srcRect/>
            <a:stretch>
              <a:fillRect/>
            </a:stretch>
          </p:blipFill>
          <p:spPr bwMode="auto">
            <a:xfrm>
              <a:off x="2392363" y="0"/>
              <a:ext cx="95250" cy="152400"/>
            </a:xfrm>
            <a:prstGeom prst="rect">
              <a:avLst/>
            </a:prstGeom>
            <a:noFill/>
            <a:ln w="9525">
              <a:noFill/>
              <a:miter lim="800000"/>
              <a:headEnd/>
              <a:tailEnd/>
            </a:ln>
          </p:spPr>
        </p:pic>
        <p:sp>
          <p:nvSpPr>
            <p:cNvPr id="492" name="Rectangle 54"/>
            <p:cNvSpPr>
              <a:spLocks noChangeArrowheads="1"/>
            </p:cNvSpPr>
            <p:nvPr/>
          </p:nvSpPr>
          <p:spPr bwMode="auto">
            <a:xfrm>
              <a:off x="2403475"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93" name="Picture 55"/>
            <p:cNvPicPr>
              <a:picLocks noChangeAspect="1" noChangeArrowheads="1"/>
            </p:cNvPicPr>
            <p:nvPr/>
          </p:nvPicPr>
          <p:blipFill>
            <a:blip r:embed="rId8" cstate="print"/>
            <a:srcRect/>
            <a:stretch>
              <a:fillRect/>
            </a:stretch>
          </p:blipFill>
          <p:spPr bwMode="auto">
            <a:xfrm>
              <a:off x="2411413" y="104775"/>
              <a:ext cx="47625" cy="47625"/>
            </a:xfrm>
            <a:prstGeom prst="rect">
              <a:avLst/>
            </a:prstGeom>
            <a:noFill/>
            <a:ln w="9525">
              <a:noFill/>
              <a:miter lim="800000"/>
              <a:headEnd/>
              <a:tailEnd/>
            </a:ln>
          </p:spPr>
        </p:pic>
        <p:sp>
          <p:nvSpPr>
            <p:cNvPr id="494" name="Freeform 56"/>
            <p:cNvSpPr>
              <a:spLocks/>
            </p:cNvSpPr>
            <p:nvPr/>
          </p:nvSpPr>
          <p:spPr bwMode="auto">
            <a:xfrm>
              <a:off x="2428875"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495" name="Picture 57"/>
            <p:cNvPicPr>
              <a:picLocks noChangeAspect="1" noChangeArrowheads="1"/>
            </p:cNvPicPr>
            <p:nvPr/>
          </p:nvPicPr>
          <p:blipFill>
            <a:blip r:embed="rId8" cstate="print"/>
            <a:srcRect/>
            <a:stretch>
              <a:fillRect/>
            </a:stretch>
          </p:blipFill>
          <p:spPr bwMode="auto">
            <a:xfrm>
              <a:off x="2411413" y="9525"/>
              <a:ext cx="47625" cy="47625"/>
            </a:xfrm>
            <a:prstGeom prst="rect">
              <a:avLst/>
            </a:prstGeom>
            <a:noFill/>
            <a:ln w="9525">
              <a:noFill/>
              <a:miter lim="800000"/>
              <a:headEnd/>
              <a:tailEnd/>
            </a:ln>
          </p:spPr>
        </p:pic>
        <p:sp>
          <p:nvSpPr>
            <p:cNvPr id="496" name="Freeform 58"/>
            <p:cNvSpPr>
              <a:spLocks/>
            </p:cNvSpPr>
            <p:nvPr/>
          </p:nvSpPr>
          <p:spPr bwMode="auto">
            <a:xfrm>
              <a:off x="2428875"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7" name="Rectangle 59"/>
            <p:cNvSpPr>
              <a:spLocks noChangeArrowheads="1"/>
            </p:cNvSpPr>
            <p:nvPr/>
          </p:nvSpPr>
          <p:spPr bwMode="auto">
            <a:xfrm>
              <a:off x="1754188" y="576263"/>
              <a:ext cx="573088" cy="323850"/>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8" name="Rectangle 60"/>
            <p:cNvSpPr>
              <a:spLocks noChangeArrowheads="1"/>
            </p:cNvSpPr>
            <p:nvPr/>
          </p:nvSpPr>
          <p:spPr bwMode="auto">
            <a:xfrm>
              <a:off x="1868488" y="615950"/>
              <a:ext cx="420688" cy="244475"/>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9" name="Rectangle 61"/>
            <p:cNvSpPr>
              <a:spLocks noChangeArrowheads="1"/>
            </p:cNvSpPr>
            <p:nvPr/>
          </p:nvSpPr>
          <p:spPr bwMode="auto">
            <a:xfrm>
              <a:off x="1908175" y="708025"/>
              <a:ext cx="342900" cy="100013"/>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0" name="Freeform 62"/>
            <p:cNvSpPr>
              <a:spLocks noEditPoints="1"/>
            </p:cNvSpPr>
            <p:nvPr/>
          </p:nvSpPr>
          <p:spPr bwMode="auto">
            <a:xfrm>
              <a:off x="1106488" y="15875"/>
              <a:ext cx="1220788" cy="1020763"/>
            </a:xfrm>
            <a:custGeom>
              <a:avLst/>
              <a:gdLst/>
              <a:ahLst/>
              <a:cxnLst>
                <a:cxn ang="0">
                  <a:pos x="0" y="643"/>
                </a:cxn>
                <a:cxn ang="0">
                  <a:pos x="769" y="643"/>
                </a:cxn>
                <a:cxn ang="0">
                  <a:pos x="0" y="58"/>
                </a:cxn>
                <a:cxn ang="0">
                  <a:pos x="0" y="0"/>
                </a:cxn>
                <a:cxn ang="0">
                  <a:pos x="769" y="58"/>
                </a:cxn>
                <a:cxn ang="0">
                  <a:pos x="769" y="0"/>
                </a:cxn>
                <a:cxn ang="0">
                  <a:pos x="408" y="557"/>
                </a:cxn>
                <a:cxn ang="0">
                  <a:pos x="480" y="532"/>
                </a:cxn>
                <a:cxn ang="0">
                  <a:pos x="408" y="353"/>
                </a:cxn>
                <a:cxn ang="0">
                  <a:pos x="480" y="378"/>
                </a:cxn>
                <a:cxn ang="0">
                  <a:pos x="769" y="557"/>
                </a:cxn>
                <a:cxn ang="0">
                  <a:pos x="745" y="532"/>
                </a:cxn>
                <a:cxn ang="0">
                  <a:pos x="769" y="353"/>
                </a:cxn>
                <a:cxn ang="0">
                  <a:pos x="745" y="378"/>
                </a:cxn>
                <a:cxn ang="0">
                  <a:pos x="577" y="436"/>
                </a:cxn>
                <a:cxn ang="0">
                  <a:pos x="577" y="378"/>
                </a:cxn>
                <a:cxn ang="0">
                  <a:pos x="669" y="436"/>
                </a:cxn>
                <a:cxn ang="0">
                  <a:pos x="669" y="378"/>
                </a:cxn>
              </a:cxnLst>
              <a:rect l="0" t="0" r="r" b="b"/>
              <a:pathLst>
                <a:path w="769" h="643">
                  <a:moveTo>
                    <a:pt x="0" y="643"/>
                  </a:moveTo>
                  <a:lnTo>
                    <a:pt x="769" y="643"/>
                  </a:lnTo>
                  <a:moveTo>
                    <a:pt x="0" y="58"/>
                  </a:moveTo>
                  <a:lnTo>
                    <a:pt x="0" y="0"/>
                  </a:lnTo>
                  <a:moveTo>
                    <a:pt x="769" y="58"/>
                  </a:moveTo>
                  <a:lnTo>
                    <a:pt x="769" y="0"/>
                  </a:lnTo>
                  <a:moveTo>
                    <a:pt x="408" y="557"/>
                  </a:moveTo>
                  <a:lnTo>
                    <a:pt x="480" y="532"/>
                  </a:lnTo>
                  <a:moveTo>
                    <a:pt x="408" y="353"/>
                  </a:moveTo>
                  <a:lnTo>
                    <a:pt x="480" y="378"/>
                  </a:lnTo>
                  <a:moveTo>
                    <a:pt x="769" y="557"/>
                  </a:moveTo>
                  <a:lnTo>
                    <a:pt x="745" y="532"/>
                  </a:lnTo>
                  <a:moveTo>
                    <a:pt x="769" y="353"/>
                  </a:moveTo>
                  <a:lnTo>
                    <a:pt x="745" y="378"/>
                  </a:lnTo>
                  <a:moveTo>
                    <a:pt x="577" y="436"/>
                  </a:moveTo>
                  <a:lnTo>
                    <a:pt x="577" y="378"/>
                  </a:lnTo>
                  <a:moveTo>
                    <a:pt x="669" y="436"/>
                  </a:moveTo>
                  <a:lnTo>
                    <a:pt x="669" y="378"/>
                  </a:lnTo>
                </a:path>
              </a:pathLst>
            </a:cu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1" name="Freeform 63"/>
            <p:cNvSpPr>
              <a:spLocks noEditPoints="1"/>
            </p:cNvSpPr>
            <p:nvPr/>
          </p:nvSpPr>
          <p:spPr bwMode="auto">
            <a:xfrm>
              <a:off x="1106488" y="576263"/>
              <a:ext cx="609600" cy="323850"/>
            </a:xfrm>
            <a:custGeom>
              <a:avLst/>
              <a:gdLst/>
              <a:ahLst/>
              <a:cxnLst>
                <a:cxn ang="0">
                  <a:pos x="0" y="204"/>
                </a:cxn>
                <a:cxn ang="0">
                  <a:pos x="6" y="176"/>
                </a:cxn>
                <a:cxn ang="0">
                  <a:pos x="378" y="176"/>
                </a:cxn>
                <a:cxn ang="0">
                  <a:pos x="384" y="204"/>
                </a:cxn>
                <a:cxn ang="0">
                  <a:pos x="384" y="173"/>
                </a:cxn>
                <a:cxn ang="0">
                  <a:pos x="0" y="173"/>
                </a:cxn>
                <a:cxn ang="0">
                  <a:pos x="0" y="204"/>
                </a:cxn>
                <a:cxn ang="0">
                  <a:pos x="0" y="146"/>
                </a:cxn>
                <a:cxn ang="0">
                  <a:pos x="6" y="118"/>
                </a:cxn>
                <a:cxn ang="0">
                  <a:pos x="378" y="118"/>
                </a:cxn>
                <a:cxn ang="0">
                  <a:pos x="384" y="146"/>
                </a:cxn>
                <a:cxn ang="0">
                  <a:pos x="384" y="115"/>
                </a:cxn>
                <a:cxn ang="0">
                  <a:pos x="0" y="115"/>
                </a:cxn>
                <a:cxn ang="0">
                  <a:pos x="0" y="146"/>
                </a:cxn>
                <a:cxn ang="0">
                  <a:pos x="0" y="89"/>
                </a:cxn>
                <a:cxn ang="0">
                  <a:pos x="6" y="61"/>
                </a:cxn>
                <a:cxn ang="0">
                  <a:pos x="378" y="61"/>
                </a:cxn>
                <a:cxn ang="0">
                  <a:pos x="384" y="89"/>
                </a:cxn>
                <a:cxn ang="0">
                  <a:pos x="384" y="57"/>
                </a:cxn>
                <a:cxn ang="0">
                  <a:pos x="0" y="57"/>
                </a:cxn>
                <a:cxn ang="0">
                  <a:pos x="0" y="89"/>
                </a:cxn>
                <a:cxn ang="0">
                  <a:pos x="0" y="31"/>
                </a:cxn>
                <a:cxn ang="0">
                  <a:pos x="6" y="3"/>
                </a:cxn>
                <a:cxn ang="0">
                  <a:pos x="378" y="3"/>
                </a:cxn>
                <a:cxn ang="0">
                  <a:pos x="384" y="31"/>
                </a:cxn>
                <a:cxn ang="0">
                  <a:pos x="384" y="0"/>
                </a:cxn>
                <a:cxn ang="0">
                  <a:pos x="0" y="0"/>
                </a:cxn>
                <a:cxn ang="0">
                  <a:pos x="0" y="31"/>
                </a:cxn>
              </a:cxnLst>
              <a:rect l="0" t="0" r="r" b="b"/>
              <a:pathLst>
                <a:path w="384" h="204">
                  <a:moveTo>
                    <a:pt x="0" y="204"/>
                  </a:moveTo>
                  <a:lnTo>
                    <a:pt x="6" y="176"/>
                  </a:lnTo>
                  <a:lnTo>
                    <a:pt x="378" y="176"/>
                  </a:lnTo>
                  <a:lnTo>
                    <a:pt x="384" y="204"/>
                  </a:lnTo>
                  <a:lnTo>
                    <a:pt x="384" y="173"/>
                  </a:lnTo>
                  <a:lnTo>
                    <a:pt x="0" y="173"/>
                  </a:lnTo>
                  <a:lnTo>
                    <a:pt x="0" y="204"/>
                  </a:lnTo>
                  <a:close/>
                  <a:moveTo>
                    <a:pt x="0" y="146"/>
                  </a:moveTo>
                  <a:lnTo>
                    <a:pt x="6" y="118"/>
                  </a:lnTo>
                  <a:lnTo>
                    <a:pt x="378" y="118"/>
                  </a:lnTo>
                  <a:lnTo>
                    <a:pt x="384" y="146"/>
                  </a:lnTo>
                  <a:lnTo>
                    <a:pt x="384" y="115"/>
                  </a:lnTo>
                  <a:lnTo>
                    <a:pt x="0" y="115"/>
                  </a:lnTo>
                  <a:lnTo>
                    <a:pt x="0" y="146"/>
                  </a:lnTo>
                  <a:close/>
                  <a:moveTo>
                    <a:pt x="0" y="89"/>
                  </a:moveTo>
                  <a:lnTo>
                    <a:pt x="6" y="61"/>
                  </a:lnTo>
                  <a:lnTo>
                    <a:pt x="378" y="61"/>
                  </a:lnTo>
                  <a:lnTo>
                    <a:pt x="384" y="89"/>
                  </a:lnTo>
                  <a:lnTo>
                    <a:pt x="384" y="57"/>
                  </a:lnTo>
                  <a:lnTo>
                    <a:pt x="0" y="57"/>
                  </a:lnTo>
                  <a:lnTo>
                    <a:pt x="0" y="89"/>
                  </a:lnTo>
                  <a:close/>
                  <a:moveTo>
                    <a:pt x="0" y="31"/>
                  </a:moveTo>
                  <a:lnTo>
                    <a:pt x="6" y="3"/>
                  </a:lnTo>
                  <a:lnTo>
                    <a:pt x="378" y="3"/>
                  </a:lnTo>
                  <a:lnTo>
                    <a:pt x="384" y="31"/>
                  </a:lnTo>
                  <a:lnTo>
                    <a:pt x="384"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2" name="Rectangle 64"/>
            <p:cNvSpPr>
              <a:spLocks noChangeArrowheads="1"/>
            </p:cNvSpPr>
            <p:nvPr/>
          </p:nvSpPr>
          <p:spPr bwMode="auto">
            <a:xfrm>
              <a:off x="1106488" y="850900"/>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3" name="Freeform 65"/>
            <p:cNvSpPr>
              <a:spLocks/>
            </p:cNvSpPr>
            <p:nvPr/>
          </p:nvSpPr>
          <p:spPr bwMode="auto">
            <a:xfrm>
              <a:off x="1106488" y="850900"/>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4" name="Rectangle 66"/>
            <p:cNvSpPr>
              <a:spLocks noChangeArrowheads="1"/>
            </p:cNvSpPr>
            <p:nvPr/>
          </p:nvSpPr>
          <p:spPr bwMode="auto">
            <a:xfrm>
              <a:off x="1106488" y="758825"/>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5" name="Freeform 67"/>
            <p:cNvSpPr>
              <a:spLocks/>
            </p:cNvSpPr>
            <p:nvPr/>
          </p:nvSpPr>
          <p:spPr bwMode="auto">
            <a:xfrm>
              <a:off x="1106488" y="758825"/>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6" name="Rectangle 68"/>
            <p:cNvSpPr>
              <a:spLocks noChangeArrowheads="1"/>
            </p:cNvSpPr>
            <p:nvPr/>
          </p:nvSpPr>
          <p:spPr bwMode="auto">
            <a:xfrm>
              <a:off x="1106488" y="666750"/>
              <a:ext cx="609600"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7" name="Freeform 69"/>
            <p:cNvSpPr>
              <a:spLocks/>
            </p:cNvSpPr>
            <p:nvPr/>
          </p:nvSpPr>
          <p:spPr bwMode="auto">
            <a:xfrm>
              <a:off x="1106488" y="666750"/>
              <a:ext cx="609600" cy="50800"/>
            </a:xfrm>
            <a:custGeom>
              <a:avLst/>
              <a:gdLst/>
              <a:ahLst/>
              <a:cxnLst>
                <a:cxn ang="0">
                  <a:pos x="0" y="32"/>
                </a:cxn>
                <a:cxn ang="0">
                  <a:pos x="6" y="4"/>
                </a:cxn>
                <a:cxn ang="0">
                  <a:pos x="378" y="4"/>
                </a:cxn>
                <a:cxn ang="0">
                  <a:pos x="384" y="32"/>
                </a:cxn>
                <a:cxn ang="0">
                  <a:pos x="384" y="0"/>
                </a:cxn>
                <a:cxn ang="0">
                  <a:pos x="0" y="0"/>
                </a:cxn>
                <a:cxn ang="0">
                  <a:pos x="0" y="32"/>
                </a:cxn>
              </a:cxnLst>
              <a:rect l="0" t="0" r="r" b="b"/>
              <a:pathLst>
                <a:path w="384" h="32">
                  <a:moveTo>
                    <a:pt x="0" y="32"/>
                  </a:moveTo>
                  <a:lnTo>
                    <a:pt x="6" y="4"/>
                  </a:lnTo>
                  <a:lnTo>
                    <a:pt x="378" y="4"/>
                  </a:lnTo>
                  <a:lnTo>
                    <a:pt x="384" y="32"/>
                  </a:lnTo>
                  <a:lnTo>
                    <a:pt x="384"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8" name="Rectangle 70"/>
            <p:cNvSpPr>
              <a:spLocks noChangeArrowheads="1"/>
            </p:cNvSpPr>
            <p:nvPr/>
          </p:nvSpPr>
          <p:spPr bwMode="auto">
            <a:xfrm>
              <a:off x="1106488" y="576263"/>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9" name="Freeform 71"/>
            <p:cNvSpPr>
              <a:spLocks/>
            </p:cNvSpPr>
            <p:nvPr/>
          </p:nvSpPr>
          <p:spPr bwMode="auto">
            <a:xfrm>
              <a:off x="1106488" y="576263"/>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0" name="Freeform 72"/>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solidFill>
              <a:srgbClr val="9A9A9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1" name="Freeform 73"/>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2" name="Freeform 74"/>
            <p:cNvSpPr>
              <a:spLocks noEditPoints="1"/>
            </p:cNvSpPr>
            <p:nvPr/>
          </p:nvSpPr>
          <p:spPr bwMode="auto">
            <a:xfrm>
              <a:off x="1106488" y="119063"/>
              <a:ext cx="1220788" cy="871538"/>
            </a:xfrm>
            <a:custGeom>
              <a:avLst/>
              <a:gdLst/>
              <a:ahLst/>
              <a:cxnLst>
                <a:cxn ang="0">
                  <a:pos x="0" y="549"/>
                </a:cxn>
                <a:cxn ang="0">
                  <a:pos x="6" y="522"/>
                </a:cxn>
                <a:cxn ang="0">
                  <a:pos x="762" y="522"/>
                </a:cxn>
                <a:cxn ang="0">
                  <a:pos x="769" y="549"/>
                </a:cxn>
                <a:cxn ang="0">
                  <a:pos x="769" y="518"/>
                </a:cxn>
                <a:cxn ang="0">
                  <a:pos x="0" y="518"/>
                </a:cxn>
                <a:cxn ang="0">
                  <a:pos x="0" y="549"/>
                </a:cxn>
                <a:cxn ang="0">
                  <a:pos x="0" y="261"/>
                </a:cxn>
                <a:cxn ang="0">
                  <a:pos x="6" y="234"/>
                </a:cxn>
                <a:cxn ang="0">
                  <a:pos x="762" y="234"/>
                </a:cxn>
                <a:cxn ang="0">
                  <a:pos x="769" y="261"/>
                </a:cxn>
                <a:cxn ang="0">
                  <a:pos x="769" y="230"/>
                </a:cxn>
                <a:cxn ang="0">
                  <a:pos x="0" y="230"/>
                </a:cxn>
                <a:cxn ang="0">
                  <a:pos x="0" y="261"/>
                </a:cxn>
                <a:cxn ang="0">
                  <a:pos x="0" y="204"/>
                </a:cxn>
                <a:cxn ang="0">
                  <a:pos x="6" y="176"/>
                </a:cxn>
                <a:cxn ang="0">
                  <a:pos x="762" y="176"/>
                </a:cxn>
                <a:cxn ang="0">
                  <a:pos x="769" y="204"/>
                </a:cxn>
                <a:cxn ang="0">
                  <a:pos x="769" y="173"/>
                </a:cxn>
                <a:cxn ang="0">
                  <a:pos x="0" y="173"/>
                </a:cxn>
                <a:cxn ang="0">
                  <a:pos x="0" y="204"/>
                </a:cxn>
                <a:cxn ang="0">
                  <a:pos x="0" y="146"/>
                </a:cxn>
                <a:cxn ang="0">
                  <a:pos x="6" y="118"/>
                </a:cxn>
                <a:cxn ang="0">
                  <a:pos x="762" y="118"/>
                </a:cxn>
                <a:cxn ang="0">
                  <a:pos x="769" y="146"/>
                </a:cxn>
                <a:cxn ang="0">
                  <a:pos x="769" y="115"/>
                </a:cxn>
                <a:cxn ang="0">
                  <a:pos x="0" y="115"/>
                </a:cxn>
                <a:cxn ang="0">
                  <a:pos x="0" y="146"/>
                </a:cxn>
                <a:cxn ang="0">
                  <a:pos x="0" y="89"/>
                </a:cxn>
                <a:cxn ang="0">
                  <a:pos x="6" y="61"/>
                </a:cxn>
                <a:cxn ang="0">
                  <a:pos x="762" y="61"/>
                </a:cxn>
                <a:cxn ang="0">
                  <a:pos x="769" y="89"/>
                </a:cxn>
                <a:cxn ang="0">
                  <a:pos x="769" y="57"/>
                </a:cxn>
                <a:cxn ang="0">
                  <a:pos x="0" y="57"/>
                </a:cxn>
                <a:cxn ang="0">
                  <a:pos x="0" y="89"/>
                </a:cxn>
                <a:cxn ang="0">
                  <a:pos x="0" y="31"/>
                </a:cxn>
                <a:cxn ang="0">
                  <a:pos x="6" y="3"/>
                </a:cxn>
                <a:cxn ang="0">
                  <a:pos x="762" y="3"/>
                </a:cxn>
                <a:cxn ang="0">
                  <a:pos x="769" y="31"/>
                </a:cxn>
                <a:cxn ang="0">
                  <a:pos x="769" y="0"/>
                </a:cxn>
                <a:cxn ang="0">
                  <a:pos x="0" y="0"/>
                </a:cxn>
                <a:cxn ang="0">
                  <a:pos x="0" y="31"/>
                </a:cxn>
              </a:cxnLst>
              <a:rect l="0" t="0" r="r" b="b"/>
              <a:pathLst>
                <a:path w="769" h="549">
                  <a:moveTo>
                    <a:pt x="0" y="549"/>
                  </a:moveTo>
                  <a:lnTo>
                    <a:pt x="6" y="522"/>
                  </a:lnTo>
                  <a:lnTo>
                    <a:pt x="762" y="522"/>
                  </a:lnTo>
                  <a:lnTo>
                    <a:pt x="769" y="549"/>
                  </a:lnTo>
                  <a:lnTo>
                    <a:pt x="769" y="518"/>
                  </a:lnTo>
                  <a:lnTo>
                    <a:pt x="0" y="518"/>
                  </a:lnTo>
                  <a:lnTo>
                    <a:pt x="0" y="549"/>
                  </a:lnTo>
                  <a:close/>
                  <a:moveTo>
                    <a:pt x="0" y="261"/>
                  </a:moveTo>
                  <a:lnTo>
                    <a:pt x="6" y="234"/>
                  </a:lnTo>
                  <a:lnTo>
                    <a:pt x="762" y="234"/>
                  </a:lnTo>
                  <a:lnTo>
                    <a:pt x="769" y="261"/>
                  </a:lnTo>
                  <a:lnTo>
                    <a:pt x="769" y="230"/>
                  </a:lnTo>
                  <a:lnTo>
                    <a:pt x="0" y="230"/>
                  </a:lnTo>
                  <a:lnTo>
                    <a:pt x="0" y="261"/>
                  </a:lnTo>
                  <a:close/>
                  <a:moveTo>
                    <a:pt x="0" y="204"/>
                  </a:moveTo>
                  <a:lnTo>
                    <a:pt x="6" y="176"/>
                  </a:lnTo>
                  <a:lnTo>
                    <a:pt x="762" y="176"/>
                  </a:lnTo>
                  <a:lnTo>
                    <a:pt x="769" y="204"/>
                  </a:lnTo>
                  <a:lnTo>
                    <a:pt x="769" y="173"/>
                  </a:lnTo>
                  <a:lnTo>
                    <a:pt x="0" y="173"/>
                  </a:lnTo>
                  <a:lnTo>
                    <a:pt x="0" y="204"/>
                  </a:lnTo>
                  <a:close/>
                  <a:moveTo>
                    <a:pt x="0" y="146"/>
                  </a:moveTo>
                  <a:lnTo>
                    <a:pt x="6" y="118"/>
                  </a:lnTo>
                  <a:lnTo>
                    <a:pt x="762" y="118"/>
                  </a:lnTo>
                  <a:lnTo>
                    <a:pt x="769" y="146"/>
                  </a:lnTo>
                  <a:lnTo>
                    <a:pt x="769" y="115"/>
                  </a:lnTo>
                  <a:lnTo>
                    <a:pt x="0" y="115"/>
                  </a:lnTo>
                  <a:lnTo>
                    <a:pt x="0" y="146"/>
                  </a:lnTo>
                  <a:close/>
                  <a:moveTo>
                    <a:pt x="0" y="89"/>
                  </a:moveTo>
                  <a:lnTo>
                    <a:pt x="6" y="61"/>
                  </a:lnTo>
                  <a:lnTo>
                    <a:pt x="762" y="61"/>
                  </a:lnTo>
                  <a:lnTo>
                    <a:pt x="769" y="89"/>
                  </a:lnTo>
                  <a:lnTo>
                    <a:pt x="769" y="57"/>
                  </a:lnTo>
                  <a:lnTo>
                    <a:pt x="0" y="57"/>
                  </a:lnTo>
                  <a:lnTo>
                    <a:pt x="0" y="89"/>
                  </a:lnTo>
                  <a:close/>
                  <a:moveTo>
                    <a:pt x="0" y="31"/>
                  </a:moveTo>
                  <a:lnTo>
                    <a:pt x="6" y="3"/>
                  </a:lnTo>
                  <a:lnTo>
                    <a:pt x="762" y="3"/>
                  </a:lnTo>
                  <a:lnTo>
                    <a:pt x="769" y="31"/>
                  </a:lnTo>
                  <a:lnTo>
                    <a:pt x="769"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3" name="Rectangle 75"/>
            <p:cNvSpPr>
              <a:spLocks noChangeArrowheads="1"/>
            </p:cNvSpPr>
            <p:nvPr/>
          </p:nvSpPr>
          <p:spPr bwMode="auto">
            <a:xfrm>
              <a:off x="1106488" y="9413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4" name="Freeform 76"/>
            <p:cNvSpPr>
              <a:spLocks/>
            </p:cNvSpPr>
            <p:nvPr/>
          </p:nvSpPr>
          <p:spPr bwMode="auto">
            <a:xfrm>
              <a:off x="1106488" y="9413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5" name="Rectangle 77"/>
            <p:cNvSpPr>
              <a:spLocks noChangeArrowheads="1"/>
            </p:cNvSpPr>
            <p:nvPr/>
          </p:nvSpPr>
          <p:spPr bwMode="auto">
            <a:xfrm>
              <a:off x="1106488" y="4841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6" name="Freeform 78"/>
            <p:cNvSpPr>
              <a:spLocks/>
            </p:cNvSpPr>
            <p:nvPr/>
          </p:nvSpPr>
          <p:spPr bwMode="auto">
            <a:xfrm>
              <a:off x="1106488" y="4841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7" name="Rectangle 79"/>
            <p:cNvSpPr>
              <a:spLocks noChangeArrowheads="1"/>
            </p:cNvSpPr>
            <p:nvPr/>
          </p:nvSpPr>
          <p:spPr bwMode="auto">
            <a:xfrm>
              <a:off x="1106488" y="393700"/>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8" name="Freeform 80"/>
            <p:cNvSpPr>
              <a:spLocks/>
            </p:cNvSpPr>
            <p:nvPr/>
          </p:nvSpPr>
          <p:spPr bwMode="auto">
            <a:xfrm>
              <a:off x="1106488" y="393700"/>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9" name="Rectangle 81"/>
            <p:cNvSpPr>
              <a:spLocks noChangeArrowheads="1"/>
            </p:cNvSpPr>
            <p:nvPr/>
          </p:nvSpPr>
          <p:spPr bwMode="auto">
            <a:xfrm>
              <a:off x="1106488" y="301625"/>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0" name="Freeform 82"/>
            <p:cNvSpPr>
              <a:spLocks/>
            </p:cNvSpPr>
            <p:nvPr/>
          </p:nvSpPr>
          <p:spPr bwMode="auto">
            <a:xfrm>
              <a:off x="1106488" y="301625"/>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1" name="Rectangle 83"/>
            <p:cNvSpPr>
              <a:spLocks noChangeArrowheads="1"/>
            </p:cNvSpPr>
            <p:nvPr/>
          </p:nvSpPr>
          <p:spPr bwMode="auto">
            <a:xfrm>
              <a:off x="1106488" y="209550"/>
              <a:ext cx="1220788"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2" name="Freeform 84"/>
            <p:cNvSpPr>
              <a:spLocks/>
            </p:cNvSpPr>
            <p:nvPr/>
          </p:nvSpPr>
          <p:spPr bwMode="auto">
            <a:xfrm>
              <a:off x="1106488" y="209550"/>
              <a:ext cx="1220788" cy="50800"/>
            </a:xfrm>
            <a:custGeom>
              <a:avLst/>
              <a:gdLst/>
              <a:ahLst/>
              <a:cxnLst>
                <a:cxn ang="0">
                  <a:pos x="0" y="32"/>
                </a:cxn>
                <a:cxn ang="0">
                  <a:pos x="6" y="4"/>
                </a:cxn>
                <a:cxn ang="0">
                  <a:pos x="762" y="4"/>
                </a:cxn>
                <a:cxn ang="0">
                  <a:pos x="769" y="32"/>
                </a:cxn>
                <a:cxn ang="0">
                  <a:pos x="769" y="0"/>
                </a:cxn>
                <a:cxn ang="0">
                  <a:pos x="0" y="0"/>
                </a:cxn>
                <a:cxn ang="0">
                  <a:pos x="0" y="32"/>
                </a:cxn>
              </a:cxnLst>
              <a:rect l="0" t="0" r="r" b="b"/>
              <a:pathLst>
                <a:path w="769" h="32">
                  <a:moveTo>
                    <a:pt x="0" y="32"/>
                  </a:moveTo>
                  <a:lnTo>
                    <a:pt x="6" y="4"/>
                  </a:lnTo>
                  <a:lnTo>
                    <a:pt x="762" y="4"/>
                  </a:lnTo>
                  <a:lnTo>
                    <a:pt x="769" y="32"/>
                  </a:lnTo>
                  <a:lnTo>
                    <a:pt x="769"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3" name="Rectangle 85"/>
            <p:cNvSpPr>
              <a:spLocks noChangeArrowheads="1"/>
            </p:cNvSpPr>
            <p:nvPr/>
          </p:nvSpPr>
          <p:spPr bwMode="auto">
            <a:xfrm>
              <a:off x="1106488" y="119063"/>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4" name="Freeform 86"/>
            <p:cNvSpPr>
              <a:spLocks/>
            </p:cNvSpPr>
            <p:nvPr/>
          </p:nvSpPr>
          <p:spPr bwMode="auto">
            <a:xfrm>
              <a:off x="1106488" y="119063"/>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525" name="Group 194"/>
          <p:cNvGrpSpPr/>
          <p:nvPr/>
        </p:nvGrpSpPr>
        <p:grpSpPr>
          <a:xfrm>
            <a:off x="6248400" y="4605334"/>
            <a:ext cx="519013" cy="334108"/>
            <a:chOff x="944563" y="0"/>
            <a:chExt cx="1543050" cy="1085850"/>
          </a:xfrm>
        </p:grpSpPr>
        <p:pic>
          <p:nvPicPr>
            <p:cNvPr id="526" name="Picture 31"/>
            <p:cNvPicPr>
              <a:picLocks noChangeAspect="1" noChangeArrowheads="1"/>
            </p:cNvPicPr>
            <p:nvPr/>
          </p:nvPicPr>
          <p:blipFill>
            <a:blip r:embed="rId6" cstate="print"/>
            <a:srcRect/>
            <a:stretch>
              <a:fillRect/>
            </a:stretch>
          </p:blipFill>
          <p:spPr bwMode="auto">
            <a:xfrm>
              <a:off x="1020763" y="0"/>
              <a:ext cx="1390650" cy="1085850"/>
            </a:xfrm>
            <a:prstGeom prst="rect">
              <a:avLst/>
            </a:prstGeom>
            <a:noFill/>
            <a:ln w="9525">
              <a:noFill/>
              <a:miter lim="800000"/>
              <a:headEnd/>
              <a:tailEnd/>
            </a:ln>
          </p:spPr>
        </p:pic>
        <p:sp>
          <p:nvSpPr>
            <p:cNvPr id="527" name="Rectangle 32"/>
            <p:cNvSpPr>
              <a:spLocks noChangeArrowheads="1"/>
            </p:cNvSpPr>
            <p:nvPr/>
          </p:nvSpPr>
          <p:spPr bwMode="auto">
            <a:xfrm>
              <a:off x="1030288" y="15875"/>
              <a:ext cx="1373188" cy="1066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8" name="Rectangle 33"/>
            <p:cNvSpPr>
              <a:spLocks noChangeArrowheads="1"/>
            </p:cNvSpPr>
            <p:nvPr/>
          </p:nvSpPr>
          <p:spPr bwMode="auto">
            <a:xfrm>
              <a:off x="1984375" y="727075"/>
              <a:ext cx="190500" cy="47625"/>
            </a:xfrm>
            <a:prstGeom prst="rect">
              <a:avLst/>
            </a:prstGeom>
            <a:solidFill>
              <a:srgbClr val="339966"/>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9" name="Rectangle 34"/>
            <p:cNvSpPr>
              <a:spLocks noChangeArrowheads="1"/>
            </p:cNvSpPr>
            <p:nvPr/>
          </p:nvSpPr>
          <p:spPr bwMode="auto">
            <a:xfrm>
              <a:off x="1984375" y="727075"/>
              <a:ext cx="190500" cy="47625"/>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30" name="Picture 35"/>
            <p:cNvPicPr>
              <a:picLocks noChangeAspect="1" noChangeArrowheads="1"/>
            </p:cNvPicPr>
            <p:nvPr/>
          </p:nvPicPr>
          <p:blipFill>
            <a:blip r:embed="rId7" cstate="print"/>
            <a:srcRect/>
            <a:stretch>
              <a:fillRect/>
            </a:stretch>
          </p:blipFill>
          <p:spPr bwMode="auto">
            <a:xfrm>
              <a:off x="944563" y="933450"/>
              <a:ext cx="95250" cy="152400"/>
            </a:xfrm>
            <a:prstGeom prst="rect">
              <a:avLst/>
            </a:prstGeom>
            <a:noFill/>
            <a:ln w="9525">
              <a:noFill/>
              <a:miter lim="800000"/>
              <a:headEnd/>
              <a:tailEnd/>
            </a:ln>
          </p:spPr>
        </p:pic>
        <p:sp>
          <p:nvSpPr>
            <p:cNvPr id="531" name="Rectangle 36"/>
            <p:cNvSpPr>
              <a:spLocks noChangeArrowheads="1"/>
            </p:cNvSpPr>
            <p:nvPr/>
          </p:nvSpPr>
          <p:spPr bwMode="auto">
            <a:xfrm>
              <a:off x="954088"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32" name="Picture 37"/>
            <p:cNvPicPr>
              <a:picLocks noChangeAspect="1" noChangeArrowheads="1"/>
            </p:cNvPicPr>
            <p:nvPr/>
          </p:nvPicPr>
          <p:blipFill>
            <a:blip r:embed="rId8" cstate="print"/>
            <a:srcRect/>
            <a:stretch>
              <a:fillRect/>
            </a:stretch>
          </p:blipFill>
          <p:spPr bwMode="auto">
            <a:xfrm>
              <a:off x="963613" y="1038225"/>
              <a:ext cx="47625" cy="47625"/>
            </a:xfrm>
            <a:prstGeom prst="rect">
              <a:avLst/>
            </a:prstGeom>
            <a:noFill/>
            <a:ln w="9525">
              <a:noFill/>
              <a:miter lim="800000"/>
              <a:headEnd/>
              <a:tailEnd/>
            </a:ln>
          </p:spPr>
        </p:pic>
        <p:sp>
          <p:nvSpPr>
            <p:cNvPr id="533" name="Freeform 38"/>
            <p:cNvSpPr>
              <a:spLocks/>
            </p:cNvSpPr>
            <p:nvPr/>
          </p:nvSpPr>
          <p:spPr bwMode="auto">
            <a:xfrm>
              <a:off x="979488"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34" name="Picture 39"/>
            <p:cNvPicPr>
              <a:picLocks noChangeAspect="1" noChangeArrowheads="1"/>
            </p:cNvPicPr>
            <p:nvPr/>
          </p:nvPicPr>
          <p:blipFill>
            <a:blip r:embed="rId8" cstate="print"/>
            <a:srcRect/>
            <a:stretch>
              <a:fillRect/>
            </a:stretch>
          </p:blipFill>
          <p:spPr bwMode="auto">
            <a:xfrm>
              <a:off x="963613" y="942975"/>
              <a:ext cx="47625" cy="47625"/>
            </a:xfrm>
            <a:prstGeom prst="rect">
              <a:avLst/>
            </a:prstGeom>
            <a:noFill/>
            <a:ln w="9525">
              <a:noFill/>
              <a:miter lim="800000"/>
              <a:headEnd/>
              <a:tailEnd/>
            </a:ln>
          </p:spPr>
        </p:pic>
        <p:sp>
          <p:nvSpPr>
            <p:cNvPr id="535" name="Freeform 40"/>
            <p:cNvSpPr>
              <a:spLocks/>
            </p:cNvSpPr>
            <p:nvPr/>
          </p:nvSpPr>
          <p:spPr bwMode="auto">
            <a:xfrm>
              <a:off x="979488"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36" name="Picture 41"/>
            <p:cNvPicPr>
              <a:picLocks noChangeAspect="1" noChangeArrowheads="1"/>
            </p:cNvPicPr>
            <p:nvPr/>
          </p:nvPicPr>
          <p:blipFill>
            <a:blip r:embed="rId7" cstate="print"/>
            <a:srcRect/>
            <a:stretch>
              <a:fillRect/>
            </a:stretch>
          </p:blipFill>
          <p:spPr bwMode="auto">
            <a:xfrm>
              <a:off x="2392363" y="933450"/>
              <a:ext cx="95250" cy="152400"/>
            </a:xfrm>
            <a:prstGeom prst="rect">
              <a:avLst/>
            </a:prstGeom>
            <a:noFill/>
            <a:ln w="9525">
              <a:noFill/>
              <a:miter lim="800000"/>
              <a:headEnd/>
              <a:tailEnd/>
            </a:ln>
          </p:spPr>
        </p:pic>
        <p:sp>
          <p:nvSpPr>
            <p:cNvPr id="537" name="Rectangle 42"/>
            <p:cNvSpPr>
              <a:spLocks noChangeArrowheads="1"/>
            </p:cNvSpPr>
            <p:nvPr/>
          </p:nvSpPr>
          <p:spPr bwMode="auto">
            <a:xfrm>
              <a:off x="2403475" y="94932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38" name="Picture 43"/>
            <p:cNvPicPr>
              <a:picLocks noChangeAspect="1" noChangeArrowheads="1"/>
            </p:cNvPicPr>
            <p:nvPr/>
          </p:nvPicPr>
          <p:blipFill>
            <a:blip r:embed="rId8" cstate="print"/>
            <a:srcRect/>
            <a:stretch>
              <a:fillRect/>
            </a:stretch>
          </p:blipFill>
          <p:spPr bwMode="auto">
            <a:xfrm>
              <a:off x="2411413" y="1038225"/>
              <a:ext cx="47625" cy="47625"/>
            </a:xfrm>
            <a:prstGeom prst="rect">
              <a:avLst/>
            </a:prstGeom>
            <a:noFill/>
            <a:ln w="9525">
              <a:noFill/>
              <a:miter lim="800000"/>
              <a:headEnd/>
              <a:tailEnd/>
            </a:ln>
          </p:spPr>
        </p:pic>
        <p:sp>
          <p:nvSpPr>
            <p:cNvPr id="539" name="Freeform 44"/>
            <p:cNvSpPr>
              <a:spLocks/>
            </p:cNvSpPr>
            <p:nvPr/>
          </p:nvSpPr>
          <p:spPr bwMode="auto">
            <a:xfrm>
              <a:off x="2428875" y="10493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40" name="Picture 45"/>
            <p:cNvPicPr>
              <a:picLocks noChangeAspect="1" noChangeArrowheads="1"/>
            </p:cNvPicPr>
            <p:nvPr/>
          </p:nvPicPr>
          <p:blipFill>
            <a:blip r:embed="rId8" cstate="print"/>
            <a:srcRect/>
            <a:stretch>
              <a:fillRect/>
            </a:stretch>
          </p:blipFill>
          <p:spPr bwMode="auto">
            <a:xfrm>
              <a:off x="2411413" y="942975"/>
              <a:ext cx="47625" cy="47625"/>
            </a:xfrm>
            <a:prstGeom prst="rect">
              <a:avLst/>
            </a:prstGeom>
            <a:noFill/>
            <a:ln w="9525">
              <a:noFill/>
              <a:miter lim="800000"/>
              <a:headEnd/>
              <a:tailEnd/>
            </a:ln>
          </p:spPr>
        </p:pic>
        <p:sp>
          <p:nvSpPr>
            <p:cNvPr id="541" name="Freeform 46"/>
            <p:cNvSpPr>
              <a:spLocks/>
            </p:cNvSpPr>
            <p:nvPr/>
          </p:nvSpPr>
          <p:spPr bwMode="auto">
            <a:xfrm>
              <a:off x="2428875" y="9540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42" name="Picture 47"/>
            <p:cNvPicPr>
              <a:picLocks noChangeAspect="1" noChangeArrowheads="1"/>
            </p:cNvPicPr>
            <p:nvPr/>
          </p:nvPicPr>
          <p:blipFill>
            <a:blip r:embed="rId7" cstate="print"/>
            <a:srcRect/>
            <a:stretch>
              <a:fillRect/>
            </a:stretch>
          </p:blipFill>
          <p:spPr bwMode="auto">
            <a:xfrm>
              <a:off x="944563" y="0"/>
              <a:ext cx="95250" cy="152400"/>
            </a:xfrm>
            <a:prstGeom prst="rect">
              <a:avLst/>
            </a:prstGeom>
            <a:noFill/>
            <a:ln w="9525">
              <a:noFill/>
              <a:miter lim="800000"/>
              <a:headEnd/>
              <a:tailEnd/>
            </a:ln>
          </p:spPr>
        </p:pic>
        <p:sp>
          <p:nvSpPr>
            <p:cNvPr id="543" name="Rectangle 48"/>
            <p:cNvSpPr>
              <a:spLocks noChangeArrowheads="1"/>
            </p:cNvSpPr>
            <p:nvPr/>
          </p:nvSpPr>
          <p:spPr bwMode="auto">
            <a:xfrm>
              <a:off x="954088"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44" name="Picture 49"/>
            <p:cNvPicPr>
              <a:picLocks noChangeAspect="1" noChangeArrowheads="1"/>
            </p:cNvPicPr>
            <p:nvPr/>
          </p:nvPicPr>
          <p:blipFill>
            <a:blip r:embed="rId8" cstate="print"/>
            <a:srcRect/>
            <a:stretch>
              <a:fillRect/>
            </a:stretch>
          </p:blipFill>
          <p:spPr bwMode="auto">
            <a:xfrm>
              <a:off x="963613" y="104775"/>
              <a:ext cx="47625" cy="47625"/>
            </a:xfrm>
            <a:prstGeom prst="rect">
              <a:avLst/>
            </a:prstGeom>
            <a:noFill/>
            <a:ln w="9525">
              <a:noFill/>
              <a:miter lim="800000"/>
              <a:headEnd/>
              <a:tailEnd/>
            </a:ln>
          </p:spPr>
        </p:pic>
        <p:sp>
          <p:nvSpPr>
            <p:cNvPr id="545" name="Freeform 50"/>
            <p:cNvSpPr>
              <a:spLocks/>
            </p:cNvSpPr>
            <p:nvPr/>
          </p:nvSpPr>
          <p:spPr bwMode="auto">
            <a:xfrm>
              <a:off x="979488"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46" name="Picture 51"/>
            <p:cNvPicPr>
              <a:picLocks noChangeAspect="1" noChangeArrowheads="1"/>
            </p:cNvPicPr>
            <p:nvPr/>
          </p:nvPicPr>
          <p:blipFill>
            <a:blip r:embed="rId8" cstate="print"/>
            <a:srcRect/>
            <a:stretch>
              <a:fillRect/>
            </a:stretch>
          </p:blipFill>
          <p:spPr bwMode="auto">
            <a:xfrm>
              <a:off x="963613" y="9525"/>
              <a:ext cx="47625" cy="47625"/>
            </a:xfrm>
            <a:prstGeom prst="rect">
              <a:avLst/>
            </a:prstGeom>
            <a:noFill/>
            <a:ln w="9525">
              <a:noFill/>
              <a:miter lim="800000"/>
              <a:headEnd/>
              <a:tailEnd/>
            </a:ln>
          </p:spPr>
        </p:pic>
        <p:sp>
          <p:nvSpPr>
            <p:cNvPr id="547" name="Freeform 52"/>
            <p:cNvSpPr>
              <a:spLocks/>
            </p:cNvSpPr>
            <p:nvPr/>
          </p:nvSpPr>
          <p:spPr bwMode="auto">
            <a:xfrm>
              <a:off x="979488"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48" name="Picture 53"/>
            <p:cNvPicPr>
              <a:picLocks noChangeAspect="1" noChangeArrowheads="1"/>
            </p:cNvPicPr>
            <p:nvPr/>
          </p:nvPicPr>
          <p:blipFill>
            <a:blip r:embed="rId7" cstate="print"/>
            <a:srcRect/>
            <a:stretch>
              <a:fillRect/>
            </a:stretch>
          </p:blipFill>
          <p:spPr bwMode="auto">
            <a:xfrm>
              <a:off x="2392363" y="0"/>
              <a:ext cx="95250" cy="152400"/>
            </a:xfrm>
            <a:prstGeom prst="rect">
              <a:avLst/>
            </a:prstGeom>
            <a:noFill/>
            <a:ln w="9525">
              <a:noFill/>
              <a:miter lim="800000"/>
              <a:headEnd/>
              <a:tailEnd/>
            </a:ln>
          </p:spPr>
        </p:pic>
        <p:sp>
          <p:nvSpPr>
            <p:cNvPr id="549" name="Rectangle 54"/>
            <p:cNvSpPr>
              <a:spLocks noChangeArrowheads="1"/>
            </p:cNvSpPr>
            <p:nvPr/>
          </p:nvSpPr>
          <p:spPr bwMode="auto">
            <a:xfrm>
              <a:off x="2403475" y="15875"/>
              <a:ext cx="76200" cy="13335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50" name="Picture 55"/>
            <p:cNvPicPr>
              <a:picLocks noChangeAspect="1" noChangeArrowheads="1"/>
            </p:cNvPicPr>
            <p:nvPr/>
          </p:nvPicPr>
          <p:blipFill>
            <a:blip r:embed="rId8" cstate="print"/>
            <a:srcRect/>
            <a:stretch>
              <a:fillRect/>
            </a:stretch>
          </p:blipFill>
          <p:spPr bwMode="auto">
            <a:xfrm>
              <a:off x="2411413" y="104775"/>
              <a:ext cx="47625" cy="47625"/>
            </a:xfrm>
            <a:prstGeom prst="rect">
              <a:avLst/>
            </a:prstGeom>
            <a:noFill/>
            <a:ln w="9525">
              <a:noFill/>
              <a:miter lim="800000"/>
              <a:headEnd/>
              <a:tailEnd/>
            </a:ln>
          </p:spPr>
        </p:pic>
        <p:sp>
          <p:nvSpPr>
            <p:cNvPr id="551" name="Freeform 56"/>
            <p:cNvSpPr>
              <a:spLocks/>
            </p:cNvSpPr>
            <p:nvPr/>
          </p:nvSpPr>
          <p:spPr bwMode="auto">
            <a:xfrm>
              <a:off x="2428875" y="11588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pic>
          <p:nvPicPr>
            <p:cNvPr id="552" name="Picture 57"/>
            <p:cNvPicPr>
              <a:picLocks noChangeAspect="1" noChangeArrowheads="1"/>
            </p:cNvPicPr>
            <p:nvPr/>
          </p:nvPicPr>
          <p:blipFill>
            <a:blip r:embed="rId8" cstate="print"/>
            <a:srcRect/>
            <a:stretch>
              <a:fillRect/>
            </a:stretch>
          </p:blipFill>
          <p:spPr bwMode="auto">
            <a:xfrm>
              <a:off x="2411413" y="9525"/>
              <a:ext cx="47625" cy="47625"/>
            </a:xfrm>
            <a:prstGeom prst="rect">
              <a:avLst/>
            </a:prstGeom>
            <a:noFill/>
            <a:ln w="9525">
              <a:noFill/>
              <a:miter lim="800000"/>
              <a:headEnd/>
              <a:tailEnd/>
            </a:ln>
          </p:spPr>
        </p:pic>
        <p:sp>
          <p:nvSpPr>
            <p:cNvPr id="553" name="Freeform 58"/>
            <p:cNvSpPr>
              <a:spLocks/>
            </p:cNvSpPr>
            <p:nvPr/>
          </p:nvSpPr>
          <p:spPr bwMode="auto">
            <a:xfrm>
              <a:off x="2428875" y="20638"/>
              <a:ext cx="25400" cy="28575"/>
            </a:xfrm>
            <a:custGeom>
              <a:avLst/>
              <a:gdLst/>
              <a:ahLst/>
              <a:cxnLst>
                <a:cxn ang="0">
                  <a:pos x="0" y="14"/>
                </a:cxn>
                <a:cxn ang="0">
                  <a:pos x="8" y="18"/>
                </a:cxn>
                <a:cxn ang="0">
                  <a:pos x="16" y="14"/>
                </a:cxn>
                <a:cxn ang="0">
                  <a:pos x="16" y="5"/>
                </a:cxn>
                <a:cxn ang="0">
                  <a:pos x="8" y="0"/>
                </a:cxn>
                <a:cxn ang="0">
                  <a:pos x="0" y="5"/>
                </a:cxn>
                <a:cxn ang="0">
                  <a:pos x="0" y="14"/>
                </a:cxn>
              </a:cxnLst>
              <a:rect l="0" t="0" r="r" b="b"/>
              <a:pathLst>
                <a:path w="16" h="18">
                  <a:moveTo>
                    <a:pt x="0" y="14"/>
                  </a:moveTo>
                  <a:lnTo>
                    <a:pt x="8" y="18"/>
                  </a:lnTo>
                  <a:lnTo>
                    <a:pt x="16" y="14"/>
                  </a:lnTo>
                  <a:lnTo>
                    <a:pt x="16" y="5"/>
                  </a:lnTo>
                  <a:lnTo>
                    <a:pt x="8" y="0"/>
                  </a:lnTo>
                  <a:lnTo>
                    <a:pt x="0" y="5"/>
                  </a:lnTo>
                  <a:lnTo>
                    <a:pt x="0" y="14"/>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4" name="Rectangle 59"/>
            <p:cNvSpPr>
              <a:spLocks noChangeArrowheads="1"/>
            </p:cNvSpPr>
            <p:nvPr/>
          </p:nvSpPr>
          <p:spPr bwMode="auto">
            <a:xfrm>
              <a:off x="1754188" y="576263"/>
              <a:ext cx="573088" cy="323850"/>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5" name="Rectangle 60"/>
            <p:cNvSpPr>
              <a:spLocks noChangeArrowheads="1"/>
            </p:cNvSpPr>
            <p:nvPr/>
          </p:nvSpPr>
          <p:spPr bwMode="auto">
            <a:xfrm>
              <a:off x="1868488" y="615950"/>
              <a:ext cx="420688" cy="244475"/>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6" name="Rectangle 61"/>
            <p:cNvSpPr>
              <a:spLocks noChangeArrowheads="1"/>
            </p:cNvSpPr>
            <p:nvPr/>
          </p:nvSpPr>
          <p:spPr bwMode="auto">
            <a:xfrm>
              <a:off x="1908175" y="708025"/>
              <a:ext cx="342900" cy="100013"/>
            </a:xfrm>
            <a:prstGeom prst="rect">
              <a:avLst/>
            </a:pr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7" name="Freeform 62"/>
            <p:cNvSpPr>
              <a:spLocks noEditPoints="1"/>
            </p:cNvSpPr>
            <p:nvPr/>
          </p:nvSpPr>
          <p:spPr bwMode="auto">
            <a:xfrm>
              <a:off x="1106488" y="15875"/>
              <a:ext cx="1220788" cy="1020763"/>
            </a:xfrm>
            <a:custGeom>
              <a:avLst/>
              <a:gdLst/>
              <a:ahLst/>
              <a:cxnLst>
                <a:cxn ang="0">
                  <a:pos x="0" y="643"/>
                </a:cxn>
                <a:cxn ang="0">
                  <a:pos x="769" y="643"/>
                </a:cxn>
                <a:cxn ang="0">
                  <a:pos x="0" y="58"/>
                </a:cxn>
                <a:cxn ang="0">
                  <a:pos x="0" y="0"/>
                </a:cxn>
                <a:cxn ang="0">
                  <a:pos x="769" y="58"/>
                </a:cxn>
                <a:cxn ang="0">
                  <a:pos x="769" y="0"/>
                </a:cxn>
                <a:cxn ang="0">
                  <a:pos x="408" y="557"/>
                </a:cxn>
                <a:cxn ang="0">
                  <a:pos x="480" y="532"/>
                </a:cxn>
                <a:cxn ang="0">
                  <a:pos x="408" y="353"/>
                </a:cxn>
                <a:cxn ang="0">
                  <a:pos x="480" y="378"/>
                </a:cxn>
                <a:cxn ang="0">
                  <a:pos x="769" y="557"/>
                </a:cxn>
                <a:cxn ang="0">
                  <a:pos x="745" y="532"/>
                </a:cxn>
                <a:cxn ang="0">
                  <a:pos x="769" y="353"/>
                </a:cxn>
                <a:cxn ang="0">
                  <a:pos x="745" y="378"/>
                </a:cxn>
                <a:cxn ang="0">
                  <a:pos x="577" y="436"/>
                </a:cxn>
                <a:cxn ang="0">
                  <a:pos x="577" y="378"/>
                </a:cxn>
                <a:cxn ang="0">
                  <a:pos x="669" y="436"/>
                </a:cxn>
                <a:cxn ang="0">
                  <a:pos x="669" y="378"/>
                </a:cxn>
              </a:cxnLst>
              <a:rect l="0" t="0" r="r" b="b"/>
              <a:pathLst>
                <a:path w="769" h="643">
                  <a:moveTo>
                    <a:pt x="0" y="643"/>
                  </a:moveTo>
                  <a:lnTo>
                    <a:pt x="769" y="643"/>
                  </a:lnTo>
                  <a:moveTo>
                    <a:pt x="0" y="58"/>
                  </a:moveTo>
                  <a:lnTo>
                    <a:pt x="0" y="0"/>
                  </a:lnTo>
                  <a:moveTo>
                    <a:pt x="769" y="58"/>
                  </a:moveTo>
                  <a:lnTo>
                    <a:pt x="769" y="0"/>
                  </a:lnTo>
                  <a:moveTo>
                    <a:pt x="408" y="557"/>
                  </a:moveTo>
                  <a:lnTo>
                    <a:pt x="480" y="532"/>
                  </a:lnTo>
                  <a:moveTo>
                    <a:pt x="408" y="353"/>
                  </a:moveTo>
                  <a:lnTo>
                    <a:pt x="480" y="378"/>
                  </a:lnTo>
                  <a:moveTo>
                    <a:pt x="769" y="557"/>
                  </a:moveTo>
                  <a:lnTo>
                    <a:pt x="745" y="532"/>
                  </a:lnTo>
                  <a:moveTo>
                    <a:pt x="769" y="353"/>
                  </a:moveTo>
                  <a:lnTo>
                    <a:pt x="745" y="378"/>
                  </a:lnTo>
                  <a:moveTo>
                    <a:pt x="577" y="436"/>
                  </a:moveTo>
                  <a:lnTo>
                    <a:pt x="577" y="378"/>
                  </a:lnTo>
                  <a:moveTo>
                    <a:pt x="669" y="436"/>
                  </a:moveTo>
                  <a:lnTo>
                    <a:pt x="669" y="378"/>
                  </a:lnTo>
                </a:path>
              </a:pathLst>
            </a:custGeom>
            <a:noFill/>
            <a:ln w="1" cap="rnd">
              <a:solidFill>
                <a:srgbClr val="80808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8" name="Freeform 63"/>
            <p:cNvSpPr>
              <a:spLocks noEditPoints="1"/>
            </p:cNvSpPr>
            <p:nvPr/>
          </p:nvSpPr>
          <p:spPr bwMode="auto">
            <a:xfrm>
              <a:off x="1106488" y="576263"/>
              <a:ext cx="609600" cy="323850"/>
            </a:xfrm>
            <a:custGeom>
              <a:avLst/>
              <a:gdLst/>
              <a:ahLst/>
              <a:cxnLst>
                <a:cxn ang="0">
                  <a:pos x="0" y="204"/>
                </a:cxn>
                <a:cxn ang="0">
                  <a:pos x="6" y="176"/>
                </a:cxn>
                <a:cxn ang="0">
                  <a:pos x="378" y="176"/>
                </a:cxn>
                <a:cxn ang="0">
                  <a:pos x="384" y="204"/>
                </a:cxn>
                <a:cxn ang="0">
                  <a:pos x="384" y="173"/>
                </a:cxn>
                <a:cxn ang="0">
                  <a:pos x="0" y="173"/>
                </a:cxn>
                <a:cxn ang="0">
                  <a:pos x="0" y="204"/>
                </a:cxn>
                <a:cxn ang="0">
                  <a:pos x="0" y="146"/>
                </a:cxn>
                <a:cxn ang="0">
                  <a:pos x="6" y="118"/>
                </a:cxn>
                <a:cxn ang="0">
                  <a:pos x="378" y="118"/>
                </a:cxn>
                <a:cxn ang="0">
                  <a:pos x="384" y="146"/>
                </a:cxn>
                <a:cxn ang="0">
                  <a:pos x="384" y="115"/>
                </a:cxn>
                <a:cxn ang="0">
                  <a:pos x="0" y="115"/>
                </a:cxn>
                <a:cxn ang="0">
                  <a:pos x="0" y="146"/>
                </a:cxn>
                <a:cxn ang="0">
                  <a:pos x="0" y="89"/>
                </a:cxn>
                <a:cxn ang="0">
                  <a:pos x="6" y="61"/>
                </a:cxn>
                <a:cxn ang="0">
                  <a:pos x="378" y="61"/>
                </a:cxn>
                <a:cxn ang="0">
                  <a:pos x="384" y="89"/>
                </a:cxn>
                <a:cxn ang="0">
                  <a:pos x="384" y="57"/>
                </a:cxn>
                <a:cxn ang="0">
                  <a:pos x="0" y="57"/>
                </a:cxn>
                <a:cxn ang="0">
                  <a:pos x="0" y="89"/>
                </a:cxn>
                <a:cxn ang="0">
                  <a:pos x="0" y="31"/>
                </a:cxn>
                <a:cxn ang="0">
                  <a:pos x="6" y="3"/>
                </a:cxn>
                <a:cxn ang="0">
                  <a:pos x="378" y="3"/>
                </a:cxn>
                <a:cxn ang="0">
                  <a:pos x="384" y="31"/>
                </a:cxn>
                <a:cxn ang="0">
                  <a:pos x="384" y="0"/>
                </a:cxn>
                <a:cxn ang="0">
                  <a:pos x="0" y="0"/>
                </a:cxn>
                <a:cxn ang="0">
                  <a:pos x="0" y="31"/>
                </a:cxn>
              </a:cxnLst>
              <a:rect l="0" t="0" r="r" b="b"/>
              <a:pathLst>
                <a:path w="384" h="204">
                  <a:moveTo>
                    <a:pt x="0" y="204"/>
                  </a:moveTo>
                  <a:lnTo>
                    <a:pt x="6" y="176"/>
                  </a:lnTo>
                  <a:lnTo>
                    <a:pt x="378" y="176"/>
                  </a:lnTo>
                  <a:lnTo>
                    <a:pt x="384" y="204"/>
                  </a:lnTo>
                  <a:lnTo>
                    <a:pt x="384" y="173"/>
                  </a:lnTo>
                  <a:lnTo>
                    <a:pt x="0" y="173"/>
                  </a:lnTo>
                  <a:lnTo>
                    <a:pt x="0" y="204"/>
                  </a:lnTo>
                  <a:close/>
                  <a:moveTo>
                    <a:pt x="0" y="146"/>
                  </a:moveTo>
                  <a:lnTo>
                    <a:pt x="6" y="118"/>
                  </a:lnTo>
                  <a:lnTo>
                    <a:pt x="378" y="118"/>
                  </a:lnTo>
                  <a:lnTo>
                    <a:pt x="384" y="146"/>
                  </a:lnTo>
                  <a:lnTo>
                    <a:pt x="384" y="115"/>
                  </a:lnTo>
                  <a:lnTo>
                    <a:pt x="0" y="115"/>
                  </a:lnTo>
                  <a:lnTo>
                    <a:pt x="0" y="146"/>
                  </a:lnTo>
                  <a:close/>
                  <a:moveTo>
                    <a:pt x="0" y="89"/>
                  </a:moveTo>
                  <a:lnTo>
                    <a:pt x="6" y="61"/>
                  </a:lnTo>
                  <a:lnTo>
                    <a:pt x="378" y="61"/>
                  </a:lnTo>
                  <a:lnTo>
                    <a:pt x="384" y="89"/>
                  </a:lnTo>
                  <a:lnTo>
                    <a:pt x="384" y="57"/>
                  </a:lnTo>
                  <a:lnTo>
                    <a:pt x="0" y="57"/>
                  </a:lnTo>
                  <a:lnTo>
                    <a:pt x="0" y="89"/>
                  </a:lnTo>
                  <a:close/>
                  <a:moveTo>
                    <a:pt x="0" y="31"/>
                  </a:moveTo>
                  <a:lnTo>
                    <a:pt x="6" y="3"/>
                  </a:lnTo>
                  <a:lnTo>
                    <a:pt x="378" y="3"/>
                  </a:lnTo>
                  <a:lnTo>
                    <a:pt x="384" y="31"/>
                  </a:lnTo>
                  <a:lnTo>
                    <a:pt x="384"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9" name="Rectangle 64"/>
            <p:cNvSpPr>
              <a:spLocks noChangeArrowheads="1"/>
            </p:cNvSpPr>
            <p:nvPr/>
          </p:nvSpPr>
          <p:spPr bwMode="auto">
            <a:xfrm>
              <a:off x="1106488" y="850900"/>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0" name="Freeform 65"/>
            <p:cNvSpPr>
              <a:spLocks/>
            </p:cNvSpPr>
            <p:nvPr/>
          </p:nvSpPr>
          <p:spPr bwMode="auto">
            <a:xfrm>
              <a:off x="1106488" y="850900"/>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1" name="Rectangle 66"/>
            <p:cNvSpPr>
              <a:spLocks noChangeArrowheads="1"/>
            </p:cNvSpPr>
            <p:nvPr/>
          </p:nvSpPr>
          <p:spPr bwMode="auto">
            <a:xfrm>
              <a:off x="1106488" y="758825"/>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2" name="Freeform 67"/>
            <p:cNvSpPr>
              <a:spLocks/>
            </p:cNvSpPr>
            <p:nvPr/>
          </p:nvSpPr>
          <p:spPr bwMode="auto">
            <a:xfrm>
              <a:off x="1106488" y="758825"/>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3" name="Rectangle 68"/>
            <p:cNvSpPr>
              <a:spLocks noChangeArrowheads="1"/>
            </p:cNvSpPr>
            <p:nvPr/>
          </p:nvSpPr>
          <p:spPr bwMode="auto">
            <a:xfrm>
              <a:off x="1106488" y="666750"/>
              <a:ext cx="609600"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4" name="Freeform 69"/>
            <p:cNvSpPr>
              <a:spLocks/>
            </p:cNvSpPr>
            <p:nvPr/>
          </p:nvSpPr>
          <p:spPr bwMode="auto">
            <a:xfrm>
              <a:off x="1106488" y="666750"/>
              <a:ext cx="609600" cy="50800"/>
            </a:xfrm>
            <a:custGeom>
              <a:avLst/>
              <a:gdLst/>
              <a:ahLst/>
              <a:cxnLst>
                <a:cxn ang="0">
                  <a:pos x="0" y="32"/>
                </a:cxn>
                <a:cxn ang="0">
                  <a:pos x="6" y="4"/>
                </a:cxn>
                <a:cxn ang="0">
                  <a:pos x="378" y="4"/>
                </a:cxn>
                <a:cxn ang="0">
                  <a:pos x="384" y="32"/>
                </a:cxn>
                <a:cxn ang="0">
                  <a:pos x="384" y="0"/>
                </a:cxn>
                <a:cxn ang="0">
                  <a:pos x="0" y="0"/>
                </a:cxn>
                <a:cxn ang="0">
                  <a:pos x="0" y="32"/>
                </a:cxn>
              </a:cxnLst>
              <a:rect l="0" t="0" r="r" b="b"/>
              <a:pathLst>
                <a:path w="384" h="32">
                  <a:moveTo>
                    <a:pt x="0" y="32"/>
                  </a:moveTo>
                  <a:lnTo>
                    <a:pt x="6" y="4"/>
                  </a:lnTo>
                  <a:lnTo>
                    <a:pt x="378" y="4"/>
                  </a:lnTo>
                  <a:lnTo>
                    <a:pt x="384" y="32"/>
                  </a:lnTo>
                  <a:lnTo>
                    <a:pt x="384"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5" name="Rectangle 70"/>
            <p:cNvSpPr>
              <a:spLocks noChangeArrowheads="1"/>
            </p:cNvSpPr>
            <p:nvPr/>
          </p:nvSpPr>
          <p:spPr bwMode="auto">
            <a:xfrm>
              <a:off x="1106488" y="576263"/>
              <a:ext cx="609600"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6" name="Freeform 71"/>
            <p:cNvSpPr>
              <a:spLocks/>
            </p:cNvSpPr>
            <p:nvPr/>
          </p:nvSpPr>
          <p:spPr bwMode="auto">
            <a:xfrm>
              <a:off x="1106488" y="576263"/>
              <a:ext cx="609600" cy="49213"/>
            </a:xfrm>
            <a:custGeom>
              <a:avLst/>
              <a:gdLst/>
              <a:ahLst/>
              <a:cxnLst>
                <a:cxn ang="0">
                  <a:pos x="0" y="31"/>
                </a:cxn>
                <a:cxn ang="0">
                  <a:pos x="6" y="3"/>
                </a:cxn>
                <a:cxn ang="0">
                  <a:pos x="378" y="3"/>
                </a:cxn>
                <a:cxn ang="0">
                  <a:pos x="384" y="31"/>
                </a:cxn>
                <a:cxn ang="0">
                  <a:pos x="384" y="0"/>
                </a:cxn>
                <a:cxn ang="0">
                  <a:pos x="0" y="0"/>
                </a:cxn>
                <a:cxn ang="0">
                  <a:pos x="0" y="31"/>
                </a:cxn>
              </a:cxnLst>
              <a:rect l="0" t="0" r="r" b="b"/>
              <a:pathLst>
                <a:path w="384" h="31">
                  <a:moveTo>
                    <a:pt x="0" y="31"/>
                  </a:moveTo>
                  <a:lnTo>
                    <a:pt x="6" y="3"/>
                  </a:lnTo>
                  <a:lnTo>
                    <a:pt x="378" y="3"/>
                  </a:lnTo>
                  <a:lnTo>
                    <a:pt x="384" y="31"/>
                  </a:lnTo>
                  <a:lnTo>
                    <a:pt x="384"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7" name="Freeform 72"/>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solidFill>
              <a:srgbClr val="9A9A9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8" name="Freeform 73"/>
            <p:cNvSpPr>
              <a:spLocks noEditPoints="1"/>
            </p:cNvSpPr>
            <p:nvPr/>
          </p:nvSpPr>
          <p:spPr bwMode="auto">
            <a:xfrm>
              <a:off x="1946275" y="793750"/>
              <a:ext cx="271463" cy="28575"/>
            </a:xfrm>
            <a:custGeom>
              <a:avLst/>
              <a:gdLst/>
              <a:ahLst/>
              <a:cxnLst>
                <a:cxn ang="0">
                  <a:pos x="0" y="24"/>
                </a:cxn>
                <a:cxn ang="0">
                  <a:pos x="24" y="0"/>
                </a:cxn>
                <a:cxn ang="0">
                  <a:pos x="48" y="24"/>
                </a:cxn>
                <a:cxn ang="0">
                  <a:pos x="24" y="48"/>
                </a:cxn>
                <a:cxn ang="0">
                  <a:pos x="0" y="24"/>
                </a:cxn>
                <a:cxn ang="0">
                  <a:pos x="72" y="24"/>
                </a:cxn>
                <a:cxn ang="0">
                  <a:pos x="96" y="0"/>
                </a:cxn>
                <a:cxn ang="0">
                  <a:pos x="120" y="24"/>
                </a:cxn>
                <a:cxn ang="0">
                  <a:pos x="96" y="48"/>
                </a:cxn>
                <a:cxn ang="0">
                  <a:pos x="72" y="24"/>
                </a:cxn>
                <a:cxn ang="0">
                  <a:pos x="168" y="48"/>
                </a:cxn>
                <a:cxn ang="0">
                  <a:pos x="216" y="48"/>
                </a:cxn>
                <a:cxn ang="0">
                  <a:pos x="216" y="0"/>
                </a:cxn>
                <a:cxn ang="0">
                  <a:pos x="168" y="0"/>
                </a:cxn>
                <a:cxn ang="0">
                  <a:pos x="144" y="24"/>
                </a:cxn>
                <a:cxn ang="0">
                  <a:pos x="168" y="48"/>
                </a:cxn>
                <a:cxn ang="0">
                  <a:pos x="216" y="48"/>
                </a:cxn>
                <a:cxn ang="0">
                  <a:pos x="264" y="48"/>
                </a:cxn>
                <a:cxn ang="0">
                  <a:pos x="288" y="24"/>
                </a:cxn>
                <a:cxn ang="0">
                  <a:pos x="264" y="0"/>
                </a:cxn>
                <a:cxn ang="0">
                  <a:pos x="264" y="0"/>
                </a:cxn>
                <a:cxn ang="0">
                  <a:pos x="216" y="0"/>
                </a:cxn>
                <a:cxn ang="0">
                  <a:pos x="216" y="48"/>
                </a:cxn>
                <a:cxn ang="0">
                  <a:pos x="336" y="48"/>
                </a:cxn>
                <a:cxn ang="0">
                  <a:pos x="384" y="48"/>
                </a:cxn>
                <a:cxn ang="0">
                  <a:pos x="384" y="0"/>
                </a:cxn>
                <a:cxn ang="0">
                  <a:pos x="336" y="0"/>
                </a:cxn>
                <a:cxn ang="0">
                  <a:pos x="312" y="24"/>
                </a:cxn>
                <a:cxn ang="0">
                  <a:pos x="336" y="48"/>
                </a:cxn>
                <a:cxn ang="0">
                  <a:pos x="384" y="48"/>
                </a:cxn>
                <a:cxn ang="0">
                  <a:pos x="432" y="48"/>
                </a:cxn>
                <a:cxn ang="0">
                  <a:pos x="456" y="24"/>
                </a:cxn>
                <a:cxn ang="0">
                  <a:pos x="432" y="0"/>
                </a:cxn>
                <a:cxn ang="0">
                  <a:pos x="432" y="0"/>
                </a:cxn>
                <a:cxn ang="0">
                  <a:pos x="384" y="0"/>
                </a:cxn>
                <a:cxn ang="0">
                  <a:pos x="384" y="48"/>
                </a:cxn>
              </a:cxnLst>
              <a:rect l="0" t="0" r="r" b="b"/>
              <a:pathLst>
                <a:path w="456" h="48">
                  <a:moveTo>
                    <a:pt x="0" y="24"/>
                  </a:moveTo>
                  <a:cubicBezTo>
                    <a:pt x="0" y="11"/>
                    <a:pt x="11" y="0"/>
                    <a:pt x="24" y="0"/>
                  </a:cubicBezTo>
                  <a:cubicBezTo>
                    <a:pt x="37" y="0"/>
                    <a:pt x="48" y="11"/>
                    <a:pt x="48" y="24"/>
                  </a:cubicBezTo>
                  <a:cubicBezTo>
                    <a:pt x="48" y="37"/>
                    <a:pt x="37" y="48"/>
                    <a:pt x="24" y="48"/>
                  </a:cubicBezTo>
                  <a:cubicBezTo>
                    <a:pt x="11" y="48"/>
                    <a:pt x="0" y="37"/>
                    <a:pt x="0" y="24"/>
                  </a:cubicBezTo>
                  <a:close/>
                  <a:moveTo>
                    <a:pt x="72" y="24"/>
                  </a:moveTo>
                  <a:cubicBezTo>
                    <a:pt x="72" y="11"/>
                    <a:pt x="83" y="0"/>
                    <a:pt x="96" y="0"/>
                  </a:cubicBezTo>
                  <a:cubicBezTo>
                    <a:pt x="109" y="0"/>
                    <a:pt x="120" y="11"/>
                    <a:pt x="120" y="24"/>
                  </a:cubicBezTo>
                  <a:cubicBezTo>
                    <a:pt x="120" y="37"/>
                    <a:pt x="109" y="48"/>
                    <a:pt x="96" y="48"/>
                  </a:cubicBezTo>
                  <a:cubicBezTo>
                    <a:pt x="83" y="48"/>
                    <a:pt x="72" y="37"/>
                    <a:pt x="72" y="24"/>
                  </a:cubicBezTo>
                  <a:close/>
                  <a:moveTo>
                    <a:pt x="168" y="48"/>
                  </a:moveTo>
                  <a:lnTo>
                    <a:pt x="216" y="48"/>
                  </a:lnTo>
                  <a:lnTo>
                    <a:pt x="216" y="0"/>
                  </a:lnTo>
                  <a:lnTo>
                    <a:pt x="168" y="0"/>
                  </a:lnTo>
                  <a:cubicBezTo>
                    <a:pt x="155" y="0"/>
                    <a:pt x="144" y="11"/>
                    <a:pt x="144" y="24"/>
                  </a:cubicBezTo>
                  <a:cubicBezTo>
                    <a:pt x="144" y="37"/>
                    <a:pt x="155" y="48"/>
                    <a:pt x="168" y="48"/>
                  </a:cubicBezTo>
                  <a:close/>
                  <a:moveTo>
                    <a:pt x="216" y="48"/>
                  </a:moveTo>
                  <a:lnTo>
                    <a:pt x="264" y="48"/>
                  </a:lnTo>
                  <a:cubicBezTo>
                    <a:pt x="277" y="48"/>
                    <a:pt x="288" y="37"/>
                    <a:pt x="288" y="24"/>
                  </a:cubicBezTo>
                  <a:cubicBezTo>
                    <a:pt x="288" y="11"/>
                    <a:pt x="277" y="0"/>
                    <a:pt x="264" y="0"/>
                  </a:cubicBezTo>
                  <a:cubicBezTo>
                    <a:pt x="264" y="0"/>
                    <a:pt x="264" y="0"/>
                    <a:pt x="264" y="0"/>
                  </a:cubicBezTo>
                  <a:lnTo>
                    <a:pt x="216" y="0"/>
                  </a:lnTo>
                  <a:lnTo>
                    <a:pt x="216" y="48"/>
                  </a:lnTo>
                  <a:close/>
                  <a:moveTo>
                    <a:pt x="336" y="48"/>
                  </a:moveTo>
                  <a:lnTo>
                    <a:pt x="384" y="48"/>
                  </a:lnTo>
                  <a:lnTo>
                    <a:pt x="384" y="0"/>
                  </a:lnTo>
                  <a:lnTo>
                    <a:pt x="336" y="0"/>
                  </a:lnTo>
                  <a:cubicBezTo>
                    <a:pt x="323" y="0"/>
                    <a:pt x="312" y="11"/>
                    <a:pt x="312" y="24"/>
                  </a:cubicBezTo>
                  <a:cubicBezTo>
                    <a:pt x="312" y="37"/>
                    <a:pt x="323" y="48"/>
                    <a:pt x="336" y="48"/>
                  </a:cubicBezTo>
                  <a:close/>
                  <a:moveTo>
                    <a:pt x="384" y="48"/>
                  </a:moveTo>
                  <a:lnTo>
                    <a:pt x="432" y="48"/>
                  </a:lnTo>
                  <a:cubicBezTo>
                    <a:pt x="445" y="48"/>
                    <a:pt x="456" y="37"/>
                    <a:pt x="456" y="24"/>
                  </a:cubicBezTo>
                  <a:cubicBezTo>
                    <a:pt x="456" y="11"/>
                    <a:pt x="445" y="0"/>
                    <a:pt x="432" y="0"/>
                  </a:cubicBezTo>
                  <a:cubicBezTo>
                    <a:pt x="432" y="0"/>
                    <a:pt x="432" y="0"/>
                    <a:pt x="432" y="0"/>
                  </a:cubicBezTo>
                  <a:lnTo>
                    <a:pt x="384" y="0"/>
                  </a:lnTo>
                  <a:lnTo>
                    <a:pt x="384" y="48"/>
                  </a:lnTo>
                  <a:close/>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9" name="Freeform 74"/>
            <p:cNvSpPr>
              <a:spLocks noEditPoints="1"/>
            </p:cNvSpPr>
            <p:nvPr/>
          </p:nvSpPr>
          <p:spPr bwMode="auto">
            <a:xfrm>
              <a:off x="1106488" y="119063"/>
              <a:ext cx="1220788" cy="871538"/>
            </a:xfrm>
            <a:custGeom>
              <a:avLst/>
              <a:gdLst/>
              <a:ahLst/>
              <a:cxnLst>
                <a:cxn ang="0">
                  <a:pos x="0" y="549"/>
                </a:cxn>
                <a:cxn ang="0">
                  <a:pos x="6" y="522"/>
                </a:cxn>
                <a:cxn ang="0">
                  <a:pos x="762" y="522"/>
                </a:cxn>
                <a:cxn ang="0">
                  <a:pos x="769" y="549"/>
                </a:cxn>
                <a:cxn ang="0">
                  <a:pos x="769" y="518"/>
                </a:cxn>
                <a:cxn ang="0">
                  <a:pos x="0" y="518"/>
                </a:cxn>
                <a:cxn ang="0">
                  <a:pos x="0" y="549"/>
                </a:cxn>
                <a:cxn ang="0">
                  <a:pos x="0" y="261"/>
                </a:cxn>
                <a:cxn ang="0">
                  <a:pos x="6" y="234"/>
                </a:cxn>
                <a:cxn ang="0">
                  <a:pos x="762" y="234"/>
                </a:cxn>
                <a:cxn ang="0">
                  <a:pos x="769" y="261"/>
                </a:cxn>
                <a:cxn ang="0">
                  <a:pos x="769" y="230"/>
                </a:cxn>
                <a:cxn ang="0">
                  <a:pos x="0" y="230"/>
                </a:cxn>
                <a:cxn ang="0">
                  <a:pos x="0" y="261"/>
                </a:cxn>
                <a:cxn ang="0">
                  <a:pos x="0" y="204"/>
                </a:cxn>
                <a:cxn ang="0">
                  <a:pos x="6" y="176"/>
                </a:cxn>
                <a:cxn ang="0">
                  <a:pos x="762" y="176"/>
                </a:cxn>
                <a:cxn ang="0">
                  <a:pos x="769" y="204"/>
                </a:cxn>
                <a:cxn ang="0">
                  <a:pos x="769" y="173"/>
                </a:cxn>
                <a:cxn ang="0">
                  <a:pos x="0" y="173"/>
                </a:cxn>
                <a:cxn ang="0">
                  <a:pos x="0" y="204"/>
                </a:cxn>
                <a:cxn ang="0">
                  <a:pos x="0" y="146"/>
                </a:cxn>
                <a:cxn ang="0">
                  <a:pos x="6" y="118"/>
                </a:cxn>
                <a:cxn ang="0">
                  <a:pos x="762" y="118"/>
                </a:cxn>
                <a:cxn ang="0">
                  <a:pos x="769" y="146"/>
                </a:cxn>
                <a:cxn ang="0">
                  <a:pos x="769" y="115"/>
                </a:cxn>
                <a:cxn ang="0">
                  <a:pos x="0" y="115"/>
                </a:cxn>
                <a:cxn ang="0">
                  <a:pos x="0" y="146"/>
                </a:cxn>
                <a:cxn ang="0">
                  <a:pos x="0" y="89"/>
                </a:cxn>
                <a:cxn ang="0">
                  <a:pos x="6" y="61"/>
                </a:cxn>
                <a:cxn ang="0">
                  <a:pos x="762" y="61"/>
                </a:cxn>
                <a:cxn ang="0">
                  <a:pos x="769" y="89"/>
                </a:cxn>
                <a:cxn ang="0">
                  <a:pos x="769" y="57"/>
                </a:cxn>
                <a:cxn ang="0">
                  <a:pos x="0" y="57"/>
                </a:cxn>
                <a:cxn ang="0">
                  <a:pos x="0" y="89"/>
                </a:cxn>
                <a:cxn ang="0">
                  <a:pos x="0" y="31"/>
                </a:cxn>
                <a:cxn ang="0">
                  <a:pos x="6" y="3"/>
                </a:cxn>
                <a:cxn ang="0">
                  <a:pos x="762" y="3"/>
                </a:cxn>
                <a:cxn ang="0">
                  <a:pos x="769" y="31"/>
                </a:cxn>
                <a:cxn ang="0">
                  <a:pos x="769" y="0"/>
                </a:cxn>
                <a:cxn ang="0">
                  <a:pos x="0" y="0"/>
                </a:cxn>
                <a:cxn ang="0">
                  <a:pos x="0" y="31"/>
                </a:cxn>
              </a:cxnLst>
              <a:rect l="0" t="0" r="r" b="b"/>
              <a:pathLst>
                <a:path w="769" h="549">
                  <a:moveTo>
                    <a:pt x="0" y="549"/>
                  </a:moveTo>
                  <a:lnTo>
                    <a:pt x="6" y="522"/>
                  </a:lnTo>
                  <a:lnTo>
                    <a:pt x="762" y="522"/>
                  </a:lnTo>
                  <a:lnTo>
                    <a:pt x="769" y="549"/>
                  </a:lnTo>
                  <a:lnTo>
                    <a:pt x="769" y="518"/>
                  </a:lnTo>
                  <a:lnTo>
                    <a:pt x="0" y="518"/>
                  </a:lnTo>
                  <a:lnTo>
                    <a:pt x="0" y="549"/>
                  </a:lnTo>
                  <a:close/>
                  <a:moveTo>
                    <a:pt x="0" y="261"/>
                  </a:moveTo>
                  <a:lnTo>
                    <a:pt x="6" y="234"/>
                  </a:lnTo>
                  <a:lnTo>
                    <a:pt x="762" y="234"/>
                  </a:lnTo>
                  <a:lnTo>
                    <a:pt x="769" y="261"/>
                  </a:lnTo>
                  <a:lnTo>
                    <a:pt x="769" y="230"/>
                  </a:lnTo>
                  <a:lnTo>
                    <a:pt x="0" y="230"/>
                  </a:lnTo>
                  <a:lnTo>
                    <a:pt x="0" y="261"/>
                  </a:lnTo>
                  <a:close/>
                  <a:moveTo>
                    <a:pt x="0" y="204"/>
                  </a:moveTo>
                  <a:lnTo>
                    <a:pt x="6" y="176"/>
                  </a:lnTo>
                  <a:lnTo>
                    <a:pt x="762" y="176"/>
                  </a:lnTo>
                  <a:lnTo>
                    <a:pt x="769" y="204"/>
                  </a:lnTo>
                  <a:lnTo>
                    <a:pt x="769" y="173"/>
                  </a:lnTo>
                  <a:lnTo>
                    <a:pt x="0" y="173"/>
                  </a:lnTo>
                  <a:lnTo>
                    <a:pt x="0" y="204"/>
                  </a:lnTo>
                  <a:close/>
                  <a:moveTo>
                    <a:pt x="0" y="146"/>
                  </a:moveTo>
                  <a:lnTo>
                    <a:pt x="6" y="118"/>
                  </a:lnTo>
                  <a:lnTo>
                    <a:pt x="762" y="118"/>
                  </a:lnTo>
                  <a:lnTo>
                    <a:pt x="769" y="146"/>
                  </a:lnTo>
                  <a:lnTo>
                    <a:pt x="769" y="115"/>
                  </a:lnTo>
                  <a:lnTo>
                    <a:pt x="0" y="115"/>
                  </a:lnTo>
                  <a:lnTo>
                    <a:pt x="0" y="146"/>
                  </a:lnTo>
                  <a:close/>
                  <a:moveTo>
                    <a:pt x="0" y="89"/>
                  </a:moveTo>
                  <a:lnTo>
                    <a:pt x="6" y="61"/>
                  </a:lnTo>
                  <a:lnTo>
                    <a:pt x="762" y="61"/>
                  </a:lnTo>
                  <a:lnTo>
                    <a:pt x="769" y="89"/>
                  </a:lnTo>
                  <a:lnTo>
                    <a:pt x="769" y="57"/>
                  </a:lnTo>
                  <a:lnTo>
                    <a:pt x="0" y="57"/>
                  </a:lnTo>
                  <a:lnTo>
                    <a:pt x="0" y="89"/>
                  </a:lnTo>
                  <a:close/>
                  <a:moveTo>
                    <a:pt x="0" y="31"/>
                  </a:moveTo>
                  <a:lnTo>
                    <a:pt x="6" y="3"/>
                  </a:lnTo>
                  <a:lnTo>
                    <a:pt x="762" y="3"/>
                  </a:lnTo>
                  <a:lnTo>
                    <a:pt x="769" y="31"/>
                  </a:lnTo>
                  <a:lnTo>
                    <a:pt x="769" y="0"/>
                  </a:lnTo>
                  <a:lnTo>
                    <a:pt x="0" y="0"/>
                  </a:lnTo>
                  <a:lnTo>
                    <a:pt x="0" y="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0" name="Rectangle 75"/>
            <p:cNvSpPr>
              <a:spLocks noChangeArrowheads="1"/>
            </p:cNvSpPr>
            <p:nvPr/>
          </p:nvSpPr>
          <p:spPr bwMode="auto">
            <a:xfrm>
              <a:off x="1106488" y="9413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1" name="Freeform 76"/>
            <p:cNvSpPr>
              <a:spLocks/>
            </p:cNvSpPr>
            <p:nvPr/>
          </p:nvSpPr>
          <p:spPr bwMode="auto">
            <a:xfrm>
              <a:off x="1106488" y="9413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2" name="Rectangle 77"/>
            <p:cNvSpPr>
              <a:spLocks noChangeArrowheads="1"/>
            </p:cNvSpPr>
            <p:nvPr/>
          </p:nvSpPr>
          <p:spPr bwMode="auto">
            <a:xfrm>
              <a:off x="1106488" y="484188"/>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3" name="Freeform 78"/>
            <p:cNvSpPr>
              <a:spLocks/>
            </p:cNvSpPr>
            <p:nvPr/>
          </p:nvSpPr>
          <p:spPr bwMode="auto">
            <a:xfrm>
              <a:off x="1106488" y="484188"/>
              <a:ext cx="1220788" cy="49213"/>
            </a:xfrm>
            <a:custGeom>
              <a:avLst/>
              <a:gdLst/>
              <a:ahLst/>
              <a:cxnLst>
                <a:cxn ang="0">
                  <a:pos x="0" y="31"/>
                </a:cxn>
                <a:cxn ang="0">
                  <a:pos x="6" y="4"/>
                </a:cxn>
                <a:cxn ang="0">
                  <a:pos x="762" y="4"/>
                </a:cxn>
                <a:cxn ang="0">
                  <a:pos x="769" y="31"/>
                </a:cxn>
                <a:cxn ang="0">
                  <a:pos x="769" y="0"/>
                </a:cxn>
                <a:cxn ang="0">
                  <a:pos x="0" y="0"/>
                </a:cxn>
                <a:cxn ang="0">
                  <a:pos x="0" y="31"/>
                </a:cxn>
              </a:cxnLst>
              <a:rect l="0" t="0" r="r" b="b"/>
              <a:pathLst>
                <a:path w="769" h="31">
                  <a:moveTo>
                    <a:pt x="0" y="31"/>
                  </a:moveTo>
                  <a:lnTo>
                    <a:pt x="6" y="4"/>
                  </a:lnTo>
                  <a:lnTo>
                    <a:pt x="762" y="4"/>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4" name="Rectangle 79"/>
            <p:cNvSpPr>
              <a:spLocks noChangeArrowheads="1"/>
            </p:cNvSpPr>
            <p:nvPr/>
          </p:nvSpPr>
          <p:spPr bwMode="auto">
            <a:xfrm>
              <a:off x="1106488" y="393700"/>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5" name="Freeform 80"/>
            <p:cNvSpPr>
              <a:spLocks/>
            </p:cNvSpPr>
            <p:nvPr/>
          </p:nvSpPr>
          <p:spPr bwMode="auto">
            <a:xfrm>
              <a:off x="1106488" y="393700"/>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6" name="Rectangle 81"/>
            <p:cNvSpPr>
              <a:spLocks noChangeArrowheads="1"/>
            </p:cNvSpPr>
            <p:nvPr/>
          </p:nvSpPr>
          <p:spPr bwMode="auto">
            <a:xfrm>
              <a:off x="1106488" y="301625"/>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7" name="Freeform 82"/>
            <p:cNvSpPr>
              <a:spLocks/>
            </p:cNvSpPr>
            <p:nvPr/>
          </p:nvSpPr>
          <p:spPr bwMode="auto">
            <a:xfrm>
              <a:off x="1106488" y="301625"/>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8" name="Rectangle 83"/>
            <p:cNvSpPr>
              <a:spLocks noChangeArrowheads="1"/>
            </p:cNvSpPr>
            <p:nvPr/>
          </p:nvSpPr>
          <p:spPr bwMode="auto">
            <a:xfrm>
              <a:off x="1106488" y="209550"/>
              <a:ext cx="1220788" cy="50800"/>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9" name="Freeform 84"/>
            <p:cNvSpPr>
              <a:spLocks/>
            </p:cNvSpPr>
            <p:nvPr/>
          </p:nvSpPr>
          <p:spPr bwMode="auto">
            <a:xfrm>
              <a:off x="1106488" y="209550"/>
              <a:ext cx="1220788" cy="50800"/>
            </a:xfrm>
            <a:custGeom>
              <a:avLst/>
              <a:gdLst/>
              <a:ahLst/>
              <a:cxnLst>
                <a:cxn ang="0">
                  <a:pos x="0" y="32"/>
                </a:cxn>
                <a:cxn ang="0">
                  <a:pos x="6" y="4"/>
                </a:cxn>
                <a:cxn ang="0">
                  <a:pos x="762" y="4"/>
                </a:cxn>
                <a:cxn ang="0">
                  <a:pos x="769" y="32"/>
                </a:cxn>
                <a:cxn ang="0">
                  <a:pos x="769" y="0"/>
                </a:cxn>
                <a:cxn ang="0">
                  <a:pos x="0" y="0"/>
                </a:cxn>
                <a:cxn ang="0">
                  <a:pos x="0" y="32"/>
                </a:cxn>
              </a:cxnLst>
              <a:rect l="0" t="0" r="r" b="b"/>
              <a:pathLst>
                <a:path w="769" h="32">
                  <a:moveTo>
                    <a:pt x="0" y="32"/>
                  </a:moveTo>
                  <a:lnTo>
                    <a:pt x="6" y="4"/>
                  </a:lnTo>
                  <a:lnTo>
                    <a:pt x="762" y="4"/>
                  </a:lnTo>
                  <a:lnTo>
                    <a:pt x="769" y="32"/>
                  </a:lnTo>
                  <a:lnTo>
                    <a:pt x="769" y="0"/>
                  </a:lnTo>
                  <a:lnTo>
                    <a:pt x="0" y="0"/>
                  </a:lnTo>
                  <a:lnTo>
                    <a:pt x="0" y="32"/>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0" name="Rectangle 85"/>
            <p:cNvSpPr>
              <a:spLocks noChangeArrowheads="1"/>
            </p:cNvSpPr>
            <p:nvPr/>
          </p:nvSpPr>
          <p:spPr bwMode="auto">
            <a:xfrm>
              <a:off x="1106488" y="119063"/>
              <a:ext cx="1220788" cy="49213"/>
            </a:xfrm>
            <a:prstGeom prst="rect">
              <a:avLst/>
            </a:pr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1" name="Freeform 86"/>
            <p:cNvSpPr>
              <a:spLocks/>
            </p:cNvSpPr>
            <p:nvPr/>
          </p:nvSpPr>
          <p:spPr bwMode="auto">
            <a:xfrm>
              <a:off x="1106488" y="119063"/>
              <a:ext cx="1220788" cy="49213"/>
            </a:xfrm>
            <a:custGeom>
              <a:avLst/>
              <a:gdLst/>
              <a:ahLst/>
              <a:cxnLst>
                <a:cxn ang="0">
                  <a:pos x="0" y="31"/>
                </a:cxn>
                <a:cxn ang="0">
                  <a:pos x="6" y="3"/>
                </a:cxn>
                <a:cxn ang="0">
                  <a:pos x="762" y="3"/>
                </a:cxn>
                <a:cxn ang="0">
                  <a:pos x="769" y="31"/>
                </a:cxn>
                <a:cxn ang="0">
                  <a:pos x="769" y="0"/>
                </a:cxn>
                <a:cxn ang="0">
                  <a:pos x="0" y="0"/>
                </a:cxn>
                <a:cxn ang="0">
                  <a:pos x="0" y="31"/>
                </a:cxn>
              </a:cxnLst>
              <a:rect l="0" t="0" r="r" b="b"/>
              <a:pathLst>
                <a:path w="769" h="31">
                  <a:moveTo>
                    <a:pt x="0" y="31"/>
                  </a:moveTo>
                  <a:lnTo>
                    <a:pt x="6" y="3"/>
                  </a:lnTo>
                  <a:lnTo>
                    <a:pt x="762" y="3"/>
                  </a:lnTo>
                  <a:lnTo>
                    <a:pt x="769" y="31"/>
                  </a:lnTo>
                  <a:lnTo>
                    <a:pt x="769" y="0"/>
                  </a:lnTo>
                  <a:lnTo>
                    <a:pt x="0" y="0"/>
                  </a:lnTo>
                  <a:lnTo>
                    <a:pt x="0" y="31"/>
                  </a:lnTo>
                </a:path>
              </a:pathLst>
            </a:custGeom>
            <a:noFill/>
            <a:ln w="1"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582" name="Oval 318"/>
          <p:cNvSpPr/>
          <p:nvPr/>
        </p:nvSpPr>
        <p:spPr bwMode="auto">
          <a:xfrm>
            <a:off x="6286512" y="2452686"/>
            <a:ext cx="2476488" cy="1690694"/>
          </a:xfrm>
          <a:prstGeom prst="ellipse">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Segoe"/>
              <a:ea typeface="+mn-ea"/>
              <a:cs typeface="+mn-cs"/>
            </a:endParaRPr>
          </a:p>
        </p:txBody>
      </p:sp>
      <p:cxnSp>
        <p:nvCxnSpPr>
          <p:cNvPr id="583" name="Straight Connector 320"/>
          <p:cNvCxnSpPr>
            <a:stCxn id="428" idx="0"/>
            <a:endCxn id="582" idx="3"/>
          </p:cNvCxnSpPr>
          <p:nvPr/>
        </p:nvCxnSpPr>
        <p:spPr bwMode="auto">
          <a:xfrm rot="16200000" flipV="1">
            <a:off x="6803834" y="3741137"/>
            <a:ext cx="633351" cy="942646"/>
          </a:xfrm>
          <a:prstGeom prst="line">
            <a:avLst/>
          </a:prstGeom>
          <a:noFill/>
          <a:ln w="19050" cap="flat" cmpd="sng" algn="ctr">
            <a:solidFill>
              <a:schemeClr val="accent5"/>
            </a:solidFill>
            <a:prstDash val="sysDot"/>
            <a:round/>
            <a:headEnd type="none" w="med" len="med"/>
            <a:tailEnd type="none" w="med" len="med"/>
          </a:ln>
          <a:effectLst/>
        </p:spPr>
      </p:cxnSp>
      <p:cxnSp>
        <p:nvCxnSpPr>
          <p:cNvPr id="584" name="Straight Connector 323"/>
          <p:cNvCxnSpPr>
            <a:stCxn id="428" idx="0"/>
            <a:endCxn id="582" idx="5"/>
          </p:cNvCxnSpPr>
          <p:nvPr/>
        </p:nvCxnSpPr>
        <p:spPr bwMode="auto">
          <a:xfrm rot="5400000" flipH="1" flipV="1">
            <a:off x="7679404" y="3808213"/>
            <a:ext cx="633351" cy="808494"/>
          </a:xfrm>
          <a:prstGeom prst="line">
            <a:avLst/>
          </a:prstGeom>
          <a:noFill/>
          <a:ln w="19050" cap="flat" cmpd="sng" algn="ctr">
            <a:solidFill>
              <a:schemeClr val="accent5"/>
            </a:solidFill>
            <a:prstDash val="sysDot"/>
            <a:round/>
            <a:headEnd type="none" w="med" len="med"/>
            <a:tailEnd type="none" w="med" len="med"/>
          </a:ln>
          <a:effectLst/>
        </p:spPr>
      </p:cxnSp>
      <p:sp>
        <p:nvSpPr>
          <p:cNvPr id="585" name="Oval 318"/>
          <p:cNvSpPr/>
          <p:nvPr/>
        </p:nvSpPr>
        <p:spPr bwMode="auto">
          <a:xfrm>
            <a:off x="3500430" y="2524124"/>
            <a:ext cx="2476488" cy="1690694"/>
          </a:xfrm>
          <a:prstGeom prst="ellipse">
            <a:avLst/>
          </a:prstGeom>
          <a:gradFill rotWithShape="1">
            <a:gsLst>
              <a:gs pos="0">
                <a:srgbClr val="000000">
                  <a:tint val="62000"/>
                  <a:satMod val="180000"/>
                </a:srgbClr>
              </a:gs>
              <a:gs pos="65000">
                <a:srgbClr val="000000">
                  <a:tint val="32000"/>
                  <a:satMod val="250000"/>
                </a:srgbClr>
              </a:gs>
              <a:gs pos="100000">
                <a:srgbClr val="000000">
                  <a:tint val="23000"/>
                  <a:satMod val="300000"/>
                </a:srgbClr>
              </a:gs>
            </a:gsLst>
            <a:lin ang="16200000" scaled="0"/>
          </a:gradFill>
          <a:ln w="9525" cap="flat" cmpd="sng" algn="ctr">
            <a:solidFill>
              <a:srgbClr val="000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Segoe"/>
              <a:ea typeface="+mn-ea"/>
              <a:cs typeface="+mn-cs"/>
            </a:endParaRPr>
          </a:p>
        </p:txBody>
      </p:sp>
      <p:sp>
        <p:nvSpPr>
          <p:cNvPr id="586" name="Rectangle 40"/>
          <p:cNvSpPr/>
          <p:nvPr/>
        </p:nvSpPr>
        <p:spPr bwMode="auto">
          <a:xfrm>
            <a:off x="3857620" y="3452818"/>
            <a:ext cx="1785950" cy="285752"/>
          </a:xfrm>
          <a:prstGeom prst="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FFFFFF"/>
                </a:solidFill>
                <a:effectLst/>
                <a:uLnTx/>
                <a:uFillTx/>
                <a:latin typeface="Arial" charset="0"/>
                <a:ea typeface="+mn-ea"/>
                <a:cs typeface="+mn-cs"/>
              </a:rPr>
              <a:t>ファブリック</a:t>
            </a:r>
            <a:endParaRPr kumimoji="0" lang="en-US" sz="1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87" name="Rectangle 54"/>
          <p:cNvSpPr/>
          <p:nvPr/>
        </p:nvSpPr>
        <p:spPr bwMode="auto">
          <a:xfrm>
            <a:off x="3857620" y="3051823"/>
            <a:ext cx="1785950" cy="307532"/>
          </a:xfrm>
          <a:prstGeom prst="rect">
            <a:avLst/>
          </a:prstGeom>
          <a:gradFill rotWithShape="1">
            <a:gsLst>
              <a:gs pos="0">
                <a:srgbClr val="D36204">
                  <a:shade val="15000"/>
                  <a:satMod val="180000"/>
                </a:srgbClr>
              </a:gs>
              <a:gs pos="50000">
                <a:srgbClr val="D36204">
                  <a:shade val="45000"/>
                  <a:satMod val="170000"/>
                </a:srgbClr>
              </a:gs>
              <a:gs pos="70000">
                <a:srgbClr val="D36204">
                  <a:tint val="99000"/>
                  <a:shade val="65000"/>
                  <a:satMod val="155000"/>
                </a:srgbClr>
              </a:gs>
              <a:gs pos="100000">
                <a:srgbClr val="D36204">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36204">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88" name="TextBox 50"/>
          <p:cNvSpPr txBox="1"/>
          <p:nvPr/>
        </p:nvSpPr>
        <p:spPr>
          <a:xfrm>
            <a:off x="3857620" y="3073603"/>
            <a:ext cx="178209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rPr>
              <a:t> </a:t>
            </a:r>
            <a:r>
              <a:rPr kumimoji="0" lang="ja-JP" altLang="en-US" sz="1200" b="1" i="0" u="none" strike="noStrike" kern="0" cap="none" spc="0" normalizeH="0" baseline="0" noProof="0" dirty="0" smtClean="0">
                <a:ln>
                  <a:noFill/>
                </a:ln>
                <a:solidFill>
                  <a:srgbClr val="FFFFFF"/>
                </a:solidFill>
                <a:effectLst/>
                <a:uLnTx/>
                <a:uFillTx/>
              </a:rPr>
              <a:t>コンピューティング</a:t>
            </a:r>
            <a:endParaRPr kumimoji="0" lang="en-US" sz="1200" b="1" i="0" u="none" strike="noStrike" kern="0" cap="none" spc="0" normalizeH="0" baseline="0" noProof="0" dirty="0">
              <a:ln>
                <a:noFill/>
              </a:ln>
              <a:solidFill>
                <a:srgbClr val="FFFFFF"/>
              </a:solidFill>
              <a:effectLst/>
              <a:uLnTx/>
              <a:uFillTx/>
            </a:endParaRPr>
          </a:p>
        </p:txBody>
      </p:sp>
      <p:sp>
        <p:nvSpPr>
          <p:cNvPr id="589" name="Rectangle 40"/>
          <p:cNvSpPr/>
          <p:nvPr/>
        </p:nvSpPr>
        <p:spPr bwMode="auto">
          <a:xfrm>
            <a:off x="6715140" y="3452818"/>
            <a:ext cx="1785950" cy="285752"/>
          </a:xfrm>
          <a:prstGeom prst="rect">
            <a:avLst/>
          </a:prstGeom>
          <a:gradFill rotWithShape="1">
            <a:gsLst>
              <a:gs pos="0">
                <a:srgbClr val="00CC00">
                  <a:shade val="15000"/>
                  <a:satMod val="180000"/>
                </a:srgbClr>
              </a:gs>
              <a:gs pos="50000">
                <a:srgbClr val="00CC00">
                  <a:shade val="45000"/>
                  <a:satMod val="170000"/>
                </a:srgbClr>
              </a:gs>
              <a:gs pos="70000">
                <a:srgbClr val="00CC00">
                  <a:tint val="99000"/>
                  <a:shade val="65000"/>
                  <a:satMod val="155000"/>
                </a:srgbClr>
              </a:gs>
              <a:gs pos="100000">
                <a:srgbClr val="00CC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00CC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400" b="0" i="0" u="none" strike="noStrike" kern="0" cap="none" spc="0" normalizeH="0" baseline="0" noProof="0" dirty="0" smtClean="0">
                <a:ln>
                  <a:noFill/>
                </a:ln>
                <a:solidFill>
                  <a:srgbClr val="FFFFFF"/>
                </a:solidFill>
                <a:effectLst/>
                <a:uLnTx/>
                <a:uFillTx/>
                <a:latin typeface="Arial" charset="0"/>
                <a:ea typeface="+mn-ea"/>
                <a:cs typeface="+mn-cs"/>
              </a:rPr>
              <a:t>ファブリック</a:t>
            </a:r>
            <a:endParaRPr kumimoji="0" lang="en-US" sz="1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90" name="Can 51"/>
          <p:cNvSpPr/>
          <p:nvPr/>
        </p:nvSpPr>
        <p:spPr bwMode="auto">
          <a:xfrm>
            <a:off x="6715140" y="2952752"/>
            <a:ext cx="1785950" cy="428628"/>
          </a:xfrm>
          <a:prstGeom prst="can">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FFC000">
                <a:satMod val="300000"/>
              </a:srgbClr>
            </a:contourClr>
          </a:sp3d>
        </p:spPr>
        <p:txBody>
          <a:bodyPr vert="horz" wrap="none" lIns="91440" tIns="45720" rIns="91440" bIns="45720" numCol="1" rtlCol="0" anchor="ctr"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FFFFFF"/>
              </a:solidFill>
              <a:effectLst/>
              <a:uLnTx/>
              <a:uFillTx/>
              <a:latin typeface="Arial" charset="0"/>
              <a:ea typeface="+mn-ea"/>
              <a:cs typeface="+mn-cs"/>
            </a:endParaRPr>
          </a:p>
        </p:txBody>
      </p:sp>
      <p:sp>
        <p:nvSpPr>
          <p:cNvPr id="591" name="TextBox 52"/>
          <p:cNvSpPr txBox="1"/>
          <p:nvPr/>
        </p:nvSpPr>
        <p:spPr>
          <a:xfrm>
            <a:off x="6572264" y="3024190"/>
            <a:ext cx="214314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smtClean="0">
                <a:ln>
                  <a:noFill/>
                </a:ln>
                <a:solidFill>
                  <a:srgbClr val="FFFFFF"/>
                </a:solidFill>
                <a:effectLst/>
                <a:uLnTx/>
                <a:uFillTx/>
              </a:rPr>
              <a:t>ストレージ</a:t>
            </a:r>
            <a:endParaRPr kumimoji="0" lang="en-US" sz="1600" b="1" i="0" u="none" strike="noStrike" kern="0" cap="none" spc="0" normalizeH="0" baseline="0" noProof="0" dirty="0">
              <a:ln>
                <a:noFill/>
              </a:ln>
              <a:solidFill>
                <a:srgbClr val="FFFFFF"/>
              </a:solidFill>
              <a:effectLst/>
              <a:uLnTx/>
              <a:uFillTx/>
            </a:endParaRPr>
          </a:p>
        </p:txBody>
      </p:sp>
      <p:sp>
        <p:nvSpPr>
          <p:cNvPr id="592" name="Text Box 27"/>
          <p:cNvSpPr txBox="1">
            <a:spLocks noChangeArrowheads="1"/>
          </p:cNvSpPr>
          <p:nvPr/>
        </p:nvSpPr>
        <p:spPr bwMode="auto">
          <a:xfrm>
            <a:off x="2000232" y="6286520"/>
            <a:ext cx="5214974" cy="338554"/>
          </a:xfrm>
          <a:prstGeom prst="rect">
            <a:avLst/>
          </a:prstGeom>
          <a:noFill/>
          <a:ln w="19050" algn="ctr">
            <a:noFill/>
            <a:miter lim="800000"/>
            <a:headEnd/>
            <a:tailEn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1" u="none" strike="noStrike" kern="0" cap="none" spc="0" normalizeH="0" baseline="0" noProof="0" dirty="0" smtClean="0">
                <a:ln>
                  <a:noFill/>
                </a:ln>
                <a:solidFill>
                  <a:srgbClr val="000000"/>
                </a:solidFill>
                <a:effectLst/>
                <a:uLnTx/>
                <a:uFillTx/>
              </a:rPr>
              <a:t>マイクロソフト データセンター</a:t>
            </a:r>
            <a:endParaRPr kumimoji="0" lang="en-US" sz="1600" b="1" i="1" u="none" strike="noStrike" kern="0" cap="none" spc="0" normalizeH="0" baseline="0" noProof="0" dirty="0">
              <a:ln>
                <a:noFill/>
              </a:ln>
              <a:solidFill>
                <a:srgbClr val="000000"/>
              </a:solidFill>
              <a:effectLst/>
              <a:uLnTx/>
              <a:uFillTx/>
            </a:endParaRPr>
          </a:p>
        </p:txBody>
      </p:sp>
      <p:cxnSp>
        <p:nvCxnSpPr>
          <p:cNvPr id="201" name="カギ線コネクタ 272"/>
          <p:cNvCxnSpPr>
            <a:stCxn id="197" idx="1"/>
          </p:cNvCxnSpPr>
          <p:nvPr/>
        </p:nvCxnSpPr>
        <p:spPr>
          <a:xfrm rot="10800000" flipV="1">
            <a:off x="1200112" y="1446323"/>
            <a:ext cx="3371888" cy="2792655"/>
          </a:xfrm>
          <a:prstGeom prst="bentConnector2">
            <a:avLst/>
          </a:prstGeom>
          <a:ln w="412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593" name="円/楕円 592"/>
          <p:cNvSpPr/>
          <p:nvPr/>
        </p:nvSpPr>
        <p:spPr bwMode="auto">
          <a:xfrm>
            <a:off x="3929058" y="2643182"/>
            <a:ext cx="1714512" cy="357190"/>
          </a:xfrm>
          <a:prstGeom prst="ellipse">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000" b="1"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rPr>
              <a:t>アプリケーション</a:t>
            </a:r>
          </a:p>
        </p:txBody>
      </p:sp>
      <p:cxnSp>
        <p:nvCxnSpPr>
          <p:cNvPr id="595" name="曲線コネクタ 594"/>
          <p:cNvCxnSpPr>
            <a:stCxn id="593" idx="6"/>
            <a:endCxn id="590" idx="2"/>
          </p:cNvCxnSpPr>
          <p:nvPr/>
        </p:nvCxnSpPr>
        <p:spPr>
          <a:xfrm>
            <a:off x="5643570" y="2821777"/>
            <a:ext cx="1071570" cy="345289"/>
          </a:xfrm>
          <a:prstGeom prst="curvedConnector3">
            <a:avLst>
              <a:gd name="adj1" fmla="val 50000"/>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230188"/>
            <a:ext cx="8382000" cy="664797"/>
          </a:xfrm>
        </p:spPr>
        <p:txBody>
          <a:bodyPr/>
          <a:lstStyle/>
          <a:p>
            <a:pPr algn="r"/>
            <a:r>
              <a:rPr kumimoji="1" lang="en-US" altLang="ja-JP" dirty="0" smtClean="0"/>
              <a:t>SQL Data Services</a:t>
            </a:r>
            <a:endParaRPr kumimoji="1" lang="ja-JP" altLang="en-US" dirty="0"/>
          </a:p>
        </p:txBody>
      </p:sp>
      <p:sp>
        <p:nvSpPr>
          <p:cNvPr id="5" name="Rectangle 43"/>
          <p:cNvSpPr/>
          <p:nvPr/>
        </p:nvSpPr>
        <p:spPr>
          <a:xfrm>
            <a:off x="4572000" y="3352800"/>
            <a:ext cx="4267200" cy="3200400"/>
          </a:xfrm>
          <a:prstGeom prst="rect">
            <a:avLst/>
          </a:prstGeom>
          <a:solidFill>
            <a:schemeClr val="accent1">
              <a:lumMod val="20000"/>
              <a:lumOff val="80000"/>
            </a:schemeClr>
          </a:solid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0"/>
          <p:cNvSpPr/>
          <p:nvPr/>
        </p:nvSpPr>
        <p:spPr>
          <a:xfrm>
            <a:off x="5457372" y="5504507"/>
            <a:ext cx="3048000" cy="896293"/>
          </a:xfrm>
          <a:prstGeom prst="rect">
            <a:avLst/>
          </a:prstGeom>
        </p:spPr>
        <p:style>
          <a:lnRef idx="1">
            <a:schemeClr val="accent4"/>
          </a:lnRef>
          <a:fillRef idx="2">
            <a:schemeClr val="accent4"/>
          </a:fillRef>
          <a:effectRef idx="1">
            <a:schemeClr val="accent4"/>
          </a:effectRef>
          <a:fontRef idx="minor">
            <a:schemeClr val="dk1"/>
          </a:fontRef>
        </p:style>
        <p:txBody>
          <a:bodyPr rtlCol="0" anchor="b" anchorCtr="0"/>
          <a:lstStyle/>
          <a:p>
            <a:pPr algn="ctr"/>
            <a:r>
              <a:rPr lang="en-US" sz="2000" dirty="0" smtClean="0"/>
              <a:t>SQL Data Services</a:t>
            </a:r>
          </a:p>
        </p:txBody>
      </p:sp>
      <p:sp>
        <p:nvSpPr>
          <p:cNvPr id="7" name="Rectangle 52"/>
          <p:cNvSpPr/>
          <p:nvPr/>
        </p:nvSpPr>
        <p:spPr>
          <a:xfrm>
            <a:off x="5457372" y="5486400"/>
            <a:ext cx="3048000" cy="2830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TDS + TSQL Model</a:t>
            </a:r>
            <a:endParaRPr lang="en-US" sz="1400" b="1" dirty="0"/>
          </a:p>
        </p:txBody>
      </p:sp>
      <p:sp>
        <p:nvSpPr>
          <p:cNvPr id="8" name="Rounded Rectangle 54"/>
          <p:cNvSpPr/>
          <p:nvPr/>
        </p:nvSpPr>
        <p:spPr>
          <a:xfrm>
            <a:off x="5486400" y="3505200"/>
            <a:ext cx="2971799" cy="1371600"/>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 name="Rounded Rectangle 56"/>
          <p:cNvSpPr/>
          <p:nvPr/>
        </p:nvSpPr>
        <p:spPr>
          <a:xfrm>
            <a:off x="5638800" y="3810001"/>
            <a:ext cx="2666999" cy="6858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
            </a:r>
            <a:br>
              <a:rPr lang="en-US" sz="1400" dirty="0" smtClean="0"/>
            </a:br>
            <a:r>
              <a:rPr lang="en-US" sz="1400" dirty="0" smtClean="0"/>
              <a:t/>
            </a:r>
            <a:br>
              <a:rPr lang="en-US" sz="1400" dirty="0" smtClean="0"/>
            </a:br>
            <a:r>
              <a:rPr lang="en-US" sz="1400" dirty="0" smtClean="0"/>
              <a:t>Wordpress (PHP)</a:t>
            </a:r>
            <a:endParaRPr lang="en-US" sz="1400" baseline="30000" dirty="0"/>
          </a:p>
        </p:txBody>
      </p:sp>
      <p:cxnSp>
        <p:nvCxnSpPr>
          <p:cNvPr id="11" name="Straight Arrow Connector 60"/>
          <p:cNvCxnSpPr>
            <a:endCxn id="16" idx="0"/>
          </p:cNvCxnSpPr>
          <p:nvPr/>
        </p:nvCxnSpPr>
        <p:spPr>
          <a:xfrm rot="16200000" flipH="1">
            <a:off x="6437048" y="2997463"/>
            <a:ext cx="1006477" cy="8995"/>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3" name="TextBox 73"/>
          <p:cNvSpPr txBox="1"/>
          <p:nvPr/>
        </p:nvSpPr>
        <p:spPr>
          <a:xfrm>
            <a:off x="6929454" y="2971800"/>
            <a:ext cx="652743" cy="307777"/>
          </a:xfrm>
          <a:prstGeom prst="rect">
            <a:avLst/>
          </a:prstGeom>
          <a:noFill/>
        </p:spPr>
        <p:txBody>
          <a:bodyPr wrap="none" rtlCol="0">
            <a:spAutoFit/>
          </a:bodyPr>
          <a:lstStyle/>
          <a:p>
            <a:r>
              <a:rPr lang="en-US" sz="1400" b="1" dirty="0" smtClean="0"/>
              <a:t>HTTP</a:t>
            </a:r>
            <a:endParaRPr lang="en-US" b="1" dirty="0"/>
          </a:p>
        </p:txBody>
      </p:sp>
      <p:sp>
        <p:nvSpPr>
          <p:cNvPr id="14" name="TextBox 78"/>
          <p:cNvSpPr txBox="1"/>
          <p:nvPr/>
        </p:nvSpPr>
        <p:spPr>
          <a:xfrm rot="16200000">
            <a:off x="3342119" y="4537503"/>
            <a:ext cx="3200400" cy="830997"/>
          </a:xfrm>
          <a:prstGeom prst="rect">
            <a:avLst/>
          </a:prstGeom>
          <a:noFill/>
        </p:spPr>
        <p:txBody>
          <a:bodyPr wrap="square" rtlCol="0">
            <a:spAutoFit/>
          </a:bodyPr>
          <a:lstStyle/>
          <a:p>
            <a:pPr algn="ctr"/>
            <a:r>
              <a:rPr lang="ja-JP" altLang="en-US" sz="2400" dirty="0" smtClean="0">
                <a:solidFill>
                  <a:schemeClr val="bg1"/>
                </a:solidFill>
              </a:rPr>
              <a:t>マイクロソフト </a:t>
            </a:r>
            <a:endParaRPr lang="en-US" altLang="ja-JP" sz="2400" dirty="0" smtClean="0">
              <a:solidFill>
                <a:schemeClr val="bg1"/>
              </a:solidFill>
            </a:endParaRPr>
          </a:p>
          <a:p>
            <a:pPr algn="ctr"/>
            <a:r>
              <a:rPr lang="ja-JP" altLang="en-US" sz="2400" dirty="0" smtClean="0">
                <a:solidFill>
                  <a:schemeClr val="bg1"/>
                </a:solidFill>
              </a:rPr>
              <a:t>データセンター</a:t>
            </a:r>
            <a:endParaRPr lang="en-US" sz="2400" dirty="0">
              <a:solidFill>
                <a:schemeClr val="bg1"/>
              </a:solidFill>
            </a:endParaRPr>
          </a:p>
        </p:txBody>
      </p:sp>
      <p:cxnSp>
        <p:nvCxnSpPr>
          <p:cNvPr id="15" name="Straight Arrow Connector 65"/>
          <p:cNvCxnSpPr/>
          <p:nvPr/>
        </p:nvCxnSpPr>
        <p:spPr>
          <a:xfrm rot="5400000">
            <a:off x="6621462" y="2312978"/>
            <a:ext cx="625476" cy="1588"/>
          </a:xfrm>
          <a:prstGeom prst="straightConnector1">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57"/>
          <p:cNvSpPr txBox="1"/>
          <p:nvPr/>
        </p:nvSpPr>
        <p:spPr>
          <a:xfrm>
            <a:off x="6019800" y="3505200"/>
            <a:ext cx="1849967" cy="307777"/>
          </a:xfrm>
          <a:prstGeom prst="rect">
            <a:avLst/>
          </a:prstGeom>
          <a:noFill/>
        </p:spPr>
        <p:txBody>
          <a:bodyPr wrap="square" rtlCol="0">
            <a:spAutoFit/>
          </a:bodyPr>
          <a:lstStyle/>
          <a:p>
            <a:pPr algn="ctr"/>
            <a:r>
              <a:rPr lang="en-US" sz="1400" b="1" dirty="0" smtClean="0">
                <a:solidFill>
                  <a:schemeClr val="bg1"/>
                </a:solidFill>
              </a:rPr>
              <a:t>Windows Azure</a:t>
            </a:r>
            <a:endParaRPr lang="en-US" sz="1400" b="1" dirty="0">
              <a:solidFill>
                <a:schemeClr val="bg1"/>
              </a:solidFill>
            </a:endParaRPr>
          </a:p>
        </p:txBody>
      </p:sp>
      <p:grpSp>
        <p:nvGrpSpPr>
          <p:cNvPr id="17" name="Group 21"/>
          <p:cNvGrpSpPr/>
          <p:nvPr/>
        </p:nvGrpSpPr>
        <p:grpSpPr>
          <a:xfrm>
            <a:off x="5642263" y="3886200"/>
            <a:ext cx="2666999" cy="1600200"/>
            <a:chOff x="1832263" y="3886200"/>
            <a:chExt cx="2666999" cy="1600200"/>
          </a:xfrm>
        </p:grpSpPr>
        <p:sp>
          <p:nvSpPr>
            <p:cNvPr id="18" name="Rounded Rectangle 82"/>
            <p:cNvSpPr/>
            <p:nvPr/>
          </p:nvSpPr>
          <p:spPr>
            <a:xfrm>
              <a:off x="1832263" y="4544292"/>
              <a:ext cx="2666999" cy="228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ODBC</a:t>
              </a:r>
              <a:endParaRPr lang="en-US" sz="1400" baseline="30000" dirty="0"/>
            </a:p>
          </p:txBody>
        </p:sp>
        <p:pic>
          <p:nvPicPr>
            <p:cNvPr id="19" name="Picture 2" descr="http://s.wordpress.org/about/images/var-grey/grey-m.png"/>
            <p:cNvPicPr>
              <a:picLocks noChangeAspect="1" noChangeArrowheads="1"/>
            </p:cNvPicPr>
            <p:nvPr/>
          </p:nvPicPr>
          <p:blipFill>
            <a:blip r:embed="rId2"/>
            <a:srcRect/>
            <a:stretch>
              <a:fillRect/>
            </a:stretch>
          </p:blipFill>
          <p:spPr bwMode="auto">
            <a:xfrm>
              <a:off x="2971800" y="3886200"/>
              <a:ext cx="381000" cy="381000"/>
            </a:xfrm>
            <a:prstGeom prst="rect">
              <a:avLst/>
            </a:prstGeom>
            <a:noFill/>
          </p:spPr>
        </p:pic>
        <p:cxnSp>
          <p:nvCxnSpPr>
            <p:cNvPr id="20" name="Straight Arrow Connector 92"/>
            <p:cNvCxnSpPr/>
            <p:nvPr/>
          </p:nvCxnSpPr>
          <p:spPr>
            <a:xfrm rot="16200000" flipH="1">
              <a:off x="2862036" y="5177064"/>
              <a:ext cx="609600" cy="9072"/>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95"/>
          <p:cNvSpPr txBox="1"/>
          <p:nvPr/>
        </p:nvSpPr>
        <p:spPr>
          <a:xfrm>
            <a:off x="7162800" y="5029200"/>
            <a:ext cx="1189493" cy="307777"/>
          </a:xfrm>
          <a:prstGeom prst="rect">
            <a:avLst/>
          </a:prstGeom>
          <a:noFill/>
        </p:spPr>
        <p:txBody>
          <a:bodyPr wrap="none" rtlCol="0">
            <a:spAutoFit/>
          </a:bodyPr>
          <a:lstStyle/>
          <a:p>
            <a:r>
              <a:rPr lang="en-US" sz="1400" b="1" dirty="0" smtClean="0">
                <a:solidFill>
                  <a:schemeClr val="bg1"/>
                </a:solidFill>
              </a:rPr>
              <a:t>T-SQL(TDS)</a:t>
            </a:r>
            <a:endParaRPr lang="en-US" sz="1400" b="1" dirty="0">
              <a:solidFill>
                <a:schemeClr val="bg1"/>
              </a:solidFill>
            </a:endParaRPr>
          </a:p>
        </p:txBody>
      </p:sp>
      <p:pic>
        <p:nvPicPr>
          <p:cNvPr id="84" name="Picture 3" descr="C:\Users\kazuhi\Desktop\Kzuhi\SQLServices_h_rgb_r.png"/>
          <p:cNvPicPr>
            <a:picLocks noChangeAspect="1" noChangeArrowheads="1"/>
          </p:cNvPicPr>
          <p:nvPr/>
        </p:nvPicPr>
        <p:blipFill>
          <a:blip r:embed="rId3" cstate="print"/>
          <a:srcRect/>
          <a:stretch>
            <a:fillRect/>
          </a:stretch>
        </p:blipFill>
        <p:spPr bwMode="auto">
          <a:xfrm>
            <a:off x="0" y="-71462"/>
            <a:ext cx="3414230" cy="928670"/>
          </a:xfrm>
          <a:prstGeom prst="rect">
            <a:avLst/>
          </a:prstGeom>
          <a:noFill/>
        </p:spPr>
      </p:pic>
      <p:sp>
        <p:nvSpPr>
          <p:cNvPr id="52" name="Rectangle 43"/>
          <p:cNvSpPr/>
          <p:nvPr/>
        </p:nvSpPr>
        <p:spPr>
          <a:xfrm>
            <a:off x="116586" y="3352785"/>
            <a:ext cx="4267200" cy="3200400"/>
          </a:xfrm>
          <a:prstGeom prst="rect">
            <a:avLst/>
          </a:prstGeom>
          <a:solidFill>
            <a:schemeClr val="accent1">
              <a:lumMod val="20000"/>
              <a:lumOff val="80000"/>
            </a:schemeClr>
          </a:solidFill>
          <a:ln w="3492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50"/>
          <p:cNvSpPr/>
          <p:nvPr/>
        </p:nvSpPr>
        <p:spPr>
          <a:xfrm>
            <a:off x="857224" y="5504492"/>
            <a:ext cx="3192734" cy="896293"/>
          </a:xfrm>
          <a:prstGeom prst="rect">
            <a:avLst/>
          </a:prstGeom>
        </p:spPr>
        <p:style>
          <a:lnRef idx="1">
            <a:schemeClr val="accent4"/>
          </a:lnRef>
          <a:fillRef idx="2">
            <a:schemeClr val="accent4"/>
          </a:fillRef>
          <a:effectRef idx="1">
            <a:schemeClr val="accent4"/>
          </a:effectRef>
          <a:fontRef idx="minor">
            <a:schemeClr val="dk1"/>
          </a:fontRef>
        </p:style>
        <p:txBody>
          <a:bodyPr rtlCol="0" anchor="b" anchorCtr="0"/>
          <a:lstStyle/>
          <a:p>
            <a:pPr algn="ctr"/>
            <a:r>
              <a:rPr lang="en-US" sz="2000" dirty="0" smtClean="0"/>
              <a:t>SQL Data Services</a:t>
            </a:r>
          </a:p>
        </p:txBody>
      </p:sp>
      <p:sp>
        <p:nvSpPr>
          <p:cNvPr id="86" name="Rectangle 52"/>
          <p:cNvSpPr/>
          <p:nvPr/>
        </p:nvSpPr>
        <p:spPr>
          <a:xfrm>
            <a:off x="857224" y="5486384"/>
            <a:ext cx="3192734" cy="30006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TDS + TSQL Model</a:t>
            </a:r>
            <a:endParaRPr lang="en-US" sz="1400" b="1" dirty="0"/>
          </a:p>
        </p:txBody>
      </p:sp>
      <p:cxnSp>
        <p:nvCxnSpPr>
          <p:cNvPr id="99" name="Straight Arrow Connector 92"/>
          <p:cNvCxnSpPr/>
          <p:nvPr/>
        </p:nvCxnSpPr>
        <p:spPr>
          <a:xfrm rot="16200000" flipH="1">
            <a:off x="1771406" y="5177049"/>
            <a:ext cx="609600" cy="9072"/>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89" name="Rounded Rectangle 59"/>
          <p:cNvSpPr/>
          <p:nvPr/>
        </p:nvSpPr>
        <p:spPr>
          <a:xfrm>
            <a:off x="1857356" y="1142984"/>
            <a:ext cx="1214446" cy="5937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t>ブラウザ</a:t>
            </a:r>
            <a:endParaRPr lang="en-US" sz="1400" b="1" dirty="0"/>
          </a:p>
        </p:txBody>
      </p:sp>
      <p:cxnSp>
        <p:nvCxnSpPr>
          <p:cNvPr id="90" name="Straight Arrow Connector 60"/>
          <p:cNvCxnSpPr/>
          <p:nvPr/>
        </p:nvCxnSpPr>
        <p:spPr>
          <a:xfrm rot="16200000" flipH="1">
            <a:off x="2008078" y="2970676"/>
            <a:ext cx="1006477" cy="8995"/>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92" name="TextBox 73"/>
          <p:cNvSpPr txBox="1"/>
          <p:nvPr/>
        </p:nvSpPr>
        <p:spPr>
          <a:xfrm>
            <a:off x="2490497" y="2928934"/>
            <a:ext cx="652743" cy="307777"/>
          </a:xfrm>
          <a:prstGeom prst="rect">
            <a:avLst/>
          </a:prstGeom>
          <a:noFill/>
        </p:spPr>
        <p:txBody>
          <a:bodyPr wrap="none" rtlCol="0">
            <a:spAutoFit/>
          </a:bodyPr>
          <a:lstStyle/>
          <a:p>
            <a:r>
              <a:rPr lang="en-US" sz="1400" b="1" dirty="0" smtClean="0"/>
              <a:t>HTTP</a:t>
            </a:r>
            <a:endParaRPr lang="en-US" b="1" dirty="0"/>
          </a:p>
        </p:txBody>
      </p:sp>
      <p:sp>
        <p:nvSpPr>
          <p:cNvPr id="93" name="TextBox 78"/>
          <p:cNvSpPr txBox="1"/>
          <p:nvPr/>
        </p:nvSpPr>
        <p:spPr>
          <a:xfrm rot="16200000">
            <a:off x="-1113295" y="4537488"/>
            <a:ext cx="3200400" cy="830997"/>
          </a:xfrm>
          <a:prstGeom prst="rect">
            <a:avLst/>
          </a:prstGeom>
          <a:noFill/>
        </p:spPr>
        <p:txBody>
          <a:bodyPr wrap="square" rtlCol="0">
            <a:spAutoFit/>
          </a:bodyPr>
          <a:lstStyle/>
          <a:p>
            <a:pPr algn="ctr"/>
            <a:r>
              <a:rPr lang="ja-JP" altLang="en-US" sz="2400" dirty="0" smtClean="0">
                <a:solidFill>
                  <a:schemeClr val="bg1"/>
                </a:solidFill>
              </a:rPr>
              <a:t>マイクロソフト </a:t>
            </a:r>
            <a:endParaRPr lang="en-US" altLang="ja-JP" sz="2400" dirty="0" smtClean="0">
              <a:solidFill>
                <a:schemeClr val="bg1"/>
              </a:solidFill>
            </a:endParaRPr>
          </a:p>
          <a:p>
            <a:pPr algn="ctr"/>
            <a:r>
              <a:rPr lang="ja-JP" altLang="en-US" sz="2400" dirty="0" smtClean="0">
                <a:solidFill>
                  <a:schemeClr val="bg1"/>
                </a:solidFill>
              </a:rPr>
              <a:t>データセンター</a:t>
            </a:r>
            <a:endParaRPr lang="en-US" sz="2400" dirty="0">
              <a:solidFill>
                <a:schemeClr val="bg1"/>
              </a:solidFill>
            </a:endParaRPr>
          </a:p>
        </p:txBody>
      </p:sp>
      <p:cxnSp>
        <p:nvCxnSpPr>
          <p:cNvPr id="94" name="Straight Arrow Connector 65"/>
          <p:cNvCxnSpPr>
            <a:stCxn id="89" idx="2"/>
          </p:cNvCxnSpPr>
          <p:nvPr/>
        </p:nvCxnSpPr>
        <p:spPr>
          <a:xfrm rot="16200000" flipH="1">
            <a:off x="2158152" y="2043136"/>
            <a:ext cx="626270" cy="13416"/>
          </a:xfrm>
          <a:prstGeom prst="straightConnector1">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0" name="TextBox 95"/>
          <p:cNvSpPr txBox="1"/>
          <p:nvPr/>
        </p:nvSpPr>
        <p:spPr>
          <a:xfrm>
            <a:off x="2071670" y="5121487"/>
            <a:ext cx="1189493" cy="307777"/>
          </a:xfrm>
          <a:prstGeom prst="rect">
            <a:avLst/>
          </a:prstGeom>
          <a:noFill/>
        </p:spPr>
        <p:txBody>
          <a:bodyPr wrap="none" rtlCol="0">
            <a:spAutoFit/>
          </a:bodyPr>
          <a:lstStyle/>
          <a:p>
            <a:r>
              <a:rPr lang="en-US" sz="1400" b="1" dirty="0" smtClean="0">
                <a:solidFill>
                  <a:schemeClr val="bg1"/>
                </a:solidFill>
              </a:rPr>
              <a:t>T-SQL(TDS)</a:t>
            </a:r>
            <a:endParaRPr lang="en-US" sz="1400" b="1" dirty="0">
              <a:solidFill>
                <a:schemeClr val="bg1"/>
              </a:solidFill>
            </a:endParaRPr>
          </a:p>
        </p:txBody>
      </p:sp>
      <p:sp>
        <p:nvSpPr>
          <p:cNvPr id="87" name="Rounded Rectangle 54"/>
          <p:cNvSpPr/>
          <p:nvPr/>
        </p:nvSpPr>
        <p:spPr>
          <a:xfrm>
            <a:off x="857224" y="3505184"/>
            <a:ext cx="2357455" cy="1566889"/>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95" name="TextBox 57"/>
          <p:cNvSpPr txBox="1"/>
          <p:nvPr/>
        </p:nvSpPr>
        <p:spPr>
          <a:xfrm>
            <a:off x="1214414" y="3478413"/>
            <a:ext cx="1849967" cy="307777"/>
          </a:xfrm>
          <a:prstGeom prst="rect">
            <a:avLst/>
          </a:prstGeom>
          <a:noFill/>
        </p:spPr>
        <p:txBody>
          <a:bodyPr wrap="square" rtlCol="0">
            <a:spAutoFit/>
          </a:bodyPr>
          <a:lstStyle/>
          <a:p>
            <a:pPr algn="ctr"/>
            <a:r>
              <a:rPr lang="en-US" sz="1400" b="1" dirty="0" smtClean="0">
                <a:solidFill>
                  <a:schemeClr val="bg1"/>
                </a:solidFill>
              </a:rPr>
              <a:t>Windows Azure</a:t>
            </a:r>
            <a:endParaRPr lang="en-US" sz="1400" b="1" dirty="0">
              <a:solidFill>
                <a:schemeClr val="bg1"/>
              </a:solidFill>
            </a:endParaRPr>
          </a:p>
        </p:txBody>
      </p:sp>
      <p:sp>
        <p:nvSpPr>
          <p:cNvPr id="104" name="Rounded Rectangle 59"/>
          <p:cNvSpPr/>
          <p:nvPr/>
        </p:nvSpPr>
        <p:spPr>
          <a:xfrm>
            <a:off x="3143240" y="1142985"/>
            <a:ext cx="1214446" cy="4286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t>アプリケーション</a:t>
            </a:r>
            <a:endParaRPr lang="en-US" sz="1400" b="1" dirty="0"/>
          </a:p>
        </p:txBody>
      </p:sp>
      <p:sp>
        <p:nvSpPr>
          <p:cNvPr id="106" name="Rounded Rectangle 100"/>
          <p:cNvSpPr/>
          <p:nvPr/>
        </p:nvSpPr>
        <p:spPr>
          <a:xfrm>
            <a:off x="3123667" y="1628764"/>
            <a:ext cx="1162581" cy="30003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chemeClr val="dk1"/>
                </a:solidFill>
              </a:rPr>
              <a:t>SQL Client</a:t>
            </a:r>
            <a:endParaRPr lang="en-US" sz="1400" baseline="30000" dirty="0">
              <a:solidFill>
                <a:schemeClr val="dk1"/>
              </a:solidFill>
            </a:endParaRPr>
          </a:p>
        </p:txBody>
      </p:sp>
      <p:cxnSp>
        <p:nvCxnSpPr>
          <p:cNvPr id="107" name="Straight Arrow Connector 60"/>
          <p:cNvCxnSpPr/>
          <p:nvPr/>
        </p:nvCxnSpPr>
        <p:spPr>
          <a:xfrm rot="16200000" flipH="1">
            <a:off x="2209621" y="4058020"/>
            <a:ext cx="2876367" cy="8995"/>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65"/>
          <p:cNvCxnSpPr/>
          <p:nvPr/>
        </p:nvCxnSpPr>
        <p:spPr>
          <a:xfrm rot="16200000" flipH="1">
            <a:off x="3323463" y="2251901"/>
            <a:ext cx="626270" cy="13416"/>
          </a:xfrm>
          <a:prstGeom prst="straightConnector1">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TextBox 73"/>
          <p:cNvSpPr txBox="1"/>
          <p:nvPr/>
        </p:nvSpPr>
        <p:spPr>
          <a:xfrm>
            <a:off x="3704943" y="2928934"/>
            <a:ext cx="1189493" cy="307777"/>
          </a:xfrm>
          <a:prstGeom prst="rect">
            <a:avLst/>
          </a:prstGeom>
          <a:noFill/>
        </p:spPr>
        <p:txBody>
          <a:bodyPr wrap="none" rtlCol="0">
            <a:spAutoFit/>
          </a:bodyPr>
          <a:lstStyle/>
          <a:p>
            <a:r>
              <a:rPr lang="en-US" sz="1400" b="1" dirty="0" smtClean="0"/>
              <a:t>T-SQL(TDS)</a:t>
            </a:r>
            <a:endParaRPr lang="en-US" b="1" dirty="0"/>
          </a:p>
        </p:txBody>
      </p:sp>
      <p:sp>
        <p:nvSpPr>
          <p:cNvPr id="111" name="Rounded Rectangle 100"/>
          <p:cNvSpPr/>
          <p:nvPr/>
        </p:nvSpPr>
        <p:spPr>
          <a:xfrm>
            <a:off x="980527" y="4572008"/>
            <a:ext cx="2162713" cy="2857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chemeClr val="dk1"/>
                </a:solidFill>
              </a:rPr>
              <a:t>SQL Client</a:t>
            </a:r>
            <a:endParaRPr lang="en-US" sz="1400" baseline="30000" dirty="0">
              <a:solidFill>
                <a:schemeClr val="dk1"/>
              </a:solidFill>
            </a:endParaRPr>
          </a:p>
        </p:txBody>
      </p:sp>
      <p:sp>
        <p:nvSpPr>
          <p:cNvPr id="112" name="Rounded Rectangle 100"/>
          <p:cNvSpPr/>
          <p:nvPr/>
        </p:nvSpPr>
        <p:spPr>
          <a:xfrm>
            <a:off x="980527" y="3929066"/>
            <a:ext cx="2162713" cy="571504"/>
          </a:xfrm>
          <a:prstGeom prst="round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solidFill>
                  <a:schemeClr val="dk1"/>
                </a:solidFill>
              </a:rPr>
              <a:t>Web </a:t>
            </a:r>
            <a:r>
              <a:rPr lang="ja-JP" altLang="en-US" sz="1400" dirty="0" smtClean="0">
                <a:solidFill>
                  <a:schemeClr val="dk1"/>
                </a:solidFill>
              </a:rPr>
              <a:t>アプリケーション</a:t>
            </a:r>
            <a:endParaRPr lang="en-US" sz="1400" baseline="30000" dirty="0">
              <a:solidFill>
                <a:schemeClr val="dk1"/>
              </a:solidFill>
            </a:endParaRPr>
          </a:p>
        </p:txBody>
      </p:sp>
      <p:cxnSp>
        <p:nvCxnSpPr>
          <p:cNvPr id="113" name="Straight Arrow Connector 65"/>
          <p:cNvCxnSpPr/>
          <p:nvPr/>
        </p:nvCxnSpPr>
        <p:spPr>
          <a:xfrm rot="5400000">
            <a:off x="785786" y="2000240"/>
            <a:ext cx="857256" cy="1588"/>
          </a:xfrm>
          <a:prstGeom prst="straightConnector1">
            <a:avLst/>
          </a:prstGeom>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Arrow Connector 60"/>
          <p:cNvCxnSpPr/>
          <p:nvPr/>
        </p:nvCxnSpPr>
        <p:spPr>
          <a:xfrm rot="16200000" flipH="1">
            <a:off x="706678" y="2999048"/>
            <a:ext cx="1006477" cy="8995"/>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91" name="Cloud 72"/>
          <p:cNvSpPr/>
          <p:nvPr/>
        </p:nvSpPr>
        <p:spPr>
          <a:xfrm>
            <a:off x="573786" y="2270110"/>
            <a:ext cx="4038600" cy="495302"/>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インターネット</a:t>
            </a:r>
            <a:endParaRPr lang="en-US" dirty="0"/>
          </a:p>
        </p:txBody>
      </p:sp>
      <p:sp>
        <p:nvSpPr>
          <p:cNvPr id="116" name="TextBox 73"/>
          <p:cNvSpPr txBox="1"/>
          <p:nvPr/>
        </p:nvSpPr>
        <p:spPr>
          <a:xfrm>
            <a:off x="1142976" y="2928934"/>
            <a:ext cx="1181734" cy="307777"/>
          </a:xfrm>
          <a:prstGeom prst="rect">
            <a:avLst/>
          </a:prstGeom>
          <a:noFill/>
        </p:spPr>
        <p:txBody>
          <a:bodyPr wrap="none" rtlCol="0">
            <a:spAutoFit/>
          </a:bodyPr>
          <a:lstStyle/>
          <a:p>
            <a:r>
              <a:rPr lang="en-US" sz="1400" b="1" dirty="0" smtClean="0"/>
              <a:t>HTTP/REST</a:t>
            </a:r>
            <a:endParaRPr lang="en-US" b="1" dirty="0"/>
          </a:p>
        </p:txBody>
      </p:sp>
      <p:sp>
        <p:nvSpPr>
          <p:cNvPr id="117" name="Rounded Rectangle 59"/>
          <p:cNvSpPr/>
          <p:nvPr/>
        </p:nvSpPr>
        <p:spPr>
          <a:xfrm>
            <a:off x="571472" y="1142984"/>
            <a:ext cx="1214446" cy="5937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t>アプリケーション</a:t>
            </a:r>
            <a:endParaRPr lang="en-US" sz="1400" b="1" dirty="0"/>
          </a:p>
        </p:txBody>
      </p:sp>
      <p:grpSp>
        <p:nvGrpSpPr>
          <p:cNvPr id="118" name="Group 61"/>
          <p:cNvGrpSpPr/>
          <p:nvPr/>
        </p:nvGrpSpPr>
        <p:grpSpPr>
          <a:xfrm>
            <a:off x="4286248" y="1428736"/>
            <a:ext cx="1304925" cy="745986"/>
            <a:chOff x="7848600" y="1314450"/>
            <a:chExt cx="1304925" cy="745986"/>
          </a:xfrm>
        </p:grpSpPr>
        <p:sp>
          <p:nvSpPr>
            <p:cNvPr id="119" name="Left Brace 59"/>
            <p:cNvSpPr/>
            <p:nvPr/>
          </p:nvSpPr>
          <p:spPr>
            <a:xfrm>
              <a:off x="7848600" y="1314450"/>
              <a:ext cx="228600" cy="6096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w="19050">
                  <a:solidFill>
                    <a:schemeClr val="tx1"/>
                  </a:solidFill>
                </a:ln>
              </a:endParaRPr>
            </a:p>
          </p:txBody>
        </p:sp>
        <p:sp>
          <p:nvSpPr>
            <p:cNvPr id="120" name="TextBox 60"/>
            <p:cNvSpPr txBox="1"/>
            <p:nvPr/>
          </p:nvSpPr>
          <p:spPr>
            <a:xfrm>
              <a:off x="7991475" y="1352550"/>
              <a:ext cx="1162050" cy="707886"/>
            </a:xfrm>
            <a:prstGeom prst="rect">
              <a:avLst/>
            </a:prstGeom>
            <a:noFill/>
          </p:spPr>
          <p:txBody>
            <a:bodyPr wrap="square" rtlCol="0">
              <a:spAutoFit/>
            </a:bodyPr>
            <a:lstStyle/>
            <a:p>
              <a:r>
                <a:rPr lang="en-US" sz="1000" b="1" dirty="0" smtClean="0"/>
                <a:t>ODBC, OLEDB, ADO.NET, PHP-SQL, …</a:t>
              </a:r>
            </a:p>
            <a:p>
              <a:endParaRPr lang="en-US" sz="1000" b="1" dirty="0"/>
            </a:p>
          </p:txBody>
        </p:sp>
      </p:grpSp>
      <p:sp>
        <p:nvSpPr>
          <p:cNvPr id="12" name="Cloud 72"/>
          <p:cNvSpPr/>
          <p:nvPr/>
        </p:nvSpPr>
        <p:spPr>
          <a:xfrm>
            <a:off x="5029200" y="2270125"/>
            <a:ext cx="4038600" cy="495302"/>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ja-JP" altLang="en-US" dirty="0" smtClean="0"/>
              <a:t>インターネット</a:t>
            </a:r>
            <a:endParaRPr lang="en-US" dirty="0"/>
          </a:p>
        </p:txBody>
      </p:sp>
      <p:sp>
        <p:nvSpPr>
          <p:cNvPr id="121" name="Rounded Rectangle 59"/>
          <p:cNvSpPr/>
          <p:nvPr/>
        </p:nvSpPr>
        <p:spPr>
          <a:xfrm>
            <a:off x="6286512" y="1406515"/>
            <a:ext cx="1214446" cy="59372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b="1" dirty="0" smtClean="0"/>
              <a:t>ブラウザ</a:t>
            </a:r>
            <a:endParaRPr lang="en-US" sz="1400" b="1" dirty="0"/>
          </a:p>
        </p:txBody>
      </p:sp>
      <p:sp>
        <p:nvSpPr>
          <p:cNvPr id="122" name="テキスト ボックス 121"/>
          <p:cNvSpPr txBox="1"/>
          <p:nvPr/>
        </p:nvSpPr>
        <p:spPr>
          <a:xfrm>
            <a:off x="5857884" y="967071"/>
            <a:ext cx="2500330" cy="461665"/>
          </a:xfrm>
          <a:prstGeom prst="rect">
            <a:avLst/>
          </a:prstGeom>
          <a:noFill/>
        </p:spPr>
        <p:txBody>
          <a:bodyPr wrap="square" rtlCol="0">
            <a:spAutoFit/>
          </a:bodyPr>
          <a:lstStyle/>
          <a:p>
            <a:r>
              <a:rPr kumimoji="1" lang="en-US" altLang="ja-JP" sz="2400" dirty="0" smtClean="0">
                <a:gradFill>
                  <a:gsLst>
                    <a:gs pos="70000">
                      <a:schemeClr val="tx1"/>
                    </a:gs>
                    <a:gs pos="100000">
                      <a:schemeClr val="tx1"/>
                    </a:gs>
                  </a:gsLst>
                  <a:lin ang="16200000" scaled="0"/>
                </a:gradFill>
              </a:rPr>
              <a:t>SDS </a:t>
            </a:r>
            <a:r>
              <a:rPr kumimoji="1" lang="ja-JP" altLang="en-US" sz="2400" dirty="0" err="1" smtClean="0">
                <a:gradFill>
                  <a:gsLst>
                    <a:gs pos="70000">
                      <a:schemeClr val="tx1"/>
                    </a:gs>
                    <a:gs pos="100000">
                      <a:schemeClr val="tx1"/>
                    </a:gs>
                  </a:gsLst>
                  <a:lin ang="16200000" scaled="0"/>
                </a:gradFill>
              </a:rPr>
              <a:t>の利</a:t>
            </a:r>
            <a:r>
              <a:rPr kumimoji="1" lang="ja-JP" altLang="en-US" sz="2400" dirty="0" smtClean="0">
                <a:gradFill>
                  <a:gsLst>
                    <a:gs pos="70000">
                      <a:schemeClr val="tx1"/>
                    </a:gs>
                    <a:gs pos="100000">
                      <a:schemeClr val="tx1"/>
                    </a:gs>
                  </a:gsLst>
                  <a:lin ang="16200000" scaled="0"/>
                </a:gradFill>
              </a:rPr>
              <a:t>用例</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bwMode="auto">
          <a:xfrm>
            <a:off x="714348" y="4214818"/>
            <a:ext cx="7286676" cy="1571636"/>
          </a:xfrm>
          <a:prstGeom prst="roundRect">
            <a:avLst/>
          </a:prstGeom>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endParaRPr>
          </a:p>
        </p:txBody>
      </p:sp>
      <p:sp>
        <p:nvSpPr>
          <p:cNvPr id="2" name="タイトル 1"/>
          <p:cNvSpPr>
            <a:spLocks noGrp="1"/>
          </p:cNvSpPr>
          <p:nvPr>
            <p:ph type="title"/>
          </p:nvPr>
        </p:nvSpPr>
        <p:spPr/>
        <p:txBody>
          <a:bodyPr/>
          <a:lstStyle/>
          <a:p>
            <a:r>
              <a:rPr kumimoji="1" lang="en-US" altLang="ja-JP" dirty="0" smtClean="0"/>
              <a:t>Windows Azure </a:t>
            </a:r>
            <a:r>
              <a:rPr lang="ja-JP" altLang="en-US" dirty="0" smtClean="0"/>
              <a:t>とは？</a:t>
            </a:r>
            <a:endParaRPr kumimoji="1" lang="ja-JP" altLang="en-US" dirty="0"/>
          </a:p>
        </p:txBody>
      </p:sp>
      <p:sp>
        <p:nvSpPr>
          <p:cNvPr id="74" name="コンテンツ プレースホルダ 73"/>
          <p:cNvSpPr>
            <a:spLocks noGrp="1"/>
          </p:cNvSpPr>
          <p:nvPr>
            <p:ph idx="1"/>
          </p:nvPr>
        </p:nvSpPr>
        <p:spPr>
          <a:xfrm>
            <a:off x="381000" y="1503617"/>
            <a:ext cx="8382000" cy="2068259"/>
          </a:xfrm>
        </p:spPr>
        <p:txBody>
          <a:bodyPr/>
          <a:lstStyle/>
          <a:p>
            <a:r>
              <a:rPr kumimoji="1" lang="ja-JP" altLang="en-US" dirty="0" smtClean="0"/>
              <a:t>クラウド オペレーティング システム</a:t>
            </a:r>
            <a:endParaRPr kumimoji="1" lang="en-US" altLang="ja-JP" dirty="0" smtClean="0"/>
          </a:p>
          <a:p>
            <a:r>
              <a:rPr lang="ja-JP" altLang="en-US" dirty="0" smtClean="0"/>
              <a:t>サービス アプリケーションのために</a:t>
            </a:r>
            <a:endParaRPr lang="en-US" altLang="ja-JP" dirty="0" smtClean="0"/>
          </a:p>
          <a:p>
            <a:r>
              <a:rPr lang="ja-JP" altLang="en-US" dirty="0" smtClean="0"/>
              <a:t>単純なシナリオから複雑なシナリオまで</a:t>
            </a:r>
            <a:endParaRPr lang="en-US" altLang="ja-JP" dirty="0" smtClean="0"/>
          </a:p>
          <a:p>
            <a:r>
              <a:rPr lang="ja-JP" altLang="en-US" dirty="0" smtClean="0"/>
              <a:t>より多くの開発者、アプリケーションを</a:t>
            </a:r>
            <a:endParaRPr kumimoji="1" lang="ja-JP" altLang="en-US" dirty="0"/>
          </a:p>
        </p:txBody>
      </p:sp>
      <p:sp>
        <p:nvSpPr>
          <p:cNvPr id="73" name="Rectangle 14"/>
          <p:cNvSpPr/>
          <p:nvPr/>
        </p:nvSpPr>
        <p:spPr>
          <a:xfrm>
            <a:off x="-214282" y="4429132"/>
            <a:ext cx="9144000" cy="1077218"/>
          </a:xfrm>
          <a:prstGeom prst="rect">
            <a:avLst/>
          </a:prstGeom>
        </p:spPr>
        <p:txBody>
          <a:bodyPr wrap="square">
            <a:spAutoFit/>
          </a:bodyPr>
          <a:lstStyle/>
          <a:p>
            <a:pPr algn="ctr" defTabSz="914099"/>
            <a:r>
              <a:rPr lang="ja-JP" altLang="en-US" sz="3200" b="1" i="1" dirty="0" smtClean="0">
                <a:effectLst>
                  <a:outerShdw blurRad="520700" dist="50800" dir="5400000" algn="ctr" rotWithShape="0">
                    <a:schemeClr val="tx1"/>
                  </a:outerShdw>
                </a:effectLst>
                <a:latin typeface="+mn-ea"/>
                <a:cs typeface="Segoe UI" pitchFamily="34" charset="0"/>
              </a:rPr>
              <a:t>開発者、アプリケーション、そして</a:t>
            </a:r>
            <a:endParaRPr lang="en-US" altLang="ja-JP" sz="3200" b="1" i="1" dirty="0" smtClean="0">
              <a:effectLst>
                <a:outerShdw blurRad="520700" dist="50800" dir="5400000" algn="ctr" rotWithShape="0">
                  <a:schemeClr val="tx1"/>
                </a:outerShdw>
              </a:effectLst>
              <a:latin typeface="+mn-ea"/>
              <a:cs typeface="Segoe UI" pitchFamily="34" charset="0"/>
            </a:endParaRPr>
          </a:p>
          <a:p>
            <a:pPr algn="ctr" defTabSz="914099"/>
            <a:r>
              <a:rPr lang="ja-JP" altLang="en-US" sz="3200" b="1" i="1" dirty="0" smtClean="0">
                <a:effectLst>
                  <a:outerShdw blurRad="520700" dist="50800" dir="5400000" algn="ctr" rotWithShape="0">
                    <a:schemeClr val="tx1"/>
                  </a:outerShdw>
                </a:effectLst>
                <a:latin typeface="+mn-ea"/>
                <a:cs typeface="Segoe UI" pitchFamily="34" charset="0"/>
              </a:rPr>
              <a:t>パートナーのエコシステムのために</a:t>
            </a:r>
            <a:endParaRPr lang="en-US" sz="3200" b="1" i="1" dirty="0" smtClean="0">
              <a:effectLst>
                <a:outerShdw blurRad="520700" dist="50800" dir="5400000" algn="ctr" rotWithShape="0">
                  <a:schemeClr val="tx1"/>
                </a:outerShdw>
              </a:effectLst>
              <a:latin typeface="+mn-ea"/>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762762"/>
            <a:ext cx="7043208" cy="1523494"/>
          </a:xfrm>
        </p:spPr>
        <p:txBody>
          <a:bodyPr/>
          <a:lstStyle/>
          <a:p>
            <a:pPr algn="ctr"/>
            <a:r>
              <a:rPr lang="en-US" altLang="ja-JP" dirty="0" smtClean="0"/>
              <a:t>Windows Azure </a:t>
            </a:r>
            <a:br>
              <a:rPr lang="en-US" altLang="ja-JP" dirty="0" smtClean="0"/>
            </a:br>
            <a:r>
              <a:rPr lang="ja-JP" altLang="en-US" dirty="0" smtClean="0"/>
              <a:t>プログラミング</a:t>
            </a:r>
            <a:r>
              <a:rPr lang="en-US" altLang="ja-JP" dirty="0" smtClean="0"/>
              <a:t/>
            </a:r>
            <a:br>
              <a:rPr lang="en-US" altLang="ja-JP" dirty="0" smtClean="0"/>
            </a:br>
            <a:r>
              <a:rPr lang="ja-JP" altLang="en-US" dirty="0" smtClean="0"/>
              <a:t>（概要編）</a:t>
            </a:r>
            <a:endParaRPr lang="en-US" dirty="0"/>
          </a:p>
        </p:txBody>
      </p:sp>
      <p:sp>
        <p:nvSpPr>
          <p:cNvPr id="4" name="サブタイトル 3"/>
          <p:cNvSpPr>
            <a:spLocks noGrp="1"/>
          </p:cNvSpPr>
          <p:nvPr>
            <p:ph type="subTitle" idx="1"/>
          </p:nvPr>
        </p:nvSpPr>
        <p:spPr/>
        <p:txBody>
          <a:bodyPr/>
          <a:lstStyle/>
          <a:p>
            <a:endParaRPr kumimoji="1" lang="ja-JP" alt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X09_Template_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ユーザー定義 1">
      <a:majorFont>
        <a:latin typeface="Segoe Semibold"/>
        <a:ea typeface="メイリオ"/>
        <a:cs typeface=""/>
      </a:majorFont>
      <a:minorFont>
        <a:latin typeface="Segoe"/>
        <a:ea typeface="メイリオ"/>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2.xml><?xml version="1.0" encoding="utf-8"?>
<a:theme xmlns:a="http://schemas.openxmlformats.org/drawingml/2006/main" name="White with Courier font for code slides">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5C24479B0E6C24DB41141F27D1DDFB4" ma:contentTypeVersion="0" ma:contentTypeDescription="新しいドキュメントを作成します。" ma:contentTypeScope="" ma:versionID="c24e8e8f10f3f6db81dc0566e7b8501c">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6E3F994-D227-4E39-9207-ADE2C915E7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6D3513C-AB08-40CC-96E0-D16859C2761A}">
  <ds:schemaRefs>
    <ds:schemaRef ds:uri="http://schemas.microsoft.com/sharepoint/v3/contenttype/forms"/>
  </ds:schemaRefs>
</ds:datastoreItem>
</file>

<file path=customXml/itemProps3.xml><?xml version="1.0" encoding="utf-8"?>
<ds:datastoreItem xmlns:ds="http://schemas.openxmlformats.org/officeDocument/2006/customXml" ds:itemID="{004F0B93-53FA-4B9E-ABF7-44F44B22A85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MIX09_Template_4x3</Template>
  <TotalTime>3387</TotalTime>
  <Words>2827</Words>
  <Application>Microsoft Office PowerPoint</Application>
  <PresentationFormat>画面に合わせる (4:3)</PresentationFormat>
  <Paragraphs>409</Paragraphs>
  <Slides>32</Slides>
  <Notes>20</Notes>
  <HiddenSlides>0</HiddenSlides>
  <MMClips>0</MMClips>
  <ScaleCrop>false</ScaleCrop>
  <HeadingPairs>
    <vt:vector size="4" baseType="variant">
      <vt:variant>
        <vt:lpstr>テーマ</vt:lpstr>
      </vt:variant>
      <vt:variant>
        <vt:i4>2</vt:i4>
      </vt:variant>
      <vt:variant>
        <vt:lpstr>スライド タイトル</vt:lpstr>
      </vt:variant>
      <vt:variant>
        <vt:i4>32</vt:i4>
      </vt:variant>
    </vt:vector>
  </HeadingPairs>
  <TitlesOfParts>
    <vt:vector size="34" baseType="lpstr">
      <vt:lpstr>MIX09_Template_4x3</vt:lpstr>
      <vt:lpstr>White with Courier font for code slides</vt:lpstr>
      <vt:lpstr>スライド 1</vt:lpstr>
      <vt:lpstr>Silverlight + PHP（FastCGI）+ Windows Azure で作る初めてのクラウドアプリケーション  ～ 初めてクラウド アプリケーションを作成する　あなたにお届けする渾身の60分 ～</vt:lpstr>
      <vt:lpstr>Agenda</vt:lpstr>
      <vt:lpstr>Windows Azure とは</vt:lpstr>
      <vt:lpstr>Azure Services Platform とは</vt:lpstr>
      <vt:lpstr>スライド 6</vt:lpstr>
      <vt:lpstr>SQL Data Services</vt:lpstr>
      <vt:lpstr>Windows Azure とは？</vt:lpstr>
      <vt:lpstr>Windows Azure  プログラミング （概要編）</vt:lpstr>
      <vt:lpstr>プログラミング概要</vt:lpstr>
      <vt:lpstr>.NET と他環境の主な違い</vt:lpstr>
      <vt:lpstr>Windows Server との違い サービス アーキテクチャ</vt:lpstr>
      <vt:lpstr>Windows Server との違い Windows Azure ストレージ</vt:lpstr>
      <vt:lpstr>Windows Azure で何ができる？</vt:lpstr>
      <vt:lpstr>Silverlight は？</vt:lpstr>
      <vt:lpstr>Windows Azure  プログラミング （PHP 編）</vt:lpstr>
      <vt:lpstr>自己紹介</vt:lpstr>
      <vt:lpstr>自己紹介</vt:lpstr>
      <vt:lpstr>PHP on Windows Azure PHPの大きな魅力とは</vt:lpstr>
      <vt:lpstr>PHP on Windows Azure なぜ、Windows で PHP？</vt:lpstr>
      <vt:lpstr>PHP on Windows Azure Azureにするメリット</vt:lpstr>
      <vt:lpstr>Windows Azure SDK で PHP PHPアプリを作るための準備</vt:lpstr>
      <vt:lpstr>デモ</vt:lpstr>
      <vt:lpstr>PHP on Azure のミソ 移植の際のチェックポイント</vt:lpstr>
      <vt:lpstr>PHP on Azure のミソ .htaccessをweb.configに</vt:lpstr>
      <vt:lpstr>まとめ</vt:lpstr>
      <vt:lpstr>リソース（日本語）</vt:lpstr>
      <vt:lpstr>リソース（英語）</vt:lpstr>
      <vt:lpstr>リソース (PHP on Azure / IIS)</vt:lpstr>
      <vt:lpstr>.NET開発者のための参考書 「.NET 開発テクノロジ入門 ~ .NET の基礎からクラウドテクノロジ Windows Azureまで 」</vt:lpstr>
      <vt:lpstr>RIA開発者のための参考書 「Silverlight で開発するデータ駆動アプリケーション」</vt:lpstr>
      <vt:lpstr>スライド 32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subject>MIX 09</dc:subject>
  <dc:creator>fumikat</dc:creator>
  <dc:description>Template: Mitchell Derrey, Silver Fox Productions
Formatting:
Event Date: March 18-20, 2009
Event Location: The Venetian Resort Casino, Las Vegas, NV
Audience: External</dc:description>
  <cp:lastModifiedBy>Fumio Sekita</cp:lastModifiedBy>
  <cp:revision>271</cp:revision>
  <dcterms:created xsi:type="dcterms:W3CDTF">2009-04-08T01:46:12Z</dcterms:created>
  <dcterms:modified xsi:type="dcterms:W3CDTF">2009-07-06T07:45:52Z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0x01010035C24479B0E6C24DB41141F27D1DDFB4</vt:lpwstr>
  </property>
</Properties>
</file>