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720" r:id="rId5"/>
    <p:sldMasterId id="2147483723" r:id="rId6"/>
    <p:sldMasterId id="2147483736" r:id="rId7"/>
  </p:sldMasterIdLst>
  <p:notesMasterIdLst>
    <p:notesMasterId r:id="rId34"/>
  </p:notesMasterIdLst>
  <p:sldIdLst>
    <p:sldId id="351" r:id="rId8"/>
    <p:sldId id="354" r:id="rId9"/>
    <p:sldId id="323" r:id="rId10"/>
    <p:sldId id="324" r:id="rId11"/>
    <p:sldId id="325" r:id="rId12"/>
    <p:sldId id="326" r:id="rId13"/>
    <p:sldId id="347" r:id="rId14"/>
    <p:sldId id="329" r:id="rId15"/>
    <p:sldId id="352" r:id="rId16"/>
    <p:sldId id="330" r:id="rId17"/>
    <p:sldId id="331" r:id="rId18"/>
    <p:sldId id="332" r:id="rId19"/>
    <p:sldId id="333" r:id="rId20"/>
    <p:sldId id="334" r:id="rId21"/>
    <p:sldId id="353" r:id="rId22"/>
    <p:sldId id="337" r:id="rId23"/>
    <p:sldId id="338" r:id="rId24"/>
    <p:sldId id="355" r:id="rId25"/>
    <p:sldId id="339" r:id="rId26"/>
    <p:sldId id="340" r:id="rId27"/>
    <p:sldId id="341" r:id="rId28"/>
    <p:sldId id="342" r:id="rId29"/>
    <p:sldId id="343" r:id="rId30"/>
    <p:sldId id="344" r:id="rId31"/>
    <p:sldId id="345" r:id="rId32"/>
    <p:sldId id="350" r:id="rId33"/>
  </p:sldIdLst>
  <p:sldSz cx="9144000" cy="6858000" type="screen4x3"/>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son Olson" initials="JO" lastIdx="2" clrIdx="0"/>
</p:cmAuthorLst>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prstClr val="red"/>
    </p:penClr>
  </p:showPr>
  <p:clrMru>
    <a:srgbClr val="D9D9D9"/>
    <a:srgbClr val="DDDCDC"/>
    <a:srgbClr val="00206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435" autoAdjust="0"/>
    <p:restoredTop sz="66102" autoAdjust="0"/>
  </p:normalViewPr>
  <p:slideViewPr>
    <p:cSldViewPr>
      <p:cViewPr varScale="1">
        <p:scale>
          <a:sx n="87" d="100"/>
          <a:sy n="87" d="100"/>
        </p:scale>
        <p:origin x="-2460" y="-90"/>
      </p:cViewPr>
      <p:guideLst>
        <p:guide orient="horz" pos="2160"/>
        <p:guide pos="2880"/>
      </p:guideLst>
    </p:cSldViewPr>
  </p:slideViewPr>
  <p:notesTextViewPr>
    <p:cViewPr>
      <p:scale>
        <a:sx n="100" d="100"/>
        <a:sy n="100" d="100"/>
      </p:scale>
      <p:origin x="0" y="0"/>
    </p:cViewPr>
  </p:notesTextViewPr>
  <p:sorterViewPr>
    <p:cViewPr>
      <p:scale>
        <a:sx n="30" d="100"/>
        <a:sy n="30" d="100"/>
      </p:scale>
      <p:origin x="0" y="0"/>
    </p:cViewPr>
  </p:sorterViewPr>
  <p:notesViewPr>
    <p:cSldViewPr>
      <p:cViewPr varScale="1">
        <p:scale>
          <a:sx n="83" d="100"/>
          <a:sy n="83" d="100"/>
        </p:scale>
        <p:origin x="-1992"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E8C803-67AC-4217-9F8C-555E7DDB444B}" type="datetimeFigureOut">
              <a:rPr lang="en-US" smtClean="0"/>
              <a:pPr/>
              <a:t>12/11/2008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818D39-0454-46FF-A5DC-931DC952F1F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endParaRPr lang="en-US" dirty="0"/>
          </a:p>
        </p:txBody>
      </p:sp>
      <p:sp>
        <p:nvSpPr>
          <p:cNvPr id="4" name="Slide Number Placeholder 3"/>
          <p:cNvSpPr>
            <a:spLocks noGrp="1"/>
          </p:cNvSpPr>
          <p:nvPr>
            <p:ph type="sldNum" sz="quarter" idx="10"/>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endParaRPr lang="en-US" dirty="0"/>
          </a:p>
        </p:txBody>
      </p:sp>
      <p:sp>
        <p:nvSpPr>
          <p:cNvPr id="4" name="Slide Number Placeholder 3"/>
          <p:cNvSpPr>
            <a:spLocks noGrp="1"/>
          </p:cNvSpPr>
          <p:nvPr>
            <p:ph type="sldNum" sz="quarter" idx="10"/>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endParaRPr lang="en-US" dirty="0"/>
          </a:p>
        </p:txBody>
      </p:sp>
      <p:sp>
        <p:nvSpPr>
          <p:cNvPr id="4" name="Slide Number Placeholder 3"/>
          <p:cNvSpPr>
            <a:spLocks noGrp="1"/>
          </p:cNvSpPr>
          <p:nvPr>
            <p:ph type="sldNum" sz="quarter" idx="10"/>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endParaRPr lang="en-US" dirty="0"/>
          </a:p>
        </p:txBody>
      </p:sp>
      <p:sp>
        <p:nvSpPr>
          <p:cNvPr id="4" name="Slide Number Placeholder 3"/>
          <p:cNvSpPr>
            <a:spLocks noGrp="1"/>
          </p:cNvSpPr>
          <p:nvPr>
            <p:ph type="sldNum" sz="quarter" idx="10"/>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endParaRPr lang="en-US" dirty="0"/>
          </a:p>
        </p:txBody>
      </p:sp>
      <p:sp>
        <p:nvSpPr>
          <p:cNvPr id="4" name="Slide Number Placeholder 3"/>
          <p:cNvSpPr>
            <a:spLocks noGrp="1"/>
          </p:cNvSpPr>
          <p:nvPr>
            <p:ph type="sldNum" sz="quarter" idx="10"/>
          </p:nvPr>
        </p:nvSpPr>
        <p:spPr/>
        <p:txBody>
          <a:bodyPr/>
          <a:lstStyle/>
          <a:p>
            <a:fld id="{EC87E0CF-87F6-4B58-B8B8-DCAB2DAAF3CA}" type="slidenum">
              <a:rPr lang="en-US" smtClean="0"/>
              <a:pPr/>
              <a:t>21</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endParaRPr lang="en-US" dirty="0"/>
          </a:p>
        </p:txBody>
      </p:sp>
      <p:sp>
        <p:nvSpPr>
          <p:cNvPr id="4" name="Slide Number Placeholder 3"/>
          <p:cNvSpPr>
            <a:spLocks noGrp="1"/>
          </p:cNvSpPr>
          <p:nvPr>
            <p:ph type="sldNum" sz="quarter" idx="10"/>
          </p:nvPr>
        </p:nvSpPr>
        <p:spPr/>
        <p:txBody>
          <a:bodyPr/>
          <a:lstStyle/>
          <a:p>
            <a:fld id="{EC87E0CF-87F6-4B58-B8B8-DCAB2DAAF3CA}" type="slidenum">
              <a:rPr lang="en-US" smtClean="0"/>
              <a:pPr/>
              <a:t>22</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endParaRPr lang="en-US" dirty="0"/>
          </a:p>
        </p:txBody>
      </p:sp>
      <p:sp>
        <p:nvSpPr>
          <p:cNvPr id="4" name="Slide Number Placeholder 3"/>
          <p:cNvSpPr>
            <a:spLocks noGrp="1"/>
          </p:cNvSpPr>
          <p:nvPr>
            <p:ph type="sldNum" sz="quarter" idx="10"/>
          </p:nvPr>
        </p:nvSpPr>
        <p:spPr/>
        <p:txBody>
          <a:bodyPr/>
          <a:lstStyle/>
          <a:p>
            <a:fld id="{EC87E0CF-87F6-4B58-B8B8-DCAB2DAAF3CA}" type="slidenum">
              <a:rPr lang="en-US" smtClean="0"/>
              <a:pPr/>
              <a:t>23</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endParaRPr lang="en-US" dirty="0"/>
          </a:p>
        </p:txBody>
      </p:sp>
      <p:sp>
        <p:nvSpPr>
          <p:cNvPr id="4" name="Slide Number Placeholder 3"/>
          <p:cNvSpPr>
            <a:spLocks noGrp="1"/>
          </p:cNvSpPr>
          <p:nvPr>
            <p:ph type="sldNum" sz="quarter" idx="10"/>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endParaRPr lang="en-US" dirty="0"/>
          </a:p>
        </p:txBody>
      </p:sp>
      <p:sp>
        <p:nvSpPr>
          <p:cNvPr id="4" name="Slide Number Placeholder 3"/>
          <p:cNvSpPr>
            <a:spLocks noGrp="1"/>
          </p:cNvSpPr>
          <p:nvPr>
            <p:ph type="sldNum" sz="quarter" idx="10"/>
          </p:nvPr>
        </p:nvSpPr>
        <p:spPr/>
        <p:txBody>
          <a:bodyPr/>
          <a:lstStyle/>
          <a:p>
            <a:fld id="{EC87E0CF-87F6-4B58-B8B8-DCAB2DAAF3CA}" type="slidenum">
              <a:rPr lang="en-US" smtClean="0"/>
              <a:pPr/>
              <a:t>25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5938" y="449263"/>
            <a:ext cx="2809875" cy="2108200"/>
          </a:xfrm>
        </p:spPr>
      </p:sp>
      <p:sp>
        <p:nvSpPr>
          <p:cNvPr id="3" name="Notes Placeholder 2"/>
          <p:cNvSpPr>
            <a:spLocks noGrp="1"/>
          </p:cNvSpPr>
          <p:nvPr>
            <p:ph type="body" idx="1"/>
          </p:nvPr>
        </p:nvSpPr>
        <p:spPr>
          <a:xfrm>
            <a:off x="685800" y="2773180"/>
            <a:ext cx="5486400" cy="5685020"/>
          </a:xfrm>
        </p:spPr>
        <p:txBody>
          <a:bodyPr>
            <a:normAutofit fontScale="92500"/>
          </a:bodyPr>
          <a:lstStyle/>
          <a:p>
            <a:pPr>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5938" y="449263"/>
            <a:ext cx="2809875" cy="2108200"/>
          </a:xfrm>
        </p:spPr>
      </p:sp>
      <p:sp>
        <p:nvSpPr>
          <p:cNvPr id="3" name="Notes Placeholder 2"/>
          <p:cNvSpPr>
            <a:spLocks noGrp="1"/>
          </p:cNvSpPr>
          <p:nvPr>
            <p:ph type="body" idx="1"/>
          </p:nvPr>
        </p:nvSpPr>
        <p:spPr>
          <a:xfrm>
            <a:off x="685800" y="2773180"/>
            <a:ext cx="5486400" cy="5685020"/>
          </a:xfrm>
        </p:spPr>
        <p:txBody>
          <a:bodyPr>
            <a:normAutofit fontScale="92500"/>
          </a:bodyPr>
          <a:lstStyle/>
          <a:p>
            <a:pPr>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818D39-0454-46FF-A5DC-931DC952F1FB}"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818D39-0454-46FF-A5DC-931DC952F1FB}"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818D39-0454-46FF-A5DC-931DC952F1FB}"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818D39-0454-46FF-A5DC-931DC952F1FB}"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Messaging enhancements</a:t>
            </a:r>
          </a:p>
          <a:p>
            <a:pPr lvl="1"/>
            <a:r>
              <a:rPr lang="en-US" dirty="0" smtClean="0"/>
              <a:t>•	Transports - UDP, MQ, Local in-process </a:t>
            </a:r>
          </a:p>
          <a:p>
            <a:pPr lvl="1"/>
            <a:r>
              <a:rPr lang="en-US" dirty="0" smtClean="0"/>
              <a:t>•	Protocols - SOAP over UDP, WS-Discovery, WS-</a:t>
            </a:r>
            <a:r>
              <a:rPr lang="en-US" dirty="0" err="1" smtClean="0"/>
              <a:t>BusinessActivity</a:t>
            </a:r>
            <a:r>
              <a:rPr lang="en-US" dirty="0" smtClean="0"/>
              <a:t>, WS-I BP 1.2</a:t>
            </a:r>
          </a:p>
          <a:p>
            <a:pPr lvl="1"/>
            <a:r>
              <a:rPr lang="en-US" dirty="0" smtClean="0"/>
              <a:t>•	Duplex durable messaging</a:t>
            </a:r>
          </a:p>
          <a:p>
            <a:endParaRPr lang="en-US" dirty="0" smtClean="0"/>
          </a:p>
          <a:p>
            <a:r>
              <a:rPr lang="en-US" dirty="0" smtClean="0"/>
              <a:t>Manageability:</a:t>
            </a:r>
            <a:r>
              <a:rPr lang="en-US" baseline="0" dirty="0" smtClean="0"/>
              <a:t> </a:t>
            </a:r>
            <a:r>
              <a:rPr lang="en-US" dirty="0" smtClean="0"/>
              <a:t>Better control throttling, end-to-end tracing, and out-of-box “services for managing services”</a:t>
            </a:r>
          </a:p>
        </p:txBody>
      </p:sp>
      <p:sp>
        <p:nvSpPr>
          <p:cNvPr id="4" name="Slide Number Placeholder 3"/>
          <p:cNvSpPr>
            <a:spLocks noGrp="1"/>
          </p:cNvSpPr>
          <p:nvPr>
            <p:ph type="sldNum" sz="quarter" idx="10"/>
          </p:nvPr>
        </p:nvSpPr>
        <p:spPr/>
        <p:txBody>
          <a:bodyPr/>
          <a:lstStyle/>
          <a:p>
            <a:fld id="{F1818D39-0454-46FF-A5DC-931DC952F1FB}"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gradFill>
                  <a:gsLst>
                    <a:gs pos="50000">
                      <a:schemeClr val="tx1"/>
                    </a:gs>
                    <a:gs pos="100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66FDE02-D3BF-449B-9DAA-2BAFF6774A8A}"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1" name="Picture 10" descr="4_3_dark_cover.png"/>
          <p:cNvPicPr>
            <a:picLocks noChangeAspect="1"/>
          </p:cNvPicPr>
          <p:nvPr/>
        </p:nvPicPr>
        <p:blipFill>
          <a:blip r:embed="rId2"/>
          <a:stretch>
            <a:fillRect/>
          </a:stretch>
        </p:blipFill>
        <p:spPr>
          <a:xfrm>
            <a:off x="-15904" y="-16000"/>
            <a:ext cx="9189720" cy="6892290"/>
          </a:xfrm>
          <a:prstGeom prst="rect">
            <a:avLst/>
          </a:prstGeom>
        </p:spPr>
      </p:pic>
      <p:sp>
        <p:nvSpPr>
          <p:cNvPr id="12" name="Title 1"/>
          <p:cNvSpPr>
            <a:spLocks noGrp="1"/>
          </p:cNvSpPr>
          <p:nvPr>
            <p:ph type="ctrTitle" hasCustomPrompt="1"/>
          </p:nvPr>
        </p:nvSpPr>
        <p:spPr>
          <a:xfrm>
            <a:off x="948960" y="1872001"/>
            <a:ext cx="7772400" cy="711359"/>
          </a:xfrm>
          <a:prstGeom prst="rect">
            <a:avLst/>
          </a:prstGeom>
        </p:spPr>
        <p:txBody>
          <a:bodyPr rIns="0" anchor="t">
            <a:normAutofit/>
          </a:bodyPr>
          <a:lstStyle>
            <a:lvl1pPr algn="r">
              <a:defRPr sz="4000" baseline="0">
                <a:solidFill>
                  <a:srgbClr val="FFFFFF"/>
                </a:solidFill>
                <a:latin typeface="Segoe Light"/>
                <a:cs typeface="Segoe Light"/>
              </a:defRPr>
            </a:lvl1pPr>
          </a:lstStyle>
          <a:p>
            <a:r>
              <a:rPr lang="en-US" dirty="0" smtClean="0"/>
              <a:t>Title of Presentation Goes Here</a:t>
            </a:r>
            <a:endParaRPr lang="en-US" dirty="0"/>
          </a:p>
        </p:txBody>
      </p:sp>
      <p:sp>
        <p:nvSpPr>
          <p:cNvPr id="13" name="Subtitle 2"/>
          <p:cNvSpPr>
            <a:spLocks noGrp="1"/>
          </p:cNvSpPr>
          <p:nvPr>
            <p:ph type="subTitle" idx="1" hasCustomPrompt="1"/>
          </p:nvPr>
        </p:nvSpPr>
        <p:spPr>
          <a:xfrm>
            <a:off x="2320560" y="2590800"/>
            <a:ext cx="6400800" cy="1752600"/>
          </a:xfrm>
          <a:prstGeom prst="rect">
            <a:avLst/>
          </a:prstGeom>
        </p:spPr>
        <p:txBody>
          <a:bodyPr tIns="0" rIns="0" anchor="t">
            <a:normAutofit/>
          </a:bodyPr>
          <a:lstStyle>
            <a:lvl1pPr marL="0" indent="0" algn="r">
              <a:buNone/>
              <a:defRPr sz="2000">
                <a:solidFill>
                  <a:srgbClr val="FFFFFF"/>
                </a:solidFill>
                <a:latin typeface="Segoe Light"/>
                <a:cs typeface="Segoe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goes here in smaller type</a:t>
            </a:r>
            <a:endParaRPr lang="en-US" dirty="0"/>
          </a:p>
        </p:txBody>
      </p:sp>
      <p:sp>
        <p:nvSpPr>
          <p:cNvPr id="14" name="Text Placeholder 2"/>
          <p:cNvSpPr>
            <a:spLocks noGrp="1"/>
          </p:cNvSpPr>
          <p:nvPr>
            <p:ph type="body" idx="10" hasCustomPrompt="1"/>
          </p:nvPr>
        </p:nvSpPr>
        <p:spPr>
          <a:xfrm>
            <a:off x="2320560" y="6291058"/>
            <a:ext cx="6397990" cy="368300"/>
          </a:xfrm>
          <a:prstGeom prst="rect">
            <a:avLst/>
          </a:prstGeom>
        </p:spPr>
        <p:txBody>
          <a:bodyPr tIns="0" rIns="0" bIns="0" anchor="b">
            <a:normAutofit/>
          </a:bodyPr>
          <a:lstStyle>
            <a:lvl1pPr marL="0" indent="0" algn="r">
              <a:buNone/>
              <a:defRPr sz="1500" baseline="0">
                <a:solidFill>
                  <a:srgbClr val="FFFFFF"/>
                </a:solidFill>
                <a:latin typeface="Segoe Light"/>
                <a:cs typeface="Segoe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October 26, 2008</a:t>
            </a:r>
          </a:p>
        </p:txBody>
      </p:sp>
      <p:pic>
        <p:nvPicPr>
          <p:cNvPr id="15" name="Picture 14" descr="mslogo_white.png"/>
          <p:cNvPicPr>
            <a:picLocks noChangeAspect="1"/>
          </p:cNvPicPr>
          <p:nvPr/>
        </p:nvPicPr>
        <p:blipFill>
          <a:blip r:embed="rId3" cstate="print"/>
          <a:stretch>
            <a:fillRect/>
          </a:stretch>
        </p:blipFill>
        <p:spPr>
          <a:xfrm>
            <a:off x="348436" y="6489256"/>
            <a:ext cx="914400" cy="14828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33400" y="300039"/>
            <a:ext cx="8229600" cy="571499"/>
          </a:xfrm>
          <a:prstGeom prst="rect">
            <a:avLst/>
          </a:prstGeom>
        </p:spPr>
        <p:txBody>
          <a:bodyPr vert="horz" lIns="91440" tIns="45720" rIns="91440" bIns="45720" rtlCol="0" anchor="t">
            <a:normAutofit/>
          </a:bodyPr>
          <a:lstStyle>
            <a:lvl1pPr algn="l">
              <a:defRPr sz="2400" b="0" i="0">
                <a:solidFill>
                  <a:srgbClr val="FFFFFF"/>
                </a:solidFill>
                <a:latin typeface="Segoe"/>
                <a:cs typeface="Segoe"/>
              </a:defRPr>
            </a:lvl1pPr>
          </a:lstStyle>
          <a:p>
            <a:r>
              <a:rPr lang="en-US" dirty="0" smtClean="0"/>
              <a:t>Slide Title</a:t>
            </a:r>
            <a:endParaRPr lang="en-US" dirty="0"/>
          </a:p>
        </p:txBody>
      </p:sp>
      <p:sp>
        <p:nvSpPr>
          <p:cNvPr id="8" name="Content Placeholder 2"/>
          <p:cNvSpPr>
            <a:spLocks noGrp="1"/>
          </p:cNvSpPr>
          <p:nvPr>
            <p:ph idx="1" hasCustomPrompt="1"/>
          </p:nvPr>
        </p:nvSpPr>
        <p:spPr>
          <a:xfrm>
            <a:off x="533400" y="881015"/>
            <a:ext cx="8229600" cy="4525963"/>
          </a:xfrm>
          <a:prstGeom prst="rect">
            <a:avLst/>
          </a:prstGeom>
        </p:spPr>
        <p:txBody>
          <a:bodyPr tIns="0"/>
          <a:lstStyle>
            <a:lvl1pPr marL="228600" indent="-228600">
              <a:buClr>
                <a:srgbClr val="0078B3"/>
              </a:buClr>
              <a:defRPr sz="1800">
                <a:solidFill>
                  <a:srgbClr val="FFFFFF"/>
                </a:solidFill>
                <a:latin typeface="Segoe"/>
                <a:cs typeface="Segoe"/>
              </a:defRPr>
            </a:lvl1pPr>
            <a:lvl2pPr marL="457200" indent="-228600">
              <a:defRPr sz="1800">
                <a:solidFill>
                  <a:srgbClr val="FFFFFF"/>
                </a:solidFill>
                <a:latin typeface="Segoe"/>
                <a:cs typeface="Segoe"/>
              </a:defRPr>
            </a:lvl2pPr>
            <a:lvl3pPr marL="804863" indent="-228600">
              <a:buClr>
                <a:srgbClr val="0078B3"/>
              </a:buClr>
              <a:defRPr sz="1600">
                <a:solidFill>
                  <a:srgbClr val="FFFFFF"/>
                </a:solidFill>
                <a:latin typeface="Segoe"/>
                <a:cs typeface="Segoe"/>
              </a:defRPr>
            </a:lvl3pPr>
            <a:lvl4pPr marL="1262063" indent="-288925">
              <a:defRPr sz="1400">
                <a:solidFill>
                  <a:srgbClr val="FFFFFF"/>
                </a:solidFill>
                <a:latin typeface="Segoe"/>
                <a:cs typeface="Segoe"/>
              </a:defRPr>
            </a:lvl4pPr>
            <a:lvl5pPr marL="1658938" indent="-228600">
              <a:buClr>
                <a:srgbClr val="0078B3"/>
              </a:buClr>
              <a:defRPr sz="1200" baseline="0">
                <a:solidFill>
                  <a:srgbClr val="FFFFFF"/>
                </a:solidFill>
                <a:latin typeface="Segoe"/>
                <a:cs typeface="Segoe"/>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Slide Number Placeholder 5"/>
          <p:cNvSpPr txBox="1">
            <a:spLocks/>
          </p:cNvSpPr>
          <p:nvPr/>
        </p:nvSpPr>
        <p:spPr>
          <a:xfrm>
            <a:off x="533400" y="6384518"/>
            <a:ext cx="44229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A754C7F-8E9E-4139-AC6F-AD20165BFB43}" type="slidenum">
              <a:rPr kumimoji="0" lang="en-US" sz="900" b="0" i="0" u="none" strike="noStrike" kern="1200" cap="none" spc="0" normalizeH="0" baseline="0" noProof="0" smtClean="0">
                <a:ln>
                  <a:noFill/>
                </a:ln>
                <a:solidFill>
                  <a:schemeClr val="tx1"/>
                </a:solidFill>
                <a:effectLst/>
                <a:uLnTx/>
                <a:uFillTx/>
                <a:latin typeface="Segoe"/>
                <a:ea typeface="+mn-ea"/>
                <a:cs typeface="Segoe"/>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Segoe"/>
              <a:ea typeface="+mn-ea"/>
              <a:cs typeface="Segoe"/>
            </a:endParaRPr>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948960" y="3048000"/>
            <a:ext cx="7772400" cy="711359"/>
          </a:xfrm>
          <a:prstGeom prst="rect">
            <a:avLst/>
          </a:prstGeom>
        </p:spPr>
        <p:txBody>
          <a:bodyPr rIns="0" anchor="t">
            <a:normAutofit/>
          </a:bodyPr>
          <a:lstStyle>
            <a:lvl1pPr algn="r">
              <a:defRPr sz="4000" baseline="0">
                <a:solidFill>
                  <a:srgbClr val="FFFFFF"/>
                </a:solidFill>
                <a:latin typeface="Segoe Light"/>
                <a:cs typeface="Segoe Light"/>
              </a:defRPr>
            </a:lvl1pPr>
          </a:lstStyle>
          <a:p>
            <a:r>
              <a:rPr lang="en-US" dirty="0" smtClean="0"/>
              <a:t>Title of Divider</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457200" y="1600200"/>
            <a:ext cx="4038600" cy="4525963"/>
          </a:xfrm>
          <a:prstGeom prst="rect">
            <a:avLst/>
          </a:prstGeom>
        </p:spPr>
        <p:txBody>
          <a:bodyPr/>
          <a:lstStyle>
            <a:lvl1pPr>
              <a:buClr>
                <a:schemeClr val="bg1"/>
              </a:buClr>
              <a:defRPr sz="1800"/>
            </a:lvl1pPr>
            <a:lvl2pPr>
              <a:defRPr sz="1800"/>
            </a:lvl2pPr>
            <a:lvl3pPr>
              <a:buClr>
                <a:schemeClr val="bg1"/>
              </a:buClr>
              <a:defRPr sz="1600"/>
            </a:lvl3pPr>
            <a:lvl4pPr>
              <a:defRPr sz="1400"/>
            </a:lvl4pPr>
            <a:lvl5pPr>
              <a:buClr>
                <a:schemeClr val="bg1"/>
              </a:buClr>
              <a:defRPr sz="1200"/>
            </a:lvl5pPr>
            <a:lvl6pPr>
              <a:defRPr sz="1800"/>
            </a:lvl6pPr>
            <a:lvl7pPr>
              <a:defRPr sz="1800"/>
            </a:lvl7pPr>
            <a:lvl8pPr>
              <a:defRPr sz="1800"/>
            </a:lvl8pPr>
            <a:lvl9pPr>
              <a:defRPr sz="1800"/>
            </a:lvl9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Content Placeholder 3"/>
          <p:cNvSpPr>
            <a:spLocks noGrp="1"/>
          </p:cNvSpPr>
          <p:nvPr>
            <p:ph sz="half" idx="2" hasCustomPrompt="1"/>
          </p:nvPr>
        </p:nvSpPr>
        <p:spPr>
          <a:xfrm>
            <a:off x="4648200" y="1600200"/>
            <a:ext cx="4038600" cy="4525963"/>
          </a:xfrm>
          <a:prstGeom prst="rect">
            <a:avLst/>
          </a:prstGeom>
        </p:spPr>
        <p:txBody>
          <a:bodyPr/>
          <a:lstStyle>
            <a:lvl1pPr>
              <a:buClr>
                <a:schemeClr val="bg1"/>
              </a:buClr>
              <a:defRPr sz="1800"/>
            </a:lvl1pPr>
            <a:lvl2pPr>
              <a:defRPr sz="1800"/>
            </a:lvl2pPr>
            <a:lvl3pPr>
              <a:buClr>
                <a:schemeClr val="bg1"/>
              </a:buClr>
              <a:defRPr sz="1800"/>
            </a:lvl3pPr>
            <a:lvl4pPr>
              <a:defRPr sz="1600"/>
            </a:lvl4pPr>
            <a:lvl5pPr>
              <a:buClr>
                <a:schemeClr val="bg1"/>
              </a:buClr>
              <a:defRPr sz="1200"/>
            </a:lvl5pPr>
            <a:lvl6pPr>
              <a:defRPr sz="1800"/>
            </a:lvl6pPr>
            <a:lvl7pPr>
              <a:defRPr sz="1800"/>
            </a:lvl7pPr>
            <a:lvl8pPr>
              <a:defRPr sz="1800"/>
            </a:lvl8pPr>
            <a:lvl9pPr>
              <a:defRPr sz="1800"/>
            </a:lvl9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Slide Number Placeholder 5"/>
          <p:cNvSpPr txBox="1">
            <a:spLocks/>
          </p:cNvSpPr>
          <p:nvPr/>
        </p:nvSpPr>
        <p:spPr>
          <a:xfrm>
            <a:off x="533400" y="6384518"/>
            <a:ext cx="44229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A754C7F-8E9E-4139-AC6F-AD20165BFB43}" type="slidenum">
              <a:rPr kumimoji="0" lang="en-US" sz="900" b="0" i="0" u="none" strike="noStrike" kern="1200" cap="none" spc="0" normalizeH="0" baseline="0" noProof="0" smtClean="0">
                <a:ln>
                  <a:noFill/>
                </a:ln>
                <a:solidFill>
                  <a:schemeClr val="tx1"/>
                </a:solidFill>
                <a:effectLst/>
                <a:uLnTx/>
                <a:uFillTx/>
                <a:latin typeface="Segoe"/>
                <a:ea typeface="+mn-ea"/>
                <a:cs typeface="Segoe"/>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Segoe"/>
              <a:ea typeface="+mn-ea"/>
              <a:cs typeface="Segoe"/>
            </a:endParaRPr>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hasCustomPrompt="1"/>
          </p:nvPr>
        </p:nvSpPr>
        <p:spPr>
          <a:xfrm>
            <a:off x="457200" y="2192631"/>
            <a:ext cx="4040188" cy="3951288"/>
          </a:xfrm>
          <a:prstGeom prst="rect">
            <a:avLst/>
          </a:prstGeom>
        </p:spPr>
        <p:txBody>
          <a:bodyPr/>
          <a:lstStyle>
            <a:lvl1pPr>
              <a:buClr>
                <a:schemeClr val="bg1"/>
              </a:buClr>
              <a:defRPr sz="1800" baseline="0"/>
            </a:lvl1pPr>
            <a:lvl2pPr>
              <a:defRPr sz="1800"/>
            </a:lvl2pPr>
            <a:lvl3pPr>
              <a:buClr>
                <a:schemeClr val="bg1"/>
              </a:buClr>
              <a:defRPr sz="1600"/>
            </a:lvl3pPr>
            <a:lvl4pPr>
              <a:defRPr sz="1400"/>
            </a:lvl4pPr>
            <a:lvl5pPr>
              <a:buClr>
                <a:schemeClr val="bg1"/>
              </a:buClr>
              <a:defRPr sz="1200"/>
            </a:lvl5pPr>
            <a:lvl6pPr>
              <a:defRPr sz="1600"/>
            </a:lvl6pPr>
            <a:lvl7pPr>
              <a:defRPr sz="1600"/>
            </a:lvl7pPr>
            <a:lvl8pPr>
              <a:defRPr sz="1600"/>
            </a:lvl8pPr>
            <a:lvl9pPr>
              <a:defRPr sz="1600"/>
            </a:lvl9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hasCustomPrompt="1"/>
          </p:nvPr>
        </p:nvSpPr>
        <p:spPr>
          <a:xfrm>
            <a:off x="4645025" y="2192631"/>
            <a:ext cx="4041775" cy="3951288"/>
          </a:xfrm>
          <a:prstGeom prst="rect">
            <a:avLst/>
          </a:prstGeom>
        </p:spPr>
        <p:txBody>
          <a:bodyPr/>
          <a:lstStyle>
            <a:lvl1pPr>
              <a:buClr>
                <a:schemeClr val="bg1"/>
              </a:buClr>
              <a:defRPr sz="1800"/>
            </a:lvl1pPr>
            <a:lvl2pPr>
              <a:defRPr sz="1800"/>
            </a:lvl2pPr>
            <a:lvl3pPr>
              <a:buClr>
                <a:schemeClr val="bg1"/>
              </a:buClr>
              <a:defRPr sz="1600"/>
            </a:lvl3pPr>
            <a:lvl4pPr>
              <a:defRPr sz="1400"/>
            </a:lvl4pPr>
            <a:lvl5pPr>
              <a:buClr>
                <a:schemeClr val="bg1"/>
              </a:buClr>
              <a:defRPr sz="1200"/>
            </a:lvl5pPr>
            <a:lvl6pPr>
              <a:defRPr sz="1600"/>
            </a:lvl6pPr>
            <a:lvl7pPr>
              <a:defRPr sz="1600"/>
            </a:lvl7pPr>
            <a:lvl8pPr>
              <a:defRPr sz="1600"/>
            </a:lvl8pPr>
            <a:lvl9pPr>
              <a:defRPr sz="1600"/>
            </a:lvl9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txBox="1">
            <a:spLocks/>
          </p:cNvSpPr>
          <p:nvPr/>
        </p:nvSpPr>
        <p:spPr>
          <a:xfrm>
            <a:off x="533400" y="6384518"/>
            <a:ext cx="44229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A754C7F-8E9E-4139-AC6F-AD20165BFB43}" type="slidenum">
              <a:rPr kumimoji="0" lang="en-US" sz="900" b="0" i="0" u="none" strike="noStrike" kern="1200" cap="none" spc="0" normalizeH="0" baseline="0" noProof="0" smtClean="0">
                <a:ln>
                  <a:noFill/>
                </a:ln>
                <a:solidFill>
                  <a:schemeClr val="tx1"/>
                </a:solidFill>
                <a:effectLst/>
                <a:uLnTx/>
                <a:uFillTx/>
                <a:latin typeface="Segoe"/>
                <a:ea typeface="+mn-ea"/>
                <a:cs typeface="Segoe"/>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Segoe"/>
              <a:ea typeface="+mn-ea"/>
              <a:cs typeface="Segoe"/>
            </a:endParaRPr>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7" descr="white-curve-bar.png"/>
          <p:cNvPicPr>
            <a:picLocks noChangeAspect="1"/>
          </p:cNvPicPr>
          <p:nvPr/>
        </p:nvPicPr>
        <p:blipFill>
          <a:blip r:embed="rId3"/>
          <a:srcRect/>
          <a:stretch>
            <a:fillRect/>
          </a:stretch>
        </p:blipFill>
        <p:spPr bwMode="auto">
          <a:xfrm>
            <a:off x="0" y="3433763"/>
            <a:ext cx="9144000" cy="1900237"/>
          </a:xfrm>
          <a:prstGeom prst="rect">
            <a:avLst/>
          </a:prstGeom>
          <a:noFill/>
          <a:ln w="9525">
            <a:noFill/>
            <a:miter lim="800000"/>
            <a:headEnd/>
            <a:tailEnd/>
          </a:ln>
        </p:spPr>
      </p:pic>
      <p:pic>
        <p:nvPicPr>
          <p:cNvPr id="6" name="Picture 7" descr="techready7_finallogo_reversecolor.png"/>
          <p:cNvPicPr>
            <a:picLocks noChangeAspect="1"/>
          </p:cNvPicPr>
          <p:nvPr/>
        </p:nvPicPr>
        <p:blipFill>
          <a:blip r:embed="rId4" cstate="print"/>
          <a:srcRect/>
          <a:stretch>
            <a:fillRect/>
          </a:stretch>
        </p:blipFill>
        <p:spPr bwMode="auto">
          <a:xfrm>
            <a:off x="7510463" y="6348413"/>
            <a:ext cx="1557337" cy="433387"/>
          </a:xfrm>
          <a:prstGeom prst="rect">
            <a:avLst/>
          </a:prstGeom>
          <a:noFill/>
          <a:ln w="9525">
            <a:noFill/>
            <a:miter lim="800000"/>
            <a:headEnd/>
            <a:tailEnd/>
          </a:ln>
        </p:spPr>
      </p:pic>
      <p:sp>
        <p:nvSpPr>
          <p:cNvPr id="2" name="Title 1"/>
          <p:cNvSpPr>
            <a:spLocks noGrp="1"/>
          </p:cNvSpPr>
          <p:nvPr>
            <p:ph type="ctrTitle"/>
          </p:nvPr>
        </p:nvSpPr>
        <p:spPr>
          <a:xfrm>
            <a:off x="381000" y="644778"/>
            <a:ext cx="8382000"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381000" y="4343400"/>
            <a:ext cx="7043208" cy="461665"/>
          </a:xfrm>
        </p:spPr>
        <p:txBody>
          <a:bodyPr>
            <a:noAutofit/>
          </a:bodyPr>
          <a:lstStyle>
            <a:lvl1pPr marL="0" indent="0" algn="l">
              <a:lnSpc>
                <a:spcPct val="90000"/>
              </a:lnSpc>
              <a:spcBef>
                <a:spcPts val="0"/>
              </a:spcBef>
              <a:buNone/>
              <a:defRPr>
                <a:gradFill>
                  <a:gsLst>
                    <a:gs pos="50000">
                      <a:schemeClr val="tx1"/>
                    </a:gs>
                    <a:gs pos="100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rtlCol="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hasCustomPrompt="1"/>
          </p:nvPr>
        </p:nvSpPr>
        <p:spPr>
          <a:xfrm>
            <a:off x="3575050" y="273050"/>
            <a:ext cx="5111750" cy="5853113"/>
          </a:xfrm>
          <a:prstGeom prst="rect">
            <a:avLst/>
          </a:prstGeom>
        </p:spPr>
        <p:txBody>
          <a:bodyPr/>
          <a:lstStyle>
            <a:lvl1pPr>
              <a:buClr>
                <a:schemeClr val="bg1"/>
              </a:buClr>
              <a:defRPr sz="1800"/>
            </a:lvl1pPr>
            <a:lvl2pPr>
              <a:defRPr sz="1800"/>
            </a:lvl2pPr>
            <a:lvl3pPr>
              <a:buClr>
                <a:schemeClr val="bg1"/>
              </a:buClr>
              <a:defRPr sz="1600"/>
            </a:lvl3pPr>
            <a:lvl4pPr>
              <a:defRPr sz="1400"/>
            </a:lvl4pPr>
            <a:lvl5pPr>
              <a:buClr>
                <a:schemeClr val="bg1"/>
              </a:buClr>
              <a:defRPr sz="1200"/>
            </a:lvl5pPr>
            <a:lvl6pPr>
              <a:defRPr sz="2000"/>
            </a:lvl6pPr>
            <a:lvl7pPr>
              <a:defRPr sz="2000"/>
            </a:lvl7pPr>
            <a:lvl8pPr>
              <a:defRPr sz="2000"/>
            </a:lvl8pPr>
            <a:lvl9pPr>
              <a:defRPr sz="2000"/>
            </a:lvl9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txBox="1">
            <a:spLocks/>
          </p:cNvSpPr>
          <p:nvPr/>
        </p:nvSpPr>
        <p:spPr>
          <a:xfrm>
            <a:off x="533400" y="6384518"/>
            <a:ext cx="44229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A754C7F-8E9E-4139-AC6F-AD20165BFB43}" type="slidenum">
              <a:rPr kumimoji="0" lang="en-US" sz="900" b="0" i="0" u="none" strike="noStrike" kern="1200" cap="none" spc="0" normalizeH="0" baseline="0" noProof="0" smtClean="0">
                <a:ln>
                  <a:noFill/>
                </a:ln>
                <a:solidFill>
                  <a:schemeClr val="tx1"/>
                </a:solidFill>
                <a:effectLst/>
                <a:uLnTx/>
                <a:uFillTx/>
                <a:latin typeface="Segoe"/>
                <a:ea typeface="+mn-ea"/>
                <a:cs typeface="Segoe"/>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Segoe"/>
              <a:ea typeface="+mn-ea"/>
              <a:cs typeface="Segoe"/>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txBox="1">
            <a:spLocks/>
          </p:cNvSpPr>
          <p:nvPr/>
        </p:nvSpPr>
        <p:spPr>
          <a:xfrm>
            <a:off x="533400" y="6384518"/>
            <a:ext cx="44229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A754C7F-8E9E-4139-AC6F-AD20165BFB43}" type="slidenum">
              <a:rPr kumimoji="0" lang="en-US" sz="900" b="0" i="0" u="none" strike="noStrike" kern="1200" cap="none" spc="0" normalizeH="0" baseline="0" noProof="0" smtClean="0">
                <a:ln>
                  <a:noFill/>
                </a:ln>
                <a:solidFill>
                  <a:schemeClr val="tx1"/>
                </a:solidFill>
                <a:effectLst/>
                <a:uLnTx/>
                <a:uFillTx/>
                <a:latin typeface="Segoe"/>
                <a:ea typeface="+mn-ea"/>
                <a:cs typeface="Segoe"/>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Segoe"/>
              <a:ea typeface="+mn-ea"/>
              <a:cs typeface="Segoe"/>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5162"/>
          </a:xfrm>
          <a:prstGeom prst="rect">
            <a:avLst/>
          </a:prstGeom>
        </p:spPr>
        <p:txBody>
          <a:bodyPr rtlCol="0"/>
          <a:lstStyle/>
          <a:p>
            <a:r>
              <a:rPr lang="en-US"/>
              <a:t>Click to edit Master title style</a:t>
            </a:r>
          </a:p>
        </p:txBody>
      </p:sp>
      <p:sp>
        <p:nvSpPr>
          <p:cNvPr id="3" name="Text Placeholder 2"/>
          <p:cNvSpPr>
            <a:spLocks noGrp="1"/>
          </p:cNvSpPr>
          <p:nvPr>
            <p:ph type="body" idx="1"/>
          </p:nvPr>
        </p:nvSpPr>
        <p:spPr>
          <a:xfrm>
            <a:off x="381000" y="1412875"/>
            <a:ext cx="8382000" cy="2135188"/>
          </a:xfrm>
          <a:prstGeom prst="rect">
            <a:avLst/>
          </a:prstGeom>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66FDE02-D3BF-449B-9DAA-2BAFF6774A8A}"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5162"/>
          </a:xfrm>
          <a:prstGeom prst="rect">
            <a:avLst/>
          </a:prstGeo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135" y="1905001"/>
            <a:ext cx="7681913" cy="1523495"/>
          </a:xfrm>
        </p:spPr>
        <p:txBody>
          <a:bodyPr>
            <a:noAutofit/>
          </a:bodyPr>
          <a:lstStyle>
            <a:lvl1pPr>
              <a:lnSpc>
                <a:spcPct val="90000"/>
              </a:lnSpc>
              <a:defRPr sz="4800" b="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4945954" y="4038600"/>
            <a:ext cx="3456094" cy="914400"/>
          </a:xfrm>
        </p:spPr>
        <p:txBody>
          <a:bodyPr>
            <a:noAutofit/>
          </a:bodyPr>
          <a:lstStyle>
            <a:lvl1pPr marL="457200" indent="-457200" algn="l">
              <a:lnSpc>
                <a:spcPct val="75000"/>
              </a:lnSpc>
              <a:spcBef>
                <a:spcPts val="0"/>
              </a:spcBef>
              <a:spcAft>
                <a:spcPts val="0"/>
              </a:spcAft>
              <a:buNone/>
              <a:tabLst>
                <a:tab pos="457200" algn="l"/>
              </a:tabLst>
              <a:defRPr sz="3000">
                <a:solidFill>
                  <a:schemeClr val="tx1">
                    <a:tint val="75000"/>
                  </a:schemeClr>
                </a:solidFill>
                <a:sym typeface="Wingding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	Click to edit Master subtitle style</a:t>
            </a:r>
            <a:endParaRPr lang="en-US" dirty="0"/>
          </a:p>
        </p:txBody>
      </p:sp>
      <p:sp>
        <p:nvSpPr>
          <p:cNvPr id="7" name="Text Placeholder 6"/>
          <p:cNvSpPr>
            <a:spLocks noGrp="1"/>
          </p:cNvSpPr>
          <p:nvPr>
            <p:ph type="body" sz="quarter" idx="10" hasCustomPrompt="1"/>
          </p:nvPr>
        </p:nvSpPr>
        <p:spPr>
          <a:xfrm>
            <a:off x="4945954" y="5486400"/>
            <a:ext cx="3456094" cy="838200"/>
          </a:xfrm>
        </p:spPr>
        <p:txBody>
          <a:bodyPr vert="horz" wrap="square" lIns="0" tIns="0" rIns="0" bIns="0" rtlCol="0">
            <a:noAutofit/>
          </a:bodyPr>
          <a:lstStyle>
            <a:lvl1pPr marL="457200" indent="-457200" algn="l" defTabSz="914363" rtl="0" eaLnBrk="1" latinLnBrk="0" hangingPunct="1">
              <a:lnSpc>
                <a:spcPct val="75000"/>
              </a:lnSpc>
              <a:spcBef>
                <a:spcPts val="0"/>
              </a:spcBef>
              <a:spcAft>
                <a:spcPts val="0"/>
              </a:spcAft>
              <a:buFont typeface="Arial" pitchFamily="34" charset="0"/>
              <a:buNone/>
              <a:tabLst>
                <a:tab pos="457200" algn="l"/>
              </a:tabLst>
              <a:defRPr lang="en-US" sz="3000" kern="1200" dirty="0">
                <a:solidFill>
                  <a:schemeClr val="tx1">
                    <a:tint val="75000"/>
                  </a:schemeClr>
                </a:solidFill>
                <a:latin typeface="+mn-lt"/>
                <a:ea typeface="+mn-ea"/>
                <a:cs typeface="+mn-cs"/>
                <a:sym typeface="Wingdings"/>
              </a:defRPr>
            </a:lvl1pPr>
          </a:lstStyle>
          <a:p>
            <a:r>
              <a:rPr lang="en-US" dirty="0" smtClean="0"/>
              <a:t>	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mo, Partner and Customer master">
    <p:spTree>
      <p:nvGrpSpPr>
        <p:cNvPr id="1" name=""/>
        <p:cNvGrpSpPr/>
        <p:nvPr/>
      </p:nvGrpSpPr>
      <p:grpSpPr>
        <a:xfrm>
          <a:off x="0" y="0"/>
          <a:ext cx="0" cy="0"/>
          <a:chOff x="0" y="0"/>
          <a:chExt cx="0" cy="0"/>
        </a:xfrm>
      </p:grpSpPr>
      <p:sp>
        <p:nvSpPr>
          <p:cNvPr id="2" name="Title 1"/>
          <p:cNvSpPr>
            <a:spLocks noGrp="1"/>
          </p:cNvSpPr>
          <p:nvPr>
            <p:ph type="ctrTitle"/>
          </p:nvPr>
        </p:nvSpPr>
        <p:spPr>
          <a:xfrm>
            <a:off x="4945954" y="4038600"/>
            <a:ext cx="3456094" cy="914400"/>
          </a:xfrm>
        </p:spPr>
        <p:txBody>
          <a:bodyPr anchor="t" anchorCtr="0">
            <a:noAutofit/>
          </a:bodyPr>
          <a:lstStyle>
            <a:lvl1pPr>
              <a:lnSpc>
                <a:spcPct val="78000"/>
              </a:lnSpc>
              <a:spcBef>
                <a:spcPts val="0"/>
              </a:spcBef>
              <a:spcAft>
                <a:spcPts val="0"/>
              </a:spcAft>
              <a:defRPr sz="4000"/>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945954" y="5334001"/>
            <a:ext cx="3456094" cy="1066799"/>
          </a:xfrm>
        </p:spPr>
        <p:txBody>
          <a:bodyPr>
            <a:noAutofit/>
          </a:bodyPr>
          <a:lstStyle>
            <a:lvl1pPr marL="457200" indent="-457200" algn="l">
              <a:lnSpc>
                <a:spcPct val="78000"/>
              </a:lnSpc>
              <a:spcBef>
                <a:spcPts val="0"/>
              </a:spcBef>
              <a:spcAft>
                <a:spcPts val="0"/>
              </a:spcAft>
              <a:buNone/>
              <a:tabLst>
                <a:tab pos="457200" algn="l"/>
              </a:tabLst>
              <a:defRPr sz="3000">
                <a:solidFill>
                  <a:schemeClr val="tx1">
                    <a:tint val="75000"/>
                  </a:schemeClr>
                </a:solidFill>
                <a:sym typeface="Wingding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	Presenter Name</a:t>
            </a:r>
          </a:p>
          <a:p>
            <a:r>
              <a:rPr lang="en-US" sz="2400" dirty="0" smtClean="0"/>
              <a:t>	Title</a:t>
            </a:r>
          </a:p>
          <a:p>
            <a:r>
              <a:rPr lang="en-US" sz="2400" dirty="0" smtClean="0"/>
              <a:t>	Group</a:t>
            </a:r>
            <a:endParaRPr lang="en-US" sz="2400" dirty="0"/>
          </a:p>
        </p:txBody>
      </p:sp>
      <p:sp>
        <p:nvSpPr>
          <p:cNvPr id="7" name="Text Placeholder 6"/>
          <p:cNvSpPr>
            <a:spLocks noGrp="1"/>
          </p:cNvSpPr>
          <p:nvPr>
            <p:ph type="body" sz="quarter" idx="10" hasCustomPrompt="1"/>
          </p:nvPr>
        </p:nvSpPr>
        <p:spPr>
          <a:xfrm>
            <a:off x="730044" y="1905000"/>
            <a:ext cx="7682119" cy="1384994"/>
          </a:xfrm>
        </p:spPr>
        <p:txBody>
          <a:bodyPr vert="horz" wrap="square" lIns="0" tIns="0" rIns="0" bIns="0" rtlCol="0" anchor="t" anchorCtr="0">
            <a:noAutofit/>
            <a:scene3d>
              <a:camera prst="orthographicFront"/>
              <a:lightRig rig="flat" dir="t"/>
            </a:scene3d>
            <a:sp3d>
              <a:contourClr>
                <a:srgbClr val="F4A234"/>
              </a:contourClr>
            </a:sp3d>
          </a:bodyPr>
          <a:lstStyle>
            <a:lvl1pPr marL="0" indent="0" algn="l">
              <a:buFont typeface="Arial" pitchFamily="34" charset="0"/>
              <a:buNone/>
              <a:defRPr kumimoji="0" lang="en-US" sz="10000" b="0" i="0" u="none" strike="noStrike" kern="1200" cap="none" spc="-642" normalizeH="0" baseline="0" noProof="0" dirty="0" smtClean="0">
                <a:ln w="11430"/>
                <a:gradFill>
                  <a:gsLst>
                    <a:gs pos="62000">
                      <a:schemeClr val="tx1"/>
                    </a:gs>
                    <a:gs pos="88000">
                      <a:schemeClr val="tx1"/>
                    </a:gs>
                  </a:gsLst>
                  <a:lin ang="5400000"/>
                </a:gradFill>
                <a:effectLst/>
                <a:uLnTx/>
                <a:uFillTx/>
                <a:latin typeface="Calibri" pitchFamily="34" charset="0"/>
                <a:ea typeface="+mn-ea"/>
                <a:cs typeface="+mn-cs"/>
              </a:defRPr>
            </a:lvl1pPr>
          </a:lstStyle>
          <a:p>
            <a:pPr marL="0" lvl="0" indent="0" algn="l" defTabSz="914363" rtl="0" eaLnBrk="1" latinLnBrk="0" hangingPunct="1">
              <a:lnSpc>
                <a:spcPct val="78000"/>
              </a:lnSpc>
              <a:spcBef>
                <a:spcPct val="20000"/>
              </a:spcBef>
              <a:spcAft>
                <a:spcPts val="800"/>
              </a:spcAft>
              <a:buFont typeface="Arial" pitchFamily="34" charset="0"/>
              <a:buNone/>
            </a:pPr>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ideo and Announcing layout">
    <p:spTree>
      <p:nvGrpSpPr>
        <p:cNvPr id="1" name=""/>
        <p:cNvGrpSpPr/>
        <p:nvPr/>
      </p:nvGrpSpPr>
      <p:grpSpPr>
        <a:xfrm>
          <a:off x="0" y="0"/>
          <a:ext cx="0" cy="0"/>
          <a:chOff x="0" y="0"/>
          <a:chExt cx="0" cy="0"/>
        </a:xfrm>
      </p:grpSpPr>
      <p:sp>
        <p:nvSpPr>
          <p:cNvPr id="2" name="Title 1"/>
          <p:cNvSpPr>
            <a:spLocks noGrp="1"/>
          </p:cNvSpPr>
          <p:nvPr>
            <p:ph type="ctrTitle"/>
          </p:nvPr>
        </p:nvSpPr>
        <p:spPr>
          <a:xfrm>
            <a:off x="4945954" y="4038600"/>
            <a:ext cx="3456094" cy="914400"/>
          </a:xfrm>
        </p:spPr>
        <p:txBody>
          <a:bodyPr anchor="t" anchorCtr="0">
            <a:noAutofit/>
          </a:bodyPr>
          <a:lstStyle>
            <a:lvl1pPr>
              <a:lnSpc>
                <a:spcPct val="78000"/>
              </a:lnSpc>
              <a:spcBef>
                <a:spcPts val="0"/>
              </a:spcBef>
              <a:spcAft>
                <a:spcPts val="0"/>
              </a:spcAft>
              <a:defRPr sz="4000"/>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730044" y="1905000"/>
            <a:ext cx="7682119" cy="1384994"/>
          </a:xfrm>
        </p:spPr>
        <p:txBody>
          <a:bodyPr anchor="t" anchorCtr="0">
            <a:noAutofit/>
            <a:scene3d>
              <a:camera prst="orthographicFront"/>
              <a:lightRig rig="flat" dir="t"/>
            </a:scene3d>
            <a:sp3d>
              <a:contourClr>
                <a:srgbClr val="F4A234"/>
              </a:contourClr>
            </a:sp3d>
          </a:bodyPr>
          <a:lstStyle>
            <a:lvl1pPr marL="0" indent="0" algn="l">
              <a:buFont typeface="Arial" pitchFamily="34" charset="0"/>
              <a:buNone/>
              <a:defRPr kumimoji="0" lang="en-US" sz="10000" b="0" i="0" u="none" strike="noStrike" kern="1200" cap="none" spc="-642" normalizeH="0" baseline="0" noProof="0" dirty="0" smtClean="0">
                <a:ln w="11430"/>
                <a:gradFill>
                  <a:gsLst>
                    <a:gs pos="62000">
                      <a:schemeClr val="tx1"/>
                    </a:gs>
                    <a:gs pos="88000">
                      <a:schemeClr val="tx1"/>
                    </a:gs>
                  </a:gsLst>
                  <a:lin ang="5400000"/>
                </a:gradFill>
                <a:effectLst/>
                <a:uLnTx/>
                <a:uFillTx/>
                <a:latin typeface="Calibri" pitchFamily="34" charset="0"/>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30044" y="1411552"/>
            <a:ext cx="7672003" cy="2053960"/>
          </a:xfr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Placeholder 1"/>
          <p:cNvSpPr>
            <a:spLocks noGrp="1"/>
          </p:cNvSpPr>
          <p:nvPr>
            <p:ph type="title"/>
          </p:nvPr>
        </p:nvSpPr>
        <p:spPr>
          <a:xfrm>
            <a:off x="387054" y="152400"/>
            <a:ext cx="8375946" cy="609398"/>
          </a:xfrm>
          <a:prstGeom prst="rect">
            <a:avLst/>
          </a:prstGeom>
        </p:spPr>
        <p:txBody>
          <a:bodyPr vert="horz" wrap="square" lIns="0" tIns="0" rIns="0" bIns="0" rtlCol="0" anchor="t">
            <a:spAutoFit/>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FUTURE -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730044" y="1411553"/>
            <a:ext cx="7672004" cy="1994841"/>
          </a:xfrm>
        </p:spPr>
        <p:txBody>
          <a:bodyPr/>
          <a:lstStyle>
            <a:lvl1pPr marL="385763" indent="-385763">
              <a:lnSpc>
                <a:spcPct val="78000"/>
              </a:lnSpc>
              <a:buClr>
                <a:schemeClr val="tx1"/>
              </a:buClr>
              <a:buSzPct val="80000"/>
              <a:buFont typeface="Wingdings" pitchFamily="2" charset="2"/>
              <a:buChar char="l"/>
              <a:defRPr/>
            </a:lvl1pPr>
            <a:lvl2pPr marL="681038" indent="-333375">
              <a:lnSpc>
                <a:spcPct val="78000"/>
              </a:lnSpc>
              <a:buClr>
                <a:srgbClr val="9BDFEF"/>
              </a:buClr>
              <a:buSzPct val="80000"/>
              <a:defRPr/>
            </a:lvl2pPr>
            <a:lvl3pPr marL="1019175" indent="-320675">
              <a:lnSpc>
                <a:spcPct val="78000"/>
              </a:lnSpc>
              <a:buClr>
                <a:srgbClr val="9BDFEF"/>
              </a:buClr>
              <a:buSzPct val="80000"/>
              <a:defRPr/>
            </a:lvl3pPr>
            <a:lvl4pPr marL="1371600" indent="-352425">
              <a:lnSpc>
                <a:spcPct val="78000"/>
              </a:lnSpc>
              <a:buClr>
                <a:srgbClr val="9BDFEF"/>
              </a:buClr>
              <a:buSzPct val="80000"/>
              <a:defRPr/>
            </a:lvl4pPr>
            <a:lvl5pPr marL="1700213" indent="-312738">
              <a:lnSpc>
                <a:spcPct val="78000"/>
              </a:lnSpc>
              <a:buClr>
                <a:srgbClr val="9BDFEF"/>
              </a:buClr>
              <a:buSzPct val="800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730044" y="1412876"/>
            <a:ext cx="7681532" cy="1994841"/>
          </a:xfrm>
        </p:spPr>
        <p:txBody>
          <a:bodyPr/>
          <a:lstStyle>
            <a:lvl1pPr>
              <a:lnSpc>
                <a:spcPct val="78000"/>
              </a:lnSpc>
              <a:spcAft>
                <a:spcPts val="800"/>
              </a:spcAft>
              <a:defRPr/>
            </a:lvl1pPr>
            <a:lvl2pPr>
              <a:lnSpc>
                <a:spcPct val="78000"/>
              </a:lnSpc>
              <a:spcAft>
                <a:spcPts val="0"/>
              </a:spcAft>
              <a:defRPr/>
            </a:lvl2pPr>
            <a:lvl3pPr>
              <a:lnSpc>
                <a:spcPct val="78000"/>
              </a:lnSpc>
              <a:spcAft>
                <a:spcPts val="0"/>
              </a:spcAft>
              <a:defRPr/>
            </a:lvl3pPr>
            <a:lvl4pPr>
              <a:lnSpc>
                <a:spcPct val="78000"/>
              </a:lnSpc>
              <a:spcAft>
                <a:spcPts val="0"/>
              </a:spcAft>
              <a:defRPr/>
            </a:lvl4pPr>
            <a:lvl5pPr>
              <a:lnSpc>
                <a:spcPct val="78000"/>
              </a:lnSpc>
              <a:spcAft>
                <a:spcPts val="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730045" y="1411554"/>
            <a:ext cx="3670461" cy="1981376"/>
          </a:xfrm>
        </p:spPr>
        <p:txBody>
          <a:bodyPr/>
          <a:lstStyle>
            <a:lvl1pPr marL="339976" indent="-339976">
              <a:lnSpc>
                <a:spcPct val="78000"/>
              </a:lnSpc>
              <a:defRPr sz="2800"/>
            </a:lvl1pPr>
            <a:lvl2pPr marL="673338" indent="-325424">
              <a:lnSpc>
                <a:spcPct val="78000"/>
              </a:lnSpc>
              <a:defRPr sz="2400"/>
            </a:lvl2pPr>
            <a:lvl3pPr marL="953785" indent="-288384">
              <a:lnSpc>
                <a:spcPct val="78000"/>
              </a:lnSpc>
              <a:defRPr sz="2000"/>
            </a:lvl3pPr>
            <a:lvl4pPr marL="1227618" indent="-273833">
              <a:lnSpc>
                <a:spcPct val="78000"/>
              </a:lnSpc>
              <a:defRPr sz="1800"/>
            </a:lvl4pPr>
            <a:lvl5pPr marL="1516002" indent="-280447">
              <a:lnSpc>
                <a:spcPct val="78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86330" y="1411554"/>
            <a:ext cx="3725246" cy="1981376"/>
          </a:xfrm>
        </p:spPr>
        <p:txBody>
          <a:bodyPr/>
          <a:lstStyle>
            <a:lvl1pPr marL="347914" indent="-347914">
              <a:lnSpc>
                <a:spcPct val="78000"/>
              </a:lnSpc>
              <a:defRPr sz="2800"/>
            </a:lvl1pPr>
            <a:lvl2pPr marL="673338" indent="-339976">
              <a:lnSpc>
                <a:spcPct val="78000"/>
              </a:lnSpc>
              <a:defRPr sz="2400"/>
            </a:lvl2pPr>
            <a:lvl3pPr marL="961722" indent="-302936">
              <a:lnSpc>
                <a:spcPct val="78000"/>
              </a:lnSpc>
              <a:defRPr sz="2000"/>
            </a:lvl3pPr>
            <a:lvl4pPr marL="1227618" indent="-265896">
              <a:lnSpc>
                <a:spcPct val="78000"/>
              </a:lnSpc>
              <a:defRPr sz="1800"/>
            </a:lvl4pPr>
            <a:lvl5pPr marL="1516002" indent="-273833">
              <a:lnSpc>
                <a:spcPct val="78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30045" y="1411553"/>
            <a:ext cx="3670461" cy="600164"/>
          </a:xfrm>
        </p:spPr>
        <p:txBody>
          <a:bodyPr anchor="b"/>
          <a:lstStyle>
            <a:lvl1pPr marL="0" indent="0">
              <a:lnSpc>
                <a:spcPct val="78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0044" y="2174876"/>
            <a:ext cx="3670461" cy="1740605"/>
          </a:xfrm>
        </p:spPr>
        <p:txBody>
          <a:bodyPr/>
          <a:lstStyle>
            <a:lvl1pPr marL="281770" indent="-281770">
              <a:lnSpc>
                <a:spcPct val="78000"/>
              </a:lnSpc>
              <a:defRPr sz="2300"/>
            </a:lvl1pPr>
            <a:lvl2pPr marL="562218" indent="-265896">
              <a:lnSpc>
                <a:spcPct val="78000"/>
              </a:lnSpc>
              <a:defRPr sz="2000"/>
            </a:lvl2pPr>
            <a:lvl3pPr marL="813562" indent="-243407">
              <a:lnSpc>
                <a:spcPct val="78000"/>
              </a:lnSpc>
              <a:defRPr sz="1800"/>
            </a:lvl3pPr>
            <a:lvl4pPr marL="1050354" indent="-228856">
              <a:lnSpc>
                <a:spcPct val="78000"/>
              </a:lnSpc>
              <a:defRPr sz="1700"/>
            </a:lvl4pPr>
            <a:lvl5pPr marL="1279210" indent="-206367">
              <a:lnSpc>
                <a:spcPct val="78000"/>
              </a:lnSpc>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43495" y="1411553"/>
            <a:ext cx="3658553" cy="600164"/>
          </a:xfrm>
        </p:spPr>
        <p:txBody>
          <a:bodyPr anchor="b"/>
          <a:lstStyle>
            <a:lvl1pPr marL="0" indent="0">
              <a:lnSpc>
                <a:spcPct val="78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43495" y="2174876"/>
            <a:ext cx="3668081" cy="1740605"/>
          </a:xfrm>
        </p:spPr>
        <p:txBody>
          <a:bodyPr/>
          <a:lstStyle>
            <a:lvl1pPr marL="296321" indent="-296321">
              <a:lnSpc>
                <a:spcPct val="78000"/>
              </a:lnSpc>
              <a:defRPr sz="2300"/>
            </a:lvl1pPr>
            <a:lvl2pPr marL="570155" indent="-273833">
              <a:lnSpc>
                <a:spcPct val="78000"/>
              </a:lnSpc>
              <a:defRPr sz="2000"/>
            </a:lvl2pPr>
            <a:lvl3pPr marL="821499" indent="-244730">
              <a:lnSpc>
                <a:spcPct val="78000"/>
              </a:lnSpc>
              <a:defRPr sz="1800"/>
            </a:lvl3pPr>
            <a:lvl4pPr marL="1050354" indent="-236793">
              <a:lnSpc>
                <a:spcPct val="78000"/>
              </a:lnSpc>
              <a:defRPr sz="1700"/>
            </a:lvl4pPr>
            <a:lvl5pPr marL="1279210" indent="-220919">
              <a:lnSpc>
                <a:spcPct val="78000"/>
              </a:lnSpc>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512" y="318650"/>
            <a:ext cx="8375946" cy="609398"/>
          </a:xfrm>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Fade to Black - No graphics StandOut moment">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ck - Speaker Notes slide - no next slide foote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a:xfrm>
            <a:off x="387054" y="152400"/>
            <a:ext cx="8375946" cy="553998"/>
          </a:xfrm>
        </p:spPr>
        <p:txBody>
          <a:bodyPr/>
          <a:lstStyle>
            <a:lvl1pPr>
              <a:defRPr sz="4000" baseline="0"/>
            </a:lvl1pPr>
          </a:lstStyle>
          <a:p>
            <a:r>
              <a:rPr lang="en-US" dirty="0" smtClean="0"/>
              <a:t>Use For Speaker Notes Only</a:t>
            </a:r>
            <a:endParaRPr lang="en-US" dirty="0"/>
          </a:p>
        </p:txBody>
      </p:sp>
      <p:sp>
        <p:nvSpPr>
          <p:cNvPr id="6" name="Text Placeholder 5"/>
          <p:cNvSpPr>
            <a:spLocks noGrp="1"/>
          </p:cNvSpPr>
          <p:nvPr>
            <p:ph type="body" sz="quarter" idx="10"/>
          </p:nvPr>
        </p:nvSpPr>
        <p:spPr bwMode="white">
          <a:xfrm>
            <a:off x="381000" y="1411554"/>
            <a:ext cx="8382000" cy="1892249"/>
          </a:xfrm>
        </p:spPr>
        <p:txBody>
          <a:bodyPr/>
          <a:lstStyle>
            <a:lvl1pPr marL="401638" indent="-401638">
              <a:spcAft>
                <a:spcPts val="0"/>
              </a:spcAft>
              <a:buClr>
                <a:schemeClr val="tx1"/>
              </a:buClr>
              <a:buSzPct val="70000"/>
              <a:buFont typeface="Wingdings" pitchFamily="2" charset="2"/>
              <a:buChar char="l"/>
              <a:defRPr/>
            </a:lvl1pPr>
            <a:lvl2pPr marL="858838" indent="-401638">
              <a:buClr>
                <a:schemeClr val="tx1"/>
              </a:buClr>
              <a:buSzPct val="70000"/>
              <a:buFont typeface="Wingdings" pitchFamily="2" charset="2"/>
              <a:buChar char="l"/>
              <a:defRPr/>
            </a:lvl2pPr>
            <a:lvl3pPr marL="1260475" indent="-401638">
              <a:buClr>
                <a:schemeClr val="tx1"/>
              </a:buClr>
              <a:buSzPct val="70000"/>
              <a:buFont typeface="Wingdings" pitchFamily="2" charset="2"/>
              <a:buChar char="l"/>
              <a:defRPr/>
            </a:lvl3pPr>
            <a:lvl4pPr marL="1717675" indent="-457200">
              <a:buClr>
                <a:schemeClr val="tx1"/>
              </a:buClr>
              <a:buSzPct val="70000"/>
              <a:buFont typeface="Wingdings" pitchFamily="2" charset="2"/>
              <a:buChar char="l"/>
              <a:defRPr/>
            </a:lvl4pPr>
            <a:lvl5pPr marL="2112963" indent="-395288">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ack Speaker Notes slide">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a:xfrm>
            <a:off x="387054" y="152400"/>
            <a:ext cx="8375946" cy="553998"/>
          </a:xfrm>
        </p:spPr>
        <p:txBody>
          <a:bodyPr/>
          <a:lstStyle>
            <a:lvl1pPr>
              <a:defRPr sz="4000" baseline="0"/>
            </a:lvl1pPr>
          </a:lstStyle>
          <a:p>
            <a:r>
              <a:rPr lang="en-US" dirty="0" smtClean="0"/>
              <a:t>Use for Speaker Notes Only</a:t>
            </a:r>
            <a:endParaRPr lang="en-US" dirty="0"/>
          </a:p>
        </p:txBody>
      </p:sp>
      <p:sp>
        <p:nvSpPr>
          <p:cNvPr id="6" name="Text Placeholder 5"/>
          <p:cNvSpPr>
            <a:spLocks noGrp="1"/>
          </p:cNvSpPr>
          <p:nvPr>
            <p:ph type="body" sz="quarter" idx="10"/>
          </p:nvPr>
        </p:nvSpPr>
        <p:spPr bwMode="white">
          <a:xfrm>
            <a:off x="381000" y="1411554"/>
            <a:ext cx="8382000" cy="1892249"/>
          </a:xfrm>
        </p:spPr>
        <p:txBody>
          <a:bodyPr/>
          <a:lstStyle>
            <a:lvl1pPr marL="401638" indent="-401638">
              <a:spcAft>
                <a:spcPts val="0"/>
              </a:spcAft>
              <a:buClr>
                <a:schemeClr val="tx1"/>
              </a:buClr>
              <a:buSzPct val="70000"/>
              <a:buFont typeface="Wingdings" pitchFamily="2" charset="2"/>
              <a:buChar char="l"/>
              <a:defRPr/>
            </a:lvl1pPr>
            <a:lvl2pPr marL="914400" indent="-457200">
              <a:buClr>
                <a:schemeClr val="tx1"/>
              </a:buClr>
              <a:buSzPct val="70000"/>
              <a:buFont typeface="Wingdings" pitchFamily="2" charset="2"/>
              <a:buChar char="l"/>
              <a:defRPr/>
            </a:lvl2pPr>
            <a:lvl3pPr marL="1371600" indent="-457200">
              <a:buClr>
                <a:schemeClr val="tx1"/>
              </a:buClr>
              <a:buSzPct val="70000"/>
              <a:buFont typeface="Wingdings" pitchFamily="2" charset="2"/>
              <a:buChar char="l"/>
              <a:defRPr/>
            </a:lvl3pPr>
            <a:lvl4pPr marL="1717675" indent="-346075">
              <a:buClr>
                <a:schemeClr val="tx1"/>
              </a:buClr>
              <a:buSzPct val="70000"/>
              <a:buFont typeface="Wingdings" pitchFamily="2" charset="2"/>
              <a:buChar char="l"/>
              <a:defRPr/>
            </a:lvl4pPr>
            <a:lvl5pPr marL="2057400" indent="-339725">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0" y="4344990"/>
            <a:ext cx="7681913" cy="461665"/>
          </a:xfrm>
        </p:spPr>
        <p:txBody>
          <a:bodyPr>
            <a:noAutofit/>
          </a:bodyPr>
          <a:lstStyle>
            <a:lvl1pPr marL="0" indent="0" algn="l">
              <a:lnSpc>
                <a:spcPct val="90000"/>
              </a:lnSpc>
              <a:spcBef>
                <a:spcPts val="0"/>
              </a:spcBef>
              <a:buNone/>
              <a:defRPr>
                <a:solidFill>
                  <a:schemeClr val="tx1">
                    <a:tint val="75000"/>
                  </a:schemeClr>
                </a:solidFill>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4" y="381506"/>
            <a:ext cx="6994362" cy="1523494"/>
          </a:xfrm>
        </p:spPr>
        <p:txBody>
          <a:bodyPr anchor="b" anchorCtr="0">
            <a:noAutofit/>
          </a:bodyPr>
          <a:lstStyle>
            <a:lvl1pPr>
              <a:lnSpc>
                <a:spcPct val="90000"/>
              </a:lnSpc>
              <a:defRPr sz="48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0014" y="3657603"/>
            <a:ext cx="6994362"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370012" y="1905000"/>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F6C9A8"/>
                    </a:gs>
                    <a:gs pos="62000">
                      <a:srgbClr val="ED9655"/>
                    </a:gs>
                    <a:gs pos="88000">
                      <a:srgbClr val="EA883E"/>
                    </a:gs>
                  </a:gsLst>
                  <a:lin ang="5400000" scaled="1"/>
                  <a:tileRect/>
                </a:gradFill>
                <a:effectLst/>
                <a:uLnTx/>
                <a:uFillTx/>
                <a:latin typeface="Calibri" pitchFamily="34" charset="0"/>
                <a:ea typeface="+mn-ea"/>
                <a:cs typeface="+mn-cs"/>
              </a:defRPr>
            </a:lvl1pPr>
          </a:lstStyle>
          <a:p>
            <a:pPr lvl="0"/>
            <a:r>
              <a:rPr lang="en-US" dirty="0" smtClean="0"/>
              <a:t>click to…</a:t>
            </a:r>
          </a:p>
        </p:txBody>
      </p:sp>
      <p:sp>
        <p:nvSpPr>
          <p:cNvPr id="5" name="Slide Number Placeholder 6"/>
          <p:cNvSpPr txBox="1">
            <a:spLocks/>
          </p:cNvSpPr>
          <p:nvPr userDrawn="1"/>
        </p:nvSpPr>
        <p:spPr>
          <a:xfrm>
            <a:off x="95275" y="6400803"/>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rtl="0">
              <a:defRPr/>
            </a:pPr>
            <a:fld id="{ACC6DABA-E178-49C8-B135-4378B6D3DD69}" type="slidenum">
              <a:rPr lang="en-US" sz="1400" kern="1200" smtClean="0">
                <a:solidFill>
                  <a:srgbClr val="F2B486"/>
                </a:solidFill>
                <a:latin typeface="Segoe UI"/>
                <a:ea typeface="+mn-ea"/>
                <a:cs typeface="+mn-cs"/>
              </a:rPr>
              <a:pPr algn="l" defTabSz="914363" rtl="0">
                <a:defRPr/>
              </a:pPr>
              <a:t>‹#›</a:t>
            </a:fld>
            <a:endParaRPr lang="en-US" sz="1400" kern="1200" dirty="0">
              <a:solidFill>
                <a:srgbClr val="F2B486"/>
              </a:solidFill>
              <a:latin typeface="Segoe UI"/>
              <a:ea typeface="+mn-ea"/>
              <a:cs typeface="+mn-cs"/>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8.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theme" Target="../theme/theme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Box 4"/>
          <p:cNvSpPr txBox="1"/>
          <p:nvPr/>
        </p:nvSpPr>
        <p:spPr>
          <a:xfrm>
            <a:off x="3733694" y="6603672"/>
            <a:ext cx="1676613" cy="276999"/>
          </a:xfrm>
          <a:prstGeom prst="rect">
            <a:avLst/>
          </a:prstGeom>
          <a:noFill/>
        </p:spPr>
        <p:txBody>
          <a:bodyPr wrap="none">
            <a:spAutoFit/>
          </a:bodyPr>
          <a:lstStyle/>
          <a:p>
            <a:pPr>
              <a:defRPr/>
            </a:pPr>
            <a:r>
              <a:rPr lang="en-US" sz="1200" dirty="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Microsoft Confidential</a:t>
            </a:r>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2" r:id="rId12"/>
  </p:sldLayoutIdLst>
  <p:transition>
    <p:fade/>
  </p:transition>
  <p:txStyles>
    <p:titleStyle>
      <a:lvl1pPr algn="l" defTabSz="912813" rtl="0" eaLnBrk="1" fontAlgn="base" hangingPunct="1">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1" fontAlgn="base" hangingPunct="1">
        <a:lnSpc>
          <a:spcPct val="90000"/>
        </a:lnSpc>
        <a:spcBef>
          <a:spcPct val="0"/>
        </a:spcBef>
        <a:spcAft>
          <a:spcPct val="0"/>
        </a:spcAft>
        <a:defRPr sz="4800">
          <a:solidFill>
            <a:schemeClr val="tx1"/>
          </a:solidFill>
          <a:latin typeface="Segoe"/>
          <a:cs typeface="Arial" charset="0"/>
        </a:defRPr>
      </a:lvl2pPr>
      <a:lvl3pPr algn="l" defTabSz="912813" rtl="0" eaLnBrk="1" fontAlgn="base" hangingPunct="1">
        <a:lnSpc>
          <a:spcPct val="90000"/>
        </a:lnSpc>
        <a:spcBef>
          <a:spcPct val="0"/>
        </a:spcBef>
        <a:spcAft>
          <a:spcPct val="0"/>
        </a:spcAft>
        <a:defRPr sz="4800">
          <a:solidFill>
            <a:schemeClr val="tx1"/>
          </a:solidFill>
          <a:latin typeface="Segoe"/>
          <a:cs typeface="Arial" charset="0"/>
        </a:defRPr>
      </a:lvl3pPr>
      <a:lvl4pPr algn="l" defTabSz="912813" rtl="0" eaLnBrk="1" fontAlgn="base" hangingPunct="1">
        <a:lnSpc>
          <a:spcPct val="90000"/>
        </a:lnSpc>
        <a:spcBef>
          <a:spcPct val="0"/>
        </a:spcBef>
        <a:spcAft>
          <a:spcPct val="0"/>
        </a:spcAft>
        <a:defRPr sz="4800">
          <a:solidFill>
            <a:schemeClr val="tx1"/>
          </a:solidFill>
          <a:latin typeface="Segoe"/>
          <a:cs typeface="Arial" charset="0"/>
        </a:defRPr>
      </a:lvl4pPr>
      <a:lvl5pPr algn="l" defTabSz="912813" rtl="0" eaLnBrk="1" fontAlgn="base" hangingPunct="1">
        <a:lnSpc>
          <a:spcPct val="90000"/>
        </a:lnSpc>
        <a:spcBef>
          <a:spcPct val="0"/>
        </a:spcBef>
        <a:spcAft>
          <a:spcPct val="0"/>
        </a:spcAft>
        <a:defRPr sz="4800">
          <a:solidFill>
            <a:schemeClr val="tx1"/>
          </a:solidFill>
          <a:latin typeface="Segoe"/>
          <a:cs typeface="Arial" charset="0"/>
        </a:defRPr>
      </a:lvl5pPr>
      <a:lvl6pPr marL="457200" algn="l" defTabSz="912813" rtl="0" eaLnBrk="1" fontAlgn="base" hangingPunct="1">
        <a:lnSpc>
          <a:spcPct val="90000"/>
        </a:lnSpc>
        <a:spcBef>
          <a:spcPct val="0"/>
        </a:spcBef>
        <a:spcAft>
          <a:spcPct val="0"/>
        </a:spcAft>
        <a:defRPr sz="4800">
          <a:solidFill>
            <a:schemeClr val="tx1"/>
          </a:solidFill>
          <a:latin typeface="Segoe"/>
          <a:cs typeface="Arial" charset="0"/>
        </a:defRPr>
      </a:lvl6pPr>
      <a:lvl7pPr marL="914400" algn="l" defTabSz="912813" rtl="0" eaLnBrk="1" fontAlgn="base" hangingPunct="1">
        <a:lnSpc>
          <a:spcPct val="90000"/>
        </a:lnSpc>
        <a:spcBef>
          <a:spcPct val="0"/>
        </a:spcBef>
        <a:spcAft>
          <a:spcPct val="0"/>
        </a:spcAft>
        <a:defRPr sz="4800">
          <a:solidFill>
            <a:schemeClr val="tx1"/>
          </a:solidFill>
          <a:latin typeface="Segoe"/>
          <a:cs typeface="Arial" charset="0"/>
        </a:defRPr>
      </a:lvl7pPr>
      <a:lvl8pPr marL="1371600" algn="l" defTabSz="912813" rtl="0" eaLnBrk="1" fontAlgn="base" hangingPunct="1">
        <a:lnSpc>
          <a:spcPct val="90000"/>
        </a:lnSpc>
        <a:spcBef>
          <a:spcPct val="0"/>
        </a:spcBef>
        <a:spcAft>
          <a:spcPct val="0"/>
        </a:spcAft>
        <a:defRPr sz="4800">
          <a:solidFill>
            <a:schemeClr val="tx1"/>
          </a:solidFill>
          <a:latin typeface="Segoe"/>
          <a:cs typeface="Arial" charset="0"/>
        </a:defRPr>
      </a:lvl8pPr>
      <a:lvl9pPr marL="1828800" algn="l" defTabSz="912813" rtl="0" eaLnBrk="1" fontAlgn="base" hangingPunct="1">
        <a:lnSpc>
          <a:spcPct val="90000"/>
        </a:lnSpc>
        <a:spcBef>
          <a:spcPct val="0"/>
        </a:spcBef>
        <a:spcAft>
          <a:spcPct val="0"/>
        </a:spcAft>
        <a:defRPr sz="4800">
          <a:solidFill>
            <a:schemeClr val="tx1"/>
          </a:solidFill>
          <a:latin typeface="Segoe"/>
          <a:cs typeface="Arial" charset="0"/>
        </a:defRPr>
      </a:lvl9pPr>
    </p:titleStyle>
    <p:bodyStyle>
      <a:lvl1pPr marL="461963" indent="-461963" algn="l" defTabSz="912813" rtl="0" eaLnBrk="1" fontAlgn="base" hangingPunct="1">
        <a:lnSpc>
          <a:spcPct val="90000"/>
        </a:lnSpc>
        <a:spcBef>
          <a:spcPct val="20000"/>
        </a:spcBef>
        <a:spcAft>
          <a:spcPct val="0"/>
        </a:spcAft>
        <a:buBlip>
          <a:blip r:embed="rId15"/>
        </a:buBlip>
        <a:defRPr sz="3200" kern="1200">
          <a:gradFill>
            <a:gsLst>
              <a:gs pos="5000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1pPr>
      <a:lvl2pPr marL="858838" indent="-396875" algn="l" defTabSz="912813" rtl="0" eaLnBrk="1" fontAlgn="base" hangingPunct="1">
        <a:lnSpc>
          <a:spcPct val="90000"/>
        </a:lnSpc>
        <a:spcBef>
          <a:spcPct val="20000"/>
        </a:spcBef>
        <a:spcAft>
          <a:spcPct val="0"/>
        </a:spcAft>
        <a:buBlip>
          <a:blip r:embed="rId15"/>
        </a:buBlip>
        <a:defRPr sz="2800" kern="1200">
          <a:gradFill>
            <a:gsLst>
              <a:gs pos="5000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2pPr>
      <a:lvl3pPr marL="1258888" indent="-400050" algn="l" defTabSz="912813" rtl="0" eaLnBrk="1" fontAlgn="base" hangingPunct="1">
        <a:lnSpc>
          <a:spcPct val="90000"/>
        </a:lnSpc>
        <a:spcBef>
          <a:spcPct val="20000"/>
        </a:spcBef>
        <a:spcAft>
          <a:spcPct val="0"/>
        </a:spcAft>
        <a:buBlip>
          <a:blip r:embed="rId15"/>
        </a:buBlip>
        <a:defRPr sz="2400" kern="1200">
          <a:gradFill>
            <a:gsLst>
              <a:gs pos="5000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3pPr>
      <a:lvl4pPr marL="1652588" indent="-393700" algn="l" defTabSz="912813" rtl="0" eaLnBrk="1" fontAlgn="base" hangingPunct="1">
        <a:lnSpc>
          <a:spcPct val="90000"/>
        </a:lnSpc>
        <a:spcBef>
          <a:spcPct val="20000"/>
        </a:spcBef>
        <a:spcAft>
          <a:spcPct val="0"/>
        </a:spcAft>
        <a:buBlip>
          <a:blip r:embed="rId15"/>
        </a:buBlip>
        <a:defRPr sz="2400" kern="1200">
          <a:gradFill>
            <a:gsLst>
              <a:gs pos="5000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4pPr>
      <a:lvl5pPr marL="2058988" indent="-406400" algn="l" defTabSz="912813" rtl="0" eaLnBrk="1" fontAlgn="base" hangingPunct="1">
        <a:lnSpc>
          <a:spcPct val="90000"/>
        </a:lnSpc>
        <a:spcBef>
          <a:spcPct val="20000"/>
        </a:spcBef>
        <a:spcAft>
          <a:spcPct val="0"/>
        </a:spcAft>
        <a:buBlip>
          <a:blip r:embed="rId15"/>
        </a:buBlip>
        <a:defRPr sz="2400" kern="1200">
          <a:gradFill>
            <a:gsLst>
              <a:gs pos="50000">
                <a:schemeClr val="tx1"/>
              </a:gs>
              <a:gs pos="100000">
                <a:schemeClr val="tx1"/>
              </a:gs>
            </a:gsLst>
            <a:lin ang="5400000" scaled="0"/>
          </a:gra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3314" name="Picture 3" descr="white rectangle.png"/>
          <p:cNvPicPr>
            <a:picLocks noChangeAspect="1"/>
          </p:cNvPicPr>
          <p:nvPr/>
        </p:nvPicPr>
        <p:blipFill>
          <a:blip r:embed="rId4"/>
          <a:srcRect b="10452"/>
          <a:stretch>
            <a:fillRect/>
          </a:stretch>
        </p:blipFill>
        <p:spPr bwMode="auto">
          <a:xfrm>
            <a:off x="0" y="1300163"/>
            <a:ext cx="9144000" cy="5557837"/>
          </a:xfrm>
          <a:prstGeom prst="rect">
            <a:avLst/>
          </a:prstGeom>
          <a:noFill/>
          <a:ln w="9525">
            <a:noFill/>
            <a:miter lim="800000"/>
            <a:headEnd/>
            <a:tailEnd/>
          </a:ln>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3316" name="Text Placeholder 2"/>
          <p:cNvSpPr>
            <a:spLocks noGrp="1"/>
          </p:cNvSpPr>
          <p:nvPr>
            <p:ph type="body" idx="1"/>
          </p:nvPr>
        </p:nvSpPr>
        <p:spPr bwMode="auto">
          <a:xfrm>
            <a:off x="722313" y="1905000"/>
            <a:ext cx="8040687"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xStyles>
    <p:titleStyle>
      <a:lvl1pPr algn="l" defTabSz="912813" rtl="0" eaLnBrk="1" fontAlgn="base" hangingPunct="1">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1" fontAlgn="base" hangingPunct="1">
        <a:lnSpc>
          <a:spcPct val="90000"/>
        </a:lnSpc>
        <a:spcBef>
          <a:spcPct val="0"/>
        </a:spcBef>
        <a:spcAft>
          <a:spcPct val="0"/>
        </a:spcAft>
        <a:defRPr sz="4800">
          <a:solidFill>
            <a:schemeClr val="tx1"/>
          </a:solidFill>
          <a:latin typeface="Segoe"/>
          <a:cs typeface="Arial" charset="0"/>
        </a:defRPr>
      </a:lvl2pPr>
      <a:lvl3pPr algn="l" defTabSz="912813" rtl="0" eaLnBrk="1" fontAlgn="base" hangingPunct="1">
        <a:lnSpc>
          <a:spcPct val="90000"/>
        </a:lnSpc>
        <a:spcBef>
          <a:spcPct val="0"/>
        </a:spcBef>
        <a:spcAft>
          <a:spcPct val="0"/>
        </a:spcAft>
        <a:defRPr sz="4800">
          <a:solidFill>
            <a:schemeClr val="tx1"/>
          </a:solidFill>
          <a:latin typeface="Segoe"/>
          <a:cs typeface="Arial" charset="0"/>
        </a:defRPr>
      </a:lvl3pPr>
      <a:lvl4pPr algn="l" defTabSz="912813" rtl="0" eaLnBrk="1" fontAlgn="base" hangingPunct="1">
        <a:lnSpc>
          <a:spcPct val="90000"/>
        </a:lnSpc>
        <a:spcBef>
          <a:spcPct val="0"/>
        </a:spcBef>
        <a:spcAft>
          <a:spcPct val="0"/>
        </a:spcAft>
        <a:defRPr sz="4800">
          <a:solidFill>
            <a:schemeClr val="tx1"/>
          </a:solidFill>
          <a:latin typeface="Segoe"/>
          <a:cs typeface="Arial" charset="0"/>
        </a:defRPr>
      </a:lvl4pPr>
      <a:lvl5pPr algn="l" defTabSz="912813" rtl="0" eaLnBrk="1" fontAlgn="base" hangingPunct="1">
        <a:lnSpc>
          <a:spcPct val="90000"/>
        </a:lnSpc>
        <a:spcBef>
          <a:spcPct val="0"/>
        </a:spcBef>
        <a:spcAft>
          <a:spcPct val="0"/>
        </a:spcAft>
        <a:defRPr sz="4800">
          <a:solidFill>
            <a:schemeClr val="tx1"/>
          </a:solidFill>
          <a:latin typeface="Segoe"/>
          <a:cs typeface="Arial" charset="0"/>
        </a:defRPr>
      </a:lvl5pPr>
      <a:lvl6pPr marL="457200" algn="l" defTabSz="912813" rtl="0" eaLnBrk="1" fontAlgn="base" hangingPunct="1">
        <a:lnSpc>
          <a:spcPct val="90000"/>
        </a:lnSpc>
        <a:spcBef>
          <a:spcPct val="0"/>
        </a:spcBef>
        <a:spcAft>
          <a:spcPct val="0"/>
        </a:spcAft>
        <a:defRPr sz="4800">
          <a:solidFill>
            <a:schemeClr val="tx1"/>
          </a:solidFill>
          <a:latin typeface="Segoe"/>
          <a:cs typeface="Arial" charset="0"/>
        </a:defRPr>
      </a:lvl6pPr>
      <a:lvl7pPr marL="914400" algn="l" defTabSz="912813" rtl="0" eaLnBrk="1" fontAlgn="base" hangingPunct="1">
        <a:lnSpc>
          <a:spcPct val="90000"/>
        </a:lnSpc>
        <a:spcBef>
          <a:spcPct val="0"/>
        </a:spcBef>
        <a:spcAft>
          <a:spcPct val="0"/>
        </a:spcAft>
        <a:defRPr sz="4800">
          <a:solidFill>
            <a:schemeClr val="tx1"/>
          </a:solidFill>
          <a:latin typeface="Segoe"/>
          <a:cs typeface="Arial" charset="0"/>
        </a:defRPr>
      </a:lvl7pPr>
      <a:lvl8pPr marL="1371600" algn="l" defTabSz="912813" rtl="0" eaLnBrk="1" fontAlgn="base" hangingPunct="1">
        <a:lnSpc>
          <a:spcPct val="90000"/>
        </a:lnSpc>
        <a:spcBef>
          <a:spcPct val="0"/>
        </a:spcBef>
        <a:spcAft>
          <a:spcPct val="0"/>
        </a:spcAft>
        <a:defRPr sz="4800">
          <a:solidFill>
            <a:schemeClr val="tx1"/>
          </a:solidFill>
          <a:latin typeface="Segoe"/>
          <a:cs typeface="Arial" charset="0"/>
        </a:defRPr>
      </a:lvl8pPr>
      <a:lvl9pPr marL="1828800" algn="l" defTabSz="912813" rtl="0" eaLnBrk="1" fontAlgn="base" hangingPunct="1">
        <a:lnSpc>
          <a:spcPct val="90000"/>
        </a:lnSpc>
        <a:spcBef>
          <a:spcPct val="0"/>
        </a:spcBef>
        <a:spcAft>
          <a:spcPct val="0"/>
        </a:spcAft>
        <a:defRPr sz="4800">
          <a:solidFill>
            <a:schemeClr val="tx1"/>
          </a:solidFill>
          <a:latin typeface="Segoe"/>
          <a:cs typeface="Arial" charset="0"/>
        </a:defRPr>
      </a:lvl9pPr>
    </p:titleStyle>
    <p:bodyStyle>
      <a:lvl1pPr marL="342900" indent="-342900" algn="l" defTabSz="912813" rtl="0" eaLnBrk="1" fontAlgn="base" hangingPunct="1">
        <a:lnSpc>
          <a:spcPct val="90000"/>
        </a:lnSpc>
        <a:spcBef>
          <a:spcPct val="20000"/>
        </a:spcBef>
        <a:spcAft>
          <a:spcPct val="0"/>
        </a:spcAft>
        <a:buFont typeface="Arial" charset="0"/>
        <a:defRPr sz="3000" b="1" kern="1200">
          <a:solidFill>
            <a:schemeClr val="tx1"/>
          </a:solidFill>
          <a:latin typeface="Courier New" pitchFamily="49" charset="0"/>
          <a:ea typeface="+mn-ea"/>
          <a:cs typeface="Courier New" pitchFamily="49" charset="0"/>
        </a:defRPr>
      </a:lvl1pPr>
      <a:lvl2pPr marL="384175" indent="-6350" algn="l" defTabSz="912813" rtl="0" eaLnBrk="1" fontAlgn="base" hangingPunct="1">
        <a:lnSpc>
          <a:spcPct val="90000"/>
        </a:lnSpc>
        <a:spcBef>
          <a:spcPct val="20000"/>
        </a:spcBef>
        <a:spcAft>
          <a:spcPct val="0"/>
        </a:spcAft>
        <a:buFont typeface="Arial" charset="0"/>
        <a:defRPr sz="2800" b="1" kern="1200">
          <a:solidFill>
            <a:schemeClr val="tx1"/>
          </a:solidFill>
          <a:latin typeface="Courier New" pitchFamily="49" charset="0"/>
          <a:ea typeface="+mn-ea"/>
          <a:cs typeface="Courier New" pitchFamily="49" charset="0"/>
        </a:defRPr>
      </a:lvl2pPr>
      <a:lvl3pPr marL="760413" indent="-6350" algn="l" defTabSz="912813" rtl="0" eaLnBrk="1" fontAlgn="base" hangingPunct="1">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3pPr>
      <a:lvl4pPr marL="1093788" indent="6350" algn="l" defTabSz="912813" rtl="0" eaLnBrk="1" fontAlgn="base" hangingPunct="1">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4pPr>
      <a:lvl5pPr marL="1425575" indent="403225" algn="l" defTabSz="912813" rtl="0" eaLnBrk="1" fontAlgn="base" hangingPunct="1">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4" r:id="rId10"/>
    <p:sldLayoutId id="2147483735" r:id="rId11"/>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054" y="152400"/>
            <a:ext cx="8375946"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30044" y="1408114"/>
            <a:ext cx="8032957" cy="199484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01638" indent="-401638" algn="l" defTabSz="914363" rtl="0" eaLnBrk="1" latinLnBrk="0" hangingPunct="1">
        <a:lnSpc>
          <a:spcPct val="78000"/>
        </a:lnSpc>
        <a:spcBef>
          <a:spcPct val="20000"/>
        </a:spcBef>
        <a:spcAft>
          <a:spcPts val="800"/>
        </a:spcAft>
        <a:buSzPct val="80000"/>
        <a:buFont typeface="Wingdings" pitchFamily="2" charset="2"/>
        <a:buChar char="l"/>
        <a:defRPr sz="3200" kern="1200">
          <a:gradFill>
            <a:gsLst>
              <a:gs pos="0">
                <a:schemeClr val="tx1"/>
              </a:gs>
              <a:gs pos="86000">
                <a:schemeClr val="tx1"/>
              </a:gs>
            </a:gsLst>
            <a:lin ang="5400000" scaled="0"/>
          </a:gradFill>
          <a:latin typeface="+mn-lt"/>
          <a:ea typeface="+mn-ea"/>
          <a:cs typeface="+mn-cs"/>
        </a:defRPr>
      </a:lvl1pPr>
      <a:lvl2pPr marL="793750" indent="-384175" algn="l" defTabSz="914363" rtl="0" eaLnBrk="1" latinLnBrk="0" hangingPunct="1">
        <a:lnSpc>
          <a:spcPct val="78000"/>
        </a:lnSpc>
        <a:spcBef>
          <a:spcPct val="20000"/>
        </a:spcBef>
        <a:spcAft>
          <a:spcPts val="0"/>
        </a:spcAft>
        <a:buClr>
          <a:srgbClr val="969696"/>
        </a:buClr>
        <a:buSzPct val="80000"/>
        <a:buFont typeface="Wingdings" pitchFamily="2" charset="2"/>
        <a:buChar char="l"/>
        <a:defRPr sz="2800" kern="1200">
          <a:gradFill>
            <a:gsLst>
              <a:gs pos="0">
                <a:schemeClr val="tx1"/>
              </a:gs>
              <a:gs pos="86000">
                <a:schemeClr val="tx1"/>
              </a:gs>
            </a:gsLst>
            <a:lin ang="5400000" scaled="0"/>
          </a:gradFill>
          <a:latin typeface="+mn-lt"/>
          <a:ea typeface="+mn-ea"/>
          <a:cs typeface="+mn-cs"/>
        </a:defRPr>
      </a:lvl2pPr>
      <a:lvl3pPr marL="1146175" indent="-344488" algn="l" defTabSz="914363" rtl="0" eaLnBrk="1" latinLnBrk="0" hangingPunct="1">
        <a:lnSpc>
          <a:spcPct val="78000"/>
        </a:lnSpc>
        <a:spcBef>
          <a:spcPct val="20000"/>
        </a:spcBef>
        <a:spcAft>
          <a:spcPts val="0"/>
        </a:spcAft>
        <a:buClr>
          <a:srgbClr val="969696"/>
        </a:buClr>
        <a:buSzPct val="80000"/>
        <a:buFont typeface="Wingdings" pitchFamily="2" charset="2"/>
        <a:buChar char="l"/>
        <a:defRPr sz="2400" kern="1200">
          <a:gradFill>
            <a:gsLst>
              <a:gs pos="0">
                <a:schemeClr val="tx1"/>
              </a:gs>
              <a:gs pos="86000">
                <a:schemeClr val="tx1"/>
              </a:gs>
            </a:gsLst>
            <a:lin ang="5400000" scaled="0"/>
          </a:gradFill>
          <a:latin typeface="+mn-lt"/>
          <a:ea typeface="+mn-ea"/>
          <a:cs typeface="+mn-cs"/>
        </a:defRPr>
      </a:lvl3pPr>
      <a:lvl4pPr marL="1484313" indent="-328613" algn="l" defTabSz="914363" rtl="0" eaLnBrk="1" latinLnBrk="0" hangingPunct="1">
        <a:lnSpc>
          <a:spcPct val="78000"/>
        </a:lnSpc>
        <a:spcBef>
          <a:spcPct val="20000"/>
        </a:spcBef>
        <a:spcAft>
          <a:spcPts val="0"/>
        </a:spcAft>
        <a:buClr>
          <a:srgbClr val="969696"/>
        </a:buClr>
        <a:buSzPct val="80000"/>
        <a:buFont typeface="Wingdings" pitchFamily="2" charset="2"/>
        <a:buChar char="l"/>
        <a:defRPr sz="2400" kern="1200">
          <a:gradFill>
            <a:gsLst>
              <a:gs pos="0">
                <a:schemeClr val="tx1"/>
              </a:gs>
              <a:gs pos="86000">
                <a:schemeClr val="tx1"/>
              </a:gs>
            </a:gsLst>
            <a:lin ang="5400000" scaled="0"/>
          </a:gradFill>
          <a:latin typeface="+mn-lt"/>
          <a:ea typeface="+mn-ea"/>
          <a:cs typeface="+mn-cs"/>
        </a:defRPr>
      </a:lvl4pPr>
      <a:lvl5pPr marL="1812925" indent="-328613" algn="l" defTabSz="914363" rtl="0" eaLnBrk="1" latinLnBrk="0" hangingPunct="1">
        <a:lnSpc>
          <a:spcPct val="78000"/>
        </a:lnSpc>
        <a:spcBef>
          <a:spcPct val="20000"/>
        </a:spcBef>
        <a:spcAft>
          <a:spcPts val="0"/>
        </a:spcAft>
        <a:buClr>
          <a:srgbClr val="969696"/>
        </a:buClr>
        <a:buSzPct val="80000"/>
        <a:buFont typeface="Wingdings" pitchFamily="2" charset="2"/>
        <a:buChar char="l"/>
        <a:defRPr sz="24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5.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1886442" y="2241550"/>
            <a:ext cx="7257559" cy="2330450"/>
            <a:chOff x="1584" y="1412"/>
            <a:chExt cx="4176" cy="1468"/>
          </a:xfrm>
        </p:grpSpPr>
        <p:sp>
          <p:nvSpPr>
            <p:cNvPr id="6" name="Rectangle 11"/>
            <p:cNvSpPr>
              <a:spLocks noChangeArrowheads="1"/>
            </p:cNvSpPr>
            <p:nvPr/>
          </p:nvSpPr>
          <p:spPr bwMode="auto">
            <a:xfrm>
              <a:off x="1584" y="1412"/>
              <a:ext cx="4176" cy="887"/>
            </a:xfrm>
            <a:prstGeom prst="rect">
              <a:avLst/>
            </a:prstGeom>
            <a:solidFill>
              <a:srgbClr val="EDF0F7"/>
            </a:solidFill>
            <a:ln w="9525">
              <a:noFill/>
              <a:miter lim="800000"/>
              <a:headEnd/>
              <a:tailEnd/>
            </a:ln>
            <a:effectLst/>
          </p:spPr>
          <p:txBody>
            <a:bodyPr wrap="none" anchor="ctr"/>
            <a:lstStyle/>
            <a:p>
              <a:pPr algn="l" defTabSz="914363" rtl="0"/>
              <a:endParaRPr lang="en-US" kern="1200">
                <a:solidFill>
                  <a:srgbClr val="FFFFFF"/>
                </a:solidFill>
                <a:latin typeface="Segoe UI"/>
                <a:ea typeface="+mn-ea"/>
                <a:cs typeface="+mn-cs"/>
              </a:endParaRPr>
            </a:p>
          </p:txBody>
        </p:sp>
        <p:sp>
          <p:nvSpPr>
            <p:cNvPr id="7" name="Rectangle 12"/>
            <p:cNvSpPr>
              <a:spLocks noChangeArrowheads="1"/>
            </p:cNvSpPr>
            <p:nvPr/>
          </p:nvSpPr>
          <p:spPr bwMode="auto">
            <a:xfrm>
              <a:off x="1585" y="2290"/>
              <a:ext cx="4175" cy="590"/>
            </a:xfrm>
            <a:prstGeom prst="rect">
              <a:avLst/>
            </a:prstGeom>
            <a:solidFill>
              <a:srgbClr val="DCE4EF"/>
            </a:solidFill>
            <a:ln w="9525">
              <a:noFill/>
              <a:miter lim="800000"/>
              <a:headEnd/>
              <a:tailEnd/>
            </a:ln>
            <a:effectLst/>
          </p:spPr>
          <p:txBody>
            <a:bodyPr wrap="none" anchor="ctr"/>
            <a:lstStyle/>
            <a:p>
              <a:pPr algn="l" defTabSz="914363" rtl="0"/>
              <a:endParaRPr lang="en-US" kern="1200">
                <a:solidFill>
                  <a:srgbClr val="FFFFFF"/>
                </a:solidFill>
                <a:latin typeface="Segoe UI"/>
                <a:ea typeface="+mn-ea"/>
                <a:cs typeface="+mn-cs"/>
              </a:endParaRPr>
            </a:p>
          </p:txBody>
        </p:sp>
      </p:grpSp>
      <p:pic>
        <p:nvPicPr>
          <p:cNvPr id="8" name="Picture 9"/>
          <p:cNvPicPr>
            <a:picLocks noChangeAspect="1" noChangeArrowheads="1"/>
          </p:cNvPicPr>
          <p:nvPr/>
        </p:nvPicPr>
        <p:blipFill>
          <a:blip r:embed="rId2"/>
          <a:srcRect r="71666"/>
          <a:stretch>
            <a:fillRect/>
          </a:stretch>
        </p:blipFill>
        <p:spPr bwMode="auto">
          <a:xfrm>
            <a:off x="0" y="1752601"/>
            <a:ext cx="1943606" cy="3732213"/>
          </a:xfrm>
          <a:prstGeom prst="rect">
            <a:avLst/>
          </a:prstGeom>
          <a:noFill/>
          <a:ln w="9525">
            <a:noFill/>
            <a:miter lim="800000"/>
            <a:headEnd/>
            <a:tailEnd/>
          </a:ln>
          <a:effectLst/>
        </p:spPr>
      </p:pic>
      <p:pic>
        <p:nvPicPr>
          <p:cNvPr id="9" name="Picture 7"/>
          <p:cNvPicPr>
            <a:picLocks noChangeAspect="1" noChangeArrowheads="1"/>
          </p:cNvPicPr>
          <p:nvPr/>
        </p:nvPicPr>
        <p:blipFill>
          <a:blip r:embed="rId3"/>
          <a:srcRect/>
          <a:stretch>
            <a:fillRect/>
          </a:stretch>
        </p:blipFill>
        <p:spPr bwMode="auto">
          <a:xfrm>
            <a:off x="7343306" y="2933700"/>
            <a:ext cx="1800694" cy="693738"/>
          </a:xfrm>
          <a:prstGeom prst="rect">
            <a:avLst/>
          </a:prstGeom>
          <a:noFill/>
          <a:ln w="9525">
            <a:noFill/>
            <a:miter lim="800000"/>
            <a:headEnd/>
            <a:tailEnd/>
          </a:ln>
          <a:effectLst/>
        </p:spPr>
      </p:pic>
      <p:pic>
        <p:nvPicPr>
          <p:cNvPr id="10" name="Picture 8"/>
          <p:cNvPicPr>
            <a:picLocks noChangeAspect="1" noChangeArrowheads="1"/>
          </p:cNvPicPr>
          <p:nvPr/>
        </p:nvPicPr>
        <p:blipFill>
          <a:blip r:embed="rId4"/>
          <a:srcRect/>
          <a:stretch>
            <a:fillRect/>
          </a:stretch>
        </p:blipFill>
        <p:spPr bwMode="auto">
          <a:xfrm>
            <a:off x="7724405" y="2505075"/>
            <a:ext cx="1419595" cy="458788"/>
          </a:xfrm>
          <a:prstGeom prst="rect">
            <a:avLst/>
          </a:prstGeom>
          <a:noFill/>
          <a:ln w="9525">
            <a:noFill/>
            <a:miter lim="800000"/>
            <a:headEnd/>
            <a:tailEnd/>
          </a:ln>
          <a:effectLst/>
        </p:spPr>
      </p:pic>
      <p:sp>
        <p:nvSpPr>
          <p:cNvPr id="11" name="TextBox 10"/>
          <p:cNvSpPr txBox="1"/>
          <p:nvPr/>
        </p:nvSpPr>
        <p:spPr>
          <a:xfrm>
            <a:off x="1872151" y="2333626"/>
            <a:ext cx="5480683" cy="1938992"/>
          </a:xfrm>
          <a:prstGeom prst="rect">
            <a:avLst/>
          </a:prstGeom>
          <a:noFill/>
        </p:spPr>
        <p:txBody>
          <a:bodyPr wrap="square" rtlCol="0">
            <a:spAutoFit/>
          </a:bodyPr>
          <a:lstStyle/>
          <a:p>
            <a:pPr algn="l" defTabSz="914363" rtl="0"/>
            <a:r>
              <a:rPr lang="en-US" sz="4000" b="1" kern="1200" dirty="0" smtClean="0">
                <a:solidFill>
                  <a:srgbClr val="000000"/>
                </a:solidFill>
                <a:latin typeface="Segoe Condensed" pitchFamily="34" charset="0"/>
                <a:ea typeface="+mn-ea"/>
                <a:cs typeface="+mn-cs"/>
              </a:rPr>
              <a:t>.NET Framework 4</a:t>
            </a:r>
          </a:p>
          <a:p>
            <a:pPr algn="l" defTabSz="914363" rtl="0"/>
            <a:r>
              <a:rPr lang="en-US" sz="4000" b="1" dirty="0" smtClean="0">
                <a:solidFill>
                  <a:srgbClr val="000000"/>
                </a:solidFill>
                <a:latin typeface="Segoe Condensed" pitchFamily="34" charset="0"/>
              </a:rPr>
              <a:t>and</a:t>
            </a:r>
            <a:endParaRPr lang="en-US" sz="4000" b="1" kern="1200" dirty="0" smtClean="0">
              <a:solidFill>
                <a:srgbClr val="000000"/>
              </a:solidFill>
              <a:latin typeface="Segoe Condensed" pitchFamily="34" charset="0"/>
              <a:ea typeface="+mn-ea"/>
              <a:cs typeface="+mn-cs"/>
            </a:endParaRPr>
          </a:p>
          <a:p>
            <a:pPr algn="l" defTabSz="914363" rtl="0"/>
            <a:r>
              <a:rPr lang="en-US" sz="4000" b="1" dirty="0" smtClean="0">
                <a:solidFill>
                  <a:srgbClr val="000000"/>
                </a:solidFill>
                <a:latin typeface="Segoe Condensed" pitchFamily="34" charset="0"/>
              </a:rPr>
              <a:t>Visual Studio 2010</a:t>
            </a:r>
            <a:endParaRPr lang="en-US" sz="4000" b="1" kern="1200" dirty="0">
              <a:solidFill>
                <a:srgbClr val="000000"/>
              </a:solidFill>
              <a:latin typeface="Segoe Condensed" pitchFamily="34" charset="0"/>
              <a:ea typeface="+mn-ea"/>
              <a:cs typeface="+mn-cs"/>
            </a:endParaRPr>
          </a:p>
        </p:txBody>
      </p:sp>
      <p:sp>
        <p:nvSpPr>
          <p:cNvPr id="12" name="TextBox 11"/>
          <p:cNvSpPr txBox="1"/>
          <p:nvPr/>
        </p:nvSpPr>
        <p:spPr>
          <a:xfrm>
            <a:off x="2438400" y="5438776"/>
            <a:ext cx="6515051" cy="1184940"/>
          </a:xfrm>
          <a:prstGeom prst="rect">
            <a:avLst/>
          </a:prstGeom>
          <a:noFill/>
        </p:spPr>
        <p:txBody>
          <a:bodyPr wrap="square" rtlCol="0">
            <a:spAutoFit/>
          </a:bodyPr>
          <a:lstStyle/>
          <a:p>
            <a:pPr algn="l" defTabSz="914363" rtl="0"/>
            <a:r>
              <a:rPr lang="en-US" sz="2400" b="1" kern="1200" dirty="0">
                <a:solidFill>
                  <a:srgbClr val="FFFFFF"/>
                </a:solidFill>
                <a:latin typeface="Segoe Condensed" pitchFamily="34" charset="0"/>
                <a:ea typeface="+mn-ea"/>
                <a:cs typeface="+mn-cs"/>
              </a:rPr>
              <a:t>Pandurang </a:t>
            </a:r>
            <a:r>
              <a:rPr lang="en-US" sz="2400" b="1" kern="1200" dirty="0" smtClean="0">
                <a:solidFill>
                  <a:srgbClr val="FFFFFF"/>
                </a:solidFill>
                <a:latin typeface="Segoe Condensed" pitchFamily="34" charset="0"/>
                <a:ea typeface="+mn-ea"/>
                <a:cs typeface="+mn-cs"/>
              </a:rPr>
              <a:t>Nayak</a:t>
            </a:r>
            <a:r>
              <a:rPr lang="en-US" sz="2400" b="1" kern="1200" dirty="0">
                <a:solidFill>
                  <a:srgbClr val="FFFFFF"/>
                </a:solidFill>
                <a:latin typeface="Segoe Condensed" pitchFamily="34" charset="0"/>
                <a:ea typeface="+mn-ea"/>
                <a:cs typeface="+mn-cs"/>
              </a:rPr>
              <a:t>	</a:t>
            </a:r>
            <a:r>
              <a:rPr lang="en-US" sz="2400" b="1" kern="1200" dirty="0" smtClean="0">
                <a:solidFill>
                  <a:srgbClr val="FFFFFF"/>
                </a:solidFill>
                <a:latin typeface="Segoe Condensed" pitchFamily="34" charset="0"/>
                <a:ea typeface="+mn-ea"/>
                <a:cs typeface="+mn-cs"/>
              </a:rPr>
              <a:t>	Harish </a:t>
            </a:r>
            <a:r>
              <a:rPr lang="en-US" sz="2400" b="1" kern="1200" dirty="0">
                <a:solidFill>
                  <a:srgbClr val="FFFFFF"/>
                </a:solidFill>
                <a:latin typeface="Segoe Condensed" pitchFamily="34" charset="0"/>
                <a:ea typeface="+mn-ea"/>
                <a:cs typeface="+mn-cs"/>
              </a:rPr>
              <a:t>Ranganathan</a:t>
            </a:r>
            <a:endParaRPr lang="en-US" sz="4000" b="1" kern="1200" dirty="0">
              <a:solidFill>
                <a:srgbClr val="FFFFFF"/>
              </a:solidFill>
              <a:latin typeface="Segoe Condensed" pitchFamily="34" charset="0"/>
              <a:ea typeface="+mn-ea"/>
              <a:cs typeface="+mn-cs"/>
            </a:endParaRPr>
          </a:p>
          <a:p>
            <a:pPr algn="l" defTabSz="914363" rtl="0"/>
            <a:r>
              <a:rPr lang="en-US" b="1" kern="1200" dirty="0">
                <a:solidFill>
                  <a:srgbClr val="FFFFFF"/>
                </a:solidFill>
                <a:latin typeface="Segoe Condensed" pitchFamily="34" charset="0"/>
                <a:ea typeface="+mn-ea"/>
                <a:cs typeface="+mn-cs"/>
              </a:rPr>
              <a:t>Client Platform Evangelist	</a:t>
            </a:r>
            <a:r>
              <a:rPr lang="en-US" b="1" kern="1200" dirty="0" smtClean="0">
                <a:solidFill>
                  <a:srgbClr val="FFFFFF"/>
                </a:solidFill>
                <a:latin typeface="Segoe Condensed" pitchFamily="34" charset="0"/>
                <a:ea typeface="+mn-ea"/>
                <a:cs typeface="+mn-cs"/>
              </a:rPr>
              <a:t>	Web Platform </a:t>
            </a:r>
            <a:r>
              <a:rPr lang="en-US" b="1" kern="1200" dirty="0">
                <a:solidFill>
                  <a:srgbClr val="FFFFFF"/>
                </a:solidFill>
                <a:latin typeface="Segoe Condensed" pitchFamily="34" charset="0"/>
                <a:ea typeface="+mn-ea"/>
                <a:cs typeface="+mn-cs"/>
              </a:rPr>
              <a:t>Evangelist</a:t>
            </a:r>
          </a:p>
          <a:p>
            <a:pPr algn="l" defTabSz="914363" rtl="0"/>
            <a:r>
              <a:rPr lang="en-US" b="1" kern="1200" dirty="0">
                <a:solidFill>
                  <a:srgbClr val="FFFFFF"/>
                </a:solidFill>
                <a:latin typeface="Segoe Condensed" pitchFamily="34" charset="0"/>
                <a:ea typeface="+mn-ea"/>
                <a:cs typeface="+mn-cs"/>
              </a:rPr>
              <a:t>Microsoft Corporation India	</a:t>
            </a:r>
            <a:r>
              <a:rPr lang="en-US" b="1" kern="1200" dirty="0" smtClean="0">
                <a:solidFill>
                  <a:srgbClr val="FFFFFF"/>
                </a:solidFill>
                <a:latin typeface="Segoe Condensed" pitchFamily="34" charset="0"/>
                <a:ea typeface="+mn-ea"/>
                <a:cs typeface="+mn-cs"/>
              </a:rPr>
              <a:t>	Microsoft </a:t>
            </a:r>
            <a:r>
              <a:rPr lang="en-US" b="1" kern="1200" dirty="0">
                <a:solidFill>
                  <a:srgbClr val="FFFFFF"/>
                </a:solidFill>
                <a:latin typeface="Segoe Condensed" pitchFamily="34" charset="0"/>
                <a:ea typeface="+mn-ea"/>
                <a:cs typeface="+mn-cs"/>
              </a:rPr>
              <a:t>Corporation India</a:t>
            </a:r>
          </a:p>
          <a:p>
            <a:pPr algn="l" defTabSz="914363" rtl="0"/>
            <a:endParaRPr lang="en-US" sz="1100" b="1" kern="1200" dirty="0">
              <a:solidFill>
                <a:srgbClr val="FFFFFF"/>
              </a:solidFill>
              <a:latin typeface="Segoe Condensed" pitchFamily="34" charset="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838200"/>
          </a:xfrm>
        </p:spPr>
        <p:txBody>
          <a:bodyPr>
            <a:normAutofit/>
          </a:bodyPr>
          <a:lstStyle/>
          <a:p>
            <a:r>
              <a:rPr lang="en-US" sz="4400" dirty="0" smtClean="0"/>
              <a:t>ADO.NET 4.0</a:t>
            </a:r>
            <a:endParaRPr lang="en-US" sz="4400" dirty="0"/>
          </a:p>
        </p:txBody>
      </p:sp>
      <p:sp>
        <p:nvSpPr>
          <p:cNvPr id="5" name="Content Placeholder 4"/>
          <p:cNvSpPr>
            <a:spLocks noGrp="1"/>
          </p:cNvSpPr>
          <p:nvPr>
            <p:ph idx="1"/>
          </p:nvPr>
        </p:nvSpPr>
        <p:spPr>
          <a:xfrm>
            <a:off x="457200" y="1143000"/>
            <a:ext cx="7467600" cy="4983163"/>
          </a:xfrm>
        </p:spPr>
        <p:txBody>
          <a:bodyPr>
            <a:normAutofit/>
          </a:bodyPr>
          <a:lstStyle/>
          <a:p>
            <a:r>
              <a:rPr lang="en-US" sz="2800" dirty="0" smtClean="0"/>
              <a:t>Entity Framework v2</a:t>
            </a:r>
          </a:p>
          <a:p>
            <a:pPr lvl="1"/>
            <a:r>
              <a:rPr lang="en-US" sz="2800" dirty="0" smtClean="0"/>
              <a:t>Persistent Ignorance</a:t>
            </a:r>
          </a:p>
          <a:p>
            <a:pPr lvl="1"/>
            <a:r>
              <a:rPr lang="en-US" sz="2800" dirty="0" smtClean="0"/>
              <a:t>Code-First Development</a:t>
            </a:r>
          </a:p>
          <a:p>
            <a:pPr lvl="1"/>
            <a:r>
              <a:rPr lang="en-US" sz="2800" dirty="0" smtClean="0"/>
              <a:t>TDD-Support</a:t>
            </a:r>
          </a:p>
          <a:p>
            <a:pPr lvl="1"/>
            <a:r>
              <a:rPr lang="en-US" sz="2800" dirty="0" smtClean="0"/>
              <a:t>Foreign-Key Support</a:t>
            </a:r>
          </a:p>
          <a:p>
            <a:pPr lvl="1"/>
            <a:r>
              <a:rPr lang="en-US" sz="2800" dirty="0" smtClean="0"/>
              <a:t>Lazy Loading</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l"/>
            <a:r>
              <a:rPr smtClean="0"/>
              <a:t>ASP.NET 4.0</a:t>
            </a:r>
            <a:endParaRPr lang="en-US" dirty="0"/>
          </a:p>
        </p:txBody>
      </p:sp>
      <p:sp>
        <p:nvSpPr>
          <p:cNvPr id="6" name="Text Placeholder 5"/>
          <p:cNvSpPr>
            <a:spLocks noGrp="1"/>
          </p:cNvSpPr>
          <p:nvPr>
            <p:ph type="body" sz="quarter" idx="10"/>
          </p:nvPr>
        </p:nvSpPr>
        <p:spPr>
          <a:xfrm>
            <a:off x="381000" y="1411552"/>
            <a:ext cx="8382000" cy="3877985"/>
          </a:xfrm>
        </p:spPr>
        <p:txBody>
          <a:bodyPr/>
          <a:lstStyle/>
          <a:p>
            <a:r>
              <a:rPr lang="en-US" dirty="0" smtClean="0"/>
              <a:t>ASP.NET MVC</a:t>
            </a:r>
          </a:p>
          <a:p>
            <a:pPr lvl="1"/>
            <a:r>
              <a:rPr lang="en-US" dirty="0" smtClean="0"/>
              <a:t>Separation of Concerns, Testability</a:t>
            </a:r>
          </a:p>
          <a:p>
            <a:pPr lvl="1"/>
            <a:r>
              <a:rPr lang="en-US" dirty="0" smtClean="0"/>
              <a:t>High control over market up</a:t>
            </a:r>
          </a:p>
          <a:p>
            <a:r>
              <a:rPr lang="en-US" dirty="0" smtClean="0"/>
              <a:t>ASP.NET Dynamic Data support for MVC</a:t>
            </a:r>
          </a:p>
          <a:p>
            <a:pPr lvl="1"/>
            <a:r>
              <a:rPr lang="en-US" dirty="0" smtClean="0"/>
              <a:t>Easily Create Custom controls and views based on data base</a:t>
            </a:r>
          </a:p>
          <a:p>
            <a:r>
              <a:rPr lang="en-US" dirty="0" smtClean="0"/>
              <a:t>ASP.NET better CSS and ID</a:t>
            </a:r>
          </a:p>
          <a:p>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838200"/>
          </a:xfrm>
        </p:spPr>
        <p:txBody>
          <a:bodyPr>
            <a:normAutofit/>
          </a:bodyPr>
          <a:lstStyle/>
          <a:p>
            <a:r>
              <a:rPr lang="en-US" sz="4400" dirty="0" smtClean="0"/>
              <a:t>Project “Velocity”</a:t>
            </a:r>
            <a:endParaRPr lang="en-US" sz="4400" dirty="0"/>
          </a:p>
        </p:txBody>
      </p:sp>
      <p:sp>
        <p:nvSpPr>
          <p:cNvPr id="5" name="Content Placeholder 4"/>
          <p:cNvSpPr>
            <a:spLocks noGrp="1"/>
          </p:cNvSpPr>
          <p:nvPr>
            <p:ph idx="1"/>
          </p:nvPr>
        </p:nvSpPr>
        <p:spPr>
          <a:xfrm>
            <a:off x="457200" y="1143000"/>
            <a:ext cx="7467600" cy="4983163"/>
          </a:xfrm>
        </p:spPr>
        <p:txBody>
          <a:bodyPr>
            <a:normAutofit/>
          </a:bodyPr>
          <a:lstStyle/>
          <a:p>
            <a:r>
              <a:rPr lang="en-US" sz="2800" dirty="0" smtClean="0"/>
              <a:t>Distributed Caching for .NET</a:t>
            </a:r>
          </a:p>
          <a:p>
            <a:r>
              <a:rPr lang="en-US" sz="2800" dirty="0" smtClean="0"/>
              <a:t>Session State Provider for ASP.NET</a:t>
            </a:r>
          </a:p>
          <a:p>
            <a:r>
              <a:rPr lang="en-US" sz="2800" dirty="0" smtClean="0"/>
              <a:t>Flexible, Several Different Caching Models</a:t>
            </a:r>
          </a:p>
          <a:p>
            <a:pPr lvl="1"/>
            <a:r>
              <a:rPr lang="en-US" sz="2800" dirty="0" smtClean="0"/>
              <a:t>Partitioned</a:t>
            </a:r>
          </a:p>
          <a:p>
            <a:pPr lvl="1"/>
            <a:r>
              <a:rPr lang="en-US" sz="2800" dirty="0" smtClean="0"/>
              <a:t>Replicated</a:t>
            </a:r>
          </a:p>
          <a:p>
            <a:pPr lvl="1"/>
            <a:r>
              <a:rPr lang="en-US" sz="2800" dirty="0" smtClean="0"/>
              <a:t>Local</a:t>
            </a:r>
          </a:p>
          <a:p>
            <a:endParaRPr lang="en-US" sz="2800" dirty="0" smtClean="0"/>
          </a:p>
          <a:p>
            <a:endParaRPr lang="en-US" sz="2800" dirty="0" smtClean="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838200"/>
          </a:xfrm>
        </p:spPr>
        <p:txBody>
          <a:bodyPr>
            <a:normAutofit/>
          </a:bodyPr>
          <a:lstStyle/>
          <a:p>
            <a:r>
              <a:rPr lang="en-US" sz="4400" dirty="0" smtClean="0"/>
              <a:t>Distributed Applications</a:t>
            </a:r>
            <a:endParaRPr lang="en-US" sz="4400" dirty="0"/>
          </a:p>
        </p:txBody>
      </p:sp>
      <p:sp>
        <p:nvSpPr>
          <p:cNvPr id="5" name="Content Placeholder 4"/>
          <p:cNvSpPr>
            <a:spLocks noGrp="1"/>
          </p:cNvSpPr>
          <p:nvPr>
            <p:ph idx="1"/>
          </p:nvPr>
        </p:nvSpPr>
        <p:spPr>
          <a:xfrm>
            <a:off x="457200" y="1143000"/>
            <a:ext cx="7467600" cy="4983163"/>
          </a:xfrm>
        </p:spPr>
        <p:txBody>
          <a:bodyPr>
            <a:noAutofit/>
          </a:bodyPr>
          <a:lstStyle/>
          <a:p>
            <a:r>
              <a:rPr lang="en-US" sz="2400" dirty="0" smtClean="0"/>
              <a:t>Windows Communication Foundation</a:t>
            </a:r>
          </a:p>
          <a:p>
            <a:pPr lvl="1"/>
            <a:r>
              <a:rPr lang="en-US" sz="2400" dirty="0" err="1" smtClean="0"/>
              <a:t>RESTful</a:t>
            </a:r>
            <a:r>
              <a:rPr lang="en-US" sz="2400" dirty="0" smtClean="0"/>
              <a:t> enhancements</a:t>
            </a:r>
          </a:p>
          <a:p>
            <a:pPr lvl="1"/>
            <a:r>
              <a:rPr lang="en-US" sz="2400" dirty="0" smtClean="0"/>
              <a:t>Messaging enhancements</a:t>
            </a:r>
          </a:p>
          <a:p>
            <a:pPr lvl="1"/>
            <a:r>
              <a:rPr lang="en-US" sz="2400" dirty="0" smtClean="0"/>
              <a:t>Correlation enhancements</a:t>
            </a:r>
          </a:p>
          <a:p>
            <a:pPr lvl="1"/>
            <a:r>
              <a:rPr lang="en-US" sz="2400" dirty="0" err="1" smtClean="0"/>
              <a:t>Seemless</a:t>
            </a:r>
            <a:r>
              <a:rPr lang="en-US" sz="2400" dirty="0" smtClean="0"/>
              <a:t> integration with Workflow Services </a:t>
            </a:r>
          </a:p>
          <a:p>
            <a:r>
              <a:rPr lang="en-US" sz="2400" dirty="0" smtClean="0"/>
              <a:t>Windows Workflow Foundation</a:t>
            </a:r>
          </a:p>
          <a:p>
            <a:pPr lvl="1"/>
            <a:r>
              <a:rPr lang="en-US" sz="2400" dirty="0" smtClean="0"/>
              <a:t>Significant improvements in performance and scalability</a:t>
            </a:r>
          </a:p>
          <a:p>
            <a:pPr lvl="1"/>
            <a:r>
              <a:rPr lang="en-US" sz="2400" dirty="0" smtClean="0"/>
              <a:t>New workflow flow-control models and pre-built activities</a:t>
            </a:r>
          </a:p>
          <a:p>
            <a:pPr lvl="1"/>
            <a:r>
              <a:rPr lang="en-US" sz="2400" dirty="0" smtClean="0"/>
              <a:t>Enhancements in workflow modeling</a:t>
            </a:r>
          </a:p>
          <a:p>
            <a:pPr lvl="1"/>
            <a:r>
              <a:rPr lang="en-US" sz="2400" dirty="0" smtClean="0"/>
              <a:t>Updated visual designer</a:t>
            </a:r>
          </a:p>
          <a:p>
            <a:pPr lvl="1">
              <a:buNone/>
            </a:pPr>
            <a:endParaRPr lang="en-US" sz="2400" dirty="0"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l"/>
            <a:r>
              <a:rPr smtClean="0"/>
              <a:t>More Web Goodies</a:t>
            </a:r>
            <a:r>
              <a:rPr lang="en-US" dirty="0" smtClean="0"/>
              <a:t>…  </a:t>
            </a:r>
            <a:endParaRPr lang="en-US" dirty="0"/>
          </a:p>
        </p:txBody>
      </p:sp>
      <p:sp>
        <p:nvSpPr>
          <p:cNvPr id="6" name="Text Placeholder 5"/>
          <p:cNvSpPr>
            <a:spLocks noGrp="1"/>
          </p:cNvSpPr>
          <p:nvPr>
            <p:ph type="body" sz="quarter" idx="10"/>
          </p:nvPr>
        </p:nvSpPr>
        <p:spPr>
          <a:xfrm>
            <a:off x="381000" y="1411552"/>
            <a:ext cx="8382000" cy="5182957"/>
          </a:xfrm>
        </p:spPr>
        <p:txBody>
          <a:bodyPr/>
          <a:lstStyle/>
          <a:p>
            <a:r>
              <a:rPr lang="en-US" dirty="0" smtClean="0"/>
              <a:t>ADO.NET Data Services</a:t>
            </a:r>
          </a:p>
          <a:p>
            <a:pPr lvl="1"/>
            <a:r>
              <a:rPr lang="en-US" dirty="0" smtClean="0"/>
              <a:t>REST based exposure of relational data</a:t>
            </a:r>
          </a:p>
          <a:p>
            <a:pPr lvl="1"/>
            <a:r>
              <a:rPr lang="en-US" dirty="0" smtClean="0"/>
              <a:t>Ability to go “offline”</a:t>
            </a:r>
          </a:p>
          <a:p>
            <a:pPr lvl="1"/>
            <a:endParaRPr lang="en-US" dirty="0" smtClean="0"/>
          </a:p>
          <a:p>
            <a:r>
              <a:rPr lang="en-US" dirty="0" smtClean="0"/>
              <a:t>ASP.NET AJAX</a:t>
            </a:r>
          </a:p>
          <a:p>
            <a:pPr lvl="1"/>
            <a:r>
              <a:rPr lang="en-US" dirty="0" smtClean="0"/>
              <a:t>JavaScript UI Templates and Data-binding</a:t>
            </a:r>
          </a:p>
          <a:p>
            <a:pPr lvl="1"/>
            <a:r>
              <a:rPr lang="en-US" dirty="0" smtClean="0"/>
              <a:t>AJAX Control Toolkit Enhancements </a:t>
            </a:r>
          </a:p>
          <a:p>
            <a:pPr lvl="2"/>
            <a:r>
              <a:rPr lang="en-US" dirty="0" smtClean="0"/>
              <a:t>Client-side controls</a:t>
            </a:r>
          </a:p>
          <a:p>
            <a:pPr lvl="1"/>
            <a:r>
              <a:rPr lang="en-US" dirty="0" smtClean="0"/>
              <a:t>DOM selection, manipulation and animation</a:t>
            </a:r>
          </a:p>
          <a:p>
            <a:pPr lvl="1"/>
            <a:r>
              <a:rPr lang="en-US" dirty="0" smtClean="0"/>
              <a:t>Addition of </a:t>
            </a:r>
            <a:r>
              <a:rPr lang="en-US" dirty="0" err="1" smtClean="0"/>
              <a:t>jQuery</a:t>
            </a:r>
            <a:endParaRPr lang="en-US" dirty="0" smtClean="0"/>
          </a:p>
          <a:p>
            <a:pPr lvl="1"/>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21088" y="1905001"/>
            <a:ext cx="7681532" cy="830997"/>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z="6000" spc="-150" dirty="0" smtClean="0">
                <a:ln w="3175">
                  <a:noFill/>
                </a:ln>
                <a:gradFill flip="none" rotWithShape="1">
                  <a:gsLst>
                    <a:gs pos="0">
                      <a:schemeClr val="tx1"/>
                    </a:gs>
                    <a:gs pos="86000">
                      <a:schemeClr val="tx1"/>
                    </a:gs>
                  </a:gsLst>
                  <a:lin ang="5400000" scaled="0"/>
                  <a:tileRect/>
                </a:gradFill>
                <a:effectLst>
                  <a:outerShdw blurRad="38100" dist="38100" dir="2700000" algn="tl">
                    <a:srgbClr val="000000">
                      <a:alpha val="43137"/>
                    </a:srgbClr>
                  </a:outerShdw>
                </a:effectLst>
                <a:latin typeface="Segoe UI" pitchFamily="34" charset="0"/>
                <a:cs typeface="Segoe UI" pitchFamily="34" charset="0"/>
              </a:rPr>
              <a:t>Visual Studio 2010</a:t>
            </a:r>
            <a:endParaRPr kumimoji="0" lang="en-US" sz="6000" b="0" i="0" u="none" strike="noStrike" kern="1200" cap="none" spc="-150" normalizeH="0" baseline="0" noProof="0" dirty="0">
              <a:ln w="3175">
                <a:noFill/>
              </a:ln>
              <a:gradFill flip="none" rotWithShape="1">
                <a:gsLst>
                  <a:gs pos="0">
                    <a:schemeClr val="tx1"/>
                  </a:gs>
                  <a:gs pos="86000">
                    <a:schemeClr val="tx1"/>
                  </a:gs>
                </a:gsLst>
                <a:lin ang="5400000" scaled="0"/>
                <a:tileRect/>
              </a:gradFill>
              <a:effectLst>
                <a:outerShdw blurRad="38100" dist="38100" dir="2700000" algn="tl">
                  <a:srgbClr val="000000">
                    <a:alpha val="43137"/>
                  </a:srgbClr>
                </a:outerShdw>
              </a:effectLst>
              <a:uLnTx/>
              <a:uFillTx/>
              <a:latin typeface="Segoe UI" pitchFamily="34" charset="0"/>
              <a:ea typeface="+mn-ea"/>
              <a:cs typeface="Segoe UI"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IDE Improvements</a:t>
            </a:r>
            <a:endParaRPr lang="en-US" dirty="0"/>
          </a:p>
        </p:txBody>
      </p:sp>
      <p:sp>
        <p:nvSpPr>
          <p:cNvPr id="3" name="Text Placeholder 2"/>
          <p:cNvSpPr>
            <a:spLocks noGrp="1"/>
          </p:cNvSpPr>
          <p:nvPr>
            <p:ph type="body" idx="4294967295"/>
          </p:nvPr>
        </p:nvSpPr>
        <p:spPr>
          <a:xfrm>
            <a:off x="426856" y="1688236"/>
            <a:ext cx="4537242" cy="4941164"/>
          </a:xfrm>
          <a:prstGeom prst="rect">
            <a:avLst/>
          </a:prstGeom>
        </p:spPr>
        <p:txBody>
          <a:bodyPr>
            <a:noAutofit/>
          </a:bodyPr>
          <a:lstStyle/>
          <a:p>
            <a:r>
              <a:rPr lang="en-US" sz="2400" dirty="0" smtClean="0"/>
              <a:t>Visual Studio Environment</a:t>
            </a:r>
          </a:p>
          <a:p>
            <a:pPr lvl="1"/>
            <a:r>
              <a:rPr lang="en-US" sz="2000" dirty="0" smtClean="0"/>
              <a:t>WPF-based Editor</a:t>
            </a:r>
          </a:p>
          <a:p>
            <a:pPr lvl="1"/>
            <a:r>
              <a:rPr lang="en-US" sz="2000" dirty="0" smtClean="0"/>
              <a:t>Better Multi-Monitor Support</a:t>
            </a:r>
          </a:p>
          <a:p>
            <a:r>
              <a:rPr lang="en-US" sz="2400" dirty="0" smtClean="0"/>
              <a:t>Navigation</a:t>
            </a:r>
          </a:p>
          <a:p>
            <a:pPr lvl="1"/>
            <a:r>
              <a:rPr lang="en-US" sz="2000" dirty="0" smtClean="0"/>
              <a:t>Quick Search</a:t>
            </a:r>
          </a:p>
          <a:p>
            <a:pPr lvl="1"/>
            <a:r>
              <a:rPr lang="en-US" sz="2000" dirty="0" smtClean="0"/>
              <a:t>Highlight references</a:t>
            </a:r>
          </a:p>
          <a:p>
            <a:r>
              <a:rPr lang="en-US" sz="2400" dirty="0" smtClean="0"/>
              <a:t>Project System</a:t>
            </a:r>
          </a:p>
          <a:p>
            <a:pPr lvl="1"/>
            <a:r>
              <a:rPr lang="en-US" sz="2000" dirty="0" smtClean="0"/>
              <a:t>100% source code compatible</a:t>
            </a:r>
          </a:p>
          <a:p>
            <a:pPr lvl="1"/>
            <a:r>
              <a:rPr lang="en-US" sz="2000" dirty="0" smtClean="0"/>
              <a:t>Multi-Targeting</a:t>
            </a:r>
          </a:p>
        </p:txBody>
      </p:sp>
      <p:pic>
        <p:nvPicPr>
          <p:cNvPr id="2050" name="Picture 2"/>
          <p:cNvPicPr>
            <a:picLocks noChangeAspect="1" noChangeArrowheads="1"/>
          </p:cNvPicPr>
          <p:nvPr/>
        </p:nvPicPr>
        <p:blipFill>
          <a:blip r:embed="rId3"/>
          <a:stretch>
            <a:fillRect/>
          </a:stretch>
        </p:blipFill>
        <p:spPr bwMode="auto">
          <a:xfrm>
            <a:off x="4003909" y="1804814"/>
            <a:ext cx="5140090" cy="3529186"/>
          </a:xfrm>
          <a:prstGeom prst="rect">
            <a:avLst/>
          </a:prstGeom>
          <a:ln>
            <a:solidFill>
              <a:schemeClr val="accent1">
                <a:lumMod val="90000"/>
              </a:schemeClr>
            </a:solidFill>
          </a:ln>
          <a:effectLst>
            <a:glow rad="101600">
              <a:srgbClr val="9EE0F8">
                <a:alpha val="60000"/>
              </a:srgbClr>
            </a:glow>
            <a:outerShdw blurRad="127000" dist="139700" dir="2400000" algn="ctr" rotWithShape="0">
              <a:srgbClr val="000000">
                <a:alpha val="80000"/>
              </a:srgbClr>
            </a:outerShdw>
            <a:reflection blurRad="6350" stA="52000" endA="300" endPos="35000" dir="5400000" sy="-100000" algn="bl" rotWithShape="0"/>
          </a:effectLst>
          <a:scene3d>
            <a:camera prst="perspectiveContrastingLeftFacing"/>
            <a:lightRig rig="threePt" dir="t"/>
          </a:scene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Focused Development</a:t>
            </a:r>
            <a:endParaRPr lang="en-US" dirty="0"/>
          </a:p>
        </p:txBody>
      </p:sp>
      <p:sp>
        <p:nvSpPr>
          <p:cNvPr id="3" name="Text Placeholder 2"/>
          <p:cNvSpPr>
            <a:spLocks noGrp="1"/>
          </p:cNvSpPr>
          <p:nvPr>
            <p:ph type="body" idx="4294967295"/>
          </p:nvPr>
        </p:nvSpPr>
        <p:spPr>
          <a:xfrm>
            <a:off x="426856" y="1688236"/>
            <a:ext cx="4537242" cy="487313"/>
          </a:xfrm>
          <a:prstGeom prst="rect">
            <a:avLst/>
          </a:prstGeom>
        </p:spPr>
        <p:txBody>
          <a:bodyPr>
            <a:noAutofit/>
          </a:bodyPr>
          <a:lstStyle/>
          <a:p>
            <a:r>
              <a:rPr lang="en-US" sz="2400" dirty="0" smtClean="0"/>
              <a:t>Consume First, Declare Later</a:t>
            </a:r>
          </a:p>
          <a:p>
            <a:pPr lvl="1"/>
            <a:r>
              <a:rPr lang="en-US" sz="2000" dirty="0" smtClean="0"/>
              <a:t>Generate from usage</a:t>
            </a:r>
          </a:p>
          <a:p>
            <a:r>
              <a:rPr lang="en-US" sz="2400" dirty="0" smtClean="0"/>
              <a:t>Code insight</a:t>
            </a:r>
          </a:p>
          <a:p>
            <a:pPr lvl="1"/>
            <a:r>
              <a:rPr lang="en-US" sz="2000" dirty="0" smtClean="0"/>
              <a:t>Call hierarchy</a:t>
            </a:r>
          </a:p>
          <a:p>
            <a:pPr lvl="1"/>
            <a:r>
              <a:rPr lang="en-US" sz="2000" dirty="0" smtClean="0"/>
              <a:t>Inline call tree</a:t>
            </a:r>
          </a:p>
          <a:p>
            <a:r>
              <a:rPr lang="en-US" sz="2400" dirty="0" smtClean="0"/>
              <a:t>Layers</a:t>
            </a:r>
          </a:p>
          <a:p>
            <a:pPr lvl="1"/>
            <a:r>
              <a:rPr lang="en-US" sz="2000" dirty="0" smtClean="0"/>
              <a:t>Rich formatting of code</a:t>
            </a:r>
          </a:p>
          <a:p>
            <a:pPr lvl="1"/>
            <a:r>
              <a:rPr lang="en-US" sz="2000" dirty="0" smtClean="0"/>
              <a:t>Overlays of contextual information</a:t>
            </a:r>
          </a:p>
          <a:p>
            <a:r>
              <a:rPr lang="en-US" sz="2400" dirty="0" smtClean="0"/>
              <a:t>Document Map Margin</a:t>
            </a:r>
          </a:p>
        </p:txBody>
      </p:sp>
      <p:pic>
        <p:nvPicPr>
          <p:cNvPr id="2050" name="Picture 2"/>
          <p:cNvPicPr>
            <a:picLocks noChangeAspect="1" noChangeArrowheads="1"/>
          </p:cNvPicPr>
          <p:nvPr/>
        </p:nvPicPr>
        <p:blipFill>
          <a:blip r:embed="rId3"/>
          <a:stretch>
            <a:fillRect/>
          </a:stretch>
        </p:blipFill>
        <p:spPr bwMode="auto">
          <a:xfrm>
            <a:off x="4267201" y="1371600"/>
            <a:ext cx="4552706" cy="4436429"/>
          </a:xfrm>
          <a:prstGeom prst="rect">
            <a:avLst/>
          </a:prstGeom>
          <a:ln>
            <a:solidFill>
              <a:schemeClr val="accent1">
                <a:lumMod val="90000"/>
              </a:schemeClr>
            </a:solidFill>
          </a:ln>
          <a:effectLst>
            <a:glow rad="101600">
              <a:srgbClr val="9EE0F8">
                <a:alpha val="60000"/>
              </a:srgbClr>
            </a:glow>
            <a:outerShdw blurRad="127000" dist="139700" dir="2400000" algn="ctr" rotWithShape="0">
              <a:srgbClr val="000000">
                <a:alpha val="80000"/>
              </a:srgbClr>
            </a:outerShdw>
            <a:reflection blurRad="6350" stA="52000" endA="300" endPos="35000" dir="5400000" sy="-100000" algn="bl" rotWithShape="0"/>
          </a:effectLst>
          <a:scene3d>
            <a:camera prst="perspectiveContrastingLeftFacing"/>
            <a:lightRig rig="threePt" dir="t"/>
          </a:scene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66800" y="457200"/>
            <a:ext cx="8077200" cy="1523494"/>
          </a:xfrm>
          <a:prstGeom prst="rect">
            <a:avLst/>
          </a:prstGeom>
        </p:spPr>
        <p:txBody>
          <a:bodyPr vert="horz" wrap="square" lIns="0" tIns="0" rIns="0" bIns="0" rtlCol="0" anchor="b"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0" normalizeH="0" baseline="0" noProof="0" dirty="0" smtClean="0">
                <a:ln w="3175">
                  <a:noFill/>
                </a:ln>
                <a:solidFill>
                  <a:srgbClr val="FFFFFF"/>
                </a:solidFill>
                <a:effectLst/>
                <a:uLnTx/>
                <a:uFillTx/>
                <a:latin typeface="Calibri" pitchFamily="34" charset="0"/>
                <a:ea typeface="+mn-ea"/>
                <a:cs typeface="Arial" charset="0"/>
              </a:rPr>
              <a:t>Visual Studio 2010: New Features</a:t>
            </a:r>
            <a:endParaRPr kumimoji="0" lang="en-US" sz="4800" b="0" i="0" u="none" strike="noStrike" kern="1200" cap="none" spc="-100" normalizeH="0" baseline="0" noProof="0" dirty="0">
              <a:ln w="3175">
                <a:noFill/>
              </a:ln>
              <a:solidFill>
                <a:srgbClr val="FFFFFF"/>
              </a:solidFill>
              <a:effectLst/>
              <a:uLnTx/>
              <a:uFillTx/>
              <a:latin typeface="Calibri" pitchFamily="34" charset="0"/>
              <a:ea typeface="+mn-ea"/>
              <a:cs typeface="Arial" charset="0"/>
            </a:endParaRPr>
          </a:p>
        </p:txBody>
      </p:sp>
      <p:sp>
        <p:nvSpPr>
          <p:cNvPr id="5" name="Text Placeholder 3"/>
          <p:cNvSpPr txBox="1">
            <a:spLocks/>
          </p:cNvSpPr>
          <p:nvPr/>
        </p:nvSpPr>
        <p:spPr>
          <a:xfrm>
            <a:off x="1066799" y="1980694"/>
            <a:ext cx="6994950" cy="1384994"/>
          </a:xfrm>
          <a:prstGeom prst="rect">
            <a:avLst/>
          </a:prstGeom>
          <a:scene3d>
            <a:camera prst="orthographicFront"/>
            <a:lightRig rig="contrasting" dir="t"/>
          </a:scene3d>
          <a:sp3d/>
        </p:spPr>
        <p:txBody>
          <a:bodyPr vert="horz" wrap="square" lIns="0" tIns="0" rIns="0" bIns="0" rtlCol="0" anchor="t" anchorCtr="0">
            <a:noAutofit/>
            <a:sp3d extrusionH="57150">
              <a:bevelT w="19050" h="31750"/>
              <a:contourClr>
                <a:srgbClr val="CCFF99"/>
              </a:contourClr>
            </a:sp3d>
          </a:bodyPr>
          <a:lstStyle/>
          <a:p>
            <a:pPr marL="0" marR="0" lvl="0" indent="0" algn="l" defTabSz="914363" rtl="0" eaLnBrk="1" fontAlgn="auto" latinLnBrk="0" hangingPunct="1">
              <a:lnSpc>
                <a:spcPct val="90000"/>
              </a:lnSpc>
              <a:spcBef>
                <a:spcPct val="20000"/>
              </a:spcBef>
              <a:spcAft>
                <a:spcPts val="0"/>
              </a:spcAft>
              <a:buClrTx/>
              <a:buSzPct val="120000"/>
              <a:buFont typeface="Arial" pitchFamily="34" charset="0"/>
              <a:buNone/>
              <a:tabLst/>
              <a:defRPr/>
            </a:pPr>
            <a:r>
              <a:rPr kumimoji="0" lang="en-US" sz="10000" b="0" i="0" u="none" strike="noStrike" kern="1200" cap="none" spc="-500" normalizeH="0" baseline="0" noProof="0" dirty="0" smtClean="0">
                <a:ln w="11430"/>
                <a:effectLst/>
                <a:uLnTx/>
                <a:uFillTx/>
                <a:latin typeface="Calibri" pitchFamily="34" charset="0"/>
                <a:ea typeface="+mn-ea"/>
                <a:cs typeface="+mn-cs"/>
              </a:rPr>
              <a:t>demo</a:t>
            </a:r>
            <a:endParaRPr kumimoji="0" lang="en-US" sz="10000" b="0" i="0" u="none" strike="noStrike" kern="1200" cap="none" spc="-500" normalizeH="0" baseline="0" noProof="0" dirty="0">
              <a:ln w="11430"/>
              <a:effectLst/>
              <a:uLnTx/>
              <a:uFillTx/>
              <a:latin typeface="Calibri"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Development</a:t>
            </a:r>
            <a:endParaRPr lang="en-US" dirty="0"/>
          </a:p>
        </p:txBody>
      </p:sp>
      <p:sp>
        <p:nvSpPr>
          <p:cNvPr id="3" name="Text Placeholder 2"/>
          <p:cNvSpPr>
            <a:spLocks noGrp="1"/>
          </p:cNvSpPr>
          <p:nvPr>
            <p:ph type="body" idx="4294967295"/>
          </p:nvPr>
        </p:nvSpPr>
        <p:spPr>
          <a:xfrm>
            <a:off x="426856" y="1688236"/>
            <a:ext cx="4537242" cy="487313"/>
          </a:xfrm>
          <a:prstGeom prst="rect">
            <a:avLst/>
          </a:prstGeom>
        </p:spPr>
        <p:txBody>
          <a:bodyPr>
            <a:noAutofit/>
          </a:bodyPr>
          <a:lstStyle/>
          <a:p>
            <a:r>
              <a:rPr lang="en-US" dirty="0" smtClean="0"/>
              <a:t>Enhanced JavaScript tooling</a:t>
            </a:r>
          </a:p>
          <a:p>
            <a:r>
              <a:rPr lang="en-US" dirty="0" smtClean="0"/>
              <a:t>HTML snippets</a:t>
            </a:r>
          </a:p>
          <a:p>
            <a:r>
              <a:rPr lang="en-US" dirty="0" smtClean="0"/>
              <a:t>New MVC and Dynamic Data tooling</a:t>
            </a:r>
          </a:p>
          <a:p>
            <a:r>
              <a:rPr lang="en-US" dirty="0" smtClean="0"/>
              <a:t>Integrated Web Deployment</a:t>
            </a:r>
          </a:p>
        </p:txBody>
      </p:sp>
      <p:pic>
        <p:nvPicPr>
          <p:cNvPr id="2050" name="Picture 2"/>
          <p:cNvPicPr>
            <a:picLocks noChangeAspect="1" noChangeArrowheads="1"/>
          </p:cNvPicPr>
          <p:nvPr/>
        </p:nvPicPr>
        <p:blipFill>
          <a:blip r:embed="rId3"/>
          <a:stretch>
            <a:fillRect/>
          </a:stretch>
        </p:blipFill>
        <p:spPr bwMode="auto">
          <a:xfrm>
            <a:off x="3848530" y="1613415"/>
            <a:ext cx="5295470" cy="4025385"/>
          </a:xfrm>
          <a:prstGeom prst="rect">
            <a:avLst/>
          </a:prstGeom>
          <a:ln>
            <a:solidFill>
              <a:schemeClr val="accent1">
                <a:lumMod val="90000"/>
              </a:schemeClr>
            </a:solidFill>
          </a:ln>
          <a:effectLst>
            <a:glow rad="101600">
              <a:srgbClr val="9EE0F8">
                <a:alpha val="60000"/>
              </a:srgbClr>
            </a:glow>
            <a:outerShdw blurRad="127000" dist="139700" dir="2400000" algn="ctr" rotWithShape="0">
              <a:srgbClr val="000000">
                <a:alpha val="80000"/>
              </a:srgbClr>
            </a:outerShdw>
            <a:reflection blurRad="6350" stA="52000" endA="300" endPos="35000" dir="5400000" sy="-100000" algn="bl" rotWithShape="0"/>
          </a:effectLst>
          <a:scene3d>
            <a:camera prst="perspectiveContrastingLeftFacing"/>
            <a:lightRig rig="threePt" dir="t"/>
          </a:scene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21088" y="1905001"/>
            <a:ext cx="7681532" cy="830997"/>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z="6000" spc="-150" dirty="0" smtClean="0">
                <a:ln w="3175">
                  <a:noFill/>
                </a:ln>
                <a:gradFill flip="none" rotWithShape="1">
                  <a:gsLst>
                    <a:gs pos="0">
                      <a:schemeClr val="tx1"/>
                    </a:gs>
                    <a:gs pos="86000">
                      <a:schemeClr val="tx1"/>
                    </a:gs>
                  </a:gsLst>
                  <a:lin ang="5400000" scaled="0"/>
                  <a:tileRect/>
                </a:gradFill>
                <a:effectLst>
                  <a:outerShdw blurRad="38100" dist="38100" dir="2700000" algn="tl">
                    <a:srgbClr val="000000">
                      <a:alpha val="43137"/>
                    </a:srgbClr>
                  </a:outerShdw>
                </a:effectLst>
                <a:latin typeface="Segoe UI" pitchFamily="34" charset="0"/>
                <a:cs typeface="Segoe UI" pitchFamily="34" charset="0"/>
              </a:rPr>
              <a:t>.NET Framework 4.0</a:t>
            </a:r>
            <a:endParaRPr kumimoji="0" lang="en-US" sz="6000" b="0" i="0" u="none" strike="noStrike" kern="1200" cap="none" spc="-150" normalizeH="0" baseline="0" noProof="0" dirty="0">
              <a:ln w="3175">
                <a:noFill/>
              </a:ln>
              <a:gradFill flip="none" rotWithShape="1">
                <a:gsLst>
                  <a:gs pos="0">
                    <a:schemeClr val="tx1"/>
                  </a:gs>
                  <a:gs pos="86000">
                    <a:schemeClr val="tx1"/>
                  </a:gs>
                </a:gsLst>
                <a:lin ang="5400000" scaled="0"/>
                <a:tileRect/>
              </a:gradFill>
              <a:effectLst>
                <a:outerShdw blurRad="38100" dist="38100" dir="2700000" algn="tl">
                  <a:srgbClr val="000000">
                    <a:alpha val="43137"/>
                  </a:srgbClr>
                </a:outerShdw>
              </a:effectLst>
              <a:uLnTx/>
              <a:uFillTx/>
              <a:latin typeface="Segoe UI" pitchFamily="34" charset="0"/>
              <a:ea typeface="+mn-ea"/>
              <a:cs typeface="Segoe UI" pitchFamily="34"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Native C++ Development</a:t>
            </a:r>
            <a:endParaRPr lang="en-US" dirty="0"/>
          </a:p>
        </p:txBody>
      </p:sp>
      <p:sp>
        <p:nvSpPr>
          <p:cNvPr id="3" name="Text Placeholder 2"/>
          <p:cNvSpPr>
            <a:spLocks noGrp="1"/>
          </p:cNvSpPr>
          <p:nvPr>
            <p:ph type="body" idx="4294967295"/>
          </p:nvPr>
        </p:nvSpPr>
        <p:spPr>
          <a:xfrm>
            <a:off x="426856" y="1688236"/>
            <a:ext cx="4537242" cy="4864964"/>
          </a:xfrm>
          <a:prstGeom prst="rect">
            <a:avLst/>
          </a:prstGeom>
        </p:spPr>
        <p:txBody>
          <a:bodyPr>
            <a:normAutofit fontScale="92500" lnSpcReduction="20000"/>
          </a:bodyPr>
          <a:lstStyle/>
          <a:p>
            <a:pPr lvl="0"/>
            <a:r>
              <a:rPr lang="en-US" dirty="0" smtClean="0"/>
              <a:t>Amazing IDE Experience</a:t>
            </a:r>
          </a:p>
          <a:p>
            <a:pPr lvl="1"/>
            <a:r>
              <a:rPr lang="en-US" dirty="0" smtClean="0"/>
              <a:t>Scale smoothly</a:t>
            </a:r>
          </a:p>
          <a:p>
            <a:pPr lvl="1"/>
            <a:r>
              <a:rPr lang="en-US" dirty="0" smtClean="0"/>
              <a:t>Better navigation of large source bases</a:t>
            </a:r>
          </a:p>
          <a:p>
            <a:pPr lvl="1"/>
            <a:r>
              <a:rPr lang="en-US" dirty="0" smtClean="0"/>
              <a:t>Multi-targeting</a:t>
            </a:r>
          </a:p>
          <a:p>
            <a:pPr lvl="1"/>
            <a:r>
              <a:rPr lang="en-US" dirty="0" smtClean="0"/>
              <a:t>MFC Class Wizard</a:t>
            </a:r>
          </a:p>
          <a:p>
            <a:r>
              <a:rPr lang="en-US" dirty="0" smtClean="0"/>
              <a:t>Parallel computing support</a:t>
            </a:r>
          </a:p>
          <a:p>
            <a:r>
              <a:rPr lang="en-US" dirty="0" smtClean="0"/>
              <a:t>Light up on Windows 7</a:t>
            </a:r>
          </a:p>
          <a:p>
            <a:r>
              <a:rPr lang="en-US" dirty="0" smtClean="0"/>
              <a:t>Updated MFC Look-and-Feel</a:t>
            </a:r>
          </a:p>
          <a:p>
            <a:endParaRPr lang="en-US" dirty="0"/>
          </a:p>
        </p:txBody>
      </p:sp>
      <p:pic>
        <p:nvPicPr>
          <p:cNvPr id="2050" name="Picture 2"/>
          <p:cNvPicPr>
            <a:picLocks noChangeAspect="1" noChangeArrowheads="1"/>
          </p:cNvPicPr>
          <p:nvPr/>
        </p:nvPicPr>
        <p:blipFill>
          <a:blip r:embed="rId3"/>
          <a:srcRect r="54430"/>
          <a:stretch>
            <a:fillRect/>
          </a:stretch>
        </p:blipFill>
        <p:spPr bwMode="auto">
          <a:xfrm>
            <a:off x="4800600" y="1219200"/>
            <a:ext cx="3733800" cy="5121009"/>
          </a:xfrm>
          <a:prstGeom prst="rect">
            <a:avLst/>
          </a:prstGeom>
          <a:ln>
            <a:solidFill>
              <a:schemeClr val="accent1">
                <a:lumMod val="90000"/>
              </a:schemeClr>
            </a:solidFill>
          </a:ln>
          <a:effectLst>
            <a:glow rad="101600">
              <a:srgbClr val="9EE0F8">
                <a:alpha val="60000"/>
              </a:srgbClr>
            </a:glow>
            <a:outerShdw blurRad="127000" dist="139700" dir="2400000" algn="ctr" rotWithShape="0">
              <a:srgbClr val="000000">
                <a:alpha val="80000"/>
              </a:srgbClr>
            </a:outerShdw>
            <a:reflection blurRad="6350" stA="52000" endA="300" endPos="35000" dir="5400000" sy="-100000" algn="bl" rotWithShape="0"/>
          </a:effectLst>
          <a:scene3d>
            <a:camera prst="perspectiveContrastingLeftFacing"/>
            <a:lightRig rig="threePt" dir="t"/>
          </a:scene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Development</a:t>
            </a:r>
            <a:endParaRPr lang="en-US" dirty="0"/>
          </a:p>
        </p:txBody>
      </p:sp>
      <p:sp>
        <p:nvSpPr>
          <p:cNvPr id="3" name="Text Placeholder 2"/>
          <p:cNvSpPr>
            <a:spLocks noGrp="1"/>
          </p:cNvSpPr>
          <p:nvPr>
            <p:ph type="body" idx="4294967295"/>
          </p:nvPr>
        </p:nvSpPr>
        <p:spPr>
          <a:xfrm>
            <a:off x="426856" y="1688236"/>
            <a:ext cx="4537242" cy="4864964"/>
          </a:xfrm>
          <a:prstGeom prst="rect">
            <a:avLst/>
          </a:prstGeom>
        </p:spPr>
        <p:txBody>
          <a:bodyPr>
            <a:normAutofit/>
          </a:bodyPr>
          <a:lstStyle/>
          <a:p>
            <a:r>
              <a:rPr lang="en-US" sz="2000" dirty="0" err="1" smtClean="0"/>
              <a:t>ClickOnce</a:t>
            </a:r>
            <a:r>
              <a:rPr lang="en-US" sz="2000" dirty="0" smtClean="0"/>
              <a:t> Enhancements for Office</a:t>
            </a:r>
          </a:p>
          <a:p>
            <a:pPr lvl="1"/>
            <a:r>
              <a:rPr lang="en-US" sz="1600" dirty="0" smtClean="0"/>
              <a:t>Create solutions with multiple </a:t>
            </a:r>
            <a:r>
              <a:rPr lang="en-US" sz="1600" dirty="0" err="1" smtClean="0"/>
              <a:t>addins</a:t>
            </a:r>
            <a:r>
              <a:rPr lang="en-US" sz="1600" dirty="0" smtClean="0"/>
              <a:t> and documents</a:t>
            </a:r>
          </a:p>
          <a:p>
            <a:pPr lvl="1"/>
            <a:r>
              <a:rPr lang="en-US" sz="1600" dirty="0" smtClean="0"/>
              <a:t>Ability to deploy and update custom actions</a:t>
            </a:r>
          </a:p>
          <a:p>
            <a:pPr lvl="1"/>
            <a:r>
              <a:rPr lang="en-US" sz="1600" dirty="0" smtClean="0"/>
              <a:t>Improved document and template deployment</a:t>
            </a:r>
          </a:p>
          <a:p>
            <a:pPr lvl="1"/>
            <a:r>
              <a:rPr lang="en-US" sz="1600" dirty="0" smtClean="0"/>
              <a:t>Publish Office client customizations to SharePoint</a:t>
            </a:r>
            <a:endParaRPr lang="en-US" sz="1600" dirty="0"/>
          </a:p>
        </p:txBody>
      </p:sp>
      <p:pic>
        <p:nvPicPr>
          <p:cNvPr id="2050" name="Picture 2"/>
          <p:cNvPicPr>
            <a:picLocks noChangeAspect="1" noChangeArrowheads="1"/>
          </p:cNvPicPr>
          <p:nvPr/>
        </p:nvPicPr>
        <p:blipFill>
          <a:blip r:embed="rId3"/>
          <a:stretch>
            <a:fillRect/>
          </a:stretch>
        </p:blipFill>
        <p:spPr bwMode="auto">
          <a:xfrm>
            <a:off x="3890816" y="1278992"/>
            <a:ext cx="5329384" cy="4131208"/>
          </a:xfrm>
          <a:prstGeom prst="rect">
            <a:avLst/>
          </a:prstGeom>
          <a:ln>
            <a:solidFill>
              <a:schemeClr val="accent1">
                <a:lumMod val="90000"/>
              </a:schemeClr>
            </a:solidFill>
          </a:ln>
          <a:effectLst>
            <a:glow rad="101600">
              <a:srgbClr val="9EE0F8">
                <a:alpha val="60000"/>
              </a:srgbClr>
            </a:glow>
            <a:outerShdw blurRad="127000" dist="139700" dir="2400000" algn="ctr" rotWithShape="0">
              <a:srgbClr val="000000">
                <a:alpha val="80000"/>
              </a:srgbClr>
            </a:outerShdw>
            <a:reflection blurRad="6350" stA="52000" endA="300" endPos="35000" dir="5400000" sy="-100000" algn="bl" rotWithShape="0"/>
          </a:effectLst>
          <a:scene3d>
            <a:camera prst="perspectiveContrastingLeftFacing"/>
            <a:lightRig rig="threePt" dir="t"/>
          </a:scene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SharePoint Development</a:t>
            </a:r>
            <a:endParaRPr lang="en-US" dirty="0"/>
          </a:p>
        </p:txBody>
      </p:sp>
      <p:sp>
        <p:nvSpPr>
          <p:cNvPr id="3" name="Text Placeholder 2"/>
          <p:cNvSpPr>
            <a:spLocks noGrp="1"/>
          </p:cNvSpPr>
          <p:nvPr>
            <p:ph type="body" idx="4294967295"/>
          </p:nvPr>
        </p:nvSpPr>
        <p:spPr>
          <a:xfrm>
            <a:off x="426856" y="1688236"/>
            <a:ext cx="4537242" cy="4179164"/>
          </a:xfrm>
          <a:prstGeom prst="rect">
            <a:avLst/>
          </a:prstGeom>
        </p:spPr>
        <p:txBody>
          <a:bodyPr>
            <a:normAutofit/>
          </a:bodyPr>
          <a:lstStyle/>
          <a:p>
            <a:r>
              <a:rPr lang="en-US" sz="2000" dirty="0" smtClean="0"/>
              <a:t>SharePoint tooling for common customizations</a:t>
            </a:r>
          </a:p>
          <a:p>
            <a:endParaRPr lang="en-US" sz="2800" dirty="0" smtClean="0"/>
          </a:p>
          <a:p>
            <a:endParaRPr lang="en-US" sz="2800" dirty="0" smtClean="0"/>
          </a:p>
          <a:p>
            <a:endParaRPr lang="en-US" sz="2800" dirty="0" smtClean="0"/>
          </a:p>
          <a:p>
            <a:pPr>
              <a:buNone/>
            </a:pPr>
            <a:endParaRPr lang="en-US" sz="2800" dirty="0" smtClean="0"/>
          </a:p>
          <a:p>
            <a:pPr lvl="1"/>
            <a:r>
              <a:rPr lang="en-US" sz="1600" dirty="0" smtClean="0"/>
              <a:t>Great experiences inside Visual Studio – coding-&gt;debug-&gt;deploy</a:t>
            </a:r>
          </a:p>
          <a:p>
            <a:pPr lvl="1"/>
            <a:r>
              <a:rPr lang="en-US" sz="1600" dirty="0" smtClean="0"/>
              <a:t>Extensible infrastructure allowing 3</a:t>
            </a:r>
            <a:r>
              <a:rPr lang="en-US" sz="1600" baseline="30000" dirty="0" smtClean="0"/>
              <a:t>rd</a:t>
            </a:r>
            <a:r>
              <a:rPr lang="en-US" sz="1600" dirty="0" smtClean="0"/>
              <a:t> parties and ISVs to create additional SharePoint tooling</a:t>
            </a:r>
          </a:p>
        </p:txBody>
      </p:sp>
      <p:pic>
        <p:nvPicPr>
          <p:cNvPr id="2050" name="Picture 2"/>
          <p:cNvPicPr>
            <a:picLocks noChangeAspect="1" noChangeArrowheads="1"/>
          </p:cNvPicPr>
          <p:nvPr/>
        </p:nvPicPr>
        <p:blipFill>
          <a:blip r:embed="rId3"/>
          <a:srcRect/>
          <a:stretch>
            <a:fillRect/>
          </a:stretch>
        </p:blipFill>
        <p:spPr bwMode="auto">
          <a:xfrm>
            <a:off x="4170161" y="1543793"/>
            <a:ext cx="4743558" cy="4095189"/>
          </a:xfrm>
          <a:prstGeom prst="rect">
            <a:avLst/>
          </a:prstGeom>
          <a:ln>
            <a:solidFill>
              <a:schemeClr val="accent1">
                <a:lumMod val="90000"/>
              </a:schemeClr>
            </a:solidFill>
          </a:ln>
          <a:effectLst>
            <a:glow rad="101600">
              <a:srgbClr val="9EE0F8">
                <a:alpha val="60000"/>
              </a:srgbClr>
            </a:glow>
            <a:outerShdw blurRad="127000" dist="139700" dir="2400000" algn="ctr" rotWithShape="0">
              <a:srgbClr val="000000">
                <a:alpha val="80000"/>
              </a:srgbClr>
            </a:outerShdw>
            <a:reflection blurRad="6350" stA="52000" endA="300" endPos="35000" dir="5400000" sy="-100000" algn="bl" rotWithShape="0"/>
          </a:effectLst>
          <a:scene3d>
            <a:camera prst="perspectiveContrastingLeftFacing"/>
            <a:lightRig rig="threePt" dir="t"/>
          </a:scene3d>
        </p:spPr>
      </p:pic>
      <p:graphicFrame>
        <p:nvGraphicFramePr>
          <p:cNvPr id="10" name="Table 9"/>
          <p:cNvGraphicFramePr>
            <a:graphicFrameLocks noGrp="1"/>
          </p:cNvGraphicFramePr>
          <p:nvPr/>
        </p:nvGraphicFramePr>
        <p:xfrm>
          <a:off x="457200" y="2590800"/>
          <a:ext cx="4343400" cy="1569720"/>
        </p:xfrm>
        <a:graphic>
          <a:graphicData uri="http://schemas.openxmlformats.org/drawingml/2006/table">
            <a:tbl>
              <a:tblPr firstRow="1" bandRow="1">
                <a:tableStyleId>{5C22544A-7EE6-4342-B048-85BDC9FD1C3A}</a:tableStyleId>
              </a:tblPr>
              <a:tblGrid>
                <a:gridCol w="2133600"/>
                <a:gridCol w="2209800"/>
              </a:tblGrid>
              <a:tr h="1569720">
                <a:tc>
                  <a:txBody>
                    <a:bodyPr/>
                    <a:lstStyle/>
                    <a:p>
                      <a:pPr lvl="0"/>
                      <a:r>
                        <a:rPr lang="en-US" sz="1400" dirty="0" smtClean="0"/>
                        <a:t>Workflow</a:t>
                      </a:r>
                    </a:p>
                    <a:p>
                      <a:pPr lvl="0"/>
                      <a:r>
                        <a:rPr lang="en-US" sz="1400" dirty="0" smtClean="0"/>
                        <a:t>Content Types</a:t>
                      </a:r>
                    </a:p>
                    <a:p>
                      <a:pPr lvl="0"/>
                      <a:r>
                        <a:rPr lang="en-US" sz="1400" dirty="0" smtClean="0"/>
                        <a:t>List Definitions</a:t>
                      </a:r>
                    </a:p>
                    <a:p>
                      <a:pPr lvl="0"/>
                      <a:r>
                        <a:rPr lang="en-US" sz="1400" dirty="0" smtClean="0"/>
                        <a:t>Site Definitions</a:t>
                      </a:r>
                    </a:p>
                    <a:p>
                      <a:pPr lvl="0"/>
                      <a:r>
                        <a:rPr lang="en-US" sz="1400" dirty="0" smtClean="0"/>
                        <a:t>Web parts (+ Visual Designer)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alpha val="30196"/>
                      </a:srgbClr>
                    </a:solidFill>
                  </a:tcPr>
                </a:tc>
                <a:tc>
                  <a:txBody>
                    <a:bodyPr/>
                    <a:lstStyle/>
                    <a:p>
                      <a:pPr lvl="0"/>
                      <a:r>
                        <a:rPr lang="en-US" sz="1400" dirty="0" smtClean="0"/>
                        <a:t>Application pages</a:t>
                      </a:r>
                    </a:p>
                    <a:p>
                      <a:pPr lvl="0"/>
                      <a:r>
                        <a:rPr lang="en-US" sz="1400" dirty="0" smtClean="0"/>
                        <a:t>Master pages</a:t>
                      </a:r>
                    </a:p>
                    <a:p>
                      <a:pPr lvl="0"/>
                      <a:r>
                        <a:rPr lang="en-US" sz="1400" dirty="0" smtClean="0"/>
                        <a:t>Server controls</a:t>
                      </a:r>
                    </a:p>
                    <a:p>
                      <a:pPr lvl="0"/>
                      <a:r>
                        <a:rPr lang="en-US" sz="1400" dirty="0" smtClean="0"/>
                        <a:t>Modules</a:t>
                      </a:r>
                    </a:p>
                    <a:p>
                      <a:pPr lvl="0"/>
                      <a:r>
                        <a:rPr lang="en-US" sz="1400" dirty="0" smtClean="0"/>
                        <a:t>Fields</a:t>
                      </a:r>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alpha val="30196"/>
                      </a:srgbClr>
                    </a:solid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Debugger</a:t>
            </a:r>
            <a:endParaRPr lang="en-US" dirty="0"/>
          </a:p>
        </p:txBody>
      </p:sp>
      <p:sp>
        <p:nvSpPr>
          <p:cNvPr id="3" name="Text Placeholder 2"/>
          <p:cNvSpPr>
            <a:spLocks noGrp="1"/>
          </p:cNvSpPr>
          <p:nvPr>
            <p:ph type="body" idx="4294967295"/>
          </p:nvPr>
        </p:nvSpPr>
        <p:spPr>
          <a:xfrm>
            <a:off x="426856" y="1688236"/>
            <a:ext cx="4537242" cy="3721964"/>
          </a:xfrm>
          <a:prstGeom prst="rect">
            <a:avLst/>
          </a:prstGeom>
        </p:spPr>
        <p:txBody>
          <a:bodyPr/>
          <a:lstStyle/>
          <a:p>
            <a:pPr lvl="0"/>
            <a:r>
              <a:rPr lang="en-US" sz="2000" dirty="0" smtClean="0"/>
              <a:t>Richer platform support</a:t>
            </a:r>
          </a:p>
          <a:p>
            <a:pPr lvl="1"/>
            <a:r>
              <a:rPr lang="en-US" sz="1600" dirty="0" smtClean="0"/>
              <a:t>64-bit mixed-mode debugging</a:t>
            </a:r>
          </a:p>
          <a:p>
            <a:pPr lvl="1"/>
            <a:r>
              <a:rPr lang="en-US" sz="1600" dirty="0" err="1" smtClean="0"/>
              <a:t>Minidump</a:t>
            </a:r>
            <a:r>
              <a:rPr lang="en-US" sz="1600" dirty="0" smtClean="0"/>
              <a:t> debugging support for managed and mixed-mode</a:t>
            </a:r>
          </a:p>
          <a:p>
            <a:pPr lvl="1"/>
            <a:r>
              <a:rPr lang="en-US" sz="1600" dirty="0" smtClean="0"/>
              <a:t>WPF </a:t>
            </a:r>
            <a:r>
              <a:rPr lang="en-US" sz="1600" dirty="0" err="1" smtClean="0"/>
              <a:t>Visualizer</a:t>
            </a:r>
            <a:endParaRPr lang="en-US" sz="1600" dirty="0" smtClean="0"/>
          </a:p>
          <a:p>
            <a:r>
              <a:rPr lang="en-US" sz="2000" dirty="0" smtClean="0"/>
              <a:t>Breakpoint improvements</a:t>
            </a:r>
          </a:p>
          <a:p>
            <a:pPr lvl="1"/>
            <a:r>
              <a:rPr lang="en-US" sz="1600" dirty="0" smtClean="0"/>
              <a:t>Grouping and labeling</a:t>
            </a:r>
          </a:p>
          <a:p>
            <a:pPr lvl="1"/>
            <a:r>
              <a:rPr lang="en-US" sz="1600" dirty="0" smtClean="0"/>
              <a:t>Import/export</a:t>
            </a:r>
          </a:p>
          <a:p>
            <a:pPr lvl="0"/>
            <a:r>
              <a:rPr lang="en-US" sz="2000" dirty="0" smtClean="0"/>
              <a:t>Historical Debugger</a:t>
            </a:r>
          </a:p>
          <a:p>
            <a:pPr lvl="1"/>
            <a:r>
              <a:rPr lang="en-US" sz="1600" dirty="0" smtClean="0"/>
              <a:t>Record &amp; playback application execution</a:t>
            </a:r>
          </a:p>
          <a:p>
            <a:endParaRPr lang="en-US" sz="1600" dirty="0" smtClean="0"/>
          </a:p>
        </p:txBody>
      </p:sp>
      <p:pic>
        <p:nvPicPr>
          <p:cNvPr id="2050" name="Picture 2"/>
          <p:cNvPicPr>
            <a:picLocks noChangeAspect="1" noChangeArrowheads="1"/>
          </p:cNvPicPr>
          <p:nvPr/>
        </p:nvPicPr>
        <p:blipFill>
          <a:blip r:embed="rId3"/>
          <a:stretch>
            <a:fillRect/>
          </a:stretch>
        </p:blipFill>
        <p:spPr bwMode="auto">
          <a:xfrm>
            <a:off x="5630029" y="1524000"/>
            <a:ext cx="3102791" cy="4114982"/>
          </a:xfrm>
          <a:prstGeom prst="rect">
            <a:avLst/>
          </a:prstGeom>
          <a:ln>
            <a:solidFill>
              <a:schemeClr val="accent1">
                <a:lumMod val="90000"/>
              </a:schemeClr>
            </a:solidFill>
          </a:ln>
          <a:effectLst>
            <a:glow rad="101600">
              <a:srgbClr val="9EE0F8">
                <a:alpha val="60000"/>
              </a:srgbClr>
            </a:glow>
            <a:outerShdw blurRad="127000" dist="139700" dir="2400000" algn="ctr" rotWithShape="0">
              <a:srgbClr val="000000">
                <a:alpha val="80000"/>
              </a:srgbClr>
            </a:outerShdw>
            <a:reflection blurRad="6350" stA="52000" endA="300" endPos="35000" dir="5400000" sy="-100000" algn="bl" rotWithShape="0"/>
          </a:effectLst>
          <a:scene3d>
            <a:camera prst="perspectiveContrastingLeftFacing"/>
            <a:lightRig rig="threePt" dir="t"/>
          </a:scene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Team System: Business Alignment</a:t>
            </a:r>
            <a:endParaRPr lang="en-US" dirty="0"/>
          </a:p>
        </p:txBody>
      </p:sp>
      <p:sp>
        <p:nvSpPr>
          <p:cNvPr id="3" name="Text Placeholder 2"/>
          <p:cNvSpPr>
            <a:spLocks noGrp="1"/>
          </p:cNvSpPr>
          <p:nvPr>
            <p:ph type="body" idx="4294967295"/>
          </p:nvPr>
        </p:nvSpPr>
        <p:spPr>
          <a:xfrm>
            <a:off x="426856" y="1688236"/>
            <a:ext cx="4537242" cy="4864964"/>
          </a:xfrm>
          <a:prstGeom prst="rect">
            <a:avLst/>
          </a:prstGeom>
        </p:spPr>
        <p:txBody>
          <a:bodyPr>
            <a:normAutofit/>
          </a:bodyPr>
          <a:lstStyle/>
          <a:p>
            <a:r>
              <a:rPr lang="en-US" sz="2000" dirty="0" smtClean="0"/>
              <a:t>Project Management</a:t>
            </a:r>
          </a:p>
          <a:p>
            <a:pPr lvl="1"/>
            <a:r>
              <a:rPr lang="en-US" sz="1600" dirty="0" smtClean="0"/>
              <a:t>Project Server</a:t>
            </a:r>
          </a:p>
          <a:p>
            <a:pPr lvl="1"/>
            <a:r>
              <a:rPr lang="en-US" sz="1600" dirty="0" smtClean="0"/>
              <a:t>Client Integration</a:t>
            </a:r>
          </a:p>
          <a:p>
            <a:pPr lvl="1"/>
            <a:r>
              <a:rPr lang="en-US" sz="1600" dirty="0" smtClean="0"/>
              <a:t>Lightweight Project Planning Tools</a:t>
            </a:r>
          </a:p>
          <a:p>
            <a:r>
              <a:rPr lang="en-US" sz="2000" dirty="0" smtClean="0"/>
              <a:t>Requirements Traceability</a:t>
            </a:r>
          </a:p>
          <a:p>
            <a:r>
              <a:rPr lang="en-US" sz="2000" dirty="0" smtClean="0"/>
              <a:t>Reports</a:t>
            </a:r>
          </a:p>
          <a:p>
            <a:r>
              <a:rPr lang="en-US" sz="2000" dirty="0" smtClean="0"/>
              <a:t>Individual Dashboards</a:t>
            </a:r>
          </a:p>
          <a:p>
            <a:r>
              <a:rPr lang="en-US" sz="2000" dirty="0" smtClean="0"/>
              <a:t>Process Customization</a:t>
            </a:r>
          </a:p>
          <a:p>
            <a:pPr lvl="1"/>
            <a:r>
              <a:rPr lang="en-US" sz="1600" dirty="0" smtClean="0"/>
              <a:t>Wider variety of examples from Microsoft and community</a:t>
            </a:r>
          </a:p>
          <a:p>
            <a:endParaRPr lang="en-US" sz="1600" dirty="0" smtClean="0"/>
          </a:p>
        </p:txBody>
      </p:sp>
      <p:pic>
        <p:nvPicPr>
          <p:cNvPr id="2050" name="Picture 2"/>
          <p:cNvPicPr>
            <a:picLocks noChangeAspect="1" noChangeArrowheads="1"/>
          </p:cNvPicPr>
          <p:nvPr/>
        </p:nvPicPr>
        <p:blipFill>
          <a:blip r:embed="rId3"/>
          <a:stretch>
            <a:fillRect/>
          </a:stretch>
        </p:blipFill>
        <p:spPr bwMode="auto">
          <a:xfrm>
            <a:off x="3813836" y="1600200"/>
            <a:ext cx="5381289" cy="4038599"/>
          </a:xfrm>
          <a:prstGeom prst="rect">
            <a:avLst/>
          </a:prstGeom>
          <a:ln>
            <a:solidFill>
              <a:schemeClr val="accent1">
                <a:lumMod val="90000"/>
              </a:schemeClr>
            </a:solidFill>
          </a:ln>
          <a:effectLst>
            <a:glow rad="101600">
              <a:srgbClr val="9EE0F8">
                <a:alpha val="60000"/>
              </a:srgbClr>
            </a:glow>
            <a:outerShdw blurRad="127000" dist="139700" dir="2400000" algn="ctr" rotWithShape="0">
              <a:srgbClr val="000000">
                <a:alpha val="80000"/>
              </a:srgbClr>
            </a:outerShdw>
            <a:reflection blurRad="6350" stA="52000" endA="300" endPos="35000" dir="5400000" sy="-100000" algn="bl" rotWithShape="0"/>
          </a:effectLst>
          <a:scene3d>
            <a:camera prst="perspectiveContrastingLeftFacing"/>
            <a:lightRig rig="threePt" dir="t"/>
          </a:scene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System: Quality &amp; Testing</a:t>
            </a:r>
            <a:endParaRPr lang="en-US" dirty="0"/>
          </a:p>
        </p:txBody>
      </p:sp>
      <p:sp>
        <p:nvSpPr>
          <p:cNvPr id="3" name="Text Placeholder 2"/>
          <p:cNvSpPr>
            <a:spLocks noGrp="1"/>
          </p:cNvSpPr>
          <p:nvPr>
            <p:ph type="body" idx="4294967295"/>
          </p:nvPr>
        </p:nvSpPr>
        <p:spPr>
          <a:xfrm>
            <a:off x="426856" y="1688236"/>
            <a:ext cx="4537242" cy="4864964"/>
          </a:xfrm>
          <a:prstGeom prst="rect">
            <a:avLst/>
          </a:prstGeom>
        </p:spPr>
        <p:txBody>
          <a:bodyPr>
            <a:normAutofit/>
          </a:bodyPr>
          <a:lstStyle/>
          <a:p>
            <a:r>
              <a:rPr lang="en-US" sz="2000" dirty="0" smtClean="0"/>
              <a:t>Visual structure and behavior in UML and DSL models</a:t>
            </a:r>
          </a:p>
          <a:p>
            <a:r>
              <a:rPr lang="en-US" sz="2000" dirty="0" smtClean="0"/>
              <a:t>Eliminate the “no repro” problem</a:t>
            </a:r>
          </a:p>
          <a:p>
            <a:r>
              <a:rPr lang="en-US" sz="2000" dirty="0" smtClean="0"/>
              <a:t>Gated </a:t>
            </a:r>
            <a:r>
              <a:rPr lang="en-US" sz="2000" dirty="0" err="1" smtClean="0"/>
              <a:t>checkin</a:t>
            </a:r>
            <a:endParaRPr lang="en-US" sz="2000" dirty="0" smtClean="0"/>
          </a:p>
          <a:p>
            <a:r>
              <a:rPr lang="en-US" sz="2000" dirty="0" smtClean="0"/>
              <a:t>T-SQL Quality Tools</a:t>
            </a:r>
          </a:p>
          <a:p>
            <a:r>
              <a:rPr lang="en-US" sz="2000" dirty="0" smtClean="0"/>
              <a:t>Testing improvements</a:t>
            </a:r>
          </a:p>
          <a:p>
            <a:pPr lvl="1"/>
            <a:r>
              <a:rPr lang="en-US" sz="1600" dirty="0" smtClean="0"/>
              <a:t>Test prioritization</a:t>
            </a:r>
          </a:p>
          <a:p>
            <a:pPr lvl="1"/>
            <a:r>
              <a:rPr lang="en-US" sz="1600" dirty="0" smtClean="0"/>
              <a:t>Manual Testing</a:t>
            </a:r>
          </a:p>
          <a:p>
            <a:pPr lvl="1"/>
            <a:r>
              <a:rPr lang="en-US" sz="1600" dirty="0" smtClean="0"/>
              <a:t>Functional Testing</a:t>
            </a:r>
          </a:p>
          <a:p>
            <a:pPr lvl="1"/>
            <a:r>
              <a:rPr lang="en-US" sz="1600" dirty="0" smtClean="0"/>
              <a:t>Test Case Management</a:t>
            </a:r>
          </a:p>
          <a:p>
            <a:endParaRPr lang="en-US" sz="1600" dirty="0" smtClean="0"/>
          </a:p>
        </p:txBody>
      </p:sp>
      <p:pic>
        <p:nvPicPr>
          <p:cNvPr id="2050" name="Picture 2"/>
          <p:cNvPicPr>
            <a:picLocks noChangeAspect="1" noChangeArrowheads="1"/>
          </p:cNvPicPr>
          <p:nvPr/>
        </p:nvPicPr>
        <p:blipFill>
          <a:blip r:embed="rId3" cstate="print"/>
          <a:srcRect b="5391"/>
          <a:stretch>
            <a:fillRect/>
          </a:stretch>
        </p:blipFill>
        <p:spPr bwMode="auto">
          <a:xfrm>
            <a:off x="4170161" y="1808998"/>
            <a:ext cx="4743558" cy="3372602"/>
          </a:xfrm>
          <a:prstGeom prst="rect">
            <a:avLst/>
          </a:prstGeom>
          <a:ln>
            <a:solidFill>
              <a:schemeClr val="accent1">
                <a:lumMod val="90000"/>
              </a:schemeClr>
            </a:solidFill>
          </a:ln>
          <a:effectLst>
            <a:glow rad="101600">
              <a:srgbClr val="9EE0F8">
                <a:alpha val="60000"/>
              </a:srgbClr>
            </a:glow>
            <a:outerShdw blurRad="127000" dist="139700" dir="2400000" algn="ctr" rotWithShape="0">
              <a:srgbClr val="000000">
                <a:alpha val="80000"/>
              </a:srgbClr>
            </a:outerShdw>
            <a:reflection blurRad="6350" stA="52000" endA="300" endPos="35000" dir="5400000" sy="-100000" algn="bl" rotWithShape="0"/>
          </a:effectLst>
          <a:scene3d>
            <a:camera prst="perspectiveContrastingLeftFacing"/>
            <a:lightRig rig="threePt" dir="t"/>
          </a:scene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crosoft logo and tagline"/>
          <p:cNvPicPr>
            <a:picLocks noChangeAspect="1" noChangeArrowheads="1"/>
          </p:cNvPicPr>
          <p:nvPr/>
        </p:nvPicPr>
        <p:blipFill>
          <a:blip r:embed="rId2">
            <a:lum bright="50000"/>
          </a:blip>
          <a:srcRect/>
          <a:stretch>
            <a:fillRect/>
          </a:stretch>
        </p:blipFill>
        <p:spPr bwMode="black">
          <a:xfrm>
            <a:off x="2590800" y="2133600"/>
            <a:ext cx="4703836" cy="1043354"/>
          </a:xfrm>
          <a:prstGeom prst="rect">
            <a:avLst/>
          </a:prstGeom>
          <a:noFill/>
          <a:effectLst/>
        </p:spPr>
      </p:pic>
      <p:sp>
        <p:nvSpPr>
          <p:cNvPr id="5" name="Text Box 8"/>
          <p:cNvSpPr txBox="1">
            <a:spLocks noChangeArrowheads="1"/>
          </p:cNvSpPr>
          <p:nvPr/>
        </p:nvSpPr>
        <p:spPr bwMode="auto">
          <a:xfrm>
            <a:off x="304721" y="5638801"/>
            <a:ext cx="8382079" cy="523220"/>
          </a:xfrm>
          <a:prstGeom prst="rect">
            <a:avLst/>
          </a:prstGeom>
          <a:noFill/>
          <a:ln w="12700">
            <a:noFill/>
            <a:miter lim="800000"/>
            <a:headEnd type="none" w="sm" len="sm"/>
            <a:tailEnd type="none" w="sm" len="sm"/>
          </a:ln>
          <a:effectLst/>
        </p:spPr>
        <p:txBody>
          <a:bodyPr wrap="square">
            <a:spAutoFit/>
          </a:bodyPr>
          <a:lstStyle/>
          <a:p>
            <a:pPr marL="114300" indent="-114300" algn="ctr" eaLnBrk="0" hangingPunct="0">
              <a:buFont typeface="Segoe Semibold" pitchFamily="34" charset="0"/>
              <a:buChar char="©"/>
            </a:pPr>
            <a:r>
              <a:rPr lang="en-US" sz="700" dirty="0">
                <a:solidFill>
                  <a:srgbClr val="FFFFFF"/>
                </a:solidFill>
                <a:latin typeface="Segoe Semibold" pitchFamily="34" charset="0"/>
                <a:cs typeface="Arial" charset="0"/>
              </a:rPr>
              <a:t>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304800" y="914400"/>
            <a:ext cx="8686800" cy="5410200"/>
          </a:xfrm>
          <a:prstGeom prst="roundRect">
            <a:avLst/>
          </a:prstGeom>
          <a:gradFill flip="none" rotWithShape="1">
            <a:gsLst>
              <a:gs pos="0">
                <a:srgbClr val="FFFFFF"/>
              </a:gs>
              <a:gs pos="13000">
                <a:srgbClr val="71E1FB">
                  <a:alpha val="61000"/>
                </a:srgbClr>
              </a:gs>
              <a:gs pos="66000">
                <a:srgbClr val="BBE0E3">
                  <a:alpha val="0"/>
                </a:srgbClr>
              </a:gs>
            </a:gsLst>
            <a:lin ang="5400000" scaled="1"/>
            <a:tileRect/>
          </a:gradFill>
          <a:ln w="19050" cap="flat" cmpd="sng" algn="ctr">
            <a:noFill/>
            <a:prstDash val="solid"/>
          </a:ln>
          <a:effectLst/>
        </p:spPr>
        <p:txBody>
          <a:bodyPr wrap="square" lIns="0" tIns="91440" rIns="0" bIns="0" anchor="ctr"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99" fontAlgn="base">
              <a:spcBef>
                <a:spcPct val="0"/>
              </a:spcBef>
              <a:spcAft>
                <a:spcPct val="0"/>
              </a:spcAft>
              <a:defRPr/>
            </a:pPr>
            <a:endParaRPr lang="en-US" sz="1600" b="1" dirty="0">
              <a:solidFill>
                <a:schemeClr val="tx2"/>
              </a:solidFill>
              <a:effectLst>
                <a:outerShdw blurRad="38100" dist="38100" dir="2700000" algn="tl">
                  <a:srgbClr val="000000">
                    <a:alpha val="43137"/>
                  </a:srgbClr>
                </a:outerShdw>
              </a:effectLst>
              <a:latin typeface="Segoe"/>
            </a:endParaRPr>
          </a:p>
        </p:txBody>
      </p:sp>
      <p:sp>
        <p:nvSpPr>
          <p:cNvPr id="25" name="Title 24"/>
          <p:cNvSpPr>
            <a:spLocks noGrp="1"/>
          </p:cNvSpPr>
          <p:nvPr>
            <p:ph type="title"/>
          </p:nvPr>
        </p:nvSpPr>
        <p:spPr>
          <a:xfrm>
            <a:off x="381000" y="230188"/>
            <a:ext cx="8382000" cy="498598"/>
          </a:xfrm>
        </p:spPr>
        <p:txBody>
          <a:bodyPr>
            <a:normAutofit fontScale="90000"/>
          </a:bodyPr>
          <a:lstStyle/>
          <a:p>
            <a:r>
              <a:rPr sz="3600" smtClean="0"/>
              <a:t>.NET Framework Current "Layer Cake"</a:t>
            </a:r>
            <a:endParaRPr lang="en-US" sz="3600" dirty="0"/>
          </a:p>
        </p:txBody>
      </p:sp>
      <p:sp>
        <p:nvSpPr>
          <p:cNvPr id="20" name="Rounded Rectangle 19"/>
          <p:cNvSpPr/>
          <p:nvPr/>
        </p:nvSpPr>
        <p:spPr>
          <a:xfrm>
            <a:off x="533400" y="2209800"/>
            <a:ext cx="8229600" cy="4038600"/>
          </a:xfrm>
          <a:prstGeom prst="roundRect">
            <a:avLst/>
          </a:prstGeom>
          <a:gradFill flip="none" rotWithShape="1">
            <a:gsLst>
              <a:gs pos="0">
                <a:srgbClr val="FFFFFF"/>
              </a:gs>
              <a:gs pos="13000">
                <a:srgbClr val="71E1FB">
                  <a:alpha val="61000"/>
                </a:srgbClr>
              </a:gs>
              <a:gs pos="66000">
                <a:srgbClr val="BBE0E3">
                  <a:alpha val="0"/>
                </a:srgbClr>
              </a:gs>
            </a:gsLst>
            <a:lin ang="5400000" scaled="1"/>
            <a:tileRect/>
          </a:gradFill>
          <a:ln w="19050" cap="flat" cmpd="sng" algn="ctr">
            <a:noFill/>
            <a:prstDash val="solid"/>
          </a:ln>
          <a:effectLst/>
        </p:spPr>
        <p:txBody>
          <a:bodyPr wrap="square" lIns="0" tIns="91440" rIns="0" bIns="0" anchor="ctr"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99" fontAlgn="base">
              <a:spcBef>
                <a:spcPct val="0"/>
              </a:spcBef>
              <a:spcAft>
                <a:spcPct val="0"/>
              </a:spcAft>
              <a:defRPr/>
            </a:pPr>
            <a:endParaRPr lang="en-US" sz="1600" b="1" dirty="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endParaRPr>
          </a:p>
        </p:txBody>
      </p:sp>
      <p:sp>
        <p:nvSpPr>
          <p:cNvPr id="19" name="Rounded Rectangle 18"/>
          <p:cNvSpPr/>
          <p:nvPr/>
        </p:nvSpPr>
        <p:spPr>
          <a:xfrm>
            <a:off x="676523" y="3631843"/>
            <a:ext cx="7943353" cy="2502794"/>
          </a:xfrm>
          <a:prstGeom prst="roundRect">
            <a:avLst/>
          </a:prstGeom>
          <a:gradFill flip="none" rotWithShape="1">
            <a:gsLst>
              <a:gs pos="0">
                <a:srgbClr val="FFFFFF"/>
              </a:gs>
              <a:gs pos="13000">
                <a:srgbClr val="71E1FB">
                  <a:alpha val="61000"/>
                </a:srgbClr>
              </a:gs>
              <a:gs pos="66000">
                <a:srgbClr val="BBE0E3">
                  <a:alpha val="0"/>
                </a:srgbClr>
              </a:gs>
            </a:gsLst>
            <a:lin ang="5400000" scaled="1"/>
            <a:tileRect/>
          </a:gradFill>
          <a:ln w="19050" cap="flat" cmpd="sng" algn="ctr">
            <a:noFill/>
            <a:prstDash val="solid"/>
          </a:ln>
          <a:effectLst/>
        </p:spPr>
        <p:txBody>
          <a:bodyPr wrap="square" lIns="0" tIns="91440" rIns="0" bIns="0" anchor="ctr"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99" fontAlgn="base">
              <a:spcBef>
                <a:spcPct val="0"/>
              </a:spcBef>
              <a:spcAft>
                <a:spcPct val="0"/>
              </a:spcAft>
              <a:defRPr/>
            </a:pPr>
            <a:endParaRPr lang="en-US" sz="1600" b="1" dirty="0">
              <a:gradFill>
                <a:gsLst>
                  <a:gs pos="50000">
                    <a:srgbClr val="FFFFFF"/>
                  </a:gs>
                  <a:gs pos="100000">
                    <a:srgbClr val="FFFFFF"/>
                  </a:gs>
                </a:gsLst>
                <a:lin ang="5400000" scaled="0"/>
              </a:gradFill>
              <a:effectLst>
                <a:outerShdw blurRad="38100" dist="38100" dir="2700000" algn="tl">
                  <a:srgbClr val="000000">
                    <a:alpha val="43137"/>
                  </a:srgbClr>
                </a:outerShdw>
              </a:effectLst>
              <a:latin typeface="Segoe"/>
            </a:endParaRPr>
          </a:p>
        </p:txBody>
      </p:sp>
      <p:sp>
        <p:nvSpPr>
          <p:cNvPr id="13" name="Rounded Rectangle 12"/>
          <p:cNvSpPr/>
          <p:nvPr/>
        </p:nvSpPr>
        <p:spPr>
          <a:xfrm>
            <a:off x="891209" y="5338294"/>
            <a:ext cx="7585545" cy="568088"/>
          </a:xfrm>
          <a:prstGeom prst="roundRect">
            <a:avLst/>
          </a:prstGeom>
          <a:gradFill rotWithShape="1">
            <a:gsLst>
              <a:gs pos="0">
                <a:srgbClr val="E55819"/>
              </a:gs>
              <a:gs pos="72000">
                <a:srgbClr val="EE8F64"/>
              </a:gs>
            </a:gsLst>
            <a:lin ang="5400000" scaled="1"/>
          </a:gradFill>
          <a:ln w="12700" cap="flat" cmpd="sng" algn="ctr">
            <a:solidFill>
              <a:srgbClr val="ED8455"/>
            </a:solidFill>
            <a:prstDash val="solid"/>
            <a:headEnd type="none" w="med" len="med"/>
            <a:tailEnd type="none" w="med" len="med"/>
          </a:ln>
          <a:effectLst>
            <a:innerShdw blurRad="635000" dist="50800" dir="16200000">
              <a:srgbClr val="963D00"/>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63" fontAlgn="base">
              <a:spcBef>
                <a:spcPct val="0"/>
              </a:spcBef>
              <a:spcAft>
                <a:spcPct val="0"/>
              </a:spcAft>
            </a:pPr>
            <a:r>
              <a:rPr lang="en-US" sz="1400" b="1" dirty="0" smtClean="0">
                <a:solidFill>
                  <a:schemeClr val="tx1"/>
                </a:solidFill>
                <a:effectLst>
                  <a:outerShdw blurRad="38100" dist="38100" dir="2700000" algn="tl">
                    <a:srgbClr val="000000">
                      <a:alpha val="43137"/>
                    </a:srgbClr>
                  </a:outerShdw>
                </a:effectLst>
              </a:rPr>
              <a:t>.NET Framework 2.0 + SP1</a:t>
            </a:r>
          </a:p>
        </p:txBody>
      </p:sp>
      <p:sp>
        <p:nvSpPr>
          <p:cNvPr id="14" name="Rounded Rectangle 13"/>
          <p:cNvSpPr/>
          <p:nvPr/>
        </p:nvSpPr>
        <p:spPr>
          <a:xfrm>
            <a:off x="891209" y="4361825"/>
            <a:ext cx="1789043" cy="862705"/>
          </a:xfrm>
          <a:prstGeom prst="roundRect">
            <a:avLst/>
          </a:prstGeom>
          <a:gradFill flip="none" rotWithShape="1">
            <a:gsLst>
              <a:gs pos="0">
                <a:srgbClr val="80AB3B"/>
              </a:gs>
              <a:gs pos="72000">
                <a:srgbClr val="AFF173"/>
              </a:gs>
            </a:gsLst>
            <a:lin ang="16200000" scaled="1"/>
            <a:tileRect/>
          </a:gradFill>
          <a:ln w="12700" cap="flat" cmpd="sng" algn="ctr">
            <a:solidFill>
              <a:srgbClr val="9DC422"/>
            </a:solidFill>
            <a:prstDash val="solid"/>
            <a:headEnd type="none" w="med" len="med"/>
            <a:tailEnd type="none" w="med" len="med"/>
          </a:ln>
          <a:effectLst>
            <a:innerShdw blurRad="622300" dist="50800" dir="16200000">
              <a:srgbClr val="3E531D"/>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63" fontAlgn="base">
              <a:spcBef>
                <a:spcPct val="0"/>
              </a:spcBef>
              <a:spcAft>
                <a:spcPct val="0"/>
              </a:spcAft>
            </a:pPr>
            <a:r>
              <a:rPr lang="en-US" sz="1400" b="1" dirty="0" smtClean="0">
                <a:solidFill>
                  <a:schemeClr val="tx1"/>
                </a:solidFill>
                <a:effectLst>
                  <a:outerShdw blurRad="38100" dist="38100" dir="2700000" algn="tl">
                    <a:srgbClr val="000000">
                      <a:alpha val="43137"/>
                    </a:srgbClr>
                  </a:outerShdw>
                </a:effectLst>
              </a:rPr>
              <a:t>Windows Presentation Foundation</a:t>
            </a:r>
          </a:p>
        </p:txBody>
      </p:sp>
      <p:sp>
        <p:nvSpPr>
          <p:cNvPr id="15" name="Rounded Rectangle 14"/>
          <p:cNvSpPr/>
          <p:nvPr/>
        </p:nvSpPr>
        <p:spPr>
          <a:xfrm>
            <a:off x="2787917" y="4361825"/>
            <a:ext cx="1942211" cy="862705"/>
          </a:xfrm>
          <a:prstGeom prst="roundRect">
            <a:avLst/>
          </a:prstGeom>
          <a:gradFill flip="none" rotWithShape="1">
            <a:gsLst>
              <a:gs pos="0">
                <a:srgbClr val="80AB3B"/>
              </a:gs>
              <a:gs pos="72000">
                <a:srgbClr val="AFF173"/>
              </a:gs>
            </a:gsLst>
            <a:lin ang="16200000" scaled="1"/>
            <a:tileRect/>
          </a:gradFill>
          <a:ln w="12700" cap="flat" cmpd="sng" algn="ctr">
            <a:solidFill>
              <a:srgbClr val="9DC422"/>
            </a:solidFill>
            <a:prstDash val="solid"/>
            <a:headEnd type="none" w="med" len="med"/>
            <a:tailEnd type="none" w="med" len="med"/>
          </a:ln>
          <a:effectLst>
            <a:innerShdw blurRad="622300" dist="50800" dir="16200000">
              <a:srgbClr val="3E531D"/>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63" fontAlgn="base">
              <a:spcBef>
                <a:spcPct val="0"/>
              </a:spcBef>
              <a:spcAft>
                <a:spcPct val="0"/>
              </a:spcAft>
            </a:pPr>
            <a:r>
              <a:rPr lang="en-US" sz="1400" b="1" dirty="0" smtClean="0">
                <a:solidFill>
                  <a:schemeClr val="tx1"/>
                </a:solidFill>
                <a:effectLst>
                  <a:outerShdw blurRad="38100" dist="38100" dir="2700000" algn="tl">
                    <a:srgbClr val="000000">
                      <a:alpha val="43137"/>
                    </a:srgbClr>
                  </a:outerShdw>
                </a:effectLst>
              </a:rPr>
              <a:t>Windows Communication Foundation</a:t>
            </a:r>
            <a:endParaRPr lang="en-US" sz="1400" b="1" dirty="0">
              <a:solidFill>
                <a:schemeClr val="tx1"/>
              </a:solidFill>
              <a:effectLst>
                <a:outerShdw blurRad="38100" dist="38100" dir="2700000" algn="tl">
                  <a:srgbClr val="000000">
                    <a:alpha val="43137"/>
                  </a:srgbClr>
                </a:outerShdw>
              </a:effectLst>
            </a:endParaRPr>
          </a:p>
        </p:txBody>
      </p:sp>
      <p:sp>
        <p:nvSpPr>
          <p:cNvPr id="16" name="Rounded Rectangle 15"/>
          <p:cNvSpPr/>
          <p:nvPr/>
        </p:nvSpPr>
        <p:spPr>
          <a:xfrm>
            <a:off x="4837793" y="4361825"/>
            <a:ext cx="1765648" cy="862705"/>
          </a:xfrm>
          <a:prstGeom prst="roundRect">
            <a:avLst/>
          </a:prstGeom>
          <a:gradFill flip="none" rotWithShape="1">
            <a:gsLst>
              <a:gs pos="0">
                <a:srgbClr val="80AB3B"/>
              </a:gs>
              <a:gs pos="72000">
                <a:srgbClr val="AFF173"/>
              </a:gs>
            </a:gsLst>
            <a:lin ang="16200000" scaled="1"/>
            <a:tileRect/>
          </a:gradFill>
          <a:ln w="12700" cap="flat" cmpd="sng" algn="ctr">
            <a:solidFill>
              <a:srgbClr val="9DC422"/>
            </a:solidFill>
            <a:prstDash val="solid"/>
            <a:headEnd type="none" w="med" len="med"/>
            <a:tailEnd type="none" w="med" len="med"/>
          </a:ln>
          <a:effectLst>
            <a:innerShdw blurRad="622300" dist="50800" dir="16200000">
              <a:srgbClr val="3E531D"/>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63" fontAlgn="base">
              <a:spcBef>
                <a:spcPct val="0"/>
              </a:spcBef>
              <a:spcAft>
                <a:spcPct val="0"/>
              </a:spcAft>
            </a:pPr>
            <a:r>
              <a:rPr lang="en-US" sz="1400" b="1" dirty="0" smtClean="0">
                <a:solidFill>
                  <a:schemeClr val="tx1"/>
                </a:solidFill>
                <a:effectLst>
                  <a:outerShdw blurRad="38100" dist="38100" dir="2700000" algn="tl">
                    <a:srgbClr val="000000">
                      <a:alpha val="43137"/>
                    </a:srgbClr>
                  </a:outerShdw>
                </a:effectLst>
              </a:rPr>
              <a:t>Windows Workflow Foundation </a:t>
            </a:r>
            <a:endParaRPr lang="en-US" sz="1400" b="1" dirty="0">
              <a:solidFill>
                <a:schemeClr val="tx1"/>
              </a:solidFill>
              <a:effectLst>
                <a:outerShdw blurRad="38100" dist="38100" dir="2700000" algn="tl">
                  <a:srgbClr val="000000">
                    <a:alpha val="43137"/>
                  </a:srgbClr>
                </a:outerShdw>
              </a:effectLst>
            </a:endParaRPr>
          </a:p>
        </p:txBody>
      </p:sp>
      <p:sp>
        <p:nvSpPr>
          <p:cNvPr id="17" name="Rounded Rectangle 16"/>
          <p:cNvSpPr/>
          <p:nvPr/>
        </p:nvSpPr>
        <p:spPr>
          <a:xfrm>
            <a:off x="6711105" y="4361825"/>
            <a:ext cx="1765648" cy="862705"/>
          </a:xfrm>
          <a:prstGeom prst="roundRect">
            <a:avLst/>
          </a:prstGeom>
          <a:gradFill flip="none" rotWithShape="1">
            <a:gsLst>
              <a:gs pos="0">
                <a:srgbClr val="80AB3B"/>
              </a:gs>
              <a:gs pos="72000">
                <a:srgbClr val="AFF173"/>
              </a:gs>
            </a:gsLst>
            <a:lin ang="16200000" scaled="1"/>
            <a:tileRect/>
          </a:gradFill>
          <a:ln w="12700" cap="flat" cmpd="sng" algn="ctr">
            <a:solidFill>
              <a:srgbClr val="9DC422"/>
            </a:solidFill>
            <a:prstDash val="solid"/>
            <a:headEnd type="none" w="med" len="med"/>
            <a:tailEnd type="none" w="med" len="med"/>
          </a:ln>
          <a:effectLst>
            <a:innerShdw blurRad="622300" dist="50800" dir="16200000">
              <a:srgbClr val="3E531D"/>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63" fontAlgn="base">
              <a:spcBef>
                <a:spcPct val="0"/>
              </a:spcBef>
              <a:spcAft>
                <a:spcPct val="0"/>
              </a:spcAft>
            </a:pPr>
            <a:r>
              <a:rPr lang="en-US" sz="1400" b="1" dirty="0" smtClean="0">
                <a:solidFill>
                  <a:schemeClr val="tx1"/>
                </a:solidFill>
                <a:effectLst>
                  <a:outerShdw blurRad="38100" dist="38100" dir="2700000" algn="tl">
                    <a:srgbClr val="000000">
                      <a:alpha val="43137"/>
                    </a:srgbClr>
                  </a:outerShdw>
                </a:effectLst>
              </a:rPr>
              <a:t>Windows </a:t>
            </a:r>
            <a:r>
              <a:rPr lang="en-US" sz="1400" b="1" dirty="0" err="1" smtClean="0">
                <a:solidFill>
                  <a:schemeClr val="tx1"/>
                </a:solidFill>
                <a:effectLst>
                  <a:outerShdw blurRad="38100" dist="38100" dir="2700000" algn="tl">
                    <a:srgbClr val="000000">
                      <a:alpha val="43137"/>
                    </a:srgbClr>
                  </a:outerShdw>
                </a:effectLst>
              </a:rPr>
              <a:t>CardSpace</a:t>
            </a:r>
            <a:endParaRPr lang="en-US" sz="1400" b="1" dirty="0">
              <a:solidFill>
                <a:schemeClr val="tx1"/>
              </a:solidFill>
              <a:effectLst>
                <a:outerShdw blurRad="38100" dist="38100" dir="2700000" algn="tl">
                  <a:srgbClr val="000000">
                    <a:alpha val="43137"/>
                  </a:srgbClr>
                </a:outerShdw>
              </a:effectLst>
            </a:endParaRPr>
          </a:p>
        </p:txBody>
      </p:sp>
      <p:sp>
        <p:nvSpPr>
          <p:cNvPr id="21" name="TextBox 20"/>
          <p:cNvSpPr txBox="1"/>
          <p:nvPr/>
        </p:nvSpPr>
        <p:spPr>
          <a:xfrm>
            <a:off x="819647" y="3718187"/>
            <a:ext cx="7156174" cy="461665"/>
          </a:xfrm>
          <a:prstGeom prst="rect">
            <a:avLst/>
          </a:prstGeom>
          <a:noFill/>
        </p:spPr>
        <p:txBody>
          <a:bodyPr wrap="square" rtlCol="0">
            <a:spAutoFit/>
          </a:bodyPr>
          <a:lstStyle/>
          <a:p>
            <a:r>
              <a:rPr lang="en-US" sz="2400" b="1" dirty="0" smtClean="0">
                <a:solidFill>
                  <a:schemeClr val="tx2"/>
                </a:solidFill>
              </a:rPr>
              <a:t>.NET Framework 3.0 + SP1</a:t>
            </a:r>
            <a:endParaRPr lang="en-US" sz="2400" b="1" dirty="0">
              <a:solidFill>
                <a:schemeClr val="tx2"/>
              </a:solidFill>
            </a:endParaRPr>
          </a:p>
        </p:txBody>
      </p:sp>
      <p:sp>
        <p:nvSpPr>
          <p:cNvPr id="22" name="TextBox 21"/>
          <p:cNvSpPr txBox="1"/>
          <p:nvPr/>
        </p:nvSpPr>
        <p:spPr>
          <a:xfrm>
            <a:off x="819647" y="2323563"/>
            <a:ext cx="7156174" cy="461665"/>
          </a:xfrm>
          <a:prstGeom prst="rect">
            <a:avLst/>
          </a:prstGeom>
          <a:noFill/>
        </p:spPr>
        <p:txBody>
          <a:bodyPr wrap="square" rtlCol="0">
            <a:spAutoFit/>
          </a:bodyPr>
          <a:lstStyle/>
          <a:p>
            <a:r>
              <a:rPr lang="en-US" sz="2400" b="1" dirty="0" smtClean="0">
                <a:solidFill>
                  <a:schemeClr val="tx2"/>
                </a:solidFill>
              </a:rPr>
              <a:t>.NET Framework 3.5</a:t>
            </a:r>
            <a:endParaRPr lang="en-US" sz="2400" b="1" dirty="0">
              <a:solidFill>
                <a:schemeClr val="tx2"/>
              </a:solidFill>
            </a:endParaRPr>
          </a:p>
        </p:txBody>
      </p:sp>
      <p:sp>
        <p:nvSpPr>
          <p:cNvPr id="27" name="Rounded Rectangle 26"/>
          <p:cNvSpPr/>
          <p:nvPr/>
        </p:nvSpPr>
        <p:spPr>
          <a:xfrm>
            <a:off x="748085" y="2949262"/>
            <a:ext cx="1789043" cy="578296"/>
          </a:xfrm>
          <a:prstGeom prst="roundRect">
            <a:avLst/>
          </a:prstGeom>
          <a:gradFill flip="none" rotWithShape="1">
            <a:gsLst>
              <a:gs pos="0">
                <a:srgbClr val="4794B7"/>
              </a:gs>
              <a:gs pos="72000">
                <a:srgbClr val="83C4E1"/>
              </a:gs>
            </a:gsLst>
            <a:lin ang="16200000" scaled="1"/>
            <a:tileRect/>
          </a:gradFill>
          <a:ln w="12700" cap="flat" cmpd="sng" algn="ctr">
            <a:solidFill>
              <a:srgbClr val="31A5B5"/>
            </a:solidFill>
            <a:prstDash val="solid"/>
            <a:headEnd type="none" w="med" len="med"/>
            <a:tailEnd type="none" w="med" len="med"/>
          </a:ln>
          <a:effectLst>
            <a:innerShdw blurRad="635000" dist="50800" dir="16200000">
              <a:srgbClr val="224758"/>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63" fontAlgn="base">
              <a:spcBef>
                <a:spcPct val="0"/>
              </a:spcBef>
              <a:spcAft>
                <a:spcPct val="0"/>
              </a:spcAft>
            </a:pPr>
            <a:r>
              <a:rPr lang="en-US" sz="1400" b="1" dirty="0" smtClean="0">
                <a:solidFill>
                  <a:schemeClr val="tx1"/>
                </a:solidFill>
                <a:effectLst>
                  <a:outerShdw blurRad="38100" dist="38100" dir="2700000" algn="tl">
                    <a:srgbClr val="000000">
                      <a:alpha val="43137"/>
                    </a:srgbClr>
                  </a:outerShdw>
                </a:effectLst>
              </a:rPr>
              <a:t>LINQ</a:t>
            </a:r>
          </a:p>
        </p:txBody>
      </p:sp>
      <p:sp>
        <p:nvSpPr>
          <p:cNvPr id="28" name="Rounded Rectangle 27"/>
          <p:cNvSpPr/>
          <p:nvPr/>
        </p:nvSpPr>
        <p:spPr>
          <a:xfrm>
            <a:off x="2775668" y="2949262"/>
            <a:ext cx="1789043" cy="578296"/>
          </a:xfrm>
          <a:prstGeom prst="roundRect">
            <a:avLst/>
          </a:prstGeom>
          <a:gradFill flip="none" rotWithShape="1">
            <a:gsLst>
              <a:gs pos="0">
                <a:srgbClr val="4794B7"/>
              </a:gs>
              <a:gs pos="72000">
                <a:srgbClr val="83C4E1"/>
              </a:gs>
            </a:gsLst>
            <a:lin ang="16200000" scaled="1"/>
            <a:tileRect/>
          </a:gradFill>
          <a:ln w="12700" cap="flat" cmpd="sng" algn="ctr">
            <a:solidFill>
              <a:srgbClr val="31A5B5"/>
            </a:solidFill>
            <a:prstDash val="solid"/>
            <a:headEnd type="none" w="med" len="med"/>
            <a:tailEnd type="none" w="med" len="med"/>
          </a:ln>
          <a:effectLst>
            <a:innerShdw blurRad="635000" dist="50800" dir="16200000">
              <a:srgbClr val="224758"/>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63" fontAlgn="base">
              <a:spcBef>
                <a:spcPct val="0"/>
              </a:spcBef>
              <a:spcAft>
                <a:spcPct val="0"/>
              </a:spcAft>
            </a:pPr>
            <a:r>
              <a:rPr lang="en-US" sz="1400" b="1" dirty="0" smtClean="0">
                <a:solidFill>
                  <a:schemeClr val="tx1"/>
                </a:solidFill>
                <a:effectLst>
                  <a:outerShdw blurRad="38100" dist="38100" dir="2700000" algn="tl">
                    <a:srgbClr val="000000">
                      <a:alpha val="43137"/>
                    </a:srgbClr>
                  </a:outerShdw>
                </a:effectLst>
              </a:rPr>
              <a:t>WF &amp; WCF Enhancements</a:t>
            </a:r>
          </a:p>
        </p:txBody>
      </p:sp>
      <p:sp>
        <p:nvSpPr>
          <p:cNvPr id="29" name="Rounded Rectangle 28"/>
          <p:cNvSpPr/>
          <p:nvPr/>
        </p:nvSpPr>
        <p:spPr>
          <a:xfrm>
            <a:off x="4803251" y="2939782"/>
            <a:ext cx="1789043" cy="578296"/>
          </a:xfrm>
          <a:prstGeom prst="roundRect">
            <a:avLst/>
          </a:prstGeom>
          <a:gradFill flip="none" rotWithShape="1">
            <a:gsLst>
              <a:gs pos="0">
                <a:srgbClr val="4794B7"/>
              </a:gs>
              <a:gs pos="72000">
                <a:srgbClr val="83C4E1"/>
              </a:gs>
            </a:gsLst>
            <a:lin ang="16200000" scaled="1"/>
            <a:tileRect/>
          </a:gradFill>
          <a:ln w="12700" cap="flat" cmpd="sng" algn="ctr">
            <a:solidFill>
              <a:srgbClr val="31A5B5"/>
            </a:solidFill>
            <a:prstDash val="solid"/>
            <a:headEnd type="none" w="med" len="med"/>
            <a:tailEnd type="none" w="med" len="med"/>
          </a:ln>
          <a:effectLst>
            <a:innerShdw blurRad="635000" dist="50800" dir="16200000">
              <a:srgbClr val="224758"/>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63" fontAlgn="base">
              <a:spcBef>
                <a:spcPct val="0"/>
              </a:spcBef>
              <a:spcAft>
                <a:spcPct val="0"/>
              </a:spcAft>
            </a:pPr>
            <a:r>
              <a:rPr lang="en-US" sz="1400" b="1" dirty="0" smtClean="0">
                <a:solidFill>
                  <a:schemeClr val="tx1"/>
                </a:solidFill>
                <a:effectLst>
                  <a:outerShdw blurRad="38100" dist="38100" dir="2700000" algn="tl">
                    <a:srgbClr val="000000">
                      <a:alpha val="43137"/>
                    </a:srgbClr>
                  </a:outerShdw>
                </a:effectLst>
              </a:rPr>
              <a:t>Add-in </a:t>
            </a:r>
          </a:p>
          <a:p>
            <a:pPr algn="ctr" defTabSz="914063" fontAlgn="base">
              <a:spcBef>
                <a:spcPct val="0"/>
              </a:spcBef>
              <a:spcAft>
                <a:spcPct val="0"/>
              </a:spcAft>
            </a:pPr>
            <a:r>
              <a:rPr lang="en-US" sz="1400" b="1" dirty="0" smtClean="0">
                <a:solidFill>
                  <a:schemeClr val="tx1"/>
                </a:solidFill>
                <a:effectLst>
                  <a:outerShdw blurRad="38100" dist="38100" dir="2700000" algn="tl">
                    <a:srgbClr val="000000">
                      <a:alpha val="43137"/>
                    </a:srgbClr>
                  </a:outerShdw>
                </a:effectLst>
              </a:rPr>
              <a:t>Framework</a:t>
            </a:r>
          </a:p>
        </p:txBody>
      </p:sp>
      <p:sp>
        <p:nvSpPr>
          <p:cNvPr id="30" name="Rounded Rectangle 29"/>
          <p:cNvSpPr/>
          <p:nvPr/>
        </p:nvSpPr>
        <p:spPr>
          <a:xfrm>
            <a:off x="6830833" y="2949262"/>
            <a:ext cx="1789043" cy="578296"/>
          </a:xfrm>
          <a:prstGeom prst="roundRect">
            <a:avLst/>
          </a:prstGeom>
          <a:gradFill flip="none" rotWithShape="1">
            <a:gsLst>
              <a:gs pos="0">
                <a:srgbClr val="4794B7"/>
              </a:gs>
              <a:gs pos="72000">
                <a:srgbClr val="83C4E1"/>
              </a:gs>
            </a:gsLst>
            <a:lin ang="16200000" scaled="1"/>
            <a:tileRect/>
          </a:gradFill>
          <a:ln w="12700" cap="flat" cmpd="sng" algn="ctr">
            <a:solidFill>
              <a:srgbClr val="31A5B5"/>
            </a:solidFill>
            <a:prstDash val="solid"/>
            <a:headEnd type="none" w="med" len="med"/>
            <a:tailEnd type="none" w="med" len="med"/>
          </a:ln>
          <a:effectLst>
            <a:innerShdw blurRad="635000" dist="50800" dir="16200000">
              <a:srgbClr val="224758"/>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63" fontAlgn="base">
              <a:spcBef>
                <a:spcPct val="0"/>
              </a:spcBef>
              <a:spcAft>
                <a:spcPct val="0"/>
              </a:spcAft>
            </a:pPr>
            <a:r>
              <a:rPr lang="en-US" sz="1400" b="1" dirty="0" smtClean="0">
                <a:solidFill>
                  <a:schemeClr val="tx1"/>
                </a:solidFill>
                <a:effectLst>
                  <a:outerShdw blurRad="38100" dist="38100" dir="2700000" algn="tl">
                    <a:srgbClr val="000000">
                      <a:alpha val="43137"/>
                    </a:srgbClr>
                  </a:outerShdw>
                </a:effectLst>
              </a:rPr>
              <a:t>Additional Enhancements</a:t>
            </a:r>
            <a:endParaRPr lang="en-US" sz="1400" b="1" dirty="0">
              <a:solidFill>
                <a:schemeClr val="tx1"/>
              </a:solidFill>
              <a:effectLst>
                <a:outerShdw blurRad="38100" dist="38100" dir="2700000" algn="tl">
                  <a:srgbClr val="000000">
                    <a:alpha val="43137"/>
                  </a:srgbClr>
                </a:outerShdw>
              </a:effectLst>
            </a:endParaRPr>
          </a:p>
        </p:txBody>
      </p:sp>
      <p:sp>
        <p:nvSpPr>
          <p:cNvPr id="31" name="TextBox 30"/>
          <p:cNvSpPr txBox="1"/>
          <p:nvPr/>
        </p:nvSpPr>
        <p:spPr>
          <a:xfrm>
            <a:off x="844826" y="990600"/>
            <a:ext cx="7156174" cy="461665"/>
          </a:xfrm>
          <a:prstGeom prst="rect">
            <a:avLst/>
          </a:prstGeom>
          <a:noFill/>
        </p:spPr>
        <p:txBody>
          <a:bodyPr wrap="square" rtlCol="0">
            <a:spAutoFit/>
          </a:bodyPr>
          <a:lstStyle/>
          <a:p>
            <a:r>
              <a:rPr lang="en-US" sz="2400" b="1" dirty="0" smtClean="0">
                <a:solidFill>
                  <a:schemeClr val="tx2"/>
                </a:solidFill>
              </a:rPr>
              <a:t>.NET Framework 3.5 + SP1</a:t>
            </a:r>
            <a:endParaRPr lang="en-US" sz="2400" b="1" dirty="0">
              <a:solidFill>
                <a:schemeClr val="tx2"/>
              </a:solidFill>
            </a:endParaRPr>
          </a:p>
        </p:txBody>
      </p:sp>
      <p:sp>
        <p:nvSpPr>
          <p:cNvPr id="32" name="Rounded Rectangle 31"/>
          <p:cNvSpPr/>
          <p:nvPr/>
        </p:nvSpPr>
        <p:spPr>
          <a:xfrm>
            <a:off x="699052" y="1524000"/>
            <a:ext cx="1789043" cy="578296"/>
          </a:xfrm>
          <a:prstGeom prst="roundRect">
            <a:avLst/>
          </a:prstGeom>
          <a:gradFill rotWithShape="1">
            <a:gsLst>
              <a:gs pos="0">
                <a:srgbClr val="B98A2D"/>
              </a:gs>
              <a:gs pos="72000">
                <a:srgbClr val="FCBF46"/>
              </a:gs>
            </a:gsLst>
            <a:lin ang="5400000" scaled="1"/>
          </a:gradFill>
          <a:ln w="12700" cap="flat" cmpd="sng" algn="ctr">
            <a:solidFill>
              <a:srgbClr val="FCBF46"/>
            </a:solidFill>
            <a:prstDash val="solid"/>
            <a:headEnd type="none" w="med" len="med"/>
            <a:tailEnd type="none" w="med" len="med"/>
          </a:ln>
          <a:effectLst>
            <a:innerShdw blurRad="635000" dist="50800" dir="16200000">
              <a:srgbClr val="6F531B"/>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base">
              <a:spcBef>
                <a:spcPct val="0"/>
              </a:spcBef>
              <a:spcAft>
                <a:spcPct val="0"/>
              </a:spcAft>
            </a:pPr>
            <a:r>
              <a:rPr lang="en-US" sz="1400" b="1" dirty="0" smtClean="0">
                <a:solidFill>
                  <a:schemeClr val="tx1"/>
                </a:solidFill>
                <a:effectLst>
                  <a:outerShdw blurRad="38100" dist="38100" dir="2700000" algn="tl">
                    <a:srgbClr val="000000">
                      <a:alpha val="43137"/>
                    </a:srgbClr>
                  </a:outerShdw>
                </a:effectLst>
              </a:rPr>
              <a:t>MVC</a:t>
            </a:r>
          </a:p>
        </p:txBody>
      </p:sp>
      <p:sp>
        <p:nvSpPr>
          <p:cNvPr id="33" name="Rounded Rectangle 32"/>
          <p:cNvSpPr/>
          <p:nvPr/>
        </p:nvSpPr>
        <p:spPr>
          <a:xfrm>
            <a:off x="2726635" y="1524000"/>
            <a:ext cx="1789043" cy="578296"/>
          </a:xfrm>
          <a:prstGeom prst="roundRect">
            <a:avLst/>
          </a:prstGeom>
          <a:gradFill flip="none" rotWithShape="1">
            <a:gsLst>
              <a:gs pos="0">
                <a:srgbClr val="4794B7"/>
              </a:gs>
              <a:gs pos="72000">
                <a:srgbClr val="83C4E1"/>
              </a:gs>
            </a:gsLst>
            <a:lin ang="16200000" scaled="1"/>
            <a:tileRect/>
          </a:gradFill>
          <a:ln w="12700" cap="flat" cmpd="sng" algn="ctr">
            <a:solidFill>
              <a:srgbClr val="31A5B5"/>
            </a:solidFill>
            <a:prstDash val="solid"/>
            <a:headEnd type="none" w="med" len="med"/>
            <a:tailEnd type="none" w="med" len="med"/>
          </a:ln>
          <a:effectLst>
            <a:innerShdw blurRad="635000" dist="50800" dir="16200000">
              <a:srgbClr val="224758"/>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63" fontAlgn="base">
              <a:spcBef>
                <a:spcPct val="0"/>
              </a:spcBef>
              <a:spcAft>
                <a:spcPct val="0"/>
              </a:spcAft>
            </a:pPr>
            <a:r>
              <a:rPr lang="en-US" sz="1400" b="1" dirty="0" smtClean="0">
                <a:solidFill>
                  <a:schemeClr val="tx1"/>
                </a:solidFill>
                <a:effectLst>
                  <a:outerShdw blurRad="38100" dist="38100" dir="2700000" algn="tl">
                    <a:srgbClr val="000000">
                      <a:alpha val="43137"/>
                    </a:srgbClr>
                  </a:outerShdw>
                </a:effectLst>
              </a:rPr>
              <a:t>Dynamic Data</a:t>
            </a:r>
          </a:p>
        </p:txBody>
      </p:sp>
      <p:sp>
        <p:nvSpPr>
          <p:cNvPr id="34" name="Rounded Rectangle 33"/>
          <p:cNvSpPr/>
          <p:nvPr/>
        </p:nvSpPr>
        <p:spPr>
          <a:xfrm>
            <a:off x="4754218" y="1514520"/>
            <a:ext cx="1789043" cy="578296"/>
          </a:xfrm>
          <a:prstGeom prst="roundRect">
            <a:avLst/>
          </a:prstGeom>
          <a:gradFill flip="none" rotWithShape="1">
            <a:gsLst>
              <a:gs pos="0">
                <a:srgbClr val="4794B7"/>
              </a:gs>
              <a:gs pos="72000">
                <a:srgbClr val="83C4E1"/>
              </a:gs>
            </a:gsLst>
            <a:lin ang="16200000" scaled="1"/>
            <a:tileRect/>
          </a:gradFill>
          <a:ln w="12700" cap="flat" cmpd="sng" algn="ctr">
            <a:solidFill>
              <a:srgbClr val="31A5B5"/>
            </a:solidFill>
            <a:prstDash val="solid"/>
            <a:headEnd type="none" w="med" len="med"/>
            <a:tailEnd type="none" w="med" len="med"/>
          </a:ln>
          <a:effectLst>
            <a:innerShdw blurRad="635000" dist="50800" dir="16200000">
              <a:srgbClr val="224758"/>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63" fontAlgn="base">
              <a:spcBef>
                <a:spcPct val="0"/>
              </a:spcBef>
              <a:spcAft>
                <a:spcPct val="0"/>
              </a:spcAft>
            </a:pPr>
            <a:r>
              <a:rPr lang="en-US" sz="1400" b="1" dirty="0" smtClean="0">
                <a:solidFill>
                  <a:schemeClr val="tx1"/>
                </a:solidFill>
                <a:effectLst>
                  <a:outerShdw blurRad="38100" dist="38100" dir="2700000" algn="tl">
                    <a:srgbClr val="000000">
                      <a:alpha val="43137"/>
                    </a:srgbClr>
                  </a:outerShdw>
                </a:effectLst>
              </a:rPr>
              <a:t>Entity Framework</a:t>
            </a:r>
            <a:endParaRPr lang="en-US" sz="1400" b="1" dirty="0">
              <a:solidFill>
                <a:schemeClr val="tx1"/>
              </a:solidFill>
              <a:effectLst>
                <a:outerShdw blurRad="38100" dist="38100" dir="2700000" algn="tl">
                  <a:srgbClr val="000000">
                    <a:alpha val="43137"/>
                  </a:srgbClr>
                </a:outerShdw>
              </a:effectLst>
            </a:endParaRPr>
          </a:p>
        </p:txBody>
      </p:sp>
      <p:sp>
        <p:nvSpPr>
          <p:cNvPr id="35" name="Rounded Rectangle 34"/>
          <p:cNvSpPr/>
          <p:nvPr/>
        </p:nvSpPr>
        <p:spPr>
          <a:xfrm>
            <a:off x="6781800" y="1524000"/>
            <a:ext cx="1789043" cy="578296"/>
          </a:xfrm>
          <a:prstGeom prst="roundRect">
            <a:avLst/>
          </a:prstGeom>
          <a:gradFill flip="none" rotWithShape="1">
            <a:gsLst>
              <a:gs pos="0">
                <a:srgbClr val="4794B7"/>
              </a:gs>
              <a:gs pos="72000">
                <a:srgbClr val="83C4E1"/>
              </a:gs>
            </a:gsLst>
            <a:lin ang="16200000" scaled="1"/>
            <a:tileRect/>
          </a:gradFill>
          <a:ln w="12700" cap="flat" cmpd="sng" algn="ctr">
            <a:solidFill>
              <a:srgbClr val="31A5B5"/>
            </a:solidFill>
            <a:prstDash val="solid"/>
            <a:headEnd type="none" w="med" len="med"/>
            <a:tailEnd type="none" w="med" len="med"/>
          </a:ln>
          <a:effectLst>
            <a:innerShdw blurRad="635000" dist="50800" dir="16200000">
              <a:srgbClr val="224758"/>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63" fontAlgn="base">
              <a:spcBef>
                <a:spcPct val="0"/>
              </a:spcBef>
              <a:spcAft>
                <a:spcPct val="0"/>
              </a:spcAft>
            </a:pPr>
            <a:r>
              <a:rPr lang="en-US" sz="1400" b="1" dirty="0" smtClean="0">
                <a:solidFill>
                  <a:schemeClr val="tx1"/>
                </a:solidFill>
                <a:effectLst>
                  <a:outerShdw blurRad="38100" dist="38100" dir="2700000" algn="tl">
                    <a:srgbClr val="000000">
                      <a:alpha val="43137"/>
                    </a:srgbClr>
                  </a:outerShdw>
                </a:effectLst>
              </a:rPr>
              <a:t>Data Services</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43000"/>
            <a:ext cx="9067800" cy="4953000"/>
          </a:xfrm>
          <a:prstGeom prst="roundRect">
            <a:avLst>
              <a:gd name="adj" fmla="val 6848"/>
            </a:avLst>
          </a:prstGeom>
          <a:gradFill flip="none" rotWithShape="1">
            <a:gsLst>
              <a:gs pos="2000">
                <a:srgbClr val="000000">
                  <a:alpha val="90000"/>
                </a:srgbClr>
              </a:gs>
              <a:gs pos="63000">
                <a:srgbClr val="000000">
                  <a:alpha val="0"/>
                </a:srgbClr>
              </a:gs>
              <a:gs pos="45000">
                <a:srgbClr val="000000">
                  <a:alpha val="0"/>
                </a:srgbClr>
              </a:gs>
            </a:gsLst>
            <a:lin ang="5400000" scaled="1"/>
            <a:tileRect/>
          </a:gradFill>
          <a:ln w="6350" cap="flat" cmpd="sng" algn="ctr">
            <a:solidFill>
              <a:srgbClr val="FFFFFF">
                <a:alpha val="52157"/>
              </a:srgbClr>
            </a:solidFill>
            <a:prstDash val="solid"/>
          </a:ln>
          <a:effectLst>
            <a:innerShdw blurRad="393700">
              <a:srgbClr val="564484">
                <a:alpha val="50000"/>
              </a:srgbClr>
            </a:innerShdw>
            <a:reflection blurRad="6350" stA="50000" endA="300" endPos="38500" dist="50800" dir="5400000" sy="-100000" algn="bl" rotWithShape="0"/>
          </a:effectLst>
        </p:spPr>
        <p:txBody>
          <a:bodyPr lIns="76194" tIns="38097" rIns="76194" bIns="38097" anchor="t"/>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63" fontAlgn="base">
              <a:spcBef>
                <a:spcPct val="0"/>
              </a:spcBef>
              <a:spcAft>
                <a:spcPct val="0"/>
              </a:spcAft>
              <a:defRPr/>
            </a:pPr>
            <a:endParaRPr lang="en-US" sz="2000" i="1" dirty="0">
              <a:ln>
                <a:solidFill>
                  <a:srgbClr val="DAEDEF"/>
                </a:solidFill>
              </a:ln>
              <a:gradFill>
                <a:gsLst>
                  <a:gs pos="0">
                    <a:srgbClr val="DAEDEF">
                      <a:lumMod val="40000"/>
                      <a:lumOff val="60000"/>
                    </a:srgbClr>
                  </a:gs>
                  <a:gs pos="49000">
                    <a:srgbClr val="DAEDEF">
                      <a:lumMod val="60000"/>
                      <a:lumOff val="40000"/>
                    </a:srgbClr>
                  </a:gs>
                  <a:gs pos="100000">
                    <a:srgbClr val="DAEDEF"/>
                  </a:gs>
                </a:gsLst>
                <a:lin ang="5400000" scaled="1"/>
              </a:gradFill>
              <a:latin typeface="Segoe Semibold" pitchFamily="34" charset="0"/>
            </a:endParaRPr>
          </a:p>
        </p:txBody>
      </p:sp>
      <p:sp>
        <p:nvSpPr>
          <p:cNvPr id="33" name="Rounded Rectangle 32"/>
          <p:cNvSpPr/>
          <p:nvPr/>
        </p:nvSpPr>
        <p:spPr>
          <a:xfrm>
            <a:off x="76200" y="3886201"/>
            <a:ext cx="8915400" cy="1447800"/>
          </a:xfrm>
          <a:prstGeom prst="roundRect">
            <a:avLst>
              <a:gd name="adj" fmla="val 7981"/>
            </a:avLst>
          </a:prstGeom>
          <a:gradFill flip="none" rotWithShape="1">
            <a:gsLst>
              <a:gs pos="0">
                <a:srgbClr val="FFFFFF"/>
              </a:gs>
              <a:gs pos="13000">
                <a:srgbClr val="71E1FB">
                  <a:alpha val="61000"/>
                </a:srgbClr>
              </a:gs>
              <a:gs pos="66000">
                <a:srgbClr val="BBE0E3">
                  <a:alpha val="0"/>
                </a:srgbClr>
              </a:gs>
            </a:gsLst>
            <a:lin ang="5400000" scaled="1"/>
            <a:tileRect/>
          </a:gradFill>
          <a:ln w="19050" cap="flat" cmpd="sng" algn="ctr">
            <a:noFill/>
            <a:prstDash val="solid"/>
          </a:ln>
          <a:effectLst/>
        </p:spPr>
        <p:txBody>
          <a:bodyPr wrap="square" lIns="0" tIns="91440" rIns="0" bIns="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99" fontAlgn="base">
              <a:spcBef>
                <a:spcPct val="0"/>
              </a:spcBef>
              <a:spcAft>
                <a:spcPct val="0"/>
              </a:spcAft>
              <a:defRPr/>
            </a:pPr>
            <a:r>
              <a:rPr lang="en-US" sz="1600" b="1" dirty="0" smtClean="0">
                <a:solidFill>
                  <a:schemeClr val="tx2"/>
                </a:solidFill>
                <a:effectLst>
                  <a:outerShdw blurRad="38100" dist="38100" dir="2700000" algn="tl">
                    <a:srgbClr val="000000">
                      <a:alpha val="43137"/>
                    </a:srgbClr>
                  </a:outerShdw>
                </a:effectLst>
                <a:latin typeface="Segoe"/>
              </a:rPr>
              <a:t>Core</a:t>
            </a:r>
            <a:endParaRPr lang="en-US" sz="1600" b="1" dirty="0">
              <a:solidFill>
                <a:schemeClr val="tx2"/>
              </a:solidFill>
              <a:effectLst>
                <a:outerShdw blurRad="38100" dist="38100" dir="2700000" algn="tl">
                  <a:srgbClr val="000000">
                    <a:alpha val="43137"/>
                  </a:srgbClr>
                </a:outerShdw>
              </a:effectLst>
              <a:latin typeface="Segoe"/>
            </a:endParaRPr>
          </a:p>
        </p:txBody>
      </p:sp>
      <p:sp>
        <p:nvSpPr>
          <p:cNvPr id="24" name="Rounded Rectangle 23"/>
          <p:cNvSpPr/>
          <p:nvPr/>
        </p:nvSpPr>
        <p:spPr>
          <a:xfrm>
            <a:off x="3083616" y="1377351"/>
            <a:ext cx="2926080" cy="2516038"/>
          </a:xfrm>
          <a:prstGeom prst="roundRect">
            <a:avLst>
              <a:gd name="adj" fmla="val 8438"/>
            </a:avLst>
          </a:prstGeom>
          <a:gradFill flip="none" rotWithShape="1">
            <a:gsLst>
              <a:gs pos="0">
                <a:srgbClr val="FFFFFF"/>
              </a:gs>
              <a:gs pos="13000">
                <a:srgbClr val="71E1FB">
                  <a:alpha val="61000"/>
                </a:srgbClr>
              </a:gs>
              <a:gs pos="66000">
                <a:srgbClr val="BBE0E3">
                  <a:alpha val="0"/>
                </a:srgbClr>
              </a:gs>
            </a:gsLst>
            <a:lin ang="5400000" scaled="1"/>
            <a:tileRect/>
          </a:gradFill>
          <a:ln w="19050" cap="flat" cmpd="sng" algn="ctr">
            <a:noFill/>
            <a:prstDash val="solid"/>
          </a:ln>
          <a:effectLst/>
        </p:spPr>
        <p:txBody>
          <a:bodyPr wrap="square" lIns="0" tIns="91440" rIns="0" bIns="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99" fontAlgn="base">
              <a:spcBef>
                <a:spcPct val="0"/>
              </a:spcBef>
              <a:spcAft>
                <a:spcPct val="0"/>
              </a:spcAft>
              <a:defRPr/>
            </a:pPr>
            <a:r>
              <a:rPr lang="en-US" sz="1600" b="1" dirty="0" smtClean="0">
                <a:solidFill>
                  <a:schemeClr val="tx2"/>
                </a:solidFill>
                <a:effectLst>
                  <a:outerShdw blurRad="38100" dist="38100" dir="2700000" algn="tl">
                    <a:srgbClr val="000000">
                      <a:alpha val="43137"/>
                    </a:srgbClr>
                  </a:outerShdw>
                </a:effectLst>
                <a:latin typeface="Segoe"/>
              </a:rPr>
              <a:t>Services</a:t>
            </a:r>
            <a:endParaRPr lang="en-US" sz="1600" b="1" dirty="0">
              <a:solidFill>
                <a:schemeClr val="tx2"/>
              </a:solidFill>
              <a:effectLst>
                <a:outerShdw blurRad="38100" dist="38100" dir="2700000" algn="tl">
                  <a:srgbClr val="000000">
                    <a:alpha val="43137"/>
                  </a:srgbClr>
                </a:outerShdw>
              </a:effectLst>
              <a:latin typeface="Segoe"/>
            </a:endParaRPr>
          </a:p>
        </p:txBody>
      </p:sp>
      <p:sp>
        <p:nvSpPr>
          <p:cNvPr id="25" name="Title 24"/>
          <p:cNvSpPr>
            <a:spLocks noGrp="1"/>
          </p:cNvSpPr>
          <p:nvPr>
            <p:ph type="title"/>
          </p:nvPr>
        </p:nvSpPr>
        <p:spPr>
          <a:xfrm>
            <a:off x="381000" y="230188"/>
            <a:ext cx="8382000" cy="498598"/>
          </a:xfrm>
        </p:spPr>
        <p:txBody>
          <a:bodyPr>
            <a:normAutofit fontScale="90000"/>
          </a:bodyPr>
          <a:lstStyle/>
          <a:p>
            <a:r>
              <a:rPr sz="3600" smtClean="0"/>
              <a:t>.NET Framework 4.0</a:t>
            </a:r>
            <a:endParaRPr lang="en-US" sz="3600" dirty="0"/>
          </a:p>
        </p:txBody>
      </p:sp>
      <p:sp>
        <p:nvSpPr>
          <p:cNvPr id="20" name="Rounded Rectangle 19"/>
          <p:cNvSpPr/>
          <p:nvPr/>
        </p:nvSpPr>
        <p:spPr>
          <a:xfrm>
            <a:off x="7467600" y="4343400"/>
            <a:ext cx="1371600" cy="838200"/>
          </a:xfrm>
          <a:prstGeom prst="roundRect">
            <a:avLst/>
          </a:prstGeom>
          <a:gradFill rotWithShape="1">
            <a:gsLst>
              <a:gs pos="0">
                <a:srgbClr val="B98A2D"/>
              </a:gs>
              <a:gs pos="72000">
                <a:srgbClr val="FCBF46"/>
              </a:gs>
            </a:gsLst>
            <a:lin ang="5400000" scaled="1"/>
          </a:gradFill>
          <a:ln w="12700" cap="flat" cmpd="sng" algn="ctr">
            <a:solidFill>
              <a:srgbClr val="FCBF46"/>
            </a:solidFill>
            <a:prstDash val="solid"/>
            <a:headEnd type="none" w="med" len="med"/>
            <a:tailEnd type="none" w="med" len="med"/>
          </a:ln>
          <a:effectLst>
            <a:innerShdw blurRad="635000" dist="50800" dir="16200000">
              <a:srgbClr val="6F531B"/>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base">
              <a:spcBef>
                <a:spcPct val="0"/>
              </a:spcBef>
              <a:spcAft>
                <a:spcPct val="0"/>
              </a:spcAft>
              <a:defRPr/>
            </a:pPr>
            <a:r>
              <a:rPr lang="en-US" sz="1050" b="1" dirty="0" smtClean="0">
                <a:solidFill>
                  <a:schemeClr val="tx1"/>
                </a:solidFill>
                <a:effectLst>
                  <a:outerShdw blurRad="38100" dist="38100" dir="2700000" algn="tl">
                    <a:srgbClr val="000000">
                      <a:alpha val="43137"/>
                    </a:srgbClr>
                  </a:outerShdw>
                </a:effectLst>
              </a:rPr>
              <a:t>Base Class Library</a:t>
            </a:r>
            <a:endParaRPr lang="en-US" sz="1050" b="1" dirty="0">
              <a:solidFill>
                <a:schemeClr val="tx1"/>
              </a:solidFill>
              <a:effectLst>
                <a:outerShdw blurRad="38100" dist="38100" dir="2700000" algn="tl">
                  <a:srgbClr val="000000">
                    <a:alpha val="43137"/>
                  </a:srgbClr>
                </a:outerShdw>
              </a:effectLst>
            </a:endParaRPr>
          </a:p>
        </p:txBody>
      </p:sp>
      <p:sp>
        <p:nvSpPr>
          <p:cNvPr id="21" name="Rounded Rectangle 20"/>
          <p:cNvSpPr/>
          <p:nvPr/>
        </p:nvSpPr>
        <p:spPr>
          <a:xfrm>
            <a:off x="152400" y="5486400"/>
            <a:ext cx="8839200" cy="375249"/>
          </a:xfrm>
          <a:prstGeom prst="roundRect">
            <a:avLst/>
          </a:prstGeom>
          <a:gradFill rotWithShape="1">
            <a:gsLst>
              <a:gs pos="0">
                <a:srgbClr val="E55819"/>
              </a:gs>
              <a:gs pos="72000">
                <a:srgbClr val="EE8F64"/>
              </a:gs>
            </a:gsLst>
            <a:lin ang="5400000" scaled="1"/>
          </a:gradFill>
          <a:ln w="12700" cap="flat" cmpd="sng" algn="ctr">
            <a:solidFill>
              <a:srgbClr val="ED8455"/>
            </a:solidFill>
            <a:prstDash val="solid"/>
            <a:headEnd type="none" w="med" len="med"/>
            <a:tailEnd type="none" w="med" len="med"/>
          </a:ln>
          <a:effectLst>
            <a:innerShdw blurRad="635000" dist="50800" dir="16200000">
              <a:srgbClr val="963D00"/>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63" fontAlgn="base">
              <a:spcBef>
                <a:spcPct val="0"/>
              </a:spcBef>
              <a:spcAft>
                <a:spcPct val="0"/>
              </a:spcAft>
              <a:defRPr/>
            </a:pPr>
            <a:r>
              <a:rPr lang="en-US" sz="1400" b="1" dirty="0" smtClean="0">
                <a:solidFill>
                  <a:schemeClr val="tx1"/>
                </a:solidFill>
                <a:effectLst>
                  <a:outerShdw blurRad="38100" dist="38100" dir="2700000" algn="tl">
                    <a:srgbClr val="000000">
                      <a:alpha val="43137"/>
                    </a:srgbClr>
                  </a:outerShdw>
                </a:effectLst>
              </a:rPr>
              <a:t>Common Language Runtime</a:t>
            </a:r>
            <a:endParaRPr lang="en-US" sz="1400" b="1" dirty="0">
              <a:solidFill>
                <a:schemeClr val="tx1"/>
              </a:solidFill>
              <a:effectLst>
                <a:outerShdw blurRad="38100" dist="38100" dir="2700000" algn="tl">
                  <a:srgbClr val="000000">
                    <a:alpha val="43137"/>
                  </a:srgbClr>
                </a:outerShdw>
              </a:effectLst>
            </a:endParaRPr>
          </a:p>
        </p:txBody>
      </p:sp>
      <p:sp>
        <p:nvSpPr>
          <p:cNvPr id="16" name="Rounded Rectangle 15"/>
          <p:cNvSpPr/>
          <p:nvPr/>
        </p:nvSpPr>
        <p:spPr>
          <a:xfrm>
            <a:off x="4572000" y="2820837"/>
            <a:ext cx="1371600" cy="832896"/>
          </a:xfrm>
          <a:prstGeom prst="roundRect">
            <a:avLst/>
          </a:prstGeom>
          <a:gradFill flip="none" rotWithShape="1">
            <a:gsLst>
              <a:gs pos="0">
                <a:srgbClr val="4794B7"/>
              </a:gs>
              <a:gs pos="72000">
                <a:srgbClr val="83C4E1"/>
              </a:gs>
            </a:gsLst>
            <a:lin ang="16200000" scaled="1"/>
            <a:tileRect/>
          </a:gradFill>
          <a:ln w="12700" cap="flat" cmpd="sng" algn="ctr">
            <a:solidFill>
              <a:srgbClr val="31A5B5"/>
            </a:solidFill>
            <a:prstDash val="solid"/>
            <a:headEnd type="none" w="med" len="med"/>
            <a:tailEnd type="none" w="med" len="med"/>
          </a:ln>
          <a:effectLst>
            <a:innerShdw blurRad="635000" dist="50800" dir="16200000">
              <a:srgbClr val="224758"/>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63" fontAlgn="base">
              <a:spcBef>
                <a:spcPct val="0"/>
              </a:spcBef>
              <a:spcAft>
                <a:spcPct val="0"/>
              </a:spcAft>
              <a:defRPr/>
            </a:pPr>
            <a:r>
              <a:rPr lang="en-US" sz="1050" b="1" dirty="0" smtClean="0">
                <a:solidFill>
                  <a:schemeClr val="tx1"/>
                </a:solidFill>
                <a:effectLst>
                  <a:outerShdw blurRad="38100" dist="38100" dir="2700000" algn="tl">
                    <a:srgbClr val="000000">
                      <a:alpha val="43137"/>
                    </a:srgbClr>
                  </a:outerShdw>
                </a:effectLst>
              </a:rPr>
              <a:t>Windows Workflow Foundation</a:t>
            </a:r>
          </a:p>
        </p:txBody>
      </p:sp>
      <p:sp>
        <p:nvSpPr>
          <p:cNvPr id="17" name="Rounded Rectangle 16"/>
          <p:cNvSpPr/>
          <p:nvPr/>
        </p:nvSpPr>
        <p:spPr>
          <a:xfrm>
            <a:off x="1676400" y="4354902"/>
            <a:ext cx="1371600" cy="832896"/>
          </a:xfrm>
          <a:prstGeom prst="roundRect">
            <a:avLst/>
          </a:prstGeom>
          <a:gradFill rotWithShape="1">
            <a:gsLst>
              <a:gs pos="0">
                <a:srgbClr val="B98A2D"/>
              </a:gs>
              <a:gs pos="72000">
                <a:srgbClr val="FCBF46"/>
              </a:gs>
            </a:gsLst>
            <a:lin ang="5400000" scaled="1"/>
          </a:gradFill>
          <a:ln w="12700" cap="flat" cmpd="sng" algn="ctr">
            <a:solidFill>
              <a:srgbClr val="FCBF46"/>
            </a:solidFill>
            <a:prstDash val="solid"/>
            <a:headEnd type="none" w="med" len="med"/>
            <a:tailEnd type="none" w="med" len="med"/>
          </a:ln>
          <a:effectLst>
            <a:innerShdw blurRad="635000" dist="50800" dir="16200000">
              <a:srgbClr val="6F531B"/>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base">
              <a:spcBef>
                <a:spcPct val="0"/>
              </a:spcBef>
              <a:spcAft>
                <a:spcPct val="0"/>
              </a:spcAft>
              <a:defRPr/>
            </a:pPr>
            <a:r>
              <a:rPr lang="en-US" sz="1050" b="1" dirty="0" smtClean="0">
                <a:solidFill>
                  <a:schemeClr val="tx1"/>
                </a:solidFill>
                <a:effectLst>
                  <a:outerShdw blurRad="38100" dist="38100" dir="2700000" algn="tl">
                    <a:srgbClr val="000000">
                      <a:alpha val="43137"/>
                    </a:srgbClr>
                  </a:outerShdw>
                </a:effectLst>
              </a:rPr>
              <a:t>Managed Extensibility Framework</a:t>
            </a:r>
          </a:p>
        </p:txBody>
      </p:sp>
      <p:sp>
        <p:nvSpPr>
          <p:cNvPr id="8" name="Rounded Rectangle 7"/>
          <p:cNvSpPr/>
          <p:nvPr/>
        </p:nvSpPr>
        <p:spPr>
          <a:xfrm>
            <a:off x="3124200" y="1877285"/>
            <a:ext cx="1371600" cy="832896"/>
          </a:xfrm>
          <a:prstGeom prst="roundRect">
            <a:avLst/>
          </a:prstGeom>
          <a:gradFill flip="none" rotWithShape="1">
            <a:gsLst>
              <a:gs pos="0">
                <a:srgbClr val="4794B7"/>
              </a:gs>
              <a:gs pos="72000">
                <a:srgbClr val="83C4E1"/>
              </a:gs>
            </a:gsLst>
            <a:lin ang="16200000" scaled="1"/>
            <a:tileRect/>
          </a:gradFill>
          <a:ln w="12700" cap="flat" cmpd="sng" algn="ctr">
            <a:solidFill>
              <a:srgbClr val="31A5B5"/>
            </a:solidFill>
            <a:prstDash val="solid"/>
            <a:headEnd type="none" w="med" len="med"/>
            <a:tailEnd type="none" w="med" len="med"/>
          </a:ln>
          <a:effectLst>
            <a:innerShdw blurRad="635000" dist="50800" dir="16200000">
              <a:srgbClr val="224758"/>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63" fontAlgn="base">
              <a:spcBef>
                <a:spcPct val="0"/>
              </a:spcBef>
              <a:spcAft>
                <a:spcPct val="0"/>
              </a:spcAft>
              <a:defRPr/>
            </a:pPr>
            <a:r>
              <a:rPr lang="en-US" sz="1050" b="1" dirty="0" smtClean="0">
                <a:solidFill>
                  <a:schemeClr val="tx1"/>
                </a:solidFill>
                <a:effectLst>
                  <a:outerShdw blurRad="38100" dist="38100" dir="2700000" algn="tl">
                    <a:srgbClr val="000000">
                      <a:alpha val="43137"/>
                    </a:srgbClr>
                  </a:outerShdw>
                </a:effectLst>
              </a:rPr>
              <a:t>Data Services</a:t>
            </a:r>
          </a:p>
        </p:txBody>
      </p:sp>
      <p:sp>
        <p:nvSpPr>
          <p:cNvPr id="14" name="Rounded Rectangle 13"/>
          <p:cNvSpPr/>
          <p:nvPr/>
        </p:nvSpPr>
        <p:spPr>
          <a:xfrm>
            <a:off x="4572000" y="1877285"/>
            <a:ext cx="1371600" cy="832896"/>
          </a:xfrm>
          <a:prstGeom prst="roundRect">
            <a:avLst/>
          </a:prstGeom>
          <a:gradFill flip="none" rotWithShape="1">
            <a:gsLst>
              <a:gs pos="0">
                <a:srgbClr val="4794B7"/>
              </a:gs>
              <a:gs pos="72000">
                <a:srgbClr val="83C4E1"/>
              </a:gs>
            </a:gsLst>
            <a:lin ang="16200000" scaled="1"/>
            <a:tileRect/>
          </a:gradFill>
          <a:ln w="12700" cap="flat" cmpd="sng" algn="ctr">
            <a:solidFill>
              <a:srgbClr val="31A5B5"/>
            </a:solidFill>
            <a:prstDash val="solid"/>
            <a:headEnd type="none" w="med" len="med"/>
            <a:tailEnd type="none" w="med" len="med"/>
          </a:ln>
          <a:effectLst>
            <a:innerShdw blurRad="635000" dist="50800" dir="16200000">
              <a:srgbClr val="224758"/>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63" fontAlgn="base">
              <a:spcBef>
                <a:spcPct val="0"/>
              </a:spcBef>
              <a:spcAft>
                <a:spcPct val="0"/>
              </a:spcAft>
              <a:defRPr/>
            </a:pPr>
            <a:r>
              <a:rPr lang="en-US" sz="1050" b="1" dirty="0" smtClean="0">
                <a:solidFill>
                  <a:schemeClr val="tx1"/>
                </a:solidFill>
                <a:effectLst>
                  <a:outerShdw blurRad="38100" dist="38100" dir="2700000" algn="tl">
                    <a:srgbClr val="000000">
                      <a:alpha val="43137"/>
                    </a:srgbClr>
                  </a:outerShdw>
                </a:effectLst>
              </a:rPr>
              <a:t>Windows Communication Foundation</a:t>
            </a:r>
          </a:p>
        </p:txBody>
      </p:sp>
      <p:sp>
        <p:nvSpPr>
          <p:cNvPr id="18" name="Rounded Rectangle 17"/>
          <p:cNvSpPr/>
          <p:nvPr/>
        </p:nvSpPr>
        <p:spPr>
          <a:xfrm>
            <a:off x="3124200" y="2824704"/>
            <a:ext cx="1371600" cy="832896"/>
          </a:xfrm>
          <a:prstGeom prst="roundRect">
            <a:avLst/>
          </a:prstGeom>
          <a:gradFill flip="none" rotWithShape="1">
            <a:gsLst>
              <a:gs pos="0">
                <a:srgbClr val="4794B7"/>
              </a:gs>
              <a:gs pos="72000">
                <a:srgbClr val="83C4E1"/>
              </a:gs>
            </a:gsLst>
            <a:lin ang="16200000" scaled="1"/>
            <a:tileRect/>
          </a:gradFill>
          <a:ln w="12700" cap="flat" cmpd="sng" algn="ctr">
            <a:solidFill>
              <a:srgbClr val="31A5B5"/>
            </a:solidFill>
            <a:prstDash val="solid"/>
            <a:headEnd type="none" w="med" len="med"/>
            <a:tailEnd type="none" w="med" len="med"/>
          </a:ln>
          <a:effectLst>
            <a:innerShdw blurRad="635000" dist="50800" dir="16200000">
              <a:srgbClr val="224758"/>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63" fontAlgn="base">
              <a:spcBef>
                <a:spcPct val="0"/>
              </a:spcBef>
              <a:spcAft>
                <a:spcPct val="0"/>
              </a:spcAft>
              <a:defRPr/>
            </a:pPr>
            <a:r>
              <a:rPr lang="en-US" sz="1050" b="1" dirty="0" smtClean="0">
                <a:solidFill>
                  <a:schemeClr val="tx1"/>
                </a:solidFill>
                <a:effectLst>
                  <a:outerShdw blurRad="38100" dist="38100" dir="2700000" algn="tl">
                    <a:srgbClr val="000000">
                      <a:alpha val="43137"/>
                    </a:srgbClr>
                  </a:outerShdw>
                </a:effectLst>
              </a:rPr>
              <a:t>“Velocity”</a:t>
            </a:r>
          </a:p>
        </p:txBody>
      </p:sp>
      <p:sp>
        <p:nvSpPr>
          <p:cNvPr id="23" name="Rounded Rectangle 22"/>
          <p:cNvSpPr/>
          <p:nvPr/>
        </p:nvSpPr>
        <p:spPr>
          <a:xfrm>
            <a:off x="111816" y="1371600"/>
            <a:ext cx="2926080" cy="2520351"/>
          </a:xfrm>
          <a:prstGeom prst="roundRect">
            <a:avLst>
              <a:gd name="adj" fmla="val 8438"/>
            </a:avLst>
          </a:prstGeom>
          <a:gradFill flip="none" rotWithShape="1">
            <a:gsLst>
              <a:gs pos="0">
                <a:srgbClr val="FFFFFF"/>
              </a:gs>
              <a:gs pos="13000">
                <a:srgbClr val="71E1FB">
                  <a:alpha val="61000"/>
                </a:srgbClr>
              </a:gs>
              <a:gs pos="66000">
                <a:srgbClr val="BBE0E3">
                  <a:alpha val="0"/>
                </a:srgbClr>
              </a:gs>
            </a:gsLst>
            <a:lin ang="5400000" scaled="1"/>
            <a:tileRect/>
          </a:gradFill>
          <a:ln w="19050" cap="flat" cmpd="sng" algn="ctr">
            <a:noFill/>
            <a:prstDash val="solid"/>
          </a:ln>
          <a:effectLst/>
        </p:spPr>
        <p:txBody>
          <a:bodyPr wrap="square" lIns="0" tIns="91440" rIns="0" bIns="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99" fontAlgn="base">
              <a:spcBef>
                <a:spcPct val="0"/>
              </a:spcBef>
              <a:spcAft>
                <a:spcPct val="0"/>
              </a:spcAft>
              <a:defRPr/>
            </a:pPr>
            <a:r>
              <a:rPr lang="en-US" sz="1600" b="1" dirty="0" smtClean="0">
                <a:solidFill>
                  <a:schemeClr val="tx2"/>
                </a:solidFill>
                <a:effectLst>
                  <a:outerShdw blurRad="38100" dist="38100" dir="2700000" algn="tl">
                    <a:srgbClr val="000000">
                      <a:alpha val="43137"/>
                    </a:srgbClr>
                  </a:outerShdw>
                </a:effectLst>
                <a:latin typeface="Segoe"/>
              </a:rPr>
              <a:t>User Interface</a:t>
            </a:r>
            <a:endParaRPr lang="en-US" sz="1600" b="1" dirty="0">
              <a:solidFill>
                <a:schemeClr val="tx2"/>
              </a:solidFill>
              <a:effectLst>
                <a:outerShdw blurRad="38100" dist="38100" dir="2700000" algn="tl">
                  <a:srgbClr val="000000">
                    <a:alpha val="43137"/>
                  </a:srgbClr>
                </a:outerShdw>
              </a:effectLst>
              <a:latin typeface="Segoe"/>
            </a:endParaRPr>
          </a:p>
        </p:txBody>
      </p:sp>
      <p:sp>
        <p:nvSpPr>
          <p:cNvPr id="15" name="Rounded Rectangle 14"/>
          <p:cNvSpPr/>
          <p:nvPr/>
        </p:nvSpPr>
        <p:spPr>
          <a:xfrm>
            <a:off x="1600200" y="1871534"/>
            <a:ext cx="1371600" cy="832896"/>
          </a:xfrm>
          <a:prstGeom prst="roundRect">
            <a:avLst/>
          </a:prstGeom>
          <a:gradFill flip="none" rotWithShape="1">
            <a:gsLst>
              <a:gs pos="0">
                <a:srgbClr val="4794B7"/>
              </a:gs>
              <a:gs pos="72000">
                <a:srgbClr val="83C4E1"/>
              </a:gs>
            </a:gsLst>
            <a:lin ang="16200000" scaled="1"/>
            <a:tileRect/>
          </a:gradFill>
          <a:ln w="12700" cap="flat" cmpd="sng" algn="ctr">
            <a:solidFill>
              <a:srgbClr val="31A5B5"/>
            </a:solidFill>
            <a:prstDash val="solid"/>
            <a:headEnd type="none" w="med" len="med"/>
            <a:tailEnd type="none" w="med" len="med"/>
          </a:ln>
          <a:effectLst>
            <a:innerShdw blurRad="635000" dist="50800" dir="16200000">
              <a:srgbClr val="224758"/>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63" fontAlgn="base">
              <a:spcBef>
                <a:spcPct val="0"/>
              </a:spcBef>
              <a:spcAft>
                <a:spcPct val="0"/>
              </a:spcAft>
              <a:defRPr/>
            </a:pPr>
            <a:r>
              <a:rPr lang="en-US" sz="1050" b="1" dirty="0" smtClean="0">
                <a:solidFill>
                  <a:schemeClr val="tx1"/>
                </a:solidFill>
                <a:effectLst>
                  <a:outerShdw blurRad="38100" dist="38100" dir="2700000" algn="tl">
                    <a:srgbClr val="000000">
                      <a:alpha val="43137"/>
                    </a:srgbClr>
                  </a:outerShdw>
                </a:effectLst>
              </a:rPr>
              <a:t>Windows Presentation Foundation</a:t>
            </a:r>
          </a:p>
        </p:txBody>
      </p:sp>
      <p:sp>
        <p:nvSpPr>
          <p:cNvPr id="19" name="Rounded Rectangle 18"/>
          <p:cNvSpPr/>
          <p:nvPr/>
        </p:nvSpPr>
        <p:spPr>
          <a:xfrm>
            <a:off x="152400" y="1871534"/>
            <a:ext cx="1371600" cy="832896"/>
          </a:xfrm>
          <a:prstGeom prst="roundRect">
            <a:avLst/>
          </a:prstGeom>
          <a:gradFill flip="none" rotWithShape="1">
            <a:gsLst>
              <a:gs pos="0">
                <a:srgbClr val="4794B7"/>
              </a:gs>
              <a:gs pos="72000">
                <a:srgbClr val="83C4E1"/>
              </a:gs>
            </a:gsLst>
            <a:lin ang="16200000" scaled="1"/>
            <a:tileRect/>
          </a:gradFill>
          <a:ln w="12700" cap="flat" cmpd="sng" algn="ctr">
            <a:solidFill>
              <a:srgbClr val="31A5B5"/>
            </a:solidFill>
            <a:prstDash val="solid"/>
            <a:headEnd type="none" w="med" len="med"/>
            <a:tailEnd type="none" w="med" len="med"/>
          </a:ln>
          <a:effectLst>
            <a:innerShdw blurRad="635000" dist="50800" dir="16200000">
              <a:srgbClr val="224758"/>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63" fontAlgn="base">
              <a:spcBef>
                <a:spcPct val="0"/>
              </a:spcBef>
              <a:spcAft>
                <a:spcPct val="0"/>
              </a:spcAft>
              <a:defRPr/>
            </a:pPr>
            <a:r>
              <a:rPr lang="en-US" sz="1050" b="1" dirty="0" smtClean="0">
                <a:solidFill>
                  <a:schemeClr val="tx1"/>
                </a:solidFill>
                <a:effectLst>
                  <a:outerShdw blurRad="38100" dist="38100" dir="2700000" algn="tl">
                    <a:srgbClr val="000000">
                      <a:alpha val="43137"/>
                    </a:srgbClr>
                  </a:outerShdw>
                </a:effectLst>
              </a:rPr>
              <a:t>ASP.NET</a:t>
            </a:r>
          </a:p>
          <a:p>
            <a:pPr algn="ctr" defTabSz="914063" fontAlgn="base">
              <a:spcBef>
                <a:spcPct val="0"/>
              </a:spcBef>
              <a:spcAft>
                <a:spcPct val="0"/>
              </a:spcAft>
              <a:defRPr/>
            </a:pPr>
            <a:r>
              <a:rPr lang="en-US" sz="1050" b="1" dirty="0" smtClean="0">
                <a:solidFill>
                  <a:schemeClr val="tx1"/>
                </a:solidFill>
                <a:effectLst>
                  <a:outerShdw blurRad="38100" dist="38100" dir="2700000" algn="tl">
                    <a:srgbClr val="000000">
                      <a:alpha val="43137"/>
                    </a:srgbClr>
                  </a:outerShdw>
                </a:effectLst>
              </a:rPr>
              <a:t>(</a:t>
            </a:r>
            <a:r>
              <a:rPr lang="en-US" sz="1050" b="1" dirty="0" err="1" smtClean="0">
                <a:solidFill>
                  <a:schemeClr val="tx1"/>
                </a:solidFill>
                <a:effectLst>
                  <a:outerShdw blurRad="38100" dist="38100" dir="2700000" algn="tl">
                    <a:srgbClr val="000000">
                      <a:alpha val="43137"/>
                    </a:srgbClr>
                  </a:outerShdw>
                </a:effectLst>
              </a:rPr>
              <a:t>WebForms</a:t>
            </a:r>
            <a:r>
              <a:rPr lang="en-US" sz="1050" b="1" dirty="0" smtClean="0">
                <a:solidFill>
                  <a:schemeClr val="tx1"/>
                </a:solidFill>
                <a:effectLst>
                  <a:outerShdw blurRad="38100" dist="38100" dir="2700000" algn="tl">
                    <a:srgbClr val="000000">
                      <a:alpha val="43137"/>
                    </a:srgbClr>
                  </a:outerShdw>
                </a:effectLst>
              </a:rPr>
              <a:t>, MVC, Dynamic Data)</a:t>
            </a:r>
          </a:p>
        </p:txBody>
      </p:sp>
      <p:sp>
        <p:nvSpPr>
          <p:cNvPr id="32" name="Rounded Rectangle 31"/>
          <p:cNvSpPr/>
          <p:nvPr/>
        </p:nvSpPr>
        <p:spPr>
          <a:xfrm>
            <a:off x="6055416" y="1371600"/>
            <a:ext cx="2926080" cy="2516038"/>
          </a:xfrm>
          <a:prstGeom prst="roundRect">
            <a:avLst>
              <a:gd name="adj" fmla="val 8896"/>
            </a:avLst>
          </a:prstGeom>
          <a:gradFill flip="none" rotWithShape="1">
            <a:gsLst>
              <a:gs pos="0">
                <a:srgbClr val="FFFFFF"/>
              </a:gs>
              <a:gs pos="13000">
                <a:srgbClr val="71E1FB">
                  <a:alpha val="61000"/>
                </a:srgbClr>
              </a:gs>
              <a:gs pos="66000">
                <a:srgbClr val="BBE0E3">
                  <a:alpha val="0"/>
                </a:srgbClr>
              </a:gs>
            </a:gsLst>
            <a:lin ang="5400000" scaled="1"/>
            <a:tileRect/>
          </a:gradFill>
          <a:ln w="19050" cap="flat" cmpd="sng" algn="ctr">
            <a:noFill/>
            <a:prstDash val="solid"/>
          </a:ln>
          <a:effectLst/>
        </p:spPr>
        <p:txBody>
          <a:bodyPr wrap="square" lIns="0" tIns="91440" rIns="0" bIns="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99" fontAlgn="base">
              <a:spcBef>
                <a:spcPct val="0"/>
              </a:spcBef>
              <a:spcAft>
                <a:spcPct val="0"/>
              </a:spcAft>
              <a:defRPr/>
            </a:pPr>
            <a:r>
              <a:rPr lang="en-US" sz="1600" b="1" dirty="0" smtClean="0">
                <a:solidFill>
                  <a:schemeClr val="tx2"/>
                </a:solidFill>
                <a:effectLst>
                  <a:outerShdw blurRad="38100" dist="38100" dir="2700000" algn="tl">
                    <a:srgbClr val="000000">
                      <a:alpha val="43137"/>
                    </a:srgbClr>
                  </a:outerShdw>
                </a:effectLst>
                <a:latin typeface="Segoe"/>
              </a:rPr>
              <a:t>Data Access</a:t>
            </a:r>
            <a:endParaRPr lang="en-US" sz="1600" b="1" dirty="0">
              <a:solidFill>
                <a:schemeClr val="tx2"/>
              </a:solidFill>
              <a:effectLst>
                <a:outerShdw blurRad="38100" dist="38100" dir="2700000" algn="tl">
                  <a:srgbClr val="000000">
                    <a:alpha val="43137"/>
                  </a:srgbClr>
                </a:outerShdw>
              </a:effectLst>
              <a:latin typeface="Segoe"/>
            </a:endParaRPr>
          </a:p>
        </p:txBody>
      </p:sp>
      <p:sp>
        <p:nvSpPr>
          <p:cNvPr id="7" name="Rounded Rectangle 6"/>
          <p:cNvSpPr/>
          <p:nvPr/>
        </p:nvSpPr>
        <p:spPr>
          <a:xfrm>
            <a:off x="7543800" y="1871534"/>
            <a:ext cx="1371600" cy="832896"/>
          </a:xfrm>
          <a:prstGeom prst="roundRect">
            <a:avLst/>
          </a:prstGeom>
          <a:gradFill flip="none" rotWithShape="1">
            <a:gsLst>
              <a:gs pos="0">
                <a:srgbClr val="4794B7"/>
              </a:gs>
              <a:gs pos="72000">
                <a:srgbClr val="83C4E1"/>
              </a:gs>
            </a:gsLst>
            <a:lin ang="16200000" scaled="1"/>
            <a:tileRect/>
          </a:gradFill>
          <a:ln w="12700" cap="flat" cmpd="sng" algn="ctr">
            <a:solidFill>
              <a:srgbClr val="31A5B5"/>
            </a:solidFill>
            <a:prstDash val="solid"/>
            <a:headEnd type="none" w="med" len="med"/>
            <a:tailEnd type="none" w="med" len="med"/>
          </a:ln>
          <a:effectLst>
            <a:innerShdw blurRad="635000" dist="50800" dir="16200000">
              <a:srgbClr val="224758"/>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63" fontAlgn="base">
              <a:spcBef>
                <a:spcPct val="0"/>
              </a:spcBef>
              <a:spcAft>
                <a:spcPct val="0"/>
              </a:spcAft>
              <a:defRPr/>
            </a:pPr>
            <a:r>
              <a:rPr lang="en-US" sz="1050" b="1" dirty="0" smtClean="0">
                <a:solidFill>
                  <a:schemeClr val="tx1"/>
                </a:solidFill>
                <a:effectLst>
                  <a:outerShdw blurRad="38100" dist="38100" dir="2700000" algn="tl">
                    <a:srgbClr val="000000">
                      <a:alpha val="43137"/>
                    </a:srgbClr>
                  </a:outerShdw>
                </a:effectLst>
              </a:rPr>
              <a:t>Entity Framework</a:t>
            </a:r>
          </a:p>
        </p:txBody>
      </p:sp>
      <p:sp>
        <p:nvSpPr>
          <p:cNvPr id="13" name="Rounded Rectangle 12"/>
          <p:cNvSpPr/>
          <p:nvPr/>
        </p:nvSpPr>
        <p:spPr>
          <a:xfrm>
            <a:off x="3124200" y="4354902"/>
            <a:ext cx="1371600" cy="832896"/>
          </a:xfrm>
          <a:prstGeom prst="roundRect">
            <a:avLst/>
          </a:prstGeom>
          <a:gradFill rotWithShape="1">
            <a:gsLst>
              <a:gs pos="0">
                <a:srgbClr val="B98A2D"/>
              </a:gs>
              <a:gs pos="72000">
                <a:srgbClr val="FCBF46"/>
              </a:gs>
            </a:gsLst>
            <a:lin ang="5400000" scaled="1"/>
          </a:gradFill>
          <a:ln w="12700" cap="flat" cmpd="sng" algn="ctr">
            <a:solidFill>
              <a:srgbClr val="FCBF46"/>
            </a:solidFill>
            <a:prstDash val="solid"/>
            <a:headEnd type="none" w="med" len="med"/>
            <a:tailEnd type="none" w="med" len="med"/>
          </a:ln>
          <a:effectLst>
            <a:innerShdw blurRad="635000" dist="50800" dir="16200000">
              <a:srgbClr val="6F531B"/>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base">
              <a:spcBef>
                <a:spcPct val="0"/>
              </a:spcBef>
              <a:spcAft>
                <a:spcPct val="0"/>
              </a:spcAft>
              <a:defRPr/>
            </a:pPr>
            <a:r>
              <a:rPr lang="en-US" sz="1050" b="1" dirty="0" smtClean="0">
                <a:solidFill>
                  <a:schemeClr val="tx1"/>
                </a:solidFill>
                <a:effectLst>
                  <a:outerShdw blurRad="38100" dist="38100" dir="2700000" algn="tl">
                    <a:srgbClr val="000000">
                      <a:alpha val="43137"/>
                    </a:srgbClr>
                  </a:outerShdw>
                </a:effectLst>
              </a:rPr>
              <a:t>LINQ</a:t>
            </a:r>
            <a:endParaRPr lang="en-US" sz="1050" b="1" dirty="0">
              <a:solidFill>
                <a:schemeClr val="tx1"/>
              </a:solidFill>
              <a:effectLst>
                <a:outerShdw blurRad="38100" dist="38100" dir="2700000" algn="tl">
                  <a:srgbClr val="000000">
                    <a:alpha val="43137"/>
                  </a:srgbClr>
                </a:outerShdw>
              </a:effectLst>
            </a:endParaRPr>
          </a:p>
        </p:txBody>
      </p:sp>
      <p:sp>
        <p:nvSpPr>
          <p:cNvPr id="22" name="Rounded Rectangle 21"/>
          <p:cNvSpPr/>
          <p:nvPr/>
        </p:nvSpPr>
        <p:spPr>
          <a:xfrm>
            <a:off x="6096000" y="1871534"/>
            <a:ext cx="1371600" cy="832896"/>
          </a:xfrm>
          <a:prstGeom prst="roundRect">
            <a:avLst/>
          </a:prstGeom>
          <a:gradFill flip="none" rotWithShape="1">
            <a:gsLst>
              <a:gs pos="0">
                <a:srgbClr val="4794B7"/>
              </a:gs>
              <a:gs pos="72000">
                <a:srgbClr val="83C4E1"/>
              </a:gs>
            </a:gsLst>
            <a:lin ang="16200000" scaled="1"/>
            <a:tileRect/>
          </a:gradFill>
          <a:ln w="12700" cap="flat" cmpd="sng" algn="ctr">
            <a:solidFill>
              <a:srgbClr val="31A5B5"/>
            </a:solidFill>
            <a:prstDash val="solid"/>
            <a:headEnd type="none" w="med" len="med"/>
            <a:tailEnd type="none" w="med" len="med"/>
          </a:ln>
          <a:effectLst>
            <a:innerShdw blurRad="635000" dist="50800" dir="16200000">
              <a:srgbClr val="224758"/>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63" fontAlgn="base">
              <a:spcBef>
                <a:spcPct val="0"/>
              </a:spcBef>
              <a:spcAft>
                <a:spcPct val="0"/>
              </a:spcAft>
              <a:defRPr/>
            </a:pPr>
            <a:r>
              <a:rPr lang="en-US" sz="1050" b="1" dirty="0" smtClean="0">
                <a:solidFill>
                  <a:schemeClr val="tx1"/>
                </a:solidFill>
                <a:effectLst>
                  <a:outerShdw blurRad="38100" dist="38100" dir="2700000" algn="tl">
                    <a:srgbClr val="000000">
                      <a:alpha val="43137"/>
                    </a:srgbClr>
                  </a:outerShdw>
                </a:effectLst>
              </a:rPr>
              <a:t>ADO.NET</a:t>
            </a:r>
          </a:p>
        </p:txBody>
      </p:sp>
      <p:sp>
        <p:nvSpPr>
          <p:cNvPr id="41" name="Rounded Rectangle 40"/>
          <p:cNvSpPr/>
          <p:nvPr/>
        </p:nvSpPr>
        <p:spPr>
          <a:xfrm>
            <a:off x="228600" y="4354902"/>
            <a:ext cx="1371600" cy="832896"/>
          </a:xfrm>
          <a:prstGeom prst="roundRect">
            <a:avLst/>
          </a:prstGeom>
          <a:gradFill rotWithShape="1">
            <a:gsLst>
              <a:gs pos="0">
                <a:srgbClr val="B98A2D"/>
              </a:gs>
              <a:gs pos="72000">
                <a:srgbClr val="FCBF46"/>
              </a:gs>
            </a:gsLst>
            <a:lin ang="5400000" scaled="1"/>
          </a:gradFill>
          <a:ln w="12700" cap="flat" cmpd="sng" algn="ctr">
            <a:solidFill>
              <a:srgbClr val="FCBF46"/>
            </a:solidFill>
            <a:prstDash val="solid"/>
            <a:headEnd type="none" w="med" len="med"/>
            <a:tailEnd type="none" w="med" len="med"/>
          </a:ln>
          <a:effectLst>
            <a:innerShdw blurRad="635000" dist="50800" dir="16200000">
              <a:srgbClr val="6F531B"/>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base">
              <a:spcBef>
                <a:spcPct val="0"/>
              </a:spcBef>
              <a:spcAft>
                <a:spcPct val="0"/>
              </a:spcAft>
              <a:defRPr/>
            </a:pPr>
            <a:r>
              <a:rPr lang="en-US" sz="1050" b="1" dirty="0" smtClean="0">
                <a:solidFill>
                  <a:schemeClr val="tx1"/>
                </a:solidFill>
                <a:effectLst>
                  <a:outerShdw blurRad="38100" dist="38100" dir="2700000" algn="tl">
                    <a:srgbClr val="000000">
                      <a:alpha val="43137"/>
                    </a:srgbClr>
                  </a:outerShdw>
                </a:effectLst>
              </a:rPr>
              <a:t>Parallel Extensions</a:t>
            </a:r>
          </a:p>
        </p:txBody>
      </p:sp>
      <p:sp>
        <p:nvSpPr>
          <p:cNvPr id="42" name="Rounded Rectangle 41"/>
          <p:cNvSpPr/>
          <p:nvPr/>
        </p:nvSpPr>
        <p:spPr>
          <a:xfrm>
            <a:off x="152400" y="2815086"/>
            <a:ext cx="1371600" cy="832896"/>
          </a:xfrm>
          <a:prstGeom prst="roundRect">
            <a:avLst/>
          </a:prstGeom>
          <a:gradFill flip="none" rotWithShape="1">
            <a:gsLst>
              <a:gs pos="0">
                <a:srgbClr val="4794B7"/>
              </a:gs>
              <a:gs pos="72000">
                <a:srgbClr val="83C4E1"/>
              </a:gs>
            </a:gsLst>
            <a:lin ang="16200000" scaled="1"/>
            <a:tileRect/>
          </a:gradFill>
          <a:ln w="12700" cap="flat" cmpd="sng" algn="ctr">
            <a:solidFill>
              <a:srgbClr val="31A5B5"/>
            </a:solidFill>
            <a:prstDash val="solid"/>
            <a:headEnd type="none" w="med" len="med"/>
            <a:tailEnd type="none" w="med" len="med"/>
          </a:ln>
          <a:effectLst>
            <a:innerShdw blurRad="635000" dist="50800" dir="16200000">
              <a:srgbClr val="224758"/>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63" fontAlgn="base">
              <a:spcBef>
                <a:spcPct val="0"/>
              </a:spcBef>
              <a:spcAft>
                <a:spcPct val="0"/>
              </a:spcAft>
              <a:defRPr/>
            </a:pPr>
            <a:r>
              <a:rPr lang="en-US" sz="1050" b="1" dirty="0" err="1" smtClean="0">
                <a:solidFill>
                  <a:schemeClr val="tx1"/>
                </a:solidFill>
                <a:effectLst>
                  <a:outerShdw blurRad="38100" dist="38100" dir="2700000" algn="tl">
                    <a:srgbClr val="000000">
                      <a:alpha val="43137"/>
                    </a:srgbClr>
                  </a:outerShdw>
                </a:effectLst>
              </a:rPr>
              <a:t>WinForms</a:t>
            </a:r>
            <a:endParaRPr lang="en-US" sz="1050" b="1" dirty="0" smtClean="0">
              <a:solidFill>
                <a:schemeClr val="tx1"/>
              </a:solidFill>
              <a:effectLst>
                <a:outerShdw blurRad="38100" dist="38100" dir="2700000" algn="tl">
                  <a:srgbClr val="000000">
                    <a:alpha val="43137"/>
                  </a:srgbClr>
                </a:outerShdw>
              </a:effectLst>
            </a:endParaRPr>
          </a:p>
        </p:txBody>
      </p:sp>
      <p:sp>
        <p:nvSpPr>
          <p:cNvPr id="44" name="Rounded Rectangle 43"/>
          <p:cNvSpPr/>
          <p:nvPr/>
        </p:nvSpPr>
        <p:spPr>
          <a:xfrm>
            <a:off x="7543800" y="2815086"/>
            <a:ext cx="1371600" cy="832896"/>
          </a:xfrm>
          <a:prstGeom prst="roundRect">
            <a:avLst/>
          </a:prstGeom>
          <a:gradFill flip="none" rotWithShape="1">
            <a:gsLst>
              <a:gs pos="0">
                <a:srgbClr val="4794B7"/>
              </a:gs>
              <a:gs pos="72000">
                <a:srgbClr val="83C4E1"/>
              </a:gs>
            </a:gsLst>
            <a:lin ang="16200000" scaled="1"/>
            <a:tileRect/>
          </a:gradFill>
          <a:ln w="12700" cap="flat" cmpd="sng" algn="ctr">
            <a:solidFill>
              <a:srgbClr val="31A5B5"/>
            </a:solidFill>
            <a:prstDash val="solid"/>
            <a:headEnd type="none" w="med" len="med"/>
            <a:tailEnd type="none" w="med" len="med"/>
          </a:ln>
          <a:effectLst>
            <a:innerShdw blurRad="635000" dist="50800" dir="16200000">
              <a:srgbClr val="224758"/>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63" fontAlgn="base">
              <a:spcBef>
                <a:spcPct val="0"/>
              </a:spcBef>
              <a:spcAft>
                <a:spcPct val="0"/>
              </a:spcAft>
              <a:defRPr/>
            </a:pPr>
            <a:r>
              <a:rPr lang="en-US" sz="1050" b="1" dirty="0" smtClean="0">
                <a:solidFill>
                  <a:schemeClr val="tx1"/>
                </a:solidFill>
                <a:effectLst>
                  <a:outerShdw blurRad="38100" dist="38100" dir="2700000" algn="tl">
                    <a:srgbClr val="000000">
                      <a:alpha val="43137"/>
                    </a:srgbClr>
                  </a:outerShdw>
                </a:effectLst>
              </a:rPr>
              <a:t>LINQ to SQL</a:t>
            </a:r>
          </a:p>
        </p:txBody>
      </p:sp>
      <p:sp>
        <p:nvSpPr>
          <p:cNvPr id="46" name="Rounded Rectangle 45"/>
          <p:cNvSpPr/>
          <p:nvPr/>
        </p:nvSpPr>
        <p:spPr>
          <a:xfrm>
            <a:off x="4572000" y="4349151"/>
            <a:ext cx="1371600" cy="832896"/>
          </a:xfrm>
          <a:prstGeom prst="roundRect">
            <a:avLst/>
          </a:prstGeom>
          <a:gradFill rotWithShape="1">
            <a:gsLst>
              <a:gs pos="0">
                <a:srgbClr val="B98A2D"/>
              </a:gs>
              <a:gs pos="72000">
                <a:srgbClr val="FCBF46"/>
              </a:gs>
            </a:gsLst>
            <a:lin ang="5400000" scaled="1"/>
          </a:gradFill>
          <a:ln w="12700" cap="flat" cmpd="sng" algn="ctr">
            <a:solidFill>
              <a:srgbClr val="FCBF46"/>
            </a:solidFill>
            <a:prstDash val="solid"/>
            <a:headEnd type="none" w="med" len="med"/>
            <a:tailEnd type="none" w="med" len="med"/>
          </a:ln>
          <a:effectLst>
            <a:innerShdw blurRad="635000" dist="50800" dir="16200000">
              <a:srgbClr val="6F531B"/>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base">
              <a:spcBef>
                <a:spcPct val="0"/>
              </a:spcBef>
              <a:spcAft>
                <a:spcPct val="0"/>
              </a:spcAft>
              <a:defRPr/>
            </a:pPr>
            <a:r>
              <a:rPr lang="en-US" sz="1050" b="1" dirty="0" smtClean="0">
                <a:solidFill>
                  <a:schemeClr val="tx1"/>
                </a:solidFill>
                <a:effectLst>
                  <a:outerShdw blurRad="38100" dist="38100" dir="2700000" algn="tl">
                    <a:srgbClr val="000000">
                      <a:alpha val="43137"/>
                    </a:srgbClr>
                  </a:outerShdw>
                </a:effectLst>
              </a:rPr>
              <a:t>Languages</a:t>
            </a:r>
            <a:endParaRPr lang="en-US" sz="1050" b="1" dirty="0">
              <a:solidFill>
                <a:schemeClr val="tx1"/>
              </a:solidFill>
              <a:effectLst>
                <a:outerShdw blurRad="38100" dist="38100" dir="2700000" algn="tl">
                  <a:srgbClr val="000000">
                    <a:alpha val="43137"/>
                  </a:srgbClr>
                </a:outerShdw>
              </a:effectLst>
            </a:endParaRPr>
          </a:p>
        </p:txBody>
      </p:sp>
      <p:sp>
        <p:nvSpPr>
          <p:cNvPr id="47" name="Rounded Rectangle 46"/>
          <p:cNvSpPr/>
          <p:nvPr/>
        </p:nvSpPr>
        <p:spPr>
          <a:xfrm>
            <a:off x="6019800" y="4343400"/>
            <a:ext cx="1371600" cy="838200"/>
          </a:xfrm>
          <a:prstGeom prst="roundRect">
            <a:avLst/>
          </a:prstGeom>
          <a:gradFill rotWithShape="1">
            <a:gsLst>
              <a:gs pos="0">
                <a:srgbClr val="B98A2D"/>
              </a:gs>
              <a:gs pos="72000">
                <a:srgbClr val="FCBF46"/>
              </a:gs>
            </a:gsLst>
            <a:lin ang="5400000" scaled="1"/>
          </a:gradFill>
          <a:ln w="12700" cap="flat" cmpd="sng" algn="ctr">
            <a:solidFill>
              <a:srgbClr val="FCBF46"/>
            </a:solidFill>
            <a:prstDash val="solid"/>
            <a:headEnd type="none" w="med" len="med"/>
            <a:tailEnd type="none" w="med" len="med"/>
          </a:ln>
          <a:effectLst>
            <a:innerShdw blurRad="635000" dist="50800" dir="16200000">
              <a:srgbClr val="6F531B"/>
            </a:innerShdw>
          </a:effectLst>
        </p:spPr>
        <p:txBody>
          <a:bodyPr vert="horz" wrap="square" lIns="109728" tIns="54864" rIns="109728" bIns="54864"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base">
              <a:spcBef>
                <a:spcPct val="0"/>
              </a:spcBef>
              <a:spcAft>
                <a:spcPct val="0"/>
              </a:spcAft>
              <a:defRPr/>
            </a:pPr>
            <a:r>
              <a:rPr lang="en-US" sz="1050" b="1" dirty="0" smtClean="0">
                <a:solidFill>
                  <a:schemeClr val="tx1"/>
                </a:solidFill>
                <a:effectLst>
                  <a:outerShdw blurRad="38100" dist="38100" dir="2700000" algn="tl">
                    <a:srgbClr val="000000">
                      <a:alpha val="43137"/>
                    </a:srgbClr>
                  </a:outerShdw>
                </a:effectLst>
              </a:rPr>
              <a:t>Dynamic Language Runtime</a:t>
            </a:r>
            <a:endParaRPr lang="en-US" sz="1050" b="1" dirty="0">
              <a:solidFill>
                <a:schemeClr val="tx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838200"/>
          </a:xfrm>
        </p:spPr>
        <p:txBody>
          <a:bodyPr>
            <a:normAutofit/>
          </a:bodyPr>
          <a:lstStyle/>
          <a:p>
            <a:r>
              <a:rPr lang="en-US" sz="4400" dirty="0" smtClean="0"/>
              <a:t>Base Class Library Improvements</a:t>
            </a:r>
            <a:endParaRPr lang="en-US" sz="4400" dirty="0"/>
          </a:p>
        </p:txBody>
      </p:sp>
      <p:sp>
        <p:nvSpPr>
          <p:cNvPr id="5" name="Content Placeholder 4"/>
          <p:cNvSpPr>
            <a:spLocks noGrp="1"/>
          </p:cNvSpPr>
          <p:nvPr>
            <p:ph idx="1"/>
          </p:nvPr>
        </p:nvSpPr>
        <p:spPr>
          <a:xfrm>
            <a:off x="457200" y="1143000"/>
            <a:ext cx="7467600" cy="4983163"/>
          </a:xfrm>
        </p:spPr>
        <p:txBody>
          <a:bodyPr>
            <a:normAutofit/>
          </a:bodyPr>
          <a:lstStyle/>
          <a:p>
            <a:r>
              <a:rPr lang="en-US" sz="2400" dirty="0" smtClean="0"/>
              <a:t>Managed Extensibility Framework</a:t>
            </a:r>
          </a:p>
          <a:p>
            <a:pPr lvl="1"/>
            <a:r>
              <a:rPr lang="en-US" sz="2400" dirty="0" smtClean="0"/>
              <a:t>Easy declaration/consumption of extensibility points</a:t>
            </a:r>
          </a:p>
          <a:p>
            <a:pPr lvl="1"/>
            <a:r>
              <a:rPr lang="en-US" sz="2400" dirty="0" smtClean="0"/>
              <a:t>Monitoring for new runtime extensions</a:t>
            </a:r>
          </a:p>
          <a:p>
            <a:pPr lvl="2"/>
            <a:r>
              <a:rPr lang="en-US" sz="2000" dirty="0" smtClean="0"/>
              <a:t>Watching a specific directory for new extensions</a:t>
            </a:r>
          </a:p>
          <a:p>
            <a:r>
              <a:rPr lang="en-US" sz="2400" dirty="0" smtClean="0"/>
              <a:t>Additional core data structures</a:t>
            </a:r>
          </a:p>
          <a:p>
            <a:pPr lvl="1"/>
            <a:r>
              <a:rPr lang="en-US" sz="2400" dirty="0" err="1" smtClean="0"/>
              <a:t>Numerics</a:t>
            </a:r>
            <a:r>
              <a:rPr lang="en-US" sz="2400" dirty="0" smtClean="0"/>
              <a:t> (</a:t>
            </a:r>
            <a:r>
              <a:rPr lang="en-US" sz="2400" dirty="0" err="1" smtClean="0"/>
              <a:t>BigInteger</a:t>
            </a:r>
            <a:r>
              <a:rPr lang="en-US" sz="2400" dirty="0" smtClean="0"/>
              <a:t> &amp; </a:t>
            </a:r>
            <a:r>
              <a:rPr lang="en-US" sz="2400" dirty="0" err="1" smtClean="0"/>
              <a:t>ComplexNumber</a:t>
            </a:r>
            <a:r>
              <a:rPr lang="en-US" sz="2400" dirty="0" smtClean="0"/>
              <a:t>)</a:t>
            </a:r>
          </a:p>
          <a:p>
            <a:pPr lvl="1"/>
            <a:r>
              <a:rPr lang="en-US" sz="2400" dirty="0" err="1" smtClean="0"/>
              <a:t>Tuple</a:t>
            </a:r>
            <a:r>
              <a:rPr lang="en-US" sz="2400" dirty="0" smtClean="0"/>
              <a:t>, </a:t>
            </a:r>
            <a:r>
              <a:rPr lang="en-US" sz="2400" dirty="0" err="1" smtClean="0"/>
              <a:t>SortedSet</a:t>
            </a:r>
            <a:endParaRPr lang="en-US" sz="2400" dirty="0" smtClean="0"/>
          </a:p>
          <a:p>
            <a:r>
              <a:rPr lang="en-US" sz="2400" dirty="0" smtClean="0"/>
              <a:t>I/O Improvements</a:t>
            </a:r>
          </a:p>
          <a:p>
            <a:pPr lvl="1"/>
            <a:r>
              <a:rPr lang="en-US" sz="2400" dirty="0" smtClean="0"/>
              <a:t>Memory-Mapped Files</a:t>
            </a:r>
          </a:p>
          <a:p>
            <a:pPr lvl="1"/>
            <a:r>
              <a:rPr lang="en-US" sz="2400" dirty="0" smtClean="0"/>
              <a:t>Unified Cancellation model</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838200"/>
          </a:xfrm>
        </p:spPr>
        <p:txBody>
          <a:bodyPr>
            <a:normAutofit/>
          </a:bodyPr>
          <a:lstStyle/>
          <a:p>
            <a:r>
              <a:rPr lang="en-US" sz="4400" dirty="0" smtClean="0"/>
              <a:t>Parallel Computing</a:t>
            </a:r>
            <a:endParaRPr lang="en-US" sz="4400" dirty="0"/>
          </a:p>
        </p:txBody>
      </p:sp>
      <p:sp>
        <p:nvSpPr>
          <p:cNvPr id="5" name="Content Placeholder 4"/>
          <p:cNvSpPr>
            <a:spLocks noGrp="1"/>
          </p:cNvSpPr>
          <p:nvPr>
            <p:ph idx="1"/>
          </p:nvPr>
        </p:nvSpPr>
        <p:spPr>
          <a:xfrm>
            <a:off x="457200" y="1143000"/>
            <a:ext cx="7467600" cy="4983163"/>
          </a:xfrm>
        </p:spPr>
        <p:txBody>
          <a:bodyPr>
            <a:normAutofit/>
          </a:bodyPr>
          <a:lstStyle/>
          <a:p>
            <a:r>
              <a:rPr lang="en-US" sz="2400" dirty="0" smtClean="0"/>
              <a:t>Task Parallel Library (TPL)</a:t>
            </a:r>
          </a:p>
          <a:p>
            <a:pPr lvl="1"/>
            <a:r>
              <a:rPr lang="en-US" sz="2400" dirty="0" smtClean="0"/>
              <a:t>Imperative Task Parallelism</a:t>
            </a:r>
          </a:p>
          <a:p>
            <a:pPr lvl="1"/>
            <a:r>
              <a:rPr lang="en-US" sz="2400" dirty="0" smtClean="0"/>
              <a:t>Work-Stealing Algorithm for maximum efficiency</a:t>
            </a:r>
          </a:p>
          <a:p>
            <a:pPr lvl="1"/>
            <a:r>
              <a:rPr lang="en-US" sz="2400" dirty="0" smtClean="0"/>
              <a:t>Higher-level abstraction (no more Thread knowledge necessary)</a:t>
            </a:r>
          </a:p>
          <a:p>
            <a:r>
              <a:rPr lang="en-US" sz="2400" dirty="0" smtClean="0"/>
              <a:t>Parallel </a:t>
            </a:r>
            <a:r>
              <a:rPr lang="en-US" sz="2400" dirty="0" err="1" smtClean="0"/>
              <a:t>Linq</a:t>
            </a:r>
            <a:r>
              <a:rPr lang="en-US" sz="2400" dirty="0" smtClean="0"/>
              <a:t> (PLINQ)</a:t>
            </a:r>
          </a:p>
          <a:p>
            <a:pPr lvl="1"/>
            <a:r>
              <a:rPr lang="en-US" sz="2400" dirty="0" smtClean="0"/>
              <a:t>Declarative Data Parallelism (focus on the </a:t>
            </a:r>
            <a:r>
              <a:rPr lang="en-US" sz="2400" b="1" i="1" dirty="0" smtClean="0"/>
              <a:t>*what*</a:t>
            </a:r>
            <a:r>
              <a:rPr lang="en-US" sz="2400" dirty="0" smtClean="0"/>
              <a:t>, not the </a:t>
            </a:r>
            <a:r>
              <a:rPr lang="en-US" sz="2400" b="1" i="1" dirty="0" smtClean="0"/>
              <a:t>*how*</a:t>
            </a:r>
            <a:r>
              <a:rPr lang="en-US" sz="2400" dirty="0" smtClean="0"/>
              <a:t>)</a:t>
            </a:r>
          </a:p>
          <a:p>
            <a:pPr lvl="1"/>
            <a:r>
              <a:rPr lang="en-US" sz="2400" dirty="0" smtClean="0"/>
              <a:t>Simple Parallelism via </a:t>
            </a:r>
            <a:r>
              <a:rPr lang="en-US" sz="2400" dirty="0" err="1" smtClean="0"/>
              <a:t>Linq</a:t>
            </a:r>
            <a:r>
              <a:rPr lang="en-US" sz="2400" dirty="0" smtClean="0"/>
              <a:t>-To-Objects</a:t>
            </a:r>
          </a:p>
          <a:p>
            <a:r>
              <a:rPr lang="en-US" sz="2400" dirty="0" smtClean="0"/>
              <a:t>Coordination Data Structures (CDS)</a:t>
            </a:r>
          </a:p>
          <a:p>
            <a:pPr lvl="1"/>
            <a:r>
              <a:rPr lang="en-US" sz="2400" dirty="0" smtClean="0"/>
              <a:t>Common structures to help with parallelism tasks</a:t>
            </a:r>
          </a:p>
          <a:p>
            <a:pPr>
              <a:buNone/>
            </a:pPr>
            <a:endParaRPr lang="en-US" sz="2400" dirty="0" smtClean="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66800" y="457200"/>
            <a:ext cx="6994362" cy="1523494"/>
          </a:xfrm>
          <a:prstGeom prst="rect">
            <a:avLst/>
          </a:prstGeom>
        </p:spPr>
        <p:txBody>
          <a:bodyPr vert="horz" wrap="square" lIns="0" tIns="0" rIns="0" bIns="0" rtlCol="0" anchor="b"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0" normalizeH="0" baseline="0" noProof="0" dirty="0" smtClean="0">
                <a:ln w="3175">
                  <a:noFill/>
                </a:ln>
                <a:solidFill>
                  <a:srgbClr val="FFFFFF"/>
                </a:solidFill>
                <a:effectLst/>
                <a:uLnTx/>
                <a:uFillTx/>
                <a:latin typeface="Calibri" pitchFamily="34" charset="0"/>
                <a:ea typeface="+mn-ea"/>
                <a:cs typeface="Arial" charset="0"/>
              </a:rPr>
              <a:t>Parallel Extensions for .NET</a:t>
            </a:r>
            <a:endParaRPr kumimoji="0" lang="en-US" sz="4800" b="0" i="0" u="none" strike="noStrike" kern="1200" cap="none" spc="-100" normalizeH="0" baseline="0" noProof="0" dirty="0">
              <a:ln w="3175">
                <a:noFill/>
              </a:ln>
              <a:solidFill>
                <a:srgbClr val="FFFFFF"/>
              </a:solidFill>
              <a:effectLst/>
              <a:uLnTx/>
              <a:uFillTx/>
              <a:latin typeface="Calibri" pitchFamily="34" charset="0"/>
              <a:ea typeface="+mn-ea"/>
              <a:cs typeface="Arial" charset="0"/>
            </a:endParaRPr>
          </a:p>
        </p:txBody>
      </p:sp>
      <p:sp>
        <p:nvSpPr>
          <p:cNvPr id="5" name="Text Placeholder 3"/>
          <p:cNvSpPr txBox="1">
            <a:spLocks/>
          </p:cNvSpPr>
          <p:nvPr/>
        </p:nvSpPr>
        <p:spPr>
          <a:xfrm>
            <a:off x="1066799" y="1980694"/>
            <a:ext cx="6994950" cy="1384994"/>
          </a:xfrm>
          <a:prstGeom prst="rect">
            <a:avLst/>
          </a:prstGeom>
          <a:scene3d>
            <a:camera prst="orthographicFront"/>
            <a:lightRig rig="contrasting" dir="t"/>
          </a:scene3d>
          <a:sp3d/>
        </p:spPr>
        <p:txBody>
          <a:bodyPr vert="horz" wrap="square" lIns="0" tIns="0" rIns="0" bIns="0" rtlCol="0" anchor="t" anchorCtr="0">
            <a:noAutofit/>
            <a:sp3d extrusionH="57150">
              <a:bevelT w="19050" h="31750"/>
              <a:contourClr>
                <a:srgbClr val="CCFF99"/>
              </a:contourClr>
            </a:sp3d>
          </a:bodyPr>
          <a:lstStyle/>
          <a:p>
            <a:pPr marL="0" marR="0" lvl="0" indent="0" algn="l" defTabSz="914363" rtl="0" eaLnBrk="1" fontAlgn="auto" latinLnBrk="0" hangingPunct="1">
              <a:lnSpc>
                <a:spcPct val="90000"/>
              </a:lnSpc>
              <a:spcBef>
                <a:spcPct val="20000"/>
              </a:spcBef>
              <a:spcAft>
                <a:spcPts val="0"/>
              </a:spcAft>
              <a:buClrTx/>
              <a:buSzPct val="120000"/>
              <a:buFont typeface="Arial" pitchFamily="34" charset="0"/>
              <a:buNone/>
              <a:tabLst/>
              <a:defRPr/>
            </a:pPr>
            <a:r>
              <a:rPr kumimoji="0" lang="en-US" sz="10000" b="0" i="0" u="none" strike="noStrike" kern="1200" cap="none" spc="-500" normalizeH="0" baseline="0" noProof="0" dirty="0" smtClean="0">
                <a:ln w="11430"/>
                <a:effectLst/>
                <a:uLnTx/>
                <a:uFillTx/>
                <a:latin typeface="Calibri" pitchFamily="34" charset="0"/>
                <a:ea typeface="+mn-ea"/>
                <a:cs typeface="+mn-cs"/>
              </a:rPr>
              <a:t>demo</a:t>
            </a:r>
            <a:endParaRPr kumimoji="0" lang="en-US" sz="10000" b="0" i="0" u="none" strike="noStrike" kern="1200" cap="none" spc="-500" normalizeH="0" baseline="0" noProof="0" dirty="0">
              <a:ln w="11430"/>
              <a:effectLst/>
              <a:uLnTx/>
              <a:uFillTx/>
              <a:latin typeface="Calibri"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normAutofit fontScale="90000"/>
          </a:bodyPr>
          <a:lstStyle/>
          <a:p>
            <a:pPr algn="l"/>
            <a:r>
              <a:rPr sz="4400" smtClean="0"/>
              <a:t>.NET Framework 4.0: Client</a:t>
            </a:r>
            <a:endParaRPr lang="en-US" sz="4400" dirty="0"/>
          </a:p>
        </p:txBody>
      </p:sp>
      <p:sp>
        <p:nvSpPr>
          <p:cNvPr id="3" name="Text Placeholder 2"/>
          <p:cNvSpPr>
            <a:spLocks noGrp="1"/>
          </p:cNvSpPr>
          <p:nvPr>
            <p:ph type="body" idx="1"/>
          </p:nvPr>
        </p:nvSpPr>
        <p:spPr>
          <a:xfrm>
            <a:off x="381000" y="1412875"/>
            <a:ext cx="8382000" cy="2813078"/>
          </a:xfrm>
        </p:spPr>
        <p:txBody>
          <a:bodyPr/>
          <a:lstStyle/>
          <a:p>
            <a:r>
              <a:rPr lang="en-US" dirty="0" smtClean="0"/>
              <a:t>Windows Presentation Foundation</a:t>
            </a:r>
          </a:p>
          <a:p>
            <a:pPr lvl="1"/>
            <a:r>
              <a:rPr lang="en-US" dirty="0" smtClean="0"/>
              <a:t>Client Profile</a:t>
            </a:r>
          </a:p>
          <a:p>
            <a:pPr lvl="1"/>
            <a:r>
              <a:rPr lang="en-US" dirty="0" smtClean="0"/>
              <a:t>Business focused controls</a:t>
            </a:r>
          </a:p>
          <a:p>
            <a:pPr lvl="1"/>
            <a:r>
              <a:rPr lang="en-US" dirty="0" smtClean="0"/>
              <a:t>Silverlight Synergy </a:t>
            </a:r>
          </a:p>
          <a:p>
            <a:pPr lvl="1"/>
            <a:r>
              <a:rPr lang="en-US" dirty="0" smtClean="0"/>
              <a:t>Windows 7 Advances </a:t>
            </a:r>
          </a:p>
          <a:p>
            <a:pPr lvl="2"/>
            <a:r>
              <a:rPr lang="en-US" b="1" dirty="0" smtClean="0"/>
              <a:t>Touch Computing</a:t>
            </a:r>
          </a:p>
          <a:p>
            <a:pPr lvl="1">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66800" y="457200"/>
            <a:ext cx="6994362" cy="1523494"/>
          </a:xfrm>
          <a:prstGeom prst="rect">
            <a:avLst/>
          </a:prstGeom>
        </p:spPr>
        <p:txBody>
          <a:bodyPr vert="horz" wrap="square" lIns="0" tIns="0" rIns="0" bIns="0" rtlCol="0" anchor="b"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0" normalizeH="0" baseline="0" noProof="0" dirty="0" smtClean="0">
                <a:ln w="3175">
                  <a:noFill/>
                </a:ln>
                <a:solidFill>
                  <a:srgbClr val="FFFFFF"/>
                </a:solidFill>
                <a:effectLst/>
                <a:uLnTx/>
                <a:uFillTx/>
                <a:latin typeface="Calibri" pitchFamily="34" charset="0"/>
                <a:ea typeface="+mn-ea"/>
                <a:cs typeface="Arial" charset="0"/>
              </a:rPr>
              <a:t>Windows 7 Touch </a:t>
            </a:r>
            <a:endParaRPr kumimoji="0" lang="en-US" sz="4800" b="0" i="0" u="none" strike="noStrike" kern="1200" cap="none" spc="-100" normalizeH="0" baseline="0" noProof="0" dirty="0">
              <a:ln w="3175">
                <a:noFill/>
              </a:ln>
              <a:solidFill>
                <a:srgbClr val="FFFFFF"/>
              </a:solidFill>
              <a:effectLst/>
              <a:uLnTx/>
              <a:uFillTx/>
              <a:latin typeface="Calibri" pitchFamily="34" charset="0"/>
              <a:ea typeface="+mn-ea"/>
              <a:cs typeface="Arial" charset="0"/>
            </a:endParaRPr>
          </a:p>
        </p:txBody>
      </p:sp>
      <p:sp>
        <p:nvSpPr>
          <p:cNvPr id="5" name="Text Placeholder 3"/>
          <p:cNvSpPr txBox="1">
            <a:spLocks/>
          </p:cNvSpPr>
          <p:nvPr/>
        </p:nvSpPr>
        <p:spPr>
          <a:xfrm>
            <a:off x="1066799" y="1980694"/>
            <a:ext cx="6994950" cy="1384994"/>
          </a:xfrm>
          <a:prstGeom prst="rect">
            <a:avLst/>
          </a:prstGeom>
          <a:scene3d>
            <a:camera prst="orthographicFront"/>
            <a:lightRig rig="contrasting" dir="t"/>
          </a:scene3d>
          <a:sp3d/>
        </p:spPr>
        <p:txBody>
          <a:bodyPr vert="horz" wrap="square" lIns="0" tIns="0" rIns="0" bIns="0" rtlCol="0" anchor="t" anchorCtr="0">
            <a:noAutofit/>
            <a:sp3d extrusionH="57150">
              <a:bevelT w="19050" h="31750"/>
              <a:contourClr>
                <a:srgbClr val="CCFF99"/>
              </a:contourClr>
            </a:sp3d>
          </a:bodyPr>
          <a:lstStyle/>
          <a:p>
            <a:pPr marL="0" marR="0" lvl="0" indent="0" algn="l" defTabSz="914363" rtl="0" eaLnBrk="1" fontAlgn="auto" latinLnBrk="0" hangingPunct="1">
              <a:lnSpc>
                <a:spcPct val="90000"/>
              </a:lnSpc>
              <a:spcBef>
                <a:spcPct val="20000"/>
              </a:spcBef>
              <a:spcAft>
                <a:spcPts val="0"/>
              </a:spcAft>
              <a:buClrTx/>
              <a:buSzPct val="120000"/>
              <a:buFont typeface="Arial" pitchFamily="34" charset="0"/>
              <a:buNone/>
              <a:tabLst/>
              <a:defRPr/>
            </a:pPr>
            <a:r>
              <a:rPr kumimoji="0" lang="en-US" sz="10000" b="0" i="0" u="none" strike="noStrike" kern="1200" cap="none" spc="-500" normalizeH="0" baseline="0" noProof="0" smtClean="0">
                <a:ln w="11430"/>
                <a:effectLst/>
                <a:uLnTx/>
                <a:uFillTx/>
                <a:latin typeface="Calibri" pitchFamily="34" charset="0"/>
                <a:ea typeface="+mn-ea"/>
                <a:cs typeface="+mn-cs"/>
              </a:rPr>
              <a:t>video</a:t>
            </a:r>
            <a:endParaRPr kumimoji="0" lang="en-US" sz="10000" b="0" i="0" u="none" strike="noStrike" kern="1200" cap="none" spc="-500" normalizeH="0" baseline="0" noProof="0" dirty="0">
              <a:ln w="11430"/>
              <a:effectLst/>
              <a:uLnTx/>
              <a:uFillTx/>
              <a:latin typeface="Calibri"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7/28/2008 4:52:08 PM&quot;&gt;&lt;Slide id=&quot;319&quot; dur=&quot;1.90625&quot; bld=&quot;INVLD&quot;/&gt;&lt;Slide id=&quot;320&quot; dur=&quot;.921875&quot;/&gt;&lt;Slide id=&quot;325&quot; dur=&quot;81.57813&quot;/&gt;&lt;Slide id=&quot;315&quot; dur=&quot;45.90625&quot;/&gt;&lt;Slide id=&quot;338&quot; dur=&quot;74.1875&quot;/&gt;&lt;Slide id=&quot;346&quot; dur=&quot;55.1875&quot;/&gt;&lt;Slide id=&quot;347&quot; dur=&quot;53.23438&quot;/&gt;&lt;Slide id=&quot;312&quot; dur=&quot;60.32813&quot;/&gt;&lt;Slide id=&quot;347&quot; dur=&quot;1.65625&quot;/&gt;&lt;Slide id=&quot;346&quot; dur=&quot;1.546875&quot;/&gt;&lt;Slide id=&quot;347&quot; dur=&quot;.8125&quot;/&gt;&lt;Slide id=&quot;312&quot; dur=&quot;1.5625&quot;/&gt;&lt;Slide id=&quot;311&quot; dur=&quot;61.79688&quot;/&gt;&lt;Slide id=&quot;359&quot; dur=&quot;82.0625&quot;/&gt;&lt;Slide id=&quot;360&quot; dur=&quot;48.20313&quot;/&gt;&lt;Slide id=&quot;342&quot; dur=&quot;57.79688&quot;/&gt;&lt;Slide id=&quot;350&quot; dur=&quot;52.96875&quot;/&gt;&lt;Slide id=&quot;314&quot; dur=&quot;48.03125&quot;/&gt;&lt;Slide id=&quot;348&quot; dur=&quot;47&quot;/&gt;&lt;Slide id=&quot;326&quot; dur=&quot;29.95313&quot; bld=&quot;|12.4|.5&quot;/&gt;&lt;Slide id=&quot;352&quot; dur=&quot;129.375&quot; bld=&quot;|.1|50.3|36.5&quot;/&gt;&lt;Slide id=&quot;334&quot; dur=&quot;70.67188&quot;/&gt;&lt;Slide id=&quot;339&quot; dur=&quot;28.70313&quot;/&gt;&lt;Slide id=&quot;340&quot; dur=&quot;25.17188&quot;/&gt;&lt;Slide id=&quot;351&quot; dur=&quot;90.625&quot;/&gt;&lt;Slide id=&quot;353&quot; dur=&quot;23.4375&quot;/&gt;&lt;Slide id=&quot;297&quot; dur=&quot;29.48438&quot;/&gt;&lt;Slide id=&quot;327&quot; dur=&quot;1033.594&quot;/&gt;&lt;Slide id=&quot;354&quot; dur=&quot;64.23438&quot;/&gt;&lt;Slide id=&quot;355&quot; dur=&quot;67.4375&quot;/&gt;&lt;Slide id=&quot;356&quot; dur=&quot;77.85938&quot;/&gt;&lt;Slide id=&quot;357&quot; dur=&quot;41.53125&quot;/&gt;&lt;Slide id=&quot;307&quot; dur=&quot;46.375&quot;/&gt;&lt;Slide id=&quot;303&quot; dur=&quot;36.625&quot;/&gt;&lt;Slide id=&quot;358&quot; dur=&quot;53.4375&quot;/&gt;&lt;Slide id=&quot;337&quot; dur=&quot;408.7031&quot;/&gt;&lt;Slide id=&quot;308&quot; dur=&quot;132.5938&quot;/&gt;&lt;Slide id=&quot;305&quot; dur=&quot;106.4844&quot;/&gt;&lt;Slide id=&quot;309&quot; dur=&quot;51.625&quot;/&gt;&lt;Slide id=&quot;333&quot; dur=&quot;24.15625&quot;/&gt;&lt;Slide id=&quot;345&quot; dur=&quot;68.1875&quot;/&gt;&lt;Slide id=&quot;344&quot; dur=&quot;68.10938&quot;/&gt;&lt;Slide id=&quot;329&quot; dur=&quot;68.58594&quot;/&gt;&lt;Slide id=&quot;361&quot; dur=&quot;380.5508&quot; bld=&quot;|31.9&quot;/&gt;&lt;/Timings&gt;&lt;/WMTools&gt;"/>
</p:tagLst>
</file>

<file path=ppt/theme/theme1.xml><?xml version="1.0" encoding="utf-8"?>
<a:theme xmlns:a="http://schemas.openxmlformats.org/drawingml/2006/main" name="5-00399 TechReady7 Breakout Chalktalk Template">
  <a:themeElements>
    <a:clrScheme name="TechReady 7">
      <a:dk1>
        <a:srgbClr val="000000"/>
      </a:dk1>
      <a:lt1>
        <a:srgbClr val="FFFFFF"/>
      </a:lt1>
      <a:dk2>
        <a:srgbClr val="9C2828"/>
      </a:dk2>
      <a:lt2>
        <a:srgbClr val="FFFF99"/>
      </a:lt2>
      <a:accent1>
        <a:srgbClr val="FFC409"/>
      </a:accent1>
      <a:accent2>
        <a:srgbClr val="0099FF"/>
      </a:accent2>
      <a:accent3>
        <a:srgbClr val="D476A1"/>
      </a:accent3>
      <a:accent4>
        <a:srgbClr val="66CC33"/>
      </a:accent4>
      <a:accent5>
        <a:srgbClr val="F69660"/>
      </a:accent5>
      <a:accent6>
        <a:srgbClr val="9D6DCD"/>
      </a:accent6>
      <a:hlink>
        <a:srgbClr val="F0ED7B"/>
      </a:hlink>
      <a:folHlink>
        <a:srgbClr val="F3EB4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lIns="91436" tIns="45718" rIns="91436" bIns="45718" anchor="ctr"/>
      <a:lstStyle>
        <a:defPPr algn="ctr" defTabSz="914099">
          <a:defRPr sz="2400" dirty="0">
            <a:gradFill>
              <a:gsLst>
                <a:gs pos="50000">
                  <a:schemeClr val="tx1"/>
                </a:gs>
                <a:gs pos="100000">
                  <a:schemeClr val="tx1"/>
                </a:gs>
              </a:gsLst>
              <a:lin ang="5400000" scaled="0"/>
            </a:gradFill>
            <a:effectLst>
              <a:outerShdw blurRad="38100" dist="38100" dir="2700000" algn="tl">
                <a:srgbClr val="000000">
                  <a:alpha val="43137"/>
                </a:srgbClr>
              </a:outerShdw>
            </a:effectLst>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sz="2400" dirty="0" err="1"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NET Dark Theme">
  <a:themeElements>
    <a:clrScheme name="NET Dark">
      <a:dk1>
        <a:srgbClr val="FFFFFF"/>
      </a:dk1>
      <a:lt1>
        <a:srgbClr val="0078B3"/>
      </a:lt1>
      <a:dk2>
        <a:srgbClr val="000000"/>
      </a:dk2>
      <a:lt2>
        <a:srgbClr val="525051"/>
      </a:lt2>
      <a:accent1>
        <a:srgbClr val="072B60"/>
      </a:accent1>
      <a:accent2>
        <a:srgbClr val="ABD9E9"/>
      </a:accent2>
      <a:accent3>
        <a:srgbClr val="D4D4D4"/>
      </a:accent3>
      <a:accent4>
        <a:srgbClr val="017660"/>
      </a:accent4>
      <a:accent5>
        <a:srgbClr val="681888"/>
      </a:accent5>
      <a:accent6>
        <a:srgbClr val="E2FDFD"/>
      </a:accent6>
      <a:hlink>
        <a:srgbClr val="000000"/>
      </a:hlink>
      <a:folHlink>
        <a:srgbClr val="000000"/>
      </a:folHlink>
    </a:clrScheme>
    <a:fontScheme name="NET">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TANDOUT CONTENT">
  <a:themeElements>
    <a:clrScheme name="PDC 2008">
      <a:dk1>
        <a:srgbClr val="000000"/>
      </a:dk1>
      <a:lt1>
        <a:srgbClr val="FFFFFF"/>
      </a:lt1>
      <a:dk2>
        <a:srgbClr val="6A2433"/>
      </a:dk2>
      <a:lt2>
        <a:srgbClr val="D7AEE4"/>
      </a:lt2>
      <a:accent1>
        <a:srgbClr val="C41665"/>
      </a:accent1>
      <a:accent2>
        <a:srgbClr val="1F6691"/>
      </a:accent2>
      <a:accent3>
        <a:srgbClr val="FFD72F"/>
      </a:accent3>
      <a:accent4>
        <a:srgbClr val="5BB5F3"/>
      </a:accent4>
      <a:accent5>
        <a:srgbClr val="9D9839"/>
      </a:accent5>
      <a:accent6>
        <a:srgbClr val="B45082"/>
      </a:accent6>
      <a:hlink>
        <a:srgbClr val="F3F074"/>
      </a:hlink>
      <a:folHlink>
        <a:srgbClr val="F3F074"/>
      </a:folHlink>
    </a:clrScheme>
    <a:fontScheme name="Segoe UI">
      <a:majorFont>
        <a:latin typeface="Segoe UI"/>
        <a:ea typeface=""/>
        <a:cs typeface=""/>
      </a:majorFont>
      <a:minorFont>
        <a:latin typeface="Segoe UI"/>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defRPr>
        </a:defPPr>
      </a:lstStyle>
      <a:style>
        <a:lnRef idx="1">
          <a:schemeClr val="accent2"/>
        </a:lnRef>
        <a:fillRef idx="3">
          <a:schemeClr val="accent2"/>
        </a:fillRef>
        <a:effectRef idx="2">
          <a:schemeClr val="accent2"/>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175A2287CC744AA3D63BC9F2763C79" ma:contentTypeVersion="0" ma:contentTypeDescription="Create a new document." ma:contentTypeScope="" ma:versionID="319a04d312344202d824a8737b81885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A5587C-685C-4664-A1D5-B605451CB3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012B20DE-9508-49D6-AE4D-9CEEC562AC5F}">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1932791D-9AC1-443B-8DD9-3E402BC49A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TechReady7 Breakout Chalktalk Template</Template>
  <TotalTime>2069</TotalTime>
  <Words>844</Words>
  <Application>Microsoft Office PowerPoint</Application>
  <PresentationFormat>On-screen Show (4:3)</PresentationFormat>
  <Paragraphs>239</Paragraphs>
  <Slides>26</Slides>
  <Notes>18</Notes>
  <HiddenSlides>0</HiddenSlides>
  <MMClips>0</MMClips>
  <ScaleCrop>false</ScaleCrop>
  <HeadingPairs>
    <vt:vector size="4" baseType="variant">
      <vt:variant>
        <vt:lpstr>Theme</vt:lpstr>
      </vt:variant>
      <vt:variant>
        <vt:i4>4</vt:i4>
      </vt:variant>
      <vt:variant>
        <vt:lpstr>Slide Titles</vt:lpstr>
      </vt:variant>
      <vt:variant>
        <vt:i4>26</vt:i4>
      </vt:variant>
    </vt:vector>
  </HeadingPairs>
  <TitlesOfParts>
    <vt:vector size="30" baseType="lpstr">
      <vt:lpstr>5-00399 TechReady7 Breakout Chalktalk Template</vt:lpstr>
      <vt:lpstr>White with Courier font for code slides</vt:lpstr>
      <vt:lpstr>NET Dark Theme</vt:lpstr>
      <vt:lpstr>STANDOUT CONTENT</vt:lpstr>
      <vt:lpstr>Slide 1</vt:lpstr>
      <vt:lpstr>Slide 2</vt:lpstr>
      <vt:lpstr>.NET Framework Current "Layer Cake"</vt:lpstr>
      <vt:lpstr>.NET Framework 4.0</vt:lpstr>
      <vt:lpstr>Base Class Library Improvements</vt:lpstr>
      <vt:lpstr>Parallel Computing</vt:lpstr>
      <vt:lpstr>Slide 7</vt:lpstr>
      <vt:lpstr>.NET Framework 4.0: Client</vt:lpstr>
      <vt:lpstr>Slide 9</vt:lpstr>
      <vt:lpstr>ADO.NET 4.0</vt:lpstr>
      <vt:lpstr>ASP.NET 4.0</vt:lpstr>
      <vt:lpstr>Project “Velocity”</vt:lpstr>
      <vt:lpstr>Distributed Applications</vt:lpstr>
      <vt:lpstr>More Web Goodies…  </vt:lpstr>
      <vt:lpstr>Slide 15</vt:lpstr>
      <vt:lpstr>New IDE Improvements</vt:lpstr>
      <vt:lpstr>Code Focused Development</vt:lpstr>
      <vt:lpstr>Slide 18</vt:lpstr>
      <vt:lpstr>Web Development</vt:lpstr>
      <vt:lpstr>Native C++ Development</vt:lpstr>
      <vt:lpstr>Office Development</vt:lpstr>
      <vt:lpstr>SharePoint Development</vt:lpstr>
      <vt:lpstr>Debugger</vt:lpstr>
      <vt:lpstr>Team System: Business Alignment</vt:lpstr>
      <vt:lpstr>Team System: Quality &amp; Testing</vt:lpstr>
      <vt:lpstr>Slide 26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Framework Advances</dc:title>
  <dc:subject>GISV Days</dc:subject>
  <dc:creator>Bijoy Singhal</dc:creator>
  <cp:lastModifiedBy>Pandurang Nayak</cp:lastModifiedBy>
  <cp:revision>216</cp:revision>
  <dcterms:created xsi:type="dcterms:W3CDTF">2008-06-12T22:55:29Z</dcterms:created>
  <dcterms:modified xsi:type="dcterms:W3CDTF">2008-12-11T11:46:59Z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0x01010063175A2287CC744AA3D63BC9F2763C79</vt:lpwstr>
  </property>
</Properties>
</file>