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sldIdLst>
    <p:sldId id="274" r:id="rId5"/>
    <p:sldId id="275" r:id="rId6"/>
    <p:sldId id="257" r:id="rId7"/>
    <p:sldId id="268" r:id="rId8"/>
    <p:sldId id="266" r:id="rId9"/>
    <p:sldId id="259" r:id="rId10"/>
    <p:sldId id="260" r:id="rId11"/>
    <p:sldId id="276" r:id="rId12"/>
    <p:sldId id="269" r:id="rId13"/>
    <p:sldId id="270" r:id="rId14"/>
    <p:sldId id="271" r:id="rId15"/>
    <p:sldId id="272" r:id="rId16"/>
    <p:sldId id="273" r:id="rId17"/>
    <p:sldId id="267" r:id="rId18"/>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222F"/>
    <a:srgbClr val="243F5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573" autoAdjust="0"/>
    <p:restoredTop sz="61333" autoAdjust="0"/>
  </p:normalViewPr>
  <p:slideViewPr>
    <p:cSldViewPr>
      <p:cViewPr>
        <p:scale>
          <a:sx n="60" d="100"/>
          <a:sy n="60" d="100"/>
        </p:scale>
        <p:origin x="-116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596203C1-616A-4651-A577-7BA09B384D13}" type="datetimeFigureOut">
              <a:rPr lang="en-US" smtClean="0"/>
              <a:pPr/>
              <a:t>6/8/2007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07B8B279-4079-43B3-8013-D8D81AB870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On a tendance à croire qu’on peut garantir productivité et qualité avec:</a:t>
            </a:r>
          </a:p>
          <a:p>
            <a:pPr lvl="3"/>
            <a:r>
              <a:rPr lang="fr-FR" dirty="0" smtClean="0"/>
              <a:t>Charte ergonomique</a:t>
            </a:r>
          </a:p>
          <a:p>
            <a:pPr lvl="3"/>
            <a:r>
              <a:rPr lang="fr-FR" dirty="0" smtClean="0"/>
              <a:t>Collection de User Control (unité graphique)</a:t>
            </a:r>
          </a:p>
          <a:p>
            <a:pPr lvl="3"/>
            <a:r>
              <a:rPr lang="fr-FR" dirty="0" smtClean="0"/>
              <a:t>Agrégation de comportements systématiques (CRUD)</a:t>
            </a:r>
          </a:p>
          <a:p>
            <a:pPr lvl="3"/>
            <a:endParaRPr lang="fr-FR" dirty="0" smtClean="0"/>
          </a:p>
          <a:p>
            <a:r>
              <a:rPr lang="fr-FR" dirty="0" smtClean="0"/>
              <a:t>Si ca peut réduire le Time to </a:t>
            </a:r>
            <a:r>
              <a:rPr lang="fr-FR" dirty="0" err="1" smtClean="0"/>
              <a:t>Market</a:t>
            </a:r>
            <a:r>
              <a:rPr lang="fr-FR" dirty="0" smtClean="0"/>
              <a:t> le mélange des fonctions entraine</a:t>
            </a:r>
          </a:p>
          <a:p>
            <a:pPr lvl="3"/>
            <a:r>
              <a:rPr lang="fr-FR" dirty="0" smtClean="0"/>
              <a:t>Taches répétitives et monotones</a:t>
            </a:r>
          </a:p>
          <a:p>
            <a:pPr lvl="3"/>
            <a:r>
              <a:rPr lang="fr-FR" dirty="0" smtClean="0"/>
              <a:t>Multi-domaines de compétences</a:t>
            </a:r>
          </a:p>
          <a:p>
            <a:pPr lvl="3"/>
            <a:r>
              <a:rPr lang="fr-FR" dirty="0" smtClean="0"/>
              <a:t>Sources d’erreurs</a:t>
            </a:r>
          </a:p>
          <a:p>
            <a:pPr lvl="3"/>
            <a:r>
              <a:rPr lang="fr-FR" dirty="0" smtClean="0"/>
              <a:t>Couts de maintenance élevés du au mélange des fonctionnalités</a:t>
            </a:r>
          </a:p>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Réponse: Segmentation des rôles des réalisateurs pour l’amélioration de la qualité grâce à la spécialisation. Chaque acteur concentre son savoir faire sur son domaine de prédilection.</a:t>
            </a:r>
          </a:p>
          <a:p>
            <a:endParaRPr lang="en-US" dirty="0" smtClean="0"/>
          </a:p>
          <a:p>
            <a:r>
              <a:rPr lang="fr-FR" dirty="0" smtClean="0"/>
              <a:t>Un des principes clef de l’usine à logiciels repose sur la division du travail, cette session concerne les rôles:</a:t>
            </a:r>
          </a:p>
          <a:p>
            <a:pPr lvl="2"/>
            <a:r>
              <a:rPr lang="fr-FR" dirty="0" smtClean="0"/>
              <a:t>Ergonome/Designer</a:t>
            </a:r>
          </a:p>
          <a:p>
            <a:pPr lvl="2"/>
            <a:r>
              <a:rPr lang="fr-FR" dirty="0" smtClean="0"/>
              <a:t>Développeur fonctionnel</a:t>
            </a:r>
          </a:p>
          <a:p>
            <a:pPr lvl="2"/>
            <a:r>
              <a:rPr lang="fr-FR" dirty="0" smtClean="0"/>
              <a:t>Testeurs</a:t>
            </a:r>
          </a:p>
          <a:p>
            <a:pPr lvl="2"/>
            <a:r>
              <a:rPr lang="fr-FR" dirty="0" smtClean="0"/>
              <a:t>Actionnaires/Sponsors</a:t>
            </a:r>
          </a:p>
          <a:p>
            <a:endParaRPr lang="fr-FR"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smtClean="0"/>
              <a:t>Exécuter l’application et plus</a:t>
            </a:r>
            <a:r>
              <a:rPr lang="fr-FR" baseline="0" noProof="0" dirty="0" smtClean="0"/>
              <a:t> particulièrement le scénario nominal</a:t>
            </a:r>
          </a:p>
          <a:p>
            <a:r>
              <a:rPr lang="fr-FR" baseline="0" noProof="0" dirty="0" smtClean="0"/>
              <a:t>Puis ôter le vernis des styles et le </a:t>
            </a:r>
            <a:r>
              <a:rPr lang="fr-FR" baseline="0" noProof="0" dirty="0" err="1" smtClean="0"/>
              <a:t>re</a:t>
            </a:r>
            <a:r>
              <a:rPr lang="fr-FR" baseline="0" noProof="0" dirty="0" smtClean="0"/>
              <a:t>-exécuter en mode </a:t>
            </a:r>
            <a:r>
              <a:rPr lang="fr-FR" baseline="0" noProof="0" dirty="0" err="1" smtClean="0"/>
              <a:t>debug</a:t>
            </a:r>
            <a:r>
              <a:rPr lang="fr-FR" baseline="0" noProof="0" dirty="0" smtClean="0"/>
              <a:t> pour que chaque composant soit bordé de rouge</a:t>
            </a:r>
          </a:p>
          <a:p>
            <a:endParaRPr lang="fr-FR" baseline="0" noProof="0" dirty="0" smtClean="0"/>
          </a:p>
          <a:p>
            <a:r>
              <a:rPr lang="fr-FR" baseline="0" noProof="0" dirty="0" smtClean="0"/>
              <a:t>Présenter les responsabilités des acteurs:</a:t>
            </a:r>
          </a:p>
          <a:p>
            <a:r>
              <a:rPr lang="fr-FR" baseline="0" noProof="0" dirty="0" smtClean="0"/>
              <a:t>	Composition 	    = Ergonome</a:t>
            </a:r>
          </a:p>
          <a:p>
            <a:r>
              <a:rPr lang="fr-FR" baseline="0" noProof="0" dirty="0" smtClean="0"/>
              <a:t>	Style	    = Designer</a:t>
            </a:r>
          </a:p>
          <a:p>
            <a:r>
              <a:rPr lang="fr-FR" baseline="0" noProof="0" dirty="0" smtClean="0"/>
              <a:t>	</a:t>
            </a:r>
            <a:r>
              <a:rPr lang="fr-FR" baseline="0" noProof="0" dirty="0" err="1" smtClean="0"/>
              <a:t>Dev</a:t>
            </a:r>
            <a:r>
              <a:rPr lang="fr-FR" baseline="0" noProof="0" dirty="0" smtClean="0"/>
              <a:t> Métier	    = Développeur fonctionnel</a:t>
            </a:r>
          </a:p>
          <a:p>
            <a:endParaRPr lang="fr-FR" baseline="0" noProof="0" dirty="0" smtClean="0"/>
          </a:p>
          <a:p>
            <a:r>
              <a:rPr lang="fr-FR" baseline="0" noProof="0" dirty="0" smtClean="0"/>
              <a:t>Puis Expliquer pourquoi un composant doit être une unité atomique qui ne doit offrir qu’une seule fonctionnalité</a:t>
            </a:r>
          </a:p>
          <a:p>
            <a:r>
              <a:rPr lang="fr-FR" baseline="0" noProof="0" dirty="0" smtClean="0"/>
              <a:t>Lisibilité, simplicité, </a:t>
            </a:r>
            <a:r>
              <a:rPr lang="fr-FR" baseline="0" noProof="0" dirty="0" err="1" smtClean="0"/>
              <a:t>maintenabilité</a:t>
            </a:r>
            <a:r>
              <a:rPr lang="fr-FR" baseline="0" noProof="0" dirty="0" smtClean="0"/>
              <a:t>, couverture opérationnelle en cas d’échec</a:t>
            </a:r>
          </a:p>
          <a:p>
            <a:r>
              <a:rPr lang="fr-FR" baseline="0" noProof="0" dirty="0" smtClean="0"/>
              <a:t>Pas de changement d’état en fonction du profil, de l’heure ou de la météo</a:t>
            </a:r>
            <a:endParaRPr lang="fr-FR" noProof="0"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B8B279-4079-43B3-8013-D8D81AB870A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Tout </a:t>
            </a:r>
            <a:r>
              <a:rPr lang="en-US" dirty="0" err="1" smtClean="0"/>
              <a:t>ceci</a:t>
            </a:r>
            <a:r>
              <a:rPr lang="en-US" dirty="0" smtClean="0"/>
              <a:t> pour </a:t>
            </a:r>
            <a:r>
              <a:rPr lang="en-US" dirty="0" err="1" smtClean="0"/>
              <a:t>montrer</a:t>
            </a:r>
            <a:r>
              <a:rPr lang="en-US" dirty="0" smtClean="0"/>
              <a:t> </a:t>
            </a:r>
            <a:r>
              <a:rPr lang="en-US" dirty="0" err="1" smtClean="0"/>
              <a:t>que</a:t>
            </a:r>
            <a:r>
              <a:rPr lang="en-US" baseline="0" dirty="0" smtClean="0"/>
              <a:t> </a:t>
            </a:r>
            <a:r>
              <a:rPr lang="en-US" baseline="0" dirty="0" err="1" smtClean="0"/>
              <a:t>lq</a:t>
            </a:r>
            <a:r>
              <a:rPr lang="en-US" baseline="0" dirty="0" smtClean="0"/>
              <a:t> </a:t>
            </a:r>
            <a:r>
              <a:rPr lang="en-US" baseline="0" dirty="0" err="1" smtClean="0"/>
              <a:t>technologie</a:t>
            </a:r>
            <a:r>
              <a:rPr lang="en-US" baseline="0" dirty="0" smtClean="0"/>
              <a:t> WPF rend possible plus </a:t>
            </a:r>
            <a:r>
              <a:rPr lang="en-US" baseline="0" dirty="0" err="1" smtClean="0"/>
              <a:t>facilement</a:t>
            </a:r>
            <a:r>
              <a:rPr lang="en-US" baseline="0" dirty="0" smtClean="0"/>
              <a:t> </a:t>
            </a:r>
            <a:r>
              <a:rPr lang="en-US" baseline="0" dirty="0" err="1" smtClean="0"/>
              <a:t>cette</a:t>
            </a:r>
            <a:r>
              <a:rPr lang="en-US" baseline="0" dirty="0" smtClean="0"/>
              <a:t> </a:t>
            </a:r>
            <a:r>
              <a:rPr lang="en-US" baseline="0" dirty="0" err="1" smtClean="0"/>
              <a:t>approche</a:t>
            </a:r>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Jeu</a:t>
            </a:r>
            <a:r>
              <a:rPr lang="en-US" baseline="0" dirty="0" smtClean="0"/>
              <a:t> de role pour le </a:t>
            </a:r>
            <a:r>
              <a:rPr lang="en-US" baseline="0" dirty="0" err="1" smtClean="0"/>
              <a:t>developpement</a:t>
            </a:r>
            <a:r>
              <a:rPr lang="en-US" baseline="0" dirty="0" smtClean="0"/>
              <a:t> d’un </a:t>
            </a:r>
            <a:r>
              <a:rPr lang="en-US" baseline="0" dirty="0" err="1" smtClean="0"/>
              <a:t>composant</a:t>
            </a:r>
            <a:r>
              <a:rPr lang="en-US" baseline="0" dirty="0" smtClean="0"/>
              <a:t> qui </a:t>
            </a:r>
            <a:r>
              <a:rPr lang="en-US" baseline="0" dirty="0" err="1" smtClean="0"/>
              <a:t>liste</a:t>
            </a:r>
            <a:r>
              <a:rPr lang="en-US" baseline="0" dirty="0" smtClean="0"/>
              <a:t> les intervention teams</a:t>
            </a:r>
          </a:p>
          <a:p>
            <a:endParaRPr lang="en-US" baseline="0" dirty="0" smtClean="0"/>
          </a:p>
          <a:p>
            <a:r>
              <a:rPr lang="en-US" baseline="0" dirty="0" smtClean="0"/>
              <a:t>Dev </a:t>
            </a:r>
            <a:r>
              <a:rPr lang="en-US" baseline="0" dirty="0" err="1" smtClean="0"/>
              <a:t>fonctionnel</a:t>
            </a:r>
            <a:r>
              <a:rPr lang="en-US" baseline="0" dirty="0" smtClean="0"/>
              <a:t> = </a:t>
            </a:r>
            <a:r>
              <a:rPr lang="en-US" baseline="0" dirty="0" err="1" smtClean="0"/>
              <a:t>composant</a:t>
            </a:r>
            <a:r>
              <a:rPr lang="en-US" baseline="0" dirty="0" smtClean="0"/>
              <a:t> </a:t>
            </a:r>
            <a:r>
              <a:rPr lang="en-US" baseline="0" dirty="0" err="1" smtClean="0"/>
              <a:t>appelle</a:t>
            </a:r>
            <a:r>
              <a:rPr lang="en-US" baseline="0" dirty="0" smtClean="0"/>
              <a:t> la </a:t>
            </a:r>
            <a:r>
              <a:rPr lang="en-US" baseline="0" dirty="0" err="1" smtClean="0"/>
              <a:t>couche</a:t>
            </a:r>
            <a:r>
              <a:rPr lang="en-US" baseline="0" dirty="0" smtClean="0"/>
              <a:t> </a:t>
            </a:r>
            <a:r>
              <a:rPr lang="en-US" baseline="0" dirty="0" err="1" smtClean="0"/>
              <a:t>metier</a:t>
            </a:r>
            <a:endParaRPr lang="en-US" baseline="0" dirty="0" smtClean="0"/>
          </a:p>
          <a:p>
            <a:r>
              <a:rPr lang="en-US" baseline="0" dirty="0" err="1" smtClean="0"/>
              <a:t>Ergonome</a:t>
            </a:r>
            <a:r>
              <a:rPr lang="en-US" baseline="0" dirty="0" smtClean="0"/>
              <a:t> = compose </a:t>
            </a:r>
            <a:r>
              <a:rPr lang="en-US" baseline="0" dirty="0" err="1" smtClean="0"/>
              <a:t>l’interface</a:t>
            </a:r>
            <a:endParaRPr lang="en-US" baseline="0" dirty="0" smtClean="0"/>
          </a:p>
          <a:p>
            <a:r>
              <a:rPr lang="en-US" baseline="0" dirty="0" smtClean="0"/>
              <a:t>Designer = style </a:t>
            </a:r>
            <a:r>
              <a:rPr lang="en-US" baseline="0" dirty="0" err="1" smtClean="0"/>
              <a:t>l’application</a:t>
            </a:r>
            <a:r>
              <a:rPr lang="en-US" baseline="0" dirty="0" smtClean="0"/>
              <a:t> avec BLEND </a:t>
            </a:r>
            <a:r>
              <a:rPr lang="en-US" baseline="0" dirty="0" err="1" smtClean="0"/>
              <a:t>directement</a:t>
            </a:r>
            <a:r>
              <a:rPr lang="en-US" baseline="0" dirty="0" smtClean="0"/>
              <a:t> </a:t>
            </a:r>
            <a:r>
              <a:rPr lang="en-US" baseline="0" dirty="0" err="1" smtClean="0"/>
              <a:t>dans</a:t>
            </a:r>
            <a:r>
              <a:rPr lang="en-US" baseline="0" dirty="0" smtClean="0"/>
              <a:t> le </a:t>
            </a:r>
            <a:r>
              <a:rPr lang="en-US" baseline="0" dirty="0" err="1" smtClean="0"/>
              <a:t>projet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smtClean="0"/>
              <a:t>Abordons trois scenario fréquent :</a:t>
            </a:r>
          </a:p>
          <a:p>
            <a:endParaRPr lang="fr-FR" noProof="0" dirty="0" smtClean="0"/>
          </a:p>
          <a:p>
            <a:r>
              <a:rPr lang="fr-FR" noProof="0" dirty="0" smtClean="0"/>
              <a:t>Le projet a pris du</a:t>
            </a:r>
            <a:r>
              <a:rPr lang="fr-FR" baseline="0" noProof="0" dirty="0" smtClean="0"/>
              <a:t> retard et on annonce que votre actionnaire veut voir quelque chose avant de rallonger votre budget, </a:t>
            </a:r>
          </a:p>
          <a:p>
            <a:r>
              <a:rPr lang="fr-FR" baseline="0" noProof="0" dirty="0" smtClean="0"/>
              <a:t>Qu’est ce que vous faite? </a:t>
            </a:r>
          </a:p>
          <a:p>
            <a:r>
              <a:rPr lang="fr-FR" baseline="0" noProof="0" dirty="0" smtClean="0"/>
              <a:t>vous sortez deux développeurs de l’équipe pour satisfaire a l’exigence de lever des fond? N’est ce pas se tirer une balle dans le pied?</a:t>
            </a:r>
          </a:p>
          <a:p>
            <a:endParaRPr lang="fr-FR" baseline="0" noProof="0" dirty="0" smtClean="0"/>
          </a:p>
          <a:p>
            <a:r>
              <a:rPr lang="fr-FR" baseline="0" noProof="0" dirty="0" smtClean="0"/>
              <a:t>La négociation avec la MOA a été très tendu et bien qu’ils aient validé le document de vision vous sentez bien que les exigences changeront.</a:t>
            </a:r>
          </a:p>
          <a:p>
            <a:r>
              <a:rPr lang="fr-FR" baseline="0" noProof="0" dirty="0" smtClean="0"/>
              <a:t>Qu’est ce que vous faite?</a:t>
            </a:r>
          </a:p>
          <a:p>
            <a:r>
              <a:rPr lang="fr-FR" baseline="0" noProof="0" dirty="0" smtClean="0"/>
              <a:t>Vous qualifiez la version actuelle pour tout remanier suite a la recette de couverture fonctionnelle? N’est ce pas trop tard?</a:t>
            </a:r>
          </a:p>
          <a:p>
            <a:endParaRPr lang="fr-FR" baseline="0" noProof="0" dirty="0" smtClean="0"/>
          </a:p>
          <a:p>
            <a:r>
              <a:rPr lang="fr-FR" baseline="0" noProof="0" dirty="0" smtClean="0"/>
              <a:t>Si le projet prend du retard qui finalement en pâti? </a:t>
            </a:r>
          </a:p>
          <a:p>
            <a:r>
              <a:rPr lang="fr-FR" baseline="0" noProof="0" dirty="0" err="1" smtClean="0"/>
              <a:t>Certe</a:t>
            </a:r>
            <a:r>
              <a:rPr lang="fr-FR" baseline="0" noProof="0" dirty="0" smtClean="0"/>
              <a:t> toute l’équipe mais plus particulièrement c’est le testeur, car c’est son enveloppe de qualification qui sera amenuisée.</a:t>
            </a:r>
          </a:p>
          <a:p>
            <a:endParaRPr lang="fr-FR" baseline="0" noProof="0" dirty="0" smtClean="0"/>
          </a:p>
          <a:p>
            <a:r>
              <a:rPr lang="fr-FR" baseline="0" noProof="0" dirty="0" smtClean="0"/>
              <a:t>Comment </a:t>
            </a:r>
            <a:r>
              <a:rPr lang="fr-FR" baseline="0" noProof="0" dirty="0" err="1" smtClean="0"/>
              <a:t>UserAction</a:t>
            </a:r>
            <a:r>
              <a:rPr lang="fr-FR" baseline="0" noProof="0" dirty="0" smtClean="0"/>
              <a:t> peut il rendre des services aux Actionnaires et aux testeurs?</a:t>
            </a:r>
          </a:p>
          <a:p>
            <a:endParaRPr lang="fr-FR" baseline="0" noProof="0" dirty="0" smtClean="0"/>
          </a:p>
          <a:p>
            <a:endParaRPr lang="fr-FR" noProof="0"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 </a:t>
            </a:r>
            <a:r>
              <a:rPr lang="en-US" dirty="0" err="1" smtClean="0"/>
              <a:t>titre</a:t>
            </a:r>
            <a:r>
              <a:rPr lang="en-US" dirty="0" smtClean="0"/>
              <a:t> </a:t>
            </a:r>
            <a:r>
              <a:rPr lang="en-US" dirty="0" err="1" smtClean="0"/>
              <a:t>est</a:t>
            </a:r>
            <a:r>
              <a:rPr lang="en-US" dirty="0" smtClean="0"/>
              <a:t> </a:t>
            </a:r>
            <a:r>
              <a:rPr lang="en-US" dirty="0" err="1" smtClean="0"/>
              <a:t>mauvais</a:t>
            </a:r>
            <a:r>
              <a:rPr lang="en-US" dirty="0" smtClean="0"/>
              <a:t> </a:t>
            </a:r>
            <a:r>
              <a:rPr lang="en-US" dirty="0" err="1" smtClean="0"/>
              <a:t>mis</a:t>
            </a:r>
            <a:r>
              <a:rPr lang="en-US" dirty="0" smtClean="0"/>
              <a:t> je </a:t>
            </a:r>
            <a:r>
              <a:rPr lang="en-US" dirty="0" err="1" smtClean="0"/>
              <a:t>voulais</a:t>
            </a:r>
            <a:r>
              <a:rPr lang="en-US" dirty="0" smtClean="0"/>
              <a:t> dire </a:t>
            </a:r>
            <a:r>
              <a:rPr lang="en-US" dirty="0" err="1" smtClean="0"/>
              <a:t>que</a:t>
            </a:r>
            <a:r>
              <a:rPr lang="en-US" dirty="0" smtClean="0"/>
              <a:t> user action rend service</a:t>
            </a:r>
            <a:r>
              <a:rPr lang="en-US" baseline="0" dirty="0" smtClean="0"/>
              <a:t> a 4 role du </a:t>
            </a:r>
            <a:r>
              <a:rPr lang="en-US" baseline="0" dirty="0" err="1" smtClean="0"/>
              <a:t>projet</a:t>
            </a:r>
            <a:endParaRPr lang="en-US" baseline="0" dirty="0" smtClean="0"/>
          </a:p>
          <a:p>
            <a:endParaRPr lang="en-US" baseline="0" dirty="0" smtClean="0"/>
          </a:p>
          <a:p>
            <a:endParaRPr lang="en-US" baseline="0" dirty="0" smtClean="0"/>
          </a:p>
          <a:p>
            <a:r>
              <a:rPr lang="fr-FR" dirty="0" smtClean="0"/>
              <a:t>Avec la visionneuse de parcours utilisateur ACTIONNAIRES et MOA se rassurent dès la phase de développement en pouvant voir leurs exigences traduites en scenario de  cas d’utilisation.</a:t>
            </a:r>
          </a:p>
          <a:p>
            <a:endParaRPr lang="en-US" dirty="0" smtClean="0"/>
          </a:p>
          <a:p>
            <a:r>
              <a:rPr lang="fr-FR" dirty="0" smtClean="0"/>
              <a:t>Comme on peut activer chaque séquence d’un scénario sans besoin de compiler l’application on pense alors au rôle du Testeur qui en bout de chaine attend les livraison itérative pour opérer sa science de qualification, avec la visionneuse il peut piloter l’exécution de tests au niveau de chaque composant en profitant de jeu de données contingents au scenario.</a:t>
            </a:r>
          </a:p>
          <a:p>
            <a:endParaRPr lang="en-US" baseline="0" dirty="0" smtClean="0"/>
          </a:p>
          <a:p>
            <a:r>
              <a:rPr lang="fr-FR" dirty="0" smtClean="0"/>
              <a:t>Comme on peut activer chaque séquence d’un scénario sans besoin de compiler l’application on pense alors au rôle du Testeur qui en bout de chaine attend les livraison itérative pour opérer sa science de qualification, avec la visionneuse il peut piloter l’exécution de tests au niveau de chaque composant en profitant de jeu de données contingents au scenario.</a:t>
            </a:r>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Avec</a:t>
            </a:r>
            <a:r>
              <a:rPr lang="en-US" baseline="0" dirty="0" smtClean="0"/>
              <a:t> la </a:t>
            </a:r>
            <a:r>
              <a:rPr lang="en-US" baseline="0" dirty="0" err="1" smtClean="0"/>
              <a:t>visionneuse</a:t>
            </a:r>
            <a:r>
              <a:rPr lang="en-US" baseline="0" dirty="0" smtClean="0"/>
              <a:t> </a:t>
            </a:r>
            <a:r>
              <a:rPr lang="en-US" baseline="0" dirty="0" err="1" smtClean="0"/>
              <a:t>parcourir</a:t>
            </a:r>
            <a:r>
              <a:rPr lang="en-US" baseline="0" dirty="0" smtClean="0"/>
              <a:t> un </a:t>
            </a:r>
            <a:r>
              <a:rPr lang="en-US" baseline="0" dirty="0" err="1" smtClean="0"/>
              <a:t>ou</a:t>
            </a:r>
            <a:r>
              <a:rPr lang="en-US" baseline="0" dirty="0" smtClean="0"/>
              <a:t> </a:t>
            </a:r>
            <a:r>
              <a:rPr lang="en-US" baseline="0" dirty="0" err="1" smtClean="0"/>
              <a:t>deux</a:t>
            </a:r>
            <a:r>
              <a:rPr lang="en-US" baseline="0" dirty="0" smtClean="0"/>
              <a:t> </a:t>
            </a:r>
            <a:r>
              <a:rPr lang="en-US" baseline="0" dirty="0" err="1" smtClean="0"/>
              <a:t>cas</a:t>
            </a:r>
            <a:r>
              <a:rPr lang="en-US" baseline="0" dirty="0" smtClean="0"/>
              <a:t> et </a:t>
            </a:r>
            <a:r>
              <a:rPr lang="en-US" baseline="0" dirty="0" err="1" smtClean="0"/>
              <a:t>montrer</a:t>
            </a:r>
            <a:r>
              <a:rPr lang="en-US" baseline="0" dirty="0" smtClean="0"/>
              <a:t> le </a:t>
            </a:r>
            <a:r>
              <a:rPr lang="en-US" baseline="0" dirty="0" err="1" smtClean="0"/>
              <a:t>chargement</a:t>
            </a:r>
            <a:r>
              <a:rPr lang="en-US" baseline="0" dirty="0" smtClean="0"/>
              <a:t> des </a:t>
            </a:r>
            <a:r>
              <a:rPr lang="en-US" baseline="0" dirty="0" err="1" smtClean="0"/>
              <a:t>composants</a:t>
            </a:r>
            <a:r>
              <a:rPr lang="en-US" baseline="0" dirty="0" smtClean="0"/>
              <a:t> métiers, </a:t>
            </a:r>
            <a:r>
              <a:rPr lang="en-US" baseline="0" dirty="0" err="1" smtClean="0"/>
              <a:t>leur</a:t>
            </a:r>
            <a:r>
              <a:rPr lang="en-US" baseline="0" dirty="0" smtClean="0"/>
              <a:t> </a:t>
            </a:r>
            <a:r>
              <a:rPr lang="en-US" baseline="0" dirty="0" err="1" smtClean="0"/>
              <a:t>séquences</a:t>
            </a:r>
            <a:r>
              <a:rPr lang="en-US" baseline="0" dirty="0" smtClean="0"/>
              <a:t> </a:t>
            </a:r>
            <a:r>
              <a:rPr lang="en-US" baseline="0" dirty="0" err="1" smtClean="0"/>
              <a:t>logique</a:t>
            </a:r>
            <a:r>
              <a:rPr lang="en-US" baseline="0" dirty="0" smtClean="0"/>
              <a:t> </a:t>
            </a:r>
            <a:r>
              <a:rPr lang="en-US" baseline="0" dirty="0" err="1" smtClean="0"/>
              <a:t>d’enchainement</a:t>
            </a:r>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ounded Rectangle 16"/>
          <p:cNvSpPr/>
          <p:nvPr userDrawn="1"/>
        </p:nvSpPr>
        <p:spPr>
          <a:xfrm>
            <a:off x="296487" y="186308"/>
            <a:ext cx="8532055" cy="645740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ounded Rectangle 12"/>
          <p:cNvSpPr/>
          <p:nvPr userDrawn="1"/>
        </p:nvSpPr>
        <p:spPr>
          <a:xfrm>
            <a:off x="411970" y="3137690"/>
            <a:ext cx="8306809" cy="3363144"/>
          </a:xfrm>
          <a:prstGeom prst="roundRect">
            <a:avLst>
              <a:gd name="adj" fmla="val 4578"/>
            </a:avLst>
          </a:prstGeom>
          <a:blipFill dpi="0" rotWithShape="1">
            <a:blip r:embed="rId2"/>
            <a:srcRect/>
            <a:tile tx="19050" ty="-69850" sx="55000" sy="30000" flip="none" algn="ctr"/>
          </a:blip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ounded Rectangle 11"/>
          <p:cNvSpPr/>
          <p:nvPr userDrawn="1"/>
        </p:nvSpPr>
        <p:spPr>
          <a:xfrm>
            <a:off x="3571867" y="652442"/>
            <a:ext cx="4929223" cy="3485380"/>
          </a:xfrm>
          <a:prstGeom prst="roundRect">
            <a:avLst>
              <a:gd name="adj" fmla="val 4578"/>
            </a:avLst>
          </a:prstGeom>
          <a:gradFill>
            <a:gsLst>
              <a:gs pos="0">
                <a:schemeClr val="dk2">
                  <a:shade val="45000"/>
                  <a:satMod val="150000"/>
                  <a:alpha val="97000"/>
                </a:schemeClr>
              </a:gs>
              <a:gs pos="35000">
                <a:schemeClr val="dk2">
                  <a:shade val="70000"/>
                  <a:satMod val="155000"/>
                  <a:alpha val="97000"/>
                </a:schemeClr>
              </a:gs>
              <a:gs pos="100000">
                <a:schemeClr val="dk2">
                  <a:tint val="90000"/>
                  <a:satMod val="175000"/>
                  <a:alpha val="97000"/>
                </a:schemeClr>
              </a:gs>
            </a:gsLst>
          </a:gradFill>
          <a:ln w="28575" cap="rnd" cmpd="sng" algn="ctr">
            <a:solidFill>
              <a:schemeClr val="accent2">
                <a:lumMod val="50000"/>
              </a:schemeClr>
            </a:solidFill>
            <a:prstDash val="solid"/>
          </a:ln>
          <a:effectLst/>
        </p:spPr>
        <p:style>
          <a:lnRef idx="3">
            <a:schemeClr val="lt1"/>
          </a:lnRef>
          <a:fillRef idx="1002">
            <a:schemeClr val="dk2"/>
          </a:fillRef>
          <a:effectRef idx="1">
            <a:schemeClr val="accent1"/>
          </a:effectRef>
          <a:fontRef idx="minor">
            <a:schemeClr val="lt1"/>
          </a:fontRef>
        </p:style>
        <p:txBody>
          <a:bodyPr anchor="ctr"/>
          <a:lstStyle/>
          <a:p>
            <a:pPr marL="0" algn="ctr" rtl="0" latinLnBrk="0"/>
            <a:endParaRPr lang="en-US" sz="1800" kern="1200" dirty="0">
              <a:solidFill>
                <a:schemeClr val="accent1">
                  <a:lumMod val="20000"/>
                  <a:lumOff val="80000"/>
                </a:schemeClr>
              </a:solidFill>
              <a:latin typeface="+mn-lt"/>
              <a:ea typeface="+mn-ea"/>
              <a:cs typeface="+mn-cs"/>
            </a:endParaRPr>
          </a:p>
        </p:txBody>
      </p:sp>
      <p:sp>
        <p:nvSpPr>
          <p:cNvPr id="20" name="Subtitle 19"/>
          <p:cNvSpPr>
            <a:spLocks noGrp="1"/>
          </p:cNvSpPr>
          <p:nvPr>
            <p:ph type="subTitle" idx="1"/>
          </p:nvPr>
        </p:nvSpPr>
        <p:spPr>
          <a:xfrm>
            <a:off x="3571868" y="3750912"/>
            <a:ext cx="4922908" cy="386910"/>
          </a:xfrm>
        </p:spPr>
        <p:txBody>
          <a:bodyPr vert="horz" lIns="45720" rIns="45720" bIns="45720" anchor="b">
            <a:noAutofit/>
          </a:bodyPr>
          <a:lstStyle>
            <a:lvl1pPr marL="36576" indent="0" algn="r" rtl="0" eaLnBrk="1" latinLnBrk="0" hangingPunct="1">
              <a:spcBef>
                <a:spcPct val="0"/>
              </a:spcBef>
              <a:buNone/>
              <a:defRPr lang="en-US" sz="1800" b="1" kern="1200" dirty="0">
                <a:solidFill>
                  <a:schemeClr val="accent2">
                    <a:lumMod val="75000"/>
                  </a:schemeClr>
                </a:solidFill>
                <a:effectLst>
                  <a:outerShdw blurRad="15000" dist="13000" dir="5400000" algn="tl" rotWithShape="0">
                    <a:srgbClr val="000000">
                      <a:alpha val="40000"/>
                    </a:srgbClr>
                  </a:outerShdw>
                </a:effectLst>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9" name="Date Placeholder 18"/>
          <p:cNvSpPr>
            <a:spLocks noGrp="1"/>
          </p:cNvSpPr>
          <p:nvPr>
            <p:ph type="dt" sz="half" idx="10"/>
          </p:nvPr>
        </p:nvSpPr>
        <p:spPr/>
        <p:txBody>
          <a:bodyPr/>
          <a:lstStyle/>
          <a:p>
            <a:fld id="{633EFA78-DE0E-433D-8CFA-D9FBF0D95DCD}" type="datetime1">
              <a:rPr lang="en-US" smtClean="0"/>
              <a:pPr/>
              <a:t>6/8/2007</a:t>
            </a:fld>
            <a:endParaRPr lang="en-US" dirty="0"/>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7F13AF2-DCC4-4842-96BC-1B9869901C37}" type="slidenum">
              <a:rPr lang="en-US" smtClean="0"/>
              <a:pPr/>
              <a:t>‹#›</a:t>
            </a:fld>
            <a:endParaRPr lang="en-US"/>
          </a:p>
        </p:txBody>
      </p:sp>
      <p:sp>
        <p:nvSpPr>
          <p:cNvPr id="18" name="Rounded Rectangle 17"/>
          <p:cNvSpPr/>
          <p:nvPr userDrawn="1"/>
        </p:nvSpPr>
        <p:spPr>
          <a:xfrm>
            <a:off x="410283" y="291286"/>
            <a:ext cx="8306809" cy="3137714"/>
          </a:xfrm>
          <a:prstGeom prst="roundRect">
            <a:avLst>
              <a:gd name="adj" fmla="val 3982"/>
            </a:avLst>
          </a:prstGeom>
          <a:gradFill rotWithShape="1">
            <a:gsLst>
              <a:gs pos="0">
                <a:schemeClr val="bg2">
                  <a:shade val="48000"/>
                  <a:satMod val="150000"/>
                </a:schemeClr>
              </a:gs>
              <a:gs pos="55000">
                <a:schemeClr val="bg2">
                  <a:shade val="20000"/>
                  <a:satMod val="100000"/>
                </a:schemeClr>
              </a:gs>
              <a:gs pos="100000">
                <a:schemeClr val="bg2">
                  <a:shade val="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Rectangle 13"/>
          <p:cNvSpPr/>
          <p:nvPr userDrawn="1"/>
        </p:nvSpPr>
        <p:spPr bwMode="auto">
          <a:xfrm>
            <a:off x="412822" y="1598292"/>
            <a:ext cx="8294269" cy="1353672"/>
          </a:xfrm>
          <a:prstGeom prst="rect">
            <a:avLst/>
          </a:prstGeom>
          <a:gradFill rotWithShape="0">
            <a:gsLst>
              <a:gs pos="43000">
                <a:srgbClr val="DDDDDD">
                  <a:alpha val="47000"/>
                </a:srgbClr>
              </a:gs>
              <a:gs pos="79000">
                <a:srgbClr val="DDDDDD">
                  <a:alpha val="46000"/>
                </a:srgbClr>
              </a:gs>
              <a:gs pos="100000">
                <a:srgbClr val="DDDDDD">
                  <a:alpha val="0"/>
                </a:srgbClr>
              </a:gs>
            </a:gsLst>
            <a:lin ang="1800000" scaled="0"/>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16" name="Freeform 15"/>
          <p:cNvSpPr/>
          <p:nvPr userDrawn="1"/>
        </p:nvSpPr>
        <p:spPr bwMode="auto">
          <a:xfrm>
            <a:off x="415348" y="1598292"/>
            <a:ext cx="8316682" cy="555812"/>
          </a:xfrm>
          <a:custGeom>
            <a:avLst/>
            <a:gdLst>
              <a:gd name="connsiteX0" fmla="*/ 1371600 w 10972800"/>
              <a:gd name="connsiteY0" fmla="*/ 645459 h 678329"/>
              <a:gd name="connsiteX1" fmla="*/ 4195483 w 10972800"/>
              <a:gd name="connsiteY1" fmla="*/ 286870 h 678329"/>
              <a:gd name="connsiteX2" fmla="*/ 9601200 w 10972800"/>
              <a:gd name="connsiteY2" fmla="*/ 546847 h 678329"/>
              <a:gd name="connsiteX3" fmla="*/ 9601200 w 10972800"/>
              <a:gd name="connsiteY3" fmla="*/ 98612 h 678329"/>
              <a:gd name="connsiteX4" fmla="*/ 1371600 w 10972800"/>
              <a:gd name="connsiteY4" fmla="*/ 89647 h 678329"/>
              <a:gd name="connsiteX5" fmla="*/ 1371600 w 10972800"/>
              <a:gd name="connsiteY5" fmla="*/ 645459 h 678329"/>
              <a:gd name="connsiteX0" fmla="*/ 470647 w 10071847"/>
              <a:gd name="connsiteY0" fmla="*/ 645459 h 678329"/>
              <a:gd name="connsiteX1" fmla="*/ 3294530 w 10071847"/>
              <a:gd name="connsiteY1" fmla="*/ 286870 h 678329"/>
              <a:gd name="connsiteX2" fmla="*/ 8700247 w 10071847"/>
              <a:gd name="connsiteY2" fmla="*/ 546847 h 678329"/>
              <a:gd name="connsiteX3" fmla="*/ 8700247 w 10071847"/>
              <a:gd name="connsiteY3" fmla="*/ 98612 h 678329"/>
              <a:gd name="connsiteX4" fmla="*/ 470647 w 10071847"/>
              <a:gd name="connsiteY4" fmla="*/ 89647 h 678329"/>
              <a:gd name="connsiteX5" fmla="*/ 470647 w 10071847"/>
              <a:gd name="connsiteY5" fmla="*/ 645459 h 678329"/>
              <a:gd name="connsiteX0" fmla="*/ 13447 w 9614647"/>
              <a:gd name="connsiteY0" fmla="*/ 645459 h 678329"/>
              <a:gd name="connsiteX1" fmla="*/ 2837330 w 9614647"/>
              <a:gd name="connsiteY1" fmla="*/ 286870 h 678329"/>
              <a:gd name="connsiteX2" fmla="*/ 8243047 w 9614647"/>
              <a:gd name="connsiteY2" fmla="*/ 546847 h 678329"/>
              <a:gd name="connsiteX3" fmla="*/ 8243047 w 9614647"/>
              <a:gd name="connsiteY3" fmla="*/ 98612 h 678329"/>
              <a:gd name="connsiteX4" fmla="*/ 13447 w 9614647"/>
              <a:gd name="connsiteY4" fmla="*/ 89647 h 678329"/>
              <a:gd name="connsiteX5" fmla="*/ 13447 w 9614647"/>
              <a:gd name="connsiteY5" fmla="*/ 645459 h 678329"/>
              <a:gd name="connsiteX0" fmla="*/ 13447 w 9614647"/>
              <a:gd name="connsiteY0" fmla="*/ 645459 h 645459"/>
              <a:gd name="connsiteX1" fmla="*/ 2837330 w 9614647"/>
              <a:gd name="connsiteY1" fmla="*/ 286870 h 645459"/>
              <a:gd name="connsiteX2" fmla="*/ 8243047 w 9614647"/>
              <a:gd name="connsiteY2" fmla="*/ 546847 h 645459"/>
              <a:gd name="connsiteX3" fmla="*/ 8243047 w 9614647"/>
              <a:gd name="connsiteY3" fmla="*/ 98612 h 645459"/>
              <a:gd name="connsiteX4" fmla="*/ 13447 w 9614647"/>
              <a:gd name="connsiteY4" fmla="*/ 89647 h 645459"/>
              <a:gd name="connsiteX5" fmla="*/ 13447 w 9614647"/>
              <a:gd name="connsiteY5" fmla="*/ 645459 h 645459"/>
              <a:gd name="connsiteX0" fmla="*/ 13447 w 9614647"/>
              <a:gd name="connsiteY0" fmla="*/ 623047 h 623047"/>
              <a:gd name="connsiteX1" fmla="*/ 2837330 w 9614647"/>
              <a:gd name="connsiteY1" fmla="*/ 264458 h 623047"/>
              <a:gd name="connsiteX2" fmla="*/ 8243047 w 9614647"/>
              <a:gd name="connsiteY2" fmla="*/ 524435 h 623047"/>
              <a:gd name="connsiteX3" fmla="*/ 8243047 w 9614647"/>
              <a:gd name="connsiteY3" fmla="*/ 76200 h 623047"/>
              <a:gd name="connsiteX4" fmla="*/ 13447 w 9614647"/>
              <a:gd name="connsiteY4" fmla="*/ 67235 h 623047"/>
              <a:gd name="connsiteX5" fmla="*/ 13447 w 9614647"/>
              <a:gd name="connsiteY5" fmla="*/ 623047 h 623047"/>
              <a:gd name="connsiteX0" fmla="*/ 13447 w 9614647"/>
              <a:gd name="connsiteY0" fmla="*/ 623047 h 623047"/>
              <a:gd name="connsiteX1" fmla="*/ 2837330 w 9614647"/>
              <a:gd name="connsiteY1" fmla="*/ 264458 h 623047"/>
              <a:gd name="connsiteX2" fmla="*/ 8243047 w 9614647"/>
              <a:gd name="connsiteY2" fmla="*/ 524435 h 623047"/>
              <a:gd name="connsiteX3" fmla="*/ 8243047 w 9614647"/>
              <a:gd name="connsiteY3" fmla="*/ 76200 h 623047"/>
              <a:gd name="connsiteX4" fmla="*/ 13447 w 9614647"/>
              <a:gd name="connsiteY4" fmla="*/ 67235 h 623047"/>
              <a:gd name="connsiteX5" fmla="*/ 13447 w 9614647"/>
              <a:gd name="connsiteY5" fmla="*/ 623047 h 623047"/>
              <a:gd name="connsiteX0" fmla="*/ 13447 w 9614647"/>
              <a:gd name="connsiteY0" fmla="*/ 555812 h 555812"/>
              <a:gd name="connsiteX1" fmla="*/ 2837330 w 9614647"/>
              <a:gd name="connsiteY1" fmla="*/ 197223 h 555812"/>
              <a:gd name="connsiteX2" fmla="*/ 8243047 w 9614647"/>
              <a:gd name="connsiteY2" fmla="*/ 457200 h 555812"/>
              <a:gd name="connsiteX3" fmla="*/ 8243047 w 9614647"/>
              <a:gd name="connsiteY3" fmla="*/ 8965 h 555812"/>
              <a:gd name="connsiteX4" fmla="*/ 13447 w 9614647"/>
              <a:gd name="connsiteY4" fmla="*/ 0 h 555812"/>
              <a:gd name="connsiteX5" fmla="*/ 13447 w 9614647"/>
              <a:gd name="connsiteY5" fmla="*/ 555812 h 555812"/>
              <a:gd name="connsiteX0" fmla="*/ 13447 w 9144000"/>
              <a:gd name="connsiteY0" fmla="*/ 555812 h 555812"/>
              <a:gd name="connsiteX1" fmla="*/ 2837330 w 9144000"/>
              <a:gd name="connsiteY1" fmla="*/ 197223 h 555812"/>
              <a:gd name="connsiteX2" fmla="*/ 8243047 w 9144000"/>
              <a:gd name="connsiteY2" fmla="*/ 457200 h 555812"/>
              <a:gd name="connsiteX3" fmla="*/ 8243047 w 9144000"/>
              <a:gd name="connsiteY3" fmla="*/ 8965 h 555812"/>
              <a:gd name="connsiteX4" fmla="*/ 13447 w 9144000"/>
              <a:gd name="connsiteY4" fmla="*/ 0 h 555812"/>
              <a:gd name="connsiteX5" fmla="*/ 13447 w 9144000"/>
              <a:gd name="connsiteY5" fmla="*/ 555812 h 555812"/>
              <a:gd name="connsiteX0" fmla="*/ 13447 w 9144000"/>
              <a:gd name="connsiteY0" fmla="*/ 567765 h 567765"/>
              <a:gd name="connsiteX1" fmla="*/ 2837330 w 9144000"/>
              <a:gd name="connsiteY1" fmla="*/ 209176 h 567765"/>
              <a:gd name="connsiteX2" fmla="*/ 8243047 w 9144000"/>
              <a:gd name="connsiteY2" fmla="*/ 469153 h 567765"/>
              <a:gd name="connsiteX3" fmla="*/ 8243047 w 9144000"/>
              <a:gd name="connsiteY3" fmla="*/ 20918 h 567765"/>
              <a:gd name="connsiteX4" fmla="*/ 13447 w 9144000"/>
              <a:gd name="connsiteY4" fmla="*/ 11953 h 567765"/>
              <a:gd name="connsiteX5" fmla="*/ 13447 w 9144000"/>
              <a:gd name="connsiteY5" fmla="*/ 567765 h 567765"/>
              <a:gd name="connsiteX0" fmla="*/ 13447 w 9144000"/>
              <a:gd name="connsiteY0" fmla="*/ 555812 h 555812"/>
              <a:gd name="connsiteX1" fmla="*/ 2837330 w 9144000"/>
              <a:gd name="connsiteY1" fmla="*/ 197223 h 555812"/>
              <a:gd name="connsiteX2" fmla="*/ 8243047 w 9144000"/>
              <a:gd name="connsiteY2" fmla="*/ 457200 h 555812"/>
              <a:gd name="connsiteX3" fmla="*/ 8243047 w 9144000"/>
              <a:gd name="connsiteY3" fmla="*/ 8965 h 555812"/>
              <a:gd name="connsiteX4" fmla="*/ 13447 w 9144000"/>
              <a:gd name="connsiteY4" fmla="*/ 0 h 555812"/>
              <a:gd name="connsiteX5" fmla="*/ 13447 w 9144000"/>
              <a:gd name="connsiteY5" fmla="*/ 555812 h 555812"/>
              <a:gd name="connsiteX0" fmla="*/ 13447 w 9144000"/>
              <a:gd name="connsiteY0" fmla="*/ 555812 h 555812"/>
              <a:gd name="connsiteX1" fmla="*/ 2837330 w 9144000"/>
              <a:gd name="connsiteY1" fmla="*/ 197223 h 555812"/>
              <a:gd name="connsiteX2" fmla="*/ 8243047 w 9144000"/>
              <a:gd name="connsiteY2" fmla="*/ 457200 h 555812"/>
              <a:gd name="connsiteX3" fmla="*/ 8243047 w 9144000"/>
              <a:gd name="connsiteY3" fmla="*/ 8965 h 555812"/>
              <a:gd name="connsiteX4" fmla="*/ 13447 w 9144000"/>
              <a:gd name="connsiteY4" fmla="*/ 0 h 555812"/>
              <a:gd name="connsiteX5" fmla="*/ 13447 w 9144000"/>
              <a:gd name="connsiteY5" fmla="*/ 555812 h 555812"/>
              <a:gd name="connsiteX0" fmla="*/ 13447 w 8256494"/>
              <a:gd name="connsiteY0" fmla="*/ 555812 h 555812"/>
              <a:gd name="connsiteX1" fmla="*/ 2837330 w 8256494"/>
              <a:gd name="connsiteY1" fmla="*/ 197223 h 555812"/>
              <a:gd name="connsiteX2" fmla="*/ 8243047 w 8256494"/>
              <a:gd name="connsiteY2" fmla="*/ 457200 h 555812"/>
              <a:gd name="connsiteX3" fmla="*/ 8243047 w 8256494"/>
              <a:gd name="connsiteY3" fmla="*/ 8965 h 555812"/>
              <a:gd name="connsiteX4" fmla="*/ 13447 w 8256494"/>
              <a:gd name="connsiteY4" fmla="*/ 0 h 555812"/>
              <a:gd name="connsiteX5" fmla="*/ 13447 w 8256494"/>
              <a:gd name="connsiteY5" fmla="*/ 555812 h 555812"/>
              <a:gd name="connsiteX0" fmla="*/ 13447 w 8256494"/>
              <a:gd name="connsiteY0" fmla="*/ 555812 h 555812"/>
              <a:gd name="connsiteX1" fmla="*/ 2837330 w 8256494"/>
              <a:gd name="connsiteY1" fmla="*/ 197223 h 555812"/>
              <a:gd name="connsiteX2" fmla="*/ 8243047 w 8256494"/>
              <a:gd name="connsiteY2" fmla="*/ 340659 h 555812"/>
              <a:gd name="connsiteX3" fmla="*/ 8243047 w 8256494"/>
              <a:gd name="connsiteY3" fmla="*/ 8965 h 555812"/>
              <a:gd name="connsiteX4" fmla="*/ 13447 w 8256494"/>
              <a:gd name="connsiteY4" fmla="*/ 0 h 555812"/>
              <a:gd name="connsiteX5" fmla="*/ 13447 w 8256494"/>
              <a:gd name="connsiteY5" fmla="*/ 555812 h 555812"/>
              <a:gd name="connsiteX0" fmla="*/ 13447 w 8256494"/>
              <a:gd name="connsiteY0" fmla="*/ 555812 h 555812"/>
              <a:gd name="connsiteX1" fmla="*/ 2837330 w 8256494"/>
              <a:gd name="connsiteY1" fmla="*/ 197223 h 555812"/>
              <a:gd name="connsiteX2" fmla="*/ 8243047 w 8256494"/>
              <a:gd name="connsiteY2" fmla="*/ 340659 h 555812"/>
              <a:gd name="connsiteX3" fmla="*/ 8243047 w 8256494"/>
              <a:gd name="connsiteY3" fmla="*/ 8965 h 555812"/>
              <a:gd name="connsiteX4" fmla="*/ 13447 w 8256494"/>
              <a:gd name="connsiteY4" fmla="*/ 0 h 555812"/>
              <a:gd name="connsiteX5" fmla="*/ 13447 w 8256494"/>
              <a:gd name="connsiteY5" fmla="*/ 555812 h 555812"/>
              <a:gd name="connsiteX0" fmla="*/ 13447 w 8256494"/>
              <a:gd name="connsiteY0" fmla="*/ 555812 h 555812"/>
              <a:gd name="connsiteX1" fmla="*/ 2837330 w 8256494"/>
              <a:gd name="connsiteY1" fmla="*/ 197223 h 555812"/>
              <a:gd name="connsiteX2" fmla="*/ 8243047 w 8256494"/>
              <a:gd name="connsiteY2" fmla="*/ 340659 h 555812"/>
              <a:gd name="connsiteX3" fmla="*/ 8243047 w 8256494"/>
              <a:gd name="connsiteY3" fmla="*/ 8965 h 555812"/>
              <a:gd name="connsiteX4" fmla="*/ 13447 w 8256494"/>
              <a:gd name="connsiteY4" fmla="*/ 0 h 555812"/>
              <a:gd name="connsiteX5" fmla="*/ 13447 w 8256494"/>
              <a:gd name="connsiteY5" fmla="*/ 555812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6494" h="555812">
                <a:moveTo>
                  <a:pt x="13447" y="555812"/>
                </a:moveTo>
                <a:cubicBezTo>
                  <a:pt x="493059" y="418352"/>
                  <a:pt x="1465730" y="233082"/>
                  <a:pt x="2837330" y="197223"/>
                </a:cubicBezTo>
                <a:cubicBezTo>
                  <a:pt x="4639236" y="245035"/>
                  <a:pt x="6432176" y="230094"/>
                  <a:pt x="8243047" y="340659"/>
                </a:cubicBezTo>
                <a:cubicBezTo>
                  <a:pt x="8256494" y="49307"/>
                  <a:pt x="8243047" y="343648"/>
                  <a:pt x="8243047" y="8965"/>
                </a:cubicBezTo>
                <a:lnTo>
                  <a:pt x="13447" y="0"/>
                </a:lnTo>
                <a:cubicBezTo>
                  <a:pt x="4483" y="331694"/>
                  <a:pt x="0" y="191248"/>
                  <a:pt x="13447" y="555812"/>
                </a:cubicBezTo>
                <a:close/>
              </a:path>
            </a:pathLst>
          </a:custGeom>
          <a:gradFill rotWithShape="0">
            <a:gsLst>
              <a:gs pos="0">
                <a:srgbClr val="B2B2B2">
                  <a:gamma/>
                  <a:shade val="63529"/>
                  <a:invGamma/>
                  <a:alpha val="35000"/>
                </a:srgbClr>
              </a:gs>
              <a:gs pos="50000">
                <a:srgbClr val="B2B2B2">
                  <a:alpha val="58000"/>
                </a:srgbClr>
              </a:gs>
            </a:gsLst>
            <a:lin ang="2700000" scaled="1"/>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endParaRPr kumimoji="0" lang="fr-FR" sz="1400" b="0" i="0" u="none" strike="noStrike" kern="0" cap="none" spc="0" normalizeH="0" baseline="0" noProof="0" smtClean="0">
              <a:ln>
                <a:noFill/>
              </a:ln>
              <a:solidFill>
                <a:sysClr val="window" lastClr="FFFFFF"/>
              </a:solidFill>
              <a:effectLst>
                <a:outerShdw blurRad="38100" dist="38100" dir="2700000" algn="tl">
                  <a:srgbClr val="000000">
                    <a:alpha val="43137"/>
                  </a:srgbClr>
                </a:outerShdw>
              </a:effectLst>
              <a:uLnTx/>
              <a:uFillTx/>
              <a:latin typeface="Segoe" pitchFamily="34" charset="0"/>
            </a:endParaRPr>
          </a:p>
        </p:txBody>
      </p:sp>
      <p:sp>
        <p:nvSpPr>
          <p:cNvPr id="5" name="Title 4"/>
          <p:cNvSpPr>
            <a:spLocks noGrp="1"/>
          </p:cNvSpPr>
          <p:nvPr>
            <p:ph type="ctrTitle"/>
          </p:nvPr>
        </p:nvSpPr>
        <p:spPr>
          <a:xfrm>
            <a:off x="491721" y="1566054"/>
            <a:ext cx="8143932" cy="1428760"/>
          </a:xfrm>
        </p:spPr>
        <p:txBody>
          <a:bodyPr lIns="45720" rIns="45720" bIns="45720" anchor="t"/>
          <a:lstStyle>
            <a:lvl1pPr algn="l">
              <a:defRPr sz="4500" b="1">
                <a:solidFill>
                  <a:schemeClr val="tx1">
                    <a:lumMod val="85000"/>
                    <a:lumOff val="15000"/>
                  </a:schemeClr>
                </a:solidFill>
                <a:effectLst>
                  <a:outerShdw blurRad="15000" dist="13000" dir="5400000" algn="tl" rotWithShape="0">
                    <a:srgbClr val="000000">
                      <a:alpha val="40000"/>
                    </a:srgbClr>
                  </a:outerShdw>
                </a:effectLst>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7F9C6-20A9-45D8-B666-D95AD1AA535F}" type="datetime1">
              <a:rPr lang="en-US" smtClean="0"/>
              <a:pPr/>
              <a:t>6/8/2007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9E71F-78A0-4868-970E-5692D76DECFE}" type="slidenum">
              <a:rPr lang="en-US" smtClean="0"/>
              <a:pPr/>
              <a:t>‹#›</a:t>
            </a:fld>
            <a:endParaRPr lang="en-US"/>
          </a:p>
        </p:txBody>
      </p:sp>
      <p:sp>
        <p:nvSpPr>
          <p:cNvPr id="10" name="Title 1"/>
          <p:cNvSpPr>
            <a:spLocks noGrp="1"/>
          </p:cNvSpPr>
          <p:nvPr>
            <p:ph type="title"/>
          </p:nvPr>
        </p:nvSpPr>
        <p:spPr>
          <a:xfrm>
            <a:off x="420283" y="5786454"/>
            <a:ext cx="7215238" cy="642942"/>
          </a:xfrm>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69D76A-2E51-4D2B-9AFF-70F7EB3C2C68}" type="datetime1">
              <a:rPr lang="en-US" smtClean="0"/>
              <a:pPr/>
              <a:t>6/8/2007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9E71F-78A0-4868-970E-5692D76DEC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6" name="Rounded Rectangle 15"/>
          <p:cNvSpPr/>
          <p:nvPr userDrawn="1"/>
        </p:nvSpPr>
        <p:spPr>
          <a:xfrm>
            <a:off x="296487" y="186308"/>
            <a:ext cx="8532055" cy="645740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ounded Rectangle 10"/>
          <p:cNvSpPr/>
          <p:nvPr/>
        </p:nvSpPr>
        <p:spPr>
          <a:xfrm>
            <a:off x="6143636" y="434162"/>
            <a:ext cx="2604328" cy="5209416"/>
          </a:xfrm>
          <a:prstGeom prst="roundRect">
            <a:avLst>
              <a:gd name="adj" fmla="val 2127"/>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Text Placeholder 3"/>
          <p:cNvSpPr>
            <a:spLocks noGrp="1"/>
          </p:cNvSpPr>
          <p:nvPr>
            <p:ph type="body" sz="half" idx="2"/>
          </p:nvPr>
        </p:nvSpPr>
        <p:spPr>
          <a:xfrm>
            <a:off x="6205548" y="533399"/>
            <a:ext cx="2509856" cy="5053603"/>
          </a:xfrm>
        </p:spPr>
        <p:txBody>
          <a:bodyPr lIns="91440"/>
          <a:lstStyle>
            <a:lvl1pPr marL="45720" indent="0" algn="l">
              <a:spcBef>
                <a:spcPts val="0"/>
              </a:spcBef>
              <a:buNone/>
              <a:defRPr sz="1400"/>
            </a:lvl1pPr>
            <a:lvl2pPr>
              <a:defRPr sz="12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5A654AA-2757-4A51-86CD-6D20456BDD0A}" type="datetime1">
              <a:rPr lang="en-US" smtClean="0"/>
              <a:pPr/>
              <a:t>6/8/2007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9E71F-78A0-4868-970E-5692D76DECFE}" type="slidenum">
              <a:rPr lang="en-US" smtClean="0"/>
              <a:pPr/>
              <a:t>‹#›</a:t>
            </a:fld>
            <a:endParaRPr lang="en-US"/>
          </a:p>
        </p:txBody>
      </p:sp>
      <p:sp>
        <p:nvSpPr>
          <p:cNvPr id="3" name="Picture Placeholder 2"/>
          <p:cNvSpPr>
            <a:spLocks noGrp="1"/>
          </p:cNvSpPr>
          <p:nvPr>
            <p:ph type="pic" idx="1"/>
          </p:nvPr>
        </p:nvSpPr>
        <p:spPr>
          <a:xfrm>
            <a:off x="421480" y="435768"/>
            <a:ext cx="5722156" cy="5207810"/>
          </a:xfrm>
          <a:prstGeom prst="rect">
            <a:avLst/>
          </a:prstGeom>
          <a:solidFill>
            <a:schemeClr val="bg2">
              <a:shade val="10000"/>
            </a:schemeClr>
          </a:solidFill>
        </p:spPr>
        <p:txBody>
          <a:bodyPr/>
          <a:lstStyle>
            <a:lvl1pPr>
              <a:buNone/>
              <a:defRPr sz="3200"/>
            </a:lvl1pPr>
          </a:lstStyle>
          <a:p>
            <a:r>
              <a:rPr lang="en-US" smtClean="0"/>
              <a:t>Click icon to add picture</a:t>
            </a:r>
            <a:endParaRPr lang="en-US" dirty="0"/>
          </a:p>
        </p:txBody>
      </p:sp>
      <p:sp>
        <p:nvSpPr>
          <p:cNvPr id="9" name="Rectangle 8"/>
          <p:cNvSpPr/>
          <p:nvPr/>
        </p:nvSpPr>
        <p:spPr>
          <a:xfrm>
            <a:off x="6154193" y="386861"/>
            <a:ext cx="36576" cy="5332598"/>
          </a:xfrm>
          <a:prstGeom prst="rect">
            <a:avLst/>
          </a:prstGeom>
          <a:solidFill>
            <a:srgbClr val="FFFFFF"/>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27432" algn="l"/>
            <a:endParaRPr lang="en-US"/>
          </a:p>
        </p:txBody>
      </p:sp>
      <p:pic>
        <p:nvPicPr>
          <p:cNvPr id="12" name="Picture 11" descr="NerdLogo.png"/>
          <p:cNvPicPr>
            <a:picLocks noChangeAspect="1"/>
          </p:cNvPicPr>
          <p:nvPr userDrawn="1"/>
        </p:nvPicPr>
        <p:blipFill>
          <a:blip r:embed="rId2"/>
          <a:srcRect/>
          <a:stretch>
            <a:fillRect/>
          </a:stretch>
        </p:blipFill>
        <p:spPr>
          <a:xfrm>
            <a:off x="7652147" y="5715016"/>
            <a:ext cx="1071570" cy="642942"/>
          </a:xfrm>
          <a:prstGeom prst="rect">
            <a:avLst/>
          </a:prstGeom>
        </p:spPr>
      </p:pic>
      <p:sp>
        <p:nvSpPr>
          <p:cNvPr id="13" name="Title 1"/>
          <p:cNvSpPr>
            <a:spLocks noGrp="1"/>
          </p:cNvSpPr>
          <p:nvPr>
            <p:ph type="title"/>
          </p:nvPr>
        </p:nvSpPr>
        <p:spPr>
          <a:xfrm>
            <a:off x="420283" y="5786454"/>
            <a:ext cx="7215238" cy="642942"/>
          </a:xfr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5 Demo">
    <p:spTree>
      <p:nvGrpSpPr>
        <p:cNvPr id="1" name=""/>
        <p:cNvGrpSpPr/>
        <p:nvPr/>
      </p:nvGrpSpPr>
      <p:grpSpPr>
        <a:xfrm>
          <a:off x="0" y="0"/>
          <a:ext cx="0" cy="0"/>
          <a:chOff x="0" y="0"/>
          <a:chExt cx="0" cy="0"/>
        </a:xfrm>
      </p:grpSpPr>
      <p:sp>
        <p:nvSpPr>
          <p:cNvPr id="16" name="Rounded Rectangle 15"/>
          <p:cNvSpPr/>
          <p:nvPr userDrawn="1"/>
        </p:nvSpPr>
        <p:spPr>
          <a:xfrm>
            <a:off x="296487" y="186308"/>
            <a:ext cx="8532055" cy="645740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17" name="Picture 16" descr="NERD_1280_S2.png"/>
          <p:cNvPicPr>
            <a:picLocks/>
          </p:cNvPicPr>
          <p:nvPr userDrawn="1"/>
        </p:nvPicPr>
        <p:blipFill>
          <a:blip r:embed="rId2" cstate="screen"/>
          <a:stretch>
            <a:fillRect/>
          </a:stretch>
        </p:blipFill>
        <p:spPr>
          <a:xfrm>
            <a:off x="428401" y="349200"/>
            <a:ext cx="7644758" cy="6145200"/>
          </a:xfrm>
          <a:prstGeom prst="roundRect">
            <a:avLst>
              <a:gd name="adj" fmla="val 2953"/>
            </a:avLst>
          </a:prstGeom>
        </p:spPr>
      </p:pic>
      <p:sp>
        <p:nvSpPr>
          <p:cNvPr id="19" name="Rounded Rectangle 18"/>
          <p:cNvSpPr/>
          <p:nvPr userDrawn="1"/>
        </p:nvSpPr>
        <p:spPr>
          <a:xfrm>
            <a:off x="5572132" y="285728"/>
            <a:ext cx="3175832" cy="6286544"/>
          </a:xfrm>
          <a:prstGeom prst="roundRect">
            <a:avLst>
              <a:gd name="adj" fmla="val 2127"/>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Text Placeholder 20"/>
          <p:cNvSpPr>
            <a:spLocks noGrp="1"/>
          </p:cNvSpPr>
          <p:nvPr>
            <p:ph type="body" sz="quarter" idx="10"/>
          </p:nvPr>
        </p:nvSpPr>
        <p:spPr>
          <a:xfrm>
            <a:off x="5643563" y="357188"/>
            <a:ext cx="3000375" cy="385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Title 1"/>
          <p:cNvSpPr txBox="1">
            <a:spLocks/>
          </p:cNvSpPr>
          <p:nvPr userDrawn="1"/>
        </p:nvSpPr>
        <p:spPr>
          <a:xfrm>
            <a:off x="428596" y="3143248"/>
            <a:ext cx="7858180" cy="1643074"/>
          </a:xfrm>
          <a:prstGeom prst="rect">
            <a:avLst/>
          </a:prstGeom>
        </p:spPr>
        <p:txBody>
          <a:bodyPr vert="horz"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15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DEMO</a:t>
            </a:r>
            <a:endParaRPr kumimoji="0" lang="fr-FR" sz="115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FB2161-9FCA-498A-A51E-7B90071250E8}" type="datetime1">
              <a:rPr lang="en-US" smtClean="0"/>
              <a:pPr/>
              <a:t>6/8/2007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9E71F-78A0-4868-970E-5692D76DECFE}" type="slidenum">
              <a:rPr lang="en-US" smtClean="0"/>
              <a:pPr/>
              <a:t>‹#›</a:t>
            </a:fld>
            <a:endParaRPr lang="en-US"/>
          </a:p>
        </p:txBody>
      </p:sp>
      <p:sp>
        <p:nvSpPr>
          <p:cNvPr id="6" name="Title 1"/>
          <p:cNvSpPr>
            <a:spLocks noGrp="1"/>
          </p:cNvSpPr>
          <p:nvPr>
            <p:ph type="title"/>
          </p:nvPr>
        </p:nvSpPr>
        <p:spPr>
          <a:xfrm>
            <a:off x="420283" y="5786454"/>
            <a:ext cx="7215238" cy="64294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ounded Rectangle 9"/>
          <p:cNvSpPr/>
          <p:nvPr/>
        </p:nvSpPr>
        <p:spPr>
          <a:xfrm>
            <a:off x="320045" y="6060478"/>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ounded Rectangle 10"/>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Date Placeholder 1"/>
          <p:cNvSpPr>
            <a:spLocks noGrp="1"/>
          </p:cNvSpPr>
          <p:nvPr>
            <p:ph type="dt" sz="half" idx="10"/>
          </p:nvPr>
        </p:nvSpPr>
        <p:spPr/>
        <p:txBody>
          <a:bodyPr/>
          <a:lstStyle/>
          <a:p>
            <a:fld id="{9F5395AF-258B-4502-92DF-E211AA281B41}" type="datetime1">
              <a:rPr lang="en-US" smtClean="0"/>
              <a:pPr/>
              <a:t>6/8/2007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9E71F-78A0-4868-970E-5692D76DEC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5 Session Slide">
    <p:spTree>
      <p:nvGrpSpPr>
        <p:cNvPr id="1" name=""/>
        <p:cNvGrpSpPr/>
        <p:nvPr/>
      </p:nvGrpSpPr>
      <p:grpSpPr>
        <a:xfrm>
          <a:off x="0" y="0"/>
          <a:ext cx="0" cy="0"/>
          <a:chOff x="0" y="0"/>
          <a:chExt cx="0" cy="0"/>
        </a:xfrm>
      </p:grpSpPr>
      <p:sp>
        <p:nvSpPr>
          <p:cNvPr id="17" name="Rounded Rectangle 16"/>
          <p:cNvSpPr/>
          <p:nvPr userDrawn="1"/>
        </p:nvSpPr>
        <p:spPr>
          <a:xfrm>
            <a:off x="296487" y="186308"/>
            <a:ext cx="8532055" cy="645740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ounded Rectangle 12"/>
          <p:cNvSpPr/>
          <p:nvPr userDrawn="1"/>
        </p:nvSpPr>
        <p:spPr>
          <a:xfrm>
            <a:off x="411970" y="3137690"/>
            <a:ext cx="8306809" cy="3363144"/>
          </a:xfrm>
          <a:prstGeom prst="roundRect">
            <a:avLst>
              <a:gd name="adj" fmla="val 4578"/>
            </a:avLst>
          </a:prstGeom>
          <a:blipFill dpi="0" rotWithShape="1">
            <a:blip r:embed="rId2"/>
            <a:srcRect/>
            <a:tile tx="1143000" ty="635000" sx="60000" sy="30000" flip="xy" algn="ctr"/>
          </a:blip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Date Placeholder 18"/>
          <p:cNvSpPr>
            <a:spLocks noGrp="1"/>
          </p:cNvSpPr>
          <p:nvPr>
            <p:ph type="dt" sz="half" idx="10"/>
          </p:nvPr>
        </p:nvSpPr>
        <p:spPr/>
        <p:txBody>
          <a:bodyPr/>
          <a:lstStyle/>
          <a:p>
            <a:fld id="{633EFA78-DE0E-433D-8CFA-D9FBF0D95DCD}" type="datetime1">
              <a:rPr lang="en-US" smtClean="0"/>
              <a:pPr/>
              <a:t>6/8/2007</a:t>
            </a:fld>
            <a:endParaRPr lang="en-US" dirty="0"/>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7F13AF2-DCC4-4842-96BC-1B9869901C37}" type="slidenum">
              <a:rPr lang="en-US" smtClean="0"/>
              <a:pPr/>
              <a:t>‹#›</a:t>
            </a:fld>
            <a:endParaRPr lang="en-US"/>
          </a:p>
        </p:txBody>
      </p:sp>
      <p:sp>
        <p:nvSpPr>
          <p:cNvPr id="15" name="Rounded Rectangle 14"/>
          <p:cNvSpPr/>
          <p:nvPr userDrawn="1"/>
        </p:nvSpPr>
        <p:spPr>
          <a:xfrm>
            <a:off x="642910" y="652442"/>
            <a:ext cx="4929223" cy="4848260"/>
          </a:xfrm>
          <a:prstGeom prst="roundRect">
            <a:avLst>
              <a:gd name="adj" fmla="val 4578"/>
            </a:avLst>
          </a:prstGeom>
          <a:gradFill>
            <a:gsLst>
              <a:gs pos="0">
                <a:schemeClr val="dk2">
                  <a:shade val="45000"/>
                  <a:satMod val="150000"/>
                  <a:alpha val="97000"/>
                </a:schemeClr>
              </a:gs>
              <a:gs pos="35000">
                <a:schemeClr val="dk2">
                  <a:shade val="70000"/>
                  <a:satMod val="155000"/>
                  <a:alpha val="97000"/>
                </a:schemeClr>
              </a:gs>
              <a:gs pos="100000">
                <a:schemeClr val="dk2">
                  <a:tint val="90000"/>
                  <a:satMod val="175000"/>
                  <a:alpha val="97000"/>
                </a:schemeClr>
              </a:gs>
            </a:gsLst>
          </a:gradFill>
          <a:ln w="28575" cap="rnd" cmpd="sng" algn="ctr">
            <a:solidFill>
              <a:schemeClr val="accent2">
                <a:lumMod val="50000"/>
              </a:schemeClr>
            </a:solidFill>
            <a:prstDash val="solid"/>
          </a:ln>
          <a:effectLst/>
        </p:spPr>
        <p:style>
          <a:lnRef idx="3">
            <a:schemeClr val="lt1"/>
          </a:lnRef>
          <a:fillRef idx="1002">
            <a:schemeClr val="dk2"/>
          </a:fillRef>
          <a:effectRef idx="1">
            <a:schemeClr val="accent1"/>
          </a:effectRef>
          <a:fontRef idx="minor">
            <a:schemeClr val="lt1"/>
          </a:fontRef>
        </p:style>
        <p:txBody>
          <a:bodyPr anchor="ctr"/>
          <a:lstStyle/>
          <a:p>
            <a:pPr marL="0" algn="ctr" rtl="0" latinLnBrk="0"/>
            <a:endParaRPr lang="en-US" sz="1800" kern="1200" dirty="0">
              <a:solidFill>
                <a:schemeClr val="accent1">
                  <a:lumMod val="20000"/>
                  <a:lumOff val="80000"/>
                </a:schemeClr>
              </a:solidFill>
              <a:latin typeface="+mn-lt"/>
              <a:ea typeface="+mn-ea"/>
              <a:cs typeface="+mn-cs"/>
            </a:endParaRPr>
          </a:p>
        </p:txBody>
      </p:sp>
      <p:sp>
        <p:nvSpPr>
          <p:cNvPr id="21" name="Subtitle 19"/>
          <p:cNvSpPr>
            <a:spLocks noGrp="1"/>
          </p:cNvSpPr>
          <p:nvPr>
            <p:ph type="subTitle" idx="1"/>
          </p:nvPr>
        </p:nvSpPr>
        <p:spPr>
          <a:xfrm>
            <a:off x="642911" y="3750912"/>
            <a:ext cx="4922908" cy="386910"/>
          </a:xfrm>
        </p:spPr>
        <p:txBody>
          <a:bodyPr vert="horz" lIns="45720" rIns="45720" bIns="45720" anchor="b">
            <a:noAutofit/>
          </a:bodyPr>
          <a:lstStyle>
            <a:lvl1pPr marL="36576" indent="0" algn="r" rtl="0" eaLnBrk="1" latinLnBrk="0" hangingPunct="1">
              <a:spcBef>
                <a:spcPct val="0"/>
              </a:spcBef>
              <a:buNone/>
              <a:defRPr lang="en-US" sz="1800" b="1" kern="1200" dirty="0">
                <a:solidFill>
                  <a:schemeClr val="accent2">
                    <a:lumMod val="75000"/>
                  </a:schemeClr>
                </a:solidFill>
                <a:effectLst>
                  <a:outerShdw blurRad="15000" dist="13000" dir="5400000" algn="tl" rotWithShape="0">
                    <a:srgbClr val="000000">
                      <a:alpha val="40000"/>
                    </a:srgbClr>
                  </a:outerShdw>
                </a:effectLst>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8" name="Rounded Rectangle 17"/>
          <p:cNvSpPr/>
          <p:nvPr userDrawn="1"/>
        </p:nvSpPr>
        <p:spPr>
          <a:xfrm>
            <a:off x="410283" y="291286"/>
            <a:ext cx="8306809" cy="3137714"/>
          </a:xfrm>
          <a:prstGeom prst="roundRect">
            <a:avLst>
              <a:gd name="adj" fmla="val 3982"/>
            </a:avLst>
          </a:prstGeom>
          <a:gradFill rotWithShape="1">
            <a:gsLst>
              <a:gs pos="0">
                <a:schemeClr val="bg2">
                  <a:shade val="48000"/>
                  <a:satMod val="150000"/>
                </a:schemeClr>
              </a:gs>
              <a:gs pos="55000">
                <a:schemeClr val="bg2">
                  <a:shade val="20000"/>
                  <a:satMod val="100000"/>
                </a:schemeClr>
              </a:gs>
              <a:gs pos="100000">
                <a:schemeClr val="bg2">
                  <a:shade val="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Rectangle 13"/>
          <p:cNvSpPr/>
          <p:nvPr userDrawn="1"/>
        </p:nvSpPr>
        <p:spPr bwMode="auto">
          <a:xfrm>
            <a:off x="412822" y="1598292"/>
            <a:ext cx="8294269" cy="1353672"/>
          </a:xfrm>
          <a:prstGeom prst="rect">
            <a:avLst/>
          </a:prstGeom>
          <a:gradFill rotWithShape="0">
            <a:gsLst>
              <a:gs pos="43000">
                <a:srgbClr val="DDDDDD">
                  <a:alpha val="47000"/>
                </a:srgbClr>
              </a:gs>
              <a:gs pos="79000">
                <a:srgbClr val="DDDDDD">
                  <a:alpha val="46000"/>
                </a:srgbClr>
              </a:gs>
              <a:gs pos="100000">
                <a:srgbClr val="DDDDDD">
                  <a:alpha val="0"/>
                </a:srgbClr>
              </a:gs>
            </a:gsLst>
            <a:lin ang="1800000" scaled="0"/>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16" name="Freeform 15"/>
          <p:cNvSpPr/>
          <p:nvPr userDrawn="1"/>
        </p:nvSpPr>
        <p:spPr bwMode="auto">
          <a:xfrm>
            <a:off x="415348" y="1598292"/>
            <a:ext cx="8316682" cy="555812"/>
          </a:xfrm>
          <a:custGeom>
            <a:avLst/>
            <a:gdLst>
              <a:gd name="connsiteX0" fmla="*/ 1371600 w 10972800"/>
              <a:gd name="connsiteY0" fmla="*/ 645459 h 678329"/>
              <a:gd name="connsiteX1" fmla="*/ 4195483 w 10972800"/>
              <a:gd name="connsiteY1" fmla="*/ 286870 h 678329"/>
              <a:gd name="connsiteX2" fmla="*/ 9601200 w 10972800"/>
              <a:gd name="connsiteY2" fmla="*/ 546847 h 678329"/>
              <a:gd name="connsiteX3" fmla="*/ 9601200 w 10972800"/>
              <a:gd name="connsiteY3" fmla="*/ 98612 h 678329"/>
              <a:gd name="connsiteX4" fmla="*/ 1371600 w 10972800"/>
              <a:gd name="connsiteY4" fmla="*/ 89647 h 678329"/>
              <a:gd name="connsiteX5" fmla="*/ 1371600 w 10972800"/>
              <a:gd name="connsiteY5" fmla="*/ 645459 h 678329"/>
              <a:gd name="connsiteX0" fmla="*/ 470647 w 10071847"/>
              <a:gd name="connsiteY0" fmla="*/ 645459 h 678329"/>
              <a:gd name="connsiteX1" fmla="*/ 3294530 w 10071847"/>
              <a:gd name="connsiteY1" fmla="*/ 286870 h 678329"/>
              <a:gd name="connsiteX2" fmla="*/ 8700247 w 10071847"/>
              <a:gd name="connsiteY2" fmla="*/ 546847 h 678329"/>
              <a:gd name="connsiteX3" fmla="*/ 8700247 w 10071847"/>
              <a:gd name="connsiteY3" fmla="*/ 98612 h 678329"/>
              <a:gd name="connsiteX4" fmla="*/ 470647 w 10071847"/>
              <a:gd name="connsiteY4" fmla="*/ 89647 h 678329"/>
              <a:gd name="connsiteX5" fmla="*/ 470647 w 10071847"/>
              <a:gd name="connsiteY5" fmla="*/ 645459 h 678329"/>
              <a:gd name="connsiteX0" fmla="*/ 13447 w 9614647"/>
              <a:gd name="connsiteY0" fmla="*/ 645459 h 678329"/>
              <a:gd name="connsiteX1" fmla="*/ 2837330 w 9614647"/>
              <a:gd name="connsiteY1" fmla="*/ 286870 h 678329"/>
              <a:gd name="connsiteX2" fmla="*/ 8243047 w 9614647"/>
              <a:gd name="connsiteY2" fmla="*/ 546847 h 678329"/>
              <a:gd name="connsiteX3" fmla="*/ 8243047 w 9614647"/>
              <a:gd name="connsiteY3" fmla="*/ 98612 h 678329"/>
              <a:gd name="connsiteX4" fmla="*/ 13447 w 9614647"/>
              <a:gd name="connsiteY4" fmla="*/ 89647 h 678329"/>
              <a:gd name="connsiteX5" fmla="*/ 13447 w 9614647"/>
              <a:gd name="connsiteY5" fmla="*/ 645459 h 678329"/>
              <a:gd name="connsiteX0" fmla="*/ 13447 w 9614647"/>
              <a:gd name="connsiteY0" fmla="*/ 645459 h 645459"/>
              <a:gd name="connsiteX1" fmla="*/ 2837330 w 9614647"/>
              <a:gd name="connsiteY1" fmla="*/ 286870 h 645459"/>
              <a:gd name="connsiteX2" fmla="*/ 8243047 w 9614647"/>
              <a:gd name="connsiteY2" fmla="*/ 546847 h 645459"/>
              <a:gd name="connsiteX3" fmla="*/ 8243047 w 9614647"/>
              <a:gd name="connsiteY3" fmla="*/ 98612 h 645459"/>
              <a:gd name="connsiteX4" fmla="*/ 13447 w 9614647"/>
              <a:gd name="connsiteY4" fmla="*/ 89647 h 645459"/>
              <a:gd name="connsiteX5" fmla="*/ 13447 w 9614647"/>
              <a:gd name="connsiteY5" fmla="*/ 645459 h 645459"/>
              <a:gd name="connsiteX0" fmla="*/ 13447 w 9614647"/>
              <a:gd name="connsiteY0" fmla="*/ 623047 h 623047"/>
              <a:gd name="connsiteX1" fmla="*/ 2837330 w 9614647"/>
              <a:gd name="connsiteY1" fmla="*/ 264458 h 623047"/>
              <a:gd name="connsiteX2" fmla="*/ 8243047 w 9614647"/>
              <a:gd name="connsiteY2" fmla="*/ 524435 h 623047"/>
              <a:gd name="connsiteX3" fmla="*/ 8243047 w 9614647"/>
              <a:gd name="connsiteY3" fmla="*/ 76200 h 623047"/>
              <a:gd name="connsiteX4" fmla="*/ 13447 w 9614647"/>
              <a:gd name="connsiteY4" fmla="*/ 67235 h 623047"/>
              <a:gd name="connsiteX5" fmla="*/ 13447 w 9614647"/>
              <a:gd name="connsiteY5" fmla="*/ 623047 h 623047"/>
              <a:gd name="connsiteX0" fmla="*/ 13447 w 9614647"/>
              <a:gd name="connsiteY0" fmla="*/ 623047 h 623047"/>
              <a:gd name="connsiteX1" fmla="*/ 2837330 w 9614647"/>
              <a:gd name="connsiteY1" fmla="*/ 264458 h 623047"/>
              <a:gd name="connsiteX2" fmla="*/ 8243047 w 9614647"/>
              <a:gd name="connsiteY2" fmla="*/ 524435 h 623047"/>
              <a:gd name="connsiteX3" fmla="*/ 8243047 w 9614647"/>
              <a:gd name="connsiteY3" fmla="*/ 76200 h 623047"/>
              <a:gd name="connsiteX4" fmla="*/ 13447 w 9614647"/>
              <a:gd name="connsiteY4" fmla="*/ 67235 h 623047"/>
              <a:gd name="connsiteX5" fmla="*/ 13447 w 9614647"/>
              <a:gd name="connsiteY5" fmla="*/ 623047 h 623047"/>
              <a:gd name="connsiteX0" fmla="*/ 13447 w 9614647"/>
              <a:gd name="connsiteY0" fmla="*/ 555812 h 555812"/>
              <a:gd name="connsiteX1" fmla="*/ 2837330 w 9614647"/>
              <a:gd name="connsiteY1" fmla="*/ 197223 h 555812"/>
              <a:gd name="connsiteX2" fmla="*/ 8243047 w 9614647"/>
              <a:gd name="connsiteY2" fmla="*/ 457200 h 555812"/>
              <a:gd name="connsiteX3" fmla="*/ 8243047 w 9614647"/>
              <a:gd name="connsiteY3" fmla="*/ 8965 h 555812"/>
              <a:gd name="connsiteX4" fmla="*/ 13447 w 9614647"/>
              <a:gd name="connsiteY4" fmla="*/ 0 h 555812"/>
              <a:gd name="connsiteX5" fmla="*/ 13447 w 9614647"/>
              <a:gd name="connsiteY5" fmla="*/ 555812 h 555812"/>
              <a:gd name="connsiteX0" fmla="*/ 13447 w 9144000"/>
              <a:gd name="connsiteY0" fmla="*/ 555812 h 555812"/>
              <a:gd name="connsiteX1" fmla="*/ 2837330 w 9144000"/>
              <a:gd name="connsiteY1" fmla="*/ 197223 h 555812"/>
              <a:gd name="connsiteX2" fmla="*/ 8243047 w 9144000"/>
              <a:gd name="connsiteY2" fmla="*/ 457200 h 555812"/>
              <a:gd name="connsiteX3" fmla="*/ 8243047 w 9144000"/>
              <a:gd name="connsiteY3" fmla="*/ 8965 h 555812"/>
              <a:gd name="connsiteX4" fmla="*/ 13447 w 9144000"/>
              <a:gd name="connsiteY4" fmla="*/ 0 h 555812"/>
              <a:gd name="connsiteX5" fmla="*/ 13447 w 9144000"/>
              <a:gd name="connsiteY5" fmla="*/ 555812 h 555812"/>
              <a:gd name="connsiteX0" fmla="*/ 13447 w 9144000"/>
              <a:gd name="connsiteY0" fmla="*/ 567765 h 567765"/>
              <a:gd name="connsiteX1" fmla="*/ 2837330 w 9144000"/>
              <a:gd name="connsiteY1" fmla="*/ 209176 h 567765"/>
              <a:gd name="connsiteX2" fmla="*/ 8243047 w 9144000"/>
              <a:gd name="connsiteY2" fmla="*/ 469153 h 567765"/>
              <a:gd name="connsiteX3" fmla="*/ 8243047 w 9144000"/>
              <a:gd name="connsiteY3" fmla="*/ 20918 h 567765"/>
              <a:gd name="connsiteX4" fmla="*/ 13447 w 9144000"/>
              <a:gd name="connsiteY4" fmla="*/ 11953 h 567765"/>
              <a:gd name="connsiteX5" fmla="*/ 13447 w 9144000"/>
              <a:gd name="connsiteY5" fmla="*/ 567765 h 567765"/>
              <a:gd name="connsiteX0" fmla="*/ 13447 w 9144000"/>
              <a:gd name="connsiteY0" fmla="*/ 555812 h 555812"/>
              <a:gd name="connsiteX1" fmla="*/ 2837330 w 9144000"/>
              <a:gd name="connsiteY1" fmla="*/ 197223 h 555812"/>
              <a:gd name="connsiteX2" fmla="*/ 8243047 w 9144000"/>
              <a:gd name="connsiteY2" fmla="*/ 457200 h 555812"/>
              <a:gd name="connsiteX3" fmla="*/ 8243047 w 9144000"/>
              <a:gd name="connsiteY3" fmla="*/ 8965 h 555812"/>
              <a:gd name="connsiteX4" fmla="*/ 13447 w 9144000"/>
              <a:gd name="connsiteY4" fmla="*/ 0 h 555812"/>
              <a:gd name="connsiteX5" fmla="*/ 13447 w 9144000"/>
              <a:gd name="connsiteY5" fmla="*/ 555812 h 555812"/>
              <a:gd name="connsiteX0" fmla="*/ 13447 w 9144000"/>
              <a:gd name="connsiteY0" fmla="*/ 555812 h 555812"/>
              <a:gd name="connsiteX1" fmla="*/ 2837330 w 9144000"/>
              <a:gd name="connsiteY1" fmla="*/ 197223 h 555812"/>
              <a:gd name="connsiteX2" fmla="*/ 8243047 w 9144000"/>
              <a:gd name="connsiteY2" fmla="*/ 457200 h 555812"/>
              <a:gd name="connsiteX3" fmla="*/ 8243047 w 9144000"/>
              <a:gd name="connsiteY3" fmla="*/ 8965 h 555812"/>
              <a:gd name="connsiteX4" fmla="*/ 13447 w 9144000"/>
              <a:gd name="connsiteY4" fmla="*/ 0 h 555812"/>
              <a:gd name="connsiteX5" fmla="*/ 13447 w 9144000"/>
              <a:gd name="connsiteY5" fmla="*/ 555812 h 555812"/>
              <a:gd name="connsiteX0" fmla="*/ 13447 w 8256494"/>
              <a:gd name="connsiteY0" fmla="*/ 555812 h 555812"/>
              <a:gd name="connsiteX1" fmla="*/ 2837330 w 8256494"/>
              <a:gd name="connsiteY1" fmla="*/ 197223 h 555812"/>
              <a:gd name="connsiteX2" fmla="*/ 8243047 w 8256494"/>
              <a:gd name="connsiteY2" fmla="*/ 457200 h 555812"/>
              <a:gd name="connsiteX3" fmla="*/ 8243047 w 8256494"/>
              <a:gd name="connsiteY3" fmla="*/ 8965 h 555812"/>
              <a:gd name="connsiteX4" fmla="*/ 13447 w 8256494"/>
              <a:gd name="connsiteY4" fmla="*/ 0 h 555812"/>
              <a:gd name="connsiteX5" fmla="*/ 13447 w 8256494"/>
              <a:gd name="connsiteY5" fmla="*/ 555812 h 555812"/>
              <a:gd name="connsiteX0" fmla="*/ 13447 w 8256494"/>
              <a:gd name="connsiteY0" fmla="*/ 555812 h 555812"/>
              <a:gd name="connsiteX1" fmla="*/ 2837330 w 8256494"/>
              <a:gd name="connsiteY1" fmla="*/ 197223 h 555812"/>
              <a:gd name="connsiteX2" fmla="*/ 8243047 w 8256494"/>
              <a:gd name="connsiteY2" fmla="*/ 340659 h 555812"/>
              <a:gd name="connsiteX3" fmla="*/ 8243047 w 8256494"/>
              <a:gd name="connsiteY3" fmla="*/ 8965 h 555812"/>
              <a:gd name="connsiteX4" fmla="*/ 13447 w 8256494"/>
              <a:gd name="connsiteY4" fmla="*/ 0 h 555812"/>
              <a:gd name="connsiteX5" fmla="*/ 13447 w 8256494"/>
              <a:gd name="connsiteY5" fmla="*/ 555812 h 555812"/>
              <a:gd name="connsiteX0" fmla="*/ 13447 w 8256494"/>
              <a:gd name="connsiteY0" fmla="*/ 555812 h 555812"/>
              <a:gd name="connsiteX1" fmla="*/ 2837330 w 8256494"/>
              <a:gd name="connsiteY1" fmla="*/ 197223 h 555812"/>
              <a:gd name="connsiteX2" fmla="*/ 8243047 w 8256494"/>
              <a:gd name="connsiteY2" fmla="*/ 340659 h 555812"/>
              <a:gd name="connsiteX3" fmla="*/ 8243047 w 8256494"/>
              <a:gd name="connsiteY3" fmla="*/ 8965 h 555812"/>
              <a:gd name="connsiteX4" fmla="*/ 13447 w 8256494"/>
              <a:gd name="connsiteY4" fmla="*/ 0 h 555812"/>
              <a:gd name="connsiteX5" fmla="*/ 13447 w 8256494"/>
              <a:gd name="connsiteY5" fmla="*/ 555812 h 555812"/>
              <a:gd name="connsiteX0" fmla="*/ 13447 w 8256494"/>
              <a:gd name="connsiteY0" fmla="*/ 555812 h 555812"/>
              <a:gd name="connsiteX1" fmla="*/ 2837330 w 8256494"/>
              <a:gd name="connsiteY1" fmla="*/ 197223 h 555812"/>
              <a:gd name="connsiteX2" fmla="*/ 8243047 w 8256494"/>
              <a:gd name="connsiteY2" fmla="*/ 340659 h 555812"/>
              <a:gd name="connsiteX3" fmla="*/ 8243047 w 8256494"/>
              <a:gd name="connsiteY3" fmla="*/ 8965 h 555812"/>
              <a:gd name="connsiteX4" fmla="*/ 13447 w 8256494"/>
              <a:gd name="connsiteY4" fmla="*/ 0 h 555812"/>
              <a:gd name="connsiteX5" fmla="*/ 13447 w 8256494"/>
              <a:gd name="connsiteY5" fmla="*/ 555812 h 5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6494" h="555812">
                <a:moveTo>
                  <a:pt x="13447" y="555812"/>
                </a:moveTo>
                <a:cubicBezTo>
                  <a:pt x="493059" y="418352"/>
                  <a:pt x="1465730" y="233082"/>
                  <a:pt x="2837330" y="197223"/>
                </a:cubicBezTo>
                <a:cubicBezTo>
                  <a:pt x="4639236" y="245035"/>
                  <a:pt x="6432176" y="230094"/>
                  <a:pt x="8243047" y="340659"/>
                </a:cubicBezTo>
                <a:cubicBezTo>
                  <a:pt x="8256494" y="49307"/>
                  <a:pt x="8243047" y="343648"/>
                  <a:pt x="8243047" y="8965"/>
                </a:cubicBezTo>
                <a:lnTo>
                  <a:pt x="13447" y="0"/>
                </a:lnTo>
                <a:cubicBezTo>
                  <a:pt x="4483" y="331694"/>
                  <a:pt x="0" y="191248"/>
                  <a:pt x="13447" y="555812"/>
                </a:cubicBezTo>
                <a:close/>
              </a:path>
            </a:pathLst>
          </a:custGeom>
          <a:gradFill rotWithShape="0">
            <a:gsLst>
              <a:gs pos="0">
                <a:srgbClr val="B2B2B2">
                  <a:gamma/>
                  <a:shade val="63529"/>
                  <a:invGamma/>
                  <a:alpha val="35000"/>
                </a:srgbClr>
              </a:gs>
              <a:gs pos="50000">
                <a:srgbClr val="B2B2B2">
                  <a:alpha val="58000"/>
                </a:srgbClr>
              </a:gs>
            </a:gsLst>
            <a:lin ang="2700000" scaled="1"/>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85000"/>
              </a:lnSpc>
              <a:spcBef>
                <a:spcPct val="20000"/>
              </a:spcBef>
              <a:spcAft>
                <a:spcPct val="0"/>
              </a:spcAft>
              <a:buClrTx/>
              <a:buSzTx/>
              <a:buFontTx/>
              <a:buNone/>
              <a:tabLst/>
              <a:defRPr/>
            </a:pPr>
            <a:endParaRPr kumimoji="0" lang="fr-FR" sz="1400" b="0" i="0" u="none" strike="noStrike" kern="0" cap="none" spc="0" normalizeH="0" baseline="0" noProof="0" smtClean="0">
              <a:ln>
                <a:noFill/>
              </a:ln>
              <a:solidFill>
                <a:sysClr val="window" lastClr="FFFFFF"/>
              </a:solidFill>
              <a:effectLst>
                <a:outerShdw blurRad="38100" dist="38100" dir="2700000" algn="tl">
                  <a:srgbClr val="000000">
                    <a:alpha val="43137"/>
                  </a:srgbClr>
                </a:outerShdw>
              </a:effectLst>
              <a:uLnTx/>
              <a:uFillTx/>
              <a:latin typeface="Segoe" pitchFamily="34" charset="0"/>
            </a:endParaRPr>
          </a:p>
        </p:txBody>
      </p:sp>
      <p:sp>
        <p:nvSpPr>
          <p:cNvPr id="5" name="Title 4"/>
          <p:cNvSpPr>
            <a:spLocks noGrp="1"/>
          </p:cNvSpPr>
          <p:nvPr>
            <p:ph type="ctrTitle"/>
          </p:nvPr>
        </p:nvSpPr>
        <p:spPr>
          <a:xfrm>
            <a:off x="491721" y="1566054"/>
            <a:ext cx="8143932" cy="1428760"/>
          </a:xfrm>
        </p:spPr>
        <p:txBody>
          <a:bodyPr lIns="45720" rIns="45720" bIns="45720" anchor="t"/>
          <a:lstStyle>
            <a:lvl1pPr algn="l">
              <a:defRPr sz="4500" b="1">
                <a:solidFill>
                  <a:schemeClr val="tx1">
                    <a:lumMod val="85000"/>
                    <a:lumOff val="15000"/>
                  </a:schemeClr>
                </a:solidFill>
                <a:effectLst>
                  <a:outerShdw blurRad="15000" dist="13000" dir="5400000" algn="tl" rotWithShape="0">
                    <a:srgbClr val="000000">
                      <a:alpha val="40000"/>
                    </a:srgbClr>
                  </a:outerShdw>
                </a:effectLst>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222F"/>
        </a:solidFill>
        <a:effectLst/>
      </p:bgPr>
    </p:bg>
    <p:spTree>
      <p:nvGrpSpPr>
        <p:cNvPr id="1" name=""/>
        <p:cNvGrpSpPr/>
        <p:nvPr/>
      </p:nvGrpSpPr>
      <p:grpSpPr>
        <a:xfrm>
          <a:off x="0" y="0"/>
          <a:ext cx="0" cy="0"/>
          <a:chOff x="0" y="0"/>
          <a:chExt cx="0" cy="0"/>
        </a:xfrm>
      </p:grpSpPr>
      <p:sp>
        <p:nvSpPr>
          <p:cNvPr id="10" name="Rounded Rectangle 9"/>
          <p:cNvSpPr/>
          <p:nvPr/>
        </p:nvSpPr>
        <p:spPr>
          <a:xfrm>
            <a:off x="311732" y="5917602"/>
            <a:ext cx="8503920" cy="457200"/>
          </a:xfrm>
          <a:prstGeom prst="roundRect">
            <a:avLst>
              <a:gd name="adj" fmla="val 33334"/>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a:outerShdw blurRad="76200" dist="50800" dir="5400000" algn="tl">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Rounded Rectangle 6"/>
          <p:cNvSpPr/>
          <p:nvPr/>
        </p:nvSpPr>
        <p:spPr>
          <a:xfrm>
            <a:off x="296487" y="186308"/>
            <a:ext cx="8532055" cy="6457402"/>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8500" cap="rnd" cmpd="sng" algn="ctr">
            <a:solidFill>
              <a:srgbClr val="302F2C">
                <a:tint val="100000"/>
                <a:satMod val="120000"/>
                <a:alpha val="37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ounded Rectangle 8"/>
          <p:cNvSpPr/>
          <p:nvPr/>
        </p:nvSpPr>
        <p:spPr>
          <a:xfrm>
            <a:off x="410283" y="291286"/>
            <a:ext cx="8306809" cy="5486400"/>
          </a:xfrm>
          <a:prstGeom prst="roundRect">
            <a:avLst>
              <a:gd name="adj" fmla="val 2127"/>
            </a:avLst>
          </a:prstGeom>
          <a:gradFill rotWithShape="1">
            <a:gsLst>
              <a:gs pos="0">
                <a:schemeClr val="bg2">
                  <a:shade val="48000"/>
                  <a:satMod val="150000"/>
                </a:schemeClr>
              </a:gs>
              <a:gs pos="55000">
                <a:schemeClr val="bg2">
                  <a:shade val="20000"/>
                  <a:satMod val="100000"/>
                </a:schemeClr>
              </a:gs>
              <a:gs pos="100000">
                <a:schemeClr val="bg2">
                  <a:shade val="5000"/>
                  <a:satMod val="100000"/>
                </a:schemeClr>
              </a:gs>
            </a:gsLst>
            <a:path path="circle">
              <a:fillToRect l="100000" t="350000" r="100000" b="100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tle Placeholder 12"/>
          <p:cNvSpPr>
            <a:spLocks noGrp="1"/>
          </p:cNvSpPr>
          <p:nvPr>
            <p:ph type="title"/>
          </p:nvPr>
        </p:nvSpPr>
        <p:spPr>
          <a:xfrm>
            <a:off x="420283" y="5786454"/>
            <a:ext cx="7215238" cy="642942"/>
          </a:xfrm>
          <a:prstGeom prst="rect">
            <a:avLst/>
          </a:prstGeom>
        </p:spPr>
        <p:txBody>
          <a:bodyPr vert="horz" anchor="b">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94607" y="387476"/>
            <a:ext cx="8183880" cy="4187952"/>
          </a:xfrm>
          <a:prstGeom prst="rect">
            <a:avLst/>
          </a:prstGeom>
        </p:spPr>
        <p:txBody>
          <a:bodyPr vert="horz" lIns="182880" tIns="9144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Date Placeholder 24"/>
          <p:cNvSpPr>
            <a:spLocks noGrp="1"/>
          </p:cNvSpPr>
          <p:nvPr>
            <p:ph type="dt" sz="half" idx="2"/>
          </p:nvPr>
        </p:nvSpPr>
        <p:spPr>
          <a:xfrm>
            <a:off x="3820767" y="6278585"/>
            <a:ext cx="2286000" cy="365125"/>
          </a:xfrm>
          <a:prstGeom prst="rect">
            <a:avLst/>
          </a:prstGeom>
        </p:spPr>
        <p:txBody>
          <a:bodyPr vert="horz" anchor="b"/>
          <a:lstStyle>
            <a:lvl1pPr algn="r">
              <a:defRPr sz="1000">
                <a:solidFill>
                  <a:schemeClr val="bg2">
                    <a:shade val="50000"/>
                  </a:schemeClr>
                </a:solidFill>
              </a:defRPr>
            </a:lvl1pPr>
          </a:lstStyle>
          <a:p>
            <a:pPr algn="r"/>
            <a:fld id="{1BC102A9-C1B1-4354-89E4-F43472216A4F}" type="datetime1">
              <a:rPr lang="en-US" smtClean="0"/>
              <a:pPr algn="r"/>
              <a:t>6/8/2007</a:t>
            </a:fld>
            <a:endParaRPr lang="en-US" sz="1000" dirty="0">
              <a:solidFill>
                <a:schemeClr val="bg2">
                  <a:shade val="50000"/>
                </a:schemeClr>
              </a:solidFill>
            </a:endParaRPr>
          </a:p>
        </p:txBody>
      </p:sp>
      <p:sp>
        <p:nvSpPr>
          <p:cNvPr id="18" name="Footer Placeholder 17"/>
          <p:cNvSpPr>
            <a:spLocks noGrp="1"/>
          </p:cNvSpPr>
          <p:nvPr>
            <p:ph type="ftr" sz="quarter" idx="3"/>
          </p:nvPr>
        </p:nvSpPr>
        <p:spPr>
          <a:xfrm>
            <a:off x="6106767" y="6278585"/>
            <a:ext cx="2286000" cy="365125"/>
          </a:xfrm>
          <a:prstGeom prst="rect">
            <a:avLst/>
          </a:prstGeom>
        </p:spPr>
        <p:txBody>
          <a:bodyPr vert="horz" anchor="b"/>
          <a:lstStyle>
            <a:lvl1pPr algn="l">
              <a:defRPr sz="1000">
                <a:solidFill>
                  <a:schemeClr val="bg2">
                    <a:shade val="50000"/>
                  </a:schemeClr>
                </a:solidFill>
              </a:defRPr>
            </a:lvl1pPr>
          </a:lstStyle>
          <a:p>
            <a:pPr algn="l"/>
            <a:endParaRPr lang="en-US" sz="1000" dirty="0">
              <a:solidFill>
                <a:schemeClr val="bg2">
                  <a:shade val="50000"/>
                </a:schemeClr>
              </a:solidFill>
            </a:endParaRPr>
          </a:p>
        </p:txBody>
      </p:sp>
      <p:sp>
        <p:nvSpPr>
          <p:cNvPr id="5" name="Slide Number Placeholder 4"/>
          <p:cNvSpPr>
            <a:spLocks noGrp="1"/>
          </p:cNvSpPr>
          <p:nvPr>
            <p:ph type="sldNum" sz="quarter" idx="4"/>
          </p:nvPr>
        </p:nvSpPr>
        <p:spPr>
          <a:xfrm>
            <a:off x="8392767" y="6278585"/>
            <a:ext cx="457200" cy="365125"/>
          </a:xfrm>
          <a:prstGeom prst="rect">
            <a:avLst/>
          </a:prstGeom>
        </p:spPr>
        <p:txBody>
          <a:bodyPr vert="horz" anchor="b"/>
          <a:lstStyle>
            <a:lvl1pPr algn="r">
              <a:defRPr sz="1000">
                <a:solidFill>
                  <a:schemeClr val="bg2">
                    <a:shade val="50000"/>
                  </a:schemeClr>
                </a:solidFill>
              </a:defRPr>
            </a:lvl1p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pic>
        <p:nvPicPr>
          <p:cNvPr id="16" name="Picture 15" descr="NerdLogo.png"/>
          <p:cNvPicPr>
            <a:picLocks noChangeAspect="1"/>
          </p:cNvPicPr>
          <p:nvPr userDrawn="1"/>
        </p:nvPicPr>
        <p:blipFill>
          <a:blip r:embed="rId10"/>
          <a:srcRect/>
          <a:stretch>
            <a:fillRect/>
          </a:stretch>
        </p:blipFill>
        <p:spPr>
          <a:xfrm>
            <a:off x="7643834" y="5753202"/>
            <a:ext cx="1071570" cy="6429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66" r:id="rId5"/>
    <p:sldLayoutId id="2147483654" r:id="rId6"/>
    <p:sldLayoutId id="2147483655" r:id="rId7"/>
    <p:sldLayoutId id="2147483663" r:id="rId8"/>
  </p:sldLayoutIdLst>
  <p:txStyles>
    <p:titleStyle>
      <a:lvl1pPr algn="l" rtl="0" eaLnBrk="1" latinLnBrk="0" hangingPunct="1">
        <a:spcBef>
          <a:spcPct val="0"/>
        </a:spcBef>
        <a:buNone/>
        <a:defRPr sz="3200" b="1" kern="1200">
          <a:solidFill>
            <a:srgbClr val="13222F"/>
          </a:solidFill>
          <a:effectLst>
            <a:outerShdw blurRad="12700" dist="12700" dir="5400000" algn="tl" rotWithShape="0">
              <a:srgbClr val="000000">
                <a:alpha val="40000"/>
              </a:srgbClr>
            </a:outerShdw>
          </a:effectLst>
          <a:latin typeface="+mj-lt"/>
          <a:ea typeface="+mj-ea"/>
          <a:cs typeface="+mj-cs"/>
        </a:defRPr>
      </a:lvl1pPr>
    </p:titleStyle>
    <p:bodyStyle>
      <a:lvl1pPr marL="461963" marR="0" indent="-461963" algn="l" defTabSz="914400" rtl="0" eaLnBrk="1" fontAlgn="base" latinLnBrk="0" hangingPunct="1">
        <a:lnSpc>
          <a:spcPct val="90000"/>
        </a:lnSpc>
        <a:spcBef>
          <a:spcPct val="30000"/>
        </a:spcBef>
        <a:spcAft>
          <a:spcPct val="0"/>
        </a:spcAft>
        <a:buClr>
          <a:srgbClr val="F8F8F8"/>
        </a:buClr>
        <a:buSzTx/>
        <a:buFont typeface="Wingdings 2" pitchFamily="18" charset="2"/>
        <a:buBlip>
          <a:blip r:embed="rId11"/>
        </a:buBlip>
        <a:tabLst/>
        <a:defRPr sz="2800" kern="1200">
          <a:solidFill>
            <a:schemeClr val="accent6">
              <a:lumMod val="40000"/>
              <a:lumOff val="60000"/>
            </a:schemeClr>
          </a:solidFill>
          <a:effectLst/>
          <a:latin typeface="+mn-lt"/>
          <a:ea typeface="+mn-ea"/>
          <a:cs typeface="+mn-cs"/>
        </a:defRPr>
      </a:lvl1pPr>
      <a:lvl2pPr marL="850900" marR="0" indent="-387350" algn="l" defTabSz="914400" rtl="0" eaLnBrk="1" fontAlgn="base" latinLnBrk="0" hangingPunct="1">
        <a:lnSpc>
          <a:spcPct val="90000"/>
        </a:lnSpc>
        <a:spcBef>
          <a:spcPct val="30000"/>
        </a:spcBef>
        <a:spcAft>
          <a:spcPct val="0"/>
        </a:spcAft>
        <a:buClr>
          <a:srgbClr val="F8F8F8"/>
        </a:buClr>
        <a:buSzPct val="75000"/>
        <a:buFont typeface="Wingdings 2" pitchFamily="18" charset="2"/>
        <a:buBlip>
          <a:blip r:embed="rId12"/>
        </a:buBlip>
        <a:tabLst/>
        <a:defRPr sz="2400" kern="1200">
          <a:solidFill>
            <a:schemeClr val="accent4">
              <a:lumMod val="60000"/>
              <a:lumOff val="40000"/>
            </a:schemeClr>
          </a:solidFill>
          <a:latin typeface="+mn-lt"/>
          <a:ea typeface="+mn-ea"/>
          <a:cs typeface="+mn-cs"/>
        </a:defRPr>
      </a:lvl2pPr>
      <a:lvl3pPr marL="1257300" marR="0" indent="-404813" algn="l" defTabSz="914400" rtl="0" eaLnBrk="1" fontAlgn="base" latinLnBrk="0" hangingPunct="1">
        <a:lnSpc>
          <a:spcPct val="90000"/>
        </a:lnSpc>
        <a:spcBef>
          <a:spcPct val="30000"/>
        </a:spcBef>
        <a:spcAft>
          <a:spcPct val="0"/>
        </a:spcAft>
        <a:buClr>
          <a:srgbClr val="F8F8F8"/>
        </a:buClr>
        <a:buSzPct val="75000"/>
        <a:buFont typeface="Wingdings 2" pitchFamily="18" charset="2"/>
        <a:buBlip>
          <a:blip r:embed="rId12"/>
        </a:buBlip>
        <a:tabLst/>
        <a:defRPr sz="2200" kern="1200">
          <a:solidFill>
            <a:schemeClr val="accent4">
              <a:lumMod val="60000"/>
              <a:lumOff val="40000"/>
            </a:schemeClr>
          </a:solidFill>
          <a:latin typeface="+mn-lt"/>
          <a:ea typeface="+mn-ea"/>
          <a:cs typeface="+mn-cs"/>
        </a:defRPr>
      </a:lvl3pPr>
      <a:lvl4pPr marL="1655763" marR="0" indent="-396875" algn="l" defTabSz="914400" rtl="0" eaLnBrk="1" fontAlgn="base" latinLnBrk="0" hangingPunct="1">
        <a:lnSpc>
          <a:spcPct val="90000"/>
        </a:lnSpc>
        <a:spcBef>
          <a:spcPct val="30000"/>
        </a:spcBef>
        <a:spcAft>
          <a:spcPct val="0"/>
        </a:spcAft>
        <a:buClr>
          <a:srgbClr val="F8F8F8"/>
        </a:buClr>
        <a:buSzPct val="75000"/>
        <a:buFont typeface="Wingdings 2" pitchFamily="18" charset="2"/>
        <a:buBlip>
          <a:blip r:embed="rId12"/>
        </a:buBlip>
        <a:tabLst/>
        <a:defRPr sz="1900" kern="1200">
          <a:solidFill>
            <a:schemeClr val="accent4">
              <a:lumMod val="60000"/>
              <a:lumOff val="40000"/>
            </a:schemeClr>
          </a:solidFill>
          <a:latin typeface="+mn-lt"/>
          <a:ea typeface="+mn-ea"/>
          <a:cs typeface="+mn-cs"/>
        </a:defRPr>
      </a:lvl4pPr>
      <a:lvl5pPr marL="2052638" marR="0" indent="-395288" algn="l" defTabSz="914400" rtl="0" eaLnBrk="1" fontAlgn="base" latinLnBrk="0" hangingPunct="1">
        <a:lnSpc>
          <a:spcPct val="90000"/>
        </a:lnSpc>
        <a:spcBef>
          <a:spcPct val="30000"/>
        </a:spcBef>
        <a:spcAft>
          <a:spcPct val="0"/>
        </a:spcAft>
        <a:buClr>
          <a:srgbClr val="F8F8F8"/>
        </a:buClr>
        <a:buSzPct val="75000"/>
        <a:buFont typeface="Wingdings 2" pitchFamily="18" charset="2"/>
        <a:buBlip>
          <a:blip r:embed="rId12"/>
        </a:buBlip>
        <a:tabLst/>
        <a:defRPr sz="1800" kern="1200">
          <a:solidFill>
            <a:schemeClr val="accent4">
              <a:lumMod val="60000"/>
              <a:lumOff val="40000"/>
            </a:schemeClr>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sz="1700" kern="1200" baseline="0">
          <a:solidFill>
            <a:srgbClr val="FFFFFF"/>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sz="1500" kern="1200">
          <a:solidFill>
            <a:srgbClr val="FFFFFF"/>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sz="1500" kern="1200" baseline="0">
          <a:solidFill>
            <a:srgbClr val="FFFFFF"/>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sz="1500" kern="1200">
          <a:solidFill>
            <a:srgbClr val="FFFFFF"/>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r-FR" dirty="0" smtClean="0"/>
              <a:t>1 journée, 5 sessions, 1 </a:t>
            </a:r>
            <a:r>
              <a:rPr lang="fr-FR" dirty="0" smtClean="0"/>
              <a:t>réalisation</a:t>
            </a:r>
            <a:endParaRPr lang="fr-FR" dirty="0" smtClean="0"/>
          </a:p>
        </p:txBody>
      </p:sp>
      <p:sp>
        <p:nvSpPr>
          <p:cNvPr id="3" name="Title 2"/>
          <p:cNvSpPr>
            <a:spLocks noGrp="1"/>
          </p:cNvSpPr>
          <p:nvPr>
            <p:ph type="ctrTitle"/>
          </p:nvPr>
        </p:nvSpPr>
        <p:spPr/>
        <p:txBody>
          <a:bodyPr>
            <a:normAutofit fontScale="90000"/>
          </a:bodyPr>
          <a:lstStyle/>
          <a:p>
            <a:r>
              <a:rPr lang="en-US" dirty="0" smtClean="0"/>
              <a:t>.NET Enterprise Realization Day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920" y="530352"/>
            <a:ext cx="8183880" cy="5184664"/>
          </a:xfrm>
        </p:spPr>
        <p:txBody>
          <a:bodyPr>
            <a:normAutofit/>
          </a:bodyPr>
          <a:lstStyle/>
          <a:p>
            <a:r>
              <a:rPr lang="fr-FR" dirty="0" err="1" smtClean="0"/>
              <a:t>UserActions</a:t>
            </a:r>
            <a:r>
              <a:rPr lang="fr-FR" dirty="0" smtClean="0"/>
              <a:t> n’est pas réduit à la composition d’écrans</a:t>
            </a:r>
          </a:p>
          <a:p>
            <a:r>
              <a:rPr lang="fr-FR" dirty="0" smtClean="0"/>
              <a:t>Définition du parcours utilisateur</a:t>
            </a:r>
          </a:p>
          <a:p>
            <a:pPr lvl="1"/>
            <a:r>
              <a:rPr lang="fr-FR" dirty="0" smtClean="0"/>
              <a:t>Enchainement logique de composants répondant à un scénario de cas d’utilisation</a:t>
            </a:r>
          </a:p>
          <a:p>
            <a:r>
              <a:rPr lang="fr-FR" dirty="0" smtClean="0"/>
              <a:t>Chaque composant déclare ses paramètres d’entrée et de sortie</a:t>
            </a:r>
          </a:p>
          <a:p>
            <a:pPr lvl="1"/>
            <a:r>
              <a:rPr lang="fr-FR" dirty="0" smtClean="0"/>
              <a:t>Agrégation assistée de composants</a:t>
            </a:r>
          </a:p>
          <a:p>
            <a:r>
              <a:rPr lang="fr-FR" dirty="0" smtClean="0"/>
              <a:t>Utilisé par les tests et le maquettage</a:t>
            </a:r>
          </a:p>
          <a:p>
            <a:pPr lvl="1"/>
            <a:endParaRPr lang="fr-FR" dirty="0" smtClean="0"/>
          </a:p>
        </p:txBody>
      </p:sp>
      <p:sp>
        <p:nvSpPr>
          <p:cNvPr id="3" name="Title 2"/>
          <p:cNvSpPr>
            <a:spLocks noGrp="1"/>
          </p:cNvSpPr>
          <p:nvPr>
            <p:ph type="title"/>
          </p:nvPr>
        </p:nvSpPr>
        <p:spPr/>
        <p:txBody>
          <a:bodyPr/>
          <a:lstStyle/>
          <a:p>
            <a:r>
              <a:rPr lang="en-US" dirty="0" smtClean="0"/>
              <a:t>Le </a:t>
            </a:r>
            <a:r>
              <a:rPr lang="en-US" dirty="0" err="1" smtClean="0"/>
              <a:t>parcours</a:t>
            </a:r>
            <a:r>
              <a:rPr lang="en-US" dirty="0" smtClean="0"/>
              <a:t> </a:t>
            </a:r>
            <a:r>
              <a:rPr lang="en-US" dirty="0" err="1" smtClean="0"/>
              <a:t>utilisateur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530352"/>
            <a:ext cx="8183880" cy="5041788"/>
          </a:xfrm>
        </p:spPr>
        <p:txBody>
          <a:bodyPr>
            <a:normAutofit/>
          </a:bodyPr>
          <a:lstStyle/>
          <a:p>
            <a:r>
              <a:rPr lang="fr-FR" dirty="0" smtClean="0"/>
              <a:t>Outil de vente et de communication</a:t>
            </a:r>
          </a:p>
          <a:p>
            <a:pPr lvl="1"/>
            <a:r>
              <a:rPr lang="fr-FR" dirty="0" smtClean="0"/>
              <a:t>Maquettage réalisé au plus tôt du cycle de développement</a:t>
            </a:r>
          </a:p>
          <a:p>
            <a:pPr lvl="1"/>
            <a:r>
              <a:rPr lang="fr-FR" dirty="0" smtClean="0"/>
              <a:t>Validation des spécifications fonctionnelles liées à la couche de présentation en amont de l’implémentation de la logique métier</a:t>
            </a:r>
          </a:p>
          <a:p>
            <a:r>
              <a:rPr lang="fr-FR" dirty="0" smtClean="0"/>
              <a:t>Outil de test</a:t>
            </a:r>
          </a:p>
          <a:p>
            <a:pPr lvl="1"/>
            <a:r>
              <a:rPr lang="fr-FR" dirty="0" smtClean="0"/>
              <a:t>Les composants peuvent être testés unitairement à chaque fin de cycle</a:t>
            </a:r>
          </a:p>
          <a:p>
            <a:pPr lvl="1"/>
            <a:r>
              <a:rPr lang="fr-FR" dirty="0" smtClean="0"/>
              <a:t>Indépendant de la compilation de l’ensemble de l’application</a:t>
            </a:r>
          </a:p>
          <a:p>
            <a:pPr lvl="1">
              <a:buNone/>
            </a:pPr>
            <a:endParaRPr lang="fr-FR" dirty="0" smtClean="0"/>
          </a:p>
          <a:p>
            <a:pPr lvl="1"/>
            <a:endParaRPr lang="fr-FR" dirty="0" smtClean="0"/>
          </a:p>
          <a:p>
            <a:endParaRPr lang="en-US" dirty="0" smtClean="0"/>
          </a:p>
          <a:p>
            <a:endParaRPr lang="fr-FR" dirty="0"/>
          </a:p>
        </p:txBody>
      </p:sp>
      <p:sp>
        <p:nvSpPr>
          <p:cNvPr id="3" name="Title 2"/>
          <p:cNvSpPr>
            <a:spLocks noGrp="1"/>
          </p:cNvSpPr>
          <p:nvPr>
            <p:ph type="title"/>
          </p:nvPr>
        </p:nvSpPr>
        <p:spPr/>
        <p:txBody>
          <a:bodyPr>
            <a:normAutofit/>
          </a:bodyPr>
          <a:lstStyle/>
          <a:p>
            <a:r>
              <a:rPr lang="fr-FR" dirty="0" smtClean="0"/>
              <a:t>Le </a:t>
            </a:r>
            <a:r>
              <a:rPr lang="fr-FR" dirty="0" err="1" smtClean="0"/>
              <a:t>concensus</a:t>
            </a:r>
            <a:r>
              <a:rPr lang="fr-FR" dirty="0" smtClean="0"/>
              <a:t> </a:t>
            </a:r>
            <a:r>
              <a:rPr lang="fr-FR" dirty="0" smtClean="0"/>
              <a:t>à </a:t>
            </a:r>
            <a:r>
              <a:rPr lang="fr-FR" dirty="0" smtClean="0"/>
              <a:t>l’usine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fr-FR" dirty="0" smtClean="0"/>
              <a:t>Le parcours utilisateur en action</a:t>
            </a:r>
          </a:p>
          <a:p>
            <a:r>
              <a:rPr lang="fr-FR" dirty="0" smtClean="0"/>
              <a:t>Outil de vente</a:t>
            </a:r>
          </a:p>
          <a:p>
            <a:r>
              <a:rPr lang="fr-FR" dirty="0" smtClean="0"/>
              <a:t>Outil de test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920" y="530352"/>
            <a:ext cx="8183880" cy="5113226"/>
          </a:xfrm>
        </p:spPr>
        <p:txBody>
          <a:bodyPr/>
          <a:lstStyle/>
          <a:p>
            <a:r>
              <a:rPr lang="fr-FR" dirty="0" smtClean="0"/>
              <a:t>Effort de développement focalisé sur les composants et leurs enchainements</a:t>
            </a:r>
          </a:p>
          <a:p>
            <a:r>
              <a:rPr lang="fr-FR" dirty="0" smtClean="0"/>
              <a:t>Gain de productivité amplifié par les mécanismes de vente et de test inhérent à son utilisation</a:t>
            </a:r>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ERD_1280.png"/>
          <p:cNvPicPr>
            <a:picLocks noChangeAspect="1"/>
          </p:cNvPicPr>
          <p:nvPr/>
        </p:nvPicPr>
        <p:blipFill>
          <a:blip r:embed="rId3"/>
          <a:stretch>
            <a:fillRect/>
          </a:stretch>
        </p:blipFill>
        <p:spPr>
          <a:xfrm>
            <a:off x="285750" y="0"/>
            <a:ext cx="8572500" cy="6858000"/>
          </a:xfrm>
          <a:prstGeom prst="rect">
            <a:avLst/>
          </a:prstGeom>
        </p:spPr>
      </p:pic>
      <p:sp>
        <p:nvSpPr>
          <p:cNvPr id="11" name="Rectangle 10"/>
          <p:cNvSpPr/>
          <p:nvPr/>
        </p:nvSpPr>
        <p:spPr>
          <a:xfrm>
            <a:off x="0" y="0"/>
            <a:ext cx="8929718" cy="6858000"/>
          </a:xfrm>
          <a:prstGeom prst="rect">
            <a:avLst/>
          </a:prstGeom>
          <a:solidFill>
            <a:srgbClr val="13222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928662" y="2714620"/>
            <a:ext cx="7929618" cy="1200329"/>
          </a:xfrm>
          <a:prstGeom prst="rect">
            <a:avLst/>
          </a:prstGeom>
          <a:noFill/>
        </p:spPr>
        <p:txBody>
          <a:bodyPr wrap="square" rtlCol="0">
            <a:sp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Net</a:t>
            </a: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Fx</a:t>
            </a: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Factory</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71472" y="5286388"/>
            <a:ext cx="4922908" cy="386910"/>
          </a:xfrm>
        </p:spPr>
        <p:txBody>
          <a:bodyPr/>
          <a:lstStyle/>
          <a:p>
            <a:endParaRPr smtClean="0"/>
          </a:p>
          <a:p>
            <a:r>
              <a:rPr smtClean="0"/>
              <a:t>Interface </a:t>
            </a:r>
            <a:r>
              <a:rPr smtClean="0"/>
              <a:t>utilisateur industrielle </a:t>
            </a:r>
            <a:r>
              <a:rPr lang="fr-FR" dirty="0" smtClean="0"/>
              <a:t> </a:t>
            </a:r>
            <a:endParaRPr lang="fr-FR" dirty="0" smtClean="0"/>
          </a:p>
          <a:p>
            <a:endParaRPr lang="en-US" dirty="0" smtClean="0"/>
          </a:p>
          <a:p>
            <a:r>
              <a:rPr lang="fr-FR" dirty="0" smtClean="0">
                <a:solidFill>
                  <a:schemeClr val="accent1">
                    <a:lumMod val="75000"/>
                  </a:schemeClr>
                </a:solidFill>
              </a:rPr>
              <a:t>Léon </a:t>
            </a:r>
            <a:r>
              <a:rPr lang="fr-FR" dirty="0" err="1" smtClean="0">
                <a:solidFill>
                  <a:schemeClr val="accent1">
                    <a:lumMod val="75000"/>
                  </a:schemeClr>
                </a:solidFill>
              </a:rPr>
              <a:t>Andrianarivony</a:t>
            </a:r>
            <a:r>
              <a:rPr lang="fr-FR" dirty="0" smtClean="0">
                <a:solidFill>
                  <a:schemeClr val="accent1">
                    <a:lumMod val="75000"/>
                  </a:schemeClr>
                </a:solidFill>
              </a:rPr>
              <a:t/>
            </a:r>
            <a:br>
              <a:rPr lang="fr-FR" dirty="0" smtClean="0">
                <a:solidFill>
                  <a:schemeClr val="accent1">
                    <a:lumMod val="75000"/>
                  </a:schemeClr>
                </a:solidFill>
              </a:rPr>
            </a:br>
            <a:r>
              <a:rPr lang="fr-FR" i="1" dirty="0" err="1" smtClean="0">
                <a:solidFill>
                  <a:schemeClr val="accent1">
                    <a:lumMod val="75000"/>
                  </a:schemeClr>
                </a:solidFill>
              </a:rPr>
              <a:t>RioterDecker</a:t>
            </a:r>
            <a:endParaRPr lang="fr-FR" i="1" dirty="0" smtClean="0">
              <a:solidFill>
                <a:schemeClr val="accent1">
                  <a:lumMod val="75000"/>
                </a:schemeClr>
              </a:solidFill>
            </a:endParaRPr>
          </a:p>
          <a:p>
            <a:endParaRPr lang="en-US" dirty="0" smtClean="0"/>
          </a:p>
        </p:txBody>
      </p:sp>
      <p:sp>
        <p:nvSpPr>
          <p:cNvPr id="4" name="Title 3"/>
          <p:cNvSpPr>
            <a:spLocks noGrp="1"/>
          </p:cNvSpPr>
          <p:nvPr>
            <p:ph type="ctrTitle"/>
          </p:nvPr>
        </p:nvSpPr>
        <p:spPr>
          <a:xfrm>
            <a:off x="491721" y="1566054"/>
            <a:ext cx="8143932" cy="1220004"/>
          </a:xfrm>
        </p:spPr>
        <p:txBody>
          <a:bodyPr>
            <a:noAutofit/>
          </a:bodyPr>
          <a:lstStyle/>
          <a:p>
            <a:r>
              <a:rPr lang="fr-FR" sz="3200" dirty="0" smtClean="0"/>
              <a:t>Le parcours utilisateur au cœur des applications immersives</a:t>
            </a:r>
            <a:br>
              <a:rPr lang="fr-FR" sz="3200" dirty="0" smtClean="0"/>
            </a:b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502920" y="530352"/>
            <a:ext cx="8183880" cy="5113226"/>
          </a:xfrm>
        </p:spPr>
        <p:txBody>
          <a:bodyPr>
            <a:normAutofit lnSpcReduction="10000"/>
          </a:bodyPr>
          <a:lstStyle/>
          <a:p>
            <a:r>
              <a:rPr lang="fr-FR" dirty="0" smtClean="0"/>
              <a:t>Des dogmes graphiques</a:t>
            </a:r>
          </a:p>
          <a:p>
            <a:pPr lvl="1"/>
            <a:r>
              <a:rPr lang="fr-FR" dirty="0" smtClean="0"/>
              <a:t>Charte graphique</a:t>
            </a:r>
          </a:p>
          <a:p>
            <a:pPr lvl="1"/>
            <a:r>
              <a:rPr lang="fr-FR" dirty="0" smtClean="0"/>
              <a:t>Canevas usuel</a:t>
            </a:r>
          </a:p>
          <a:p>
            <a:pPr lvl="2"/>
            <a:r>
              <a:rPr lang="fr-FR" dirty="0" smtClean="0"/>
              <a:t>Volet de navigation</a:t>
            </a:r>
          </a:p>
          <a:p>
            <a:pPr lvl="2"/>
            <a:r>
              <a:rPr lang="fr-FR" dirty="0" smtClean="0"/>
              <a:t>Barre d’outils</a:t>
            </a:r>
          </a:p>
          <a:p>
            <a:pPr lvl="2"/>
            <a:r>
              <a:rPr lang="fr-FR" dirty="0" smtClean="0"/>
              <a:t>Formulaires de saisie.</a:t>
            </a:r>
          </a:p>
          <a:p>
            <a:r>
              <a:rPr lang="fr-FR" dirty="0" smtClean="0"/>
              <a:t>Une automatisation logique</a:t>
            </a:r>
          </a:p>
          <a:p>
            <a:pPr lvl="1"/>
            <a:r>
              <a:rPr lang="fr-FR" dirty="0" smtClean="0"/>
              <a:t>Tâches répétitives</a:t>
            </a:r>
          </a:p>
          <a:p>
            <a:pPr lvl="1"/>
            <a:r>
              <a:rPr lang="fr-FR" dirty="0" smtClean="0"/>
              <a:t>Agrégation de comportements systématiques</a:t>
            </a:r>
          </a:p>
          <a:p>
            <a:pPr lvl="2"/>
            <a:r>
              <a:rPr lang="fr-FR" dirty="0" smtClean="0"/>
              <a:t>Insérer, Mettre à jour, Supprimer</a:t>
            </a:r>
          </a:p>
          <a:p>
            <a:pPr lvl="1"/>
            <a:r>
              <a:rPr lang="fr-FR" dirty="0" smtClean="0"/>
              <a:t>Réduction du nombre d’acteurs au seul développeur</a:t>
            </a:r>
          </a:p>
        </p:txBody>
      </p:sp>
      <p:sp>
        <p:nvSpPr>
          <p:cNvPr id="2" name="Rectangle 1"/>
          <p:cNvSpPr>
            <a:spLocks noGrp="1"/>
          </p:cNvSpPr>
          <p:nvPr>
            <p:ph type="title"/>
          </p:nvPr>
        </p:nvSpPr>
        <p:spPr/>
        <p:txBody>
          <a:bodyPr>
            <a:normAutofit/>
          </a:bodyPr>
          <a:lstStyle/>
          <a:p>
            <a:r>
              <a:rPr lang="fr-FR" dirty="0" smtClean="0"/>
              <a:t>Du taylorisme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530352"/>
            <a:ext cx="8183880" cy="5041788"/>
          </a:xfrm>
        </p:spPr>
        <p:txBody>
          <a:bodyPr>
            <a:normAutofit fontScale="92500" lnSpcReduction="10000"/>
          </a:bodyPr>
          <a:lstStyle/>
          <a:p>
            <a:r>
              <a:rPr lang="fr-FR" dirty="0" smtClean="0"/>
              <a:t>Squelette graphique à la charge de l’ergonome</a:t>
            </a:r>
          </a:p>
          <a:p>
            <a:pPr lvl="1"/>
            <a:r>
              <a:rPr lang="fr-FR" dirty="0" smtClean="0"/>
              <a:t>Microsoft Expression </a:t>
            </a:r>
            <a:r>
              <a:rPr lang="fr-FR" dirty="0" err="1" smtClean="0"/>
              <a:t>Blend</a:t>
            </a:r>
            <a:endParaRPr lang="fr-FR" dirty="0" smtClean="0"/>
          </a:p>
          <a:p>
            <a:r>
              <a:rPr lang="fr-FR" dirty="0" smtClean="0"/>
              <a:t>Développement assisté des composants graphiques à la charge du développeur</a:t>
            </a:r>
          </a:p>
          <a:p>
            <a:pPr lvl="1"/>
            <a:r>
              <a:rPr lang="fr-FR" dirty="0" smtClean="0"/>
              <a:t>Visual Studio .NET</a:t>
            </a:r>
          </a:p>
          <a:p>
            <a:r>
              <a:rPr lang="fr-FR" dirty="0" smtClean="0"/>
              <a:t>Parcours utilisateur défini par les analystes et implémenté par le développeur</a:t>
            </a:r>
          </a:p>
          <a:p>
            <a:pPr lvl="1"/>
            <a:r>
              <a:rPr lang="fr-FR" dirty="0" smtClean="0"/>
              <a:t>Visual Studio .NET</a:t>
            </a:r>
          </a:p>
          <a:p>
            <a:r>
              <a:rPr lang="fr-FR" dirty="0" smtClean="0"/>
              <a:t>Tests de la couche de présentation par le testeur (En amont du développement de la couche métier)</a:t>
            </a:r>
          </a:p>
          <a:p>
            <a:pPr lvl="1"/>
            <a:r>
              <a:rPr lang="fr-FR" dirty="0" smtClean="0"/>
              <a:t>Visual Studio .NET</a:t>
            </a:r>
          </a:p>
          <a:p>
            <a:endParaRPr lang="fr-FR" dirty="0" smtClean="0"/>
          </a:p>
        </p:txBody>
      </p:sp>
      <p:sp>
        <p:nvSpPr>
          <p:cNvPr id="3" name="Title 2"/>
          <p:cNvSpPr>
            <a:spLocks noGrp="1"/>
          </p:cNvSpPr>
          <p:nvPr>
            <p:ph type="title"/>
          </p:nvPr>
        </p:nvSpPr>
        <p:spPr/>
        <p:txBody>
          <a:bodyPr/>
          <a:lstStyle/>
          <a:p>
            <a:r>
              <a:rPr lang="fr-FR" dirty="0" smtClean="0"/>
              <a:t>A l’industrialisation</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fr-FR" sz="2000" dirty="0" smtClean="0"/>
              <a:t>Décomposition de l’interface utilisateur.</a:t>
            </a:r>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502920" y="530352"/>
            <a:ext cx="8183880" cy="5113226"/>
          </a:xfrm>
        </p:spPr>
        <p:txBody>
          <a:bodyPr>
            <a:normAutofit/>
          </a:bodyPr>
          <a:lstStyle/>
          <a:p>
            <a:r>
              <a:rPr lang="fr-FR" dirty="0" smtClean="0"/>
              <a:t>Modèle</a:t>
            </a:r>
            <a:r>
              <a:rPr lang="en-US" dirty="0" smtClean="0"/>
              <a:t> (Layout)</a:t>
            </a:r>
          </a:p>
          <a:p>
            <a:pPr lvl="1"/>
            <a:r>
              <a:rPr lang="fr-FR" dirty="0" smtClean="0"/>
              <a:t>Organisation générale de la surface d’affichage.</a:t>
            </a:r>
          </a:p>
          <a:p>
            <a:pPr lvl="1"/>
            <a:r>
              <a:rPr lang="fr-FR" dirty="0" smtClean="0"/>
              <a:t>Contextualisé par profil utilisateur</a:t>
            </a:r>
          </a:p>
          <a:p>
            <a:r>
              <a:rPr lang="fr-FR" dirty="0" smtClean="0"/>
              <a:t>Emplacement (Slot)</a:t>
            </a:r>
          </a:p>
          <a:p>
            <a:pPr lvl="1"/>
            <a:r>
              <a:rPr lang="fr-FR" dirty="0" smtClean="0"/>
              <a:t>Elément de découpage d’un modèle</a:t>
            </a:r>
          </a:p>
          <a:p>
            <a:pPr lvl="1"/>
            <a:r>
              <a:rPr lang="fr-FR" dirty="0" smtClean="0"/>
              <a:t>Définit une région</a:t>
            </a:r>
          </a:p>
          <a:p>
            <a:r>
              <a:rPr lang="fr-FR" dirty="0" smtClean="0"/>
              <a:t>Composant (Component)</a:t>
            </a:r>
          </a:p>
          <a:p>
            <a:pPr lvl="1"/>
            <a:r>
              <a:rPr lang="fr-FR" dirty="0" smtClean="0"/>
              <a:t>Unité graphique représentant un acte de gestion unitaire</a:t>
            </a:r>
            <a:endParaRPr lang="en-US" dirty="0" smtClean="0"/>
          </a:p>
          <a:p>
            <a:pPr lvl="1"/>
            <a:r>
              <a:rPr lang="fr-FR" dirty="0" smtClean="0"/>
              <a:t>Affiché au sein d’un emplacement.</a:t>
            </a:r>
            <a:endParaRPr lang="fr-FR" dirty="0"/>
          </a:p>
        </p:txBody>
      </p:sp>
      <p:sp>
        <p:nvSpPr>
          <p:cNvPr id="2" name="Rectangle 1"/>
          <p:cNvSpPr>
            <a:spLocks noGrp="1"/>
          </p:cNvSpPr>
          <p:nvPr>
            <p:ph type="title"/>
          </p:nvPr>
        </p:nvSpPr>
        <p:spPr/>
        <p:txBody>
          <a:bodyPr>
            <a:normAutofit/>
          </a:bodyPr>
          <a:lstStyle/>
          <a:p>
            <a:r>
              <a:rPr lang="fr-FR" dirty="0" smtClean="0"/>
              <a:t>Glossaire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fr-FR" dirty="0" smtClean="0"/>
              <a:t>Le moteur </a:t>
            </a:r>
            <a:r>
              <a:rPr lang="en-US" dirty="0" smtClean="0"/>
              <a:t>User Action</a:t>
            </a:r>
            <a:endParaRPr lang="en-US" dirty="0"/>
          </a:p>
        </p:txBody>
      </p:sp>
      <p:pic>
        <p:nvPicPr>
          <p:cNvPr id="6" name="Content Placeholder 5" descr="UserAction Architecture.png"/>
          <p:cNvPicPr>
            <a:picLocks noGrp="1" noChangeAspect="1"/>
          </p:cNvPicPr>
          <p:nvPr>
            <p:ph sz="half" idx="2"/>
          </p:nvPr>
        </p:nvPicPr>
        <p:blipFill>
          <a:blip r:embed="rId3"/>
          <a:stretch>
            <a:fillRect/>
          </a:stretch>
        </p:blipFill>
        <p:spPr>
          <a:xfrm>
            <a:off x="1785918" y="1000108"/>
            <a:ext cx="5841975" cy="371477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UserAction</a:t>
            </a:r>
            <a:r>
              <a:rPr lang="en-US" dirty="0" smtClean="0"/>
              <a:t> Cycle de vie</a:t>
            </a:r>
            <a:endParaRPr lang="en-US" dirty="0"/>
          </a:p>
        </p:txBody>
      </p:sp>
      <p:pic>
        <p:nvPicPr>
          <p:cNvPr id="5" name="Content Placeholder 4" descr="UserAction LifeCycle Execution.png"/>
          <p:cNvPicPr>
            <a:picLocks noGrp="1" noChangeAspect="1"/>
          </p:cNvPicPr>
          <p:nvPr>
            <p:ph sz="half" idx="1"/>
          </p:nvPr>
        </p:nvPicPr>
        <p:blipFill>
          <a:blip r:embed="rId2"/>
          <a:stretch>
            <a:fillRect/>
          </a:stretch>
        </p:blipFill>
        <p:spPr>
          <a:xfrm>
            <a:off x="3214678" y="785794"/>
            <a:ext cx="2343875" cy="43894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fr-FR" sz="2000" dirty="0" smtClean="0"/>
              <a:t>Développement d’un composant</a:t>
            </a:r>
          </a:p>
          <a:p>
            <a:r>
              <a:rPr lang="fr-FR" sz="2000" dirty="0" smtClean="0"/>
              <a:t>Composition d’un </a:t>
            </a:r>
            <a:r>
              <a:rPr lang="en-US" sz="2000" dirty="0" smtClean="0"/>
              <a:t>layout</a:t>
            </a:r>
          </a:p>
          <a:p>
            <a:r>
              <a:rPr lang="fr-FR" sz="2000" dirty="0" smtClean="0"/>
              <a:t>Styliser l’application</a:t>
            </a:r>
            <a:endParaRPr lang="fr-F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ff train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500" cap="flat" cmpd="sng" algn="ctr">
          <a:solidFill>
            <a:schemeClr val="phClr">
              <a:satMod val="150000"/>
            </a:schemeClr>
          </a:solidFill>
          <a:prstDash val="solid"/>
        </a:ln>
        <a:ln w="50800" cap="flat" cmpd="thickThin"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5000"/>
                <a:satMod val="150000"/>
              </a:schemeClr>
            </a:gs>
            <a:gs pos="35000">
              <a:schemeClr val="phClr">
                <a:shade val="70000"/>
                <a:satMod val="155000"/>
              </a:schemeClr>
            </a:gs>
            <a:gs pos="100000">
              <a:schemeClr val="phClr">
                <a:tint val="90000"/>
                <a:satMod val="175000"/>
              </a:schemeClr>
            </a:gs>
          </a:gsLst>
          <a:lin ang="16200000" scaled="0"/>
        </a:gradFill>
        <a:blipFill>
          <a:blip xmlns:r="http://schemas.openxmlformats.org/officeDocument/2006/relationships" r:embed="rId1">
            <a:duotone>
              <a:schemeClr val="phClr">
                <a:shade val="0"/>
                <a:satMod val="350000"/>
              </a:schemeClr>
              <a:schemeClr val="phClr">
                <a:tint val="80000"/>
              </a:schemeClr>
            </a:duotone>
          </a:blip>
          <a:tile tx="0" ty="0" sx="75000" sy="7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0A4C567E32D5DD24A9B65444DBF3C5ABB" ma:contentTypeVersion="0" ma:contentTypeDescription="Create a new document." ma:contentTypeScope="" ma:versionID="e6c7601117b27a2964f42f9c2a827f5f">
  <xsd:schema xmlns:xsd="http://www.w3.org/2001/XMLSchema" xmlns:p="http://schemas.microsoft.com/office/2006/metadata/properties" xmlns:ns2="E367C5A4-5D2D-4AD2-9B65-444DBF3C5ABB" targetNamespace="http://schemas.microsoft.com/office/2006/metadata/properties" ma:root="true" ma:fieldsID="a2ca0a25e9b7ead3313929789ae130e3" ns2:_="">
    <xsd:import namespace="E367C5A4-5D2D-4AD2-9B65-444DBF3C5ABB"/>
    <xsd:element name="properties">
      <xsd:complexType>
        <xsd:sequence>
          <xsd:element name="documentManagement">
            <xsd:complexType>
              <xsd:all>
                <xsd:element ref="ns2:Owner" minOccurs="0"/>
                <xsd:element ref="ns2:SPSDescription" minOccurs="0"/>
                <xsd:element ref="ns2:Status" minOccurs="0"/>
              </xsd:all>
            </xsd:complexType>
          </xsd:element>
        </xsd:sequence>
      </xsd:complexType>
    </xsd:element>
  </xsd:schema>
  <xsd:schema xmlns:xsd="http://www.w3.org/2001/XMLSchema" xmlns:dms="http://schemas.microsoft.com/office/2006/documentManagement/types" targetNamespace="E367C5A4-5D2D-4AD2-9B65-444DBF3C5ABB" elementFormDefault="qualified">
    <xsd:import namespace="http://schemas.microsoft.com/office/2006/documentManagement/types"/>
    <xsd:element name="Owner" ma:index="8" nillable="true" ma:displayName="Owner" ma:internalName="Owner">
      <xsd:simpleType>
        <xsd:restriction base="dms:Text"/>
      </xsd:simpleType>
    </xsd:element>
    <xsd:element name="SPSDescription" ma:index="9" nillable="true" ma:displayName="Description" ma:internalName="SPSDescription">
      <xsd:simpleType>
        <xsd:restriction base="dms:Note"/>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PSDescription xmlns="E367C5A4-5D2D-4AD2-9B65-444DBF3C5ABB" xsi:nil="true"/>
    <Status xmlns="E367C5A4-5D2D-4AD2-9B65-444DBF3C5ABB" xsi:nil="true"/>
    <Owner xmlns="E367C5A4-5D2D-4AD2-9B65-444DBF3C5A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FB49B-3702-44F0-A948-B69FFFD68B5C}"/>
</file>

<file path=customXml/itemProps2.xml><?xml version="1.0" encoding="utf-8"?>
<ds:datastoreItem xmlns:ds="http://schemas.openxmlformats.org/officeDocument/2006/customXml" ds:itemID="{318E1931-CC84-4843-B8AB-CB3D95D9790E}"/>
</file>

<file path=customXml/itemProps3.xml><?xml version="1.0" encoding="utf-8"?>
<ds:datastoreItem xmlns:ds="http://schemas.openxmlformats.org/officeDocument/2006/customXml" ds:itemID="{6D446855-A61E-44B1-9EB8-85551B6BABD9}"/>
</file>

<file path=docProps/app.xml><?xml version="1.0" encoding="utf-8"?>
<Properties xmlns="http://schemas.openxmlformats.org/officeDocument/2006/extended-properties" xmlns:vt="http://schemas.openxmlformats.org/officeDocument/2006/docPropsVTypes">
  <Template>Staff training presentation</Template>
  <TotalTime>0</TotalTime>
  <Words>896</Words>
  <Application>Microsoft Office PowerPoint</Application>
  <PresentationFormat>On-screen Show (4:3)</PresentationFormat>
  <Paragraphs>135</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Staff training presentation</vt:lpstr>
      <vt:lpstr>.NET Enterprise Realization Day</vt:lpstr>
      <vt:lpstr>Le parcours utilisateur au cœur des applications immersives </vt:lpstr>
      <vt:lpstr>Du taylorisme …</vt:lpstr>
      <vt:lpstr>A l’industrialisation</vt:lpstr>
      <vt:lpstr>Slide 5</vt:lpstr>
      <vt:lpstr>Glossaire</vt:lpstr>
      <vt:lpstr>Le moteur User Action</vt:lpstr>
      <vt:lpstr>UserAction Cycle de vie</vt:lpstr>
      <vt:lpstr>Slide 9</vt:lpstr>
      <vt:lpstr>Le parcours utilisateur</vt:lpstr>
      <vt:lpstr>Le concensus à l’usine</vt:lpstr>
      <vt:lpstr>Slide 12</vt:lpstr>
      <vt:lpstr>Conclusion</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2007-05-28T14:52:39Z</dcterms:created>
  <dcterms:modified xsi:type="dcterms:W3CDTF">2007-06-08T00:14:35Z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TC101671281033</vt:lpwstr>
  </property>
  <property fmtid="{D5CDD505-2E9C-101B-9397-08002B2CF9AE}" pid="3" name="ContentTypeId">
    <vt:lpwstr>0x00A4C567E32D5DD24A9B65444DBF3C5ABB</vt:lpwstr>
  </property>
</Properties>
</file>