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12"/>
  </p:notesMasterIdLst>
  <p:sldIdLst>
    <p:sldId id="256" r:id="rId3"/>
    <p:sldId id="368" r:id="rId4"/>
    <p:sldId id="374" r:id="rId5"/>
    <p:sldId id="373" r:id="rId6"/>
    <p:sldId id="375" r:id="rId7"/>
    <p:sldId id="376" r:id="rId8"/>
    <p:sldId id="370" r:id="rId9"/>
    <p:sldId id="372" r:id="rId10"/>
    <p:sldId id="371" r:id="rId11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83" autoAdjust="0"/>
    <p:restoredTop sz="71296" autoAdjust="0"/>
  </p:normalViewPr>
  <p:slideViewPr>
    <p:cSldViewPr>
      <p:cViewPr varScale="1">
        <p:scale>
          <a:sx n="71" d="100"/>
          <a:sy n="71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07E25A-6CB1-44B0-8C23-505C7FAF20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7E25A-6CB1-44B0-8C23-505C7FAF200C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412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7" tIns="45983" rIns="91967" bIns="45983" anchor="b"/>
          <a:lstStyle/>
          <a:p>
            <a:pPr algn="r"/>
            <a:fld id="{CB88A0CC-BA08-4605-9BAC-4A14E2E2B285}" type="slidenum">
              <a:rPr lang="es-ES_tradnl" sz="1200"/>
              <a:pPr algn="r"/>
              <a:t>5</a:t>
            </a:fld>
            <a:endParaRPr lang="es-ES_trad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B7C2-1249-4148-A1A2-D08AFDB9EB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D5957-AA66-456F-8EAF-EB9B006491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-26988"/>
            <a:ext cx="2057400" cy="61531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-26988"/>
            <a:ext cx="6019800" cy="61531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B5239-176A-439E-99C6-6922D9A85C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2"/>
          <p:cNvSpPr>
            <a:spLocks noChangeArrowheads="1"/>
          </p:cNvSpPr>
          <p:nvPr/>
        </p:nvSpPr>
        <p:spPr bwMode="auto">
          <a:xfrm>
            <a:off x="1735138" y="5815013"/>
            <a:ext cx="7197725" cy="323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2738" y="1355725"/>
          <a:ext cx="3267075" cy="4364038"/>
        </p:xfrm>
        <a:graphic>
          <a:graphicData uri="http://schemas.openxmlformats.org/presentationml/2006/ole">
            <p:oleObj spid="_x0000_s43010" name="Fotografía de Photo Editor" r:id="rId3" imgW="2371429" imgH="2924583" progId="">
              <p:embed/>
            </p:oleObj>
          </a:graphicData>
        </a:graphic>
      </p:graphicFrame>
      <p:sp>
        <p:nvSpPr>
          <p:cNvPr id="4" name="Rectangle 84"/>
          <p:cNvSpPr>
            <a:spLocks noChangeArrowheads="1"/>
          </p:cNvSpPr>
          <p:nvPr/>
        </p:nvSpPr>
        <p:spPr bwMode="auto">
          <a:xfrm>
            <a:off x="276225" y="1295400"/>
            <a:ext cx="8648700" cy="4483100"/>
          </a:xfrm>
          <a:prstGeom prst="rect">
            <a:avLst/>
          </a:prstGeom>
          <a:noFill/>
          <a:ln w="127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5" name="Line 85"/>
          <p:cNvSpPr>
            <a:spLocks noChangeShapeType="1"/>
          </p:cNvSpPr>
          <p:nvPr/>
        </p:nvSpPr>
        <p:spPr bwMode="auto">
          <a:xfrm flipH="1">
            <a:off x="3608388" y="1295400"/>
            <a:ext cx="1587" cy="44735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6" name="Text Box 86"/>
          <p:cNvSpPr txBox="1">
            <a:spLocks noChangeArrowheads="1"/>
          </p:cNvSpPr>
          <p:nvPr/>
        </p:nvSpPr>
        <p:spPr bwMode="auto">
          <a:xfrm>
            <a:off x="8053388" y="5921375"/>
            <a:ext cx="7731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s-ES" sz="1000"/>
              <a:t>ENERO 2006</a:t>
            </a:r>
          </a:p>
        </p:txBody>
      </p:sp>
      <p:sp>
        <p:nvSpPr>
          <p:cNvPr id="7" name="Rectangle 87"/>
          <p:cNvSpPr>
            <a:spLocks noChangeArrowheads="1"/>
          </p:cNvSpPr>
          <p:nvPr/>
        </p:nvSpPr>
        <p:spPr bwMode="auto">
          <a:xfrm>
            <a:off x="293688" y="1179513"/>
            <a:ext cx="5602287" cy="323850"/>
          </a:xfrm>
          <a:prstGeom prst="rect">
            <a:avLst/>
          </a:prstGeom>
          <a:solidFill>
            <a:srgbClr val="D00000"/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8" name="Rectangle 88"/>
          <p:cNvSpPr>
            <a:spLocks noChangeArrowheads="1"/>
          </p:cNvSpPr>
          <p:nvPr/>
        </p:nvSpPr>
        <p:spPr bwMode="auto">
          <a:xfrm>
            <a:off x="3633788" y="5662613"/>
            <a:ext cx="5275262" cy="323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9" name="Rectangle 89"/>
          <p:cNvSpPr>
            <a:spLocks noChangeArrowheads="1"/>
          </p:cNvSpPr>
          <p:nvPr/>
        </p:nvSpPr>
        <p:spPr bwMode="auto">
          <a:xfrm>
            <a:off x="1030288" y="2994025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graphicFrame>
        <p:nvGraphicFramePr>
          <p:cNvPr id="10" name="Group 90"/>
          <p:cNvGraphicFramePr>
            <a:graphicFrameLocks noGrp="1"/>
          </p:cNvGraphicFramePr>
          <p:nvPr/>
        </p:nvGraphicFramePr>
        <p:xfrm>
          <a:off x="287338" y="157163"/>
          <a:ext cx="8648700" cy="947737"/>
        </p:xfrm>
        <a:graphic>
          <a:graphicData uri="http://schemas.openxmlformats.org/drawingml/2006/table">
            <a:tbl>
              <a:tblPr/>
              <a:tblGrid>
                <a:gridCol w="1365738"/>
                <a:gridCol w="4243754"/>
                <a:gridCol w="3039208"/>
              </a:tblGrid>
              <a:tr h="4937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rgbClr val="F80000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Procedimiento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Dirección de SI &amp; TIC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Código: PRO-TIC-MYC-0106-Gestión e Implantación Proyectos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Dpto. de Arquitectura y E-Business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" y="200025"/>
            <a:ext cx="11620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Group 131"/>
          <p:cNvGraphicFramePr>
            <a:graphicFrameLocks noGrp="1"/>
          </p:cNvGraphicFramePr>
          <p:nvPr/>
        </p:nvGraphicFramePr>
        <p:xfrm>
          <a:off x="301625" y="6361113"/>
          <a:ext cx="8620125" cy="411162"/>
        </p:xfrm>
        <a:graphic>
          <a:graphicData uri="http://schemas.openxmlformats.org/drawingml/2006/table">
            <a:tbl>
              <a:tblPr/>
              <a:tblGrid>
                <a:gridCol w="436685"/>
                <a:gridCol w="2262554"/>
                <a:gridCol w="2590800"/>
                <a:gridCol w="3329354"/>
              </a:tblGrid>
              <a:tr h="8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Versión: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2.00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Página: </a:t>
                      </a:r>
                      <a:fld id="{666F0D96-69C3-4AB7-B247-5402532E5A68}" type="slidenum"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2700338" algn="ctr"/>
                            <a:tab pos="5400675" algn="r"/>
                          </a:tabLst>
                        </a:pPr>
                        <a:t>‹Nº›</a:t>
                      </a:fld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Distribución: </a:t>
                      </a:r>
                      <a:r>
                        <a:rPr kumimoji="0" lang="es-E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Documento Interno de Reale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Fecha: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16/01/2006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10000"/>
                        </a:spcAft>
                        <a:buClr>
                          <a:srgbClr val="F80000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0" lang="es-E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Autor: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Juan Carlos Ramos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819525" algn="r"/>
                          <a:tab pos="52388" algn="r"/>
                          <a:tab pos="1671638" algn="r"/>
                          <a:tab pos="2700338" algn="ctr"/>
                          <a:tab pos="5400675" algn="r"/>
                        </a:tabLst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Documento: </a:t>
                      </a:r>
                      <a:r>
                        <a:rPr kumimoji="0" lang="es-E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Gestión e Implantación de Proyectos</a:t>
                      </a: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pitchFamily="18" charset="0"/>
                          <a:cs typeface="Arial" pitchFamily="34" charset="0"/>
                        </a:rPr>
                        <a:t>                                    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987675" y="3141663"/>
            <a:ext cx="2773363" cy="115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13438" y="3141663"/>
            <a:ext cx="2773362" cy="115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D00ED-15DE-4222-A644-F31ED4EDB7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70750" y="2049463"/>
            <a:ext cx="1427163" cy="22431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987675" y="2049463"/>
            <a:ext cx="4130675" cy="22431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831013" y="645318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4094-B4B3-46D0-BB30-994191D8AC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8D2E-C37C-4F41-A291-B0BF2A8A69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30DB-1552-405D-9E27-EDF47951E3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60BB-7168-4F6B-BA53-83176BB001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AB82-323D-401A-A370-4EAADC5B8C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44A7-8356-439C-A80B-4A7335DBFD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177B8-BEEE-47EF-8997-E0CDD0D963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2DEA-B970-4B2C-A81E-8030024C8D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da de abajo interior"/>
          <p:cNvPicPr>
            <a:picLocks noChangeAspect="1" noChangeArrowheads="1"/>
          </p:cNvPicPr>
          <p:nvPr/>
        </p:nvPicPr>
        <p:blipFill>
          <a:blip r:embed="rId15" cstate="email"/>
          <a:srcRect t="-617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logo interior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740650" y="111125"/>
            <a:ext cx="14033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-26988"/>
            <a:ext cx="4248150" cy="77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Título</a:t>
            </a:r>
          </a:p>
        </p:txBody>
      </p:sp>
      <p:pic>
        <p:nvPicPr>
          <p:cNvPr id="4101" name="Picture 6" descr="banda azul arriba"/>
          <p:cNvPicPr>
            <a:picLocks noChangeAspect="1" noChangeArrowheads="1"/>
          </p:cNvPicPr>
          <p:nvPr/>
        </p:nvPicPr>
        <p:blipFill>
          <a:blip r:embed="rId17" cstate="email"/>
          <a:srcRect t="-41808"/>
          <a:stretch>
            <a:fillRect/>
          </a:stretch>
        </p:blipFill>
        <p:spPr bwMode="auto">
          <a:xfrm>
            <a:off x="-36513" y="620713"/>
            <a:ext cx="7632701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2133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89DB269-03D7-4D1A-B3CD-E6B92F1363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4075" y="6643688"/>
            <a:ext cx="4538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900" b="1" dirty="0">
                <a:solidFill>
                  <a:schemeClr val="bg1"/>
                </a:solidFill>
                <a:latin typeface="Arial" charset="0"/>
              </a:rPr>
              <a:t>©2008 </a:t>
            </a:r>
            <a:r>
              <a:rPr lang="es-ES" sz="900" b="1" dirty="0" err="1">
                <a:solidFill>
                  <a:schemeClr val="bg1"/>
                </a:solidFill>
                <a:latin typeface="Arial" charset="0"/>
              </a:rPr>
              <a:t>Reale</a:t>
            </a:r>
            <a:r>
              <a:rPr lang="es-ES" sz="900" b="1" dirty="0">
                <a:solidFill>
                  <a:schemeClr val="bg1"/>
                </a:solidFill>
                <a:latin typeface="Arial" charset="0"/>
              </a:rPr>
              <a:t> Seguros Generales S.A.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31" r:id="rId12"/>
    <p:sldLayoutId id="214748443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to portada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763" y="1412875"/>
            <a:ext cx="2406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banda de abajo portada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637338"/>
            <a:ext cx="914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abecera portada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4925" y="0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2049463"/>
            <a:ext cx="57102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TÍTULO PRINCIPAL	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7675" y="3141663"/>
            <a:ext cx="56991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Título Secundario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oleObject" Target="../embeddings/oleObject6.bin"/><Relationship Id="rId3" Type="http://schemas.openxmlformats.org/officeDocument/2006/relationships/image" Target="../media/image23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38.png"/><Relationship Id="rId19" Type="http://schemas.openxmlformats.org/officeDocument/2006/relationships/oleObject" Target="../embeddings/oleObject7.bin"/><Relationship Id="rId4" Type="http://schemas.openxmlformats.org/officeDocument/2006/relationships/image" Target="../media/image22.png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7888" y="2697163"/>
            <a:ext cx="5614987" cy="677862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5400" dirty="0" smtClean="0"/>
              <a:t>Middleware de Negocio</a:t>
            </a:r>
            <a:br>
              <a:rPr lang="es-ES" sz="5400" dirty="0" smtClean="0"/>
            </a:br>
            <a:r>
              <a:rPr lang="es-ES" sz="5400" dirty="0" smtClean="0"/>
              <a:t/>
            </a:r>
            <a:br>
              <a:rPr lang="es-ES" sz="5400" dirty="0" smtClean="0"/>
            </a:br>
            <a:r>
              <a:rPr lang="es-ES" sz="1400" dirty="0" smtClean="0"/>
              <a:t>Dpto. de Arquitectura y e-Business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800" dirty="0" smtClean="0"/>
              <a:t>Dirección de SI &amp; TIC</a:t>
            </a:r>
            <a:r>
              <a:rPr lang="es-ES" sz="5400" dirty="0" smtClean="0"/>
              <a:t/>
            </a:r>
            <a:br>
              <a:rPr lang="es-ES" sz="5400" dirty="0" smtClean="0"/>
            </a:br>
            <a:r>
              <a:rPr lang="es-ES" sz="2400" dirty="0" smtClean="0">
                <a:latin typeface="+mn-lt"/>
              </a:rPr>
              <a:t/>
            </a:r>
            <a:br>
              <a:rPr lang="es-ES" sz="2400" dirty="0" smtClean="0">
                <a:latin typeface="+mn-lt"/>
              </a:rPr>
            </a:br>
            <a:endParaRPr lang="es-ES" dirty="0" smtClean="0"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4813" y="5715000"/>
            <a:ext cx="4929187" cy="889000"/>
          </a:xfrm>
        </p:spPr>
        <p:txBody>
          <a:bodyPr/>
          <a:lstStyle/>
          <a:p>
            <a:pPr algn="l" eaLnBrk="1" hangingPunct="1"/>
            <a:endParaRPr lang="es-ES" sz="1800" smtClean="0"/>
          </a:p>
          <a:p>
            <a:pPr algn="r" eaLnBrk="1" hangingPunct="1"/>
            <a:r>
              <a:rPr lang="es-ES" sz="1800" smtClean="0"/>
              <a:t>19 de noviembre de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6"/>
          <p:cNvSpPr>
            <a:spLocks noChangeArrowheads="1"/>
          </p:cNvSpPr>
          <p:nvPr/>
        </p:nvSpPr>
        <p:spPr bwMode="auto">
          <a:xfrm>
            <a:off x="2955925" y="1617663"/>
            <a:ext cx="5938838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buFontTx/>
              <a:buBlip>
                <a:blip r:embed="rId2"/>
              </a:buBlip>
              <a:defRPr/>
            </a:pPr>
            <a:r>
              <a:rPr lang="es-ES" b="1" dirty="0">
                <a:cs typeface="Arial" charset="0"/>
              </a:rPr>
              <a:t>878 empleados</a:t>
            </a:r>
          </a:p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buFontTx/>
              <a:buBlip>
                <a:blip r:embed="rId2"/>
              </a:buBlip>
              <a:defRPr/>
            </a:pPr>
            <a:r>
              <a:rPr lang="es-ES" b="1" dirty="0">
                <a:cs typeface="Arial" charset="0"/>
              </a:rPr>
              <a:t>335 </a:t>
            </a:r>
            <a:r>
              <a:rPr lang="es-ES" b="1" dirty="0">
                <a:cs typeface="Arial" charset="0"/>
              </a:rPr>
              <a:t>oficinas (50 sucursales + 285 Agencias </a:t>
            </a:r>
            <a:r>
              <a:rPr lang="es-ES" b="1" dirty="0" err="1">
                <a:cs typeface="Arial" charset="0"/>
              </a:rPr>
              <a:t>Reale</a:t>
            </a:r>
            <a:r>
              <a:rPr lang="es-ES" b="1" dirty="0">
                <a:cs typeface="Arial" charset="0"/>
              </a:rPr>
              <a:t>)</a:t>
            </a:r>
            <a:endParaRPr lang="es-ES" b="1" dirty="0">
              <a:cs typeface="Arial" charset="0"/>
            </a:endParaRPr>
          </a:p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buFontTx/>
              <a:buBlip>
                <a:blip r:embed="rId2"/>
              </a:buBlip>
              <a:defRPr/>
            </a:pPr>
            <a:r>
              <a:rPr lang="es-ES" b="1" dirty="0">
                <a:cs typeface="Arial" charset="0"/>
              </a:rPr>
              <a:t>3.329 </a:t>
            </a:r>
            <a:r>
              <a:rPr lang="es-ES" b="1" dirty="0">
                <a:cs typeface="Arial" charset="0"/>
              </a:rPr>
              <a:t>mediadores</a:t>
            </a:r>
          </a:p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buFontTx/>
              <a:buBlip>
                <a:blip r:embed="rId2"/>
              </a:buBlip>
              <a:defRPr/>
            </a:pPr>
            <a:r>
              <a:rPr lang="es-ES" b="1" dirty="0">
                <a:cs typeface="Arial" charset="0"/>
              </a:rPr>
              <a:t>1.936.446 pólizas en vigor </a:t>
            </a:r>
            <a:r>
              <a:rPr lang="es-ES" b="1" dirty="0">
                <a:cs typeface="Arial" charset="0"/>
              </a:rPr>
              <a:t> (</a:t>
            </a:r>
            <a:r>
              <a:rPr lang="es-ES" b="1" dirty="0" err="1">
                <a:cs typeface="Arial" charset="0"/>
              </a:rPr>
              <a:t>Sept</a:t>
            </a:r>
            <a:r>
              <a:rPr lang="es-ES" b="1" dirty="0">
                <a:cs typeface="Arial" charset="0"/>
              </a:rPr>
              <a:t>/08)</a:t>
            </a:r>
            <a:endParaRPr lang="es-ES" b="1" dirty="0">
              <a:latin typeface="+mn-lt"/>
              <a:cs typeface="Arial" charset="0"/>
            </a:endParaRPr>
          </a:p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buFontTx/>
              <a:buBlip>
                <a:blip r:embed="rId2"/>
              </a:buBlip>
              <a:defRPr/>
            </a:pPr>
            <a:r>
              <a:rPr lang="es-ES" b="1" dirty="0">
                <a:latin typeface="+mn-lt"/>
                <a:cs typeface="Arial" charset="0"/>
              </a:rPr>
              <a:t>Primas de Cartera: 768.643 miles de euros (</a:t>
            </a:r>
            <a:r>
              <a:rPr lang="es-ES" b="1" dirty="0" err="1">
                <a:latin typeface="+mn-lt"/>
                <a:cs typeface="Arial" charset="0"/>
              </a:rPr>
              <a:t>Sept</a:t>
            </a:r>
            <a:r>
              <a:rPr lang="es-ES" b="1" dirty="0">
                <a:latin typeface="+mn-lt"/>
                <a:cs typeface="Arial" charset="0"/>
              </a:rPr>
              <a:t>/08)</a:t>
            </a:r>
          </a:p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buFontTx/>
              <a:buBlip>
                <a:blip r:embed="rId2"/>
              </a:buBlip>
              <a:defRPr/>
            </a:pPr>
            <a:r>
              <a:rPr lang="es-ES" b="1" dirty="0">
                <a:cs typeface="Arial" charset="0"/>
              </a:rPr>
              <a:t>14 en Ranking No Vida (</a:t>
            </a:r>
            <a:r>
              <a:rPr lang="es-ES" b="1" dirty="0" err="1">
                <a:cs typeface="Arial" charset="0"/>
              </a:rPr>
              <a:t>Sept</a:t>
            </a:r>
            <a:r>
              <a:rPr lang="es-ES" b="1" dirty="0">
                <a:cs typeface="Arial" charset="0"/>
              </a:rPr>
              <a:t>/08)</a:t>
            </a:r>
            <a:endParaRPr lang="es-ES" sz="1100" i="1" dirty="0"/>
          </a:p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buFontTx/>
              <a:buBlip>
                <a:blip r:embed="rId2"/>
              </a:buBlip>
              <a:defRPr/>
            </a:pPr>
            <a:r>
              <a:rPr lang="es-ES" b="1" dirty="0">
                <a:cs typeface="Arial" charset="0"/>
              </a:rPr>
              <a:t> 9 en Ranking Autos (</a:t>
            </a:r>
            <a:r>
              <a:rPr lang="es-ES" b="1" dirty="0" err="1">
                <a:cs typeface="Arial" charset="0"/>
              </a:rPr>
              <a:t>Sept</a:t>
            </a:r>
            <a:r>
              <a:rPr lang="es-ES" b="1" dirty="0">
                <a:cs typeface="Arial" charset="0"/>
              </a:rPr>
              <a:t>/08)</a:t>
            </a:r>
            <a:endParaRPr lang="es-ES" b="1" dirty="0">
              <a:cs typeface="Arial" charset="0"/>
            </a:endParaRPr>
          </a:p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buFontTx/>
              <a:buBlip>
                <a:blip r:embed="rId2"/>
              </a:buBlip>
              <a:defRPr/>
            </a:pPr>
            <a:r>
              <a:rPr lang="es-ES" b="1" dirty="0">
                <a:cs typeface="Arial" charset="0"/>
              </a:rPr>
              <a:t>11 en Ranking </a:t>
            </a:r>
            <a:r>
              <a:rPr lang="es-ES" b="1" dirty="0" err="1">
                <a:cs typeface="Arial" charset="0"/>
              </a:rPr>
              <a:t>Multirriesgos</a:t>
            </a:r>
            <a:r>
              <a:rPr lang="es-ES" b="1" dirty="0">
                <a:cs typeface="Arial" charset="0"/>
              </a:rPr>
              <a:t> (</a:t>
            </a:r>
            <a:r>
              <a:rPr lang="es-ES" b="1" dirty="0" err="1">
                <a:cs typeface="Arial" charset="0"/>
              </a:rPr>
              <a:t>Sept</a:t>
            </a:r>
            <a:r>
              <a:rPr lang="es-ES" b="1" dirty="0">
                <a:cs typeface="Arial" charset="0"/>
              </a:rPr>
              <a:t>/08)</a:t>
            </a:r>
            <a:endParaRPr lang="es-ES" b="1" dirty="0">
              <a:latin typeface="+mn-lt"/>
              <a:cs typeface="Arial" charset="0"/>
            </a:endParaRPr>
          </a:p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buFontTx/>
              <a:buBlip>
                <a:blip r:embed="rId2"/>
              </a:buBlip>
              <a:defRPr/>
            </a:pPr>
            <a:endParaRPr lang="es-ES" b="1" dirty="0">
              <a:latin typeface="+mn-lt"/>
              <a:cs typeface="Arial" charset="0"/>
            </a:endParaRPr>
          </a:p>
          <a:p>
            <a:pPr marL="268288" indent="-268288" algn="just" eaLnBrk="0" hangingPunct="0">
              <a:lnSpc>
                <a:spcPct val="150000"/>
              </a:lnSpc>
              <a:spcAft>
                <a:spcPct val="50000"/>
              </a:spcAft>
              <a:buSzPct val="150000"/>
              <a:defRPr/>
            </a:pPr>
            <a:endParaRPr lang="es-ES" sz="1100" i="1" dirty="0">
              <a:latin typeface="Arial" charset="0"/>
            </a:endParaRPr>
          </a:p>
        </p:txBody>
      </p:sp>
      <p:sp>
        <p:nvSpPr>
          <p:cNvPr id="36" name="Rectangle 14"/>
          <p:cNvSpPr txBox="1">
            <a:spLocks noChangeArrowheads="1"/>
          </p:cNvSpPr>
          <p:nvPr/>
        </p:nvSpPr>
        <p:spPr>
          <a:xfrm>
            <a:off x="3286125" y="357188"/>
            <a:ext cx="5072063" cy="777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_tradnl" sz="36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Reale</a:t>
            </a:r>
            <a:r>
              <a:rPr lang="es-ES_tradnl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Seguros</a:t>
            </a:r>
            <a:endParaRPr lang="es-ES" sz="3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 bwMode="auto">
          <a:xfrm>
            <a:off x="746125" y="1274763"/>
            <a:ext cx="7800975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2000" i="0" smtClean="0">
                <a:solidFill>
                  <a:schemeClr val="tx1"/>
                </a:solidFill>
              </a:rPr>
              <a:t>Las nuevas </a:t>
            </a:r>
            <a:r>
              <a:rPr lang="es-ES" sz="2000" b="1" i="0" smtClean="0">
                <a:solidFill>
                  <a:schemeClr val="tx1"/>
                </a:solidFill>
              </a:rPr>
              <a:t>estructuras organizativas en red </a:t>
            </a:r>
            <a:r>
              <a:rPr lang="es-ES" sz="2000" i="0" smtClean="0">
                <a:solidFill>
                  <a:schemeClr val="tx1"/>
                </a:solidFill>
              </a:rPr>
              <a:t>surgen para responder de una forma más eficiente a la demanda de sus clientes en </a:t>
            </a:r>
            <a:r>
              <a:rPr lang="es-ES" sz="2000" b="1" i="0" smtClean="0">
                <a:solidFill>
                  <a:schemeClr val="tx1"/>
                </a:solidFill>
              </a:rPr>
              <a:t>entornos volátiles, cubrir necesidades de los consumidores con agilidad, así como establecer alianzas con otras compañías que aporten valor a la cadena. </a:t>
            </a:r>
          </a:p>
          <a:p>
            <a:pPr algn="just"/>
            <a:endParaRPr lang="es-ES" sz="2000" i="0" smtClean="0">
              <a:solidFill>
                <a:schemeClr val="tx1"/>
              </a:solidFill>
            </a:endParaRPr>
          </a:p>
          <a:p>
            <a:pPr algn="just"/>
            <a:r>
              <a:rPr lang="es-ES" sz="2000" i="0" smtClean="0">
                <a:solidFill>
                  <a:schemeClr val="tx1"/>
                </a:solidFill>
              </a:rPr>
              <a:t>En la </a:t>
            </a:r>
            <a:r>
              <a:rPr lang="es-ES" sz="2000" b="1" i="0" smtClean="0">
                <a:solidFill>
                  <a:schemeClr val="tx1"/>
                </a:solidFill>
              </a:rPr>
              <a:t>empresa red </a:t>
            </a:r>
            <a:r>
              <a:rPr lang="es-ES" sz="2000" i="0" smtClean="0">
                <a:solidFill>
                  <a:schemeClr val="tx1"/>
                </a:solidFill>
              </a:rPr>
              <a:t>las tareas y actividades se articulan en función de proyectos concretos, y no en atención a las funciones organizativas clásicas, lo cual explica la </a:t>
            </a:r>
            <a:r>
              <a:rPr lang="es-ES" sz="2000" b="1" i="0" smtClean="0">
                <a:solidFill>
                  <a:schemeClr val="tx1"/>
                </a:solidFill>
              </a:rPr>
              <a:t>rapidez y flexibilidad de este tipo de organizaciones.</a:t>
            </a:r>
          </a:p>
          <a:p>
            <a:pPr algn="just"/>
            <a:endParaRPr lang="es-ES" sz="2000" i="0" smtClean="0">
              <a:solidFill>
                <a:schemeClr val="tx1"/>
              </a:solidFill>
            </a:endParaRPr>
          </a:p>
          <a:p>
            <a:pPr algn="just"/>
            <a:r>
              <a:rPr lang="es-ES" sz="2000" b="1" i="0" smtClean="0">
                <a:solidFill>
                  <a:schemeClr val="tx1"/>
                </a:solidFill>
              </a:rPr>
              <a:t>Las TIC</a:t>
            </a:r>
            <a:r>
              <a:rPr lang="es-ES" sz="2000" i="0" smtClean="0">
                <a:solidFill>
                  <a:schemeClr val="tx1"/>
                </a:solidFill>
              </a:rPr>
              <a:t>, al mejorar la capacidad de procesamiento de la información de las organizaciones, han reducido los costes internos y externos de coordinación, </a:t>
            </a:r>
            <a:r>
              <a:rPr lang="es-ES" sz="2000" b="1" i="0" smtClean="0">
                <a:solidFill>
                  <a:schemeClr val="tx1"/>
                </a:solidFill>
              </a:rPr>
              <a:t>estimulando la aparición de estructuras organizativas más planas, flexibles y descentralizadas. </a:t>
            </a:r>
          </a:p>
          <a:p>
            <a:endParaRPr lang="es-ES" sz="2000" smtClean="0">
              <a:solidFill>
                <a:schemeClr val="tx1"/>
              </a:solidFill>
            </a:endParaRPr>
          </a:p>
          <a:p>
            <a:endParaRPr lang="es-ES" sz="2000" smtClean="0">
              <a:solidFill>
                <a:schemeClr val="tx1"/>
              </a:solidFill>
            </a:endParaRPr>
          </a:p>
          <a:p>
            <a:endParaRPr lang="es-ES" sz="2000" smtClean="0">
              <a:solidFill>
                <a:schemeClr val="tx1"/>
              </a:solidFill>
            </a:endParaRPr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C5C7B5-15DA-4CCE-A438-188517AF93C8}" type="slidenum">
              <a:rPr lang="es-ES" smtClean="0">
                <a:latin typeface="Arial" pitchFamily="34" charset="0"/>
              </a:rPr>
              <a:pPr/>
              <a:t>3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0244" name="4 CuadroTexto"/>
          <p:cNvSpPr txBox="1">
            <a:spLocks noChangeArrowheads="1"/>
          </p:cNvSpPr>
          <p:nvPr/>
        </p:nvSpPr>
        <p:spPr bwMode="auto">
          <a:xfrm>
            <a:off x="714375" y="760413"/>
            <a:ext cx="685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C00000"/>
                </a:solidFill>
              </a:rPr>
              <a:t>LA EMPRESA EN LA SOCIEDAD DE LA INFORMACIÓN</a:t>
            </a:r>
          </a:p>
        </p:txBody>
      </p:sp>
      <p:sp>
        <p:nvSpPr>
          <p:cNvPr id="10245" name="1 Título"/>
          <p:cNvSpPr>
            <a:spLocks noGrp="1"/>
          </p:cNvSpPr>
          <p:nvPr>
            <p:ph type="title"/>
          </p:nvPr>
        </p:nvSpPr>
        <p:spPr>
          <a:xfrm>
            <a:off x="611188" y="-26988"/>
            <a:ext cx="6961187" cy="777876"/>
          </a:xfrm>
        </p:spPr>
        <p:txBody>
          <a:bodyPr/>
          <a:lstStyle/>
          <a:p>
            <a:r>
              <a:rPr lang="es-ES" smtClean="0"/>
              <a:t>Middleware de Negocio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611188" y="-26988"/>
            <a:ext cx="6961187" cy="777876"/>
          </a:xfrm>
        </p:spPr>
        <p:txBody>
          <a:bodyPr/>
          <a:lstStyle/>
          <a:p>
            <a:r>
              <a:rPr lang="es-ES" smtClean="0"/>
              <a:t>Middleware de Negocio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 bwMode="auto">
          <a:xfrm>
            <a:off x="714375" y="119062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algn="just"/>
            <a:r>
              <a:rPr lang="es-ES" sz="1900" b="1" i="0" smtClean="0">
                <a:solidFill>
                  <a:schemeClr val="tx1"/>
                </a:solidFill>
              </a:rPr>
              <a:t>Multicanalidad. </a:t>
            </a:r>
            <a:r>
              <a:rPr lang="es-ES" sz="1900" i="0" smtClean="0">
                <a:solidFill>
                  <a:schemeClr val="tx1"/>
                </a:solidFill>
              </a:rPr>
              <a:t>Permite a las Áreas de Negocio exponer procesos de negocio en distintos canales: </a:t>
            </a:r>
            <a:r>
              <a:rPr lang="es-ES" sz="1900" smtClean="0">
                <a:solidFill>
                  <a:schemeClr val="tx1"/>
                </a:solidFill>
              </a:rPr>
              <a:t>Banca Seguros, Internet, Contac-Center, Canal tradicional, Mobile, …</a:t>
            </a:r>
          </a:p>
          <a:p>
            <a:pPr marL="179388" indent="-179388" algn="just"/>
            <a:r>
              <a:rPr lang="es-ES" sz="1900" b="1" i="0" smtClean="0">
                <a:solidFill>
                  <a:schemeClr val="tx1"/>
                </a:solidFill>
              </a:rPr>
              <a:t>Integración de Tecnologías. </a:t>
            </a:r>
            <a:r>
              <a:rPr lang="es-ES" sz="1900" i="0" smtClean="0">
                <a:solidFill>
                  <a:schemeClr val="tx1"/>
                </a:solidFill>
              </a:rPr>
              <a:t>Facilita la integración informática de sistemas de otras compañías mitigando los procesos de migración.</a:t>
            </a:r>
          </a:p>
          <a:p>
            <a:pPr marL="179388" indent="-179388" algn="just"/>
            <a:r>
              <a:rPr lang="es-ES" sz="1900" b="1" i="0" smtClean="0">
                <a:solidFill>
                  <a:schemeClr val="tx1"/>
                </a:solidFill>
              </a:rPr>
              <a:t>Reglas de Negocio. </a:t>
            </a:r>
            <a:r>
              <a:rPr lang="es-ES" sz="1900" i="0" smtClean="0">
                <a:solidFill>
                  <a:schemeClr val="tx1"/>
                </a:solidFill>
              </a:rPr>
              <a:t> Centraliza la Lógica de Negocio de los Procesos de Negocio permitiendo a los usuarios del sistema determinada parametrización sin necesidad de la intervención de TI</a:t>
            </a:r>
          </a:p>
          <a:p>
            <a:pPr marL="179388" indent="-179388" algn="just"/>
            <a:r>
              <a:rPr lang="es-ES" sz="1900" b="1" i="0" smtClean="0">
                <a:solidFill>
                  <a:schemeClr val="tx1"/>
                </a:solidFill>
              </a:rPr>
              <a:t>Reutilización. </a:t>
            </a:r>
            <a:r>
              <a:rPr lang="es-ES" sz="1900" i="0" smtClean="0">
                <a:solidFill>
                  <a:schemeClr val="tx1"/>
                </a:solidFill>
              </a:rPr>
              <a:t>Catálogo normalizado de servicios disponibles.</a:t>
            </a:r>
          </a:p>
          <a:p>
            <a:pPr marL="179388" indent="-179388" algn="just"/>
            <a:r>
              <a:rPr lang="es-ES" sz="1900" b="1" i="0" smtClean="0">
                <a:solidFill>
                  <a:schemeClr val="tx1"/>
                </a:solidFill>
              </a:rPr>
              <a:t>Monitoriza la Actividad del Negocio </a:t>
            </a:r>
            <a:r>
              <a:rPr lang="es-ES" sz="1900" i="0" smtClean="0">
                <a:solidFill>
                  <a:schemeClr val="tx1"/>
                </a:solidFill>
              </a:rPr>
              <a:t>en cada uno de los canales que se exponen en el Middleware</a:t>
            </a:r>
          </a:p>
          <a:p>
            <a:pPr marL="179388" indent="-179388" algn="just"/>
            <a:r>
              <a:rPr lang="es-ES" sz="1900" b="1" i="0" smtClean="0">
                <a:solidFill>
                  <a:schemeClr val="tx1"/>
                </a:solidFill>
              </a:rPr>
              <a:t>Cifrado y Firmado Digital </a:t>
            </a:r>
            <a:r>
              <a:rPr lang="es-ES" sz="1900" i="0" smtClean="0">
                <a:solidFill>
                  <a:schemeClr val="tx1"/>
                </a:solidFill>
              </a:rPr>
              <a:t>de las transacciones de negocio</a:t>
            </a:r>
          </a:p>
          <a:p>
            <a:pPr marL="179388" indent="-179388" algn="just"/>
            <a:r>
              <a:rPr lang="es-ES" sz="1900" b="1" i="0" smtClean="0">
                <a:solidFill>
                  <a:schemeClr val="tx1"/>
                </a:solidFill>
              </a:rPr>
              <a:t>B2B. </a:t>
            </a:r>
            <a:r>
              <a:rPr lang="es-ES" sz="1900" i="0" smtClean="0">
                <a:solidFill>
                  <a:schemeClr val="tx1"/>
                </a:solidFill>
              </a:rPr>
              <a:t>Expone los procesos de Negocio de Reale en Internet de modo estándar facilitando la integración entre compañías</a:t>
            </a:r>
          </a:p>
          <a:p>
            <a:pPr marL="179388" indent="-179388" algn="just"/>
            <a:r>
              <a:rPr lang="es-ES" sz="1900" b="1" i="0" smtClean="0">
                <a:solidFill>
                  <a:schemeClr val="tx1"/>
                </a:solidFill>
              </a:rPr>
              <a:t>Integración Simple. </a:t>
            </a:r>
            <a:r>
              <a:rPr lang="es-ES" sz="1900" i="0" smtClean="0">
                <a:solidFill>
                  <a:schemeClr val="tx1"/>
                </a:solidFill>
              </a:rPr>
              <a:t>Simplifica la integración de aplicaciones lo cual supone menores tiempos y costes de implantación de soluciones para el negocio</a:t>
            </a:r>
          </a:p>
          <a:p>
            <a:pPr lvl="2" algn="just"/>
            <a:endParaRPr lang="es-ES" sz="1900" smtClean="0"/>
          </a:p>
          <a:p>
            <a:pPr lvl="2" algn="just"/>
            <a:endParaRPr lang="es-ES" sz="1900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52F030-9911-4566-9057-4887D1018A64}" type="slidenum">
              <a:rPr lang="es-ES" smtClean="0">
                <a:latin typeface="Arial" pitchFamily="34" charset="0"/>
              </a:rPr>
              <a:pPr/>
              <a:t>4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1269" name="4 CuadroTexto"/>
          <p:cNvSpPr txBox="1">
            <a:spLocks noChangeArrowheads="1"/>
          </p:cNvSpPr>
          <p:nvPr/>
        </p:nvSpPr>
        <p:spPr bwMode="auto">
          <a:xfrm>
            <a:off x="714375" y="746125"/>
            <a:ext cx="165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C00000"/>
                </a:solidFill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38"/>
          <p:cNvSpPr>
            <a:spLocks noChangeArrowheads="1"/>
          </p:cNvSpPr>
          <p:nvPr/>
        </p:nvSpPr>
        <p:spPr bwMode="auto">
          <a:xfrm>
            <a:off x="3346450" y="2928648"/>
            <a:ext cx="4797425" cy="2320925"/>
          </a:xfrm>
          <a:prstGeom prst="roundRect">
            <a:avLst>
              <a:gd name="adj" fmla="val 7574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pic>
        <p:nvPicPr>
          <p:cNvPr id="12293" name="Picture 72" descr="WebServices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80375" y="1276350"/>
            <a:ext cx="8048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26"/>
          <p:cNvSpPr>
            <a:spLocks noChangeArrowheads="1"/>
          </p:cNvSpPr>
          <p:nvPr/>
        </p:nvSpPr>
        <p:spPr bwMode="auto">
          <a:xfrm>
            <a:off x="3359150" y="1763713"/>
            <a:ext cx="4165600" cy="6810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s-ES" sz="1200" b="1"/>
              <a:t>OPERATIVAS DE USUARIO (COMERCIALIZACIÓN) </a:t>
            </a:r>
          </a:p>
          <a:p>
            <a:pPr algn="ctr"/>
            <a:endParaRPr lang="es-ES" sz="1200"/>
          </a:p>
        </p:txBody>
      </p:sp>
      <p:sp>
        <p:nvSpPr>
          <p:cNvPr id="44037" name="AutoShape 25"/>
          <p:cNvSpPr>
            <a:spLocks noChangeArrowheads="1"/>
          </p:cNvSpPr>
          <p:nvPr/>
        </p:nvSpPr>
        <p:spPr bwMode="auto">
          <a:xfrm>
            <a:off x="3468688" y="3051175"/>
            <a:ext cx="4538662" cy="2444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SERVICIOS DE SEGURIDAD</a:t>
            </a:r>
          </a:p>
        </p:txBody>
      </p:sp>
      <p:sp>
        <p:nvSpPr>
          <p:cNvPr id="44038" name="AutoShape 26"/>
          <p:cNvSpPr>
            <a:spLocks noChangeArrowheads="1"/>
          </p:cNvSpPr>
          <p:nvPr/>
        </p:nvSpPr>
        <p:spPr bwMode="auto">
          <a:xfrm>
            <a:off x="3454400" y="4384675"/>
            <a:ext cx="1563688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200"/>
              <a:t>ENTIDADES DE </a:t>
            </a:r>
          </a:p>
          <a:p>
            <a:pPr algn="ctr">
              <a:defRPr/>
            </a:pPr>
            <a:r>
              <a:rPr lang="es-ES" sz="1200"/>
              <a:t>NEGOCIO</a:t>
            </a:r>
          </a:p>
        </p:txBody>
      </p:sp>
      <p:sp>
        <p:nvSpPr>
          <p:cNvPr id="89" name="AutoShape 21"/>
          <p:cNvSpPr>
            <a:spLocks noChangeArrowheads="1"/>
          </p:cNvSpPr>
          <p:nvPr/>
        </p:nvSpPr>
        <p:spPr bwMode="auto">
          <a:xfrm>
            <a:off x="3454400" y="2051050"/>
            <a:ext cx="1223963" cy="33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200" dirty="0"/>
              <a:t>TERMINAL </a:t>
            </a:r>
          </a:p>
          <a:p>
            <a:pPr algn="ctr">
              <a:defRPr/>
            </a:pPr>
            <a:r>
              <a:rPr lang="es-ES" sz="1200" dirty="0"/>
              <a:t>ASEGURADOR</a:t>
            </a:r>
          </a:p>
        </p:txBody>
      </p:sp>
      <p:sp>
        <p:nvSpPr>
          <p:cNvPr id="90" name="AutoShape 21"/>
          <p:cNvSpPr>
            <a:spLocks noChangeArrowheads="1"/>
          </p:cNvSpPr>
          <p:nvPr/>
        </p:nvSpPr>
        <p:spPr bwMode="auto">
          <a:xfrm>
            <a:off x="4786313" y="2066925"/>
            <a:ext cx="1100137" cy="3143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200" dirty="0"/>
              <a:t>IMPRESIÓN</a:t>
            </a:r>
          </a:p>
          <a:p>
            <a:pPr algn="ctr">
              <a:defRPr/>
            </a:pPr>
            <a:r>
              <a:rPr lang="es-ES" sz="1200" dirty="0"/>
              <a:t>ON-LINE</a:t>
            </a:r>
            <a:endParaRPr lang="es-ES" sz="1400" dirty="0"/>
          </a:p>
        </p:txBody>
      </p:sp>
      <p:sp>
        <p:nvSpPr>
          <p:cNvPr id="91" name="AutoShape 21"/>
          <p:cNvSpPr>
            <a:spLocks noChangeArrowheads="1"/>
          </p:cNvSpPr>
          <p:nvPr/>
        </p:nvSpPr>
        <p:spPr bwMode="auto">
          <a:xfrm>
            <a:off x="3454400" y="3376613"/>
            <a:ext cx="4552950" cy="3413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200" dirty="0"/>
              <a:t>PROCESOS DE NEGOCIO (TARIFICACIÓN, EMISIÓN, …)</a:t>
            </a:r>
          </a:p>
        </p:txBody>
      </p:sp>
      <p:sp>
        <p:nvSpPr>
          <p:cNvPr id="44042" name="AutoShape 26"/>
          <p:cNvSpPr>
            <a:spLocks noChangeArrowheads="1"/>
          </p:cNvSpPr>
          <p:nvPr/>
        </p:nvSpPr>
        <p:spPr bwMode="auto">
          <a:xfrm>
            <a:off x="3451225" y="4879975"/>
            <a:ext cx="4556125" cy="2730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200" dirty="0"/>
              <a:t>ADAPTADORES</a:t>
            </a:r>
          </a:p>
        </p:txBody>
      </p:sp>
      <p:sp>
        <p:nvSpPr>
          <p:cNvPr id="14372" name="AutoShape 26"/>
          <p:cNvSpPr>
            <a:spLocks noChangeArrowheads="1"/>
          </p:cNvSpPr>
          <p:nvPr/>
        </p:nvSpPr>
        <p:spPr bwMode="auto">
          <a:xfrm>
            <a:off x="5086350" y="4384675"/>
            <a:ext cx="15621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050" dirty="0"/>
              <a:t>REGLAS DE NEGOCIO</a:t>
            </a:r>
          </a:p>
        </p:txBody>
      </p:sp>
      <p:sp>
        <p:nvSpPr>
          <p:cNvPr id="44044" name="AutoShape 26"/>
          <p:cNvSpPr>
            <a:spLocks noChangeArrowheads="1"/>
          </p:cNvSpPr>
          <p:nvPr/>
        </p:nvSpPr>
        <p:spPr bwMode="auto">
          <a:xfrm>
            <a:off x="3454400" y="3798888"/>
            <a:ext cx="3194050" cy="503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200"/>
              <a:t>SERVICIOS DE NEGOCIO</a:t>
            </a:r>
          </a:p>
        </p:txBody>
      </p:sp>
      <p:sp>
        <p:nvSpPr>
          <p:cNvPr id="14374" name="AutoShape 26"/>
          <p:cNvSpPr>
            <a:spLocks noChangeArrowheads="1"/>
          </p:cNvSpPr>
          <p:nvPr/>
        </p:nvSpPr>
        <p:spPr bwMode="auto">
          <a:xfrm>
            <a:off x="6731000" y="3813175"/>
            <a:ext cx="1290638" cy="476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050" dirty="0"/>
              <a:t>MONITORIZACIÓN</a:t>
            </a:r>
          </a:p>
          <a:p>
            <a:pPr algn="ctr">
              <a:defRPr/>
            </a:pPr>
            <a:r>
              <a:rPr lang="es-ES" sz="1050" dirty="0"/>
              <a:t>EMPRESARIAL</a:t>
            </a:r>
            <a:endParaRPr lang="es-ES" sz="1200" dirty="0"/>
          </a:p>
        </p:txBody>
      </p:sp>
      <p:sp>
        <p:nvSpPr>
          <p:cNvPr id="12304" name="AutoShape 26"/>
          <p:cNvSpPr>
            <a:spLocks noChangeArrowheads="1"/>
          </p:cNvSpPr>
          <p:nvPr/>
        </p:nvSpPr>
        <p:spPr bwMode="auto">
          <a:xfrm>
            <a:off x="6716713" y="4384675"/>
            <a:ext cx="1290637" cy="409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s-ES" sz="1200"/>
              <a:t>INTEGRACIÓN</a:t>
            </a:r>
          </a:p>
        </p:txBody>
      </p:sp>
      <p:cxnSp>
        <p:nvCxnSpPr>
          <p:cNvPr id="12305" name="AutoShape 43"/>
          <p:cNvCxnSpPr>
            <a:cxnSpLocks noChangeShapeType="1"/>
          </p:cNvCxnSpPr>
          <p:nvPr/>
        </p:nvCxnSpPr>
        <p:spPr bwMode="auto">
          <a:xfrm rot="5400000">
            <a:off x="7325520" y="2012156"/>
            <a:ext cx="919162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306" name="AutoShape 43"/>
          <p:cNvCxnSpPr>
            <a:cxnSpLocks noChangeShapeType="1"/>
          </p:cNvCxnSpPr>
          <p:nvPr/>
        </p:nvCxnSpPr>
        <p:spPr bwMode="auto">
          <a:xfrm rot="16200000" flipH="1">
            <a:off x="3685381" y="2534444"/>
            <a:ext cx="428625" cy="17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7" name="AutoShape 21"/>
          <p:cNvSpPr>
            <a:spLocks noChangeArrowheads="1"/>
          </p:cNvSpPr>
          <p:nvPr/>
        </p:nvSpPr>
        <p:spPr bwMode="auto">
          <a:xfrm>
            <a:off x="5953125" y="2058988"/>
            <a:ext cx="1223963" cy="33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200" dirty="0"/>
              <a:t>WEB DE </a:t>
            </a:r>
          </a:p>
          <a:p>
            <a:pPr algn="ctr">
              <a:defRPr/>
            </a:pPr>
            <a:r>
              <a:rPr lang="es-ES" sz="1200" dirty="0"/>
              <a:t>CLIENTES</a:t>
            </a:r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auto">
          <a:xfrm>
            <a:off x="4570413" y="5516563"/>
            <a:ext cx="1019175" cy="101282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2309" name="Text Box 33"/>
          <p:cNvSpPr txBox="1">
            <a:spLocks noChangeArrowheads="1"/>
          </p:cNvSpPr>
          <p:nvPr/>
        </p:nvSpPr>
        <p:spPr bwMode="auto">
          <a:xfrm>
            <a:off x="4300538" y="5711825"/>
            <a:ext cx="15605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000"/>
              <a:t>DOCUMENTOS</a:t>
            </a:r>
          </a:p>
          <a:p>
            <a:pPr algn="ctr"/>
            <a:r>
              <a:rPr lang="es-ES" sz="1000"/>
              <a:t>DE NEGOCIO</a:t>
            </a:r>
          </a:p>
        </p:txBody>
      </p:sp>
      <p:pic>
        <p:nvPicPr>
          <p:cNvPr id="12310" name="Picture 41" descr="Database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81563" y="6062663"/>
            <a:ext cx="527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AutoShape 32"/>
          <p:cNvSpPr>
            <a:spLocks noChangeArrowheads="1"/>
          </p:cNvSpPr>
          <p:nvPr/>
        </p:nvSpPr>
        <p:spPr bwMode="auto">
          <a:xfrm>
            <a:off x="5654675" y="5519738"/>
            <a:ext cx="1090613" cy="10128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s-ES" sz="1200"/>
          </a:p>
        </p:txBody>
      </p:sp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5416550" y="5654675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s-ES" sz="1050" dirty="0">
                <a:latin typeface="Arial" charset="0"/>
              </a:rPr>
              <a:t>REPOSITORIO</a:t>
            </a:r>
          </a:p>
          <a:p>
            <a:pPr algn="ctr">
              <a:defRPr/>
            </a:pPr>
            <a:r>
              <a:rPr lang="es-ES" sz="1050" dirty="0">
                <a:latin typeface="Arial" charset="0"/>
              </a:rPr>
              <a:t>DE SEGURIDAD</a:t>
            </a:r>
          </a:p>
        </p:txBody>
      </p:sp>
      <p:pic>
        <p:nvPicPr>
          <p:cNvPr id="12313" name="Picture 41" descr="Database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99150" y="6148388"/>
            <a:ext cx="417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1154077 Rectángul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00775" y="6115050"/>
            <a:ext cx="4079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AutoShape 32"/>
          <p:cNvSpPr>
            <a:spLocks noChangeArrowheads="1"/>
          </p:cNvSpPr>
          <p:nvPr/>
        </p:nvSpPr>
        <p:spPr bwMode="auto">
          <a:xfrm>
            <a:off x="6869113" y="5505450"/>
            <a:ext cx="1235075" cy="10128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6719888" y="5561013"/>
            <a:ext cx="156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s-ES" sz="1050" dirty="0">
                <a:latin typeface="Arial" charset="0"/>
              </a:rPr>
              <a:t>PROCESOS</a:t>
            </a:r>
          </a:p>
          <a:p>
            <a:pPr algn="ctr">
              <a:defRPr/>
            </a:pPr>
            <a:r>
              <a:rPr lang="es-ES" sz="1050" dirty="0">
                <a:latin typeface="Arial" charset="0"/>
              </a:rPr>
              <a:t>DE IMPRESIÓN</a:t>
            </a:r>
          </a:p>
        </p:txBody>
      </p:sp>
      <p:pic>
        <p:nvPicPr>
          <p:cNvPr id="12317" name="Picture 86" descr="ServerProcess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75550" y="5984875"/>
            <a:ext cx="476250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75" name="74 Conector angular"/>
          <p:cNvCxnSpPr>
            <a:endCxn id="58" idx="0"/>
          </p:cNvCxnSpPr>
          <p:nvPr/>
        </p:nvCxnSpPr>
        <p:spPr>
          <a:xfrm rot="5400000">
            <a:off x="5858669" y="4456906"/>
            <a:ext cx="280988" cy="18383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angular"/>
          <p:cNvCxnSpPr>
            <a:endCxn id="12311" idx="0"/>
          </p:cNvCxnSpPr>
          <p:nvPr/>
        </p:nvCxnSpPr>
        <p:spPr>
          <a:xfrm rot="16200000" flipH="1">
            <a:off x="5844381" y="5163344"/>
            <a:ext cx="284163" cy="428625"/>
          </a:xfrm>
          <a:prstGeom prst="bentConnector3">
            <a:avLst>
              <a:gd name="adj1" fmla="val 48313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angular"/>
          <p:cNvCxnSpPr>
            <a:endCxn id="71" idx="0"/>
          </p:cNvCxnSpPr>
          <p:nvPr/>
        </p:nvCxnSpPr>
        <p:spPr>
          <a:xfrm rot="16200000" flipH="1">
            <a:off x="6494462" y="4513263"/>
            <a:ext cx="269875" cy="1714500"/>
          </a:xfrm>
          <a:prstGeom prst="bentConnector3">
            <a:avLst>
              <a:gd name="adj1" fmla="val 52202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3338513" y="5984875"/>
            <a:ext cx="9509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200"/>
              <a:t>NUEVO MODELO DE DATOS</a:t>
            </a:r>
          </a:p>
        </p:txBody>
      </p:sp>
      <p:sp>
        <p:nvSpPr>
          <p:cNvPr id="12322" name="AutoShape 32"/>
          <p:cNvSpPr>
            <a:spLocks noChangeArrowheads="1"/>
          </p:cNvSpPr>
          <p:nvPr/>
        </p:nvSpPr>
        <p:spPr bwMode="auto">
          <a:xfrm>
            <a:off x="3338513" y="5508625"/>
            <a:ext cx="1144587" cy="10112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s-ES" sz="1200"/>
          </a:p>
        </p:txBody>
      </p:sp>
      <p:sp>
        <p:nvSpPr>
          <p:cNvPr id="12323" name="Text Box 33"/>
          <p:cNvSpPr txBox="1">
            <a:spLocks noChangeArrowheads="1"/>
          </p:cNvSpPr>
          <p:nvPr/>
        </p:nvSpPr>
        <p:spPr bwMode="auto">
          <a:xfrm>
            <a:off x="3381375" y="6134100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000" b="1"/>
              <a:t>DATOS DE NEGOCIO</a:t>
            </a:r>
          </a:p>
        </p:txBody>
      </p:sp>
      <p:pic>
        <p:nvPicPr>
          <p:cNvPr id="12324" name="Picture 41" descr="Database0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67125" y="5562600"/>
            <a:ext cx="542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82 Conector angular"/>
          <p:cNvCxnSpPr>
            <a:endCxn id="12322" idx="0"/>
          </p:cNvCxnSpPr>
          <p:nvPr/>
        </p:nvCxnSpPr>
        <p:spPr>
          <a:xfrm rot="5400000">
            <a:off x="5278438" y="3868737"/>
            <a:ext cx="273050" cy="30067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26" name="Picture 72" descr="WebServices0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10000" y="2838450"/>
            <a:ext cx="3587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7" name="Picture 72" descr="WebServices0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38625" y="2838450"/>
            <a:ext cx="3587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328" name="AutoShape 43"/>
          <p:cNvCxnSpPr>
            <a:cxnSpLocks noChangeShapeType="1"/>
          </p:cNvCxnSpPr>
          <p:nvPr/>
        </p:nvCxnSpPr>
        <p:spPr bwMode="auto">
          <a:xfrm rot="16200000" flipH="1">
            <a:off x="4042568" y="2593182"/>
            <a:ext cx="500063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2329" name="Picture 72" descr="WebServices0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39000" y="2838450"/>
            <a:ext cx="3587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0" name="Text Box 33"/>
          <p:cNvSpPr txBox="1">
            <a:spLocks noChangeArrowheads="1"/>
          </p:cNvSpPr>
          <p:nvPr/>
        </p:nvSpPr>
        <p:spPr bwMode="auto">
          <a:xfrm>
            <a:off x="509588" y="2108200"/>
            <a:ext cx="9509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200"/>
              <a:t>NUEVO MODELO DE DATOS</a:t>
            </a:r>
          </a:p>
        </p:txBody>
      </p:sp>
      <p:sp>
        <p:nvSpPr>
          <p:cNvPr id="12331" name="AutoShape 32"/>
          <p:cNvSpPr>
            <a:spLocks noChangeArrowheads="1"/>
          </p:cNvSpPr>
          <p:nvPr/>
        </p:nvSpPr>
        <p:spPr bwMode="auto">
          <a:xfrm>
            <a:off x="509588" y="1631950"/>
            <a:ext cx="2500312" cy="2286000"/>
          </a:xfrm>
          <a:prstGeom prst="roundRect">
            <a:avLst>
              <a:gd name="adj" fmla="val 6343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s-ES" sz="1200"/>
          </a:p>
        </p:txBody>
      </p:sp>
      <p:sp>
        <p:nvSpPr>
          <p:cNvPr id="101" name="Text Box 33"/>
          <p:cNvSpPr txBox="1">
            <a:spLocks noChangeArrowheads="1"/>
          </p:cNvSpPr>
          <p:nvPr/>
        </p:nvSpPr>
        <p:spPr bwMode="auto">
          <a:xfrm>
            <a:off x="795338" y="1703388"/>
            <a:ext cx="2071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s-ES" sz="1050" b="1" dirty="0"/>
              <a:t>PORTAL DE ADMINISTRACIÓN </a:t>
            </a:r>
            <a:r>
              <a:rPr lang="es-ES" sz="1000" b="1" dirty="0"/>
              <a:t>USUARIOS DE NEGOCIO</a:t>
            </a:r>
          </a:p>
        </p:txBody>
      </p:sp>
      <p:pic>
        <p:nvPicPr>
          <p:cNvPr id="12333" name="1154077 Rectángulo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36938" y="1347788"/>
            <a:ext cx="5000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4" name="104 CuadroTexto"/>
          <p:cNvSpPr txBox="1">
            <a:spLocks noChangeArrowheads="1"/>
          </p:cNvSpPr>
          <p:nvPr/>
        </p:nvSpPr>
        <p:spPr bwMode="auto">
          <a:xfrm>
            <a:off x="3881438" y="1419225"/>
            <a:ext cx="326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Colaboradores, Empleados, Clientes</a:t>
            </a:r>
          </a:p>
        </p:txBody>
      </p:sp>
      <p:sp>
        <p:nvSpPr>
          <p:cNvPr id="12335" name="105 CuadroTexto"/>
          <p:cNvSpPr txBox="1">
            <a:spLocks noChangeArrowheads="1"/>
          </p:cNvSpPr>
          <p:nvPr/>
        </p:nvSpPr>
        <p:spPr bwMode="auto">
          <a:xfrm>
            <a:off x="7723188" y="12763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B2B</a:t>
            </a:r>
          </a:p>
        </p:txBody>
      </p:sp>
      <p:sp>
        <p:nvSpPr>
          <p:cNvPr id="12336" name="AutoShape 32"/>
          <p:cNvSpPr>
            <a:spLocks noChangeArrowheads="1"/>
          </p:cNvSpPr>
          <p:nvPr/>
        </p:nvSpPr>
        <p:spPr bwMode="auto">
          <a:xfrm>
            <a:off x="581025" y="2060575"/>
            <a:ext cx="1144588" cy="1011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s-ES" sz="1200" b="1"/>
              <a:t>Tablas </a:t>
            </a:r>
          </a:p>
          <a:p>
            <a:pPr algn="ctr"/>
            <a:r>
              <a:rPr lang="es-ES" sz="1200" b="1"/>
              <a:t>Tarificación</a:t>
            </a:r>
          </a:p>
        </p:txBody>
      </p:sp>
      <p:sp>
        <p:nvSpPr>
          <p:cNvPr id="12337" name="AutoShape 32"/>
          <p:cNvSpPr>
            <a:spLocks noChangeArrowheads="1"/>
          </p:cNvSpPr>
          <p:nvPr/>
        </p:nvSpPr>
        <p:spPr bwMode="auto">
          <a:xfrm>
            <a:off x="1795463" y="2060575"/>
            <a:ext cx="1144587" cy="1011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s-ES" sz="1200" b="1"/>
              <a:t>Reglas de </a:t>
            </a:r>
          </a:p>
          <a:p>
            <a:pPr algn="ctr"/>
            <a:r>
              <a:rPr lang="es-ES" sz="1200" b="1"/>
              <a:t>Negocio</a:t>
            </a:r>
          </a:p>
        </p:txBody>
      </p:sp>
      <p:sp>
        <p:nvSpPr>
          <p:cNvPr id="12338" name="AutoShape 32"/>
          <p:cNvSpPr>
            <a:spLocks noChangeArrowheads="1"/>
          </p:cNvSpPr>
          <p:nvPr/>
        </p:nvSpPr>
        <p:spPr bwMode="auto">
          <a:xfrm>
            <a:off x="581025" y="3132138"/>
            <a:ext cx="2357438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s-ES" sz="1200" b="1"/>
              <a:t>Resto de parametrizaciones</a:t>
            </a:r>
          </a:p>
        </p:txBody>
      </p:sp>
      <p:sp>
        <p:nvSpPr>
          <p:cNvPr id="112" name="AutoShape 21"/>
          <p:cNvSpPr>
            <a:spLocks noChangeArrowheads="1"/>
          </p:cNvSpPr>
          <p:nvPr/>
        </p:nvSpPr>
        <p:spPr bwMode="auto">
          <a:xfrm>
            <a:off x="723900" y="3417888"/>
            <a:ext cx="2071688" cy="357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s-ES" sz="1200" dirty="0"/>
              <a:t>Aplicación de Mantenimiento</a:t>
            </a:r>
          </a:p>
        </p:txBody>
      </p:sp>
      <p:cxnSp>
        <p:nvCxnSpPr>
          <p:cNvPr id="12340" name="AutoShape 43"/>
          <p:cNvCxnSpPr>
            <a:cxnSpLocks noChangeShapeType="1"/>
            <a:stCxn id="12331" idx="3"/>
            <a:endCxn id="44044" idx="1"/>
          </p:cNvCxnSpPr>
          <p:nvPr/>
        </p:nvCxnSpPr>
        <p:spPr bwMode="auto">
          <a:xfrm>
            <a:off x="3009900" y="2774950"/>
            <a:ext cx="444500" cy="127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2341" name="Picture 3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98575" y="1119188"/>
            <a:ext cx="8826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2" name="Text Box 33"/>
          <p:cNvSpPr txBox="1">
            <a:spLocks noChangeArrowheads="1"/>
          </p:cNvSpPr>
          <p:nvPr/>
        </p:nvSpPr>
        <p:spPr bwMode="auto">
          <a:xfrm>
            <a:off x="509588" y="4610100"/>
            <a:ext cx="9509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200"/>
              <a:t>NUEVO MODELO DE DATOS</a:t>
            </a:r>
          </a:p>
        </p:txBody>
      </p:sp>
      <p:sp>
        <p:nvSpPr>
          <p:cNvPr id="12343" name="AutoShape 32"/>
          <p:cNvSpPr>
            <a:spLocks noChangeArrowheads="1"/>
          </p:cNvSpPr>
          <p:nvPr/>
        </p:nvSpPr>
        <p:spPr bwMode="auto">
          <a:xfrm>
            <a:off x="509588" y="4133850"/>
            <a:ext cx="2500312" cy="1285875"/>
          </a:xfrm>
          <a:prstGeom prst="roundRect">
            <a:avLst>
              <a:gd name="adj" fmla="val 6343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s-ES" sz="1200"/>
          </a:p>
        </p:txBody>
      </p:sp>
      <p:sp>
        <p:nvSpPr>
          <p:cNvPr id="120" name="Text Box 33"/>
          <p:cNvSpPr txBox="1">
            <a:spLocks noChangeArrowheads="1"/>
          </p:cNvSpPr>
          <p:nvPr/>
        </p:nvSpPr>
        <p:spPr bwMode="auto">
          <a:xfrm>
            <a:off x="795338" y="4205288"/>
            <a:ext cx="2071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s-ES" sz="1050" b="1" dirty="0"/>
              <a:t>USUARIOS DE INFORMÁTICA</a:t>
            </a:r>
          </a:p>
          <a:p>
            <a:pPr algn="ctr">
              <a:defRPr/>
            </a:pPr>
            <a:r>
              <a:rPr lang="es-ES" sz="1050" b="1" dirty="0"/>
              <a:t>ENTORNO DE DESARROLLO</a:t>
            </a:r>
            <a:endParaRPr lang="es-ES" sz="1000" b="1" dirty="0"/>
          </a:p>
        </p:txBody>
      </p:sp>
      <p:sp>
        <p:nvSpPr>
          <p:cNvPr id="12345" name="AutoShape 32"/>
          <p:cNvSpPr>
            <a:spLocks noChangeArrowheads="1"/>
          </p:cNvSpPr>
          <p:nvPr/>
        </p:nvSpPr>
        <p:spPr bwMode="auto">
          <a:xfrm>
            <a:off x="581025" y="4562475"/>
            <a:ext cx="2357438" cy="785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s-ES" sz="1200" b="1"/>
              <a:t>Conceptos</a:t>
            </a:r>
          </a:p>
          <a:p>
            <a:pPr algn="r"/>
            <a:r>
              <a:rPr lang="es-ES" sz="1200" b="1"/>
              <a:t>Entidades</a:t>
            </a:r>
          </a:p>
          <a:p>
            <a:pPr algn="r"/>
            <a:r>
              <a:rPr lang="es-ES" sz="1200" b="1"/>
              <a:t>Mensajería</a:t>
            </a:r>
          </a:p>
          <a:p>
            <a:pPr algn="r"/>
            <a:r>
              <a:rPr lang="es-ES" sz="1200" b="1"/>
              <a:t>Procesos</a:t>
            </a:r>
          </a:p>
        </p:txBody>
      </p:sp>
      <p:sp>
        <p:nvSpPr>
          <p:cNvPr id="12346" name="126 CuadroTexto"/>
          <p:cNvSpPr txBox="1">
            <a:spLocks noChangeArrowheads="1"/>
          </p:cNvSpPr>
          <p:nvPr/>
        </p:nvSpPr>
        <p:spPr bwMode="auto">
          <a:xfrm rot="-5400000">
            <a:off x="-1490662" y="3333750"/>
            <a:ext cx="3656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2"/>
                </a:solidFill>
              </a:rPr>
              <a:t>FRAMEWORK DE PRODUCTOS</a:t>
            </a:r>
          </a:p>
        </p:txBody>
      </p:sp>
      <p:cxnSp>
        <p:nvCxnSpPr>
          <p:cNvPr id="12347" name="AutoShape 43"/>
          <p:cNvCxnSpPr>
            <a:cxnSpLocks noChangeShapeType="1"/>
            <a:stCxn id="12331" idx="2"/>
            <a:endCxn id="12343" idx="0"/>
          </p:cNvCxnSpPr>
          <p:nvPr/>
        </p:nvCxnSpPr>
        <p:spPr bwMode="auto">
          <a:xfrm rot="5400000">
            <a:off x="1651000" y="4025900"/>
            <a:ext cx="2174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348" name="AutoShape 32"/>
          <p:cNvSpPr>
            <a:spLocks noChangeArrowheads="1"/>
          </p:cNvSpPr>
          <p:nvPr/>
        </p:nvSpPr>
        <p:spPr bwMode="auto">
          <a:xfrm>
            <a:off x="508000" y="5634038"/>
            <a:ext cx="2500313" cy="8572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s-ES" sz="1200" b="1"/>
              <a:t>PROCESOS DE CARTERA</a:t>
            </a:r>
          </a:p>
        </p:txBody>
      </p:sp>
      <p:sp>
        <p:nvSpPr>
          <p:cNvPr id="12349" name="AutoShape 32"/>
          <p:cNvSpPr>
            <a:spLocks noChangeArrowheads="1"/>
          </p:cNvSpPr>
          <p:nvPr/>
        </p:nvSpPr>
        <p:spPr bwMode="auto">
          <a:xfrm>
            <a:off x="579438" y="5892800"/>
            <a:ext cx="2343150" cy="500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r"/>
            <a:endParaRPr lang="es-ES" sz="1200" b="1"/>
          </a:p>
        </p:txBody>
      </p:sp>
      <p:cxnSp>
        <p:nvCxnSpPr>
          <p:cNvPr id="12350" name="AutoShape 43"/>
          <p:cNvCxnSpPr>
            <a:cxnSpLocks noChangeShapeType="1"/>
            <a:stCxn id="12348" idx="3"/>
            <a:endCxn id="12322" idx="1"/>
          </p:cNvCxnSpPr>
          <p:nvPr/>
        </p:nvCxnSpPr>
        <p:spPr bwMode="auto">
          <a:xfrm flipV="1">
            <a:off x="3008313" y="6013450"/>
            <a:ext cx="330200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351" name="AutoShape 43"/>
          <p:cNvCxnSpPr>
            <a:cxnSpLocks noChangeShapeType="1"/>
            <a:endCxn id="44044" idx="1"/>
          </p:cNvCxnSpPr>
          <p:nvPr/>
        </p:nvCxnSpPr>
        <p:spPr bwMode="auto">
          <a:xfrm rot="5400000" flipH="1" flipV="1">
            <a:off x="2404269" y="4655344"/>
            <a:ext cx="1654175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352" name="AutoShape 32"/>
          <p:cNvSpPr>
            <a:spLocks noChangeArrowheads="1"/>
          </p:cNvSpPr>
          <p:nvPr/>
        </p:nvSpPr>
        <p:spPr bwMode="auto">
          <a:xfrm>
            <a:off x="8366125" y="2919413"/>
            <a:ext cx="642938" cy="2357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s-ES" sz="1200"/>
          </a:p>
        </p:txBody>
      </p:sp>
      <p:sp>
        <p:nvSpPr>
          <p:cNvPr id="12353" name="148 CuadroTexto"/>
          <p:cNvSpPr txBox="1">
            <a:spLocks noChangeArrowheads="1"/>
          </p:cNvSpPr>
          <p:nvPr/>
        </p:nvSpPr>
        <p:spPr bwMode="auto">
          <a:xfrm rot="5400000">
            <a:off x="7793038" y="3938588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Sistemas Externos</a:t>
            </a:r>
          </a:p>
        </p:txBody>
      </p:sp>
      <p:cxnSp>
        <p:nvCxnSpPr>
          <p:cNvPr id="153" name="152 Conector angular"/>
          <p:cNvCxnSpPr>
            <a:stCxn id="12352" idx="1"/>
            <a:endCxn id="12304" idx="3"/>
          </p:cNvCxnSpPr>
          <p:nvPr/>
        </p:nvCxnSpPr>
        <p:spPr>
          <a:xfrm rot="10800000" flipV="1">
            <a:off x="8007350" y="4098925"/>
            <a:ext cx="358775" cy="4905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5" name="AutoShape 43"/>
          <p:cNvCxnSpPr>
            <a:cxnSpLocks noChangeShapeType="1"/>
            <a:endCxn id="12352" idx="0"/>
          </p:cNvCxnSpPr>
          <p:nvPr/>
        </p:nvCxnSpPr>
        <p:spPr bwMode="auto">
          <a:xfrm rot="5400000">
            <a:off x="8205788" y="2401888"/>
            <a:ext cx="1000125" cy="34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2356" name="Picture 6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5963" y="2457450"/>
            <a:ext cx="18907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7" name="Picture 6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6425" y="5889625"/>
            <a:ext cx="579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8" name="Picture 86" descr="ServerProcess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6438" y="5969000"/>
            <a:ext cx="476250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59" name="Picture 86" descr="ServerProcess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97013" y="5978525"/>
            <a:ext cx="476250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60" name="Picture 86" descr="ServerProcess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03450" y="5969000"/>
            <a:ext cx="476250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61" name="3 Marcador de número de diapositiva"/>
          <p:cNvSpPr txBox="1">
            <a:spLocks noGrp="1"/>
          </p:cNvSpPr>
          <p:nvPr/>
        </p:nvSpPr>
        <p:spPr bwMode="auto">
          <a:xfrm>
            <a:off x="6877050" y="6267450"/>
            <a:ext cx="2133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0F4513D-9FD5-45C6-8F7B-68C212F8EA23}" type="slidenum">
              <a:rPr lang="es-ES" sz="1400"/>
              <a:pPr algn="r"/>
              <a:t>5</a:t>
            </a:fld>
            <a:endParaRPr lang="es-ES" sz="1400"/>
          </a:p>
        </p:txBody>
      </p:sp>
      <p:sp>
        <p:nvSpPr>
          <p:cNvPr id="12362" name="4 CuadroTexto"/>
          <p:cNvSpPr txBox="1">
            <a:spLocks noChangeArrowheads="1"/>
          </p:cNvSpPr>
          <p:nvPr/>
        </p:nvSpPr>
        <p:spPr bwMode="auto">
          <a:xfrm>
            <a:off x="714375" y="746125"/>
            <a:ext cx="852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C00000"/>
                </a:solidFill>
              </a:rPr>
              <a:t>NUEVA ARQUITECTURA TECNOLÓGICA DE REALE </a:t>
            </a:r>
            <a:r>
              <a:rPr lang="es-ES" b="1" i="1">
                <a:solidFill>
                  <a:srgbClr val="C00000"/>
                </a:solidFill>
              </a:rPr>
              <a:t>(VISTA LÓGICA)</a:t>
            </a:r>
          </a:p>
        </p:txBody>
      </p:sp>
      <p:sp>
        <p:nvSpPr>
          <p:cNvPr id="79" name="1 Título"/>
          <p:cNvSpPr txBox="1">
            <a:spLocks/>
          </p:cNvSpPr>
          <p:nvPr/>
        </p:nvSpPr>
        <p:spPr>
          <a:xfrm>
            <a:off x="611188" y="111125"/>
            <a:ext cx="6961187" cy="7778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ES" sz="2800" kern="0" dirty="0">
                <a:solidFill>
                  <a:schemeClr val="bg2"/>
                </a:solidFill>
                <a:latin typeface="+mj-lt"/>
              </a:rPr>
              <a:t>Middleware de Negocio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74713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188" y="111125"/>
            <a:ext cx="6961187" cy="7778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ES" sz="2800" kern="0" dirty="0">
                <a:solidFill>
                  <a:schemeClr val="bg2"/>
                </a:solidFill>
                <a:latin typeface="+mj-lt"/>
              </a:rPr>
              <a:t>Middleware de Negocio</a:t>
            </a:r>
          </a:p>
        </p:txBody>
      </p:sp>
      <p:sp>
        <p:nvSpPr>
          <p:cNvPr id="13316" name="3 Marcador de número de diapositiva"/>
          <p:cNvSpPr txBox="1">
            <a:spLocks noGrp="1"/>
          </p:cNvSpPr>
          <p:nvPr/>
        </p:nvSpPr>
        <p:spPr bwMode="auto">
          <a:xfrm>
            <a:off x="6877050" y="6267450"/>
            <a:ext cx="2133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B803A07-98E9-42FF-B60A-044FBF609A6C}" type="slidenum">
              <a:rPr lang="es-ES" sz="1400"/>
              <a:pPr algn="r"/>
              <a:t>6</a:t>
            </a:fld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41763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60888"/>
            <a:ext cx="11430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6FDA94-32E1-4C49-AAB5-B2300B429257}" type="slidenum">
              <a:rPr lang="es-ES" smtClean="0">
                <a:latin typeface="Arial" pitchFamily="34" charset="0"/>
              </a:rPr>
              <a:pPr/>
              <a:t>7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4341" name="1 Título"/>
          <p:cNvSpPr>
            <a:spLocks noGrp="1"/>
          </p:cNvSpPr>
          <p:nvPr>
            <p:ph type="title"/>
          </p:nvPr>
        </p:nvSpPr>
        <p:spPr>
          <a:xfrm>
            <a:off x="611188" y="-26988"/>
            <a:ext cx="6961187" cy="777876"/>
          </a:xfrm>
        </p:spPr>
        <p:txBody>
          <a:bodyPr/>
          <a:lstStyle/>
          <a:p>
            <a:r>
              <a:rPr lang="es-ES" smtClean="0"/>
              <a:t>Middleware de Negocio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57224" y="1274168"/>
            <a:ext cx="2000264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Concepto de Negocio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857224" y="2131424"/>
            <a:ext cx="2000264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Entidad de Negocio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857224" y="2972662"/>
            <a:ext cx="2000264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Mensaje de Negocio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871079" y="4060250"/>
            <a:ext cx="2000264" cy="19288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400" dirty="0"/>
              <a:t>Proceso de Negocio</a:t>
            </a:r>
          </a:p>
        </p:txBody>
      </p:sp>
      <p:sp>
        <p:nvSpPr>
          <p:cNvPr id="9234" name="16 CuadroTexto"/>
          <p:cNvSpPr txBox="1">
            <a:spLocks noChangeArrowheads="1"/>
          </p:cNvSpPr>
          <p:nvPr/>
        </p:nvSpPr>
        <p:spPr bwMode="auto">
          <a:xfrm>
            <a:off x="4214813" y="1285875"/>
            <a:ext cx="4000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 indent="-82550">
              <a:buFont typeface="Arial" pitchFamily="34" charset="0"/>
              <a:buChar char="•"/>
            </a:pPr>
            <a:r>
              <a:rPr lang="es-ES" sz="1400"/>
              <a:t>Marca, Modelo, Versión, Uso, Matrícula, F. Nacimiento, NIF, F. Carnet, nº siniestros, CDGS, nº póliza, </a:t>
            </a:r>
          </a:p>
        </p:txBody>
      </p:sp>
      <p:sp>
        <p:nvSpPr>
          <p:cNvPr id="9235" name="17 CuadroTexto"/>
          <p:cNvSpPr txBox="1">
            <a:spLocks noChangeArrowheads="1"/>
          </p:cNvSpPr>
          <p:nvPr/>
        </p:nvSpPr>
        <p:spPr bwMode="auto">
          <a:xfrm>
            <a:off x="4214813" y="2143125"/>
            <a:ext cx="3768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2550" indent="-82550">
              <a:buFont typeface="Arial" pitchFamily="34" charset="0"/>
              <a:buChar char="•"/>
            </a:pPr>
            <a:r>
              <a:rPr lang="es-ES" sz="1400"/>
              <a:t>Vehículo (Marca, Modelo, matrícula, uso,…)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s-ES" sz="1400"/>
              <a:t>Conductor (NIF, F. Carnet, F. Nacimiento,…)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s-ES" sz="1400"/>
              <a:t>Tomador (NIF, CDGS, …)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s-ES" sz="1400"/>
              <a:t>Póliza (nº póliza, prima, fecha efecto, …)</a:t>
            </a:r>
          </a:p>
          <a:p>
            <a:pPr marL="82550" indent="-82550">
              <a:buFont typeface="Arial" pitchFamily="34" charset="0"/>
              <a:buChar char="•"/>
            </a:pPr>
            <a:endParaRPr lang="es-ES" sz="1400"/>
          </a:p>
          <a:p>
            <a:pPr marL="82550" indent="-82550">
              <a:buFont typeface="Arial" pitchFamily="34" charset="0"/>
              <a:buChar char="•"/>
            </a:pPr>
            <a:endParaRPr lang="es-ES" sz="1400"/>
          </a:p>
        </p:txBody>
      </p:sp>
      <p:sp>
        <p:nvSpPr>
          <p:cNvPr id="9236" name="18 CuadroTexto"/>
          <p:cNvSpPr txBox="1">
            <a:spLocks noChangeArrowheads="1"/>
          </p:cNvSpPr>
          <p:nvPr/>
        </p:nvSpPr>
        <p:spPr bwMode="auto">
          <a:xfrm>
            <a:off x="4214813" y="3357563"/>
            <a:ext cx="3995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2550" indent="-82550">
              <a:buFont typeface="Arial" pitchFamily="34" charset="0"/>
              <a:buChar char="•"/>
            </a:pPr>
            <a:r>
              <a:rPr lang="es-ES" sz="1400"/>
              <a:t>Tarificación Autos 1ª Cat. (Vehículo, conductor)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s-ES" sz="1400"/>
              <a:t>Contratación Autos 1ª Cat. (Tomador, Póliza)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214813" y="4357688"/>
            <a:ext cx="2873375" cy="2462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Comercialización de Autos</a:t>
            </a:r>
          </a:p>
          <a:p>
            <a:pPr>
              <a:defRPr/>
            </a:pPr>
            <a:endParaRPr lang="es-ES" sz="1400" dirty="0"/>
          </a:p>
          <a:p>
            <a:pPr>
              <a:defRPr/>
            </a:pPr>
            <a:r>
              <a:rPr lang="es-ES" sz="1400" dirty="0"/>
              <a:t>1º Tarificación (Datos Riesgo)</a:t>
            </a:r>
          </a:p>
          <a:p>
            <a:pPr>
              <a:defRPr/>
            </a:pPr>
            <a:r>
              <a:rPr lang="es-ES" sz="1400" dirty="0"/>
              <a:t>Procesos de Tarificación</a:t>
            </a:r>
          </a:p>
          <a:p>
            <a:pPr>
              <a:defRPr/>
            </a:pPr>
            <a:r>
              <a:rPr lang="es-ES" sz="1400" dirty="0"/>
              <a:t>	</a:t>
            </a:r>
          </a:p>
          <a:p>
            <a:pPr>
              <a:defRPr/>
            </a:pPr>
            <a:r>
              <a:rPr lang="es-ES" sz="1400" dirty="0"/>
              <a:t>2º Contratación (Datos Tomador)</a:t>
            </a:r>
          </a:p>
          <a:p>
            <a:pPr>
              <a:defRPr/>
            </a:pPr>
            <a:r>
              <a:rPr lang="es-ES" sz="1400" dirty="0"/>
              <a:t>3º Normas de Suscripción</a:t>
            </a:r>
          </a:p>
          <a:p>
            <a:pPr marL="800100" lvl="1" indent="-342900">
              <a:buFontTx/>
              <a:buAutoNum type="alphaLcParenR"/>
              <a:defRPr/>
            </a:pPr>
            <a:r>
              <a:rPr lang="es-ES" sz="1400" dirty="0"/>
              <a:t>Control Técnico</a:t>
            </a:r>
          </a:p>
          <a:p>
            <a:pPr marL="800100" lvl="1" indent="-342900">
              <a:buFontTx/>
              <a:buAutoNum type="alphaLcParenR"/>
              <a:defRPr/>
            </a:pPr>
            <a:r>
              <a:rPr lang="es-ES" sz="1400" dirty="0"/>
              <a:t>Contrato -&gt; nº de póliza</a:t>
            </a:r>
          </a:p>
          <a:p>
            <a:pPr marL="342900" indent="-342900">
              <a:buFontTx/>
              <a:buAutoNum type="arabicPeriod"/>
              <a:defRPr/>
            </a:pPr>
            <a:endParaRPr lang="es-ES" sz="1400" dirty="0"/>
          </a:p>
          <a:p>
            <a:pPr>
              <a:defRPr/>
            </a:pPr>
            <a:endParaRPr lang="es-ES" sz="1400" dirty="0"/>
          </a:p>
        </p:txBody>
      </p:sp>
      <p:cxnSp>
        <p:nvCxnSpPr>
          <p:cNvPr id="23" name="22 Conector recto de flecha"/>
          <p:cNvCxnSpPr/>
          <p:nvPr/>
        </p:nvCxnSpPr>
        <p:spPr>
          <a:xfrm rot="5400000" flipH="1" flipV="1">
            <a:off x="1677988" y="1952625"/>
            <a:ext cx="357188" cy="1587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5400000" flipH="1" flipV="1">
            <a:off x="1685925" y="2801938"/>
            <a:ext cx="341313" cy="1587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Rectángulo redondeado"/>
          <p:cNvSpPr/>
          <p:nvPr/>
        </p:nvSpPr>
        <p:spPr>
          <a:xfrm>
            <a:off x="928688" y="4489450"/>
            <a:ext cx="785812" cy="57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Flujo</a:t>
            </a:r>
            <a:endParaRPr lang="es-ES" sz="14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943100" y="4489450"/>
            <a:ext cx="827088" cy="57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Tareas</a:t>
            </a:r>
            <a:endParaRPr lang="es-ES" sz="1400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928688" y="5319713"/>
            <a:ext cx="785812" cy="5413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Reglas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1912938" y="5332413"/>
            <a:ext cx="857250" cy="5286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Roles</a:t>
            </a:r>
            <a:endParaRPr lang="es-ES" sz="1400" dirty="0"/>
          </a:p>
        </p:txBody>
      </p:sp>
      <p:cxnSp>
        <p:nvCxnSpPr>
          <p:cNvPr id="32" name="31 Conector recto de flecha"/>
          <p:cNvCxnSpPr/>
          <p:nvPr/>
        </p:nvCxnSpPr>
        <p:spPr>
          <a:xfrm rot="5400000" flipH="1" flipV="1">
            <a:off x="1535113" y="3794125"/>
            <a:ext cx="642938" cy="158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8" idx="3"/>
            <a:endCxn id="29" idx="1"/>
          </p:cNvCxnSpPr>
          <p:nvPr/>
        </p:nvCxnSpPr>
        <p:spPr>
          <a:xfrm>
            <a:off x="1714500" y="47752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28" idx="2"/>
            <a:endCxn id="30" idx="0"/>
          </p:cNvCxnSpPr>
          <p:nvPr/>
        </p:nvCxnSpPr>
        <p:spPr>
          <a:xfrm rot="5400000">
            <a:off x="1193006" y="5190332"/>
            <a:ext cx="2571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16200000" flipH="1">
            <a:off x="1678782" y="5096668"/>
            <a:ext cx="285750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64 Conector angular"/>
          <p:cNvCxnSpPr>
            <a:stCxn id="29" idx="3"/>
            <a:endCxn id="0" idx="3"/>
          </p:cNvCxnSpPr>
          <p:nvPr/>
        </p:nvCxnSpPr>
        <p:spPr>
          <a:xfrm flipV="1">
            <a:off x="2770188" y="2381250"/>
            <a:ext cx="87312" cy="2393950"/>
          </a:xfrm>
          <a:prstGeom prst="bentConnector3">
            <a:avLst>
              <a:gd name="adj1" fmla="val 361856"/>
            </a:avLst>
          </a:prstGeom>
          <a:ln w="15875">
            <a:prstDash val="dash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69" name="80 CuadroTexto"/>
          <p:cNvSpPr txBox="1">
            <a:spLocks noChangeArrowheads="1"/>
          </p:cNvSpPr>
          <p:nvPr/>
        </p:nvSpPr>
        <p:spPr bwMode="auto">
          <a:xfrm>
            <a:off x="714375" y="700088"/>
            <a:ext cx="814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C00000"/>
                </a:solidFill>
              </a:rPr>
              <a:t>ESTANDARIZACIÓN DE  PROCESOS Y ENTIDADES</a:t>
            </a:r>
          </a:p>
        </p:txBody>
      </p:sp>
      <p:cxnSp>
        <p:nvCxnSpPr>
          <p:cNvPr id="83" name="82 Conector recto"/>
          <p:cNvCxnSpPr/>
          <p:nvPr/>
        </p:nvCxnSpPr>
        <p:spPr>
          <a:xfrm rot="5400000">
            <a:off x="1322387" y="3814763"/>
            <a:ext cx="5357813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251" name="Picture 27" descr="C:\Documents and Settings\Juan Carlos\Mis documentos\iconos\user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56435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37 Conector angular"/>
          <p:cNvCxnSpPr>
            <a:stCxn id="30" idx="1"/>
          </p:cNvCxnSpPr>
          <p:nvPr/>
        </p:nvCxnSpPr>
        <p:spPr>
          <a:xfrm rot="10800000">
            <a:off x="857250" y="2381250"/>
            <a:ext cx="71438" cy="3208338"/>
          </a:xfrm>
          <a:prstGeom prst="bentConnector3">
            <a:avLst>
              <a:gd name="adj1" fmla="val 400603"/>
            </a:avLst>
          </a:prstGeom>
          <a:ln>
            <a:prstDash val="dash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40 Pentágono"/>
          <p:cNvSpPr/>
          <p:nvPr/>
        </p:nvSpPr>
        <p:spPr>
          <a:xfrm>
            <a:off x="96838" y="3076575"/>
            <a:ext cx="857250" cy="285750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9254" name="Picture 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7749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4 Pentágono"/>
          <p:cNvSpPr/>
          <p:nvPr/>
        </p:nvSpPr>
        <p:spPr>
          <a:xfrm>
            <a:off x="2643188" y="5214938"/>
            <a:ext cx="703262" cy="285750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9256" name="Picture 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47 Rombo"/>
          <p:cNvSpPr/>
          <p:nvPr/>
        </p:nvSpPr>
        <p:spPr>
          <a:xfrm>
            <a:off x="1173163" y="4918075"/>
            <a:ext cx="285750" cy="214313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  <p:bldP spid="9" grpId="0" animBg="1"/>
      <p:bldP spid="15" grpId="0" animBg="1"/>
      <p:bldP spid="9234" grpId="0" build="allAtOnce"/>
      <p:bldP spid="9235" grpId="0"/>
      <p:bldP spid="9236" grpId="0"/>
      <p:bldP spid="20" grpId="0"/>
      <p:bldP spid="28" grpId="0" animBg="1"/>
      <p:bldP spid="29" grpId="0" animBg="1"/>
      <p:bldP spid="30" grpId="0" animBg="1"/>
      <p:bldP spid="31" grpId="0" animBg="1"/>
      <p:bldP spid="41" grpId="0" animBg="1"/>
      <p:bldP spid="45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786313"/>
            <a:ext cx="1143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9263" y="1173163"/>
            <a:ext cx="5413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47 Rectángulo redondeado"/>
          <p:cNvSpPr/>
          <p:nvPr/>
        </p:nvSpPr>
        <p:spPr>
          <a:xfrm>
            <a:off x="7127750" y="1702796"/>
            <a:ext cx="1857388" cy="164307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s-ES" sz="1050" b="1" dirty="0">
                <a:solidFill>
                  <a:schemeClr val="tx1"/>
                </a:solidFill>
              </a:rPr>
              <a:t>BASE DE DATOS </a:t>
            </a:r>
          </a:p>
          <a:p>
            <a:pPr algn="r">
              <a:defRPr/>
            </a:pPr>
            <a:r>
              <a:rPr lang="es-ES" sz="1050" b="1" dirty="0">
                <a:solidFill>
                  <a:schemeClr val="tx1"/>
                </a:solidFill>
              </a:rPr>
              <a:t>LEGACY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7500958" y="2786058"/>
            <a:ext cx="873274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900" dirty="0">
                <a:solidFill>
                  <a:schemeClr val="tx1"/>
                </a:solidFill>
              </a:rPr>
              <a:t>Personas</a:t>
            </a:r>
          </a:p>
        </p:txBody>
      </p:sp>
      <p:sp>
        <p:nvSpPr>
          <p:cNvPr id="2068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F5AA30-8620-4C01-8DE0-76CFA9A58FB9}" type="slidenum">
              <a:rPr lang="es-ES" smtClean="0">
                <a:latin typeface="Arial" pitchFamily="34" charset="0"/>
              </a:rPr>
              <a:pPr/>
              <a:t>8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2069" name="1 Título"/>
          <p:cNvSpPr>
            <a:spLocks noGrp="1"/>
          </p:cNvSpPr>
          <p:nvPr>
            <p:ph type="title"/>
          </p:nvPr>
        </p:nvSpPr>
        <p:spPr>
          <a:xfrm>
            <a:off x="611188" y="-26988"/>
            <a:ext cx="6961187" cy="777876"/>
          </a:xfrm>
        </p:spPr>
        <p:txBody>
          <a:bodyPr/>
          <a:lstStyle/>
          <a:p>
            <a:r>
              <a:rPr lang="es-ES" smtClean="0"/>
              <a:t>Middleware de Negocio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7215206" y="2048294"/>
            <a:ext cx="642942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dirty="0">
                <a:solidFill>
                  <a:schemeClr val="tx1"/>
                </a:solidFill>
              </a:rPr>
              <a:t>Pólizas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7429520" y="2428868"/>
            <a:ext cx="64294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dirty="0">
                <a:solidFill>
                  <a:schemeClr val="tx1"/>
                </a:solidFill>
              </a:rPr>
              <a:t>Riesgos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7143768" y="3631622"/>
            <a:ext cx="1813660" cy="84657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S" sz="1050" b="1" dirty="0">
                <a:solidFill>
                  <a:schemeClr val="tx1"/>
                </a:solidFill>
              </a:rPr>
              <a:t>GESTIÓN </a:t>
            </a:r>
          </a:p>
          <a:p>
            <a:pPr>
              <a:defRPr/>
            </a:pPr>
            <a:r>
              <a:rPr lang="es-ES" sz="1050" b="1" dirty="0">
                <a:solidFill>
                  <a:schemeClr val="tx1"/>
                </a:solidFill>
              </a:rPr>
              <a:t>DOCUMENTAL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7072313" y="4775200"/>
            <a:ext cx="1857375" cy="1225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400" b="1" dirty="0">
                <a:solidFill>
                  <a:schemeClr val="tx1"/>
                </a:solidFill>
              </a:rPr>
              <a:t>TIREA</a:t>
            </a:r>
          </a:p>
          <a:p>
            <a:pPr>
              <a:defRPr/>
            </a:pPr>
            <a:endParaRPr lang="es-ES" sz="105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050" b="1" dirty="0">
                <a:solidFill>
                  <a:schemeClr val="tx1"/>
                </a:solidFill>
              </a:rPr>
              <a:t>SINCO</a:t>
            </a:r>
          </a:p>
          <a:p>
            <a:pPr>
              <a:defRPr/>
            </a:pPr>
            <a:r>
              <a:rPr lang="es-ES" sz="1050" b="1" dirty="0">
                <a:solidFill>
                  <a:schemeClr val="tx1"/>
                </a:solidFill>
              </a:rPr>
              <a:t>SDM</a:t>
            </a:r>
          </a:p>
          <a:p>
            <a:pPr>
              <a:defRPr/>
            </a:pPr>
            <a:r>
              <a:rPr lang="es-ES" sz="1050" b="1" dirty="0">
                <a:solidFill>
                  <a:schemeClr val="tx1"/>
                </a:solidFill>
              </a:rPr>
              <a:t>SFE</a:t>
            </a:r>
          </a:p>
        </p:txBody>
      </p:sp>
      <p:pic>
        <p:nvPicPr>
          <p:cNvPr id="2080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25" y="1871663"/>
            <a:ext cx="6127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77 Rectángulo redondeado"/>
          <p:cNvSpPr/>
          <p:nvPr/>
        </p:nvSpPr>
        <p:spPr>
          <a:xfrm>
            <a:off x="3867535" y="1714488"/>
            <a:ext cx="1319316" cy="4248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dirty="0"/>
              <a:t>Concepto de Negocio</a:t>
            </a:r>
          </a:p>
        </p:txBody>
      </p:sp>
      <p:sp>
        <p:nvSpPr>
          <p:cNvPr id="79" name="78 Rectángulo redondeado"/>
          <p:cNvSpPr/>
          <p:nvPr/>
        </p:nvSpPr>
        <p:spPr>
          <a:xfrm>
            <a:off x="3867535" y="2442857"/>
            <a:ext cx="1319316" cy="4248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dirty="0"/>
              <a:t>Entidad de Negocio</a:t>
            </a:r>
          </a:p>
        </p:txBody>
      </p:sp>
      <p:sp>
        <p:nvSpPr>
          <p:cNvPr id="80" name="79 Rectángulo redondeado"/>
          <p:cNvSpPr/>
          <p:nvPr/>
        </p:nvSpPr>
        <p:spPr>
          <a:xfrm>
            <a:off x="3867535" y="3157617"/>
            <a:ext cx="1319316" cy="4248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dirty="0"/>
              <a:t>Mensaje de Negocio</a:t>
            </a:r>
          </a:p>
        </p:txBody>
      </p:sp>
      <p:sp>
        <p:nvSpPr>
          <p:cNvPr id="81" name="80 Rectángulo redondeado"/>
          <p:cNvSpPr/>
          <p:nvPr/>
        </p:nvSpPr>
        <p:spPr>
          <a:xfrm>
            <a:off x="3876673" y="4081689"/>
            <a:ext cx="1319316" cy="16388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900" dirty="0"/>
              <a:t>Proceso de Negocio</a:t>
            </a:r>
          </a:p>
        </p:txBody>
      </p:sp>
      <p:cxnSp>
        <p:nvCxnSpPr>
          <p:cNvPr id="82" name="81 Conector recto de flecha"/>
          <p:cNvCxnSpPr/>
          <p:nvPr/>
        </p:nvCxnSpPr>
        <p:spPr>
          <a:xfrm rot="5400000" flipH="1" flipV="1">
            <a:off x="4375150" y="2290763"/>
            <a:ext cx="303213" cy="1587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 rot="5400000" flipH="1" flipV="1">
            <a:off x="4381500" y="3011488"/>
            <a:ext cx="290513" cy="1587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83 Rectángulo redondeado"/>
          <p:cNvSpPr/>
          <p:nvPr/>
        </p:nvSpPr>
        <p:spPr>
          <a:xfrm>
            <a:off x="3914775" y="4446588"/>
            <a:ext cx="517525" cy="4841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dirty="0"/>
              <a:t>Flujo</a:t>
            </a:r>
          </a:p>
        </p:txBody>
      </p:sp>
      <p:sp>
        <p:nvSpPr>
          <p:cNvPr id="85" name="84 Rectángulo redondeado"/>
          <p:cNvSpPr/>
          <p:nvPr/>
        </p:nvSpPr>
        <p:spPr>
          <a:xfrm>
            <a:off x="4541838" y="4446588"/>
            <a:ext cx="576262" cy="4841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dirty="0"/>
              <a:t>Tareas</a:t>
            </a:r>
          </a:p>
        </p:txBody>
      </p:sp>
      <p:sp>
        <p:nvSpPr>
          <p:cNvPr id="86" name="85 Rectángulo redondeado"/>
          <p:cNvSpPr/>
          <p:nvPr/>
        </p:nvSpPr>
        <p:spPr>
          <a:xfrm>
            <a:off x="3914775" y="5151438"/>
            <a:ext cx="601663" cy="460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dirty="0"/>
              <a:t>Reglas</a:t>
            </a:r>
            <a:endParaRPr lang="es-ES" sz="700" dirty="0"/>
          </a:p>
        </p:txBody>
      </p:sp>
      <p:sp>
        <p:nvSpPr>
          <p:cNvPr id="87" name="86 Rectángulo redondeado"/>
          <p:cNvSpPr/>
          <p:nvPr/>
        </p:nvSpPr>
        <p:spPr>
          <a:xfrm>
            <a:off x="4564063" y="5162550"/>
            <a:ext cx="565150" cy="449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dirty="0"/>
              <a:t>Roles</a:t>
            </a:r>
          </a:p>
        </p:txBody>
      </p:sp>
      <p:cxnSp>
        <p:nvCxnSpPr>
          <p:cNvPr id="88" name="87 Conector recto de flecha"/>
          <p:cNvCxnSpPr/>
          <p:nvPr/>
        </p:nvCxnSpPr>
        <p:spPr>
          <a:xfrm rot="5400000" flipH="1" flipV="1">
            <a:off x="4253707" y="3855244"/>
            <a:ext cx="546100" cy="158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stCxn id="84" idx="3"/>
            <a:endCxn id="85" idx="1"/>
          </p:cNvCxnSpPr>
          <p:nvPr/>
        </p:nvCxnSpPr>
        <p:spPr>
          <a:xfrm>
            <a:off x="4432300" y="4687888"/>
            <a:ext cx="1095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>
            <a:stCxn id="84" idx="2"/>
            <a:endCxn id="86" idx="0"/>
          </p:cNvCxnSpPr>
          <p:nvPr/>
        </p:nvCxnSpPr>
        <p:spPr>
          <a:xfrm rot="16200000" flipH="1">
            <a:off x="4084637" y="5019676"/>
            <a:ext cx="220663" cy="42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4432300" y="4930775"/>
            <a:ext cx="227013" cy="212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03" name="Picture 27" descr="C:\Documents and Settings\Juan Carlos\Mis documentos\iconos\user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5499100"/>
            <a:ext cx="3016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98 Rombo"/>
          <p:cNvSpPr/>
          <p:nvPr/>
        </p:nvSpPr>
        <p:spPr>
          <a:xfrm>
            <a:off x="4075113" y="4810125"/>
            <a:ext cx="188912" cy="182563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000"/>
          </a:p>
        </p:txBody>
      </p:sp>
      <p:sp>
        <p:nvSpPr>
          <p:cNvPr id="110" name="109 Rectángulo redondeado"/>
          <p:cNvSpPr/>
          <p:nvPr/>
        </p:nvSpPr>
        <p:spPr>
          <a:xfrm>
            <a:off x="5772150" y="1643063"/>
            <a:ext cx="1000125" cy="4000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1" name="110 Rectángulo redondeado"/>
          <p:cNvSpPr/>
          <p:nvPr/>
        </p:nvSpPr>
        <p:spPr>
          <a:xfrm>
            <a:off x="2119313" y="1673225"/>
            <a:ext cx="1000125" cy="4000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" name="111 Rectángulo redondeado"/>
          <p:cNvSpPr/>
          <p:nvPr/>
        </p:nvSpPr>
        <p:spPr>
          <a:xfrm>
            <a:off x="2218872" y="1785926"/>
            <a:ext cx="785818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dirty="0">
                <a:solidFill>
                  <a:schemeClr val="tx1"/>
                </a:solidFill>
              </a:rPr>
              <a:t>SICOEF</a:t>
            </a:r>
          </a:p>
        </p:txBody>
      </p:sp>
      <p:pic>
        <p:nvPicPr>
          <p:cNvPr id="2114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0813" y="2071688"/>
            <a:ext cx="333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113 Rectángulo redondeado"/>
          <p:cNvSpPr/>
          <p:nvPr/>
        </p:nvSpPr>
        <p:spPr>
          <a:xfrm>
            <a:off x="2205016" y="2786058"/>
            <a:ext cx="866785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800" dirty="0">
                <a:solidFill>
                  <a:schemeClr val="tx1"/>
                </a:solidFill>
              </a:rPr>
              <a:t>INDEXACIÓN</a:t>
            </a:r>
          </a:p>
          <a:p>
            <a:pPr>
              <a:defRPr/>
            </a:pPr>
            <a:r>
              <a:rPr lang="es-ES" sz="800" dirty="0">
                <a:solidFill>
                  <a:schemeClr val="tx1"/>
                </a:solidFill>
              </a:rPr>
              <a:t>DOCUM,</a:t>
            </a:r>
            <a:endParaRPr lang="es-ES" sz="700" dirty="0">
              <a:solidFill>
                <a:schemeClr val="tx1"/>
              </a:solidFill>
            </a:endParaRPr>
          </a:p>
        </p:txBody>
      </p:sp>
      <p:sp>
        <p:nvSpPr>
          <p:cNvPr id="115" name="114 CuadroTexto"/>
          <p:cNvSpPr txBox="1"/>
          <p:nvPr/>
        </p:nvSpPr>
        <p:spPr>
          <a:xfrm>
            <a:off x="2320925" y="1597025"/>
            <a:ext cx="554038" cy="261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100" dirty="0"/>
              <a:t>XML</a:t>
            </a:r>
          </a:p>
        </p:txBody>
      </p:sp>
      <p:sp>
        <p:nvSpPr>
          <p:cNvPr id="117" name="116 CuadroTexto"/>
          <p:cNvSpPr txBox="1"/>
          <p:nvPr/>
        </p:nvSpPr>
        <p:spPr>
          <a:xfrm>
            <a:off x="2300288" y="2643188"/>
            <a:ext cx="555625" cy="261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100" dirty="0"/>
              <a:t>.DAT</a:t>
            </a:r>
          </a:p>
        </p:txBody>
      </p:sp>
      <p:pic>
        <p:nvPicPr>
          <p:cNvPr id="2120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9063" y="3101975"/>
            <a:ext cx="333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118 Rectángulo redondeado"/>
          <p:cNvSpPr/>
          <p:nvPr/>
        </p:nvSpPr>
        <p:spPr>
          <a:xfrm>
            <a:off x="2198528" y="3832081"/>
            <a:ext cx="785818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dirty="0">
                <a:solidFill>
                  <a:schemeClr val="tx1"/>
                </a:solidFill>
              </a:rPr>
              <a:t>CORREO</a:t>
            </a:r>
          </a:p>
        </p:txBody>
      </p:sp>
      <p:pic>
        <p:nvPicPr>
          <p:cNvPr id="2124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0175" y="4117975"/>
            <a:ext cx="333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120 CuadroTexto"/>
          <p:cNvSpPr txBox="1"/>
          <p:nvPr/>
        </p:nvSpPr>
        <p:spPr>
          <a:xfrm>
            <a:off x="2300288" y="3643313"/>
            <a:ext cx="555625" cy="261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100" dirty="0"/>
              <a:t>MIME</a:t>
            </a:r>
          </a:p>
        </p:txBody>
      </p:sp>
      <p:sp>
        <p:nvSpPr>
          <p:cNvPr id="122" name="121 Rectángulo redondeado"/>
          <p:cNvSpPr/>
          <p:nvPr/>
        </p:nvSpPr>
        <p:spPr>
          <a:xfrm>
            <a:off x="2198528" y="4832213"/>
            <a:ext cx="785818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dirty="0">
                <a:solidFill>
                  <a:schemeClr val="tx1"/>
                </a:solidFill>
              </a:rPr>
              <a:t>TERMINAL</a:t>
            </a:r>
          </a:p>
          <a:p>
            <a:pPr algn="ctr">
              <a:defRPr/>
            </a:pPr>
            <a:r>
              <a:rPr lang="es-ES" sz="800" dirty="0">
                <a:solidFill>
                  <a:schemeClr val="tx1"/>
                </a:solidFill>
              </a:rPr>
              <a:t>ASEG.</a:t>
            </a:r>
          </a:p>
        </p:txBody>
      </p:sp>
      <p:pic>
        <p:nvPicPr>
          <p:cNvPr id="2129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0175" y="5118100"/>
            <a:ext cx="333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123 CuadroTexto"/>
          <p:cNvSpPr txBox="1"/>
          <p:nvPr/>
        </p:nvSpPr>
        <p:spPr>
          <a:xfrm>
            <a:off x="2300288" y="4643438"/>
            <a:ext cx="555625" cy="261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100" dirty="0"/>
              <a:t>XML</a:t>
            </a:r>
          </a:p>
        </p:txBody>
      </p:sp>
      <p:sp>
        <p:nvSpPr>
          <p:cNvPr id="125" name="124 Rectángulo redondeado"/>
          <p:cNvSpPr/>
          <p:nvPr/>
        </p:nvSpPr>
        <p:spPr>
          <a:xfrm>
            <a:off x="5885594" y="1903255"/>
            <a:ext cx="785818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dirty="0">
                <a:solidFill>
                  <a:schemeClr val="tx1"/>
                </a:solidFill>
              </a:rPr>
              <a:t>DAL</a:t>
            </a:r>
          </a:p>
        </p:txBody>
      </p:sp>
      <p:pic>
        <p:nvPicPr>
          <p:cNvPr id="2134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8" y="2157413"/>
            <a:ext cx="333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127 Rectángulo redondeado"/>
          <p:cNvSpPr/>
          <p:nvPr/>
        </p:nvSpPr>
        <p:spPr>
          <a:xfrm>
            <a:off x="5828011" y="3071810"/>
            <a:ext cx="871111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dirty="0">
                <a:solidFill>
                  <a:schemeClr val="tx1"/>
                </a:solidFill>
              </a:rPr>
              <a:t>Documento</a:t>
            </a:r>
          </a:p>
        </p:txBody>
      </p:sp>
      <p:sp>
        <p:nvSpPr>
          <p:cNvPr id="130" name="129 CuadroTexto"/>
          <p:cNvSpPr txBox="1"/>
          <p:nvPr/>
        </p:nvSpPr>
        <p:spPr>
          <a:xfrm>
            <a:off x="5973763" y="2882900"/>
            <a:ext cx="554037" cy="25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050" dirty="0"/>
              <a:t>XML</a:t>
            </a:r>
          </a:p>
        </p:txBody>
      </p:sp>
      <p:sp>
        <p:nvSpPr>
          <p:cNvPr id="131" name="130 Rectángulo redondeado"/>
          <p:cNvSpPr/>
          <p:nvPr/>
        </p:nvSpPr>
        <p:spPr>
          <a:xfrm>
            <a:off x="5873902" y="4071942"/>
            <a:ext cx="841238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dirty="0">
                <a:solidFill>
                  <a:schemeClr val="tx1"/>
                </a:solidFill>
              </a:rPr>
              <a:t>Factura</a:t>
            </a:r>
          </a:p>
          <a:p>
            <a:pPr algn="ctr">
              <a:defRPr/>
            </a:pPr>
            <a:r>
              <a:rPr lang="es-ES" sz="900" dirty="0">
                <a:solidFill>
                  <a:schemeClr val="tx1"/>
                </a:solidFill>
              </a:rPr>
              <a:t>Documento</a:t>
            </a:r>
          </a:p>
        </p:txBody>
      </p:sp>
      <p:sp>
        <p:nvSpPr>
          <p:cNvPr id="132" name="131 CuadroTexto"/>
          <p:cNvSpPr txBox="1"/>
          <p:nvPr/>
        </p:nvSpPr>
        <p:spPr>
          <a:xfrm>
            <a:off x="5975350" y="3883025"/>
            <a:ext cx="555625" cy="25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050" dirty="0"/>
              <a:t>XML</a:t>
            </a:r>
          </a:p>
        </p:txBody>
      </p:sp>
      <p:pic>
        <p:nvPicPr>
          <p:cNvPr id="2143" name="1137679 Rectángul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86463" y="1214438"/>
            <a:ext cx="4699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" name="1137680 Rectángulo"/>
          <p:cNvSpPr>
            <a:spLocks noChangeArrowheads="1"/>
          </p:cNvSpPr>
          <p:nvPr/>
        </p:nvSpPr>
        <p:spPr bwMode="auto">
          <a:xfrm>
            <a:off x="6146800" y="1598613"/>
            <a:ext cx="1127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s-ES"/>
          </a:p>
        </p:txBody>
      </p:sp>
      <p:sp>
        <p:nvSpPr>
          <p:cNvPr id="95" name="94 Pentágono"/>
          <p:cNvSpPr/>
          <p:nvPr/>
        </p:nvSpPr>
        <p:spPr>
          <a:xfrm>
            <a:off x="3057525" y="3244850"/>
            <a:ext cx="874713" cy="280988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000"/>
          </a:p>
        </p:txBody>
      </p:sp>
      <p:pic>
        <p:nvPicPr>
          <p:cNvPr id="2146" name="Picture 2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2150" y="2919413"/>
            <a:ext cx="4714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96 Pentágono"/>
          <p:cNvSpPr/>
          <p:nvPr/>
        </p:nvSpPr>
        <p:spPr>
          <a:xfrm rot="10800000">
            <a:off x="3014663" y="4668838"/>
            <a:ext cx="857250" cy="285750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000"/>
          </a:p>
        </p:txBody>
      </p:sp>
      <p:pic>
        <p:nvPicPr>
          <p:cNvPr id="2148" name="Picture 2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1838" y="4313238"/>
            <a:ext cx="44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139 CuadroTexto"/>
          <p:cNvSpPr txBox="1"/>
          <p:nvPr/>
        </p:nvSpPr>
        <p:spPr>
          <a:xfrm>
            <a:off x="1700213" y="1954213"/>
            <a:ext cx="573087" cy="246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000" dirty="0"/>
              <a:t>           </a:t>
            </a:r>
          </a:p>
        </p:txBody>
      </p:sp>
      <p:sp>
        <p:nvSpPr>
          <p:cNvPr id="141" name="140 CuadroTexto"/>
          <p:cNvSpPr txBox="1"/>
          <p:nvPr/>
        </p:nvSpPr>
        <p:spPr>
          <a:xfrm>
            <a:off x="1714500" y="2928938"/>
            <a:ext cx="511175" cy="246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000" dirty="0"/>
              <a:t>FTPS</a:t>
            </a:r>
          </a:p>
        </p:txBody>
      </p:sp>
      <p:sp>
        <p:nvSpPr>
          <p:cNvPr id="142" name="141 CuadroTexto"/>
          <p:cNvSpPr txBox="1"/>
          <p:nvPr/>
        </p:nvSpPr>
        <p:spPr>
          <a:xfrm>
            <a:off x="1246188" y="3970338"/>
            <a:ext cx="985837" cy="246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000" dirty="0"/>
              <a:t>POP3 / SMTP</a:t>
            </a:r>
          </a:p>
        </p:txBody>
      </p:sp>
      <p:sp>
        <p:nvSpPr>
          <p:cNvPr id="143" name="142 CuadroTexto"/>
          <p:cNvSpPr txBox="1"/>
          <p:nvPr/>
        </p:nvSpPr>
        <p:spPr>
          <a:xfrm>
            <a:off x="1784350" y="4973638"/>
            <a:ext cx="519113" cy="246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000" dirty="0"/>
              <a:t>HTTP</a:t>
            </a:r>
          </a:p>
        </p:txBody>
      </p:sp>
      <p:cxnSp>
        <p:nvCxnSpPr>
          <p:cNvPr id="145" name="144 Conector angular"/>
          <p:cNvCxnSpPr>
            <a:stCxn id="85" idx="3"/>
            <a:endCxn id="50" idx="1"/>
          </p:cNvCxnSpPr>
          <p:nvPr/>
        </p:nvCxnSpPr>
        <p:spPr>
          <a:xfrm flipV="1">
            <a:off x="5118100" y="4346575"/>
            <a:ext cx="511175" cy="341313"/>
          </a:xfrm>
          <a:prstGeom prst="bentConnector3">
            <a:avLst>
              <a:gd name="adj1" fmla="val 689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147 Conector angular"/>
          <p:cNvCxnSpPr>
            <a:stCxn id="85" idx="3"/>
            <a:endCxn id="0" idx="1"/>
          </p:cNvCxnSpPr>
          <p:nvPr/>
        </p:nvCxnSpPr>
        <p:spPr>
          <a:xfrm flipV="1">
            <a:off x="5118100" y="3321050"/>
            <a:ext cx="754063" cy="1366838"/>
          </a:xfrm>
          <a:prstGeom prst="bentConnector3">
            <a:avLst>
              <a:gd name="adj1" fmla="val 352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angular"/>
          <p:cNvCxnSpPr>
            <a:endCxn id="0" idx="1"/>
          </p:cNvCxnSpPr>
          <p:nvPr/>
        </p:nvCxnSpPr>
        <p:spPr>
          <a:xfrm rot="5400000" flipH="1" flipV="1">
            <a:off x="4317206" y="3090069"/>
            <a:ext cx="2505075" cy="63023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angular"/>
          <p:cNvCxnSpPr>
            <a:stCxn id="0" idx="3"/>
            <a:endCxn id="0" idx="1"/>
          </p:cNvCxnSpPr>
          <p:nvPr/>
        </p:nvCxnSpPr>
        <p:spPr>
          <a:xfrm>
            <a:off x="6670675" y="2152650"/>
            <a:ext cx="457200" cy="3714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163 Conector angular"/>
          <p:cNvCxnSpPr>
            <a:stCxn id="0" idx="3"/>
            <a:endCxn id="0" idx="1"/>
          </p:cNvCxnSpPr>
          <p:nvPr/>
        </p:nvCxnSpPr>
        <p:spPr>
          <a:xfrm>
            <a:off x="6657975" y="3321050"/>
            <a:ext cx="485775" cy="7334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166 Conector angular"/>
          <p:cNvCxnSpPr>
            <a:endCxn id="47" idx="1"/>
          </p:cNvCxnSpPr>
          <p:nvPr/>
        </p:nvCxnSpPr>
        <p:spPr>
          <a:xfrm rot="16200000" flipH="1">
            <a:off x="6342857" y="4658519"/>
            <a:ext cx="1030287" cy="4286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9" name="80 CuadroTexto"/>
          <p:cNvSpPr txBox="1">
            <a:spLocks noChangeArrowheads="1"/>
          </p:cNvSpPr>
          <p:nvPr/>
        </p:nvSpPr>
        <p:spPr bwMode="auto">
          <a:xfrm>
            <a:off x="714375" y="714375"/>
            <a:ext cx="657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C00000"/>
                </a:solidFill>
              </a:rPr>
              <a:t>CONTEXTO EMPRESARIAL</a:t>
            </a:r>
          </a:p>
        </p:txBody>
      </p:sp>
      <p:sp>
        <p:nvSpPr>
          <p:cNvPr id="175" name="174 Rectángulo redondeado"/>
          <p:cNvSpPr/>
          <p:nvPr/>
        </p:nvSpPr>
        <p:spPr>
          <a:xfrm>
            <a:off x="2143108" y="5885602"/>
            <a:ext cx="4643470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200" dirty="0"/>
              <a:t>Servicios de Infraestructura</a:t>
            </a:r>
          </a:p>
        </p:txBody>
      </p:sp>
      <p:pic>
        <p:nvPicPr>
          <p:cNvPr id="2163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607218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" name="Picture 2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28938" y="60721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" name="Picture 2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86438" y="60721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66" name="Group 26"/>
          <p:cNvGrpSpPr>
            <a:grpSpLocks/>
          </p:cNvGrpSpPr>
          <p:nvPr/>
        </p:nvGrpSpPr>
        <p:grpSpPr bwMode="auto">
          <a:xfrm>
            <a:off x="6286500" y="6000750"/>
            <a:ext cx="315913" cy="541338"/>
            <a:chOff x="846" y="3011"/>
            <a:chExt cx="408" cy="738"/>
          </a:xfrm>
        </p:grpSpPr>
        <p:sp>
          <p:nvSpPr>
            <p:cNvPr id="2192" name="1137688 Rectángulo"/>
            <p:cNvSpPr>
              <a:spLocks noChangeArrowheads="1"/>
            </p:cNvSpPr>
            <p:nvPr/>
          </p:nvSpPr>
          <p:spPr bwMode="auto">
            <a:xfrm>
              <a:off x="979" y="3573"/>
              <a:ext cx="133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s-ES"/>
            </a:p>
          </p:txBody>
        </p:sp>
        <p:pic>
          <p:nvPicPr>
            <p:cNvPr id="2193" name="1137689 Rectángulo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846" y="3011"/>
              <a:ext cx="408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0" name="99 Conector angular"/>
          <p:cNvCxnSpPr>
            <a:endCxn id="143" idx="1"/>
          </p:cNvCxnSpPr>
          <p:nvPr/>
        </p:nvCxnSpPr>
        <p:spPr>
          <a:xfrm flipV="1">
            <a:off x="785813" y="5097463"/>
            <a:ext cx="998537" cy="3317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angular"/>
          <p:cNvCxnSpPr>
            <a:endCxn id="141" idx="1"/>
          </p:cNvCxnSpPr>
          <p:nvPr/>
        </p:nvCxnSpPr>
        <p:spPr>
          <a:xfrm>
            <a:off x="428625" y="3000375"/>
            <a:ext cx="1285875" cy="523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angular"/>
          <p:cNvCxnSpPr>
            <a:endCxn id="140" idx="1"/>
          </p:cNvCxnSpPr>
          <p:nvPr/>
        </p:nvCxnSpPr>
        <p:spPr>
          <a:xfrm>
            <a:off x="928688" y="1928813"/>
            <a:ext cx="771525" cy="1492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70" name="Picture 2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85938" y="1687513"/>
            <a:ext cx="4556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58" name="Object 118"/>
          <p:cNvGraphicFramePr>
            <a:graphicFrameLocks noChangeAspect="1"/>
          </p:cNvGraphicFramePr>
          <p:nvPr/>
        </p:nvGraphicFramePr>
        <p:xfrm>
          <a:off x="2398713" y="1141413"/>
          <a:ext cx="441325" cy="660400"/>
        </p:xfrm>
        <a:graphic>
          <a:graphicData uri="http://schemas.openxmlformats.org/presentationml/2006/ole">
            <p:oleObj spid="_x0000_s2050" name="Visio" r:id="rId14" imgW="928726" imgH="1392936" progId="Visio.Drawing.11">
              <p:embed/>
            </p:oleObj>
          </a:graphicData>
        </a:graphic>
      </p:graphicFrame>
      <p:graphicFrame>
        <p:nvGraphicFramePr>
          <p:cNvPr id="10359" name="Object 119"/>
          <p:cNvGraphicFramePr>
            <a:graphicFrameLocks noChangeAspect="1"/>
          </p:cNvGraphicFramePr>
          <p:nvPr/>
        </p:nvGraphicFramePr>
        <p:xfrm>
          <a:off x="7894638" y="4797425"/>
          <a:ext cx="833437" cy="1071563"/>
        </p:xfrm>
        <a:graphic>
          <a:graphicData uri="http://schemas.openxmlformats.org/presentationml/2006/ole">
            <p:oleObj spid="_x0000_s2051" name="Visio" r:id="rId15" imgW="954024" imgH="1225906" progId="Visio.Drawing.11">
              <p:embed/>
            </p:oleObj>
          </a:graphicData>
        </a:graphic>
      </p:graphicFrame>
      <p:graphicFrame>
        <p:nvGraphicFramePr>
          <p:cNvPr id="10360" name="Object 120"/>
          <p:cNvGraphicFramePr>
            <a:graphicFrameLocks noChangeAspect="1"/>
          </p:cNvGraphicFramePr>
          <p:nvPr/>
        </p:nvGraphicFramePr>
        <p:xfrm>
          <a:off x="8215313" y="2143125"/>
          <a:ext cx="736600" cy="1285875"/>
        </p:xfrm>
        <a:graphic>
          <a:graphicData uri="http://schemas.openxmlformats.org/presentationml/2006/ole">
            <p:oleObj spid="_x0000_s2052" name="Visio" r:id="rId16" imgW="701954" imgH="1225906" progId="Visio.Drawing.11">
              <p:embed/>
            </p:oleObj>
          </a:graphicData>
        </a:graphic>
      </p:graphicFrame>
      <p:graphicFrame>
        <p:nvGraphicFramePr>
          <p:cNvPr id="10362" name="Object 122"/>
          <p:cNvGraphicFramePr>
            <a:graphicFrameLocks noChangeAspect="1"/>
          </p:cNvGraphicFramePr>
          <p:nvPr/>
        </p:nvGraphicFramePr>
        <p:xfrm>
          <a:off x="8269288" y="3455988"/>
          <a:ext cx="701675" cy="1225550"/>
        </p:xfrm>
        <a:graphic>
          <a:graphicData uri="http://schemas.openxmlformats.org/presentationml/2006/ole">
            <p:oleObj spid="_x0000_s2053" name="Visio" r:id="rId17" imgW="701954" imgH="1225906" progId="Visio.Drawing.11">
              <p:embed/>
            </p:oleObj>
          </a:graphicData>
        </a:graphic>
      </p:graphicFrame>
      <p:grpSp>
        <p:nvGrpSpPr>
          <p:cNvPr id="2171" name="148 Grupo"/>
          <p:cNvGrpSpPr>
            <a:grpSpLocks/>
          </p:cNvGrpSpPr>
          <p:nvPr/>
        </p:nvGrpSpPr>
        <p:grpSpPr bwMode="auto">
          <a:xfrm>
            <a:off x="-41275" y="3857625"/>
            <a:ext cx="1670050" cy="1143000"/>
            <a:chOff x="-41565" y="3857629"/>
            <a:chExt cx="1671754" cy="1143305"/>
          </a:xfrm>
        </p:grpSpPr>
        <p:graphicFrame>
          <p:nvGraphicFramePr>
            <p:cNvPr id="2059" name="Object 113"/>
            <p:cNvGraphicFramePr>
              <a:graphicFrameLocks noChangeAspect="1"/>
            </p:cNvGraphicFramePr>
            <p:nvPr/>
          </p:nvGraphicFramePr>
          <p:xfrm>
            <a:off x="214282" y="3857629"/>
            <a:ext cx="531713" cy="928694"/>
          </p:xfrm>
          <a:graphic>
            <a:graphicData uri="http://schemas.openxmlformats.org/presentationml/2006/ole">
              <p:oleObj spid="_x0000_s2059" name="Visio" r:id="rId18" imgW="701954" imgH="1225906" progId="Visio.Drawing.11">
                <p:embed/>
              </p:oleObj>
            </a:graphicData>
          </a:graphic>
        </p:graphicFrame>
        <p:cxnSp>
          <p:nvCxnSpPr>
            <p:cNvPr id="103" name="102 Conector angular"/>
            <p:cNvCxnSpPr>
              <a:endCxn id="142" idx="1"/>
            </p:cNvCxnSpPr>
            <p:nvPr/>
          </p:nvCxnSpPr>
          <p:spPr>
            <a:xfrm flipV="1">
              <a:off x="714856" y="4092642"/>
              <a:ext cx="532356" cy="26518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133 CuadroTexto"/>
            <p:cNvSpPr txBox="1"/>
            <p:nvPr/>
          </p:nvSpPr>
          <p:spPr>
            <a:xfrm>
              <a:off x="-41565" y="4584898"/>
              <a:ext cx="1671754" cy="4160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050" b="1" dirty="0"/>
                <a:t>Correo / Fax </a:t>
              </a:r>
            </a:p>
            <a:p>
              <a:pPr>
                <a:defRPr/>
              </a:pPr>
              <a:r>
                <a:rPr lang="es-ES" sz="1050" b="1" dirty="0"/>
                <a:t>Impresora Multifunción</a:t>
              </a:r>
            </a:p>
          </p:txBody>
        </p:sp>
      </p:grpSp>
      <p:grpSp>
        <p:nvGrpSpPr>
          <p:cNvPr id="2172" name="146 Grupo"/>
          <p:cNvGrpSpPr>
            <a:grpSpLocks/>
          </p:cNvGrpSpPr>
          <p:nvPr/>
        </p:nvGrpSpPr>
        <p:grpSpPr bwMode="auto">
          <a:xfrm>
            <a:off x="-55563" y="2643188"/>
            <a:ext cx="1193801" cy="1146175"/>
            <a:chOff x="-55420" y="2643181"/>
            <a:chExt cx="1194925" cy="1145470"/>
          </a:xfrm>
        </p:grpSpPr>
        <p:graphicFrame>
          <p:nvGraphicFramePr>
            <p:cNvPr id="2058" name="Object 121"/>
            <p:cNvGraphicFramePr>
              <a:graphicFrameLocks noChangeAspect="1"/>
            </p:cNvGraphicFramePr>
            <p:nvPr/>
          </p:nvGraphicFramePr>
          <p:xfrm>
            <a:off x="214282" y="2643181"/>
            <a:ext cx="571504" cy="998193"/>
          </p:xfrm>
          <a:graphic>
            <a:graphicData uri="http://schemas.openxmlformats.org/presentationml/2006/ole">
              <p:oleObj spid="_x0000_s2058" name="Visio" r:id="rId19" imgW="701954" imgH="1225906" progId="Visio.Drawing.11">
                <p:embed/>
              </p:oleObj>
            </a:graphicData>
          </a:graphic>
        </p:graphicFrame>
        <p:sp>
          <p:nvSpPr>
            <p:cNvPr id="135" name="134 CuadroTexto"/>
            <p:cNvSpPr txBox="1"/>
            <p:nvPr/>
          </p:nvSpPr>
          <p:spPr>
            <a:xfrm>
              <a:off x="-55420" y="3372982"/>
              <a:ext cx="1194925" cy="4156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050" b="1" dirty="0"/>
                <a:t>Digitalización</a:t>
              </a:r>
            </a:p>
            <a:p>
              <a:pPr>
                <a:defRPr/>
              </a:pPr>
              <a:r>
                <a:rPr lang="es-ES" sz="1050" b="1" dirty="0"/>
                <a:t>de Documentos</a:t>
              </a:r>
            </a:p>
          </p:txBody>
        </p:sp>
      </p:grpSp>
      <p:grpSp>
        <p:nvGrpSpPr>
          <p:cNvPr id="2173" name="145 Grupo"/>
          <p:cNvGrpSpPr>
            <a:grpSpLocks/>
          </p:cNvGrpSpPr>
          <p:nvPr/>
        </p:nvGrpSpPr>
        <p:grpSpPr bwMode="auto">
          <a:xfrm>
            <a:off x="-14288" y="1357313"/>
            <a:ext cx="1014413" cy="1228725"/>
            <a:chOff x="-13855" y="1357298"/>
            <a:chExt cx="1013955" cy="1228599"/>
          </a:xfrm>
        </p:grpSpPr>
        <p:graphicFrame>
          <p:nvGraphicFramePr>
            <p:cNvPr id="2056" name="Object 115"/>
            <p:cNvGraphicFramePr>
              <a:graphicFrameLocks noChangeAspect="1"/>
            </p:cNvGraphicFramePr>
            <p:nvPr/>
          </p:nvGraphicFramePr>
          <p:xfrm>
            <a:off x="50720" y="1357298"/>
            <a:ext cx="834214" cy="1071570"/>
          </p:xfrm>
          <a:graphic>
            <a:graphicData uri="http://schemas.openxmlformats.org/presentationml/2006/ole">
              <p:oleObj spid="_x0000_s2056" name="Visio" r:id="rId20" imgW="954024" imgH="1225906" progId="Visio.Drawing.11">
                <p:embed/>
              </p:oleObj>
            </a:graphicData>
          </a:graphic>
        </p:graphicFrame>
        <p:graphicFrame>
          <p:nvGraphicFramePr>
            <p:cNvPr id="2057" name="Object 114"/>
            <p:cNvGraphicFramePr>
              <a:graphicFrameLocks noChangeAspect="1"/>
            </p:cNvGraphicFramePr>
            <p:nvPr/>
          </p:nvGraphicFramePr>
          <p:xfrm>
            <a:off x="571472" y="1643050"/>
            <a:ext cx="428628" cy="748645"/>
          </p:xfrm>
          <a:graphic>
            <a:graphicData uri="http://schemas.openxmlformats.org/presentationml/2006/ole">
              <p:oleObj spid="_x0000_s2057" name="Visio" r:id="rId21" imgW="701954" imgH="1225906" progId="Visio.Drawing.11">
                <p:embed/>
              </p:oleObj>
            </a:graphicData>
          </a:graphic>
        </p:graphicFrame>
        <p:sp>
          <p:nvSpPr>
            <p:cNvPr id="138" name="137 CuadroTexto"/>
            <p:cNvSpPr txBox="1"/>
            <p:nvPr/>
          </p:nvSpPr>
          <p:spPr>
            <a:xfrm>
              <a:off x="-13855" y="2170015"/>
              <a:ext cx="933030" cy="4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050" b="1" dirty="0"/>
                <a:t>Entidades</a:t>
              </a:r>
            </a:p>
            <a:p>
              <a:pPr>
                <a:defRPr/>
              </a:pPr>
              <a:r>
                <a:rPr lang="es-ES" sz="1050" b="1" dirty="0"/>
                <a:t>Financieras</a:t>
              </a:r>
            </a:p>
          </p:txBody>
        </p:sp>
      </p:grpSp>
      <p:grpSp>
        <p:nvGrpSpPr>
          <p:cNvPr id="2174" name="157 Grupo"/>
          <p:cNvGrpSpPr>
            <a:grpSpLocks/>
          </p:cNvGrpSpPr>
          <p:nvPr/>
        </p:nvGrpSpPr>
        <p:grpSpPr bwMode="auto">
          <a:xfrm>
            <a:off x="0" y="5097463"/>
            <a:ext cx="1462088" cy="1071562"/>
            <a:chOff x="0" y="5097621"/>
            <a:chExt cx="1462151" cy="1071570"/>
          </a:xfrm>
        </p:grpSpPr>
        <p:grpSp>
          <p:nvGrpSpPr>
            <p:cNvPr id="2185" name="149 Grupo"/>
            <p:cNvGrpSpPr>
              <a:grpSpLocks/>
            </p:cNvGrpSpPr>
            <p:nvPr/>
          </p:nvGrpSpPr>
          <p:grpSpPr bwMode="auto">
            <a:xfrm>
              <a:off x="0" y="5097621"/>
              <a:ext cx="1462151" cy="1071570"/>
              <a:chOff x="0" y="5097621"/>
              <a:chExt cx="1462151" cy="1071570"/>
            </a:xfrm>
          </p:grpSpPr>
          <p:graphicFrame>
            <p:nvGraphicFramePr>
              <p:cNvPr id="2055" name="Object 112"/>
              <p:cNvGraphicFramePr>
                <a:graphicFrameLocks noChangeAspect="1"/>
              </p:cNvGraphicFramePr>
              <p:nvPr/>
            </p:nvGraphicFramePr>
            <p:xfrm>
              <a:off x="41565" y="5097621"/>
              <a:ext cx="840962" cy="1071570"/>
            </p:xfrm>
            <a:graphic>
              <a:graphicData uri="http://schemas.openxmlformats.org/presentationml/2006/ole">
                <p:oleObj spid="_x0000_s2055" name="Visio" r:id="rId22" imgW="966826" imgH="1232002" progId="Visio.Drawing.11">
                  <p:embed/>
                </p:oleObj>
              </a:graphicData>
            </a:graphic>
          </p:graphicFrame>
          <p:sp>
            <p:nvSpPr>
              <p:cNvPr id="133" name="132 CuadroTexto"/>
              <p:cNvSpPr txBox="1"/>
              <p:nvPr/>
            </p:nvSpPr>
            <p:spPr>
              <a:xfrm>
                <a:off x="0" y="5858039"/>
                <a:ext cx="1462151" cy="2540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ES" sz="1050" b="1" dirty="0"/>
                  <a:t>Terminal Financiero</a:t>
                </a:r>
              </a:p>
            </p:txBody>
          </p:sp>
        </p:grpSp>
        <p:pic>
          <p:nvPicPr>
            <p:cNvPr id="2186" name="Picture 27" descr="C:\Documents and Settings\Juan Carlos\Mis documentos\iconos\user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10" y="5357826"/>
              <a:ext cx="500066" cy="644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75" name="3 Marcador de número de diapositiva"/>
          <p:cNvSpPr txBox="1">
            <a:spLocks/>
          </p:cNvSpPr>
          <p:nvPr/>
        </p:nvSpPr>
        <p:spPr bwMode="auto">
          <a:xfrm>
            <a:off x="7029450" y="6461125"/>
            <a:ext cx="2133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F16C9CB-93E0-439C-89D0-A33333EB3CFD}" type="slidenum">
              <a:rPr lang="es-ES" sz="1400"/>
              <a:pPr algn="r"/>
              <a:t>8</a:t>
            </a:fld>
            <a:endParaRPr lang="es-ES" sz="1400"/>
          </a:p>
        </p:txBody>
      </p:sp>
      <p:sp>
        <p:nvSpPr>
          <p:cNvPr id="102" name="101 CuadroTexto"/>
          <p:cNvSpPr txBox="1"/>
          <p:nvPr/>
        </p:nvSpPr>
        <p:spPr>
          <a:xfrm>
            <a:off x="6567488" y="3297238"/>
            <a:ext cx="539750" cy="246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000" dirty="0"/>
              <a:t>SOAP</a:t>
            </a:r>
          </a:p>
        </p:txBody>
      </p:sp>
      <p:sp>
        <p:nvSpPr>
          <p:cNvPr id="104" name="103 CuadroTexto"/>
          <p:cNvSpPr txBox="1"/>
          <p:nvPr/>
        </p:nvSpPr>
        <p:spPr>
          <a:xfrm>
            <a:off x="6330950" y="4518025"/>
            <a:ext cx="511175" cy="246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000" dirty="0"/>
              <a:t>FTPS</a:t>
            </a:r>
          </a:p>
        </p:txBody>
      </p:sp>
      <p:pic>
        <p:nvPicPr>
          <p:cNvPr id="2178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357563"/>
            <a:ext cx="333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4" name="Object 136"/>
          <p:cNvGraphicFramePr>
            <a:graphicFrameLocks noChangeAspect="1"/>
          </p:cNvGraphicFramePr>
          <p:nvPr/>
        </p:nvGraphicFramePr>
        <p:xfrm>
          <a:off x="8399463" y="5286375"/>
          <a:ext cx="490537" cy="857250"/>
        </p:xfrm>
        <a:graphic>
          <a:graphicData uri="http://schemas.openxmlformats.org/presentationml/2006/ole">
            <p:oleObj spid="_x0000_s2054" name="Visio" r:id="rId23" imgW="701954" imgH="1225906" progId="Visio.Drawing.11">
              <p:embed/>
            </p:oleObj>
          </a:graphicData>
        </a:graphic>
      </p:graphicFrame>
      <p:pic>
        <p:nvPicPr>
          <p:cNvPr id="2179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429125"/>
            <a:ext cx="333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143 CuadroTexto"/>
          <p:cNvSpPr txBox="1"/>
          <p:nvPr/>
        </p:nvSpPr>
        <p:spPr>
          <a:xfrm>
            <a:off x="6480175" y="2014538"/>
            <a:ext cx="476250" cy="246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000" dirty="0"/>
              <a:t>.NET</a:t>
            </a:r>
          </a:p>
        </p:txBody>
      </p:sp>
      <p:pic>
        <p:nvPicPr>
          <p:cNvPr id="2181" name="Picture 2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75" y="5072063"/>
            <a:ext cx="4714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2" name="Picture 2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05575" y="51831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3" name="Picture 2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1250" y="1682750"/>
            <a:ext cx="4714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4" name="Picture 2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87450" y="17922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611188" y="-26988"/>
            <a:ext cx="6961187" cy="777876"/>
          </a:xfrm>
        </p:spPr>
        <p:txBody>
          <a:bodyPr/>
          <a:lstStyle/>
          <a:p>
            <a:r>
              <a:rPr lang="es-ES" smtClean="0"/>
              <a:t>Middleware de Negocio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 bwMode="auto">
          <a:xfrm>
            <a:off x="928688" y="1357313"/>
            <a:ext cx="7786687" cy="4525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indent="-360363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sz="2800" b="1" i="0" dirty="0" smtClean="0">
                <a:solidFill>
                  <a:schemeClr val="tx1"/>
                </a:solidFill>
              </a:rPr>
              <a:t>SICOEF – Integración con Canal Banca Seguros</a:t>
            </a:r>
          </a:p>
          <a:p>
            <a:pPr marL="360363" indent="-360363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sz="2800" b="1" i="0" dirty="0" smtClean="0">
                <a:solidFill>
                  <a:schemeClr val="tx1"/>
                </a:solidFill>
              </a:rPr>
              <a:t>Procesos de Gestión Documental Multicanal</a:t>
            </a:r>
          </a:p>
          <a:p>
            <a:pPr marL="360363" indent="-360363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sz="2800" b="1" i="0" dirty="0" smtClean="0">
                <a:solidFill>
                  <a:schemeClr val="tx1"/>
                </a:solidFill>
              </a:rPr>
              <a:t>Facturación Electrónica de Talleres</a:t>
            </a:r>
          </a:p>
          <a:p>
            <a:pPr marL="360363" indent="-360363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sz="2800" b="1" i="0" dirty="0" smtClean="0">
                <a:solidFill>
                  <a:schemeClr val="tx1"/>
                </a:solidFill>
              </a:rPr>
              <a:t>Portal Web de Comercialización de Productos</a:t>
            </a:r>
          </a:p>
          <a:p>
            <a:pPr marL="360363" indent="-360363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sz="2800" b="1" i="0" dirty="0" smtClean="0">
                <a:solidFill>
                  <a:schemeClr val="tx1"/>
                </a:solidFill>
              </a:rPr>
              <a:t>Mensajería SMS</a:t>
            </a:r>
          </a:p>
          <a:p>
            <a:pPr marL="360363" indent="-360363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sz="2800" b="1" i="0" dirty="0" smtClean="0">
                <a:solidFill>
                  <a:schemeClr val="tx1"/>
                </a:solidFill>
              </a:rPr>
              <a:t>Procesos de sincronización de usuarios y accesos en plataforma de Seguridad</a:t>
            </a:r>
          </a:p>
          <a:p>
            <a:pPr marL="179388" indent="-179388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s-ES" b="1" i="0" dirty="0" smtClean="0">
              <a:solidFill>
                <a:schemeClr val="tx1"/>
              </a:solidFill>
            </a:endParaRPr>
          </a:p>
          <a:p>
            <a:pPr marL="179388" indent="-179388" algn="just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s-ES" sz="2200" i="0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s-ES" sz="1800" dirty="0" smtClean="0"/>
          </a:p>
          <a:p>
            <a:pPr lvl="2" algn="just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s-ES" sz="1800" dirty="0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5BEE43-17AB-49F2-BF55-B658B6AE4CAE}" type="slidenum">
              <a:rPr lang="es-ES" smtClean="0">
                <a:latin typeface="Arial" pitchFamily="34" charset="0"/>
              </a:rPr>
              <a:pPr/>
              <a:t>9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714375" y="760413"/>
            <a:ext cx="700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C00000"/>
                </a:solidFill>
              </a:rPr>
              <a:t>SERVICIOS EN PRODUCCIÓN SOBRE BIZTALK 2006 R2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TRON CORPORATIVO">
  <a:themeElements>
    <a:clrScheme name="PATRON CORPORATIV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TRON CORPORATIV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RON CORPORATIV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CORPORATIV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CORPORATIV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CORPORATIV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CORPORATIV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CORPORATIV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CORPORATIV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CORPORATIV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CORPORATIV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CORPORATIV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CORPORATIV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CORPORATIV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15400</TotalTime>
  <Words>728</Words>
  <Application>Microsoft Office PowerPoint</Application>
  <PresentationFormat>Presentación en pantalla (4:3)</PresentationFormat>
  <Paragraphs>180</Paragraphs>
  <Slides>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Times</vt:lpstr>
      <vt:lpstr>Wingdings</vt:lpstr>
      <vt:lpstr>Diseño personalizado</vt:lpstr>
      <vt:lpstr>PATRON CORPORATIVO</vt:lpstr>
      <vt:lpstr>Dibujo de Microsoft Office Visio</vt:lpstr>
      <vt:lpstr>Fotografía de Photo Editor</vt:lpstr>
      <vt:lpstr>    Middleware de Negocio  Dpto. de Arquitectura y e-Business Dirección de SI &amp; TIC  </vt:lpstr>
      <vt:lpstr>Diapositiva 2</vt:lpstr>
      <vt:lpstr>Middleware de Negocio</vt:lpstr>
      <vt:lpstr>Middleware de Negocio</vt:lpstr>
      <vt:lpstr>Diapositiva 5</vt:lpstr>
      <vt:lpstr>Diapositiva 6</vt:lpstr>
      <vt:lpstr>Middleware de Negocio</vt:lpstr>
      <vt:lpstr>Middleware de Negocio</vt:lpstr>
      <vt:lpstr>Middleware de Negocio</vt:lpstr>
    </vt:vector>
  </TitlesOfParts>
  <Company>REALE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Entregado a RRHH</dc:title>
  <dc:creator>etejero</dc:creator>
  <cp:lastModifiedBy>Gonzalo</cp:lastModifiedBy>
  <cp:revision>858</cp:revision>
  <dcterms:created xsi:type="dcterms:W3CDTF">2008-01-11T09:26:29Z</dcterms:created>
  <dcterms:modified xsi:type="dcterms:W3CDTF">2009-02-05T14:46:19Z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