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89" r:id="rId4"/>
    <p:sldId id="282"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283"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284" r:id="rId57"/>
    <p:sldId id="286" r:id="rId58"/>
    <p:sldId id="288" r:id="rId59"/>
    <p:sldId id="340" r:id="rId60"/>
    <p:sldId id="285" r:id="rId61"/>
    <p:sldId id="281" r:id="rId62"/>
    <p:sldId id="341" r:id="rId6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3623" autoAdjust="0"/>
  </p:normalViewPr>
  <p:slideViewPr>
    <p:cSldViewPr>
      <p:cViewPr varScale="1">
        <p:scale>
          <a:sx n="57" d="100"/>
          <a:sy n="57" d="100"/>
        </p:scale>
        <p:origin x="-15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FE6CD866-264E-470C-B35F-77593BBAD9EF}">
      <dgm:prSet phldrT="[Text]" custT="1"/>
      <dgm:spPr>
        <a:scene3d>
          <a:camera prst="orthographicFront">
            <a:rot lat="0" lon="0" rev="0"/>
          </a:camera>
          <a:lightRig rig="balanced" dir="t">
            <a:rot lat="0" lon="0" rev="8700000"/>
          </a:lightRig>
        </a:scene3d>
        <a:sp3d>
          <a:bevelT w="190500" h="38100"/>
        </a:sp3d>
      </dgm:spPr>
      <dgm:t>
        <a:bodyPr/>
        <a:lstStyle/>
        <a:p>
          <a:r>
            <a:rPr lang="es-ES" sz="2600" b="1" noProof="0" smtClean="0"/>
            <a:t>Menos Tests de Compatibilidad</a:t>
          </a:r>
          <a:endParaRPr lang="es-ES" sz="2600" b="1" noProof="0"/>
        </a:p>
      </dgm:t>
    </dgm:pt>
    <dgm:pt modelId="{98B1A228-F5D4-49A9-A920-FD0A427A9BC0}" type="parTrans" cxnId="{98D15A03-50D7-4DFE-992D-3F023EB39A5D}">
      <dgm:prSet/>
      <dgm:spPr/>
      <dgm:t>
        <a:bodyPr/>
        <a:lstStyle/>
        <a:p>
          <a:endParaRPr lang="es-ES" noProof="0"/>
        </a:p>
      </dgm:t>
    </dgm:pt>
    <dgm:pt modelId="{709AF761-53D6-4603-B4EE-B05BB747C67E}" type="sibTrans" cxnId="{98D15A03-50D7-4DFE-992D-3F023EB39A5D}">
      <dgm:prSet/>
      <dgm:spPr/>
      <dgm:t>
        <a:bodyPr/>
        <a:lstStyle/>
        <a:p>
          <a:endParaRPr lang="es-ES" noProof="0"/>
        </a:p>
      </dgm:t>
    </dgm:pt>
    <dgm:pt modelId="{83F7CC42-E36B-4F8D-A2BD-4CAD18E7F7AC}">
      <dgm:prSet phldrT="[Text]" custT="1"/>
      <dgm:spPr>
        <a:scene3d>
          <a:camera prst="orthographicFront">
            <a:rot lat="0" lon="0" rev="0"/>
          </a:camera>
          <a:lightRig rig="balanced" dir="t">
            <a:rot lat="0" lon="0" rev="8700000"/>
          </a:lightRig>
        </a:scene3d>
        <a:sp3d>
          <a:bevelT w="190500" h="38100"/>
        </a:sp3d>
      </dgm:spPr>
      <dgm:t>
        <a:bodyPr/>
        <a:lstStyle/>
        <a:p>
          <a:pPr algn="l"/>
          <a:r>
            <a:rPr lang="es-ES" sz="1600" i="0" u="none" noProof="0" dirty="0" smtClean="0">
              <a:latin typeface="Segoe Semibold" pitchFamily="34" charset="0"/>
              <a:ea typeface="+mn-ea"/>
              <a:cs typeface="+mn-cs"/>
            </a:rPr>
            <a:t>Heidelberg estima un ahorro aproximado de unos </a:t>
          </a:r>
          <a:r>
            <a:rPr lang="es-ES" sz="1600" b="1" i="0" u="none" noProof="0" dirty="0" smtClean="0">
              <a:latin typeface="Segoe Semibold" pitchFamily="34" charset="0"/>
              <a:ea typeface="+mn-ea"/>
              <a:cs typeface="+mn-cs"/>
            </a:rPr>
            <a:t>50.000 Euros anuales </a:t>
          </a:r>
          <a:r>
            <a:rPr lang="es-ES" sz="1600" i="0" u="none" noProof="0" dirty="0" smtClean="0">
              <a:latin typeface="Segoe Semibold" pitchFamily="34" charset="0"/>
              <a:ea typeface="+mn-ea"/>
              <a:cs typeface="+mn-cs"/>
            </a:rPr>
            <a:t>mediante el uso de Virtualización de Aplicaciones. “</a:t>
          </a:r>
          <a:r>
            <a:rPr lang="es-ES" sz="1600" b="1" i="0" noProof="0" dirty="0" smtClean="0">
              <a:latin typeface="Segoe Semibold" pitchFamily="34" charset="0"/>
              <a:ea typeface="+mn-ea"/>
              <a:cs typeface="+mn-cs"/>
            </a:rPr>
            <a:t>Lo amortizamos en sólo 6 meses”</a:t>
          </a:r>
          <a:endParaRPr lang="es-ES" sz="1600" i="0" noProof="0" dirty="0" smtClean="0">
            <a:latin typeface="Segoe Semibold" pitchFamily="34" charset="0"/>
            <a:ea typeface="+mn-ea"/>
            <a:cs typeface="+mn-cs"/>
          </a:endParaRPr>
        </a:p>
      </dgm:t>
    </dgm:pt>
    <dgm:pt modelId="{B78B877A-CD4C-4430-BCB4-33493E039CBA}" type="parTrans" cxnId="{BDC0905F-EFE6-41B2-B5CE-DFFAAF32FDF0}">
      <dgm:prSet/>
      <dgm:spPr/>
      <dgm:t>
        <a:bodyPr/>
        <a:lstStyle/>
        <a:p>
          <a:endParaRPr lang="es-ES" noProof="0"/>
        </a:p>
      </dgm:t>
    </dgm:pt>
    <dgm:pt modelId="{F97F72DE-2CDF-43E9-937A-7F38FFBA04DC}" type="sibTrans" cxnId="{BDC0905F-EFE6-41B2-B5CE-DFFAAF32FDF0}">
      <dgm:prSet/>
      <dgm:spPr/>
      <dgm:t>
        <a:bodyPr/>
        <a:lstStyle/>
        <a:p>
          <a:endParaRPr lang="es-ES" noProof="0"/>
        </a:p>
      </dgm:t>
    </dgm:pt>
    <dgm:pt modelId="{ABB1BE67-AEC3-43BC-9A7B-13BE8CCCCD06}">
      <dgm:prSet phldrT="[Text]" custT="1"/>
      <dgm:spPr>
        <a:scene3d>
          <a:camera prst="orthographicFront">
            <a:rot lat="0" lon="0" rev="0"/>
          </a:camera>
          <a:lightRig rig="balanced" dir="t">
            <a:rot lat="0" lon="0" rev="8700000"/>
          </a:lightRig>
        </a:scene3d>
        <a:sp3d>
          <a:bevelT w="190500" h="38100"/>
        </a:sp3d>
      </dgm:spPr>
      <dgm:t>
        <a:bodyPr/>
        <a:lstStyle/>
        <a:p>
          <a:r>
            <a:rPr lang="es-ES" sz="2600" b="1" noProof="0" smtClean="0"/>
            <a:t>Aceleración del Despliegue</a:t>
          </a:r>
          <a:endParaRPr lang="es-ES" sz="2600" b="1" noProof="0"/>
        </a:p>
      </dgm:t>
    </dgm:pt>
    <dgm:pt modelId="{5CEA4C76-75D1-42A2-ABBF-D8392811FEF9}" type="parTrans" cxnId="{E35BBB7F-256C-4E29-9BED-486B042D334B}">
      <dgm:prSet/>
      <dgm:spPr/>
      <dgm:t>
        <a:bodyPr/>
        <a:lstStyle/>
        <a:p>
          <a:endParaRPr lang="es-ES" noProof="0"/>
        </a:p>
      </dgm:t>
    </dgm:pt>
    <dgm:pt modelId="{278ECFFA-1D77-44D0-AF46-A7F5FCF411F3}" type="sibTrans" cxnId="{E35BBB7F-256C-4E29-9BED-486B042D334B}">
      <dgm:prSet/>
      <dgm:spPr/>
      <dgm:t>
        <a:bodyPr/>
        <a:lstStyle/>
        <a:p>
          <a:endParaRPr lang="es-ES" noProof="0"/>
        </a:p>
      </dgm:t>
    </dgm:pt>
    <dgm:pt modelId="{DCE039F2-AE2B-43AB-9704-D902C3523808}">
      <dgm:prSet phldrT="[Text]" custT="1"/>
      <dgm:spPr>
        <a:scene3d>
          <a:camera prst="orthographicFront">
            <a:rot lat="0" lon="0" rev="0"/>
          </a:camera>
          <a:lightRig rig="balanced" dir="t">
            <a:rot lat="0" lon="0" rev="8700000"/>
          </a:lightRig>
        </a:scene3d>
        <a:sp3d>
          <a:bevelT w="190500" h="38100"/>
        </a:sp3d>
      </dgm:spPr>
      <dgm:t>
        <a:bodyPr/>
        <a:lstStyle/>
        <a:p>
          <a:pPr algn="l"/>
          <a:r>
            <a:rPr lang="es-ES" sz="1600" b="1" u="none" noProof="0" dirty="0" smtClean="0">
              <a:latin typeface="Segoe Semibold" pitchFamily="34" charset="0"/>
              <a:ea typeface="+mn-ea"/>
              <a:cs typeface="+mn-cs"/>
            </a:rPr>
            <a:t>La Universidad del Estado de California </a:t>
          </a:r>
          <a:r>
            <a:rPr lang="es-ES" sz="1600" u="none" noProof="0" dirty="0" smtClean="0">
              <a:latin typeface="Segoe Semibold" pitchFamily="34" charset="0"/>
              <a:ea typeface="+mn-ea"/>
              <a:cs typeface="+mn-cs"/>
            </a:rPr>
            <a:t>ahora requiere sólo 10 horas en lugar de 700 para empaquetar </a:t>
          </a:r>
          <a:r>
            <a:rPr lang="es-ES" sz="1600" noProof="0" dirty="0" smtClean="0">
              <a:latin typeface="Segoe Semibold" pitchFamily="34" charset="0"/>
              <a:ea typeface="+mn-ea"/>
              <a:cs typeface="+mn-cs"/>
            </a:rPr>
            <a:t>y distribuir aplicaciones. </a:t>
          </a:r>
        </a:p>
        <a:p>
          <a:pPr algn="l"/>
          <a:r>
            <a:rPr lang="es-ES" sz="1600" b="1" u="none" noProof="0" dirty="0" smtClean="0">
              <a:latin typeface="Segoe Semibold" pitchFamily="34" charset="0"/>
              <a:ea typeface="+mn-ea"/>
              <a:cs typeface="+mn-cs"/>
            </a:rPr>
            <a:t>Aspen </a:t>
          </a:r>
          <a:r>
            <a:rPr lang="es-ES" sz="1600" b="1" u="none" noProof="0" dirty="0" err="1" smtClean="0">
              <a:latin typeface="Segoe Semibold" pitchFamily="34" charset="0"/>
              <a:ea typeface="+mn-ea"/>
              <a:cs typeface="+mn-cs"/>
            </a:rPr>
            <a:t>Tech</a:t>
          </a:r>
          <a:r>
            <a:rPr lang="es-ES" sz="1600" b="1" u="none" noProof="0" dirty="0" smtClean="0">
              <a:latin typeface="Segoe Semibold" pitchFamily="34" charset="0"/>
              <a:ea typeface="+mn-ea"/>
              <a:cs typeface="+mn-cs"/>
            </a:rPr>
            <a:t> </a:t>
          </a:r>
          <a:r>
            <a:rPr lang="es-ES" sz="1600" noProof="0" dirty="0" smtClean="0">
              <a:latin typeface="Segoe Semibold" pitchFamily="34" charset="0"/>
              <a:ea typeface="+mn-ea"/>
              <a:cs typeface="+mn-cs"/>
            </a:rPr>
            <a:t>redujo su tiempo de despliegue de aplicaciones en un 50%</a:t>
          </a:r>
          <a:endParaRPr lang="es-ES" sz="1600" b="1" i="0" noProof="0" dirty="0" smtClean="0">
            <a:latin typeface="Segoe Semibold" pitchFamily="34" charset="0"/>
            <a:ea typeface="+mn-ea"/>
            <a:cs typeface="+mn-cs"/>
          </a:endParaRPr>
        </a:p>
      </dgm:t>
    </dgm:pt>
    <dgm:pt modelId="{DDFA12A3-A5AF-42AB-A142-964B3B139BE3}" type="parTrans" cxnId="{E67F16CE-C0DD-4689-AEAF-2C9443E8B74B}">
      <dgm:prSet/>
      <dgm:spPr/>
      <dgm:t>
        <a:bodyPr/>
        <a:lstStyle/>
        <a:p>
          <a:endParaRPr lang="es-ES" noProof="0"/>
        </a:p>
      </dgm:t>
    </dgm:pt>
    <dgm:pt modelId="{1F6746DE-C51D-45F9-8020-6239A3902DC0}" type="sibTrans" cxnId="{E67F16CE-C0DD-4689-AEAF-2C9443E8B74B}">
      <dgm:prSet/>
      <dgm:spPr/>
      <dgm:t>
        <a:bodyPr/>
        <a:lstStyle/>
        <a:p>
          <a:endParaRPr lang="es-ES" noProof="0"/>
        </a:p>
      </dgm:t>
    </dgm:pt>
    <dgm:pt modelId="{846B8304-B191-49E6-A9F9-CFDC740C871C}">
      <dgm:prSet phldrT="[Text]" custT="1"/>
      <dgm:spPr>
        <a:scene3d>
          <a:camera prst="orthographicFront">
            <a:rot lat="0" lon="0" rev="0"/>
          </a:camera>
          <a:lightRig rig="balanced" dir="t">
            <a:rot lat="0" lon="0" rev="8700000"/>
          </a:lightRig>
        </a:scene3d>
        <a:sp3d>
          <a:bevelT w="190500" h="38100"/>
        </a:sp3d>
      </dgm:spPr>
      <dgm:t>
        <a:bodyPr/>
        <a:lstStyle/>
        <a:p>
          <a:r>
            <a:rPr lang="es-ES" sz="2600" b="1" noProof="0" dirty="0" smtClean="0"/>
            <a:t>Acceso eficiente desde cualquier parte</a:t>
          </a:r>
          <a:endParaRPr lang="es-ES" sz="2600" b="1" noProof="0" dirty="0"/>
        </a:p>
      </dgm:t>
    </dgm:pt>
    <dgm:pt modelId="{0F3D2F73-A2A5-448B-9D7B-6BFA0F774255}" type="parTrans" cxnId="{ED9D198E-0CE4-4E80-AAD1-4DADDBB1A199}">
      <dgm:prSet/>
      <dgm:spPr/>
      <dgm:t>
        <a:bodyPr/>
        <a:lstStyle/>
        <a:p>
          <a:endParaRPr lang="es-ES" noProof="0"/>
        </a:p>
      </dgm:t>
    </dgm:pt>
    <dgm:pt modelId="{578178E2-2F32-4737-BA0D-97A8F80FD3E8}" type="sibTrans" cxnId="{ED9D198E-0CE4-4E80-AAD1-4DADDBB1A199}">
      <dgm:prSet/>
      <dgm:spPr/>
      <dgm:t>
        <a:bodyPr/>
        <a:lstStyle/>
        <a:p>
          <a:endParaRPr lang="es-ES" noProof="0"/>
        </a:p>
      </dgm:t>
    </dgm:pt>
    <dgm:pt modelId="{7F3689AA-DF68-44B1-9D79-3C2520F4784C}">
      <dgm:prSet phldrT="[Text]" custT="1"/>
      <dgm:spPr>
        <a:scene3d>
          <a:camera prst="orthographicFront">
            <a:rot lat="0" lon="0" rev="0"/>
          </a:camera>
          <a:lightRig rig="balanced" dir="t">
            <a:rot lat="0" lon="0" rev="8700000"/>
          </a:lightRig>
        </a:scene3d>
        <a:sp3d>
          <a:bevelT w="190500" h="38100"/>
        </a:sp3d>
      </dgm:spPr>
      <dgm:t>
        <a:bodyPr/>
        <a:lstStyle/>
        <a:p>
          <a:pPr algn="l"/>
          <a:r>
            <a:rPr lang="es-ES" sz="1400" i="0" u="none" noProof="0" dirty="0" smtClean="0">
              <a:latin typeface="Segoe Semibold" pitchFamily="34" charset="0"/>
              <a:ea typeface="+mn-ea"/>
              <a:cs typeface="+mn-cs"/>
            </a:rPr>
            <a:t>“Nuestra gente encuentra más fácil trabajar dondequiera que estén: en clientes o viajando… </a:t>
          </a:r>
          <a:r>
            <a:rPr lang="es-ES" sz="1400" b="1" i="0" u="none" noProof="0" dirty="0" smtClean="0">
              <a:latin typeface="Segoe Semibold" pitchFamily="34" charset="0"/>
              <a:ea typeface="+mn-ea"/>
              <a:cs typeface="+mn-cs"/>
            </a:rPr>
            <a:t>Cuando nuestros empleados son más productivos, disminuimos nuestros costes</a:t>
          </a:r>
          <a:r>
            <a:rPr lang="es-ES" sz="1400" i="0" u="none" noProof="0" dirty="0" smtClean="0">
              <a:latin typeface="Segoe Semibold" pitchFamily="34" charset="0"/>
              <a:ea typeface="+mn-ea"/>
              <a:cs typeface="+mn-cs"/>
            </a:rPr>
            <a:t>.” </a:t>
          </a:r>
        </a:p>
        <a:p>
          <a:pPr algn="l"/>
          <a:r>
            <a:rPr lang="es-ES" sz="1400" i="0" u="none" noProof="0" dirty="0" smtClean="0">
              <a:latin typeface="Segoe Semibold" pitchFamily="34" charset="0"/>
              <a:ea typeface="+mn-ea"/>
              <a:cs typeface="+mn-cs"/>
            </a:rPr>
            <a:t>- Ahmed </a:t>
          </a:r>
          <a:r>
            <a:rPr lang="es-ES" sz="1400" i="0" u="none" noProof="0" dirty="0" err="1" smtClean="0">
              <a:latin typeface="Segoe Semibold" pitchFamily="34" charset="0"/>
              <a:ea typeface="+mn-ea"/>
              <a:cs typeface="+mn-cs"/>
            </a:rPr>
            <a:t>Atef</a:t>
          </a:r>
          <a:r>
            <a:rPr lang="es-ES" sz="1400" i="0" u="none" noProof="0" dirty="0" smtClean="0">
              <a:latin typeface="Segoe Semibold" pitchFamily="34" charset="0"/>
              <a:ea typeface="+mn-ea"/>
              <a:cs typeface="+mn-cs"/>
            </a:rPr>
            <a:t>, </a:t>
          </a:r>
          <a:r>
            <a:rPr lang="es-ES" sz="1400" i="0" u="none" noProof="0" dirty="0" err="1" smtClean="0">
              <a:latin typeface="Segoe Semibold" pitchFamily="34" charset="0"/>
              <a:ea typeface="+mn-ea"/>
              <a:cs typeface="+mn-cs"/>
            </a:rPr>
            <a:t>Mantrac</a:t>
          </a:r>
          <a:r>
            <a:rPr lang="es-ES" sz="1400" i="0" u="none" noProof="0" dirty="0" smtClean="0">
              <a:latin typeface="Segoe Semibold" pitchFamily="34" charset="0"/>
              <a:ea typeface="+mn-ea"/>
              <a:cs typeface="+mn-cs"/>
            </a:rPr>
            <a:t>, acerca de Terminal Services</a:t>
          </a:r>
          <a:endParaRPr lang="es-ES" sz="1400" b="1" i="0" u="none" noProof="0" dirty="0"/>
        </a:p>
      </dgm:t>
    </dgm:pt>
    <dgm:pt modelId="{24BE7D2C-133B-4926-AD6D-A7B680EC8340}" type="parTrans" cxnId="{C9432E1F-D79D-4542-A39B-A249F8FF3745}">
      <dgm:prSet/>
      <dgm:spPr/>
      <dgm:t>
        <a:bodyPr/>
        <a:lstStyle/>
        <a:p>
          <a:endParaRPr lang="es-ES" noProof="0"/>
        </a:p>
      </dgm:t>
    </dgm:pt>
    <dgm:pt modelId="{DE546F68-65EB-4E21-9E2F-45592EE258E1}" type="sibTrans" cxnId="{C9432E1F-D79D-4542-A39B-A249F8FF3745}">
      <dgm:prSet/>
      <dgm:spPr/>
      <dgm:t>
        <a:bodyPr/>
        <a:lstStyle/>
        <a:p>
          <a:endParaRPr lang="es-ES"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t>
        <a:bodyPr/>
        <a:lstStyle/>
        <a:p>
          <a:endParaRPr lang="en-US"/>
        </a:p>
      </dgm:t>
    </dgm:pt>
    <dgm:pt modelId="{A460F6C5-03DD-43EA-B164-8B07068C64AA}" type="pres">
      <dgm:prSet presAssocID="{FE6CD866-264E-470C-B35F-77593BBAD9EF}" presName="bigChev" presStyleLbl="node1" presStyleIdx="0" presStyleCnt="3" custScaleX="68692" custLinFactNeighborX="-33072" custLinFactNeighborY="-170"/>
      <dgm:spPr>
        <a:prstGeom prst="round2DiagRect">
          <a:avLst/>
        </a:prstGeom>
      </dgm:spPr>
      <dgm:t>
        <a:bodyPr/>
        <a:lstStyle/>
        <a:p>
          <a:endParaRPr lang="en-US"/>
        </a:p>
      </dgm:t>
    </dgm:pt>
    <dgm:pt modelId="{235893F3-5187-45AD-9F68-C6221AF01184}" type="pres">
      <dgm:prSet presAssocID="{B78B877A-CD4C-4430-BCB4-33493E039CBA}" presName="parTrans" presStyleCnt="0"/>
      <dgm:spPr/>
      <dgm:t>
        <a:bodyPr/>
        <a:lstStyle/>
        <a:p>
          <a:endParaRPr lang="en-US"/>
        </a:p>
      </dgm:t>
    </dgm:pt>
    <dgm:pt modelId="{75B3C12C-B973-45E5-BCE5-E41D6A99448C}" type="pres">
      <dgm:prSet presAssocID="{83F7CC42-E36B-4F8D-A2BD-4CAD18E7F7AC}" presName="node" presStyleLbl="alignAccFollowNode1" presStyleIdx="0" presStyleCnt="3" custScaleX="215252" custLinFactX="2368" custLinFactNeighborX="100000">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t>
        <a:bodyPr/>
        <a:lstStyle/>
        <a:p>
          <a:endParaRPr lang="en-US"/>
        </a:p>
      </dgm:t>
    </dgm:pt>
    <dgm:pt modelId="{340A1E5B-3351-48D2-B584-B939DB6E4724}" type="pres">
      <dgm:prSet presAssocID="{ABB1BE67-AEC3-43BC-9A7B-13BE8CCCCD06}" presName="horFlow" presStyleCnt="0"/>
      <dgm:spPr/>
      <dgm:t>
        <a:bodyPr/>
        <a:lstStyle/>
        <a:p>
          <a:endParaRPr lang="en-US"/>
        </a:p>
      </dgm:t>
    </dgm:pt>
    <dgm:pt modelId="{8F2EB1CC-D27B-43B8-9CAB-8BF65F811462}" type="pres">
      <dgm:prSet presAssocID="{ABB1BE67-AEC3-43BC-9A7B-13BE8CCCCD06}" presName="bigChev" presStyleLbl="node1" presStyleIdx="1" presStyleCnt="3" custScaleX="68692" custLinFactNeighborX="-33072"/>
      <dgm:spPr>
        <a:prstGeom prst="round2DiagRect">
          <a:avLst/>
        </a:prstGeom>
      </dgm:spPr>
      <dgm:t>
        <a:bodyPr/>
        <a:lstStyle/>
        <a:p>
          <a:endParaRPr lang="en-US"/>
        </a:p>
      </dgm:t>
    </dgm:pt>
    <dgm:pt modelId="{B1242674-0079-447D-8B86-9BE39EC4F6DF}" type="pres">
      <dgm:prSet presAssocID="{DDFA12A3-A5AF-42AB-A142-964B3B139BE3}" presName="parTrans" presStyleCnt="0"/>
      <dgm:spPr/>
      <dgm:t>
        <a:bodyPr/>
        <a:lstStyle/>
        <a:p>
          <a:endParaRPr lang="en-US"/>
        </a:p>
      </dgm:t>
    </dgm:pt>
    <dgm:pt modelId="{243B0701-C580-4617-947A-A5C8F42AB2B9}" type="pres">
      <dgm:prSet presAssocID="{DCE039F2-AE2B-43AB-9704-D902C3523808}" presName="node" presStyleLbl="alignAccFollowNode1" presStyleIdx="1" presStyleCnt="3" custScaleX="215017" custLinFactX="2368"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t>
        <a:bodyPr/>
        <a:lstStyle/>
        <a:p>
          <a:endParaRPr lang="en-US"/>
        </a:p>
      </dgm:t>
    </dgm:pt>
    <dgm:pt modelId="{1FBB8E3D-83B5-4827-9C66-7B25D588D61D}" type="pres">
      <dgm:prSet presAssocID="{846B8304-B191-49E6-A9F9-CFDC740C871C}" presName="horFlow" presStyleCnt="0"/>
      <dgm:spPr/>
      <dgm:t>
        <a:bodyPr/>
        <a:lstStyle/>
        <a:p>
          <a:endParaRPr lang="en-US"/>
        </a:p>
      </dgm:t>
    </dgm:pt>
    <dgm:pt modelId="{A2308CA2-35C9-430C-AEF5-C190DAB95FEB}" type="pres">
      <dgm:prSet presAssocID="{846B8304-B191-49E6-A9F9-CFDC740C871C}" presName="bigChev" presStyleLbl="node1" presStyleIdx="2" presStyleCnt="3" custScaleX="68692" custLinFactNeighborX="-33072"/>
      <dgm:spPr>
        <a:prstGeom prst="round2DiagRect">
          <a:avLst/>
        </a:prstGeom>
      </dgm:spPr>
      <dgm:t>
        <a:bodyPr/>
        <a:lstStyle/>
        <a:p>
          <a:endParaRPr lang="en-US"/>
        </a:p>
      </dgm:t>
    </dgm:pt>
    <dgm:pt modelId="{675BBF20-5FAC-47C0-B58E-A070B4098B85}" type="pres">
      <dgm:prSet presAssocID="{24BE7D2C-133B-4926-AD6D-A7B680EC8340}" presName="parTrans" presStyleCnt="0"/>
      <dgm:spPr/>
      <dgm:t>
        <a:bodyPr/>
        <a:lstStyle/>
        <a:p>
          <a:endParaRPr lang="en-US"/>
        </a:p>
      </dgm:t>
    </dgm:pt>
    <dgm:pt modelId="{631D233E-2897-4A37-9DE7-35893BF880F7}" type="pres">
      <dgm:prSet presAssocID="{7F3689AA-DF68-44B1-9D79-3C2520F4784C}" presName="node" presStyleLbl="alignAccFollowNode1" presStyleIdx="2" presStyleCnt="3" custScaleX="215455" custLinFactX="2368" custLinFactNeighborX="100000">
        <dgm:presLayoutVars>
          <dgm:bulletEnabled val="1"/>
        </dgm:presLayoutVars>
      </dgm:prSet>
      <dgm:spPr/>
      <dgm:t>
        <a:bodyPr/>
        <a:lstStyle/>
        <a:p>
          <a:endParaRPr lang="en-US"/>
        </a:p>
      </dgm:t>
    </dgm:pt>
  </dgm:ptLst>
  <dgm:cxnLst>
    <dgm:cxn modelId="{E35BBB7F-256C-4E29-9BED-486B042D334B}" srcId="{19009760-2D87-4AF1-8589-BB6D40B24BEA}" destId="{ABB1BE67-AEC3-43BC-9A7B-13BE8CCCCD06}" srcOrd="1" destOrd="0" parTransId="{5CEA4C76-75D1-42A2-ABBF-D8392811FEF9}" sibTransId="{278ECFFA-1D77-44D0-AF46-A7F5FCF411F3}"/>
    <dgm:cxn modelId="{98D15A03-50D7-4DFE-992D-3F023EB39A5D}" srcId="{19009760-2D87-4AF1-8589-BB6D40B24BEA}" destId="{FE6CD866-264E-470C-B35F-77593BBAD9EF}" srcOrd="0" destOrd="0" parTransId="{98B1A228-F5D4-49A9-A920-FD0A427A9BC0}" sibTransId="{709AF761-53D6-4603-B4EE-B05BB747C67E}"/>
    <dgm:cxn modelId="{ED9D198E-0CE4-4E80-AAD1-4DADDBB1A199}" srcId="{19009760-2D87-4AF1-8589-BB6D40B24BEA}" destId="{846B8304-B191-49E6-A9F9-CFDC740C871C}" srcOrd="2" destOrd="0" parTransId="{0F3D2F73-A2A5-448B-9D7B-6BFA0F774255}" sibTransId="{578178E2-2F32-4737-BA0D-97A8F80FD3E8}"/>
    <dgm:cxn modelId="{89FADA18-0300-425D-B60A-0D55AA59721D}" type="presOf" srcId="{DCE039F2-AE2B-43AB-9704-D902C3523808}" destId="{243B0701-C580-4617-947A-A5C8F42AB2B9}" srcOrd="0" destOrd="0" presId="urn:microsoft.com/office/officeart/2005/8/layout/lProcess3"/>
    <dgm:cxn modelId="{BA02D385-B54F-4065-A183-18EC82B8AEA2}" type="presOf" srcId="{7F3689AA-DF68-44B1-9D79-3C2520F4784C}" destId="{631D233E-2897-4A37-9DE7-35893BF880F7}" srcOrd="0" destOrd="0" presId="urn:microsoft.com/office/officeart/2005/8/layout/lProcess3"/>
    <dgm:cxn modelId="{E67F16CE-C0DD-4689-AEAF-2C9443E8B74B}" srcId="{ABB1BE67-AEC3-43BC-9A7B-13BE8CCCCD06}" destId="{DCE039F2-AE2B-43AB-9704-D902C3523808}" srcOrd="0" destOrd="0" parTransId="{DDFA12A3-A5AF-42AB-A142-964B3B139BE3}" sibTransId="{1F6746DE-C51D-45F9-8020-6239A3902DC0}"/>
    <dgm:cxn modelId="{604FD10F-DF5C-4155-94CC-EF0B53CFE68E}" type="presOf" srcId="{846B8304-B191-49E6-A9F9-CFDC740C871C}" destId="{A2308CA2-35C9-430C-AEF5-C190DAB95FEB}" srcOrd="0" destOrd="0" presId="urn:microsoft.com/office/officeart/2005/8/layout/lProcess3"/>
    <dgm:cxn modelId="{BCFCBCC8-4F2F-43D1-8AFA-505263C51ACF}" type="presOf" srcId="{19009760-2D87-4AF1-8589-BB6D40B24BEA}" destId="{C8EA270C-F4EC-46D5-BE49-3AD0EB31CCC6}"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1B885313-0524-47D5-A598-F0193B50F3BD}" type="presOf" srcId="{ABB1BE67-AEC3-43BC-9A7B-13BE8CCCCD06}" destId="{8F2EB1CC-D27B-43B8-9CAB-8BF65F811462}" srcOrd="0" destOrd="0" presId="urn:microsoft.com/office/officeart/2005/8/layout/lProcess3"/>
    <dgm:cxn modelId="{DD1C08AB-EE9B-4331-9999-557CA665E313}" type="presOf" srcId="{83F7CC42-E36B-4F8D-A2BD-4CAD18E7F7AC}" destId="{75B3C12C-B973-45E5-BCE5-E41D6A99448C}" srcOrd="0" destOrd="0" presId="urn:microsoft.com/office/officeart/2005/8/layout/lProcess3"/>
    <dgm:cxn modelId="{BDC0905F-EFE6-41B2-B5CE-DFFAAF32FDF0}" srcId="{FE6CD866-264E-470C-B35F-77593BBAD9EF}" destId="{83F7CC42-E36B-4F8D-A2BD-4CAD18E7F7AC}" srcOrd="0" destOrd="0" parTransId="{B78B877A-CD4C-4430-BCB4-33493E039CBA}" sibTransId="{F97F72DE-2CDF-43E9-937A-7F38FFBA04DC}"/>
    <dgm:cxn modelId="{6FA31981-53AD-46A6-9C9B-9864886D6832}" type="presOf" srcId="{FE6CD866-264E-470C-B35F-77593BBAD9EF}" destId="{A460F6C5-03DD-43EA-B164-8B07068C64AA}" srcOrd="0" destOrd="0" presId="urn:microsoft.com/office/officeart/2005/8/layout/lProcess3"/>
    <dgm:cxn modelId="{1A5B2DF7-756A-4EDD-8C5B-B6BAF3995B7E}" type="presParOf" srcId="{C8EA270C-F4EC-46D5-BE49-3AD0EB31CCC6}" destId="{7ED9E2AB-5DCC-4E0B-8B8A-C94CDF98FC0F}" srcOrd="0" destOrd="0" presId="urn:microsoft.com/office/officeart/2005/8/layout/lProcess3"/>
    <dgm:cxn modelId="{D47BD402-5A4D-4AE4-8562-B33BBFF99E9C}" type="presParOf" srcId="{7ED9E2AB-5DCC-4E0B-8B8A-C94CDF98FC0F}" destId="{A460F6C5-03DD-43EA-B164-8B07068C64AA}" srcOrd="0" destOrd="0" presId="urn:microsoft.com/office/officeart/2005/8/layout/lProcess3"/>
    <dgm:cxn modelId="{0CB35DA2-D347-4E30-BD29-C947B2F9EC6F}" type="presParOf" srcId="{7ED9E2AB-5DCC-4E0B-8B8A-C94CDF98FC0F}" destId="{235893F3-5187-45AD-9F68-C6221AF01184}" srcOrd="1" destOrd="0" presId="urn:microsoft.com/office/officeart/2005/8/layout/lProcess3"/>
    <dgm:cxn modelId="{96C60188-9644-4F9B-8241-6302DC0948B4}" type="presParOf" srcId="{7ED9E2AB-5DCC-4E0B-8B8A-C94CDF98FC0F}" destId="{75B3C12C-B973-45E5-BCE5-E41D6A99448C}" srcOrd="2" destOrd="0" presId="urn:microsoft.com/office/officeart/2005/8/layout/lProcess3"/>
    <dgm:cxn modelId="{DD11FDE8-D94D-4B61-90AD-8E9B2F3F63D7}" type="presParOf" srcId="{C8EA270C-F4EC-46D5-BE49-3AD0EB31CCC6}" destId="{EBFAEEFA-33D7-4AA7-821A-9233D34929A8}" srcOrd="1" destOrd="0" presId="urn:microsoft.com/office/officeart/2005/8/layout/lProcess3"/>
    <dgm:cxn modelId="{A243E2FD-1A74-45FF-8DCA-E71DC639A641}" type="presParOf" srcId="{C8EA270C-F4EC-46D5-BE49-3AD0EB31CCC6}" destId="{340A1E5B-3351-48D2-B584-B939DB6E4724}" srcOrd="2" destOrd="0" presId="urn:microsoft.com/office/officeart/2005/8/layout/lProcess3"/>
    <dgm:cxn modelId="{297672EC-0C73-4AE3-B69E-B329FC751C06}" type="presParOf" srcId="{340A1E5B-3351-48D2-B584-B939DB6E4724}" destId="{8F2EB1CC-D27B-43B8-9CAB-8BF65F811462}" srcOrd="0" destOrd="0" presId="urn:microsoft.com/office/officeart/2005/8/layout/lProcess3"/>
    <dgm:cxn modelId="{C8971CD6-2E13-43F8-9F8A-17601FEFE938}" type="presParOf" srcId="{340A1E5B-3351-48D2-B584-B939DB6E4724}" destId="{B1242674-0079-447D-8B86-9BE39EC4F6DF}" srcOrd="1" destOrd="0" presId="urn:microsoft.com/office/officeart/2005/8/layout/lProcess3"/>
    <dgm:cxn modelId="{426CFF9A-0938-474E-B96D-28EAC11695F8}" type="presParOf" srcId="{340A1E5B-3351-48D2-B584-B939DB6E4724}" destId="{243B0701-C580-4617-947A-A5C8F42AB2B9}" srcOrd="2" destOrd="0" presId="urn:microsoft.com/office/officeart/2005/8/layout/lProcess3"/>
    <dgm:cxn modelId="{11299EEC-DE9A-448B-A65B-AAD08F469748}" type="presParOf" srcId="{C8EA270C-F4EC-46D5-BE49-3AD0EB31CCC6}" destId="{413C2847-4255-4AE5-86CD-DFB8ABDDFD77}" srcOrd="3" destOrd="0" presId="urn:microsoft.com/office/officeart/2005/8/layout/lProcess3"/>
    <dgm:cxn modelId="{095CB9AE-8DD2-46CB-9A50-D2B5C615E0A8}" type="presParOf" srcId="{C8EA270C-F4EC-46D5-BE49-3AD0EB31CCC6}" destId="{1FBB8E3D-83B5-4827-9C66-7B25D588D61D}" srcOrd="4" destOrd="0" presId="urn:microsoft.com/office/officeart/2005/8/layout/lProcess3"/>
    <dgm:cxn modelId="{1E28222F-F21A-4E49-BA9F-820B5DD77AD7}" type="presParOf" srcId="{1FBB8E3D-83B5-4827-9C66-7B25D588D61D}" destId="{A2308CA2-35C9-430C-AEF5-C190DAB95FEB}" srcOrd="0" destOrd="0" presId="urn:microsoft.com/office/officeart/2005/8/layout/lProcess3"/>
    <dgm:cxn modelId="{F3500F91-AB3E-4316-8C9B-B847B5103AC2}" type="presParOf" srcId="{1FBB8E3D-83B5-4827-9C66-7B25D588D61D}" destId="{675BBF20-5FAC-47C0-B58E-A070B4098B85}" srcOrd="1" destOrd="0" presId="urn:microsoft.com/office/officeart/2005/8/layout/lProcess3"/>
    <dgm:cxn modelId="{745D81F3-6834-46FC-9C2A-2880A1957015}" type="presParOf" srcId="{1FBB8E3D-83B5-4827-9C66-7B25D588D61D}" destId="{631D233E-2897-4A37-9DE7-35893BF880F7}" srcOrd="2" destOrd="0" presId="urn:microsoft.com/office/officeart/2005/8/layout/l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emf"/><Relationship Id="rId5" Type="http://schemas.openxmlformats.org/officeDocument/2006/relationships/image" Target="../media/image57.wmf"/><Relationship Id="rId4"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3ED77EA-C7CD-4F36-89D5-4DBCFBCAB7F4}" type="datetimeFigureOut">
              <a:rPr lang="es-ES"/>
              <a:pPr>
                <a:defRPr/>
              </a:pPr>
              <a:t>02/04/2009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85DC982-1F4A-481F-94D3-0C0BA77D036A}"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13872C-7E50-4FC1-977A-F3EDB9AA9270}" type="slidenum">
              <a:rPr lang="es-ES"/>
              <a:pPr fontAlgn="base">
                <a:spcBef>
                  <a:spcPct val="0"/>
                </a:spcBef>
                <a:spcAft>
                  <a:spcPct val="0"/>
                </a:spcAft>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xfrm>
            <a:off x="1173163" y="725488"/>
            <a:ext cx="4513262" cy="3384550"/>
          </a:xfrm>
          <a:noFill/>
          <a:ln>
            <a:solidFill>
              <a:srgbClr val="000000"/>
            </a:solidFill>
            <a:miter lim="800000"/>
            <a:headEnd/>
            <a:tailEnd/>
          </a:ln>
        </p:spPr>
      </p:sp>
      <p:sp>
        <p:nvSpPr>
          <p:cNvPr id="26626" name="Rectangle 3"/>
          <p:cNvSpPr>
            <a:spLocks noGrp="1"/>
          </p:cNvSpPr>
          <p:nvPr>
            <p:ph type="body" idx="1"/>
          </p:nvPr>
        </p:nvSpPr>
        <p:spPr bwMode="auto">
          <a:xfrm>
            <a:off x="904875" y="4349750"/>
            <a:ext cx="5048250" cy="4113213"/>
          </a:xfrm>
          <a:noFill/>
        </p:spPr>
        <p:txBody>
          <a:bodyPr wrap="square" numCol="1" anchor="t" anchorCtr="0" compatLnSpc="1">
            <a:prstTxWarp prst="textNoShape">
              <a:avLst/>
            </a:prstTxWarp>
          </a:bodyPr>
          <a:lstStyle/>
          <a:p>
            <a:pPr defTabSz="936625"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xfrm>
            <a:off x="1195388" y="304800"/>
            <a:ext cx="4419600" cy="3314700"/>
          </a:xfrm>
          <a:noFill/>
          <a:ln>
            <a:solidFill>
              <a:srgbClr val="000000"/>
            </a:solidFill>
            <a:miter lim="800000"/>
            <a:headEnd/>
            <a:tailEnd/>
          </a:ln>
        </p:spPr>
      </p:sp>
      <p:sp>
        <p:nvSpPr>
          <p:cNvPr id="29698" name="Rectangle 3"/>
          <p:cNvSpPr>
            <a:spLocks noGrp="1"/>
          </p:cNvSpPr>
          <p:nvPr>
            <p:ph type="body" idx="1"/>
          </p:nvPr>
        </p:nvSpPr>
        <p:spPr bwMode="auto">
          <a:xfrm>
            <a:off x="457200" y="3810000"/>
            <a:ext cx="6019800" cy="4953000"/>
          </a:xfrm>
          <a:noFill/>
        </p:spPr>
        <p:txBody>
          <a:bodyPr wrap="square" numCol="1" anchor="t" anchorCtr="0" compatLnSpc="1">
            <a:prstTxWarp prst="textNoShape">
              <a:avLst/>
            </a:prstTxWarp>
          </a:bodyPr>
          <a:lstStyle/>
          <a:p>
            <a:pPr eaLnBrk="1" hangingPunct="1"/>
            <a:r>
              <a:rPr lang="en-US" smtClean="0"/>
              <a:t>Points to make:</a:t>
            </a:r>
          </a:p>
          <a:p>
            <a:pPr eaLnBrk="1" hangingPunct="1">
              <a:buFontTx/>
              <a:buChar char="•"/>
            </a:pPr>
            <a:r>
              <a:rPr lang="en-US" smtClean="0"/>
              <a:t>We have software innovations that deliver outstanding space efficiency and utilization</a:t>
            </a:r>
          </a:p>
          <a:p>
            <a:pPr eaLnBrk="1" hangingPunct="1">
              <a:buFontTx/>
              <a:buChar char="•"/>
            </a:pPr>
            <a:r>
              <a:rPr lang="en-US" smtClean="0"/>
              <a:t>The more of these you take advantage of, the higher the savings</a:t>
            </a:r>
          </a:p>
          <a:p>
            <a:pPr eaLnBrk="1" hangingPunct="1"/>
            <a:r>
              <a:rPr lang="en-US" smtClean="0"/>
              <a:t>Suggested script:</a:t>
            </a:r>
          </a:p>
          <a:p>
            <a:pPr eaLnBrk="1" hangingPunct="1"/>
            <a:r>
              <a:rPr lang="en-US" smtClean="0"/>
              <a:t>Our space efficiency innovations are baked into our software. It starts with our Snapshot copies. We revolutionized the market over a decade ago with our Snapshot copies, and our competitors are still trying to catch up. And our RAID protection takes just about half of what the typical RAID approaches require, protects against dual disk failure, without any performance penalty, as the SPC-1 Benchmark showed. Add in the deduplication and thin provisioning, and you can see how the efficiencies just keep growing.</a:t>
            </a:r>
          </a:p>
          <a:p>
            <a:pPr eaLnBrk="1" hangingPunct="1"/>
            <a:r>
              <a:rPr lang="en-US" smtClean="0"/>
              <a:t>Let me give you an actual customer example of just one of these capabilities, thin provisioning. This is data from one of our large telco customers. 17.22TB User capacity (including snapshots) is provided by 9.32TB physical aggregate capacity storing 6.57TB data at 70.49% utilization. Overall we enable 185% allocation with room to grow.  This is an over-allocation of 220% *</a:t>
            </a:r>
            <a:r>
              <a:rPr lang="en-US" b="1" smtClean="0"/>
              <a:t>including</a:t>
            </a:r>
            <a:r>
              <a:rPr lang="en-US" smtClean="0"/>
              <a:t>* snapshot data! In this example, 14TB of disk will provide them with &gt;20TB of user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xfrm>
            <a:off x="1195388" y="304800"/>
            <a:ext cx="4419600" cy="3314700"/>
          </a:xfrm>
          <a:noFill/>
          <a:ln>
            <a:solidFill>
              <a:srgbClr val="000000"/>
            </a:solidFill>
            <a:miter lim="800000"/>
            <a:headEnd/>
            <a:tailEnd/>
          </a:ln>
        </p:spPr>
      </p:sp>
      <p:sp>
        <p:nvSpPr>
          <p:cNvPr id="31746" name="Rectangle 3"/>
          <p:cNvSpPr>
            <a:spLocks noGrp="1"/>
          </p:cNvSpPr>
          <p:nvPr>
            <p:ph type="body" idx="1"/>
          </p:nvPr>
        </p:nvSpPr>
        <p:spPr bwMode="auto">
          <a:xfrm>
            <a:off x="457200" y="3810000"/>
            <a:ext cx="5943600" cy="4953000"/>
          </a:xfrm>
          <a:noFill/>
        </p:spPr>
        <p:txBody>
          <a:bodyPr wrap="square" numCol="1" anchor="t" anchorCtr="0" compatLnSpc="1">
            <a:prstTxWarp prst="textNoShape">
              <a:avLst/>
            </a:prstTxWarp>
          </a:bodyPr>
          <a:lstStyle/>
          <a:p>
            <a:pPr eaLnBrk="1" hangingPunct="1"/>
            <a:r>
              <a:rPr lang="en-US" smtClean="0"/>
              <a:t>Points to make:</a:t>
            </a:r>
          </a:p>
          <a:p>
            <a:pPr eaLnBrk="1" hangingPunct="1">
              <a:buFontTx/>
              <a:buChar char="•"/>
            </a:pPr>
            <a:r>
              <a:rPr lang="en-US" smtClean="0"/>
              <a:t>Deduplication is a capability included in Data ONTAP</a:t>
            </a:r>
          </a:p>
          <a:p>
            <a:pPr eaLnBrk="1" hangingPunct="1">
              <a:buFontTx/>
              <a:buChar char="•"/>
            </a:pPr>
            <a:r>
              <a:rPr lang="en-US" smtClean="0"/>
              <a:t>Not just a secondary capability; our dedupe runs in your primary environment</a:t>
            </a:r>
          </a:p>
          <a:p>
            <a:pPr eaLnBrk="1" hangingPunct="1">
              <a:buFontTx/>
              <a:buChar char="•"/>
            </a:pPr>
            <a:r>
              <a:rPr lang="en-US" smtClean="0"/>
              <a:t>Our customers are seeing dramatic savings in both environments</a:t>
            </a:r>
          </a:p>
          <a:p>
            <a:pPr eaLnBrk="1" hangingPunct="1"/>
            <a:endParaRPr lang="en-US" smtClean="0"/>
          </a:p>
          <a:p>
            <a:pPr eaLnBrk="1" hangingPunct="1"/>
            <a:r>
              <a:rPr lang="en-US" smtClean="0"/>
              <a:t>Script suggestion:</a:t>
            </a:r>
          </a:p>
          <a:p>
            <a:pPr eaLnBrk="1" hangingPunct="1"/>
            <a:r>
              <a:rPr lang="en-US" smtClean="0"/>
              <a:t>We rolled out deduplication on all of our storage systems. And I want to underscore a point here. When the industry talks about deduplication, the conversation always revolves around deduplication in backup environments, and often requires a separate system or platform to implement. In backup environments, the space savings are most significant. Week after week you're backing up the same data, there's a lot of redundancy, and deduplication savings of 20 to 1 in that environment are achievable. </a:t>
            </a:r>
          </a:p>
          <a:p>
            <a:pPr eaLnBrk="1" hangingPunct="1"/>
            <a:r>
              <a:rPr lang="en-US" smtClean="0"/>
              <a:t>What is truly unique to us, a capability that only we deploy, is the ability to deduplicate data for primary applications. This can have a dramatic effect; for example, imagine the case where you have lots of VMs deployed in our storage system. In primary application environments -- not in backup environments -- we've seen savings to the tune of 30% to 45%. Obviously the mileage varies depending on the kind of data. </a:t>
            </a:r>
          </a:p>
          <a:p>
            <a:pPr eaLnBrk="1" hangingPunct="1"/>
            <a:r>
              <a:rPr lang="en-US" smtClean="0"/>
              <a:t>Customers reclaim disk space, often delaying additional capacity purchases for months.  One of our high tech customers recently started using deduplication and delayed their next storage purchase for 8 months! In addition to the capacity savings, customers reclaim real estate space and reduce their power and cooling loads. Some customers, BT for example, was able to do this on such a scale that they’ve been able to avoid building new data centers.</a:t>
            </a:r>
          </a:p>
          <a:p>
            <a:pPr eaLnBrk="1" hangingPunct="1"/>
            <a:endParaRPr lang="en-US" smtClean="0"/>
          </a:p>
          <a:p>
            <a:pPr eaLnBrk="1" hangingPunct="1"/>
            <a:r>
              <a:rPr lang="en-US" smtClean="0"/>
              <a:t>Transition:</a:t>
            </a:r>
          </a:p>
          <a:p>
            <a:pPr eaLnBrk="1" hangingPunct="1"/>
            <a:r>
              <a:rPr lang="en-US" smtClean="0"/>
              <a:t>The efficiencies keep adding up. We help you save in mirror and archive environments as well.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xfrm>
            <a:off x="914400" y="4341813"/>
            <a:ext cx="5029200" cy="4116387"/>
          </a:xfrm>
          <a:noFill/>
        </p:spPr>
        <p:txBody>
          <a:bodyPr wrap="square" numCol="1" anchor="t" anchorCtr="0" compatLnSpc="1">
            <a:prstTxWarp prst="textNoShape">
              <a:avLst/>
            </a:prstTxWarp>
          </a:bodyPr>
          <a:lstStyle/>
          <a:p>
            <a:pPr eaLnBrk="1" hangingPunct="1">
              <a:lnSpc>
                <a:spcPct val="90000"/>
              </a:lnSpc>
            </a:pPr>
            <a:endParaRPr 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0A3E9-4ECC-4451-83EE-D6DB0E34C451}" type="slidenum">
              <a:rPr lang="en-US"/>
              <a:pPr/>
              <a:t>37</a:t>
            </a:fld>
            <a:endParaRPr lang="en-US"/>
          </a:p>
        </p:txBody>
      </p:sp>
      <p:sp>
        <p:nvSpPr>
          <p:cNvPr id="590850" name="Rectangle 2"/>
          <p:cNvSpPr>
            <a:spLocks noGrp="1" noRot="1" noChangeAspect="1" noChangeArrowheads="1" noTextEdit="1"/>
          </p:cNvSpPr>
          <p:nvPr>
            <p:ph type="sldImg"/>
          </p:nvPr>
        </p:nvSpPr>
        <p:spPr>
          <a:xfrm>
            <a:off x="1144588" y="687388"/>
            <a:ext cx="4570412" cy="3427412"/>
          </a:xfrm>
          <a:ln/>
        </p:spPr>
      </p:sp>
      <p:sp>
        <p:nvSpPr>
          <p:cNvPr id="590851" name="Rectangle 3"/>
          <p:cNvSpPr>
            <a:spLocks noGrp="1" noChangeArrowheads="1"/>
          </p:cNvSpPr>
          <p:nvPr>
            <p:ph type="body" idx="1"/>
          </p:nvPr>
        </p:nvSpPr>
        <p:spPr>
          <a:xfrm>
            <a:off x="914400" y="4343400"/>
            <a:ext cx="5029200" cy="4113213"/>
          </a:xfrm>
        </p:spPr>
        <p:txBody>
          <a:bodyPr/>
          <a:lstStyle/>
          <a:p>
            <a:pPr>
              <a:lnSpc>
                <a:spcPct val="80000"/>
              </a:lnSpc>
            </a:pPr>
            <a:endParaRPr lang="en-US"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71428-941A-46C5-B097-D2CE437415DE}" type="slidenum">
              <a:rPr lang="en-US"/>
              <a:pPr/>
              <a:t>38</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D7705-F2E8-4C73-8660-9A771F8D31C6}" type="slidenum">
              <a:rPr lang="en-US"/>
              <a:pPr/>
              <a:t>39</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FB30F9BF-AB85-4DAF-BDF2-D9C2BE8AE746}" type="slidenum">
              <a:rPr lang="en-US" sz="1200"/>
              <a:pPr algn="r"/>
              <a:t>51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lnSpc>
                <a:spcPct val="85000"/>
              </a:lnSpc>
            </a:pPr>
            <a:endParaRPr lang="en-US" sz="1600" dirty="0" smtClean="0"/>
          </a:p>
        </p:txBody>
      </p:sp>
      <p:sp>
        <p:nvSpPr>
          <p:cNvPr id="30724" name="Slide Number Placeholder 3"/>
          <p:cNvSpPr>
            <a:spLocks noGrp="1"/>
          </p:cNvSpPr>
          <p:nvPr>
            <p:ph type="sldNum" sz="quarter" idx="5"/>
          </p:nvPr>
        </p:nvSpPr>
        <p:spPr>
          <a:noFill/>
        </p:spPr>
        <p:txBody>
          <a:bodyPr/>
          <a:lstStyle/>
          <a:p>
            <a:fld id="{66215D84-C516-4824-87B0-662E868D2B71}" type="slidenum">
              <a:rPr lang="en-US" smtClean="0">
                <a:ea typeface="ＭＳ Ｐゴシック" pitchFamily="34" charset="-128"/>
              </a:rPr>
              <a:pPr/>
              <a:t>54</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6E6DCE6B-D824-4CAE-9DB1-0FEC41F49E89}" type="slidenum">
              <a:rPr lang="en-US" sz="1200">
                <a:latin typeface="+mn-lt"/>
              </a:rPr>
              <a:pPr algn="r">
                <a:defRPr/>
              </a:pPr>
              <a:t>8</a:t>
            </a:fld>
            <a:endParaRPr lang="en-US" sz="1200">
              <a:latin typeface="+mn-lt"/>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62500" lnSpcReduction="20000"/>
          </a:bodyPr>
          <a:lstStyle/>
          <a:p>
            <a:pPr eaLnBrk="1" hangingPunct="1">
              <a:defRPr/>
            </a:pPr>
            <a:endParaRPr lang="en-US" dirty="0"/>
          </a:p>
        </p:txBody>
      </p:sp>
      <p:sp>
        <p:nvSpPr>
          <p:cNvPr id="36867" name="Header Placeholder 3"/>
          <p:cNvSpPr>
            <a:spLocks noGrp="1"/>
          </p:cNvSpPr>
          <p:nvPr>
            <p:ph type="hdr" sz="quarter"/>
          </p:nvPr>
        </p:nvSpPr>
        <p:spPr>
          <a:noFill/>
        </p:spPr>
        <p:txBody>
          <a:bodyPr/>
          <a:lstStyle/>
          <a:p>
            <a:endParaRPr lang="en-US" smtClean="0">
              <a:latin typeface="Segoe Semibold"/>
              <a:cs typeface="Arial" charset="0"/>
            </a:endParaRPr>
          </a:p>
        </p:txBody>
      </p:sp>
      <p:sp>
        <p:nvSpPr>
          <p:cNvPr id="36868" name="Date Placeholder 4"/>
          <p:cNvSpPr>
            <a:spLocks noGrp="1"/>
          </p:cNvSpPr>
          <p:nvPr>
            <p:ph type="dt" sz="quarter" idx="1"/>
          </p:nvPr>
        </p:nvSpPr>
        <p:spPr>
          <a:noFill/>
        </p:spPr>
        <p:txBody>
          <a:bodyPr/>
          <a:lstStyle/>
          <a:p>
            <a:fld id="{F6548F1A-86B6-4C82-B871-78E89B84A204}" type="datetime8">
              <a:rPr lang="en-US" smtClean="0">
                <a:latin typeface="Segoe Semibold"/>
                <a:cs typeface="Arial" charset="0"/>
              </a:rPr>
              <a:pPr/>
              <a:t>4/2/2009 12:32 PM</a:t>
            </a:fld>
            <a:endParaRPr lang="en-US" smtClean="0">
              <a:latin typeface="Segoe Semibold"/>
              <a:cs typeface="Arial" charset="0"/>
            </a:endParaRPr>
          </a:p>
        </p:txBody>
      </p:sp>
      <p:sp>
        <p:nvSpPr>
          <p:cNvPr id="36869" name="Footer Placeholder 5"/>
          <p:cNvSpPr>
            <a:spLocks noGrp="1"/>
          </p:cNvSpPr>
          <p:nvPr>
            <p:ph type="ftr" sz="quarter" idx="4"/>
          </p:nvPr>
        </p:nvSpPr>
        <p:spPr>
          <a:noFill/>
        </p:spPr>
        <p:txBody>
          <a:bodyPr/>
          <a:lstStyle/>
          <a:p>
            <a:r>
              <a:rPr>
                <a:cs typeface="Arial" charset="0"/>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70" name="Slide Number Placeholder 6"/>
          <p:cNvSpPr>
            <a:spLocks noGrp="1"/>
          </p:cNvSpPr>
          <p:nvPr>
            <p:ph type="sldNum" sz="quarter" idx="5"/>
          </p:nvPr>
        </p:nvSpPr>
        <p:spPr>
          <a:noFill/>
        </p:spPr>
        <p:txBody>
          <a:bodyPr/>
          <a:lstStyle/>
          <a:p>
            <a:fld id="{673E9E26-D81B-4C7D-8DA4-9BC1CC3120E4}" type="slidenum">
              <a:rPr lang="en-US" smtClean="0">
                <a:latin typeface="Segoe Semibold"/>
                <a:cs typeface="Arial" charset="0"/>
              </a:rPr>
              <a:pPr/>
              <a:t>55</a:t>
            </a:fld>
            <a:endParaRPr lang="en-US" smtClean="0">
              <a:latin typeface="Segoe Semibold"/>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latin typeface="Arial" charset="0"/>
              </a:rPr>
              <a:t>EBC deck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5C515C-25F1-4CCC-8E79-80898731CA07}" type="slidenum">
              <a:rPr lang="en-US"/>
              <a:pPr fontAlgn="base">
                <a:spcBef>
                  <a:spcPct val="0"/>
                </a:spcBef>
                <a:spcAft>
                  <a:spcPct val="0"/>
                </a:spcAft>
              </a:pPr>
              <a:t>58</a:t>
            </a:fld>
            <a:endParaRPr lang="en-US"/>
          </a:p>
        </p:txBody>
      </p:sp>
      <p:sp>
        <p:nvSpPr>
          <p:cNvPr id="5" name="Header Placeholder 4"/>
          <p:cNvSpPr>
            <a:spLocks noGrp="1"/>
          </p:cNvSpPr>
          <p:nvPr>
            <p:ph type="hdr" sz="quarter"/>
          </p:nvPr>
        </p:nvSpPr>
        <p:spPr>
          <a:xfrm>
            <a:off x="0" y="0"/>
            <a:ext cx="2971800" cy="457513"/>
          </a:xfrm>
        </p:spPr>
        <p:txBody>
          <a:bodyPr/>
          <a:lstStyle/>
          <a:p>
            <a:r>
              <a:rPr lang="en-US" dirty="0" smtClean="0"/>
              <a:t>Microsoft </a:t>
            </a:r>
            <a:r>
              <a:rPr lang="en-US" dirty="0" err="1" smtClean="0"/>
              <a:t>Confiential</a:t>
            </a:r>
            <a:r>
              <a:rPr lang="en-US" dirty="0" smtClean="0"/>
              <a:t>: Preliminary Information: NDA Only</a:t>
            </a:r>
            <a:endParaRPr lang="en-US" dirty="0"/>
          </a:p>
        </p:txBody>
      </p:sp>
      <p:sp>
        <p:nvSpPr>
          <p:cNvPr id="6" name="Notes Placeholder 2"/>
          <p:cNvSpPr>
            <a:spLocks noGrp="1"/>
          </p:cNvSpPr>
          <p:nvPr>
            <p:ph type="body" sz="quarter" idx="11"/>
          </p:nvPr>
        </p:nvSpPr>
        <p:spPr bwMode="auto">
          <a:noFill/>
        </p:spPr>
        <p:txBody>
          <a:bodyPr wrap="square" numCol="1" anchor="t" anchorCtr="0" compatLnSpc="1">
            <a:prstTxWarp prst="textNoShape">
              <a:avLst/>
            </a:prstTxWarp>
            <a:normAutofit/>
          </a:bodyPr>
          <a:lstStyle/>
          <a:p>
            <a:pPr>
              <a:lnSpc>
                <a:spcPct val="115000"/>
              </a:lnSpc>
              <a:spcBef>
                <a:spcPts val="0"/>
              </a:spcBef>
              <a:spcAft>
                <a:spcPts val="981"/>
              </a:spcAft>
            </a:pPr>
            <a:endParaRPr lang="en-US" dirty="0">
              <a:ea typeface="Calibri"/>
              <a:cs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7B49BE0-D542-4935-9E00-D009DC073B86}" type="slidenum">
              <a:rPr lang="en-US" smtClean="0"/>
              <a:pPr>
                <a:defRPr/>
              </a:pPr>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31" tIns="45716" rIns="91431" bIns="45716" anchor="b"/>
          <a:lstStyle/>
          <a:p>
            <a:r>
              <a:rPr lang="fr-FR" sz="1200"/>
              <a:t>Selling the Dynamic Virtual Clients Architecture</a:t>
            </a:r>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49C85315-6D13-4440-B4D6-A7114276D46D}" type="slidenum">
              <a:rPr lang="fr-FR" sz="1200"/>
              <a:pPr algn="r"/>
              <a:t>62</a:t>
            </a:fld>
            <a:endParaRPr lang="fr-FR" sz="1200"/>
          </a:p>
        </p:txBody>
      </p:sp>
      <p:sp>
        <p:nvSpPr>
          <p:cNvPr id="1095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3"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endParaRPr lang="fr-FR" smtClean="0"/>
          </a:p>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lIns="91431" tIns="45716" rIns="91431" bIns="45716" numCol="1" anchor="t" anchorCtr="0" compatLnSpc="1">
            <a:prstTxWarp prst="textNoShape">
              <a:avLst/>
            </a:prstTxWarp>
          </a:bodyPr>
          <a:lstStyle/>
          <a:p>
            <a:endParaRPr lang="en-GB" smtClean="0"/>
          </a:p>
        </p:txBody>
      </p:sp>
      <p:sp>
        <p:nvSpPr>
          <p:cNvPr id="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defRPr/>
            </a:pPr>
            <a:fld id="{0A326A81-17DD-41C1-867F-2EC35A04698C}" type="slidenum">
              <a:rPr lang="en-US" sz="1200">
                <a:cs typeface="+mn-cs"/>
              </a:rPr>
              <a:pPr algn="r">
                <a:defRPr/>
              </a:pPr>
              <a:t>15</a:t>
            </a:fld>
            <a:endParaRPr lang="en-US" sz="120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31" tIns="45716" rIns="91431" bIns="45716" anchor="b"/>
          <a:lstStyle/>
          <a:p>
            <a:r>
              <a:rPr lang="fr-FR" sz="1200"/>
              <a:t>Selling the Dynamic Virtual Clients Architecture</a:t>
            </a:r>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D42440CB-4663-46EB-898C-A9DDC67296B6}" type="slidenum">
              <a:rPr lang="fr-FR" sz="1200"/>
              <a:pPr algn="r"/>
              <a:t>16</a:t>
            </a:fld>
            <a:endParaRPr lang="fr-FR" sz="1200"/>
          </a:p>
        </p:txBody>
      </p:sp>
      <p:sp>
        <p:nvSpPr>
          <p:cNvPr id="942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718" tIns="44859" rIns="89718" bIns="44859" anchor="b"/>
          <a:lstStyle/>
          <a:p>
            <a:pPr algn="r" defTabSz="896938"/>
            <a:fld id="{3F77F057-7FF9-4B98-AC0F-8AA66DAC027A}" type="slidenum">
              <a:rPr lang="en-US" sz="1200"/>
              <a:pPr algn="r" defTabSz="896938"/>
              <a:t>16</a:t>
            </a:fld>
            <a:endParaRPr lang="en-US" sz="1200"/>
          </a:p>
        </p:txBody>
      </p:sp>
      <p:sp>
        <p:nvSpPr>
          <p:cNvPr id="942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4" name="Rectangle 3"/>
          <p:cNvSpPr>
            <a:spLocks noGrp="1" noChangeArrowheads="1"/>
          </p:cNvSpPr>
          <p:nvPr>
            <p:ph type="body" idx="1"/>
          </p:nvPr>
        </p:nvSpPr>
        <p:spPr bwMode="auto">
          <a:xfrm>
            <a:off x="687388" y="4344988"/>
            <a:ext cx="5483225" cy="4113212"/>
          </a:xfrm>
          <a:noFill/>
        </p:spPr>
        <p:txBody>
          <a:bodyPr wrap="square" lIns="89718" tIns="44859" rIns="89718" bIns="44859" numCol="1" anchor="t" anchorCtr="0" compatLnSpc="1">
            <a:prstTxWarp prst="textNoShape">
              <a:avLst/>
            </a:prstTxWarp>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31" tIns="45716" rIns="91431" bIns="45716" anchor="b"/>
          <a:lstStyle/>
          <a:p>
            <a:r>
              <a:rPr lang="fr-FR" sz="1200"/>
              <a:t>Selling the Dynamic Virtual Clients Architecture</a:t>
            </a:r>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F3ACFA45-187B-4F60-AB33-3AD99A1BD3D1}" type="slidenum">
              <a:rPr lang="fr-FR" sz="1200"/>
              <a:pPr algn="r"/>
              <a:t>21</a:t>
            </a:fld>
            <a:endParaRPr lang="fr-FR" sz="1200"/>
          </a:p>
        </p:txBody>
      </p:sp>
      <p:sp>
        <p:nvSpPr>
          <p:cNvPr id="102404"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5" name="Notes Placeholder 2"/>
          <p:cNvSpPr>
            <a:spLocks noGrp="1"/>
          </p:cNvSpPr>
          <p:nvPr>
            <p:ph type="body" idx="1"/>
          </p:nvPr>
        </p:nvSpPr>
        <p:spPr bwMode="auto">
          <a:noFill/>
        </p:spPr>
        <p:txBody>
          <a:bodyPr wrap="square" lIns="89722" tIns="44861" rIns="89722" bIns="44861" numCol="1" anchor="t" anchorCtr="0" compatLnSpc="1">
            <a:prstTxWarp prst="textNoShape">
              <a:avLst/>
            </a:prstTxWarp>
          </a:bodyPr>
          <a:lstStyle/>
          <a:p>
            <a:endParaRPr lang="en-GB" smtClean="0"/>
          </a:p>
        </p:txBody>
      </p:sp>
      <p:sp>
        <p:nvSpPr>
          <p:cNvPr id="10240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722" tIns="44861" rIns="89722" bIns="44861" anchor="b"/>
          <a:lstStyle/>
          <a:p>
            <a:pPr algn="r" defTabSz="896938"/>
            <a:fld id="{B7396D0A-DACA-4085-A4E4-8A926D7D347E}" type="slidenum">
              <a:rPr lang="en-US" sz="1200"/>
              <a:pPr algn="r" defTabSz="896938"/>
              <a:t>21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lIns="91431" tIns="45716" rIns="91431" bIns="45716" anchor="b"/>
          <a:lstStyle/>
          <a:p>
            <a:r>
              <a:rPr lang="fr-FR" sz="1200"/>
              <a:t>Selling the Dynamic Virtual Clients Architecture</a:t>
            </a:r>
          </a:p>
        </p:txBody>
      </p:sp>
      <p:sp>
        <p:nvSpPr>
          <p:cNvPr id="1054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06955A87-041E-4CE9-A07B-E6DCB112340D}" type="slidenum">
              <a:rPr lang="fr-FR" sz="1200"/>
              <a:pPr algn="r"/>
              <a:t>22</a:t>
            </a:fld>
            <a:endParaRPr lang="fr-FR" sz="1200"/>
          </a:p>
        </p:txBody>
      </p:sp>
      <p:sp>
        <p:nvSpPr>
          <p:cNvPr id="1054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7"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3000" y="685800"/>
            <a:ext cx="4573588" cy="3430588"/>
          </a:xfrm>
          <a:noFill/>
          <a:ln>
            <a:solidFill>
              <a:srgbClr val="000000"/>
            </a:solidFill>
            <a:miter lim="800000"/>
            <a:headEnd/>
            <a:tailEnd/>
          </a:ln>
        </p:spPr>
      </p:sp>
      <p:sp>
        <p:nvSpPr>
          <p:cNvPr id="19458" name="Rectangle 3"/>
          <p:cNvSpPr>
            <a:spLocks noGrp="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endParaRPr lang="en-US"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21506" name="Rectangle 3"/>
          <p:cNvSpPr>
            <a:spLocks noGrp="1"/>
          </p:cNvSpPr>
          <p:nvPr>
            <p:ph type="body" idx="1"/>
          </p:nvPr>
        </p:nvSpPr>
        <p:spPr bwMode="auto">
          <a:xfrm>
            <a:off x="912813" y="4343400"/>
            <a:ext cx="5032375" cy="4113213"/>
          </a:xfrm>
          <a:noFill/>
        </p:spPr>
        <p:txBody>
          <a:bodyPr wrap="square" numCol="1" anchor="t" anchorCtr="0" compatLnSpc="1">
            <a:prstTxWarp prst="textNoShape">
              <a:avLst/>
            </a:prstTxWarp>
          </a:bodyPr>
          <a:lstStyle/>
          <a:p>
            <a:pPr eaLnBrk="1" hangingPunct="1"/>
            <a:endParaRPr lang="en-US" sz="1400"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95388" y="304800"/>
            <a:ext cx="4419600" cy="3314700"/>
          </a:xfrm>
          <a:noFill/>
          <a:ln>
            <a:solidFill>
              <a:srgbClr val="000000"/>
            </a:solidFill>
            <a:miter lim="800000"/>
            <a:headEnd/>
            <a:tailEnd/>
          </a:ln>
        </p:spPr>
      </p:sp>
      <p:sp>
        <p:nvSpPr>
          <p:cNvPr id="23554" name="Rectangle 3"/>
          <p:cNvSpPr>
            <a:spLocks noGrp="1" noChangeArrowheads="1"/>
          </p:cNvSpPr>
          <p:nvPr>
            <p:ph type="body" idx="1"/>
          </p:nvPr>
        </p:nvSpPr>
        <p:spPr bwMode="auto">
          <a:xfrm>
            <a:off x="458788" y="3810000"/>
            <a:ext cx="6321425" cy="4953000"/>
          </a:xfrm>
          <a:noFill/>
        </p:spPr>
        <p:txBody>
          <a:bodyPr wrap="square" lIns="88265" tIns="44132" rIns="88265" bIns="44132"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a:lvl1pPr>
          </a:lstStyle>
          <a:p>
            <a:pPr>
              <a:defRPr/>
            </a:pPr>
            <a:fld id="{8F82F14F-D0E9-4FBD-8701-6B8836B62944}" type="datetimeFigureOut">
              <a:rPr lang="es-ES"/>
              <a:pPr>
                <a:defRPr/>
              </a:pPr>
              <a:t>02/04/2009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A9D69BE-661B-406B-9652-7EA41E35110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7313B13A-E4B1-4CE8-8235-D7D5BD7E72FF}" type="datetimeFigureOut">
              <a:rPr lang="es-ES"/>
              <a:pPr>
                <a:defRPr/>
              </a:pPr>
              <a:t>02/04/2009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719D6E9-EC87-4942-AEA7-C0F07D9D288E}"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0B44CC64-736A-4DBC-92DE-0887E55C6AE3}" type="datetimeFigureOut">
              <a:rPr lang="es-ES"/>
              <a:pPr>
                <a:defRPr/>
              </a:pPr>
              <a:t>02/04/2009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F52CF2A-2A62-42AB-9FAE-112CBE2BD823}"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B1C671D-FBA0-4DF1-92EF-B1494526DB92}" type="datetimeFigureOut">
              <a:rPr lang="es-ES"/>
              <a:pPr>
                <a:defRPr/>
              </a:pPr>
              <a:t>02/04/2009</a:t>
            </a:fld>
            <a:endParaRPr lang="es-ES"/>
          </a:p>
        </p:txBody>
      </p:sp>
      <p:sp>
        <p:nvSpPr>
          <p:cNvPr id="7" name="Footer Placeholder 4"/>
          <p:cNvSpPr>
            <a:spLocks noGrp="1"/>
          </p:cNvSpPr>
          <p:nvPr>
            <p:ph type="ftr" sz="quarter" idx="11"/>
          </p:nvPr>
        </p:nvSpPr>
        <p:spPr/>
        <p:txBody>
          <a:bodyPr/>
          <a:lstStyle>
            <a:lvl1pPr>
              <a:defRPr/>
            </a:lvl1pPr>
          </a:lstStyle>
          <a:p>
            <a:pPr>
              <a:defRPr/>
            </a:pPr>
            <a:endParaRPr lang="es-ES"/>
          </a:p>
        </p:txBody>
      </p:sp>
      <p:sp>
        <p:nvSpPr>
          <p:cNvPr id="8" name="Slide Number Placeholder 5"/>
          <p:cNvSpPr>
            <a:spLocks noGrp="1"/>
          </p:cNvSpPr>
          <p:nvPr>
            <p:ph type="sldNum" sz="quarter" idx="12"/>
          </p:nvPr>
        </p:nvSpPr>
        <p:spPr/>
        <p:txBody>
          <a:bodyPr/>
          <a:lstStyle>
            <a:lvl1pPr>
              <a:defRPr/>
            </a:lvl1pPr>
          </a:lstStyle>
          <a:p>
            <a:pPr>
              <a:defRPr/>
            </a:pPr>
            <a:fld id="{B28B6B12-6AE6-44BA-B297-3175101AC24F}"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38A4B702-1CCE-45D0-A41A-EA39C94D3BDF}" type="datetimeFigureOut">
              <a:rPr lang="es-ES"/>
              <a:pPr>
                <a:defRPr/>
              </a:pPr>
              <a:t>02/04/2009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C8FDC2DA-6CE1-44EE-9DD4-3C61EACBD0CF}"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 y="12700"/>
            <a:ext cx="7315200" cy="104775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810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pPr>
              <a:defRPr/>
            </a:pPr>
            <a:fld id="{AABBABEE-DB07-4AE2-883B-4397064FA2EF}" type="datetimeFigureOut">
              <a:rPr lang="es-ES"/>
              <a:pPr>
                <a:defRPr/>
              </a:pPr>
              <a:t>02/04/2009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F0B1503-A72D-4DCD-9ABE-68BFF3D251BC}"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DF9493-10BF-43DA-8366-6E3B50962322}" type="datetimeFigureOut">
              <a:rPr lang="es-ES"/>
              <a:pPr>
                <a:defRPr/>
              </a:pPr>
              <a:t>02/04/2009</a:t>
            </a:fld>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AA24402-7D8F-40BA-833B-6317F30A302F}"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3"/>
          <p:cNvSpPr>
            <a:spLocks noGrp="1"/>
          </p:cNvSpPr>
          <p:nvPr>
            <p:ph type="dt" sz="half" idx="10"/>
          </p:nvPr>
        </p:nvSpPr>
        <p:spPr/>
        <p:txBody>
          <a:bodyPr/>
          <a:lstStyle>
            <a:lvl1pPr>
              <a:defRPr/>
            </a:lvl1pPr>
          </a:lstStyle>
          <a:p>
            <a:pPr>
              <a:defRPr/>
            </a:pPr>
            <a:fld id="{C72DC37E-0D81-41FF-891F-ED44F00F4816}" type="datetimeFigureOut">
              <a:rPr lang="es-ES"/>
              <a:pPr>
                <a:defRPr/>
              </a:pPr>
              <a:t>02/04/2009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FF7E8B2A-0012-4EF6-A54F-568D4DBD5380}"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3"/>
          <p:cNvSpPr>
            <a:spLocks noGrp="1"/>
          </p:cNvSpPr>
          <p:nvPr>
            <p:ph type="dt" sz="half" idx="10"/>
          </p:nvPr>
        </p:nvSpPr>
        <p:spPr/>
        <p:txBody>
          <a:bodyPr/>
          <a:lstStyle>
            <a:lvl1pPr>
              <a:defRPr/>
            </a:lvl1pPr>
          </a:lstStyle>
          <a:p>
            <a:pPr>
              <a:defRPr/>
            </a:pPr>
            <a:fld id="{4FCB7A89-0579-4476-9EFB-6B88FE23304E}" type="datetimeFigureOut">
              <a:rPr lang="es-ES"/>
              <a:pPr>
                <a:defRPr/>
              </a:pPr>
              <a:t>02/04/2009</a:t>
            </a:fld>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0F27F68F-F74E-4A95-88E0-2F20FC968ECF}"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3"/>
          <p:cNvSpPr>
            <a:spLocks noGrp="1"/>
          </p:cNvSpPr>
          <p:nvPr>
            <p:ph type="dt" sz="half" idx="10"/>
          </p:nvPr>
        </p:nvSpPr>
        <p:spPr/>
        <p:txBody>
          <a:bodyPr/>
          <a:lstStyle>
            <a:lvl1pPr>
              <a:defRPr/>
            </a:lvl1pPr>
          </a:lstStyle>
          <a:p>
            <a:pPr>
              <a:defRPr/>
            </a:pPr>
            <a:fld id="{FEA52E4B-EFBD-4B15-9ECD-E959FE3C24D6}" type="datetimeFigureOut">
              <a:rPr lang="es-ES"/>
              <a:pPr>
                <a:defRPr/>
              </a:pPr>
              <a:t>02/04/2009</a:t>
            </a:fld>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047793F6-E0B9-43E4-8C21-60C12E54EF99}"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ACAD6F-D4CD-42C2-9CEB-8AF43E56D8AC}" type="datetimeFigureOut">
              <a:rPr lang="es-ES"/>
              <a:pPr>
                <a:defRPr/>
              </a:pPr>
              <a:t>02/04/2009</a:t>
            </a:fld>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6CEB2F4D-BF4A-4A7E-9CD2-F44585EC2FCD}"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21C0CF-62E1-4B9B-8F50-9DFB98261843}" type="datetimeFigureOut">
              <a:rPr lang="es-ES"/>
              <a:pPr>
                <a:defRPr/>
              </a:pPr>
              <a:t>02/04/2009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EF6B1E3-6A34-434E-9F50-0D7EF94A869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1F1F8C-7EB0-4625-AD47-E4C5EA967572}" type="datetimeFigureOut">
              <a:rPr lang="es-ES"/>
              <a:pPr>
                <a:defRPr/>
              </a:pPr>
              <a:t>02/04/2009</a:t>
            </a:fld>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BE61598-D8D8-4725-8457-39AAB901BE82}"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8"/>
          <a:srcRect/>
          <a:stretch>
            <a:fillRect/>
          </a:stretch>
        </p:blipFill>
        <p:spPr bwMode="auto">
          <a:xfrm>
            <a:off x="0" y="0"/>
            <a:ext cx="9191625" cy="6884988"/>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ES" smtClean="0"/>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1CA6AD2-C52B-474C-A928-7E2DFA3CEEAA}" type="datetimeFigureOut">
              <a:rPr lang="es-ES"/>
              <a:pPr>
                <a:defRPr/>
              </a:pPr>
              <a:t>02/04/2009</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FD8CF23-4FAE-4E7A-9C9E-ACAEB8BF921F}"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93.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10.xml"/><Relationship Id="rId7" Type="http://schemas.openxmlformats.org/officeDocument/2006/relationships/image" Target="../media/image104.png"/><Relationship Id="rId12" Type="http://schemas.openxmlformats.org/officeDocument/2006/relationships/image" Target="../media/image106.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oleObject" Target="../embeddings/oleObject9.bin"/><Relationship Id="rId5" Type="http://schemas.openxmlformats.org/officeDocument/2006/relationships/image" Target="../media/image103.png"/><Relationship Id="rId10" Type="http://schemas.openxmlformats.org/officeDocument/2006/relationships/oleObject" Target="../embeddings/oleObject8.bin"/><Relationship Id="rId4" Type="http://schemas.openxmlformats.org/officeDocument/2006/relationships/image" Target="../media/image102.png"/><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09.png"/><Relationship Id="rId4" Type="http://schemas.openxmlformats.org/officeDocument/2006/relationships/image" Target="../media/image10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jpe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16.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4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6.xml"/><Relationship Id="rId4" Type="http://schemas.openxmlformats.org/officeDocument/2006/relationships/image" Target="../media/image1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8" Type="http://schemas.openxmlformats.org/officeDocument/2006/relationships/image" Target="../media/image132.gif"/><Relationship Id="rId3" Type="http://schemas.openxmlformats.org/officeDocument/2006/relationships/image" Target="../media/image119.jpeg"/><Relationship Id="rId7" Type="http://schemas.openxmlformats.org/officeDocument/2006/relationships/image" Target="../media/image131.png"/><Relationship Id="rId2" Type="http://schemas.openxmlformats.org/officeDocument/2006/relationships/image" Target="../media/image121.png"/><Relationship Id="rId1" Type="http://schemas.openxmlformats.org/officeDocument/2006/relationships/slideLayout" Target="../slideLayouts/slideLayout6.xml"/><Relationship Id="rId6" Type="http://schemas.openxmlformats.org/officeDocument/2006/relationships/image" Target="../media/image130.png"/><Relationship Id="rId5" Type="http://schemas.openxmlformats.org/officeDocument/2006/relationships/image" Target="../media/image82.png"/><Relationship Id="rId4" Type="http://schemas.openxmlformats.org/officeDocument/2006/relationships/image" Target="../media/image129.png"/><Relationship Id="rId9" Type="http://schemas.openxmlformats.org/officeDocument/2006/relationships/image" Target="../media/image120.png"/></Relationships>
</file>

<file path=ppt/slides/_rels/slide47.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4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6.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49.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15.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7.png"/><Relationship Id="rId7" Type="http://schemas.openxmlformats.org/officeDocument/2006/relationships/image" Target="../media/image152.png"/><Relationship Id="rId2" Type="http://schemas.openxmlformats.org/officeDocument/2006/relationships/image" Target="../media/image145.png"/><Relationship Id="rId1" Type="http://schemas.openxmlformats.org/officeDocument/2006/relationships/slideLayout" Target="../slideLayouts/slideLayout15.xml"/><Relationship Id="rId6" Type="http://schemas.openxmlformats.org/officeDocument/2006/relationships/image" Target="../media/image143.png"/><Relationship Id="rId5" Type="http://schemas.openxmlformats.org/officeDocument/2006/relationships/image" Target="../media/image151.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6.png"/></Relationships>
</file>

<file path=ppt/slides/_rels/slide51.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image" Target="../media/image164.png"/><Relationship Id="rId18" Type="http://schemas.openxmlformats.org/officeDocument/2006/relationships/image" Target="../media/image169.wmf"/><Relationship Id="rId26" Type="http://schemas.openxmlformats.org/officeDocument/2006/relationships/image" Target="../media/image175.png"/><Relationship Id="rId3" Type="http://schemas.openxmlformats.org/officeDocument/2006/relationships/image" Target="../media/image154.png"/><Relationship Id="rId21" Type="http://schemas.openxmlformats.org/officeDocument/2006/relationships/image" Target="../media/image171.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168.png"/><Relationship Id="rId25" Type="http://schemas.openxmlformats.org/officeDocument/2006/relationships/image" Target="../media/image174.png"/><Relationship Id="rId2" Type="http://schemas.openxmlformats.org/officeDocument/2006/relationships/notesSlide" Target="../notesSlides/notesSlide18.xml"/><Relationship Id="rId16" Type="http://schemas.openxmlformats.org/officeDocument/2006/relationships/image" Target="../media/image167.jpeg"/><Relationship Id="rId20" Type="http://schemas.openxmlformats.org/officeDocument/2006/relationships/image" Target="../media/image170.jpe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wmf"/><Relationship Id="rId24" Type="http://schemas.openxmlformats.org/officeDocument/2006/relationships/hyperlink" Target="Flickr.wmv" TargetMode="External"/><Relationship Id="rId5" Type="http://schemas.openxmlformats.org/officeDocument/2006/relationships/image" Target="../media/image156.jpeg"/><Relationship Id="rId15" Type="http://schemas.openxmlformats.org/officeDocument/2006/relationships/image" Target="../media/image166.jpeg"/><Relationship Id="rId23" Type="http://schemas.openxmlformats.org/officeDocument/2006/relationships/image" Target="../media/image173.jpeg"/><Relationship Id="rId10" Type="http://schemas.openxmlformats.org/officeDocument/2006/relationships/image" Target="../media/image161.png"/><Relationship Id="rId19" Type="http://schemas.openxmlformats.org/officeDocument/2006/relationships/hyperlink" Target="http://images.google.com/imgres?imgurl=http://www.rackmount.com/Rackmt/ATXBlade-PC-Blade-Pictures/PC_Blade_Picture1.jpg&amp;imgrefurl=http://www.rackmount.com/Rackmt/PC_Blade_HPC_Cluster_Pictures.htm&amp;h=299&amp;w=400&amp;sz=63&amp;hl=en&amp;start=3&amp;sig2=H6MHCQUrPm19tWaxHObk8g&amp;um=1&amp;usg=__-JcxWndHxtX8bZOiQLx5rDWbdS4=&amp;tbnid=Ed1RzDzyViMrwM:&amp;tbnh=93&amp;tbnw=124&amp;ei=FEnRSJusEIe4sAOT9tiIBw&amp;prev=/images?q=blade+pc&amp;um=1&amp;hl=en" TargetMode="External"/><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65.png"/><Relationship Id="rId22" Type="http://schemas.openxmlformats.org/officeDocument/2006/relationships/image" Target="../media/image172.jpeg"/></Relationships>
</file>

<file path=ppt/slides/_rels/slide52.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184.png"/><Relationship Id="rId18" Type="http://schemas.openxmlformats.org/officeDocument/2006/relationships/image" Target="../media/image188.png"/><Relationship Id="rId26" Type="http://schemas.openxmlformats.org/officeDocument/2006/relationships/image" Target="../media/image194.png"/><Relationship Id="rId3" Type="http://schemas.openxmlformats.org/officeDocument/2006/relationships/image" Target="../media/image176.png"/><Relationship Id="rId21" Type="http://schemas.openxmlformats.org/officeDocument/2006/relationships/hyperlink" Target="http://images.google.com/imgres?imgurl=http://www.rackmount.com/Rackmt/ATXBlade-PC-Blade-Pictures/PC_Blade_Picture1.jpg&amp;imgrefurl=http://www.rackmount.com/Rackmt/PC_Blade_HPC_Cluster_Pictures.htm&amp;h=299&amp;w=400&amp;sz=63&amp;hl=en&amp;start=3&amp;sig2=H6MHCQUrPm19tWaxHObk8g&amp;um=1&amp;usg=__-JcxWndHxtX8bZOiQLx5rDWbdS4=&amp;tbnid=Ed1RzDzyViMrwM:&amp;tbnh=93&amp;tbnw=124&amp;ei=FEnRSJusEIe4sAOT9tiIBw&amp;prev=/images?q=blade+pc&amp;um=1&amp;hl=en" TargetMode="External"/><Relationship Id="rId7" Type="http://schemas.openxmlformats.org/officeDocument/2006/relationships/image" Target="../media/image178.png"/><Relationship Id="rId12" Type="http://schemas.openxmlformats.org/officeDocument/2006/relationships/image" Target="../media/image183.png"/><Relationship Id="rId17" Type="http://schemas.openxmlformats.org/officeDocument/2006/relationships/image" Target="../media/image187.png"/><Relationship Id="rId25" Type="http://schemas.openxmlformats.org/officeDocument/2006/relationships/image" Target="../media/image193.png"/><Relationship Id="rId2" Type="http://schemas.openxmlformats.org/officeDocument/2006/relationships/notesSlide" Target="../notesSlides/notesSlide19.xml"/><Relationship Id="rId16" Type="http://schemas.openxmlformats.org/officeDocument/2006/relationships/image" Target="../media/image186.png"/><Relationship Id="rId20" Type="http://schemas.openxmlformats.org/officeDocument/2006/relationships/image" Target="../media/image190.png"/><Relationship Id="rId29" Type="http://schemas.openxmlformats.org/officeDocument/2006/relationships/image" Target="../media/image197.jpeg"/><Relationship Id="rId1" Type="http://schemas.openxmlformats.org/officeDocument/2006/relationships/slideLayout" Target="../slideLayouts/slideLayout6.xml"/><Relationship Id="rId6" Type="http://schemas.openxmlformats.org/officeDocument/2006/relationships/image" Target="../media/image173.jpeg"/><Relationship Id="rId11" Type="http://schemas.openxmlformats.org/officeDocument/2006/relationships/image" Target="../media/image182.png"/><Relationship Id="rId24" Type="http://schemas.openxmlformats.org/officeDocument/2006/relationships/image" Target="../media/image192.jpeg"/><Relationship Id="rId32" Type="http://schemas.openxmlformats.org/officeDocument/2006/relationships/image" Target="../media/image175.png"/><Relationship Id="rId5" Type="http://schemas.openxmlformats.org/officeDocument/2006/relationships/image" Target="../media/image177.jpeg"/><Relationship Id="rId15" Type="http://schemas.openxmlformats.org/officeDocument/2006/relationships/hyperlink" Target="http://www.microsoft.com/systemcenter/softgrid/default.mspx" TargetMode="External"/><Relationship Id="rId23" Type="http://schemas.openxmlformats.org/officeDocument/2006/relationships/image" Target="../media/image191.png"/><Relationship Id="rId28" Type="http://schemas.openxmlformats.org/officeDocument/2006/relationships/image" Target="../media/image196.png"/><Relationship Id="rId10" Type="http://schemas.openxmlformats.org/officeDocument/2006/relationships/image" Target="../media/image181.png"/><Relationship Id="rId19" Type="http://schemas.openxmlformats.org/officeDocument/2006/relationships/image" Target="../media/image189.png"/><Relationship Id="rId31" Type="http://schemas.openxmlformats.org/officeDocument/2006/relationships/image" Target="../media/image199.png"/><Relationship Id="rId4" Type="http://schemas.openxmlformats.org/officeDocument/2006/relationships/image" Target="../media/image155.png"/><Relationship Id="rId9" Type="http://schemas.openxmlformats.org/officeDocument/2006/relationships/image" Target="../media/image180.png"/><Relationship Id="rId14" Type="http://schemas.openxmlformats.org/officeDocument/2006/relationships/image" Target="../media/image185.png"/><Relationship Id="rId22" Type="http://schemas.openxmlformats.org/officeDocument/2006/relationships/image" Target="../media/image170.jpeg"/><Relationship Id="rId27" Type="http://schemas.openxmlformats.org/officeDocument/2006/relationships/image" Target="../media/image195.png"/><Relationship Id="rId30" Type="http://schemas.openxmlformats.org/officeDocument/2006/relationships/image" Target="../media/image198.png"/></Relationships>
</file>

<file path=ppt/slides/_rels/slide55.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09.png"/><Relationship Id="rId18" Type="http://schemas.openxmlformats.org/officeDocument/2006/relationships/image" Target="../media/image214.jpeg"/><Relationship Id="rId3" Type="http://schemas.openxmlformats.org/officeDocument/2006/relationships/image" Target="../media/image200.png"/><Relationship Id="rId21" Type="http://schemas.openxmlformats.org/officeDocument/2006/relationships/image" Target="../media/image217.jpeg"/><Relationship Id="rId7" Type="http://schemas.openxmlformats.org/officeDocument/2006/relationships/image" Target="../media/image204.jpeg"/><Relationship Id="rId12" Type="http://schemas.openxmlformats.org/officeDocument/2006/relationships/image" Target="../media/image208.png"/><Relationship Id="rId17" Type="http://schemas.openxmlformats.org/officeDocument/2006/relationships/image" Target="../media/image213.png"/><Relationship Id="rId2" Type="http://schemas.openxmlformats.org/officeDocument/2006/relationships/notesSlide" Target="../notesSlides/notesSlide20.xml"/><Relationship Id="rId16" Type="http://schemas.openxmlformats.org/officeDocument/2006/relationships/image" Target="../media/image212.png"/><Relationship Id="rId20"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203.jpeg"/><Relationship Id="rId11" Type="http://schemas.openxmlformats.org/officeDocument/2006/relationships/image" Target="../media/image207.jpeg"/><Relationship Id="rId24" Type="http://schemas.openxmlformats.org/officeDocument/2006/relationships/image" Target="../media/image220.jpeg"/><Relationship Id="rId5" Type="http://schemas.openxmlformats.org/officeDocument/2006/relationships/image" Target="../media/image202.jpeg"/><Relationship Id="rId15" Type="http://schemas.openxmlformats.org/officeDocument/2006/relationships/image" Target="../media/image211.png"/><Relationship Id="rId23" Type="http://schemas.openxmlformats.org/officeDocument/2006/relationships/image" Target="../media/image219.png"/><Relationship Id="rId10"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9" Type="http://schemas.openxmlformats.org/officeDocument/2006/relationships/image" Target="../media/image215.jpeg"/><Relationship Id="rId4" Type="http://schemas.openxmlformats.org/officeDocument/2006/relationships/image" Target="../media/image201.jpeg"/><Relationship Id="rId9" Type="http://schemas.openxmlformats.org/officeDocument/2006/relationships/image" Target="../media/image206.png"/><Relationship Id="rId14" Type="http://schemas.openxmlformats.org/officeDocument/2006/relationships/image" Target="../media/image210.png"/><Relationship Id="rId22" Type="http://schemas.openxmlformats.org/officeDocument/2006/relationships/image" Target="../media/image2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1.pn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24.png"/><Relationship Id="rId5" Type="http://schemas.openxmlformats.org/officeDocument/2006/relationships/image" Target="../media/image223.png"/><Relationship Id="rId4" Type="http://schemas.openxmlformats.org/officeDocument/2006/relationships/image" Target="../media/image222.png"/></Relationships>
</file>

<file path=ppt/slides/_rels/slide5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25.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28.png"/><Relationship Id="rId5" Type="http://schemas.openxmlformats.org/officeDocument/2006/relationships/image" Target="../media/image227.png"/><Relationship Id="rId10" Type="http://schemas.openxmlformats.org/officeDocument/2006/relationships/image" Target="../media/image230.png"/><Relationship Id="rId4" Type="http://schemas.openxmlformats.org/officeDocument/2006/relationships/image" Target="../media/image226.png"/><Relationship Id="rId9" Type="http://schemas.openxmlformats.org/officeDocument/2006/relationships/image" Target="../media/image229.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diagramData" Target="../diagrams/data1.xml"/><Relationship Id="rId7" Type="http://schemas.openxmlformats.org/officeDocument/2006/relationships/image" Target="../media/image232.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235.png"/><Relationship Id="rId5" Type="http://schemas.openxmlformats.org/officeDocument/2006/relationships/diagramQuickStyle" Target="../diagrams/quickStyle1.xml"/><Relationship Id="rId10" Type="http://schemas.openxmlformats.org/officeDocument/2006/relationships/image" Target="../media/image234.png"/><Relationship Id="rId4" Type="http://schemas.openxmlformats.org/officeDocument/2006/relationships/diagramLayout" Target="../diagrams/layout1.xml"/><Relationship Id="rId9" Type="http://schemas.openxmlformats.org/officeDocument/2006/relationships/image" Target="../media/image2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s-ES" dirty="0" smtClean="0"/>
              <a:t>Virtualización del Puesto de Trabajo</a:t>
            </a:r>
          </a:p>
        </p:txBody>
      </p:sp>
      <p:sp>
        <p:nvSpPr>
          <p:cNvPr id="6" name="Subtitle 5"/>
          <p:cNvSpPr>
            <a:spLocks noGrp="1"/>
          </p:cNvSpPr>
          <p:nvPr>
            <p:ph type="subTitle" idx="1"/>
          </p:nvPr>
        </p:nvSpPr>
        <p:spPr>
          <a:xfrm>
            <a:off x="1371600" y="3643314"/>
            <a:ext cx="6400800" cy="1143008"/>
          </a:xfrm>
        </p:spPr>
        <p:txBody>
          <a:bodyPr/>
          <a:lstStyle/>
          <a:p>
            <a:endParaRPr lang="en-US" dirty="0"/>
          </a:p>
        </p:txBody>
      </p:sp>
      <p:pic>
        <p:nvPicPr>
          <p:cNvPr id="7" name="Picture 5" descr="C:\Users\v-ancava\Desktop\logos virtualización\quest.jpg"/>
          <p:cNvPicPr>
            <a:picLocks noChangeAspect="1" noChangeArrowheads="1"/>
          </p:cNvPicPr>
          <p:nvPr/>
        </p:nvPicPr>
        <p:blipFill>
          <a:blip r:embed="rId3" cstate="print"/>
          <a:srcRect/>
          <a:stretch>
            <a:fillRect/>
          </a:stretch>
        </p:blipFill>
        <p:spPr bwMode="auto">
          <a:xfrm>
            <a:off x="5214942" y="5643578"/>
            <a:ext cx="2500330" cy="742955"/>
          </a:xfrm>
          <a:prstGeom prst="rect">
            <a:avLst/>
          </a:prstGeom>
          <a:noFill/>
        </p:spPr>
      </p:pic>
      <p:pic>
        <p:nvPicPr>
          <p:cNvPr id="8" name="Picture 9"/>
          <p:cNvPicPr>
            <a:picLocks noChangeAspect="1" noChangeArrowheads="1"/>
          </p:cNvPicPr>
          <p:nvPr/>
        </p:nvPicPr>
        <p:blipFill>
          <a:blip r:embed="rId4" cstate="print"/>
          <a:srcRect/>
          <a:stretch>
            <a:fillRect/>
          </a:stretch>
        </p:blipFill>
        <p:spPr bwMode="auto">
          <a:xfrm>
            <a:off x="2071670" y="5381481"/>
            <a:ext cx="1214446" cy="1119353"/>
          </a:xfrm>
          <a:prstGeom prst="rect">
            <a:avLst/>
          </a:prstGeom>
          <a:noFill/>
          <a:ln w="9525">
            <a:noFill/>
            <a:miter lim="800000"/>
            <a:headEnd/>
            <a:tailEnd/>
          </a:ln>
          <a:effectLst/>
        </p:spPr>
      </p:pic>
      <p:pic>
        <p:nvPicPr>
          <p:cNvPr id="9" name="Picture 3" descr="image002"/>
          <p:cNvPicPr>
            <a:picLocks noChangeAspect="1" noChangeArrowheads="1"/>
          </p:cNvPicPr>
          <p:nvPr/>
        </p:nvPicPr>
        <p:blipFill>
          <a:blip r:embed="rId5"/>
          <a:srcRect/>
          <a:stretch>
            <a:fillRect/>
          </a:stretch>
        </p:blipFill>
        <p:spPr bwMode="auto">
          <a:xfrm>
            <a:off x="500034" y="214290"/>
            <a:ext cx="1857388" cy="1492963"/>
          </a:xfrm>
          <a:prstGeom prst="rect">
            <a:avLst/>
          </a:prstGeom>
          <a:noFill/>
          <a:ln w="9525">
            <a:noFill/>
            <a:miter lim="800000"/>
            <a:headEnd/>
            <a:tailEnd/>
          </a:ln>
        </p:spPr>
      </p:pic>
      <p:pic>
        <p:nvPicPr>
          <p:cNvPr id="10" name="Picture 2" descr="C:\Users\v-ancava\Desktop\ms-logo_bL.png"/>
          <p:cNvPicPr>
            <a:picLocks noChangeAspect="1" noChangeArrowheads="1"/>
          </p:cNvPicPr>
          <p:nvPr/>
        </p:nvPicPr>
        <p:blipFill>
          <a:blip r:embed="rId6"/>
          <a:srcRect/>
          <a:stretch>
            <a:fillRect/>
          </a:stretch>
        </p:blipFill>
        <p:spPr bwMode="auto">
          <a:xfrm>
            <a:off x="5143504" y="571480"/>
            <a:ext cx="3418716" cy="55721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214313" y="42863"/>
            <a:ext cx="8408987" cy="681037"/>
          </a:xfrm>
        </p:spPr>
        <p:txBody>
          <a:bodyPr lIns="92007" tIns="46005" rIns="92007" bIns="46005"/>
          <a:lstStyle/>
          <a:p>
            <a:r>
              <a:rPr lang="en-US" b="1" smtClean="0"/>
              <a:t>“Virtual Desktop Infrastructure”</a:t>
            </a:r>
          </a:p>
        </p:txBody>
      </p:sp>
      <p:sp>
        <p:nvSpPr>
          <p:cNvPr id="3" name="Content Placeholder 2"/>
          <p:cNvSpPr>
            <a:spLocks noGrp="1"/>
          </p:cNvSpPr>
          <p:nvPr>
            <p:ph idx="4294967295"/>
          </p:nvPr>
        </p:nvSpPr>
        <p:spPr>
          <a:xfrm>
            <a:off x="4572000" y="642918"/>
            <a:ext cx="4564063" cy="6037262"/>
          </a:xfrm>
        </p:spPr>
        <p:txBody>
          <a:bodyPr lIns="91372" tIns="45688" rIns="91372" bIns="45688"/>
          <a:lstStyle/>
          <a:p>
            <a:pPr marL="225425" indent="-225425">
              <a:buFont typeface="Arial" charset="0"/>
              <a:buNone/>
            </a:pPr>
            <a:r>
              <a:rPr lang="en-US" sz="2400" b="1" dirty="0" err="1" smtClean="0">
                <a:effectLst>
                  <a:outerShdw blurRad="38100" dist="38100" dir="2700000" algn="tl">
                    <a:srgbClr val="C0C0C0"/>
                  </a:outerShdw>
                </a:effectLst>
              </a:rPr>
              <a:t>Apropiado</a:t>
            </a:r>
            <a:r>
              <a:rPr lang="en-US" sz="2400" b="1" dirty="0" smtClean="0">
                <a:effectLst>
                  <a:outerShdw blurRad="38100" dist="38100" dir="2700000" algn="tl">
                    <a:srgbClr val="C0C0C0"/>
                  </a:outerShdw>
                </a:effectLst>
              </a:rPr>
              <a:t> </a:t>
            </a:r>
            <a:r>
              <a:rPr lang="en-US" sz="2400" b="1" dirty="0" err="1" smtClean="0">
                <a:effectLst>
                  <a:outerShdw blurRad="38100" dist="38100" dir="2700000" algn="tl">
                    <a:srgbClr val="C0C0C0"/>
                  </a:outerShdw>
                </a:effectLst>
              </a:rPr>
              <a:t>para</a:t>
            </a:r>
            <a:r>
              <a:rPr lang="en-US" sz="2400" b="1" dirty="0" smtClean="0">
                <a:effectLst>
                  <a:outerShdw blurRad="38100" dist="38100" dir="2700000" algn="tl">
                    <a:srgbClr val="C0C0C0"/>
                  </a:outerShdw>
                </a:effectLst>
              </a:rPr>
              <a:t>:</a:t>
            </a:r>
          </a:p>
          <a:p>
            <a:pPr marL="225425" indent="-225425"/>
            <a:r>
              <a:rPr lang="en-US" sz="2000" dirty="0" smtClean="0">
                <a:effectLst>
                  <a:outerShdw blurRad="38100" dist="38100" dir="2700000" algn="tl">
                    <a:srgbClr val="C0C0C0"/>
                  </a:outerShdw>
                </a:effectLst>
              </a:rPr>
              <a:t>“Desktop” </a:t>
            </a:r>
            <a:r>
              <a:rPr lang="en-US" sz="2000" dirty="0" err="1" smtClean="0">
                <a:effectLst>
                  <a:outerShdw blurRad="38100" dist="38100" dir="2700000" algn="tl">
                    <a:srgbClr val="C0C0C0"/>
                  </a:outerShdw>
                </a:effectLst>
              </a:rPr>
              <a:t>como</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servicio</a:t>
            </a:r>
            <a:endParaRPr lang="en-US" sz="2000" dirty="0" smtClean="0">
              <a:effectLst>
                <a:outerShdw blurRad="38100" dist="38100" dir="2700000" algn="tl">
                  <a:srgbClr val="C0C0C0"/>
                </a:outerShdw>
              </a:effectLst>
            </a:endParaRPr>
          </a:p>
          <a:p>
            <a:pPr marL="225425" indent="-225425"/>
            <a:r>
              <a:rPr lang="en-US" sz="2000" dirty="0" err="1" smtClean="0">
                <a:effectLst>
                  <a:outerShdw blurRad="38100" dist="38100" dir="2700000" algn="tl">
                    <a:srgbClr val="C0C0C0"/>
                  </a:outerShdw>
                </a:effectLst>
              </a:rPr>
              <a:t>Conectividad</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permanente</a:t>
            </a:r>
            <a:endParaRPr lang="en-US" sz="2000" dirty="0" smtClean="0">
              <a:effectLst>
                <a:outerShdw blurRad="38100" dist="38100" dir="2700000" algn="tl">
                  <a:srgbClr val="C0C0C0"/>
                </a:outerShdw>
              </a:effectLst>
            </a:endParaRPr>
          </a:p>
          <a:p>
            <a:pPr marL="225425" indent="-225425">
              <a:spcBef>
                <a:spcPts val="1800"/>
              </a:spcBef>
              <a:buFont typeface="Arial" charset="0"/>
              <a:buNone/>
            </a:pPr>
            <a:r>
              <a:rPr lang="en-US" sz="2400" b="1" dirty="0" err="1" smtClean="0">
                <a:effectLst>
                  <a:outerShdw blurRad="38100" dist="38100" dir="2700000" algn="tl">
                    <a:srgbClr val="C0C0C0"/>
                  </a:outerShdw>
                </a:effectLst>
              </a:rPr>
              <a:t>Ventajas</a:t>
            </a:r>
            <a:r>
              <a:rPr lang="en-US" sz="2400" b="1" dirty="0" smtClean="0">
                <a:effectLst>
                  <a:outerShdw blurRad="38100" dist="38100" dir="2700000" algn="tl">
                    <a:srgbClr val="C0C0C0"/>
                  </a:outerShdw>
                </a:effectLst>
              </a:rPr>
              <a:t>:</a:t>
            </a:r>
          </a:p>
          <a:p>
            <a:pPr marL="225425" indent="-225425"/>
            <a:r>
              <a:rPr lang="en-US" sz="2000" dirty="0" smtClean="0">
                <a:effectLst>
                  <a:outerShdw blurRad="38100" dist="38100" dir="2700000" algn="tl">
                    <a:srgbClr val="C0C0C0"/>
                  </a:outerShdw>
                </a:effectLst>
              </a:rPr>
              <a:t>No hay </a:t>
            </a:r>
            <a:r>
              <a:rPr lang="en-US" sz="2000" dirty="0" err="1" smtClean="0">
                <a:effectLst>
                  <a:outerShdw blurRad="38100" dist="38100" dir="2700000" algn="tl">
                    <a:srgbClr val="C0C0C0"/>
                  </a:outerShdw>
                </a:effectLst>
              </a:rPr>
              <a:t>datos</a:t>
            </a:r>
            <a:r>
              <a:rPr lang="en-US" sz="2000" dirty="0" smtClean="0">
                <a:effectLst>
                  <a:outerShdw blurRad="38100" dist="38100" dir="2700000" algn="tl">
                    <a:srgbClr val="C0C0C0"/>
                  </a:outerShdw>
                </a:effectLst>
              </a:rPr>
              <a:t> en el “</a:t>
            </a:r>
            <a:r>
              <a:rPr lang="en-US" sz="2000" dirty="0" err="1" smtClean="0">
                <a:effectLst>
                  <a:outerShdw blurRad="38100" dist="38100" dir="2700000" algn="tl">
                    <a:srgbClr val="C0C0C0"/>
                  </a:outerShdw>
                </a:effectLst>
              </a:rPr>
              <a:t>cliente</a:t>
            </a:r>
            <a:r>
              <a:rPr lang="en-US" sz="2000"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Experiencia</a:t>
            </a:r>
            <a:r>
              <a:rPr lang="en-US" sz="2000" dirty="0" smtClean="0">
                <a:effectLst>
                  <a:outerShdw blurRad="38100" dist="38100" dir="2700000" algn="tl">
                    <a:srgbClr val="C0C0C0"/>
                  </a:outerShdw>
                </a:effectLst>
              </a:rPr>
              <a:t> de “PC” </a:t>
            </a:r>
            <a:r>
              <a:rPr lang="en-US" sz="2000" dirty="0" err="1" smtClean="0">
                <a:effectLst>
                  <a:outerShdw blurRad="38100" dist="38100" dir="2700000" algn="tl">
                    <a:srgbClr val="C0C0C0"/>
                  </a:outerShdw>
                </a:effectLst>
              </a:rPr>
              <a:t>para</a:t>
            </a:r>
            <a:r>
              <a:rPr lang="en-US" sz="2000" dirty="0" smtClean="0">
                <a:effectLst>
                  <a:outerShdw blurRad="38100" dist="38100" dir="2700000" algn="tl">
                    <a:srgbClr val="C0C0C0"/>
                  </a:outerShdw>
                </a:effectLst>
              </a:rPr>
              <a:t> el </a:t>
            </a:r>
            <a:r>
              <a:rPr lang="en-US" sz="2000" dirty="0" err="1" smtClean="0">
                <a:effectLst>
                  <a:outerShdw blurRad="38100" dist="38100" dir="2700000" algn="tl">
                    <a:srgbClr val="C0C0C0"/>
                  </a:outerShdw>
                </a:effectLst>
              </a:rPr>
              <a:t>usuario</a:t>
            </a:r>
            <a:endParaRPr lang="en-US" sz="2000" dirty="0" smtClean="0">
              <a:effectLst>
                <a:outerShdw blurRad="38100" dist="38100" dir="2700000" algn="tl">
                  <a:srgbClr val="C0C0C0"/>
                </a:outerShdw>
              </a:effectLst>
            </a:endParaRPr>
          </a:p>
          <a:p>
            <a:pPr marL="225425" indent="-225425">
              <a:spcBef>
                <a:spcPts val="1800"/>
              </a:spcBef>
              <a:buFont typeface="Arial" charset="0"/>
              <a:buNone/>
            </a:pPr>
            <a:r>
              <a:rPr lang="en-US" sz="2400" b="1" dirty="0" err="1" smtClean="0">
                <a:effectLst>
                  <a:outerShdw blurRad="38100" dist="38100" dir="2700000" algn="tl">
                    <a:srgbClr val="C0C0C0"/>
                  </a:outerShdw>
                </a:effectLst>
              </a:rPr>
              <a:t>Limitaciones</a:t>
            </a:r>
            <a:r>
              <a:rPr lang="en-US" sz="2400" b="1"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Costes</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adquisición</a:t>
            </a:r>
            <a:r>
              <a:rPr lang="en-US" sz="2000" dirty="0" smtClean="0">
                <a:effectLst>
                  <a:outerShdw blurRad="38100" dist="38100" dir="2700000" algn="tl">
                    <a:srgbClr val="C0C0C0"/>
                  </a:outerShdw>
                </a:effectLst>
              </a:rPr>
              <a:t> (servers, software, storage, datacenter)</a:t>
            </a:r>
          </a:p>
          <a:p>
            <a:pPr marL="225425" indent="-225425"/>
            <a:r>
              <a:rPr lang="en-US" sz="2000" dirty="0" err="1" smtClean="0">
                <a:effectLst>
                  <a:outerShdw blurRad="38100" dist="38100" dir="2700000" algn="tl">
                    <a:srgbClr val="C0C0C0"/>
                  </a:outerShdw>
                </a:effectLst>
              </a:rPr>
              <a:t>Soporte</a:t>
            </a:r>
            <a:r>
              <a:rPr lang="en-US" sz="2000" dirty="0" smtClean="0">
                <a:effectLst>
                  <a:outerShdw blurRad="38100" dist="38100" dir="2700000" algn="tl">
                    <a:srgbClr val="C0C0C0"/>
                  </a:outerShdw>
                </a:effectLst>
              </a:rPr>
              <a:t> multimedia</a:t>
            </a:r>
          </a:p>
          <a:p>
            <a:pPr marL="225425" indent="-225425"/>
            <a:r>
              <a:rPr lang="en-US" sz="2000" dirty="0" err="1" smtClean="0">
                <a:effectLst>
                  <a:outerShdw blurRad="38100" dist="38100" dir="2700000" algn="tl">
                    <a:srgbClr val="C0C0C0"/>
                  </a:outerShdw>
                </a:effectLst>
              </a:rPr>
              <a:t>Inmadurez</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relativa</a:t>
            </a:r>
            <a:endParaRPr lang="en-US" sz="2000" dirty="0" smtClean="0">
              <a:effectLst>
                <a:outerShdw blurRad="38100" dist="38100" dir="2700000" algn="tl">
                  <a:srgbClr val="C0C0C0"/>
                </a:outerShdw>
              </a:effectLst>
            </a:endParaRPr>
          </a:p>
          <a:p>
            <a:pPr marL="225425" indent="-225425"/>
            <a:endParaRPr lang="en-US" sz="1100" dirty="0" smtClean="0">
              <a:effectLst>
                <a:outerShdw blurRad="38100" dist="38100" dir="2700000" algn="tl">
                  <a:srgbClr val="C0C0C0"/>
                </a:outerShdw>
              </a:effectLst>
            </a:endParaRPr>
          </a:p>
          <a:p>
            <a:pPr marL="225425" indent="-225425" fontAlgn="auto">
              <a:spcAft>
                <a:spcPts val="0"/>
              </a:spcAft>
              <a:buFontTx/>
              <a:buNone/>
              <a:defRPr/>
            </a:pPr>
            <a:r>
              <a:rPr lang="en-US" sz="2000" b="1" dirty="0" smtClean="0">
                <a:effectLst>
                  <a:outerShdw blurRad="38100" dist="38100" dir="2700000" algn="tl">
                    <a:srgbClr val="C0C0C0"/>
                  </a:outerShdw>
                </a:effectLst>
              </a:rPr>
              <a:t>Microsoft Hyper-V + VECD</a:t>
            </a:r>
          </a:p>
          <a:p>
            <a:pPr marL="225425" indent="-225425" fontAlgn="auto">
              <a:spcAft>
                <a:spcPts val="0"/>
              </a:spcAft>
              <a:buFontTx/>
              <a:buNone/>
              <a:defRPr/>
            </a:pPr>
            <a:r>
              <a:rPr lang="es-ES" sz="2000" b="1" dirty="0" smtClean="0">
                <a:effectLst>
                  <a:outerShdw blurRad="38100" dist="38100" dir="2700000" algn="tl">
                    <a:srgbClr val="C0C0C0"/>
                  </a:outerShdw>
                </a:effectLst>
              </a:rPr>
              <a:t>Quest </a:t>
            </a:r>
            <a:r>
              <a:rPr lang="es-ES" sz="2000" b="1" dirty="0" err="1" smtClean="0">
                <a:effectLst>
                  <a:outerShdw blurRad="38100" dist="38100" dir="2700000" algn="tl">
                    <a:srgbClr val="C0C0C0"/>
                  </a:outerShdw>
                </a:effectLst>
              </a:rPr>
              <a:t>vWorkspace</a:t>
            </a:r>
            <a:endParaRPr lang="es-ES" sz="2000" b="1" dirty="0" smtClean="0">
              <a:effectLst>
                <a:outerShdw blurRad="38100" dist="38100" dir="2700000" algn="tl">
                  <a:srgbClr val="C0C0C0"/>
                </a:outerShdw>
              </a:effectLst>
            </a:endParaRPr>
          </a:p>
          <a:p>
            <a:pPr marL="225425" indent="-225425" fontAlgn="auto">
              <a:spcAft>
                <a:spcPts val="0"/>
              </a:spcAft>
              <a:buFontTx/>
              <a:buNone/>
              <a:defRPr/>
            </a:pPr>
            <a:r>
              <a:rPr lang="en-US" sz="2000" b="1" dirty="0" smtClean="0">
                <a:effectLst>
                  <a:outerShdw blurRad="38100" dist="38100" dir="2700000" algn="tl">
                    <a:srgbClr val="C0C0C0"/>
                  </a:outerShdw>
                </a:effectLst>
              </a:rPr>
              <a:t>Citrix </a:t>
            </a:r>
            <a:r>
              <a:rPr lang="en-US" sz="2000" b="1" dirty="0" err="1" smtClean="0">
                <a:effectLst>
                  <a:outerShdw blurRad="38100" dist="38100" dir="2700000" algn="tl">
                    <a:srgbClr val="C0C0C0"/>
                  </a:outerShdw>
                </a:effectLst>
              </a:rPr>
              <a:t>Xen</a:t>
            </a:r>
            <a:r>
              <a:rPr lang="en-US" sz="2000" b="1" dirty="0" smtClean="0">
                <a:effectLst>
                  <a:outerShdw blurRad="38100" dist="38100" dir="2700000" algn="tl">
                    <a:srgbClr val="C0C0C0"/>
                  </a:outerShdw>
                </a:effectLst>
              </a:rPr>
              <a:t> Desktop</a:t>
            </a:r>
          </a:p>
          <a:p>
            <a:pPr marL="225425" indent="-225425" fontAlgn="auto">
              <a:spcAft>
                <a:spcPts val="0"/>
              </a:spcAft>
              <a:buFontTx/>
              <a:buNone/>
              <a:defRPr/>
            </a:pPr>
            <a:r>
              <a:rPr lang="en-US" sz="2000" b="1" dirty="0" err="1" smtClean="0">
                <a:effectLst>
                  <a:outerShdw blurRad="38100" dist="38100" dir="2700000" algn="tl">
                    <a:srgbClr val="C0C0C0"/>
                  </a:outerShdw>
                </a:effectLst>
              </a:rPr>
              <a:t>VMWare</a:t>
            </a:r>
            <a:r>
              <a:rPr lang="en-US" sz="2000" b="1" dirty="0" smtClean="0">
                <a:effectLst>
                  <a:outerShdw blurRad="38100" dist="38100" dir="2700000" algn="tl">
                    <a:srgbClr val="C0C0C0"/>
                  </a:outerShdw>
                </a:effectLst>
              </a:rPr>
              <a:t> VDI</a:t>
            </a:r>
          </a:p>
        </p:txBody>
      </p:sp>
      <p:grpSp>
        <p:nvGrpSpPr>
          <p:cNvPr id="2" name="Rounded Rectangle 22"/>
          <p:cNvGrpSpPr>
            <a:grpSpLocks/>
          </p:cNvGrpSpPr>
          <p:nvPr/>
        </p:nvGrpSpPr>
        <p:grpSpPr bwMode="auto">
          <a:xfrm>
            <a:off x="811213" y="5383213"/>
            <a:ext cx="3479800" cy="352425"/>
            <a:chOff x="511" y="3391"/>
            <a:chExt cx="2192" cy="222"/>
          </a:xfrm>
        </p:grpSpPr>
        <p:pic>
          <p:nvPicPr>
            <p:cNvPr id="86021" name="Rounded Rectangle 22"/>
            <p:cNvPicPr>
              <a:picLocks noChangeArrowheads="1"/>
            </p:cNvPicPr>
            <p:nvPr/>
          </p:nvPicPr>
          <p:blipFill>
            <a:blip r:embed="rId2"/>
            <a:srcRect/>
            <a:stretch>
              <a:fillRect/>
            </a:stretch>
          </p:blipFill>
          <p:spPr bwMode="auto">
            <a:xfrm>
              <a:off x="511" y="3391"/>
              <a:ext cx="2192" cy="222"/>
            </a:xfrm>
            <a:prstGeom prst="rect">
              <a:avLst/>
            </a:prstGeom>
            <a:noFill/>
            <a:ln w="9525">
              <a:noFill/>
              <a:miter lim="800000"/>
              <a:headEnd/>
              <a:tailEnd/>
            </a:ln>
          </p:spPr>
        </p:pic>
        <p:sp>
          <p:nvSpPr>
            <p:cNvPr id="86022" name="Text Box 6"/>
            <p:cNvSpPr txBox="1">
              <a:spLocks noChangeArrowheads="1"/>
            </p:cNvSpPr>
            <p:nvPr/>
          </p:nvSpPr>
          <p:spPr bwMode="auto">
            <a:xfrm>
              <a:off x="537" y="3417"/>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solidFill>
                    <a:schemeClr val="bg1"/>
                  </a:solidFill>
                  <a:latin typeface="Verdana" pitchFamily="34" charset="0"/>
                </a:rPr>
                <a:t>VMM</a:t>
              </a:r>
            </a:p>
          </p:txBody>
        </p:sp>
      </p:grpSp>
      <p:grpSp>
        <p:nvGrpSpPr>
          <p:cNvPr id="4" name="Rounded Rectangle 26"/>
          <p:cNvGrpSpPr>
            <a:grpSpLocks/>
          </p:cNvGrpSpPr>
          <p:nvPr/>
        </p:nvGrpSpPr>
        <p:grpSpPr bwMode="auto">
          <a:xfrm>
            <a:off x="811213" y="3865563"/>
            <a:ext cx="1114425" cy="1401762"/>
            <a:chOff x="511" y="2435"/>
            <a:chExt cx="702" cy="883"/>
          </a:xfrm>
        </p:grpSpPr>
        <p:pic>
          <p:nvPicPr>
            <p:cNvPr id="86024" name="Rounded Rectangle 26"/>
            <p:cNvPicPr>
              <a:picLocks noChangeArrowheads="1"/>
            </p:cNvPicPr>
            <p:nvPr/>
          </p:nvPicPr>
          <p:blipFill>
            <a:blip r:embed="rId3"/>
            <a:srcRect/>
            <a:stretch>
              <a:fillRect/>
            </a:stretch>
          </p:blipFill>
          <p:spPr bwMode="auto">
            <a:xfrm>
              <a:off x="511" y="2435"/>
              <a:ext cx="702" cy="883"/>
            </a:xfrm>
            <a:prstGeom prst="rect">
              <a:avLst/>
            </a:prstGeom>
            <a:noFill/>
            <a:ln w="9525">
              <a:noFill/>
              <a:miter lim="800000"/>
              <a:headEnd/>
              <a:tailEnd/>
            </a:ln>
          </p:spPr>
        </p:pic>
        <p:sp>
          <p:nvSpPr>
            <p:cNvPr id="86025" name="Text Box 9"/>
            <p:cNvSpPr txBox="1">
              <a:spLocks noChangeArrowheads="1"/>
            </p:cNvSpPr>
            <p:nvPr/>
          </p:nvSpPr>
          <p:spPr bwMode="auto">
            <a:xfrm>
              <a:off x="561" y="2481"/>
              <a:ext cx="606" cy="798"/>
            </a:xfrm>
            <a:prstGeom prst="rect">
              <a:avLst/>
            </a:prstGeom>
            <a:noFill/>
            <a:ln w="9525">
              <a:noFill/>
              <a:miter lim="800000"/>
              <a:headEnd/>
              <a:tailEnd/>
            </a:ln>
          </p:spPr>
          <p:txBody>
            <a:bodyPr wrap="none" tIns="0"/>
            <a:lstStyle/>
            <a:p>
              <a:pPr algn="ctr" eaLnBrk="0" hangingPunct="0">
                <a:lnSpc>
                  <a:spcPct val="75000"/>
                </a:lnSpc>
                <a:spcBef>
                  <a:spcPct val="50000"/>
                </a:spcBef>
              </a:pPr>
              <a:r>
                <a:rPr lang="en-US" sz="1200">
                  <a:latin typeface="Verdana" pitchFamily="34" charset="0"/>
                </a:rPr>
                <a:t>VM  A</a:t>
              </a:r>
            </a:p>
          </p:txBody>
        </p:sp>
      </p:grpSp>
      <p:sp>
        <p:nvSpPr>
          <p:cNvPr id="38" name="Rounded Rectangle 37"/>
          <p:cNvSpPr/>
          <p:nvPr/>
        </p:nvSpPr>
        <p:spPr bwMode="auto">
          <a:xfrm>
            <a:off x="839781" y="5791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Server Hardware</a:t>
            </a:r>
            <a:endParaRPr lang="en-US" sz="1200" dirty="0">
              <a:latin typeface="Verdana" pitchFamily="34" charset="0"/>
              <a:cs typeface="Arial" pitchFamily="34" charset="0"/>
            </a:endParaRPr>
          </a:p>
        </p:txBody>
      </p:sp>
      <p:sp>
        <p:nvSpPr>
          <p:cNvPr id="39" name="Rounded Rectangle 38"/>
          <p:cNvSpPr/>
          <p:nvPr/>
        </p:nvSpPr>
        <p:spPr bwMode="auto">
          <a:xfrm>
            <a:off x="839781" y="1981200"/>
            <a:ext cx="3427425" cy="304800"/>
          </a:xfrm>
          <a:prstGeom prst="roundRect">
            <a:avLst/>
          </a:prstGeom>
          <a:solidFill>
            <a:schemeClr val="bg1">
              <a:lumMod val="75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a:solidFill>
                  <a:schemeClr val="bg1"/>
                </a:solidFill>
                <a:latin typeface="Verdana" pitchFamily="34" charset="0"/>
                <a:cs typeface="Arial" pitchFamily="34" charset="0"/>
              </a:rPr>
              <a:t>Terminal Software</a:t>
            </a:r>
            <a:endParaRPr lang="en-US" sz="1200">
              <a:solidFill>
                <a:schemeClr val="bg1"/>
              </a:solidFill>
              <a:latin typeface="Verdana" pitchFamily="34" charset="0"/>
              <a:cs typeface="Arial" pitchFamily="34" charset="0"/>
            </a:endParaRPr>
          </a:p>
        </p:txBody>
      </p:sp>
      <p:sp>
        <p:nvSpPr>
          <p:cNvPr id="40" name="Rounded Rectangle 39"/>
          <p:cNvSpPr/>
          <p:nvPr/>
        </p:nvSpPr>
        <p:spPr bwMode="auto">
          <a:xfrm>
            <a:off x="839781" y="2362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Client Hardware</a:t>
            </a:r>
            <a:endParaRPr lang="en-US" sz="1200" dirty="0">
              <a:latin typeface="Verdana" pitchFamily="34" charset="0"/>
              <a:cs typeface="Arial" pitchFamily="34" charset="0"/>
            </a:endParaRPr>
          </a:p>
        </p:txBody>
      </p:sp>
      <p:sp>
        <p:nvSpPr>
          <p:cNvPr id="41" name="Rounded Rectangle 40"/>
          <p:cNvSpPr/>
          <p:nvPr/>
        </p:nvSpPr>
        <p:spPr bwMode="auto">
          <a:xfrm>
            <a:off x="838200" y="1295400"/>
            <a:ext cx="3429000" cy="609600"/>
          </a:xfrm>
          <a:prstGeom prst="roundRect">
            <a:avLst/>
          </a:prstGeom>
          <a:solidFill>
            <a:schemeClr val="bg1">
              <a:lumMod val="40000"/>
              <a:lumOff val="60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400">
                <a:latin typeface="Verdana" pitchFamily="34" charset="0"/>
                <a:cs typeface="Arial" pitchFamily="34" charset="0"/>
              </a:rPr>
              <a:t>Presentation of:</a:t>
            </a:r>
          </a:p>
          <a:p>
            <a:pPr algn="ctr" eaLnBrk="0" hangingPunct="0">
              <a:lnSpc>
                <a:spcPct val="75000"/>
              </a:lnSpc>
              <a:spcBef>
                <a:spcPct val="50000"/>
              </a:spcBef>
              <a:defRPr/>
            </a:pPr>
            <a:r>
              <a:rPr lang="en-US" sz="1400">
                <a:latin typeface="Verdana" pitchFamily="34" charset="0"/>
                <a:cs typeface="Arial" pitchFamily="34" charset="0"/>
              </a:rPr>
              <a:t>Virtual Machine B</a:t>
            </a:r>
          </a:p>
        </p:txBody>
      </p:sp>
      <p:grpSp>
        <p:nvGrpSpPr>
          <p:cNvPr id="5" name="Rounded Rectangle 41"/>
          <p:cNvGrpSpPr>
            <a:grpSpLocks/>
          </p:cNvGrpSpPr>
          <p:nvPr/>
        </p:nvGrpSpPr>
        <p:grpSpPr bwMode="auto">
          <a:xfrm>
            <a:off x="895350" y="4857750"/>
            <a:ext cx="946150" cy="336550"/>
            <a:chOff x="564" y="3060"/>
            <a:chExt cx="596" cy="212"/>
          </a:xfrm>
        </p:grpSpPr>
        <p:pic>
          <p:nvPicPr>
            <p:cNvPr id="86039" name="Rounded Rectangle 41"/>
            <p:cNvPicPr>
              <a:picLocks noChangeArrowheads="1"/>
            </p:cNvPicPr>
            <p:nvPr/>
          </p:nvPicPr>
          <p:blipFill>
            <a:blip r:embed="rId4"/>
            <a:srcRect/>
            <a:stretch>
              <a:fillRect/>
            </a:stretch>
          </p:blipFill>
          <p:spPr bwMode="auto">
            <a:xfrm>
              <a:off x="564" y="3060"/>
              <a:ext cx="596" cy="212"/>
            </a:xfrm>
            <a:prstGeom prst="rect">
              <a:avLst/>
            </a:prstGeom>
            <a:noFill/>
            <a:ln w="9525">
              <a:noFill/>
              <a:miter lim="800000"/>
              <a:headEnd/>
              <a:tailEnd/>
            </a:ln>
          </p:spPr>
        </p:pic>
        <p:sp>
          <p:nvSpPr>
            <p:cNvPr id="86040" name="Text Box 24"/>
            <p:cNvSpPr txBox="1">
              <a:spLocks noChangeArrowheads="1"/>
            </p:cNvSpPr>
            <p:nvPr/>
          </p:nvSpPr>
          <p:spPr bwMode="auto">
            <a:xfrm>
              <a:off x="585" y="3081"/>
              <a:ext cx="558"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OS (XP)</a:t>
              </a:r>
            </a:p>
          </p:txBody>
        </p:sp>
      </p:grpSp>
      <p:grpSp>
        <p:nvGrpSpPr>
          <p:cNvPr id="6" name="Rounded Rectangle 42"/>
          <p:cNvGrpSpPr>
            <a:grpSpLocks/>
          </p:cNvGrpSpPr>
          <p:nvPr/>
        </p:nvGrpSpPr>
        <p:grpSpPr bwMode="auto">
          <a:xfrm>
            <a:off x="895350" y="4095750"/>
            <a:ext cx="488950" cy="714375"/>
            <a:chOff x="564" y="2580"/>
            <a:chExt cx="308" cy="450"/>
          </a:xfrm>
        </p:grpSpPr>
        <p:pic>
          <p:nvPicPr>
            <p:cNvPr id="86042" name="Rounded Rectangle 42"/>
            <p:cNvPicPr>
              <a:picLocks noChangeArrowheads="1"/>
            </p:cNvPicPr>
            <p:nvPr/>
          </p:nvPicPr>
          <p:blipFill>
            <a:blip r:embed="rId5"/>
            <a:srcRect/>
            <a:stretch>
              <a:fillRect/>
            </a:stretch>
          </p:blipFill>
          <p:spPr bwMode="auto">
            <a:xfrm>
              <a:off x="564" y="2580"/>
              <a:ext cx="308" cy="450"/>
            </a:xfrm>
            <a:prstGeom prst="rect">
              <a:avLst/>
            </a:prstGeom>
            <a:noFill/>
            <a:ln w="9525">
              <a:noFill/>
              <a:miter lim="800000"/>
              <a:headEnd/>
              <a:tailEnd/>
            </a:ln>
          </p:spPr>
        </p:pic>
        <p:sp>
          <p:nvSpPr>
            <p:cNvPr id="86043" name="Text Box 27"/>
            <p:cNvSpPr txBox="1">
              <a:spLocks noChangeArrowheads="1"/>
            </p:cNvSpPr>
            <p:nvPr/>
          </p:nvSpPr>
          <p:spPr bwMode="auto">
            <a:xfrm>
              <a:off x="590" y="2606"/>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grpSp>
        <p:nvGrpSpPr>
          <p:cNvPr id="7" name="Rounded Rectangle 43"/>
          <p:cNvGrpSpPr>
            <a:grpSpLocks/>
          </p:cNvGrpSpPr>
          <p:nvPr/>
        </p:nvGrpSpPr>
        <p:grpSpPr bwMode="auto">
          <a:xfrm>
            <a:off x="1352550" y="4095750"/>
            <a:ext cx="488950" cy="714375"/>
            <a:chOff x="852" y="2580"/>
            <a:chExt cx="308" cy="450"/>
          </a:xfrm>
        </p:grpSpPr>
        <p:pic>
          <p:nvPicPr>
            <p:cNvPr id="86045" name="Rounded Rectangle 43"/>
            <p:cNvPicPr>
              <a:picLocks noChangeArrowheads="1"/>
            </p:cNvPicPr>
            <p:nvPr/>
          </p:nvPicPr>
          <p:blipFill>
            <a:blip r:embed="rId5"/>
            <a:srcRect/>
            <a:stretch>
              <a:fillRect/>
            </a:stretch>
          </p:blipFill>
          <p:spPr bwMode="auto">
            <a:xfrm>
              <a:off x="852" y="2580"/>
              <a:ext cx="308" cy="450"/>
            </a:xfrm>
            <a:prstGeom prst="rect">
              <a:avLst/>
            </a:prstGeom>
            <a:noFill/>
            <a:ln w="9525">
              <a:noFill/>
              <a:miter lim="800000"/>
              <a:headEnd/>
              <a:tailEnd/>
            </a:ln>
          </p:spPr>
        </p:pic>
        <p:sp>
          <p:nvSpPr>
            <p:cNvPr id="86046" name="Text Box 30"/>
            <p:cNvSpPr txBox="1">
              <a:spLocks noChangeArrowheads="1"/>
            </p:cNvSpPr>
            <p:nvPr/>
          </p:nvSpPr>
          <p:spPr bwMode="auto">
            <a:xfrm>
              <a:off x="878" y="2606"/>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grpSp>
        <p:nvGrpSpPr>
          <p:cNvPr id="8" name="Rounded Rectangle 44"/>
          <p:cNvGrpSpPr>
            <a:grpSpLocks/>
          </p:cNvGrpSpPr>
          <p:nvPr/>
        </p:nvGrpSpPr>
        <p:grpSpPr bwMode="auto">
          <a:xfrm>
            <a:off x="1951038" y="3859213"/>
            <a:ext cx="1120775" cy="1419225"/>
            <a:chOff x="1229" y="2431"/>
            <a:chExt cx="706" cy="894"/>
          </a:xfrm>
        </p:grpSpPr>
        <p:pic>
          <p:nvPicPr>
            <p:cNvPr id="86048" name="Rounded Rectangle 44"/>
            <p:cNvPicPr>
              <a:picLocks noChangeArrowheads="1"/>
            </p:cNvPicPr>
            <p:nvPr/>
          </p:nvPicPr>
          <p:blipFill>
            <a:blip r:embed="rId6"/>
            <a:srcRect/>
            <a:stretch>
              <a:fillRect/>
            </a:stretch>
          </p:blipFill>
          <p:spPr bwMode="auto">
            <a:xfrm>
              <a:off x="1229" y="2431"/>
              <a:ext cx="706" cy="894"/>
            </a:xfrm>
            <a:prstGeom prst="rect">
              <a:avLst/>
            </a:prstGeom>
            <a:noFill/>
            <a:ln w="9525">
              <a:noFill/>
              <a:miter lim="800000"/>
              <a:headEnd/>
              <a:tailEnd/>
            </a:ln>
          </p:spPr>
        </p:pic>
        <p:sp>
          <p:nvSpPr>
            <p:cNvPr id="86049" name="Text Box 33"/>
            <p:cNvSpPr txBox="1">
              <a:spLocks noChangeArrowheads="1"/>
            </p:cNvSpPr>
            <p:nvPr/>
          </p:nvSpPr>
          <p:spPr bwMode="auto">
            <a:xfrm>
              <a:off x="1281" y="2481"/>
              <a:ext cx="606" cy="798"/>
            </a:xfrm>
            <a:prstGeom prst="rect">
              <a:avLst/>
            </a:prstGeom>
            <a:noFill/>
            <a:ln w="9525">
              <a:noFill/>
              <a:miter lim="800000"/>
              <a:headEnd/>
              <a:tailEnd/>
            </a:ln>
          </p:spPr>
          <p:txBody>
            <a:bodyPr wrap="none" tIns="0"/>
            <a:lstStyle/>
            <a:p>
              <a:pPr algn="ctr" eaLnBrk="0" hangingPunct="0">
                <a:lnSpc>
                  <a:spcPct val="75000"/>
                </a:lnSpc>
                <a:spcBef>
                  <a:spcPct val="50000"/>
                </a:spcBef>
              </a:pPr>
              <a:r>
                <a:rPr lang="en-US" sz="1200">
                  <a:latin typeface="Verdana" pitchFamily="34" charset="0"/>
                </a:rPr>
                <a:t>VM  B</a:t>
              </a:r>
            </a:p>
          </p:txBody>
        </p:sp>
      </p:grpSp>
      <p:grpSp>
        <p:nvGrpSpPr>
          <p:cNvPr id="9" name="Rounded Rectangle 45"/>
          <p:cNvGrpSpPr>
            <a:grpSpLocks/>
          </p:cNvGrpSpPr>
          <p:nvPr/>
        </p:nvGrpSpPr>
        <p:grpSpPr bwMode="auto">
          <a:xfrm>
            <a:off x="2043113" y="4857750"/>
            <a:ext cx="939800" cy="336550"/>
            <a:chOff x="1286" y="3060"/>
            <a:chExt cx="592" cy="212"/>
          </a:xfrm>
        </p:grpSpPr>
        <p:pic>
          <p:nvPicPr>
            <p:cNvPr id="86051" name="Rounded Rectangle 45"/>
            <p:cNvPicPr>
              <a:picLocks noChangeArrowheads="1"/>
            </p:cNvPicPr>
            <p:nvPr/>
          </p:nvPicPr>
          <p:blipFill>
            <a:blip r:embed="rId7"/>
            <a:srcRect/>
            <a:stretch>
              <a:fillRect/>
            </a:stretch>
          </p:blipFill>
          <p:spPr bwMode="auto">
            <a:xfrm>
              <a:off x="1286" y="3060"/>
              <a:ext cx="592" cy="212"/>
            </a:xfrm>
            <a:prstGeom prst="rect">
              <a:avLst/>
            </a:prstGeom>
            <a:noFill/>
            <a:ln w="9525">
              <a:noFill/>
              <a:miter lim="800000"/>
              <a:headEnd/>
              <a:tailEnd/>
            </a:ln>
          </p:spPr>
        </p:pic>
        <p:sp>
          <p:nvSpPr>
            <p:cNvPr id="86052" name="Text Box 36"/>
            <p:cNvSpPr txBox="1">
              <a:spLocks noChangeArrowheads="1"/>
            </p:cNvSpPr>
            <p:nvPr/>
          </p:nvSpPr>
          <p:spPr bwMode="auto">
            <a:xfrm>
              <a:off x="1305" y="3081"/>
              <a:ext cx="558"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OS (XP)</a:t>
              </a:r>
            </a:p>
          </p:txBody>
        </p:sp>
      </p:grpSp>
      <p:grpSp>
        <p:nvGrpSpPr>
          <p:cNvPr id="10" name="Rounded Rectangle 46"/>
          <p:cNvGrpSpPr>
            <a:grpSpLocks/>
          </p:cNvGrpSpPr>
          <p:nvPr/>
        </p:nvGrpSpPr>
        <p:grpSpPr bwMode="auto">
          <a:xfrm>
            <a:off x="2043113" y="4095750"/>
            <a:ext cx="482600" cy="714375"/>
            <a:chOff x="1286" y="2580"/>
            <a:chExt cx="304" cy="450"/>
          </a:xfrm>
        </p:grpSpPr>
        <p:pic>
          <p:nvPicPr>
            <p:cNvPr id="86054" name="Rounded Rectangle 46"/>
            <p:cNvPicPr>
              <a:picLocks noChangeArrowheads="1"/>
            </p:cNvPicPr>
            <p:nvPr/>
          </p:nvPicPr>
          <p:blipFill>
            <a:blip r:embed="rId8"/>
            <a:srcRect/>
            <a:stretch>
              <a:fillRect/>
            </a:stretch>
          </p:blipFill>
          <p:spPr bwMode="auto">
            <a:xfrm>
              <a:off x="1286" y="2580"/>
              <a:ext cx="304" cy="450"/>
            </a:xfrm>
            <a:prstGeom prst="rect">
              <a:avLst/>
            </a:prstGeom>
            <a:noFill/>
            <a:ln w="9525">
              <a:noFill/>
              <a:miter lim="800000"/>
              <a:headEnd/>
              <a:tailEnd/>
            </a:ln>
          </p:spPr>
        </p:pic>
        <p:sp>
          <p:nvSpPr>
            <p:cNvPr id="86055" name="Text Box 39"/>
            <p:cNvSpPr txBox="1">
              <a:spLocks noChangeArrowheads="1"/>
            </p:cNvSpPr>
            <p:nvPr/>
          </p:nvSpPr>
          <p:spPr bwMode="auto">
            <a:xfrm>
              <a:off x="1310" y="2606"/>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sp>
        <p:nvSpPr>
          <p:cNvPr id="48" name="Rounded Rectangle 47"/>
          <p:cNvSpPr/>
          <p:nvPr/>
        </p:nvSpPr>
        <p:spPr bwMode="auto">
          <a:xfrm>
            <a:off x="2516188" y="41148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grpSp>
        <p:nvGrpSpPr>
          <p:cNvPr id="11" name="Rounded Rectangle 48"/>
          <p:cNvGrpSpPr>
            <a:grpSpLocks/>
          </p:cNvGrpSpPr>
          <p:nvPr/>
        </p:nvGrpSpPr>
        <p:grpSpPr bwMode="auto">
          <a:xfrm>
            <a:off x="3097213" y="3859213"/>
            <a:ext cx="1114425" cy="1419225"/>
            <a:chOff x="1951" y="2431"/>
            <a:chExt cx="702" cy="894"/>
          </a:xfrm>
        </p:grpSpPr>
        <p:pic>
          <p:nvPicPr>
            <p:cNvPr id="86060" name="Rounded Rectangle 48"/>
            <p:cNvPicPr>
              <a:picLocks noChangeArrowheads="1"/>
            </p:cNvPicPr>
            <p:nvPr/>
          </p:nvPicPr>
          <p:blipFill>
            <a:blip r:embed="rId9"/>
            <a:srcRect/>
            <a:stretch>
              <a:fillRect/>
            </a:stretch>
          </p:blipFill>
          <p:spPr bwMode="auto">
            <a:xfrm>
              <a:off x="1951" y="2431"/>
              <a:ext cx="702" cy="894"/>
            </a:xfrm>
            <a:prstGeom prst="rect">
              <a:avLst/>
            </a:prstGeom>
            <a:noFill/>
            <a:ln w="9525">
              <a:noFill/>
              <a:miter lim="800000"/>
              <a:headEnd/>
              <a:tailEnd/>
            </a:ln>
          </p:spPr>
        </p:pic>
        <p:sp>
          <p:nvSpPr>
            <p:cNvPr id="86061" name="Text Box 45"/>
            <p:cNvSpPr txBox="1">
              <a:spLocks noChangeArrowheads="1"/>
            </p:cNvSpPr>
            <p:nvPr/>
          </p:nvSpPr>
          <p:spPr bwMode="auto">
            <a:xfrm>
              <a:off x="2001" y="2481"/>
              <a:ext cx="606" cy="798"/>
            </a:xfrm>
            <a:prstGeom prst="rect">
              <a:avLst/>
            </a:prstGeom>
            <a:noFill/>
            <a:ln w="9525">
              <a:noFill/>
              <a:miter lim="800000"/>
              <a:headEnd/>
              <a:tailEnd/>
            </a:ln>
          </p:spPr>
          <p:txBody>
            <a:bodyPr wrap="none" tIns="0"/>
            <a:lstStyle/>
            <a:p>
              <a:pPr algn="ctr" eaLnBrk="0" hangingPunct="0">
                <a:lnSpc>
                  <a:spcPct val="75000"/>
                </a:lnSpc>
                <a:spcBef>
                  <a:spcPct val="50000"/>
                </a:spcBef>
              </a:pPr>
              <a:r>
                <a:rPr lang="en-US" sz="1200">
                  <a:latin typeface="Verdana" pitchFamily="34" charset="0"/>
                </a:rPr>
                <a:t>VM  C</a:t>
              </a:r>
            </a:p>
          </p:txBody>
        </p:sp>
      </p:grpSp>
      <p:grpSp>
        <p:nvGrpSpPr>
          <p:cNvPr id="12" name="Rounded Rectangle 49"/>
          <p:cNvGrpSpPr>
            <a:grpSpLocks/>
          </p:cNvGrpSpPr>
          <p:nvPr/>
        </p:nvGrpSpPr>
        <p:grpSpPr bwMode="auto">
          <a:xfrm>
            <a:off x="3181350" y="4857750"/>
            <a:ext cx="946150" cy="336550"/>
            <a:chOff x="2004" y="3060"/>
            <a:chExt cx="596" cy="212"/>
          </a:xfrm>
        </p:grpSpPr>
        <p:pic>
          <p:nvPicPr>
            <p:cNvPr id="86063" name="Rounded Rectangle 49"/>
            <p:cNvPicPr>
              <a:picLocks noChangeArrowheads="1"/>
            </p:cNvPicPr>
            <p:nvPr/>
          </p:nvPicPr>
          <p:blipFill>
            <a:blip r:embed="rId10"/>
            <a:srcRect/>
            <a:stretch>
              <a:fillRect/>
            </a:stretch>
          </p:blipFill>
          <p:spPr bwMode="auto">
            <a:xfrm>
              <a:off x="2004" y="3060"/>
              <a:ext cx="596" cy="212"/>
            </a:xfrm>
            <a:prstGeom prst="rect">
              <a:avLst/>
            </a:prstGeom>
            <a:noFill/>
            <a:ln w="9525">
              <a:noFill/>
              <a:miter lim="800000"/>
              <a:headEnd/>
              <a:tailEnd/>
            </a:ln>
          </p:spPr>
        </p:pic>
        <p:sp>
          <p:nvSpPr>
            <p:cNvPr id="86064" name="Text Box 48"/>
            <p:cNvSpPr txBox="1">
              <a:spLocks noChangeArrowheads="1"/>
            </p:cNvSpPr>
            <p:nvPr/>
          </p:nvSpPr>
          <p:spPr bwMode="auto">
            <a:xfrm>
              <a:off x="2025" y="3081"/>
              <a:ext cx="558"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OS (Vista)</a:t>
              </a:r>
            </a:p>
          </p:txBody>
        </p:sp>
      </p:grpSp>
      <p:grpSp>
        <p:nvGrpSpPr>
          <p:cNvPr id="13" name="Rounded Rectangle 50"/>
          <p:cNvGrpSpPr>
            <a:grpSpLocks/>
          </p:cNvGrpSpPr>
          <p:nvPr/>
        </p:nvGrpSpPr>
        <p:grpSpPr bwMode="auto">
          <a:xfrm>
            <a:off x="3181350" y="4095750"/>
            <a:ext cx="488950" cy="714375"/>
            <a:chOff x="2004" y="2580"/>
            <a:chExt cx="308" cy="450"/>
          </a:xfrm>
        </p:grpSpPr>
        <p:pic>
          <p:nvPicPr>
            <p:cNvPr id="86066" name="Rounded Rectangle 50"/>
            <p:cNvPicPr>
              <a:picLocks noChangeArrowheads="1"/>
            </p:cNvPicPr>
            <p:nvPr/>
          </p:nvPicPr>
          <p:blipFill>
            <a:blip r:embed="rId11"/>
            <a:srcRect/>
            <a:stretch>
              <a:fillRect/>
            </a:stretch>
          </p:blipFill>
          <p:spPr bwMode="auto">
            <a:xfrm>
              <a:off x="2004" y="2580"/>
              <a:ext cx="308" cy="450"/>
            </a:xfrm>
            <a:prstGeom prst="rect">
              <a:avLst/>
            </a:prstGeom>
            <a:noFill/>
            <a:ln w="9525">
              <a:noFill/>
              <a:miter lim="800000"/>
              <a:headEnd/>
              <a:tailEnd/>
            </a:ln>
          </p:spPr>
        </p:pic>
        <p:sp>
          <p:nvSpPr>
            <p:cNvPr id="86067" name="Text Box 51"/>
            <p:cNvSpPr txBox="1">
              <a:spLocks noChangeArrowheads="1"/>
            </p:cNvSpPr>
            <p:nvPr/>
          </p:nvSpPr>
          <p:spPr bwMode="auto">
            <a:xfrm>
              <a:off x="2030" y="2606"/>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grpSp>
        <p:nvGrpSpPr>
          <p:cNvPr id="14" name="Rounded Rectangle 51"/>
          <p:cNvGrpSpPr>
            <a:grpSpLocks/>
          </p:cNvGrpSpPr>
          <p:nvPr/>
        </p:nvGrpSpPr>
        <p:grpSpPr bwMode="auto">
          <a:xfrm>
            <a:off x="3638550" y="4095750"/>
            <a:ext cx="488950" cy="714375"/>
            <a:chOff x="2292" y="2580"/>
            <a:chExt cx="308" cy="450"/>
          </a:xfrm>
        </p:grpSpPr>
        <p:pic>
          <p:nvPicPr>
            <p:cNvPr id="86069" name="Rounded Rectangle 51"/>
            <p:cNvPicPr>
              <a:picLocks noChangeArrowheads="1"/>
            </p:cNvPicPr>
            <p:nvPr/>
          </p:nvPicPr>
          <p:blipFill>
            <a:blip r:embed="rId11"/>
            <a:srcRect/>
            <a:stretch>
              <a:fillRect/>
            </a:stretch>
          </p:blipFill>
          <p:spPr bwMode="auto">
            <a:xfrm>
              <a:off x="2292" y="2580"/>
              <a:ext cx="308" cy="450"/>
            </a:xfrm>
            <a:prstGeom prst="rect">
              <a:avLst/>
            </a:prstGeom>
            <a:noFill/>
            <a:ln w="9525">
              <a:noFill/>
              <a:miter lim="800000"/>
              <a:headEnd/>
              <a:tailEnd/>
            </a:ln>
          </p:spPr>
        </p:pic>
        <p:sp>
          <p:nvSpPr>
            <p:cNvPr id="86070" name="Text Box 54"/>
            <p:cNvSpPr txBox="1">
              <a:spLocks noChangeArrowheads="1"/>
            </p:cNvSpPr>
            <p:nvPr/>
          </p:nvSpPr>
          <p:spPr bwMode="auto">
            <a:xfrm>
              <a:off x="2318" y="2606"/>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sp>
        <p:nvSpPr>
          <p:cNvPr id="86071" name="TextBox 52"/>
          <p:cNvSpPr txBox="1">
            <a:spLocks noChangeArrowheads="1"/>
          </p:cNvSpPr>
          <p:nvPr/>
        </p:nvSpPr>
        <p:spPr bwMode="auto">
          <a:xfrm>
            <a:off x="2533650" y="2995613"/>
            <a:ext cx="1276350" cy="708025"/>
          </a:xfrm>
          <a:prstGeom prst="rect">
            <a:avLst/>
          </a:prstGeom>
          <a:noFill/>
          <a:ln w="9525">
            <a:noFill/>
            <a:miter lim="800000"/>
            <a:headEnd/>
            <a:tailEnd/>
          </a:ln>
        </p:spPr>
        <p:txBody>
          <a:bodyPr>
            <a:spAutoFit/>
          </a:bodyPr>
          <a:lstStyle/>
          <a:p>
            <a:r>
              <a:rPr lang="en-US" sz="1400">
                <a:latin typeface="Verdana" pitchFamily="34" charset="0"/>
              </a:rPr>
              <a:t>Delivery: Network Display</a:t>
            </a:r>
          </a:p>
        </p:txBody>
      </p:sp>
      <p:cxnSp>
        <p:nvCxnSpPr>
          <p:cNvPr id="86072" name="Elbow Connector 23"/>
          <p:cNvCxnSpPr>
            <a:cxnSpLocks noChangeShapeType="1"/>
          </p:cNvCxnSpPr>
          <p:nvPr/>
        </p:nvCxnSpPr>
        <p:spPr bwMode="auto">
          <a:xfrm rot="16200000" flipV="1">
            <a:off x="533400" y="1905000"/>
            <a:ext cx="2286000" cy="1676400"/>
          </a:xfrm>
          <a:prstGeom prst="bentConnector4">
            <a:avLst>
              <a:gd name="adj1" fmla="val 43333"/>
              <a:gd name="adj2" fmla="val 113634"/>
            </a:avLst>
          </a:prstGeom>
          <a:noFill/>
          <a:ln w="28575" algn="ctr">
            <a:solidFill>
              <a:schemeClr val="tx2"/>
            </a:solidFill>
            <a:round/>
            <a:headEnd/>
            <a:tailEnd type="arrow" w="med" len="med"/>
          </a:ln>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265113" y="30163"/>
            <a:ext cx="8408987" cy="681037"/>
          </a:xfrm>
        </p:spPr>
        <p:txBody>
          <a:bodyPr lIns="92007" tIns="46005" rIns="92007" bIns="46005"/>
          <a:lstStyle/>
          <a:p>
            <a:r>
              <a:rPr lang="en-US" sz="3600" b="1" smtClean="0"/>
              <a:t>“Application Virtualization”</a:t>
            </a:r>
          </a:p>
        </p:txBody>
      </p:sp>
      <p:sp>
        <p:nvSpPr>
          <p:cNvPr id="3" name="Content Placeholder 2"/>
          <p:cNvSpPr>
            <a:spLocks noGrp="1"/>
          </p:cNvSpPr>
          <p:nvPr>
            <p:ph idx="4294967295"/>
          </p:nvPr>
        </p:nvSpPr>
        <p:spPr>
          <a:xfrm>
            <a:off x="4719638" y="738188"/>
            <a:ext cx="4424362" cy="5211762"/>
          </a:xfrm>
        </p:spPr>
        <p:txBody>
          <a:bodyPr lIns="91372" tIns="45688" rIns="91372" bIns="45688"/>
          <a:lstStyle/>
          <a:p>
            <a:pPr marL="225425" indent="-225425">
              <a:buFont typeface="Arial" charset="0"/>
              <a:buNone/>
            </a:pPr>
            <a:r>
              <a:rPr lang="en-US" sz="2400" dirty="0" err="1" smtClean="0">
                <a:effectLst>
                  <a:outerShdw blurRad="38100" dist="38100" dir="2700000" algn="tl">
                    <a:srgbClr val="C0C0C0"/>
                  </a:outerShdw>
                </a:effectLst>
                <a:latin typeface="Neo Sans Intel Medium" pitchFamily="34" charset="0"/>
              </a:rPr>
              <a:t>Apropiado</a:t>
            </a:r>
            <a:r>
              <a:rPr lang="en-US" sz="2400" dirty="0" smtClean="0">
                <a:effectLst>
                  <a:outerShdw blurRad="38100" dist="38100" dir="2700000" algn="tl">
                    <a:srgbClr val="C0C0C0"/>
                  </a:outerShdw>
                </a:effectLst>
                <a:latin typeface="Neo Sans Intel Medium" pitchFamily="34" charset="0"/>
              </a:rPr>
              <a:t> </a:t>
            </a:r>
            <a:r>
              <a:rPr lang="en-US" sz="2400" dirty="0" err="1" smtClean="0">
                <a:effectLst>
                  <a:outerShdw blurRad="38100" dist="38100" dir="2700000" algn="tl">
                    <a:srgbClr val="C0C0C0"/>
                  </a:outerShdw>
                </a:effectLst>
                <a:latin typeface="Neo Sans Intel Medium" pitchFamily="34" charset="0"/>
              </a:rPr>
              <a:t>para</a:t>
            </a:r>
            <a:r>
              <a:rPr lang="en-US" sz="2400" dirty="0" smtClean="0">
                <a:effectLst>
                  <a:outerShdw blurRad="38100" dist="38100" dir="2700000" algn="tl">
                    <a:srgbClr val="C0C0C0"/>
                  </a:outerShdw>
                </a:effectLst>
                <a:latin typeface="Neo Sans Intel Medium" pitchFamily="34" charset="0"/>
              </a:rPr>
              <a:t>:</a:t>
            </a:r>
          </a:p>
          <a:p>
            <a:pPr marL="225425" indent="-225425"/>
            <a:r>
              <a:rPr lang="en-US" sz="1800" dirty="0" err="1" smtClean="0">
                <a:effectLst>
                  <a:outerShdw blurRad="38100" dist="38100" dir="2700000" algn="tl">
                    <a:srgbClr val="C0C0C0"/>
                  </a:outerShdw>
                </a:effectLst>
                <a:latin typeface="Neo Sans Intel Medium" pitchFamily="34" charset="0"/>
              </a:rPr>
              <a:t>Aplicaciones</a:t>
            </a:r>
            <a:r>
              <a:rPr lang="en-US" sz="1800" dirty="0" smtClean="0">
                <a:effectLst>
                  <a:outerShdw blurRad="38100" dist="38100" dir="2700000" algn="tl">
                    <a:srgbClr val="C0C0C0"/>
                  </a:outerShdw>
                </a:effectLst>
                <a:latin typeface="Neo Sans Intel Medium" pitchFamily="34" charset="0"/>
              </a:rPr>
              <a:t> </a:t>
            </a:r>
            <a:r>
              <a:rPr lang="en-US" sz="1800" dirty="0" err="1" smtClean="0">
                <a:effectLst>
                  <a:outerShdw blurRad="38100" dist="38100" dir="2700000" algn="tl">
                    <a:srgbClr val="C0C0C0"/>
                  </a:outerShdw>
                </a:effectLst>
                <a:latin typeface="Neo Sans Intel Medium" pitchFamily="34" charset="0"/>
              </a:rPr>
              <a:t>como</a:t>
            </a:r>
            <a:r>
              <a:rPr lang="en-US" sz="1800" dirty="0" smtClean="0">
                <a:effectLst>
                  <a:outerShdw blurRad="38100" dist="38100" dir="2700000" algn="tl">
                    <a:srgbClr val="C0C0C0"/>
                  </a:outerShdw>
                </a:effectLst>
                <a:latin typeface="Neo Sans Intel Medium" pitchFamily="34" charset="0"/>
              </a:rPr>
              <a:t> </a:t>
            </a:r>
            <a:r>
              <a:rPr lang="en-US" sz="1800" dirty="0" err="1" smtClean="0">
                <a:effectLst>
                  <a:outerShdw blurRad="38100" dist="38100" dir="2700000" algn="tl">
                    <a:srgbClr val="C0C0C0"/>
                  </a:outerShdw>
                </a:effectLst>
                <a:latin typeface="Neo Sans Intel Medium" pitchFamily="34" charset="0"/>
              </a:rPr>
              <a:t>servicios</a:t>
            </a:r>
            <a:endParaRPr lang="en-US" sz="1800" dirty="0" smtClean="0">
              <a:effectLst>
                <a:outerShdw blurRad="38100" dist="38100" dir="2700000" algn="tl">
                  <a:srgbClr val="C0C0C0"/>
                </a:outerShdw>
              </a:effectLst>
              <a:latin typeface="Neo Sans Intel Medium" pitchFamily="34" charset="0"/>
            </a:endParaRPr>
          </a:p>
          <a:p>
            <a:pPr marL="225425" indent="-225425"/>
            <a:r>
              <a:rPr lang="en-US" sz="1800" dirty="0" err="1" smtClean="0">
                <a:effectLst>
                  <a:outerShdw blurRad="38100" dist="38100" dir="2700000" algn="tl">
                    <a:srgbClr val="C0C0C0"/>
                  </a:outerShdw>
                </a:effectLst>
                <a:latin typeface="Neo Sans Intel Medium" pitchFamily="34" charset="0"/>
              </a:rPr>
              <a:t>Movilidad</a:t>
            </a:r>
            <a:r>
              <a:rPr lang="en-US" sz="1800" dirty="0" smtClean="0">
                <a:effectLst>
                  <a:outerShdw blurRad="38100" dist="38100" dir="2700000" algn="tl">
                    <a:srgbClr val="C0C0C0"/>
                  </a:outerShdw>
                </a:effectLst>
                <a:latin typeface="Neo Sans Intel Medium" pitchFamily="34" charset="0"/>
              </a:rPr>
              <a:t> y </a:t>
            </a:r>
            <a:r>
              <a:rPr lang="en-US" sz="1800" dirty="0" err="1" smtClean="0">
                <a:effectLst>
                  <a:outerShdw blurRad="38100" dist="38100" dir="2700000" algn="tl">
                    <a:srgbClr val="C0C0C0"/>
                  </a:outerShdw>
                </a:effectLst>
                <a:latin typeface="Neo Sans Intel Medium" pitchFamily="34" charset="0"/>
              </a:rPr>
              <a:t>disponibilidad</a:t>
            </a:r>
            <a:r>
              <a:rPr lang="en-US" sz="1800" dirty="0" smtClean="0">
                <a:effectLst>
                  <a:outerShdw blurRad="38100" dist="38100" dir="2700000" algn="tl">
                    <a:srgbClr val="C0C0C0"/>
                  </a:outerShdw>
                </a:effectLst>
                <a:latin typeface="Neo Sans Intel Medium" pitchFamily="34" charset="0"/>
              </a:rPr>
              <a:t> off-line</a:t>
            </a:r>
          </a:p>
          <a:p>
            <a:pPr marL="225425" indent="-225425">
              <a:spcBef>
                <a:spcPts val="1800"/>
              </a:spcBef>
              <a:buFont typeface="Arial" charset="0"/>
              <a:buNone/>
            </a:pPr>
            <a:r>
              <a:rPr lang="en-US" sz="2400" dirty="0" err="1" smtClean="0">
                <a:effectLst>
                  <a:outerShdw blurRad="38100" dist="38100" dir="2700000" algn="tl">
                    <a:srgbClr val="C0C0C0"/>
                  </a:outerShdw>
                </a:effectLst>
                <a:latin typeface="Neo Sans Intel Medium" pitchFamily="34" charset="0"/>
              </a:rPr>
              <a:t>Ventajas</a:t>
            </a:r>
            <a:r>
              <a:rPr lang="en-US" sz="2400" dirty="0" smtClean="0">
                <a:effectLst>
                  <a:outerShdw blurRad="38100" dist="38100" dir="2700000" algn="tl">
                    <a:srgbClr val="C0C0C0"/>
                  </a:outerShdw>
                </a:effectLst>
                <a:latin typeface="Neo Sans Intel Medium" pitchFamily="34" charset="0"/>
              </a:rPr>
              <a:t>:</a:t>
            </a:r>
          </a:p>
          <a:p>
            <a:pPr marL="225425" indent="-225425"/>
            <a:r>
              <a:rPr lang="en-US" sz="1800" dirty="0" err="1" smtClean="0">
                <a:effectLst>
                  <a:outerShdw blurRad="38100" dist="38100" dir="2700000" algn="tl">
                    <a:srgbClr val="C0C0C0"/>
                  </a:outerShdw>
                </a:effectLst>
                <a:latin typeface="Neo Sans Intel Medium" pitchFamily="34" charset="0"/>
              </a:rPr>
              <a:t>Rendimiento</a:t>
            </a:r>
            <a:r>
              <a:rPr lang="en-US" sz="1800" dirty="0" smtClean="0">
                <a:effectLst>
                  <a:outerShdw blurRad="38100" dist="38100" dir="2700000" algn="tl">
                    <a:srgbClr val="C0C0C0"/>
                  </a:outerShdw>
                </a:effectLst>
                <a:latin typeface="Neo Sans Intel Medium" pitchFamily="34" charset="0"/>
              </a:rPr>
              <a:t> de la </a:t>
            </a:r>
            <a:r>
              <a:rPr lang="en-US" sz="1800" dirty="0" err="1" smtClean="0">
                <a:effectLst>
                  <a:outerShdw blurRad="38100" dist="38100" dir="2700000" algn="tl">
                    <a:srgbClr val="C0C0C0"/>
                  </a:outerShdw>
                </a:effectLst>
                <a:latin typeface="Neo Sans Intel Medium" pitchFamily="34" charset="0"/>
              </a:rPr>
              <a:t>aplicación</a:t>
            </a:r>
            <a:endParaRPr lang="en-US" sz="1800" dirty="0" smtClean="0">
              <a:effectLst>
                <a:outerShdw blurRad="38100" dist="38100" dir="2700000" algn="tl">
                  <a:srgbClr val="C0C0C0"/>
                </a:outerShdw>
              </a:effectLst>
              <a:latin typeface="Neo Sans Intel Medium" pitchFamily="34" charset="0"/>
            </a:endParaRPr>
          </a:p>
          <a:p>
            <a:pPr marL="225425" indent="-225425"/>
            <a:r>
              <a:rPr lang="en-US" sz="1800" dirty="0" err="1" smtClean="0">
                <a:effectLst>
                  <a:outerShdw blurRad="38100" dist="38100" dir="2700000" algn="tl">
                    <a:srgbClr val="C0C0C0"/>
                  </a:outerShdw>
                </a:effectLst>
                <a:latin typeface="Neo Sans Intel Medium" pitchFamily="34" charset="0"/>
              </a:rPr>
              <a:t>Resuelve</a:t>
            </a:r>
            <a:r>
              <a:rPr lang="en-US" sz="1800" dirty="0" smtClean="0">
                <a:effectLst>
                  <a:outerShdw blurRad="38100" dist="38100" dir="2700000" algn="tl">
                    <a:srgbClr val="C0C0C0"/>
                  </a:outerShdw>
                </a:effectLst>
                <a:latin typeface="Neo Sans Intel Medium" pitchFamily="34" charset="0"/>
              </a:rPr>
              <a:t> </a:t>
            </a:r>
            <a:r>
              <a:rPr lang="en-US" sz="1800" dirty="0" err="1" smtClean="0">
                <a:effectLst>
                  <a:outerShdw blurRad="38100" dist="38100" dir="2700000" algn="tl">
                    <a:srgbClr val="C0C0C0"/>
                  </a:outerShdw>
                </a:effectLst>
                <a:latin typeface="Neo Sans Intel Medium" pitchFamily="34" charset="0"/>
              </a:rPr>
              <a:t>incompatibilidad</a:t>
            </a:r>
            <a:r>
              <a:rPr lang="en-US" sz="1800" dirty="0" smtClean="0">
                <a:effectLst>
                  <a:outerShdw blurRad="38100" dist="38100" dir="2700000" algn="tl">
                    <a:srgbClr val="C0C0C0"/>
                  </a:outerShdw>
                </a:effectLst>
                <a:latin typeface="Neo Sans Intel Medium" pitchFamily="34" charset="0"/>
              </a:rPr>
              <a:t> de </a:t>
            </a:r>
            <a:r>
              <a:rPr lang="en-US" sz="1800" dirty="0" err="1" smtClean="0">
                <a:effectLst>
                  <a:outerShdw blurRad="38100" dist="38100" dir="2700000" algn="tl">
                    <a:srgbClr val="C0C0C0"/>
                  </a:outerShdw>
                </a:effectLst>
                <a:latin typeface="Neo Sans Intel Medium" pitchFamily="34" charset="0"/>
              </a:rPr>
              <a:t>aplicaciones</a:t>
            </a:r>
            <a:r>
              <a:rPr lang="en-US" sz="1800" dirty="0" smtClean="0">
                <a:effectLst>
                  <a:outerShdw blurRad="38100" dist="38100" dir="2700000" algn="tl">
                    <a:srgbClr val="C0C0C0"/>
                  </a:outerShdw>
                </a:effectLst>
                <a:latin typeface="Neo Sans Intel Medium" pitchFamily="34" charset="0"/>
              </a:rPr>
              <a:t> </a:t>
            </a:r>
          </a:p>
          <a:p>
            <a:pPr marL="225425" indent="-225425"/>
            <a:r>
              <a:rPr lang="en-US" sz="1800" dirty="0" err="1" smtClean="0">
                <a:effectLst>
                  <a:outerShdw blurRad="38100" dist="38100" dir="2700000" algn="tl">
                    <a:srgbClr val="C0C0C0"/>
                  </a:outerShdw>
                </a:effectLst>
                <a:latin typeface="Neo Sans Intel Medium" pitchFamily="34" charset="0"/>
              </a:rPr>
              <a:t>Coste</a:t>
            </a:r>
            <a:r>
              <a:rPr lang="en-US" sz="1800" dirty="0" smtClean="0">
                <a:effectLst>
                  <a:outerShdw blurRad="38100" dist="38100" dir="2700000" algn="tl">
                    <a:srgbClr val="C0C0C0"/>
                  </a:outerShdw>
                </a:effectLst>
                <a:latin typeface="Neo Sans Intel Medium" pitchFamily="34" charset="0"/>
              </a:rPr>
              <a:t> </a:t>
            </a:r>
            <a:r>
              <a:rPr lang="en-US" sz="1800" dirty="0" err="1" smtClean="0">
                <a:effectLst>
                  <a:outerShdw blurRad="38100" dist="38100" dir="2700000" algn="tl">
                    <a:srgbClr val="C0C0C0"/>
                  </a:outerShdw>
                </a:effectLst>
                <a:latin typeface="Neo Sans Intel Medium" pitchFamily="34" charset="0"/>
              </a:rPr>
              <a:t>reducido</a:t>
            </a:r>
            <a:r>
              <a:rPr lang="en-US" sz="1800" dirty="0" smtClean="0">
                <a:effectLst>
                  <a:outerShdw blurRad="38100" dist="38100" dir="2700000" algn="tl">
                    <a:srgbClr val="C0C0C0"/>
                  </a:outerShdw>
                </a:effectLst>
                <a:latin typeface="Neo Sans Intel Medium" pitchFamily="34" charset="0"/>
              </a:rPr>
              <a:t> (</a:t>
            </a:r>
            <a:r>
              <a:rPr lang="en-US" sz="1800" dirty="0" err="1" smtClean="0">
                <a:effectLst>
                  <a:outerShdw blurRad="38100" dist="38100" dir="2700000" algn="tl">
                    <a:srgbClr val="C0C0C0"/>
                  </a:outerShdw>
                </a:effectLst>
                <a:latin typeface="Neo Sans Intel Medium" pitchFamily="34" charset="0"/>
              </a:rPr>
              <a:t>datacenter&amp;Sw</a:t>
            </a:r>
            <a:r>
              <a:rPr lang="en-US" sz="1800" dirty="0" smtClean="0">
                <a:effectLst>
                  <a:outerShdw blurRad="38100" dist="38100" dir="2700000" algn="tl">
                    <a:srgbClr val="C0C0C0"/>
                  </a:outerShdw>
                </a:effectLst>
                <a:latin typeface="Neo Sans Intel Medium" pitchFamily="34" charset="0"/>
              </a:rPr>
              <a:t>)</a:t>
            </a:r>
          </a:p>
          <a:p>
            <a:pPr marL="225425" indent="-225425"/>
            <a:r>
              <a:rPr lang="en-US" sz="1800" dirty="0" err="1" smtClean="0">
                <a:effectLst>
                  <a:outerShdw blurRad="38100" dist="38100" dir="2700000" algn="tl">
                    <a:srgbClr val="C0C0C0"/>
                  </a:outerShdw>
                </a:effectLst>
                <a:latin typeface="Neo Sans Intel Medium" pitchFamily="34" charset="0"/>
              </a:rPr>
              <a:t>Gestión</a:t>
            </a:r>
            <a:r>
              <a:rPr lang="en-US" sz="1800" dirty="0" smtClean="0">
                <a:effectLst>
                  <a:outerShdw blurRad="38100" dist="38100" dir="2700000" algn="tl">
                    <a:srgbClr val="C0C0C0"/>
                  </a:outerShdw>
                </a:effectLst>
                <a:latin typeface="Neo Sans Intel Medium" pitchFamily="34" charset="0"/>
              </a:rPr>
              <a:t> de </a:t>
            </a:r>
            <a:r>
              <a:rPr lang="en-US" sz="1800" dirty="0" err="1" smtClean="0">
                <a:effectLst>
                  <a:outerShdw blurRad="38100" dist="38100" dir="2700000" algn="tl">
                    <a:srgbClr val="C0C0C0"/>
                  </a:outerShdw>
                </a:effectLst>
                <a:latin typeface="Neo Sans Intel Medium" pitchFamily="34" charset="0"/>
              </a:rPr>
              <a:t>licencias</a:t>
            </a:r>
            <a:endParaRPr lang="en-US" sz="1800" dirty="0" smtClean="0">
              <a:effectLst>
                <a:outerShdw blurRad="38100" dist="38100" dir="2700000" algn="tl">
                  <a:srgbClr val="C0C0C0"/>
                </a:outerShdw>
              </a:effectLst>
              <a:latin typeface="Neo Sans Intel Medium" pitchFamily="34" charset="0"/>
            </a:endParaRPr>
          </a:p>
          <a:p>
            <a:pPr marL="225425" indent="-225425">
              <a:spcBef>
                <a:spcPts val="1800"/>
              </a:spcBef>
              <a:buFont typeface="Arial" charset="0"/>
              <a:buNone/>
            </a:pPr>
            <a:r>
              <a:rPr lang="en-US" sz="2400" dirty="0" err="1" smtClean="0">
                <a:effectLst>
                  <a:outerShdw blurRad="38100" dist="38100" dir="2700000" algn="tl">
                    <a:srgbClr val="C0C0C0"/>
                  </a:outerShdw>
                </a:effectLst>
                <a:latin typeface="Neo Sans Intel Medium" pitchFamily="34" charset="0"/>
              </a:rPr>
              <a:t>Limitaciones</a:t>
            </a:r>
            <a:r>
              <a:rPr lang="en-US" sz="2400" dirty="0" smtClean="0">
                <a:effectLst>
                  <a:outerShdw blurRad="38100" dist="38100" dir="2700000" algn="tl">
                    <a:srgbClr val="C0C0C0"/>
                  </a:outerShdw>
                </a:effectLst>
                <a:latin typeface="Neo Sans Intel Medium" pitchFamily="34" charset="0"/>
              </a:rPr>
              <a:t>:</a:t>
            </a:r>
          </a:p>
          <a:p>
            <a:pPr marL="225425" indent="-225425"/>
            <a:r>
              <a:rPr lang="en-US" sz="1800" dirty="0" err="1" smtClean="0">
                <a:effectLst>
                  <a:outerShdw blurRad="38100" dist="38100" dir="2700000" algn="tl">
                    <a:srgbClr val="C0C0C0"/>
                  </a:outerShdw>
                </a:effectLst>
                <a:latin typeface="Neo Sans Intel Medium" pitchFamily="34" charset="0"/>
              </a:rPr>
              <a:t>Datos</a:t>
            </a:r>
            <a:r>
              <a:rPr lang="en-US" sz="1800" dirty="0" smtClean="0">
                <a:effectLst>
                  <a:outerShdw blurRad="38100" dist="38100" dir="2700000" algn="tl">
                    <a:srgbClr val="C0C0C0"/>
                  </a:outerShdw>
                </a:effectLst>
                <a:latin typeface="Neo Sans Intel Medium" pitchFamily="34" charset="0"/>
              </a:rPr>
              <a:t> en “</a:t>
            </a:r>
            <a:r>
              <a:rPr lang="en-US" sz="1800" dirty="0" err="1" smtClean="0">
                <a:effectLst>
                  <a:outerShdw blurRad="38100" dist="38100" dir="2700000" algn="tl">
                    <a:srgbClr val="C0C0C0"/>
                  </a:outerShdw>
                </a:effectLst>
                <a:latin typeface="Neo Sans Intel Medium" pitchFamily="34" charset="0"/>
              </a:rPr>
              <a:t>cliente</a:t>
            </a:r>
            <a:r>
              <a:rPr lang="en-US" sz="1800" dirty="0" smtClean="0">
                <a:effectLst>
                  <a:outerShdw blurRad="38100" dist="38100" dir="2700000" algn="tl">
                    <a:srgbClr val="C0C0C0"/>
                  </a:outerShdw>
                </a:effectLst>
                <a:latin typeface="Neo Sans Intel Medium" pitchFamily="34" charset="0"/>
              </a:rPr>
              <a:t>” - en </a:t>
            </a:r>
            <a:r>
              <a:rPr lang="en-US" sz="1800" dirty="0" err="1" smtClean="0">
                <a:effectLst>
                  <a:outerShdw blurRad="38100" dist="38100" dir="2700000" algn="tl">
                    <a:srgbClr val="C0C0C0"/>
                  </a:outerShdw>
                </a:effectLst>
                <a:latin typeface="Neo Sans Intel Medium" pitchFamily="34" charset="0"/>
              </a:rPr>
              <a:t>tiempo</a:t>
            </a:r>
            <a:r>
              <a:rPr lang="en-US" sz="1800" dirty="0" smtClean="0">
                <a:effectLst>
                  <a:outerShdw blurRad="38100" dist="38100" dir="2700000" algn="tl">
                    <a:srgbClr val="C0C0C0"/>
                  </a:outerShdw>
                </a:effectLst>
                <a:latin typeface="Neo Sans Intel Medium" pitchFamily="34" charset="0"/>
              </a:rPr>
              <a:t> de </a:t>
            </a:r>
            <a:r>
              <a:rPr lang="en-US" sz="1800" dirty="0" err="1" smtClean="0">
                <a:effectLst>
                  <a:outerShdw blurRad="38100" dist="38100" dir="2700000" algn="tl">
                    <a:srgbClr val="C0C0C0"/>
                  </a:outerShdw>
                </a:effectLst>
                <a:latin typeface="Neo Sans Intel Medium" pitchFamily="34" charset="0"/>
              </a:rPr>
              <a:t>ejecución</a:t>
            </a:r>
            <a:endParaRPr lang="en-US" sz="1800" dirty="0" smtClean="0">
              <a:effectLst>
                <a:outerShdw blurRad="38100" dist="38100" dir="2700000" algn="tl">
                  <a:srgbClr val="C0C0C0"/>
                </a:outerShdw>
              </a:effectLst>
              <a:latin typeface="Neo Sans Intel Medium" pitchFamily="34" charset="0"/>
            </a:endParaRPr>
          </a:p>
          <a:p>
            <a:pPr marL="225425" indent="-225425"/>
            <a:r>
              <a:rPr lang="en-US" sz="1800" dirty="0" err="1" smtClean="0">
                <a:effectLst>
                  <a:outerShdw blurRad="38100" dist="38100" dir="2700000" algn="tl">
                    <a:srgbClr val="C0C0C0"/>
                  </a:outerShdw>
                </a:effectLst>
                <a:latin typeface="Neo Sans Intel Medium" pitchFamily="34" charset="0"/>
              </a:rPr>
              <a:t>Necesidad</a:t>
            </a:r>
            <a:r>
              <a:rPr lang="en-US" sz="1800" dirty="0" smtClean="0">
                <a:effectLst>
                  <a:outerShdw blurRad="38100" dist="38100" dir="2700000" algn="tl">
                    <a:srgbClr val="C0C0C0"/>
                  </a:outerShdw>
                </a:effectLst>
                <a:latin typeface="Neo Sans Intel Medium" pitchFamily="34" charset="0"/>
              </a:rPr>
              <a:t> de </a:t>
            </a:r>
            <a:r>
              <a:rPr lang="en-US" sz="1800" dirty="0" err="1" smtClean="0">
                <a:effectLst>
                  <a:outerShdw blurRad="38100" dist="38100" dir="2700000" algn="tl">
                    <a:srgbClr val="C0C0C0"/>
                  </a:outerShdw>
                </a:effectLst>
                <a:latin typeface="Neo Sans Intel Medium" pitchFamily="34" charset="0"/>
              </a:rPr>
              <a:t>gestionar</a:t>
            </a:r>
            <a:r>
              <a:rPr lang="en-US" sz="1800" dirty="0" smtClean="0">
                <a:effectLst>
                  <a:outerShdw blurRad="38100" dist="38100" dir="2700000" algn="tl">
                    <a:srgbClr val="C0C0C0"/>
                  </a:outerShdw>
                </a:effectLst>
                <a:latin typeface="Neo Sans Intel Medium" pitchFamily="34" charset="0"/>
              </a:rPr>
              <a:t> OS local</a:t>
            </a:r>
          </a:p>
          <a:p>
            <a:pPr marL="225425" indent="-225425">
              <a:buFont typeface="Arial" charset="0"/>
              <a:buNone/>
            </a:pPr>
            <a:endParaRPr lang="en-US" sz="1000" u="sng" dirty="0" smtClean="0">
              <a:effectLst>
                <a:outerShdw blurRad="38100" dist="38100" dir="2700000" algn="tl">
                  <a:srgbClr val="C0C0C0"/>
                </a:outerShdw>
              </a:effectLst>
              <a:latin typeface="Neo Sans Intel Medium" pitchFamily="34" charset="0"/>
            </a:endParaRPr>
          </a:p>
          <a:p>
            <a:pPr marL="225425" indent="-225425" fontAlgn="auto">
              <a:spcAft>
                <a:spcPts val="0"/>
              </a:spcAft>
              <a:buFontTx/>
              <a:buNone/>
              <a:defRPr/>
            </a:pPr>
            <a:r>
              <a:rPr lang="en-US" sz="2000" b="1" dirty="0" smtClean="0">
                <a:effectLst>
                  <a:outerShdw blurRad="38100" dist="38100" dir="2700000" algn="tl">
                    <a:srgbClr val="C0C0C0"/>
                  </a:outerShdw>
                </a:effectLst>
              </a:rPr>
              <a:t>Microsoft App-V</a:t>
            </a:r>
          </a:p>
          <a:p>
            <a:pPr marL="225425" indent="-225425" fontAlgn="auto">
              <a:spcAft>
                <a:spcPts val="0"/>
              </a:spcAft>
              <a:buFontTx/>
              <a:buNone/>
              <a:defRPr/>
            </a:pPr>
            <a:r>
              <a:rPr lang="es-ES" sz="2000" b="1" dirty="0" smtClean="0">
                <a:effectLst>
                  <a:outerShdw blurRad="38100" dist="38100" dir="2700000" algn="tl">
                    <a:srgbClr val="C0C0C0"/>
                  </a:outerShdw>
                </a:effectLst>
              </a:rPr>
              <a:t>Microsoft MED-V</a:t>
            </a:r>
            <a:endParaRPr lang="en-US" sz="2000" b="1" dirty="0" smtClean="0">
              <a:effectLst>
                <a:outerShdw blurRad="38100" dist="38100" dir="2700000" algn="tl">
                  <a:srgbClr val="C0C0C0"/>
                </a:outerShdw>
              </a:effectLst>
            </a:endParaRPr>
          </a:p>
          <a:p>
            <a:pPr marL="225425" indent="-225425" fontAlgn="auto">
              <a:spcAft>
                <a:spcPts val="0"/>
              </a:spcAft>
              <a:buFontTx/>
              <a:buNone/>
              <a:defRPr/>
            </a:pPr>
            <a:r>
              <a:rPr lang="en-US" sz="2000" b="1" dirty="0" smtClean="0">
                <a:effectLst>
                  <a:outerShdw blurRad="38100" dist="38100" dir="2700000" algn="tl">
                    <a:srgbClr val="C0C0C0"/>
                  </a:outerShdw>
                </a:effectLst>
              </a:rPr>
              <a:t>Citrix </a:t>
            </a:r>
            <a:r>
              <a:rPr lang="en-US" sz="2000" b="1" dirty="0" err="1" smtClean="0">
                <a:effectLst>
                  <a:outerShdw blurRad="38100" dist="38100" dir="2700000" algn="tl">
                    <a:srgbClr val="C0C0C0"/>
                  </a:outerShdw>
                </a:effectLst>
              </a:rPr>
              <a:t>XenApps</a:t>
            </a:r>
            <a:endParaRPr lang="en-US" sz="2000" b="1" dirty="0" smtClean="0">
              <a:effectLst>
                <a:outerShdw blurRad="38100" dist="38100" dir="2700000" algn="tl">
                  <a:srgbClr val="C0C0C0"/>
                </a:outerShdw>
              </a:effectLst>
            </a:endParaRPr>
          </a:p>
        </p:txBody>
      </p:sp>
      <p:grpSp>
        <p:nvGrpSpPr>
          <p:cNvPr id="2" name="Rounded Rectangle 26"/>
          <p:cNvGrpSpPr>
            <a:grpSpLocks/>
          </p:cNvGrpSpPr>
          <p:nvPr/>
        </p:nvGrpSpPr>
        <p:grpSpPr bwMode="auto">
          <a:xfrm>
            <a:off x="811213" y="4833938"/>
            <a:ext cx="1041400" cy="463550"/>
            <a:chOff x="511" y="3045"/>
            <a:chExt cx="656" cy="292"/>
          </a:xfrm>
        </p:grpSpPr>
        <p:pic>
          <p:nvPicPr>
            <p:cNvPr id="87045" name="Rounded Rectangle 26"/>
            <p:cNvPicPr>
              <a:picLocks noChangeArrowheads="1"/>
            </p:cNvPicPr>
            <p:nvPr/>
          </p:nvPicPr>
          <p:blipFill>
            <a:blip r:embed="rId2"/>
            <a:srcRect/>
            <a:stretch>
              <a:fillRect/>
            </a:stretch>
          </p:blipFill>
          <p:spPr bwMode="auto">
            <a:xfrm>
              <a:off x="511" y="3045"/>
              <a:ext cx="656" cy="292"/>
            </a:xfrm>
            <a:prstGeom prst="rect">
              <a:avLst/>
            </a:prstGeom>
            <a:noFill/>
            <a:ln w="9525">
              <a:noFill/>
              <a:miter lim="800000"/>
              <a:headEnd/>
              <a:tailEnd/>
            </a:ln>
          </p:spPr>
        </p:pic>
        <p:sp>
          <p:nvSpPr>
            <p:cNvPr id="87046" name="Text Box 6"/>
            <p:cNvSpPr txBox="1">
              <a:spLocks noChangeArrowheads="1"/>
            </p:cNvSpPr>
            <p:nvPr/>
          </p:nvSpPr>
          <p:spPr bwMode="auto">
            <a:xfrm>
              <a:off x="540" y="308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A</a:t>
              </a:r>
            </a:p>
          </p:txBody>
        </p:sp>
      </p:grpSp>
      <p:sp>
        <p:nvSpPr>
          <p:cNvPr id="34" name="Rounded Rectangle 33"/>
          <p:cNvSpPr/>
          <p:nvPr/>
        </p:nvSpPr>
        <p:spPr bwMode="auto">
          <a:xfrm>
            <a:off x="839781" y="5791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Server Hardware</a:t>
            </a:r>
            <a:endParaRPr lang="en-US" sz="1200" dirty="0">
              <a:latin typeface="Verdana" pitchFamily="34" charset="0"/>
              <a:cs typeface="Arial" pitchFamily="34" charset="0"/>
            </a:endParaRPr>
          </a:p>
        </p:txBody>
      </p:sp>
      <p:grpSp>
        <p:nvGrpSpPr>
          <p:cNvPr id="4" name="Rounded Rectangle 34"/>
          <p:cNvGrpSpPr>
            <a:grpSpLocks/>
          </p:cNvGrpSpPr>
          <p:nvPr/>
        </p:nvGrpSpPr>
        <p:grpSpPr bwMode="auto">
          <a:xfrm>
            <a:off x="811213" y="2640013"/>
            <a:ext cx="3479800" cy="352425"/>
            <a:chOff x="511" y="1663"/>
            <a:chExt cx="2192" cy="222"/>
          </a:xfrm>
        </p:grpSpPr>
        <p:pic>
          <p:nvPicPr>
            <p:cNvPr id="87051" name="Rounded Rectangle 34"/>
            <p:cNvPicPr>
              <a:picLocks noChangeArrowheads="1"/>
            </p:cNvPicPr>
            <p:nvPr/>
          </p:nvPicPr>
          <p:blipFill>
            <a:blip r:embed="rId3"/>
            <a:srcRect/>
            <a:stretch>
              <a:fillRect/>
            </a:stretch>
          </p:blipFill>
          <p:spPr bwMode="auto">
            <a:xfrm>
              <a:off x="511" y="1663"/>
              <a:ext cx="2192" cy="222"/>
            </a:xfrm>
            <a:prstGeom prst="rect">
              <a:avLst/>
            </a:prstGeom>
            <a:noFill/>
            <a:ln w="9525">
              <a:noFill/>
              <a:miter lim="800000"/>
              <a:headEnd/>
              <a:tailEnd/>
            </a:ln>
          </p:spPr>
        </p:pic>
        <p:sp>
          <p:nvSpPr>
            <p:cNvPr id="87052" name="Text Box 12"/>
            <p:cNvSpPr txBox="1">
              <a:spLocks noChangeArrowheads="1"/>
            </p:cNvSpPr>
            <p:nvPr/>
          </p:nvSpPr>
          <p:spPr bwMode="auto">
            <a:xfrm>
              <a:off x="537" y="1689"/>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latin typeface="Verdana" pitchFamily="34" charset="0"/>
                </a:rPr>
                <a:t>Client Hardware</a:t>
              </a:r>
              <a:endParaRPr lang="en-US" sz="1200">
                <a:latin typeface="Verdana" pitchFamily="34" charset="0"/>
              </a:endParaRPr>
            </a:p>
          </p:txBody>
        </p:sp>
      </p:grpSp>
      <p:sp>
        <p:nvSpPr>
          <p:cNvPr id="87053" name="TextBox 35"/>
          <p:cNvSpPr txBox="1">
            <a:spLocks noChangeArrowheads="1"/>
          </p:cNvSpPr>
          <p:nvPr/>
        </p:nvSpPr>
        <p:spPr bwMode="auto">
          <a:xfrm>
            <a:off x="2743200" y="3352800"/>
            <a:ext cx="1276350" cy="1027113"/>
          </a:xfrm>
          <a:prstGeom prst="rect">
            <a:avLst/>
          </a:prstGeom>
          <a:noFill/>
          <a:ln w="9525">
            <a:noFill/>
            <a:miter lim="800000"/>
            <a:headEnd/>
            <a:tailEnd/>
          </a:ln>
        </p:spPr>
        <p:txBody>
          <a:bodyPr>
            <a:spAutoFit/>
          </a:bodyPr>
          <a:lstStyle/>
          <a:p>
            <a:r>
              <a:rPr lang="en-US" sz="1400">
                <a:latin typeface="Verdana" pitchFamily="34" charset="0"/>
              </a:rPr>
              <a:t>Delivery: Software Streaming</a:t>
            </a:r>
          </a:p>
        </p:txBody>
      </p:sp>
      <p:sp>
        <p:nvSpPr>
          <p:cNvPr id="37" name="Rounded Rectangle 36"/>
          <p:cNvSpPr/>
          <p:nvPr/>
        </p:nvSpPr>
        <p:spPr bwMode="auto">
          <a:xfrm>
            <a:off x="838200" y="5334000"/>
            <a:ext cx="3429000" cy="381000"/>
          </a:xfrm>
          <a:prstGeom prst="roundRect">
            <a:avLst/>
          </a:prstGeom>
          <a:solidFill>
            <a:schemeClr val="bg1">
              <a:lumMod val="50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a:solidFill>
                  <a:schemeClr val="bg1"/>
                </a:solidFill>
                <a:latin typeface="Verdana" pitchFamily="34" charset="0"/>
                <a:cs typeface="Arial" pitchFamily="34" charset="0"/>
              </a:rPr>
              <a:t>Server Operating System</a:t>
            </a:r>
          </a:p>
        </p:txBody>
      </p:sp>
      <p:grpSp>
        <p:nvGrpSpPr>
          <p:cNvPr id="5" name="Rounded Rectangle 37"/>
          <p:cNvGrpSpPr>
            <a:grpSpLocks/>
          </p:cNvGrpSpPr>
          <p:nvPr/>
        </p:nvGrpSpPr>
        <p:grpSpPr bwMode="auto">
          <a:xfrm>
            <a:off x="2043113" y="4846638"/>
            <a:ext cx="1017587" cy="431800"/>
            <a:chOff x="1286" y="3053"/>
            <a:chExt cx="642" cy="272"/>
          </a:xfrm>
        </p:grpSpPr>
        <p:pic>
          <p:nvPicPr>
            <p:cNvPr id="87058" name="Rounded Rectangle 37"/>
            <p:cNvPicPr>
              <a:picLocks noChangeArrowheads="1"/>
            </p:cNvPicPr>
            <p:nvPr/>
          </p:nvPicPr>
          <p:blipFill>
            <a:blip r:embed="rId4"/>
            <a:srcRect/>
            <a:stretch>
              <a:fillRect/>
            </a:stretch>
          </p:blipFill>
          <p:spPr bwMode="auto">
            <a:xfrm>
              <a:off x="1286" y="3053"/>
              <a:ext cx="642" cy="272"/>
            </a:xfrm>
            <a:prstGeom prst="rect">
              <a:avLst/>
            </a:prstGeom>
            <a:noFill/>
            <a:ln w="9525">
              <a:noFill/>
              <a:miter lim="800000"/>
              <a:headEnd/>
              <a:tailEnd/>
            </a:ln>
          </p:spPr>
        </p:pic>
        <p:sp>
          <p:nvSpPr>
            <p:cNvPr id="87059" name="Text Box 19"/>
            <p:cNvSpPr txBox="1">
              <a:spLocks noChangeArrowheads="1"/>
            </p:cNvSpPr>
            <p:nvPr/>
          </p:nvSpPr>
          <p:spPr bwMode="auto">
            <a:xfrm>
              <a:off x="1308" y="308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B</a:t>
              </a:r>
            </a:p>
          </p:txBody>
        </p:sp>
      </p:grpSp>
      <p:cxnSp>
        <p:nvCxnSpPr>
          <p:cNvPr id="87060" name="Straight Connector 38"/>
          <p:cNvCxnSpPr>
            <a:cxnSpLocks noChangeShapeType="1"/>
          </p:cNvCxnSpPr>
          <p:nvPr/>
        </p:nvCxnSpPr>
        <p:spPr bwMode="auto">
          <a:xfrm rot="5400000" flipH="1" flipV="1">
            <a:off x="1676401" y="4114800"/>
            <a:ext cx="1524000" cy="3175"/>
          </a:xfrm>
          <a:prstGeom prst="line">
            <a:avLst/>
          </a:prstGeom>
          <a:noFill/>
          <a:ln w="28575" algn="ctr">
            <a:solidFill>
              <a:schemeClr val="tx1"/>
            </a:solidFill>
            <a:round/>
            <a:headEnd/>
            <a:tailEnd/>
          </a:ln>
        </p:spPr>
      </p:cxnSp>
      <p:cxnSp>
        <p:nvCxnSpPr>
          <p:cNvPr id="87061" name="Straight Connector 39"/>
          <p:cNvCxnSpPr>
            <a:cxnSpLocks noChangeShapeType="1"/>
          </p:cNvCxnSpPr>
          <p:nvPr/>
        </p:nvCxnSpPr>
        <p:spPr bwMode="auto">
          <a:xfrm rot="10800000">
            <a:off x="609600" y="3351213"/>
            <a:ext cx="1827213" cy="3175"/>
          </a:xfrm>
          <a:prstGeom prst="line">
            <a:avLst/>
          </a:prstGeom>
          <a:noFill/>
          <a:ln w="28575" algn="ctr">
            <a:solidFill>
              <a:schemeClr val="tx1"/>
            </a:solidFill>
            <a:round/>
            <a:headEnd/>
            <a:tailEnd/>
          </a:ln>
        </p:spPr>
      </p:cxnSp>
      <p:cxnSp>
        <p:nvCxnSpPr>
          <p:cNvPr id="87062" name="Straight Connector 40"/>
          <p:cNvCxnSpPr>
            <a:cxnSpLocks noChangeShapeType="1"/>
          </p:cNvCxnSpPr>
          <p:nvPr/>
        </p:nvCxnSpPr>
        <p:spPr bwMode="auto">
          <a:xfrm rot="16200000" flipH="1">
            <a:off x="-572294" y="2172494"/>
            <a:ext cx="2363788" cy="0"/>
          </a:xfrm>
          <a:prstGeom prst="line">
            <a:avLst/>
          </a:prstGeom>
          <a:noFill/>
          <a:ln w="28575" algn="ctr">
            <a:solidFill>
              <a:schemeClr val="tx1"/>
            </a:solidFill>
            <a:round/>
            <a:headEnd/>
            <a:tailEnd/>
          </a:ln>
        </p:spPr>
      </p:cxnSp>
      <p:cxnSp>
        <p:nvCxnSpPr>
          <p:cNvPr id="87063" name="Straight Connector 41"/>
          <p:cNvCxnSpPr>
            <a:cxnSpLocks noChangeShapeType="1"/>
          </p:cNvCxnSpPr>
          <p:nvPr/>
        </p:nvCxnSpPr>
        <p:spPr bwMode="auto">
          <a:xfrm rot="10800000">
            <a:off x="609600" y="990600"/>
            <a:ext cx="3048000" cy="0"/>
          </a:xfrm>
          <a:prstGeom prst="line">
            <a:avLst/>
          </a:prstGeom>
          <a:noFill/>
          <a:ln w="28575" algn="ctr">
            <a:solidFill>
              <a:schemeClr val="tx1"/>
            </a:solidFill>
            <a:round/>
            <a:headEnd/>
            <a:tailEnd/>
          </a:ln>
        </p:spPr>
      </p:cxnSp>
      <p:grpSp>
        <p:nvGrpSpPr>
          <p:cNvPr id="6" name="Rounded Rectangle 42"/>
          <p:cNvGrpSpPr>
            <a:grpSpLocks/>
          </p:cNvGrpSpPr>
          <p:nvPr/>
        </p:nvGrpSpPr>
        <p:grpSpPr bwMode="auto">
          <a:xfrm>
            <a:off x="3262313" y="4846638"/>
            <a:ext cx="1017587" cy="431800"/>
            <a:chOff x="2054" y="3053"/>
            <a:chExt cx="642" cy="272"/>
          </a:xfrm>
        </p:grpSpPr>
        <p:pic>
          <p:nvPicPr>
            <p:cNvPr id="87065" name="Rounded Rectangle 42"/>
            <p:cNvPicPr>
              <a:picLocks noChangeArrowheads="1"/>
            </p:cNvPicPr>
            <p:nvPr/>
          </p:nvPicPr>
          <p:blipFill>
            <a:blip r:embed="rId5"/>
            <a:srcRect/>
            <a:stretch>
              <a:fillRect/>
            </a:stretch>
          </p:blipFill>
          <p:spPr bwMode="auto">
            <a:xfrm>
              <a:off x="2054" y="3053"/>
              <a:ext cx="642" cy="272"/>
            </a:xfrm>
            <a:prstGeom prst="rect">
              <a:avLst/>
            </a:prstGeom>
            <a:noFill/>
            <a:ln w="9525">
              <a:noFill/>
              <a:miter lim="800000"/>
              <a:headEnd/>
              <a:tailEnd/>
            </a:ln>
          </p:spPr>
        </p:pic>
        <p:sp>
          <p:nvSpPr>
            <p:cNvPr id="87066" name="Text Box 26"/>
            <p:cNvSpPr txBox="1">
              <a:spLocks noChangeArrowheads="1"/>
            </p:cNvSpPr>
            <p:nvPr/>
          </p:nvSpPr>
          <p:spPr bwMode="auto">
            <a:xfrm>
              <a:off x="2076" y="308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C</a:t>
              </a:r>
            </a:p>
          </p:txBody>
        </p:sp>
      </p:grpSp>
      <p:grpSp>
        <p:nvGrpSpPr>
          <p:cNvPr id="7" name="Rounded Rectangle 43"/>
          <p:cNvGrpSpPr>
            <a:grpSpLocks/>
          </p:cNvGrpSpPr>
          <p:nvPr/>
        </p:nvGrpSpPr>
        <p:grpSpPr bwMode="auto">
          <a:xfrm>
            <a:off x="823913" y="2255838"/>
            <a:ext cx="3455987" cy="358775"/>
            <a:chOff x="518" y="1421"/>
            <a:chExt cx="2178" cy="226"/>
          </a:xfrm>
        </p:grpSpPr>
        <p:pic>
          <p:nvPicPr>
            <p:cNvPr id="87068" name="Rounded Rectangle 43"/>
            <p:cNvPicPr>
              <a:picLocks noChangeArrowheads="1"/>
            </p:cNvPicPr>
            <p:nvPr/>
          </p:nvPicPr>
          <p:blipFill>
            <a:blip r:embed="rId6"/>
            <a:srcRect/>
            <a:stretch>
              <a:fillRect/>
            </a:stretch>
          </p:blipFill>
          <p:spPr bwMode="auto">
            <a:xfrm>
              <a:off x="518" y="1421"/>
              <a:ext cx="2178" cy="226"/>
            </a:xfrm>
            <a:prstGeom prst="rect">
              <a:avLst/>
            </a:prstGeom>
            <a:noFill/>
            <a:ln w="9525">
              <a:noFill/>
              <a:miter lim="800000"/>
              <a:headEnd/>
              <a:tailEnd/>
            </a:ln>
          </p:spPr>
        </p:pic>
        <p:sp>
          <p:nvSpPr>
            <p:cNvPr id="87069" name="Text Box 29"/>
            <p:cNvSpPr txBox="1">
              <a:spLocks noChangeArrowheads="1"/>
            </p:cNvSpPr>
            <p:nvPr/>
          </p:nvSpPr>
          <p:spPr bwMode="auto">
            <a:xfrm>
              <a:off x="537" y="1449"/>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solidFill>
                    <a:schemeClr val="bg1"/>
                  </a:solidFill>
                  <a:latin typeface="Verdana" pitchFamily="34" charset="0"/>
                </a:rPr>
                <a:t>Client Operating System</a:t>
              </a:r>
              <a:endParaRPr lang="en-US" sz="1200">
                <a:solidFill>
                  <a:schemeClr val="bg1"/>
                </a:solidFill>
                <a:latin typeface="Verdana" pitchFamily="34" charset="0"/>
              </a:endParaRPr>
            </a:p>
          </p:txBody>
        </p:sp>
      </p:grpSp>
      <p:grpSp>
        <p:nvGrpSpPr>
          <p:cNvPr id="8" name="Rounded Rectangle 44"/>
          <p:cNvGrpSpPr>
            <a:grpSpLocks/>
          </p:cNvGrpSpPr>
          <p:nvPr/>
        </p:nvGrpSpPr>
        <p:grpSpPr bwMode="auto">
          <a:xfrm>
            <a:off x="823913" y="1878013"/>
            <a:ext cx="3455987" cy="352425"/>
            <a:chOff x="518" y="1183"/>
            <a:chExt cx="2178" cy="222"/>
          </a:xfrm>
        </p:grpSpPr>
        <p:pic>
          <p:nvPicPr>
            <p:cNvPr id="87071" name="Rounded Rectangle 44"/>
            <p:cNvPicPr>
              <a:picLocks noChangeArrowheads="1"/>
            </p:cNvPicPr>
            <p:nvPr/>
          </p:nvPicPr>
          <p:blipFill>
            <a:blip r:embed="rId7"/>
            <a:srcRect/>
            <a:stretch>
              <a:fillRect/>
            </a:stretch>
          </p:blipFill>
          <p:spPr bwMode="auto">
            <a:xfrm>
              <a:off x="518" y="1183"/>
              <a:ext cx="2178" cy="222"/>
            </a:xfrm>
            <a:prstGeom prst="rect">
              <a:avLst/>
            </a:prstGeom>
            <a:noFill/>
            <a:ln w="9525">
              <a:noFill/>
              <a:miter lim="800000"/>
              <a:headEnd/>
              <a:tailEnd/>
            </a:ln>
          </p:spPr>
        </p:pic>
        <p:sp>
          <p:nvSpPr>
            <p:cNvPr id="87072" name="Text Box 32"/>
            <p:cNvSpPr txBox="1">
              <a:spLocks noChangeArrowheads="1"/>
            </p:cNvSpPr>
            <p:nvPr/>
          </p:nvSpPr>
          <p:spPr bwMode="auto">
            <a:xfrm>
              <a:off x="537" y="1209"/>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solidFill>
                    <a:schemeClr val="bg1"/>
                  </a:solidFill>
                  <a:latin typeface="Verdana" pitchFamily="34" charset="0"/>
                </a:rPr>
                <a:t>App Virtualization Layer</a:t>
              </a:r>
              <a:endParaRPr lang="en-US" sz="1200">
                <a:solidFill>
                  <a:schemeClr val="bg1"/>
                </a:solidFill>
                <a:latin typeface="Verdana" pitchFamily="34" charset="0"/>
              </a:endParaRPr>
            </a:p>
          </p:txBody>
        </p:sp>
      </p:grpSp>
      <p:grpSp>
        <p:nvGrpSpPr>
          <p:cNvPr id="9" name="Rounded Rectangle 45"/>
          <p:cNvGrpSpPr>
            <a:grpSpLocks/>
          </p:cNvGrpSpPr>
          <p:nvPr/>
        </p:nvGrpSpPr>
        <p:grpSpPr bwMode="auto">
          <a:xfrm>
            <a:off x="811213" y="1401763"/>
            <a:ext cx="1041400" cy="463550"/>
            <a:chOff x="511" y="883"/>
            <a:chExt cx="656" cy="292"/>
          </a:xfrm>
        </p:grpSpPr>
        <p:pic>
          <p:nvPicPr>
            <p:cNvPr id="87074" name="Rounded Rectangle 45"/>
            <p:cNvPicPr>
              <a:picLocks noChangeArrowheads="1"/>
            </p:cNvPicPr>
            <p:nvPr/>
          </p:nvPicPr>
          <p:blipFill>
            <a:blip r:embed="rId8"/>
            <a:srcRect/>
            <a:stretch>
              <a:fillRect/>
            </a:stretch>
          </p:blipFill>
          <p:spPr bwMode="auto">
            <a:xfrm>
              <a:off x="511" y="883"/>
              <a:ext cx="656" cy="292"/>
            </a:xfrm>
            <a:prstGeom prst="rect">
              <a:avLst/>
            </a:prstGeom>
            <a:noFill/>
            <a:ln w="9525">
              <a:noFill/>
              <a:miter lim="800000"/>
              <a:headEnd/>
              <a:tailEnd/>
            </a:ln>
          </p:spPr>
        </p:pic>
        <p:sp>
          <p:nvSpPr>
            <p:cNvPr id="87075" name="Text Box 35"/>
            <p:cNvSpPr txBox="1">
              <a:spLocks noChangeArrowheads="1"/>
            </p:cNvSpPr>
            <p:nvPr/>
          </p:nvSpPr>
          <p:spPr bwMode="auto">
            <a:xfrm>
              <a:off x="540" y="92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A</a:t>
              </a:r>
            </a:p>
          </p:txBody>
        </p:sp>
      </p:grpSp>
      <p:grpSp>
        <p:nvGrpSpPr>
          <p:cNvPr id="10" name="Rounded Rectangle 46"/>
          <p:cNvGrpSpPr>
            <a:grpSpLocks/>
          </p:cNvGrpSpPr>
          <p:nvPr/>
        </p:nvGrpSpPr>
        <p:grpSpPr bwMode="auto">
          <a:xfrm>
            <a:off x="2043113" y="1420813"/>
            <a:ext cx="1017587" cy="431800"/>
            <a:chOff x="1286" y="895"/>
            <a:chExt cx="642" cy="272"/>
          </a:xfrm>
        </p:grpSpPr>
        <p:pic>
          <p:nvPicPr>
            <p:cNvPr id="87077" name="Rounded Rectangle 46"/>
            <p:cNvPicPr>
              <a:picLocks noChangeArrowheads="1"/>
            </p:cNvPicPr>
            <p:nvPr/>
          </p:nvPicPr>
          <p:blipFill>
            <a:blip r:embed="rId9"/>
            <a:srcRect/>
            <a:stretch>
              <a:fillRect/>
            </a:stretch>
          </p:blipFill>
          <p:spPr bwMode="auto">
            <a:xfrm>
              <a:off x="1286" y="895"/>
              <a:ext cx="642" cy="272"/>
            </a:xfrm>
            <a:prstGeom prst="rect">
              <a:avLst/>
            </a:prstGeom>
            <a:noFill/>
            <a:ln w="9525">
              <a:noFill/>
              <a:miter lim="800000"/>
              <a:headEnd/>
              <a:tailEnd/>
            </a:ln>
          </p:spPr>
        </p:pic>
        <p:sp>
          <p:nvSpPr>
            <p:cNvPr id="87078" name="Text Box 38"/>
            <p:cNvSpPr txBox="1">
              <a:spLocks noChangeArrowheads="1"/>
            </p:cNvSpPr>
            <p:nvPr/>
          </p:nvSpPr>
          <p:spPr bwMode="auto">
            <a:xfrm>
              <a:off x="1308" y="92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B</a:t>
              </a:r>
            </a:p>
          </p:txBody>
        </p:sp>
      </p:grpSp>
      <p:grpSp>
        <p:nvGrpSpPr>
          <p:cNvPr id="11" name="Rounded Rectangle 47"/>
          <p:cNvGrpSpPr>
            <a:grpSpLocks/>
          </p:cNvGrpSpPr>
          <p:nvPr/>
        </p:nvGrpSpPr>
        <p:grpSpPr bwMode="auto">
          <a:xfrm>
            <a:off x="3255963" y="1420813"/>
            <a:ext cx="1023937" cy="431800"/>
            <a:chOff x="2051" y="895"/>
            <a:chExt cx="645" cy="272"/>
          </a:xfrm>
        </p:grpSpPr>
        <p:pic>
          <p:nvPicPr>
            <p:cNvPr id="87080" name="Rounded Rectangle 47"/>
            <p:cNvPicPr>
              <a:picLocks noChangeArrowheads="1"/>
            </p:cNvPicPr>
            <p:nvPr/>
          </p:nvPicPr>
          <p:blipFill>
            <a:blip r:embed="rId10"/>
            <a:srcRect/>
            <a:stretch>
              <a:fillRect/>
            </a:stretch>
          </p:blipFill>
          <p:spPr bwMode="auto">
            <a:xfrm>
              <a:off x="2051" y="895"/>
              <a:ext cx="645" cy="272"/>
            </a:xfrm>
            <a:prstGeom prst="rect">
              <a:avLst/>
            </a:prstGeom>
            <a:noFill/>
            <a:ln w="9525">
              <a:noFill/>
              <a:miter lim="800000"/>
              <a:headEnd/>
              <a:tailEnd/>
            </a:ln>
          </p:spPr>
        </p:pic>
        <p:sp>
          <p:nvSpPr>
            <p:cNvPr id="87081" name="Text Box 41"/>
            <p:cNvSpPr txBox="1">
              <a:spLocks noChangeArrowheads="1"/>
            </p:cNvSpPr>
            <p:nvPr/>
          </p:nvSpPr>
          <p:spPr bwMode="auto">
            <a:xfrm>
              <a:off x="2076" y="924"/>
              <a:ext cx="600" cy="216"/>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200">
                  <a:latin typeface="Verdana" pitchFamily="34" charset="0"/>
                </a:rPr>
                <a:t>App C</a:t>
              </a:r>
            </a:p>
          </p:txBody>
        </p:sp>
      </p:grpSp>
      <p:cxnSp>
        <p:nvCxnSpPr>
          <p:cNvPr id="87082" name="Straight Connector 48"/>
          <p:cNvCxnSpPr>
            <a:cxnSpLocks noChangeShapeType="1"/>
          </p:cNvCxnSpPr>
          <p:nvPr/>
        </p:nvCxnSpPr>
        <p:spPr bwMode="auto">
          <a:xfrm rot="5400000" flipH="1" flipV="1">
            <a:off x="1618457" y="4058443"/>
            <a:ext cx="533400" cy="1103313"/>
          </a:xfrm>
          <a:prstGeom prst="line">
            <a:avLst/>
          </a:prstGeom>
          <a:noFill/>
          <a:ln w="28575" algn="ctr">
            <a:solidFill>
              <a:schemeClr val="tx1"/>
            </a:solidFill>
            <a:round/>
            <a:headEnd/>
            <a:tailEnd/>
          </a:ln>
        </p:spPr>
      </p:cxnSp>
      <p:cxnSp>
        <p:nvCxnSpPr>
          <p:cNvPr id="87083" name="Straight Connector 50"/>
          <p:cNvCxnSpPr>
            <a:cxnSpLocks noChangeShapeType="1"/>
          </p:cNvCxnSpPr>
          <p:nvPr/>
        </p:nvCxnSpPr>
        <p:spPr bwMode="auto">
          <a:xfrm rot="16200000" flipV="1">
            <a:off x="2723357" y="4058443"/>
            <a:ext cx="533400" cy="1103313"/>
          </a:xfrm>
          <a:prstGeom prst="line">
            <a:avLst/>
          </a:prstGeom>
          <a:noFill/>
          <a:ln w="28575" algn="ctr">
            <a:solidFill>
              <a:schemeClr val="tx1"/>
            </a:solidFill>
            <a:round/>
            <a:headEnd/>
            <a:tailEnd/>
          </a:ln>
        </p:spPr>
      </p:cxnSp>
      <p:cxnSp>
        <p:nvCxnSpPr>
          <p:cNvPr id="87084" name="Straight Connector 52"/>
          <p:cNvCxnSpPr>
            <a:cxnSpLocks noChangeShapeType="1"/>
          </p:cNvCxnSpPr>
          <p:nvPr/>
        </p:nvCxnSpPr>
        <p:spPr bwMode="auto">
          <a:xfrm rot="16200000" flipV="1">
            <a:off x="1106488" y="1219200"/>
            <a:ext cx="457200" cy="0"/>
          </a:xfrm>
          <a:prstGeom prst="line">
            <a:avLst/>
          </a:prstGeom>
          <a:noFill/>
          <a:ln w="28575" algn="ctr">
            <a:solidFill>
              <a:schemeClr val="tx1"/>
            </a:solidFill>
            <a:round/>
            <a:headEnd type="arrow" w="med" len="med"/>
            <a:tailEnd/>
          </a:ln>
        </p:spPr>
      </p:cxnSp>
      <p:cxnSp>
        <p:nvCxnSpPr>
          <p:cNvPr id="87085" name="Straight Connector 54"/>
          <p:cNvCxnSpPr>
            <a:cxnSpLocks noChangeShapeType="1"/>
          </p:cNvCxnSpPr>
          <p:nvPr/>
        </p:nvCxnSpPr>
        <p:spPr bwMode="auto">
          <a:xfrm rot="16200000" flipV="1">
            <a:off x="2286000" y="1219200"/>
            <a:ext cx="457200" cy="0"/>
          </a:xfrm>
          <a:prstGeom prst="line">
            <a:avLst/>
          </a:prstGeom>
          <a:noFill/>
          <a:ln w="28575" algn="ctr">
            <a:solidFill>
              <a:schemeClr val="tx1"/>
            </a:solidFill>
            <a:round/>
            <a:headEnd type="arrow" w="med" len="med"/>
            <a:tailEnd/>
          </a:ln>
        </p:spPr>
      </p:cxnSp>
      <p:cxnSp>
        <p:nvCxnSpPr>
          <p:cNvPr id="87086" name="Straight Connector 57"/>
          <p:cNvCxnSpPr>
            <a:cxnSpLocks noChangeShapeType="1"/>
          </p:cNvCxnSpPr>
          <p:nvPr/>
        </p:nvCxnSpPr>
        <p:spPr bwMode="auto">
          <a:xfrm rot="16200000" flipV="1">
            <a:off x="3429000" y="1219200"/>
            <a:ext cx="457200" cy="0"/>
          </a:xfrm>
          <a:prstGeom prst="line">
            <a:avLst/>
          </a:prstGeom>
          <a:noFill/>
          <a:ln w="28575" algn="ctr">
            <a:solidFill>
              <a:schemeClr val="tx1"/>
            </a:solidFill>
            <a:round/>
            <a:headEnd type="arrow" w="med" len="med"/>
            <a:tailEnd/>
          </a:ln>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366713" y="55563"/>
            <a:ext cx="8408987" cy="681037"/>
          </a:xfrm>
        </p:spPr>
        <p:txBody>
          <a:bodyPr lIns="92007" tIns="46005" rIns="92007" bIns="46005"/>
          <a:lstStyle/>
          <a:p>
            <a:r>
              <a:rPr lang="en-US" sz="3600" b="1" smtClean="0"/>
              <a:t>“OS Streaming”</a:t>
            </a:r>
          </a:p>
        </p:txBody>
      </p:sp>
      <p:sp>
        <p:nvSpPr>
          <p:cNvPr id="3" name="Content Placeholder 2"/>
          <p:cNvSpPr>
            <a:spLocks noGrp="1"/>
          </p:cNvSpPr>
          <p:nvPr>
            <p:ph idx="4294967295"/>
          </p:nvPr>
        </p:nvSpPr>
        <p:spPr>
          <a:xfrm>
            <a:off x="4521200" y="881063"/>
            <a:ext cx="4468813" cy="5211762"/>
          </a:xfrm>
        </p:spPr>
        <p:txBody>
          <a:bodyPr lIns="91372" tIns="45688" rIns="91372" bIns="45688"/>
          <a:lstStyle/>
          <a:p>
            <a:pPr marL="225425" indent="-225425">
              <a:buFont typeface="Arial" charset="0"/>
              <a:buNone/>
            </a:pPr>
            <a:r>
              <a:rPr lang="en-US" sz="2400" b="1" smtClean="0">
                <a:effectLst>
                  <a:outerShdw blurRad="38100" dist="38100" dir="2700000" algn="tl">
                    <a:srgbClr val="C0C0C0"/>
                  </a:outerShdw>
                </a:effectLst>
              </a:rPr>
              <a:t>Apropiado:</a:t>
            </a:r>
          </a:p>
          <a:p>
            <a:pPr marL="225425" indent="-225425"/>
            <a:r>
              <a:rPr lang="en-US" sz="2000" smtClean="0">
                <a:effectLst>
                  <a:outerShdw blurRad="38100" dist="38100" dir="2700000" algn="tl">
                    <a:srgbClr val="C0C0C0"/>
                  </a:outerShdw>
                </a:effectLst>
              </a:rPr>
              <a:t>Provisión de “imagen” del PC</a:t>
            </a:r>
          </a:p>
          <a:p>
            <a:pPr marL="225425" indent="-225425"/>
            <a:r>
              <a:rPr lang="en-US" sz="2000" smtClean="0">
                <a:effectLst>
                  <a:outerShdw blurRad="38100" dist="38100" dir="2700000" algn="tl">
                    <a:srgbClr val="C0C0C0"/>
                  </a:outerShdw>
                </a:effectLst>
              </a:rPr>
              <a:t>Conectividad permanente</a:t>
            </a:r>
          </a:p>
          <a:p>
            <a:pPr marL="225425" indent="-225425">
              <a:spcBef>
                <a:spcPts val="1800"/>
              </a:spcBef>
              <a:buFont typeface="Arial" charset="0"/>
              <a:buNone/>
            </a:pPr>
            <a:r>
              <a:rPr lang="en-US" sz="2400" b="1" smtClean="0">
                <a:effectLst>
                  <a:outerShdw blurRad="38100" dist="38100" dir="2700000" algn="tl">
                    <a:srgbClr val="C0C0C0"/>
                  </a:outerShdw>
                </a:effectLst>
              </a:rPr>
              <a:t>Advantages:</a:t>
            </a:r>
          </a:p>
          <a:p>
            <a:pPr marL="225425" indent="-225425"/>
            <a:r>
              <a:rPr lang="en-US" sz="2000" smtClean="0">
                <a:effectLst>
                  <a:outerShdw blurRad="38100" dist="38100" dir="2700000" algn="tl">
                    <a:srgbClr val="C0C0C0"/>
                  </a:outerShdw>
                </a:effectLst>
              </a:rPr>
              <a:t>Rendimiento de las aplicaciones</a:t>
            </a:r>
          </a:p>
          <a:p>
            <a:pPr marL="225425" indent="-225425"/>
            <a:r>
              <a:rPr lang="en-US" sz="2000" smtClean="0">
                <a:effectLst>
                  <a:outerShdw blurRad="38100" dist="38100" dir="2700000" algn="tl">
                    <a:srgbClr val="C0C0C0"/>
                  </a:outerShdw>
                </a:effectLst>
              </a:rPr>
              <a:t>Experiencia de “PC” para el usuario</a:t>
            </a:r>
          </a:p>
          <a:p>
            <a:pPr marL="225425" indent="-225425"/>
            <a:r>
              <a:rPr lang="en-US" sz="2000" smtClean="0">
                <a:effectLst>
                  <a:outerShdw blurRad="38100" dist="38100" dir="2700000" algn="tl">
                    <a:srgbClr val="C0C0C0"/>
                  </a:outerShdw>
                </a:effectLst>
              </a:rPr>
              <a:t>Costes reducidos (datacentre)</a:t>
            </a:r>
          </a:p>
          <a:p>
            <a:pPr marL="225425" indent="-225425">
              <a:spcBef>
                <a:spcPts val="1800"/>
              </a:spcBef>
              <a:buFont typeface="Arial" charset="0"/>
              <a:buNone/>
            </a:pPr>
            <a:r>
              <a:rPr lang="en-US" sz="2400" b="1" smtClean="0">
                <a:effectLst>
                  <a:outerShdw blurRad="38100" dist="38100" dir="2700000" algn="tl">
                    <a:srgbClr val="C0C0C0"/>
                  </a:outerShdw>
                </a:effectLst>
              </a:rPr>
              <a:t>Limitaciones:</a:t>
            </a:r>
          </a:p>
          <a:p>
            <a:pPr marL="225425" indent="-225425"/>
            <a:r>
              <a:rPr lang="en-US" sz="2000" smtClean="0">
                <a:effectLst>
                  <a:outerShdw blurRad="38100" dist="38100" dir="2700000" algn="tl">
                    <a:srgbClr val="C0C0C0"/>
                  </a:outerShdw>
                </a:effectLst>
              </a:rPr>
              <a:t>Datos en “cliente” - en tiempo de ejecución</a:t>
            </a:r>
          </a:p>
          <a:p>
            <a:pPr marL="225425" indent="-225425"/>
            <a:r>
              <a:rPr lang="en-US" sz="2000" smtClean="0">
                <a:effectLst>
                  <a:outerShdw blurRad="38100" dist="38100" dir="2700000" algn="tl">
                    <a:srgbClr val="C0C0C0"/>
                  </a:outerShdw>
                </a:effectLst>
              </a:rPr>
              <a:t>Picos de red en el arranque</a:t>
            </a:r>
          </a:p>
          <a:p>
            <a:pPr marL="225425" indent="-225425">
              <a:buFont typeface="Arial" charset="0"/>
              <a:buNone/>
            </a:pPr>
            <a:endParaRPr lang="en-US" sz="2000" smtClean="0">
              <a:effectLst>
                <a:outerShdw blurRad="38100" dist="38100" dir="2700000" algn="tl">
                  <a:srgbClr val="C0C0C0"/>
                </a:outerShdw>
              </a:effectLst>
            </a:endParaRPr>
          </a:p>
          <a:p>
            <a:pPr marL="225425" indent="-225425">
              <a:buFont typeface="Arial" charset="0"/>
              <a:buNone/>
            </a:pPr>
            <a:r>
              <a:rPr lang="en-US" sz="2000" b="1" smtClean="0">
                <a:effectLst>
                  <a:outerShdw blurRad="38100" dist="38100" dir="2700000" algn="tl">
                    <a:srgbClr val="C0C0C0"/>
                  </a:outerShdw>
                </a:effectLst>
              </a:rPr>
              <a:t>Citrix Provisioning Server (Ardence)</a:t>
            </a:r>
          </a:p>
        </p:txBody>
      </p:sp>
      <p:sp>
        <p:nvSpPr>
          <p:cNvPr id="27" name="Rounded Rectangle 26"/>
          <p:cNvSpPr/>
          <p:nvPr/>
        </p:nvSpPr>
        <p:spPr bwMode="auto">
          <a:xfrm>
            <a:off x="1371600" y="3886200"/>
            <a:ext cx="1066800" cy="1371600"/>
          </a:xfrm>
          <a:prstGeom prst="roundRect">
            <a:avLst/>
          </a:prstGeom>
          <a:solidFill>
            <a:srgbClr val="339933"/>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tIns="0"/>
          <a:lstStyle/>
          <a:p>
            <a:pPr algn="ctr" eaLnBrk="0" hangingPunct="0">
              <a:lnSpc>
                <a:spcPct val="75000"/>
              </a:lnSpc>
              <a:spcBef>
                <a:spcPct val="50000"/>
              </a:spcBef>
              <a:defRPr/>
            </a:pPr>
            <a:r>
              <a:rPr lang="en-US" sz="1200" dirty="0">
                <a:latin typeface="Verdana" pitchFamily="34" charset="0"/>
                <a:cs typeface="Arial" pitchFamily="34" charset="0"/>
              </a:rPr>
              <a:t>Image A</a:t>
            </a:r>
          </a:p>
        </p:txBody>
      </p:sp>
      <p:sp>
        <p:nvSpPr>
          <p:cNvPr id="28" name="Rounded Rectangle 27"/>
          <p:cNvSpPr/>
          <p:nvPr/>
        </p:nvSpPr>
        <p:spPr bwMode="auto">
          <a:xfrm>
            <a:off x="839781" y="5791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Server Hardware</a:t>
            </a:r>
            <a:endParaRPr lang="en-US" sz="1200" dirty="0">
              <a:latin typeface="Verdana" pitchFamily="34" charset="0"/>
              <a:cs typeface="Arial" pitchFamily="34" charset="0"/>
            </a:endParaRPr>
          </a:p>
        </p:txBody>
      </p:sp>
      <p:sp>
        <p:nvSpPr>
          <p:cNvPr id="29" name="Rounded Rectangle 28"/>
          <p:cNvSpPr/>
          <p:nvPr/>
        </p:nvSpPr>
        <p:spPr bwMode="auto">
          <a:xfrm>
            <a:off x="839781" y="2362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Client Hardware</a:t>
            </a:r>
            <a:endParaRPr lang="en-US" sz="1200" dirty="0">
              <a:latin typeface="Verdana" pitchFamily="34" charset="0"/>
              <a:cs typeface="Arial" pitchFamily="34" charset="0"/>
            </a:endParaRPr>
          </a:p>
        </p:txBody>
      </p:sp>
      <p:sp>
        <p:nvSpPr>
          <p:cNvPr id="88077" name="TextBox 29"/>
          <p:cNvSpPr txBox="1">
            <a:spLocks noChangeArrowheads="1"/>
          </p:cNvSpPr>
          <p:nvPr/>
        </p:nvSpPr>
        <p:spPr bwMode="auto">
          <a:xfrm>
            <a:off x="2057400" y="2895600"/>
            <a:ext cx="1276350" cy="1027113"/>
          </a:xfrm>
          <a:prstGeom prst="rect">
            <a:avLst/>
          </a:prstGeom>
          <a:noFill/>
          <a:ln w="9525">
            <a:noFill/>
            <a:miter lim="800000"/>
            <a:headEnd/>
            <a:tailEnd/>
          </a:ln>
        </p:spPr>
        <p:txBody>
          <a:bodyPr>
            <a:spAutoFit/>
          </a:bodyPr>
          <a:lstStyle/>
          <a:p>
            <a:r>
              <a:rPr lang="en-US" sz="1400">
                <a:latin typeface="Verdana" pitchFamily="34" charset="0"/>
              </a:rPr>
              <a:t>Delivery: Software Streaming</a:t>
            </a:r>
          </a:p>
        </p:txBody>
      </p:sp>
      <p:sp>
        <p:nvSpPr>
          <p:cNvPr id="31" name="Rounded Rectangle 30"/>
          <p:cNvSpPr/>
          <p:nvPr/>
        </p:nvSpPr>
        <p:spPr bwMode="auto">
          <a:xfrm>
            <a:off x="1449388" y="4876800"/>
            <a:ext cx="914400" cy="304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OS (XP)</a:t>
            </a:r>
          </a:p>
        </p:txBody>
      </p:sp>
      <p:sp>
        <p:nvSpPr>
          <p:cNvPr id="32" name="Rounded Rectangle 31"/>
          <p:cNvSpPr/>
          <p:nvPr/>
        </p:nvSpPr>
        <p:spPr bwMode="auto">
          <a:xfrm>
            <a:off x="1449388" y="41148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sp>
        <p:nvSpPr>
          <p:cNvPr id="33" name="Rounded Rectangle 32"/>
          <p:cNvSpPr/>
          <p:nvPr/>
        </p:nvSpPr>
        <p:spPr bwMode="auto">
          <a:xfrm>
            <a:off x="1906588" y="41148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sp>
        <p:nvSpPr>
          <p:cNvPr id="34" name="Rounded Rectangle 33"/>
          <p:cNvSpPr/>
          <p:nvPr/>
        </p:nvSpPr>
        <p:spPr bwMode="auto">
          <a:xfrm>
            <a:off x="838200" y="5334000"/>
            <a:ext cx="3429000" cy="381000"/>
          </a:xfrm>
          <a:prstGeom prst="roundRect">
            <a:avLst/>
          </a:prstGeom>
          <a:solidFill>
            <a:schemeClr val="bg1">
              <a:lumMod val="50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a:solidFill>
                  <a:schemeClr val="bg1"/>
                </a:solidFill>
                <a:latin typeface="Verdana" pitchFamily="34" charset="0"/>
                <a:cs typeface="Arial" pitchFamily="34" charset="0"/>
              </a:rPr>
              <a:t>Server Operating System</a:t>
            </a:r>
          </a:p>
        </p:txBody>
      </p:sp>
      <p:sp>
        <p:nvSpPr>
          <p:cNvPr id="35" name="Rounded Rectangle 34"/>
          <p:cNvSpPr/>
          <p:nvPr/>
        </p:nvSpPr>
        <p:spPr bwMode="auto">
          <a:xfrm>
            <a:off x="2590800" y="3886200"/>
            <a:ext cx="1066800" cy="1371600"/>
          </a:xfrm>
          <a:prstGeom prst="roundRect">
            <a:avLst/>
          </a:prstGeom>
          <a:solidFill>
            <a:srgbClr val="339933"/>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tIns="0"/>
          <a:lstStyle/>
          <a:p>
            <a:pPr algn="ctr" eaLnBrk="0" hangingPunct="0">
              <a:lnSpc>
                <a:spcPct val="75000"/>
              </a:lnSpc>
              <a:spcBef>
                <a:spcPct val="50000"/>
              </a:spcBef>
              <a:defRPr/>
            </a:pPr>
            <a:r>
              <a:rPr lang="en-US" sz="1200" dirty="0">
                <a:latin typeface="Verdana" pitchFamily="34" charset="0"/>
                <a:cs typeface="Arial" pitchFamily="34" charset="0"/>
              </a:rPr>
              <a:t>Image B</a:t>
            </a:r>
          </a:p>
        </p:txBody>
      </p:sp>
      <p:sp>
        <p:nvSpPr>
          <p:cNvPr id="36" name="Rounded Rectangle 35"/>
          <p:cNvSpPr/>
          <p:nvPr/>
        </p:nvSpPr>
        <p:spPr bwMode="auto">
          <a:xfrm>
            <a:off x="2667035" y="4876800"/>
            <a:ext cx="915937" cy="304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OS (Vista)</a:t>
            </a:r>
          </a:p>
        </p:txBody>
      </p:sp>
      <p:sp>
        <p:nvSpPr>
          <p:cNvPr id="37" name="Rounded Rectangle 36"/>
          <p:cNvSpPr/>
          <p:nvPr/>
        </p:nvSpPr>
        <p:spPr bwMode="auto">
          <a:xfrm>
            <a:off x="2667067" y="4114800"/>
            <a:ext cx="45869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sp>
        <p:nvSpPr>
          <p:cNvPr id="38" name="Rounded Rectangle 37"/>
          <p:cNvSpPr/>
          <p:nvPr/>
        </p:nvSpPr>
        <p:spPr bwMode="auto">
          <a:xfrm>
            <a:off x="3125788" y="41148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sp>
        <p:nvSpPr>
          <p:cNvPr id="39" name="Rounded Rectangle 38"/>
          <p:cNvSpPr/>
          <p:nvPr/>
        </p:nvSpPr>
        <p:spPr bwMode="auto">
          <a:xfrm>
            <a:off x="1981200" y="914400"/>
            <a:ext cx="1066800" cy="1371600"/>
          </a:xfrm>
          <a:prstGeom prst="roundRect">
            <a:avLst/>
          </a:prstGeom>
          <a:solidFill>
            <a:srgbClr val="339933"/>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tIns="0"/>
          <a:lstStyle/>
          <a:p>
            <a:pPr algn="ctr" eaLnBrk="0" hangingPunct="0">
              <a:lnSpc>
                <a:spcPct val="75000"/>
              </a:lnSpc>
              <a:spcBef>
                <a:spcPct val="50000"/>
              </a:spcBef>
              <a:defRPr/>
            </a:pPr>
            <a:r>
              <a:rPr lang="en-US" sz="1200" dirty="0">
                <a:latin typeface="Verdana" pitchFamily="34" charset="0"/>
                <a:cs typeface="Arial" pitchFamily="34" charset="0"/>
              </a:rPr>
              <a:t>Image A</a:t>
            </a:r>
          </a:p>
        </p:txBody>
      </p:sp>
      <p:sp>
        <p:nvSpPr>
          <p:cNvPr id="40" name="Rounded Rectangle 39"/>
          <p:cNvSpPr/>
          <p:nvPr/>
        </p:nvSpPr>
        <p:spPr bwMode="auto">
          <a:xfrm>
            <a:off x="2058988" y="1905000"/>
            <a:ext cx="914400" cy="304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OS (XP)</a:t>
            </a:r>
          </a:p>
        </p:txBody>
      </p:sp>
      <p:sp>
        <p:nvSpPr>
          <p:cNvPr id="41" name="Rounded Rectangle 40"/>
          <p:cNvSpPr/>
          <p:nvPr/>
        </p:nvSpPr>
        <p:spPr bwMode="auto">
          <a:xfrm>
            <a:off x="2058988" y="11430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sp>
        <p:nvSpPr>
          <p:cNvPr id="42" name="Rounded Rectangle 41"/>
          <p:cNvSpPr/>
          <p:nvPr/>
        </p:nvSpPr>
        <p:spPr bwMode="auto">
          <a:xfrm>
            <a:off x="2516188" y="11430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pPr>
            <a:r>
              <a:rPr lang="en-US" sz="1100">
                <a:latin typeface="Verdana" pitchFamily="34" charset="0"/>
              </a:rPr>
              <a:t>App</a:t>
            </a:r>
          </a:p>
        </p:txBody>
      </p:sp>
      <p:cxnSp>
        <p:nvCxnSpPr>
          <p:cNvPr id="88114" name="Straight Connector 42"/>
          <p:cNvCxnSpPr>
            <a:cxnSpLocks noChangeShapeType="1"/>
          </p:cNvCxnSpPr>
          <p:nvPr/>
        </p:nvCxnSpPr>
        <p:spPr bwMode="auto">
          <a:xfrm rot="5400000" flipH="1" flipV="1">
            <a:off x="1409701" y="3390900"/>
            <a:ext cx="990600" cy="3175"/>
          </a:xfrm>
          <a:prstGeom prst="line">
            <a:avLst/>
          </a:prstGeom>
          <a:noFill/>
          <a:ln w="28575" algn="ctr">
            <a:solidFill>
              <a:schemeClr val="tx1"/>
            </a:solidFill>
            <a:round/>
            <a:headEnd/>
            <a:tailEnd/>
          </a:ln>
        </p:spPr>
      </p:cxnSp>
      <p:cxnSp>
        <p:nvCxnSpPr>
          <p:cNvPr id="88115" name="Straight Connector 47"/>
          <p:cNvCxnSpPr>
            <a:cxnSpLocks noChangeShapeType="1"/>
          </p:cNvCxnSpPr>
          <p:nvPr/>
        </p:nvCxnSpPr>
        <p:spPr bwMode="auto">
          <a:xfrm rot="10800000">
            <a:off x="685800" y="2895600"/>
            <a:ext cx="1217613" cy="1588"/>
          </a:xfrm>
          <a:prstGeom prst="line">
            <a:avLst/>
          </a:prstGeom>
          <a:noFill/>
          <a:ln w="28575" algn="ctr">
            <a:solidFill>
              <a:schemeClr val="tx1"/>
            </a:solidFill>
            <a:round/>
            <a:headEnd/>
            <a:tailEnd/>
          </a:ln>
        </p:spPr>
      </p:cxnSp>
      <p:cxnSp>
        <p:nvCxnSpPr>
          <p:cNvPr id="88116" name="Straight Connector 48"/>
          <p:cNvCxnSpPr>
            <a:cxnSpLocks noChangeShapeType="1"/>
          </p:cNvCxnSpPr>
          <p:nvPr/>
        </p:nvCxnSpPr>
        <p:spPr bwMode="auto">
          <a:xfrm rot="5400000">
            <a:off x="153194" y="2361406"/>
            <a:ext cx="1066800" cy="1588"/>
          </a:xfrm>
          <a:prstGeom prst="line">
            <a:avLst/>
          </a:prstGeom>
          <a:noFill/>
          <a:ln w="28575" algn="ctr">
            <a:solidFill>
              <a:schemeClr val="tx1"/>
            </a:solidFill>
            <a:round/>
            <a:headEnd/>
            <a:tailEnd/>
          </a:ln>
        </p:spPr>
      </p:cxnSp>
      <p:cxnSp>
        <p:nvCxnSpPr>
          <p:cNvPr id="88117" name="Straight Connector 49"/>
          <p:cNvCxnSpPr>
            <a:cxnSpLocks noChangeShapeType="1"/>
          </p:cNvCxnSpPr>
          <p:nvPr/>
        </p:nvCxnSpPr>
        <p:spPr bwMode="auto">
          <a:xfrm rot="10800000">
            <a:off x="685800" y="1828800"/>
            <a:ext cx="1217613" cy="1588"/>
          </a:xfrm>
          <a:prstGeom prst="line">
            <a:avLst/>
          </a:prstGeom>
          <a:noFill/>
          <a:ln w="28575" algn="ctr">
            <a:solidFill>
              <a:schemeClr val="tx1"/>
            </a:solidFill>
            <a:round/>
            <a:headEnd type="arrow" w="med" len="med"/>
            <a:tailEnd/>
          </a:ln>
        </p:spPr>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366713" y="76200"/>
            <a:ext cx="8408987" cy="600075"/>
          </a:xfrm>
        </p:spPr>
        <p:txBody>
          <a:bodyPr lIns="92007" tIns="46005" rIns="92007" bIns="46005"/>
          <a:lstStyle/>
          <a:p>
            <a:r>
              <a:rPr lang="en-US" b="1" smtClean="0"/>
              <a:t>“Virtual Containers”</a:t>
            </a:r>
          </a:p>
        </p:txBody>
      </p:sp>
      <p:sp>
        <p:nvSpPr>
          <p:cNvPr id="3" name="Content Placeholder 2"/>
          <p:cNvSpPr>
            <a:spLocks noGrp="1"/>
          </p:cNvSpPr>
          <p:nvPr>
            <p:ph idx="4294967295"/>
          </p:nvPr>
        </p:nvSpPr>
        <p:spPr>
          <a:xfrm>
            <a:off x="4724400" y="881063"/>
            <a:ext cx="4419600" cy="5211762"/>
          </a:xfrm>
        </p:spPr>
        <p:txBody>
          <a:bodyPr lIns="91372" tIns="45688" rIns="91372" bIns="45688"/>
          <a:lstStyle/>
          <a:p>
            <a:pPr marL="225425" indent="-225425">
              <a:buFont typeface="Arial" charset="0"/>
              <a:buNone/>
            </a:pPr>
            <a:r>
              <a:rPr lang="en-US" sz="2800" dirty="0" err="1" smtClean="0">
                <a:effectLst>
                  <a:outerShdw blurRad="38100" dist="38100" dir="2700000" algn="tl">
                    <a:srgbClr val="C0C0C0"/>
                  </a:outerShdw>
                </a:effectLst>
              </a:rPr>
              <a:t>Apropiado</a:t>
            </a:r>
            <a:r>
              <a:rPr lang="en-US" sz="2800" dirty="0" smtClean="0">
                <a:effectLst>
                  <a:outerShdw blurRad="38100" dist="38100" dir="2700000" algn="tl">
                    <a:srgbClr val="C0C0C0"/>
                  </a:outerShdw>
                </a:effectLst>
              </a:rPr>
              <a:t> </a:t>
            </a:r>
            <a:r>
              <a:rPr lang="en-US" sz="2800" dirty="0" err="1" smtClean="0">
                <a:effectLst>
                  <a:outerShdw blurRad="38100" dist="38100" dir="2700000" algn="tl">
                    <a:srgbClr val="C0C0C0"/>
                  </a:outerShdw>
                </a:effectLst>
              </a:rPr>
              <a:t>para</a:t>
            </a:r>
            <a:r>
              <a:rPr lang="en-US" sz="2800"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Provisión</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imagen</a:t>
            </a:r>
            <a:r>
              <a:rPr lang="en-US" sz="2000" dirty="0" smtClean="0">
                <a:effectLst>
                  <a:outerShdw blurRad="38100" dist="38100" dir="2700000" algn="tl">
                    <a:srgbClr val="C0C0C0"/>
                  </a:outerShdw>
                </a:effectLst>
              </a:rPr>
              <a:t>” del PC</a:t>
            </a:r>
          </a:p>
          <a:p>
            <a:pPr marL="225425" indent="-225425"/>
            <a:r>
              <a:rPr lang="en-US" sz="2000" dirty="0" err="1" smtClean="0">
                <a:effectLst>
                  <a:outerShdw blurRad="38100" dist="38100" dir="2700000" algn="tl">
                    <a:srgbClr val="C0C0C0"/>
                  </a:outerShdw>
                </a:effectLst>
              </a:rPr>
              <a:t>Movilidad</a:t>
            </a:r>
            <a:r>
              <a:rPr lang="en-US" sz="2000" dirty="0" smtClean="0">
                <a:effectLst>
                  <a:outerShdw blurRad="38100" dist="38100" dir="2700000" algn="tl">
                    <a:srgbClr val="C0C0C0"/>
                  </a:outerShdw>
                </a:effectLst>
              </a:rPr>
              <a:t> y </a:t>
            </a:r>
            <a:r>
              <a:rPr lang="en-US" sz="2000" dirty="0" err="1" smtClean="0">
                <a:effectLst>
                  <a:outerShdw blurRad="38100" dist="38100" dir="2700000" algn="tl">
                    <a:srgbClr val="C0C0C0"/>
                  </a:outerShdw>
                </a:effectLst>
              </a:rPr>
              <a:t>disponibilidad</a:t>
            </a:r>
            <a:r>
              <a:rPr lang="en-US" sz="2000" dirty="0" smtClean="0">
                <a:effectLst>
                  <a:outerShdw blurRad="38100" dist="38100" dir="2700000" algn="tl">
                    <a:srgbClr val="C0C0C0"/>
                  </a:outerShdw>
                </a:effectLst>
              </a:rPr>
              <a:t> off-line</a:t>
            </a:r>
            <a:endParaRPr lang="en-US" sz="2400" dirty="0" smtClean="0">
              <a:effectLst>
                <a:outerShdw blurRad="38100" dist="38100" dir="2700000" algn="tl">
                  <a:srgbClr val="C0C0C0"/>
                </a:outerShdw>
              </a:effectLst>
            </a:endParaRPr>
          </a:p>
          <a:p>
            <a:pPr marL="225425" indent="-225425">
              <a:spcBef>
                <a:spcPts val="1800"/>
              </a:spcBef>
              <a:buFont typeface="Arial" charset="0"/>
              <a:buNone/>
            </a:pPr>
            <a:r>
              <a:rPr lang="en-US" sz="2800" dirty="0" err="1" smtClean="0">
                <a:effectLst>
                  <a:outerShdw blurRad="38100" dist="38100" dir="2700000" algn="tl">
                    <a:srgbClr val="C0C0C0"/>
                  </a:outerShdw>
                </a:effectLst>
              </a:rPr>
              <a:t>Ventajas</a:t>
            </a:r>
            <a:r>
              <a:rPr lang="en-US" sz="2800"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Rendimiento</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aplicaciones</a:t>
            </a:r>
            <a:endParaRPr lang="en-US" sz="2000" dirty="0" smtClean="0">
              <a:effectLst>
                <a:outerShdw blurRad="38100" dist="38100" dir="2700000" algn="tl">
                  <a:srgbClr val="C0C0C0"/>
                </a:outerShdw>
              </a:effectLst>
            </a:endParaRPr>
          </a:p>
          <a:p>
            <a:pPr marL="225425" indent="-225425"/>
            <a:r>
              <a:rPr lang="en-US" sz="2000" dirty="0" err="1" smtClean="0">
                <a:effectLst>
                  <a:outerShdw blurRad="38100" dist="38100" dir="2700000" algn="tl">
                    <a:srgbClr val="C0C0C0"/>
                  </a:outerShdw>
                </a:effectLst>
              </a:rPr>
              <a:t>Imágenes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múltiples</a:t>
            </a:r>
            <a:r>
              <a:rPr lang="en-US" sz="2000" dirty="0" smtClean="0">
                <a:effectLst>
                  <a:outerShdw blurRad="38100" dist="38100" dir="2700000" algn="tl">
                    <a:srgbClr val="C0C0C0"/>
                  </a:outerShdw>
                </a:effectLst>
              </a:rPr>
              <a:t>/</a:t>
            </a:r>
            <a:r>
              <a:rPr lang="en-US" sz="2000" dirty="0" err="1" smtClean="0">
                <a:effectLst>
                  <a:outerShdw blurRad="38100" dist="38100" dir="2700000" algn="tl">
                    <a:srgbClr val="C0C0C0"/>
                  </a:outerShdw>
                </a:effectLst>
              </a:rPr>
              <a:t>cliente</a:t>
            </a:r>
            <a:r>
              <a:rPr lang="en-US" sz="2000" dirty="0" smtClean="0">
                <a:effectLst>
                  <a:outerShdw blurRad="38100" dist="38100" dir="2700000" algn="tl">
                    <a:srgbClr val="C0C0C0"/>
                  </a:outerShdw>
                </a:effectLst>
              </a:rPr>
              <a:t> (e.g.  Corporate/private, contractor)</a:t>
            </a:r>
          </a:p>
          <a:p>
            <a:pPr marL="225425" indent="-225425"/>
            <a:r>
              <a:rPr lang="en-US" sz="2000" dirty="0" err="1" smtClean="0">
                <a:effectLst>
                  <a:outerShdw blurRad="38100" dist="38100" dir="2700000" algn="tl">
                    <a:srgbClr val="C0C0C0"/>
                  </a:outerShdw>
                </a:effectLst>
              </a:rPr>
              <a:t>Costes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reducidos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datacentre</a:t>
            </a:r>
            <a:r>
              <a:rPr lang="en-US" sz="2000" dirty="0" smtClean="0">
                <a:effectLst>
                  <a:outerShdw blurRad="38100" dist="38100" dir="2700000" algn="tl">
                    <a:srgbClr val="C0C0C0"/>
                  </a:outerShdw>
                </a:effectLst>
              </a:rPr>
              <a:t>)</a:t>
            </a:r>
          </a:p>
          <a:p>
            <a:pPr marL="225425" indent="-225425">
              <a:spcBef>
                <a:spcPts val="1800"/>
              </a:spcBef>
              <a:buFont typeface="Arial" charset="0"/>
              <a:buNone/>
            </a:pPr>
            <a:r>
              <a:rPr lang="en-US" sz="2800" dirty="0" err="1" smtClean="0">
                <a:effectLst>
                  <a:outerShdw blurRad="38100" dist="38100" dir="2700000" algn="tl">
                    <a:srgbClr val="C0C0C0"/>
                  </a:outerShdw>
                </a:effectLst>
              </a:rPr>
              <a:t>Limitaciones</a:t>
            </a:r>
            <a:r>
              <a:rPr lang="en-US" sz="2800"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Tecnologias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aún</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emergentes</a:t>
            </a:r>
            <a:endParaRPr lang="en-US" sz="2000" dirty="0" smtClean="0">
              <a:effectLst>
                <a:outerShdw blurRad="38100" dist="38100" dir="2700000" algn="tl">
                  <a:srgbClr val="C0C0C0"/>
                </a:outerShdw>
              </a:effectLst>
            </a:endParaRPr>
          </a:p>
          <a:p>
            <a:pPr marL="225425" indent="-225425"/>
            <a:r>
              <a:rPr lang="en-US" sz="2000" dirty="0" err="1" smtClean="0">
                <a:effectLst>
                  <a:outerShdw blurRad="38100" dist="38100" dir="2700000" algn="tl">
                    <a:srgbClr val="C0C0C0"/>
                  </a:outerShdw>
                </a:effectLst>
              </a:rPr>
              <a:t>Complejidad</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soluciones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actuales</a:t>
            </a:r>
            <a:endParaRPr lang="en-US" sz="2000" dirty="0" smtClean="0">
              <a:effectLst>
                <a:outerShdw blurRad="38100" dist="38100" dir="2700000" algn="tl">
                  <a:srgbClr val="C0C0C0"/>
                </a:outerShdw>
              </a:effectLst>
            </a:endParaRPr>
          </a:p>
          <a:p>
            <a:pPr marL="225425" indent="-225425" fontAlgn="auto">
              <a:spcAft>
                <a:spcPts val="0"/>
              </a:spcAft>
              <a:buFontTx/>
              <a:buNone/>
              <a:defRPr/>
            </a:pPr>
            <a:endParaRPr lang="es-ES" sz="1100" b="1" dirty="0" smtClean="0">
              <a:effectLst>
                <a:outerShdw blurRad="38100" dist="38100" dir="2700000" algn="tl">
                  <a:srgbClr val="C0C0C0"/>
                </a:outerShdw>
              </a:effectLst>
            </a:endParaRPr>
          </a:p>
          <a:p>
            <a:pPr marL="225425" indent="-225425" fontAlgn="auto">
              <a:spcAft>
                <a:spcPts val="0"/>
              </a:spcAft>
              <a:buFontTx/>
              <a:buNone/>
              <a:defRPr/>
            </a:pPr>
            <a:r>
              <a:rPr lang="es-ES" sz="2000" b="1" dirty="0" smtClean="0">
                <a:effectLst>
                  <a:outerShdw blurRad="38100" dist="38100" dir="2700000" algn="tl">
                    <a:srgbClr val="C0C0C0"/>
                  </a:outerShdw>
                </a:effectLst>
              </a:rPr>
              <a:t>Microsoft MED-V</a:t>
            </a:r>
            <a:endParaRPr lang="en-US" sz="2000" b="1" dirty="0" smtClean="0">
              <a:effectLst>
                <a:outerShdw blurRad="38100" dist="38100" dir="2700000" algn="tl">
                  <a:srgbClr val="C0C0C0"/>
                </a:outerShdw>
              </a:effectLst>
            </a:endParaRPr>
          </a:p>
          <a:p>
            <a:pPr marL="225425" indent="-225425">
              <a:buFont typeface="Arial" charset="0"/>
              <a:buNone/>
            </a:pPr>
            <a:r>
              <a:rPr lang="en-US" sz="2000" b="1" dirty="0" smtClean="0">
                <a:effectLst>
                  <a:outerShdw blurRad="38100" dist="38100" dir="2700000" algn="tl">
                    <a:srgbClr val="C0C0C0"/>
                  </a:outerShdw>
                </a:effectLst>
              </a:rPr>
              <a:t>Citrix Independence</a:t>
            </a:r>
          </a:p>
        </p:txBody>
      </p:sp>
      <p:sp>
        <p:nvSpPr>
          <p:cNvPr id="28" name="Rounded Rectangle 27"/>
          <p:cNvSpPr/>
          <p:nvPr/>
        </p:nvSpPr>
        <p:spPr bwMode="auto">
          <a:xfrm>
            <a:off x="1371600" y="4025900"/>
            <a:ext cx="1066800" cy="1371600"/>
          </a:xfrm>
          <a:prstGeom prst="roundRect">
            <a:avLst/>
          </a:prstGeom>
          <a:solidFill>
            <a:srgbClr val="339933"/>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tIns="0"/>
          <a:lstStyle/>
          <a:p>
            <a:pPr algn="ctr" eaLnBrk="0" hangingPunct="0">
              <a:lnSpc>
                <a:spcPct val="75000"/>
              </a:lnSpc>
              <a:spcBef>
                <a:spcPct val="50000"/>
              </a:spcBef>
              <a:defRPr/>
            </a:pPr>
            <a:r>
              <a:rPr lang="en-US" sz="1200" dirty="0">
                <a:latin typeface="Verdana" pitchFamily="34" charset="0"/>
                <a:cs typeface="Arial" pitchFamily="34" charset="0"/>
              </a:rPr>
              <a:t>Image A</a:t>
            </a:r>
          </a:p>
        </p:txBody>
      </p:sp>
      <p:sp>
        <p:nvSpPr>
          <p:cNvPr id="29" name="Rounded Rectangle 28"/>
          <p:cNvSpPr/>
          <p:nvPr/>
        </p:nvSpPr>
        <p:spPr bwMode="auto">
          <a:xfrm>
            <a:off x="839781" y="59309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Server Hardware</a:t>
            </a:r>
            <a:endParaRPr lang="en-US" sz="1200" dirty="0">
              <a:latin typeface="Verdana" pitchFamily="34" charset="0"/>
              <a:cs typeface="Arial" pitchFamily="34" charset="0"/>
            </a:endParaRPr>
          </a:p>
        </p:txBody>
      </p:sp>
      <p:grpSp>
        <p:nvGrpSpPr>
          <p:cNvPr id="2" name="Rounded Rectangle 29"/>
          <p:cNvGrpSpPr>
            <a:grpSpLocks/>
          </p:cNvGrpSpPr>
          <p:nvPr/>
        </p:nvGrpSpPr>
        <p:grpSpPr bwMode="auto">
          <a:xfrm>
            <a:off x="811213" y="2700338"/>
            <a:ext cx="3479800" cy="358775"/>
            <a:chOff x="511" y="1613"/>
            <a:chExt cx="2192" cy="226"/>
          </a:xfrm>
        </p:grpSpPr>
        <p:pic>
          <p:nvPicPr>
            <p:cNvPr id="89099" name="Rounded Rectangle 29"/>
            <p:cNvPicPr>
              <a:picLocks noChangeArrowheads="1"/>
            </p:cNvPicPr>
            <p:nvPr/>
          </p:nvPicPr>
          <p:blipFill>
            <a:blip r:embed="rId2"/>
            <a:srcRect/>
            <a:stretch>
              <a:fillRect/>
            </a:stretch>
          </p:blipFill>
          <p:spPr bwMode="auto">
            <a:xfrm>
              <a:off x="511" y="1613"/>
              <a:ext cx="2192" cy="226"/>
            </a:xfrm>
            <a:prstGeom prst="rect">
              <a:avLst/>
            </a:prstGeom>
            <a:noFill/>
            <a:ln w="9525">
              <a:noFill/>
              <a:miter lim="800000"/>
              <a:headEnd/>
              <a:tailEnd/>
            </a:ln>
          </p:spPr>
        </p:pic>
        <p:sp>
          <p:nvSpPr>
            <p:cNvPr id="89100" name="Text Box 12"/>
            <p:cNvSpPr txBox="1">
              <a:spLocks noChangeArrowheads="1"/>
            </p:cNvSpPr>
            <p:nvPr/>
          </p:nvSpPr>
          <p:spPr bwMode="auto">
            <a:xfrm>
              <a:off x="537" y="1641"/>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latin typeface="Verdana" pitchFamily="34" charset="0"/>
                </a:rPr>
                <a:t>Client Hardware</a:t>
              </a:r>
              <a:endParaRPr lang="en-US" sz="1200">
                <a:latin typeface="Verdana" pitchFamily="34" charset="0"/>
              </a:endParaRPr>
            </a:p>
          </p:txBody>
        </p:sp>
      </p:grpSp>
      <p:sp>
        <p:nvSpPr>
          <p:cNvPr id="89101" name="TextBox 30"/>
          <p:cNvSpPr txBox="1">
            <a:spLocks noChangeArrowheads="1"/>
          </p:cNvSpPr>
          <p:nvPr/>
        </p:nvSpPr>
        <p:spPr bwMode="auto">
          <a:xfrm>
            <a:off x="2057400" y="3135313"/>
            <a:ext cx="2209800" cy="706437"/>
          </a:xfrm>
          <a:prstGeom prst="rect">
            <a:avLst/>
          </a:prstGeom>
          <a:noFill/>
          <a:ln w="9525">
            <a:noFill/>
            <a:miter lim="800000"/>
            <a:headEnd/>
            <a:tailEnd/>
          </a:ln>
        </p:spPr>
        <p:txBody>
          <a:bodyPr>
            <a:spAutoFit/>
          </a:bodyPr>
          <a:lstStyle/>
          <a:p>
            <a:r>
              <a:rPr lang="en-US" sz="1400">
                <a:latin typeface="Verdana" pitchFamily="34" charset="0"/>
              </a:rPr>
              <a:t>Delivery: </a:t>
            </a:r>
          </a:p>
          <a:p>
            <a:r>
              <a:rPr lang="en-US" sz="1400">
                <a:latin typeface="Verdana" pitchFamily="34" charset="0"/>
              </a:rPr>
              <a:t>Software Streaming, USB drive or DVD</a:t>
            </a:r>
          </a:p>
        </p:txBody>
      </p:sp>
      <p:sp>
        <p:nvSpPr>
          <p:cNvPr id="32" name="Rounded Rectangle 31"/>
          <p:cNvSpPr/>
          <p:nvPr/>
        </p:nvSpPr>
        <p:spPr bwMode="auto">
          <a:xfrm>
            <a:off x="1449388" y="5016500"/>
            <a:ext cx="914400" cy="304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OS (XP)</a:t>
            </a:r>
          </a:p>
        </p:txBody>
      </p:sp>
      <p:sp>
        <p:nvSpPr>
          <p:cNvPr id="33" name="Rounded Rectangle 32"/>
          <p:cNvSpPr/>
          <p:nvPr/>
        </p:nvSpPr>
        <p:spPr bwMode="auto">
          <a:xfrm>
            <a:off x="1449388" y="42545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App</a:t>
            </a:r>
          </a:p>
        </p:txBody>
      </p:sp>
      <p:sp>
        <p:nvSpPr>
          <p:cNvPr id="34" name="Rounded Rectangle 33"/>
          <p:cNvSpPr/>
          <p:nvPr/>
        </p:nvSpPr>
        <p:spPr bwMode="auto">
          <a:xfrm>
            <a:off x="1906588" y="42545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App</a:t>
            </a:r>
          </a:p>
        </p:txBody>
      </p:sp>
      <p:sp>
        <p:nvSpPr>
          <p:cNvPr id="35" name="Rounded Rectangle 34"/>
          <p:cNvSpPr/>
          <p:nvPr/>
        </p:nvSpPr>
        <p:spPr bwMode="auto">
          <a:xfrm>
            <a:off x="838200" y="5473700"/>
            <a:ext cx="3429000" cy="381000"/>
          </a:xfrm>
          <a:prstGeom prst="roundRect">
            <a:avLst/>
          </a:prstGeom>
          <a:solidFill>
            <a:schemeClr val="bg1">
              <a:lumMod val="50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a:solidFill>
                  <a:schemeClr val="bg1"/>
                </a:solidFill>
                <a:latin typeface="Verdana" pitchFamily="34" charset="0"/>
                <a:cs typeface="Arial" pitchFamily="34" charset="0"/>
              </a:rPr>
              <a:t>Server Operating System</a:t>
            </a:r>
          </a:p>
        </p:txBody>
      </p:sp>
      <p:sp>
        <p:nvSpPr>
          <p:cNvPr id="36" name="Rounded Rectangle 35"/>
          <p:cNvSpPr/>
          <p:nvPr/>
        </p:nvSpPr>
        <p:spPr bwMode="auto">
          <a:xfrm>
            <a:off x="2590800" y="4025900"/>
            <a:ext cx="1066800" cy="1371600"/>
          </a:xfrm>
          <a:prstGeom prst="roundRect">
            <a:avLst/>
          </a:prstGeom>
          <a:solidFill>
            <a:srgbClr val="339933"/>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tIns="0"/>
          <a:lstStyle/>
          <a:p>
            <a:pPr algn="ctr" eaLnBrk="0" hangingPunct="0">
              <a:lnSpc>
                <a:spcPct val="75000"/>
              </a:lnSpc>
              <a:spcBef>
                <a:spcPct val="50000"/>
              </a:spcBef>
              <a:defRPr/>
            </a:pPr>
            <a:r>
              <a:rPr lang="en-US" sz="1200" dirty="0">
                <a:latin typeface="Verdana" pitchFamily="34" charset="0"/>
                <a:cs typeface="Arial" pitchFamily="34" charset="0"/>
              </a:rPr>
              <a:t>Image B</a:t>
            </a:r>
          </a:p>
        </p:txBody>
      </p:sp>
      <p:sp>
        <p:nvSpPr>
          <p:cNvPr id="37" name="Rounded Rectangle 36"/>
          <p:cNvSpPr/>
          <p:nvPr/>
        </p:nvSpPr>
        <p:spPr bwMode="auto">
          <a:xfrm>
            <a:off x="2667035" y="5016500"/>
            <a:ext cx="915937" cy="304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OS (Vista)</a:t>
            </a:r>
          </a:p>
        </p:txBody>
      </p:sp>
      <p:sp>
        <p:nvSpPr>
          <p:cNvPr id="38" name="Rounded Rectangle 37"/>
          <p:cNvSpPr/>
          <p:nvPr/>
        </p:nvSpPr>
        <p:spPr bwMode="auto">
          <a:xfrm>
            <a:off x="2667067" y="4254500"/>
            <a:ext cx="45869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App</a:t>
            </a:r>
          </a:p>
        </p:txBody>
      </p:sp>
      <p:sp>
        <p:nvSpPr>
          <p:cNvPr id="39" name="Rounded Rectangle 38"/>
          <p:cNvSpPr/>
          <p:nvPr/>
        </p:nvSpPr>
        <p:spPr bwMode="auto">
          <a:xfrm>
            <a:off x="3125788" y="4254500"/>
            <a:ext cx="457200" cy="685800"/>
          </a:xfrm>
          <a:prstGeom prst="roundRect">
            <a:avLst/>
          </a:prstGeom>
          <a:solidFill>
            <a:schemeClr val="bg1">
              <a:lumMod val="40000"/>
              <a:lumOff val="60000"/>
            </a:schemeClr>
          </a:solidFill>
          <a:ln w="22225" cap="flat" cmpd="sng" algn="ctr">
            <a:no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100" dirty="0">
                <a:solidFill>
                  <a:schemeClr val="bg2"/>
                </a:solidFill>
                <a:latin typeface="Verdana" pitchFamily="34" charset="0"/>
                <a:cs typeface="Arial" pitchFamily="34" charset="0"/>
              </a:rPr>
              <a:t>App</a:t>
            </a:r>
          </a:p>
        </p:txBody>
      </p:sp>
      <p:grpSp>
        <p:nvGrpSpPr>
          <p:cNvPr id="4" name="Rounded Rectangle 39"/>
          <p:cNvGrpSpPr>
            <a:grpSpLocks/>
          </p:cNvGrpSpPr>
          <p:nvPr/>
        </p:nvGrpSpPr>
        <p:grpSpPr bwMode="auto">
          <a:xfrm>
            <a:off x="1493838" y="798513"/>
            <a:ext cx="1120775" cy="1419225"/>
            <a:chOff x="941" y="415"/>
            <a:chExt cx="706" cy="894"/>
          </a:xfrm>
        </p:grpSpPr>
        <p:pic>
          <p:nvPicPr>
            <p:cNvPr id="89127" name="Rounded Rectangle 39"/>
            <p:cNvPicPr>
              <a:picLocks noChangeArrowheads="1"/>
            </p:cNvPicPr>
            <p:nvPr/>
          </p:nvPicPr>
          <p:blipFill>
            <a:blip r:embed="rId3"/>
            <a:srcRect/>
            <a:stretch>
              <a:fillRect/>
            </a:stretch>
          </p:blipFill>
          <p:spPr bwMode="auto">
            <a:xfrm>
              <a:off x="941" y="415"/>
              <a:ext cx="706" cy="894"/>
            </a:xfrm>
            <a:prstGeom prst="rect">
              <a:avLst/>
            </a:prstGeom>
            <a:noFill/>
            <a:ln w="9525">
              <a:noFill/>
              <a:miter lim="800000"/>
              <a:headEnd/>
              <a:tailEnd/>
            </a:ln>
          </p:spPr>
        </p:pic>
        <p:sp>
          <p:nvSpPr>
            <p:cNvPr id="89128" name="Text Box 40"/>
            <p:cNvSpPr txBox="1">
              <a:spLocks noChangeArrowheads="1"/>
            </p:cNvSpPr>
            <p:nvPr/>
          </p:nvSpPr>
          <p:spPr bwMode="auto">
            <a:xfrm>
              <a:off x="993" y="465"/>
              <a:ext cx="606" cy="798"/>
            </a:xfrm>
            <a:prstGeom prst="rect">
              <a:avLst/>
            </a:prstGeom>
            <a:noFill/>
            <a:ln w="9525">
              <a:noFill/>
              <a:miter lim="800000"/>
              <a:headEnd/>
              <a:tailEnd/>
            </a:ln>
          </p:spPr>
          <p:txBody>
            <a:bodyPr wrap="none" tIns="0"/>
            <a:lstStyle/>
            <a:p>
              <a:pPr algn="ctr" eaLnBrk="0" hangingPunct="0">
                <a:lnSpc>
                  <a:spcPct val="75000"/>
                </a:lnSpc>
                <a:spcBef>
                  <a:spcPct val="50000"/>
                </a:spcBef>
              </a:pPr>
              <a:r>
                <a:rPr lang="en-US" sz="1200">
                  <a:latin typeface="Verdana" pitchFamily="34" charset="0"/>
                </a:rPr>
                <a:t>Image A</a:t>
              </a:r>
            </a:p>
          </p:txBody>
        </p:sp>
      </p:grpSp>
      <p:grpSp>
        <p:nvGrpSpPr>
          <p:cNvPr id="5" name="Rounded Rectangle 40"/>
          <p:cNvGrpSpPr>
            <a:grpSpLocks/>
          </p:cNvGrpSpPr>
          <p:nvPr/>
        </p:nvGrpSpPr>
        <p:grpSpPr bwMode="auto">
          <a:xfrm>
            <a:off x="1585913" y="1797050"/>
            <a:ext cx="939800" cy="336550"/>
            <a:chOff x="998" y="1044"/>
            <a:chExt cx="592" cy="212"/>
          </a:xfrm>
        </p:grpSpPr>
        <p:pic>
          <p:nvPicPr>
            <p:cNvPr id="89130" name="Rounded Rectangle 40"/>
            <p:cNvPicPr>
              <a:picLocks noChangeArrowheads="1"/>
            </p:cNvPicPr>
            <p:nvPr/>
          </p:nvPicPr>
          <p:blipFill>
            <a:blip r:embed="rId4"/>
            <a:srcRect/>
            <a:stretch>
              <a:fillRect/>
            </a:stretch>
          </p:blipFill>
          <p:spPr bwMode="auto">
            <a:xfrm>
              <a:off x="998" y="1044"/>
              <a:ext cx="592" cy="212"/>
            </a:xfrm>
            <a:prstGeom prst="rect">
              <a:avLst/>
            </a:prstGeom>
            <a:noFill/>
            <a:ln w="9525">
              <a:noFill/>
              <a:miter lim="800000"/>
              <a:headEnd/>
              <a:tailEnd/>
            </a:ln>
          </p:spPr>
        </p:pic>
        <p:sp>
          <p:nvSpPr>
            <p:cNvPr id="89131" name="Text Box 43"/>
            <p:cNvSpPr txBox="1">
              <a:spLocks noChangeArrowheads="1"/>
            </p:cNvSpPr>
            <p:nvPr/>
          </p:nvSpPr>
          <p:spPr bwMode="auto">
            <a:xfrm>
              <a:off x="1017" y="1065"/>
              <a:ext cx="558"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OS (XP)</a:t>
              </a:r>
            </a:p>
          </p:txBody>
        </p:sp>
      </p:grpSp>
      <p:grpSp>
        <p:nvGrpSpPr>
          <p:cNvPr id="6" name="Rounded Rectangle 41"/>
          <p:cNvGrpSpPr>
            <a:grpSpLocks/>
          </p:cNvGrpSpPr>
          <p:nvPr/>
        </p:nvGrpSpPr>
        <p:grpSpPr bwMode="auto">
          <a:xfrm>
            <a:off x="1585913" y="1035050"/>
            <a:ext cx="482600" cy="714375"/>
            <a:chOff x="998" y="564"/>
            <a:chExt cx="304" cy="450"/>
          </a:xfrm>
        </p:grpSpPr>
        <p:pic>
          <p:nvPicPr>
            <p:cNvPr id="89133" name="Rounded Rectangle 41"/>
            <p:cNvPicPr>
              <a:picLocks noChangeArrowheads="1"/>
            </p:cNvPicPr>
            <p:nvPr/>
          </p:nvPicPr>
          <p:blipFill>
            <a:blip r:embed="rId5"/>
            <a:srcRect/>
            <a:stretch>
              <a:fillRect/>
            </a:stretch>
          </p:blipFill>
          <p:spPr bwMode="auto">
            <a:xfrm>
              <a:off x="998" y="564"/>
              <a:ext cx="304" cy="450"/>
            </a:xfrm>
            <a:prstGeom prst="rect">
              <a:avLst/>
            </a:prstGeom>
            <a:noFill/>
            <a:ln w="9525">
              <a:noFill/>
              <a:miter lim="800000"/>
              <a:headEnd/>
              <a:tailEnd/>
            </a:ln>
          </p:spPr>
        </p:pic>
        <p:sp>
          <p:nvSpPr>
            <p:cNvPr id="89134" name="Text Box 46"/>
            <p:cNvSpPr txBox="1">
              <a:spLocks noChangeArrowheads="1"/>
            </p:cNvSpPr>
            <p:nvPr/>
          </p:nvSpPr>
          <p:spPr bwMode="auto">
            <a:xfrm>
              <a:off x="1022" y="590"/>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grpSp>
        <p:nvGrpSpPr>
          <p:cNvPr id="7" name="Rounded Rectangle 42"/>
          <p:cNvGrpSpPr>
            <a:grpSpLocks/>
          </p:cNvGrpSpPr>
          <p:nvPr/>
        </p:nvGrpSpPr>
        <p:grpSpPr bwMode="auto">
          <a:xfrm>
            <a:off x="2043113" y="1035050"/>
            <a:ext cx="488950" cy="714375"/>
            <a:chOff x="1286" y="564"/>
            <a:chExt cx="308" cy="450"/>
          </a:xfrm>
        </p:grpSpPr>
        <p:pic>
          <p:nvPicPr>
            <p:cNvPr id="89136" name="Rounded Rectangle 42"/>
            <p:cNvPicPr>
              <a:picLocks noChangeArrowheads="1"/>
            </p:cNvPicPr>
            <p:nvPr/>
          </p:nvPicPr>
          <p:blipFill>
            <a:blip r:embed="rId6"/>
            <a:srcRect/>
            <a:stretch>
              <a:fillRect/>
            </a:stretch>
          </p:blipFill>
          <p:spPr bwMode="auto">
            <a:xfrm>
              <a:off x="1286" y="564"/>
              <a:ext cx="308" cy="450"/>
            </a:xfrm>
            <a:prstGeom prst="rect">
              <a:avLst/>
            </a:prstGeom>
            <a:noFill/>
            <a:ln w="9525">
              <a:noFill/>
              <a:miter lim="800000"/>
              <a:headEnd/>
              <a:tailEnd/>
            </a:ln>
          </p:spPr>
        </p:pic>
        <p:sp>
          <p:nvSpPr>
            <p:cNvPr id="89137" name="Text Box 49"/>
            <p:cNvSpPr txBox="1">
              <a:spLocks noChangeArrowheads="1"/>
            </p:cNvSpPr>
            <p:nvPr/>
          </p:nvSpPr>
          <p:spPr bwMode="auto">
            <a:xfrm>
              <a:off x="1310" y="590"/>
              <a:ext cx="260" cy="40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solidFill>
                    <a:schemeClr val="bg2"/>
                  </a:solidFill>
                  <a:latin typeface="Verdana" pitchFamily="34" charset="0"/>
                </a:rPr>
                <a:t>App</a:t>
              </a:r>
            </a:p>
          </p:txBody>
        </p:sp>
      </p:grpSp>
      <p:cxnSp>
        <p:nvCxnSpPr>
          <p:cNvPr id="89138" name="Straight Connector 47"/>
          <p:cNvCxnSpPr>
            <a:cxnSpLocks noChangeShapeType="1"/>
          </p:cNvCxnSpPr>
          <p:nvPr/>
        </p:nvCxnSpPr>
        <p:spPr bwMode="auto">
          <a:xfrm rot="5400000" flipH="1" flipV="1">
            <a:off x="1561307" y="3682206"/>
            <a:ext cx="687388" cy="3175"/>
          </a:xfrm>
          <a:prstGeom prst="line">
            <a:avLst/>
          </a:prstGeom>
          <a:noFill/>
          <a:ln w="28575" algn="ctr">
            <a:solidFill>
              <a:schemeClr val="tx1"/>
            </a:solidFill>
            <a:round/>
            <a:headEnd/>
            <a:tailEnd/>
          </a:ln>
        </p:spPr>
      </p:cxnSp>
      <p:cxnSp>
        <p:nvCxnSpPr>
          <p:cNvPr id="89139" name="Straight Connector 48"/>
          <p:cNvCxnSpPr>
            <a:cxnSpLocks noChangeShapeType="1"/>
          </p:cNvCxnSpPr>
          <p:nvPr/>
        </p:nvCxnSpPr>
        <p:spPr bwMode="auto">
          <a:xfrm rot="10800000">
            <a:off x="685800" y="3338513"/>
            <a:ext cx="1217613" cy="1587"/>
          </a:xfrm>
          <a:prstGeom prst="line">
            <a:avLst/>
          </a:prstGeom>
          <a:noFill/>
          <a:ln w="28575" algn="ctr">
            <a:solidFill>
              <a:schemeClr val="tx1"/>
            </a:solidFill>
            <a:round/>
            <a:headEnd/>
            <a:tailEnd/>
          </a:ln>
        </p:spPr>
      </p:cxnSp>
      <p:cxnSp>
        <p:nvCxnSpPr>
          <p:cNvPr id="89140" name="Straight Connector 49"/>
          <p:cNvCxnSpPr>
            <a:cxnSpLocks noChangeShapeType="1"/>
          </p:cNvCxnSpPr>
          <p:nvPr/>
        </p:nvCxnSpPr>
        <p:spPr bwMode="auto">
          <a:xfrm rot="5400000">
            <a:off x="1587" y="2652713"/>
            <a:ext cx="1370013" cy="1588"/>
          </a:xfrm>
          <a:prstGeom prst="line">
            <a:avLst/>
          </a:prstGeom>
          <a:noFill/>
          <a:ln w="28575" algn="ctr">
            <a:solidFill>
              <a:schemeClr val="tx1"/>
            </a:solidFill>
            <a:round/>
            <a:headEnd/>
            <a:tailEnd/>
          </a:ln>
        </p:spPr>
      </p:cxnSp>
      <p:cxnSp>
        <p:nvCxnSpPr>
          <p:cNvPr id="89141" name="Straight Connector 50"/>
          <p:cNvCxnSpPr>
            <a:cxnSpLocks noChangeShapeType="1"/>
          </p:cNvCxnSpPr>
          <p:nvPr/>
        </p:nvCxnSpPr>
        <p:spPr bwMode="auto">
          <a:xfrm rot="10800000">
            <a:off x="685800" y="1968500"/>
            <a:ext cx="762000" cy="1588"/>
          </a:xfrm>
          <a:prstGeom prst="line">
            <a:avLst/>
          </a:prstGeom>
          <a:noFill/>
          <a:ln w="28575" algn="ctr">
            <a:solidFill>
              <a:schemeClr val="tx1"/>
            </a:solidFill>
            <a:round/>
            <a:headEnd type="arrow" w="med" len="med"/>
            <a:tailEnd/>
          </a:ln>
        </p:spPr>
      </p:cxnSp>
      <p:grpSp>
        <p:nvGrpSpPr>
          <p:cNvPr id="8" name="Rounded Rectangle 51"/>
          <p:cNvGrpSpPr>
            <a:grpSpLocks/>
          </p:cNvGrpSpPr>
          <p:nvPr/>
        </p:nvGrpSpPr>
        <p:grpSpPr bwMode="auto">
          <a:xfrm>
            <a:off x="823913" y="2322513"/>
            <a:ext cx="3455987" cy="352425"/>
            <a:chOff x="518" y="1375"/>
            <a:chExt cx="2178" cy="222"/>
          </a:xfrm>
        </p:grpSpPr>
        <p:pic>
          <p:nvPicPr>
            <p:cNvPr id="89143" name="Rounded Rectangle 51"/>
            <p:cNvPicPr>
              <a:picLocks noChangeArrowheads="1"/>
            </p:cNvPicPr>
            <p:nvPr/>
          </p:nvPicPr>
          <p:blipFill>
            <a:blip r:embed="rId7"/>
            <a:srcRect/>
            <a:stretch>
              <a:fillRect/>
            </a:stretch>
          </p:blipFill>
          <p:spPr bwMode="auto">
            <a:xfrm>
              <a:off x="518" y="1375"/>
              <a:ext cx="2178" cy="222"/>
            </a:xfrm>
            <a:prstGeom prst="rect">
              <a:avLst/>
            </a:prstGeom>
            <a:noFill/>
            <a:ln w="9525">
              <a:noFill/>
              <a:miter lim="800000"/>
              <a:headEnd/>
              <a:tailEnd/>
            </a:ln>
          </p:spPr>
        </p:pic>
        <p:sp>
          <p:nvSpPr>
            <p:cNvPr id="89144" name="Text Box 56"/>
            <p:cNvSpPr txBox="1">
              <a:spLocks noChangeArrowheads="1"/>
            </p:cNvSpPr>
            <p:nvPr/>
          </p:nvSpPr>
          <p:spPr bwMode="auto">
            <a:xfrm>
              <a:off x="537" y="1401"/>
              <a:ext cx="2142" cy="174"/>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solidFill>
                    <a:schemeClr val="bg1"/>
                  </a:solidFill>
                  <a:latin typeface="Verdana" pitchFamily="34" charset="0"/>
                </a:rPr>
                <a:t>Client VMM</a:t>
              </a:r>
              <a:endParaRPr lang="en-US" sz="1200">
                <a:solidFill>
                  <a:schemeClr val="bg1"/>
                </a:solidFill>
                <a:latin typeface="Verdana" pitchFamily="34" charset="0"/>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8"/>
          <p:cNvPicPr>
            <a:picLocks noChangeAspect="1" noChangeArrowheads="1"/>
          </p:cNvPicPr>
          <p:nvPr/>
        </p:nvPicPr>
        <p:blipFill>
          <a:blip r:embed="rId2"/>
          <a:srcRect/>
          <a:stretch>
            <a:fillRect/>
          </a:stretch>
        </p:blipFill>
        <p:spPr bwMode="auto">
          <a:xfrm>
            <a:off x="4068763" y="2749550"/>
            <a:ext cx="5075237" cy="3937000"/>
          </a:xfrm>
          <a:prstGeom prst="rect">
            <a:avLst/>
          </a:prstGeom>
          <a:noFill/>
          <a:ln w="9525">
            <a:noFill/>
            <a:miter lim="800000"/>
            <a:headEnd/>
            <a:tailEnd/>
          </a:ln>
        </p:spPr>
      </p:pic>
      <p:sp>
        <p:nvSpPr>
          <p:cNvPr id="90115" name="Rectangle 2"/>
          <p:cNvSpPr>
            <a:spLocks noGrp="1" noChangeArrowheads="1"/>
          </p:cNvSpPr>
          <p:nvPr>
            <p:ph type="title" idx="4294967295"/>
          </p:nvPr>
        </p:nvSpPr>
        <p:spPr>
          <a:xfrm>
            <a:off x="34925" y="185721"/>
            <a:ext cx="9144000" cy="957263"/>
          </a:xfrm>
        </p:spPr>
        <p:txBody>
          <a:bodyPr/>
          <a:lstStyle/>
          <a:p>
            <a:pPr algn="l"/>
            <a:r>
              <a:rPr lang="es-ES" sz="2800" b="1" dirty="0" smtClean="0"/>
              <a:t>La visión Intel en </a:t>
            </a:r>
            <a:r>
              <a:rPr lang="es-ES" sz="2800" b="1" dirty="0" err="1" smtClean="0"/>
              <a:t>virtualización</a:t>
            </a:r>
            <a:r>
              <a:rPr lang="es-ES" sz="2800" b="1" dirty="0" smtClean="0"/>
              <a:t> del puesto tiene en cuenta las necesidades específicas actuales y futuras</a:t>
            </a:r>
            <a:endParaRPr lang="en-GB" sz="2800" b="1" dirty="0" smtClean="0"/>
          </a:p>
        </p:txBody>
      </p:sp>
      <p:sp>
        <p:nvSpPr>
          <p:cNvPr id="90116" name="Rectangle 4"/>
          <p:cNvSpPr>
            <a:spLocks noChangeArrowheads="1"/>
          </p:cNvSpPr>
          <p:nvPr/>
        </p:nvSpPr>
        <p:spPr bwMode="auto">
          <a:xfrm>
            <a:off x="5427662" y="908050"/>
            <a:ext cx="3716338" cy="1643527"/>
          </a:xfrm>
          <a:prstGeom prst="rect">
            <a:avLst/>
          </a:prstGeom>
          <a:solidFill>
            <a:srgbClr val="FFCC00"/>
          </a:solidFill>
          <a:ln w="9525">
            <a:solidFill>
              <a:schemeClr val="tx1"/>
            </a:solidFill>
            <a:miter lim="800000"/>
            <a:headEnd/>
            <a:tailEnd/>
          </a:ln>
        </p:spPr>
        <p:txBody>
          <a:bodyPr wrap="square">
            <a:spAutoFit/>
          </a:bodyPr>
          <a:lstStyle/>
          <a:p>
            <a:pPr>
              <a:spcBef>
                <a:spcPct val="20000"/>
              </a:spcBef>
            </a:pPr>
            <a:r>
              <a:rPr lang="es-ES" sz="1400">
                <a:latin typeface="Neo Sans Intel" pitchFamily="34" charset="0"/>
              </a:rPr>
              <a:t>“We note however, that even our aggressive case for virtual desktop adoption assumes less than 5% penetration of the PC installed base by 2011, implying a relatively small impact to the bigger picture.”</a:t>
            </a:r>
          </a:p>
          <a:p>
            <a:pPr>
              <a:spcBef>
                <a:spcPct val="20000"/>
              </a:spcBef>
            </a:pPr>
            <a:r>
              <a:rPr lang="es-ES" sz="1400" b="1">
                <a:latin typeface="Neo Sans Intel" pitchFamily="34" charset="0"/>
              </a:rPr>
              <a:t>Goldman Sachs “Virtualization, Capitalizing on the Desktop Disruptors”</a:t>
            </a:r>
          </a:p>
        </p:txBody>
      </p:sp>
      <p:sp>
        <p:nvSpPr>
          <p:cNvPr id="90117" name="Rectangle 3"/>
          <p:cNvSpPr>
            <a:spLocks noGrp="1" noChangeArrowheads="1"/>
          </p:cNvSpPr>
          <p:nvPr>
            <p:ph type="body" idx="4294967295"/>
          </p:nvPr>
        </p:nvSpPr>
        <p:spPr>
          <a:xfrm>
            <a:off x="227013" y="908050"/>
            <a:ext cx="4210050" cy="5319713"/>
          </a:xfrm>
        </p:spPr>
        <p:txBody>
          <a:bodyPr/>
          <a:lstStyle/>
          <a:p>
            <a:pPr marL="180975" indent="-180975">
              <a:spcBef>
                <a:spcPct val="30000"/>
              </a:spcBef>
            </a:pPr>
            <a:endParaRPr lang="es-ES" sz="1800" smtClean="0"/>
          </a:p>
          <a:p>
            <a:pPr marL="180975" indent="-180975"/>
            <a:r>
              <a:rPr lang="es-ES" sz="2800" u="sng" smtClean="0"/>
              <a:t>No existe una solución para todo</a:t>
            </a:r>
            <a:endParaRPr lang="es-ES" b="1" u="sng" smtClean="0"/>
          </a:p>
          <a:p>
            <a:pPr marL="541338" lvl="1" indent="-180975">
              <a:spcBef>
                <a:spcPct val="10000"/>
              </a:spcBef>
            </a:pPr>
            <a:r>
              <a:rPr lang="es-ES" sz="1800" smtClean="0"/>
              <a:t>Algunos usos y aplicaciones no operan ni rinden adecuadamente bajo determinadas arquitecturas</a:t>
            </a:r>
          </a:p>
          <a:p>
            <a:pPr marL="180975" indent="-180975">
              <a:spcBef>
                <a:spcPct val="60000"/>
              </a:spcBef>
            </a:pPr>
            <a:r>
              <a:rPr lang="es-ES" sz="2800" u="sng" smtClean="0"/>
              <a:t>IT debe posibilitar la innovación del negocio mediante IT</a:t>
            </a:r>
            <a:endParaRPr lang="es-ES" u="sng" smtClean="0"/>
          </a:p>
          <a:p>
            <a:pPr marL="541338" lvl="1" indent="-180975">
              <a:spcBef>
                <a:spcPct val="15000"/>
              </a:spcBef>
            </a:pPr>
            <a:r>
              <a:rPr lang="es-ES" sz="1800" smtClean="0"/>
              <a:t>Asegurar la evolución a futuras aplicaciones y medios (reconocimiento de voz, “surface computing”, Colaboración, “web cast”, VOIP, “video conference”)</a:t>
            </a:r>
          </a:p>
          <a:p>
            <a:pPr marL="180975" indent="-180975">
              <a:spcBef>
                <a:spcPct val="60000"/>
              </a:spcBef>
            </a:pPr>
            <a:endParaRPr lang="en-GB" sz="2000" u="sng"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538" name="Rectangle 18"/>
          <p:cNvSpPr>
            <a:spLocks noChangeArrowheads="1"/>
          </p:cNvSpPr>
          <p:nvPr/>
        </p:nvSpPr>
        <p:spPr bwMode="auto">
          <a:xfrm>
            <a:off x="76200" y="609600"/>
            <a:ext cx="8991600" cy="3200400"/>
          </a:xfrm>
          <a:prstGeom prst="rect">
            <a:avLst/>
          </a:prstGeom>
          <a:solidFill>
            <a:srgbClr val="C0C0C0"/>
          </a:solidFill>
          <a:ln w="28575">
            <a:solidFill>
              <a:srgbClr val="080808"/>
            </a:solidFill>
            <a:miter lim="800000"/>
            <a:headEnd/>
            <a:tailEnd/>
          </a:ln>
          <a:effectLst>
            <a:prstShdw prst="shdw17" dist="17961" dir="2700000">
              <a:srgbClr val="050505"/>
            </a:prstShdw>
          </a:effectLst>
        </p:spPr>
        <p:txBody>
          <a:bodyPr wrap="none" anchor="ctr"/>
          <a:lstStyle/>
          <a:p>
            <a:pPr>
              <a:defRPr/>
            </a:pPr>
            <a:endParaRPr lang="en-US">
              <a:latin typeface="+mn-lt"/>
            </a:endParaRPr>
          </a:p>
        </p:txBody>
      </p:sp>
      <p:sp>
        <p:nvSpPr>
          <p:cNvPr id="447510" name="Rectangle 27"/>
          <p:cNvSpPr>
            <a:spLocks noChangeArrowheads="1"/>
          </p:cNvSpPr>
          <p:nvPr/>
        </p:nvSpPr>
        <p:spPr bwMode="auto">
          <a:xfrm>
            <a:off x="152400" y="3962400"/>
            <a:ext cx="4191000" cy="1752600"/>
          </a:xfrm>
          <a:prstGeom prst="rect">
            <a:avLst/>
          </a:prstGeom>
          <a:solidFill>
            <a:srgbClr val="333333"/>
          </a:solidFill>
          <a:ln w="28575" algn="ctr">
            <a:solidFill>
              <a:srgbClr val="080808"/>
            </a:solidFill>
            <a:miter lim="800000"/>
            <a:headEnd/>
            <a:tailEnd/>
          </a:ln>
        </p:spPr>
        <p:txBody>
          <a:bodyPr lIns="91363" tIns="45681" rIns="91363" bIns="45681"/>
          <a:lstStyle/>
          <a:p>
            <a:pPr defTabSz="857250" eaLnBrk="0" hangingPunct="0">
              <a:spcBef>
                <a:spcPct val="20000"/>
              </a:spcBef>
              <a:buFont typeface="Arial" charset="0"/>
              <a:buNone/>
            </a:pPr>
            <a:r>
              <a:rPr lang="en-US" b="1">
                <a:solidFill>
                  <a:schemeClr val="bg1"/>
                </a:solidFill>
                <a:effectLst>
                  <a:outerShdw blurRad="38100" dist="38100" dir="2700000" algn="tl">
                    <a:srgbClr val="000000"/>
                  </a:outerShdw>
                </a:effectLst>
                <a:latin typeface="Verdana" pitchFamily="34" charset="0"/>
              </a:rPr>
              <a:t>Intel IT en la actualidad:</a:t>
            </a:r>
          </a:p>
          <a:p>
            <a:pPr marL="228600" lvl="1" indent="-114300" defTabSz="857250" eaLnBrk="0" hangingPunct="0">
              <a:spcBef>
                <a:spcPct val="20000"/>
              </a:spcBef>
              <a:buFont typeface="Arial" charset="0"/>
              <a:buChar char="•"/>
            </a:pPr>
            <a:r>
              <a:rPr lang="en-US" sz="1400">
                <a:solidFill>
                  <a:schemeClr val="bg1"/>
                </a:solidFill>
                <a:effectLst>
                  <a:outerShdw blurRad="38100" dist="38100" dir="2700000" algn="tl">
                    <a:srgbClr val="000000"/>
                  </a:outerShdw>
                </a:effectLst>
                <a:latin typeface="Verdana" pitchFamily="34" charset="0"/>
              </a:rPr>
              <a:t>~80:20 mobile vs.. desktop</a:t>
            </a:r>
          </a:p>
          <a:p>
            <a:pPr marL="228600" lvl="1" indent="-114300" defTabSz="857250" eaLnBrk="0" hangingPunct="0">
              <a:spcBef>
                <a:spcPct val="20000"/>
              </a:spcBef>
              <a:buFont typeface="Arial" charset="0"/>
              <a:buChar char="•"/>
            </a:pPr>
            <a:r>
              <a:rPr lang="en-US" sz="1400">
                <a:solidFill>
                  <a:schemeClr val="bg1"/>
                </a:solidFill>
                <a:effectLst>
                  <a:outerShdw blurRad="38100" dist="38100" dir="2700000" algn="tl">
                    <a:srgbClr val="000000"/>
                  </a:outerShdw>
                </a:effectLst>
                <a:latin typeface="Verdana" pitchFamily="34" charset="0"/>
              </a:rPr>
              <a:t>87% de “knowledge workers”</a:t>
            </a:r>
          </a:p>
          <a:p>
            <a:pPr marL="228600" lvl="1" indent="-114300" defTabSz="857250" eaLnBrk="0" hangingPunct="0">
              <a:spcBef>
                <a:spcPct val="20000"/>
              </a:spcBef>
              <a:buFont typeface="Arial" charset="0"/>
              <a:buChar char="•"/>
            </a:pPr>
            <a:r>
              <a:rPr lang="en-US" sz="1400">
                <a:solidFill>
                  <a:schemeClr val="bg1"/>
                </a:solidFill>
                <a:effectLst>
                  <a:outerShdw blurRad="38100" dist="38100" dir="2700000" algn="tl">
                    <a:srgbClr val="000000"/>
                  </a:outerShdw>
                </a:effectLst>
                <a:latin typeface="Verdana" pitchFamily="34" charset="0"/>
              </a:rPr>
              <a:t>100% de oficinas son wireless con 6,300 access points</a:t>
            </a:r>
          </a:p>
        </p:txBody>
      </p:sp>
      <p:sp>
        <p:nvSpPr>
          <p:cNvPr id="91140" name="Title 1"/>
          <p:cNvSpPr>
            <a:spLocks/>
          </p:cNvSpPr>
          <p:nvPr/>
        </p:nvSpPr>
        <p:spPr bwMode="auto">
          <a:xfrm>
            <a:off x="203200" y="-17463"/>
            <a:ext cx="8726518" cy="652463"/>
          </a:xfrm>
          <a:prstGeom prst="rect">
            <a:avLst/>
          </a:prstGeom>
          <a:noFill/>
          <a:ln w="9525">
            <a:noFill/>
            <a:miter lim="800000"/>
            <a:headEnd/>
            <a:tailEnd/>
          </a:ln>
        </p:spPr>
        <p:txBody>
          <a:bodyPr lIns="91821" tIns="45912" rIns="91821" bIns="45912" anchor="ctr"/>
          <a:lstStyle/>
          <a:p>
            <a:pPr>
              <a:lnSpc>
                <a:spcPct val="90000"/>
              </a:lnSpc>
            </a:pPr>
            <a:r>
              <a:rPr lang="en-US" sz="3200" b="1" dirty="0">
                <a:latin typeface="Neo Sans Intel Medium" pitchFamily="34" charset="0"/>
              </a:rPr>
              <a:t>El </a:t>
            </a:r>
            <a:r>
              <a:rPr lang="en-US" sz="3200" b="1" dirty="0" err="1">
                <a:latin typeface="Neo Sans Intel Medium" pitchFamily="34" charset="0"/>
              </a:rPr>
              <a:t>puesto</a:t>
            </a:r>
            <a:r>
              <a:rPr lang="en-US" sz="3200" b="1" dirty="0">
                <a:latin typeface="Neo Sans Intel Medium" pitchFamily="34" charset="0"/>
              </a:rPr>
              <a:t> de </a:t>
            </a:r>
            <a:r>
              <a:rPr lang="en-US" sz="3200" b="1" dirty="0" err="1">
                <a:latin typeface="Neo Sans Intel Medium" pitchFamily="34" charset="0"/>
              </a:rPr>
              <a:t>trabajo</a:t>
            </a:r>
            <a:r>
              <a:rPr lang="en-US" sz="3200" b="1" dirty="0">
                <a:latin typeface="Neo Sans Intel Medium" pitchFamily="34" charset="0"/>
              </a:rPr>
              <a:t> </a:t>
            </a:r>
            <a:r>
              <a:rPr lang="en-US" sz="3200" b="1" dirty="0" err="1">
                <a:latin typeface="Neo Sans Intel Medium" pitchFamily="34" charset="0"/>
              </a:rPr>
              <a:t>tiende</a:t>
            </a:r>
            <a:r>
              <a:rPr lang="en-US" sz="3200" b="1" dirty="0">
                <a:latin typeface="Neo Sans Intel Medium" pitchFamily="34" charset="0"/>
              </a:rPr>
              <a:t> a la </a:t>
            </a:r>
            <a:r>
              <a:rPr lang="en-US" sz="3200" b="1" dirty="0" err="1">
                <a:latin typeface="Neo Sans Intel Medium" pitchFamily="34" charset="0"/>
              </a:rPr>
              <a:t>movilidad</a:t>
            </a:r>
            <a:endParaRPr lang="en-US" sz="3200" b="1" dirty="0">
              <a:latin typeface="Neo Sans Intel Medium" pitchFamily="34" charset="0"/>
            </a:endParaRPr>
          </a:p>
        </p:txBody>
      </p:sp>
      <p:grpSp>
        <p:nvGrpSpPr>
          <p:cNvPr id="8" name="Group 46"/>
          <p:cNvGrpSpPr>
            <a:grpSpLocks/>
          </p:cNvGrpSpPr>
          <p:nvPr/>
        </p:nvGrpSpPr>
        <p:grpSpPr bwMode="auto">
          <a:xfrm>
            <a:off x="304800" y="762000"/>
            <a:ext cx="6432550" cy="2819400"/>
            <a:chOff x="172" y="480"/>
            <a:chExt cx="4052" cy="1776"/>
          </a:xfrm>
        </p:grpSpPr>
        <p:sp>
          <p:nvSpPr>
            <p:cNvPr id="7" name="Rectangle 18"/>
            <p:cNvSpPr>
              <a:spLocks noChangeArrowheads="1"/>
            </p:cNvSpPr>
            <p:nvPr/>
          </p:nvSpPr>
          <p:spPr bwMode="auto">
            <a:xfrm>
              <a:off x="192" y="480"/>
              <a:ext cx="4032" cy="1776"/>
            </a:xfrm>
            <a:prstGeom prst="rect">
              <a:avLst/>
            </a:prstGeom>
            <a:solidFill>
              <a:srgbClr val="808080"/>
            </a:solidFill>
            <a:ln w="28575">
              <a:solidFill>
                <a:srgbClr val="080808"/>
              </a:solidFill>
              <a:miter lim="800000"/>
              <a:headEnd/>
              <a:tailEnd/>
            </a:ln>
            <a:effectLst>
              <a:prstShdw prst="shdw17" dist="17961" dir="2700000">
                <a:srgbClr val="050505"/>
              </a:prstShdw>
            </a:effectLst>
          </p:spPr>
          <p:txBody>
            <a:bodyPr wrap="none" anchor="ctr"/>
            <a:lstStyle/>
            <a:p>
              <a:pPr>
                <a:defRPr/>
              </a:pPr>
              <a:endParaRPr lang="en-US">
                <a:latin typeface="+mn-lt"/>
              </a:endParaRPr>
            </a:p>
          </p:txBody>
        </p:sp>
        <p:graphicFrame>
          <p:nvGraphicFramePr>
            <p:cNvPr id="91143" name="Object 12"/>
            <p:cNvGraphicFramePr>
              <a:graphicFrameLocks noChangeAspect="1"/>
            </p:cNvGraphicFramePr>
            <p:nvPr/>
          </p:nvGraphicFramePr>
          <p:xfrm>
            <a:off x="2880" y="751"/>
            <a:ext cx="1279" cy="1344"/>
          </p:xfrm>
          <a:graphic>
            <a:graphicData uri="http://schemas.openxmlformats.org/presentationml/2006/ole">
              <p:oleObj spid="_x0000_s117764" name="Chart" r:id="rId4" imgW="2838600" imgH="2981160" progId="MSGraph.Chart.8">
                <p:embed followColorScheme="full"/>
              </p:oleObj>
            </a:graphicData>
          </a:graphic>
        </p:graphicFrame>
        <p:sp>
          <p:nvSpPr>
            <p:cNvPr id="447516" name="Text Box 14"/>
            <p:cNvSpPr txBox="1">
              <a:spLocks noChangeArrowheads="1"/>
            </p:cNvSpPr>
            <p:nvPr/>
          </p:nvSpPr>
          <p:spPr bwMode="auto">
            <a:xfrm>
              <a:off x="417" y="576"/>
              <a:ext cx="810" cy="357"/>
            </a:xfrm>
            <a:prstGeom prst="rect">
              <a:avLst/>
            </a:prstGeom>
            <a:noFill/>
            <a:ln w="127000" algn="ctr">
              <a:noFill/>
              <a:miter lim="800000"/>
              <a:headEnd/>
              <a:tailEnd/>
            </a:ln>
            <a:effectLst>
              <a:outerShdw dist="35921" dir="2700000" algn="ctr" rotWithShape="0">
                <a:srgbClr val="080808"/>
              </a:outerShdw>
            </a:effectLst>
          </p:spPr>
          <p:txBody>
            <a:bodyPr lIns="85699" tIns="42850" rIns="85699" bIns="42850">
              <a:spAutoFit/>
            </a:bodyPr>
            <a:lstStyle/>
            <a:p>
              <a:pPr algn="ctr" eaLnBrk="0" hangingPunct="0">
                <a:spcBef>
                  <a:spcPct val="50000"/>
                </a:spcBef>
                <a:defRPr/>
              </a:pPr>
              <a:r>
                <a:rPr lang="en-US" sz="2200" b="1">
                  <a:solidFill>
                    <a:schemeClr val="bg1"/>
                  </a:solidFill>
                  <a:effectLst>
                    <a:outerShdw blurRad="38100" dist="38100" dir="2700000" algn="tl">
                      <a:srgbClr val="C0C0C0"/>
                    </a:outerShdw>
                  </a:effectLst>
                  <a:latin typeface="+mn-lt"/>
                </a:rPr>
                <a:t>1995</a:t>
              </a:r>
            </a:p>
          </p:txBody>
        </p:sp>
        <p:sp>
          <p:nvSpPr>
            <p:cNvPr id="447517" name="Text Box 15"/>
            <p:cNvSpPr txBox="1">
              <a:spLocks noChangeArrowheads="1"/>
            </p:cNvSpPr>
            <p:nvPr/>
          </p:nvSpPr>
          <p:spPr bwMode="auto">
            <a:xfrm>
              <a:off x="3115" y="576"/>
              <a:ext cx="809" cy="357"/>
            </a:xfrm>
            <a:prstGeom prst="rect">
              <a:avLst/>
            </a:prstGeom>
            <a:noFill/>
            <a:ln w="127000" algn="ctr">
              <a:noFill/>
              <a:miter lim="800000"/>
              <a:headEnd/>
              <a:tailEnd/>
            </a:ln>
            <a:effectLst>
              <a:outerShdw dist="35921" dir="2700000" algn="ctr" rotWithShape="0">
                <a:srgbClr val="080808"/>
              </a:outerShdw>
            </a:effectLst>
          </p:spPr>
          <p:txBody>
            <a:bodyPr lIns="85699" tIns="42850" rIns="85699" bIns="42850">
              <a:spAutoFit/>
            </a:bodyPr>
            <a:lstStyle/>
            <a:p>
              <a:pPr algn="ctr" eaLnBrk="0" hangingPunct="0">
                <a:spcBef>
                  <a:spcPct val="50000"/>
                </a:spcBef>
                <a:defRPr/>
              </a:pPr>
              <a:r>
                <a:rPr lang="en-US" sz="2200" b="1">
                  <a:solidFill>
                    <a:schemeClr val="bg1"/>
                  </a:solidFill>
                  <a:effectLst>
                    <a:outerShdw blurRad="38100" dist="38100" dir="2700000" algn="tl">
                      <a:srgbClr val="C0C0C0"/>
                    </a:outerShdw>
                  </a:effectLst>
                  <a:latin typeface="+mn-lt"/>
                </a:rPr>
                <a:t>2008</a:t>
              </a:r>
            </a:p>
          </p:txBody>
        </p:sp>
        <p:sp>
          <p:nvSpPr>
            <p:cNvPr id="447518" name="Text Box 16"/>
            <p:cNvSpPr txBox="1">
              <a:spLocks noChangeArrowheads="1"/>
            </p:cNvSpPr>
            <p:nvPr/>
          </p:nvSpPr>
          <p:spPr bwMode="auto">
            <a:xfrm>
              <a:off x="1803" y="576"/>
              <a:ext cx="809" cy="357"/>
            </a:xfrm>
            <a:prstGeom prst="rect">
              <a:avLst/>
            </a:prstGeom>
            <a:noFill/>
            <a:ln w="127000" algn="ctr">
              <a:noFill/>
              <a:miter lim="800000"/>
              <a:headEnd/>
              <a:tailEnd/>
            </a:ln>
            <a:effectLst>
              <a:outerShdw dist="35921" dir="2700000" algn="ctr" rotWithShape="0">
                <a:srgbClr val="080808"/>
              </a:outerShdw>
            </a:effectLst>
          </p:spPr>
          <p:txBody>
            <a:bodyPr lIns="85699" tIns="42850" rIns="85699" bIns="42850">
              <a:spAutoFit/>
            </a:bodyPr>
            <a:lstStyle/>
            <a:p>
              <a:pPr algn="ctr" eaLnBrk="0" hangingPunct="0">
                <a:spcBef>
                  <a:spcPct val="50000"/>
                </a:spcBef>
                <a:defRPr/>
              </a:pPr>
              <a:r>
                <a:rPr lang="en-US" sz="2200" b="1">
                  <a:solidFill>
                    <a:schemeClr val="bg1"/>
                  </a:solidFill>
                  <a:effectLst>
                    <a:outerShdw blurRad="38100" dist="38100" dir="2700000" algn="tl">
                      <a:srgbClr val="C0C0C0"/>
                    </a:outerShdw>
                  </a:effectLst>
                  <a:latin typeface="+mn-lt"/>
                </a:rPr>
                <a:t>2000</a:t>
              </a:r>
            </a:p>
          </p:txBody>
        </p:sp>
        <p:graphicFrame>
          <p:nvGraphicFramePr>
            <p:cNvPr id="91147" name="Object 19"/>
            <p:cNvGraphicFramePr>
              <a:graphicFrameLocks noChangeAspect="1"/>
            </p:cNvGraphicFramePr>
            <p:nvPr/>
          </p:nvGraphicFramePr>
          <p:xfrm>
            <a:off x="1565" y="749"/>
            <a:ext cx="1286" cy="1347"/>
          </p:xfrm>
          <a:graphic>
            <a:graphicData uri="http://schemas.openxmlformats.org/presentationml/2006/ole">
              <p:oleObj spid="_x0000_s117765" name="Chart" r:id="rId5" imgW="2838600" imgH="2971800" progId="MSGraph.Chart.8">
                <p:embed followColorScheme="full"/>
              </p:oleObj>
            </a:graphicData>
          </a:graphic>
        </p:graphicFrame>
        <p:graphicFrame>
          <p:nvGraphicFramePr>
            <p:cNvPr id="91148" name="Object 20"/>
            <p:cNvGraphicFramePr>
              <a:graphicFrameLocks noChangeAspect="1"/>
            </p:cNvGraphicFramePr>
            <p:nvPr/>
          </p:nvGraphicFramePr>
          <p:xfrm>
            <a:off x="172" y="742"/>
            <a:ext cx="1300" cy="1361"/>
          </p:xfrm>
          <a:graphic>
            <a:graphicData uri="http://schemas.openxmlformats.org/presentationml/2006/ole">
              <p:oleObj spid="_x0000_s117766" name="Chart" r:id="rId6" imgW="2838600" imgH="2971800" progId="MSGraph.Chart.8">
                <p:embed followColorScheme="full"/>
              </p:oleObj>
            </a:graphicData>
          </a:graphic>
        </p:graphicFrame>
        <p:sp>
          <p:nvSpPr>
            <p:cNvPr id="447559" name="Text Box 21"/>
            <p:cNvSpPr txBox="1">
              <a:spLocks noChangeArrowheads="1"/>
            </p:cNvSpPr>
            <p:nvPr/>
          </p:nvSpPr>
          <p:spPr bwMode="auto">
            <a:xfrm>
              <a:off x="543" y="1536"/>
              <a:ext cx="657" cy="29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200" b="1">
                  <a:solidFill>
                    <a:schemeClr val="bg1"/>
                  </a:solidFill>
                  <a:latin typeface="+mn-lt"/>
                </a:rPr>
                <a:t>80% Desktops</a:t>
              </a:r>
            </a:p>
          </p:txBody>
        </p:sp>
        <p:sp>
          <p:nvSpPr>
            <p:cNvPr id="447560" name="Text Box 22"/>
            <p:cNvSpPr txBox="1">
              <a:spLocks noChangeArrowheads="1"/>
            </p:cNvSpPr>
            <p:nvPr/>
          </p:nvSpPr>
          <p:spPr bwMode="auto">
            <a:xfrm>
              <a:off x="2160" y="1104"/>
              <a:ext cx="657" cy="27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40% Desktops</a:t>
              </a:r>
            </a:p>
          </p:txBody>
        </p:sp>
        <p:sp>
          <p:nvSpPr>
            <p:cNvPr id="447561" name="Text Box 25"/>
            <p:cNvSpPr txBox="1">
              <a:spLocks noChangeArrowheads="1"/>
            </p:cNvSpPr>
            <p:nvPr/>
          </p:nvSpPr>
          <p:spPr bwMode="auto">
            <a:xfrm>
              <a:off x="303" y="975"/>
              <a:ext cx="657" cy="29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200" b="1">
                  <a:solidFill>
                    <a:schemeClr val="bg1"/>
                  </a:solidFill>
                  <a:latin typeface="+mn-lt"/>
                </a:rPr>
                <a:t>20% Notebooks</a:t>
              </a:r>
            </a:p>
          </p:txBody>
        </p:sp>
        <p:sp>
          <p:nvSpPr>
            <p:cNvPr id="447562" name="Text Box 26"/>
            <p:cNvSpPr txBox="1">
              <a:spLocks noChangeArrowheads="1"/>
            </p:cNvSpPr>
            <p:nvPr/>
          </p:nvSpPr>
          <p:spPr bwMode="auto">
            <a:xfrm>
              <a:off x="1680" y="1263"/>
              <a:ext cx="659" cy="27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60% Notebooks</a:t>
              </a:r>
            </a:p>
          </p:txBody>
        </p:sp>
        <p:sp>
          <p:nvSpPr>
            <p:cNvPr id="447563" name="Text Box 23"/>
            <p:cNvSpPr txBox="1">
              <a:spLocks noChangeArrowheads="1"/>
            </p:cNvSpPr>
            <p:nvPr/>
          </p:nvSpPr>
          <p:spPr bwMode="auto">
            <a:xfrm>
              <a:off x="3471" y="1008"/>
              <a:ext cx="657" cy="279"/>
            </a:xfrm>
            <a:prstGeom prst="rect">
              <a:avLst/>
            </a:prstGeom>
            <a:noFill/>
            <a:ln w="127000" algn="ctr">
              <a:noFill/>
              <a:miter lim="800000"/>
              <a:headEnd/>
              <a:tailEnd/>
            </a:ln>
            <a:effectLst>
              <a:prstShdw prst="shdw17" dist="17961" dir="2700000">
                <a:srgbClr val="080808"/>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22% Desktops</a:t>
              </a:r>
            </a:p>
          </p:txBody>
        </p:sp>
        <p:sp>
          <p:nvSpPr>
            <p:cNvPr id="447564" name="Text Box 24"/>
            <p:cNvSpPr txBox="1">
              <a:spLocks noChangeArrowheads="1"/>
            </p:cNvSpPr>
            <p:nvPr/>
          </p:nvSpPr>
          <p:spPr bwMode="auto">
            <a:xfrm>
              <a:off x="3183" y="1536"/>
              <a:ext cx="657" cy="27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78% Notebooks</a:t>
              </a:r>
            </a:p>
          </p:txBody>
        </p:sp>
        <p:sp>
          <p:nvSpPr>
            <p:cNvPr id="2" name="Text Box 30"/>
            <p:cNvSpPr txBox="1">
              <a:spLocks noChangeArrowheads="1"/>
            </p:cNvSpPr>
            <p:nvPr/>
          </p:nvSpPr>
          <p:spPr bwMode="auto">
            <a:xfrm>
              <a:off x="1296" y="1968"/>
              <a:ext cx="2603"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b="1">
                  <a:solidFill>
                    <a:srgbClr val="FFFF00"/>
                  </a:solidFill>
                  <a:latin typeface="Verdana" pitchFamily="34" charset="0"/>
                </a:rPr>
                <a:t>Distribución del puesto “Intel”</a:t>
              </a:r>
            </a:p>
          </p:txBody>
        </p:sp>
      </p:grpSp>
      <p:sp>
        <p:nvSpPr>
          <p:cNvPr id="91156" name="Text Box 32"/>
          <p:cNvSpPr txBox="1">
            <a:spLocks noChangeArrowheads="1"/>
          </p:cNvSpPr>
          <p:nvPr/>
        </p:nvSpPr>
        <p:spPr bwMode="gray">
          <a:xfrm>
            <a:off x="-1154113" y="5791200"/>
            <a:ext cx="9231313" cy="274638"/>
          </a:xfrm>
          <a:prstGeom prst="rect">
            <a:avLst/>
          </a:prstGeom>
          <a:noFill/>
          <a:ln w="9525" algn="ctr">
            <a:noFill/>
            <a:miter lim="800000"/>
            <a:headEnd/>
            <a:tailEnd/>
          </a:ln>
        </p:spPr>
        <p:txBody>
          <a:bodyPr wrap="none" lIns="0" tIns="0" rIns="0" bIns="0">
            <a:spAutoFit/>
          </a:bodyPr>
          <a:lstStyle/>
          <a:p>
            <a:pPr algn="ctr">
              <a:spcBef>
                <a:spcPct val="40000"/>
              </a:spcBef>
              <a:buClr>
                <a:srgbClr val="23654B"/>
              </a:buClr>
            </a:pPr>
            <a:r>
              <a:rPr lang="en-US" sz="1000" baseline="30000">
                <a:latin typeface="Verdana" pitchFamily="34" charset="0"/>
              </a:rPr>
              <a:t>1 </a:t>
            </a:r>
            <a:r>
              <a:rPr lang="en-US" sz="1000">
                <a:latin typeface="Verdana" pitchFamily="34" charset="0"/>
              </a:rPr>
              <a:t>Source: A commissioned study conducted by Forrester Consulting on behalf of Intel, September 2008</a:t>
            </a:r>
          </a:p>
          <a:p>
            <a:pPr algn="ctr">
              <a:spcBef>
                <a:spcPct val="40000"/>
              </a:spcBef>
              <a:buClr>
                <a:srgbClr val="23654B"/>
              </a:buClr>
            </a:pPr>
            <a:r>
              <a:rPr lang="en-US" sz="1000">
                <a:latin typeface="Verdana" pitchFamily="34" charset="0"/>
              </a:rPr>
              <a:t>www.intel.com/in/business/Increase_Productivit_By_Providing_Notebooks_Beyond_The_Road_Warriors.pdf</a:t>
            </a:r>
          </a:p>
        </p:txBody>
      </p:sp>
      <p:grpSp>
        <p:nvGrpSpPr>
          <p:cNvPr id="9" name="Group 34"/>
          <p:cNvGrpSpPr>
            <a:grpSpLocks/>
          </p:cNvGrpSpPr>
          <p:nvPr/>
        </p:nvGrpSpPr>
        <p:grpSpPr bwMode="auto">
          <a:xfrm>
            <a:off x="304800" y="762000"/>
            <a:ext cx="2030413" cy="2798763"/>
            <a:chOff x="304800" y="762000"/>
            <a:chExt cx="2030413" cy="2798493"/>
          </a:xfrm>
        </p:grpSpPr>
        <p:graphicFrame>
          <p:nvGraphicFramePr>
            <p:cNvPr id="91158" name="Object 22"/>
            <p:cNvGraphicFramePr>
              <a:graphicFrameLocks noChangeAspect="1"/>
            </p:cNvGraphicFramePr>
            <p:nvPr/>
          </p:nvGraphicFramePr>
          <p:xfrm>
            <a:off x="304800" y="1039813"/>
            <a:ext cx="2030413" cy="2133600"/>
          </p:xfrm>
          <a:graphic>
            <a:graphicData uri="http://schemas.openxmlformats.org/presentationml/2006/ole">
              <p:oleObj spid="_x0000_s117763" name="Chart" r:id="rId7" imgW="2828880" imgH="2981160" progId="MSGraph.Chart.8">
                <p:embed followColorScheme="full"/>
              </p:oleObj>
            </a:graphicData>
          </a:graphic>
        </p:graphicFrame>
        <p:sp>
          <p:nvSpPr>
            <p:cNvPr id="91159" name="Text Box 15"/>
            <p:cNvSpPr txBox="1">
              <a:spLocks noChangeArrowheads="1"/>
            </p:cNvSpPr>
            <p:nvPr/>
          </p:nvSpPr>
          <p:spPr bwMode="auto">
            <a:xfrm>
              <a:off x="677059" y="762000"/>
              <a:ext cx="1287558" cy="190511"/>
            </a:xfrm>
            <a:prstGeom prst="rect">
              <a:avLst/>
            </a:prstGeom>
            <a:noFill/>
            <a:ln w="127000" algn="ctr">
              <a:noFill/>
              <a:miter lim="800000"/>
              <a:headEnd/>
              <a:tailEnd/>
            </a:ln>
          </p:spPr>
          <p:txBody>
            <a:bodyPr lIns="85699" tIns="42850" rIns="85699" bIns="42850">
              <a:spAutoFit/>
            </a:bodyPr>
            <a:lstStyle/>
            <a:p>
              <a:pPr algn="ctr" eaLnBrk="0" hangingPunct="0">
                <a:spcBef>
                  <a:spcPct val="50000"/>
                </a:spcBef>
              </a:pPr>
              <a:r>
                <a:rPr lang="en-US" sz="1100" b="1">
                  <a:solidFill>
                    <a:srgbClr val="003300"/>
                  </a:solidFill>
                  <a:latin typeface="Verdana" pitchFamily="34" charset="0"/>
                </a:rPr>
                <a:t>2009</a:t>
              </a:r>
            </a:p>
          </p:txBody>
        </p:sp>
        <p:sp>
          <p:nvSpPr>
            <p:cNvPr id="4" name="Text Box 31"/>
            <p:cNvSpPr txBox="1">
              <a:spLocks noChangeArrowheads="1"/>
            </p:cNvSpPr>
            <p:nvPr/>
          </p:nvSpPr>
          <p:spPr bwMode="auto">
            <a:xfrm>
              <a:off x="336550" y="3016033"/>
              <a:ext cx="1593850" cy="5444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lnSpc>
                  <a:spcPct val="90000"/>
                </a:lnSpc>
              </a:pPr>
              <a:endParaRPr lang="en-US" sz="1100" b="1">
                <a:solidFill>
                  <a:schemeClr val="bg1"/>
                </a:solidFill>
                <a:latin typeface="Verdana" pitchFamily="34" charset="0"/>
              </a:endParaRPr>
            </a:p>
            <a:p>
              <a:pPr algn="ctr">
                <a:lnSpc>
                  <a:spcPct val="90000"/>
                </a:lnSpc>
              </a:pPr>
              <a:r>
                <a:rPr lang="en-US" sz="1100" b="1">
                  <a:solidFill>
                    <a:schemeClr val="bg1"/>
                  </a:solidFill>
                  <a:latin typeface="Verdana" pitchFamily="34" charset="0"/>
                </a:rPr>
                <a:t>Distribución total </a:t>
              </a:r>
            </a:p>
            <a:p>
              <a:pPr algn="ctr">
                <a:lnSpc>
                  <a:spcPct val="90000"/>
                </a:lnSpc>
              </a:pPr>
              <a:r>
                <a:rPr lang="en-US" sz="1100" b="1">
                  <a:solidFill>
                    <a:schemeClr val="bg1"/>
                  </a:solidFill>
                  <a:latin typeface="Verdana" pitchFamily="34" charset="0"/>
                </a:rPr>
                <a:t>del mercado</a:t>
              </a:r>
              <a:r>
                <a:rPr lang="en-US" sz="1100" baseline="30000">
                  <a:solidFill>
                    <a:schemeClr val="bg1"/>
                  </a:solidFill>
                  <a:latin typeface="Verdana" pitchFamily="34" charset="0"/>
                </a:rPr>
                <a:t>1</a:t>
              </a:r>
            </a:p>
          </p:txBody>
        </p:sp>
        <p:sp>
          <p:nvSpPr>
            <p:cNvPr id="447545" name="Text Box 23"/>
            <p:cNvSpPr txBox="1">
              <a:spLocks noChangeArrowheads="1"/>
            </p:cNvSpPr>
            <p:nvPr/>
          </p:nvSpPr>
          <p:spPr bwMode="auto">
            <a:xfrm>
              <a:off x="404813" y="1547737"/>
              <a:ext cx="1042987" cy="390487"/>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pPr>
              <a:r>
                <a:rPr lang="en-US" sz="1000" b="1">
                  <a:solidFill>
                    <a:schemeClr val="bg1"/>
                  </a:solidFill>
                  <a:latin typeface="Verdana" pitchFamily="34" charset="0"/>
                </a:rPr>
                <a:t>38% Desktops</a:t>
              </a:r>
            </a:p>
          </p:txBody>
        </p:sp>
        <p:sp>
          <p:nvSpPr>
            <p:cNvPr id="91162" name="Text Box 24"/>
            <p:cNvSpPr txBox="1">
              <a:spLocks noChangeArrowheads="1"/>
            </p:cNvSpPr>
            <p:nvPr/>
          </p:nvSpPr>
          <p:spPr bwMode="auto">
            <a:xfrm>
              <a:off x="1142952" y="2215839"/>
              <a:ext cx="1044022" cy="44293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pPr>
              <a:r>
                <a:rPr lang="en-US" sz="1100" b="1">
                  <a:solidFill>
                    <a:schemeClr val="bg1"/>
                  </a:solidFill>
                  <a:latin typeface="Verdana" pitchFamily="34" charset="0"/>
                </a:rPr>
                <a:t>62% Notebooks</a:t>
              </a:r>
            </a:p>
          </p:txBody>
        </p:sp>
      </p:grpSp>
      <p:grpSp>
        <p:nvGrpSpPr>
          <p:cNvPr id="10" name="Group 56"/>
          <p:cNvGrpSpPr>
            <a:grpSpLocks/>
          </p:cNvGrpSpPr>
          <p:nvPr/>
        </p:nvGrpSpPr>
        <p:grpSpPr bwMode="auto">
          <a:xfrm>
            <a:off x="6748463" y="739775"/>
            <a:ext cx="2468562" cy="2730500"/>
            <a:chOff x="4306" y="466"/>
            <a:chExt cx="1555" cy="1720"/>
          </a:xfrm>
        </p:grpSpPr>
        <p:graphicFrame>
          <p:nvGraphicFramePr>
            <p:cNvPr id="91164" name="Object 28"/>
            <p:cNvGraphicFramePr>
              <a:graphicFrameLocks noChangeAspect="1"/>
            </p:cNvGraphicFramePr>
            <p:nvPr/>
          </p:nvGraphicFramePr>
          <p:xfrm>
            <a:off x="4343" y="641"/>
            <a:ext cx="1279" cy="1344"/>
          </p:xfrm>
          <a:graphic>
            <a:graphicData uri="http://schemas.openxmlformats.org/presentationml/2006/ole">
              <p:oleObj spid="_x0000_s117762" name="Chart" r:id="rId8" imgW="2829060" imgH="2981235" progId="MSGraph.Chart.8">
                <p:embed followColorScheme="full"/>
              </p:oleObj>
            </a:graphicData>
          </a:graphic>
        </p:graphicFrame>
        <p:sp>
          <p:nvSpPr>
            <p:cNvPr id="447551" name="Text Box 15"/>
            <p:cNvSpPr txBox="1">
              <a:spLocks noChangeArrowheads="1"/>
            </p:cNvSpPr>
            <p:nvPr/>
          </p:nvSpPr>
          <p:spPr bwMode="auto">
            <a:xfrm>
              <a:off x="4577" y="466"/>
              <a:ext cx="811" cy="199"/>
            </a:xfrm>
            <a:prstGeom prst="rect">
              <a:avLst/>
            </a:prstGeom>
            <a:noFill/>
            <a:ln w="127000" algn="ctr">
              <a:noFill/>
              <a:miter lim="800000"/>
              <a:headEnd/>
              <a:tailEnd/>
            </a:ln>
          </p:spPr>
          <p:txBody>
            <a:bodyPr lIns="85699" tIns="42850" rIns="85699" bIns="42850">
              <a:spAutoFit/>
            </a:bodyPr>
            <a:lstStyle/>
            <a:p>
              <a:pPr algn="ctr" eaLnBrk="0" hangingPunct="0">
                <a:spcBef>
                  <a:spcPct val="50000"/>
                </a:spcBef>
                <a:defRPr/>
              </a:pPr>
              <a:r>
                <a:rPr lang="en-US" sz="2200" b="1">
                  <a:solidFill>
                    <a:srgbClr val="003300"/>
                  </a:solidFill>
                  <a:latin typeface="+mn-lt"/>
                </a:rPr>
                <a:t>2008</a:t>
              </a:r>
            </a:p>
          </p:txBody>
        </p:sp>
        <p:sp>
          <p:nvSpPr>
            <p:cNvPr id="3" name="Text Box 31"/>
            <p:cNvSpPr txBox="1">
              <a:spLocks noChangeArrowheads="1"/>
            </p:cNvSpPr>
            <p:nvPr/>
          </p:nvSpPr>
          <p:spPr bwMode="auto">
            <a:xfrm>
              <a:off x="4306" y="1886"/>
              <a:ext cx="1555" cy="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lnSpc>
                  <a:spcPct val="90000"/>
                </a:lnSpc>
              </a:pPr>
              <a:r>
                <a:rPr lang="en-US" sz="1400" b="1">
                  <a:solidFill>
                    <a:srgbClr val="080808"/>
                  </a:solidFill>
                  <a:effectLst>
                    <a:outerShdw blurRad="38100" dist="38100" dir="2700000" algn="tl">
                      <a:srgbClr val="C0C0C0"/>
                    </a:outerShdw>
                  </a:effectLst>
                  <a:latin typeface="Verdana" pitchFamily="34" charset="0"/>
                </a:rPr>
                <a:t>Distribución del </a:t>
              </a:r>
            </a:p>
            <a:p>
              <a:pPr algn="ctr">
                <a:lnSpc>
                  <a:spcPct val="90000"/>
                </a:lnSpc>
              </a:pPr>
              <a:r>
                <a:rPr lang="en-US" sz="1400" b="1">
                  <a:solidFill>
                    <a:srgbClr val="080808"/>
                  </a:solidFill>
                  <a:effectLst>
                    <a:outerShdw blurRad="38100" dist="38100" dir="2700000" algn="tl">
                      <a:srgbClr val="C0C0C0"/>
                    </a:outerShdw>
                  </a:effectLst>
                  <a:latin typeface="Verdana" pitchFamily="34" charset="0"/>
                </a:rPr>
                <a:t>segmento “Enterprise”</a:t>
              </a:r>
              <a:endParaRPr lang="en-US" sz="1400" b="1" baseline="30000">
                <a:solidFill>
                  <a:srgbClr val="080808"/>
                </a:solidFill>
                <a:effectLst>
                  <a:outerShdw blurRad="38100" dist="38100" dir="2700000" algn="tl">
                    <a:srgbClr val="C0C0C0"/>
                  </a:outerShdw>
                </a:effectLst>
                <a:latin typeface="Verdana" pitchFamily="34" charset="0"/>
              </a:endParaRPr>
            </a:p>
          </p:txBody>
        </p:sp>
        <p:sp>
          <p:nvSpPr>
            <p:cNvPr id="447553" name="Text Box 23"/>
            <p:cNvSpPr txBox="1">
              <a:spLocks noChangeArrowheads="1"/>
            </p:cNvSpPr>
            <p:nvPr/>
          </p:nvSpPr>
          <p:spPr bwMode="auto">
            <a:xfrm>
              <a:off x="4871" y="1238"/>
              <a:ext cx="658" cy="27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62% Desktops</a:t>
              </a:r>
            </a:p>
          </p:txBody>
        </p:sp>
        <p:sp>
          <p:nvSpPr>
            <p:cNvPr id="447554" name="Text Box 24"/>
            <p:cNvSpPr txBox="1">
              <a:spLocks noChangeArrowheads="1"/>
            </p:cNvSpPr>
            <p:nvPr/>
          </p:nvSpPr>
          <p:spPr bwMode="auto">
            <a:xfrm>
              <a:off x="4406" y="1042"/>
              <a:ext cx="657" cy="279"/>
            </a:xfrm>
            <a:prstGeom prst="rect">
              <a:avLst/>
            </a:prstGeom>
            <a:noFill/>
            <a:ln w="127000" algn="ctr">
              <a:noFill/>
              <a:miter lim="800000"/>
              <a:headEnd/>
              <a:tailEnd/>
            </a:ln>
            <a:effectLst>
              <a:prstShdw prst="shdw17" dist="17961" dir="2700000">
                <a:srgbClr val="999999"/>
              </a:prstShdw>
            </a:effectLst>
          </p:spPr>
          <p:txBody>
            <a:bodyPr lIns="85699" tIns="42850" rIns="85699" bIns="42850">
              <a:spAutoFit/>
            </a:bodyPr>
            <a:lstStyle/>
            <a:p>
              <a:pPr algn="ctr" eaLnBrk="0" hangingPunct="0">
                <a:spcBef>
                  <a:spcPct val="50000"/>
                </a:spcBef>
                <a:defRPr/>
              </a:pPr>
              <a:r>
                <a:rPr lang="en-US" sz="1100" b="1" dirty="0">
                  <a:solidFill>
                    <a:schemeClr val="bg1"/>
                  </a:solidFill>
                  <a:latin typeface="+mn-lt"/>
                </a:rPr>
                <a:t>38% Notebooks</a:t>
              </a:r>
            </a:p>
          </p:txBody>
        </p:sp>
      </p:grpSp>
      <p:sp>
        <p:nvSpPr>
          <p:cNvPr id="6" name="AutoShape 57"/>
          <p:cNvSpPr>
            <a:spLocks noChangeArrowheads="1"/>
          </p:cNvSpPr>
          <p:nvPr/>
        </p:nvSpPr>
        <p:spPr bwMode="auto">
          <a:xfrm rot="702487">
            <a:off x="5551488" y="1143000"/>
            <a:ext cx="16002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080808"/>
            </a:solidFill>
            <a:miter lim="800000"/>
            <a:headEnd/>
            <a:tailEnd/>
          </a:ln>
          <a:effectLst>
            <a:prstShdw prst="shdw17" dist="17961" dir="2700000">
              <a:srgbClr val="050505"/>
            </a:prstShdw>
          </a:effectLst>
        </p:spPr>
        <p:txBody>
          <a:bodyPr anchor="ctr"/>
          <a:lstStyle/>
          <a:p>
            <a:pPr algn="ctr">
              <a:lnSpc>
                <a:spcPct val="90000"/>
              </a:lnSpc>
              <a:spcBef>
                <a:spcPct val="20000"/>
              </a:spcBef>
              <a:defRPr/>
            </a:pPr>
            <a:r>
              <a:rPr lang="en-US" sz="1200" b="1">
                <a:solidFill>
                  <a:srgbClr val="080808"/>
                </a:solidFill>
                <a:latin typeface="+mn-lt"/>
              </a:rPr>
              <a:t>Up from 25% in ‘05</a:t>
            </a:r>
          </a:p>
        </p:txBody>
      </p:sp>
      <p:sp>
        <p:nvSpPr>
          <p:cNvPr id="5" name="Rectangle 27"/>
          <p:cNvSpPr>
            <a:spLocks noChangeArrowheads="1"/>
          </p:cNvSpPr>
          <p:nvPr/>
        </p:nvSpPr>
        <p:spPr bwMode="auto">
          <a:xfrm>
            <a:off x="4876800" y="3962400"/>
            <a:ext cx="4191000" cy="1752600"/>
          </a:xfrm>
          <a:prstGeom prst="rect">
            <a:avLst/>
          </a:prstGeom>
          <a:solidFill>
            <a:srgbClr val="333333"/>
          </a:solidFill>
          <a:ln w="28575" algn="ctr">
            <a:solidFill>
              <a:srgbClr val="080808"/>
            </a:solidFill>
            <a:miter lim="800000"/>
            <a:headEnd/>
            <a:tailEnd/>
          </a:ln>
        </p:spPr>
        <p:txBody>
          <a:bodyPr lIns="91363" tIns="45681" rIns="91363" bIns="45681"/>
          <a:lstStyle/>
          <a:p>
            <a:pPr defTabSz="857250" eaLnBrk="0" hangingPunct="0">
              <a:lnSpc>
                <a:spcPct val="90000"/>
              </a:lnSpc>
              <a:spcBef>
                <a:spcPct val="20000"/>
              </a:spcBef>
              <a:buFont typeface="Arial" charset="0"/>
              <a:buNone/>
            </a:pPr>
            <a:r>
              <a:rPr lang="en-US" b="1">
                <a:solidFill>
                  <a:schemeClr val="bg1"/>
                </a:solidFill>
                <a:effectLst>
                  <a:outerShdw blurRad="38100" dist="38100" dir="2700000" algn="tl">
                    <a:srgbClr val="000000"/>
                  </a:outerShdw>
                </a:effectLst>
                <a:latin typeface="Verdana" pitchFamily="34" charset="0"/>
              </a:rPr>
              <a:t>Impulsado por:</a:t>
            </a:r>
          </a:p>
          <a:p>
            <a:pPr marL="228600" lvl="1" indent="-114300" defTabSz="857250" eaLnBrk="0" hangingPunct="0">
              <a:spcBef>
                <a:spcPct val="20000"/>
              </a:spcBef>
              <a:buFont typeface="Arial" charset="0"/>
              <a:buChar char="•"/>
            </a:pPr>
            <a:r>
              <a:rPr lang="en-US" sz="1300">
                <a:solidFill>
                  <a:schemeClr val="bg1"/>
                </a:solidFill>
                <a:latin typeface="Verdana" pitchFamily="34" charset="0"/>
              </a:rPr>
              <a:t>Ganancia global de productividad y flexibilidad para usuario (</a:t>
            </a:r>
            <a:r>
              <a:rPr lang="en-US" sz="1300" b="1">
                <a:solidFill>
                  <a:schemeClr val="bg1"/>
                </a:solidFill>
                <a:latin typeface="Verdana" pitchFamily="34" charset="0"/>
              </a:rPr>
              <a:t>move, roam</a:t>
            </a:r>
            <a:r>
              <a:rPr lang="en-US" sz="1300">
                <a:solidFill>
                  <a:schemeClr val="bg1"/>
                </a:solidFill>
                <a:latin typeface="Verdana" pitchFamily="34" charset="0"/>
              </a:rPr>
              <a:t>, </a:t>
            </a:r>
            <a:r>
              <a:rPr lang="en-US" sz="1300" b="1">
                <a:solidFill>
                  <a:schemeClr val="bg1"/>
                </a:solidFill>
                <a:latin typeface="Verdana" pitchFamily="34" charset="0"/>
              </a:rPr>
              <a:t>gather/collaborate)</a:t>
            </a:r>
          </a:p>
          <a:p>
            <a:pPr marL="228600" lvl="1" indent="-114300" defTabSz="857250" eaLnBrk="0" hangingPunct="0">
              <a:spcBef>
                <a:spcPct val="20000"/>
              </a:spcBef>
              <a:buFont typeface="Arial" charset="0"/>
              <a:buChar char="•"/>
            </a:pPr>
            <a:r>
              <a:rPr lang="en-US" sz="1300">
                <a:solidFill>
                  <a:schemeClr val="bg1"/>
                </a:solidFill>
                <a:latin typeface="Verdana" pitchFamily="34" charset="0"/>
              </a:rPr>
              <a:t>Rendimiento equivalente a Desktop</a:t>
            </a:r>
          </a:p>
          <a:p>
            <a:pPr marL="228600" lvl="1" indent="-114300" defTabSz="857250" eaLnBrk="0" hangingPunct="0">
              <a:spcBef>
                <a:spcPct val="20000"/>
              </a:spcBef>
              <a:buFont typeface="Arial" charset="0"/>
              <a:buChar char="•"/>
            </a:pPr>
            <a:r>
              <a:rPr lang="en-US" sz="1300">
                <a:solidFill>
                  <a:schemeClr val="bg1"/>
                </a:solidFill>
                <a:latin typeface="Verdana" pitchFamily="34" charset="0"/>
              </a:rPr>
              <a:t>Gestionabilidad mejorada (equivalente a desktop)</a:t>
            </a:r>
          </a:p>
        </p:txBody>
      </p:sp>
      <p:sp>
        <p:nvSpPr>
          <p:cNvPr id="447547" name="AutoShape 59"/>
          <p:cNvSpPr>
            <a:spLocks noChangeArrowheads="1"/>
          </p:cNvSpPr>
          <p:nvPr/>
        </p:nvSpPr>
        <p:spPr bwMode="auto">
          <a:xfrm rot="20897513" flipH="1">
            <a:off x="2043113" y="1143000"/>
            <a:ext cx="16002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080808"/>
            </a:solidFill>
            <a:miter lim="800000"/>
            <a:headEnd/>
            <a:tailEnd/>
          </a:ln>
          <a:effectLst>
            <a:prstShdw prst="shdw17" dist="17961" dir="2700000">
              <a:srgbClr val="050505"/>
            </a:prstShdw>
          </a:effectLst>
        </p:spPr>
        <p:txBody>
          <a:bodyPr anchor="ctr"/>
          <a:lstStyle/>
          <a:p>
            <a:pPr algn="ctr">
              <a:lnSpc>
                <a:spcPct val="90000"/>
              </a:lnSpc>
              <a:spcBef>
                <a:spcPct val="20000"/>
              </a:spcBef>
              <a:defRPr/>
            </a:pPr>
            <a:r>
              <a:rPr lang="en-US" sz="1200" b="1" dirty="0">
                <a:solidFill>
                  <a:srgbClr val="080808"/>
                </a:solidFill>
                <a:latin typeface="+mn-lt"/>
              </a:rPr>
              <a:t>Consumer Shift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7547"/>
                                        </p:tgtEl>
                                        <p:attrNameLst>
                                          <p:attrName>style.visibility</p:attrName>
                                        </p:attrNameLst>
                                      </p:cBhvr>
                                      <p:to>
                                        <p:strVal val="visible"/>
                                      </p:to>
                                    </p:set>
                                    <p:animEffect transition="in" filter="fade">
                                      <p:cBhvr>
                                        <p:cTn id="7" dur="500"/>
                                        <p:tgtEl>
                                          <p:spTgt spid="4475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447547"/>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47510"/>
                                        </p:tgtEl>
                                        <p:attrNameLst>
                                          <p:attrName>style.visibility</p:attrName>
                                        </p:attrNameLst>
                                      </p:cBhvr>
                                      <p:to>
                                        <p:strVal val="visible"/>
                                      </p:to>
                                    </p:set>
                                    <p:animEffect transition="in" filter="fade">
                                      <p:cBhvr>
                                        <p:cTn id="31" dur="500"/>
                                        <p:tgtEl>
                                          <p:spTgt spid="447510"/>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510" grpId="0" animBg="1"/>
      <p:bldP spid="6" grpId="0" animBg="1"/>
      <p:bldP spid="6" grpId="1" animBg="1"/>
      <p:bldP spid="5" grpId="0" animBg="1"/>
      <p:bldP spid="447547" grpId="0" animBg="1"/>
      <p:bldP spid="44754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utoShape 16"/>
          <p:cNvGrpSpPr>
            <a:grpSpLocks/>
          </p:cNvGrpSpPr>
          <p:nvPr/>
        </p:nvGrpSpPr>
        <p:grpSpPr bwMode="auto">
          <a:xfrm>
            <a:off x="665163" y="781050"/>
            <a:ext cx="7966075" cy="4675188"/>
            <a:chOff x="419" y="772"/>
            <a:chExt cx="5018" cy="2945"/>
          </a:xfrm>
        </p:grpSpPr>
        <p:pic>
          <p:nvPicPr>
            <p:cNvPr id="93187" name="AutoShape 16"/>
            <p:cNvPicPr>
              <a:picLocks noChangeArrowheads="1"/>
            </p:cNvPicPr>
            <p:nvPr/>
          </p:nvPicPr>
          <p:blipFill>
            <a:blip r:embed="rId3"/>
            <a:srcRect/>
            <a:stretch>
              <a:fillRect/>
            </a:stretch>
          </p:blipFill>
          <p:spPr bwMode="auto">
            <a:xfrm>
              <a:off x="419" y="772"/>
              <a:ext cx="5018" cy="2945"/>
            </a:xfrm>
            <a:prstGeom prst="rect">
              <a:avLst/>
            </a:prstGeom>
            <a:noFill/>
            <a:ln w="9525">
              <a:noFill/>
              <a:miter lim="800000"/>
              <a:headEnd/>
              <a:tailEnd/>
            </a:ln>
          </p:spPr>
        </p:pic>
        <p:sp>
          <p:nvSpPr>
            <p:cNvPr id="93188" name="Text Box 4"/>
            <p:cNvSpPr txBox="1">
              <a:spLocks noChangeArrowheads="1"/>
            </p:cNvSpPr>
            <p:nvPr/>
          </p:nvSpPr>
          <p:spPr bwMode="auto">
            <a:xfrm>
              <a:off x="1117" y="1210"/>
              <a:ext cx="3263" cy="1908"/>
            </a:xfrm>
            <a:prstGeom prst="rect">
              <a:avLst/>
            </a:prstGeom>
            <a:noFill/>
            <a:ln w="9525">
              <a:noFill/>
              <a:miter lim="800000"/>
              <a:headEnd/>
              <a:tailEnd/>
            </a:ln>
          </p:spPr>
          <p:txBody>
            <a:bodyPr/>
            <a:lstStyle/>
            <a:p>
              <a:endParaRPr lang="en-GB" sz="2000">
                <a:solidFill>
                  <a:schemeClr val="bg1"/>
                </a:solidFill>
                <a:latin typeface="Verdana" pitchFamily="34" charset="0"/>
              </a:endParaRPr>
            </a:p>
          </p:txBody>
        </p:sp>
      </p:grpSp>
      <p:sp>
        <p:nvSpPr>
          <p:cNvPr id="93190" name="Slide Number Placeholder 3"/>
          <p:cNvSpPr txBox="1">
            <a:spLocks noGrp="1"/>
          </p:cNvSpPr>
          <p:nvPr/>
        </p:nvSpPr>
        <p:spPr bwMode="auto">
          <a:xfrm>
            <a:off x="8729663" y="6629400"/>
            <a:ext cx="414337" cy="304800"/>
          </a:xfrm>
          <a:prstGeom prst="rect">
            <a:avLst/>
          </a:prstGeom>
          <a:noFill/>
          <a:ln w="9525">
            <a:noFill/>
            <a:miter lim="800000"/>
            <a:headEnd/>
            <a:tailEnd/>
          </a:ln>
        </p:spPr>
        <p:txBody>
          <a:bodyPr/>
          <a:lstStyle/>
          <a:p>
            <a:fld id="{CAC1CFE9-3087-482A-B321-2AE0FCD58BD9}" type="slidenum">
              <a:rPr lang="en-US">
                <a:latin typeface="Verdana" pitchFamily="34" charset="0"/>
              </a:rPr>
              <a:pPr/>
              <a:t>16</a:t>
            </a:fld>
            <a:endParaRPr lang="en-US">
              <a:latin typeface="Verdana" pitchFamily="34" charset="0"/>
            </a:endParaRPr>
          </a:p>
        </p:txBody>
      </p:sp>
      <p:sp>
        <p:nvSpPr>
          <p:cNvPr id="93196" name="Rectangle 2"/>
          <p:cNvSpPr>
            <a:spLocks noGrp="1" noChangeArrowheads="1"/>
          </p:cNvSpPr>
          <p:nvPr>
            <p:ph type="title" idx="4294967295"/>
          </p:nvPr>
        </p:nvSpPr>
        <p:spPr>
          <a:xfrm>
            <a:off x="179388" y="84138"/>
            <a:ext cx="8410575" cy="681037"/>
          </a:xfrm>
        </p:spPr>
        <p:txBody>
          <a:bodyPr lIns="92007" tIns="46005" rIns="92007" bIns="46005"/>
          <a:lstStyle/>
          <a:p>
            <a:pPr algn="l"/>
            <a:r>
              <a:rPr lang="en-US" sz="2800" b="1" smtClean="0"/>
              <a:t>La elección del modelo debe adecuarse  a los requerimientos de IT y del usuario</a:t>
            </a:r>
          </a:p>
        </p:txBody>
      </p:sp>
      <p:sp>
        <p:nvSpPr>
          <p:cNvPr id="3" name="Content Placeholder 2"/>
          <p:cNvSpPr>
            <a:spLocks/>
          </p:cNvSpPr>
          <p:nvPr/>
        </p:nvSpPr>
        <p:spPr bwMode="auto">
          <a:xfrm>
            <a:off x="280988" y="5084763"/>
            <a:ext cx="8863012" cy="1654175"/>
          </a:xfrm>
          <a:prstGeom prst="rect">
            <a:avLst/>
          </a:prstGeom>
          <a:gradFill rotWithShape="1">
            <a:gsLst>
              <a:gs pos="0">
                <a:srgbClr val="FF9900"/>
              </a:gs>
              <a:gs pos="100000">
                <a:srgbClr val="FFC56F"/>
              </a:gs>
            </a:gsLst>
            <a:lin ang="5400000" scaled="1"/>
          </a:gradFill>
          <a:ln w="9525">
            <a:noFill/>
            <a:miter lim="800000"/>
            <a:headEnd/>
            <a:tailEnd/>
          </a:ln>
          <a:effectLst>
            <a:outerShdw dist="107763" dir="2700000" algn="ctr" rotWithShape="0">
              <a:schemeClr val="tx1"/>
            </a:outerShdw>
          </a:effectLst>
        </p:spPr>
        <p:txBody>
          <a:bodyPr lIns="91372" tIns="45688" rIns="91372" bIns="45688"/>
          <a:lstStyle/>
          <a:p>
            <a:pPr marL="225425" indent="-225425" algn="ctr"/>
            <a:r>
              <a:rPr lang="en-US" sz="2400" b="1" dirty="0">
                <a:solidFill>
                  <a:schemeClr val="tx2"/>
                </a:solidFill>
                <a:effectLst>
                  <a:outerShdw blurRad="38100" dist="38100" dir="2700000" algn="tl">
                    <a:srgbClr val="000000"/>
                  </a:outerShdw>
                </a:effectLst>
                <a:latin typeface="Neo Sans Intel Medium" pitchFamily="34" charset="0"/>
              </a:rPr>
              <a:t>La mayor parte de </a:t>
            </a:r>
            <a:r>
              <a:rPr lang="en-US" sz="2400" b="1" dirty="0" err="1">
                <a:solidFill>
                  <a:schemeClr val="tx2"/>
                </a:solidFill>
                <a:effectLst>
                  <a:outerShdw blurRad="38100" dist="38100" dir="2700000" algn="tl">
                    <a:srgbClr val="000000"/>
                  </a:outerShdw>
                </a:effectLst>
                <a:latin typeface="Neo Sans Intel Medium" pitchFamily="34" charset="0"/>
              </a:rPr>
              <a:t>las</a:t>
            </a:r>
            <a:r>
              <a:rPr lang="en-US" sz="2400" b="1" dirty="0">
                <a:solidFill>
                  <a:schemeClr val="tx2"/>
                </a:solidFill>
                <a:effectLst>
                  <a:outerShdw blurRad="38100" dist="38100" dir="2700000" algn="tl">
                    <a:srgbClr val="000000"/>
                  </a:outerShdw>
                </a:effectLst>
                <a:latin typeface="Neo Sans Intel Medium" pitchFamily="34" charset="0"/>
              </a:rPr>
              <a:t> </a:t>
            </a:r>
            <a:r>
              <a:rPr lang="en-US" sz="2400" b="1" dirty="0" err="1">
                <a:solidFill>
                  <a:schemeClr val="tx2"/>
                </a:solidFill>
                <a:effectLst>
                  <a:outerShdw blurRad="38100" dist="38100" dir="2700000" algn="tl">
                    <a:srgbClr val="000000"/>
                  </a:outerShdw>
                </a:effectLst>
                <a:latin typeface="Neo Sans Intel Medium" pitchFamily="34" charset="0"/>
              </a:rPr>
              <a:t>organizaciones</a:t>
            </a:r>
            <a:r>
              <a:rPr lang="en-US" sz="2400" b="1" dirty="0">
                <a:solidFill>
                  <a:schemeClr val="tx2"/>
                </a:solidFill>
                <a:effectLst>
                  <a:outerShdw blurRad="38100" dist="38100" dir="2700000" algn="tl">
                    <a:srgbClr val="000000"/>
                  </a:outerShdw>
                </a:effectLst>
                <a:latin typeface="Neo Sans Intel Medium" pitchFamily="34" charset="0"/>
              </a:rPr>
              <a:t> </a:t>
            </a:r>
            <a:r>
              <a:rPr lang="en-US" sz="2400" b="1" dirty="0" err="1" smtClean="0">
                <a:solidFill>
                  <a:schemeClr val="tx2"/>
                </a:solidFill>
                <a:effectLst>
                  <a:outerShdw blurRad="38100" dist="38100" dir="2700000" algn="tl">
                    <a:srgbClr val="000000"/>
                  </a:outerShdw>
                </a:effectLst>
                <a:latin typeface="Neo Sans Intel Medium" pitchFamily="34" charset="0"/>
              </a:rPr>
              <a:t>aplica</a:t>
            </a:r>
            <a:r>
              <a:rPr lang="en-US" sz="2400" b="1" dirty="0" smtClean="0">
                <a:solidFill>
                  <a:schemeClr val="tx2"/>
                </a:solidFill>
                <a:effectLst>
                  <a:outerShdw blurRad="38100" dist="38100" dir="2700000" algn="tl">
                    <a:srgbClr val="000000"/>
                  </a:outerShdw>
                </a:effectLst>
                <a:latin typeface="Neo Sans Intel Medium" pitchFamily="34" charset="0"/>
              </a:rPr>
              <a:t> </a:t>
            </a:r>
            <a:r>
              <a:rPr lang="en-US" sz="2400" b="1" dirty="0" err="1" smtClean="0">
                <a:solidFill>
                  <a:schemeClr val="tx2"/>
                </a:solidFill>
                <a:effectLst>
                  <a:outerShdw blurRad="38100" dist="38100" dir="2700000" algn="tl">
                    <a:srgbClr val="000000"/>
                  </a:outerShdw>
                </a:effectLst>
                <a:latin typeface="Neo Sans Intel Medium" pitchFamily="34" charset="0"/>
              </a:rPr>
              <a:t>modelos</a:t>
            </a:r>
            <a:r>
              <a:rPr lang="en-US" sz="2400" b="1" dirty="0" smtClean="0">
                <a:solidFill>
                  <a:schemeClr val="tx2"/>
                </a:solidFill>
                <a:effectLst>
                  <a:outerShdw blurRad="38100" dist="38100" dir="2700000" algn="tl">
                    <a:srgbClr val="000000"/>
                  </a:outerShdw>
                </a:effectLst>
                <a:latin typeface="Neo Sans Intel Medium" pitchFamily="34" charset="0"/>
              </a:rPr>
              <a:t> </a:t>
            </a:r>
            <a:r>
              <a:rPr lang="en-US" sz="2400" b="1" dirty="0" err="1" smtClean="0">
                <a:solidFill>
                  <a:schemeClr val="tx2"/>
                </a:solidFill>
                <a:effectLst>
                  <a:outerShdw blurRad="38100" dist="38100" dir="2700000" algn="tl">
                    <a:srgbClr val="000000"/>
                  </a:outerShdw>
                </a:effectLst>
                <a:latin typeface="Neo Sans Intel Medium" pitchFamily="34" charset="0"/>
              </a:rPr>
              <a:t>mixtos</a:t>
            </a:r>
            <a:endParaRPr lang="en-US" sz="2400" b="1" dirty="0" smtClean="0">
              <a:solidFill>
                <a:schemeClr val="tx2"/>
              </a:solidFill>
              <a:effectLst>
                <a:outerShdw blurRad="38100" dist="38100" dir="2700000" algn="tl">
                  <a:srgbClr val="000000"/>
                </a:outerShdw>
              </a:effectLst>
              <a:latin typeface="Neo Sans Intel Medium" pitchFamily="34" charset="0"/>
            </a:endParaRPr>
          </a:p>
          <a:p>
            <a:pPr marL="225425" indent="-225425" algn="ctr">
              <a:buFont typeface="Arial" pitchFamily="34" charset="0"/>
              <a:buChar char="•"/>
            </a:pPr>
            <a:r>
              <a:rPr lang="en-US" b="1" dirty="0" smtClean="0">
                <a:latin typeface="Neo Sans Intel Medium" pitchFamily="34" charset="0"/>
              </a:rPr>
              <a:t>App Virtualization + OS Streaming</a:t>
            </a:r>
          </a:p>
          <a:p>
            <a:pPr marL="225425" indent="-225425" algn="ctr">
              <a:buFont typeface="Arial" pitchFamily="34" charset="0"/>
              <a:buChar char="•"/>
            </a:pPr>
            <a:r>
              <a:rPr lang="en-US" b="1" dirty="0" smtClean="0">
                <a:latin typeface="Neo Sans Intel Medium" pitchFamily="34" charset="0"/>
              </a:rPr>
              <a:t>VDI </a:t>
            </a:r>
            <a:r>
              <a:rPr lang="en-US" b="1" dirty="0">
                <a:latin typeface="Neo Sans Intel Medium" pitchFamily="34" charset="0"/>
              </a:rPr>
              <a:t>+ Streamed OS + App </a:t>
            </a:r>
            <a:r>
              <a:rPr lang="en-US" b="1" dirty="0" smtClean="0">
                <a:latin typeface="Neo Sans Intel Medium" pitchFamily="34" charset="0"/>
              </a:rPr>
              <a:t>Virtualization</a:t>
            </a:r>
          </a:p>
          <a:p>
            <a:pPr marL="225425" indent="-225425" algn="ctr">
              <a:buFont typeface="Arial" pitchFamily="34" charset="0"/>
              <a:buChar char="•"/>
            </a:pPr>
            <a:r>
              <a:rPr lang="en-US" b="1" dirty="0" smtClean="0">
                <a:latin typeface="Neo Sans Intel Medium" pitchFamily="34" charset="0"/>
              </a:rPr>
              <a:t>App </a:t>
            </a:r>
            <a:r>
              <a:rPr lang="en-US" b="1" dirty="0">
                <a:latin typeface="Neo Sans Intel Medium" pitchFamily="34" charset="0"/>
              </a:rPr>
              <a:t>Virtualization + Terminal Services</a:t>
            </a:r>
          </a:p>
        </p:txBody>
      </p:sp>
      <p:sp>
        <p:nvSpPr>
          <p:cNvPr id="93202" name="Rectangle 18"/>
          <p:cNvSpPr>
            <a:spLocks noChangeArrowheads="1"/>
          </p:cNvSpPr>
          <p:nvPr/>
        </p:nvSpPr>
        <p:spPr bwMode="auto">
          <a:xfrm>
            <a:off x="2286000" y="1933575"/>
            <a:ext cx="4648200" cy="2057400"/>
          </a:xfrm>
          <a:prstGeom prst="rect">
            <a:avLst/>
          </a:prstGeom>
          <a:noFill/>
          <a:ln w="22225" algn="ctr">
            <a:solidFill>
              <a:srgbClr val="B2B2B2"/>
            </a:solidFill>
            <a:prstDash val="dash"/>
            <a:miter lim="800000"/>
            <a:headEnd/>
            <a:tailEnd/>
          </a:ln>
          <a:effectLst/>
        </p:spPr>
        <p:txBody>
          <a:bodyPr wrap="none" anchor="ctr">
            <a:spAutoFit/>
          </a:bodyPr>
          <a:lstStyle/>
          <a:p>
            <a:endParaRPr lang="en-US"/>
          </a:p>
        </p:txBody>
      </p:sp>
      <p:sp>
        <p:nvSpPr>
          <p:cNvPr id="93203" name="Rectangle 19"/>
          <p:cNvSpPr>
            <a:spLocks noChangeArrowheads="1"/>
          </p:cNvSpPr>
          <p:nvPr/>
        </p:nvSpPr>
        <p:spPr bwMode="auto">
          <a:xfrm>
            <a:off x="1257300" y="3144838"/>
            <a:ext cx="2057400" cy="1905000"/>
          </a:xfrm>
          <a:prstGeom prst="rect">
            <a:avLst/>
          </a:prstGeom>
          <a:solidFill>
            <a:srgbClr val="CCFFFF"/>
          </a:solidFill>
          <a:ln w="2222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endParaRPr lang="en-US"/>
          </a:p>
        </p:txBody>
      </p:sp>
      <p:sp>
        <p:nvSpPr>
          <p:cNvPr id="93204" name="Rectangle 20"/>
          <p:cNvSpPr>
            <a:spLocks noChangeArrowheads="1"/>
          </p:cNvSpPr>
          <p:nvPr/>
        </p:nvSpPr>
        <p:spPr bwMode="auto">
          <a:xfrm>
            <a:off x="5867400" y="3144838"/>
            <a:ext cx="2057400" cy="1905000"/>
          </a:xfrm>
          <a:prstGeom prst="rect">
            <a:avLst/>
          </a:prstGeom>
          <a:solidFill>
            <a:srgbClr val="CCFFFF"/>
          </a:solidFill>
          <a:ln w="2222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endParaRPr lang="en-US"/>
          </a:p>
        </p:txBody>
      </p:sp>
      <p:sp>
        <p:nvSpPr>
          <p:cNvPr id="93205" name="Rectangle 21"/>
          <p:cNvSpPr>
            <a:spLocks noChangeArrowheads="1"/>
          </p:cNvSpPr>
          <p:nvPr/>
        </p:nvSpPr>
        <p:spPr bwMode="auto">
          <a:xfrm>
            <a:off x="5867400" y="981075"/>
            <a:ext cx="2057400" cy="1905000"/>
          </a:xfrm>
          <a:prstGeom prst="rect">
            <a:avLst/>
          </a:prstGeom>
          <a:solidFill>
            <a:srgbClr val="CCFFFF"/>
          </a:solidFill>
          <a:ln w="2222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endParaRPr lang="en-US"/>
          </a:p>
        </p:txBody>
      </p:sp>
      <p:sp>
        <p:nvSpPr>
          <p:cNvPr id="93206" name="Rectangle 22"/>
          <p:cNvSpPr>
            <a:spLocks noChangeArrowheads="1"/>
          </p:cNvSpPr>
          <p:nvPr/>
        </p:nvSpPr>
        <p:spPr bwMode="auto">
          <a:xfrm>
            <a:off x="1219200" y="981075"/>
            <a:ext cx="2057400" cy="1905000"/>
          </a:xfrm>
          <a:prstGeom prst="rect">
            <a:avLst/>
          </a:prstGeom>
          <a:solidFill>
            <a:srgbClr val="CCFFFF"/>
          </a:solidFill>
          <a:ln w="22225" algn="ctr">
            <a:solidFill>
              <a:schemeClr val="tx1"/>
            </a:solidFill>
            <a:miter lim="800000"/>
            <a:headEnd/>
            <a:tailEnd/>
          </a:ln>
          <a:effectLst>
            <a:outerShdw dist="107763" dir="2700000" algn="ctr" rotWithShape="0">
              <a:schemeClr val="bg2">
                <a:alpha val="50000"/>
              </a:schemeClr>
            </a:outerShdw>
          </a:effectLst>
        </p:spPr>
        <p:txBody>
          <a:bodyPr anchor="ctr">
            <a:spAutoFit/>
          </a:bodyPr>
          <a:lstStyle/>
          <a:p>
            <a:endParaRPr lang="en-US"/>
          </a:p>
        </p:txBody>
      </p:sp>
      <p:sp>
        <p:nvSpPr>
          <p:cNvPr id="93207" name="Text Box 23"/>
          <p:cNvSpPr txBox="1">
            <a:spLocks noChangeArrowheads="1"/>
          </p:cNvSpPr>
          <p:nvPr/>
        </p:nvSpPr>
        <p:spPr bwMode="auto">
          <a:xfrm>
            <a:off x="1219200" y="1079500"/>
            <a:ext cx="2057400" cy="1706563"/>
          </a:xfrm>
          <a:prstGeom prst="rect">
            <a:avLst/>
          </a:prstGeom>
          <a:noFill/>
          <a:ln w="22225" algn="ctr">
            <a:noFill/>
            <a:miter lim="800000"/>
            <a:headEnd/>
            <a:tailEnd/>
          </a:ln>
          <a:effectLst/>
        </p:spPr>
        <p:txBody>
          <a:bodyPr>
            <a:spAutoFit/>
          </a:bodyPr>
          <a:lstStyle/>
          <a:p>
            <a:pPr algn="ctr" eaLnBrk="0" hangingPunct="0">
              <a:spcBef>
                <a:spcPct val="50000"/>
              </a:spcBef>
            </a:pPr>
            <a:r>
              <a:rPr lang="es-ES" sz="2000">
                <a:latin typeface="Verdana" pitchFamily="34" charset="0"/>
              </a:rPr>
              <a:t>Requisitos de IT</a:t>
            </a:r>
          </a:p>
          <a:p>
            <a:pPr algn="ctr" eaLnBrk="0" hangingPunct="0">
              <a:spcBef>
                <a:spcPct val="50000"/>
              </a:spcBef>
            </a:pPr>
            <a:r>
              <a:rPr lang="es-ES" sz="1200">
                <a:latin typeface="Verdana" pitchFamily="34" charset="0"/>
              </a:rPr>
              <a:t>Seguridad</a:t>
            </a:r>
          </a:p>
          <a:p>
            <a:pPr algn="ctr" eaLnBrk="0" hangingPunct="0"/>
            <a:r>
              <a:rPr lang="es-ES" sz="1200">
                <a:latin typeface="Verdana" pitchFamily="34" charset="0"/>
              </a:rPr>
              <a:t>Gestión de imágenes</a:t>
            </a:r>
          </a:p>
          <a:p>
            <a:pPr algn="ctr" eaLnBrk="0" hangingPunct="0"/>
            <a:r>
              <a:rPr lang="es-ES" sz="1200">
                <a:latin typeface="Verdana" pitchFamily="34" charset="0"/>
              </a:rPr>
              <a:t>Gestión de licencias</a:t>
            </a:r>
          </a:p>
          <a:p>
            <a:pPr algn="ctr" eaLnBrk="0" hangingPunct="0"/>
            <a:r>
              <a:rPr lang="es-ES" sz="1200">
                <a:latin typeface="Verdana" pitchFamily="34" charset="0"/>
              </a:rPr>
              <a:t>Estructura de soporte</a:t>
            </a:r>
          </a:p>
          <a:p>
            <a:pPr algn="ctr" eaLnBrk="0" hangingPunct="0"/>
            <a:r>
              <a:rPr lang="es-ES" sz="1200">
                <a:latin typeface="Verdana" pitchFamily="34" charset="0"/>
              </a:rPr>
              <a:t>Disaster recovery</a:t>
            </a:r>
          </a:p>
        </p:txBody>
      </p:sp>
      <p:sp>
        <p:nvSpPr>
          <p:cNvPr id="93208" name="Text Box 24"/>
          <p:cNvSpPr txBox="1">
            <a:spLocks noChangeArrowheads="1"/>
          </p:cNvSpPr>
          <p:nvPr/>
        </p:nvSpPr>
        <p:spPr bwMode="auto">
          <a:xfrm>
            <a:off x="5867400" y="1081088"/>
            <a:ext cx="2057400" cy="1706562"/>
          </a:xfrm>
          <a:prstGeom prst="rect">
            <a:avLst/>
          </a:prstGeom>
          <a:noFill/>
          <a:ln w="22225" algn="ctr">
            <a:noFill/>
            <a:miter lim="800000"/>
            <a:headEnd/>
            <a:tailEnd/>
          </a:ln>
          <a:effectLst/>
        </p:spPr>
        <p:txBody>
          <a:bodyPr>
            <a:spAutoFit/>
          </a:bodyPr>
          <a:lstStyle/>
          <a:p>
            <a:pPr algn="ctr" eaLnBrk="0" hangingPunct="0">
              <a:spcBef>
                <a:spcPct val="50000"/>
              </a:spcBef>
            </a:pPr>
            <a:r>
              <a:rPr lang="es-ES" sz="2000">
                <a:latin typeface="Verdana" pitchFamily="34" charset="0"/>
              </a:rPr>
              <a:t>Experiencia de usuario</a:t>
            </a:r>
          </a:p>
          <a:p>
            <a:pPr algn="ctr" eaLnBrk="0" hangingPunct="0">
              <a:spcBef>
                <a:spcPct val="50000"/>
              </a:spcBef>
            </a:pPr>
            <a:r>
              <a:rPr lang="es-ES" sz="1200">
                <a:latin typeface="Verdana" pitchFamily="34" charset="0"/>
              </a:rPr>
              <a:t>Movilidad</a:t>
            </a:r>
          </a:p>
          <a:p>
            <a:pPr algn="ctr" eaLnBrk="0" hangingPunct="0"/>
            <a:r>
              <a:rPr lang="es-ES" sz="1200">
                <a:latin typeface="Verdana" pitchFamily="34" charset="0"/>
              </a:rPr>
              <a:t>Tiempo de respuesta</a:t>
            </a:r>
          </a:p>
          <a:p>
            <a:pPr algn="ctr" eaLnBrk="0" hangingPunct="0"/>
            <a:r>
              <a:rPr lang="es-ES" sz="1200">
                <a:latin typeface="Verdana" pitchFamily="34" charset="0"/>
              </a:rPr>
              <a:t>Personalización</a:t>
            </a:r>
          </a:p>
          <a:p>
            <a:pPr algn="ctr" eaLnBrk="0" hangingPunct="0"/>
            <a:r>
              <a:rPr lang="es-ES" sz="1200">
                <a:latin typeface="Verdana" pitchFamily="34" charset="0"/>
              </a:rPr>
              <a:t>Conectividad</a:t>
            </a:r>
          </a:p>
          <a:p>
            <a:pPr algn="ctr" eaLnBrk="0" hangingPunct="0"/>
            <a:r>
              <a:rPr lang="es-ES" sz="1200">
                <a:latin typeface="Verdana" pitchFamily="34" charset="0"/>
              </a:rPr>
              <a:t>Privacidad</a:t>
            </a:r>
          </a:p>
        </p:txBody>
      </p:sp>
      <p:sp>
        <p:nvSpPr>
          <p:cNvPr id="93209" name="Text Box 25"/>
          <p:cNvSpPr txBox="1">
            <a:spLocks noChangeArrowheads="1"/>
          </p:cNvSpPr>
          <p:nvPr/>
        </p:nvSpPr>
        <p:spPr bwMode="auto">
          <a:xfrm>
            <a:off x="1181100" y="3244850"/>
            <a:ext cx="2247900" cy="1706563"/>
          </a:xfrm>
          <a:prstGeom prst="rect">
            <a:avLst/>
          </a:prstGeom>
          <a:noFill/>
          <a:ln w="22225" algn="ctr">
            <a:noFill/>
            <a:miter lim="800000"/>
            <a:headEnd/>
            <a:tailEnd/>
          </a:ln>
          <a:effectLst/>
        </p:spPr>
        <p:txBody>
          <a:bodyPr>
            <a:spAutoFit/>
          </a:bodyPr>
          <a:lstStyle/>
          <a:p>
            <a:pPr algn="ctr" eaLnBrk="0" hangingPunct="0">
              <a:spcBef>
                <a:spcPct val="50000"/>
              </a:spcBef>
            </a:pPr>
            <a:r>
              <a:rPr lang="es-ES" sz="2000">
                <a:latin typeface="Verdana" pitchFamily="34" charset="0"/>
              </a:rPr>
              <a:t>Infraestructura disponible</a:t>
            </a:r>
          </a:p>
          <a:p>
            <a:pPr algn="ctr" eaLnBrk="0" hangingPunct="0">
              <a:spcBef>
                <a:spcPct val="50000"/>
              </a:spcBef>
            </a:pPr>
            <a:r>
              <a:rPr lang="es-ES" sz="1200">
                <a:latin typeface="Verdana" pitchFamily="34" charset="0"/>
              </a:rPr>
              <a:t>Servidores</a:t>
            </a:r>
          </a:p>
          <a:p>
            <a:pPr algn="ctr" eaLnBrk="0" hangingPunct="0"/>
            <a:r>
              <a:rPr lang="es-ES" sz="1200">
                <a:latin typeface="Verdana" pitchFamily="34" charset="0"/>
              </a:rPr>
              <a:t>Almacenamiento</a:t>
            </a:r>
          </a:p>
          <a:p>
            <a:pPr algn="ctr" eaLnBrk="0" hangingPunct="0"/>
            <a:r>
              <a:rPr lang="es-ES" sz="1200">
                <a:latin typeface="Verdana" pitchFamily="34" charset="0"/>
              </a:rPr>
              <a:t>Espacio, Energía &amp; A/C</a:t>
            </a:r>
          </a:p>
          <a:p>
            <a:pPr algn="ctr" eaLnBrk="0" hangingPunct="0"/>
            <a:r>
              <a:rPr lang="es-ES" sz="1200">
                <a:latin typeface="Verdana" pitchFamily="34" charset="0"/>
              </a:rPr>
              <a:t>Ancho de banda de red</a:t>
            </a:r>
          </a:p>
          <a:p>
            <a:pPr algn="ctr" eaLnBrk="0" hangingPunct="0"/>
            <a:r>
              <a:rPr lang="es-ES" sz="1200">
                <a:latin typeface="Verdana" pitchFamily="34" charset="0"/>
              </a:rPr>
              <a:t>Prioridades presupuesto</a:t>
            </a:r>
          </a:p>
        </p:txBody>
      </p:sp>
      <p:sp>
        <p:nvSpPr>
          <p:cNvPr id="93210" name="Text Box 26"/>
          <p:cNvSpPr txBox="1">
            <a:spLocks noChangeArrowheads="1"/>
          </p:cNvSpPr>
          <p:nvPr/>
        </p:nvSpPr>
        <p:spPr bwMode="auto">
          <a:xfrm>
            <a:off x="5867400" y="3068638"/>
            <a:ext cx="2057400" cy="2011362"/>
          </a:xfrm>
          <a:prstGeom prst="rect">
            <a:avLst/>
          </a:prstGeom>
          <a:noFill/>
          <a:ln w="22225" algn="ctr">
            <a:noFill/>
            <a:miter lim="800000"/>
            <a:headEnd/>
            <a:tailEnd/>
          </a:ln>
          <a:effectLst/>
        </p:spPr>
        <p:txBody>
          <a:bodyPr>
            <a:spAutoFit/>
          </a:bodyPr>
          <a:lstStyle/>
          <a:p>
            <a:pPr algn="ctr" eaLnBrk="0" hangingPunct="0">
              <a:spcBef>
                <a:spcPct val="50000"/>
              </a:spcBef>
            </a:pPr>
            <a:r>
              <a:rPr lang="es-ES" sz="2000">
                <a:latin typeface="Verdana" pitchFamily="34" charset="0"/>
              </a:rPr>
              <a:t>Cargas de trabajo y aplicaciones</a:t>
            </a:r>
          </a:p>
          <a:p>
            <a:pPr algn="ctr" eaLnBrk="0" hangingPunct="0">
              <a:spcBef>
                <a:spcPct val="50000"/>
              </a:spcBef>
            </a:pPr>
            <a:r>
              <a:rPr lang="es-ES" sz="1200">
                <a:latin typeface="Verdana" pitchFamily="34" charset="0"/>
              </a:rPr>
              <a:t>Potencia de cálculo</a:t>
            </a:r>
          </a:p>
          <a:p>
            <a:pPr algn="ctr" eaLnBrk="0" hangingPunct="0"/>
            <a:r>
              <a:rPr lang="es-ES" sz="1200">
                <a:latin typeface="Verdana" pitchFamily="34" charset="0"/>
              </a:rPr>
              <a:t>Potencia de gráficos</a:t>
            </a:r>
          </a:p>
          <a:p>
            <a:pPr algn="ctr" eaLnBrk="0" hangingPunct="0"/>
            <a:r>
              <a:rPr lang="es-ES" sz="1200">
                <a:latin typeface="Verdana" pitchFamily="34" charset="0"/>
              </a:rPr>
              <a:t>Tolerancia a retardos (i.e. video, VOIP)</a:t>
            </a:r>
          </a:p>
          <a:p>
            <a:pPr algn="ctr" eaLnBrk="0" hangingPunct="0"/>
            <a:r>
              <a:rPr lang="es-ES" sz="1200">
                <a:latin typeface="Verdana" pitchFamily="34" charset="0"/>
              </a:rPr>
              <a:t>Escalabilidad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8" descr="laptop black background.jpg"/>
          <p:cNvPicPr>
            <a:picLocks noChangeAspect="1"/>
          </p:cNvPicPr>
          <p:nvPr/>
        </p:nvPicPr>
        <p:blipFill>
          <a:blip r:embed="rId2"/>
          <a:srcRect/>
          <a:stretch>
            <a:fillRect/>
          </a:stretch>
        </p:blipFill>
        <p:spPr bwMode="auto">
          <a:xfrm>
            <a:off x="5791200" y="2439988"/>
            <a:ext cx="2933700" cy="2436812"/>
          </a:xfrm>
          <a:prstGeom prst="rect">
            <a:avLst/>
          </a:prstGeom>
          <a:noFill/>
          <a:ln w="9525">
            <a:noFill/>
            <a:miter lim="800000"/>
            <a:headEnd/>
            <a:tailEnd/>
          </a:ln>
        </p:spPr>
      </p:pic>
      <p:pic>
        <p:nvPicPr>
          <p:cNvPr id="95235" name="Picture 8"/>
          <p:cNvPicPr>
            <a:picLocks noChangeAspect="1" noChangeArrowheads="1"/>
          </p:cNvPicPr>
          <p:nvPr/>
        </p:nvPicPr>
        <p:blipFill>
          <a:blip r:embed="rId3"/>
          <a:srcRect/>
          <a:stretch>
            <a:fillRect/>
          </a:stretch>
        </p:blipFill>
        <p:spPr bwMode="auto">
          <a:xfrm>
            <a:off x="792163" y="2667000"/>
            <a:ext cx="1944687" cy="2371725"/>
          </a:xfrm>
          <a:prstGeom prst="rect">
            <a:avLst/>
          </a:prstGeom>
          <a:noFill/>
          <a:ln w="9525">
            <a:noFill/>
            <a:miter lim="800000"/>
            <a:headEnd/>
            <a:tailEnd/>
          </a:ln>
        </p:spPr>
      </p:pic>
      <p:sp>
        <p:nvSpPr>
          <p:cNvPr id="95236" name="TextBox 10"/>
          <p:cNvSpPr txBox="1">
            <a:spLocks noChangeArrowheads="1"/>
          </p:cNvSpPr>
          <p:nvPr/>
        </p:nvSpPr>
        <p:spPr bwMode="auto">
          <a:xfrm>
            <a:off x="717550" y="1717675"/>
            <a:ext cx="1828800" cy="527050"/>
          </a:xfrm>
          <a:prstGeom prst="rect">
            <a:avLst/>
          </a:prstGeom>
          <a:noFill/>
          <a:ln w="9525">
            <a:noFill/>
            <a:miter lim="800000"/>
            <a:headEnd/>
            <a:tailEnd/>
          </a:ln>
        </p:spPr>
        <p:txBody>
          <a:bodyPr>
            <a:spAutoFit/>
          </a:bodyPr>
          <a:lstStyle/>
          <a:p>
            <a:pPr algn="ctr"/>
            <a:r>
              <a:rPr lang="en-US" sz="4000">
                <a:latin typeface="Neo Sans Intel" pitchFamily="34" charset="0"/>
              </a:rPr>
              <a:t>Thin</a:t>
            </a:r>
          </a:p>
        </p:txBody>
      </p:sp>
      <p:sp>
        <p:nvSpPr>
          <p:cNvPr id="95237" name="TextBox 11"/>
          <p:cNvSpPr txBox="1">
            <a:spLocks noChangeArrowheads="1"/>
          </p:cNvSpPr>
          <p:nvPr/>
        </p:nvSpPr>
        <p:spPr bwMode="auto">
          <a:xfrm>
            <a:off x="6108700" y="1574800"/>
            <a:ext cx="1828800" cy="527050"/>
          </a:xfrm>
          <a:prstGeom prst="rect">
            <a:avLst/>
          </a:prstGeom>
          <a:noFill/>
          <a:ln w="9525">
            <a:noFill/>
            <a:miter lim="800000"/>
            <a:headEnd/>
            <a:tailEnd/>
          </a:ln>
        </p:spPr>
        <p:txBody>
          <a:bodyPr>
            <a:spAutoFit/>
          </a:bodyPr>
          <a:lstStyle/>
          <a:p>
            <a:pPr algn="ctr"/>
            <a:r>
              <a:rPr lang="en-US" sz="4000">
                <a:latin typeface="Neo Sans Intel" pitchFamily="34" charset="0"/>
              </a:rPr>
              <a:t>Rich</a:t>
            </a:r>
          </a:p>
        </p:txBody>
      </p:sp>
      <p:sp>
        <p:nvSpPr>
          <p:cNvPr id="95238" name="Rectangle 7"/>
          <p:cNvSpPr>
            <a:spLocks noChangeArrowheads="1"/>
          </p:cNvSpPr>
          <p:nvPr/>
        </p:nvSpPr>
        <p:spPr bwMode="auto">
          <a:xfrm>
            <a:off x="442913" y="166688"/>
            <a:ext cx="6692900" cy="644525"/>
          </a:xfrm>
          <a:prstGeom prst="rect">
            <a:avLst/>
          </a:prstGeom>
          <a:noFill/>
          <a:ln w="9525">
            <a:noFill/>
            <a:miter lim="800000"/>
            <a:headEnd/>
            <a:tailEnd/>
          </a:ln>
        </p:spPr>
        <p:txBody>
          <a:bodyPr lIns="0" tIns="0" rIns="0" bIns="0"/>
          <a:lstStyle/>
          <a:p>
            <a:r>
              <a:rPr lang="es-ES" sz="3600">
                <a:latin typeface="Neo Sans Intel Medium" pitchFamily="34" charset="0"/>
              </a:rPr>
              <a:t>Es realmente una cuestión de  “Thin” o “Rich” Client?</a:t>
            </a:r>
            <a:endParaRPr lang="en-GB" sz="3600">
              <a:latin typeface="Neo Sans Intel Medium" pitchFamily="34" charset="0"/>
            </a:endParaRPr>
          </a:p>
        </p:txBody>
      </p:sp>
      <p:sp>
        <p:nvSpPr>
          <p:cNvPr id="497672" name="AutoShape 8"/>
          <p:cNvSpPr>
            <a:spLocks noChangeArrowheads="1"/>
          </p:cNvSpPr>
          <p:nvPr/>
        </p:nvSpPr>
        <p:spPr bwMode="auto">
          <a:xfrm>
            <a:off x="3390900" y="2806700"/>
            <a:ext cx="1625600" cy="1752600"/>
          </a:xfrm>
          <a:prstGeom prst="leftRightArrow">
            <a:avLst>
              <a:gd name="adj1" fmla="val 50000"/>
              <a:gd name="adj2" fmla="val 20000"/>
            </a:avLst>
          </a:prstGeom>
          <a:gradFill rotWithShape="1">
            <a:gsLst>
              <a:gs pos="0">
                <a:schemeClr val="tx2"/>
              </a:gs>
              <a:gs pos="100000">
                <a:schemeClr val="tx2">
                  <a:gamma/>
                  <a:tint val="0"/>
                  <a:invGamma/>
                </a:schemeClr>
              </a:gs>
            </a:gsLst>
            <a:lin ang="5400000" scaled="1"/>
          </a:gradFill>
          <a:ln w="9525">
            <a:solidFill>
              <a:schemeClr val="tx1"/>
            </a:solidFill>
            <a:miter lim="800000"/>
            <a:headEnd/>
            <a:tailEnd/>
          </a:ln>
          <a:effectLst/>
        </p:spPr>
        <p:txBody>
          <a:bodyPr wrap="none" anchor="ctr"/>
          <a:lstStyle/>
          <a:p>
            <a:pPr>
              <a:defRPr/>
            </a:pPr>
            <a:endParaRPr lang="en-IE" sz="1000">
              <a:latin typeface="Verdan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2"/>
          <p:cNvSpPr txBox="1">
            <a:spLocks noChangeArrowheads="1"/>
          </p:cNvSpPr>
          <p:nvPr/>
        </p:nvSpPr>
        <p:spPr bwMode="auto">
          <a:xfrm>
            <a:off x="6572250" y="1219200"/>
            <a:ext cx="2133600" cy="3748088"/>
          </a:xfrm>
          <a:prstGeom prst="rect">
            <a:avLst/>
          </a:prstGeom>
          <a:noFill/>
          <a:ln w="9525">
            <a:noFill/>
            <a:miter lim="800000"/>
            <a:headEnd/>
            <a:tailEnd/>
          </a:ln>
        </p:spPr>
        <p:txBody>
          <a:bodyPr>
            <a:spAutoFit/>
          </a:bodyPr>
          <a:lstStyle/>
          <a:p>
            <a:pPr algn="ctr"/>
            <a:r>
              <a:rPr lang="en-US" sz="6000">
                <a:latin typeface="Neo Sans Intel" pitchFamily="34" charset="0"/>
              </a:rPr>
              <a:t>“Thin</a:t>
            </a:r>
          </a:p>
          <a:p>
            <a:pPr algn="ctr"/>
            <a:endParaRPr lang="en-US" sz="4400">
              <a:latin typeface="Neo Sans Intel" pitchFamily="34" charset="0"/>
            </a:endParaRPr>
          </a:p>
          <a:p>
            <a:pPr algn="ctr"/>
            <a:r>
              <a:rPr lang="en-US" sz="3200" i="1">
                <a:latin typeface="Neo Sans Intel" pitchFamily="34" charset="0"/>
              </a:rPr>
              <a:t>and</a:t>
            </a:r>
          </a:p>
          <a:p>
            <a:pPr algn="ctr"/>
            <a:endParaRPr lang="en-US" sz="4400">
              <a:latin typeface="Neo Sans Intel" pitchFamily="34" charset="0"/>
            </a:endParaRPr>
          </a:p>
          <a:p>
            <a:pPr algn="ctr"/>
            <a:r>
              <a:rPr lang="en-US" sz="6000">
                <a:latin typeface="Neo Sans Intel" pitchFamily="34" charset="0"/>
              </a:rPr>
              <a:t>Rich”</a:t>
            </a:r>
          </a:p>
        </p:txBody>
      </p:sp>
      <p:pic>
        <p:nvPicPr>
          <p:cNvPr id="96259" name="Picture 4" descr="anfitriones_invitados_fiesta_honor_beckham"/>
          <p:cNvPicPr>
            <a:picLocks noChangeAspect="1" noChangeArrowheads="1"/>
          </p:cNvPicPr>
          <p:nvPr/>
        </p:nvPicPr>
        <p:blipFill>
          <a:blip r:embed="rId2"/>
          <a:srcRect/>
          <a:stretch>
            <a:fillRect/>
          </a:stretch>
        </p:blipFill>
        <p:spPr bwMode="auto">
          <a:xfrm>
            <a:off x="214313" y="1028700"/>
            <a:ext cx="5905500" cy="434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250825" y="-26988"/>
            <a:ext cx="8229600" cy="644526"/>
          </a:xfrm>
        </p:spPr>
        <p:txBody>
          <a:bodyPr lIns="0" tIns="0" rIns="0" bIns="0" anchor="t"/>
          <a:lstStyle/>
          <a:p>
            <a:pPr algn="l"/>
            <a:r>
              <a:rPr lang="es-ES" sz="3200" smtClean="0"/>
              <a:t>Dynamic Virtual Clients</a:t>
            </a:r>
            <a:br>
              <a:rPr lang="es-ES" sz="3200" smtClean="0"/>
            </a:br>
            <a:r>
              <a:rPr lang="es-ES" sz="2600" smtClean="0"/>
              <a:t>La propuesta de valor de Intel para el puesto de trabajo</a:t>
            </a:r>
            <a:endParaRPr lang="en-GB" sz="2600" b="1" smtClean="0"/>
          </a:p>
        </p:txBody>
      </p:sp>
      <p:sp>
        <p:nvSpPr>
          <p:cNvPr id="59" name="Rounded Rectangle 58"/>
          <p:cNvSpPr/>
          <p:nvPr/>
        </p:nvSpPr>
        <p:spPr bwMode="auto">
          <a:xfrm>
            <a:off x="6215063" y="1624013"/>
            <a:ext cx="1938337" cy="2303462"/>
          </a:xfrm>
          <a:prstGeom prst="roundRect">
            <a:avLst>
              <a:gd name="adj" fmla="val 3622"/>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anchor="ctr"/>
          <a:lstStyle/>
          <a:p>
            <a:pPr algn="ctr" eaLnBrk="0" hangingPunct="0">
              <a:lnSpc>
                <a:spcPct val="75000"/>
              </a:lnSpc>
              <a:spcBef>
                <a:spcPct val="50000"/>
              </a:spcBef>
              <a:defRPr/>
            </a:pPr>
            <a:endParaRPr lang="en-US" dirty="0">
              <a:solidFill>
                <a:schemeClr val="tx1"/>
              </a:solidFill>
              <a:latin typeface="Verdana" pitchFamily="34" charset="0"/>
            </a:endParaRPr>
          </a:p>
        </p:txBody>
      </p:sp>
      <p:sp>
        <p:nvSpPr>
          <p:cNvPr id="46" name="Rounded Rectangle 45"/>
          <p:cNvSpPr/>
          <p:nvPr/>
        </p:nvSpPr>
        <p:spPr bwMode="auto">
          <a:xfrm>
            <a:off x="474663" y="1647825"/>
            <a:ext cx="1079500" cy="2305050"/>
          </a:xfrm>
          <a:prstGeom prst="roundRect">
            <a:avLst>
              <a:gd name="adj" fmla="val 774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anchor="ctr"/>
          <a:lstStyle/>
          <a:p>
            <a:pPr algn="ctr" eaLnBrk="0" hangingPunct="0">
              <a:lnSpc>
                <a:spcPct val="75000"/>
              </a:lnSpc>
              <a:spcBef>
                <a:spcPct val="50000"/>
              </a:spcBef>
              <a:defRPr/>
            </a:pPr>
            <a:endParaRPr lang="en-US">
              <a:solidFill>
                <a:schemeClr val="tx1"/>
              </a:solidFill>
              <a:latin typeface="Verdana" pitchFamily="34" charset="0"/>
            </a:endParaRPr>
          </a:p>
        </p:txBody>
      </p:sp>
      <p:sp>
        <p:nvSpPr>
          <p:cNvPr id="78854" name="Rectangle 3"/>
          <p:cNvSpPr>
            <a:spLocks noChangeArrowheads="1"/>
          </p:cNvSpPr>
          <p:nvPr/>
        </p:nvSpPr>
        <p:spPr bwMode="auto">
          <a:xfrm>
            <a:off x="520700" y="3375025"/>
            <a:ext cx="990600" cy="533400"/>
          </a:xfrm>
          <a:prstGeom prst="roundRect">
            <a:avLst>
              <a:gd name="adj" fmla="val 10722"/>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a:noFill/>
            <a:headEnd/>
            <a:tailEnd/>
          </a:ln>
          <a:effectLst>
            <a:outerShdw blurRad="50800" dist="38100" dir="5400000" algn="t"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anchor="ctr">
            <a:flatTx/>
          </a:bodyPr>
          <a:lstStyle/>
          <a:p>
            <a:pPr algn="ctr" eaLnBrk="0" hangingPunct="0">
              <a:lnSpc>
                <a:spcPct val="75000"/>
              </a:lnSpc>
              <a:spcBef>
                <a:spcPct val="50000"/>
              </a:spcBef>
              <a:defRPr/>
            </a:pPr>
            <a:endParaRPr lang="en-US" sz="1100" dirty="0">
              <a:solidFill>
                <a:schemeClr val="bg1"/>
              </a:solidFill>
            </a:endParaRPr>
          </a:p>
        </p:txBody>
      </p:sp>
      <p:sp>
        <p:nvSpPr>
          <p:cNvPr id="78859" name="Rectangle 11"/>
          <p:cNvSpPr>
            <a:spLocks noChangeArrowheads="1"/>
          </p:cNvSpPr>
          <p:nvPr/>
        </p:nvSpPr>
        <p:spPr bwMode="auto">
          <a:xfrm>
            <a:off x="520700" y="2689225"/>
            <a:ext cx="990600" cy="609600"/>
          </a:xfrm>
          <a:prstGeom prst="roundRect">
            <a:avLst>
              <a:gd name="adj" fmla="val 9849"/>
            </a:avLst>
          </a:prstGeom>
          <a:ln>
            <a:headEnd/>
            <a:tailEnd/>
          </a:ln>
        </p:spPr>
        <p:style>
          <a:lnRef idx="1">
            <a:schemeClr val="accent1"/>
          </a:lnRef>
          <a:fillRef idx="3">
            <a:schemeClr val="accent1"/>
          </a:fillRef>
          <a:effectRef idx="2">
            <a:schemeClr val="accent1"/>
          </a:effectRef>
          <a:fontRef idx="minor">
            <a:schemeClr val="lt1"/>
          </a:fontRef>
        </p:style>
        <p:txBody>
          <a:bodyPr anchor="ctr">
            <a:flatTx/>
          </a:bodyPr>
          <a:lstStyle/>
          <a:p>
            <a:pPr algn="ctr" eaLnBrk="0" hangingPunct="0">
              <a:lnSpc>
                <a:spcPct val="75000"/>
              </a:lnSpc>
              <a:spcBef>
                <a:spcPct val="50000"/>
              </a:spcBef>
              <a:defRPr/>
            </a:pPr>
            <a:r>
              <a:rPr lang="en-US" sz="700" dirty="0">
                <a:solidFill>
                  <a:schemeClr val="tx1"/>
                </a:solidFill>
              </a:rPr>
              <a:t>LOCAL OS</a:t>
            </a:r>
          </a:p>
        </p:txBody>
      </p:sp>
      <p:grpSp>
        <p:nvGrpSpPr>
          <p:cNvPr id="2" name="Rectangle 12"/>
          <p:cNvGrpSpPr>
            <a:grpSpLocks/>
          </p:cNvGrpSpPr>
          <p:nvPr/>
        </p:nvGrpSpPr>
        <p:grpSpPr bwMode="auto">
          <a:xfrm>
            <a:off x="455613" y="2305050"/>
            <a:ext cx="1114425" cy="407988"/>
            <a:chOff x="426" y="1701"/>
            <a:chExt cx="703" cy="257"/>
          </a:xfrm>
        </p:grpSpPr>
        <p:pic>
          <p:nvPicPr>
            <p:cNvPr id="98312" name="Rectangle 12"/>
            <p:cNvPicPr>
              <a:picLocks noChangeArrowheads="1"/>
            </p:cNvPicPr>
            <p:nvPr/>
          </p:nvPicPr>
          <p:blipFill>
            <a:blip r:embed="rId2"/>
            <a:srcRect/>
            <a:stretch>
              <a:fillRect/>
            </a:stretch>
          </p:blipFill>
          <p:spPr bwMode="auto">
            <a:xfrm>
              <a:off x="426" y="1701"/>
              <a:ext cx="703" cy="257"/>
            </a:xfrm>
            <a:prstGeom prst="rect">
              <a:avLst/>
            </a:prstGeom>
            <a:noFill/>
            <a:ln w="9525">
              <a:noFill/>
              <a:miter lim="800000"/>
              <a:headEnd/>
              <a:tailEnd/>
            </a:ln>
          </p:spPr>
        </p:pic>
        <p:sp>
          <p:nvSpPr>
            <p:cNvPr id="98313" name="Text Box 9"/>
            <p:cNvSpPr txBox="1">
              <a:spLocks noChangeArrowheads="1"/>
            </p:cNvSpPr>
            <p:nvPr/>
          </p:nvSpPr>
          <p:spPr bwMode="auto">
            <a:xfrm>
              <a:off x="475" y="1758"/>
              <a:ext cx="610" cy="130"/>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700">
                  <a:latin typeface="Neo Sans Intel" pitchFamily="34" charset="0"/>
                </a:rPr>
                <a:t>VIRTUALIZATION</a:t>
              </a:r>
            </a:p>
            <a:p>
              <a:pPr algn="ctr" eaLnBrk="0" hangingPunct="0">
                <a:lnSpc>
                  <a:spcPct val="75000"/>
                </a:lnSpc>
                <a:spcBef>
                  <a:spcPct val="50000"/>
                </a:spcBef>
              </a:pPr>
              <a:r>
                <a:rPr lang="en-US" sz="700">
                  <a:latin typeface="Neo Sans Intel" pitchFamily="34" charset="0"/>
                </a:rPr>
                <a:t>LAYER</a:t>
              </a:r>
            </a:p>
          </p:txBody>
        </p:sp>
      </p:grpSp>
      <p:grpSp>
        <p:nvGrpSpPr>
          <p:cNvPr id="4" name="Rectangle 13"/>
          <p:cNvGrpSpPr>
            <a:grpSpLocks/>
          </p:cNvGrpSpPr>
          <p:nvPr/>
        </p:nvGrpSpPr>
        <p:grpSpPr bwMode="auto">
          <a:xfrm>
            <a:off x="455613" y="1665288"/>
            <a:ext cx="1114425" cy="742950"/>
            <a:chOff x="426" y="1298"/>
            <a:chExt cx="703" cy="468"/>
          </a:xfrm>
        </p:grpSpPr>
        <p:pic>
          <p:nvPicPr>
            <p:cNvPr id="98315" name="Rectangle 13"/>
            <p:cNvPicPr>
              <a:picLocks noChangeArrowheads="1"/>
            </p:cNvPicPr>
            <p:nvPr/>
          </p:nvPicPr>
          <p:blipFill>
            <a:blip r:embed="rId3"/>
            <a:srcRect/>
            <a:stretch>
              <a:fillRect/>
            </a:stretch>
          </p:blipFill>
          <p:spPr bwMode="auto">
            <a:xfrm>
              <a:off x="426" y="1298"/>
              <a:ext cx="703" cy="468"/>
            </a:xfrm>
            <a:prstGeom prst="rect">
              <a:avLst/>
            </a:prstGeom>
            <a:noFill/>
            <a:ln w="9525">
              <a:noFill/>
              <a:miter lim="800000"/>
              <a:headEnd/>
              <a:tailEnd/>
            </a:ln>
          </p:spPr>
        </p:pic>
        <p:sp>
          <p:nvSpPr>
            <p:cNvPr id="98316" name="Text Box 12"/>
            <p:cNvSpPr txBox="1">
              <a:spLocks noChangeArrowheads="1"/>
            </p:cNvSpPr>
            <p:nvPr/>
          </p:nvSpPr>
          <p:spPr bwMode="auto">
            <a:xfrm>
              <a:off x="480" y="1331"/>
              <a:ext cx="600" cy="360"/>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900">
                  <a:latin typeface="Neo Sans Intel" pitchFamily="34" charset="0"/>
                </a:rPr>
                <a:t>VIRTUALIZED</a:t>
              </a:r>
            </a:p>
            <a:p>
              <a:pPr algn="ctr" eaLnBrk="0" hangingPunct="0">
                <a:lnSpc>
                  <a:spcPct val="75000"/>
                </a:lnSpc>
                <a:spcBef>
                  <a:spcPct val="50000"/>
                </a:spcBef>
              </a:pPr>
              <a:r>
                <a:rPr lang="en-US" sz="900">
                  <a:latin typeface="Neo Sans Intel" pitchFamily="34" charset="0"/>
                </a:rPr>
                <a:t>APPLICATION</a:t>
              </a:r>
            </a:p>
          </p:txBody>
        </p:sp>
      </p:grpSp>
      <p:sp>
        <p:nvSpPr>
          <p:cNvPr id="98317" name="Line 20"/>
          <p:cNvSpPr>
            <a:spLocks noChangeShapeType="1"/>
          </p:cNvSpPr>
          <p:nvPr/>
        </p:nvSpPr>
        <p:spPr bwMode="auto">
          <a:xfrm>
            <a:off x="1016000" y="1343025"/>
            <a:ext cx="0" cy="304800"/>
          </a:xfrm>
          <a:prstGeom prst="line">
            <a:avLst/>
          </a:prstGeom>
          <a:noFill/>
          <a:ln w="22225">
            <a:solidFill>
              <a:srgbClr val="FFC000"/>
            </a:solidFill>
            <a:round/>
            <a:headEnd/>
            <a:tailEnd type="triangle" w="med" len="med"/>
          </a:ln>
        </p:spPr>
        <p:txBody>
          <a:bodyPr>
            <a:spAutoFit/>
          </a:bodyPr>
          <a:lstStyle/>
          <a:p>
            <a:endParaRPr lang="en-US"/>
          </a:p>
        </p:txBody>
      </p:sp>
      <p:sp>
        <p:nvSpPr>
          <p:cNvPr id="78870" name="Rectangle 5"/>
          <p:cNvSpPr>
            <a:spLocks noChangeArrowheads="1"/>
          </p:cNvSpPr>
          <p:nvPr/>
        </p:nvSpPr>
        <p:spPr bwMode="auto">
          <a:xfrm>
            <a:off x="6273800" y="2740025"/>
            <a:ext cx="1828800" cy="1143000"/>
          </a:xfrm>
          <a:prstGeom prst="roundRect">
            <a:avLst>
              <a:gd name="adj" fmla="val 6118"/>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flatTx/>
          </a:bodyPr>
          <a:lstStyle/>
          <a:p>
            <a:pPr algn="ctr" eaLnBrk="0" hangingPunct="0">
              <a:lnSpc>
                <a:spcPct val="75000"/>
              </a:lnSpc>
              <a:spcBef>
                <a:spcPct val="50000"/>
              </a:spcBef>
              <a:defRPr/>
            </a:pPr>
            <a:r>
              <a:rPr lang="en-US" sz="1100" dirty="0"/>
              <a:t>STREAMING </a:t>
            </a:r>
          </a:p>
          <a:p>
            <a:pPr algn="ctr" eaLnBrk="0" hangingPunct="0">
              <a:lnSpc>
                <a:spcPct val="75000"/>
              </a:lnSpc>
              <a:spcBef>
                <a:spcPct val="50000"/>
              </a:spcBef>
              <a:defRPr/>
            </a:pPr>
            <a:r>
              <a:rPr lang="en-US" sz="1100" dirty="0"/>
              <a:t>SERVER</a:t>
            </a:r>
          </a:p>
        </p:txBody>
      </p:sp>
      <p:grpSp>
        <p:nvGrpSpPr>
          <p:cNvPr id="5" name="Rectangle 14"/>
          <p:cNvGrpSpPr>
            <a:grpSpLocks/>
          </p:cNvGrpSpPr>
          <p:nvPr/>
        </p:nvGrpSpPr>
        <p:grpSpPr bwMode="auto">
          <a:xfrm>
            <a:off x="6208713" y="1635125"/>
            <a:ext cx="965200" cy="1157288"/>
            <a:chOff x="4051" y="1279"/>
            <a:chExt cx="607" cy="729"/>
          </a:xfrm>
        </p:grpSpPr>
        <p:pic>
          <p:nvPicPr>
            <p:cNvPr id="98320" name="Rectangle 14"/>
            <p:cNvPicPr>
              <a:picLocks noChangeArrowheads="1"/>
            </p:cNvPicPr>
            <p:nvPr/>
          </p:nvPicPr>
          <p:blipFill>
            <a:blip r:embed="rId4"/>
            <a:srcRect/>
            <a:stretch>
              <a:fillRect/>
            </a:stretch>
          </p:blipFill>
          <p:spPr bwMode="auto">
            <a:xfrm>
              <a:off x="4051" y="1279"/>
              <a:ext cx="607" cy="729"/>
            </a:xfrm>
            <a:prstGeom prst="rect">
              <a:avLst/>
            </a:prstGeom>
            <a:noFill/>
            <a:ln w="9525">
              <a:noFill/>
              <a:miter lim="800000"/>
              <a:headEnd/>
              <a:tailEnd/>
            </a:ln>
          </p:spPr>
        </p:pic>
        <p:sp>
          <p:nvSpPr>
            <p:cNvPr id="98321" name="Text Box 17"/>
            <p:cNvSpPr txBox="1">
              <a:spLocks noChangeArrowheads="1"/>
            </p:cNvSpPr>
            <p:nvPr/>
          </p:nvSpPr>
          <p:spPr bwMode="auto">
            <a:xfrm>
              <a:off x="4108" y="1323"/>
              <a:ext cx="497" cy="592"/>
            </a:xfrm>
            <a:prstGeom prst="rect">
              <a:avLst/>
            </a:prstGeom>
            <a:noFill/>
            <a:ln w="9525">
              <a:noFill/>
              <a:miter lim="800000"/>
              <a:headEnd/>
              <a:tailEnd/>
            </a:ln>
          </p:spPr>
          <p:txBody>
            <a:bodyPr wrap="none" anchor="ctr" anchorCtr="1"/>
            <a:lstStyle/>
            <a:p>
              <a:pPr algn="ctr" eaLnBrk="0" hangingPunct="0">
                <a:lnSpc>
                  <a:spcPct val="150000"/>
                </a:lnSpc>
              </a:pPr>
              <a:r>
                <a:rPr lang="en-US" sz="900">
                  <a:latin typeface="Neo Sans Intel" pitchFamily="34" charset="0"/>
                </a:rPr>
                <a:t>MASTER </a:t>
              </a:r>
            </a:p>
            <a:p>
              <a:pPr algn="ctr" eaLnBrk="0" hangingPunct="0">
                <a:lnSpc>
                  <a:spcPct val="150000"/>
                </a:lnSpc>
              </a:pPr>
              <a:r>
                <a:rPr lang="en-US" sz="900">
                  <a:latin typeface="Neo Sans Intel" pitchFamily="34" charset="0"/>
                </a:rPr>
                <a:t>OS </a:t>
              </a:r>
            </a:p>
            <a:p>
              <a:pPr algn="ctr" eaLnBrk="0" hangingPunct="0">
                <a:lnSpc>
                  <a:spcPct val="150000"/>
                </a:lnSpc>
              </a:pPr>
              <a:r>
                <a:rPr lang="en-US" sz="900">
                  <a:latin typeface="Neo Sans Intel" pitchFamily="34" charset="0"/>
                </a:rPr>
                <a:t>WITH ALL </a:t>
              </a:r>
            </a:p>
            <a:p>
              <a:pPr algn="ctr" eaLnBrk="0" hangingPunct="0">
                <a:lnSpc>
                  <a:spcPct val="150000"/>
                </a:lnSpc>
              </a:pPr>
              <a:r>
                <a:rPr lang="en-US" sz="900">
                  <a:latin typeface="Neo Sans Intel" pitchFamily="34" charset="0"/>
                </a:rPr>
                <a:t>UPDATES </a:t>
              </a:r>
            </a:p>
            <a:p>
              <a:pPr algn="ctr" eaLnBrk="0" hangingPunct="0">
                <a:lnSpc>
                  <a:spcPct val="150000"/>
                </a:lnSpc>
              </a:pPr>
              <a:r>
                <a:rPr lang="en-US" sz="900">
                  <a:latin typeface="Neo Sans Intel" pitchFamily="34" charset="0"/>
                </a:rPr>
                <a:t>&amp; PATCHES</a:t>
              </a:r>
            </a:p>
          </p:txBody>
        </p:sp>
      </p:grpSp>
      <p:sp>
        <p:nvSpPr>
          <p:cNvPr id="98322" name="Line 18"/>
          <p:cNvSpPr>
            <a:spLocks noChangeShapeType="1"/>
          </p:cNvSpPr>
          <p:nvPr/>
        </p:nvSpPr>
        <p:spPr bwMode="auto">
          <a:xfrm flipH="1">
            <a:off x="6731000" y="1362075"/>
            <a:ext cx="0" cy="304800"/>
          </a:xfrm>
          <a:prstGeom prst="line">
            <a:avLst/>
          </a:prstGeom>
          <a:noFill/>
          <a:ln w="22225">
            <a:solidFill>
              <a:srgbClr val="FFC000"/>
            </a:solidFill>
            <a:round/>
            <a:headEnd type="triangle" w="med" len="med"/>
            <a:tailEnd/>
          </a:ln>
        </p:spPr>
        <p:txBody>
          <a:bodyPr>
            <a:spAutoFit/>
          </a:bodyPr>
          <a:lstStyle/>
          <a:p>
            <a:endParaRPr lang="en-US"/>
          </a:p>
        </p:txBody>
      </p:sp>
      <p:sp>
        <p:nvSpPr>
          <p:cNvPr id="98323" name="TextBox 32"/>
          <p:cNvSpPr txBox="1">
            <a:spLocks noChangeArrowheads="1"/>
          </p:cNvSpPr>
          <p:nvPr/>
        </p:nvSpPr>
        <p:spPr bwMode="auto">
          <a:xfrm>
            <a:off x="1531938" y="1052513"/>
            <a:ext cx="1751012" cy="276225"/>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1600">
                <a:latin typeface="Neo Sans Intel" pitchFamily="34" charset="0"/>
              </a:rPr>
              <a:t>CLIENTS</a:t>
            </a:r>
          </a:p>
        </p:txBody>
      </p:sp>
      <p:sp>
        <p:nvSpPr>
          <p:cNvPr id="98324" name="TextBox 33"/>
          <p:cNvSpPr txBox="1">
            <a:spLocks noChangeArrowheads="1"/>
          </p:cNvSpPr>
          <p:nvPr/>
        </p:nvSpPr>
        <p:spPr bwMode="auto">
          <a:xfrm>
            <a:off x="6199188" y="1052513"/>
            <a:ext cx="1751012" cy="276225"/>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1600">
                <a:latin typeface="Neo Sans Intel" pitchFamily="34" charset="0"/>
              </a:rPr>
              <a:t>SERVER</a:t>
            </a:r>
          </a:p>
        </p:txBody>
      </p:sp>
      <p:cxnSp>
        <p:nvCxnSpPr>
          <p:cNvPr id="98325" name="Straight Connector 32"/>
          <p:cNvCxnSpPr>
            <a:cxnSpLocks noChangeShapeType="1"/>
            <a:endCxn id="98332" idx="0"/>
          </p:cNvCxnSpPr>
          <p:nvPr/>
        </p:nvCxnSpPr>
        <p:spPr bwMode="auto">
          <a:xfrm>
            <a:off x="5816600" y="1330325"/>
            <a:ext cx="1905000" cy="1588"/>
          </a:xfrm>
          <a:prstGeom prst="line">
            <a:avLst/>
          </a:prstGeom>
          <a:noFill/>
          <a:ln w="22225" algn="ctr">
            <a:solidFill>
              <a:srgbClr val="FFC000"/>
            </a:solidFill>
            <a:round/>
            <a:headEnd type="triangle" w="lg" len="med"/>
            <a:tailEnd/>
          </a:ln>
        </p:spPr>
      </p:cxnSp>
      <p:cxnSp>
        <p:nvCxnSpPr>
          <p:cNvPr id="98326" name="Straight Connector 34"/>
          <p:cNvCxnSpPr>
            <a:cxnSpLocks noChangeShapeType="1"/>
          </p:cNvCxnSpPr>
          <p:nvPr/>
        </p:nvCxnSpPr>
        <p:spPr bwMode="auto">
          <a:xfrm>
            <a:off x="1016000" y="1343025"/>
            <a:ext cx="3962400" cy="1588"/>
          </a:xfrm>
          <a:prstGeom prst="line">
            <a:avLst/>
          </a:prstGeom>
          <a:noFill/>
          <a:ln w="22225" algn="ctr">
            <a:solidFill>
              <a:srgbClr val="FFC000"/>
            </a:solidFill>
            <a:round/>
            <a:headEnd type="none" w="lg" len="med"/>
            <a:tailEnd/>
          </a:ln>
        </p:spPr>
      </p:cxnSp>
      <p:sp>
        <p:nvSpPr>
          <p:cNvPr id="3099" name="TextBox 38"/>
          <p:cNvSpPr txBox="1">
            <a:spLocks noChangeArrowheads="1"/>
          </p:cNvSpPr>
          <p:nvPr/>
        </p:nvSpPr>
        <p:spPr bwMode="auto">
          <a:xfrm>
            <a:off x="296863" y="3973513"/>
            <a:ext cx="1417617" cy="646331"/>
          </a:xfrm>
          <a:prstGeom prst="rect">
            <a:avLst/>
          </a:prstGeom>
          <a:noFill/>
          <a:ln w="9525">
            <a:noFill/>
            <a:miter lim="800000"/>
            <a:headEnd/>
            <a:tailEnd/>
          </a:ln>
        </p:spPr>
        <p:txBody>
          <a:bodyPr wrap="square">
            <a:spAutoFit/>
          </a:bodyPr>
          <a:lstStyle/>
          <a:p>
            <a:pPr algn="ctr" eaLnBrk="0" hangingPunct="0">
              <a:spcBef>
                <a:spcPct val="50000"/>
              </a:spcBef>
            </a:pPr>
            <a:r>
              <a:rPr lang="en-US" sz="1200" dirty="0">
                <a:latin typeface="Neo Sans Intel" pitchFamily="34" charset="0"/>
              </a:rPr>
              <a:t>APPLICATION STREAMING &amp; VIRTUALIZATION</a:t>
            </a:r>
          </a:p>
        </p:txBody>
      </p:sp>
      <p:sp>
        <p:nvSpPr>
          <p:cNvPr id="98328" name="TextBox 33"/>
          <p:cNvSpPr txBox="1">
            <a:spLocks noChangeArrowheads="1"/>
          </p:cNvSpPr>
          <p:nvPr/>
        </p:nvSpPr>
        <p:spPr bwMode="auto">
          <a:xfrm>
            <a:off x="4370388" y="1052513"/>
            <a:ext cx="1751012" cy="276225"/>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1600">
                <a:latin typeface="Neo Sans Intel" pitchFamily="34" charset="0"/>
              </a:rPr>
              <a:t>NETWORK</a:t>
            </a:r>
          </a:p>
        </p:txBody>
      </p:sp>
      <p:grpSp>
        <p:nvGrpSpPr>
          <p:cNvPr id="6" name="Rectangle 14"/>
          <p:cNvGrpSpPr>
            <a:grpSpLocks/>
          </p:cNvGrpSpPr>
          <p:nvPr/>
        </p:nvGrpSpPr>
        <p:grpSpPr bwMode="auto">
          <a:xfrm>
            <a:off x="7123113" y="1635125"/>
            <a:ext cx="1049337" cy="1157288"/>
            <a:chOff x="4627" y="1279"/>
            <a:chExt cx="661" cy="729"/>
          </a:xfrm>
        </p:grpSpPr>
        <p:pic>
          <p:nvPicPr>
            <p:cNvPr id="98330" name="Rectangle 14"/>
            <p:cNvPicPr>
              <a:picLocks noChangeArrowheads="1"/>
            </p:cNvPicPr>
            <p:nvPr/>
          </p:nvPicPr>
          <p:blipFill>
            <a:blip r:embed="rId5"/>
            <a:srcRect/>
            <a:stretch>
              <a:fillRect/>
            </a:stretch>
          </p:blipFill>
          <p:spPr bwMode="auto">
            <a:xfrm>
              <a:off x="4627" y="1279"/>
              <a:ext cx="661" cy="729"/>
            </a:xfrm>
            <a:prstGeom prst="rect">
              <a:avLst/>
            </a:prstGeom>
            <a:noFill/>
            <a:ln w="9525">
              <a:noFill/>
              <a:miter lim="800000"/>
              <a:headEnd/>
              <a:tailEnd/>
            </a:ln>
          </p:spPr>
        </p:pic>
        <p:sp>
          <p:nvSpPr>
            <p:cNvPr id="98331" name="Text Box 27"/>
            <p:cNvSpPr txBox="1">
              <a:spLocks noChangeArrowheads="1"/>
            </p:cNvSpPr>
            <p:nvPr/>
          </p:nvSpPr>
          <p:spPr bwMode="auto">
            <a:xfrm>
              <a:off x="4683" y="1321"/>
              <a:ext cx="547" cy="596"/>
            </a:xfrm>
            <a:prstGeom prst="rect">
              <a:avLst/>
            </a:prstGeom>
            <a:noFill/>
            <a:ln w="9525">
              <a:noFill/>
              <a:miter lim="800000"/>
              <a:headEnd/>
              <a:tailEnd/>
            </a:ln>
          </p:spPr>
          <p:txBody>
            <a:bodyPr wrap="none" anchor="ctr"/>
            <a:lstStyle/>
            <a:p>
              <a:pPr algn="ctr" eaLnBrk="0" hangingPunct="0">
                <a:lnSpc>
                  <a:spcPct val="150000"/>
                </a:lnSpc>
              </a:pPr>
              <a:r>
                <a:rPr lang="en-US" sz="900">
                  <a:latin typeface="Neo Sans Intel" pitchFamily="34" charset="0"/>
                </a:rPr>
                <a:t>MASTER </a:t>
              </a:r>
            </a:p>
            <a:p>
              <a:pPr algn="ctr" eaLnBrk="0" hangingPunct="0">
                <a:lnSpc>
                  <a:spcPct val="150000"/>
                </a:lnSpc>
              </a:pPr>
              <a:r>
                <a:rPr lang="en-US" sz="900">
                  <a:latin typeface="Neo Sans Intel" pitchFamily="34" charset="0"/>
                </a:rPr>
                <a:t> APPLICATIONS </a:t>
              </a:r>
            </a:p>
            <a:p>
              <a:pPr algn="ctr" eaLnBrk="0" hangingPunct="0">
                <a:lnSpc>
                  <a:spcPct val="150000"/>
                </a:lnSpc>
              </a:pPr>
              <a:r>
                <a:rPr lang="en-US" sz="900">
                  <a:latin typeface="Neo Sans Intel" pitchFamily="34" charset="0"/>
                </a:rPr>
                <a:t>WITH ALL</a:t>
              </a:r>
              <a:br>
                <a:rPr lang="en-US" sz="900">
                  <a:latin typeface="Neo Sans Intel" pitchFamily="34" charset="0"/>
                </a:rPr>
              </a:br>
              <a:r>
                <a:rPr lang="en-US" sz="900">
                  <a:latin typeface="Neo Sans Intel" pitchFamily="34" charset="0"/>
                </a:rPr>
                <a:t>UPDATES </a:t>
              </a:r>
            </a:p>
            <a:p>
              <a:pPr algn="ctr" eaLnBrk="0" hangingPunct="0">
                <a:lnSpc>
                  <a:spcPct val="150000"/>
                </a:lnSpc>
              </a:pPr>
              <a:r>
                <a:rPr lang="en-US" sz="900">
                  <a:latin typeface="Neo Sans Intel" pitchFamily="34" charset="0"/>
                </a:rPr>
                <a:t>&amp; PATCHES</a:t>
              </a:r>
            </a:p>
          </p:txBody>
        </p:sp>
      </p:grpSp>
      <p:sp>
        <p:nvSpPr>
          <p:cNvPr id="98332" name="Line 18"/>
          <p:cNvSpPr>
            <a:spLocks noChangeShapeType="1"/>
          </p:cNvSpPr>
          <p:nvPr/>
        </p:nvSpPr>
        <p:spPr bwMode="auto">
          <a:xfrm flipH="1">
            <a:off x="7721600" y="1343025"/>
            <a:ext cx="0" cy="304800"/>
          </a:xfrm>
          <a:prstGeom prst="line">
            <a:avLst/>
          </a:prstGeom>
          <a:noFill/>
          <a:ln w="22225">
            <a:solidFill>
              <a:srgbClr val="FFC000"/>
            </a:solidFill>
            <a:round/>
            <a:headEnd type="triangle" w="med" len="med"/>
            <a:tailEnd/>
          </a:ln>
        </p:spPr>
        <p:txBody>
          <a:bodyPr>
            <a:spAutoFit/>
          </a:bodyPr>
          <a:lstStyle/>
          <a:p>
            <a:endParaRPr lang="en-US"/>
          </a:p>
        </p:txBody>
      </p:sp>
      <p:pic>
        <p:nvPicPr>
          <p:cNvPr id="98333" name="Picture 10" descr="core 2 vpro logo"/>
          <p:cNvPicPr>
            <a:picLocks noChangeAspect="1" noChangeArrowheads="1"/>
          </p:cNvPicPr>
          <p:nvPr/>
        </p:nvPicPr>
        <p:blipFill>
          <a:blip r:embed="rId6"/>
          <a:srcRect/>
          <a:stretch>
            <a:fillRect/>
          </a:stretch>
        </p:blipFill>
        <p:spPr bwMode="auto">
          <a:xfrm>
            <a:off x="831850" y="3432175"/>
            <a:ext cx="368300" cy="457200"/>
          </a:xfrm>
          <a:prstGeom prst="rect">
            <a:avLst/>
          </a:prstGeom>
          <a:noFill/>
          <a:ln w="9525">
            <a:noFill/>
            <a:miter lim="800000"/>
            <a:headEnd/>
            <a:tailEnd/>
          </a:ln>
        </p:spPr>
      </p:pic>
      <p:grpSp>
        <p:nvGrpSpPr>
          <p:cNvPr id="7" name="Group 56"/>
          <p:cNvGrpSpPr>
            <a:grpSpLocks/>
          </p:cNvGrpSpPr>
          <p:nvPr/>
        </p:nvGrpSpPr>
        <p:grpSpPr bwMode="auto">
          <a:xfrm>
            <a:off x="3446462" y="1343025"/>
            <a:ext cx="1196976" cy="3092153"/>
            <a:chOff x="2035599" y="1738700"/>
            <a:chExt cx="1196976" cy="3090989"/>
          </a:xfrm>
        </p:grpSpPr>
        <p:sp>
          <p:nvSpPr>
            <p:cNvPr id="3123" name="TextBox 39"/>
            <p:cNvSpPr txBox="1">
              <a:spLocks noChangeArrowheads="1"/>
            </p:cNvSpPr>
            <p:nvPr/>
          </p:nvSpPr>
          <p:spPr bwMode="auto">
            <a:xfrm>
              <a:off x="2035599" y="4368198"/>
              <a:ext cx="1196976" cy="461491"/>
            </a:xfrm>
            <a:prstGeom prst="rect">
              <a:avLst/>
            </a:prstGeom>
            <a:noFill/>
            <a:ln w="9525">
              <a:noFill/>
              <a:miter lim="800000"/>
              <a:headEnd/>
              <a:tailEnd/>
            </a:ln>
          </p:spPr>
          <p:txBody>
            <a:bodyPr wrap="square">
              <a:spAutoFit/>
            </a:bodyPr>
            <a:lstStyle/>
            <a:p>
              <a:pPr algn="ctr" eaLnBrk="0" hangingPunct="0">
                <a:spcBef>
                  <a:spcPct val="50000"/>
                </a:spcBef>
              </a:pPr>
              <a:r>
                <a:rPr lang="en-US" sz="1200" dirty="0">
                  <a:latin typeface="Neo Sans Intel" pitchFamily="34" charset="0"/>
                </a:rPr>
                <a:t>OS IMAGE </a:t>
              </a:r>
              <a:r>
                <a:rPr lang="en-US" sz="1200" dirty="0" smtClean="0">
                  <a:latin typeface="Neo Sans Intel" pitchFamily="34" charset="0"/>
                </a:rPr>
                <a:t>STREAMING</a:t>
              </a:r>
              <a:endParaRPr lang="en-US" sz="1200" dirty="0">
                <a:latin typeface="Neo Sans Intel" pitchFamily="34" charset="0"/>
              </a:endParaRPr>
            </a:p>
          </p:txBody>
        </p:sp>
        <p:grpSp>
          <p:nvGrpSpPr>
            <p:cNvPr id="8" name="Group 55"/>
            <p:cNvGrpSpPr>
              <a:grpSpLocks/>
            </p:cNvGrpSpPr>
            <p:nvPr/>
          </p:nvGrpSpPr>
          <p:grpSpPr bwMode="auto">
            <a:xfrm>
              <a:off x="2132095" y="1738700"/>
              <a:ext cx="1005840" cy="2609088"/>
              <a:chOff x="2132095" y="1738700"/>
              <a:chExt cx="1005840" cy="2609088"/>
            </a:xfrm>
          </p:grpSpPr>
          <p:sp>
            <p:nvSpPr>
              <p:cNvPr id="48" name="Rounded Rectangle 47"/>
              <p:cNvSpPr/>
              <p:nvPr/>
            </p:nvSpPr>
            <p:spPr bwMode="auto">
              <a:xfrm>
                <a:off x="2132437" y="2043385"/>
                <a:ext cx="1004888" cy="2304183"/>
              </a:xfrm>
              <a:prstGeom prst="roundRect">
                <a:avLst>
                  <a:gd name="adj" fmla="val 774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anchor="ctr"/>
              <a:lstStyle/>
              <a:p>
                <a:pPr algn="ctr" eaLnBrk="0" hangingPunct="0">
                  <a:lnSpc>
                    <a:spcPct val="75000"/>
                  </a:lnSpc>
                  <a:spcBef>
                    <a:spcPct val="50000"/>
                  </a:spcBef>
                  <a:defRPr/>
                </a:pPr>
                <a:endParaRPr lang="en-US">
                  <a:solidFill>
                    <a:schemeClr val="tx1"/>
                  </a:solidFill>
                  <a:latin typeface="Verdana" pitchFamily="34" charset="0"/>
                </a:endParaRPr>
              </a:p>
            </p:txBody>
          </p:sp>
          <p:sp>
            <p:nvSpPr>
              <p:cNvPr id="78855" name="Rectangle 4"/>
              <p:cNvSpPr>
                <a:spLocks noChangeArrowheads="1"/>
              </p:cNvSpPr>
              <p:nvPr/>
            </p:nvSpPr>
            <p:spPr bwMode="auto">
              <a:xfrm>
                <a:off x="2176887" y="3769935"/>
                <a:ext cx="914400" cy="533199"/>
              </a:xfrm>
              <a:prstGeom prst="roundRect">
                <a:avLst>
                  <a:gd name="adj" fmla="val 13694"/>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a:noFill/>
                <a:headEnd/>
                <a:tailEnd/>
              </a:ln>
            </p:spPr>
            <p:style>
              <a:lnRef idx="1">
                <a:schemeClr val="accent4"/>
              </a:lnRef>
              <a:fillRef idx="3">
                <a:schemeClr val="accent4"/>
              </a:fillRef>
              <a:effectRef idx="2">
                <a:schemeClr val="accent4"/>
              </a:effectRef>
              <a:fontRef idx="minor">
                <a:schemeClr val="lt1"/>
              </a:fontRef>
            </p:style>
            <p:txBody>
              <a:bodyPr anchor="ctr">
                <a:flatTx/>
              </a:bodyPr>
              <a:lstStyle/>
              <a:p>
                <a:pPr algn="ctr" eaLnBrk="0" hangingPunct="0">
                  <a:lnSpc>
                    <a:spcPct val="75000"/>
                  </a:lnSpc>
                  <a:spcBef>
                    <a:spcPct val="50000"/>
                  </a:spcBef>
                  <a:defRPr/>
                </a:pPr>
                <a:endParaRPr lang="en-US" sz="1100" dirty="0">
                  <a:solidFill>
                    <a:schemeClr val="bg1"/>
                  </a:solidFill>
                </a:endParaRPr>
              </a:p>
            </p:txBody>
          </p:sp>
          <p:grpSp>
            <p:nvGrpSpPr>
              <p:cNvPr id="9" name="Rectangle 14"/>
              <p:cNvGrpSpPr>
                <a:grpSpLocks/>
              </p:cNvGrpSpPr>
              <p:nvPr/>
            </p:nvGrpSpPr>
            <p:grpSpPr bwMode="auto">
              <a:xfrm>
                <a:off x="2109831" y="2060756"/>
                <a:ext cx="1042416" cy="1736931"/>
                <a:chOff x="3742944" y="2060448"/>
                <a:chExt cx="1042416" cy="1737360"/>
              </a:xfrm>
            </p:grpSpPr>
            <p:pic>
              <p:nvPicPr>
                <p:cNvPr id="98340" name="Rectangle 14"/>
                <p:cNvPicPr>
                  <a:picLocks noChangeArrowheads="1"/>
                </p:cNvPicPr>
                <p:nvPr/>
              </p:nvPicPr>
              <p:blipFill>
                <a:blip r:embed="rId7"/>
                <a:srcRect/>
                <a:stretch>
                  <a:fillRect/>
                </a:stretch>
              </p:blipFill>
              <p:spPr bwMode="auto">
                <a:xfrm>
                  <a:off x="3742944" y="2060448"/>
                  <a:ext cx="1042416" cy="1737360"/>
                </a:xfrm>
                <a:prstGeom prst="rect">
                  <a:avLst/>
                </a:prstGeom>
                <a:noFill/>
                <a:ln w="9525">
                  <a:noFill/>
                  <a:miter lim="800000"/>
                  <a:headEnd/>
                  <a:tailEnd/>
                </a:ln>
              </p:spPr>
            </p:pic>
            <p:sp>
              <p:nvSpPr>
                <p:cNvPr id="98341" name="Text Box 37"/>
                <p:cNvSpPr txBox="1">
                  <a:spLocks noChangeArrowheads="1"/>
                </p:cNvSpPr>
                <p:nvPr/>
              </p:nvSpPr>
              <p:spPr bwMode="auto">
                <a:xfrm>
                  <a:off x="3826771" y="2110282"/>
                  <a:ext cx="880858" cy="1567053"/>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900">
                      <a:latin typeface="Neo Sans Intel" pitchFamily="34" charset="0"/>
                    </a:rPr>
                    <a:t>OS STREAMING</a:t>
                  </a:r>
                </a:p>
                <a:p>
                  <a:pPr algn="ctr" eaLnBrk="0" hangingPunct="0">
                    <a:lnSpc>
                      <a:spcPct val="75000"/>
                    </a:lnSpc>
                    <a:spcBef>
                      <a:spcPct val="50000"/>
                    </a:spcBef>
                  </a:pPr>
                  <a:endParaRPr lang="en-US" sz="900">
                    <a:latin typeface="Neo Sans Intel" pitchFamily="34" charset="0"/>
                  </a:endParaRPr>
                </a:p>
                <a:p>
                  <a:pPr algn="ctr" eaLnBrk="0" hangingPunct="0">
                    <a:lnSpc>
                      <a:spcPct val="75000"/>
                    </a:lnSpc>
                    <a:spcBef>
                      <a:spcPct val="50000"/>
                    </a:spcBef>
                  </a:pPr>
                  <a:r>
                    <a:rPr lang="en-US" sz="900">
                      <a:latin typeface="Neo Sans Intel" pitchFamily="34" charset="0"/>
                    </a:rPr>
                    <a:t>OR</a:t>
                  </a:r>
                </a:p>
                <a:p>
                  <a:pPr algn="ctr" eaLnBrk="0" hangingPunct="0">
                    <a:lnSpc>
                      <a:spcPct val="75000"/>
                    </a:lnSpc>
                    <a:spcBef>
                      <a:spcPct val="50000"/>
                    </a:spcBef>
                  </a:pPr>
                  <a:endParaRPr lang="en-US" sz="900">
                    <a:latin typeface="Neo Sans Intel" pitchFamily="34" charset="0"/>
                  </a:endParaRPr>
                </a:p>
                <a:p>
                  <a:pPr algn="ctr" eaLnBrk="0" hangingPunct="0">
                    <a:lnSpc>
                      <a:spcPct val="75000"/>
                    </a:lnSpc>
                    <a:spcBef>
                      <a:spcPct val="50000"/>
                    </a:spcBef>
                  </a:pPr>
                  <a:r>
                    <a:rPr lang="en-US" sz="900">
                      <a:latin typeface="Neo Sans Intel" pitchFamily="34" charset="0"/>
                    </a:rPr>
                    <a:t>REMOTE OS </a:t>
                  </a:r>
                </a:p>
                <a:p>
                  <a:pPr algn="ctr" eaLnBrk="0" hangingPunct="0">
                    <a:lnSpc>
                      <a:spcPct val="75000"/>
                    </a:lnSpc>
                    <a:spcBef>
                      <a:spcPct val="50000"/>
                    </a:spcBef>
                  </a:pPr>
                  <a:r>
                    <a:rPr lang="en-US" sz="900">
                      <a:latin typeface="Neo Sans Intel" pitchFamily="34" charset="0"/>
                    </a:rPr>
                    <a:t>BOOT</a:t>
                  </a:r>
                </a:p>
                <a:p>
                  <a:pPr algn="ctr" eaLnBrk="0" hangingPunct="0">
                    <a:lnSpc>
                      <a:spcPct val="75000"/>
                    </a:lnSpc>
                    <a:spcBef>
                      <a:spcPct val="50000"/>
                    </a:spcBef>
                  </a:pPr>
                  <a:endParaRPr lang="en-US" sz="900">
                    <a:latin typeface="Neo Sans Intel" pitchFamily="34" charset="0"/>
                  </a:endParaRPr>
                </a:p>
              </p:txBody>
            </p:sp>
          </p:grpSp>
          <p:sp>
            <p:nvSpPr>
              <p:cNvPr id="98342" name="Line 19"/>
              <p:cNvSpPr>
                <a:spLocks noChangeShapeType="1"/>
              </p:cNvSpPr>
              <p:nvPr/>
            </p:nvSpPr>
            <p:spPr bwMode="auto">
              <a:xfrm>
                <a:off x="2634087" y="1738700"/>
                <a:ext cx="0" cy="304800"/>
              </a:xfrm>
              <a:prstGeom prst="line">
                <a:avLst/>
              </a:prstGeom>
              <a:noFill/>
              <a:ln w="22225">
                <a:solidFill>
                  <a:srgbClr val="FFC000"/>
                </a:solidFill>
                <a:round/>
                <a:headEnd/>
                <a:tailEnd type="triangle" w="med" len="med"/>
              </a:ln>
            </p:spPr>
            <p:txBody>
              <a:bodyPr>
                <a:spAutoFit/>
              </a:bodyPr>
              <a:lstStyle/>
              <a:p>
                <a:endParaRPr lang="en-US"/>
              </a:p>
            </p:txBody>
          </p:sp>
          <p:pic>
            <p:nvPicPr>
              <p:cNvPr id="98343" name="Picture 10" descr="core 2 vpro logo"/>
              <p:cNvPicPr>
                <a:picLocks noChangeAspect="1" noChangeArrowheads="1"/>
              </p:cNvPicPr>
              <p:nvPr/>
            </p:nvPicPr>
            <p:blipFill>
              <a:blip r:embed="rId6"/>
              <a:srcRect/>
              <a:stretch>
                <a:fillRect/>
              </a:stretch>
            </p:blipFill>
            <p:spPr bwMode="auto">
              <a:xfrm>
                <a:off x="2449937" y="3827360"/>
                <a:ext cx="368300" cy="457200"/>
              </a:xfrm>
              <a:prstGeom prst="rect">
                <a:avLst/>
              </a:prstGeom>
              <a:noFill/>
              <a:ln w="9525">
                <a:noFill/>
                <a:miter lim="800000"/>
                <a:headEnd/>
                <a:tailEnd/>
              </a:ln>
            </p:spPr>
          </p:pic>
        </p:grpSp>
      </p:grpSp>
      <p:grpSp>
        <p:nvGrpSpPr>
          <p:cNvPr id="10" name="Group 54"/>
          <p:cNvGrpSpPr>
            <a:grpSpLocks/>
          </p:cNvGrpSpPr>
          <p:nvPr/>
        </p:nvGrpSpPr>
        <p:grpSpPr bwMode="auto">
          <a:xfrm>
            <a:off x="1987550" y="1343025"/>
            <a:ext cx="1227128" cy="3276819"/>
            <a:chOff x="3433009" y="1738700"/>
            <a:chExt cx="1227128" cy="3275320"/>
          </a:xfrm>
        </p:grpSpPr>
        <p:sp>
          <p:nvSpPr>
            <p:cNvPr id="51" name="Rounded Rectangle 50"/>
            <p:cNvSpPr/>
            <p:nvPr/>
          </p:nvSpPr>
          <p:spPr bwMode="auto">
            <a:xfrm>
              <a:off x="3455234" y="2043361"/>
              <a:ext cx="1098550" cy="2303996"/>
            </a:xfrm>
            <a:prstGeom prst="roundRect">
              <a:avLst>
                <a:gd name="adj" fmla="val 774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anchor="ctr"/>
            <a:lstStyle/>
            <a:p>
              <a:pPr algn="ctr" eaLnBrk="0" hangingPunct="0">
                <a:lnSpc>
                  <a:spcPct val="75000"/>
                </a:lnSpc>
                <a:spcBef>
                  <a:spcPct val="50000"/>
                </a:spcBef>
                <a:defRPr/>
              </a:pPr>
              <a:endParaRPr lang="en-US">
                <a:solidFill>
                  <a:schemeClr val="tx1"/>
                </a:solidFill>
                <a:latin typeface="Verdana" pitchFamily="34" charset="0"/>
              </a:endParaRPr>
            </a:p>
          </p:txBody>
        </p:sp>
        <p:sp>
          <p:nvSpPr>
            <p:cNvPr id="78856" name="Rectangle 5"/>
            <p:cNvSpPr>
              <a:spLocks noChangeArrowheads="1"/>
            </p:cNvSpPr>
            <p:nvPr/>
          </p:nvSpPr>
          <p:spPr bwMode="auto">
            <a:xfrm>
              <a:off x="3509209" y="3769770"/>
              <a:ext cx="990600" cy="533156"/>
            </a:xfrm>
            <a:prstGeom prst="roundRect">
              <a:avLst>
                <a:gd name="adj" fmla="val 9731"/>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flatTx/>
            </a:bodyPr>
            <a:lstStyle/>
            <a:p>
              <a:pPr algn="r" eaLnBrk="0" hangingPunct="0">
                <a:lnSpc>
                  <a:spcPct val="75000"/>
                </a:lnSpc>
                <a:spcBef>
                  <a:spcPct val="50000"/>
                </a:spcBef>
                <a:defRPr/>
              </a:pPr>
              <a:endParaRPr lang="en-US" sz="1100" dirty="0"/>
            </a:p>
          </p:txBody>
        </p:sp>
        <p:sp>
          <p:nvSpPr>
            <p:cNvPr id="3114" name="TextBox 40"/>
            <p:cNvSpPr txBox="1">
              <a:spLocks noChangeArrowheads="1"/>
            </p:cNvSpPr>
            <p:nvPr/>
          </p:nvSpPr>
          <p:spPr bwMode="auto">
            <a:xfrm>
              <a:off x="3433009" y="4367985"/>
              <a:ext cx="1227128" cy="646035"/>
            </a:xfrm>
            <a:prstGeom prst="rect">
              <a:avLst/>
            </a:prstGeom>
            <a:noFill/>
            <a:ln w="9525">
              <a:noFill/>
              <a:miter lim="800000"/>
              <a:headEnd/>
              <a:tailEnd/>
            </a:ln>
          </p:spPr>
          <p:txBody>
            <a:bodyPr wrap="square">
              <a:spAutoFit/>
            </a:bodyPr>
            <a:lstStyle/>
            <a:p>
              <a:pPr algn="ctr" eaLnBrk="0" hangingPunct="0">
                <a:spcBef>
                  <a:spcPct val="50000"/>
                </a:spcBef>
              </a:pPr>
              <a:r>
                <a:rPr lang="en-US" sz="1200" dirty="0">
                  <a:latin typeface="Neo Sans Intel" pitchFamily="34" charset="0"/>
                </a:rPr>
                <a:t>CLIENT-SIDE VIRTUAL CONTAINERS</a:t>
              </a:r>
            </a:p>
          </p:txBody>
        </p:sp>
        <p:grpSp>
          <p:nvGrpSpPr>
            <p:cNvPr id="11" name="Rectangle 12"/>
            <p:cNvGrpSpPr>
              <a:grpSpLocks/>
            </p:cNvGrpSpPr>
            <p:nvPr/>
          </p:nvGrpSpPr>
          <p:grpSpPr bwMode="auto">
            <a:xfrm>
              <a:off x="3442153" y="3370937"/>
              <a:ext cx="1121664" cy="408297"/>
              <a:chOff x="2218944" y="3371088"/>
              <a:chExt cx="1121664" cy="408432"/>
            </a:xfrm>
          </p:grpSpPr>
          <p:pic>
            <p:nvPicPr>
              <p:cNvPr id="98349" name="Rectangle 12"/>
              <p:cNvPicPr>
                <a:picLocks noChangeArrowheads="1"/>
              </p:cNvPicPr>
              <p:nvPr/>
            </p:nvPicPr>
            <p:blipFill>
              <a:blip r:embed="rId8"/>
              <a:srcRect/>
              <a:stretch>
                <a:fillRect/>
              </a:stretch>
            </p:blipFill>
            <p:spPr bwMode="auto">
              <a:xfrm>
                <a:off x="2218944" y="3371088"/>
                <a:ext cx="1121664" cy="408432"/>
              </a:xfrm>
              <a:prstGeom prst="rect">
                <a:avLst/>
              </a:prstGeom>
              <a:noFill/>
              <a:ln w="9525">
                <a:noFill/>
                <a:miter lim="800000"/>
                <a:headEnd/>
                <a:tailEnd/>
              </a:ln>
            </p:spPr>
          </p:pic>
          <p:sp>
            <p:nvSpPr>
              <p:cNvPr id="98350" name="Text Box 46"/>
              <p:cNvSpPr txBox="1">
                <a:spLocks noChangeArrowheads="1"/>
              </p:cNvSpPr>
              <p:nvPr/>
            </p:nvSpPr>
            <p:spPr bwMode="auto">
              <a:xfrm>
                <a:off x="2297163" y="3457699"/>
                <a:ext cx="968274" cy="206349"/>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700">
                    <a:latin typeface="Neo Sans Intel" pitchFamily="34" charset="0"/>
                  </a:rPr>
                  <a:t>VIRTUALIZATION</a:t>
                </a:r>
              </a:p>
              <a:p>
                <a:pPr algn="ctr" eaLnBrk="0" hangingPunct="0">
                  <a:lnSpc>
                    <a:spcPct val="75000"/>
                  </a:lnSpc>
                  <a:spcBef>
                    <a:spcPct val="50000"/>
                  </a:spcBef>
                </a:pPr>
                <a:r>
                  <a:rPr lang="en-US" sz="700">
                    <a:latin typeface="Neo Sans Intel" pitchFamily="34" charset="0"/>
                  </a:rPr>
                  <a:t>LAYER</a:t>
                </a:r>
              </a:p>
            </p:txBody>
          </p:sp>
        </p:grpSp>
        <p:grpSp>
          <p:nvGrpSpPr>
            <p:cNvPr id="12" name="Rectangle 16"/>
            <p:cNvGrpSpPr>
              <a:grpSpLocks/>
            </p:cNvGrpSpPr>
            <p:nvPr/>
          </p:nvGrpSpPr>
          <p:grpSpPr bwMode="auto">
            <a:xfrm>
              <a:off x="3442153" y="2060729"/>
              <a:ext cx="1121664" cy="1413806"/>
              <a:chOff x="2218944" y="2060448"/>
              <a:chExt cx="1121664" cy="1414272"/>
            </a:xfrm>
          </p:grpSpPr>
          <p:pic>
            <p:nvPicPr>
              <p:cNvPr id="98352" name="Rectangle 16"/>
              <p:cNvPicPr>
                <a:picLocks noChangeArrowheads="1"/>
              </p:cNvPicPr>
              <p:nvPr/>
            </p:nvPicPr>
            <p:blipFill>
              <a:blip r:embed="rId9"/>
              <a:srcRect/>
              <a:stretch>
                <a:fillRect/>
              </a:stretch>
            </p:blipFill>
            <p:spPr bwMode="auto">
              <a:xfrm>
                <a:off x="2218944" y="2060448"/>
                <a:ext cx="1121664" cy="1414272"/>
              </a:xfrm>
              <a:prstGeom prst="rect">
                <a:avLst/>
              </a:prstGeom>
              <a:noFill/>
              <a:ln w="9525">
                <a:noFill/>
                <a:miter lim="800000"/>
                <a:headEnd/>
                <a:tailEnd/>
              </a:ln>
            </p:spPr>
          </p:pic>
          <p:sp>
            <p:nvSpPr>
              <p:cNvPr id="98353" name="Text Box 49"/>
              <p:cNvSpPr txBox="1">
                <a:spLocks noChangeArrowheads="1"/>
              </p:cNvSpPr>
              <p:nvPr/>
            </p:nvSpPr>
            <p:spPr bwMode="auto">
              <a:xfrm>
                <a:off x="2304943" y="2112483"/>
                <a:ext cx="952714" cy="1238885"/>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900">
                    <a:latin typeface="Neo Sans Intel" pitchFamily="34" charset="0"/>
                  </a:rPr>
                  <a:t>VIRTUAL</a:t>
                </a:r>
              </a:p>
              <a:p>
                <a:pPr algn="ctr" eaLnBrk="0" hangingPunct="0">
                  <a:lnSpc>
                    <a:spcPct val="75000"/>
                  </a:lnSpc>
                  <a:spcBef>
                    <a:spcPct val="50000"/>
                  </a:spcBef>
                </a:pPr>
                <a:r>
                  <a:rPr lang="en-US" sz="900">
                    <a:latin typeface="Neo Sans Intel" pitchFamily="34" charset="0"/>
                  </a:rPr>
                  <a:t>CONTAINER</a:t>
                </a:r>
              </a:p>
            </p:txBody>
          </p:sp>
        </p:grpSp>
        <p:sp>
          <p:nvSpPr>
            <p:cNvPr id="98354" name="Line 18"/>
            <p:cNvSpPr>
              <a:spLocks noChangeShapeType="1"/>
            </p:cNvSpPr>
            <p:nvPr/>
          </p:nvSpPr>
          <p:spPr bwMode="auto">
            <a:xfrm>
              <a:off x="4004509" y="1738700"/>
              <a:ext cx="0" cy="304800"/>
            </a:xfrm>
            <a:prstGeom prst="line">
              <a:avLst/>
            </a:prstGeom>
            <a:noFill/>
            <a:ln w="22225">
              <a:solidFill>
                <a:srgbClr val="FFC000"/>
              </a:solidFill>
              <a:round/>
              <a:headEnd/>
              <a:tailEnd type="triangle" w="med" len="med"/>
            </a:ln>
          </p:spPr>
          <p:txBody>
            <a:bodyPr>
              <a:spAutoFit/>
            </a:bodyPr>
            <a:lstStyle/>
            <a:p>
              <a:endParaRPr lang="en-US"/>
            </a:p>
          </p:txBody>
        </p:sp>
        <p:pic>
          <p:nvPicPr>
            <p:cNvPr id="98355" name="Picture 10" descr="core 2 vpro logo"/>
            <p:cNvPicPr>
              <a:picLocks noChangeAspect="1" noChangeArrowheads="1"/>
            </p:cNvPicPr>
            <p:nvPr/>
          </p:nvPicPr>
          <p:blipFill>
            <a:blip r:embed="rId6"/>
            <a:srcRect/>
            <a:stretch>
              <a:fillRect/>
            </a:stretch>
          </p:blipFill>
          <p:spPr bwMode="auto">
            <a:xfrm>
              <a:off x="3820359" y="3827360"/>
              <a:ext cx="368300" cy="457200"/>
            </a:xfrm>
            <a:prstGeom prst="rect">
              <a:avLst/>
            </a:prstGeom>
            <a:noFill/>
            <a:ln w="9525">
              <a:noFill/>
              <a:miter lim="800000"/>
              <a:headEnd/>
              <a:tailEnd/>
            </a:ln>
          </p:spPr>
        </p:pic>
      </p:grpSp>
      <p:cxnSp>
        <p:nvCxnSpPr>
          <p:cNvPr id="98356" name="Straight Connector 46"/>
          <p:cNvCxnSpPr>
            <a:cxnSpLocks noChangeShapeType="1"/>
          </p:cNvCxnSpPr>
          <p:nvPr/>
        </p:nvCxnSpPr>
        <p:spPr bwMode="auto">
          <a:xfrm>
            <a:off x="4292600" y="1343025"/>
            <a:ext cx="1905000" cy="1588"/>
          </a:xfrm>
          <a:prstGeom prst="line">
            <a:avLst/>
          </a:prstGeom>
          <a:noFill/>
          <a:ln w="22225" algn="ctr">
            <a:solidFill>
              <a:srgbClr val="FFC000"/>
            </a:solidFill>
            <a:round/>
            <a:headEnd type="triangle" w="lg" len="med"/>
            <a:tailEnd/>
          </a:ln>
        </p:spPr>
      </p:cxnSp>
      <p:sp>
        <p:nvSpPr>
          <p:cNvPr id="98357" name="TextBox 33"/>
          <p:cNvSpPr txBox="1">
            <a:spLocks noChangeArrowheads="1"/>
          </p:cNvSpPr>
          <p:nvPr/>
        </p:nvSpPr>
        <p:spPr bwMode="auto">
          <a:xfrm>
            <a:off x="4445000" y="1435100"/>
            <a:ext cx="1752600" cy="228600"/>
          </a:xfrm>
          <a:prstGeom prst="rect">
            <a:avLst/>
          </a:prstGeom>
          <a:noFill/>
          <a:ln w="9525">
            <a:noFill/>
            <a:miter lim="800000"/>
            <a:headEnd/>
            <a:tailEnd/>
          </a:ln>
        </p:spPr>
        <p:txBody>
          <a:bodyPr>
            <a:spAutoFit/>
          </a:bodyPr>
          <a:lstStyle/>
          <a:p>
            <a:pPr algn="ctr" eaLnBrk="0" hangingPunct="0">
              <a:lnSpc>
                <a:spcPct val="75000"/>
              </a:lnSpc>
              <a:spcBef>
                <a:spcPct val="50000"/>
              </a:spcBef>
            </a:pPr>
            <a:r>
              <a:rPr lang="en-US" sz="1200">
                <a:latin typeface="Neo Sans Intel" pitchFamily="34" charset="0"/>
              </a:rPr>
              <a:t>On-Demand Delivery</a:t>
            </a:r>
          </a:p>
        </p:txBody>
      </p:sp>
      <p:sp>
        <p:nvSpPr>
          <p:cNvPr id="3" name="Content Placeholder 2"/>
          <p:cNvSpPr>
            <a:spLocks/>
          </p:cNvSpPr>
          <p:nvPr/>
        </p:nvSpPr>
        <p:spPr bwMode="auto">
          <a:xfrm>
            <a:off x="4716463" y="4295775"/>
            <a:ext cx="4287837" cy="2373313"/>
          </a:xfrm>
          <a:prstGeom prst="rect">
            <a:avLst/>
          </a:prstGeom>
          <a:solidFill>
            <a:schemeClr val="bg1"/>
          </a:solidFill>
          <a:ln w="57150">
            <a:solidFill>
              <a:srgbClr val="0860A8"/>
            </a:solidFill>
            <a:miter lim="800000"/>
            <a:headEnd/>
            <a:tailEnd/>
          </a:ln>
          <a:effectLst>
            <a:outerShdw dist="107763" dir="2700000" algn="ctr" rotWithShape="0">
              <a:schemeClr val="tx1">
                <a:alpha val="50000"/>
              </a:schemeClr>
            </a:outerShdw>
          </a:effectLst>
        </p:spPr>
        <p:txBody>
          <a:bodyPr lIns="91372" tIns="45688" rIns="91372" bIns="45688"/>
          <a:lstStyle/>
          <a:p>
            <a:pPr marL="225425" indent="-225425" algn="ctr">
              <a:spcBef>
                <a:spcPct val="5000"/>
              </a:spcBef>
            </a:pPr>
            <a:r>
              <a:rPr lang="en-US" sz="2000" i="1" dirty="0">
                <a:solidFill>
                  <a:srgbClr val="0860A8"/>
                </a:solidFill>
                <a:effectLst>
                  <a:outerShdw blurRad="38100" dist="38100" dir="2700000" algn="tl">
                    <a:srgbClr val="C0C0C0"/>
                  </a:outerShdw>
                </a:effectLst>
                <a:latin typeface="Neo Sans Intel" pitchFamily="34" charset="0"/>
              </a:rPr>
              <a:t>IT Managers</a:t>
            </a:r>
          </a:p>
          <a:p>
            <a:pPr marL="225425" indent="-225425">
              <a:spcBef>
                <a:spcPct val="5000"/>
              </a:spcBef>
              <a:buFontTx/>
              <a:buChar char="•"/>
            </a:pPr>
            <a:r>
              <a:rPr lang="en-US" sz="1600" dirty="0" err="1">
                <a:effectLst>
                  <a:outerShdw blurRad="38100" dist="38100" dir="2700000" algn="tl">
                    <a:srgbClr val="C0C0C0"/>
                  </a:outerShdw>
                </a:effectLst>
                <a:latin typeface="Neo Sans Intel" pitchFamily="34" charset="0"/>
              </a:rPr>
              <a:t>Gestión</a:t>
            </a:r>
            <a:r>
              <a:rPr lang="en-US" sz="1600" dirty="0">
                <a:effectLst>
                  <a:outerShdw blurRad="38100" dist="38100" dir="2700000" algn="tl">
                    <a:srgbClr val="C0C0C0"/>
                  </a:outerShdw>
                </a:effectLst>
                <a:latin typeface="Neo Sans Intel" pitchFamily="34" charset="0"/>
              </a:rPr>
              <a:t> y </a:t>
            </a:r>
            <a:r>
              <a:rPr lang="en-US" sz="1600" dirty="0" err="1">
                <a:effectLst>
                  <a:outerShdw blurRad="38100" dist="38100" dir="2700000" algn="tl">
                    <a:srgbClr val="C0C0C0"/>
                  </a:outerShdw>
                </a:effectLst>
                <a:latin typeface="Neo Sans Intel" pitchFamily="34" charset="0"/>
              </a:rPr>
              <a:t>datos</a:t>
            </a:r>
            <a:r>
              <a:rPr lang="en-US" sz="1600" dirty="0">
                <a:effectLst>
                  <a:outerShdw blurRad="38100" dist="38100" dir="2700000" algn="tl">
                    <a:srgbClr val="C0C0C0"/>
                  </a:outerShdw>
                </a:effectLst>
                <a:latin typeface="Neo Sans Intel" pitchFamily="34" charset="0"/>
              </a:rPr>
              <a:t> </a:t>
            </a:r>
            <a:r>
              <a:rPr lang="en-US" sz="1600" dirty="0" err="1">
                <a:effectLst>
                  <a:outerShdw blurRad="38100" dist="38100" dir="2700000" algn="tl">
                    <a:srgbClr val="C0C0C0"/>
                  </a:outerShdw>
                </a:effectLst>
                <a:latin typeface="Neo Sans Intel" pitchFamily="34" charset="0"/>
              </a:rPr>
              <a:t>centralizados</a:t>
            </a:r>
            <a:endParaRPr lang="en-US" sz="1600" dirty="0">
              <a:effectLst>
                <a:outerShdw blurRad="38100" dist="38100" dir="2700000" algn="tl">
                  <a:srgbClr val="C0C0C0"/>
                </a:outerShdw>
              </a:effectLst>
              <a:latin typeface="Neo Sans Intel" pitchFamily="34" charset="0"/>
            </a:endParaRPr>
          </a:p>
          <a:p>
            <a:pPr marL="225425" indent="-225425">
              <a:spcBef>
                <a:spcPct val="5000"/>
              </a:spcBef>
              <a:buFontTx/>
              <a:buChar char="•"/>
            </a:pPr>
            <a:r>
              <a:rPr lang="en-US" sz="1600" dirty="0" err="1">
                <a:effectLst>
                  <a:outerShdw blurRad="38100" dist="38100" dir="2700000" algn="tl">
                    <a:srgbClr val="C0C0C0"/>
                  </a:outerShdw>
                </a:effectLst>
                <a:latin typeface="Neo Sans Intel" pitchFamily="34" charset="0"/>
              </a:rPr>
              <a:t>Requerimientos</a:t>
            </a:r>
            <a:r>
              <a:rPr lang="en-US" sz="1600" dirty="0">
                <a:effectLst>
                  <a:outerShdw blurRad="38100" dist="38100" dir="2700000" algn="tl">
                    <a:srgbClr val="C0C0C0"/>
                  </a:outerShdw>
                </a:effectLst>
                <a:latin typeface="Neo Sans Intel" pitchFamily="34" charset="0"/>
              </a:rPr>
              <a:t> de Datacenter </a:t>
            </a:r>
            <a:r>
              <a:rPr lang="en-US" sz="1600" dirty="0" err="1">
                <a:effectLst>
                  <a:outerShdw blurRad="38100" dist="38100" dir="2700000" algn="tl">
                    <a:srgbClr val="C0C0C0"/>
                  </a:outerShdw>
                </a:effectLst>
                <a:latin typeface="Neo Sans Intel" pitchFamily="34" charset="0"/>
              </a:rPr>
              <a:t>reducidos</a:t>
            </a:r>
            <a:endParaRPr lang="en-US" sz="1600" dirty="0">
              <a:effectLst>
                <a:outerShdw blurRad="38100" dist="38100" dir="2700000" algn="tl">
                  <a:srgbClr val="C0C0C0"/>
                </a:outerShdw>
              </a:effectLst>
              <a:latin typeface="Neo Sans Intel" pitchFamily="34" charset="0"/>
            </a:endParaRPr>
          </a:p>
          <a:p>
            <a:pPr marL="225425" indent="-225425">
              <a:spcBef>
                <a:spcPct val="5000"/>
              </a:spcBef>
              <a:buFontTx/>
              <a:buChar char="•"/>
            </a:pPr>
            <a:r>
              <a:rPr lang="en-US" sz="1600" dirty="0" err="1">
                <a:effectLst>
                  <a:outerShdw blurRad="38100" dist="38100" dir="2700000" algn="tl">
                    <a:srgbClr val="C0C0C0"/>
                  </a:outerShdw>
                </a:effectLst>
                <a:latin typeface="Neo Sans Intel" pitchFamily="34" charset="0"/>
              </a:rPr>
              <a:t>Amplia</a:t>
            </a:r>
            <a:r>
              <a:rPr lang="en-US" sz="1600" dirty="0">
                <a:effectLst>
                  <a:outerShdw blurRad="38100" dist="38100" dir="2700000" algn="tl">
                    <a:srgbClr val="C0C0C0"/>
                  </a:outerShdw>
                </a:effectLst>
                <a:latin typeface="Neo Sans Intel" pitchFamily="34" charset="0"/>
              </a:rPr>
              <a:t> </a:t>
            </a:r>
            <a:r>
              <a:rPr lang="en-US" sz="1600" dirty="0" err="1">
                <a:effectLst>
                  <a:outerShdw blurRad="38100" dist="38100" dir="2700000" algn="tl">
                    <a:srgbClr val="C0C0C0"/>
                  </a:outerShdw>
                </a:effectLst>
                <a:latin typeface="Neo Sans Intel" pitchFamily="34" charset="0"/>
              </a:rPr>
              <a:t>Aplicabilidad</a:t>
            </a:r>
            <a:endParaRPr lang="en-US" sz="1600" dirty="0">
              <a:effectLst>
                <a:outerShdw blurRad="38100" dist="38100" dir="2700000" algn="tl">
                  <a:srgbClr val="C0C0C0"/>
                </a:outerShdw>
              </a:effectLst>
              <a:latin typeface="Neo Sans Intel" pitchFamily="34" charset="0"/>
            </a:endParaRPr>
          </a:p>
          <a:p>
            <a:pPr marL="225425" indent="-225425" algn="ctr">
              <a:spcBef>
                <a:spcPct val="65000"/>
              </a:spcBef>
            </a:pPr>
            <a:r>
              <a:rPr lang="en-US" sz="2000" i="1" dirty="0">
                <a:solidFill>
                  <a:srgbClr val="0860A8"/>
                </a:solidFill>
                <a:effectLst>
                  <a:outerShdw blurRad="38100" dist="38100" dir="2700000" algn="tl">
                    <a:srgbClr val="C0C0C0"/>
                  </a:outerShdw>
                </a:effectLst>
                <a:latin typeface="Neo Sans Intel" pitchFamily="34" charset="0"/>
              </a:rPr>
              <a:t>Users</a:t>
            </a:r>
            <a:endParaRPr lang="en-US" sz="1600" i="1" dirty="0">
              <a:solidFill>
                <a:srgbClr val="0860A8"/>
              </a:solidFill>
              <a:effectLst>
                <a:outerShdw blurRad="38100" dist="38100" dir="2700000" algn="tl">
                  <a:srgbClr val="C0C0C0"/>
                </a:outerShdw>
              </a:effectLst>
              <a:latin typeface="Neo Sans Intel" pitchFamily="34" charset="0"/>
            </a:endParaRPr>
          </a:p>
          <a:p>
            <a:pPr marL="225425" indent="-225425">
              <a:spcBef>
                <a:spcPct val="5000"/>
              </a:spcBef>
              <a:buFontTx/>
              <a:buChar char="•"/>
            </a:pPr>
            <a:r>
              <a:rPr lang="en-US" sz="1600" dirty="0" err="1">
                <a:effectLst>
                  <a:outerShdw blurRad="38100" dist="38100" dir="2700000" algn="tl">
                    <a:srgbClr val="C0C0C0"/>
                  </a:outerShdw>
                </a:effectLst>
                <a:latin typeface="Neo Sans Intel" pitchFamily="34" charset="0"/>
              </a:rPr>
              <a:t>Rendimiento</a:t>
            </a:r>
            <a:r>
              <a:rPr lang="en-US" sz="1600" dirty="0">
                <a:effectLst>
                  <a:outerShdw blurRad="38100" dist="38100" dir="2700000" algn="tl">
                    <a:srgbClr val="C0C0C0"/>
                  </a:outerShdw>
                </a:effectLst>
                <a:latin typeface="Neo Sans Intel" pitchFamily="34" charset="0"/>
              </a:rPr>
              <a:t> y </a:t>
            </a:r>
            <a:r>
              <a:rPr lang="en-US" sz="1600" dirty="0" err="1">
                <a:effectLst>
                  <a:outerShdw blurRad="38100" dist="38100" dir="2700000" algn="tl">
                    <a:srgbClr val="C0C0C0"/>
                  </a:outerShdw>
                </a:effectLst>
                <a:latin typeface="Neo Sans Intel" pitchFamily="34" charset="0"/>
              </a:rPr>
              <a:t>productividad</a:t>
            </a:r>
            <a:r>
              <a:rPr lang="en-US" sz="1600" dirty="0">
                <a:effectLst>
                  <a:outerShdw blurRad="38100" dist="38100" dir="2700000" algn="tl">
                    <a:srgbClr val="C0C0C0"/>
                  </a:outerShdw>
                </a:effectLst>
                <a:latin typeface="Neo Sans Intel" pitchFamily="34" charset="0"/>
              </a:rPr>
              <a:t> de </a:t>
            </a:r>
            <a:r>
              <a:rPr lang="en-US" sz="1600" dirty="0" err="1">
                <a:effectLst>
                  <a:outerShdw blurRad="38100" dist="38100" dir="2700000" algn="tl">
                    <a:srgbClr val="C0C0C0"/>
                  </a:outerShdw>
                </a:effectLst>
                <a:latin typeface="Neo Sans Intel" pitchFamily="34" charset="0"/>
              </a:rPr>
              <a:t>aplicaciones</a:t>
            </a:r>
            <a:endParaRPr lang="en-US" sz="1600" dirty="0">
              <a:effectLst>
                <a:outerShdw blurRad="38100" dist="38100" dir="2700000" algn="tl">
                  <a:srgbClr val="C0C0C0"/>
                </a:outerShdw>
              </a:effectLst>
              <a:latin typeface="Neo Sans Intel" pitchFamily="34" charset="0"/>
            </a:endParaRPr>
          </a:p>
          <a:p>
            <a:pPr marL="225425" indent="-225425">
              <a:spcBef>
                <a:spcPct val="5000"/>
              </a:spcBef>
              <a:buFontTx/>
              <a:buChar char="•"/>
            </a:pPr>
            <a:r>
              <a:rPr lang="en-US" sz="1600" dirty="0" err="1">
                <a:effectLst>
                  <a:outerShdw blurRad="38100" dist="38100" dir="2700000" algn="tl">
                    <a:srgbClr val="C0C0C0"/>
                  </a:outerShdw>
                </a:effectLst>
                <a:latin typeface="Neo Sans Intel" pitchFamily="34" charset="0"/>
              </a:rPr>
              <a:t>Movilidad</a:t>
            </a:r>
            <a:r>
              <a:rPr lang="en-US" sz="1600" dirty="0">
                <a:effectLst>
                  <a:outerShdw blurRad="38100" dist="38100" dir="2700000" algn="tl">
                    <a:srgbClr val="C0C0C0"/>
                  </a:outerShdw>
                </a:effectLst>
                <a:latin typeface="Neo Sans Intel" pitchFamily="34" charset="0"/>
              </a:rPr>
              <a:t> y </a:t>
            </a:r>
            <a:r>
              <a:rPr lang="en-US" sz="1600" dirty="0" err="1">
                <a:effectLst>
                  <a:outerShdw blurRad="38100" dist="38100" dir="2700000" algn="tl">
                    <a:srgbClr val="C0C0C0"/>
                  </a:outerShdw>
                </a:effectLst>
                <a:latin typeface="Neo Sans Intel" pitchFamily="34" charset="0"/>
              </a:rPr>
              <a:t>disponibilidad</a:t>
            </a:r>
            <a:r>
              <a:rPr lang="en-US" sz="1600" dirty="0">
                <a:effectLst>
                  <a:outerShdw blurRad="38100" dist="38100" dir="2700000" algn="tl">
                    <a:srgbClr val="C0C0C0"/>
                  </a:outerShdw>
                </a:effectLst>
                <a:latin typeface="Neo Sans Intel" pitchFamily="34" charset="0"/>
              </a:rPr>
              <a:t> Off-Line</a:t>
            </a:r>
          </a:p>
        </p:txBody>
      </p:sp>
      <p:sp>
        <p:nvSpPr>
          <p:cNvPr id="530488" name="Text Box 56"/>
          <p:cNvSpPr txBox="1">
            <a:spLocks noChangeArrowheads="1"/>
          </p:cNvSpPr>
          <p:nvPr/>
        </p:nvSpPr>
        <p:spPr bwMode="auto">
          <a:xfrm>
            <a:off x="322263" y="4811713"/>
            <a:ext cx="4178300" cy="1930400"/>
          </a:xfrm>
          <a:prstGeom prst="rect">
            <a:avLst/>
          </a:prstGeom>
          <a:solidFill>
            <a:srgbClr val="FFCC66"/>
          </a:solidFill>
          <a:ln w="9525">
            <a:solidFill>
              <a:schemeClr val="tx1"/>
            </a:solidFill>
            <a:miter lim="800000"/>
            <a:headEnd/>
            <a:tailEnd/>
          </a:ln>
          <a:effectLst>
            <a:outerShdw dist="107763" dir="2700000" algn="ctr" rotWithShape="0">
              <a:schemeClr val="tx1"/>
            </a:outerShdw>
          </a:effectLst>
        </p:spPr>
        <p:txBody>
          <a:bodyPr>
            <a:spAutoFit/>
          </a:bodyPr>
          <a:lstStyle/>
          <a:p>
            <a:r>
              <a:rPr lang="es-ES" sz="2000">
                <a:solidFill>
                  <a:schemeClr val="tx2"/>
                </a:solidFill>
                <a:latin typeface="Neo Sans Intel" pitchFamily="34" charset="0"/>
              </a:rPr>
              <a:t>Un conjunto de tecnologías de virtualización y aprovisionamiento que combinan la  gestionabilidad de las arquitecturas centralizadas con el rendimiento, experiencia de usuario y movilidad del PC</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46"/>
          </a:xfrm>
        </p:spPr>
        <p:txBody>
          <a:bodyPr/>
          <a:lstStyle/>
          <a:p>
            <a:r>
              <a:rPr lang="es-ES" sz="5400" dirty="0" smtClean="0"/>
              <a:t>Nuestra Agenda</a:t>
            </a:r>
          </a:p>
        </p:txBody>
      </p:sp>
      <p:graphicFrame>
        <p:nvGraphicFramePr>
          <p:cNvPr id="4" name="Table 3"/>
          <p:cNvGraphicFramePr>
            <a:graphicFrameLocks noGrp="1"/>
          </p:cNvGraphicFramePr>
          <p:nvPr/>
        </p:nvGraphicFramePr>
        <p:xfrm>
          <a:off x="500034" y="1500174"/>
          <a:ext cx="8286807" cy="3175000"/>
        </p:xfrm>
        <a:graphic>
          <a:graphicData uri="http://schemas.openxmlformats.org/drawingml/2006/table">
            <a:tbl>
              <a:tblPr firstRow="1" bandRow="1">
                <a:tableStyleId>{125E5076-3810-47DD-B79F-674D7AD40C01}</a:tableStyleId>
              </a:tblPr>
              <a:tblGrid>
                <a:gridCol w="3714776"/>
                <a:gridCol w="3286148"/>
                <a:gridCol w="1285883"/>
              </a:tblGrid>
              <a:tr h="370840">
                <a:tc>
                  <a:txBody>
                    <a:bodyPr/>
                    <a:lstStyle/>
                    <a:p>
                      <a:r>
                        <a:rPr lang="es-ES" dirty="0" smtClean="0"/>
                        <a:t>Tema</a:t>
                      </a:r>
                      <a:endParaRPr lang="en-US" dirty="0"/>
                    </a:p>
                  </a:txBody>
                  <a:tcPr/>
                </a:tc>
                <a:tc>
                  <a:txBody>
                    <a:bodyPr/>
                    <a:lstStyle/>
                    <a:p>
                      <a:r>
                        <a:rPr lang="es-ES" dirty="0" smtClean="0"/>
                        <a:t>Ponentes</a:t>
                      </a:r>
                      <a:endParaRPr lang="en-US" dirty="0"/>
                    </a:p>
                  </a:txBody>
                  <a:tcPr/>
                </a:tc>
                <a:tc>
                  <a:txBody>
                    <a:bodyPr/>
                    <a:lstStyle/>
                    <a:p>
                      <a:r>
                        <a:rPr lang="es-ES" dirty="0" smtClean="0"/>
                        <a:t>Duración</a:t>
                      </a:r>
                      <a:endParaRPr lang="en-US" dirty="0"/>
                    </a:p>
                  </a:txBody>
                  <a:tcPr/>
                </a:tc>
              </a:tr>
              <a:tr h="370840">
                <a:tc>
                  <a:txBody>
                    <a:bodyPr/>
                    <a:lstStyle/>
                    <a:p>
                      <a:r>
                        <a:rPr lang="es-ES" sz="2000" dirty="0" smtClean="0"/>
                        <a:t>Introducción</a:t>
                      </a:r>
                      <a:endParaRPr lang="en-US" sz="2000" dirty="0"/>
                    </a:p>
                  </a:txBody>
                  <a:tcPr/>
                </a:tc>
                <a:tc>
                  <a:txBody>
                    <a:bodyPr/>
                    <a:lstStyle/>
                    <a:p>
                      <a:r>
                        <a:rPr lang="es-ES" sz="2000" dirty="0" smtClean="0"/>
                        <a:t>Juan Polo (Intel)</a:t>
                      </a:r>
                    </a:p>
                    <a:p>
                      <a:r>
                        <a:rPr lang="es-ES" sz="2000" dirty="0" smtClean="0"/>
                        <a:t>Jesús P</a:t>
                      </a:r>
                      <a:r>
                        <a:rPr lang="en-US" sz="2000" dirty="0" err="1" smtClean="0"/>
                        <a:t>intado</a:t>
                      </a:r>
                      <a:r>
                        <a:rPr lang="en-US" sz="2000" baseline="0" dirty="0" smtClean="0"/>
                        <a:t> (Microsoft)</a:t>
                      </a:r>
                      <a:endParaRPr lang="es-ES" sz="2000" dirty="0" smtClean="0"/>
                    </a:p>
                  </a:txBody>
                  <a:tcPr/>
                </a:tc>
                <a:tc>
                  <a:txBody>
                    <a:bodyPr/>
                    <a:lstStyle/>
                    <a:p>
                      <a:pPr algn="ctr"/>
                      <a:r>
                        <a:rPr lang="es-ES" sz="2000" dirty="0" smtClean="0"/>
                        <a:t>5’</a:t>
                      </a:r>
                      <a:endParaRPr lang="en-US" sz="2000" dirty="0"/>
                    </a:p>
                  </a:txBody>
                  <a:tcPr/>
                </a:tc>
              </a:tr>
              <a:tr h="370840">
                <a:tc>
                  <a:txBody>
                    <a:bodyPr/>
                    <a:lstStyle/>
                    <a:p>
                      <a:r>
                        <a:rPr lang="es-ES" sz="2000" dirty="0" smtClean="0"/>
                        <a:t>Modelos de Computación</a:t>
                      </a:r>
                      <a:endParaRPr lang="en-US" sz="2000" dirty="0"/>
                    </a:p>
                  </a:txBody>
                  <a:tcPr/>
                </a:tc>
                <a:tc>
                  <a:txBody>
                    <a:bodyPr/>
                    <a:lstStyle/>
                    <a:p>
                      <a:r>
                        <a:rPr lang="es-ES" sz="2000" dirty="0" smtClean="0"/>
                        <a:t>Juan Polo (Intel)</a:t>
                      </a:r>
                      <a:endParaRPr lang="en-US" sz="2000" dirty="0"/>
                    </a:p>
                  </a:txBody>
                  <a:tcPr/>
                </a:tc>
                <a:tc>
                  <a:txBody>
                    <a:bodyPr/>
                    <a:lstStyle/>
                    <a:p>
                      <a:pPr algn="ctr"/>
                      <a:r>
                        <a:rPr lang="es-ES" sz="2000" dirty="0" smtClean="0"/>
                        <a:t>35’</a:t>
                      </a:r>
                      <a:endParaRPr lang="en-US" sz="2000" dirty="0"/>
                    </a:p>
                  </a:txBody>
                  <a:tcPr/>
                </a:tc>
              </a:tr>
              <a:tr h="370840">
                <a:tc>
                  <a:txBody>
                    <a:bodyPr/>
                    <a:lstStyle/>
                    <a:p>
                      <a:r>
                        <a:rPr lang="es-ES" sz="2000" dirty="0" smtClean="0"/>
                        <a:t>Escenarios de Virtualización del Puesto</a:t>
                      </a:r>
                      <a:endParaRPr lang="en-US" sz="2000" dirty="0"/>
                    </a:p>
                  </a:txBody>
                  <a:tcPr/>
                </a:tc>
                <a:tc>
                  <a:txBody>
                    <a:bodyPr/>
                    <a:lstStyle/>
                    <a:p>
                      <a:r>
                        <a:rPr lang="es-ES" sz="2000" dirty="0" smtClean="0"/>
                        <a:t>Antonio </a:t>
                      </a:r>
                      <a:r>
                        <a:rPr lang="es-ES" sz="2000" dirty="0" err="1" smtClean="0"/>
                        <a:t>Gámir</a:t>
                      </a:r>
                      <a:r>
                        <a:rPr lang="es-ES" sz="2000" dirty="0" smtClean="0"/>
                        <a:t> (Microsoft)</a:t>
                      </a:r>
                    </a:p>
                    <a:p>
                      <a:r>
                        <a:rPr lang="es-ES" sz="2000" dirty="0" smtClean="0"/>
                        <a:t>Javier Martínez</a:t>
                      </a:r>
                      <a:r>
                        <a:rPr lang="es-ES" sz="2000" baseline="0" dirty="0" smtClean="0"/>
                        <a:t> (NetApp)</a:t>
                      </a:r>
                    </a:p>
                    <a:p>
                      <a:r>
                        <a:rPr lang="es-ES" sz="2000" baseline="0" dirty="0" smtClean="0"/>
                        <a:t>Juan Miguel Haddad (Quest)</a:t>
                      </a:r>
                      <a:endParaRPr lang="en-US" sz="2000" dirty="0"/>
                    </a:p>
                  </a:txBody>
                  <a:tcPr/>
                </a:tc>
                <a:tc>
                  <a:txBody>
                    <a:bodyPr/>
                    <a:lstStyle/>
                    <a:p>
                      <a:pPr algn="ctr"/>
                      <a:r>
                        <a:rPr lang="es-ES" sz="2000" dirty="0" smtClean="0"/>
                        <a:t>70’</a:t>
                      </a:r>
                      <a:endParaRPr lang="en-US" sz="2000" dirty="0"/>
                    </a:p>
                  </a:txBody>
                  <a:tcPr/>
                </a:tc>
              </a:tr>
              <a:tr h="370840">
                <a:tc>
                  <a:txBody>
                    <a:bodyPr/>
                    <a:lstStyle/>
                    <a:p>
                      <a:r>
                        <a:rPr lang="es-ES" sz="2000" dirty="0" smtClean="0"/>
                        <a:t>Ahorros</a:t>
                      </a:r>
                      <a:r>
                        <a:rPr lang="es-ES" sz="2000" baseline="0" dirty="0" smtClean="0"/>
                        <a:t> y Costes de la </a:t>
                      </a:r>
                      <a:br>
                        <a:rPr lang="es-ES" sz="2000" baseline="0" dirty="0" smtClean="0"/>
                      </a:br>
                      <a:r>
                        <a:rPr lang="es-ES" sz="2000" baseline="0" dirty="0" smtClean="0"/>
                        <a:t>Virtualización del Puesto</a:t>
                      </a:r>
                      <a:endParaRPr lang="en-US" sz="2000" dirty="0"/>
                    </a:p>
                  </a:txBody>
                  <a:tcPr/>
                </a:tc>
                <a:tc>
                  <a:txBody>
                    <a:bodyPr/>
                    <a:lstStyle/>
                    <a:p>
                      <a:r>
                        <a:rPr lang="es-ES" sz="2000" dirty="0" smtClean="0"/>
                        <a:t>Juan Polo (Intel)</a:t>
                      </a:r>
                    </a:p>
                    <a:p>
                      <a:r>
                        <a:rPr lang="es-ES" sz="2000" dirty="0" smtClean="0"/>
                        <a:t>Jesús Pintado (Microsoft)</a:t>
                      </a:r>
                      <a:endParaRPr lang="en-US" sz="2000" dirty="0"/>
                    </a:p>
                  </a:txBody>
                  <a:tcPr/>
                </a:tc>
                <a:tc>
                  <a:txBody>
                    <a:bodyPr/>
                    <a:lstStyle/>
                    <a:p>
                      <a:pPr algn="ctr"/>
                      <a:r>
                        <a:rPr lang="es-ES" sz="2000" dirty="0" smtClean="0"/>
                        <a:t>10’</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idx="4294967295"/>
          </p:nvPr>
        </p:nvSpPr>
        <p:spPr>
          <a:xfrm>
            <a:off x="366713" y="133350"/>
            <a:ext cx="8229600" cy="644525"/>
          </a:xfrm>
        </p:spPr>
        <p:txBody>
          <a:bodyPr lIns="0" tIns="0" rIns="0" bIns="0" anchor="t"/>
          <a:lstStyle/>
          <a:p>
            <a:pPr algn="l"/>
            <a:r>
              <a:rPr lang="es-ES" sz="3600" smtClean="0"/>
              <a:t>Intel vPro</a:t>
            </a:r>
            <a:r>
              <a:rPr lang="es-ES_tradnl" sz="3600" b="1" smtClean="0">
                <a:effectLst>
                  <a:outerShdw blurRad="38100" dist="38100" dir="2700000" algn="tl">
                    <a:srgbClr val="C0C0C0"/>
                  </a:outerShdw>
                </a:effectLst>
              </a:rPr>
              <a:t>™</a:t>
            </a:r>
            <a:r>
              <a:rPr lang="es-ES" sz="3600" smtClean="0"/>
              <a:t> Business Platform</a:t>
            </a:r>
            <a:endParaRPr lang="en-GB" sz="3600" smtClean="0"/>
          </a:p>
        </p:txBody>
      </p:sp>
      <p:sp>
        <p:nvSpPr>
          <p:cNvPr id="531459" name="TextBox 8"/>
          <p:cNvSpPr txBox="1">
            <a:spLocks noChangeArrowheads="1"/>
          </p:cNvSpPr>
          <p:nvPr/>
        </p:nvSpPr>
        <p:spPr bwMode="auto">
          <a:xfrm>
            <a:off x="4140200" y="2800350"/>
            <a:ext cx="1149350" cy="1555750"/>
          </a:xfrm>
          <a:prstGeom prst="rect">
            <a:avLst/>
          </a:prstGeom>
          <a:noFill/>
          <a:ln w="9525">
            <a:noFill/>
            <a:miter lim="800000"/>
            <a:headEnd/>
            <a:tailEnd/>
          </a:ln>
        </p:spPr>
        <p:txBody>
          <a:bodyPr>
            <a:spAutoFit/>
          </a:bodyPr>
          <a:lstStyle/>
          <a:p>
            <a:r>
              <a:rPr lang="en-US" sz="9600" dirty="0">
                <a:solidFill>
                  <a:srgbClr val="002060"/>
                </a:solidFill>
                <a:latin typeface="Neo Sans Intel" pitchFamily="34" charset="0"/>
              </a:rPr>
              <a:t>+</a:t>
            </a:r>
          </a:p>
        </p:txBody>
      </p:sp>
      <p:sp>
        <p:nvSpPr>
          <p:cNvPr id="531461" name="TextBox 9"/>
          <p:cNvSpPr txBox="1">
            <a:spLocks noChangeArrowheads="1"/>
          </p:cNvSpPr>
          <p:nvPr/>
        </p:nvSpPr>
        <p:spPr bwMode="auto">
          <a:xfrm>
            <a:off x="296863" y="1974850"/>
            <a:ext cx="3454400" cy="527050"/>
          </a:xfrm>
          <a:prstGeom prst="rect">
            <a:avLst/>
          </a:prstGeom>
          <a:noFill/>
          <a:ln w="9525">
            <a:noFill/>
            <a:miter lim="800000"/>
            <a:headEnd/>
            <a:tailEnd/>
          </a:ln>
        </p:spPr>
        <p:txBody>
          <a:bodyPr>
            <a:spAutoFit/>
          </a:bodyPr>
          <a:lstStyle/>
          <a:p>
            <a:pPr marL="88900" indent="-88900" algn="ctr"/>
            <a:r>
              <a:rPr lang="en-US" sz="2000" b="1" u="sng">
                <a:solidFill>
                  <a:srgbClr val="000000"/>
                </a:solidFill>
                <a:latin typeface="Neo Sans Intel" pitchFamily="34" charset="0"/>
              </a:rPr>
              <a:t>Step 1</a:t>
            </a:r>
            <a:r>
              <a:rPr lang="en-US" sz="2000" b="1">
                <a:solidFill>
                  <a:srgbClr val="000000"/>
                </a:solidFill>
                <a:latin typeface="Neo Sans Intel" pitchFamily="34" charset="0"/>
              </a:rPr>
              <a:t> - Manage &amp; Protect  the Clients</a:t>
            </a:r>
          </a:p>
        </p:txBody>
      </p:sp>
      <p:sp>
        <p:nvSpPr>
          <p:cNvPr id="531462" name="TextBox 10"/>
          <p:cNvSpPr txBox="1">
            <a:spLocks noChangeArrowheads="1"/>
          </p:cNvSpPr>
          <p:nvPr/>
        </p:nvSpPr>
        <p:spPr bwMode="auto">
          <a:xfrm>
            <a:off x="5145088" y="1971675"/>
            <a:ext cx="3263900" cy="527050"/>
          </a:xfrm>
          <a:prstGeom prst="rect">
            <a:avLst/>
          </a:prstGeom>
          <a:noFill/>
          <a:ln w="9525">
            <a:noFill/>
            <a:miter lim="800000"/>
            <a:headEnd/>
            <a:tailEnd/>
          </a:ln>
        </p:spPr>
        <p:txBody>
          <a:bodyPr>
            <a:spAutoFit/>
          </a:bodyPr>
          <a:lstStyle/>
          <a:p>
            <a:pPr algn="ctr"/>
            <a:r>
              <a:rPr lang="en-US" sz="2000" b="1" u="sng">
                <a:solidFill>
                  <a:srgbClr val="000000"/>
                </a:solidFill>
                <a:latin typeface="Neo Sans Intel" pitchFamily="34" charset="0"/>
              </a:rPr>
              <a:t>Step 2</a:t>
            </a:r>
            <a:r>
              <a:rPr lang="en-US" sz="2000" b="1">
                <a:solidFill>
                  <a:srgbClr val="000000"/>
                </a:solidFill>
                <a:latin typeface="Neo Sans Intel" pitchFamily="34" charset="0"/>
              </a:rPr>
              <a:t> – Virtualize &amp; Protect App&amp;Client</a:t>
            </a:r>
          </a:p>
        </p:txBody>
      </p:sp>
      <p:sp>
        <p:nvSpPr>
          <p:cNvPr id="99386" name="Rectangle 7"/>
          <p:cNvSpPr>
            <a:spLocks noChangeArrowheads="1"/>
          </p:cNvSpPr>
          <p:nvPr/>
        </p:nvSpPr>
        <p:spPr bwMode="auto">
          <a:xfrm>
            <a:off x="363538" y="762000"/>
            <a:ext cx="8601075" cy="1016000"/>
          </a:xfrm>
          <a:prstGeom prst="rect">
            <a:avLst/>
          </a:prstGeom>
          <a:solidFill>
            <a:srgbClr val="FFFFFF"/>
          </a:solidFill>
          <a:ln w="9525">
            <a:solidFill>
              <a:srgbClr val="000000"/>
            </a:solidFill>
            <a:miter lim="800000"/>
            <a:headEnd/>
            <a:tailEnd/>
          </a:ln>
        </p:spPr>
        <p:txBody>
          <a:bodyPr>
            <a:spAutoFit/>
          </a:bodyPr>
          <a:lstStyle/>
          <a:p>
            <a:r>
              <a:rPr lang="en-US" sz="2000">
                <a:solidFill>
                  <a:srgbClr val="000000"/>
                </a:solidFill>
                <a:latin typeface="Verdana" pitchFamily="34" charset="0"/>
              </a:rPr>
              <a:t>Incrementa la gestionabilidad y seguridad de las infraestructura de TI mejorando la operación, facilitando la virtualización del puesto y reforzando la protección de los sistemas y red</a:t>
            </a:r>
            <a:endParaRPr lang="en-GB" sz="2000">
              <a:solidFill>
                <a:srgbClr val="000000"/>
              </a:solidFill>
              <a:latin typeface="Verdana" pitchFamily="34" charset="0"/>
            </a:endParaRPr>
          </a:p>
        </p:txBody>
      </p:sp>
      <p:sp>
        <p:nvSpPr>
          <p:cNvPr id="25" name="Rectangle 24"/>
          <p:cNvSpPr>
            <a:spLocks noChangeArrowheads="1"/>
          </p:cNvSpPr>
          <p:nvPr/>
        </p:nvSpPr>
        <p:spPr bwMode="auto">
          <a:xfrm>
            <a:off x="900113" y="6021388"/>
            <a:ext cx="7920037" cy="685800"/>
          </a:xfrm>
          <a:prstGeom prst="rect">
            <a:avLst/>
          </a:prstGeom>
          <a:solidFill>
            <a:srgbClr val="FFCC66"/>
          </a:solidFill>
          <a:ln w="9525">
            <a:solidFill>
              <a:srgbClr val="000000"/>
            </a:solidFill>
            <a:miter lim="800000"/>
            <a:headEnd/>
            <a:tailEnd/>
          </a:ln>
          <a:effectLst>
            <a:outerShdw dist="107763" dir="2700000" algn="ctr" rotWithShape="0">
              <a:schemeClr val="tx1"/>
            </a:outerShdw>
          </a:effectLst>
        </p:spPr>
        <p:txBody>
          <a:bodyPr>
            <a:spAutoFit/>
          </a:bodyPr>
          <a:lstStyle/>
          <a:p>
            <a:pPr algn="ctr">
              <a:lnSpc>
                <a:spcPct val="80000"/>
              </a:lnSpc>
            </a:pPr>
            <a:r>
              <a:rPr lang="en-US" sz="2400" b="1">
                <a:solidFill>
                  <a:schemeClr val="tx2"/>
                </a:solidFill>
                <a:latin typeface="Neo Sans Intel Medium" pitchFamily="34" charset="0"/>
              </a:rPr>
              <a:t>Intel está invirtiendo en el desarrollo de tecnologías para habilitar soluciones de Dynamic Virtual Clients</a:t>
            </a:r>
          </a:p>
        </p:txBody>
      </p:sp>
      <p:grpSp>
        <p:nvGrpSpPr>
          <p:cNvPr id="2" name="Group 9"/>
          <p:cNvGrpSpPr>
            <a:grpSpLocks/>
          </p:cNvGrpSpPr>
          <p:nvPr/>
        </p:nvGrpSpPr>
        <p:grpSpPr bwMode="auto">
          <a:xfrm>
            <a:off x="1347788" y="4389438"/>
            <a:ext cx="1676400" cy="992187"/>
            <a:chOff x="1829" y="2696"/>
            <a:chExt cx="2047" cy="1180"/>
          </a:xfrm>
        </p:grpSpPr>
        <p:pic>
          <p:nvPicPr>
            <p:cNvPr id="99389" name="Picture 16"/>
            <p:cNvPicPr>
              <a:picLocks noChangeAspect="1" noChangeArrowheads="1"/>
            </p:cNvPicPr>
            <p:nvPr/>
          </p:nvPicPr>
          <p:blipFill>
            <a:blip r:embed="rId2"/>
            <a:srcRect/>
            <a:stretch>
              <a:fillRect/>
            </a:stretch>
          </p:blipFill>
          <p:spPr bwMode="auto">
            <a:xfrm>
              <a:off x="2931" y="2710"/>
              <a:ext cx="945" cy="1166"/>
            </a:xfrm>
            <a:prstGeom prst="rect">
              <a:avLst/>
            </a:prstGeom>
            <a:noFill/>
            <a:ln w="22225" algn="ctr">
              <a:noFill/>
              <a:miter lim="800000"/>
              <a:headEnd/>
              <a:tailEnd/>
            </a:ln>
          </p:spPr>
        </p:pic>
        <p:pic>
          <p:nvPicPr>
            <p:cNvPr id="99390" name="Picture 15"/>
            <p:cNvPicPr>
              <a:picLocks noChangeAspect="1" noChangeArrowheads="1"/>
            </p:cNvPicPr>
            <p:nvPr/>
          </p:nvPicPr>
          <p:blipFill>
            <a:blip r:embed="rId3"/>
            <a:srcRect/>
            <a:stretch>
              <a:fillRect/>
            </a:stretch>
          </p:blipFill>
          <p:spPr bwMode="auto">
            <a:xfrm>
              <a:off x="1829" y="2696"/>
              <a:ext cx="940" cy="1166"/>
            </a:xfrm>
            <a:prstGeom prst="rect">
              <a:avLst/>
            </a:prstGeom>
            <a:noFill/>
            <a:ln w="22225" algn="ctr">
              <a:noFill/>
              <a:miter lim="800000"/>
              <a:headEnd/>
              <a:tailEnd/>
            </a:ln>
          </p:spPr>
        </p:pic>
      </p:grpSp>
      <p:sp>
        <p:nvSpPr>
          <p:cNvPr id="99391" name="Text Box 12"/>
          <p:cNvSpPr txBox="1">
            <a:spLocks noChangeArrowheads="1"/>
          </p:cNvSpPr>
          <p:nvPr/>
        </p:nvSpPr>
        <p:spPr bwMode="auto">
          <a:xfrm>
            <a:off x="5473700" y="5327650"/>
            <a:ext cx="488950" cy="503238"/>
          </a:xfrm>
          <a:prstGeom prst="rect">
            <a:avLst/>
          </a:prstGeom>
          <a:noFill/>
          <a:ln w="9525">
            <a:noFill/>
            <a:miter lim="800000"/>
            <a:headEnd/>
            <a:tailEnd/>
          </a:ln>
        </p:spPr>
        <p:txBody>
          <a:bodyPr vert="eaVert">
            <a:spAutoFit/>
          </a:bodyPr>
          <a:lstStyle/>
          <a:p>
            <a:endParaRPr lang="en-GB" sz="1200">
              <a:latin typeface="Verdana" pitchFamily="34" charset="0"/>
            </a:endParaRPr>
          </a:p>
        </p:txBody>
      </p:sp>
      <p:grpSp>
        <p:nvGrpSpPr>
          <p:cNvPr id="3" name="Group 16"/>
          <p:cNvGrpSpPr>
            <a:grpSpLocks/>
          </p:cNvGrpSpPr>
          <p:nvPr/>
        </p:nvGrpSpPr>
        <p:grpSpPr bwMode="auto">
          <a:xfrm>
            <a:off x="6954838" y="4425950"/>
            <a:ext cx="1676400" cy="992188"/>
            <a:chOff x="1829" y="2696"/>
            <a:chExt cx="2047" cy="1180"/>
          </a:xfrm>
        </p:grpSpPr>
        <p:pic>
          <p:nvPicPr>
            <p:cNvPr id="99396" name="Picture 16"/>
            <p:cNvPicPr>
              <a:picLocks noChangeAspect="1" noChangeArrowheads="1"/>
            </p:cNvPicPr>
            <p:nvPr/>
          </p:nvPicPr>
          <p:blipFill>
            <a:blip r:embed="rId2"/>
            <a:srcRect/>
            <a:stretch>
              <a:fillRect/>
            </a:stretch>
          </p:blipFill>
          <p:spPr bwMode="auto">
            <a:xfrm>
              <a:off x="2931" y="2710"/>
              <a:ext cx="945" cy="1166"/>
            </a:xfrm>
            <a:prstGeom prst="rect">
              <a:avLst/>
            </a:prstGeom>
            <a:noFill/>
            <a:ln w="22225" algn="ctr">
              <a:noFill/>
              <a:miter lim="800000"/>
              <a:headEnd/>
              <a:tailEnd/>
            </a:ln>
          </p:spPr>
        </p:pic>
        <p:pic>
          <p:nvPicPr>
            <p:cNvPr id="99397" name="Picture 15"/>
            <p:cNvPicPr>
              <a:picLocks noChangeAspect="1" noChangeArrowheads="1"/>
            </p:cNvPicPr>
            <p:nvPr/>
          </p:nvPicPr>
          <p:blipFill>
            <a:blip r:embed="rId3"/>
            <a:srcRect/>
            <a:stretch>
              <a:fillRect/>
            </a:stretch>
          </p:blipFill>
          <p:spPr bwMode="auto">
            <a:xfrm>
              <a:off x="1829" y="2696"/>
              <a:ext cx="940" cy="1166"/>
            </a:xfrm>
            <a:prstGeom prst="rect">
              <a:avLst/>
            </a:prstGeom>
            <a:noFill/>
            <a:ln w="22225" algn="ctr">
              <a:noFill/>
              <a:miter lim="800000"/>
              <a:headEnd/>
              <a:tailEnd/>
            </a:ln>
          </p:spPr>
        </p:pic>
      </p:grpSp>
      <p:sp>
        <p:nvSpPr>
          <p:cNvPr id="531475" name="Text Box 19"/>
          <p:cNvSpPr txBox="1">
            <a:spLocks noChangeArrowheads="1"/>
          </p:cNvSpPr>
          <p:nvPr/>
        </p:nvSpPr>
        <p:spPr bwMode="auto">
          <a:xfrm>
            <a:off x="1258888" y="5380038"/>
            <a:ext cx="1931987" cy="376237"/>
          </a:xfrm>
          <a:prstGeom prst="rect">
            <a:avLst/>
          </a:prstGeom>
          <a:solidFill>
            <a:schemeClr val="bg2"/>
          </a:solidFill>
          <a:ln w="9525">
            <a:solidFill>
              <a:srgbClr val="000000"/>
            </a:solidFill>
            <a:miter lim="800000"/>
            <a:headEnd/>
            <a:tailEnd/>
          </a:ln>
          <a:effectLst>
            <a:outerShdw dist="99190" dir="2388334" algn="ctr" rotWithShape="0">
              <a:schemeClr val="tx1"/>
            </a:outerShdw>
          </a:effectLst>
        </p:spPr>
        <p:txBody>
          <a:bodyPr>
            <a:spAutoFit/>
          </a:bodyPr>
          <a:lstStyle/>
          <a:p>
            <a:pPr algn="ctr"/>
            <a:r>
              <a:rPr lang="es-ES">
                <a:solidFill>
                  <a:srgbClr val="000000"/>
                </a:solidFill>
                <a:latin typeface="Neo Sans Intel Medium" pitchFamily="34" charset="0"/>
              </a:rPr>
              <a:t>Manage Device</a:t>
            </a:r>
            <a:endParaRPr lang="en-GB">
              <a:solidFill>
                <a:srgbClr val="000000"/>
              </a:solidFill>
              <a:latin typeface="Neo Sans Intel Medium" pitchFamily="34" charset="0"/>
            </a:endParaRPr>
          </a:p>
        </p:txBody>
      </p:sp>
      <p:sp>
        <p:nvSpPr>
          <p:cNvPr id="531476" name="Text Box 20"/>
          <p:cNvSpPr txBox="1">
            <a:spLocks noChangeArrowheads="1"/>
          </p:cNvSpPr>
          <p:nvPr/>
        </p:nvSpPr>
        <p:spPr bwMode="auto">
          <a:xfrm>
            <a:off x="5651500" y="5391150"/>
            <a:ext cx="2998788" cy="376238"/>
          </a:xfrm>
          <a:prstGeom prst="rect">
            <a:avLst/>
          </a:prstGeom>
          <a:solidFill>
            <a:schemeClr val="bg2"/>
          </a:solidFill>
          <a:ln w="9525">
            <a:solidFill>
              <a:srgbClr val="000000"/>
            </a:solidFill>
            <a:miter lim="800000"/>
            <a:headEnd/>
            <a:tailEnd/>
          </a:ln>
          <a:effectLst>
            <a:outerShdw dist="99190" dir="2388334" algn="ctr" rotWithShape="0">
              <a:schemeClr val="tx1"/>
            </a:outerShdw>
          </a:effectLst>
        </p:spPr>
        <p:txBody>
          <a:bodyPr>
            <a:spAutoFit/>
          </a:bodyPr>
          <a:lstStyle/>
          <a:p>
            <a:pPr algn="ctr"/>
            <a:r>
              <a:rPr lang="es-ES">
                <a:solidFill>
                  <a:srgbClr val="000000"/>
                </a:solidFill>
                <a:latin typeface="Neo Sans Intel Medium" pitchFamily="34" charset="0"/>
              </a:rPr>
              <a:t>Enhance Virtualisation</a:t>
            </a:r>
            <a:endParaRPr lang="en-GB">
              <a:solidFill>
                <a:srgbClr val="000000"/>
              </a:solidFill>
              <a:latin typeface="Neo Sans Intel Medium" pitchFamily="34" charset="0"/>
            </a:endParaRPr>
          </a:p>
        </p:txBody>
      </p:sp>
      <p:sp>
        <p:nvSpPr>
          <p:cNvPr id="99402" name="WordArt 74"/>
          <p:cNvSpPr>
            <a:spLocks noChangeArrowheads="1" noChangeShapeType="1" noTextEdit="1"/>
          </p:cNvSpPr>
          <p:nvPr/>
        </p:nvSpPr>
        <p:spPr bwMode="auto">
          <a:xfrm>
            <a:off x="6084888" y="2781300"/>
            <a:ext cx="1727200" cy="1439863"/>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Dynamic</a:t>
            </a:r>
          </a:p>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Virtual</a:t>
            </a:r>
          </a:p>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Clients</a:t>
            </a:r>
          </a:p>
        </p:txBody>
      </p:sp>
      <p:sp>
        <p:nvSpPr>
          <p:cNvPr id="99404" name="WordArt 76"/>
          <p:cNvSpPr>
            <a:spLocks noChangeArrowheads="1" noChangeShapeType="1" noTextEdit="1"/>
          </p:cNvSpPr>
          <p:nvPr/>
        </p:nvSpPr>
        <p:spPr bwMode="auto">
          <a:xfrm>
            <a:off x="1044575" y="2779713"/>
            <a:ext cx="2447925" cy="144145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SCCM </a:t>
            </a:r>
          </a:p>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Systems</a:t>
            </a:r>
          </a:p>
          <a:p>
            <a:pPr algn="ctr"/>
            <a:r>
              <a:rPr lang="en-US" sz="3600" kern="10" dirty="0">
                <a:ln w="9525">
                  <a:noFill/>
                  <a:round/>
                  <a:headEnd/>
                  <a:tailEnd/>
                </a:ln>
                <a:solidFill>
                  <a:srgbClr val="002060"/>
                </a:solidFill>
                <a:effectLst>
                  <a:outerShdw dist="35921" dir="2700000" algn="ctr" rotWithShape="0">
                    <a:srgbClr val="C0C0C0">
                      <a:alpha val="80000"/>
                    </a:srgbClr>
                  </a:outerShdw>
                </a:effectLst>
                <a:latin typeface="Impact"/>
              </a:rPr>
              <a:t>Mgmt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1461"/>
                                        </p:tgtEl>
                                        <p:attrNameLst>
                                          <p:attrName>style.visibility</p:attrName>
                                        </p:attrNameLst>
                                      </p:cBhvr>
                                      <p:to>
                                        <p:strVal val="visible"/>
                                      </p:to>
                                    </p:set>
                                    <p:animEffect transition="in" filter="diamond(in)">
                                      <p:cBhvr>
                                        <p:cTn id="7" dur="2000"/>
                                        <p:tgtEl>
                                          <p:spTgt spid="531461"/>
                                        </p:tgtEl>
                                      </p:cBhvr>
                                    </p:animEffect>
                                  </p:childTnLst>
                                </p:cTn>
                              </p:par>
                            </p:childTnLst>
                          </p:cTn>
                        </p:par>
                        <p:par>
                          <p:cTn id="8" fill="hold">
                            <p:stCondLst>
                              <p:cond delay="2000"/>
                            </p:stCondLst>
                            <p:childTnLst>
                              <p:par>
                                <p:cTn id="9" presetID="3" presetClass="entr" presetSubtype="5" fill="hold" grpId="0" nodeType="afterEffect">
                                  <p:stCondLst>
                                    <p:cond delay="0"/>
                                  </p:stCondLst>
                                  <p:childTnLst>
                                    <p:set>
                                      <p:cBhvr>
                                        <p:cTn id="10" dur="1" fill="hold">
                                          <p:stCondLst>
                                            <p:cond delay="0"/>
                                          </p:stCondLst>
                                        </p:cTn>
                                        <p:tgtEl>
                                          <p:spTgt spid="99404"/>
                                        </p:tgtEl>
                                        <p:attrNameLst>
                                          <p:attrName>style.visibility</p:attrName>
                                        </p:attrNameLst>
                                      </p:cBhvr>
                                      <p:to>
                                        <p:strVal val="visible"/>
                                      </p:to>
                                    </p:set>
                                    <p:animEffect transition="in" filter="blinds(vertical)">
                                      <p:cBhvr>
                                        <p:cTn id="11" dur="2000"/>
                                        <p:tgtEl>
                                          <p:spTgt spid="99404"/>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531459"/>
                                        </p:tgtEl>
                                        <p:attrNameLst>
                                          <p:attrName>style.visibility</p:attrName>
                                        </p:attrNameLst>
                                      </p:cBhvr>
                                      <p:to>
                                        <p:strVal val="visible"/>
                                      </p:to>
                                    </p:set>
                                    <p:animEffect transition="in" filter="checkerboard(across)">
                                      <p:cBhvr>
                                        <p:cTn id="15" dur="500"/>
                                        <p:tgtEl>
                                          <p:spTgt spid="531459"/>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531462"/>
                                        </p:tgtEl>
                                        <p:attrNameLst>
                                          <p:attrName>style.visibility</p:attrName>
                                        </p:attrNameLst>
                                      </p:cBhvr>
                                      <p:to>
                                        <p:strVal val="visible"/>
                                      </p:to>
                                    </p:set>
                                    <p:animEffect transition="in" filter="circle(in)">
                                      <p:cBhvr>
                                        <p:cTn id="19" dur="2000"/>
                                        <p:tgtEl>
                                          <p:spTgt spid="531462"/>
                                        </p:tgtEl>
                                      </p:cBhvr>
                                    </p:animEffect>
                                  </p:childTnLst>
                                </p:cTn>
                              </p:par>
                            </p:childTnLst>
                          </p:cTn>
                        </p:par>
                        <p:par>
                          <p:cTn id="20" fill="hold">
                            <p:stCondLst>
                              <p:cond delay="6500"/>
                            </p:stCondLst>
                            <p:childTnLst>
                              <p:par>
                                <p:cTn id="21" presetID="8" presetClass="entr" presetSubtype="16" fill="hold" grpId="0" nodeType="afterEffect">
                                  <p:stCondLst>
                                    <p:cond delay="0"/>
                                  </p:stCondLst>
                                  <p:childTnLst>
                                    <p:set>
                                      <p:cBhvr>
                                        <p:cTn id="22" dur="1" fill="hold">
                                          <p:stCondLst>
                                            <p:cond delay="0"/>
                                          </p:stCondLst>
                                        </p:cTn>
                                        <p:tgtEl>
                                          <p:spTgt spid="99402"/>
                                        </p:tgtEl>
                                        <p:attrNameLst>
                                          <p:attrName>style.visibility</p:attrName>
                                        </p:attrNameLst>
                                      </p:cBhvr>
                                      <p:to>
                                        <p:strVal val="visible"/>
                                      </p:to>
                                    </p:set>
                                    <p:animEffect transition="in" filter="diamond(in)">
                                      <p:cBhvr>
                                        <p:cTn id="23" dur="2000"/>
                                        <p:tgtEl>
                                          <p:spTgt spid="9940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2000"/>
                                        <p:tgtEl>
                                          <p:spTgt spid="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31475"/>
                                        </p:tgtEl>
                                        <p:attrNameLst>
                                          <p:attrName>style.visibility</p:attrName>
                                        </p:attrNameLst>
                                      </p:cBhvr>
                                      <p:to>
                                        <p:strVal val="visible"/>
                                      </p:to>
                                    </p:set>
                                    <p:animEffect transition="in" filter="fade">
                                      <p:cBhvr>
                                        <p:cTn id="32" dur="2000"/>
                                        <p:tgtEl>
                                          <p:spTgt spid="531475"/>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531476"/>
                                        </p:tgtEl>
                                        <p:attrNameLst>
                                          <p:attrName>style.visibility</p:attrName>
                                        </p:attrNameLst>
                                      </p:cBhvr>
                                      <p:to>
                                        <p:strVal val="visible"/>
                                      </p:to>
                                    </p:set>
                                    <p:animEffect transition="in" filter="fade">
                                      <p:cBhvr>
                                        <p:cTn id="40" dur="2000"/>
                                        <p:tgtEl>
                                          <p:spTgt spid="531476"/>
                                        </p:tgtEl>
                                      </p:cBhvr>
                                    </p:animEffec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p:bldP spid="531461" grpId="0"/>
      <p:bldP spid="531462" grpId="0"/>
      <p:bldP spid="25" grpId="0" animBg="1"/>
      <p:bldP spid="531475" grpId="0" animBg="1"/>
      <p:bldP spid="531476" grpId="0" animBg="1"/>
      <p:bldP spid="99402" grpId="0" animBg="1"/>
      <p:bldP spid="994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val 13"/>
          <p:cNvGrpSpPr>
            <a:grpSpLocks/>
          </p:cNvGrpSpPr>
          <p:nvPr/>
        </p:nvGrpSpPr>
        <p:grpSpPr bwMode="auto">
          <a:xfrm>
            <a:off x="1822450" y="793750"/>
            <a:ext cx="5194300" cy="5194300"/>
            <a:chOff x="1148" y="572"/>
            <a:chExt cx="3272" cy="3272"/>
          </a:xfrm>
        </p:grpSpPr>
        <p:pic>
          <p:nvPicPr>
            <p:cNvPr id="101379" name="Oval 13"/>
            <p:cNvPicPr>
              <a:picLocks noChangeArrowheads="1"/>
            </p:cNvPicPr>
            <p:nvPr/>
          </p:nvPicPr>
          <p:blipFill>
            <a:blip r:embed="rId3"/>
            <a:srcRect/>
            <a:stretch>
              <a:fillRect/>
            </a:stretch>
          </p:blipFill>
          <p:spPr bwMode="hidden">
            <a:xfrm>
              <a:off x="1148" y="572"/>
              <a:ext cx="3272" cy="3272"/>
            </a:xfrm>
            <a:prstGeom prst="rect">
              <a:avLst/>
            </a:prstGeom>
            <a:noFill/>
            <a:ln w="9525">
              <a:noFill/>
              <a:miter lim="800000"/>
              <a:headEnd/>
              <a:tailEnd/>
            </a:ln>
          </p:spPr>
        </p:pic>
        <p:sp>
          <p:nvSpPr>
            <p:cNvPr id="101380" name="Text Box 4"/>
            <p:cNvSpPr txBox="1">
              <a:spLocks noChangeArrowheads="1"/>
            </p:cNvSpPr>
            <p:nvPr/>
          </p:nvSpPr>
          <p:spPr bwMode="auto">
            <a:xfrm>
              <a:off x="1630" y="1054"/>
              <a:ext cx="2308" cy="2308"/>
            </a:xfrm>
            <a:prstGeom prst="rect">
              <a:avLst/>
            </a:prstGeom>
            <a:noFill/>
            <a:ln w="9525">
              <a:noFill/>
              <a:miter lim="800000"/>
              <a:headEnd/>
              <a:tailEnd/>
            </a:ln>
          </p:spPr>
          <p:txBody>
            <a:bodyPr/>
            <a:lstStyle/>
            <a:p>
              <a:pPr algn="ctr" eaLnBrk="0" hangingPunct="0">
                <a:lnSpc>
                  <a:spcPct val="75000"/>
                </a:lnSpc>
                <a:spcBef>
                  <a:spcPct val="50000"/>
                </a:spcBef>
              </a:pPr>
              <a:endParaRPr lang="en-GB">
                <a:latin typeface="Verdana" pitchFamily="34" charset="0"/>
              </a:endParaRPr>
            </a:p>
          </p:txBody>
        </p:sp>
      </p:grpSp>
      <p:sp>
        <p:nvSpPr>
          <p:cNvPr id="101381" name="Title 1"/>
          <p:cNvSpPr>
            <a:spLocks noGrp="1"/>
          </p:cNvSpPr>
          <p:nvPr>
            <p:ph type="title" idx="4294967295"/>
          </p:nvPr>
        </p:nvSpPr>
        <p:spPr>
          <a:xfrm>
            <a:off x="179388" y="9525"/>
            <a:ext cx="8785225" cy="898525"/>
          </a:xfrm>
        </p:spPr>
        <p:txBody>
          <a:bodyPr lIns="0" tIns="0" rIns="0" bIns="0" anchor="t"/>
          <a:lstStyle/>
          <a:p>
            <a:pPr algn="l"/>
            <a:r>
              <a:rPr lang="en-US" sz="2800" b="1" smtClean="0"/>
              <a:t>Capacidades de Intel vPro</a:t>
            </a:r>
            <a:r>
              <a:rPr lang="es-ES_tradnl" sz="2800" b="1" smtClean="0">
                <a:effectLst>
                  <a:outerShdw blurRad="38100" dist="38100" dir="2700000" algn="tl">
                    <a:srgbClr val="C0C0C0"/>
                  </a:outerShdw>
                </a:effectLst>
              </a:rPr>
              <a:t>™</a:t>
            </a:r>
            <a:r>
              <a:rPr lang="en-US" sz="2800" b="1" smtClean="0"/>
              <a:t> que sorportan y mejoran las soluciones de virtualización del puesto</a:t>
            </a:r>
          </a:p>
        </p:txBody>
      </p:sp>
      <p:sp>
        <p:nvSpPr>
          <p:cNvPr id="101382" name="Slide Number Placeholder 2"/>
          <p:cNvSpPr txBox="1">
            <a:spLocks noGrp="1"/>
          </p:cNvSpPr>
          <p:nvPr/>
        </p:nvSpPr>
        <p:spPr bwMode="auto">
          <a:xfrm>
            <a:off x="8716963" y="6654800"/>
            <a:ext cx="414337" cy="304800"/>
          </a:xfrm>
          <a:prstGeom prst="rect">
            <a:avLst/>
          </a:prstGeom>
          <a:noFill/>
          <a:ln w="9525">
            <a:noFill/>
            <a:miter lim="800000"/>
            <a:headEnd/>
            <a:tailEnd/>
          </a:ln>
        </p:spPr>
        <p:txBody>
          <a:bodyPr lIns="0" tIns="0" rIns="0" bIns="0"/>
          <a:lstStyle/>
          <a:p>
            <a:pPr algn="ctr" eaLnBrk="0" hangingPunct="0"/>
            <a:fld id="{F686FABA-55A7-4832-B3C0-C828FBE2179F}" type="slidenum">
              <a:rPr lang="en-US" sz="700" b="1">
                <a:solidFill>
                  <a:srgbClr val="FFFFFF"/>
                </a:solidFill>
                <a:latin typeface="Verdana" pitchFamily="34" charset="0"/>
              </a:rPr>
              <a:pPr algn="ctr" eaLnBrk="0" hangingPunct="0"/>
              <a:t>21</a:t>
            </a:fld>
            <a:endParaRPr lang="en-US" sz="700" b="1">
              <a:solidFill>
                <a:srgbClr val="FFFFFF"/>
              </a:solidFill>
              <a:latin typeface="Verdana" pitchFamily="34" charset="0"/>
            </a:endParaRPr>
          </a:p>
        </p:txBody>
      </p:sp>
      <p:pic>
        <p:nvPicPr>
          <p:cNvPr id="101383" name="Picture 5" descr="centrino vpro logo.png"/>
          <p:cNvPicPr>
            <a:picLocks noChangeAspect="1"/>
          </p:cNvPicPr>
          <p:nvPr/>
        </p:nvPicPr>
        <p:blipFill>
          <a:blip r:embed="rId4"/>
          <a:srcRect/>
          <a:stretch>
            <a:fillRect/>
          </a:stretch>
        </p:blipFill>
        <p:spPr bwMode="auto">
          <a:xfrm>
            <a:off x="3509963" y="2638425"/>
            <a:ext cx="876300" cy="1090613"/>
          </a:xfrm>
          <a:prstGeom prst="rect">
            <a:avLst/>
          </a:prstGeom>
          <a:noFill/>
          <a:ln w="9525">
            <a:noFill/>
            <a:miter lim="800000"/>
            <a:headEnd/>
            <a:tailEnd/>
          </a:ln>
        </p:spPr>
      </p:pic>
      <p:pic>
        <p:nvPicPr>
          <p:cNvPr id="101384" name="Picture 6" descr="core 2 vpro logo.png"/>
          <p:cNvPicPr>
            <a:picLocks noChangeAspect="1"/>
          </p:cNvPicPr>
          <p:nvPr/>
        </p:nvPicPr>
        <p:blipFill>
          <a:blip r:embed="rId5"/>
          <a:srcRect/>
          <a:stretch>
            <a:fillRect/>
          </a:stretch>
        </p:blipFill>
        <p:spPr bwMode="auto">
          <a:xfrm>
            <a:off x="4608513" y="2638425"/>
            <a:ext cx="877887" cy="1090613"/>
          </a:xfrm>
          <a:prstGeom prst="rect">
            <a:avLst/>
          </a:prstGeom>
          <a:noFill/>
          <a:ln w="9525">
            <a:noFill/>
            <a:miter lim="800000"/>
            <a:headEnd/>
            <a:tailEnd/>
          </a:ln>
        </p:spPr>
      </p:pic>
      <p:graphicFrame>
        <p:nvGraphicFramePr>
          <p:cNvPr id="536585" name="Group 9"/>
          <p:cNvGraphicFramePr>
            <a:graphicFrameLocks noGrp="1"/>
          </p:cNvGraphicFramePr>
          <p:nvPr/>
        </p:nvGraphicFramePr>
        <p:xfrm>
          <a:off x="1316038" y="1112838"/>
          <a:ext cx="2490787" cy="1463040"/>
        </p:xfrm>
        <a:graphic>
          <a:graphicData uri="http://schemas.openxmlformats.org/drawingml/2006/table">
            <a:tbl>
              <a:tblPr/>
              <a:tblGrid>
                <a:gridCol w="2490787"/>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AMT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Securely initiate a PXE-based OS stream over a protected 802.1x, SDN or NAP network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graphicFrame>
        <p:nvGraphicFramePr>
          <p:cNvPr id="536593" name="Group 17"/>
          <p:cNvGraphicFramePr>
            <a:graphicFrameLocks noGrp="1"/>
          </p:cNvGraphicFramePr>
          <p:nvPr/>
        </p:nvGraphicFramePr>
        <p:xfrm>
          <a:off x="455613" y="2535238"/>
          <a:ext cx="2490787" cy="2194560"/>
        </p:xfrm>
        <a:graphic>
          <a:graphicData uri="http://schemas.openxmlformats.org/drawingml/2006/table">
            <a:tbl>
              <a:tblPr/>
              <a:tblGrid>
                <a:gridCol w="2490787"/>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AMT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Store app usage and license info from virtualized apps in nonvolatile memory for OOB license management and recovery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graphicFrame>
        <p:nvGraphicFramePr>
          <p:cNvPr id="536601" name="Group 25"/>
          <p:cNvGraphicFramePr>
            <a:graphicFrameLocks noGrp="1"/>
          </p:cNvGraphicFramePr>
          <p:nvPr/>
        </p:nvGraphicFramePr>
        <p:xfrm>
          <a:off x="5205413" y="1203325"/>
          <a:ext cx="2490787" cy="975360"/>
        </p:xfrm>
        <a:graphic>
          <a:graphicData uri="http://schemas.openxmlformats.org/drawingml/2006/table">
            <a:tbl>
              <a:tblPr/>
              <a:tblGrid>
                <a:gridCol w="2490787"/>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AMT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Patch locally-cached virtualized apps OOB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graphicFrame>
        <p:nvGraphicFramePr>
          <p:cNvPr id="536609" name="Group 33"/>
          <p:cNvGraphicFramePr>
            <a:graphicFrameLocks noGrp="1"/>
          </p:cNvGraphicFramePr>
          <p:nvPr/>
        </p:nvGraphicFramePr>
        <p:xfrm>
          <a:off x="6073775" y="2443163"/>
          <a:ext cx="2490788" cy="2194560"/>
        </p:xfrm>
        <a:graphic>
          <a:graphicData uri="http://schemas.openxmlformats.org/drawingml/2006/table">
            <a:tbl>
              <a:tblPr/>
              <a:tblGrid>
                <a:gridCol w="2490788"/>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VT and TXT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Use hardware to check integrity of client VMM, “firewall” virtual containers’ memory and assign platform devices to specific virtual containers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graphicFrame>
        <p:nvGraphicFramePr>
          <p:cNvPr id="536617" name="Group 41"/>
          <p:cNvGraphicFramePr>
            <a:graphicFrameLocks noGrp="1"/>
          </p:cNvGraphicFramePr>
          <p:nvPr/>
        </p:nvGraphicFramePr>
        <p:xfrm>
          <a:off x="5148263" y="4538663"/>
          <a:ext cx="2490787" cy="1463040"/>
        </p:xfrm>
        <a:graphic>
          <a:graphicData uri="http://schemas.openxmlformats.org/drawingml/2006/table">
            <a:tbl>
              <a:tblPr/>
              <a:tblGrid>
                <a:gridCol w="2490787"/>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Anti-Theft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Encrypt hard drive contents including locally-cached virtualized apps and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graphicFrame>
        <p:nvGraphicFramePr>
          <p:cNvPr id="536625" name="Group 49"/>
          <p:cNvGraphicFramePr>
            <a:graphicFrameLocks noGrp="1"/>
          </p:cNvGraphicFramePr>
          <p:nvPr/>
        </p:nvGraphicFramePr>
        <p:xfrm>
          <a:off x="1476375" y="4538663"/>
          <a:ext cx="2535238" cy="1706880"/>
        </p:xfrm>
        <a:graphic>
          <a:graphicData uri="http://schemas.openxmlformats.org/drawingml/2006/table">
            <a:tbl>
              <a:tblPr/>
              <a:tblGrid>
                <a:gridCol w="2535238"/>
              </a:tblGrid>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FF"/>
                          </a:solidFill>
                          <a:effectLst/>
                          <a:latin typeface="Neo Sans Intel" pitchFamily="34" charset="0"/>
                          <a:cs typeface="Arial" pitchFamily="34" charset="0"/>
                        </a:rPr>
                        <a:t>Intel® AMT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A4F6"/>
                    </a:solidFill>
                  </a:tcPr>
                </a:tc>
              </a:tr>
              <a:tr h="292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111111"/>
                          </a:solidFill>
                          <a:effectLst/>
                          <a:latin typeface="Neo Sans Intel" pitchFamily="34" charset="0"/>
                          <a:cs typeface="Arial" pitchFamily="34" charset="0"/>
                        </a:rPr>
                        <a:t>Initiate OS streams with protected IDE-R, rather than PXE, which has security and scalability issues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E9FC"/>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itrixIndependenceImage"/>
          <p:cNvPicPr>
            <a:picLocks noChangeAspect="1" noChangeArrowheads="1"/>
          </p:cNvPicPr>
          <p:nvPr/>
        </p:nvPicPr>
        <p:blipFill>
          <a:blip r:embed="rId3"/>
          <a:srcRect/>
          <a:stretch>
            <a:fillRect/>
          </a:stretch>
        </p:blipFill>
        <p:spPr bwMode="auto">
          <a:xfrm>
            <a:off x="153988" y="2476500"/>
            <a:ext cx="3635375" cy="3695700"/>
          </a:xfrm>
          <a:prstGeom prst="rect">
            <a:avLst/>
          </a:prstGeom>
          <a:noFill/>
        </p:spPr>
      </p:pic>
      <p:sp>
        <p:nvSpPr>
          <p:cNvPr id="104451" name="Text Box 3"/>
          <p:cNvSpPr txBox="1">
            <a:spLocks noChangeArrowheads="1"/>
          </p:cNvSpPr>
          <p:nvPr/>
        </p:nvSpPr>
        <p:spPr bwMode="auto">
          <a:xfrm>
            <a:off x="3779838" y="2327275"/>
            <a:ext cx="5322887" cy="49351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en-GB" sz="2400" b="1" dirty="0" err="1">
                <a:latin typeface="Neo Sans Intel" pitchFamily="34" charset="0"/>
              </a:rPr>
              <a:t>Incluye</a:t>
            </a:r>
            <a:r>
              <a:rPr lang="en-GB" sz="2400" b="1" dirty="0">
                <a:latin typeface="Neo Sans Intel" pitchFamily="34" charset="0"/>
              </a:rPr>
              <a:t> </a:t>
            </a:r>
            <a:r>
              <a:rPr lang="en-GB" sz="2400" b="1" dirty="0" err="1">
                <a:latin typeface="Neo Sans Intel" pitchFamily="34" charset="0"/>
              </a:rPr>
              <a:t>componente</a:t>
            </a:r>
            <a:r>
              <a:rPr lang="en-GB" sz="2400" b="1" dirty="0">
                <a:latin typeface="Neo Sans Intel" pitchFamily="34" charset="0"/>
              </a:rPr>
              <a:t> de  </a:t>
            </a:r>
            <a:r>
              <a:rPr lang="en-GB" sz="2400" b="1" dirty="0" err="1">
                <a:latin typeface="Neo Sans Intel" pitchFamily="34" charset="0"/>
              </a:rPr>
              <a:t>sincronización</a:t>
            </a:r>
            <a:endParaRPr lang="en-GB" sz="2400" b="1" dirty="0">
              <a:latin typeface="Neo Sans Intel" pitchFamily="34" charset="0"/>
            </a:endParaRPr>
          </a:p>
          <a:p>
            <a:pPr marL="355600" lvl="1" indent="-176213">
              <a:spcBef>
                <a:spcPct val="15000"/>
              </a:spcBef>
              <a:buFontTx/>
              <a:buChar char="•"/>
            </a:pPr>
            <a:r>
              <a:rPr lang="en-GB" dirty="0" err="1">
                <a:latin typeface="Neo Sans Intel" pitchFamily="34" charset="0"/>
              </a:rPr>
              <a:t>Sincronización</a:t>
            </a:r>
            <a:r>
              <a:rPr lang="en-GB" dirty="0">
                <a:latin typeface="Neo Sans Intel" pitchFamily="34" charset="0"/>
              </a:rPr>
              <a:t> de </a:t>
            </a:r>
            <a:r>
              <a:rPr lang="en-GB" dirty="0" err="1">
                <a:latin typeface="Neo Sans Intel" pitchFamily="34" charset="0"/>
              </a:rPr>
              <a:t>imagen</a:t>
            </a:r>
            <a:r>
              <a:rPr lang="en-GB" dirty="0">
                <a:latin typeface="Neo Sans Intel" pitchFamily="34" charset="0"/>
              </a:rPr>
              <a:t> en el </a:t>
            </a:r>
            <a:r>
              <a:rPr lang="en-GB" dirty="0" err="1">
                <a:latin typeface="Neo Sans Intel" pitchFamily="34" charset="0"/>
              </a:rPr>
              <a:t>puesto</a:t>
            </a:r>
            <a:r>
              <a:rPr lang="en-GB" dirty="0">
                <a:latin typeface="Neo Sans Intel" pitchFamily="34" charset="0"/>
              </a:rPr>
              <a:t> con </a:t>
            </a:r>
            <a:r>
              <a:rPr lang="en-GB" dirty="0" err="1">
                <a:latin typeface="Neo Sans Intel" pitchFamily="34" charset="0"/>
              </a:rPr>
              <a:t>réplica</a:t>
            </a:r>
            <a:r>
              <a:rPr lang="en-GB" dirty="0">
                <a:latin typeface="Neo Sans Intel" pitchFamily="34" charset="0"/>
              </a:rPr>
              <a:t> de </a:t>
            </a:r>
            <a:r>
              <a:rPr lang="en-GB" dirty="0" err="1">
                <a:latin typeface="Neo Sans Intel" pitchFamily="34" charset="0"/>
              </a:rPr>
              <a:t>imagen</a:t>
            </a:r>
            <a:r>
              <a:rPr lang="en-GB" dirty="0">
                <a:latin typeface="Neo Sans Intel" pitchFamily="34" charset="0"/>
              </a:rPr>
              <a:t> en la “</a:t>
            </a:r>
            <a:r>
              <a:rPr lang="en-GB" dirty="0" err="1">
                <a:latin typeface="Neo Sans Intel" pitchFamily="34" charset="0"/>
              </a:rPr>
              <a:t>nube</a:t>
            </a:r>
            <a:r>
              <a:rPr lang="en-GB" dirty="0">
                <a:latin typeface="Neo Sans Intel" pitchFamily="34" charset="0"/>
              </a:rPr>
              <a:t>”. </a:t>
            </a:r>
          </a:p>
          <a:p>
            <a:pPr marL="355600" lvl="1" indent="-176213"/>
            <a:endParaRPr lang="en-GB" sz="1200" dirty="0">
              <a:latin typeface="Neo Sans Intel" pitchFamily="34" charset="0"/>
            </a:endParaRPr>
          </a:p>
          <a:p>
            <a:r>
              <a:rPr lang="en-GB" sz="2400" b="1" dirty="0">
                <a:latin typeface="Neo Sans Intel" pitchFamily="34" charset="0"/>
              </a:rPr>
              <a:t>Reduce el </a:t>
            </a:r>
            <a:r>
              <a:rPr lang="en-GB" sz="2400" b="1" dirty="0" err="1">
                <a:latin typeface="Neo Sans Intel" pitchFamily="34" charset="0"/>
              </a:rPr>
              <a:t>número</a:t>
            </a:r>
            <a:r>
              <a:rPr lang="en-GB" sz="2400" b="1" dirty="0">
                <a:latin typeface="Neo Sans Intel" pitchFamily="34" charset="0"/>
              </a:rPr>
              <a:t> de </a:t>
            </a:r>
            <a:r>
              <a:rPr lang="en-GB" sz="2400" b="1" dirty="0" err="1">
                <a:latin typeface="Neo Sans Intel" pitchFamily="34" charset="0"/>
              </a:rPr>
              <a:t>servidores</a:t>
            </a:r>
            <a:r>
              <a:rPr lang="en-GB" sz="2400" b="1" dirty="0">
                <a:latin typeface="Neo Sans Intel" pitchFamily="34" charset="0"/>
              </a:rPr>
              <a:t> </a:t>
            </a:r>
            <a:r>
              <a:rPr lang="en-GB" sz="2400" b="1" dirty="0" err="1">
                <a:latin typeface="Neo Sans Intel" pitchFamily="34" charset="0"/>
              </a:rPr>
              <a:t>requerido</a:t>
            </a:r>
            <a:r>
              <a:rPr lang="en-GB" sz="2400" b="1" dirty="0">
                <a:latin typeface="Neo Sans Intel" pitchFamily="34" charset="0"/>
              </a:rPr>
              <a:t> </a:t>
            </a:r>
            <a:r>
              <a:rPr lang="en-GB" sz="2400" b="1" dirty="0" err="1">
                <a:latin typeface="Neo Sans Intel" pitchFamily="34" charset="0"/>
              </a:rPr>
              <a:t>para</a:t>
            </a:r>
            <a:r>
              <a:rPr lang="en-GB" sz="2400" b="1" dirty="0">
                <a:latin typeface="Neo Sans Intel" pitchFamily="34" charset="0"/>
              </a:rPr>
              <a:t> </a:t>
            </a:r>
            <a:r>
              <a:rPr lang="en-GB" sz="2400" b="1" dirty="0" err="1">
                <a:latin typeface="Neo Sans Intel" pitchFamily="34" charset="0"/>
              </a:rPr>
              <a:t>virtualización</a:t>
            </a:r>
            <a:r>
              <a:rPr lang="en-GB" sz="2400" b="1" dirty="0">
                <a:latin typeface="Neo Sans Intel" pitchFamily="34" charset="0"/>
              </a:rPr>
              <a:t> del </a:t>
            </a:r>
            <a:r>
              <a:rPr lang="en-GB" sz="2400" b="1" dirty="0" err="1" smtClean="0">
                <a:latin typeface="Neo Sans Intel" pitchFamily="34" charset="0"/>
              </a:rPr>
              <a:t>puesto</a:t>
            </a:r>
            <a:endParaRPr lang="en-GB" sz="2400" b="1" dirty="0" smtClean="0">
              <a:latin typeface="Neo Sans Intel" pitchFamily="34" charset="0"/>
            </a:endParaRPr>
          </a:p>
          <a:p>
            <a:pPr marL="0" lvl="1"/>
            <a:endParaRPr lang="en-GB" sz="1200" dirty="0" smtClean="0">
              <a:latin typeface="Neo Sans Intel" pitchFamily="34" charset="0"/>
            </a:endParaRPr>
          </a:p>
          <a:p>
            <a:r>
              <a:rPr lang="en-GB" sz="2400" b="1" dirty="0" err="1" smtClean="0">
                <a:latin typeface="Neo Sans Intel" pitchFamily="34" charset="0"/>
              </a:rPr>
              <a:t>Avance</a:t>
            </a:r>
            <a:r>
              <a:rPr lang="en-GB" sz="2400" b="1" dirty="0" smtClean="0">
                <a:latin typeface="Neo Sans Intel" pitchFamily="34" charset="0"/>
              </a:rPr>
              <a:t> </a:t>
            </a:r>
            <a:r>
              <a:rPr lang="en-GB" sz="2400" b="1" dirty="0" err="1">
                <a:latin typeface="Neo Sans Intel" pitchFamily="34" charset="0"/>
              </a:rPr>
              <a:t>hacia</a:t>
            </a:r>
            <a:r>
              <a:rPr lang="en-GB" sz="2400" b="1" dirty="0">
                <a:latin typeface="Neo Sans Intel" pitchFamily="34" charset="0"/>
              </a:rPr>
              <a:t> el </a:t>
            </a:r>
            <a:r>
              <a:rPr lang="en-GB" sz="2400" b="1" dirty="0" err="1">
                <a:latin typeface="Neo Sans Intel" pitchFamily="34" charset="0"/>
              </a:rPr>
              <a:t>modelo</a:t>
            </a:r>
            <a:r>
              <a:rPr lang="en-GB" sz="2400" b="1" dirty="0">
                <a:latin typeface="Neo Sans Intel" pitchFamily="34" charset="0"/>
              </a:rPr>
              <a:t>  BYOC (PC </a:t>
            </a:r>
            <a:r>
              <a:rPr lang="en-GB" sz="2400" b="1" dirty="0" err="1">
                <a:latin typeface="Neo Sans Intel" pitchFamily="34" charset="0"/>
              </a:rPr>
              <a:t>propiedad</a:t>
            </a:r>
            <a:r>
              <a:rPr lang="en-GB" sz="2400" b="1" dirty="0">
                <a:latin typeface="Neo Sans Intel" pitchFamily="34" charset="0"/>
              </a:rPr>
              <a:t> del </a:t>
            </a:r>
            <a:r>
              <a:rPr lang="en-GB" sz="2400" b="1" dirty="0" err="1">
                <a:latin typeface="Neo Sans Intel" pitchFamily="34" charset="0"/>
              </a:rPr>
              <a:t>empleado</a:t>
            </a:r>
            <a:r>
              <a:rPr lang="en-GB" sz="2400" b="1" dirty="0">
                <a:latin typeface="Neo Sans Intel" pitchFamily="34" charset="0"/>
              </a:rPr>
              <a:t>)</a:t>
            </a:r>
          </a:p>
          <a:p>
            <a:r>
              <a:rPr lang="en-GB" dirty="0">
                <a:latin typeface="Neo Sans Intel" pitchFamily="34" charset="0"/>
              </a:rPr>
              <a:t>“Desktop virtual” personal y “Desktop virtual” </a:t>
            </a:r>
            <a:r>
              <a:rPr lang="en-GB" dirty="0" err="1">
                <a:latin typeface="Neo Sans Intel" pitchFamily="34" charset="0"/>
              </a:rPr>
              <a:t>corporativo</a:t>
            </a:r>
            <a:r>
              <a:rPr lang="en-GB" dirty="0">
                <a:latin typeface="Neo Sans Intel" pitchFamily="34" charset="0"/>
              </a:rPr>
              <a:t>, </a:t>
            </a:r>
            <a:r>
              <a:rPr lang="en-GB" dirty="0" err="1">
                <a:latin typeface="Neo Sans Intel" pitchFamily="34" charset="0"/>
              </a:rPr>
              <a:t>aislados</a:t>
            </a:r>
            <a:r>
              <a:rPr lang="en-GB" dirty="0">
                <a:latin typeface="Neo Sans Intel" pitchFamily="34" charset="0"/>
              </a:rPr>
              <a:t> </a:t>
            </a:r>
            <a:r>
              <a:rPr lang="en-GB" dirty="0" err="1">
                <a:latin typeface="Neo Sans Intel" pitchFamily="34" charset="0"/>
              </a:rPr>
              <a:t>mediante</a:t>
            </a:r>
            <a:r>
              <a:rPr lang="en-GB" dirty="0">
                <a:latin typeface="Neo Sans Intel" pitchFamily="34" charset="0"/>
              </a:rPr>
              <a:t> HW </a:t>
            </a:r>
            <a:r>
              <a:rPr lang="en-GB" dirty="0" err="1">
                <a:latin typeface="Neo Sans Intel" pitchFamily="34" charset="0"/>
              </a:rPr>
              <a:t>para</a:t>
            </a:r>
            <a:r>
              <a:rPr lang="en-GB" dirty="0">
                <a:latin typeface="Neo Sans Intel" pitchFamily="34" charset="0"/>
              </a:rPr>
              <a:t> </a:t>
            </a:r>
            <a:r>
              <a:rPr lang="en-GB" dirty="0" err="1">
                <a:latin typeface="Neo Sans Intel" pitchFamily="34" charset="0"/>
              </a:rPr>
              <a:t>garantizar</a:t>
            </a:r>
            <a:r>
              <a:rPr lang="en-GB" dirty="0">
                <a:latin typeface="Neo Sans Intel" pitchFamily="34" charset="0"/>
              </a:rPr>
              <a:t> </a:t>
            </a:r>
            <a:r>
              <a:rPr lang="en-GB" dirty="0" err="1">
                <a:latin typeface="Neo Sans Intel" pitchFamily="34" charset="0"/>
              </a:rPr>
              <a:t>seguridad</a:t>
            </a:r>
            <a:r>
              <a:rPr lang="en-GB" dirty="0">
                <a:latin typeface="Neo Sans Intel" pitchFamily="34" charset="0"/>
              </a:rPr>
              <a:t> y </a:t>
            </a:r>
            <a:r>
              <a:rPr lang="en-GB" dirty="0" err="1">
                <a:latin typeface="Neo Sans Intel" pitchFamily="34" charset="0"/>
              </a:rPr>
              <a:t>gestionabilidad</a:t>
            </a:r>
            <a:r>
              <a:rPr lang="en-GB" dirty="0">
                <a:latin typeface="Neo Sans Intel" pitchFamily="34" charset="0"/>
              </a:rPr>
              <a:t> </a:t>
            </a:r>
            <a:r>
              <a:rPr lang="en-GB" dirty="0" err="1">
                <a:latin typeface="Neo Sans Intel" pitchFamily="34" charset="0"/>
              </a:rPr>
              <a:t>plenas</a:t>
            </a:r>
            <a:endParaRPr lang="en-GB" sz="2400" dirty="0">
              <a:latin typeface="Neo Sans Intel" pitchFamily="34" charset="0"/>
            </a:endParaRPr>
          </a:p>
          <a:p>
            <a:endParaRPr lang="en-GB" sz="2400" b="1" dirty="0">
              <a:latin typeface="Neo Sans Intel" pitchFamily="34" charset="0"/>
            </a:endParaRPr>
          </a:p>
        </p:txBody>
      </p:sp>
      <p:sp>
        <p:nvSpPr>
          <p:cNvPr id="104452" name="Title 1"/>
          <p:cNvSpPr>
            <a:spLocks/>
          </p:cNvSpPr>
          <p:nvPr/>
        </p:nvSpPr>
        <p:spPr bwMode="auto">
          <a:xfrm>
            <a:off x="342900" y="107950"/>
            <a:ext cx="8583613" cy="652463"/>
          </a:xfrm>
          <a:prstGeom prst="rect">
            <a:avLst/>
          </a:prstGeom>
          <a:noFill/>
          <a:ln w="9525">
            <a:noFill/>
            <a:miter lim="800000"/>
            <a:headEnd/>
            <a:tailEnd/>
          </a:ln>
        </p:spPr>
        <p:txBody>
          <a:bodyPr lIns="0" tIns="0" rIns="0" bIns="0"/>
          <a:lstStyle/>
          <a:p>
            <a:r>
              <a:rPr lang="en-US" sz="2400" b="1">
                <a:latin typeface="Neo Sans Intel Medium" pitchFamily="34" charset="0"/>
              </a:rPr>
              <a:t>Intel e ISVs trabajan en el desarrollo de “Virtual Containers” basados en Hypervisor local y vPro</a:t>
            </a:r>
            <a:endParaRPr lang="en-US" sz="2400" b="1">
              <a:solidFill>
                <a:schemeClr val="tx2"/>
              </a:solidFill>
              <a:latin typeface="Neo Sans Intel Medium" pitchFamily="34" charset="0"/>
            </a:endParaRPr>
          </a:p>
        </p:txBody>
      </p:sp>
      <p:sp>
        <p:nvSpPr>
          <p:cNvPr id="104453" name="Rectangle 5"/>
          <p:cNvSpPr>
            <a:spLocks noChangeArrowheads="1"/>
          </p:cNvSpPr>
          <p:nvPr/>
        </p:nvSpPr>
        <p:spPr bwMode="auto">
          <a:xfrm>
            <a:off x="330200" y="981075"/>
            <a:ext cx="8813800" cy="13716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en-GB" sz="2400" b="1">
                <a:latin typeface="Neo Sans Intel" pitchFamily="34" charset="0"/>
              </a:rPr>
              <a:t>Ejecuta hipervisor en el cliente para particionar éste en multiples “desktop” virtuales.</a:t>
            </a:r>
          </a:p>
          <a:p>
            <a:pPr marL="355600" lvl="1" indent="-176213">
              <a:buFontTx/>
              <a:buChar char="•"/>
            </a:pPr>
            <a:r>
              <a:rPr lang="en-GB">
                <a:latin typeface="Neo Sans Intel" pitchFamily="34" charset="0"/>
              </a:rPr>
              <a:t>Emplea capacidades HW vPro para garantizar ejecución segura y proveer gestionabilidad adicional</a:t>
            </a:r>
          </a:p>
        </p:txBody>
      </p:sp>
      <p:sp>
        <p:nvSpPr>
          <p:cNvPr id="104454" name="Text Box 6"/>
          <p:cNvSpPr txBox="1">
            <a:spLocks noChangeArrowheads="1"/>
          </p:cNvSpPr>
          <p:nvPr/>
        </p:nvSpPr>
        <p:spPr bwMode="auto">
          <a:xfrm>
            <a:off x="539750" y="5889625"/>
            <a:ext cx="2925763" cy="822325"/>
          </a:xfrm>
          <a:prstGeom prst="rect">
            <a:avLst/>
          </a:prstGeom>
          <a:solidFill>
            <a:srgbClr val="FFCC66"/>
          </a:solidFill>
          <a:ln w="9525">
            <a:noFill/>
            <a:miter lim="800000"/>
            <a:headEnd/>
            <a:tailEnd/>
          </a:ln>
          <a:effectLst>
            <a:prstShdw prst="shdw17" dist="17961" dir="2700000">
              <a:srgbClr val="FFCC66">
                <a:gamma/>
                <a:shade val="60000"/>
                <a:invGamma/>
              </a:srgbClr>
            </a:prstShdw>
          </a:effectLst>
        </p:spPr>
        <p:txBody>
          <a:bodyPr wrap="none">
            <a:spAutoFit/>
          </a:bodyPr>
          <a:lstStyle/>
          <a:p>
            <a:pPr algn="ctr"/>
            <a:r>
              <a:rPr lang="es-ES" sz="2400">
                <a:latin typeface="Neo Sans Intel Medium" pitchFamily="34" charset="0"/>
              </a:rPr>
              <a:t>Citrix Independence</a:t>
            </a:r>
          </a:p>
          <a:p>
            <a:pPr algn="ctr"/>
            <a:r>
              <a:rPr lang="es-ES" sz="2400">
                <a:latin typeface="Neo Sans Intel Medium" pitchFamily="34" charset="0"/>
              </a:rPr>
              <a:t>GA en 2009</a:t>
            </a:r>
            <a:endParaRPr lang="en-GB" sz="2400">
              <a:latin typeface="Neo Sans Intel Medium"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err="1" smtClean="0"/>
              <a:t>ESCenarios</a:t>
            </a:r>
            <a:r>
              <a:rPr lang="es-ES" dirty="0" smtClean="0"/>
              <a:t> de </a:t>
            </a:r>
            <a:r>
              <a:rPr lang="es-ES" dirty="0" err="1" smtClean="0"/>
              <a:t>virtualización</a:t>
            </a:r>
            <a:r>
              <a:rPr lang="es-ES" dirty="0" smtClean="0"/>
              <a:t> del puesto de trabajo</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71438" y="1285860"/>
            <a:ext cx="9072594" cy="5572140"/>
          </a:xfrm>
          <a:prstGeom prst="roundRect">
            <a:avLst>
              <a:gd name="adj" fmla="val 8217"/>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dirty="0" smtClean="0">
              <a:solidFill>
                <a:schemeClr val="bg1"/>
              </a:solidFill>
            </a:endParaRPr>
          </a:p>
        </p:txBody>
      </p:sp>
      <p:pic>
        <p:nvPicPr>
          <p:cNvPr id="4" name="Picture 23" descr="Circular-Field"/>
          <p:cNvPicPr>
            <a:picLocks noChangeAspect="1" noChangeArrowheads="1"/>
          </p:cNvPicPr>
          <p:nvPr/>
        </p:nvPicPr>
        <p:blipFill>
          <a:blip r:embed="rId2"/>
          <a:srcRect/>
          <a:stretch>
            <a:fillRect/>
          </a:stretch>
        </p:blipFill>
        <p:spPr bwMode="auto">
          <a:xfrm>
            <a:off x="581025" y="2125663"/>
            <a:ext cx="7572375" cy="4656137"/>
          </a:xfrm>
          <a:prstGeom prst="rect">
            <a:avLst/>
          </a:prstGeom>
          <a:noFill/>
          <a:ln w="9525">
            <a:noFill/>
            <a:miter lim="800000"/>
            <a:headEnd/>
            <a:tailEnd/>
          </a:ln>
        </p:spPr>
      </p:pic>
      <p:pic>
        <p:nvPicPr>
          <p:cNvPr id="5" name="Picture 6" descr="C:\Program Files\Microsoft Resource DVD Artwork\DVD_ART\Artwork_Imagery\Shapes and Graphics\Connectors\connector stars - gold 5.png"/>
          <p:cNvPicPr>
            <a:picLocks noChangeAspect="1" noChangeArrowheads="1"/>
          </p:cNvPicPr>
          <p:nvPr/>
        </p:nvPicPr>
        <p:blipFill>
          <a:blip r:embed="rId3"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7" name="Picture 10" descr="Logo-Systems-Center"/>
            <p:cNvPicPr>
              <a:picLocks noChangeAspect="1" noChangeArrowheads="1"/>
            </p:cNvPicPr>
            <p:nvPr/>
          </p:nvPicPr>
          <p:blipFill>
            <a:blip r:embed="rId4" cstate="email"/>
            <a:srcRect/>
            <a:stretch>
              <a:fillRect/>
            </a:stretch>
          </p:blipFill>
          <p:spPr bwMode="auto">
            <a:xfrm>
              <a:off x="3810000" y="4054475"/>
              <a:ext cx="2138363" cy="577850"/>
            </a:xfrm>
            <a:prstGeom prst="rect">
              <a:avLst/>
            </a:prstGeom>
            <a:noFill/>
            <a:ln w="9525">
              <a:noFill/>
              <a:miter lim="800000"/>
              <a:headEnd/>
              <a:tailEnd/>
            </a:ln>
          </p:spPr>
        </p:pic>
        <p:sp>
          <p:nvSpPr>
            <p:cNvPr id="8"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s-ES" sz="1800" b="1" dirty="0" smtClean="0">
                  <a:solidFill>
                    <a:schemeClr val="bg1"/>
                  </a:solidFill>
                  <a:latin typeface="Segoe" pitchFamily="34" charset="0"/>
                </a:rPr>
                <a:t>Management</a:t>
              </a:r>
              <a:endParaRPr lang="es-ES" sz="1800" b="1" dirty="0">
                <a:solidFill>
                  <a:schemeClr val="bg1"/>
                </a:solidFill>
                <a:latin typeface="Segoe" pitchFamily="34" charset="0"/>
              </a:endParaRPr>
            </a:p>
          </p:txBody>
        </p:sp>
      </p:grpSp>
      <p:grpSp>
        <p:nvGrpSpPr>
          <p:cNvPr id="3" name="Group 69"/>
          <p:cNvGrpSpPr/>
          <p:nvPr/>
        </p:nvGrpSpPr>
        <p:grpSpPr>
          <a:xfrm>
            <a:off x="3429000" y="4648200"/>
            <a:ext cx="685800" cy="838200"/>
            <a:chOff x="3429000" y="4648200"/>
            <a:chExt cx="685800" cy="838200"/>
          </a:xfrm>
        </p:grpSpPr>
        <p:sp>
          <p:nvSpPr>
            <p:cNvPr id="10" name="Oval 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1" name="Oval 1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2" name="Oval 1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3" name="Oval 1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6" name="Group 74"/>
          <p:cNvGrpSpPr/>
          <p:nvPr/>
        </p:nvGrpSpPr>
        <p:grpSpPr>
          <a:xfrm>
            <a:off x="4869875" y="4953000"/>
            <a:ext cx="409575" cy="457200"/>
            <a:chOff x="4869875" y="4953000"/>
            <a:chExt cx="409575" cy="457200"/>
          </a:xfrm>
        </p:grpSpPr>
        <p:sp>
          <p:nvSpPr>
            <p:cNvPr id="15" name="Cube 14"/>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6" name="Oval 1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9" name="Group 56"/>
          <p:cNvGrpSpPr/>
          <p:nvPr/>
        </p:nvGrpSpPr>
        <p:grpSpPr>
          <a:xfrm>
            <a:off x="71480" y="2567781"/>
            <a:ext cx="3195595" cy="1722438"/>
            <a:chOff x="71480" y="2567781"/>
            <a:chExt cx="3195595" cy="1722438"/>
          </a:xfrm>
        </p:grpSpPr>
        <p:pic>
          <p:nvPicPr>
            <p:cNvPr id="18" name="Picture 11" descr="Logo-Terminal-Services"/>
            <p:cNvPicPr>
              <a:picLocks noChangeAspect="1" noChangeArrowheads="1"/>
            </p:cNvPicPr>
            <p:nvPr/>
          </p:nvPicPr>
          <p:blipFill>
            <a:blip r:embed="rId5" cstate="email"/>
            <a:srcRect/>
            <a:stretch>
              <a:fillRect/>
            </a:stretch>
          </p:blipFill>
          <p:spPr bwMode="auto">
            <a:xfrm>
              <a:off x="152400" y="3214686"/>
              <a:ext cx="1520825" cy="339725"/>
            </a:xfrm>
            <a:prstGeom prst="rect">
              <a:avLst/>
            </a:prstGeom>
            <a:noFill/>
            <a:ln w="9525">
              <a:noFill/>
              <a:miter lim="800000"/>
              <a:headEnd/>
              <a:tailEnd/>
            </a:ln>
          </p:spPr>
        </p:pic>
        <p:sp>
          <p:nvSpPr>
            <p:cNvPr id="19"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Presentación</a:t>
              </a:r>
              <a:endParaRPr lang="es-ES" sz="1600" b="1" dirty="0">
                <a:solidFill>
                  <a:schemeClr val="bg1"/>
                </a:solidFill>
                <a:latin typeface="Segoe" pitchFamily="34" charset="0"/>
              </a:endParaRPr>
            </a:p>
          </p:txBody>
        </p:sp>
        <p:pic>
          <p:nvPicPr>
            <p:cNvPr id="20" name="Picture 6" descr="Desktop-TS-Client"/>
            <p:cNvPicPr>
              <a:picLocks noChangeAspect="1" noChangeArrowheads="1"/>
            </p:cNvPicPr>
            <p:nvPr/>
          </p:nvPicPr>
          <p:blipFill>
            <a:blip r:embed="rId6"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14" name="Group 70"/>
          <p:cNvGrpSpPr/>
          <p:nvPr/>
        </p:nvGrpSpPr>
        <p:grpSpPr>
          <a:xfrm>
            <a:off x="3154875" y="3664525"/>
            <a:ext cx="466725" cy="323850"/>
            <a:chOff x="3154875" y="3664525"/>
            <a:chExt cx="466725" cy="323850"/>
          </a:xfrm>
        </p:grpSpPr>
        <p:sp>
          <p:nvSpPr>
            <p:cNvPr id="22" name="Oval 21"/>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3" name="Oval 22"/>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17" name="Group 73"/>
          <p:cNvGrpSpPr/>
          <p:nvPr/>
        </p:nvGrpSpPr>
        <p:grpSpPr>
          <a:xfrm>
            <a:off x="5181600" y="3778950"/>
            <a:ext cx="1085850" cy="447675"/>
            <a:chOff x="5181600" y="3778950"/>
            <a:chExt cx="1085850" cy="447675"/>
          </a:xfrm>
        </p:grpSpPr>
        <p:sp>
          <p:nvSpPr>
            <p:cNvPr id="25" name="Cube 24"/>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6" name="Cube 25"/>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7" name="Oval 26"/>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8" name="Oval 27"/>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1" name="Group 72"/>
          <p:cNvGrpSpPr/>
          <p:nvPr/>
        </p:nvGrpSpPr>
        <p:grpSpPr>
          <a:xfrm>
            <a:off x="4503100" y="2676525"/>
            <a:ext cx="257175" cy="962025"/>
            <a:chOff x="4503100" y="2676525"/>
            <a:chExt cx="257175" cy="962025"/>
          </a:xfrm>
        </p:grpSpPr>
        <p:sp>
          <p:nvSpPr>
            <p:cNvPr id="30" name="Cube 29"/>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1" name="Cube 3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2" name="Cube 3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4" name="Group 59"/>
          <p:cNvGrpSpPr/>
          <p:nvPr/>
        </p:nvGrpSpPr>
        <p:grpSpPr>
          <a:xfrm>
            <a:off x="2743200" y="1524000"/>
            <a:ext cx="3043672" cy="1690686"/>
            <a:chOff x="2743200" y="1524000"/>
            <a:chExt cx="3043672" cy="1690686"/>
          </a:xfrm>
        </p:grpSpPr>
        <p:sp>
          <p:nvSpPr>
            <p:cNvPr id="34" name="Rectangle 33"/>
            <p:cNvSpPr/>
            <p:nvPr/>
          </p:nvSpPr>
          <p:spPr>
            <a:xfrm>
              <a:off x="2743200" y="1524000"/>
              <a:ext cx="1566454" cy="535531"/>
            </a:xfrm>
            <a:prstGeom prst="rect">
              <a:avLst/>
            </a:prstGeom>
          </p:spPr>
          <p:txBody>
            <a:bodyPr wrap="none">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Perfiles</a:t>
              </a:r>
            </a:p>
          </p:txBody>
        </p:sp>
        <p:sp>
          <p:nvSpPr>
            <p:cNvPr id="35" name="Rectangle 34"/>
            <p:cNvSpPr/>
            <p:nvPr/>
          </p:nvSpPr>
          <p:spPr>
            <a:xfrm>
              <a:off x="2743200" y="1993612"/>
              <a:ext cx="2286000" cy="430887"/>
            </a:xfrm>
            <a:prstGeom prst="rect">
              <a:avLst/>
            </a:prstGeom>
          </p:spPr>
          <p:txBody>
            <a:bodyPr wrap="square">
              <a:spAutoFit/>
            </a:bodyPr>
            <a:lstStyle/>
            <a:p>
              <a:r>
                <a:rPr lang="es-ES" sz="1100" b="1" dirty="0" smtClean="0">
                  <a:solidFill>
                    <a:schemeClr val="bg1"/>
                  </a:solidFill>
                  <a:latin typeface="Segoe" pitchFamily="34" charset="0"/>
                </a:rPr>
                <a:t>Redirección documentos</a:t>
              </a:r>
            </a:p>
            <a:p>
              <a:r>
                <a:rPr lang="es-ES" sz="1100" b="1" dirty="0" smtClean="0">
                  <a:solidFill>
                    <a:schemeClr val="bg1"/>
                  </a:solidFill>
                  <a:latin typeface="Segoe" pitchFamily="34" charset="0"/>
                </a:rPr>
                <a:t>Offline files</a:t>
              </a:r>
              <a:endParaRPr lang="es-ES" sz="1100" b="1" dirty="0">
                <a:solidFill>
                  <a:schemeClr val="bg1"/>
                </a:solidFill>
                <a:latin typeface="Segoe" pitchFamily="34" charset="0"/>
              </a:endParaRPr>
            </a:p>
          </p:txBody>
        </p:sp>
        <p:pic>
          <p:nvPicPr>
            <p:cNvPr id="36" name="Picture 3"/>
            <p:cNvPicPr>
              <a:picLocks noChangeAspect="1" noChangeArrowheads="1"/>
            </p:cNvPicPr>
            <p:nvPr/>
          </p:nvPicPr>
          <p:blipFill>
            <a:blip r:embed="rId7"/>
            <a:srcRect/>
            <a:stretch>
              <a:fillRect/>
            </a:stretch>
          </p:blipFill>
          <p:spPr bwMode="auto">
            <a:xfrm>
              <a:off x="3897747" y="1593848"/>
              <a:ext cx="1889125" cy="1620838"/>
            </a:xfrm>
            <a:prstGeom prst="rect">
              <a:avLst/>
            </a:prstGeom>
            <a:noFill/>
            <a:ln w="9525">
              <a:noFill/>
              <a:miter lim="800000"/>
              <a:headEnd/>
              <a:tailEnd/>
            </a:ln>
            <a:effectLst/>
          </p:spPr>
        </p:pic>
      </p:grpSp>
      <p:grpSp>
        <p:nvGrpSpPr>
          <p:cNvPr id="29" name="75 Grupo"/>
          <p:cNvGrpSpPr/>
          <p:nvPr/>
        </p:nvGrpSpPr>
        <p:grpSpPr>
          <a:xfrm>
            <a:off x="5181600" y="5105400"/>
            <a:ext cx="3182112" cy="1752600"/>
            <a:chOff x="5181600" y="5105400"/>
            <a:chExt cx="3182112" cy="1752600"/>
          </a:xfrm>
        </p:grpSpPr>
        <p:grpSp>
          <p:nvGrpSpPr>
            <p:cNvPr id="33" name="Group 61"/>
            <p:cNvGrpSpPr/>
            <p:nvPr/>
          </p:nvGrpSpPr>
          <p:grpSpPr>
            <a:xfrm>
              <a:off x="5181600" y="5105400"/>
              <a:ext cx="3101469" cy="1752600"/>
              <a:chOff x="5181600" y="5105400"/>
              <a:chExt cx="3101469" cy="1752600"/>
            </a:xfrm>
          </p:grpSpPr>
          <p:pic>
            <p:nvPicPr>
              <p:cNvPr id="44" name="Picture 5" descr="Desktop-SoftGrid"/>
              <p:cNvPicPr>
                <a:picLocks noChangeAspect="1" noChangeArrowheads="1"/>
              </p:cNvPicPr>
              <p:nvPr/>
            </p:nvPicPr>
            <p:blipFill>
              <a:blip r:embed="rId8" cstate="email"/>
              <a:srcRect/>
              <a:stretch>
                <a:fillRect/>
              </a:stretch>
            </p:blipFill>
            <p:spPr bwMode="auto">
              <a:xfrm>
                <a:off x="5181600" y="5135562"/>
                <a:ext cx="1590675" cy="1722438"/>
              </a:xfrm>
              <a:prstGeom prst="rect">
                <a:avLst/>
              </a:prstGeom>
              <a:noFill/>
              <a:ln w="9525">
                <a:noFill/>
                <a:miter lim="800000"/>
                <a:headEnd/>
                <a:tailEnd/>
              </a:ln>
            </p:spPr>
          </p:pic>
          <p:sp>
            <p:nvSpPr>
              <p:cNvPr id="45"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Aplicaciones</a:t>
                </a:r>
                <a:endParaRPr lang="es-ES" sz="1600" b="1" dirty="0">
                  <a:solidFill>
                    <a:schemeClr val="bg1"/>
                  </a:solidFill>
                  <a:latin typeface="Segoe" pitchFamily="34" charset="0"/>
                </a:endParaRPr>
              </a:p>
            </p:txBody>
          </p:sp>
        </p:grpSp>
        <p:pic>
          <p:nvPicPr>
            <p:cNvPr id="43" name="Picture 2" descr="C:\Users\chajones\Desktop\Logo-MSAV.png"/>
            <p:cNvPicPr>
              <a:picLocks noChangeAspect="1" noChangeArrowheads="1"/>
            </p:cNvPicPr>
            <p:nvPr/>
          </p:nvPicPr>
          <p:blipFill>
            <a:blip r:embed="rId9"/>
            <a:srcRect/>
            <a:stretch>
              <a:fillRect/>
            </a:stretch>
          </p:blipFill>
          <p:spPr bwMode="auto">
            <a:xfrm>
              <a:off x="6720840" y="5843990"/>
              <a:ext cx="1642872" cy="426656"/>
            </a:xfrm>
            <a:prstGeom prst="rect">
              <a:avLst/>
            </a:prstGeom>
            <a:noFill/>
          </p:spPr>
        </p:pic>
      </p:grpSp>
      <p:grpSp>
        <p:nvGrpSpPr>
          <p:cNvPr id="37" name="Group 62"/>
          <p:cNvGrpSpPr/>
          <p:nvPr/>
        </p:nvGrpSpPr>
        <p:grpSpPr>
          <a:xfrm>
            <a:off x="338840" y="4876800"/>
            <a:ext cx="3353685" cy="1676400"/>
            <a:chOff x="338840" y="4876800"/>
            <a:chExt cx="3353685" cy="1676400"/>
          </a:xfrm>
        </p:grpSpPr>
        <p:pic>
          <p:nvPicPr>
            <p:cNvPr id="38" name="Picture 7" descr="Desktop-Virtual"/>
            <p:cNvPicPr>
              <a:picLocks noChangeAspect="1" noChangeArrowheads="1"/>
            </p:cNvPicPr>
            <p:nvPr/>
          </p:nvPicPr>
          <p:blipFill>
            <a:blip r:embed="rId10" cstate="email"/>
            <a:srcRect/>
            <a:stretch>
              <a:fillRect/>
            </a:stretch>
          </p:blipFill>
          <p:spPr bwMode="auto">
            <a:xfrm>
              <a:off x="2286000" y="4995863"/>
              <a:ext cx="1406525" cy="1557337"/>
            </a:xfrm>
            <a:prstGeom prst="rect">
              <a:avLst/>
            </a:prstGeom>
            <a:noFill/>
            <a:ln w="9525">
              <a:noFill/>
              <a:miter lim="800000"/>
              <a:headEnd/>
              <a:tailEnd/>
            </a:ln>
          </p:spPr>
        </p:pic>
        <p:sp>
          <p:nvSpPr>
            <p:cNvPr id="3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Desktop</a:t>
              </a:r>
              <a:endParaRPr lang="es-ES" sz="1600" b="1" dirty="0">
                <a:solidFill>
                  <a:schemeClr val="bg1"/>
                </a:solidFill>
                <a:latin typeface="Segoe" pitchFamily="34" charset="0"/>
              </a:endParaRPr>
            </a:p>
          </p:txBody>
        </p:sp>
      </p:grpSp>
      <p:pic>
        <p:nvPicPr>
          <p:cNvPr id="40" name="Picture 40" descr="Picture1.png"/>
          <p:cNvPicPr>
            <a:picLocks noChangeAspect="1"/>
          </p:cNvPicPr>
          <p:nvPr/>
        </p:nvPicPr>
        <p:blipFill>
          <a:blip r:embed="rId11"/>
          <a:stretch>
            <a:fillRect/>
          </a:stretch>
        </p:blipFill>
        <p:spPr>
          <a:xfrm>
            <a:off x="277645" y="5350234"/>
            <a:ext cx="1865463" cy="524119"/>
          </a:xfrm>
          <a:prstGeom prst="rect">
            <a:avLst/>
          </a:prstGeom>
        </p:spPr>
      </p:pic>
      <p:pic>
        <p:nvPicPr>
          <p:cNvPr id="46" name="Picture 20" descr="EDV_white"/>
          <p:cNvPicPr>
            <a:picLocks noChangeAspect="1" noChangeArrowheads="1"/>
          </p:cNvPicPr>
          <p:nvPr/>
        </p:nvPicPr>
        <p:blipFill>
          <a:blip r:embed="rId12"/>
          <a:srcRect/>
          <a:stretch>
            <a:fillRect/>
          </a:stretch>
        </p:blipFill>
        <p:spPr bwMode="auto">
          <a:xfrm>
            <a:off x="437332" y="5846064"/>
            <a:ext cx="1281739" cy="352701"/>
          </a:xfrm>
          <a:prstGeom prst="rect">
            <a:avLst/>
          </a:prstGeom>
          <a:noFill/>
        </p:spPr>
      </p:pic>
      <p:pic>
        <p:nvPicPr>
          <p:cNvPr id="47" name="Picture 15" descr="Server-Physical-Single"/>
          <p:cNvPicPr>
            <a:picLocks noChangeAspect="1" noChangeArrowheads="1"/>
          </p:cNvPicPr>
          <p:nvPr/>
        </p:nvPicPr>
        <p:blipFill>
          <a:blip r:embed="rId13" cstate="email"/>
          <a:srcRect/>
          <a:stretch>
            <a:fillRect/>
          </a:stretch>
        </p:blipFill>
        <p:spPr bwMode="auto">
          <a:xfrm>
            <a:off x="6125303" y="3152063"/>
            <a:ext cx="1212850" cy="961818"/>
          </a:xfrm>
          <a:prstGeom prst="rect">
            <a:avLst/>
          </a:prstGeom>
          <a:noFill/>
          <a:ln w="9525">
            <a:noFill/>
            <a:miter lim="800000"/>
            <a:headEnd/>
            <a:tailEnd/>
          </a:ln>
        </p:spPr>
      </p:pic>
      <p:pic>
        <p:nvPicPr>
          <p:cNvPr id="48" name="Picture 16" descr="Servers-Virtual-Two"/>
          <p:cNvPicPr>
            <a:picLocks noChangeAspect="1" noChangeArrowheads="1"/>
          </p:cNvPicPr>
          <p:nvPr/>
        </p:nvPicPr>
        <p:blipFill>
          <a:blip r:embed="rId14" cstate="email"/>
          <a:srcRect/>
          <a:stretch>
            <a:fillRect/>
          </a:stretch>
        </p:blipFill>
        <p:spPr bwMode="auto">
          <a:xfrm>
            <a:off x="6125303" y="2597767"/>
            <a:ext cx="1212850" cy="1124001"/>
          </a:xfrm>
          <a:prstGeom prst="rect">
            <a:avLst/>
          </a:prstGeom>
          <a:noFill/>
          <a:ln w="9525">
            <a:noFill/>
            <a:miter lim="800000"/>
            <a:headEnd/>
            <a:tailEnd/>
          </a:ln>
        </p:spPr>
      </p:pic>
      <p:sp>
        <p:nvSpPr>
          <p:cNvPr id="49"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s-ES" sz="1600" b="1" dirty="0" smtClean="0">
                <a:solidFill>
                  <a:schemeClr val="bg1"/>
                </a:solidFill>
                <a:latin typeface="Segoe" pitchFamily="34" charset="0"/>
              </a:rPr>
              <a:t>Virtualización Servidores</a:t>
            </a:r>
            <a:endParaRPr lang="es-ES" sz="1600" b="1" dirty="0">
              <a:solidFill>
                <a:schemeClr val="bg1"/>
              </a:solidFill>
              <a:latin typeface="Segoe" pitchFamily="34" charset="0"/>
            </a:endParaRPr>
          </a:p>
        </p:txBody>
      </p:sp>
      <p:pic>
        <p:nvPicPr>
          <p:cNvPr id="50" name="Picture 49" descr="\\.PSF\Parallels Share\Virtualization PPT\Windows-Server-2008-Logo.png"/>
          <p:cNvPicPr>
            <a:picLocks noChangeAspect="1" noChangeArrowheads="1"/>
          </p:cNvPicPr>
          <p:nvPr/>
        </p:nvPicPr>
        <p:blipFill>
          <a:blip r:embed="rId15" cstate="email"/>
          <a:srcRect/>
          <a:stretch>
            <a:fillRect/>
          </a:stretch>
        </p:blipFill>
        <p:spPr bwMode="auto">
          <a:xfrm>
            <a:off x="7345877" y="2638301"/>
            <a:ext cx="1651000" cy="250825"/>
          </a:xfrm>
          <a:prstGeom prst="rect">
            <a:avLst/>
          </a:prstGeom>
          <a:noFill/>
          <a:ln w="9525">
            <a:noFill/>
            <a:miter lim="800000"/>
            <a:headEnd/>
            <a:tailEnd/>
          </a:ln>
        </p:spPr>
      </p:pic>
      <p:grpSp>
        <p:nvGrpSpPr>
          <p:cNvPr id="41" name="Group 58"/>
          <p:cNvGrpSpPr/>
          <p:nvPr/>
        </p:nvGrpSpPr>
        <p:grpSpPr>
          <a:xfrm>
            <a:off x="7445827" y="2928934"/>
            <a:ext cx="1460663" cy="345288"/>
            <a:chOff x="6780811" y="4139897"/>
            <a:chExt cx="2363189" cy="558640"/>
          </a:xfrm>
        </p:grpSpPr>
        <p:pic>
          <p:nvPicPr>
            <p:cNvPr id="52" name="Picture 2" descr="C:\Users\shlotito\Documents\IMAGES- LOGOS\New Folder\HyperV-Svr-1_bL_r.png"/>
            <p:cNvPicPr>
              <a:picLocks noChangeAspect="1" noChangeArrowheads="1"/>
            </p:cNvPicPr>
            <p:nvPr/>
          </p:nvPicPr>
          <p:blipFill>
            <a:blip r:embed="rId16"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53" name="Picture 2" descr="C:\Users\shlotito\Documents\IMAGES- LOGOS\New Folder\HyperV-Svr-1_bL_r.png"/>
            <p:cNvPicPr>
              <a:picLocks noChangeAspect="1" noChangeArrowheads="1"/>
            </p:cNvPicPr>
            <p:nvPr/>
          </p:nvPicPr>
          <p:blipFill>
            <a:blip r:embed="rId17">
              <a:lum bright="100000" contrast="100000"/>
            </a:blip>
            <a:srcRect l="39245" b="-12816"/>
            <a:stretch>
              <a:fillRect/>
            </a:stretch>
          </p:blipFill>
          <p:spPr bwMode="auto">
            <a:xfrm>
              <a:off x="6780811" y="4282266"/>
              <a:ext cx="2363189" cy="416271"/>
            </a:xfrm>
            <a:prstGeom prst="rect">
              <a:avLst/>
            </a:prstGeom>
            <a:noFill/>
            <a:ln>
              <a:noFill/>
            </a:ln>
            <a:effectLst/>
          </p:spPr>
        </p:pic>
      </p:grpSp>
      <p:sp>
        <p:nvSpPr>
          <p:cNvPr id="58" name="Rectangle 2"/>
          <p:cNvSpPr txBox="1">
            <a:spLocks/>
          </p:cNvSpPr>
          <p:nvPr/>
        </p:nvSpPr>
        <p:spPr bwMode="auto">
          <a:xfrm>
            <a:off x="0" y="-24"/>
            <a:ext cx="921547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smtClean="0">
                <a:ln>
                  <a:noFill/>
                </a:ln>
                <a:solidFill>
                  <a:schemeClr val="tx1"/>
                </a:solidFill>
                <a:effectLst/>
                <a:uLnTx/>
                <a:uFillTx/>
                <a:latin typeface="+mj-lt"/>
                <a:ea typeface="+mj-ea"/>
                <a:cs typeface="+mj-cs"/>
              </a:rPr>
              <a:t>Microsoft | Virtualización del puesto de trabajo</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childTnLst>
                                </p:cTn>
                              </p:par>
                              <p:par>
                                <p:cTn id="44" presetID="1"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1258888" y="274638"/>
            <a:ext cx="7427912" cy="1143000"/>
          </a:xfrm>
        </p:spPr>
        <p:txBody>
          <a:bodyPr/>
          <a:lstStyle/>
          <a:p>
            <a:pPr eaLnBrk="1" hangingPunct="1"/>
            <a:r>
              <a:rPr lang="es-ES" sz="3600" dirty="0" smtClean="0"/>
              <a:t>Los datos en los puestos </a:t>
            </a:r>
            <a:r>
              <a:rPr lang="es-ES" sz="3600" dirty="0" err="1" smtClean="0"/>
              <a:t>virtualizados</a:t>
            </a:r>
            <a:endParaRPr lang="en-US" sz="3600" dirty="0" smtClean="0"/>
          </a:p>
        </p:txBody>
      </p:sp>
      <p:sp>
        <p:nvSpPr>
          <p:cNvPr id="18436" name="Rectangle 4"/>
          <p:cNvSpPr>
            <a:spLocks noChangeArrowheads="1"/>
          </p:cNvSpPr>
          <p:nvPr/>
        </p:nvSpPr>
        <p:spPr bwMode="auto">
          <a:xfrm>
            <a:off x="2411413" y="1557338"/>
            <a:ext cx="6553200" cy="4087812"/>
          </a:xfrm>
          <a:prstGeom prst="rect">
            <a:avLst/>
          </a:prstGeom>
          <a:noFill/>
          <a:ln w="9525">
            <a:noFill/>
            <a:miter lim="800000"/>
            <a:headEnd/>
            <a:tailEnd/>
          </a:ln>
        </p:spPr>
        <p:txBody>
          <a:bodyPr/>
          <a:lstStyle/>
          <a:p>
            <a:pPr marL="342900" indent="-342900">
              <a:spcBef>
                <a:spcPct val="20000"/>
              </a:spcBef>
              <a:buFont typeface="Arial" charset="0"/>
              <a:buChar char="•"/>
            </a:pPr>
            <a:r>
              <a:rPr lang="es-ES" sz="2400">
                <a:latin typeface="Calibri" pitchFamily="34" charset="0"/>
              </a:rPr>
              <a:t>Los datos de los usuarios deben ser </a:t>
            </a:r>
            <a:br>
              <a:rPr lang="es-ES" sz="2400">
                <a:latin typeface="Calibri" pitchFamily="34" charset="0"/>
              </a:rPr>
            </a:br>
            <a:r>
              <a:rPr lang="es-ES" sz="2400">
                <a:latin typeface="Calibri" pitchFamily="34" charset="0"/>
              </a:rPr>
              <a:t>externos a los escritorios</a:t>
            </a:r>
          </a:p>
          <a:p>
            <a:pPr marL="1143000" lvl="2" indent="-228600">
              <a:spcBef>
                <a:spcPct val="20000"/>
              </a:spcBef>
              <a:buFont typeface="Arial" charset="0"/>
              <a:buChar char="•"/>
            </a:pPr>
            <a:r>
              <a:rPr lang="es-ES" sz="2000">
                <a:latin typeface="Calibri" pitchFamily="34" charset="0"/>
              </a:rPr>
              <a:t>Con backup, DR y seguridad adecuada</a:t>
            </a:r>
          </a:p>
          <a:p>
            <a:pPr marL="1143000" lvl="2" indent="-228600">
              <a:spcBef>
                <a:spcPct val="20000"/>
              </a:spcBef>
              <a:buFont typeface="Arial" charset="0"/>
              <a:buChar char="•"/>
            </a:pPr>
            <a:r>
              <a:rPr lang="es-ES" sz="2000">
                <a:latin typeface="Calibri" pitchFamily="34" charset="0"/>
              </a:rPr>
              <a:t>Reducen la criticidad del propio desktop</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400">
                <a:latin typeface="Calibri" pitchFamily="34" charset="0"/>
              </a:rPr>
              <a:t>CIFS permite el acceso eficiente a esos datos</a:t>
            </a:r>
          </a:p>
          <a:p>
            <a:pPr marL="1143000" lvl="2" indent="-228600">
              <a:spcBef>
                <a:spcPct val="20000"/>
              </a:spcBef>
              <a:buFont typeface="Arial" charset="0"/>
              <a:buChar char="•"/>
            </a:pPr>
            <a:r>
              <a:rPr lang="es-ES" sz="2000">
                <a:latin typeface="Calibri" pitchFamily="34" charset="0"/>
              </a:rPr>
              <a:t>Múltiples usuarios cooperando</a:t>
            </a:r>
          </a:p>
          <a:p>
            <a:pPr marL="1143000" lvl="2" indent="-228600">
              <a:spcBef>
                <a:spcPct val="20000"/>
              </a:spcBef>
              <a:buFont typeface="Arial" charset="0"/>
              <a:buChar char="•"/>
            </a:pPr>
            <a:r>
              <a:rPr lang="es-ES" sz="2000">
                <a:latin typeface="Calibri" pitchFamily="34" charset="0"/>
              </a:rPr>
              <a:t>Gestión de permisos</a:t>
            </a:r>
          </a:p>
          <a:p>
            <a:pPr marL="1143000" lvl="2" indent="-228600">
              <a:spcBef>
                <a:spcPct val="20000"/>
              </a:spcBef>
              <a:buFont typeface="Arial" charset="0"/>
              <a:buChar char="•"/>
            </a:pPr>
            <a:r>
              <a:rPr lang="es-ES" sz="2000">
                <a:latin typeface="Calibri" pitchFamily="34" charset="0"/>
              </a:rPr>
              <a:t>Copias offline</a:t>
            </a:r>
          </a:p>
          <a:p>
            <a:pPr marL="342900" indent="-342900">
              <a:spcBef>
                <a:spcPct val="20000"/>
              </a:spcBef>
              <a:buFont typeface="Arial" charset="0"/>
              <a:buNone/>
            </a:pPr>
            <a:endParaRPr lang="es-ES" sz="2400">
              <a:latin typeface="Calibri" pitchFamily="34" charset="0"/>
            </a:endParaRPr>
          </a:p>
          <a:p>
            <a:pPr marL="342900" indent="-342900">
              <a:spcBef>
                <a:spcPct val="20000"/>
              </a:spcBef>
              <a:buFont typeface="Arial" charset="0"/>
              <a:buChar char="•"/>
            </a:pPr>
            <a:r>
              <a:rPr lang="es-ES" sz="2400">
                <a:latin typeface="Calibri" pitchFamily="34" charset="0"/>
              </a:rPr>
              <a:t>Carpetas personales y compartidos corporativos</a:t>
            </a:r>
          </a:p>
          <a:p>
            <a:pPr marL="342900" indent="-342900">
              <a:spcBef>
                <a:spcPct val="20000"/>
              </a:spcBef>
              <a:buFont typeface="Arial" charset="0"/>
              <a:buNone/>
            </a:pPr>
            <a:endParaRPr lang="en-US" sz="2400">
              <a:latin typeface="Calibri" pitchFamily="34" charset="0"/>
            </a:endParaRPr>
          </a:p>
        </p:txBody>
      </p:sp>
      <p:pic>
        <p:nvPicPr>
          <p:cNvPr id="16387" name="Picture 6" descr="Desktop-TS-Client"/>
          <p:cNvPicPr>
            <a:picLocks noChangeAspect="1" noChangeArrowheads="1"/>
          </p:cNvPicPr>
          <p:nvPr/>
        </p:nvPicPr>
        <p:blipFill>
          <a:blip r:embed="rId2"/>
          <a:srcRect/>
          <a:stretch>
            <a:fillRect/>
          </a:stretch>
        </p:blipFill>
        <p:spPr bwMode="auto">
          <a:xfrm>
            <a:off x="539750" y="1268413"/>
            <a:ext cx="1590675" cy="1724025"/>
          </a:xfrm>
          <a:prstGeom prst="rect">
            <a:avLst/>
          </a:prstGeom>
          <a:noFill/>
          <a:ln w="9525">
            <a:noFill/>
            <a:miter lim="800000"/>
            <a:headEnd/>
            <a:tailEnd/>
          </a:ln>
        </p:spPr>
      </p:pic>
      <p:pic>
        <p:nvPicPr>
          <p:cNvPr id="16388" name="Picture 3"/>
          <p:cNvPicPr>
            <a:picLocks noChangeAspect="1" noChangeArrowheads="1"/>
          </p:cNvPicPr>
          <p:nvPr/>
        </p:nvPicPr>
        <p:blipFill>
          <a:blip r:embed="rId3"/>
          <a:srcRect/>
          <a:stretch>
            <a:fillRect/>
          </a:stretch>
        </p:blipFill>
        <p:spPr bwMode="auto">
          <a:xfrm>
            <a:off x="323850" y="3141663"/>
            <a:ext cx="1889125" cy="1620837"/>
          </a:xfrm>
          <a:prstGeom prst="rect">
            <a:avLst/>
          </a:prstGeom>
          <a:noFill/>
          <a:ln w="9525">
            <a:noFill/>
            <a:miter lim="800000"/>
            <a:headEnd/>
            <a:tailEnd/>
          </a:ln>
        </p:spPr>
      </p:pic>
      <p:pic>
        <p:nvPicPr>
          <p:cNvPr id="16389" name="Picture 7" descr="Desktop-Virtual"/>
          <p:cNvPicPr>
            <a:picLocks noChangeAspect="1" noChangeArrowheads="1"/>
          </p:cNvPicPr>
          <p:nvPr/>
        </p:nvPicPr>
        <p:blipFill>
          <a:blip r:embed="rId4"/>
          <a:srcRect/>
          <a:stretch>
            <a:fillRect/>
          </a:stretch>
        </p:blipFill>
        <p:spPr bwMode="auto">
          <a:xfrm>
            <a:off x="755650" y="4724400"/>
            <a:ext cx="1406525" cy="1557338"/>
          </a:xfrm>
          <a:prstGeom prst="rect">
            <a:avLst/>
          </a:prstGeom>
          <a:noFill/>
          <a:ln w="9525">
            <a:noFill/>
            <a:miter lim="800000"/>
            <a:headEnd/>
            <a:tailEnd/>
          </a:ln>
        </p:spPr>
      </p:pic>
      <p:grpSp>
        <p:nvGrpSpPr>
          <p:cNvPr id="2" name="Group 38"/>
          <p:cNvGrpSpPr>
            <a:grpSpLocks/>
          </p:cNvGrpSpPr>
          <p:nvPr/>
        </p:nvGrpSpPr>
        <p:grpSpPr bwMode="auto">
          <a:xfrm>
            <a:off x="311150" y="271463"/>
            <a:ext cx="660400" cy="758825"/>
            <a:chOff x="142" y="163"/>
            <a:chExt cx="648" cy="745"/>
          </a:xfrm>
        </p:grpSpPr>
        <p:sp>
          <p:nvSpPr>
            <p:cNvPr id="16391" name="Freeform 39"/>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16392" name="Freeform 40"/>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16393" name="Freeform 41"/>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16394" name="Freeform 42"/>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16395" name="Freeform 43"/>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16396" name="Freeform 44"/>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16397" name="Freeform 45"/>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16398" name="Freeform 46"/>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6">
                                            <p:txEl>
                                              <p:pRg st="1" end="1"/>
                                            </p:txEl>
                                          </p:spTgt>
                                        </p:tgtEl>
                                        <p:attrNameLst>
                                          <p:attrName>style.visibility</p:attrName>
                                        </p:attrNameLst>
                                      </p:cBhvr>
                                      <p:to>
                                        <p:strVal val="visible"/>
                                      </p:to>
                                    </p:set>
                                    <p:animEffect transition="in" filter="fade">
                                      <p:cBhvr>
                                        <p:cTn id="10" dur="2000"/>
                                        <p:tgtEl>
                                          <p:spTgt spid="1843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animEffect transition="in" filter="fade">
                                      <p:cBhvr>
                                        <p:cTn id="13" dur="2000"/>
                                        <p:tgtEl>
                                          <p:spTgt spid="184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436">
                                            <p:txEl>
                                              <p:pRg st="4" end="4"/>
                                            </p:txEl>
                                          </p:spTgt>
                                        </p:tgtEl>
                                        <p:attrNameLst>
                                          <p:attrName>style.visibility</p:attrName>
                                        </p:attrNameLst>
                                      </p:cBhvr>
                                      <p:to>
                                        <p:strVal val="visible"/>
                                      </p:to>
                                    </p:set>
                                    <p:animEffect transition="in" filter="fade">
                                      <p:cBhvr>
                                        <p:cTn id="18" dur="2000"/>
                                        <p:tgtEl>
                                          <p:spTgt spid="1843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436">
                                            <p:txEl>
                                              <p:pRg st="5" end="5"/>
                                            </p:txEl>
                                          </p:spTgt>
                                        </p:tgtEl>
                                        <p:attrNameLst>
                                          <p:attrName>style.visibility</p:attrName>
                                        </p:attrNameLst>
                                      </p:cBhvr>
                                      <p:to>
                                        <p:strVal val="visible"/>
                                      </p:to>
                                    </p:set>
                                    <p:animEffect transition="in" filter="fade">
                                      <p:cBhvr>
                                        <p:cTn id="21" dur="2000"/>
                                        <p:tgtEl>
                                          <p:spTgt spid="1843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436">
                                            <p:txEl>
                                              <p:pRg st="6" end="6"/>
                                            </p:txEl>
                                          </p:spTgt>
                                        </p:tgtEl>
                                        <p:attrNameLst>
                                          <p:attrName>style.visibility</p:attrName>
                                        </p:attrNameLst>
                                      </p:cBhvr>
                                      <p:to>
                                        <p:strVal val="visible"/>
                                      </p:to>
                                    </p:set>
                                    <p:animEffect transition="in" filter="fade">
                                      <p:cBhvr>
                                        <p:cTn id="24" dur="2000"/>
                                        <p:tgtEl>
                                          <p:spTgt spid="1843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8436">
                                            <p:txEl>
                                              <p:pRg st="7" end="7"/>
                                            </p:txEl>
                                          </p:spTgt>
                                        </p:tgtEl>
                                        <p:attrNameLst>
                                          <p:attrName>style.visibility</p:attrName>
                                        </p:attrNameLst>
                                      </p:cBhvr>
                                      <p:to>
                                        <p:strVal val="visible"/>
                                      </p:to>
                                    </p:set>
                                    <p:animEffect transition="in" filter="fade">
                                      <p:cBhvr>
                                        <p:cTn id="27" dur="2000"/>
                                        <p:tgtEl>
                                          <p:spTgt spid="1843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6">
                                            <p:txEl>
                                              <p:pRg st="9" end="9"/>
                                            </p:txEl>
                                          </p:spTgt>
                                        </p:tgtEl>
                                        <p:attrNameLst>
                                          <p:attrName>style.visibility</p:attrName>
                                        </p:attrNameLst>
                                      </p:cBhvr>
                                      <p:to>
                                        <p:strVal val="visible"/>
                                      </p:to>
                                    </p:set>
                                    <p:animEffect transition="in" filter="fade">
                                      <p:cBhvr>
                                        <p:cTn id="32" dur="2000"/>
                                        <p:tgtEl>
                                          <p:spTgt spid="1843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1258888" y="274638"/>
            <a:ext cx="7427912" cy="1143000"/>
          </a:xfrm>
        </p:spPr>
        <p:txBody>
          <a:bodyPr/>
          <a:lstStyle/>
          <a:p>
            <a:pPr eaLnBrk="1" hangingPunct="1"/>
            <a:r>
              <a:rPr lang="es-ES" sz="3600" smtClean="0"/>
              <a:t>Los datos en los puestos virtualizados</a:t>
            </a:r>
            <a:endParaRPr lang="en-US" sz="3600" smtClean="0"/>
          </a:p>
        </p:txBody>
      </p:sp>
      <p:sp>
        <p:nvSpPr>
          <p:cNvPr id="35843" name="Rectangle 3"/>
          <p:cNvSpPr>
            <a:spLocks noChangeArrowheads="1"/>
          </p:cNvSpPr>
          <p:nvPr/>
        </p:nvSpPr>
        <p:spPr bwMode="auto">
          <a:xfrm>
            <a:off x="2411413" y="1428750"/>
            <a:ext cx="6553200" cy="4087813"/>
          </a:xfrm>
          <a:prstGeom prst="rect">
            <a:avLst/>
          </a:prstGeom>
          <a:noFill/>
          <a:ln w="9525">
            <a:noFill/>
            <a:miter lim="800000"/>
            <a:headEnd/>
            <a:tailEnd/>
          </a:ln>
        </p:spPr>
        <p:txBody>
          <a:bodyPr/>
          <a:lstStyle/>
          <a:p>
            <a:pPr marL="342900" indent="-342900">
              <a:spcBef>
                <a:spcPct val="20000"/>
              </a:spcBef>
              <a:buFont typeface="Arial" charset="0"/>
              <a:buNone/>
            </a:pPr>
            <a:r>
              <a:rPr lang="es-ES" sz="2800" b="1">
                <a:latin typeface="Calibri" pitchFamily="34" charset="0"/>
              </a:rPr>
              <a:t>¿Qué aporta NetApp?</a:t>
            </a:r>
          </a:p>
          <a:p>
            <a:pPr marL="342900" indent="-342900">
              <a:spcBef>
                <a:spcPct val="20000"/>
              </a:spcBef>
              <a:buFont typeface="Arial" charset="0"/>
              <a:buNone/>
            </a:pPr>
            <a:endParaRPr lang="es-ES" sz="2000" b="1">
              <a:latin typeface="Calibri" pitchFamily="34" charset="0"/>
            </a:endParaRPr>
          </a:p>
          <a:p>
            <a:pPr marL="342900" indent="-342900">
              <a:spcBef>
                <a:spcPct val="20000"/>
              </a:spcBef>
              <a:buFont typeface="Arial" charset="0"/>
              <a:buChar char="•"/>
            </a:pPr>
            <a:r>
              <a:rPr lang="es-ES" sz="2000">
                <a:latin typeface="Calibri" pitchFamily="34" charset="0"/>
              </a:rPr>
              <a:t>Sistemas de almacenamiento con capacidad NAS</a:t>
            </a:r>
          </a:p>
          <a:p>
            <a:pPr marL="342900" indent="-342900">
              <a:spcBef>
                <a:spcPct val="20000"/>
              </a:spcBef>
              <a:buFont typeface="Arial" charset="0"/>
              <a:buChar char="•"/>
            </a:pPr>
            <a:endParaRPr lang="es-ES" sz="1200">
              <a:latin typeface="Calibri" pitchFamily="34" charset="0"/>
            </a:endParaRPr>
          </a:p>
          <a:p>
            <a:pPr marL="342900" indent="-342900">
              <a:spcBef>
                <a:spcPct val="20000"/>
              </a:spcBef>
              <a:buFont typeface="Arial" charset="0"/>
              <a:buChar char="•"/>
            </a:pPr>
            <a:r>
              <a:rPr lang="es-ES" sz="2000">
                <a:latin typeface="Calibri" pitchFamily="34" charset="0"/>
              </a:rPr>
              <a:t>Rendimiento y escalabilidad. </a:t>
            </a:r>
            <a:br>
              <a:rPr lang="es-ES" sz="2000">
                <a:latin typeface="Calibri" pitchFamily="34" charset="0"/>
              </a:rPr>
            </a:br>
            <a:r>
              <a:rPr lang="es-ES" sz="2000">
                <a:latin typeface="Calibri" pitchFamily="34" charset="0"/>
              </a:rPr>
              <a:t>Redimensionamiento en caliente (hardware y servicios)</a:t>
            </a:r>
          </a:p>
          <a:p>
            <a:pPr marL="342900" indent="-342900">
              <a:spcBef>
                <a:spcPct val="20000"/>
              </a:spcBef>
              <a:buFont typeface="Arial" charset="0"/>
              <a:buChar char="•"/>
            </a:pPr>
            <a:endParaRPr lang="es-ES" sz="1200">
              <a:latin typeface="Calibri" pitchFamily="34" charset="0"/>
            </a:endParaRPr>
          </a:p>
          <a:p>
            <a:pPr marL="342900" indent="-342900">
              <a:spcBef>
                <a:spcPct val="20000"/>
              </a:spcBef>
              <a:buFont typeface="Arial" charset="0"/>
              <a:buChar char="•"/>
            </a:pPr>
            <a:r>
              <a:rPr lang="es-ES" sz="2000">
                <a:latin typeface="Calibri" pitchFamily="34" charset="0"/>
              </a:rPr>
              <a:t>Copias de seguridad, replicación de datos, …</a:t>
            </a:r>
          </a:p>
          <a:p>
            <a:pPr marL="342900" indent="-342900">
              <a:spcBef>
                <a:spcPct val="20000"/>
              </a:spcBef>
              <a:buFont typeface="Arial" charset="0"/>
              <a:buChar char="•"/>
            </a:pPr>
            <a:endParaRPr lang="es-ES" sz="1200">
              <a:latin typeface="Calibri" pitchFamily="34" charset="0"/>
            </a:endParaRPr>
          </a:p>
          <a:p>
            <a:pPr marL="342900" indent="-342900">
              <a:spcBef>
                <a:spcPct val="20000"/>
              </a:spcBef>
              <a:buFont typeface="Arial" charset="0"/>
              <a:buChar char="•"/>
            </a:pPr>
            <a:r>
              <a:rPr lang="es-ES" sz="2000">
                <a:latin typeface="Calibri" pitchFamily="34" charset="0"/>
              </a:rPr>
              <a:t>Eficiencia en el uso del hardware</a:t>
            </a:r>
            <a:endParaRPr lang="en-US" sz="2000">
              <a:latin typeface="Calibri" pitchFamily="34" charset="0"/>
            </a:endParaRPr>
          </a:p>
          <a:p>
            <a:pPr marL="342900" indent="-342900">
              <a:spcBef>
                <a:spcPct val="20000"/>
              </a:spcBef>
              <a:buFont typeface="Arial" charset="0"/>
              <a:buChar char="•"/>
            </a:pPr>
            <a:endParaRPr lang="es-ES" sz="2400">
              <a:latin typeface="Calibri" pitchFamily="34" charset="0"/>
            </a:endParaRPr>
          </a:p>
          <a:p>
            <a:pPr marL="342900" indent="-342900">
              <a:spcBef>
                <a:spcPct val="20000"/>
              </a:spcBef>
              <a:buFont typeface="Arial" charset="0"/>
              <a:buNone/>
            </a:pPr>
            <a:endParaRPr lang="en-US" sz="2400">
              <a:latin typeface="Calibri" pitchFamily="34" charset="0"/>
            </a:endParaRPr>
          </a:p>
        </p:txBody>
      </p:sp>
      <p:pic>
        <p:nvPicPr>
          <p:cNvPr id="17411" name="Picture 6" descr="Desktop-TS-Client"/>
          <p:cNvPicPr>
            <a:picLocks noChangeAspect="1" noChangeArrowheads="1"/>
          </p:cNvPicPr>
          <p:nvPr/>
        </p:nvPicPr>
        <p:blipFill>
          <a:blip r:embed="rId2"/>
          <a:srcRect/>
          <a:stretch>
            <a:fillRect/>
          </a:stretch>
        </p:blipFill>
        <p:spPr bwMode="auto">
          <a:xfrm>
            <a:off x="539750" y="1268413"/>
            <a:ext cx="1590675" cy="1724025"/>
          </a:xfrm>
          <a:prstGeom prst="rect">
            <a:avLst/>
          </a:prstGeom>
          <a:noFill/>
          <a:ln w="9525">
            <a:noFill/>
            <a:miter lim="800000"/>
            <a:headEnd/>
            <a:tailEnd/>
          </a:ln>
        </p:spPr>
      </p:pic>
      <p:pic>
        <p:nvPicPr>
          <p:cNvPr id="17412" name="Picture 3"/>
          <p:cNvPicPr>
            <a:picLocks noChangeAspect="1" noChangeArrowheads="1"/>
          </p:cNvPicPr>
          <p:nvPr/>
        </p:nvPicPr>
        <p:blipFill>
          <a:blip r:embed="rId3"/>
          <a:srcRect/>
          <a:stretch>
            <a:fillRect/>
          </a:stretch>
        </p:blipFill>
        <p:spPr bwMode="auto">
          <a:xfrm>
            <a:off x="323850" y="3141663"/>
            <a:ext cx="1889125" cy="1620837"/>
          </a:xfrm>
          <a:prstGeom prst="rect">
            <a:avLst/>
          </a:prstGeom>
          <a:noFill/>
          <a:ln w="9525">
            <a:noFill/>
            <a:miter lim="800000"/>
            <a:headEnd/>
            <a:tailEnd/>
          </a:ln>
        </p:spPr>
      </p:pic>
      <p:pic>
        <p:nvPicPr>
          <p:cNvPr id="17413" name="Picture 7" descr="Desktop-Virtual"/>
          <p:cNvPicPr>
            <a:picLocks noChangeAspect="1" noChangeArrowheads="1"/>
          </p:cNvPicPr>
          <p:nvPr/>
        </p:nvPicPr>
        <p:blipFill>
          <a:blip r:embed="rId4"/>
          <a:srcRect/>
          <a:stretch>
            <a:fillRect/>
          </a:stretch>
        </p:blipFill>
        <p:spPr bwMode="auto">
          <a:xfrm>
            <a:off x="755650" y="4724400"/>
            <a:ext cx="1406525" cy="1557338"/>
          </a:xfrm>
          <a:prstGeom prst="rect">
            <a:avLst/>
          </a:prstGeom>
          <a:noFill/>
          <a:ln w="9525">
            <a:noFill/>
            <a:miter lim="800000"/>
            <a:headEnd/>
            <a:tailEnd/>
          </a:ln>
        </p:spPr>
      </p:pic>
      <p:pic>
        <p:nvPicPr>
          <p:cNvPr id="35847" name="Picture 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7748588" y="4365625"/>
            <a:ext cx="865187" cy="2301875"/>
          </a:xfrm>
          <a:prstGeom prst="rect">
            <a:avLst/>
          </a:prstGeom>
          <a:noFill/>
          <a:ln w="9525">
            <a:noFill/>
            <a:miter lim="800000"/>
            <a:headEnd/>
            <a:tailEnd/>
          </a:ln>
        </p:spPr>
      </p:pic>
      <p:pic>
        <p:nvPicPr>
          <p:cNvPr id="35848" name="Picture 8"/>
          <p:cNvPicPr>
            <a:picLocks noChangeAspect="1" noChangeArrowheads="1"/>
          </p:cNvPicPr>
          <p:nvPr/>
        </p:nvPicPr>
        <p:blipFill>
          <a:blip r:embed="rId6">
            <a:clrChange>
              <a:clrFrom>
                <a:srgbClr val="F7F7F7"/>
              </a:clrFrom>
              <a:clrTo>
                <a:srgbClr val="F7F7F7">
                  <a:alpha val="0"/>
                </a:srgbClr>
              </a:clrTo>
            </a:clrChange>
          </a:blip>
          <a:srcRect/>
          <a:stretch>
            <a:fillRect/>
          </a:stretch>
        </p:blipFill>
        <p:spPr bwMode="auto">
          <a:xfrm>
            <a:off x="1428750" y="3284538"/>
            <a:ext cx="190500" cy="800100"/>
          </a:xfrm>
          <a:prstGeom prst="rect">
            <a:avLst/>
          </a:prstGeom>
          <a:noFill/>
          <a:ln w="9525">
            <a:noFill/>
            <a:miter lim="800000"/>
            <a:headEnd/>
            <a:tailEnd/>
          </a:ln>
        </p:spPr>
      </p:pic>
      <p:pic>
        <p:nvPicPr>
          <p:cNvPr id="35849" name="Picture 9"/>
          <p:cNvPicPr>
            <a:picLocks noChangeAspect="1" noChangeArrowheads="1"/>
          </p:cNvPicPr>
          <p:nvPr/>
        </p:nvPicPr>
        <p:blipFill>
          <a:blip r:embed="rId7"/>
          <a:srcRect/>
          <a:stretch>
            <a:fillRect/>
          </a:stretch>
        </p:blipFill>
        <p:spPr bwMode="auto">
          <a:xfrm>
            <a:off x="2843213" y="5292725"/>
            <a:ext cx="1441450" cy="1231900"/>
          </a:xfrm>
          <a:prstGeom prst="rect">
            <a:avLst/>
          </a:prstGeom>
          <a:noFill/>
          <a:ln w="9525">
            <a:noFill/>
            <a:miter lim="800000"/>
            <a:headEnd/>
            <a:tailEnd/>
          </a:ln>
        </p:spPr>
      </p:pic>
      <p:grpSp>
        <p:nvGrpSpPr>
          <p:cNvPr id="2" name="Group 25"/>
          <p:cNvGrpSpPr>
            <a:grpSpLocks/>
          </p:cNvGrpSpPr>
          <p:nvPr/>
        </p:nvGrpSpPr>
        <p:grpSpPr bwMode="auto">
          <a:xfrm>
            <a:off x="311150" y="271463"/>
            <a:ext cx="660400" cy="758825"/>
            <a:chOff x="142" y="163"/>
            <a:chExt cx="648" cy="745"/>
          </a:xfrm>
        </p:grpSpPr>
        <p:sp>
          <p:nvSpPr>
            <p:cNvPr id="17418" name="Freeform 26"/>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17419" name="Freeform 27"/>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17420" name="Freeform 28"/>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17421" name="Freeform 29"/>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17422" name="Freeform 30"/>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17423" name="Freeform 31"/>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17424" name="Freeform 32"/>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17425" name="Freeform 33"/>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fade">
                                      <p:cBhvr>
                                        <p:cTn id="7" dur="2000"/>
                                        <p:tgtEl>
                                          <p:spTgt spid="35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slide(fromBottom)">
                                      <p:cBhvr>
                                        <p:cTn id="12" dur="500"/>
                                        <p:tgtEl>
                                          <p:spTgt spid="358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49" presetClass="path" presetSubtype="0" accel="50000" decel="50000" fill="hold" nodeType="withEffect">
                                  <p:stCondLst>
                                    <p:cond delay="0"/>
                                  </p:stCondLst>
                                  <p:childTnLst>
                                    <p:animMotion origin="layout" path="M 3.33333E-6 -1.50786E-6 L 0.72708 0.25648 " pathEditMode="relative" rAng="0" ptsTypes="AA">
                                      <p:cBhvr>
                                        <p:cTn id="18" dur="2000" fill="hold"/>
                                        <p:tgtEl>
                                          <p:spTgt spid="35848"/>
                                        </p:tgtEl>
                                        <p:attrNameLst>
                                          <p:attrName>ppt_x</p:attrName>
                                          <p:attrName>ppt_y</p:attrName>
                                        </p:attrNameLst>
                                      </p:cBhvr>
                                      <p:rCtr x="364" y="128"/>
                                    </p:animMotion>
                                  </p:childTnLst>
                                </p:cTn>
                              </p:par>
                              <p:par>
                                <p:cTn id="19" presetID="1" presetClass="exit" presetSubtype="0" fill="hold" nodeType="withEffect">
                                  <p:stCondLst>
                                    <p:cond delay="2000"/>
                                  </p:stCondLst>
                                  <p:childTnLst>
                                    <p:set>
                                      <p:cBhvr>
                                        <p:cTn id="20" dur="1" fill="hold">
                                          <p:stCondLst>
                                            <p:cond delay="0"/>
                                          </p:stCondLst>
                                        </p:cTn>
                                        <p:tgtEl>
                                          <p:spTgt spid="358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5849"/>
                                        </p:tgtEl>
                                        <p:attrNameLst>
                                          <p:attrName>style.visibility</p:attrName>
                                        </p:attrNameLst>
                                      </p:cBhvr>
                                      <p:to>
                                        <p:strVal val="visible"/>
                                      </p:to>
                                    </p:set>
                                    <p:anim calcmode="lin" valueType="num">
                                      <p:cBhvr additive="base">
                                        <p:cTn id="25" dur="500" fill="hold"/>
                                        <p:tgtEl>
                                          <p:spTgt spid="35849"/>
                                        </p:tgtEl>
                                        <p:attrNameLst>
                                          <p:attrName>ppt_x</p:attrName>
                                        </p:attrNameLst>
                                      </p:cBhvr>
                                      <p:tavLst>
                                        <p:tav tm="0">
                                          <p:val>
                                            <p:strVal val="1+#ppt_w/2"/>
                                          </p:val>
                                        </p:tav>
                                        <p:tav tm="100000">
                                          <p:val>
                                            <p:strVal val="#ppt_x"/>
                                          </p:val>
                                        </p:tav>
                                      </p:tavLst>
                                    </p:anim>
                                    <p:anim calcmode="lin" valueType="num">
                                      <p:cBhvr additive="base">
                                        <p:cTn id="26" dur="500" fill="hold"/>
                                        <p:tgtEl>
                                          <p:spTgt spid="358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Effect transition="in" filter="fade">
                                      <p:cBhvr>
                                        <p:cTn id="31" dur="2000"/>
                                        <p:tgtEl>
                                          <p:spTgt spid="3584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843">
                                            <p:txEl>
                                              <p:pRg st="6" end="6"/>
                                            </p:txEl>
                                          </p:spTgt>
                                        </p:tgtEl>
                                        <p:attrNameLst>
                                          <p:attrName>style.visibility</p:attrName>
                                        </p:attrNameLst>
                                      </p:cBhvr>
                                      <p:to>
                                        <p:strVal val="visible"/>
                                      </p:to>
                                    </p:set>
                                    <p:animEffect transition="in" filter="fade">
                                      <p:cBhvr>
                                        <p:cTn id="36" dur="2000"/>
                                        <p:tgtEl>
                                          <p:spTgt spid="3584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843">
                                            <p:txEl>
                                              <p:pRg st="8" end="8"/>
                                            </p:txEl>
                                          </p:spTgt>
                                        </p:tgtEl>
                                        <p:attrNameLst>
                                          <p:attrName>style.visibility</p:attrName>
                                        </p:attrNameLst>
                                      </p:cBhvr>
                                      <p:to>
                                        <p:strVal val="visible"/>
                                      </p:to>
                                    </p:set>
                                    <p:animEffect transition="in" filter="fade">
                                      <p:cBhvr>
                                        <p:cTn id="41" dur="20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3" name="Picture 4" descr="fas6030_cab_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5689600" y="2533650"/>
            <a:ext cx="1403350" cy="1268413"/>
          </a:xfrm>
        </p:spPr>
      </p:pic>
      <p:sp>
        <p:nvSpPr>
          <p:cNvPr id="18434" name="Rectangle 5"/>
          <p:cNvSpPr>
            <a:spLocks noChangeArrowheads="1"/>
          </p:cNvSpPr>
          <p:nvPr/>
        </p:nvSpPr>
        <p:spPr bwMode="gray">
          <a:xfrm>
            <a:off x="2363788" y="4786313"/>
            <a:ext cx="184150" cy="273050"/>
          </a:xfrm>
          <a:prstGeom prst="rect">
            <a:avLst/>
          </a:prstGeom>
          <a:noFill/>
          <a:ln w="9525">
            <a:noFill/>
            <a:miter lim="800000"/>
            <a:headEnd/>
            <a:tailEnd/>
          </a:ln>
        </p:spPr>
        <p:txBody>
          <a:bodyPr wrap="none">
            <a:spAutoFit/>
          </a:bodyPr>
          <a:lstStyle/>
          <a:p>
            <a:pPr eaLnBrk="0" hangingPunct="0">
              <a:lnSpc>
                <a:spcPct val="85000"/>
              </a:lnSpc>
              <a:spcBef>
                <a:spcPct val="45000"/>
              </a:spcBef>
              <a:spcAft>
                <a:spcPct val="30000"/>
              </a:spcAft>
            </a:pPr>
            <a:endParaRPr lang="en-GB" sz="1400" b="1"/>
          </a:p>
        </p:txBody>
      </p:sp>
      <p:sp>
        <p:nvSpPr>
          <p:cNvPr id="18435" name="Rectangle 6"/>
          <p:cNvSpPr>
            <a:spLocks noChangeArrowheads="1"/>
          </p:cNvSpPr>
          <p:nvPr/>
        </p:nvSpPr>
        <p:spPr bwMode="gray">
          <a:xfrm>
            <a:off x="6138863" y="3795713"/>
            <a:ext cx="184150" cy="273050"/>
          </a:xfrm>
          <a:prstGeom prst="rect">
            <a:avLst/>
          </a:prstGeom>
          <a:noFill/>
          <a:ln w="9525">
            <a:noFill/>
            <a:miter lim="800000"/>
            <a:headEnd/>
            <a:tailEnd/>
          </a:ln>
        </p:spPr>
        <p:txBody>
          <a:bodyPr wrap="none">
            <a:spAutoFit/>
          </a:bodyPr>
          <a:lstStyle/>
          <a:p>
            <a:pPr eaLnBrk="0" hangingPunct="0">
              <a:lnSpc>
                <a:spcPct val="85000"/>
              </a:lnSpc>
              <a:spcBef>
                <a:spcPct val="45000"/>
              </a:spcBef>
              <a:spcAft>
                <a:spcPct val="30000"/>
              </a:spcAft>
            </a:pPr>
            <a:endParaRPr lang="en-GB" sz="1400" b="1"/>
          </a:p>
        </p:txBody>
      </p:sp>
      <p:pic>
        <p:nvPicPr>
          <p:cNvPr id="18436" name="Picture 7" descr="fas6070_cabinet_jpg"/>
          <p:cNvPicPr>
            <a:picLocks noGrp="1" noChangeAspect="1" noChangeArrowheads="1"/>
          </p:cNvPicPr>
          <p:nvPr>
            <p:ph sz="quarter" idx="2"/>
          </p:nvPr>
        </p:nvPicPr>
        <p:blipFill>
          <a:blip r:embed="rId4" cstate="print">
            <a:clrChange>
              <a:clrFrom>
                <a:srgbClr val="FFFFFF"/>
              </a:clrFrom>
              <a:clrTo>
                <a:srgbClr val="FFFFFF">
                  <a:alpha val="0"/>
                </a:srgbClr>
              </a:clrTo>
            </a:clrChange>
          </a:blip>
          <a:srcRect/>
          <a:stretch>
            <a:fillRect/>
          </a:stretch>
        </p:blipFill>
        <p:spPr>
          <a:xfrm>
            <a:off x="7162800" y="1792288"/>
            <a:ext cx="1981200" cy="1450975"/>
          </a:xfrm>
        </p:spPr>
      </p:pic>
      <p:sp>
        <p:nvSpPr>
          <p:cNvPr id="18437" name="Text Box 9"/>
          <p:cNvSpPr txBox="1">
            <a:spLocks noChangeArrowheads="1"/>
          </p:cNvSpPr>
          <p:nvPr/>
        </p:nvSpPr>
        <p:spPr bwMode="gray">
          <a:xfrm>
            <a:off x="2192338" y="4833938"/>
            <a:ext cx="1089025" cy="661987"/>
          </a:xfrm>
          <a:prstGeom prst="rect">
            <a:avLst/>
          </a:prstGeom>
          <a:noFill/>
          <a:ln w="12700">
            <a:noFill/>
            <a:miter lim="800000"/>
            <a:headEnd/>
            <a:tailEnd/>
          </a:ln>
        </p:spPr>
        <p:txBody>
          <a:bodyPr wrap="none" anchor="ctr">
            <a:spAutoFit/>
          </a:bodyPr>
          <a:lstStyle/>
          <a:p>
            <a:pPr algn="ctr" eaLnBrk="0" hangingPunct="0">
              <a:lnSpc>
                <a:spcPct val="85000"/>
              </a:lnSpc>
            </a:pPr>
            <a:r>
              <a:rPr lang="en-US" sz="1600" b="1"/>
              <a:t>FAS3140</a:t>
            </a:r>
            <a:endParaRPr lang="en-US" sz="1400" b="1" i="1">
              <a:solidFill>
                <a:schemeClr val="accent1"/>
              </a:solidFill>
            </a:endParaRPr>
          </a:p>
          <a:p>
            <a:pPr algn="ctr" eaLnBrk="0" hangingPunct="0">
              <a:lnSpc>
                <a:spcPct val="85000"/>
              </a:lnSpc>
            </a:pPr>
            <a:r>
              <a:rPr lang="es-ES" sz="1400" b="1" i="1">
                <a:solidFill>
                  <a:schemeClr val="accent1"/>
                </a:solidFill>
              </a:rPr>
              <a:t>420 discos</a:t>
            </a:r>
            <a:endParaRPr lang="en-US" sz="1400" b="1" i="1">
              <a:solidFill>
                <a:schemeClr val="accent1"/>
              </a:solidFill>
            </a:endParaRPr>
          </a:p>
          <a:p>
            <a:pPr algn="ctr" eaLnBrk="0" hangingPunct="0">
              <a:lnSpc>
                <a:spcPct val="85000"/>
              </a:lnSpc>
            </a:pPr>
            <a:r>
              <a:rPr lang="es-ES" sz="1400" b="1" i="1">
                <a:solidFill>
                  <a:schemeClr val="accent1"/>
                </a:solidFill>
              </a:rPr>
              <a:t>8 a 72 GB</a:t>
            </a:r>
            <a:endParaRPr lang="en-US" sz="1400" b="1" i="1">
              <a:solidFill>
                <a:schemeClr val="accent1"/>
              </a:solidFill>
            </a:endParaRPr>
          </a:p>
        </p:txBody>
      </p:sp>
      <p:sp>
        <p:nvSpPr>
          <p:cNvPr id="18438" name="Text Box 10"/>
          <p:cNvSpPr txBox="1">
            <a:spLocks noChangeArrowheads="1"/>
          </p:cNvSpPr>
          <p:nvPr/>
        </p:nvSpPr>
        <p:spPr bwMode="gray">
          <a:xfrm>
            <a:off x="152400" y="4933950"/>
            <a:ext cx="990600" cy="730250"/>
          </a:xfrm>
          <a:prstGeom prst="rect">
            <a:avLst/>
          </a:prstGeom>
          <a:noFill/>
          <a:ln w="12700">
            <a:noFill/>
            <a:miter lim="800000"/>
            <a:headEnd/>
            <a:tailEnd/>
          </a:ln>
        </p:spPr>
        <p:txBody>
          <a:bodyPr wrap="none" anchor="ctr">
            <a:spAutoFit/>
          </a:bodyPr>
          <a:lstStyle/>
          <a:p>
            <a:pPr algn="ctr"/>
            <a:r>
              <a:rPr lang="en-US" sz="1400" b="1"/>
              <a:t>FAS2020</a:t>
            </a:r>
          </a:p>
          <a:p>
            <a:pPr algn="ctr"/>
            <a:r>
              <a:rPr lang="es-ES" sz="1400" b="1">
                <a:solidFill>
                  <a:schemeClr val="accent1"/>
                </a:solidFill>
              </a:rPr>
              <a:t>68 discos</a:t>
            </a:r>
          </a:p>
          <a:p>
            <a:pPr algn="ctr"/>
            <a:r>
              <a:rPr lang="es-ES" sz="1400" b="1">
                <a:solidFill>
                  <a:schemeClr val="accent1"/>
                </a:solidFill>
              </a:rPr>
              <a:t>2 GB</a:t>
            </a:r>
            <a:endParaRPr lang="en-US" sz="1400" b="1">
              <a:solidFill>
                <a:schemeClr val="accent1"/>
              </a:solidFill>
            </a:endParaRPr>
          </a:p>
        </p:txBody>
      </p:sp>
      <p:sp>
        <p:nvSpPr>
          <p:cNvPr id="18439" name="Text Box 11"/>
          <p:cNvSpPr txBox="1">
            <a:spLocks noChangeArrowheads="1"/>
          </p:cNvSpPr>
          <p:nvPr/>
        </p:nvSpPr>
        <p:spPr bwMode="gray">
          <a:xfrm>
            <a:off x="1055688" y="4862513"/>
            <a:ext cx="1089025" cy="730250"/>
          </a:xfrm>
          <a:prstGeom prst="rect">
            <a:avLst/>
          </a:prstGeom>
          <a:noFill/>
          <a:ln w="12700">
            <a:noFill/>
            <a:miter lim="800000"/>
            <a:headEnd/>
            <a:tailEnd/>
          </a:ln>
        </p:spPr>
        <p:txBody>
          <a:bodyPr wrap="none" anchor="ctr">
            <a:spAutoFit/>
          </a:bodyPr>
          <a:lstStyle/>
          <a:p>
            <a:pPr algn="ctr"/>
            <a:r>
              <a:rPr lang="en-US" sz="1400" b="1"/>
              <a:t>FAS2050</a:t>
            </a:r>
            <a:endParaRPr lang="en-US" sz="1400" b="1">
              <a:solidFill>
                <a:schemeClr val="accent1"/>
              </a:solidFill>
            </a:endParaRPr>
          </a:p>
          <a:p>
            <a:pPr algn="ctr"/>
            <a:r>
              <a:rPr lang="es-ES" sz="1400" b="1">
                <a:solidFill>
                  <a:schemeClr val="accent1"/>
                </a:solidFill>
              </a:rPr>
              <a:t>104 discos</a:t>
            </a:r>
          </a:p>
          <a:p>
            <a:pPr algn="ctr"/>
            <a:r>
              <a:rPr lang="es-ES" sz="1400" b="1">
                <a:solidFill>
                  <a:schemeClr val="accent1"/>
                </a:solidFill>
              </a:rPr>
              <a:t>4 GB</a:t>
            </a:r>
            <a:endParaRPr lang="en-US" sz="1400" b="1">
              <a:solidFill>
                <a:schemeClr val="accent1"/>
              </a:solidFill>
            </a:endParaRPr>
          </a:p>
        </p:txBody>
      </p:sp>
      <p:sp>
        <p:nvSpPr>
          <p:cNvPr id="18440" name="Text Box 12"/>
          <p:cNvSpPr txBox="1">
            <a:spLocks noChangeArrowheads="1"/>
          </p:cNvSpPr>
          <p:nvPr/>
        </p:nvSpPr>
        <p:spPr bwMode="gray">
          <a:xfrm>
            <a:off x="4546600" y="4243388"/>
            <a:ext cx="1189038" cy="687387"/>
          </a:xfrm>
          <a:prstGeom prst="rect">
            <a:avLst/>
          </a:prstGeom>
          <a:noFill/>
          <a:ln w="12700">
            <a:noFill/>
            <a:miter lim="800000"/>
            <a:headEnd/>
            <a:tailEnd/>
          </a:ln>
        </p:spPr>
        <p:txBody>
          <a:bodyPr wrap="none" anchor="ctr">
            <a:spAutoFit/>
          </a:bodyPr>
          <a:lstStyle/>
          <a:p>
            <a:pPr algn="ctr" eaLnBrk="0" hangingPunct="0">
              <a:lnSpc>
                <a:spcPct val="85000"/>
              </a:lnSpc>
            </a:pPr>
            <a:r>
              <a:rPr lang="en-US" b="1"/>
              <a:t>FAS3170</a:t>
            </a:r>
            <a:endParaRPr lang="en-US" b="1" i="1">
              <a:solidFill>
                <a:schemeClr val="accent1"/>
              </a:solidFill>
            </a:endParaRPr>
          </a:p>
          <a:p>
            <a:pPr algn="ctr" eaLnBrk="0" hangingPunct="0">
              <a:lnSpc>
                <a:spcPct val="85000"/>
              </a:lnSpc>
            </a:pPr>
            <a:r>
              <a:rPr lang="es-ES" sz="1400" b="1" i="1">
                <a:solidFill>
                  <a:schemeClr val="accent1"/>
                </a:solidFill>
              </a:rPr>
              <a:t>840discos</a:t>
            </a:r>
          </a:p>
          <a:p>
            <a:pPr algn="ctr" eaLnBrk="0" hangingPunct="0">
              <a:lnSpc>
                <a:spcPct val="85000"/>
              </a:lnSpc>
            </a:pPr>
            <a:r>
              <a:rPr lang="es-ES" sz="1400" b="1" i="1">
                <a:solidFill>
                  <a:schemeClr val="accent1"/>
                </a:solidFill>
              </a:rPr>
              <a:t>32 a 160 GB</a:t>
            </a:r>
            <a:endParaRPr lang="en-US" sz="1400" b="1" i="1">
              <a:solidFill>
                <a:schemeClr val="accent1"/>
              </a:solidFill>
            </a:endParaRPr>
          </a:p>
        </p:txBody>
      </p:sp>
      <p:sp>
        <p:nvSpPr>
          <p:cNvPr id="18441" name="Text Box 13"/>
          <p:cNvSpPr txBox="1">
            <a:spLocks noChangeArrowheads="1"/>
          </p:cNvSpPr>
          <p:nvPr/>
        </p:nvSpPr>
        <p:spPr bwMode="gray">
          <a:xfrm>
            <a:off x="5954713" y="3910013"/>
            <a:ext cx="1189037" cy="868362"/>
          </a:xfrm>
          <a:prstGeom prst="rect">
            <a:avLst/>
          </a:prstGeom>
          <a:noFill/>
          <a:ln w="12700">
            <a:noFill/>
            <a:miter lim="800000"/>
            <a:headEnd/>
            <a:tailEnd/>
          </a:ln>
        </p:spPr>
        <p:txBody>
          <a:bodyPr wrap="none" anchor="ctr">
            <a:spAutoFit/>
          </a:bodyPr>
          <a:lstStyle/>
          <a:p>
            <a:pPr algn="ctr" eaLnBrk="0" hangingPunct="0">
              <a:lnSpc>
                <a:spcPct val="85000"/>
              </a:lnSpc>
            </a:pPr>
            <a:r>
              <a:rPr lang="en-US" b="1"/>
              <a:t>FAS6040</a:t>
            </a:r>
            <a:endParaRPr lang="en-US" b="1" i="1">
              <a:solidFill>
                <a:schemeClr val="accent1"/>
              </a:solidFill>
            </a:endParaRPr>
          </a:p>
          <a:p>
            <a:pPr algn="ctr" eaLnBrk="0" hangingPunct="0">
              <a:lnSpc>
                <a:spcPct val="85000"/>
              </a:lnSpc>
            </a:pPr>
            <a:r>
              <a:rPr lang="es-ES" sz="1400" b="1" i="1">
                <a:solidFill>
                  <a:schemeClr val="accent1"/>
                </a:solidFill>
              </a:rPr>
              <a:t>840 discos</a:t>
            </a:r>
          </a:p>
          <a:p>
            <a:pPr algn="ctr" eaLnBrk="0" hangingPunct="0">
              <a:lnSpc>
                <a:spcPct val="85000"/>
              </a:lnSpc>
            </a:pPr>
            <a:r>
              <a:rPr lang="es-ES" sz="1400" b="1" i="1">
                <a:solidFill>
                  <a:schemeClr val="accent1"/>
                </a:solidFill>
              </a:rPr>
              <a:t>32 a 160 GB</a:t>
            </a:r>
          </a:p>
          <a:p>
            <a:pPr algn="ctr" eaLnBrk="0" hangingPunct="0">
              <a:lnSpc>
                <a:spcPct val="85000"/>
              </a:lnSpc>
            </a:pPr>
            <a:endParaRPr lang="en-US" sz="1400" b="1" i="1">
              <a:solidFill>
                <a:schemeClr val="accent1"/>
              </a:solidFill>
            </a:endParaRPr>
          </a:p>
        </p:txBody>
      </p:sp>
      <p:sp>
        <p:nvSpPr>
          <p:cNvPr id="18442" name="Text Box 14"/>
          <p:cNvSpPr txBox="1">
            <a:spLocks noChangeArrowheads="1"/>
          </p:cNvSpPr>
          <p:nvPr/>
        </p:nvSpPr>
        <p:spPr bwMode="gray">
          <a:xfrm>
            <a:off x="7651750" y="3535363"/>
            <a:ext cx="1187450" cy="868362"/>
          </a:xfrm>
          <a:prstGeom prst="rect">
            <a:avLst/>
          </a:prstGeom>
          <a:noFill/>
          <a:ln w="12700">
            <a:noFill/>
            <a:miter lim="800000"/>
            <a:headEnd/>
            <a:tailEnd/>
          </a:ln>
        </p:spPr>
        <p:txBody>
          <a:bodyPr wrap="none" anchor="ctr">
            <a:spAutoFit/>
          </a:bodyPr>
          <a:lstStyle/>
          <a:p>
            <a:pPr algn="ctr" eaLnBrk="0" hangingPunct="0">
              <a:lnSpc>
                <a:spcPct val="85000"/>
              </a:lnSpc>
            </a:pPr>
            <a:r>
              <a:rPr lang="en-US" b="1"/>
              <a:t>FAS6080</a:t>
            </a:r>
            <a:endParaRPr lang="en-US" b="1" i="1">
              <a:solidFill>
                <a:schemeClr val="accent1"/>
              </a:solidFill>
            </a:endParaRPr>
          </a:p>
          <a:p>
            <a:pPr algn="ctr" eaLnBrk="0" hangingPunct="0">
              <a:lnSpc>
                <a:spcPct val="85000"/>
              </a:lnSpc>
            </a:pPr>
            <a:r>
              <a:rPr lang="es-ES" sz="1400" b="1" i="1">
                <a:solidFill>
                  <a:schemeClr val="accent1"/>
                </a:solidFill>
              </a:rPr>
              <a:t>1176 discos</a:t>
            </a:r>
          </a:p>
          <a:p>
            <a:pPr algn="ctr" eaLnBrk="0" hangingPunct="0">
              <a:lnSpc>
                <a:spcPct val="85000"/>
              </a:lnSpc>
            </a:pPr>
            <a:r>
              <a:rPr lang="es-ES" sz="1400" b="1" i="1">
                <a:solidFill>
                  <a:schemeClr val="accent1"/>
                </a:solidFill>
              </a:rPr>
              <a:t>64 a 224 GB</a:t>
            </a:r>
          </a:p>
          <a:p>
            <a:pPr algn="ctr" eaLnBrk="0" hangingPunct="0">
              <a:lnSpc>
                <a:spcPct val="85000"/>
              </a:lnSpc>
            </a:pPr>
            <a:endParaRPr lang="en-US" sz="1400" b="1" i="1">
              <a:solidFill>
                <a:schemeClr val="accent1"/>
              </a:solidFill>
            </a:endParaRPr>
          </a:p>
        </p:txBody>
      </p:sp>
      <p:sp>
        <p:nvSpPr>
          <p:cNvPr id="18443" name="Text Box 15"/>
          <p:cNvSpPr txBox="1">
            <a:spLocks noChangeArrowheads="1"/>
          </p:cNvSpPr>
          <p:nvPr/>
        </p:nvSpPr>
        <p:spPr bwMode="gray">
          <a:xfrm>
            <a:off x="3411538" y="4586288"/>
            <a:ext cx="1089025" cy="661987"/>
          </a:xfrm>
          <a:prstGeom prst="rect">
            <a:avLst/>
          </a:prstGeom>
          <a:noFill/>
          <a:ln w="12700">
            <a:noFill/>
            <a:miter lim="800000"/>
            <a:headEnd/>
            <a:tailEnd/>
          </a:ln>
        </p:spPr>
        <p:txBody>
          <a:bodyPr wrap="none" anchor="ctr">
            <a:spAutoFit/>
          </a:bodyPr>
          <a:lstStyle/>
          <a:p>
            <a:pPr algn="ctr" eaLnBrk="0" hangingPunct="0">
              <a:lnSpc>
                <a:spcPct val="85000"/>
              </a:lnSpc>
            </a:pPr>
            <a:r>
              <a:rPr lang="en-US" sz="1600" b="1"/>
              <a:t>FAS3160</a:t>
            </a:r>
            <a:endParaRPr lang="en-US" sz="1400" b="1" i="1">
              <a:solidFill>
                <a:schemeClr val="accent1"/>
              </a:solidFill>
            </a:endParaRPr>
          </a:p>
          <a:p>
            <a:pPr algn="ctr" eaLnBrk="0" hangingPunct="0">
              <a:lnSpc>
                <a:spcPct val="85000"/>
              </a:lnSpc>
            </a:pPr>
            <a:r>
              <a:rPr lang="es-ES" sz="1400" b="1" i="1">
                <a:solidFill>
                  <a:schemeClr val="accent1"/>
                </a:solidFill>
              </a:rPr>
              <a:t>630 discos</a:t>
            </a:r>
          </a:p>
          <a:p>
            <a:pPr algn="ctr" eaLnBrk="0" hangingPunct="0">
              <a:lnSpc>
                <a:spcPct val="85000"/>
              </a:lnSpc>
            </a:pPr>
            <a:r>
              <a:rPr lang="es-ES" sz="1400" b="1" i="1">
                <a:solidFill>
                  <a:schemeClr val="accent1"/>
                </a:solidFill>
              </a:rPr>
              <a:t>16 a 80 GB</a:t>
            </a:r>
            <a:endParaRPr lang="en-US" sz="1400" b="1" i="1">
              <a:solidFill>
                <a:schemeClr val="accent1"/>
              </a:solidFill>
            </a:endParaRPr>
          </a:p>
        </p:txBody>
      </p:sp>
      <p:pic>
        <p:nvPicPr>
          <p:cNvPr id="18444" name="Picture 16" descr="ShuarM_front_bezel"/>
          <p:cNvPicPr>
            <a:picLocks noChangeAspect="1" noChangeArrowheads="1"/>
          </p:cNvPicPr>
          <p:nvPr/>
        </p:nvPicPr>
        <p:blipFill>
          <a:blip r:embed="rId5" cstate="print">
            <a:clrChange>
              <a:clrFrom>
                <a:srgbClr val="FFFFFF"/>
              </a:clrFrom>
              <a:clrTo>
                <a:srgbClr val="FFFFFF">
                  <a:alpha val="0"/>
                </a:srgbClr>
              </a:clrTo>
            </a:clrChange>
          </a:blip>
          <a:srcRect t="29050" b="17319"/>
          <a:stretch>
            <a:fillRect/>
          </a:stretch>
        </p:blipFill>
        <p:spPr bwMode="auto">
          <a:xfrm>
            <a:off x="1106488" y="4202113"/>
            <a:ext cx="947737" cy="381000"/>
          </a:xfrm>
          <a:prstGeom prst="rect">
            <a:avLst/>
          </a:prstGeom>
          <a:noFill/>
          <a:ln w="9525">
            <a:noFill/>
            <a:miter lim="800000"/>
            <a:headEnd/>
            <a:tailEnd/>
          </a:ln>
        </p:spPr>
      </p:pic>
      <p:pic>
        <p:nvPicPr>
          <p:cNvPr id="18445" name="Picture 17" descr="ShuarL_front_bezel"/>
          <p:cNvPicPr>
            <a:picLocks noChangeAspect="1" noChangeArrowheads="1"/>
          </p:cNvPicPr>
          <p:nvPr/>
        </p:nvPicPr>
        <p:blipFill>
          <a:blip r:embed="rId6" cstate="print">
            <a:clrChange>
              <a:clrFrom>
                <a:srgbClr val="FFFFFF"/>
              </a:clrFrom>
              <a:clrTo>
                <a:srgbClr val="FFFFFF">
                  <a:alpha val="0"/>
                </a:srgbClr>
              </a:clrTo>
            </a:clrChange>
          </a:blip>
          <a:srcRect t="35825" b="31090"/>
          <a:stretch>
            <a:fillRect/>
          </a:stretch>
        </p:blipFill>
        <p:spPr bwMode="auto">
          <a:xfrm>
            <a:off x="231775" y="4635500"/>
            <a:ext cx="873125" cy="196850"/>
          </a:xfrm>
          <a:prstGeom prst="rect">
            <a:avLst/>
          </a:prstGeom>
          <a:noFill/>
          <a:ln w="9525">
            <a:noFill/>
            <a:miter lim="800000"/>
            <a:headEnd/>
            <a:tailEnd/>
          </a:ln>
        </p:spPr>
      </p:pic>
      <p:sp>
        <p:nvSpPr>
          <p:cNvPr id="18446" name="Text Box 20"/>
          <p:cNvSpPr txBox="1">
            <a:spLocks noChangeArrowheads="1"/>
          </p:cNvSpPr>
          <p:nvPr/>
        </p:nvSpPr>
        <p:spPr bwMode="auto">
          <a:xfrm>
            <a:off x="5003800" y="5300663"/>
            <a:ext cx="3397250" cy="655637"/>
          </a:xfrm>
          <a:prstGeom prst="rect">
            <a:avLst/>
          </a:prstGeom>
          <a:noFill/>
          <a:ln w="12700">
            <a:noFill/>
            <a:miter lim="800000"/>
            <a:headEnd/>
            <a:tailEnd/>
          </a:ln>
        </p:spPr>
        <p:txBody>
          <a:bodyPr>
            <a:spAutoFit/>
          </a:bodyPr>
          <a:lstStyle/>
          <a:p>
            <a:pPr algn="ctr">
              <a:spcBef>
                <a:spcPct val="50000"/>
              </a:spcBef>
            </a:pPr>
            <a:r>
              <a:rPr lang="es-ES" sz="1600" b="1">
                <a:solidFill>
                  <a:schemeClr val="accent1"/>
                </a:solidFill>
              </a:rPr>
              <a:t>Precio y Rendimiento</a:t>
            </a:r>
          </a:p>
          <a:p>
            <a:pPr>
              <a:spcBef>
                <a:spcPct val="50000"/>
              </a:spcBef>
            </a:pPr>
            <a:r>
              <a:rPr lang="es-ES" sz="1400">
                <a:solidFill>
                  <a:schemeClr val="accent1"/>
                </a:solidFill>
              </a:rPr>
              <a:t>Adaptado a las necesidades del entorno</a:t>
            </a:r>
            <a:endParaRPr lang="en-US" sz="1400">
              <a:solidFill>
                <a:schemeClr val="accent1"/>
              </a:solidFill>
            </a:endParaRPr>
          </a:p>
        </p:txBody>
      </p:sp>
      <p:pic>
        <p:nvPicPr>
          <p:cNvPr id="18447" name="Picture 5" descr="Cabinet_08_FAS6080_3"/>
          <p:cNvPicPr>
            <a:picLocks noChangeAspect="1" noChangeArrowheads="1"/>
          </p:cNvPicPr>
          <p:nvPr/>
        </p:nvPicPr>
        <p:blipFill>
          <a:blip r:embed="rId7" cstate="print">
            <a:clrChange>
              <a:clrFrom>
                <a:srgbClr val="FFFFFF"/>
              </a:clrFrom>
              <a:clrTo>
                <a:srgbClr val="FFFFFF">
                  <a:alpha val="0"/>
                </a:srgbClr>
              </a:clrTo>
            </a:clrChange>
          </a:blip>
          <a:srcRect l="5739" t="5399" r="8168" b="6851"/>
          <a:stretch>
            <a:fillRect/>
          </a:stretch>
        </p:blipFill>
        <p:spPr bwMode="auto">
          <a:xfrm>
            <a:off x="2132013" y="3519488"/>
            <a:ext cx="1104900" cy="1179512"/>
          </a:xfrm>
          <a:prstGeom prst="rect">
            <a:avLst/>
          </a:prstGeom>
          <a:noFill/>
          <a:ln w="28575">
            <a:noFill/>
            <a:miter lim="800000"/>
            <a:headEnd/>
            <a:tailEnd/>
          </a:ln>
        </p:spPr>
      </p:pic>
      <p:pic>
        <p:nvPicPr>
          <p:cNvPr id="18448" name="Picture 5" descr="Cabinet_08_FAS6080_3"/>
          <p:cNvPicPr>
            <a:picLocks noChangeAspect="1" noChangeArrowheads="1"/>
          </p:cNvPicPr>
          <p:nvPr/>
        </p:nvPicPr>
        <p:blipFill>
          <a:blip r:embed="rId7" cstate="print">
            <a:clrChange>
              <a:clrFrom>
                <a:srgbClr val="FFFFFF"/>
              </a:clrFrom>
              <a:clrTo>
                <a:srgbClr val="FFFFFF">
                  <a:alpha val="0"/>
                </a:srgbClr>
              </a:clrTo>
            </a:clrChange>
          </a:blip>
          <a:srcRect l="5739" t="5399" r="8168" b="6851"/>
          <a:stretch>
            <a:fillRect/>
          </a:stretch>
        </p:blipFill>
        <p:spPr bwMode="auto">
          <a:xfrm>
            <a:off x="3324225" y="3248025"/>
            <a:ext cx="1104900" cy="1179513"/>
          </a:xfrm>
          <a:prstGeom prst="rect">
            <a:avLst/>
          </a:prstGeom>
          <a:noFill/>
          <a:ln w="28575">
            <a:noFill/>
            <a:miter lim="800000"/>
            <a:headEnd/>
            <a:tailEnd/>
          </a:ln>
        </p:spPr>
      </p:pic>
      <p:pic>
        <p:nvPicPr>
          <p:cNvPr id="18449" name="Picture 5" descr="Cabinet_08_FAS6080_3"/>
          <p:cNvPicPr>
            <a:picLocks noChangeAspect="1" noChangeArrowheads="1"/>
          </p:cNvPicPr>
          <p:nvPr/>
        </p:nvPicPr>
        <p:blipFill>
          <a:blip r:embed="rId7" cstate="print">
            <a:clrChange>
              <a:clrFrom>
                <a:srgbClr val="FFFFFF"/>
              </a:clrFrom>
              <a:clrTo>
                <a:srgbClr val="FFFFFF">
                  <a:alpha val="0"/>
                </a:srgbClr>
              </a:clrTo>
            </a:clrChange>
          </a:blip>
          <a:srcRect l="5739" t="5399" r="8168" b="6851"/>
          <a:stretch>
            <a:fillRect/>
          </a:stretch>
        </p:blipFill>
        <p:spPr bwMode="auto">
          <a:xfrm>
            <a:off x="4516438" y="2927350"/>
            <a:ext cx="1104900" cy="1179513"/>
          </a:xfrm>
          <a:prstGeom prst="rect">
            <a:avLst/>
          </a:prstGeom>
          <a:noFill/>
          <a:ln w="28575">
            <a:noFill/>
            <a:miter lim="800000"/>
            <a:headEnd/>
            <a:tailEnd/>
          </a:ln>
        </p:spPr>
      </p:pic>
      <p:grpSp>
        <p:nvGrpSpPr>
          <p:cNvPr id="2" name="Group 24"/>
          <p:cNvGrpSpPr>
            <a:grpSpLocks/>
          </p:cNvGrpSpPr>
          <p:nvPr/>
        </p:nvGrpSpPr>
        <p:grpSpPr bwMode="auto">
          <a:xfrm>
            <a:off x="184150" y="1203325"/>
            <a:ext cx="8780463" cy="2657475"/>
            <a:chOff x="90" y="2167"/>
            <a:chExt cx="5531" cy="1655"/>
          </a:xfrm>
        </p:grpSpPr>
        <p:sp>
          <p:nvSpPr>
            <p:cNvPr id="18461" name="Oval 25"/>
            <p:cNvSpPr>
              <a:spLocks noChangeArrowheads="1"/>
            </p:cNvSpPr>
            <p:nvPr/>
          </p:nvSpPr>
          <p:spPr bwMode="auto">
            <a:xfrm>
              <a:off x="90" y="2167"/>
              <a:ext cx="5531" cy="1655"/>
            </a:xfrm>
            <a:prstGeom prst="ellipse">
              <a:avLst/>
            </a:prstGeom>
            <a:solidFill>
              <a:schemeClr val="bg2">
                <a:alpha val="50195"/>
              </a:schemeClr>
            </a:solidFill>
            <a:ln w="12700">
              <a:noFill/>
              <a:round/>
              <a:headEnd/>
              <a:tailEnd/>
            </a:ln>
          </p:spPr>
          <p:txBody>
            <a:bodyPr wrap="none" anchor="ctr"/>
            <a:lstStyle/>
            <a:p>
              <a:endParaRPr lang="en-US"/>
            </a:p>
          </p:txBody>
        </p:sp>
        <p:sp>
          <p:nvSpPr>
            <p:cNvPr id="18462" name="Text Box 26"/>
            <p:cNvSpPr txBox="1">
              <a:spLocks noChangeArrowheads="1"/>
            </p:cNvSpPr>
            <p:nvPr/>
          </p:nvSpPr>
          <p:spPr bwMode="auto">
            <a:xfrm>
              <a:off x="850" y="2693"/>
              <a:ext cx="4023" cy="589"/>
            </a:xfrm>
            <a:prstGeom prst="rect">
              <a:avLst/>
            </a:prstGeom>
            <a:noFill/>
            <a:ln w="12700">
              <a:noFill/>
              <a:miter lim="800000"/>
              <a:headEnd/>
              <a:tailEnd/>
            </a:ln>
          </p:spPr>
          <p:txBody>
            <a:bodyPr>
              <a:spAutoFit/>
            </a:bodyPr>
            <a:lstStyle/>
            <a:p>
              <a:pPr algn="ctr">
                <a:spcBef>
                  <a:spcPct val="50000"/>
                </a:spcBef>
              </a:pPr>
              <a:r>
                <a:rPr lang="en-US" sz="2800" b="1">
                  <a:solidFill>
                    <a:schemeClr val="accent1"/>
                  </a:solidFill>
                </a:rPr>
                <a:t>Arquitectura Unica basa en DataONTAP</a:t>
              </a:r>
            </a:p>
          </p:txBody>
        </p:sp>
      </p:grpSp>
      <p:sp>
        <p:nvSpPr>
          <p:cNvPr id="18451" name="Rectangle 28"/>
          <p:cNvSpPr>
            <a:spLocks noGrp="1"/>
          </p:cNvSpPr>
          <p:nvPr>
            <p:ph type="title"/>
          </p:nvPr>
        </p:nvSpPr>
        <p:spPr>
          <a:xfrm>
            <a:off x="1258888" y="274638"/>
            <a:ext cx="7427912" cy="1143000"/>
          </a:xfrm>
        </p:spPr>
        <p:txBody>
          <a:bodyPr/>
          <a:lstStyle/>
          <a:p>
            <a:pPr eaLnBrk="1" hangingPunct="1"/>
            <a:r>
              <a:rPr lang="es-ES" sz="3600" smtClean="0"/>
              <a:t>Familia de Almacenamiento NetApp</a:t>
            </a:r>
            <a:endParaRPr lang="en-US" sz="3600" smtClean="0"/>
          </a:p>
        </p:txBody>
      </p:sp>
      <p:grpSp>
        <p:nvGrpSpPr>
          <p:cNvPr id="3" name="Group 50"/>
          <p:cNvGrpSpPr>
            <a:grpSpLocks/>
          </p:cNvGrpSpPr>
          <p:nvPr/>
        </p:nvGrpSpPr>
        <p:grpSpPr bwMode="auto">
          <a:xfrm>
            <a:off x="311150" y="271463"/>
            <a:ext cx="660400" cy="758825"/>
            <a:chOff x="142" y="163"/>
            <a:chExt cx="648" cy="745"/>
          </a:xfrm>
        </p:grpSpPr>
        <p:sp>
          <p:nvSpPr>
            <p:cNvPr id="18453" name="Freeform 51"/>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18454" name="Freeform 52"/>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18455" name="Freeform 53"/>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18456" name="Freeform 54"/>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18457" name="Freeform 55"/>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18458" name="Freeform 56"/>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18459" name="Freeform 57"/>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18460" name="Freeform 58"/>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060450" y="1531938"/>
            <a:ext cx="7794625" cy="3336925"/>
          </a:xfrm>
          <a:prstGeom prst="rect">
            <a:avLst/>
          </a:prstGeom>
          <a:noFill/>
          <a:ln w="9525">
            <a:noFill/>
            <a:miter lim="800000"/>
            <a:headEnd/>
            <a:tailEnd/>
          </a:ln>
        </p:spPr>
        <p:txBody>
          <a:bodyPr/>
          <a:lstStyle/>
          <a:p>
            <a:pPr marL="342900" indent="-342900">
              <a:spcBef>
                <a:spcPct val="20000"/>
              </a:spcBef>
              <a:buFont typeface="Arial" charset="0"/>
              <a:buNone/>
            </a:pPr>
            <a:r>
              <a:rPr lang="es-ES" sz="2400" b="1">
                <a:latin typeface="Calibri" pitchFamily="34" charset="0"/>
              </a:rPr>
              <a:t>Tecnología de </a:t>
            </a:r>
            <a:r>
              <a:rPr lang="es-ES" sz="2400" b="1" u="sng">
                <a:latin typeface="Calibri" pitchFamily="34" charset="0"/>
              </a:rPr>
              <a:t>Snapshots</a:t>
            </a:r>
            <a:r>
              <a:rPr lang="es-ES" sz="2400" b="1">
                <a:latin typeface="Calibri" pitchFamily="34" charset="0"/>
              </a:rPr>
              <a:t> del sistema de almacenamiento</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000">
                <a:latin typeface="Calibri" pitchFamily="34" charset="0"/>
              </a:rPr>
              <a:t>Hasta 255 copias de cada conjunto de datos</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000">
                <a:latin typeface="Calibri" pitchFamily="34" charset="0"/>
              </a:rPr>
              <a:t>Sin impacto en rendimiento</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000">
                <a:latin typeface="Calibri" pitchFamily="34" charset="0"/>
              </a:rPr>
              <a:t>Creadas automáticamente</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000">
                <a:latin typeface="Calibri" pitchFamily="34" charset="0"/>
              </a:rPr>
              <a:t>“Exportables” a cinta</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r>
              <a:rPr lang="es-ES" sz="2000">
                <a:latin typeface="Calibri" pitchFamily="34" charset="0"/>
              </a:rPr>
              <a:t>Restauraciones</a:t>
            </a:r>
            <a:br>
              <a:rPr lang="es-ES" sz="2000">
                <a:latin typeface="Calibri" pitchFamily="34" charset="0"/>
              </a:rPr>
            </a:br>
            <a:r>
              <a:rPr lang="es-ES" sz="2000">
                <a:latin typeface="Calibri" pitchFamily="34" charset="0"/>
              </a:rPr>
              <a:t>“self-service”</a:t>
            </a:r>
          </a:p>
          <a:p>
            <a:pPr marL="342900" indent="-342900">
              <a:spcBef>
                <a:spcPct val="20000"/>
              </a:spcBef>
              <a:buFont typeface="Arial" charset="0"/>
              <a:buChar char="•"/>
            </a:pPr>
            <a:endParaRPr lang="es-ES" sz="2000">
              <a:latin typeface="Calibri" pitchFamily="34" charset="0"/>
            </a:endParaRPr>
          </a:p>
          <a:p>
            <a:pPr marL="342900" indent="-342900">
              <a:spcBef>
                <a:spcPct val="20000"/>
              </a:spcBef>
              <a:buFont typeface="Arial" charset="0"/>
              <a:buChar char="•"/>
            </a:pPr>
            <a:endParaRPr lang="en-US" sz="2000">
              <a:latin typeface="Calibri" pitchFamily="34" charset="0"/>
            </a:endParaRPr>
          </a:p>
        </p:txBody>
      </p:sp>
      <p:sp>
        <p:nvSpPr>
          <p:cNvPr id="20482" name="Rectangle 7"/>
          <p:cNvSpPr>
            <a:spLocks noGrp="1"/>
          </p:cNvSpPr>
          <p:nvPr>
            <p:ph type="title"/>
          </p:nvPr>
        </p:nvSpPr>
        <p:spPr>
          <a:xfrm>
            <a:off x="1258888" y="274638"/>
            <a:ext cx="7427912" cy="1143000"/>
          </a:xfrm>
        </p:spPr>
        <p:txBody>
          <a:bodyPr/>
          <a:lstStyle/>
          <a:p>
            <a:pPr eaLnBrk="1" hangingPunct="1"/>
            <a:r>
              <a:rPr lang="es-ES" sz="3600" smtClean="0"/>
              <a:t>Copias de seguridad con Snapshots</a:t>
            </a:r>
            <a:endParaRPr lang="en-US" sz="3600" smtClean="0"/>
          </a:p>
        </p:txBody>
      </p:sp>
      <p:pic>
        <p:nvPicPr>
          <p:cNvPr id="20483" name="Picture 8"/>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732588" y="2997200"/>
            <a:ext cx="1379537" cy="3670300"/>
          </a:xfrm>
          <a:prstGeom prst="rect">
            <a:avLst/>
          </a:prstGeom>
          <a:noFill/>
          <a:ln w="9525">
            <a:noFill/>
            <a:miter lim="800000"/>
            <a:headEnd/>
            <a:tailEnd/>
          </a:ln>
        </p:spPr>
      </p:pic>
      <p:pic>
        <p:nvPicPr>
          <p:cNvPr id="21507" name="Picture 3"/>
          <p:cNvPicPr>
            <a:picLocks noChangeAspect="1" noChangeArrowheads="1"/>
          </p:cNvPicPr>
          <p:nvPr/>
        </p:nvPicPr>
        <p:blipFill>
          <a:blip r:embed="rId4"/>
          <a:srcRect/>
          <a:stretch>
            <a:fillRect/>
          </a:stretch>
        </p:blipFill>
        <p:spPr bwMode="auto">
          <a:xfrm>
            <a:off x="4768850" y="2924175"/>
            <a:ext cx="3979863" cy="3749675"/>
          </a:xfrm>
          <a:prstGeom prst="rect">
            <a:avLst/>
          </a:prstGeom>
          <a:noFill/>
          <a:ln w="9525">
            <a:noFill/>
            <a:miter lim="800000"/>
            <a:headEnd/>
            <a:tailEnd/>
          </a:ln>
        </p:spPr>
      </p:pic>
      <p:grpSp>
        <p:nvGrpSpPr>
          <p:cNvPr id="2" name="Group 21"/>
          <p:cNvGrpSpPr>
            <a:grpSpLocks/>
          </p:cNvGrpSpPr>
          <p:nvPr/>
        </p:nvGrpSpPr>
        <p:grpSpPr bwMode="auto">
          <a:xfrm>
            <a:off x="311150" y="271463"/>
            <a:ext cx="660400" cy="758825"/>
            <a:chOff x="142" y="163"/>
            <a:chExt cx="648" cy="745"/>
          </a:xfrm>
        </p:grpSpPr>
        <p:sp>
          <p:nvSpPr>
            <p:cNvPr id="20486" name="Freeform 22"/>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20487" name="Freeform 23"/>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20488" name="Freeform 24"/>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20489" name="Freeform 25"/>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20490" name="Freeform 26"/>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20491" name="Freeform 27"/>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20492" name="Freeform 28"/>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20493" name="Freeform 29"/>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21507"/>
                                        </p:tgtEl>
                                        <p:attrNameLst>
                                          <p:attrName>style.visibility</p:attrName>
                                        </p:attrNameLst>
                                      </p:cBhvr>
                                      <p:to>
                                        <p:strVal val="visible"/>
                                      </p:to>
                                    </p:set>
                                    <p:anim calcmode="lin" valueType="num">
                                      <p:cBhvr>
                                        <p:cTn id="27" dur="500" fill="hold"/>
                                        <p:tgtEl>
                                          <p:spTgt spid="21507"/>
                                        </p:tgtEl>
                                        <p:attrNameLst>
                                          <p:attrName>ppt_w</p:attrName>
                                        </p:attrNameLst>
                                      </p:cBhvr>
                                      <p:tavLst>
                                        <p:tav tm="0">
                                          <p:val>
                                            <p:fltVal val="0"/>
                                          </p:val>
                                        </p:tav>
                                        <p:tav tm="100000">
                                          <p:val>
                                            <p:strVal val="#ppt_w"/>
                                          </p:val>
                                        </p:tav>
                                      </p:tavLst>
                                    </p:anim>
                                    <p:anim calcmode="lin" valueType="num">
                                      <p:cBhvr>
                                        <p:cTn id="28" dur="500" fill="hold"/>
                                        <p:tgtEl>
                                          <p:spTgt spid="21507"/>
                                        </p:tgtEl>
                                        <p:attrNameLst>
                                          <p:attrName>ppt_h</p:attrName>
                                        </p:attrNameLst>
                                      </p:cBhvr>
                                      <p:tavLst>
                                        <p:tav tm="0">
                                          <p:val>
                                            <p:fltVal val="0"/>
                                          </p:val>
                                        </p:tav>
                                        <p:tav tm="100000">
                                          <p:val>
                                            <p:strVal val="#ppt_h"/>
                                          </p:val>
                                        </p:tav>
                                      </p:tavLst>
                                    </p:anim>
                                    <p:anim calcmode="lin" valueType="num">
                                      <p:cBhvr>
                                        <p:cTn id="29" dur="500" fill="hold"/>
                                        <p:tgtEl>
                                          <p:spTgt spid="21507"/>
                                        </p:tgtEl>
                                        <p:attrNameLst>
                                          <p:attrName>style.rotation</p:attrName>
                                        </p:attrNameLst>
                                      </p:cBhvr>
                                      <p:tavLst>
                                        <p:tav tm="0">
                                          <p:val>
                                            <p:fltVal val="360"/>
                                          </p:val>
                                        </p:tav>
                                        <p:tav tm="100000">
                                          <p:val>
                                            <p:fltVal val="0"/>
                                          </p:val>
                                        </p:tav>
                                      </p:tavLst>
                                    </p:anim>
                                    <p:animEffect transition="in" filter="fade">
                                      <p:cBhvr>
                                        <p:cTn id="30"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5257800" y="1341438"/>
            <a:ext cx="3657600" cy="5154612"/>
          </a:xfrm>
        </p:spPr>
        <p:txBody>
          <a:bodyPr/>
          <a:lstStyle/>
          <a:p>
            <a:pPr marL="298450" indent="-298450" eaLnBrk="1" hangingPunct="1">
              <a:lnSpc>
                <a:spcPct val="90000"/>
              </a:lnSpc>
            </a:pPr>
            <a:endParaRPr lang="en-US" sz="2000" smtClean="0"/>
          </a:p>
          <a:p>
            <a:pPr marL="298450" indent="-298450" eaLnBrk="1" hangingPunct="1">
              <a:lnSpc>
                <a:spcPct val="90000"/>
              </a:lnSpc>
            </a:pPr>
            <a:r>
              <a:rPr lang="en-US" sz="2000" smtClean="0"/>
              <a:t>En otras tecnologías los Snapshots impactan al rendimiento</a:t>
            </a:r>
          </a:p>
          <a:p>
            <a:pPr marL="636588" lvl="1" indent="-336550" eaLnBrk="1" hangingPunct="1">
              <a:lnSpc>
                <a:spcPct val="90000"/>
              </a:lnSpc>
            </a:pPr>
            <a:r>
              <a:rPr lang="es-ES" sz="1800" smtClean="0"/>
              <a:t>Con NetApp se pueden utilizar en entornos productivos</a:t>
            </a:r>
            <a:endParaRPr lang="en-US" sz="1800" smtClean="0"/>
          </a:p>
          <a:p>
            <a:pPr marL="298450" indent="-298450" eaLnBrk="1" hangingPunct="1">
              <a:lnSpc>
                <a:spcPct val="90000"/>
              </a:lnSpc>
            </a:pPr>
            <a:endParaRPr lang="es-ES" sz="2000" smtClean="0"/>
          </a:p>
          <a:p>
            <a:pPr marL="298450" indent="-298450" eaLnBrk="1" hangingPunct="1">
              <a:lnSpc>
                <a:spcPct val="90000"/>
              </a:lnSpc>
            </a:pPr>
            <a:endParaRPr lang="es-ES" sz="2000" smtClean="0"/>
          </a:p>
          <a:p>
            <a:pPr marL="298450" indent="-298450" eaLnBrk="1" hangingPunct="1">
              <a:lnSpc>
                <a:spcPct val="90000"/>
              </a:lnSpc>
            </a:pPr>
            <a:r>
              <a:rPr lang="es-ES" sz="2000" smtClean="0"/>
              <a:t>Único benchmark publicado con RAID-6</a:t>
            </a:r>
          </a:p>
          <a:p>
            <a:pPr marL="636588" lvl="1" indent="-336550" eaLnBrk="1" hangingPunct="1">
              <a:lnSpc>
                <a:spcPct val="90000"/>
              </a:lnSpc>
            </a:pPr>
            <a:r>
              <a:rPr lang="es-ES" sz="2000" smtClean="0"/>
              <a:t>Más espacio disponible</a:t>
            </a:r>
          </a:p>
          <a:p>
            <a:pPr marL="636588" lvl="1" indent="-336550" eaLnBrk="1" hangingPunct="1">
              <a:lnSpc>
                <a:spcPct val="90000"/>
              </a:lnSpc>
            </a:pPr>
            <a:r>
              <a:rPr lang="es-ES" sz="2000" smtClean="0"/>
              <a:t>Mayor protección</a:t>
            </a:r>
            <a:endParaRPr lang="en-US" sz="2000" smtClean="0"/>
          </a:p>
        </p:txBody>
      </p:sp>
      <p:sp>
        <p:nvSpPr>
          <p:cNvPr id="22530" name="Rectangle 26"/>
          <p:cNvSpPr>
            <a:spLocks noChangeArrowheads="1"/>
          </p:cNvSpPr>
          <p:nvPr/>
        </p:nvSpPr>
        <p:spPr bwMode="auto">
          <a:xfrm>
            <a:off x="1143000" y="5526088"/>
            <a:ext cx="1747838" cy="646112"/>
          </a:xfrm>
          <a:prstGeom prst="rect">
            <a:avLst/>
          </a:prstGeom>
          <a:solidFill>
            <a:schemeClr val="tx2"/>
          </a:solidFill>
          <a:ln w="9525">
            <a:noFill/>
            <a:miter lim="800000"/>
            <a:headEnd/>
            <a:tailEnd/>
          </a:ln>
        </p:spPr>
        <p:txBody>
          <a:bodyPr lIns="0" tIns="0" rIns="0" bIns="0" anchor="ctr"/>
          <a:lstStyle/>
          <a:p>
            <a:pPr algn="ctr"/>
            <a:r>
              <a:rPr lang="en-US">
                <a:solidFill>
                  <a:schemeClr val="bg1"/>
                </a:solidFill>
              </a:rPr>
              <a:t>Rendimiento</a:t>
            </a:r>
          </a:p>
          <a:p>
            <a:pPr algn="ctr"/>
            <a:r>
              <a:rPr lang="es-ES">
                <a:solidFill>
                  <a:schemeClr val="bg1"/>
                </a:solidFill>
              </a:rPr>
              <a:t>normal</a:t>
            </a:r>
            <a:endParaRPr lang="en-US">
              <a:solidFill>
                <a:schemeClr val="bg1"/>
              </a:solidFill>
            </a:endParaRPr>
          </a:p>
        </p:txBody>
      </p:sp>
      <p:sp>
        <p:nvSpPr>
          <p:cNvPr id="22531" name="Rectangle 21"/>
          <p:cNvSpPr>
            <a:spLocks noChangeArrowheads="1"/>
          </p:cNvSpPr>
          <p:nvPr/>
        </p:nvSpPr>
        <p:spPr bwMode="auto">
          <a:xfrm>
            <a:off x="1143000" y="1479550"/>
            <a:ext cx="3619500" cy="365125"/>
          </a:xfrm>
          <a:prstGeom prst="rect">
            <a:avLst/>
          </a:prstGeom>
          <a:noFill/>
          <a:ln w="9525">
            <a:noFill/>
            <a:miter lim="800000"/>
            <a:headEnd/>
            <a:tailEnd/>
          </a:ln>
        </p:spPr>
        <p:txBody>
          <a:bodyPr lIns="0" tIns="0" rIns="0" bIns="0">
            <a:spAutoFit/>
          </a:bodyPr>
          <a:lstStyle/>
          <a:p>
            <a:pPr algn="ctr"/>
            <a:r>
              <a:rPr lang="en-US" sz="2400">
                <a:solidFill>
                  <a:schemeClr val="accent1"/>
                </a:solidFill>
              </a:rPr>
              <a:t>IOPS SPC-1</a:t>
            </a:r>
          </a:p>
        </p:txBody>
      </p:sp>
      <p:sp>
        <p:nvSpPr>
          <p:cNvPr id="22532" name="Rectangle 70"/>
          <p:cNvSpPr>
            <a:spLocks noChangeAspect="1" noChangeArrowheads="1"/>
          </p:cNvSpPr>
          <p:nvPr/>
        </p:nvSpPr>
        <p:spPr bwMode="gray">
          <a:xfrm>
            <a:off x="2268538" y="4805363"/>
            <a:ext cx="444500" cy="274637"/>
          </a:xfrm>
          <a:prstGeom prst="rect">
            <a:avLst/>
          </a:prstGeom>
          <a:noFill/>
          <a:ln w="9525">
            <a:noFill/>
            <a:miter lim="800000"/>
            <a:headEnd/>
            <a:tailEnd/>
          </a:ln>
        </p:spPr>
        <p:txBody>
          <a:bodyPr wrap="none" lIns="0" tIns="0" rIns="0" bIns="0">
            <a:spAutoFit/>
          </a:bodyPr>
          <a:lstStyle/>
          <a:p>
            <a:pPr algn="ctr"/>
            <a:r>
              <a:rPr lang="en-US" altLang="zh-CN">
                <a:cs typeface="SimSun"/>
              </a:rPr>
              <a:t>Otro</a:t>
            </a:r>
          </a:p>
        </p:txBody>
      </p:sp>
      <p:sp>
        <p:nvSpPr>
          <p:cNvPr id="22533" name="Rectangle 72"/>
          <p:cNvSpPr>
            <a:spLocks noChangeAspect="1" noChangeArrowheads="1"/>
          </p:cNvSpPr>
          <p:nvPr/>
        </p:nvSpPr>
        <p:spPr bwMode="gray">
          <a:xfrm>
            <a:off x="1022350" y="4805363"/>
            <a:ext cx="952500" cy="549275"/>
          </a:xfrm>
          <a:prstGeom prst="rect">
            <a:avLst/>
          </a:prstGeom>
          <a:noFill/>
          <a:ln w="9525">
            <a:noFill/>
            <a:miter lim="800000"/>
            <a:headEnd/>
            <a:tailEnd/>
          </a:ln>
        </p:spPr>
        <p:txBody>
          <a:bodyPr wrap="none" lIns="0" tIns="0" rIns="0" bIns="0">
            <a:spAutoFit/>
          </a:bodyPr>
          <a:lstStyle/>
          <a:p>
            <a:pPr algn="ctr"/>
            <a:r>
              <a:rPr lang="en-US" altLang="zh-CN">
                <a:cs typeface="SimSun"/>
              </a:rPr>
              <a:t>NetApp</a:t>
            </a:r>
            <a:br>
              <a:rPr lang="en-US" altLang="zh-CN">
                <a:cs typeface="SimSun"/>
              </a:rPr>
            </a:br>
            <a:r>
              <a:rPr lang="en-US" altLang="zh-CN">
                <a:cs typeface="SimSun"/>
              </a:rPr>
              <a:t>FAS3040</a:t>
            </a:r>
          </a:p>
        </p:txBody>
      </p:sp>
      <p:sp>
        <p:nvSpPr>
          <p:cNvPr id="22534" name="Rectangle 70"/>
          <p:cNvSpPr>
            <a:spLocks noChangeAspect="1" noChangeArrowheads="1"/>
          </p:cNvSpPr>
          <p:nvPr/>
        </p:nvSpPr>
        <p:spPr bwMode="gray">
          <a:xfrm>
            <a:off x="4424363" y="4805363"/>
            <a:ext cx="444500" cy="274637"/>
          </a:xfrm>
          <a:prstGeom prst="rect">
            <a:avLst/>
          </a:prstGeom>
          <a:noFill/>
          <a:ln w="9525">
            <a:noFill/>
            <a:miter lim="800000"/>
            <a:headEnd/>
            <a:tailEnd/>
          </a:ln>
        </p:spPr>
        <p:txBody>
          <a:bodyPr wrap="none" lIns="0" tIns="0" rIns="0" bIns="0">
            <a:spAutoFit/>
          </a:bodyPr>
          <a:lstStyle/>
          <a:p>
            <a:pPr algn="ctr"/>
            <a:r>
              <a:rPr lang="en-US" altLang="zh-CN">
                <a:cs typeface="SimSun"/>
              </a:rPr>
              <a:t>Otro</a:t>
            </a:r>
          </a:p>
        </p:txBody>
      </p:sp>
      <p:sp>
        <p:nvSpPr>
          <p:cNvPr id="22535" name="Rectangle 72"/>
          <p:cNvSpPr>
            <a:spLocks noChangeAspect="1" noChangeArrowheads="1"/>
          </p:cNvSpPr>
          <p:nvPr/>
        </p:nvSpPr>
        <p:spPr bwMode="gray">
          <a:xfrm>
            <a:off x="3208338" y="4805363"/>
            <a:ext cx="952500" cy="549275"/>
          </a:xfrm>
          <a:prstGeom prst="rect">
            <a:avLst/>
          </a:prstGeom>
          <a:noFill/>
          <a:ln w="9525">
            <a:noFill/>
            <a:miter lim="800000"/>
            <a:headEnd/>
            <a:tailEnd/>
          </a:ln>
        </p:spPr>
        <p:txBody>
          <a:bodyPr wrap="none" lIns="0" tIns="0" rIns="0" bIns="0">
            <a:spAutoFit/>
          </a:bodyPr>
          <a:lstStyle/>
          <a:p>
            <a:pPr algn="ctr"/>
            <a:r>
              <a:rPr lang="en-US" altLang="zh-CN">
                <a:cs typeface="SimSun"/>
              </a:rPr>
              <a:t>NetApp</a:t>
            </a:r>
            <a:br>
              <a:rPr lang="en-US" altLang="zh-CN">
                <a:cs typeface="SimSun"/>
              </a:rPr>
            </a:br>
            <a:r>
              <a:rPr lang="en-US" altLang="zh-CN">
                <a:cs typeface="SimSun"/>
              </a:rPr>
              <a:t>FAS3040</a:t>
            </a:r>
          </a:p>
        </p:txBody>
      </p:sp>
      <p:sp>
        <p:nvSpPr>
          <p:cNvPr id="44" name="Rectangle 13"/>
          <p:cNvSpPr>
            <a:spLocks noChangeArrowheads="1"/>
          </p:cNvSpPr>
          <p:nvPr/>
        </p:nvSpPr>
        <p:spPr bwMode="auto">
          <a:xfrm>
            <a:off x="1196975" y="2152650"/>
            <a:ext cx="539750" cy="2606675"/>
          </a:xfrm>
          <a:prstGeom prst="rect">
            <a:avLst/>
          </a:prstGeom>
          <a:solidFill>
            <a:schemeClr val="accent1"/>
          </a:solidFill>
          <a:ln w="0">
            <a:noFill/>
            <a:miter lim="800000"/>
            <a:headEnd/>
            <a:tailEnd/>
          </a:ln>
        </p:spPr>
        <p:txBody>
          <a:bodyPr/>
          <a:lstStyle/>
          <a:p>
            <a:pPr algn="ctr">
              <a:defRPr/>
            </a:pPr>
            <a:endParaRPr lang="en-US" sz="1400">
              <a:latin typeface="+mn-lt"/>
            </a:endParaRPr>
          </a:p>
        </p:txBody>
      </p:sp>
      <p:sp>
        <p:nvSpPr>
          <p:cNvPr id="45" name="Rectangle 14"/>
          <p:cNvSpPr>
            <a:spLocks noChangeArrowheads="1"/>
          </p:cNvSpPr>
          <p:nvPr/>
        </p:nvSpPr>
        <p:spPr bwMode="auto">
          <a:xfrm>
            <a:off x="3382963" y="2227263"/>
            <a:ext cx="539750" cy="2532062"/>
          </a:xfrm>
          <a:prstGeom prst="rect">
            <a:avLst/>
          </a:prstGeom>
          <a:solidFill>
            <a:schemeClr val="accent1"/>
          </a:solidFill>
          <a:ln w="0">
            <a:noFill/>
            <a:miter lim="800000"/>
            <a:headEnd/>
            <a:tailEnd/>
          </a:ln>
        </p:spPr>
        <p:txBody>
          <a:bodyPr/>
          <a:lstStyle/>
          <a:p>
            <a:pPr algn="ctr">
              <a:defRPr/>
            </a:pPr>
            <a:endParaRPr lang="en-US" sz="1400">
              <a:latin typeface="+mn-lt"/>
            </a:endParaRPr>
          </a:p>
        </p:txBody>
      </p:sp>
      <p:sp>
        <p:nvSpPr>
          <p:cNvPr id="46" name="Rectangle 15"/>
          <p:cNvSpPr>
            <a:spLocks noChangeArrowheads="1"/>
          </p:cNvSpPr>
          <p:nvPr/>
        </p:nvSpPr>
        <p:spPr bwMode="auto">
          <a:xfrm>
            <a:off x="2171700" y="2647950"/>
            <a:ext cx="536575" cy="2111375"/>
          </a:xfrm>
          <a:prstGeom prst="rect">
            <a:avLst/>
          </a:prstGeom>
          <a:solidFill>
            <a:schemeClr val="accent2"/>
          </a:solidFill>
          <a:ln w="0">
            <a:noFill/>
            <a:miter lim="800000"/>
            <a:headEnd/>
            <a:tailEnd/>
          </a:ln>
        </p:spPr>
        <p:txBody>
          <a:bodyPr/>
          <a:lstStyle/>
          <a:p>
            <a:pPr algn="ctr">
              <a:defRPr/>
            </a:pPr>
            <a:endParaRPr lang="en-US" sz="1400">
              <a:latin typeface="+mn-lt"/>
            </a:endParaRPr>
          </a:p>
        </p:txBody>
      </p:sp>
      <p:sp>
        <p:nvSpPr>
          <p:cNvPr id="47" name="Rectangle 16"/>
          <p:cNvSpPr>
            <a:spLocks noChangeArrowheads="1"/>
          </p:cNvSpPr>
          <p:nvPr/>
        </p:nvSpPr>
        <p:spPr bwMode="auto">
          <a:xfrm>
            <a:off x="4325938" y="3995738"/>
            <a:ext cx="539750" cy="763587"/>
          </a:xfrm>
          <a:prstGeom prst="rect">
            <a:avLst/>
          </a:prstGeom>
          <a:solidFill>
            <a:schemeClr val="accent2"/>
          </a:solidFill>
          <a:ln w="0">
            <a:noFill/>
            <a:miter lim="800000"/>
            <a:headEnd/>
            <a:tailEnd/>
          </a:ln>
        </p:spPr>
        <p:txBody>
          <a:bodyPr/>
          <a:lstStyle/>
          <a:p>
            <a:pPr algn="ctr">
              <a:defRPr/>
            </a:pPr>
            <a:endParaRPr lang="en-US" sz="1400">
              <a:latin typeface="+mn-lt"/>
            </a:endParaRPr>
          </a:p>
        </p:txBody>
      </p:sp>
      <p:sp>
        <p:nvSpPr>
          <p:cNvPr id="22540" name="Rectangle 22"/>
          <p:cNvSpPr>
            <a:spLocks noChangeArrowheads="1"/>
          </p:cNvSpPr>
          <p:nvPr/>
        </p:nvSpPr>
        <p:spPr bwMode="auto">
          <a:xfrm>
            <a:off x="1147763" y="1865313"/>
            <a:ext cx="620712" cy="244475"/>
          </a:xfrm>
          <a:prstGeom prst="rect">
            <a:avLst/>
          </a:prstGeom>
          <a:noFill/>
          <a:ln w="9525">
            <a:noFill/>
            <a:miter lim="800000"/>
            <a:headEnd/>
            <a:tailEnd/>
          </a:ln>
        </p:spPr>
        <p:txBody>
          <a:bodyPr wrap="none" lIns="0" tIns="0" rIns="0" bIns="0">
            <a:spAutoFit/>
          </a:bodyPr>
          <a:lstStyle/>
          <a:p>
            <a:pPr algn="ctr"/>
            <a:r>
              <a:rPr lang="en-US" sz="1600"/>
              <a:t>30,986</a:t>
            </a:r>
          </a:p>
        </p:txBody>
      </p:sp>
      <p:sp>
        <p:nvSpPr>
          <p:cNvPr id="22541" name="Rectangle 23"/>
          <p:cNvSpPr>
            <a:spLocks noChangeArrowheads="1"/>
          </p:cNvSpPr>
          <p:nvPr/>
        </p:nvSpPr>
        <p:spPr bwMode="auto">
          <a:xfrm>
            <a:off x="3333750" y="1922463"/>
            <a:ext cx="677863" cy="244475"/>
          </a:xfrm>
          <a:prstGeom prst="rect">
            <a:avLst/>
          </a:prstGeom>
          <a:noFill/>
          <a:ln w="9525">
            <a:noFill/>
            <a:miter lim="800000"/>
            <a:headEnd/>
            <a:tailEnd/>
          </a:ln>
        </p:spPr>
        <p:txBody>
          <a:bodyPr wrap="none" lIns="0" tIns="0" rIns="0" bIns="0">
            <a:spAutoFit/>
          </a:bodyPr>
          <a:lstStyle/>
          <a:p>
            <a:pPr algn="ctr"/>
            <a:r>
              <a:rPr lang="en-US" sz="1600"/>
              <a:t>29,958 </a:t>
            </a:r>
          </a:p>
        </p:txBody>
      </p:sp>
      <p:sp>
        <p:nvSpPr>
          <p:cNvPr id="22542" name="Rectangle 24"/>
          <p:cNvSpPr>
            <a:spLocks noChangeArrowheads="1"/>
          </p:cNvSpPr>
          <p:nvPr/>
        </p:nvSpPr>
        <p:spPr bwMode="auto">
          <a:xfrm>
            <a:off x="2120900" y="2389188"/>
            <a:ext cx="620713" cy="244475"/>
          </a:xfrm>
          <a:prstGeom prst="rect">
            <a:avLst/>
          </a:prstGeom>
          <a:noFill/>
          <a:ln w="9525">
            <a:noFill/>
            <a:miter lim="800000"/>
            <a:headEnd/>
            <a:tailEnd/>
          </a:ln>
        </p:spPr>
        <p:txBody>
          <a:bodyPr wrap="none" lIns="0" tIns="0" rIns="0" bIns="0">
            <a:spAutoFit/>
          </a:bodyPr>
          <a:lstStyle/>
          <a:p>
            <a:pPr algn="ctr"/>
            <a:r>
              <a:rPr lang="en-US" sz="1600"/>
              <a:t>24,997</a:t>
            </a:r>
          </a:p>
        </p:txBody>
      </p:sp>
      <p:sp>
        <p:nvSpPr>
          <p:cNvPr id="22543" name="Rectangle 25"/>
          <p:cNvSpPr>
            <a:spLocks noChangeArrowheads="1"/>
          </p:cNvSpPr>
          <p:nvPr/>
        </p:nvSpPr>
        <p:spPr bwMode="auto">
          <a:xfrm>
            <a:off x="4330700" y="3736975"/>
            <a:ext cx="508000" cy="244475"/>
          </a:xfrm>
          <a:prstGeom prst="rect">
            <a:avLst/>
          </a:prstGeom>
          <a:noFill/>
          <a:ln w="9525">
            <a:noFill/>
            <a:miter lim="800000"/>
            <a:headEnd/>
            <a:tailEnd/>
          </a:ln>
        </p:spPr>
        <p:txBody>
          <a:bodyPr wrap="none" lIns="0" tIns="0" rIns="0" bIns="0">
            <a:spAutoFit/>
          </a:bodyPr>
          <a:lstStyle/>
          <a:p>
            <a:pPr algn="ctr"/>
            <a:r>
              <a:rPr lang="en-US" sz="1600"/>
              <a:t>8,997</a:t>
            </a:r>
          </a:p>
        </p:txBody>
      </p:sp>
      <p:sp>
        <p:nvSpPr>
          <p:cNvPr id="22544" name="TextBox 78"/>
          <p:cNvSpPr txBox="1">
            <a:spLocks noChangeArrowheads="1"/>
          </p:cNvSpPr>
          <p:nvPr/>
        </p:nvSpPr>
        <p:spPr bwMode="auto">
          <a:xfrm>
            <a:off x="1143000" y="6219825"/>
            <a:ext cx="7643813" cy="274638"/>
          </a:xfrm>
          <a:prstGeom prst="rect">
            <a:avLst/>
          </a:prstGeom>
          <a:noFill/>
          <a:ln w="9525">
            <a:noFill/>
            <a:miter lim="800000"/>
            <a:headEnd/>
            <a:tailEnd/>
          </a:ln>
        </p:spPr>
        <p:txBody>
          <a:bodyPr>
            <a:spAutoFit/>
          </a:bodyPr>
          <a:lstStyle/>
          <a:p>
            <a:r>
              <a:rPr lang="en-US" sz="1200"/>
              <a:t>Fuente: Benchmarks SPC-1 29 de Enero de 2008, http://www.storageperformance.org </a:t>
            </a:r>
            <a:endParaRPr lang="en-US" sz="1200" u="sng"/>
          </a:p>
        </p:txBody>
      </p:sp>
      <p:sp>
        <p:nvSpPr>
          <p:cNvPr id="22545" name="Rectangle 26"/>
          <p:cNvSpPr>
            <a:spLocks noChangeArrowheads="1"/>
          </p:cNvSpPr>
          <p:nvPr/>
        </p:nvSpPr>
        <p:spPr bwMode="auto">
          <a:xfrm>
            <a:off x="3217863" y="5526088"/>
            <a:ext cx="1820862" cy="646112"/>
          </a:xfrm>
          <a:prstGeom prst="rect">
            <a:avLst/>
          </a:prstGeom>
          <a:solidFill>
            <a:schemeClr val="tx2"/>
          </a:solidFill>
          <a:ln w="9525">
            <a:noFill/>
            <a:miter lim="800000"/>
            <a:headEnd/>
            <a:tailEnd/>
          </a:ln>
        </p:spPr>
        <p:txBody>
          <a:bodyPr lIns="0" tIns="0" rIns="0" bIns="0" anchor="ctr"/>
          <a:lstStyle/>
          <a:p>
            <a:pPr algn="ctr"/>
            <a:r>
              <a:rPr lang="en-US">
                <a:solidFill>
                  <a:schemeClr val="bg1"/>
                </a:solidFill>
              </a:rPr>
              <a:t>Rendimiento con Snapshots</a:t>
            </a:r>
            <a:r>
              <a:rPr lang="en-US" sz="1200" baseline="70000">
                <a:solidFill>
                  <a:schemeClr val="bg1"/>
                </a:solidFill>
                <a:cs typeface="Arial" charset="0"/>
              </a:rPr>
              <a:t>™</a:t>
            </a:r>
          </a:p>
        </p:txBody>
      </p:sp>
      <p:sp>
        <p:nvSpPr>
          <p:cNvPr id="22546" name="Rectangle 20"/>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Rendimiento con Snapshots</a:t>
            </a:r>
            <a:endParaRPr lang="en-US" sz="3600">
              <a:latin typeface="Calibri" pitchFamily="34" charset="0"/>
            </a:endParaRPr>
          </a:p>
        </p:txBody>
      </p:sp>
      <p:grpSp>
        <p:nvGrpSpPr>
          <p:cNvPr id="2" name="Group 33"/>
          <p:cNvGrpSpPr>
            <a:grpSpLocks/>
          </p:cNvGrpSpPr>
          <p:nvPr/>
        </p:nvGrpSpPr>
        <p:grpSpPr bwMode="auto">
          <a:xfrm>
            <a:off x="311150" y="271463"/>
            <a:ext cx="660400" cy="758825"/>
            <a:chOff x="142" y="163"/>
            <a:chExt cx="648" cy="745"/>
          </a:xfrm>
        </p:grpSpPr>
        <p:sp>
          <p:nvSpPr>
            <p:cNvPr id="22548" name="Freeform 34"/>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22549" name="Freeform 35"/>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22550" name="Freeform 36"/>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22551" name="Freeform 37"/>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22552" name="Freeform 38"/>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22553" name="Freeform 39"/>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22554" name="Freeform 40"/>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22555" name="Freeform 41"/>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s-ES" dirty="0" smtClean="0"/>
              <a:t>Los Ponentes</a:t>
            </a:r>
            <a:endParaRPr lang="en-US" dirty="0"/>
          </a:p>
        </p:txBody>
      </p:sp>
      <p:sp>
        <p:nvSpPr>
          <p:cNvPr id="3" name="Content Placeholder 2"/>
          <p:cNvSpPr>
            <a:spLocks noGrp="1"/>
          </p:cNvSpPr>
          <p:nvPr>
            <p:ph idx="1"/>
          </p:nvPr>
        </p:nvSpPr>
        <p:spPr>
          <a:xfrm>
            <a:off x="485804" y="1142984"/>
            <a:ext cx="8229600" cy="5357826"/>
          </a:xfrm>
        </p:spPr>
        <p:txBody>
          <a:bodyPr/>
          <a:lstStyle/>
          <a:p>
            <a:r>
              <a:rPr lang="es-ES" sz="2800" dirty="0" smtClean="0"/>
              <a:t>Juan Polo</a:t>
            </a:r>
            <a:br>
              <a:rPr lang="es-ES" sz="2800" dirty="0" smtClean="0"/>
            </a:br>
            <a:r>
              <a:rPr lang="en-GB" sz="2800" dirty="0" smtClean="0"/>
              <a:t>Enterprise Client Marketing Manager, Intel</a:t>
            </a:r>
          </a:p>
          <a:p>
            <a:r>
              <a:rPr lang="es-ES" sz="2800" dirty="0" smtClean="0"/>
              <a:t>Antonio </a:t>
            </a:r>
            <a:r>
              <a:rPr lang="es-ES" sz="2800" dirty="0" err="1" smtClean="0"/>
              <a:t>Gámir</a:t>
            </a:r>
            <a:r>
              <a:rPr lang="es-ES" sz="2800" dirty="0" smtClean="0"/>
              <a:t/>
            </a:r>
            <a:br>
              <a:rPr lang="es-ES" sz="2800" dirty="0" smtClean="0"/>
            </a:br>
            <a:r>
              <a:rPr lang="es-ES" sz="2800" dirty="0" smtClean="0"/>
              <a:t>Windows </a:t>
            </a:r>
            <a:r>
              <a:rPr lang="es-ES" sz="2800" dirty="0" err="1" smtClean="0"/>
              <a:t>Client</a:t>
            </a:r>
            <a:r>
              <a:rPr lang="es-ES" sz="2800" dirty="0" smtClean="0"/>
              <a:t> TSP, Microsoft</a:t>
            </a:r>
          </a:p>
          <a:p>
            <a:r>
              <a:rPr lang="es-ES" sz="2800" dirty="0" smtClean="0"/>
              <a:t>Javier Martínez</a:t>
            </a:r>
            <a:br>
              <a:rPr lang="es-ES" sz="2800" dirty="0" smtClean="0"/>
            </a:br>
            <a:r>
              <a:rPr lang="es-ES" sz="2800" dirty="0" err="1" smtClean="0"/>
              <a:t>Technical</a:t>
            </a:r>
            <a:r>
              <a:rPr lang="es-ES" sz="2800" dirty="0" smtClean="0"/>
              <a:t> Manager, NetApp</a:t>
            </a:r>
          </a:p>
          <a:p>
            <a:r>
              <a:rPr lang="es-ES" sz="2800" dirty="0" smtClean="0"/>
              <a:t>Juan Miguel Haddad</a:t>
            </a:r>
            <a:br>
              <a:rPr lang="es-ES" sz="2800" dirty="0" smtClean="0"/>
            </a:br>
            <a:r>
              <a:rPr lang="es-ES" sz="2800" dirty="0" smtClean="0"/>
              <a:t>Sales Manager, Quest Software</a:t>
            </a:r>
          </a:p>
          <a:p>
            <a:r>
              <a:rPr lang="es-ES" sz="2800" dirty="0" smtClean="0"/>
              <a:t>Jesús Pintado</a:t>
            </a:r>
            <a:r>
              <a:rPr lang="en-US" sz="2800" dirty="0" smtClean="0"/>
              <a:t/>
            </a:r>
            <a:br>
              <a:rPr lang="en-US" sz="2800" dirty="0" smtClean="0"/>
            </a:br>
            <a:r>
              <a:rPr lang="en-US" sz="2800" dirty="0" smtClean="0"/>
              <a:t>Windows Enterprise Lead, Microsoft</a:t>
            </a:r>
            <a:endParaRPr lang="es-E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25" name="AutoShape 2"/>
          <p:cNvSpPr>
            <a:spLocks noChangeArrowheads="1"/>
          </p:cNvSpPr>
          <p:nvPr/>
        </p:nvSpPr>
        <p:spPr bwMode="gray">
          <a:xfrm>
            <a:off x="4864100" y="1793875"/>
            <a:ext cx="3917950" cy="4195763"/>
          </a:xfrm>
          <a:prstGeom prst="roundRect">
            <a:avLst>
              <a:gd name="adj" fmla="val 16667"/>
            </a:avLst>
          </a:prstGeom>
          <a:gradFill rotWithShape="0">
            <a:gsLst>
              <a:gs pos="0">
                <a:srgbClr val="8CA9E2"/>
              </a:gs>
              <a:gs pos="100000">
                <a:schemeClr val="tx2"/>
              </a:gs>
            </a:gsLst>
            <a:path path="shape">
              <a:fillToRect l="50000" t="50000" r="50000" b="50000"/>
            </a:path>
          </a:gradFill>
          <a:ln w="9525">
            <a:noFill/>
            <a:round/>
            <a:headEnd/>
            <a:tailEnd/>
          </a:ln>
        </p:spPr>
        <p:txBody>
          <a:bodyPr anchor="ctr">
            <a:spAutoFit/>
          </a:bodyPr>
          <a:lstStyle/>
          <a:p>
            <a:endParaRPr lang="en-US"/>
          </a:p>
        </p:txBody>
      </p:sp>
      <p:grpSp>
        <p:nvGrpSpPr>
          <p:cNvPr id="2" name="Group 3"/>
          <p:cNvGrpSpPr>
            <a:grpSpLocks/>
          </p:cNvGrpSpPr>
          <p:nvPr/>
        </p:nvGrpSpPr>
        <p:grpSpPr bwMode="auto">
          <a:xfrm flipH="1">
            <a:off x="7732713" y="2325688"/>
            <a:ext cx="314325" cy="1122362"/>
            <a:chOff x="2796" y="1707"/>
            <a:chExt cx="198" cy="414"/>
          </a:xfrm>
        </p:grpSpPr>
        <p:sp>
          <p:nvSpPr>
            <p:cNvPr id="25853" name="Line 4"/>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854" name="Line 5"/>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855" name="Line 6"/>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grpSp>
        <p:nvGrpSpPr>
          <p:cNvPr id="3" name="Group 7"/>
          <p:cNvGrpSpPr>
            <a:grpSpLocks/>
          </p:cNvGrpSpPr>
          <p:nvPr/>
        </p:nvGrpSpPr>
        <p:grpSpPr bwMode="auto">
          <a:xfrm>
            <a:off x="7308850" y="2330450"/>
            <a:ext cx="314325" cy="1122363"/>
            <a:chOff x="2796" y="1707"/>
            <a:chExt cx="198" cy="414"/>
          </a:xfrm>
        </p:grpSpPr>
        <p:sp>
          <p:nvSpPr>
            <p:cNvPr id="25850" name="Line 8"/>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851" name="Line 9"/>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852" name="Line 10"/>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grpSp>
        <p:nvGrpSpPr>
          <p:cNvPr id="4" name="Group 11"/>
          <p:cNvGrpSpPr>
            <a:grpSpLocks/>
          </p:cNvGrpSpPr>
          <p:nvPr/>
        </p:nvGrpSpPr>
        <p:grpSpPr bwMode="auto">
          <a:xfrm flipH="1">
            <a:off x="5159375" y="2720975"/>
            <a:ext cx="557213" cy="1574800"/>
            <a:chOff x="2796" y="1707"/>
            <a:chExt cx="198" cy="414"/>
          </a:xfrm>
        </p:grpSpPr>
        <p:sp>
          <p:nvSpPr>
            <p:cNvPr id="25847" name="Line 12"/>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848" name="Line 13"/>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849" name="Line 14"/>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sp>
        <p:nvSpPr>
          <p:cNvPr id="25729" name="Text Box 16"/>
          <p:cNvSpPr txBox="1">
            <a:spLocks noChangeArrowheads="1"/>
          </p:cNvSpPr>
          <p:nvPr/>
        </p:nvSpPr>
        <p:spPr bwMode="gray">
          <a:xfrm>
            <a:off x="4864100" y="1412875"/>
            <a:ext cx="3886200" cy="366713"/>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s-ES" sz="2000" b="1"/>
              <a:t>Servicios de ficheros</a:t>
            </a:r>
          </a:p>
        </p:txBody>
      </p:sp>
      <p:sp>
        <p:nvSpPr>
          <p:cNvPr id="25730" name="Text Box 17"/>
          <p:cNvSpPr txBox="1">
            <a:spLocks noChangeArrowheads="1"/>
          </p:cNvSpPr>
          <p:nvPr/>
        </p:nvSpPr>
        <p:spPr bwMode="gray">
          <a:xfrm>
            <a:off x="5721350" y="3065463"/>
            <a:ext cx="539750" cy="304800"/>
          </a:xfrm>
          <a:prstGeom prst="rect">
            <a:avLst/>
          </a:prstGeom>
          <a:noFill/>
          <a:ln w="9525">
            <a:noFill/>
            <a:miter lim="800000"/>
            <a:headEnd/>
            <a:tailEnd/>
          </a:ln>
        </p:spPr>
        <p:txBody>
          <a:bodyPr wrap="none">
            <a:spAutoFit/>
          </a:bodyPr>
          <a:lstStyle/>
          <a:p>
            <a:pPr eaLnBrk="0" hangingPunct="0"/>
            <a:r>
              <a:rPr lang="es-ES" sz="1400" b="1"/>
              <a:t>NFS</a:t>
            </a:r>
          </a:p>
        </p:txBody>
      </p:sp>
      <p:sp>
        <p:nvSpPr>
          <p:cNvPr id="25731" name="Text Box 18"/>
          <p:cNvSpPr txBox="1">
            <a:spLocks noChangeArrowheads="1"/>
          </p:cNvSpPr>
          <p:nvPr/>
        </p:nvSpPr>
        <p:spPr bwMode="gray">
          <a:xfrm>
            <a:off x="8091488" y="2768600"/>
            <a:ext cx="588962" cy="304800"/>
          </a:xfrm>
          <a:prstGeom prst="rect">
            <a:avLst/>
          </a:prstGeom>
          <a:noFill/>
          <a:ln w="9525">
            <a:noFill/>
            <a:miter lim="800000"/>
            <a:headEnd/>
            <a:tailEnd/>
          </a:ln>
        </p:spPr>
        <p:txBody>
          <a:bodyPr wrap="none">
            <a:spAutoFit/>
          </a:bodyPr>
          <a:lstStyle/>
          <a:p>
            <a:pPr eaLnBrk="0" hangingPunct="0"/>
            <a:r>
              <a:rPr lang="es-ES" sz="1400" b="1"/>
              <a:t>CIFS</a:t>
            </a:r>
          </a:p>
        </p:txBody>
      </p:sp>
      <p:grpSp>
        <p:nvGrpSpPr>
          <p:cNvPr id="5" name="Group 19"/>
          <p:cNvGrpSpPr>
            <a:grpSpLocks/>
          </p:cNvGrpSpPr>
          <p:nvPr/>
        </p:nvGrpSpPr>
        <p:grpSpPr bwMode="auto">
          <a:xfrm flipH="1">
            <a:off x="4760913" y="3432175"/>
            <a:ext cx="2763837" cy="2052638"/>
            <a:chOff x="2796" y="1707"/>
            <a:chExt cx="198" cy="414"/>
          </a:xfrm>
        </p:grpSpPr>
        <p:sp>
          <p:nvSpPr>
            <p:cNvPr id="25844" name="Line 20"/>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845" name="Line 21"/>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846" name="Line 22"/>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sp>
        <p:nvSpPr>
          <p:cNvPr id="25733" name="Line 23"/>
          <p:cNvSpPr>
            <a:spLocks noChangeShapeType="1"/>
          </p:cNvSpPr>
          <p:nvPr/>
        </p:nvSpPr>
        <p:spPr bwMode="auto">
          <a:xfrm flipV="1">
            <a:off x="5397500" y="5372100"/>
            <a:ext cx="1690688" cy="3175"/>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25734" name="Line 24"/>
          <p:cNvSpPr>
            <a:spLocks noChangeShapeType="1"/>
          </p:cNvSpPr>
          <p:nvPr/>
        </p:nvSpPr>
        <p:spPr bwMode="auto">
          <a:xfrm>
            <a:off x="7843838" y="3481388"/>
            <a:ext cx="0" cy="1746250"/>
          </a:xfrm>
          <a:prstGeom prst="line">
            <a:avLst/>
          </a:prstGeom>
          <a:noFill/>
          <a:ln w="57150">
            <a:solidFill>
              <a:schemeClr val="tx1"/>
            </a:solidFill>
            <a:round/>
            <a:headEnd/>
            <a:tailEnd/>
          </a:ln>
        </p:spPr>
        <p:txBody>
          <a:bodyPr wrap="none" anchor="ctr"/>
          <a:lstStyle/>
          <a:p>
            <a:endParaRPr lang="en-US"/>
          </a:p>
        </p:txBody>
      </p:sp>
      <p:sp>
        <p:nvSpPr>
          <p:cNvPr id="25735" name="Text Box 25"/>
          <p:cNvSpPr txBox="1">
            <a:spLocks noChangeArrowheads="1"/>
          </p:cNvSpPr>
          <p:nvPr/>
        </p:nvSpPr>
        <p:spPr bwMode="gray">
          <a:xfrm>
            <a:off x="6848475" y="5630863"/>
            <a:ext cx="1612900" cy="304800"/>
          </a:xfrm>
          <a:prstGeom prst="rect">
            <a:avLst/>
          </a:prstGeom>
          <a:noFill/>
          <a:ln w="9525">
            <a:noFill/>
            <a:miter lim="800000"/>
            <a:headEnd/>
            <a:tailEnd/>
          </a:ln>
        </p:spPr>
        <p:txBody>
          <a:bodyPr wrap="none">
            <a:spAutoFit/>
          </a:bodyPr>
          <a:lstStyle/>
          <a:p>
            <a:pPr eaLnBrk="0" hangingPunct="0"/>
            <a:r>
              <a:rPr lang="es-ES" sz="1400" b="1"/>
              <a:t>Directorio Activo</a:t>
            </a:r>
          </a:p>
        </p:txBody>
      </p:sp>
      <p:grpSp>
        <p:nvGrpSpPr>
          <p:cNvPr id="6" name="Group 26"/>
          <p:cNvGrpSpPr>
            <a:grpSpLocks/>
          </p:cNvGrpSpPr>
          <p:nvPr/>
        </p:nvGrpSpPr>
        <p:grpSpPr bwMode="auto">
          <a:xfrm>
            <a:off x="7716838" y="2000250"/>
            <a:ext cx="633412" cy="585788"/>
            <a:chOff x="4752" y="1614"/>
            <a:chExt cx="654" cy="594"/>
          </a:xfrm>
        </p:grpSpPr>
        <p:pic>
          <p:nvPicPr>
            <p:cNvPr id="25842" name="Picture 2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52" y="1614"/>
              <a:ext cx="654" cy="594"/>
            </a:xfrm>
            <a:prstGeom prst="rect">
              <a:avLst/>
            </a:prstGeom>
            <a:noFill/>
            <a:ln w="9525">
              <a:noFill/>
              <a:miter lim="800000"/>
              <a:headEnd/>
              <a:tailEnd/>
            </a:ln>
          </p:spPr>
        </p:pic>
        <p:pic>
          <p:nvPicPr>
            <p:cNvPr id="25843" name="Picture 2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4" y="1761"/>
              <a:ext cx="96" cy="93"/>
            </a:xfrm>
            <a:prstGeom prst="rect">
              <a:avLst/>
            </a:prstGeom>
            <a:noFill/>
            <a:ln w="9525">
              <a:noFill/>
              <a:miter lim="800000"/>
              <a:headEnd/>
              <a:tailEnd/>
            </a:ln>
          </p:spPr>
        </p:pic>
      </p:grpSp>
      <p:grpSp>
        <p:nvGrpSpPr>
          <p:cNvPr id="7" name="Group 29"/>
          <p:cNvGrpSpPr>
            <a:grpSpLocks/>
          </p:cNvGrpSpPr>
          <p:nvPr/>
        </p:nvGrpSpPr>
        <p:grpSpPr bwMode="auto">
          <a:xfrm>
            <a:off x="7013575" y="1989138"/>
            <a:ext cx="633413" cy="585787"/>
            <a:chOff x="4752" y="1614"/>
            <a:chExt cx="654" cy="594"/>
          </a:xfrm>
        </p:grpSpPr>
        <p:pic>
          <p:nvPicPr>
            <p:cNvPr id="25840" name="Picture 3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52" y="1614"/>
              <a:ext cx="654" cy="594"/>
            </a:xfrm>
            <a:prstGeom prst="rect">
              <a:avLst/>
            </a:prstGeom>
            <a:noFill/>
            <a:ln w="9525">
              <a:noFill/>
              <a:miter lim="800000"/>
              <a:headEnd/>
              <a:tailEnd/>
            </a:ln>
          </p:spPr>
        </p:pic>
        <p:pic>
          <p:nvPicPr>
            <p:cNvPr id="25841" name="Picture 3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4" y="1761"/>
              <a:ext cx="96" cy="93"/>
            </a:xfrm>
            <a:prstGeom prst="rect">
              <a:avLst/>
            </a:prstGeom>
            <a:noFill/>
            <a:ln w="9525">
              <a:noFill/>
              <a:miter lim="800000"/>
              <a:headEnd/>
              <a:tailEnd/>
            </a:ln>
          </p:spPr>
        </p:pic>
      </p:grpSp>
      <p:grpSp>
        <p:nvGrpSpPr>
          <p:cNvPr id="8" name="Group 32"/>
          <p:cNvGrpSpPr>
            <a:grpSpLocks/>
          </p:cNvGrpSpPr>
          <p:nvPr/>
        </p:nvGrpSpPr>
        <p:grpSpPr bwMode="auto">
          <a:xfrm>
            <a:off x="5346700" y="1949450"/>
            <a:ext cx="738188" cy="1081088"/>
            <a:chOff x="3264" y="1680"/>
            <a:chExt cx="465" cy="681"/>
          </a:xfrm>
        </p:grpSpPr>
        <p:graphicFrame>
          <p:nvGraphicFramePr>
            <p:cNvPr id="25633" name="Object 33"/>
            <p:cNvGraphicFramePr>
              <a:graphicFrameLocks noChangeAspect="1"/>
            </p:cNvGraphicFramePr>
            <p:nvPr/>
          </p:nvGraphicFramePr>
          <p:xfrm>
            <a:off x="3264" y="1680"/>
            <a:ext cx="465" cy="593"/>
          </p:xfrm>
          <a:graphic>
            <a:graphicData uri="http://schemas.openxmlformats.org/presentationml/2006/ole">
              <p:oleObj spid="_x0000_s52229" name="Visio" r:id="rId6" imgW="738530" imgH="941222" progId="">
                <p:embed/>
              </p:oleObj>
            </a:graphicData>
          </a:graphic>
        </p:graphicFrame>
        <p:pic>
          <p:nvPicPr>
            <p:cNvPr id="25839" name="Picture 34"/>
            <p:cNvPicPr>
              <a:picLocks noChangeAspect="1" noChangeArrowheads="1"/>
            </p:cNvPicPr>
            <p:nvPr/>
          </p:nvPicPr>
          <p:blipFill>
            <a:blip r:embed="rId7" cstate="print">
              <a:clrChange>
                <a:clrFrom>
                  <a:srgbClr val="000000"/>
                </a:clrFrom>
                <a:clrTo>
                  <a:srgbClr val="000000">
                    <a:alpha val="0"/>
                  </a:srgbClr>
                </a:clrTo>
              </a:clrChange>
            </a:blip>
            <a:srcRect/>
            <a:stretch>
              <a:fillRect/>
            </a:stretch>
          </p:blipFill>
          <p:spPr bwMode="auto">
            <a:xfrm>
              <a:off x="3460" y="2148"/>
              <a:ext cx="211" cy="213"/>
            </a:xfrm>
            <a:prstGeom prst="rect">
              <a:avLst/>
            </a:prstGeom>
            <a:noFill/>
            <a:ln w="9525">
              <a:noFill/>
              <a:miter lim="800000"/>
              <a:headEnd/>
              <a:tailEnd/>
            </a:ln>
          </p:spPr>
        </p:pic>
      </p:grpSp>
      <p:sp>
        <p:nvSpPr>
          <p:cNvPr id="25739" name="Text Box 35"/>
          <p:cNvSpPr txBox="1">
            <a:spLocks noChangeArrowheads="1"/>
          </p:cNvSpPr>
          <p:nvPr/>
        </p:nvSpPr>
        <p:spPr bwMode="gray">
          <a:xfrm>
            <a:off x="1054100" y="6451600"/>
            <a:ext cx="7696200" cy="339725"/>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s-ES" b="1"/>
              <a:t>Una plataforma para todas las necesidades de almacenamiento</a:t>
            </a:r>
          </a:p>
        </p:txBody>
      </p:sp>
      <p:pic>
        <p:nvPicPr>
          <p:cNvPr id="25740" name="Picture 36" descr="BoxEther"/>
          <p:cNvPicPr>
            <a:picLocks noChangeAspect="1" noChangeArrowheads="1"/>
          </p:cNvPicPr>
          <p:nvPr/>
        </p:nvPicPr>
        <p:blipFill>
          <a:blip r:embed="rId8" cstate="print"/>
          <a:srcRect/>
          <a:stretch>
            <a:fillRect/>
          </a:stretch>
        </p:blipFill>
        <p:spPr bwMode="gray">
          <a:xfrm>
            <a:off x="7270750" y="3089275"/>
            <a:ext cx="838200" cy="452438"/>
          </a:xfrm>
          <a:prstGeom prst="rect">
            <a:avLst/>
          </a:prstGeom>
          <a:noFill/>
          <a:ln w="9525">
            <a:noFill/>
            <a:miter lim="800000"/>
            <a:headEnd/>
            <a:tailEnd/>
          </a:ln>
        </p:spPr>
      </p:pic>
      <p:grpSp>
        <p:nvGrpSpPr>
          <p:cNvPr id="9" name="Group 37"/>
          <p:cNvGrpSpPr>
            <a:grpSpLocks noChangeAspect="1"/>
          </p:cNvGrpSpPr>
          <p:nvPr/>
        </p:nvGrpSpPr>
        <p:grpSpPr bwMode="auto">
          <a:xfrm>
            <a:off x="7132638" y="5180013"/>
            <a:ext cx="1084262" cy="715962"/>
            <a:chOff x="4296" y="2429"/>
            <a:chExt cx="683" cy="451"/>
          </a:xfrm>
        </p:grpSpPr>
        <p:sp>
          <p:nvSpPr>
            <p:cNvPr id="25773" name="AutoShape 38"/>
            <p:cNvSpPr>
              <a:spLocks noChangeAspect="1" noChangeArrowheads="1" noTextEdit="1"/>
            </p:cNvSpPr>
            <p:nvPr/>
          </p:nvSpPr>
          <p:spPr bwMode="auto">
            <a:xfrm>
              <a:off x="4296" y="2429"/>
              <a:ext cx="683" cy="451"/>
            </a:xfrm>
            <a:prstGeom prst="rect">
              <a:avLst/>
            </a:prstGeom>
            <a:noFill/>
            <a:ln w="9525">
              <a:noFill/>
              <a:miter lim="800000"/>
              <a:headEnd/>
              <a:tailEnd/>
            </a:ln>
          </p:spPr>
          <p:txBody>
            <a:bodyPr/>
            <a:lstStyle/>
            <a:p>
              <a:endParaRPr lang="en-US"/>
            </a:p>
          </p:txBody>
        </p:sp>
        <p:sp>
          <p:nvSpPr>
            <p:cNvPr id="25774" name="Rectangle 39"/>
            <p:cNvSpPr>
              <a:spLocks noChangeArrowheads="1"/>
            </p:cNvSpPr>
            <p:nvPr/>
          </p:nvSpPr>
          <p:spPr bwMode="auto">
            <a:xfrm>
              <a:off x="4315" y="2446"/>
              <a:ext cx="585" cy="207"/>
            </a:xfrm>
            <a:prstGeom prst="rect">
              <a:avLst/>
            </a:prstGeom>
            <a:solidFill>
              <a:srgbClr val="F2F2F2"/>
            </a:solidFill>
            <a:ln w="6350">
              <a:solidFill>
                <a:srgbClr val="000000"/>
              </a:solidFill>
              <a:miter lim="800000"/>
              <a:headEnd/>
              <a:tailEnd/>
            </a:ln>
          </p:spPr>
          <p:txBody>
            <a:bodyPr/>
            <a:lstStyle/>
            <a:p>
              <a:endParaRPr lang="en-US"/>
            </a:p>
          </p:txBody>
        </p:sp>
        <p:sp>
          <p:nvSpPr>
            <p:cNvPr id="25775" name="Rectangle 40"/>
            <p:cNvSpPr>
              <a:spLocks noChangeArrowheads="1"/>
            </p:cNvSpPr>
            <p:nvPr/>
          </p:nvSpPr>
          <p:spPr bwMode="auto">
            <a:xfrm>
              <a:off x="4315" y="2446"/>
              <a:ext cx="585" cy="207"/>
            </a:xfrm>
            <a:prstGeom prst="rect">
              <a:avLst/>
            </a:prstGeom>
            <a:noFill/>
            <a:ln w="6350">
              <a:solidFill>
                <a:srgbClr val="000000"/>
              </a:solidFill>
              <a:miter lim="800000"/>
              <a:headEnd/>
              <a:tailEnd/>
            </a:ln>
          </p:spPr>
          <p:txBody>
            <a:bodyPr/>
            <a:lstStyle/>
            <a:p>
              <a:endParaRPr lang="en-US"/>
            </a:p>
          </p:txBody>
        </p:sp>
        <p:sp>
          <p:nvSpPr>
            <p:cNvPr id="25776" name="Rectangle 41"/>
            <p:cNvSpPr>
              <a:spLocks noChangeArrowheads="1"/>
            </p:cNvSpPr>
            <p:nvPr/>
          </p:nvSpPr>
          <p:spPr bwMode="auto">
            <a:xfrm>
              <a:off x="4329" y="2532"/>
              <a:ext cx="63" cy="8"/>
            </a:xfrm>
            <a:prstGeom prst="rect">
              <a:avLst/>
            </a:prstGeom>
            <a:solidFill>
              <a:srgbClr val="7F7F7F"/>
            </a:solidFill>
            <a:ln w="0">
              <a:solidFill>
                <a:srgbClr val="000000"/>
              </a:solidFill>
              <a:miter lim="800000"/>
              <a:headEnd/>
              <a:tailEnd/>
            </a:ln>
          </p:spPr>
          <p:txBody>
            <a:bodyPr/>
            <a:lstStyle/>
            <a:p>
              <a:endParaRPr lang="en-US"/>
            </a:p>
          </p:txBody>
        </p:sp>
        <p:sp>
          <p:nvSpPr>
            <p:cNvPr id="25777" name="Rectangle 42"/>
            <p:cNvSpPr>
              <a:spLocks noChangeArrowheads="1"/>
            </p:cNvSpPr>
            <p:nvPr/>
          </p:nvSpPr>
          <p:spPr bwMode="auto">
            <a:xfrm>
              <a:off x="4329" y="2532"/>
              <a:ext cx="63" cy="8"/>
            </a:xfrm>
            <a:prstGeom prst="rect">
              <a:avLst/>
            </a:prstGeom>
            <a:noFill/>
            <a:ln w="0">
              <a:solidFill>
                <a:srgbClr val="7F7F7F"/>
              </a:solidFill>
              <a:miter lim="800000"/>
              <a:headEnd/>
              <a:tailEnd/>
            </a:ln>
          </p:spPr>
          <p:txBody>
            <a:bodyPr/>
            <a:lstStyle/>
            <a:p>
              <a:endParaRPr lang="en-US"/>
            </a:p>
          </p:txBody>
        </p:sp>
        <p:sp>
          <p:nvSpPr>
            <p:cNvPr id="25778" name="Rectangle 43"/>
            <p:cNvSpPr>
              <a:spLocks noChangeArrowheads="1"/>
            </p:cNvSpPr>
            <p:nvPr/>
          </p:nvSpPr>
          <p:spPr bwMode="auto">
            <a:xfrm>
              <a:off x="4329" y="2572"/>
              <a:ext cx="63" cy="8"/>
            </a:xfrm>
            <a:prstGeom prst="rect">
              <a:avLst/>
            </a:prstGeom>
            <a:solidFill>
              <a:srgbClr val="7F7F7F"/>
            </a:solidFill>
            <a:ln w="0">
              <a:solidFill>
                <a:srgbClr val="000000"/>
              </a:solidFill>
              <a:miter lim="800000"/>
              <a:headEnd/>
              <a:tailEnd/>
            </a:ln>
          </p:spPr>
          <p:txBody>
            <a:bodyPr/>
            <a:lstStyle/>
            <a:p>
              <a:endParaRPr lang="en-US"/>
            </a:p>
          </p:txBody>
        </p:sp>
        <p:sp>
          <p:nvSpPr>
            <p:cNvPr id="25779" name="Rectangle 44"/>
            <p:cNvSpPr>
              <a:spLocks noChangeArrowheads="1"/>
            </p:cNvSpPr>
            <p:nvPr/>
          </p:nvSpPr>
          <p:spPr bwMode="auto">
            <a:xfrm>
              <a:off x="4329" y="2572"/>
              <a:ext cx="63" cy="8"/>
            </a:xfrm>
            <a:prstGeom prst="rect">
              <a:avLst/>
            </a:prstGeom>
            <a:noFill/>
            <a:ln w="0">
              <a:solidFill>
                <a:srgbClr val="7F7F7F"/>
              </a:solidFill>
              <a:miter lim="800000"/>
              <a:headEnd/>
              <a:tailEnd/>
            </a:ln>
          </p:spPr>
          <p:txBody>
            <a:bodyPr/>
            <a:lstStyle/>
            <a:p>
              <a:endParaRPr lang="en-US"/>
            </a:p>
          </p:txBody>
        </p:sp>
        <p:sp>
          <p:nvSpPr>
            <p:cNvPr id="25780" name="Rectangle 45"/>
            <p:cNvSpPr>
              <a:spLocks noChangeArrowheads="1"/>
            </p:cNvSpPr>
            <p:nvPr/>
          </p:nvSpPr>
          <p:spPr bwMode="auto">
            <a:xfrm>
              <a:off x="4329" y="2591"/>
              <a:ext cx="63" cy="8"/>
            </a:xfrm>
            <a:prstGeom prst="rect">
              <a:avLst/>
            </a:prstGeom>
            <a:solidFill>
              <a:srgbClr val="7F7F7F"/>
            </a:solidFill>
            <a:ln w="0">
              <a:solidFill>
                <a:srgbClr val="000000"/>
              </a:solidFill>
              <a:miter lim="800000"/>
              <a:headEnd/>
              <a:tailEnd/>
            </a:ln>
          </p:spPr>
          <p:txBody>
            <a:bodyPr/>
            <a:lstStyle/>
            <a:p>
              <a:endParaRPr lang="en-US"/>
            </a:p>
          </p:txBody>
        </p:sp>
        <p:sp>
          <p:nvSpPr>
            <p:cNvPr id="25781" name="Rectangle 46"/>
            <p:cNvSpPr>
              <a:spLocks noChangeArrowheads="1"/>
            </p:cNvSpPr>
            <p:nvPr/>
          </p:nvSpPr>
          <p:spPr bwMode="auto">
            <a:xfrm>
              <a:off x="4329" y="2591"/>
              <a:ext cx="63" cy="8"/>
            </a:xfrm>
            <a:prstGeom prst="rect">
              <a:avLst/>
            </a:prstGeom>
            <a:noFill/>
            <a:ln w="0">
              <a:solidFill>
                <a:srgbClr val="7F7F7F"/>
              </a:solidFill>
              <a:miter lim="800000"/>
              <a:headEnd/>
              <a:tailEnd/>
            </a:ln>
          </p:spPr>
          <p:txBody>
            <a:bodyPr/>
            <a:lstStyle/>
            <a:p>
              <a:endParaRPr lang="en-US"/>
            </a:p>
          </p:txBody>
        </p:sp>
        <p:sp>
          <p:nvSpPr>
            <p:cNvPr id="25782" name="Rectangle 47"/>
            <p:cNvSpPr>
              <a:spLocks noChangeArrowheads="1"/>
            </p:cNvSpPr>
            <p:nvPr/>
          </p:nvSpPr>
          <p:spPr bwMode="auto">
            <a:xfrm>
              <a:off x="4329" y="2612"/>
              <a:ext cx="63" cy="8"/>
            </a:xfrm>
            <a:prstGeom prst="rect">
              <a:avLst/>
            </a:prstGeom>
            <a:solidFill>
              <a:srgbClr val="7F7F7F"/>
            </a:solidFill>
            <a:ln w="0">
              <a:solidFill>
                <a:srgbClr val="000000"/>
              </a:solidFill>
              <a:miter lim="800000"/>
              <a:headEnd/>
              <a:tailEnd/>
            </a:ln>
          </p:spPr>
          <p:txBody>
            <a:bodyPr/>
            <a:lstStyle/>
            <a:p>
              <a:endParaRPr lang="en-US"/>
            </a:p>
          </p:txBody>
        </p:sp>
        <p:sp>
          <p:nvSpPr>
            <p:cNvPr id="25783" name="Rectangle 48"/>
            <p:cNvSpPr>
              <a:spLocks noChangeArrowheads="1"/>
            </p:cNvSpPr>
            <p:nvPr/>
          </p:nvSpPr>
          <p:spPr bwMode="auto">
            <a:xfrm>
              <a:off x="4329" y="2612"/>
              <a:ext cx="63" cy="8"/>
            </a:xfrm>
            <a:prstGeom prst="rect">
              <a:avLst/>
            </a:prstGeom>
            <a:noFill/>
            <a:ln w="0">
              <a:solidFill>
                <a:srgbClr val="7F7F7F"/>
              </a:solidFill>
              <a:miter lim="800000"/>
              <a:headEnd/>
              <a:tailEnd/>
            </a:ln>
          </p:spPr>
          <p:txBody>
            <a:bodyPr/>
            <a:lstStyle/>
            <a:p>
              <a:endParaRPr lang="en-US"/>
            </a:p>
          </p:txBody>
        </p:sp>
        <p:sp>
          <p:nvSpPr>
            <p:cNvPr id="25784" name="Rectangle 49"/>
            <p:cNvSpPr>
              <a:spLocks noChangeArrowheads="1"/>
            </p:cNvSpPr>
            <p:nvPr/>
          </p:nvSpPr>
          <p:spPr bwMode="auto">
            <a:xfrm>
              <a:off x="4329" y="2551"/>
              <a:ext cx="63" cy="10"/>
            </a:xfrm>
            <a:prstGeom prst="rect">
              <a:avLst/>
            </a:prstGeom>
            <a:solidFill>
              <a:srgbClr val="7F7F7F"/>
            </a:solidFill>
            <a:ln w="0">
              <a:solidFill>
                <a:srgbClr val="000000"/>
              </a:solidFill>
              <a:miter lim="800000"/>
              <a:headEnd/>
              <a:tailEnd/>
            </a:ln>
          </p:spPr>
          <p:txBody>
            <a:bodyPr/>
            <a:lstStyle/>
            <a:p>
              <a:endParaRPr lang="en-US"/>
            </a:p>
          </p:txBody>
        </p:sp>
        <p:sp>
          <p:nvSpPr>
            <p:cNvPr id="25785" name="Rectangle 50"/>
            <p:cNvSpPr>
              <a:spLocks noChangeArrowheads="1"/>
            </p:cNvSpPr>
            <p:nvPr/>
          </p:nvSpPr>
          <p:spPr bwMode="auto">
            <a:xfrm>
              <a:off x="4329" y="2551"/>
              <a:ext cx="63" cy="10"/>
            </a:xfrm>
            <a:prstGeom prst="rect">
              <a:avLst/>
            </a:prstGeom>
            <a:noFill/>
            <a:ln w="0">
              <a:solidFill>
                <a:srgbClr val="7F7F7F"/>
              </a:solidFill>
              <a:miter lim="800000"/>
              <a:headEnd/>
              <a:tailEnd/>
            </a:ln>
          </p:spPr>
          <p:txBody>
            <a:bodyPr/>
            <a:lstStyle/>
            <a:p>
              <a:endParaRPr lang="en-US"/>
            </a:p>
          </p:txBody>
        </p:sp>
        <p:sp>
          <p:nvSpPr>
            <p:cNvPr id="25786" name="Rectangle 51"/>
            <p:cNvSpPr>
              <a:spLocks noChangeArrowheads="1"/>
            </p:cNvSpPr>
            <p:nvPr/>
          </p:nvSpPr>
          <p:spPr bwMode="auto">
            <a:xfrm>
              <a:off x="4593" y="2448"/>
              <a:ext cx="33" cy="203"/>
            </a:xfrm>
            <a:prstGeom prst="rect">
              <a:avLst/>
            </a:prstGeom>
            <a:solidFill>
              <a:srgbClr val="F2F2F2"/>
            </a:solidFill>
            <a:ln w="6350">
              <a:solidFill>
                <a:srgbClr val="000000"/>
              </a:solidFill>
              <a:miter lim="800000"/>
              <a:headEnd/>
              <a:tailEnd/>
            </a:ln>
          </p:spPr>
          <p:txBody>
            <a:bodyPr/>
            <a:lstStyle/>
            <a:p>
              <a:endParaRPr lang="en-US"/>
            </a:p>
          </p:txBody>
        </p:sp>
        <p:sp>
          <p:nvSpPr>
            <p:cNvPr id="25787" name="Rectangle 52"/>
            <p:cNvSpPr>
              <a:spLocks noChangeArrowheads="1"/>
            </p:cNvSpPr>
            <p:nvPr/>
          </p:nvSpPr>
          <p:spPr bwMode="auto">
            <a:xfrm>
              <a:off x="4593" y="2448"/>
              <a:ext cx="33" cy="203"/>
            </a:xfrm>
            <a:prstGeom prst="rect">
              <a:avLst/>
            </a:prstGeom>
            <a:noFill/>
            <a:ln w="6350">
              <a:solidFill>
                <a:srgbClr val="7F7F7F"/>
              </a:solidFill>
              <a:miter lim="800000"/>
              <a:headEnd/>
              <a:tailEnd/>
            </a:ln>
          </p:spPr>
          <p:txBody>
            <a:bodyPr/>
            <a:lstStyle/>
            <a:p>
              <a:endParaRPr lang="en-US"/>
            </a:p>
          </p:txBody>
        </p:sp>
        <p:sp>
          <p:nvSpPr>
            <p:cNvPr id="25788" name="Rectangle 53"/>
            <p:cNvSpPr>
              <a:spLocks noChangeArrowheads="1"/>
            </p:cNvSpPr>
            <p:nvPr/>
          </p:nvSpPr>
          <p:spPr bwMode="auto">
            <a:xfrm>
              <a:off x="4584" y="2599"/>
              <a:ext cx="15" cy="2"/>
            </a:xfrm>
            <a:prstGeom prst="rect">
              <a:avLst/>
            </a:prstGeom>
            <a:solidFill>
              <a:srgbClr val="BFBFBF"/>
            </a:solidFill>
            <a:ln w="0">
              <a:solidFill>
                <a:srgbClr val="000000"/>
              </a:solidFill>
              <a:miter lim="800000"/>
              <a:headEnd/>
              <a:tailEnd/>
            </a:ln>
          </p:spPr>
          <p:txBody>
            <a:bodyPr/>
            <a:lstStyle/>
            <a:p>
              <a:endParaRPr lang="en-US"/>
            </a:p>
          </p:txBody>
        </p:sp>
        <p:sp>
          <p:nvSpPr>
            <p:cNvPr id="25789" name="Rectangle 54"/>
            <p:cNvSpPr>
              <a:spLocks noChangeArrowheads="1"/>
            </p:cNvSpPr>
            <p:nvPr/>
          </p:nvSpPr>
          <p:spPr bwMode="auto">
            <a:xfrm>
              <a:off x="4584" y="2599"/>
              <a:ext cx="15" cy="2"/>
            </a:xfrm>
            <a:prstGeom prst="rect">
              <a:avLst/>
            </a:prstGeom>
            <a:noFill/>
            <a:ln w="0">
              <a:solidFill>
                <a:srgbClr val="7F7F7F"/>
              </a:solidFill>
              <a:miter lim="800000"/>
              <a:headEnd/>
              <a:tailEnd/>
            </a:ln>
          </p:spPr>
          <p:txBody>
            <a:bodyPr/>
            <a:lstStyle/>
            <a:p>
              <a:endParaRPr lang="en-US"/>
            </a:p>
          </p:txBody>
        </p:sp>
        <p:sp>
          <p:nvSpPr>
            <p:cNvPr id="25790" name="Rectangle 55"/>
            <p:cNvSpPr>
              <a:spLocks noChangeArrowheads="1"/>
            </p:cNvSpPr>
            <p:nvPr/>
          </p:nvSpPr>
          <p:spPr bwMode="auto">
            <a:xfrm>
              <a:off x="4613" y="2475"/>
              <a:ext cx="38" cy="149"/>
            </a:xfrm>
            <a:prstGeom prst="rect">
              <a:avLst/>
            </a:prstGeom>
            <a:solidFill>
              <a:srgbClr val="F2F2F2"/>
            </a:solidFill>
            <a:ln w="0">
              <a:solidFill>
                <a:srgbClr val="000000"/>
              </a:solidFill>
              <a:miter lim="800000"/>
              <a:headEnd/>
              <a:tailEnd/>
            </a:ln>
          </p:spPr>
          <p:txBody>
            <a:bodyPr/>
            <a:lstStyle/>
            <a:p>
              <a:endParaRPr lang="en-US"/>
            </a:p>
          </p:txBody>
        </p:sp>
        <p:sp>
          <p:nvSpPr>
            <p:cNvPr id="25791" name="Rectangle 56"/>
            <p:cNvSpPr>
              <a:spLocks noChangeArrowheads="1"/>
            </p:cNvSpPr>
            <p:nvPr/>
          </p:nvSpPr>
          <p:spPr bwMode="auto">
            <a:xfrm>
              <a:off x="4613" y="2475"/>
              <a:ext cx="38" cy="149"/>
            </a:xfrm>
            <a:prstGeom prst="rect">
              <a:avLst/>
            </a:prstGeom>
            <a:noFill/>
            <a:ln w="0">
              <a:solidFill>
                <a:srgbClr val="7F7F7F"/>
              </a:solidFill>
              <a:miter lim="800000"/>
              <a:headEnd/>
              <a:tailEnd/>
            </a:ln>
          </p:spPr>
          <p:txBody>
            <a:bodyPr/>
            <a:lstStyle/>
            <a:p>
              <a:endParaRPr lang="en-US"/>
            </a:p>
          </p:txBody>
        </p:sp>
        <p:sp>
          <p:nvSpPr>
            <p:cNvPr id="25792" name="Rectangle 57"/>
            <p:cNvSpPr>
              <a:spLocks noChangeArrowheads="1"/>
            </p:cNvSpPr>
            <p:nvPr/>
          </p:nvSpPr>
          <p:spPr bwMode="auto">
            <a:xfrm>
              <a:off x="4609" y="2475"/>
              <a:ext cx="4" cy="149"/>
            </a:xfrm>
            <a:prstGeom prst="rect">
              <a:avLst/>
            </a:prstGeom>
            <a:solidFill>
              <a:srgbClr val="7F7F7F"/>
            </a:solidFill>
            <a:ln w="0">
              <a:solidFill>
                <a:srgbClr val="000000"/>
              </a:solidFill>
              <a:miter lim="800000"/>
              <a:headEnd/>
              <a:tailEnd/>
            </a:ln>
          </p:spPr>
          <p:txBody>
            <a:bodyPr/>
            <a:lstStyle/>
            <a:p>
              <a:endParaRPr lang="en-US"/>
            </a:p>
          </p:txBody>
        </p:sp>
        <p:sp>
          <p:nvSpPr>
            <p:cNvPr id="25793" name="Rectangle 58"/>
            <p:cNvSpPr>
              <a:spLocks noChangeArrowheads="1"/>
            </p:cNvSpPr>
            <p:nvPr/>
          </p:nvSpPr>
          <p:spPr bwMode="auto">
            <a:xfrm>
              <a:off x="4609" y="2475"/>
              <a:ext cx="4" cy="149"/>
            </a:xfrm>
            <a:prstGeom prst="rect">
              <a:avLst/>
            </a:prstGeom>
            <a:noFill/>
            <a:ln w="0">
              <a:solidFill>
                <a:srgbClr val="7F7F7F"/>
              </a:solidFill>
              <a:miter lim="800000"/>
              <a:headEnd/>
              <a:tailEnd/>
            </a:ln>
          </p:spPr>
          <p:txBody>
            <a:bodyPr/>
            <a:lstStyle/>
            <a:p>
              <a:endParaRPr lang="en-US"/>
            </a:p>
          </p:txBody>
        </p:sp>
        <p:sp>
          <p:nvSpPr>
            <p:cNvPr id="25794" name="Freeform 59"/>
            <p:cNvSpPr>
              <a:spLocks/>
            </p:cNvSpPr>
            <p:nvPr/>
          </p:nvSpPr>
          <p:spPr bwMode="auto">
            <a:xfrm>
              <a:off x="4699" y="2456"/>
              <a:ext cx="176" cy="187"/>
            </a:xfrm>
            <a:custGeom>
              <a:avLst/>
              <a:gdLst>
                <a:gd name="T0" fmla="*/ 176 w 176"/>
                <a:gd name="T1" fmla="*/ 187 h 187"/>
                <a:gd name="T2" fmla="*/ 176 w 176"/>
                <a:gd name="T3" fmla="*/ 0 h 187"/>
                <a:gd name="T4" fmla="*/ 0 w 176"/>
                <a:gd name="T5" fmla="*/ 0 h 187"/>
                <a:gd name="T6" fmla="*/ 0 w 176"/>
                <a:gd name="T7" fmla="*/ 187 h 187"/>
                <a:gd name="T8" fmla="*/ 176 w 176"/>
                <a:gd name="T9" fmla="*/ 187 h 187"/>
                <a:gd name="T10" fmla="*/ 176 w 176"/>
                <a:gd name="T11" fmla="*/ 187 h 187"/>
                <a:gd name="T12" fmla="*/ 0 60000 65536"/>
                <a:gd name="T13" fmla="*/ 0 60000 65536"/>
                <a:gd name="T14" fmla="*/ 0 60000 65536"/>
                <a:gd name="T15" fmla="*/ 0 60000 65536"/>
                <a:gd name="T16" fmla="*/ 0 60000 65536"/>
                <a:gd name="T17" fmla="*/ 0 60000 65536"/>
                <a:gd name="T18" fmla="*/ 0 w 176"/>
                <a:gd name="T19" fmla="*/ 0 h 187"/>
                <a:gd name="T20" fmla="*/ 176 w 176"/>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76" h="187">
                  <a:moveTo>
                    <a:pt x="176" y="187"/>
                  </a:moveTo>
                  <a:lnTo>
                    <a:pt x="176" y="0"/>
                  </a:lnTo>
                  <a:lnTo>
                    <a:pt x="0" y="0"/>
                  </a:lnTo>
                  <a:lnTo>
                    <a:pt x="0" y="187"/>
                  </a:lnTo>
                  <a:lnTo>
                    <a:pt x="176" y="187"/>
                  </a:lnTo>
                  <a:close/>
                </a:path>
              </a:pathLst>
            </a:custGeom>
            <a:solidFill>
              <a:srgbClr val="BFBFBF"/>
            </a:solidFill>
            <a:ln w="6350">
              <a:solidFill>
                <a:srgbClr val="000000"/>
              </a:solidFill>
              <a:round/>
              <a:headEnd/>
              <a:tailEnd/>
            </a:ln>
          </p:spPr>
          <p:txBody>
            <a:bodyPr/>
            <a:lstStyle/>
            <a:p>
              <a:endParaRPr lang="en-US"/>
            </a:p>
          </p:txBody>
        </p:sp>
        <p:sp>
          <p:nvSpPr>
            <p:cNvPr id="25795" name="Freeform 60"/>
            <p:cNvSpPr>
              <a:spLocks/>
            </p:cNvSpPr>
            <p:nvPr/>
          </p:nvSpPr>
          <p:spPr bwMode="auto">
            <a:xfrm>
              <a:off x="4699" y="2456"/>
              <a:ext cx="176" cy="187"/>
            </a:xfrm>
            <a:custGeom>
              <a:avLst/>
              <a:gdLst>
                <a:gd name="T0" fmla="*/ 176 w 176"/>
                <a:gd name="T1" fmla="*/ 187 h 187"/>
                <a:gd name="T2" fmla="*/ 176 w 176"/>
                <a:gd name="T3" fmla="*/ 0 h 187"/>
                <a:gd name="T4" fmla="*/ 0 w 176"/>
                <a:gd name="T5" fmla="*/ 0 h 187"/>
                <a:gd name="T6" fmla="*/ 0 w 176"/>
                <a:gd name="T7" fmla="*/ 187 h 187"/>
                <a:gd name="T8" fmla="*/ 176 w 176"/>
                <a:gd name="T9" fmla="*/ 187 h 187"/>
                <a:gd name="T10" fmla="*/ 176 w 176"/>
                <a:gd name="T11" fmla="*/ 187 h 187"/>
                <a:gd name="T12" fmla="*/ 0 60000 65536"/>
                <a:gd name="T13" fmla="*/ 0 60000 65536"/>
                <a:gd name="T14" fmla="*/ 0 60000 65536"/>
                <a:gd name="T15" fmla="*/ 0 60000 65536"/>
                <a:gd name="T16" fmla="*/ 0 60000 65536"/>
                <a:gd name="T17" fmla="*/ 0 60000 65536"/>
                <a:gd name="T18" fmla="*/ 0 w 176"/>
                <a:gd name="T19" fmla="*/ 0 h 187"/>
                <a:gd name="T20" fmla="*/ 176 w 176"/>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176" h="187">
                  <a:moveTo>
                    <a:pt x="176" y="187"/>
                  </a:moveTo>
                  <a:lnTo>
                    <a:pt x="176" y="0"/>
                  </a:lnTo>
                  <a:lnTo>
                    <a:pt x="0" y="0"/>
                  </a:lnTo>
                  <a:lnTo>
                    <a:pt x="0" y="187"/>
                  </a:lnTo>
                  <a:lnTo>
                    <a:pt x="176" y="187"/>
                  </a:lnTo>
                </a:path>
              </a:pathLst>
            </a:custGeom>
            <a:noFill/>
            <a:ln w="6350">
              <a:solidFill>
                <a:srgbClr val="7F7F7F"/>
              </a:solidFill>
              <a:round/>
              <a:headEnd/>
              <a:tailEnd/>
            </a:ln>
          </p:spPr>
          <p:txBody>
            <a:bodyPr/>
            <a:lstStyle/>
            <a:p>
              <a:endParaRPr lang="en-US"/>
            </a:p>
          </p:txBody>
        </p:sp>
        <p:sp>
          <p:nvSpPr>
            <p:cNvPr id="25796" name="Line 61"/>
            <p:cNvSpPr>
              <a:spLocks noChangeShapeType="1"/>
            </p:cNvSpPr>
            <p:nvPr/>
          </p:nvSpPr>
          <p:spPr bwMode="auto">
            <a:xfrm>
              <a:off x="4699" y="2519"/>
              <a:ext cx="178" cy="1"/>
            </a:xfrm>
            <a:prstGeom prst="line">
              <a:avLst/>
            </a:prstGeom>
            <a:noFill/>
            <a:ln w="6350">
              <a:solidFill>
                <a:srgbClr val="7F7F7F"/>
              </a:solidFill>
              <a:round/>
              <a:headEnd/>
              <a:tailEnd/>
            </a:ln>
          </p:spPr>
          <p:txBody>
            <a:bodyPr/>
            <a:lstStyle/>
            <a:p>
              <a:endParaRPr lang="en-US"/>
            </a:p>
          </p:txBody>
        </p:sp>
        <p:sp>
          <p:nvSpPr>
            <p:cNvPr id="25797" name="Line 62"/>
            <p:cNvSpPr>
              <a:spLocks noChangeShapeType="1"/>
            </p:cNvSpPr>
            <p:nvPr/>
          </p:nvSpPr>
          <p:spPr bwMode="auto">
            <a:xfrm>
              <a:off x="4699" y="2582"/>
              <a:ext cx="178" cy="1"/>
            </a:xfrm>
            <a:prstGeom prst="line">
              <a:avLst/>
            </a:prstGeom>
            <a:noFill/>
            <a:ln w="6350">
              <a:solidFill>
                <a:srgbClr val="7F7F7F"/>
              </a:solidFill>
              <a:round/>
              <a:headEnd/>
              <a:tailEnd/>
            </a:ln>
          </p:spPr>
          <p:txBody>
            <a:bodyPr/>
            <a:lstStyle/>
            <a:p>
              <a:endParaRPr lang="en-US"/>
            </a:p>
          </p:txBody>
        </p:sp>
        <p:sp>
          <p:nvSpPr>
            <p:cNvPr id="25798" name="Rectangle 63"/>
            <p:cNvSpPr>
              <a:spLocks noChangeArrowheads="1"/>
            </p:cNvSpPr>
            <p:nvPr/>
          </p:nvSpPr>
          <p:spPr bwMode="auto">
            <a:xfrm>
              <a:off x="4722" y="2471"/>
              <a:ext cx="128" cy="4"/>
            </a:xfrm>
            <a:prstGeom prst="rect">
              <a:avLst/>
            </a:prstGeom>
            <a:solidFill>
              <a:srgbClr val="D8D8D8"/>
            </a:solidFill>
            <a:ln w="0">
              <a:solidFill>
                <a:srgbClr val="000000"/>
              </a:solidFill>
              <a:miter lim="800000"/>
              <a:headEnd/>
              <a:tailEnd/>
            </a:ln>
          </p:spPr>
          <p:txBody>
            <a:bodyPr/>
            <a:lstStyle/>
            <a:p>
              <a:endParaRPr lang="en-US"/>
            </a:p>
          </p:txBody>
        </p:sp>
        <p:sp>
          <p:nvSpPr>
            <p:cNvPr id="25799" name="Rectangle 64"/>
            <p:cNvSpPr>
              <a:spLocks noChangeArrowheads="1"/>
            </p:cNvSpPr>
            <p:nvPr/>
          </p:nvSpPr>
          <p:spPr bwMode="auto">
            <a:xfrm>
              <a:off x="4722" y="2471"/>
              <a:ext cx="128" cy="4"/>
            </a:xfrm>
            <a:prstGeom prst="rect">
              <a:avLst/>
            </a:prstGeom>
            <a:noFill/>
            <a:ln w="0">
              <a:solidFill>
                <a:srgbClr val="000000"/>
              </a:solidFill>
              <a:miter lim="800000"/>
              <a:headEnd/>
              <a:tailEnd/>
            </a:ln>
          </p:spPr>
          <p:txBody>
            <a:bodyPr/>
            <a:lstStyle/>
            <a:p>
              <a:endParaRPr lang="en-US"/>
            </a:p>
          </p:txBody>
        </p:sp>
        <p:sp>
          <p:nvSpPr>
            <p:cNvPr id="25800" name="Rectangle 65"/>
            <p:cNvSpPr>
              <a:spLocks noChangeArrowheads="1"/>
            </p:cNvSpPr>
            <p:nvPr/>
          </p:nvSpPr>
          <p:spPr bwMode="auto">
            <a:xfrm>
              <a:off x="4766" y="2475"/>
              <a:ext cx="42" cy="15"/>
            </a:xfrm>
            <a:prstGeom prst="rect">
              <a:avLst/>
            </a:prstGeom>
            <a:solidFill>
              <a:srgbClr val="D8D8D8"/>
            </a:solidFill>
            <a:ln w="0">
              <a:solidFill>
                <a:srgbClr val="000000"/>
              </a:solidFill>
              <a:miter lim="800000"/>
              <a:headEnd/>
              <a:tailEnd/>
            </a:ln>
          </p:spPr>
          <p:txBody>
            <a:bodyPr/>
            <a:lstStyle/>
            <a:p>
              <a:endParaRPr lang="en-US"/>
            </a:p>
          </p:txBody>
        </p:sp>
        <p:sp>
          <p:nvSpPr>
            <p:cNvPr id="25801" name="Rectangle 66"/>
            <p:cNvSpPr>
              <a:spLocks noChangeArrowheads="1"/>
            </p:cNvSpPr>
            <p:nvPr/>
          </p:nvSpPr>
          <p:spPr bwMode="auto">
            <a:xfrm>
              <a:off x="4766" y="2475"/>
              <a:ext cx="42" cy="15"/>
            </a:xfrm>
            <a:prstGeom prst="rect">
              <a:avLst/>
            </a:prstGeom>
            <a:noFill/>
            <a:ln w="0">
              <a:solidFill>
                <a:srgbClr val="000000"/>
              </a:solidFill>
              <a:miter lim="800000"/>
              <a:headEnd/>
              <a:tailEnd/>
            </a:ln>
          </p:spPr>
          <p:txBody>
            <a:bodyPr/>
            <a:lstStyle/>
            <a:p>
              <a:endParaRPr lang="en-US"/>
            </a:p>
          </p:txBody>
        </p:sp>
        <p:sp>
          <p:nvSpPr>
            <p:cNvPr id="25802" name="Freeform 67"/>
            <p:cNvSpPr>
              <a:spLocks/>
            </p:cNvSpPr>
            <p:nvPr/>
          </p:nvSpPr>
          <p:spPr bwMode="auto">
            <a:xfrm>
              <a:off x="4762" y="2469"/>
              <a:ext cx="46" cy="2"/>
            </a:xfrm>
            <a:custGeom>
              <a:avLst/>
              <a:gdLst>
                <a:gd name="T0" fmla="*/ 44 w 46"/>
                <a:gd name="T1" fmla="*/ 0 h 2"/>
                <a:gd name="T2" fmla="*/ 4 w 46"/>
                <a:gd name="T3" fmla="*/ 0 h 2"/>
                <a:gd name="T4" fmla="*/ 0 w 46"/>
                <a:gd name="T5" fmla="*/ 2 h 2"/>
                <a:gd name="T6" fmla="*/ 46 w 46"/>
                <a:gd name="T7" fmla="*/ 2 h 2"/>
                <a:gd name="T8" fmla="*/ 44 w 46"/>
                <a:gd name="T9" fmla="*/ 0 h 2"/>
                <a:gd name="T10" fmla="*/ 0 60000 65536"/>
                <a:gd name="T11" fmla="*/ 0 60000 65536"/>
                <a:gd name="T12" fmla="*/ 0 60000 65536"/>
                <a:gd name="T13" fmla="*/ 0 60000 65536"/>
                <a:gd name="T14" fmla="*/ 0 60000 65536"/>
                <a:gd name="T15" fmla="*/ 0 w 46"/>
                <a:gd name="T16" fmla="*/ 0 h 2"/>
                <a:gd name="T17" fmla="*/ 46 w 46"/>
                <a:gd name="T18" fmla="*/ 2 h 2"/>
              </a:gdLst>
              <a:ahLst/>
              <a:cxnLst>
                <a:cxn ang="T10">
                  <a:pos x="T0" y="T1"/>
                </a:cxn>
                <a:cxn ang="T11">
                  <a:pos x="T2" y="T3"/>
                </a:cxn>
                <a:cxn ang="T12">
                  <a:pos x="T4" y="T5"/>
                </a:cxn>
                <a:cxn ang="T13">
                  <a:pos x="T6" y="T7"/>
                </a:cxn>
                <a:cxn ang="T14">
                  <a:pos x="T8" y="T9"/>
                </a:cxn>
              </a:cxnLst>
              <a:rect l="T15" t="T16" r="T17" b="T18"/>
              <a:pathLst>
                <a:path w="46" h="2">
                  <a:moveTo>
                    <a:pt x="44" y="0"/>
                  </a:moveTo>
                  <a:lnTo>
                    <a:pt x="4" y="0"/>
                  </a:lnTo>
                  <a:lnTo>
                    <a:pt x="0" y="2"/>
                  </a:lnTo>
                  <a:lnTo>
                    <a:pt x="46" y="2"/>
                  </a:lnTo>
                  <a:lnTo>
                    <a:pt x="44" y="0"/>
                  </a:lnTo>
                  <a:close/>
                </a:path>
              </a:pathLst>
            </a:custGeom>
            <a:solidFill>
              <a:srgbClr val="E5E5E5"/>
            </a:solidFill>
            <a:ln w="0">
              <a:solidFill>
                <a:srgbClr val="000000"/>
              </a:solidFill>
              <a:round/>
              <a:headEnd/>
              <a:tailEnd/>
            </a:ln>
          </p:spPr>
          <p:txBody>
            <a:bodyPr/>
            <a:lstStyle/>
            <a:p>
              <a:endParaRPr lang="en-US"/>
            </a:p>
          </p:txBody>
        </p:sp>
        <p:sp>
          <p:nvSpPr>
            <p:cNvPr id="25803" name="Freeform 68"/>
            <p:cNvSpPr>
              <a:spLocks/>
            </p:cNvSpPr>
            <p:nvPr/>
          </p:nvSpPr>
          <p:spPr bwMode="auto">
            <a:xfrm>
              <a:off x="4762" y="2469"/>
              <a:ext cx="46" cy="2"/>
            </a:xfrm>
            <a:custGeom>
              <a:avLst/>
              <a:gdLst>
                <a:gd name="T0" fmla="*/ 44 w 46"/>
                <a:gd name="T1" fmla="*/ 0 h 2"/>
                <a:gd name="T2" fmla="*/ 4 w 46"/>
                <a:gd name="T3" fmla="*/ 0 h 2"/>
                <a:gd name="T4" fmla="*/ 0 w 46"/>
                <a:gd name="T5" fmla="*/ 2 h 2"/>
                <a:gd name="T6" fmla="*/ 46 w 46"/>
                <a:gd name="T7" fmla="*/ 2 h 2"/>
                <a:gd name="T8" fmla="*/ 44 w 46"/>
                <a:gd name="T9" fmla="*/ 0 h 2"/>
                <a:gd name="T10" fmla="*/ 0 60000 65536"/>
                <a:gd name="T11" fmla="*/ 0 60000 65536"/>
                <a:gd name="T12" fmla="*/ 0 60000 65536"/>
                <a:gd name="T13" fmla="*/ 0 60000 65536"/>
                <a:gd name="T14" fmla="*/ 0 60000 65536"/>
                <a:gd name="T15" fmla="*/ 0 w 46"/>
                <a:gd name="T16" fmla="*/ 0 h 2"/>
                <a:gd name="T17" fmla="*/ 46 w 46"/>
                <a:gd name="T18" fmla="*/ 2 h 2"/>
              </a:gdLst>
              <a:ahLst/>
              <a:cxnLst>
                <a:cxn ang="T10">
                  <a:pos x="T0" y="T1"/>
                </a:cxn>
                <a:cxn ang="T11">
                  <a:pos x="T2" y="T3"/>
                </a:cxn>
                <a:cxn ang="T12">
                  <a:pos x="T4" y="T5"/>
                </a:cxn>
                <a:cxn ang="T13">
                  <a:pos x="T6" y="T7"/>
                </a:cxn>
                <a:cxn ang="T14">
                  <a:pos x="T8" y="T9"/>
                </a:cxn>
              </a:cxnLst>
              <a:rect l="T15" t="T16" r="T17" b="T18"/>
              <a:pathLst>
                <a:path w="46" h="2">
                  <a:moveTo>
                    <a:pt x="44" y="0"/>
                  </a:moveTo>
                  <a:lnTo>
                    <a:pt x="4" y="0"/>
                  </a:lnTo>
                  <a:lnTo>
                    <a:pt x="0" y="2"/>
                  </a:lnTo>
                  <a:lnTo>
                    <a:pt x="46" y="2"/>
                  </a:lnTo>
                  <a:lnTo>
                    <a:pt x="44" y="0"/>
                  </a:lnTo>
                </a:path>
              </a:pathLst>
            </a:custGeom>
            <a:noFill/>
            <a:ln w="0">
              <a:solidFill>
                <a:srgbClr val="000000"/>
              </a:solidFill>
              <a:round/>
              <a:headEnd/>
              <a:tailEnd/>
            </a:ln>
          </p:spPr>
          <p:txBody>
            <a:bodyPr/>
            <a:lstStyle/>
            <a:p>
              <a:endParaRPr lang="en-US"/>
            </a:p>
          </p:txBody>
        </p:sp>
        <p:sp>
          <p:nvSpPr>
            <p:cNvPr id="25804" name="Freeform 69"/>
            <p:cNvSpPr>
              <a:spLocks/>
            </p:cNvSpPr>
            <p:nvPr/>
          </p:nvSpPr>
          <p:spPr bwMode="auto">
            <a:xfrm>
              <a:off x="4808" y="2473"/>
              <a:ext cx="42" cy="2"/>
            </a:xfrm>
            <a:custGeom>
              <a:avLst/>
              <a:gdLst>
                <a:gd name="T0" fmla="*/ 41 w 42"/>
                <a:gd name="T1" fmla="*/ 0 h 2"/>
                <a:gd name="T2" fmla="*/ 0 w 42"/>
                <a:gd name="T3" fmla="*/ 0 h 2"/>
                <a:gd name="T4" fmla="*/ 0 w 42"/>
                <a:gd name="T5" fmla="*/ 2 h 2"/>
                <a:gd name="T6" fmla="*/ 42 w 42"/>
                <a:gd name="T7" fmla="*/ 2 h 2"/>
                <a:gd name="T8" fmla="*/ 41 w 42"/>
                <a:gd name="T9" fmla="*/ 0 h 2"/>
                <a:gd name="T10" fmla="*/ 0 60000 65536"/>
                <a:gd name="T11" fmla="*/ 0 60000 65536"/>
                <a:gd name="T12" fmla="*/ 0 60000 65536"/>
                <a:gd name="T13" fmla="*/ 0 60000 65536"/>
                <a:gd name="T14" fmla="*/ 0 60000 65536"/>
                <a:gd name="T15" fmla="*/ 0 w 42"/>
                <a:gd name="T16" fmla="*/ 0 h 2"/>
                <a:gd name="T17" fmla="*/ 42 w 42"/>
                <a:gd name="T18" fmla="*/ 2 h 2"/>
              </a:gdLst>
              <a:ahLst/>
              <a:cxnLst>
                <a:cxn ang="T10">
                  <a:pos x="T0" y="T1"/>
                </a:cxn>
                <a:cxn ang="T11">
                  <a:pos x="T2" y="T3"/>
                </a:cxn>
                <a:cxn ang="T12">
                  <a:pos x="T4" y="T5"/>
                </a:cxn>
                <a:cxn ang="T13">
                  <a:pos x="T6" y="T7"/>
                </a:cxn>
                <a:cxn ang="T14">
                  <a:pos x="T8" y="T9"/>
                </a:cxn>
              </a:cxnLst>
              <a:rect l="T15" t="T16" r="T17" b="T18"/>
              <a:pathLst>
                <a:path w="42" h="2">
                  <a:moveTo>
                    <a:pt x="41" y="0"/>
                  </a:moveTo>
                  <a:lnTo>
                    <a:pt x="0" y="0"/>
                  </a:lnTo>
                  <a:lnTo>
                    <a:pt x="0" y="2"/>
                  </a:lnTo>
                  <a:lnTo>
                    <a:pt x="42" y="2"/>
                  </a:lnTo>
                  <a:lnTo>
                    <a:pt x="41" y="0"/>
                  </a:lnTo>
                  <a:close/>
                </a:path>
              </a:pathLst>
            </a:custGeom>
            <a:solidFill>
              <a:srgbClr val="CCCCCC"/>
            </a:solidFill>
            <a:ln w="0">
              <a:solidFill>
                <a:srgbClr val="000000"/>
              </a:solidFill>
              <a:round/>
              <a:headEnd/>
              <a:tailEnd/>
            </a:ln>
          </p:spPr>
          <p:txBody>
            <a:bodyPr/>
            <a:lstStyle/>
            <a:p>
              <a:endParaRPr lang="en-US"/>
            </a:p>
          </p:txBody>
        </p:sp>
        <p:sp>
          <p:nvSpPr>
            <p:cNvPr id="25805" name="Freeform 70"/>
            <p:cNvSpPr>
              <a:spLocks/>
            </p:cNvSpPr>
            <p:nvPr/>
          </p:nvSpPr>
          <p:spPr bwMode="auto">
            <a:xfrm>
              <a:off x="4808" y="2473"/>
              <a:ext cx="42" cy="2"/>
            </a:xfrm>
            <a:custGeom>
              <a:avLst/>
              <a:gdLst>
                <a:gd name="T0" fmla="*/ 41 w 42"/>
                <a:gd name="T1" fmla="*/ 0 h 2"/>
                <a:gd name="T2" fmla="*/ 0 w 42"/>
                <a:gd name="T3" fmla="*/ 0 h 2"/>
                <a:gd name="T4" fmla="*/ 0 w 42"/>
                <a:gd name="T5" fmla="*/ 2 h 2"/>
                <a:gd name="T6" fmla="*/ 42 w 42"/>
                <a:gd name="T7" fmla="*/ 2 h 2"/>
                <a:gd name="T8" fmla="*/ 41 w 42"/>
                <a:gd name="T9" fmla="*/ 0 h 2"/>
                <a:gd name="T10" fmla="*/ 0 60000 65536"/>
                <a:gd name="T11" fmla="*/ 0 60000 65536"/>
                <a:gd name="T12" fmla="*/ 0 60000 65536"/>
                <a:gd name="T13" fmla="*/ 0 60000 65536"/>
                <a:gd name="T14" fmla="*/ 0 60000 65536"/>
                <a:gd name="T15" fmla="*/ 0 w 42"/>
                <a:gd name="T16" fmla="*/ 0 h 2"/>
                <a:gd name="T17" fmla="*/ 42 w 42"/>
                <a:gd name="T18" fmla="*/ 2 h 2"/>
              </a:gdLst>
              <a:ahLst/>
              <a:cxnLst>
                <a:cxn ang="T10">
                  <a:pos x="T0" y="T1"/>
                </a:cxn>
                <a:cxn ang="T11">
                  <a:pos x="T2" y="T3"/>
                </a:cxn>
                <a:cxn ang="T12">
                  <a:pos x="T4" y="T5"/>
                </a:cxn>
                <a:cxn ang="T13">
                  <a:pos x="T6" y="T7"/>
                </a:cxn>
                <a:cxn ang="T14">
                  <a:pos x="T8" y="T9"/>
                </a:cxn>
              </a:cxnLst>
              <a:rect l="T15" t="T16" r="T17" b="T18"/>
              <a:pathLst>
                <a:path w="42" h="2">
                  <a:moveTo>
                    <a:pt x="41" y="0"/>
                  </a:moveTo>
                  <a:lnTo>
                    <a:pt x="0" y="0"/>
                  </a:lnTo>
                  <a:lnTo>
                    <a:pt x="0" y="2"/>
                  </a:lnTo>
                  <a:lnTo>
                    <a:pt x="42" y="2"/>
                  </a:lnTo>
                  <a:lnTo>
                    <a:pt x="41" y="0"/>
                  </a:lnTo>
                </a:path>
              </a:pathLst>
            </a:custGeom>
            <a:noFill/>
            <a:ln w="0">
              <a:solidFill>
                <a:srgbClr val="000000"/>
              </a:solidFill>
              <a:round/>
              <a:headEnd/>
              <a:tailEnd/>
            </a:ln>
          </p:spPr>
          <p:txBody>
            <a:bodyPr/>
            <a:lstStyle/>
            <a:p>
              <a:endParaRPr lang="en-US"/>
            </a:p>
          </p:txBody>
        </p:sp>
        <p:sp>
          <p:nvSpPr>
            <p:cNvPr id="25806" name="Rectangle 71"/>
            <p:cNvSpPr>
              <a:spLocks noChangeArrowheads="1"/>
            </p:cNvSpPr>
            <p:nvPr/>
          </p:nvSpPr>
          <p:spPr bwMode="auto">
            <a:xfrm>
              <a:off x="4722" y="2473"/>
              <a:ext cx="40" cy="2"/>
            </a:xfrm>
            <a:prstGeom prst="rect">
              <a:avLst/>
            </a:prstGeom>
            <a:solidFill>
              <a:srgbClr val="CCCCCC"/>
            </a:solidFill>
            <a:ln w="0">
              <a:solidFill>
                <a:srgbClr val="000000"/>
              </a:solidFill>
              <a:miter lim="800000"/>
              <a:headEnd/>
              <a:tailEnd/>
            </a:ln>
          </p:spPr>
          <p:txBody>
            <a:bodyPr/>
            <a:lstStyle/>
            <a:p>
              <a:endParaRPr lang="en-US"/>
            </a:p>
          </p:txBody>
        </p:sp>
        <p:sp>
          <p:nvSpPr>
            <p:cNvPr id="25807" name="Rectangle 72"/>
            <p:cNvSpPr>
              <a:spLocks noChangeArrowheads="1"/>
            </p:cNvSpPr>
            <p:nvPr/>
          </p:nvSpPr>
          <p:spPr bwMode="auto">
            <a:xfrm>
              <a:off x="4722" y="2473"/>
              <a:ext cx="40" cy="2"/>
            </a:xfrm>
            <a:prstGeom prst="rect">
              <a:avLst/>
            </a:prstGeom>
            <a:noFill/>
            <a:ln w="0">
              <a:solidFill>
                <a:srgbClr val="000000"/>
              </a:solidFill>
              <a:miter lim="800000"/>
              <a:headEnd/>
              <a:tailEnd/>
            </a:ln>
          </p:spPr>
          <p:txBody>
            <a:bodyPr/>
            <a:lstStyle/>
            <a:p>
              <a:endParaRPr lang="en-US"/>
            </a:p>
          </p:txBody>
        </p:sp>
        <p:sp>
          <p:nvSpPr>
            <p:cNvPr id="25808" name="Rectangle 73"/>
            <p:cNvSpPr>
              <a:spLocks noChangeArrowheads="1"/>
            </p:cNvSpPr>
            <p:nvPr/>
          </p:nvSpPr>
          <p:spPr bwMode="auto">
            <a:xfrm>
              <a:off x="4708" y="2490"/>
              <a:ext cx="160" cy="6"/>
            </a:xfrm>
            <a:prstGeom prst="rect">
              <a:avLst/>
            </a:prstGeom>
            <a:solidFill>
              <a:srgbClr val="000000"/>
            </a:solidFill>
            <a:ln w="0">
              <a:solidFill>
                <a:srgbClr val="000000"/>
              </a:solidFill>
              <a:miter lim="800000"/>
              <a:headEnd/>
              <a:tailEnd/>
            </a:ln>
          </p:spPr>
          <p:txBody>
            <a:bodyPr/>
            <a:lstStyle/>
            <a:p>
              <a:endParaRPr lang="en-US"/>
            </a:p>
          </p:txBody>
        </p:sp>
        <p:sp>
          <p:nvSpPr>
            <p:cNvPr id="25809" name="Rectangle 74"/>
            <p:cNvSpPr>
              <a:spLocks noChangeArrowheads="1"/>
            </p:cNvSpPr>
            <p:nvPr/>
          </p:nvSpPr>
          <p:spPr bwMode="auto">
            <a:xfrm>
              <a:off x="4708" y="2490"/>
              <a:ext cx="160" cy="6"/>
            </a:xfrm>
            <a:prstGeom prst="rect">
              <a:avLst/>
            </a:prstGeom>
            <a:noFill/>
            <a:ln w="0">
              <a:solidFill>
                <a:srgbClr val="000000"/>
              </a:solidFill>
              <a:miter lim="800000"/>
              <a:headEnd/>
              <a:tailEnd/>
            </a:ln>
          </p:spPr>
          <p:txBody>
            <a:bodyPr/>
            <a:lstStyle/>
            <a:p>
              <a:endParaRPr lang="en-US"/>
            </a:p>
          </p:txBody>
        </p:sp>
        <p:sp>
          <p:nvSpPr>
            <p:cNvPr id="25810" name="Rectangle 75"/>
            <p:cNvSpPr>
              <a:spLocks noChangeArrowheads="1"/>
            </p:cNvSpPr>
            <p:nvPr/>
          </p:nvSpPr>
          <p:spPr bwMode="auto">
            <a:xfrm>
              <a:off x="4766" y="2494"/>
              <a:ext cx="42" cy="11"/>
            </a:xfrm>
            <a:prstGeom prst="rect">
              <a:avLst/>
            </a:prstGeom>
            <a:solidFill>
              <a:srgbClr val="D8D8D8"/>
            </a:solidFill>
            <a:ln w="0">
              <a:solidFill>
                <a:srgbClr val="000000"/>
              </a:solidFill>
              <a:miter lim="800000"/>
              <a:headEnd/>
              <a:tailEnd/>
            </a:ln>
          </p:spPr>
          <p:txBody>
            <a:bodyPr/>
            <a:lstStyle/>
            <a:p>
              <a:endParaRPr lang="en-US"/>
            </a:p>
          </p:txBody>
        </p:sp>
        <p:sp>
          <p:nvSpPr>
            <p:cNvPr id="25811" name="Rectangle 76"/>
            <p:cNvSpPr>
              <a:spLocks noChangeArrowheads="1"/>
            </p:cNvSpPr>
            <p:nvPr/>
          </p:nvSpPr>
          <p:spPr bwMode="auto">
            <a:xfrm>
              <a:off x="4766" y="2494"/>
              <a:ext cx="42" cy="11"/>
            </a:xfrm>
            <a:prstGeom prst="rect">
              <a:avLst/>
            </a:prstGeom>
            <a:noFill/>
            <a:ln w="0">
              <a:solidFill>
                <a:srgbClr val="000000"/>
              </a:solidFill>
              <a:miter lim="800000"/>
              <a:headEnd/>
              <a:tailEnd/>
            </a:ln>
          </p:spPr>
          <p:txBody>
            <a:bodyPr/>
            <a:lstStyle/>
            <a:p>
              <a:endParaRPr lang="en-US"/>
            </a:p>
          </p:txBody>
        </p:sp>
        <p:sp>
          <p:nvSpPr>
            <p:cNvPr id="25812" name="Freeform 77"/>
            <p:cNvSpPr>
              <a:spLocks/>
            </p:cNvSpPr>
            <p:nvPr/>
          </p:nvSpPr>
          <p:spPr bwMode="auto">
            <a:xfrm>
              <a:off x="4764" y="2494"/>
              <a:ext cx="2" cy="11"/>
            </a:xfrm>
            <a:custGeom>
              <a:avLst/>
              <a:gdLst>
                <a:gd name="T0" fmla="*/ 0 w 2"/>
                <a:gd name="T1" fmla="*/ 0 h 11"/>
                <a:gd name="T2" fmla="*/ 2 w 2"/>
                <a:gd name="T3" fmla="*/ 0 h 11"/>
                <a:gd name="T4" fmla="*/ 0 w 2"/>
                <a:gd name="T5" fmla="*/ 11 h 11"/>
                <a:gd name="T6" fmla="*/ 0 w 2"/>
                <a:gd name="T7" fmla="*/ 0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0"/>
                  </a:moveTo>
                  <a:lnTo>
                    <a:pt x="2" y="0"/>
                  </a:lnTo>
                  <a:lnTo>
                    <a:pt x="0" y="11"/>
                  </a:lnTo>
                  <a:lnTo>
                    <a:pt x="0" y="0"/>
                  </a:lnTo>
                  <a:close/>
                </a:path>
              </a:pathLst>
            </a:custGeom>
            <a:solidFill>
              <a:srgbClr val="000000"/>
            </a:solidFill>
            <a:ln w="0">
              <a:solidFill>
                <a:srgbClr val="000000"/>
              </a:solidFill>
              <a:round/>
              <a:headEnd/>
              <a:tailEnd/>
            </a:ln>
          </p:spPr>
          <p:txBody>
            <a:bodyPr/>
            <a:lstStyle/>
            <a:p>
              <a:endParaRPr lang="en-US"/>
            </a:p>
          </p:txBody>
        </p:sp>
        <p:sp>
          <p:nvSpPr>
            <p:cNvPr id="25813" name="Freeform 78"/>
            <p:cNvSpPr>
              <a:spLocks/>
            </p:cNvSpPr>
            <p:nvPr/>
          </p:nvSpPr>
          <p:spPr bwMode="auto">
            <a:xfrm>
              <a:off x="4764" y="2494"/>
              <a:ext cx="2" cy="11"/>
            </a:xfrm>
            <a:custGeom>
              <a:avLst/>
              <a:gdLst>
                <a:gd name="T0" fmla="*/ 0 w 2"/>
                <a:gd name="T1" fmla="*/ 0 h 11"/>
                <a:gd name="T2" fmla="*/ 2 w 2"/>
                <a:gd name="T3" fmla="*/ 0 h 11"/>
                <a:gd name="T4" fmla="*/ 0 w 2"/>
                <a:gd name="T5" fmla="*/ 11 h 11"/>
                <a:gd name="T6" fmla="*/ 0 w 2"/>
                <a:gd name="T7" fmla="*/ 0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0"/>
                  </a:moveTo>
                  <a:lnTo>
                    <a:pt x="2" y="0"/>
                  </a:lnTo>
                  <a:lnTo>
                    <a:pt x="0" y="11"/>
                  </a:lnTo>
                  <a:lnTo>
                    <a:pt x="0" y="0"/>
                  </a:lnTo>
                </a:path>
              </a:pathLst>
            </a:custGeom>
            <a:noFill/>
            <a:ln w="0">
              <a:solidFill>
                <a:srgbClr val="000000"/>
              </a:solidFill>
              <a:round/>
              <a:headEnd/>
              <a:tailEnd/>
            </a:ln>
          </p:spPr>
          <p:txBody>
            <a:bodyPr/>
            <a:lstStyle/>
            <a:p>
              <a:endParaRPr lang="en-US"/>
            </a:p>
          </p:txBody>
        </p:sp>
        <p:sp>
          <p:nvSpPr>
            <p:cNvPr id="25814" name="Freeform 79"/>
            <p:cNvSpPr>
              <a:spLocks/>
            </p:cNvSpPr>
            <p:nvPr/>
          </p:nvSpPr>
          <p:spPr bwMode="auto">
            <a:xfrm>
              <a:off x="4804" y="2494"/>
              <a:ext cx="2" cy="11"/>
            </a:xfrm>
            <a:custGeom>
              <a:avLst/>
              <a:gdLst>
                <a:gd name="T0" fmla="*/ 0 w 2"/>
                <a:gd name="T1" fmla="*/ 0 h 11"/>
                <a:gd name="T2" fmla="*/ 2 w 2"/>
                <a:gd name="T3" fmla="*/ 11 h 11"/>
                <a:gd name="T4" fmla="*/ 2 w 2"/>
                <a:gd name="T5" fmla="*/ 0 h 11"/>
                <a:gd name="T6" fmla="*/ 0 w 2"/>
                <a:gd name="T7" fmla="*/ 0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0"/>
                  </a:moveTo>
                  <a:lnTo>
                    <a:pt x="2" y="11"/>
                  </a:lnTo>
                  <a:lnTo>
                    <a:pt x="2" y="0"/>
                  </a:lnTo>
                  <a:lnTo>
                    <a:pt x="0" y="0"/>
                  </a:lnTo>
                  <a:close/>
                </a:path>
              </a:pathLst>
            </a:custGeom>
            <a:solidFill>
              <a:srgbClr val="000000"/>
            </a:solidFill>
            <a:ln w="0">
              <a:solidFill>
                <a:srgbClr val="000000"/>
              </a:solidFill>
              <a:round/>
              <a:headEnd/>
              <a:tailEnd/>
            </a:ln>
          </p:spPr>
          <p:txBody>
            <a:bodyPr/>
            <a:lstStyle/>
            <a:p>
              <a:endParaRPr lang="en-US"/>
            </a:p>
          </p:txBody>
        </p:sp>
        <p:sp>
          <p:nvSpPr>
            <p:cNvPr id="25815" name="Freeform 80"/>
            <p:cNvSpPr>
              <a:spLocks/>
            </p:cNvSpPr>
            <p:nvPr/>
          </p:nvSpPr>
          <p:spPr bwMode="auto">
            <a:xfrm>
              <a:off x="4804" y="2494"/>
              <a:ext cx="2" cy="11"/>
            </a:xfrm>
            <a:custGeom>
              <a:avLst/>
              <a:gdLst>
                <a:gd name="T0" fmla="*/ 0 w 2"/>
                <a:gd name="T1" fmla="*/ 0 h 11"/>
                <a:gd name="T2" fmla="*/ 2 w 2"/>
                <a:gd name="T3" fmla="*/ 11 h 11"/>
                <a:gd name="T4" fmla="*/ 2 w 2"/>
                <a:gd name="T5" fmla="*/ 0 h 11"/>
                <a:gd name="T6" fmla="*/ 0 w 2"/>
                <a:gd name="T7" fmla="*/ 0 h 11"/>
                <a:gd name="T8" fmla="*/ 0 60000 65536"/>
                <a:gd name="T9" fmla="*/ 0 60000 65536"/>
                <a:gd name="T10" fmla="*/ 0 60000 65536"/>
                <a:gd name="T11" fmla="*/ 0 60000 65536"/>
                <a:gd name="T12" fmla="*/ 0 w 2"/>
                <a:gd name="T13" fmla="*/ 0 h 11"/>
                <a:gd name="T14" fmla="*/ 2 w 2"/>
                <a:gd name="T15" fmla="*/ 11 h 11"/>
              </a:gdLst>
              <a:ahLst/>
              <a:cxnLst>
                <a:cxn ang="T8">
                  <a:pos x="T0" y="T1"/>
                </a:cxn>
                <a:cxn ang="T9">
                  <a:pos x="T2" y="T3"/>
                </a:cxn>
                <a:cxn ang="T10">
                  <a:pos x="T4" y="T5"/>
                </a:cxn>
                <a:cxn ang="T11">
                  <a:pos x="T6" y="T7"/>
                </a:cxn>
              </a:cxnLst>
              <a:rect l="T12" t="T13" r="T14" b="T15"/>
              <a:pathLst>
                <a:path w="2" h="11">
                  <a:moveTo>
                    <a:pt x="0" y="0"/>
                  </a:moveTo>
                  <a:lnTo>
                    <a:pt x="2" y="11"/>
                  </a:lnTo>
                  <a:lnTo>
                    <a:pt x="2" y="0"/>
                  </a:lnTo>
                  <a:lnTo>
                    <a:pt x="0" y="0"/>
                  </a:lnTo>
                </a:path>
              </a:pathLst>
            </a:custGeom>
            <a:noFill/>
            <a:ln w="0">
              <a:solidFill>
                <a:srgbClr val="000000"/>
              </a:solidFill>
              <a:round/>
              <a:headEnd/>
              <a:tailEnd/>
            </a:ln>
          </p:spPr>
          <p:txBody>
            <a:bodyPr/>
            <a:lstStyle/>
            <a:p>
              <a:endParaRPr lang="en-US"/>
            </a:p>
          </p:txBody>
        </p:sp>
        <p:sp>
          <p:nvSpPr>
            <p:cNvPr id="25816" name="Rectangle 81"/>
            <p:cNvSpPr>
              <a:spLocks noChangeArrowheads="1"/>
            </p:cNvSpPr>
            <p:nvPr/>
          </p:nvSpPr>
          <p:spPr bwMode="auto">
            <a:xfrm>
              <a:off x="4804" y="2475"/>
              <a:ext cx="2" cy="15"/>
            </a:xfrm>
            <a:prstGeom prst="rect">
              <a:avLst/>
            </a:prstGeom>
            <a:solidFill>
              <a:srgbClr val="7F7F7F"/>
            </a:solidFill>
            <a:ln w="0">
              <a:solidFill>
                <a:srgbClr val="000000"/>
              </a:solidFill>
              <a:miter lim="800000"/>
              <a:headEnd/>
              <a:tailEnd/>
            </a:ln>
          </p:spPr>
          <p:txBody>
            <a:bodyPr/>
            <a:lstStyle/>
            <a:p>
              <a:endParaRPr lang="en-US"/>
            </a:p>
          </p:txBody>
        </p:sp>
        <p:sp>
          <p:nvSpPr>
            <p:cNvPr id="25817" name="Rectangle 82"/>
            <p:cNvSpPr>
              <a:spLocks noChangeArrowheads="1"/>
            </p:cNvSpPr>
            <p:nvPr/>
          </p:nvSpPr>
          <p:spPr bwMode="auto">
            <a:xfrm>
              <a:off x="4804" y="2475"/>
              <a:ext cx="2" cy="15"/>
            </a:xfrm>
            <a:prstGeom prst="rect">
              <a:avLst/>
            </a:prstGeom>
            <a:noFill/>
            <a:ln w="0">
              <a:solidFill>
                <a:srgbClr val="7F7F7F"/>
              </a:solidFill>
              <a:miter lim="800000"/>
              <a:headEnd/>
              <a:tailEnd/>
            </a:ln>
          </p:spPr>
          <p:txBody>
            <a:bodyPr/>
            <a:lstStyle/>
            <a:p>
              <a:endParaRPr lang="en-US"/>
            </a:p>
          </p:txBody>
        </p:sp>
        <p:sp>
          <p:nvSpPr>
            <p:cNvPr id="25818" name="Freeform 83"/>
            <p:cNvSpPr>
              <a:spLocks/>
            </p:cNvSpPr>
            <p:nvPr/>
          </p:nvSpPr>
          <p:spPr bwMode="auto">
            <a:xfrm>
              <a:off x="4824" y="2498"/>
              <a:ext cx="15" cy="4"/>
            </a:xfrm>
            <a:custGeom>
              <a:avLst/>
              <a:gdLst>
                <a:gd name="T0" fmla="*/ 15 w 15"/>
                <a:gd name="T1" fmla="*/ 2 h 4"/>
                <a:gd name="T2" fmla="*/ 15 w 15"/>
                <a:gd name="T3" fmla="*/ 2 h 4"/>
                <a:gd name="T4" fmla="*/ 15 w 15"/>
                <a:gd name="T5" fmla="*/ 0 h 4"/>
                <a:gd name="T6" fmla="*/ 13 w 15"/>
                <a:gd name="T7" fmla="*/ 0 h 4"/>
                <a:gd name="T8" fmla="*/ 13 w 15"/>
                <a:gd name="T9" fmla="*/ 0 h 4"/>
                <a:gd name="T10" fmla="*/ 13 w 15"/>
                <a:gd name="T11" fmla="*/ 0 h 4"/>
                <a:gd name="T12" fmla="*/ 13 w 15"/>
                <a:gd name="T13" fmla="*/ 0 h 4"/>
                <a:gd name="T14" fmla="*/ 13 w 15"/>
                <a:gd name="T15" fmla="*/ 0 h 4"/>
                <a:gd name="T16" fmla="*/ 13 w 15"/>
                <a:gd name="T17" fmla="*/ 0 h 4"/>
                <a:gd name="T18" fmla="*/ 2 w 15"/>
                <a:gd name="T19" fmla="*/ 0 h 4"/>
                <a:gd name="T20" fmla="*/ 2 w 15"/>
                <a:gd name="T21" fmla="*/ 0 h 4"/>
                <a:gd name="T22" fmla="*/ 2 w 15"/>
                <a:gd name="T23" fmla="*/ 0 h 4"/>
                <a:gd name="T24" fmla="*/ 0 w 15"/>
                <a:gd name="T25" fmla="*/ 0 h 4"/>
                <a:gd name="T26" fmla="*/ 0 w 15"/>
                <a:gd name="T27" fmla="*/ 0 h 4"/>
                <a:gd name="T28" fmla="*/ 0 w 15"/>
                <a:gd name="T29" fmla="*/ 0 h 4"/>
                <a:gd name="T30" fmla="*/ 0 w 15"/>
                <a:gd name="T31" fmla="*/ 0 h 4"/>
                <a:gd name="T32" fmla="*/ 0 w 15"/>
                <a:gd name="T33" fmla="*/ 2 h 4"/>
                <a:gd name="T34" fmla="*/ 0 w 15"/>
                <a:gd name="T35" fmla="*/ 2 h 4"/>
                <a:gd name="T36" fmla="*/ 0 w 15"/>
                <a:gd name="T37" fmla="*/ 2 h 4"/>
                <a:gd name="T38" fmla="*/ 0 w 15"/>
                <a:gd name="T39" fmla="*/ 2 h 4"/>
                <a:gd name="T40" fmla="*/ 0 w 15"/>
                <a:gd name="T41" fmla="*/ 2 h 4"/>
                <a:gd name="T42" fmla="*/ 0 w 15"/>
                <a:gd name="T43" fmla="*/ 4 h 4"/>
                <a:gd name="T44" fmla="*/ 0 w 15"/>
                <a:gd name="T45" fmla="*/ 4 h 4"/>
                <a:gd name="T46" fmla="*/ 0 w 15"/>
                <a:gd name="T47" fmla="*/ 4 h 4"/>
                <a:gd name="T48" fmla="*/ 2 w 15"/>
                <a:gd name="T49" fmla="*/ 4 h 4"/>
                <a:gd name="T50" fmla="*/ 2 w 15"/>
                <a:gd name="T51" fmla="*/ 4 h 4"/>
                <a:gd name="T52" fmla="*/ 2 w 15"/>
                <a:gd name="T53" fmla="*/ 4 h 4"/>
                <a:gd name="T54" fmla="*/ 13 w 15"/>
                <a:gd name="T55" fmla="*/ 4 h 4"/>
                <a:gd name="T56" fmla="*/ 13 w 15"/>
                <a:gd name="T57" fmla="*/ 4 h 4"/>
                <a:gd name="T58" fmla="*/ 13 w 15"/>
                <a:gd name="T59" fmla="*/ 4 h 4"/>
                <a:gd name="T60" fmla="*/ 13 w 15"/>
                <a:gd name="T61" fmla="*/ 4 h 4"/>
                <a:gd name="T62" fmla="*/ 13 w 15"/>
                <a:gd name="T63" fmla="*/ 4 h 4"/>
                <a:gd name="T64" fmla="*/ 13 w 15"/>
                <a:gd name="T65" fmla="*/ 4 h 4"/>
                <a:gd name="T66" fmla="*/ 15 w 15"/>
                <a:gd name="T67" fmla="*/ 2 h 4"/>
                <a:gd name="T68" fmla="*/ 15 w 15"/>
                <a:gd name="T69" fmla="*/ 2 h 4"/>
                <a:gd name="T70" fmla="*/ 15 w 15"/>
                <a:gd name="T71" fmla="*/ 2 h 4"/>
                <a:gd name="T72" fmla="*/ 15 w 15"/>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
                <a:gd name="T113" fmla="*/ 15 w 15"/>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
                  <a:moveTo>
                    <a:pt x="15" y="2"/>
                  </a:moveTo>
                  <a:lnTo>
                    <a:pt x="15" y="2"/>
                  </a:lnTo>
                  <a:lnTo>
                    <a:pt x="15" y="0"/>
                  </a:lnTo>
                  <a:lnTo>
                    <a:pt x="13" y="0"/>
                  </a:lnTo>
                  <a:lnTo>
                    <a:pt x="2" y="0"/>
                  </a:lnTo>
                  <a:lnTo>
                    <a:pt x="0" y="0"/>
                  </a:lnTo>
                  <a:lnTo>
                    <a:pt x="0" y="2"/>
                  </a:lnTo>
                  <a:lnTo>
                    <a:pt x="0" y="4"/>
                  </a:lnTo>
                  <a:lnTo>
                    <a:pt x="2" y="4"/>
                  </a:lnTo>
                  <a:lnTo>
                    <a:pt x="13" y="4"/>
                  </a:lnTo>
                  <a:lnTo>
                    <a:pt x="15" y="2"/>
                  </a:lnTo>
                  <a:close/>
                </a:path>
              </a:pathLst>
            </a:custGeom>
            <a:solidFill>
              <a:srgbClr val="D8D8D8"/>
            </a:solidFill>
            <a:ln w="0">
              <a:solidFill>
                <a:srgbClr val="000000"/>
              </a:solidFill>
              <a:round/>
              <a:headEnd/>
              <a:tailEnd/>
            </a:ln>
          </p:spPr>
          <p:txBody>
            <a:bodyPr/>
            <a:lstStyle/>
            <a:p>
              <a:endParaRPr lang="en-US"/>
            </a:p>
          </p:txBody>
        </p:sp>
        <p:sp>
          <p:nvSpPr>
            <p:cNvPr id="25819" name="Freeform 84"/>
            <p:cNvSpPr>
              <a:spLocks/>
            </p:cNvSpPr>
            <p:nvPr/>
          </p:nvSpPr>
          <p:spPr bwMode="auto">
            <a:xfrm>
              <a:off x="4824" y="2498"/>
              <a:ext cx="15" cy="4"/>
            </a:xfrm>
            <a:custGeom>
              <a:avLst/>
              <a:gdLst>
                <a:gd name="T0" fmla="*/ 15 w 15"/>
                <a:gd name="T1" fmla="*/ 2 h 4"/>
                <a:gd name="T2" fmla="*/ 15 w 15"/>
                <a:gd name="T3" fmla="*/ 2 h 4"/>
                <a:gd name="T4" fmla="*/ 15 w 15"/>
                <a:gd name="T5" fmla="*/ 0 h 4"/>
                <a:gd name="T6" fmla="*/ 13 w 15"/>
                <a:gd name="T7" fmla="*/ 0 h 4"/>
                <a:gd name="T8" fmla="*/ 13 w 15"/>
                <a:gd name="T9" fmla="*/ 0 h 4"/>
                <a:gd name="T10" fmla="*/ 13 w 15"/>
                <a:gd name="T11" fmla="*/ 0 h 4"/>
                <a:gd name="T12" fmla="*/ 13 w 15"/>
                <a:gd name="T13" fmla="*/ 0 h 4"/>
                <a:gd name="T14" fmla="*/ 13 w 15"/>
                <a:gd name="T15" fmla="*/ 0 h 4"/>
                <a:gd name="T16" fmla="*/ 13 w 15"/>
                <a:gd name="T17" fmla="*/ 0 h 4"/>
                <a:gd name="T18" fmla="*/ 2 w 15"/>
                <a:gd name="T19" fmla="*/ 0 h 4"/>
                <a:gd name="T20" fmla="*/ 2 w 15"/>
                <a:gd name="T21" fmla="*/ 0 h 4"/>
                <a:gd name="T22" fmla="*/ 2 w 15"/>
                <a:gd name="T23" fmla="*/ 0 h 4"/>
                <a:gd name="T24" fmla="*/ 0 w 15"/>
                <a:gd name="T25" fmla="*/ 0 h 4"/>
                <a:gd name="T26" fmla="*/ 0 w 15"/>
                <a:gd name="T27" fmla="*/ 0 h 4"/>
                <a:gd name="T28" fmla="*/ 0 w 15"/>
                <a:gd name="T29" fmla="*/ 0 h 4"/>
                <a:gd name="T30" fmla="*/ 0 w 15"/>
                <a:gd name="T31" fmla="*/ 0 h 4"/>
                <a:gd name="T32" fmla="*/ 0 w 15"/>
                <a:gd name="T33" fmla="*/ 2 h 4"/>
                <a:gd name="T34" fmla="*/ 0 w 15"/>
                <a:gd name="T35" fmla="*/ 2 h 4"/>
                <a:gd name="T36" fmla="*/ 0 w 15"/>
                <a:gd name="T37" fmla="*/ 2 h 4"/>
                <a:gd name="T38" fmla="*/ 0 w 15"/>
                <a:gd name="T39" fmla="*/ 2 h 4"/>
                <a:gd name="T40" fmla="*/ 0 w 15"/>
                <a:gd name="T41" fmla="*/ 2 h 4"/>
                <a:gd name="T42" fmla="*/ 0 w 15"/>
                <a:gd name="T43" fmla="*/ 4 h 4"/>
                <a:gd name="T44" fmla="*/ 0 w 15"/>
                <a:gd name="T45" fmla="*/ 4 h 4"/>
                <a:gd name="T46" fmla="*/ 0 w 15"/>
                <a:gd name="T47" fmla="*/ 4 h 4"/>
                <a:gd name="T48" fmla="*/ 2 w 15"/>
                <a:gd name="T49" fmla="*/ 4 h 4"/>
                <a:gd name="T50" fmla="*/ 2 w 15"/>
                <a:gd name="T51" fmla="*/ 4 h 4"/>
                <a:gd name="T52" fmla="*/ 2 w 15"/>
                <a:gd name="T53" fmla="*/ 4 h 4"/>
                <a:gd name="T54" fmla="*/ 13 w 15"/>
                <a:gd name="T55" fmla="*/ 4 h 4"/>
                <a:gd name="T56" fmla="*/ 13 w 15"/>
                <a:gd name="T57" fmla="*/ 4 h 4"/>
                <a:gd name="T58" fmla="*/ 13 w 15"/>
                <a:gd name="T59" fmla="*/ 4 h 4"/>
                <a:gd name="T60" fmla="*/ 13 w 15"/>
                <a:gd name="T61" fmla="*/ 4 h 4"/>
                <a:gd name="T62" fmla="*/ 13 w 15"/>
                <a:gd name="T63" fmla="*/ 4 h 4"/>
                <a:gd name="T64" fmla="*/ 13 w 15"/>
                <a:gd name="T65" fmla="*/ 4 h 4"/>
                <a:gd name="T66" fmla="*/ 15 w 15"/>
                <a:gd name="T67" fmla="*/ 2 h 4"/>
                <a:gd name="T68" fmla="*/ 15 w 15"/>
                <a:gd name="T69" fmla="*/ 2 h 4"/>
                <a:gd name="T70" fmla="*/ 15 w 15"/>
                <a:gd name="T71" fmla="*/ 2 h 4"/>
                <a:gd name="T72" fmla="*/ 15 w 15"/>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
                <a:gd name="T113" fmla="*/ 15 w 15"/>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
                  <a:moveTo>
                    <a:pt x="15" y="2"/>
                  </a:moveTo>
                  <a:lnTo>
                    <a:pt x="15" y="2"/>
                  </a:lnTo>
                  <a:lnTo>
                    <a:pt x="15" y="0"/>
                  </a:lnTo>
                  <a:lnTo>
                    <a:pt x="13" y="0"/>
                  </a:lnTo>
                  <a:lnTo>
                    <a:pt x="2" y="0"/>
                  </a:lnTo>
                  <a:lnTo>
                    <a:pt x="0" y="0"/>
                  </a:lnTo>
                  <a:lnTo>
                    <a:pt x="0" y="2"/>
                  </a:lnTo>
                  <a:lnTo>
                    <a:pt x="0" y="4"/>
                  </a:lnTo>
                  <a:lnTo>
                    <a:pt x="2" y="4"/>
                  </a:lnTo>
                  <a:lnTo>
                    <a:pt x="13" y="4"/>
                  </a:lnTo>
                  <a:lnTo>
                    <a:pt x="15" y="2"/>
                  </a:lnTo>
                </a:path>
              </a:pathLst>
            </a:custGeom>
            <a:noFill/>
            <a:ln w="0">
              <a:solidFill>
                <a:srgbClr val="000000"/>
              </a:solidFill>
              <a:round/>
              <a:headEnd/>
              <a:tailEnd/>
            </a:ln>
          </p:spPr>
          <p:txBody>
            <a:bodyPr/>
            <a:lstStyle/>
            <a:p>
              <a:endParaRPr lang="en-US"/>
            </a:p>
          </p:txBody>
        </p:sp>
        <p:sp>
          <p:nvSpPr>
            <p:cNvPr id="25820" name="Rectangle 85"/>
            <p:cNvSpPr>
              <a:spLocks noChangeArrowheads="1"/>
            </p:cNvSpPr>
            <p:nvPr/>
          </p:nvSpPr>
          <p:spPr bwMode="auto">
            <a:xfrm>
              <a:off x="4764" y="2475"/>
              <a:ext cx="2" cy="15"/>
            </a:xfrm>
            <a:prstGeom prst="rect">
              <a:avLst/>
            </a:prstGeom>
            <a:solidFill>
              <a:srgbClr val="7F7F7F"/>
            </a:solidFill>
            <a:ln w="0">
              <a:solidFill>
                <a:srgbClr val="000000"/>
              </a:solidFill>
              <a:miter lim="800000"/>
              <a:headEnd/>
              <a:tailEnd/>
            </a:ln>
          </p:spPr>
          <p:txBody>
            <a:bodyPr/>
            <a:lstStyle/>
            <a:p>
              <a:endParaRPr lang="en-US"/>
            </a:p>
          </p:txBody>
        </p:sp>
        <p:sp>
          <p:nvSpPr>
            <p:cNvPr id="25821" name="Rectangle 86"/>
            <p:cNvSpPr>
              <a:spLocks noChangeArrowheads="1"/>
            </p:cNvSpPr>
            <p:nvPr/>
          </p:nvSpPr>
          <p:spPr bwMode="auto">
            <a:xfrm>
              <a:off x="4764" y="2475"/>
              <a:ext cx="2" cy="15"/>
            </a:xfrm>
            <a:prstGeom prst="rect">
              <a:avLst/>
            </a:prstGeom>
            <a:noFill/>
            <a:ln w="0">
              <a:solidFill>
                <a:srgbClr val="7F7F7F"/>
              </a:solidFill>
              <a:miter lim="800000"/>
              <a:headEnd/>
              <a:tailEnd/>
            </a:ln>
          </p:spPr>
          <p:txBody>
            <a:bodyPr/>
            <a:lstStyle/>
            <a:p>
              <a:endParaRPr lang="en-US"/>
            </a:p>
          </p:txBody>
        </p:sp>
        <p:sp>
          <p:nvSpPr>
            <p:cNvPr id="25822" name="Freeform 87"/>
            <p:cNvSpPr>
              <a:spLocks/>
            </p:cNvSpPr>
            <p:nvPr/>
          </p:nvSpPr>
          <p:spPr bwMode="auto">
            <a:xfrm>
              <a:off x="4824" y="2479"/>
              <a:ext cx="15" cy="4"/>
            </a:xfrm>
            <a:custGeom>
              <a:avLst/>
              <a:gdLst>
                <a:gd name="T0" fmla="*/ 15 w 15"/>
                <a:gd name="T1" fmla="*/ 2 h 4"/>
                <a:gd name="T2" fmla="*/ 15 w 15"/>
                <a:gd name="T3" fmla="*/ 2 h 4"/>
                <a:gd name="T4" fmla="*/ 15 w 15"/>
                <a:gd name="T5" fmla="*/ 2 h 4"/>
                <a:gd name="T6" fmla="*/ 13 w 15"/>
                <a:gd name="T7" fmla="*/ 2 h 4"/>
                <a:gd name="T8" fmla="*/ 13 w 15"/>
                <a:gd name="T9" fmla="*/ 0 h 4"/>
                <a:gd name="T10" fmla="*/ 13 w 15"/>
                <a:gd name="T11" fmla="*/ 0 h 4"/>
                <a:gd name="T12" fmla="*/ 13 w 15"/>
                <a:gd name="T13" fmla="*/ 0 h 4"/>
                <a:gd name="T14" fmla="*/ 13 w 15"/>
                <a:gd name="T15" fmla="*/ 0 h 4"/>
                <a:gd name="T16" fmla="*/ 13 w 15"/>
                <a:gd name="T17" fmla="*/ 0 h 4"/>
                <a:gd name="T18" fmla="*/ 2 w 15"/>
                <a:gd name="T19" fmla="*/ 0 h 4"/>
                <a:gd name="T20" fmla="*/ 2 w 15"/>
                <a:gd name="T21" fmla="*/ 0 h 4"/>
                <a:gd name="T22" fmla="*/ 2 w 15"/>
                <a:gd name="T23" fmla="*/ 0 h 4"/>
                <a:gd name="T24" fmla="*/ 0 w 15"/>
                <a:gd name="T25" fmla="*/ 0 h 4"/>
                <a:gd name="T26" fmla="*/ 0 w 15"/>
                <a:gd name="T27" fmla="*/ 0 h 4"/>
                <a:gd name="T28" fmla="*/ 0 w 15"/>
                <a:gd name="T29" fmla="*/ 2 h 4"/>
                <a:gd name="T30" fmla="*/ 0 w 15"/>
                <a:gd name="T31" fmla="*/ 2 h 4"/>
                <a:gd name="T32" fmla="*/ 0 w 15"/>
                <a:gd name="T33" fmla="*/ 2 h 4"/>
                <a:gd name="T34" fmla="*/ 0 w 15"/>
                <a:gd name="T35" fmla="*/ 2 h 4"/>
                <a:gd name="T36" fmla="*/ 0 w 15"/>
                <a:gd name="T37" fmla="*/ 2 h 4"/>
                <a:gd name="T38" fmla="*/ 0 w 15"/>
                <a:gd name="T39" fmla="*/ 4 h 4"/>
                <a:gd name="T40" fmla="*/ 0 w 15"/>
                <a:gd name="T41" fmla="*/ 4 h 4"/>
                <a:gd name="T42" fmla="*/ 0 w 15"/>
                <a:gd name="T43" fmla="*/ 4 h 4"/>
                <a:gd name="T44" fmla="*/ 0 w 15"/>
                <a:gd name="T45" fmla="*/ 4 h 4"/>
                <a:gd name="T46" fmla="*/ 0 w 15"/>
                <a:gd name="T47" fmla="*/ 4 h 4"/>
                <a:gd name="T48" fmla="*/ 2 w 15"/>
                <a:gd name="T49" fmla="*/ 4 h 4"/>
                <a:gd name="T50" fmla="*/ 2 w 15"/>
                <a:gd name="T51" fmla="*/ 4 h 4"/>
                <a:gd name="T52" fmla="*/ 2 w 15"/>
                <a:gd name="T53" fmla="*/ 4 h 4"/>
                <a:gd name="T54" fmla="*/ 13 w 15"/>
                <a:gd name="T55" fmla="*/ 4 h 4"/>
                <a:gd name="T56" fmla="*/ 13 w 15"/>
                <a:gd name="T57" fmla="*/ 4 h 4"/>
                <a:gd name="T58" fmla="*/ 13 w 15"/>
                <a:gd name="T59" fmla="*/ 4 h 4"/>
                <a:gd name="T60" fmla="*/ 13 w 15"/>
                <a:gd name="T61" fmla="*/ 4 h 4"/>
                <a:gd name="T62" fmla="*/ 13 w 15"/>
                <a:gd name="T63" fmla="*/ 4 h 4"/>
                <a:gd name="T64" fmla="*/ 13 w 15"/>
                <a:gd name="T65" fmla="*/ 4 h 4"/>
                <a:gd name="T66" fmla="*/ 15 w 15"/>
                <a:gd name="T67" fmla="*/ 4 h 4"/>
                <a:gd name="T68" fmla="*/ 15 w 15"/>
                <a:gd name="T69" fmla="*/ 4 h 4"/>
                <a:gd name="T70" fmla="*/ 15 w 15"/>
                <a:gd name="T71" fmla="*/ 2 h 4"/>
                <a:gd name="T72" fmla="*/ 15 w 15"/>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
                <a:gd name="T113" fmla="*/ 15 w 15"/>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
                  <a:moveTo>
                    <a:pt x="15" y="2"/>
                  </a:moveTo>
                  <a:lnTo>
                    <a:pt x="15" y="2"/>
                  </a:lnTo>
                  <a:lnTo>
                    <a:pt x="13" y="2"/>
                  </a:lnTo>
                  <a:lnTo>
                    <a:pt x="13" y="0"/>
                  </a:lnTo>
                  <a:lnTo>
                    <a:pt x="2" y="0"/>
                  </a:lnTo>
                  <a:lnTo>
                    <a:pt x="0" y="0"/>
                  </a:lnTo>
                  <a:lnTo>
                    <a:pt x="0" y="2"/>
                  </a:lnTo>
                  <a:lnTo>
                    <a:pt x="0" y="4"/>
                  </a:lnTo>
                  <a:lnTo>
                    <a:pt x="2" y="4"/>
                  </a:lnTo>
                  <a:lnTo>
                    <a:pt x="13" y="4"/>
                  </a:lnTo>
                  <a:lnTo>
                    <a:pt x="15" y="4"/>
                  </a:lnTo>
                  <a:lnTo>
                    <a:pt x="15" y="2"/>
                  </a:lnTo>
                  <a:close/>
                </a:path>
              </a:pathLst>
            </a:custGeom>
            <a:solidFill>
              <a:srgbClr val="D8D8D8"/>
            </a:solidFill>
            <a:ln w="0">
              <a:solidFill>
                <a:srgbClr val="000000"/>
              </a:solidFill>
              <a:round/>
              <a:headEnd/>
              <a:tailEnd/>
            </a:ln>
          </p:spPr>
          <p:txBody>
            <a:bodyPr/>
            <a:lstStyle/>
            <a:p>
              <a:endParaRPr lang="en-US"/>
            </a:p>
          </p:txBody>
        </p:sp>
        <p:sp>
          <p:nvSpPr>
            <p:cNvPr id="25823" name="Freeform 88"/>
            <p:cNvSpPr>
              <a:spLocks/>
            </p:cNvSpPr>
            <p:nvPr/>
          </p:nvSpPr>
          <p:spPr bwMode="auto">
            <a:xfrm>
              <a:off x="4824" y="2479"/>
              <a:ext cx="15" cy="4"/>
            </a:xfrm>
            <a:custGeom>
              <a:avLst/>
              <a:gdLst>
                <a:gd name="T0" fmla="*/ 15 w 15"/>
                <a:gd name="T1" fmla="*/ 2 h 4"/>
                <a:gd name="T2" fmla="*/ 15 w 15"/>
                <a:gd name="T3" fmla="*/ 2 h 4"/>
                <a:gd name="T4" fmla="*/ 15 w 15"/>
                <a:gd name="T5" fmla="*/ 2 h 4"/>
                <a:gd name="T6" fmla="*/ 13 w 15"/>
                <a:gd name="T7" fmla="*/ 2 h 4"/>
                <a:gd name="T8" fmla="*/ 13 w 15"/>
                <a:gd name="T9" fmla="*/ 0 h 4"/>
                <a:gd name="T10" fmla="*/ 13 w 15"/>
                <a:gd name="T11" fmla="*/ 0 h 4"/>
                <a:gd name="T12" fmla="*/ 13 w 15"/>
                <a:gd name="T13" fmla="*/ 0 h 4"/>
                <a:gd name="T14" fmla="*/ 13 w 15"/>
                <a:gd name="T15" fmla="*/ 0 h 4"/>
                <a:gd name="T16" fmla="*/ 13 w 15"/>
                <a:gd name="T17" fmla="*/ 0 h 4"/>
                <a:gd name="T18" fmla="*/ 2 w 15"/>
                <a:gd name="T19" fmla="*/ 0 h 4"/>
                <a:gd name="T20" fmla="*/ 2 w 15"/>
                <a:gd name="T21" fmla="*/ 0 h 4"/>
                <a:gd name="T22" fmla="*/ 2 w 15"/>
                <a:gd name="T23" fmla="*/ 0 h 4"/>
                <a:gd name="T24" fmla="*/ 0 w 15"/>
                <a:gd name="T25" fmla="*/ 0 h 4"/>
                <a:gd name="T26" fmla="*/ 0 w 15"/>
                <a:gd name="T27" fmla="*/ 0 h 4"/>
                <a:gd name="T28" fmla="*/ 0 w 15"/>
                <a:gd name="T29" fmla="*/ 2 h 4"/>
                <a:gd name="T30" fmla="*/ 0 w 15"/>
                <a:gd name="T31" fmla="*/ 2 h 4"/>
                <a:gd name="T32" fmla="*/ 0 w 15"/>
                <a:gd name="T33" fmla="*/ 2 h 4"/>
                <a:gd name="T34" fmla="*/ 0 w 15"/>
                <a:gd name="T35" fmla="*/ 2 h 4"/>
                <a:gd name="T36" fmla="*/ 0 w 15"/>
                <a:gd name="T37" fmla="*/ 2 h 4"/>
                <a:gd name="T38" fmla="*/ 0 w 15"/>
                <a:gd name="T39" fmla="*/ 4 h 4"/>
                <a:gd name="T40" fmla="*/ 0 w 15"/>
                <a:gd name="T41" fmla="*/ 4 h 4"/>
                <a:gd name="T42" fmla="*/ 0 w 15"/>
                <a:gd name="T43" fmla="*/ 4 h 4"/>
                <a:gd name="T44" fmla="*/ 0 w 15"/>
                <a:gd name="T45" fmla="*/ 4 h 4"/>
                <a:gd name="T46" fmla="*/ 0 w 15"/>
                <a:gd name="T47" fmla="*/ 4 h 4"/>
                <a:gd name="T48" fmla="*/ 2 w 15"/>
                <a:gd name="T49" fmla="*/ 4 h 4"/>
                <a:gd name="T50" fmla="*/ 2 w 15"/>
                <a:gd name="T51" fmla="*/ 4 h 4"/>
                <a:gd name="T52" fmla="*/ 2 w 15"/>
                <a:gd name="T53" fmla="*/ 4 h 4"/>
                <a:gd name="T54" fmla="*/ 13 w 15"/>
                <a:gd name="T55" fmla="*/ 4 h 4"/>
                <a:gd name="T56" fmla="*/ 13 w 15"/>
                <a:gd name="T57" fmla="*/ 4 h 4"/>
                <a:gd name="T58" fmla="*/ 13 w 15"/>
                <a:gd name="T59" fmla="*/ 4 h 4"/>
                <a:gd name="T60" fmla="*/ 13 w 15"/>
                <a:gd name="T61" fmla="*/ 4 h 4"/>
                <a:gd name="T62" fmla="*/ 13 w 15"/>
                <a:gd name="T63" fmla="*/ 4 h 4"/>
                <a:gd name="T64" fmla="*/ 13 w 15"/>
                <a:gd name="T65" fmla="*/ 4 h 4"/>
                <a:gd name="T66" fmla="*/ 15 w 15"/>
                <a:gd name="T67" fmla="*/ 4 h 4"/>
                <a:gd name="T68" fmla="*/ 15 w 15"/>
                <a:gd name="T69" fmla="*/ 4 h 4"/>
                <a:gd name="T70" fmla="*/ 15 w 15"/>
                <a:gd name="T71" fmla="*/ 2 h 4"/>
                <a:gd name="T72" fmla="*/ 15 w 15"/>
                <a:gd name="T73" fmla="*/ 2 h 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4"/>
                <a:gd name="T113" fmla="*/ 15 w 15"/>
                <a:gd name="T114" fmla="*/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4">
                  <a:moveTo>
                    <a:pt x="15" y="2"/>
                  </a:moveTo>
                  <a:lnTo>
                    <a:pt x="15" y="2"/>
                  </a:lnTo>
                  <a:lnTo>
                    <a:pt x="13" y="2"/>
                  </a:lnTo>
                  <a:lnTo>
                    <a:pt x="13" y="0"/>
                  </a:lnTo>
                  <a:lnTo>
                    <a:pt x="2" y="0"/>
                  </a:lnTo>
                  <a:lnTo>
                    <a:pt x="0" y="0"/>
                  </a:lnTo>
                  <a:lnTo>
                    <a:pt x="0" y="2"/>
                  </a:lnTo>
                  <a:lnTo>
                    <a:pt x="0" y="4"/>
                  </a:lnTo>
                  <a:lnTo>
                    <a:pt x="2" y="4"/>
                  </a:lnTo>
                  <a:lnTo>
                    <a:pt x="13" y="4"/>
                  </a:lnTo>
                  <a:lnTo>
                    <a:pt x="15" y="4"/>
                  </a:lnTo>
                  <a:lnTo>
                    <a:pt x="15" y="2"/>
                  </a:lnTo>
                </a:path>
              </a:pathLst>
            </a:custGeom>
            <a:noFill/>
            <a:ln w="0">
              <a:solidFill>
                <a:srgbClr val="000000"/>
              </a:solidFill>
              <a:round/>
              <a:headEnd/>
              <a:tailEnd/>
            </a:ln>
          </p:spPr>
          <p:txBody>
            <a:bodyPr/>
            <a:lstStyle/>
            <a:p>
              <a:endParaRPr lang="en-US"/>
            </a:p>
          </p:txBody>
        </p:sp>
        <p:sp>
          <p:nvSpPr>
            <p:cNvPr id="25824" name="Rectangle 89"/>
            <p:cNvSpPr>
              <a:spLocks noChangeArrowheads="1"/>
            </p:cNvSpPr>
            <p:nvPr/>
          </p:nvSpPr>
          <p:spPr bwMode="auto">
            <a:xfrm>
              <a:off x="4409" y="2444"/>
              <a:ext cx="6" cy="211"/>
            </a:xfrm>
            <a:prstGeom prst="rect">
              <a:avLst/>
            </a:prstGeom>
            <a:solidFill>
              <a:srgbClr val="BFBFBF"/>
            </a:solidFill>
            <a:ln w="0">
              <a:solidFill>
                <a:srgbClr val="000000"/>
              </a:solidFill>
              <a:miter lim="800000"/>
              <a:headEnd/>
              <a:tailEnd/>
            </a:ln>
          </p:spPr>
          <p:txBody>
            <a:bodyPr/>
            <a:lstStyle/>
            <a:p>
              <a:endParaRPr lang="en-US"/>
            </a:p>
          </p:txBody>
        </p:sp>
        <p:sp>
          <p:nvSpPr>
            <p:cNvPr id="25825" name="Rectangle 90"/>
            <p:cNvSpPr>
              <a:spLocks noChangeArrowheads="1"/>
            </p:cNvSpPr>
            <p:nvPr/>
          </p:nvSpPr>
          <p:spPr bwMode="auto">
            <a:xfrm>
              <a:off x="4409" y="2444"/>
              <a:ext cx="6" cy="211"/>
            </a:xfrm>
            <a:prstGeom prst="rect">
              <a:avLst/>
            </a:prstGeom>
            <a:noFill/>
            <a:ln w="0">
              <a:solidFill>
                <a:srgbClr val="7F7F7F"/>
              </a:solidFill>
              <a:miter lim="800000"/>
              <a:headEnd/>
              <a:tailEnd/>
            </a:ln>
          </p:spPr>
          <p:txBody>
            <a:bodyPr/>
            <a:lstStyle/>
            <a:p>
              <a:endParaRPr lang="en-US"/>
            </a:p>
          </p:txBody>
        </p:sp>
        <p:sp>
          <p:nvSpPr>
            <p:cNvPr id="25826" name="Rectangle 91"/>
            <p:cNvSpPr>
              <a:spLocks noChangeArrowheads="1"/>
            </p:cNvSpPr>
            <p:nvPr/>
          </p:nvSpPr>
          <p:spPr bwMode="auto">
            <a:xfrm>
              <a:off x="4666" y="2444"/>
              <a:ext cx="6" cy="211"/>
            </a:xfrm>
            <a:prstGeom prst="rect">
              <a:avLst/>
            </a:prstGeom>
            <a:solidFill>
              <a:srgbClr val="BFBFBF"/>
            </a:solidFill>
            <a:ln w="0">
              <a:solidFill>
                <a:srgbClr val="000000"/>
              </a:solidFill>
              <a:miter lim="800000"/>
              <a:headEnd/>
              <a:tailEnd/>
            </a:ln>
          </p:spPr>
          <p:txBody>
            <a:bodyPr/>
            <a:lstStyle/>
            <a:p>
              <a:endParaRPr lang="en-US"/>
            </a:p>
          </p:txBody>
        </p:sp>
        <p:sp>
          <p:nvSpPr>
            <p:cNvPr id="25827" name="Rectangle 92"/>
            <p:cNvSpPr>
              <a:spLocks noChangeArrowheads="1"/>
            </p:cNvSpPr>
            <p:nvPr/>
          </p:nvSpPr>
          <p:spPr bwMode="auto">
            <a:xfrm>
              <a:off x="4666" y="2444"/>
              <a:ext cx="6" cy="211"/>
            </a:xfrm>
            <a:prstGeom prst="rect">
              <a:avLst/>
            </a:prstGeom>
            <a:noFill/>
            <a:ln w="0">
              <a:solidFill>
                <a:srgbClr val="7F7F7F"/>
              </a:solidFill>
              <a:miter lim="800000"/>
              <a:headEnd/>
              <a:tailEnd/>
            </a:ln>
          </p:spPr>
          <p:txBody>
            <a:bodyPr/>
            <a:lstStyle/>
            <a:p>
              <a:endParaRPr lang="en-US"/>
            </a:p>
          </p:txBody>
        </p:sp>
        <p:sp>
          <p:nvSpPr>
            <p:cNvPr id="25828" name="Oval 93"/>
            <p:cNvSpPr>
              <a:spLocks noChangeArrowheads="1"/>
            </p:cNvSpPr>
            <p:nvPr/>
          </p:nvSpPr>
          <p:spPr bwMode="auto">
            <a:xfrm>
              <a:off x="4634" y="2484"/>
              <a:ext cx="9" cy="8"/>
            </a:xfrm>
            <a:prstGeom prst="ellipse">
              <a:avLst/>
            </a:prstGeom>
            <a:solidFill>
              <a:srgbClr val="FF0000"/>
            </a:solidFill>
            <a:ln w="0">
              <a:solidFill>
                <a:srgbClr val="000000"/>
              </a:solidFill>
              <a:round/>
              <a:headEnd/>
              <a:tailEnd/>
            </a:ln>
          </p:spPr>
          <p:txBody>
            <a:bodyPr/>
            <a:lstStyle/>
            <a:p>
              <a:endParaRPr lang="en-US"/>
            </a:p>
          </p:txBody>
        </p:sp>
        <p:sp>
          <p:nvSpPr>
            <p:cNvPr id="25829" name="Oval 94"/>
            <p:cNvSpPr>
              <a:spLocks noChangeArrowheads="1"/>
            </p:cNvSpPr>
            <p:nvPr/>
          </p:nvSpPr>
          <p:spPr bwMode="auto">
            <a:xfrm>
              <a:off x="4634" y="2484"/>
              <a:ext cx="9" cy="8"/>
            </a:xfrm>
            <a:prstGeom prst="ellipse">
              <a:avLst/>
            </a:prstGeom>
            <a:noFill/>
            <a:ln w="0">
              <a:solidFill>
                <a:srgbClr val="000000"/>
              </a:solidFill>
              <a:round/>
              <a:headEnd/>
              <a:tailEnd/>
            </a:ln>
          </p:spPr>
          <p:txBody>
            <a:bodyPr/>
            <a:lstStyle/>
            <a:p>
              <a:endParaRPr lang="en-US"/>
            </a:p>
          </p:txBody>
        </p:sp>
        <p:sp>
          <p:nvSpPr>
            <p:cNvPr id="25830" name="Oval 95"/>
            <p:cNvSpPr>
              <a:spLocks noChangeArrowheads="1"/>
            </p:cNvSpPr>
            <p:nvPr/>
          </p:nvSpPr>
          <p:spPr bwMode="auto">
            <a:xfrm>
              <a:off x="4634" y="2515"/>
              <a:ext cx="9" cy="8"/>
            </a:xfrm>
            <a:prstGeom prst="ellipse">
              <a:avLst/>
            </a:prstGeom>
            <a:solidFill>
              <a:srgbClr val="83FF00"/>
            </a:solidFill>
            <a:ln w="0">
              <a:solidFill>
                <a:srgbClr val="000000"/>
              </a:solidFill>
              <a:round/>
              <a:headEnd/>
              <a:tailEnd/>
            </a:ln>
          </p:spPr>
          <p:txBody>
            <a:bodyPr/>
            <a:lstStyle/>
            <a:p>
              <a:endParaRPr lang="en-US"/>
            </a:p>
          </p:txBody>
        </p:sp>
        <p:sp>
          <p:nvSpPr>
            <p:cNvPr id="25831" name="Oval 96"/>
            <p:cNvSpPr>
              <a:spLocks noChangeArrowheads="1"/>
            </p:cNvSpPr>
            <p:nvPr/>
          </p:nvSpPr>
          <p:spPr bwMode="auto">
            <a:xfrm>
              <a:off x="4634" y="2515"/>
              <a:ext cx="9" cy="8"/>
            </a:xfrm>
            <a:prstGeom prst="ellipse">
              <a:avLst/>
            </a:prstGeom>
            <a:noFill/>
            <a:ln w="0">
              <a:solidFill>
                <a:srgbClr val="000000"/>
              </a:solidFill>
              <a:round/>
              <a:headEnd/>
              <a:tailEnd/>
            </a:ln>
          </p:spPr>
          <p:txBody>
            <a:bodyPr/>
            <a:lstStyle/>
            <a:p>
              <a:endParaRPr lang="en-US"/>
            </a:p>
          </p:txBody>
        </p:sp>
        <p:sp>
          <p:nvSpPr>
            <p:cNvPr id="25832" name="Freeform 97"/>
            <p:cNvSpPr>
              <a:spLocks/>
            </p:cNvSpPr>
            <p:nvPr/>
          </p:nvSpPr>
          <p:spPr bwMode="auto">
            <a:xfrm>
              <a:off x="4618" y="2590"/>
              <a:ext cx="29" cy="21"/>
            </a:xfrm>
            <a:custGeom>
              <a:avLst/>
              <a:gdLst>
                <a:gd name="T0" fmla="*/ 29 w 29"/>
                <a:gd name="T1" fmla="*/ 5 h 21"/>
                <a:gd name="T2" fmla="*/ 29 w 29"/>
                <a:gd name="T3" fmla="*/ 3 h 21"/>
                <a:gd name="T4" fmla="*/ 29 w 29"/>
                <a:gd name="T5" fmla="*/ 3 h 21"/>
                <a:gd name="T6" fmla="*/ 27 w 29"/>
                <a:gd name="T7" fmla="*/ 1 h 21"/>
                <a:gd name="T8" fmla="*/ 27 w 29"/>
                <a:gd name="T9" fmla="*/ 1 h 21"/>
                <a:gd name="T10" fmla="*/ 27 w 29"/>
                <a:gd name="T11" fmla="*/ 1 h 21"/>
                <a:gd name="T12" fmla="*/ 25 w 29"/>
                <a:gd name="T13" fmla="*/ 1 h 21"/>
                <a:gd name="T14" fmla="*/ 25 w 29"/>
                <a:gd name="T15" fmla="*/ 0 h 21"/>
                <a:gd name="T16" fmla="*/ 23 w 29"/>
                <a:gd name="T17" fmla="*/ 0 h 21"/>
                <a:gd name="T18" fmla="*/ 4 w 29"/>
                <a:gd name="T19" fmla="*/ 0 h 21"/>
                <a:gd name="T20" fmla="*/ 4 w 29"/>
                <a:gd name="T21" fmla="*/ 0 h 21"/>
                <a:gd name="T22" fmla="*/ 2 w 29"/>
                <a:gd name="T23" fmla="*/ 1 h 21"/>
                <a:gd name="T24" fmla="*/ 2 w 29"/>
                <a:gd name="T25" fmla="*/ 1 h 21"/>
                <a:gd name="T26" fmla="*/ 0 w 29"/>
                <a:gd name="T27" fmla="*/ 1 h 21"/>
                <a:gd name="T28" fmla="*/ 0 w 29"/>
                <a:gd name="T29" fmla="*/ 1 h 21"/>
                <a:gd name="T30" fmla="*/ 0 w 29"/>
                <a:gd name="T31" fmla="*/ 3 h 21"/>
                <a:gd name="T32" fmla="*/ 0 w 29"/>
                <a:gd name="T33" fmla="*/ 3 h 21"/>
                <a:gd name="T34" fmla="*/ 0 w 29"/>
                <a:gd name="T35" fmla="*/ 5 h 21"/>
                <a:gd name="T36" fmla="*/ 0 w 29"/>
                <a:gd name="T37" fmla="*/ 17 h 21"/>
                <a:gd name="T38" fmla="*/ 0 w 29"/>
                <a:gd name="T39" fmla="*/ 17 h 21"/>
                <a:gd name="T40" fmla="*/ 0 w 29"/>
                <a:gd name="T41" fmla="*/ 19 h 21"/>
                <a:gd name="T42" fmla="*/ 0 w 29"/>
                <a:gd name="T43" fmla="*/ 19 h 21"/>
                <a:gd name="T44" fmla="*/ 0 w 29"/>
                <a:gd name="T45" fmla="*/ 21 h 21"/>
                <a:gd name="T46" fmla="*/ 2 w 29"/>
                <a:gd name="T47" fmla="*/ 21 h 21"/>
                <a:gd name="T48" fmla="*/ 2 w 29"/>
                <a:gd name="T49" fmla="*/ 21 h 21"/>
                <a:gd name="T50" fmla="*/ 4 w 29"/>
                <a:gd name="T51" fmla="*/ 21 h 21"/>
                <a:gd name="T52" fmla="*/ 4 w 29"/>
                <a:gd name="T53" fmla="*/ 21 h 21"/>
                <a:gd name="T54" fmla="*/ 23 w 29"/>
                <a:gd name="T55" fmla="*/ 21 h 21"/>
                <a:gd name="T56" fmla="*/ 25 w 29"/>
                <a:gd name="T57" fmla="*/ 21 h 21"/>
                <a:gd name="T58" fmla="*/ 25 w 29"/>
                <a:gd name="T59" fmla="*/ 21 h 21"/>
                <a:gd name="T60" fmla="*/ 27 w 29"/>
                <a:gd name="T61" fmla="*/ 21 h 21"/>
                <a:gd name="T62" fmla="*/ 27 w 29"/>
                <a:gd name="T63" fmla="*/ 21 h 21"/>
                <a:gd name="T64" fmla="*/ 27 w 29"/>
                <a:gd name="T65" fmla="*/ 19 h 21"/>
                <a:gd name="T66" fmla="*/ 29 w 29"/>
                <a:gd name="T67" fmla="*/ 19 h 21"/>
                <a:gd name="T68" fmla="*/ 29 w 29"/>
                <a:gd name="T69" fmla="*/ 17 h 21"/>
                <a:gd name="T70" fmla="*/ 29 w 29"/>
                <a:gd name="T71" fmla="*/ 17 h 21"/>
                <a:gd name="T72" fmla="*/ 29 w 29"/>
                <a:gd name="T73" fmla="*/ 5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21"/>
                <a:gd name="T113" fmla="*/ 29 w 29"/>
                <a:gd name="T114" fmla="*/ 21 h 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21">
                  <a:moveTo>
                    <a:pt x="29" y="5"/>
                  </a:moveTo>
                  <a:lnTo>
                    <a:pt x="29" y="3"/>
                  </a:lnTo>
                  <a:lnTo>
                    <a:pt x="27" y="1"/>
                  </a:lnTo>
                  <a:lnTo>
                    <a:pt x="25" y="1"/>
                  </a:lnTo>
                  <a:lnTo>
                    <a:pt x="25" y="0"/>
                  </a:lnTo>
                  <a:lnTo>
                    <a:pt x="23" y="0"/>
                  </a:lnTo>
                  <a:lnTo>
                    <a:pt x="4" y="0"/>
                  </a:lnTo>
                  <a:lnTo>
                    <a:pt x="2" y="1"/>
                  </a:lnTo>
                  <a:lnTo>
                    <a:pt x="0" y="1"/>
                  </a:lnTo>
                  <a:lnTo>
                    <a:pt x="0" y="3"/>
                  </a:lnTo>
                  <a:lnTo>
                    <a:pt x="0" y="5"/>
                  </a:lnTo>
                  <a:lnTo>
                    <a:pt x="0" y="17"/>
                  </a:lnTo>
                  <a:lnTo>
                    <a:pt x="0" y="19"/>
                  </a:lnTo>
                  <a:lnTo>
                    <a:pt x="0" y="21"/>
                  </a:lnTo>
                  <a:lnTo>
                    <a:pt x="2" y="21"/>
                  </a:lnTo>
                  <a:lnTo>
                    <a:pt x="4" y="21"/>
                  </a:lnTo>
                  <a:lnTo>
                    <a:pt x="23" y="21"/>
                  </a:lnTo>
                  <a:lnTo>
                    <a:pt x="25" y="21"/>
                  </a:lnTo>
                  <a:lnTo>
                    <a:pt x="27" y="21"/>
                  </a:lnTo>
                  <a:lnTo>
                    <a:pt x="27" y="19"/>
                  </a:lnTo>
                  <a:lnTo>
                    <a:pt x="29" y="19"/>
                  </a:lnTo>
                  <a:lnTo>
                    <a:pt x="29" y="17"/>
                  </a:lnTo>
                  <a:lnTo>
                    <a:pt x="29" y="5"/>
                  </a:lnTo>
                  <a:close/>
                </a:path>
              </a:pathLst>
            </a:custGeom>
            <a:solidFill>
              <a:srgbClr val="BFBFBF"/>
            </a:solidFill>
            <a:ln w="0">
              <a:solidFill>
                <a:srgbClr val="000000"/>
              </a:solidFill>
              <a:round/>
              <a:headEnd/>
              <a:tailEnd/>
            </a:ln>
          </p:spPr>
          <p:txBody>
            <a:bodyPr/>
            <a:lstStyle/>
            <a:p>
              <a:endParaRPr lang="en-US"/>
            </a:p>
          </p:txBody>
        </p:sp>
        <p:sp>
          <p:nvSpPr>
            <p:cNvPr id="25833" name="Freeform 98"/>
            <p:cNvSpPr>
              <a:spLocks/>
            </p:cNvSpPr>
            <p:nvPr/>
          </p:nvSpPr>
          <p:spPr bwMode="auto">
            <a:xfrm>
              <a:off x="4618" y="2590"/>
              <a:ext cx="29" cy="21"/>
            </a:xfrm>
            <a:custGeom>
              <a:avLst/>
              <a:gdLst>
                <a:gd name="T0" fmla="*/ 29 w 29"/>
                <a:gd name="T1" fmla="*/ 5 h 21"/>
                <a:gd name="T2" fmla="*/ 29 w 29"/>
                <a:gd name="T3" fmla="*/ 3 h 21"/>
                <a:gd name="T4" fmla="*/ 29 w 29"/>
                <a:gd name="T5" fmla="*/ 3 h 21"/>
                <a:gd name="T6" fmla="*/ 27 w 29"/>
                <a:gd name="T7" fmla="*/ 1 h 21"/>
                <a:gd name="T8" fmla="*/ 27 w 29"/>
                <a:gd name="T9" fmla="*/ 1 h 21"/>
                <a:gd name="T10" fmla="*/ 27 w 29"/>
                <a:gd name="T11" fmla="*/ 1 h 21"/>
                <a:gd name="T12" fmla="*/ 25 w 29"/>
                <a:gd name="T13" fmla="*/ 1 h 21"/>
                <a:gd name="T14" fmla="*/ 25 w 29"/>
                <a:gd name="T15" fmla="*/ 0 h 21"/>
                <a:gd name="T16" fmla="*/ 23 w 29"/>
                <a:gd name="T17" fmla="*/ 0 h 21"/>
                <a:gd name="T18" fmla="*/ 4 w 29"/>
                <a:gd name="T19" fmla="*/ 0 h 21"/>
                <a:gd name="T20" fmla="*/ 4 w 29"/>
                <a:gd name="T21" fmla="*/ 0 h 21"/>
                <a:gd name="T22" fmla="*/ 2 w 29"/>
                <a:gd name="T23" fmla="*/ 1 h 21"/>
                <a:gd name="T24" fmla="*/ 2 w 29"/>
                <a:gd name="T25" fmla="*/ 1 h 21"/>
                <a:gd name="T26" fmla="*/ 0 w 29"/>
                <a:gd name="T27" fmla="*/ 1 h 21"/>
                <a:gd name="T28" fmla="*/ 0 w 29"/>
                <a:gd name="T29" fmla="*/ 1 h 21"/>
                <a:gd name="T30" fmla="*/ 0 w 29"/>
                <a:gd name="T31" fmla="*/ 3 h 21"/>
                <a:gd name="T32" fmla="*/ 0 w 29"/>
                <a:gd name="T33" fmla="*/ 3 h 21"/>
                <a:gd name="T34" fmla="*/ 0 w 29"/>
                <a:gd name="T35" fmla="*/ 5 h 21"/>
                <a:gd name="T36" fmla="*/ 0 w 29"/>
                <a:gd name="T37" fmla="*/ 17 h 21"/>
                <a:gd name="T38" fmla="*/ 0 w 29"/>
                <a:gd name="T39" fmla="*/ 17 h 21"/>
                <a:gd name="T40" fmla="*/ 0 w 29"/>
                <a:gd name="T41" fmla="*/ 19 h 21"/>
                <a:gd name="T42" fmla="*/ 0 w 29"/>
                <a:gd name="T43" fmla="*/ 19 h 21"/>
                <a:gd name="T44" fmla="*/ 0 w 29"/>
                <a:gd name="T45" fmla="*/ 21 h 21"/>
                <a:gd name="T46" fmla="*/ 2 w 29"/>
                <a:gd name="T47" fmla="*/ 21 h 21"/>
                <a:gd name="T48" fmla="*/ 2 w 29"/>
                <a:gd name="T49" fmla="*/ 21 h 21"/>
                <a:gd name="T50" fmla="*/ 4 w 29"/>
                <a:gd name="T51" fmla="*/ 21 h 21"/>
                <a:gd name="T52" fmla="*/ 4 w 29"/>
                <a:gd name="T53" fmla="*/ 21 h 21"/>
                <a:gd name="T54" fmla="*/ 23 w 29"/>
                <a:gd name="T55" fmla="*/ 21 h 21"/>
                <a:gd name="T56" fmla="*/ 25 w 29"/>
                <a:gd name="T57" fmla="*/ 21 h 21"/>
                <a:gd name="T58" fmla="*/ 25 w 29"/>
                <a:gd name="T59" fmla="*/ 21 h 21"/>
                <a:gd name="T60" fmla="*/ 27 w 29"/>
                <a:gd name="T61" fmla="*/ 21 h 21"/>
                <a:gd name="T62" fmla="*/ 27 w 29"/>
                <a:gd name="T63" fmla="*/ 21 h 21"/>
                <a:gd name="T64" fmla="*/ 27 w 29"/>
                <a:gd name="T65" fmla="*/ 19 h 21"/>
                <a:gd name="T66" fmla="*/ 29 w 29"/>
                <a:gd name="T67" fmla="*/ 19 h 21"/>
                <a:gd name="T68" fmla="*/ 29 w 29"/>
                <a:gd name="T69" fmla="*/ 17 h 21"/>
                <a:gd name="T70" fmla="*/ 29 w 29"/>
                <a:gd name="T71" fmla="*/ 17 h 21"/>
                <a:gd name="T72" fmla="*/ 29 w 29"/>
                <a:gd name="T73" fmla="*/ 5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21"/>
                <a:gd name="T113" fmla="*/ 29 w 29"/>
                <a:gd name="T114" fmla="*/ 21 h 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21">
                  <a:moveTo>
                    <a:pt x="29" y="5"/>
                  </a:moveTo>
                  <a:lnTo>
                    <a:pt x="29" y="3"/>
                  </a:lnTo>
                  <a:lnTo>
                    <a:pt x="27" y="1"/>
                  </a:lnTo>
                  <a:lnTo>
                    <a:pt x="25" y="1"/>
                  </a:lnTo>
                  <a:lnTo>
                    <a:pt x="25" y="0"/>
                  </a:lnTo>
                  <a:lnTo>
                    <a:pt x="23" y="0"/>
                  </a:lnTo>
                  <a:lnTo>
                    <a:pt x="4" y="0"/>
                  </a:lnTo>
                  <a:lnTo>
                    <a:pt x="2" y="1"/>
                  </a:lnTo>
                  <a:lnTo>
                    <a:pt x="0" y="1"/>
                  </a:lnTo>
                  <a:lnTo>
                    <a:pt x="0" y="3"/>
                  </a:lnTo>
                  <a:lnTo>
                    <a:pt x="0" y="5"/>
                  </a:lnTo>
                  <a:lnTo>
                    <a:pt x="0" y="17"/>
                  </a:lnTo>
                  <a:lnTo>
                    <a:pt x="0" y="19"/>
                  </a:lnTo>
                  <a:lnTo>
                    <a:pt x="0" y="21"/>
                  </a:lnTo>
                  <a:lnTo>
                    <a:pt x="2" y="21"/>
                  </a:lnTo>
                  <a:lnTo>
                    <a:pt x="4" y="21"/>
                  </a:lnTo>
                  <a:lnTo>
                    <a:pt x="23" y="21"/>
                  </a:lnTo>
                  <a:lnTo>
                    <a:pt x="25" y="21"/>
                  </a:lnTo>
                  <a:lnTo>
                    <a:pt x="27" y="21"/>
                  </a:lnTo>
                  <a:lnTo>
                    <a:pt x="27" y="19"/>
                  </a:lnTo>
                  <a:lnTo>
                    <a:pt x="29" y="19"/>
                  </a:lnTo>
                  <a:lnTo>
                    <a:pt x="29" y="17"/>
                  </a:lnTo>
                  <a:lnTo>
                    <a:pt x="29" y="5"/>
                  </a:lnTo>
                </a:path>
              </a:pathLst>
            </a:custGeom>
            <a:noFill/>
            <a:ln w="0">
              <a:solidFill>
                <a:srgbClr val="000000"/>
              </a:solidFill>
              <a:round/>
              <a:headEnd/>
              <a:tailEnd/>
            </a:ln>
          </p:spPr>
          <p:txBody>
            <a:bodyPr/>
            <a:lstStyle/>
            <a:p>
              <a:endParaRPr lang="en-US"/>
            </a:p>
          </p:txBody>
        </p:sp>
        <p:sp>
          <p:nvSpPr>
            <p:cNvPr id="25834" name="Freeform 99"/>
            <p:cNvSpPr>
              <a:spLocks/>
            </p:cNvSpPr>
            <p:nvPr/>
          </p:nvSpPr>
          <p:spPr bwMode="auto">
            <a:xfrm>
              <a:off x="4620" y="2591"/>
              <a:ext cx="25" cy="18"/>
            </a:xfrm>
            <a:custGeom>
              <a:avLst/>
              <a:gdLst>
                <a:gd name="T0" fmla="*/ 25 w 25"/>
                <a:gd name="T1" fmla="*/ 6 h 18"/>
                <a:gd name="T2" fmla="*/ 25 w 25"/>
                <a:gd name="T3" fmla="*/ 6 h 18"/>
                <a:gd name="T4" fmla="*/ 25 w 25"/>
                <a:gd name="T5" fmla="*/ 4 h 18"/>
                <a:gd name="T6" fmla="*/ 23 w 25"/>
                <a:gd name="T7" fmla="*/ 4 h 18"/>
                <a:gd name="T8" fmla="*/ 23 w 25"/>
                <a:gd name="T9" fmla="*/ 2 h 18"/>
                <a:gd name="T10" fmla="*/ 21 w 25"/>
                <a:gd name="T11" fmla="*/ 2 h 18"/>
                <a:gd name="T12" fmla="*/ 21 w 25"/>
                <a:gd name="T13" fmla="*/ 2 h 18"/>
                <a:gd name="T14" fmla="*/ 19 w 25"/>
                <a:gd name="T15" fmla="*/ 2 h 18"/>
                <a:gd name="T16" fmla="*/ 19 w 25"/>
                <a:gd name="T17" fmla="*/ 0 h 18"/>
                <a:gd name="T18" fmla="*/ 6 w 25"/>
                <a:gd name="T19" fmla="*/ 0 h 18"/>
                <a:gd name="T20" fmla="*/ 4 w 25"/>
                <a:gd name="T21" fmla="*/ 2 h 18"/>
                <a:gd name="T22" fmla="*/ 4 w 25"/>
                <a:gd name="T23" fmla="*/ 2 h 18"/>
                <a:gd name="T24" fmla="*/ 2 w 25"/>
                <a:gd name="T25" fmla="*/ 2 h 18"/>
                <a:gd name="T26" fmla="*/ 2 w 25"/>
                <a:gd name="T27" fmla="*/ 2 h 18"/>
                <a:gd name="T28" fmla="*/ 0 w 25"/>
                <a:gd name="T29" fmla="*/ 4 h 18"/>
                <a:gd name="T30" fmla="*/ 0 w 25"/>
                <a:gd name="T31" fmla="*/ 4 h 18"/>
                <a:gd name="T32" fmla="*/ 0 w 25"/>
                <a:gd name="T33" fmla="*/ 6 h 18"/>
                <a:gd name="T34" fmla="*/ 0 w 25"/>
                <a:gd name="T35" fmla="*/ 6 h 18"/>
                <a:gd name="T36" fmla="*/ 0 w 25"/>
                <a:gd name="T37" fmla="*/ 12 h 18"/>
                <a:gd name="T38" fmla="*/ 0 w 25"/>
                <a:gd name="T39" fmla="*/ 14 h 18"/>
                <a:gd name="T40" fmla="*/ 0 w 25"/>
                <a:gd name="T41" fmla="*/ 14 h 18"/>
                <a:gd name="T42" fmla="*/ 0 w 25"/>
                <a:gd name="T43" fmla="*/ 16 h 18"/>
                <a:gd name="T44" fmla="*/ 2 w 25"/>
                <a:gd name="T45" fmla="*/ 16 h 18"/>
                <a:gd name="T46" fmla="*/ 2 w 25"/>
                <a:gd name="T47" fmla="*/ 18 h 18"/>
                <a:gd name="T48" fmla="*/ 4 w 25"/>
                <a:gd name="T49" fmla="*/ 18 h 18"/>
                <a:gd name="T50" fmla="*/ 4 w 25"/>
                <a:gd name="T51" fmla="*/ 18 h 18"/>
                <a:gd name="T52" fmla="*/ 6 w 25"/>
                <a:gd name="T53" fmla="*/ 18 h 18"/>
                <a:gd name="T54" fmla="*/ 19 w 25"/>
                <a:gd name="T55" fmla="*/ 18 h 18"/>
                <a:gd name="T56" fmla="*/ 19 w 25"/>
                <a:gd name="T57" fmla="*/ 18 h 18"/>
                <a:gd name="T58" fmla="*/ 21 w 25"/>
                <a:gd name="T59" fmla="*/ 18 h 18"/>
                <a:gd name="T60" fmla="*/ 21 w 25"/>
                <a:gd name="T61" fmla="*/ 18 h 18"/>
                <a:gd name="T62" fmla="*/ 23 w 25"/>
                <a:gd name="T63" fmla="*/ 16 h 18"/>
                <a:gd name="T64" fmla="*/ 23 w 25"/>
                <a:gd name="T65" fmla="*/ 16 h 18"/>
                <a:gd name="T66" fmla="*/ 25 w 25"/>
                <a:gd name="T67" fmla="*/ 14 h 18"/>
                <a:gd name="T68" fmla="*/ 25 w 25"/>
                <a:gd name="T69" fmla="*/ 14 h 18"/>
                <a:gd name="T70" fmla="*/ 25 w 25"/>
                <a:gd name="T71" fmla="*/ 12 h 18"/>
                <a:gd name="T72" fmla="*/ 25 w 25"/>
                <a:gd name="T73" fmla="*/ 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18"/>
                <a:gd name="T113" fmla="*/ 25 w 25"/>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18">
                  <a:moveTo>
                    <a:pt x="25" y="6"/>
                  </a:moveTo>
                  <a:lnTo>
                    <a:pt x="25" y="6"/>
                  </a:lnTo>
                  <a:lnTo>
                    <a:pt x="25" y="4"/>
                  </a:lnTo>
                  <a:lnTo>
                    <a:pt x="23" y="4"/>
                  </a:lnTo>
                  <a:lnTo>
                    <a:pt x="23" y="2"/>
                  </a:lnTo>
                  <a:lnTo>
                    <a:pt x="21" y="2"/>
                  </a:lnTo>
                  <a:lnTo>
                    <a:pt x="19" y="2"/>
                  </a:lnTo>
                  <a:lnTo>
                    <a:pt x="19" y="0"/>
                  </a:lnTo>
                  <a:lnTo>
                    <a:pt x="6" y="0"/>
                  </a:lnTo>
                  <a:lnTo>
                    <a:pt x="4" y="2"/>
                  </a:lnTo>
                  <a:lnTo>
                    <a:pt x="2" y="2"/>
                  </a:lnTo>
                  <a:lnTo>
                    <a:pt x="0" y="4"/>
                  </a:lnTo>
                  <a:lnTo>
                    <a:pt x="0" y="6"/>
                  </a:lnTo>
                  <a:lnTo>
                    <a:pt x="0" y="12"/>
                  </a:lnTo>
                  <a:lnTo>
                    <a:pt x="0" y="14"/>
                  </a:lnTo>
                  <a:lnTo>
                    <a:pt x="0" y="16"/>
                  </a:lnTo>
                  <a:lnTo>
                    <a:pt x="2" y="16"/>
                  </a:lnTo>
                  <a:lnTo>
                    <a:pt x="2" y="18"/>
                  </a:lnTo>
                  <a:lnTo>
                    <a:pt x="4" y="18"/>
                  </a:lnTo>
                  <a:lnTo>
                    <a:pt x="6" y="18"/>
                  </a:lnTo>
                  <a:lnTo>
                    <a:pt x="19" y="18"/>
                  </a:lnTo>
                  <a:lnTo>
                    <a:pt x="21" y="18"/>
                  </a:lnTo>
                  <a:lnTo>
                    <a:pt x="23" y="16"/>
                  </a:lnTo>
                  <a:lnTo>
                    <a:pt x="25" y="14"/>
                  </a:lnTo>
                  <a:lnTo>
                    <a:pt x="25" y="12"/>
                  </a:lnTo>
                  <a:lnTo>
                    <a:pt x="25" y="6"/>
                  </a:lnTo>
                  <a:close/>
                </a:path>
              </a:pathLst>
            </a:custGeom>
            <a:solidFill>
              <a:srgbClr val="7F7F7F"/>
            </a:solidFill>
            <a:ln w="0">
              <a:solidFill>
                <a:srgbClr val="000000"/>
              </a:solidFill>
              <a:round/>
              <a:headEnd/>
              <a:tailEnd/>
            </a:ln>
          </p:spPr>
          <p:txBody>
            <a:bodyPr/>
            <a:lstStyle/>
            <a:p>
              <a:endParaRPr lang="en-US"/>
            </a:p>
          </p:txBody>
        </p:sp>
        <p:sp>
          <p:nvSpPr>
            <p:cNvPr id="25835" name="Freeform 100"/>
            <p:cNvSpPr>
              <a:spLocks/>
            </p:cNvSpPr>
            <p:nvPr/>
          </p:nvSpPr>
          <p:spPr bwMode="auto">
            <a:xfrm>
              <a:off x="4620" y="2591"/>
              <a:ext cx="25" cy="18"/>
            </a:xfrm>
            <a:custGeom>
              <a:avLst/>
              <a:gdLst>
                <a:gd name="T0" fmla="*/ 25 w 25"/>
                <a:gd name="T1" fmla="*/ 6 h 18"/>
                <a:gd name="T2" fmla="*/ 25 w 25"/>
                <a:gd name="T3" fmla="*/ 6 h 18"/>
                <a:gd name="T4" fmla="*/ 25 w 25"/>
                <a:gd name="T5" fmla="*/ 4 h 18"/>
                <a:gd name="T6" fmla="*/ 23 w 25"/>
                <a:gd name="T7" fmla="*/ 4 h 18"/>
                <a:gd name="T8" fmla="*/ 23 w 25"/>
                <a:gd name="T9" fmla="*/ 2 h 18"/>
                <a:gd name="T10" fmla="*/ 21 w 25"/>
                <a:gd name="T11" fmla="*/ 2 h 18"/>
                <a:gd name="T12" fmla="*/ 21 w 25"/>
                <a:gd name="T13" fmla="*/ 2 h 18"/>
                <a:gd name="T14" fmla="*/ 19 w 25"/>
                <a:gd name="T15" fmla="*/ 2 h 18"/>
                <a:gd name="T16" fmla="*/ 19 w 25"/>
                <a:gd name="T17" fmla="*/ 0 h 18"/>
                <a:gd name="T18" fmla="*/ 6 w 25"/>
                <a:gd name="T19" fmla="*/ 0 h 18"/>
                <a:gd name="T20" fmla="*/ 4 w 25"/>
                <a:gd name="T21" fmla="*/ 2 h 18"/>
                <a:gd name="T22" fmla="*/ 4 w 25"/>
                <a:gd name="T23" fmla="*/ 2 h 18"/>
                <a:gd name="T24" fmla="*/ 2 w 25"/>
                <a:gd name="T25" fmla="*/ 2 h 18"/>
                <a:gd name="T26" fmla="*/ 2 w 25"/>
                <a:gd name="T27" fmla="*/ 2 h 18"/>
                <a:gd name="T28" fmla="*/ 0 w 25"/>
                <a:gd name="T29" fmla="*/ 4 h 18"/>
                <a:gd name="T30" fmla="*/ 0 w 25"/>
                <a:gd name="T31" fmla="*/ 4 h 18"/>
                <a:gd name="T32" fmla="*/ 0 w 25"/>
                <a:gd name="T33" fmla="*/ 6 h 18"/>
                <a:gd name="T34" fmla="*/ 0 w 25"/>
                <a:gd name="T35" fmla="*/ 6 h 18"/>
                <a:gd name="T36" fmla="*/ 0 w 25"/>
                <a:gd name="T37" fmla="*/ 12 h 18"/>
                <a:gd name="T38" fmla="*/ 0 w 25"/>
                <a:gd name="T39" fmla="*/ 14 h 18"/>
                <a:gd name="T40" fmla="*/ 0 w 25"/>
                <a:gd name="T41" fmla="*/ 14 h 18"/>
                <a:gd name="T42" fmla="*/ 0 w 25"/>
                <a:gd name="T43" fmla="*/ 16 h 18"/>
                <a:gd name="T44" fmla="*/ 2 w 25"/>
                <a:gd name="T45" fmla="*/ 16 h 18"/>
                <a:gd name="T46" fmla="*/ 2 w 25"/>
                <a:gd name="T47" fmla="*/ 18 h 18"/>
                <a:gd name="T48" fmla="*/ 4 w 25"/>
                <a:gd name="T49" fmla="*/ 18 h 18"/>
                <a:gd name="T50" fmla="*/ 4 w 25"/>
                <a:gd name="T51" fmla="*/ 18 h 18"/>
                <a:gd name="T52" fmla="*/ 6 w 25"/>
                <a:gd name="T53" fmla="*/ 18 h 18"/>
                <a:gd name="T54" fmla="*/ 19 w 25"/>
                <a:gd name="T55" fmla="*/ 18 h 18"/>
                <a:gd name="T56" fmla="*/ 19 w 25"/>
                <a:gd name="T57" fmla="*/ 18 h 18"/>
                <a:gd name="T58" fmla="*/ 21 w 25"/>
                <a:gd name="T59" fmla="*/ 18 h 18"/>
                <a:gd name="T60" fmla="*/ 21 w 25"/>
                <a:gd name="T61" fmla="*/ 18 h 18"/>
                <a:gd name="T62" fmla="*/ 23 w 25"/>
                <a:gd name="T63" fmla="*/ 16 h 18"/>
                <a:gd name="T64" fmla="*/ 23 w 25"/>
                <a:gd name="T65" fmla="*/ 16 h 18"/>
                <a:gd name="T66" fmla="*/ 25 w 25"/>
                <a:gd name="T67" fmla="*/ 14 h 18"/>
                <a:gd name="T68" fmla="*/ 25 w 25"/>
                <a:gd name="T69" fmla="*/ 14 h 18"/>
                <a:gd name="T70" fmla="*/ 25 w 25"/>
                <a:gd name="T71" fmla="*/ 12 h 18"/>
                <a:gd name="T72" fmla="*/ 25 w 25"/>
                <a:gd name="T73" fmla="*/ 6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18"/>
                <a:gd name="T113" fmla="*/ 25 w 25"/>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18">
                  <a:moveTo>
                    <a:pt x="25" y="6"/>
                  </a:moveTo>
                  <a:lnTo>
                    <a:pt x="25" y="6"/>
                  </a:lnTo>
                  <a:lnTo>
                    <a:pt x="25" y="4"/>
                  </a:lnTo>
                  <a:lnTo>
                    <a:pt x="23" y="4"/>
                  </a:lnTo>
                  <a:lnTo>
                    <a:pt x="23" y="2"/>
                  </a:lnTo>
                  <a:lnTo>
                    <a:pt x="21" y="2"/>
                  </a:lnTo>
                  <a:lnTo>
                    <a:pt x="19" y="2"/>
                  </a:lnTo>
                  <a:lnTo>
                    <a:pt x="19" y="0"/>
                  </a:lnTo>
                  <a:lnTo>
                    <a:pt x="6" y="0"/>
                  </a:lnTo>
                  <a:lnTo>
                    <a:pt x="4" y="2"/>
                  </a:lnTo>
                  <a:lnTo>
                    <a:pt x="2" y="2"/>
                  </a:lnTo>
                  <a:lnTo>
                    <a:pt x="0" y="4"/>
                  </a:lnTo>
                  <a:lnTo>
                    <a:pt x="0" y="6"/>
                  </a:lnTo>
                  <a:lnTo>
                    <a:pt x="0" y="12"/>
                  </a:lnTo>
                  <a:lnTo>
                    <a:pt x="0" y="14"/>
                  </a:lnTo>
                  <a:lnTo>
                    <a:pt x="0" y="16"/>
                  </a:lnTo>
                  <a:lnTo>
                    <a:pt x="2" y="16"/>
                  </a:lnTo>
                  <a:lnTo>
                    <a:pt x="2" y="18"/>
                  </a:lnTo>
                  <a:lnTo>
                    <a:pt x="4" y="18"/>
                  </a:lnTo>
                  <a:lnTo>
                    <a:pt x="6" y="18"/>
                  </a:lnTo>
                  <a:lnTo>
                    <a:pt x="19" y="18"/>
                  </a:lnTo>
                  <a:lnTo>
                    <a:pt x="21" y="18"/>
                  </a:lnTo>
                  <a:lnTo>
                    <a:pt x="23" y="16"/>
                  </a:lnTo>
                  <a:lnTo>
                    <a:pt x="25" y="14"/>
                  </a:lnTo>
                  <a:lnTo>
                    <a:pt x="25" y="12"/>
                  </a:lnTo>
                  <a:lnTo>
                    <a:pt x="25" y="6"/>
                  </a:lnTo>
                </a:path>
              </a:pathLst>
            </a:custGeom>
            <a:noFill/>
            <a:ln w="0">
              <a:solidFill>
                <a:srgbClr val="3F3F3F"/>
              </a:solidFill>
              <a:round/>
              <a:headEnd/>
              <a:tailEnd/>
            </a:ln>
          </p:spPr>
          <p:txBody>
            <a:bodyPr/>
            <a:lstStyle/>
            <a:p>
              <a:endParaRPr lang="en-US"/>
            </a:p>
          </p:txBody>
        </p:sp>
        <p:sp>
          <p:nvSpPr>
            <p:cNvPr id="25836" name="Rectangle 101"/>
            <p:cNvSpPr>
              <a:spLocks noChangeArrowheads="1"/>
            </p:cNvSpPr>
            <p:nvPr/>
          </p:nvSpPr>
          <p:spPr bwMode="auto">
            <a:xfrm>
              <a:off x="4622" y="2593"/>
              <a:ext cx="21" cy="14"/>
            </a:xfrm>
            <a:prstGeom prst="rect">
              <a:avLst/>
            </a:prstGeom>
            <a:noFill/>
            <a:ln w="0">
              <a:solidFill>
                <a:srgbClr val="000000"/>
              </a:solidFill>
              <a:miter lim="800000"/>
              <a:headEnd/>
              <a:tailEnd/>
            </a:ln>
          </p:spPr>
          <p:txBody>
            <a:bodyPr/>
            <a:lstStyle/>
            <a:p>
              <a:endParaRPr lang="en-US"/>
            </a:p>
          </p:txBody>
        </p:sp>
        <p:sp>
          <p:nvSpPr>
            <p:cNvPr id="25837" name="Oval 102"/>
            <p:cNvSpPr>
              <a:spLocks noChangeArrowheads="1"/>
            </p:cNvSpPr>
            <p:nvPr/>
          </p:nvSpPr>
          <p:spPr bwMode="auto">
            <a:xfrm>
              <a:off x="4626" y="2597"/>
              <a:ext cx="4" cy="4"/>
            </a:xfrm>
            <a:prstGeom prst="ellipse">
              <a:avLst/>
            </a:prstGeom>
            <a:noFill/>
            <a:ln w="0">
              <a:solidFill>
                <a:srgbClr val="000000"/>
              </a:solidFill>
              <a:round/>
              <a:headEnd/>
              <a:tailEnd/>
            </a:ln>
          </p:spPr>
          <p:txBody>
            <a:bodyPr/>
            <a:lstStyle/>
            <a:p>
              <a:endParaRPr lang="en-US"/>
            </a:p>
          </p:txBody>
        </p:sp>
        <p:sp>
          <p:nvSpPr>
            <p:cNvPr id="25838" name="Line 103"/>
            <p:cNvSpPr>
              <a:spLocks noChangeShapeType="1"/>
            </p:cNvSpPr>
            <p:nvPr/>
          </p:nvSpPr>
          <p:spPr bwMode="auto">
            <a:xfrm>
              <a:off x="4639" y="2597"/>
              <a:ext cx="1" cy="6"/>
            </a:xfrm>
            <a:prstGeom prst="line">
              <a:avLst/>
            </a:prstGeom>
            <a:noFill/>
            <a:ln w="0">
              <a:solidFill>
                <a:srgbClr val="000000"/>
              </a:solidFill>
              <a:round/>
              <a:headEnd/>
              <a:tailEnd/>
            </a:ln>
          </p:spPr>
          <p:txBody>
            <a:bodyPr/>
            <a:lstStyle/>
            <a:p>
              <a:endParaRPr lang="en-US"/>
            </a:p>
          </p:txBody>
        </p:sp>
      </p:grpSp>
      <p:grpSp>
        <p:nvGrpSpPr>
          <p:cNvPr id="10" name="Group 104"/>
          <p:cNvGrpSpPr>
            <a:grpSpLocks/>
          </p:cNvGrpSpPr>
          <p:nvPr/>
        </p:nvGrpSpPr>
        <p:grpSpPr bwMode="auto">
          <a:xfrm>
            <a:off x="900113" y="1412875"/>
            <a:ext cx="3935412" cy="4598988"/>
            <a:chOff x="719" y="624"/>
            <a:chExt cx="2479" cy="2897"/>
          </a:xfrm>
        </p:grpSpPr>
        <p:sp>
          <p:nvSpPr>
            <p:cNvPr id="25754" name="AutoShape 105"/>
            <p:cNvSpPr>
              <a:spLocks noChangeArrowheads="1"/>
            </p:cNvSpPr>
            <p:nvPr/>
          </p:nvSpPr>
          <p:spPr bwMode="gray">
            <a:xfrm>
              <a:off x="719" y="878"/>
              <a:ext cx="2479" cy="2643"/>
            </a:xfrm>
            <a:prstGeom prst="roundRect">
              <a:avLst>
                <a:gd name="adj" fmla="val 16667"/>
              </a:avLst>
            </a:prstGeom>
            <a:gradFill rotWithShape="0">
              <a:gsLst>
                <a:gs pos="0">
                  <a:srgbClr val="9CE85E"/>
                </a:gs>
                <a:gs pos="100000">
                  <a:srgbClr val="38D656"/>
                </a:gs>
              </a:gsLst>
              <a:path path="shape">
                <a:fillToRect l="50000" t="50000" r="50000" b="50000"/>
              </a:path>
            </a:gradFill>
            <a:ln w="9525">
              <a:noFill/>
              <a:round/>
              <a:headEnd/>
              <a:tailEnd/>
            </a:ln>
          </p:spPr>
          <p:txBody>
            <a:bodyPr anchor="ctr">
              <a:spAutoFit/>
            </a:bodyPr>
            <a:lstStyle/>
            <a:p>
              <a:endParaRPr lang="en-US"/>
            </a:p>
          </p:txBody>
        </p:sp>
        <p:sp>
          <p:nvSpPr>
            <p:cNvPr id="25755" name="Text Box 106"/>
            <p:cNvSpPr txBox="1">
              <a:spLocks noChangeArrowheads="1"/>
            </p:cNvSpPr>
            <p:nvPr/>
          </p:nvSpPr>
          <p:spPr bwMode="gray">
            <a:xfrm>
              <a:off x="2565" y="1659"/>
              <a:ext cx="409" cy="192"/>
            </a:xfrm>
            <a:prstGeom prst="rect">
              <a:avLst/>
            </a:prstGeom>
            <a:noFill/>
            <a:ln w="9525">
              <a:noFill/>
              <a:miter lim="800000"/>
              <a:headEnd/>
              <a:tailEnd/>
            </a:ln>
          </p:spPr>
          <p:txBody>
            <a:bodyPr wrap="none">
              <a:spAutoFit/>
            </a:bodyPr>
            <a:lstStyle/>
            <a:p>
              <a:pPr eaLnBrk="0" hangingPunct="0"/>
              <a:r>
                <a:rPr lang="es-ES" sz="1400" b="1"/>
                <a:t>iSCSI</a:t>
              </a:r>
            </a:p>
          </p:txBody>
        </p:sp>
        <p:sp>
          <p:nvSpPr>
            <p:cNvPr id="25756" name="Text Box 107"/>
            <p:cNvSpPr txBox="1">
              <a:spLocks noChangeArrowheads="1"/>
            </p:cNvSpPr>
            <p:nvPr/>
          </p:nvSpPr>
          <p:spPr bwMode="gray">
            <a:xfrm>
              <a:off x="912" y="624"/>
              <a:ext cx="2064" cy="231"/>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s-ES" sz="2000" b="1"/>
                <a:t>Aplicaciones sobre LUNs</a:t>
              </a:r>
            </a:p>
          </p:txBody>
        </p:sp>
        <p:grpSp>
          <p:nvGrpSpPr>
            <p:cNvPr id="11" name="Group 108"/>
            <p:cNvGrpSpPr>
              <a:grpSpLocks/>
            </p:cNvGrpSpPr>
            <p:nvPr/>
          </p:nvGrpSpPr>
          <p:grpSpPr bwMode="auto">
            <a:xfrm>
              <a:off x="1082" y="1550"/>
              <a:ext cx="709" cy="1427"/>
              <a:chOff x="434" y="1790"/>
              <a:chExt cx="1852" cy="1427"/>
            </a:xfrm>
          </p:grpSpPr>
          <p:sp>
            <p:nvSpPr>
              <p:cNvPr id="25771" name="Line 109"/>
              <p:cNvSpPr>
                <a:spLocks noChangeShapeType="1"/>
              </p:cNvSpPr>
              <p:nvPr/>
            </p:nvSpPr>
            <p:spPr bwMode="auto">
              <a:xfrm>
                <a:off x="443" y="1790"/>
                <a:ext cx="0" cy="1409"/>
              </a:xfrm>
              <a:prstGeom prst="line">
                <a:avLst/>
              </a:prstGeom>
              <a:noFill/>
              <a:ln w="57150">
                <a:solidFill>
                  <a:srgbClr val="FF6600"/>
                </a:solidFill>
                <a:round/>
                <a:headEnd/>
                <a:tailEnd/>
              </a:ln>
            </p:spPr>
            <p:txBody>
              <a:bodyPr wrap="none" anchor="ctr"/>
              <a:lstStyle/>
              <a:p>
                <a:endParaRPr lang="en-US"/>
              </a:p>
            </p:txBody>
          </p:sp>
          <p:sp>
            <p:nvSpPr>
              <p:cNvPr id="25772" name="Line 110"/>
              <p:cNvSpPr>
                <a:spLocks noChangeShapeType="1"/>
              </p:cNvSpPr>
              <p:nvPr/>
            </p:nvSpPr>
            <p:spPr bwMode="auto">
              <a:xfrm>
                <a:off x="434" y="3217"/>
                <a:ext cx="1852" cy="0"/>
              </a:xfrm>
              <a:prstGeom prst="line">
                <a:avLst/>
              </a:prstGeom>
              <a:noFill/>
              <a:ln w="57150">
                <a:solidFill>
                  <a:srgbClr val="FF6600"/>
                </a:solidFill>
                <a:round/>
                <a:headEnd/>
                <a:tailEnd/>
              </a:ln>
            </p:spPr>
            <p:txBody>
              <a:bodyPr wrap="none" anchor="ctr"/>
              <a:lstStyle/>
              <a:p>
                <a:endParaRPr lang="en-US"/>
              </a:p>
            </p:txBody>
          </p:sp>
        </p:grpSp>
        <p:sp>
          <p:nvSpPr>
            <p:cNvPr id="25758" name="Line 111"/>
            <p:cNvSpPr>
              <a:spLocks noChangeShapeType="1"/>
            </p:cNvSpPr>
            <p:nvPr/>
          </p:nvSpPr>
          <p:spPr bwMode="auto">
            <a:xfrm>
              <a:off x="2518" y="2851"/>
              <a:ext cx="329" cy="0"/>
            </a:xfrm>
            <a:prstGeom prst="line">
              <a:avLst/>
            </a:prstGeom>
            <a:noFill/>
            <a:ln w="57150">
              <a:solidFill>
                <a:srgbClr val="FF6600"/>
              </a:solidFill>
              <a:round/>
              <a:headEnd/>
              <a:tailEnd/>
            </a:ln>
          </p:spPr>
          <p:txBody>
            <a:bodyPr wrap="none" anchor="ctr"/>
            <a:lstStyle/>
            <a:p>
              <a:endParaRPr lang="en-US"/>
            </a:p>
          </p:txBody>
        </p:sp>
        <p:sp>
          <p:nvSpPr>
            <p:cNvPr id="25759" name="Line 112"/>
            <p:cNvSpPr>
              <a:spLocks noChangeShapeType="1"/>
            </p:cNvSpPr>
            <p:nvPr/>
          </p:nvSpPr>
          <p:spPr bwMode="auto">
            <a:xfrm>
              <a:off x="2515" y="2974"/>
              <a:ext cx="329" cy="0"/>
            </a:xfrm>
            <a:prstGeom prst="line">
              <a:avLst/>
            </a:prstGeom>
            <a:noFill/>
            <a:ln w="57150">
              <a:solidFill>
                <a:srgbClr val="FF6600"/>
              </a:solidFill>
              <a:round/>
              <a:headEnd/>
              <a:tailEnd/>
            </a:ln>
          </p:spPr>
          <p:txBody>
            <a:bodyPr wrap="none" anchor="ctr"/>
            <a:lstStyle/>
            <a:p>
              <a:endParaRPr lang="en-US"/>
            </a:p>
          </p:txBody>
        </p:sp>
        <p:grpSp>
          <p:nvGrpSpPr>
            <p:cNvPr id="12" name="Group 113"/>
            <p:cNvGrpSpPr>
              <a:grpSpLocks/>
            </p:cNvGrpSpPr>
            <p:nvPr/>
          </p:nvGrpSpPr>
          <p:grpSpPr bwMode="auto">
            <a:xfrm>
              <a:off x="2559" y="1489"/>
              <a:ext cx="435" cy="909"/>
              <a:chOff x="2796" y="1707"/>
              <a:chExt cx="198" cy="414"/>
            </a:xfrm>
          </p:grpSpPr>
          <p:sp>
            <p:nvSpPr>
              <p:cNvPr id="25768" name="Line 114"/>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769" name="Line 115"/>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770" name="Line 116"/>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sp>
          <p:nvSpPr>
            <p:cNvPr id="25717" name="AutoShape 117"/>
            <p:cNvSpPr>
              <a:spLocks noChangeArrowheads="1"/>
            </p:cNvSpPr>
            <p:nvPr/>
          </p:nvSpPr>
          <p:spPr bwMode="gray">
            <a:xfrm>
              <a:off x="1262" y="2485"/>
              <a:ext cx="1313" cy="756"/>
            </a:xfrm>
            <a:prstGeom prst="cloudCallout">
              <a:avLst>
                <a:gd name="adj1" fmla="val 45505"/>
                <a:gd name="adj2" fmla="val -13625"/>
              </a:avLst>
            </a:prstGeom>
            <a:solidFill>
              <a:srgbClr val="D5EAFF"/>
            </a:solidFill>
            <a:ln w="9525">
              <a:solidFill>
                <a:schemeClr val="bg2"/>
              </a:solidFill>
              <a:round/>
              <a:headEnd/>
              <a:tailEnd/>
            </a:ln>
            <a:effectLst>
              <a:outerShdw dist="35921" dir="2700000" algn="ctr" rotWithShape="0">
                <a:schemeClr val="bg2"/>
              </a:outerShdw>
            </a:effectLst>
          </p:spPr>
          <p:txBody>
            <a:bodyPr anchor="ctr"/>
            <a:lstStyle/>
            <a:p>
              <a:pPr algn="ctr" eaLnBrk="0" hangingPunct="0">
                <a:defRPr/>
              </a:pPr>
              <a:r>
                <a:rPr lang="es-ES" sz="2000" b="1"/>
                <a:t>FC</a:t>
              </a:r>
            </a:p>
            <a:p>
              <a:pPr algn="ctr" eaLnBrk="0" hangingPunct="0">
                <a:defRPr/>
              </a:pPr>
              <a:r>
                <a:rPr lang="es-ES" sz="2000" b="1"/>
                <a:t>SAN</a:t>
              </a:r>
            </a:p>
          </p:txBody>
        </p:sp>
        <p:graphicFrame>
          <p:nvGraphicFramePr>
            <p:cNvPr id="25718" name="Object 118"/>
            <p:cNvGraphicFramePr>
              <a:graphicFrameLocks noChangeAspect="1"/>
            </p:cNvGraphicFramePr>
            <p:nvPr/>
          </p:nvGraphicFramePr>
          <p:xfrm>
            <a:off x="2386" y="993"/>
            <a:ext cx="465" cy="593"/>
          </p:xfrm>
          <a:graphic>
            <a:graphicData uri="http://schemas.openxmlformats.org/presentationml/2006/ole">
              <p:oleObj spid="_x0000_s52226" name="Visio" r:id="rId9" imgW="738530" imgH="941222" progId="">
                <p:embed/>
              </p:oleObj>
            </a:graphicData>
          </a:graphic>
        </p:graphicFrame>
        <p:graphicFrame>
          <p:nvGraphicFramePr>
            <p:cNvPr id="25719" name="Object 119"/>
            <p:cNvGraphicFramePr>
              <a:graphicFrameLocks noChangeAspect="1"/>
            </p:cNvGraphicFramePr>
            <p:nvPr/>
          </p:nvGraphicFramePr>
          <p:xfrm>
            <a:off x="886" y="993"/>
            <a:ext cx="465" cy="593"/>
          </p:xfrm>
          <a:graphic>
            <a:graphicData uri="http://schemas.openxmlformats.org/presentationml/2006/ole">
              <p:oleObj spid="_x0000_s52227" name="Visio" r:id="rId10" imgW="738530" imgH="941222" progId="">
                <p:embed/>
              </p:oleObj>
            </a:graphicData>
          </a:graphic>
        </p:graphicFrame>
        <p:grpSp>
          <p:nvGrpSpPr>
            <p:cNvPr id="13" name="Group 120"/>
            <p:cNvGrpSpPr>
              <a:grpSpLocks/>
            </p:cNvGrpSpPr>
            <p:nvPr/>
          </p:nvGrpSpPr>
          <p:grpSpPr bwMode="auto">
            <a:xfrm>
              <a:off x="1833" y="1495"/>
              <a:ext cx="1205" cy="1453"/>
              <a:chOff x="2796" y="1707"/>
              <a:chExt cx="198" cy="414"/>
            </a:xfrm>
          </p:grpSpPr>
          <p:sp>
            <p:nvSpPr>
              <p:cNvPr id="25765" name="Line 121"/>
              <p:cNvSpPr>
                <a:spLocks noChangeShapeType="1"/>
              </p:cNvSpPr>
              <p:nvPr/>
            </p:nvSpPr>
            <p:spPr bwMode="gray">
              <a:xfrm flipV="1">
                <a:off x="2994" y="1897"/>
                <a:ext cx="0" cy="224"/>
              </a:xfrm>
              <a:prstGeom prst="line">
                <a:avLst/>
              </a:prstGeom>
              <a:noFill/>
              <a:ln w="57150">
                <a:solidFill>
                  <a:srgbClr val="040404"/>
                </a:solidFill>
                <a:round/>
                <a:headEnd/>
                <a:tailEnd/>
              </a:ln>
            </p:spPr>
            <p:txBody>
              <a:bodyPr wrap="none"/>
              <a:lstStyle/>
              <a:p>
                <a:endParaRPr lang="en-US"/>
              </a:p>
            </p:txBody>
          </p:sp>
          <p:sp>
            <p:nvSpPr>
              <p:cNvPr id="25766" name="Line 122"/>
              <p:cNvSpPr>
                <a:spLocks noChangeShapeType="1"/>
              </p:cNvSpPr>
              <p:nvPr/>
            </p:nvSpPr>
            <p:spPr bwMode="gray">
              <a:xfrm flipH="1">
                <a:off x="2796" y="1897"/>
                <a:ext cx="198" cy="0"/>
              </a:xfrm>
              <a:prstGeom prst="line">
                <a:avLst/>
              </a:prstGeom>
              <a:noFill/>
              <a:ln w="57150">
                <a:solidFill>
                  <a:srgbClr val="040404"/>
                </a:solidFill>
                <a:round/>
                <a:headEnd/>
                <a:tailEnd/>
              </a:ln>
            </p:spPr>
            <p:txBody>
              <a:bodyPr wrap="none"/>
              <a:lstStyle/>
              <a:p>
                <a:endParaRPr lang="en-US"/>
              </a:p>
            </p:txBody>
          </p:sp>
          <p:sp>
            <p:nvSpPr>
              <p:cNvPr id="25767" name="Line 123"/>
              <p:cNvSpPr>
                <a:spLocks noChangeShapeType="1"/>
              </p:cNvSpPr>
              <p:nvPr/>
            </p:nvSpPr>
            <p:spPr bwMode="gray">
              <a:xfrm flipV="1">
                <a:off x="2796" y="1707"/>
                <a:ext cx="0" cy="190"/>
              </a:xfrm>
              <a:prstGeom prst="line">
                <a:avLst/>
              </a:prstGeom>
              <a:noFill/>
              <a:ln w="57150">
                <a:solidFill>
                  <a:srgbClr val="040404"/>
                </a:solidFill>
                <a:round/>
                <a:headEnd/>
                <a:tailEnd/>
              </a:ln>
            </p:spPr>
            <p:txBody>
              <a:bodyPr wrap="none"/>
              <a:lstStyle/>
              <a:p>
                <a:endParaRPr lang="en-US"/>
              </a:p>
            </p:txBody>
          </p:sp>
        </p:grpSp>
        <p:graphicFrame>
          <p:nvGraphicFramePr>
            <p:cNvPr id="25724" name="Object 124"/>
            <p:cNvGraphicFramePr>
              <a:graphicFrameLocks noChangeAspect="1"/>
            </p:cNvGraphicFramePr>
            <p:nvPr/>
          </p:nvGraphicFramePr>
          <p:xfrm>
            <a:off x="1636" y="993"/>
            <a:ext cx="465" cy="593"/>
          </p:xfrm>
          <a:graphic>
            <a:graphicData uri="http://schemas.openxmlformats.org/presentationml/2006/ole">
              <p:oleObj spid="_x0000_s52228" name="Visio" r:id="rId11" imgW="738530" imgH="941222" progId="">
                <p:embed/>
              </p:oleObj>
            </a:graphicData>
          </a:graphic>
        </p:graphicFrame>
        <p:sp>
          <p:nvSpPr>
            <p:cNvPr id="25763" name="Text Box 125"/>
            <p:cNvSpPr txBox="1">
              <a:spLocks noChangeArrowheads="1"/>
            </p:cNvSpPr>
            <p:nvPr/>
          </p:nvSpPr>
          <p:spPr bwMode="gray">
            <a:xfrm>
              <a:off x="1837" y="1659"/>
              <a:ext cx="408" cy="192"/>
            </a:xfrm>
            <a:prstGeom prst="rect">
              <a:avLst/>
            </a:prstGeom>
            <a:noFill/>
            <a:ln w="9525">
              <a:noFill/>
              <a:miter lim="800000"/>
              <a:headEnd/>
              <a:tailEnd/>
            </a:ln>
          </p:spPr>
          <p:txBody>
            <a:bodyPr wrap="none">
              <a:spAutoFit/>
            </a:bodyPr>
            <a:lstStyle/>
            <a:p>
              <a:pPr eaLnBrk="0" hangingPunct="0"/>
              <a:r>
                <a:rPr lang="es-ES" sz="1400" b="1"/>
                <a:t>FCoE</a:t>
              </a:r>
            </a:p>
          </p:txBody>
        </p:sp>
        <p:sp>
          <p:nvSpPr>
            <p:cNvPr id="25764" name="Text Box 126"/>
            <p:cNvSpPr txBox="1">
              <a:spLocks noChangeArrowheads="1"/>
            </p:cNvSpPr>
            <p:nvPr/>
          </p:nvSpPr>
          <p:spPr bwMode="gray">
            <a:xfrm>
              <a:off x="1093" y="1659"/>
              <a:ext cx="265" cy="192"/>
            </a:xfrm>
            <a:prstGeom prst="rect">
              <a:avLst/>
            </a:prstGeom>
            <a:noFill/>
            <a:ln w="9525">
              <a:noFill/>
              <a:miter lim="800000"/>
              <a:headEnd/>
              <a:tailEnd/>
            </a:ln>
          </p:spPr>
          <p:txBody>
            <a:bodyPr wrap="none">
              <a:spAutoFit/>
            </a:bodyPr>
            <a:lstStyle/>
            <a:p>
              <a:pPr eaLnBrk="0" hangingPunct="0"/>
              <a:r>
                <a:rPr lang="es-ES" sz="1400" b="1"/>
                <a:t>FC</a:t>
              </a:r>
            </a:p>
          </p:txBody>
        </p:sp>
      </p:grpSp>
      <p:pic>
        <p:nvPicPr>
          <p:cNvPr id="25743" name="Picture 127"/>
          <p:cNvPicPr>
            <a:picLocks noChangeAspect="1" noChangeArrowheads="1"/>
          </p:cNvPicPr>
          <p:nvPr/>
        </p:nvPicPr>
        <p:blipFill>
          <a:blip r:embed="rId12" cstate="print">
            <a:clrChange>
              <a:clrFrom>
                <a:srgbClr val="FEFEFE"/>
              </a:clrFrom>
              <a:clrTo>
                <a:srgbClr val="FEFEFE">
                  <a:alpha val="0"/>
                </a:srgbClr>
              </a:clrTo>
            </a:clrChange>
          </a:blip>
          <a:srcRect/>
          <a:stretch>
            <a:fillRect/>
          </a:stretch>
        </p:blipFill>
        <p:spPr bwMode="auto">
          <a:xfrm>
            <a:off x="4303713" y="3622675"/>
            <a:ext cx="1027112" cy="2733675"/>
          </a:xfrm>
          <a:prstGeom prst="rect">
            <a:avLst/>
          </a:prstGeom>
          <a:noFill/>
          <a:ln w="9525">
            <a:noFill/>
            <a:miter lim="800000"/>
            <a:headEnd/>
            <a:tailEnd/>
          </a:ln>
        </p:spPr>
      </p:pic>
      <p:sp>
        <p:nvSpPr>
          <p:cNvPr id="25744" name="Rectangle 129"/>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Almacenamiento Unificado</a:t>
            </a:r>
            <a:endParaRPr lang="en-US" sz="3600">
              <a:latin typeface="Calibri" pitchFamily="34" charset="0"/>
            </a:endParaRPr>
          </a:p>
        </p:txBody>
      </p:sp>
      <p:grpSp>
        <p:nvGrpSpPr>
          <p:cNvPr id="14" name="Group 142"/>
          <p:cNvGrpSpPr>
            <a:grpSpLocks/>
          </p:cNvGrpSpPr>
          <p:nvPr/>
        </p:nvGrpSpPr>
        <p:grpSpPr bwMode="auto">
          <a:xfrm>
            <a:off x="311150" y="271463"/>
            <a:ext cx="660400" cy="758825"/>
            <a:chOff x="142" y="163"/>
            <a:chExt cx="648" cy="745"/>
          </a:xfrm>
        </p:grpSpPr>
        <p:sp>
          <p:nvSpPr>
            <p:cNvPr id="25746" name="Freeform 143"/>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25747" name="Freeform 144"/>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25748" name="Freeform 145"/>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25749" name="Freeform 146"/>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25750" name="Freeform 147"/>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25751" name="Freeform 148"/>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25752" name="Freeform 149"/>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25753" name="Freeform 150"/>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2"/>
          <p:cNvSpPr>
            <a:spLocks noChangeShapeType="1"/>
          </p:cNvSpPr>
          <p:nvPr/>
        </p:nvSpPr>
        <p:spPr bwMode="auto">
          <a:xfrm flipH="1">
            <a:off x="4575175" y="3544888"/>
            <a:ext cx="1943100" cy="3175"/>
          </a:xfrm>
          <a:prstGeom prst="line">
            <a:avLst/>
          </a:prstGeom>
          <a:noFill/>
          <a:ln w="57150">
            <a:solidFill>
              <a:srgbClr val="FF6600"/>
            </a:solidFill>
            <a:round/>
            <a:headEnd/>
            <a:tailEnd/>
          </a:ln>
        </p:spPr>
        <p:txBody>
          <a:bodyPr wrap="none" anchor="ctr"/>
          <a:lstStyle/>
          <a:p>
            <a:endParaRPr lang="en-US"/>
          </a:p>
        </p:txBody>
      </p:sp>
      <p:sp>
        <p:nvSpPr>
          <p:cNvPr id="27650" name="Line 3"/>
          <p:cNvSpPr>
            <a:spLocks noChangeShapeType="1"/>
          </p:cNvSpPr>
          <p:nvPr/>
        </p:nvSpPr>
        <p:spPr bwMode="auto">
          <a:xfrm flipH="1">
            <a:off x="4556125" y="4049713"/>
            <a:ext cx="1943100" cy="3175"/>
          </a:xfrm>
          <a:prstGeom prst="line">
            <a:avLst/>
          </a:prstGeom>
          <a:noFill/>
          <a:ln w="57150">
            <a:solidFill>
              <a:srgbClr val="FF6600"/>
            </a:solidFill>
            <a:round/>
            <a:headEnd/>
            <a:tailEnd/>
          </a:ln>
        </p:spPr>
        <p:txBody>
          <a:bodyPr wrap="none" anchor="ctr"/>
          <a:lstStyle/>
          <a:p>
            <a:endParaRPr lang="en-US"/>
          </a:p>
        </p:txBody>
      </p:sp>
      <p:sp>
        <p:nvSpPr>
          <p:cNvPr id="27651" name="Line 4"/>
          <p:cNvSpPr>
            <a:spLocks noChangeShapeType="1"/>
          </p:cNvSpPr>
          <p:nvPr/>
        </p:nvSpPr>
        <p:spPr bwMode="auto">
          <a:xfrm flipH="1">
            <a:off x="2403475" y="3678238"/>
            <a:ext cx="1943100" cy="3175"/>
          </a:xfrm>
          <a:prstGeom prst="line">
            <a:avLst/>
          </a:prstGeom>
          <a:noFill/>
          <a:ln w="57150">
            <a:solidFill>
              <a:srgbClr val="FF6600"/>
            </a:solidFill>
            <a:round/>
            <a:headEnd/>
            <a:tailEnd/>
          </a:ln>
        </p:spPr>
        <p:txBody>
          <a:bodyPr wrap="none" anchor="ctr"/>
          <a:lstStyle/>
          <a:p>
            <a:endParaRPr lang="en-US"/>
          </a:p>
        </p:txBody>
      </p:sp>
      <p:sp>
        <p:nvSpPr>
          <p:cNvPr id="27652" name="Line 5"/>
          <p:cNvSpPr>
            <a:spLocks noChangeShapeType="1"/>
          </p:cNvSpPr>
          <p:nvPr/>
        </p:nvSpPr>
        <p:spPr bwMode="auto">
          <a:xfrm flipH="1">
            <a:off x="2403475" y="3935413"/>
            <a:ext cx="1943100" cy="3175"/>
          </a:xfrm>
          <a:prstGeom prst="line">
            <a:avLst/>
          </a:prstGeom>
          <a:noFill/>
          <a:ln w="57150">
            <a:solidFill>
              <a:srgbClr val="FF6600"/>
            </a:solidFill>
            <a:round/>
            <a:headEnd/>
            <a:tailEnd/>
          </a:ln>
        </p:spPr>
        <p:txBody>
          <a:bodyPr wrap="none" anchor="ctr"/>
          <a:lstStyle/>
          <a:p>
            <a:endParaRPr lang="en-US"/>
          </a:p>
        </p:txBody>
      </p:sp>
      <p:sp>
        <p:nvSpPr>
          <p:cNvPr id="27654" name="AutoShape 6"/>
          <p:cNvSpPr>
            <a:spLocks noChangeArrowheads="1"/>
          </p:cNvSpPr>
          <p:nvPr/>
        </p:nvSpPr>
        <p:spPr bwMode="gray">
          <a:xfrm>
            <a:off x="4030663" y="3335338"/>
            <a:ext cx="1254125" cy="906462"/>
          </a:xfrm>
          <a:prstGeom prst="cloudCallout">
            <a:avLst>
              <a:gd name="adj1" fmla="val 48227"/>
              <a:gd name="adj2" fmla="val 20579"/>
            </a:avLst>
          </a:prstGeom>
          <a:solidFill>
            <a:srgbClr val="D5EAFF"/>
          </a:solidFill>
          <a:ln w="9525">
            <a:solidFill>
              <a:schemeClr val="bg2"/>
            </a:solidFill>
            <a:round/>
            <a:headEnd/>
            <a:tailEnd/>
          </a:ln>
          <a:effectLst>
            <a:outerShdw dist="35921" dir="2700000" algn="ctr" rotWithShape="0">
              <a:schemeClr val="bg2"/>
            </a:outerShdw>
          </a:effectLst>
        </p:spPr>
        <p:txBody>
          <a:bodyPr anchor="ctr"/>
          <a:lstStyle/>
          <a:p>
            <a:pPr algn="ctr" eaLnBrk="0" hangingPunct="0">
              <a:defRPr/>
            </a:pPr>
            <a:r>
              <a:rPr lang="es-ES" sz="1200" b="1"/>
              <a:t>FC</a:t>
            </a:r>
          </a:p>
          <a:p>
            <a:pPr algn="ctr" eaLnBrk="0" hangingPunct="0">
              <a:defRPr/>
            </a:pPr>
            <a:r>
              <a:rPr lang="es-ES" sz="1200" b="1"/>
              <a:t>SAN</a:t>
            </a:r>
          </a:p>
        </p:txBody>
      </p:sp>
      <p:sp>
        <p:nvSpPr>
          <p:cNvPr id="27667" name="Rectangle 19"/>
          <p:cNvSpPr>
            <a:spLocks noGrp="1"/>
          </p:cNvSpPr>
          <p:nvPr>
            <p:ph type="body" idx="1"/>
          </p:nvPr>
        </p:nvSpPr>
        <p:spPr>
          <a:xfrm>
            <a:off x="2797175" y="1268413"/>
            <a:ext cx="6815138" cy="4322762"/>
          </a:xfrm>
        </p:spPr>
        <p:txBody>
          <a:bodyPr/>
          <a:lstStyle/>
          <a:p>
            <a:pPr eaLnBrk="1" hangingPunct="1">
              <a:lnSpc>
                <a:spcPct val="90000"/>
              </a:lnSpc>
            </a:pPr>
            <a:endParaRPr lang="es-ES" sz="2400" smtClean="0"/>
          </a:p>
          <a:p>
            <a:pPr marL="692150" lvl="1" indent="-234950" eaLnBrk="1" hangingPunct="1">
              <a:lnSpc>
                <a:spcPct val="90000"/>
              </a:lnSpc>
              <a:buClr>
                <a:schemeClr val="tx1"/>
              </a:buClr>
              <a:buFontTx/>
              <a:buChar char="•"/>
            </a:pPr>
            <a:r>
              <a:rPr lang="es-ES" sz="2200" smtClean="0"/>
              <a:t>Reduciento costes de infraestructura SAN</a:t>
            </a:r>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tx1"/>
              </a:buClr>
              <a:buFontTx/>
              <a:buChar char="•"/>
            </a:pPr>
            <a:r>
              <a:rPr lang="es-ES" sz="2200" smtClean="0"/>
              <a:t>Copias de seguridad con Snapshots</a:t>
            </a:r>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accent2"/>
              </a:buClr>
              <a:buFont typeface="Wingdings" pitchFamily="2" charset="2"/>
              <a:buChar char="§"/>
            </a:pPr>
            <a:endParaRPr lang="es-ES" sz="2200" smtClean="0"/>
          </a:p>
          <a:p>
            <a:pPr marL="692150" lvl="1" indent="-234950" eaLnBrk="1" hangingPunct="1">
              <a:lnSpc>
                <a:spcPct val="90000"/>
              </a:lnSpc>
              <a:buClr>
                <a:schemeClr val="tx1"/>
              </a:buClr>
              <a:buFontTx/>
              <a:buChar char="•"/>
            </a:pPr>
            <a:r>
              <a:rPr lang="es-ES" sz="2200" smtClean="0"/>
              <a:t>Reduciendo las necesidades de disco</a:t>
            </a:r>
          </a:p>
        </p:txBody>
      </p:sp>
      <p:sp>
        <p:nvSpPr>
          <p:cNvPr id="27655" name="Text Box 20"/>
          <p:cNvSpPr txBox="1">
            <a:spLocks noChangeArrowheads="1"/>
          </p:cNvSpPr>
          <p:nvPr/>
        </p:nvSpPr>
        <p:spPr bwMode="auto">
          <a:xfrm>
            <a:off x="2476500" y="4735513"/>
            <a:ext cx="485775" cy="244475"/>
          </a:xfrm>
          <a:prstGeom prst="rect">
            <a:avLst/>
          </a:prstGeom>
          <a:noFill/>
          <a:ln w="12700">
            <a:noFill/>
            <a:miter lim="800000"/>
            <a:headEnd/>
            <a:tailEnd/>
          </a:ln>
        </p:spPr>
        <p:txBody>
          <a:bodyPr>
            <a:spAutoFit/>
          </a:bodyPr>
          <a:lstStyle/>
          <a:p>
            <a:pPr algn="ctr">
              <a:spcBef>
                <a:spcPct val="50000"/>
              </a:spcBef>
            </a:pPr>
            <a:r>
              <a:rPr lang="es-ES" sz="1000" b="1"/>
              <a:t>NFS</a:t>
            </a:r>
            <a:endParaRPr lang="en-US" sz="1000" b="1"/>
          </a:p>
        </p:txBody>
      </p:sp>
      <p:sp>
        <p:nvSpPr>
          <p:cNvPr id="27669" name="Text Box 21"/>
          <p:cNvSpPr txBox="1">
            <a:spLocks noChangeArrowheads="1"/>
          </p:cNvSpPr>
          <p:nvPr/>
        </p:nvSpPr>
        <p:spPr bwMode="auto">
          <a:xfrm>
            <a:off x="2466975" y="5526088"/>
            <a:ext cx="561975" cy="244475"/>
          </a:xfrm>
          <a:prstGeom prst="rect">
            <a:avLst/>
          </a:prstGeom>
          <a:noFill/>
          <a:ln w="12700">
            <a:noFill/>
            <a:miter lim="800000"/>
            <a:headEnd/>
            <a:tailEnd/>
          </a:ln>
        </p:spPr>
        <p:txBody>
          <a:bodyPr>
            <a:spAutoFit/>
          </a:bodyPr>
          <a:lstStyle/>
          <a:p>
            <a:pPr algn="ctr">
              <a:spcBef>
                <a:spcPct val="50000"/>
              </a:spcBef>
            </a:pPr>
            <a:r>
              <a:rPr lang="es-ES" sz="1000" b="1"/>
              <a:t>iSCSI</a:t>
            </a:r>
            <a:endParaRPr lang="en-US" sz="1000" b="1"/>
          </a:p>
        </p:txBody>
      </p:sp>
      <p:sp>
        <p:nvSpPr>
          <p:cNvPr id="27657" name="Rectangle 24"/>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Almacenamiento para Hyper-V</a:t>
            </a:r>
            <a:endParaRPr lang="en-US" sz="3600">
              <a:latin typeface="Calibri" pitchFamily="34" charset="0"/>
            </a:endParaRPr>
          </a:p>
        </p:txBody>
      </p:sp>
      <p:grpSp>
        <p:nvGrpSpPr>
          <p:cNvPr id="6" name="Group 28"/>
          <p:cNvGrpSpPr>
            <a:grpSpLocks/>
          </p:cNvGrpSpPr>
          <p:nvPr/>
        </p:nvGrpSpPr>
        <p:grpSpPr bwMode="auto">
          <a:xfrm>
            <a:off x="6372225" y="3500438"/>
            <a:ext cx="863600" cy="868362"/>
            <a:chOff x="748" y="2886"/>
            <a:chExt cx="764" cy="955"/>
          </a:xfrm>
        </p:grpSpPr>
        <p:pic>
          <p:nvPicPr>
            <p:cNvPr id="27684" name="Picture 15" descr="Server-Physical-Single"/>
            <p:cNvPicPr>
              <a:picLocks noChangeAspect="1" noChangeArrowheads="1"/>
            </p:cNvPicPr>
            <p:nvPr/>
          </p:nvPicPr>
          <p:blipFill>
            <a:blip r:embed="rId2"/>
            <a:srcRect/>
            <a:stretch>
              <a:fillRect/>
            </a:stretch>
          </p:blipFill>
          <p:spPr bwMode="auto">
            <a:xfrm>
              <a:off x="748" y="3236"/>
              <a:ext cx="764" cy="605"/>
            </a:xfrm>
            <a:prstGeom prst="rect">
              <a:avLst/>
            </a:prstGeom>
            <a:noFill/>
            <a:ln w="9525">
              <a:noFill/>
              <a:miter lim="800000"/>
              <a:headEnd/>
              <a:tailEnd/>
            </a:ln>
          </p:spPr>
        </p:pic>
        <p:pic>
          <p:nvPicPr>
            <p:cNvPr id="2" name="Picture 16" descr="Servers-Virtual-Two"/>
            <p:cNvPicPr>
              <a:picLocks noChangeAspect="1" noChangeArrowheads="1"/>
            </p:cNvPicPr>
            <p:nvPr/>
          </p:nvPicPr>
          <p:blipFill>
            <a:blip r:embed="rId3"/>
            <a:srcRect/>
            <a:stretch>
              <a:fillRect/>
            </a:stretch>
          </p:blipFill>
          <p:spPr bwMode="auto">
            <a:xfrm>
              <a:off x="748" y="2886"/>
              <a:ext cx="764" cy="708"/>
            </a:xfrm>
            <a:prstGeom prst="rect">
              <a:avLst/>
            </a:prstGeom>
            <a:noFill/>
            <a:ln w="9525">
              <a:noFill/>
              <a:miter lim="800000"/>
              <a:headEnd/>
              <a:tailEnd/>
            </a:ln>
          </p:spPr>
        </p:pic>
      </p:grpSp>
      <p:grpSp>
        <p:nvGrpSpPr>
          <p:cNvPr id="7" name="Group 25"/>
          <p:cNvGrpSpPr>
            <a:grpSpLocks/>
          </p:cNvGrpSpPr>
          <p:nvPr/>
        </p:nvGrpSpPr>
        <p:grpSpPr bwMode="auto">
          <a:xfrm>
            <a:off x="6372225" y="2924175"/>
            <a:ext cx="863600" cy="868363"/>
            <a:chOff x="748" y="2886"/>
            <a:chExt cx="764" cy="955"/>
          </a:xfrm>
        </p:grpSpPr>
        <p:pic>
          <p:nvPicPr>
            <p:cNvPr id="27682" name="Picture 15" descr="Server-Physical-Single"/>
            <p:cNvPicPr>
              <a:picLocks noChangeAspect="1" noChangeArrowheads="1"/>
            </p:cNvPicPr>
            <p:nvPr/>
          </p:nvPicPr>
          <p:blipFill>
            <a:blip r:embed="rId2"/>
            <a:srcRect/>
            <a:stretch>
              <a:fillRect/>
            </a:stretch>
          </p:blipFill>
          <p:spPr bwMode="auto">
            <a:xfrm>
              <a:off x="748" y="3236"/>
              <a:ext cx="764" cy="605"/>
            </a:xfrm>
            <a:prstGeom prst="rect">
              <a:avLst/>
            </a:prstGeom>
            <a:noFill/>
            <a:ln w="9525">
              <a:noFill/>
              <a:miter lim="800000"/>
              <a:headEnd/>
              <a:tailEnd/>
            </a:ln>
          </p:spPr>
        </p:pic>
        <p:pic>
          <p:nvPicPr>
            <p:cNvPr id="27683" name="Picture 16" descr="Servers-Virtual-Two"/>
            <p:cNvPicPr>
              <a:picLocks noChangeAspect="1" noChangeArrowheads="1"/>
            </p:cNvPicPr>
            <p:nvPr/>
          </p:nvPicPr>
          <p:blipFill>
            <a:blip r:embed="rId3"/>
            <a:srcRect/>
            <a:stretch>
              <a:fillRect/>
            </a:stretch>
          </p:blipFill>
          <p:spPr bwMode="auto">
            <a:xfrm>
              <a:off x="748" y="2886"/>
              <a:ext cx="764" cy="708"/>
            </a:xfrm>
            <a:prstGeom prst="rect">
              <a:avLst/>
            </a:prstGeom>
            <a:noFill/>
            <a:ln w="9525">
              <a:noFill/>
              <a:miter lim="800000"/>
              <a:headEnd/>
              <a:tailEnd/>
            </a:ln>
          </p:spPr>
        </p:pic>
      </p:grpSp>
      <p:grpSp>
        <p:nvGrpSpPr>
          <p:cNvPr id="8" name="Group 37"/>
          <p:cNvGrpSpPr>
            <a:grpSpLocks/>
          </p:cNvGrpSpPr>
          <p:nvPr/>
        </p:nvGrpSpPr>
        <p:grpSpPr bwMode="auto">
          <a:xfrm>
            <a:off x="2414588" y="4376738"/>
            <a:ext cx="4821237" cy="1444625"/>
            <a:chOff x="1203" y="2576"/>
            <a:chExt cx="3037" cy="910"/>
          </a:xfrm>
        </p:grpSpPr>
        <p:sp>
          <p:nvSpPr>
            <p:cNvPr id="27671" name="Line 10"/>
            <p:cNvSpPr>
              <a:spLocks noChangeShapeType="1"/>
            </p:cNvSpPr>
            <p:nvPr/>
          </p:nvSpPr>
          <p:spPr bwMode="auto">
            <a:xfrm>
              <a:off x="1215" y="3016"/>
              <a:ext cx="1236" cy="2"/>
            </a:xfrm>
            <a:prstGeom prst="line">
              <a:avLst/>
            </a:prstGeom>
            <a:noFill/>
            <a:ln w="57150">
              <a:solidFill>
                <a:schemeClr val="tx1"/>
              </a:solidFill>
              <a:round/>
              <a:headEnd/>
              <a:tailEnd/>
            </a:ln>
          </p:spPr>
          <p:txBody>
            <a:bodyPr wrap="none" anchor="ctr"/>
            <a:lstStyle/>
            <a:p>
              <a:endParaRPr lang="en-US"/>
            </a:p>
          </p:txBody>
        </p:sp>
        <p:sp>
          <p:nvSpPr>
            <p:cNvPr id="27672" name="Line 11"/>
            <p:cNvSpPr>
              <a:spLocks noChangeShapeType="1"/>
            </p:cNvSpPr>
            <p:nvPr/>
          </p:nvSpPr>
          <p:spPr bwMode="auto">
            <a:xfrm>
              <a:off x="1203" y="3190"/>
              <a:ext cx="1236" cy="2"/>
            </a:xfrm>
            <a:prstGeom prst="line">
              <a:avLst/>
            </a:prstGeom>
            <a:noFill/>
            <a:ln w="57150">
              <a:solidFill>
                <a:schemeClr val="tx1"/>
              </a:solidFill>
              <a:round/>
              <a:headEnd/>
              <a:tailEnd/>
            </a:ln>
          </p:spPr>
          <p:txBody>
            <a:bodyPr wrap="none" anchor="ctr"/>
            <a:lstStyle/>
            <a:p>
              <a:endParaRPr lang="en-US"/>
            </a:p>
          </p:txBody>
        </p:sp>
        <p:sp>
          <p:nvSpPr>
            <p:cNvPr id="27673" name="Line 13"/>
            <p:cNvSpPr>
              <a:spLocks noChangeShapeType="1"/>
            </p:cNvSpPr>
            <p:nvPr/>
          </p:nvSpPr>
          <p:spPr bwMode="auto">
            <a:xfrm flipH="1">
              <a:off x="2546" y="2970"/>
              <a:ext cx="1224" cy="2"/>
            </a:xfrm>
            <a:prstGeom prst="line">
              <a:avLst/>
            </a:prstGeom>
            <a:noFill/>
            <a:ln w="57150">
              <a:solidFill>
                <a:schemeClr val="tx1"/>
              </a:solidFill>
              <a:round/>
              <a:headEnd/>
              <a:tailEnd/>
            </a:ln>
          </p:spPr>
          <p:txBody>
            <a:bodyPr wrap="none" anchor="ctr"/>
            <a:lstStyle/>
            <a:p>
              <a:endParaRPr lang="en-US"/>
            </a:p>
          </p:txBody>
        </p:sp>
        <p:sp>
          <p:nvSpPr>
            <p:cNvPr id="27674" name="Line 14"/>
            <p:cNvSpPr>
              <a:spLocks noChangeShapeType="1"/>
            </p:cNvSpPr>
            <p:nvPr/>
          </p:nvSpPr>
          <p:spPr bwMode="auto">
            <a:xfrm flipH="1">
              <a:off x="2534" y="3288"/>
              <a:ext cx="1224" cy="2"/>
            </a:xfrm>
            <a:prstGeom prst="line">
              <a:avLst/>
            </a:prstGeom>
            <a:noFill/>
            <a:ln w="57150">
              <a:solidFill>
                <a:schemeClr val="tx1"/>
              </a:solidFill>
              <a:round/>
              <a:headEnd/>
              <a:tailEnd/>
            </a:ln>
          </p:spPr>
          <p:txBody>
            <a:bodyPr wrap="none" anchor="ctr"/>
            <a:lstStyle/>
            <a:p>
              <a:endParaRPr lang="en-US"/>
            </a:p>
          </p:txBody>
        </p:sp>
        <p:sp>
          <p:nvSpPr>
            <p:cNvPr id="3" name="AutoShape 15"/>
            <p:cNvSpPr>
              <a:spLocks noChangeArrowheads="1"/>
            </p:cNvSpPr>
            <p:nvPr/>
          </p:nvSpPr>
          <p:spPr bwMode="gray">
            <a:xfrm>
              <a:off x="2273" y="2831"/>
              <a:ext cx="784" cy="577"/>
            </a:xfrm>
            <a:prstGeom prst="cloudCallout">
              <a:avLst>
                <a:gd name="adj1" fmla="val 30231"/>
                <a:gd name="adj2" fmla="val 9273"/>
              </a:avLst>
            </a:prstGeom>
            <a:solidFill>
              <a:srgbClr val="D5EAFF"/>
            </a:solidFill>
            <a:ln w="9525">
              <a:solidFill>
                <a:schemeClr val="bg2"/>
              </a:solidFill>
              <a:round/>
              <a:headEnd/>
              <a:tailEnd/>
            </a:ln>
            <a:effectLst>
              <a:outerShdw dist="35921" dir="2700000" algn="ctr" rotWithShape="0">
                <a:schemeClr val="bg2"/>
              </a:outerShdw>
            </a:effectLst>
          </p:spPr>
          <p:txBody>
            <a:bodyPr anchor="ctr"/>
            <a:lstStyle/>
            <a:p>
              <a:pPr algn="ctr" eaLnBrk="0" hangingPunct="0">
                <a:defRPr/>
              </a:pPr>
              <a:r>
                <a:rPr lang="es-ES" sz="1200" b="1"/>
                <a:t>IP</a:t>
              </a:r>
            </a:p>
          </p:txBody>
        </p:sp>
        <p:grpSp>
          <p:nvGrpSpPr>
            <p:cNvPr id="9" name="Group 31"/>
            <p:cNvGrpSpPr>
              <a:grpSpLocks/>
            </p:cNvGrpSpPr>
            <p:nvPr/>
          </p:nvGrpSpPr>
          <p:grpSpPr bwMode="auto">
            <a:xfrm>
              <a:off x="3696" y="2939"/>
              <a:ext cx="544" cy="547"/>
              <a:chOff x="748" y="2886"/>
              <a:chExt cx="764" cy="955"/>
            </a:xfrm>
          </p:grpSpPr>
          <p:pic>
            <p:nvPicPr>
              <p:cNvPr id="27680" name="Picture 15" descr="Server-Physical-Single"/>
              <p:cNvPicPr>
                <a:picLocks noChangeAspect="1" noChangeArrowheads="1"/>
              </p:cNvPicPr>
              <p:nvPr/>
            </p:nvPicPr>
            <p:blipFill>
              <a:blip r:embed="rId2"/>
              <a:srcRect/>
              <a:stretch>
                <a:fillRect/>
              </a:stretch>
            </p:blipFill>
            <p:spPr bwMode="auto">
              <a:xfrm>
                <a:off x="748" y="3236"/>
                <a:ext cx="764" cy="605"/>
              </a:xfrm>
              <a:prstGeom prst="rect">
                <a:avLst/>
              </a:prstGeom>
              <a:noFill/>
              <a:ln w="9525">
                <a:noFill/>
                <a:miter lim="800000"/>
                <a:headEnd/>
                <a:tailEnd/>
              </a:ln>
            </p:spPr>
          </p:pic>
          <p:pic>
            <p:nvPicPr>
              <p:cNvPr id="27681" name="Picture 16" descr="Servers-Virtual-Two"/>
              <p:cNvPicPr>
                <a:picLocks noChangeAspect="1" noChangeArrowheads="1"/>
              </p:cNvPicPr>
              <p:nvPr/>
            </p:nvPicPr>
            <p:blipFill>
              <a:blip r:embed="rId3"/>
              <a:srcRect/>
              <a:stretch>
                <a:fillRect/>
              </a:stretch>
            </p:blipFill>
            <p:spPr bwMode="auto">
              <a:xfrm>
                <a:off x="748" y="2886"/>
                <a:ext cx="764" cy="708"/>
              </a:xfrm>
              <a:prstGeom prst="rect">
                <a:avLst/>
              </a:prstGeom>
              <a:noFill/>
              <a:ln w="9525">
                <a:noFill/>
                <a:miter lim="800000"/>
                <a:headEnd/>
                <a:tailEnd/>
              </a:ln>
            </p:spPr>
          </p:pic>
        </p:grpSp>
        <p:grpSp>
          <p:nvGrpSpPr>
            <p:cNvPr id="10" name="Group 34"/>
            <p:cNvGrpSpPr>
              <a:grpSpLocks/>
            </p:cNvGrpSpPr>
            <p:nvPr/>
          </p:nvGrpSpPr>
          <p:grpSpPr bwMode="auto">
            <a:xfrm>
              <a:off x="3696" y="2576"/>
              <a:ext cx="544" cy="547"/>
              <a:chOff x="748" y="2886"/>
              <a:chExt cx="764" cy="955"/>
            </a:xfrm>
          </p:grpSpPr>
          <p:pic>
            <p:nvPicPr>
              <p:cNvPr id="27678" name="Picture 15" descr="Server-Physical-Single"/>
              <p:cNvPicPr>
                <a:picLocks noChangeAspect="1" noChangeArrowheads="1"/>
              </p:cNvPicPr>
              <p:nvPr/>
            </p:nvPicPr>
            <p:blipFill>
              <a:blip r:embed="rId2"/>
              <a:srcRect/>
              <a:stretch>
                <a:fillRect/>
              </a:stretch>
            </p:blipFill>
            <p:spPr bwMode="auto">
              <a:xfrm>
                <a:off x="748" y="3236"/>
                <a:ext cx="764" cy="605"/>
              </a:xfrm>
              <a:prstGeom prst="rect">
                <a:avLst/>
              </a:prstGeom>
              <a:noFill/>
              <a:ln w="9525">
                <a:noFill/>
                <a:miter lim="800000"/>
                <a:headEnd/>
                <a:tailEnd/>
              </a:ln>
            </p:spPr>
          </p:pic>
          <p:pic>
            <p:nvPicPr>
              <p:cNvPr id="27679" name="Picture 16" descr="Servers-Virtual-Two"/>
              <p:cNvPicPr>
                <a:picLocks noChangeAspect="1" noChangeArrowheads="1"/>
              </p:cNvPicPr>
              <p:nvPr/>
            </p:nvPicPr>
            <p:blipFill>
              <a:blip r:embed="rId3"/>
              <a:srcRect/>
              <a:stretch>
                <a:fillRect/>
              </a:stretch>
            </p:blipFill>
            <p:spPr bwMode="auto">
              <a:xfrm>
                <a:off x="748" y="2886"/>
                <a:ext cx="764" cy="708"/>
              </a:xfrm>
              <a:prstGeom prst="rect">
                <a:avLst/>
              </a:prstGeom>
              <a:noFill/>
              <a:ln w="9525">
                <a:noFill/>
                <a:miter lim="800000"/>
                <a:headEnd/>
                <a:tailEnd/>
              </a:ln>
            </p:spPr>
          </p:pic>
        </p:grpSp>
      </p:grpSp>
      <p:pic>
        <p:nvPicPr>
          <p:cNvPr id="27661" name="Picture 22"/>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1068388" y="1692275"/>
            <a:ext cx="1835150" cy="4883150"/>
          </a:xfrm>
          <a:prstGeom prst="rect">
            <a:avLst/>
          </a:prstGeom>
          <a:noFill/>
          <a:ln w="9525">
            <a:noFill/>
            <a:miter lim="800000"/>
            <a:headEnd/>
            <a:tailEnd/>
          </a:ln>
        </p:spPr>
      </p:pic>
      <p:grpSp>
        <p:nvGrpSpPr>
          <p:cNvPr id="11" name="Group 50"/>
          <p:cNvGrpSpPr>
            <a:grpSpLocks/>
          </p:cNvGrpSpPr>
          <p:nvPr/>
        </p:nvGrpSpPr>
        <p:grpSpPr bwMode="auto">
          <a:xfrm>
            <a:off x="311150" y="271463"/>
            <a:ext cx="660400" cy="758825"/>
            <a:chOff x="142" y="163"/>
            <a:chExt cx="648" cy="745"/>
          </a:xfrm>
        </p:grpSpPr>
        <p:sp>
          <p:nvSpPr>
            <p:cNvPr id="27663" name="Freeform 51"/>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27664" name="Freeform 52"/>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27665" name="Freeform 53"/>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27666" name="Freeform 54"/>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4" name="Freeform 55"/>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27668" name="Freeform 56"/>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5" name="Freeform 57"/>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27670" name="Freeform 58"/>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67">
                                            <p:txEl>
                                              <p:pRg st="1" end="1"/>
                                            </p:txEl>
                                          </p:spTgt>
                                        </p:tgtEl>
                                        <p:attrNameLst>
                                          <p:attrName>style.visibility</p:attrName>
                                        </p:attrNameLst>
                                      </p:cBhvr>
                                      <p:to>
                                        <p:strVal val="visible"/>
                                      </p:to>
                                    </p:set>
                                    <p:animEffect transition="in" filter="fade">
                                      <p:cBhvr>
                                        <p:cTn id="7" dur="2000"/>
                                        <p:tgtEl>
                                          <p:spTgt spid="27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7669"/>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05243 0.00185 L 0.32188 0.00139 " pathEditMode="fixed" rAng="0" ptsTypes="AA">
                                      <p:cBhvr>
                                        <p:cTn id="16" dur="2000" fill="hold"/>
                                        <p:tgtEl>
                                          <p:spTgt spid="27669"/>
                                        </p:tgtEl>
                                        <p:attrNameLst>
                                          <p:attrName>ppt_x</p:attrName>
                                          <p:attrName>ppt_y</p:attrName>
                                        </p:attrNameLst>
                                      </p:cBhvr>
                                      <p:rCtr x="187"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667">
                                            <p:txEl>
                                              <p:pRg st="3" end="3"/>
                                            </p:txEl>
                                          </p:spTgt>
                                        </p:tgtEl>
                                        <p:attrNameLst>
                                          <p:attrName>style.visibility</p:attrName>
                                        </p:attrNameLst>
                                      </p:cBhvr>
                                      <p:to>
                                        <p:strVal val="visible"/>
                                      </p:to>
                                    </p:set>
                                    <p:animEffect transition="in" filter="fade">
                                      <p:cBhvr>
                                        <p:cTn id="21" dur="2000"/>
                                        <p:tgtEl>
                                          <p:spTgt spid="2766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667">
                                            <p:txEl>
                                              <p:pRg st="13" end="13"/>
                                            </p:txEl>
                                          </p:spTgt>
                                        </p:tgtEl>
                                        <p:attrNameLst>
                                          <p:attrName>style.visibility</p:attrName>
                                        </p:attrNameLst>
                                      </p:cBhvr>
                                      <p:to>
                                        <p:strVal val="visible"/>
                                      </p:to>
                                    </p:set>
                                    <p:animEffect transition="in" filter="fade">
                                      <p:cBhvr>
                                        <p:cTn id="26" dur="2000"/>
                                        <p:tgtEl>
                                          <p:spTgt spid="276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9" grpId="0"/>
      <p:bldP spid="27669"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701800" y="2373313"/>
            <a:ext cx="2928938" cy="838200"/>
          </a:xfrm>
        </p:spPr>
        <p:txBody>
          <a:bodyPr/>
          <a:lstStyle/>
          <a:p>
            <a:pPr marL="0" indent="0" eaLnBrk="1" hangingPunct="1">
              <a:lnSpc>
                <a:spcPct val="90000"/>
              </a:lnSpc>
              <a:spcBef>
                <a:spcPct val="0"/>
              </a:spcBef>
              <a:spcAft>
                <a:spcPct val="40000"/>
              </a:spcAft>
              <a:buClr>
                <a:schemeClr val="accent1"/>
              </a:buClr>
              <a:buFont typeface="Webdings" pitchFamily="18" charset="2"/>
              <a:buNone/>
            </a:pPr>
            <a:r>
              <a:rPr lang="en-US" sz="2400" smtClean="0"/>
              <a:t>Copias Snapshot</a:t>
            </a:r>
            <a:r>
              <a:rPr lang="en-US" sz="1600" baseline="50000" smtClean="0">
                <a:latin typeface="Arial" charset="0"/>
              </a:rPr>
              <a:t>™</a:t>
            </a:r>
            <a:endParaRPr lang="en-US" sz="1600" baseline="50000" smtClean="0"/>
          </a:p>
          <a:p>
            <a:pPr marL="0" indent="0" eaLnBrk="1" hangingPunct="1">
              <a:lnSpc>
                <a:spcPct val="90000"/>
              </a:lnSpc>
              <a:spcBef>
                <a:spcPct val="0"/>
              </a:spcBef>
              <a:spcAft>
                <a:spcPct val="25000"/>
              </a:spcAft>
              <a:buClr>
                <a:schemeClr val="accent1"/>
              </a:buClr>
              <a:buFont typeface="Webdings" pitchFamily="18" charset="2"/>
              <a:buNone/>
            </a:pPr>
            <a:r>
              <a:rPr lang="en-US" sz="1800" smtClean="0"/>
              <a:t>Uso de disco incremental</a:t>
            </a:r>
          </a:p>
          <a:p>
            <a:pPr marL="0" indent="0" eaLnBrk="1" hangingPunct="1">
              <a:lnSpc>
                <a:spcPct val="90000"/>
              </a:lnSpc>
              <a:spcBef>
                <a:spcPct val="0"/>
              </a:spcBef>
              <a:spcAft>
                <a:spcPct val="25000"/>
              </a:spcAft>
              <a:buClr>
                <a:schemeClr val="accent1"/>
              </a:buClr>
              <a:buFont typeface="Webdings" pitchFamily="18" charset="2"/>
              <a:buNone/>
            </a:pPr>
            <a:r>
              <a:rPr lang="es-ES" sz="1800" smtClean="0"/>
              <a:t>Sin impacto en rendimiento</a:t>
            </a:r>
            <a:endParaRPr lang="en-US" sz="1800" smtClean="0"/>
          </a:p>
        </p:txBody>
      </p:sp>
      <p:sp>
        <p:nvSpPr>
          <p:cNvPr id="28676" name="Text Box 4"/>
          <p:cNvSpPr txBox="1">
            <a:spLocks noChangeArrowheads="1"/>
          </p:cNvSpPr>
          <p:nvPr/>
        </p:nvSpPr>
        <p:spPr bwMode="auto">
          <a:xfrm>
            <a:off x="1762125" y="3898900"/>
            <a:ext cx="2667000" cy="1262063"/>
          </a:xfrm>
          <a:prstGeom prst="rect">
            <a:avLst/>
          </a:prstGeom>
          <a:noFill/>
          <a:ln w="12700">
            <a:noFill/>
            <a:miter lim="800000"/>
            <a:headEnd/>
            <a:tailEnd/>
          </a:ln>
        </p:spPr>
        <p:txBody>
          <a:bodyPr>
            <a:spAutoFit/>
          </a:bodyPr>
          <a:lstStyle/>
          <a:p>
            <a:pPr>
              <a:spcAft>
                <a:spcPct val="40000"/>
              </a:spcAft>
              <a:buClr>
                <a:schemeClr val="accent1"/>
              </a:buClr>
              <a:buFont typeface="ＭＳ Ｐゴシック" pitchFamily="-28" charset="-128"/>
              <a:buNone/>
            </a:pPr>
            <a:r>
              <a:rPr lang="en-US" sz="2400">
                <a:latin typeface="Calibri" pitchFamily="34" charset="0"/>
              </a:rPr>
              <a:t>Clones virtuales</a:t>
            </a:r>
          </a:p>
          <a:p>
            <a:pPr>
              <a:spcAft>
                <a:spcPct val="40000"/>
              </a:spcAft>
              <a:buClr>
                <a:schemeClr val="accent1"/>
              </a:buClr>
              <a:buFont typeface="ＭＳ Ｐゴシック" pitchFamily="-28" charset="-128"/>
              <a:buNone/>
            </a:pPr>
            <a:r>
              <a:rPr lang="en-US">
                <a:latin typeface="Calibri" pitchFamily="34" charset="0"/>
              </a:rPr>
              <a:t>Copias instantáneas </a:t>
            </a:r>
          </a:p>
          <a:p>
            <a:pPr>
              <a:spcAft>
                <a:spcPct val="40000"/>
              </a:spcAft>
              <a:buClr>
                <a:schemeClr val="accent1"/>
              </a:buClr>
              <a:buFont typeface="ＭＳ Ｐゴシック" pitchFamily="-28" charset="-128"/>
              <a:buNone/>
            </a:pPr>
            <a:r>
              <a:rPr lang="en-US">
                <a:latin typeface="Calibri" pitchFamily="34" charset="0"/>
              </a:rPr>
              <a:t>Uso de disco incremental</a:t>
            </a:r>
          </a:p>
        </p:txBody>
      </p:sp>
      <p:sp>
        <p:nvSpPr>
          <p:cNvPr id="28677" name="Text Box 5"/>
          <p:cNvSpPr txBox="1">
            <a:spLocks noChangeArrowheads="1"/>
          </p:cNvSpPr>
          <p:nvPr/>
        </p:nvSpPr>
        <p:spPr bwMode="auto">
          <a:xfrm>
            <a:off x="5365750" y="3898900"/>
            <a:ext cx="4125913" cy="1220788"/>
          </a:xfrm>
          <a:prstGeom prst="rect">
            <a:avLst/>
          </a:prstGeom>
          <a:noFill/>
          <a:ln w="12700">
            <a:noFill/>
            <a:miter lim="800000"/>
            <a:headEnd/>
            <a:tailEnd/>
          </a:ln>
        </p:spPr>
        <p:txBody>
          <a:bodyPr>
            <a:spAutoFit/>
          </a:bodyPr>
          <a:lstStyle/>
          <a:p>
            <a:pPr>
              <a:spcAft>
                <a:spcPct val="40000"/>
              </a:spcAft>
              <a:buClr>
                <a:schemeClr val="accent1"/>
              </a:buClr>
              <a:buFont typeface="ＭＳ Ｐゴシック" pitchFamily="-28" charset="-128"/>
              <a:buNone/>
            </a:pPr>
            <a:r>
              <a:rPr lang="en-US" sz="2400">
                <a:latin typeface="Calibri" pitchFamily="34" charset="0"/>
              </a:rPr>
              <a:t>FlexVols y Thin Provisioning</a:t>
            </a:r>
            <a:r>
              <a:rPr lang="en-US" sz="2000"/>
              <a:t> </a:t>
            </a:r>
          </a:p>
          <a:p>
            <a:pPr>
              <a:spcAft>
                <a:spcPct val="25000"/>
              </a:spcAft>
              <a:buClr>
                <a:schemeClr val="accent1"/>
              </a:buClr>
              <a:buFont typeface="ＭＳ Ｐゴシック" pitchFamily="-28" charset="-128"/>
              <a:buNone/>
            </a:pPr>
            <a:r>
              <a:rPr lang="es-ES">
                <a:latin typeface="Calibri" pitchFamily="34" charset="0"/>
              </a:rPr>
              <a:t>Tamaños flexibles y redimensionables</a:t>
            </a:r>
          </a:p>
          <a:p>
            <a:pPr>
              <a:spcAft>
                <a:spcPct val="25000"/>
              </a:spcAft>
              <a:buClr>
                <a:schemeClr val="accent1"/>
              </a:buClr>
              <a:buFont typeface="ＭＳ Ｐゴシック" pitchFamily="-28" charset="-128"/>
              <a:buNone/>
            </a:pPr>
            <a:r>
              <a:rPr lang="es-ES">
                <a:latin typeface="Calibri" pitchFamily="34" charset="0"/>
              </a:rPr>
              <a:t>Presenta más espacio del disponible</a:t>
            </a:r>
            <a:endParaRPr lang="en-US">
              <a:latin typeface="Calibri" pitchFamily="34" charset="0"/>
            </a:endParaRPr>
          </a:p>
        </p:txBody>
      </p:sp>
      <p:sp>
        <p:nvSpPr>
          <p:cNvPr id="28678" name="Text Box 6"/>
          <p:cNvSpPr txBox="1">
            <a:spLocks noChangeArrowheads="1"/>
          </p:cNvSpPr>
          <p:nvPr/>
        </p:nvSpPr>
        <p:spPr bwMode="auto">
          <a:xfrm>
            <a:off x="5375275" y="2373313"/>
            <a:ext cx="3581400" cy="1098550"/>
          </a:xfrm>
          <a:prstGeom prst="rect">
            <a:avLst/>
          </a:prstGeom>
          <a:noFill/>
          <a:ln w="12700">
            <a:noFill/>
            <a:miter lim="800000"/>
            <a:headEnd/>
            <a:tailEnd/>
          </a:ln>
        </p:spPr>
        <p:txBody>
          <a:bodyPr>
            <a:spAutoFit/>
          </a:bodyPr>
          <a:lstStyle/>
          <a:p>
            <a:pPr>
              <a:spcAft>
                <a:spcPct val="25000"/>
              </a:spcAft>
              <a:buClr>
                <a:schemeClr val="accent1"/>
              </a:buClr>
              <a:buFont typeface="ＭＳ Ｐゴシック" pitchFamily="-28" charset="-128"/>
              <a:buNone/>
            </a:pPr>
            <a:r>
              <a:rPr lang="en-US" sz="2400">
                <a:latin typeface="Calibri" pitchFamily="34" charset="0"/>
              </a:rPr>
              <a:t>RAID 6 - RAID-DP</a:t>
            </a:r>
            <a:r>
              <a:rPr lang="en-US" sz="2400">
                <a:latin typeface="Calibri" pitchFamily="34" charset="0"/>
                <a:cs typeface="Arial" charset="0"/>
              </a:rPr>
              <a:t>®</a:t>
            </a:r>
            <a:endParaRPr lang="en-US" sz="2400">
              <a:latin typeface="Calibri" pitchFamily="34" charset="0"/>
            </a:endParaRPr>
          </a:p>
          <a:p>
            <a:pPr>
              <a:spcAft>
                <a:spcPct val="25000"/>
              </a:spcAft>
              <a:buClr>
                <a:schemeClr val="accent1"/>
              </a:buClr>
              <a:buFont typeface="ＭＳ Ｐゴシック" pitchFamily="-28" charset="-128"/>
              <a:buNone/>
            </a:pPr>
            <a:r>
              <a:rPr lang="en-US">
                <a:latin typeface="Calibri" pitchFamily="34" charset="0"/>
              </a:rPr>
              <a:t>Protección para doble fallo de disco Sin impacto en rendimiento</a:t>
            </a:r>
          </a:p>
        </p:txBody>
      </p:sp>
      <p:sp>
        <p:nvSpPr>
          <p:cNvPr id="28679" name="Rectangle 7"/>
          <p:cNvSpPr>
            <a:spLocks noChangeArrowheads="1"/>
          </p:cNvSpPr>
          <p:nvPr/>
        </p:nvSpPr>
        <p:spPr bwMode="auto">
          <a:xfrm>
            <a:off x="3990975" y="5522913"/>
            <a:ext cx="3614738" cy="1219200"/>
          </a:xfrm>
          <a:prstGeom prst="rect">
            <a:avLst/>
          </a:prstGeom>
          <a:noFill/>
          <a:ln w="9525">
            <a:noFill/>
            <a:miter lim="800000"/>
            <a:headEnd/>
            <a:tailEnd/>
          </a:ln>
        </p:spPr>
        <p:txBody>
          <a:bodyPr/>
          <a:lstStyle/>
          <a:p>
            <a:pPr>
              <a:spcAft>
                <a:spcPct val="40000"/>
              </a:spcAft>
              <a:buClr>
                <a:schemeClr val="accent1"/>
              </a:buClr>
              <a:buFont typeface="Webdings" pitchFamily="18" charset="2"/>
              <a:buNone/>
            </a:pPr>
            <a:r>
              <a:rPr lang="en-US" sz="2400">
                <a:latin typeface="Calibri" pitchFamily="34" charset="0"/>
              </a:rPr>
              <a:t>Deduplicación</a:t>
            </a:r>
            <a:endParaRPr lang="en-US" sz="3200">
              <a:latin typeface="Calibri" pitchFamily="34" charset="0"/>
            </a:endParaRPr>
          </a:p>
          <a:p>
            <a:pPr>
              <a:lnSpc>
                <a:spcPct val="90000"/>
              </a:lnSpc>
              <a:spcAft>
                <a:spcPct val="25000"/>
              </a:spcAft>
              <a:buClr>
                <a:schemeClr val="accent1"/>
              </a:buClr>
              <a:buFont typeface="Webdings" pitchFamily="18" charset="2"/>
              <a:buNone/>
            </a:pPr>
            <a:r>
              <a:rPr lang="es-ES">
                <a:latin typeface="Calibri" pitchFamily="34" charset="0"/>
              </a:rPr>
              <a:t>Elimina bloques redundantes</a:t>
            </a:r>
          </a:p>
          <a:p>
            <a:pPr>
              <a:lnSpc>
                <a:spcPct val="90000"/>
              </a:lnSpc>
              <a:spcAft>
                <a:spcPct val="25000"/>
              </a:spcAft>
              <a:buClr>
                <a:schemeClr val="accent1"/>
              </a:buClr>
              <a:buFont typeface="Webdings" pitchFamily="18" charset="2"/>
              <a:buNone/>
            </a:pPr>
            <a:r>
              <a:rPr lang="es-ES">
                <a:latin typeface="Calibri" pitchFamily="34" charset="0"/>
              </a:rPr>
              <a:t>Transparente para las aplicaciones</a:t>
            </a:r>
            <a:endParaRPr lang="en-US">
              <a:latin typeface="Calibri" pitchFamily="34" charset="0"/>
            </a:endParaRPr>
          </a:p>
        </p:txBody>
      </p:sp>
      <p:grpSp>
        <p:nvGrpSpPr>
          <p:cNvPr id="7" name="Group 8"/>
          <p:cNvGrpSpPr>
            <a:grpSpLocks/>
          </p:cNvGrpSpPr>
          <p:nvPr/>
        </p:nvGrpSpPr>
        <p:grpSpPr bwMode="auto">
          <a:xfrm>
            <a:off x="3125788" y="5599113"/>
            <a:ext cx="788987" cy="1066800"/>
            <a:chOff x="2911" y="1152"/>
            <a:chExt cx="497" cy="672"/>
          </a:xfrm>
        </p:grpSpPr>
        <p:sp>
          <p:nvSpPr>
            <p:cNvPr id="28706" name="AutoShape 9"/>
            <p:cNvSpPr>
              <a:spLocks noChangeArrowheads="1"/>
            </p:cNvSpPr>
            <p:nvPr/>
          </p:nvSpPr>
          <p:spPr bwMode="auto">
            <a:xfrm>
              <a:off x="2975"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a:p>
          </p:txBody>
        </p:sp>
        <p:sp>
          <p:nvSpPr>
            <p:cNvPr id="28707" name="Text Box 10"/>
            <p:cNvSpPr txBox="1">
              <a:spLocks noChangeArrowheads="1"/>
            </p:cNvSpPr>
            <p:nvPr/>
          </p:nvSpPr>
          <p:spPr bwMode="auto">
            <a:xfrm>
              <a:off x="2911" y="1205"/>
              <a:ext cx="497" cy="304"/>
            </a:xfrm>
            <a:prstGeom prst="rect">
              <a:avLst/>
            </a:prstGeom>
            <a:noFill/>
            <a:ln w="12700">
              <a:noFill/>
              <a:miter lim="800000"/>
              <a:headEnd/>
              <a:tailEnd/>
            </a:ln>
          </p:spPr>
          <p:txBody>
            <a:bodyPr lIns="0" rIns="0">
              <a:spAutoFit/>
            </a:bodyPr>
            <a:lstStyle/>
            <a:p>
              <a:pPr algn="ctr">
                <a:lnSpc>
                  <a:spcPct val="80000"/>
                </a:lnSpc>
                <a:buClr>
                  <a:schemeClr val="accent1"/>
                </a:buClr>
                <a:buFont typeface="ＭＳ Ｐゴシック" pitchFamily="-28" charset="-128"/>
                <a:buNone/>
              </a:pPr>
              <a:r>
                <a:rPr lang="en-US" sz="1600"/>
                <a:t/>
              </a:r>
              <a:br>
                <a:rPr lang="en-US" sz="1600"/>
              </a:br>
              <a:r>
                <a:rPr lang="en-US" sz="1600"/>
                <a:t>95%</a:t>
              </a:r>
            </a:p>
          </p:txBody>
        </p:sp>
        <p:sp>
          <p:nvSpPr>
            <p:cNvPr id="28708" name="AutoShape 11"/>
            <p:cNvSpPr>
              <a:spLocks noChangeArrowheads="1"/>
            </p:cNvSpPr>
            <p:nvPr/>
          </p:nvSpPr>
          <p:spPr bwMode="auto">
            <a:xfrm>
              <a:off x="2975" y="1737"/>
              <a:ext cx="371" cy="87"/>
            </a:xfrm>
            <a:prstGeom prst="can">
              <a:avLst>
                <a:gd name="adj" fmla="val 50000"/>
              </a:avLst>
            </a:prstGeom>
            <a:solidFill>
              <a:schemeClr val="tx2"/>
            </a:solidFill>
            <a:ln w="12700">
              <a:solidFill>
                <a:schemeClr val="bg1"/>
              </a:solidFill>
              <a:round/>
              <a:headEnd/>
              <a:tailEnd/>
            </a:ln>
          </p:spPr>
          <p:txBody>
            <a:bodyPr wrap="none" anchor="ctr"/>
            <a:lstStyle/>
            <a:p>
              <a:endParaRPr lang="en-US"/>
            </a:p>
          </p:txBody>
        </p:sp>
      </p:grpSp>
      <p:grpSp>
        <p:nvGrpSpPr>
          <p:cNvPr id="8" name="Group 12"/>
          <p:cNvGrpSpPr>
            <a:grpSpLocks/>
          </p:cNvGrpSpPr>
          <p:nvPr/>
        </p:nvGrpSpPr>
        <p:grpSpPr bwMode="auto">
          <a:xfrm>
            <a:off x="4510088" y="2430463"/>
            <a:ext cx="788987" cy="1066800"/>
            <a:chOff x="2911" y="2103"/>
            <a:chExt cx="497" cy="672"/>
          </a:xfrm>
        </p:grpSpPr>
        <p:sp>
          <p:nvSpPr>
            <p:cNvPr id="28703" name="AutoShape 13"/>
            <p:cNvSpPr>
              <a:spLocks noChangeArrowheads="1"/>
            </p:cNvSpPr>
            <p:nvPr/>
          </p:nvSpPr>
          <p:spPr bwMode="auto">
            <a:xfrm>
              <a:off x="2964" y="2103"/>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a:p>
          </p:txBody>
        </p:sp>
        <p:sp>
          <p:nvSpPr>
            <p:cNvPr id="28704" name="AutoShape 14"/>
            <p:cNvSpPr>
              <a:spLocks noChangeArrowheads="1"/>
            </p:cNvSpPr>
            <p:nvPr/>
          </p:nvSpPr>
          <p:spPr bwMode="auto">
            <a:xfrm>
              <a:off x="2964" y="2448"/>
              <a:ext cx="371" cy="327"/>
            </a:xfrm>
            <a:prstGeom prst="can">
              <a:avLst>
                <a:gd name="adj" fmla="val 24769"/>
              </a:avLst>
            </a:prstGeom>
            <a:solidFill>
              <a:schemeClr val="tx2"/>
            </a:solidFill>
            <a:ln w="12700">
              <a:solidFill>
                <a:schemeClr val="bg1"/>
              </a:solidFill>
              <a:round/>
              <a:headEnd/>
              <a:tailEnd/>
            </a:ln>
          </p:spPr>
          <p:txBody>
            <a:bodyPr wrap="none" anchor="ctr"/>
            <a:lstStyle/>
            <a:p>
              <a:endParaRPr lang="en-US"/>
            </a:p>
          </p:txBody>
        </p:sp>
        <p:sp>
          <p:nvSpPr>
            <p:cNvPr id="28705" name="Text Box 15"/>
            <p:cNvSpPr txBox="1">
              <a:spLocks noChangeArrowheads="1"/>
            </p:cNvSpPr>
            <p:nvPr/>
          </p:nvSpPr>
          <p:spPr bwMode="auto">
            <a:xfrm>
              <a:off x="2911" y="2156"/>
              <a:ext cx="497" cy="304"/>
            </a:xfrm>
            <a:prstGeom prst="rect">
              <a:avLst/>
            </a:prstGeom>
            <a:noFill/>
            <a:ln w="12700">
              <a:noFill/>
              <a:miter lim="800000"/>
              <a:headEnd/>
              <a:tailEnd/>
            </a:ln>
          </p:spPr>
          <p:txBody>
            <a:bodyPr lIns="0" rIns="0">
              <a:spAutoFit/>
            </a:bodyPr>
            <a:lstStyle/>
            <a:p>
              <a:pPr algn="ctr">
                <a:lnSpc>
                  <a:spcPct val="80000"/>
                </a:lnSpc>
                <a:buClr>
                  <a:schemeClr val="accent1"/>
                </a:buClr>
                <a:buFont typeface="ＭＳ Ｐゴシック" pitchFamily="-28" charset="-128"/>
                <a:buNone/>
              </a:pPr>
              <a:r>
                <a:rPr lang="en-US" sz="1600"/>
                <a:t/>
              </a:r>
              <a:br>
                <a:rPr lang="en-US" sz="1600"/>
              </a:br>
              <a:r>
                <a:rPr lang="en-US" sz="1600"/>
                <a:t>46%</a:t>
              </a:r>
            </a:p>
          </p:txBody>
        </p:sp>
      </p:grpSp>
      <p:grpSp>
        <p:nvGrpSpPr>
          <p:cNvPr id="9" name="Group 16"/>
          <p:cNvGrpSpPr>
            <a:grpSpLocks/>
          </p:cNvGrpSpPr>
          <p:nvPr/>
        </p:nvGrpSpPr>
        <p:grpSpPr bwMode="auto">
          <a:xfrm>
            <a:off x="4510088" y="3970338"/>
            <a:ext cx="788987" cy="1066800"/>
            <a:chOff x="2911" y="3067"/>
            <a:chExt cx="497" cy="672"/>
          </a:xfrm>
        </p:grpSpPr>
        <p:sp>
          <p:nvSpPr>
            <p:cNvPr id="2" name="AutoShape 17"/>
            <p:cNvSpPr>
              <a:spLocks noChangeArrowheads="1"/>
            </p:cNvSpPr>
            <p:nvPr/>
          </p:nvSpPr>
          <p:spPr bwMode="auto">
            <a:xfrm>
              <a:off x="2964" y="3067"/>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a:p>
          </p:txBody>
        </p:sp>
        <p:sp>
          <p:nvSpPr>
            <p:cNvPr id="28701" name="AutoShape 18"/>
            <p:cNvSpPr>
              <a:spLocks noChangeArrowheads="1"/>
            </p:cNvSpPr>
            <p:nvPr/>
          </p:nvSpPr>
          <p:spPr bwMode="auto">
            <a:xfrm>
              <a:off x="2964" y="3460"/>
              <a:ext cx="371" cy="279"/>
            </a:xfrm>
            <a:prstGeom prst="can">
              <a:avLst>
                <a:gd name="adj" fmla="val 29750"/>
              </a:avLst>
            </a:prstGeom>
            <a:solidFill>
              <a:schemeClr val="tx2"/>
            </a:solidFill>
            <a:ln w="12700">
              <a:solidFill>
                <a:schemeClr val="bg1"/>
              </a:solidFill>
              <a:round/>
              <a:headEnd/>
              <a:tailEnd/>
            </a:ln>
          </p:spPr>
          <p:txBody>
            <a:bodyPr wrap="none" anchor="ctr"/>
            <a:lstStyle/>
            <a:p>
              <a:endParaRPr lang="en-US"/>
            </a:p>
          </p:txBody>
        </p:sp>
        <p:sp>
          <p:nvSpPr>
            <p:cNvPr id="28702" name="Text Box 19"/>
            <p:cNvSpPr txBox="1">
              <a:spLocks noChangeArrowheads="1"/>
            </p:cNvSpPr>
            <p:nvPr/>
          </p:nvSpPr>
          <p:spPr bwMode="auto">
            <a:xfrm>
              <a:off x="2911" y="3120"/>
              <a:ext cx="497" cy="304"/>
            </a:xfrm>
            <a:prstGeom prst="rect">
              <a:avLst/>
            </a:prstGeom>
            <a:noFill/>
            <a:ln w="12700">
              <a:noFill/>
              <a:miter lim="800000"/>
              <a:headEnd/>
              <a:tailEnd/>
            </a:ln>
          </p:spPr>
          <p:txBody>
            <a:bodyPr lIns="0" rIns="0">
              <a:spAutoFit/>
            </a:bodyPr>
            <a:lstStyle/>
            <a:p>
              <a:pPr algn="ctr">
                <a:lnSpc>
                  <a:spcPct val="80000"/>
                </a:lnSpc>
                <a:buClr>
                  <a:schemeClr val="accent1"/>
                </a:buClr>
                <a:buFont typeface="ＭＳ Ｐゴシック" pitchFamily="-28" charset="-128"/>
                <a:buNone/>
              </a:pPr>
              <a:r>
                <a:rPr lang="en-US" sz="1600"/>
                <a:t/>
              </a:r>
              <a:br>
                <a:rPr lang="en-US" sz="1600"/>
              </a:br>
              <a:r>
                <a:rPr lang="en-US" sz="1600"/>
                <a:t>33%</a:t>
              </a:r>
            </a:p>
          </p:txBody>
        </p:sp>
      </p:grpSp>
      <p:grpSp>
        <p:nvGrpSpPr>
          <p:cNvPr id="10" name="Group 20"/>
          <p:cNvGrpSpPr>
            <a:grpSpLocks/>
          </p:cNvGrpSpPr>
          <p:nvPr/>
        </p:nvGrpSpPr>
        <p:grpSpPr bwMode="auto">
          <a:xfrm>
            <a:off x="771525" y="2430463"/>
            <a:ext cx="714375" cy="1066800"/>
            <a:chOff x="270" y="1152"/>
            <a:chExt cx="450" cy="672"/>
          </a:xfrm>
        </p:grpSpPr>
        <p:sp>
          <p:nvSpPr>
            <p:cNvPr id="28697" name="AutoShape 21"/>
            <p:cNvSpPr>
              <a:spLocks noChangeArrowheads="1"/>
            </p:cNvSpPr>
            <p:nvPr/>
          </p:nvSpPr>
          <p:spPr bwMode="auto">
            <a:xfrm>
              <a:off x="303" y="1152"/>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a:p>
          </p:txBody>
        </p:sp>
        <p:sp>
          <p:nvSpPr>
            <p:cNvPr id="28698" name="AutoShape 22"/>
            <p:cNvSpPr>
              <a:spLocks noChangeArrowheads="1"/>
            </p:cNvSpPr>
            <p:nvPr/>
          </p:nvSpPr>
          <p:spPr bwMode="auto">
            <a:xfrm>
              <a:off x="303" y="1641"/>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a:p>
          </p:txBody>
        </p:sp>
        <p:sp>
          <p:nvSpPr>
            <p:cNvPr id="28699" name="Text Box 23"/>
            <p:cNvSpPr txBox="1">
              <a:spLocks noChangeArrowheads="1"/>
            </p:cNvSpPr>
            <p:nvPr/>
          </p:nvSpPr>
          <p:spPr bwMode="auto">
            <a:xfrm>
              <a:off x="270" y="1205"/>
              <a:ext cx="450" cy="304"/>
            </a:xfrm>
            <a:prstGeom prst="rect">
              <a:avLst/>
            </a:prstGeom>
            <a:noFill/>
            <a:ln w="12700">
              <a:noFill/>
              <a:miter lim="800000"/>
              <a:headEnd/>
              <a:tailEnd/>
            </a:ln>
          </p:spPr>
          <p:txBody>
            <a:bodyPr lIns="0" rIns="0">
              <a:spAutoFit/>
            </a:bodyPr>
            <a:lstStyle/>
            <a:p>
              <a:pPr algn="ctr">
                <a:lnSpc>
                  <a:spcPct val="80000"/>
                </a:lnSpc>
                <a:buClr>
                  <a:schemeClr val="accent1"/>
                </a:buClr>
                <a:buFont typeface="ＭＳ Ｐゴシック" pitchFamily="-28" charset="-128"/>
                <a:buNone/>
              </a:pPr>
              <a:r>
                <a:rPr lang="en-US" sz="1600"/>
                <a:t/>
              </a:r>
              <a:br>
                <a:rPr lang="en-US" sz="1600"/>
              </a:br>
              <a:r>
                <a:rPr lang="en-US" sz="1600"/>
                <a:t>80%</a:t>
              </a:r>
            </a:p>
          </p:txBody>
        </p:sp>
      </p:grpSp>
      <p:grpSp>
        <p:nvGrpSpPr>
          <p:cNvPr id="11" name="Group 24"/>
          <p:cNvGrpSpPr>
            <a:grpSpLocks/>
          </p:cNvGrpSpPr>
          <p:nvPr/>
        </p:nvGrpSpPr>
        <p:grpSpPr bwMode="auto">
          <a:xfrm>
            <a:off x="771525" y="3970338"/>
            <a:ext cx="714375" cy="1066800"/>
            <a:chOff x="270" y="2875"/>
            <a:chExt cx="450" cy="672"/>
          </a:xfrm>
        </p:grpSpPr>
        <p:sp>
          <p:nvSpPr>
            <p:cNvPr id="28694" name="AutoShape 25"/>
            <p:cNvSpPr>
              <a:spLocks noChangeArrowheads="1"/>
            </p:cNvSpPr>
            <p:nvPr/>
          </p:nvSpPr>
          <p:spPr bwMode="auto">
            <a:xfrm>
              <a:off x="303" y="2875"/>
              <a:ext cx="371" cy="672"/>
            </a:xfrm>
            <a:prstGeom prst="can">
              <a:avLst>
                <a:gd name="adj" fmla="val 16176"/>
              </a:avLst>
            </a:prstGeom>
            <a:solidFill>
              <a:schemeClr val="accent1"/>
            </a:solidFill>
            <a:ln w="12700">
              <a:solidFill>
                <a:schemeClr val="bg1"/>
              </a:solidFill>
              <a:round/>
              <a:headEnd/>
              <a:tailEnd/>
            </a:ln>
          </p:spPr>
          <p:txBody>
            <a:bodyPr wrap="none" anchor="ctr"/>
            <a:lstStyle/>
            <a:p>
              <a:endParaRPr lang="en-US"/>
            </a:p>
          </p:txBody>
        </p:sp>
        <p:sp>
          <p:nvSpPr>
            <p:cNvPr id="28695" name="AutoShape 26"/>
            <p:cNvSpPr>
              <a:spLocks noChangeArrowheads="1"/>
            </p:cNvSpPr>
            <p:nvPr/>
          </p:nvSpPr>
          <p:spPr bwMode="auto">
            <a:xfrm>
              <a:off x="303" y="3364"/>
              <a:ext cx="371" cy="183"/>
            </a:xfrm>
            <a:prstGeom prst="can">
              <a:avLst>
                <a:gd name="adj" fmla="val 50000"/>
              </a:avLst>
            </a:prstGeom>
            <a:solidFill>
              <a:schemeClr val="tx2"/>
            </a:solidFill>
            <a:ln w="12700">
              <a:solidFill>
                <a:schemeClr val="bg1"/>
              </a:solidFill>
              <a:round/>
              <a:headEnd/>
              <a:tailEnd/>
            </a:ln>
          </p:spPr>
          <p:txBody>
            <a:bodyPr wrap="none" anchor="ctr"/>
            <a:lstStyle/>
            <a:p>
              <a:endParaRPr lang="en-US"/>
            </a:p>
          </p:txBody>
        </p:sp>
        <p:sp>
          <p:nvSpPr>
            <p:cNvPr id="3" name="Text Box 27"/>
            <p:cNvSpPr txBox="1">
              <a:spLocks noChangeArrowheads="1"/>
            </p:cNvSpPr>
            <p:nvPr/>
          </p:nvSpPr>
          <p:spPr bwMode="auto">
            <a:xfrm>
              <a:off x="270" y="2928"/>
              <a:ext cx="450" cy="304"/>
            </a:xfrm>
            <a:prstGeom prst="rect">
              <a:avLst/>
            </a:prstGeom>
            <a:noFill/>
            <a:ln w="12700">
              <a:noFill/>
              <a:miter lim="800000"/>
              <a:headEnd/>
              <a:tailEnd/>
            </a:ln>
          </p:spPr>
          <p:txBody>
            <a:bodyPr lIns="0" rIns="0">
              <a:spAutoFit/>
            </a:bodyPr>
            <a:lstStyle/>
            <a:p>
              <a:pPr algn="ctr">
                <a:lnSpc>
                  <a:spcPct val="80000"/>
                </a:lnSpc>
                <a:buClr>
                  <a:schemeClr val="accent1"/>
                </a:buClr>
                <a:buFont typeface="ＭＳ Ｐゴシック" pitchFamily="-28" charset="-128"/>
                <a:buNone/>
              </a:pPr>
              <a:r>
                <a:rPr lang="en-US" sz="1600"/>
                <a:t/>
              </a:r>
              <a:br>
                <a:rPr lang="en-US" sz="1600"/>
              </a:br>
              <a:r>
                <a:rPr lang="en-US" sz="1600"/>
                <a:t>80%</a:t>
              </a:r>
            </a:p>
          </p:txBody>
        </p:sp>
      </p:grpSp>
      <p:sp>
        <p:nvSpPr>
          <p:cNvPr id="28700" name="Text Box 28"/>
          <p:cNvSpPr txBox="1">
            <a:spLocks noChangeArrowheads="1"/>
          </p:cNvSpPr>
          <p:nvPr/>
        </p:nvSpPr>
        <p:spPr bwMode="auto">
          <a:xfrm>
            <a:off x="847725" y="1503363"/>
            <a:ext cx="8116888" cy="519112"/>
          </a:xfrm>
          <a:prstGeom prst="rect">
            <a:avLst/>
          </a:prstGeom>
          <a:noFill/>
          <a:ln w="9525" algn="ctr">
            <a:noFill/>
            <a:miter lim="800000"/>
            <a:headEnd/>
            <a:tailEnd/>
          </a:ln>
        </p:spPr>
        <p:txBody>
          <a:bodyPr wrap="none">
            <a:spAutoFit/>
          </a:bodyPr>
          <a:lstStyle/>
          <a:p>
            <a:pPr>
              <a:buClr>
                <a:schemeClr val="accent2"/>
              </a:buClr>
              <a:buFont typeface="Wingdings 2" pitchFamily="18" charset="2"/>
              <a:buNone/>
            </a:pPr>
            <a:r>
              <a:rPr lang="en-US" sz="2800" b="1">
                <a:solidFill>
                  <a:schemeClr val="tx2"/>
                </a:solidFill>
              </a:rPr>
              <a:t>Almacene lo mismo con menos infraestructura</a:t>
            </a:r>
          </a:p>
        </p:txBody>
      </p:sp>
      <p:sp>
        <p:nvSpPr>
          <p:cNvPr id="4" name="Rectangle 30"/>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Eficiencia NetApp</a:t>
            </a:r>
            <a:endParaRPr lang="en-US" sz="3600">
              <a:latin typeface="Calibri" pitchFamily="34" charset="0"/>
            </a:endParaRPr>
          </a:p>
        </p:txBody>
      </p:sp>
      <p:grpSp>
        <p:nvGrpSpPr>
          <p:cNvPr id="12" name="Group 61"/>
          <p:cNvGrpSpPr>
            <a:grpSpLocks/>
          </p:cNvGrpSpPr>
          <p:nvPr/>
        </p:nvGrpSpPr>
        <p:grpSpPr bwMode="auto">
          <a:xfrm>
            <a:off x="311150" y="271463"/>
            <a:ext cx="660400" cy="758825"/>
            <a:chOff x="142" y="163"/>
            <a:chExt cx="648" cy="745"/>
          </a:xfrm>
        </p:grpSpPr>
        <p:sp>
          <p:nvSpPr>
            <p:cNvPr id="28686" name="Freeform 62"/>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28687" name="Freeform 63"/>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5" name="Freeform 64"/>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28689" name="Freeform 65"/>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28690" name="Freeform 66"/>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28691" name="Freeform 67"/>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6" name="Freeform 68"/>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28693" name="Freeform 69"/>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00"/>
                                        </p:tgtEl>
                                        <p:attrNameLst>
                                          <p:attrName>style.visibility</p:attrName>
                                        </p:attrNameLst>
                                      </p:cBhvr>
                                      <p:to>
                                        <p:strVal val="visible"/>
                                      </p:to>
                                    </p:set>
                                    <p:animEffect transition="in" filter="fade">
                                      <p:cBhvr>
                                        <p:cTn id="7" dur="2000"/>
                                        <p:tgtEl>
                                          <p:spTgt spid="287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fade">
                                      <p:cBhvr>
                                        <p:cTn id="15" dur="2000"/>
                                        <p:tgtEl>
                                          <p:spTgt spid="2867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Effect transition="in" filter="fade">
                                      <p:cBhvr>
                                        <p:cTn id="18" dur="2000"/>
                                        <p:tgtEl>
                                          <p:spTgt spid="2867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2000"/>
                                        <p:tgtEl>
                                          <p:spTgt spid="286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77"/>
                                        </p:tgtEl>
                                        <p:attrNameLst>
                                          <p:attrName>style.visibility</p:attrName>
                                        </p:attrNameLst>
                                      </p:cBhvr>
                                      <p:to>
                                        <p:strVal val="visible"/>
                                      </p:to>
                                    </p:set>
                                    <p:animEffect transition="in" filter="fade">
                                      <p:cBhvr>
                                        <p:cTn id="24" dur="2000"/>
                                        <p:tgtEl>
                                          <p:spTgt spid="2867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fade">
                                      <p:cBhvr>
                                        <p:cTn id="27" dur="2000"/>
                                        <p:tgtEl>
                                          <p:spTgt spid="286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8679"/>
                                        </p:tgtEl>
                                        <p:attrNameLst>
                                          <p:attrName>style.visibility</p:attrName>
                                        </p:attrNameLst>
                                      </p:cBhvr>
                                      <p:to>
                                        <p:strVal val="visible"/>
                                      </p:to>
                                    </p:set>
                                    <p:animEffect transition="in" filter="fade">
                                      <p:cBhvr>
                                        <p:cTn id="30" dur="2000"/>
                                        <p:tgtEl>
                                          <p:spTgt spid="28679"/>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76" grpId="0"/>
      <p:bldP spid="28677" grpId="0"/>
      <p:bldP spid="28678" grpId="0"/>
      <p:bldP spid="28679" grpId="0"/>
      <p:bldP spid="287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a:grpSpLocks/>
          </p:cNvGrpSpPr>
          <p:nvPr/>
        </p:nvGrpSpPr>
        <p:grpSpPr bwMode="auto">
          <a:xfrm>
            <a:off x="836613" y="1981200"/>
            <a:ext cx="2209800" cy="2209800"/>
            <a:chOff x="-1536" y="1248"/>
            <a:chExt cx="1392" cy="1392"/>
          </a:xfrm>
        </p:grpSpPr>
        <p:grpSp>
          <p:nvGrpSpPr>
            <p:cNvPr id="10" name="Group 3"/>
            <p:cNvGrpSpPr>
              <a:grpSpLocks/>
            </p:cNvGrpSpPr>
            <p:nvPr/>
          </p:nvGrpSpPr>
          <p:grpSpPr bwMode="auto">
            <a:xfrm>
              <a:off x="-1536" y="1248"/>
              <a:ext cx="1392" cy="1392"/>
              <a:chOff x="-1536" y="1392"/>
              <a:chExt cx="1392" cy="1392"/>
            </a:xfrm>
          </p:grpSpPr>
          <p:sp>
            <p:nvSpPr>
              <p:cNvPr id="30820" name="Rectangle 4"/>
              <p:cNvSpPr>
                <a:spLocks noChangeArrowheads="1"/>
              </p:cNvSpPr>
              <p:nvPr/>
            </p:nvSpPr>
            <p:spPr bwMode="gray">
              <a:xfrm>
                <a:off x="-33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21" name="Rectangle 5"/>
              <p:cNvSpPr>
                <a:spLocks noChangeArrowheads="1"/>
              </p:cNvSpPr>
              <p:nvPr/>
            </p:nvSpPr>
            <p:spPr bwMode="gray">
              <a:xfrm>
                <a:off x="-153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22" name="Rectangle 6"/>
              <p:cNvSpPr>
                <a:spLocks noChangeArrowheads="1"/>
              </p:cNvSpPr>
              <p:nvPr/>
            </p:nvSpPr>
            <p:spPr bwMode="gray">
              <a:xfrm>
                <a:off x="-57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23" name="Rectangle 7"/>
              <p:cNvSpPr>
                <a:spLocks noChangeArrowheads="1"/>
              </p:cNvSpPr>
              <p:nvPr/>
            </p:nvSpPr>
            <p:spPr bwMode="gray">
              <a:xfrm>
                <a:off x="-57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24" name="Rectangle 8"/>
              <p:cNvSpPr>
                <a:spLocks noChangeArrowheads="1"/>
              </p:cNvSpPr>
              <p:nvPr/>
            </p:nvSpPr>
            <p:spPr bwMode="gray">
              <a:xfrm>
                <a:off x="-129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grpSp>
        <p:grpSp>
          <p:nvGrpSpPr>
            <p:cNvPr id="11" name="Group 9"/>
            <p:cNvGrpSpPr>
              <a:grpSpLocks/>
            </p:cNvGrpSpPr>
            <p:nvPr/>
          </p:nvGrpSpPr>
          <p:grpSpPr bwMode="auto">
            <a:xfrm>
              <a:off x="-1536" y="1248"/>
              <a:ext cx="1152" cy="1392"/>
              <a:chOff x="-1536" y="1392"/>
              <a:chExt cx="1152" cy="1392"/>
            </a:xfrm>
          </p:grpSpPr>
          <p:sp>
            <p:nvSpPr>
              <p:cNvPr id="30814" name="Rectangle 10"/>
              <p:cNvSpPr>
                <a:spLocks noChangeArrowheads="1"/>
              </p:cNvSpPr>
              <p:nvPr/>
            </p:nvSpPr>
            <p:spPr bwMode="gray">
              <a:xfrm>
                <a:off x="-129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5" name="Rectangle 11"/>
              <p:cNvSpPr>
                <a:spLocks noChangeArrowheads="1"/>
              </p:cNvSpPr>
              <p:nvPr/>
            </p:nvSpPr>
            <p:spPr bwMode="gray">
              <a:xfrm>
                <a:off x="-105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2" name="Rectangle 12"/>
              <p:cNvSpPr>
                <a:spLocks noChangeArrowheads="1"/>
              </p:cNvSpPr>
              <p:nvPr/>
            </p:nvSpPr>
            <p:spPr bwMode="gray">
              <a:xfrm>
                <a:off x="-57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7" name="Rectangle 13"/>
              <p:cNvSpPr>
                <a:spLocks noChangeArrowheads="1"/>
              </p:cNvSpPr>
              <p:nvPr/>
            </p:nvSpPr>
            <p:spPr bwMode="gray">
              <a:xfrm>
                <a:off x="-81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8" name="Rectangle 14"/>
              <p:cNvSpPr>
                <a:spLocks noChangeArrowheads="1"/>
              </p:cNvSpPr>
              <p:nvPr/>
            </p:nvSpPr>
            <p:spPr bwMode="gray">
              <a:xfrm>
                <a:off x="-153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9" name="Rectangle 15"/>
              <p:cNvSpPr>
                <a:spLocks noChangeArrowheads="1"/>
              </p:cNvSpPr>
              <p:nvPr/>
            </p:nvSpPr>
            <p:spPr bwMode="gray">
              <a:xfrm>
                <a:off x="-105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grpSp>
        <p:grpSp>
          <p:nvGrpSpPr>
            <p:cNvPr id="12" name="Group 16"/>
            <p:cNvGrpSpPr>
              <a:grpSpLocks/>
            </p:cNvGrpSpPr>
            <p:nvPr/>
          </p:nvGrpSpPr>
          <p:grpSpPr bwMode="auto">
            <a:xfrm>
              <a:off x="-1536" y="1248"/>
              <a:ext cx="1392" cy="1392"/>
              <a:chOff x="-1536" y="1392"/>
              <a:chExt cx="1392" cy="1392"/>
            </a:xfrm>
          </p:grpSpPr>
          <p:sp>
            <p:nvSpPr>
              <p:cNvPr id="30803" name="Rectangle 17"/>
              <p:cNvSpPr>
                <a:spLocks noChangeArrowheads="1"/>
              </p:cNvSpPr>
              <p:nvPr/>
            </p:nvSpPr>
            <p:spPr bwMode="gray">
              <a:xfrm>
                <a:off x="-33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4" name="Rectangle 18"/>
              <p:cNvSpPr>
                <a:spLocks noChangeArrowheads="1"/>
              </p:cNvSpPr>
              <p:nvPr/>
            </p:nvSpPr>
            <p:spPr bwMode="gray">
              <a:xfrm>
                <a:off x="-153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5" name="Rectangle 19"/>
              <p:cNvSpPr>
                <a:spLocks noChangeArrowheads="1"/>
              </p:cNvSpPr>
              <p:nvPr/>
            </p:nvSpPr>
            <p:spPr bwMode="gray">
              <a:xfrm>
                <a:off x="-81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6" name="Rectangle 20"/>
              <p:cNvSpPr>
                <a:spLocks noChangeArrowheads="1"/>
              </p:cNvSpPr>
              <p:nvPr/>
            </p:nvSpPr>
            <p:spPr bwMode="gray">
              <a:xfrm>
                <a:off x="-81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 name="Rectangle 21"/>
              <p:cNvSpPr>
                <a:spLocks noChangeArrowheads="1"/>
              </p:cNvSpPr>
              <p:nvPr/>
            </p:nvSpPr>
            <p:spPr bwMode="gray">
              <a:xfrm>
                <a:off x="-129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8" name="Rectangle 22"/>
              <p:cNvSpPr>
                <a:spLocks noChangeArrowheads="1"/>
              </p:cNvSpPr>
              <p:nvPr/>
            </p:nvSpPr>
            <p:spPr bwMode="gray">
              <a:xfrm>
                <a:off x="-105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9" name="Rectangle 23"/>
              <p:cNvSpPr>
                <a:spLocks noChangeArrowheads="1"/>
              </p:cNvSpPr>
              <p:nvPr/>
            </p:nvSpPr>
            <p:spPr bwMode="gray">
              <a:xfrm>
                <a:off x="-153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0" name="Rectangle 24"/>
              <p:cNvSpPr>
                <a:spLocks noChangeArrowheads="1"/>
              </p:cNvSpPr>
              <p:nvPr/>
            </p:nvSpPr>
            <p:spPr bwMode="gray">
              <a:xfrm>
                <a:off x="-129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1" name="Rectangle 25"/>
              <p:cNvSpPr>
                <a:spLocks noChangeArrowheads="1"/>
              </p:cNvSpPr>
              <p:nvPr/>
            </p:nvSpPr>
            <p:spPr bwMode="gray">
              <a:xfrm>
                <a:off x="-81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2" name="Rectangle 26"/>
              <p:cNvSpPr>
                <a:spLocks noChangeArrowheads="1"/>
              </p:cNvSpPr>
              <p:nvPr/>
            </p:nvSpPr>
            <p:spPr bwMode="gray">
              <a:xfrm>
                <a:off x="-33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13" name="Rectangle 27"/>
              <p:cNvSpPr>
                <a:spLocks noChangeArrowheads="1"/>
              </p:cNvSpPr>
              <p:nvPr/>
            </p:nvSpPr>
            <p:spPr bwMode="gray">
              <a:xfrm>
                <a:off x="-57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grpSp>
        <p:grpSp>
          <p:nvGrpSpPr>
            <p:cNvPr id="13" name="Group 28"/>
            <p:cNvGrpSpPr>
              <a:grpSpLocks/>
            </p:cNvGrpSpPr>
            <p:nvPr/>
          </p:nvGrpSpPr>
          <p:grpSpPr bwMode="auto">
            <a:xfrm>
              <a:off x="-1536" y="1248"/>
              <a:ext cx="1392" cy="1392"/>
              <a:chOff x="-1536" y="1392"/>
              <a:chExt cx="1392" cy="1392"/>
            </a:xfrm>
          </p:grpSpPr>
          <p:sp>
            <p:nvSpPr>
              <p:cNvPr id="4" name="Rectangle 29"/>
              <p:cNvSpPr>
                <a:spLocks noChangeArrowheads="1"/>
              </p:cNvSpPr>
              <p:nvPr/>
            </p:nvSpPr>
            <p:spPr bwMode="gray">
              <a:xfrm>
                <a:off x="-129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0" name="Rectangle 30"/>
              <p:cNvSpPr>
                <a:spLocks noChangeArrowheads="1"/>
              </p:cNvSpPr>
              <p:nvPr/>
            </p:nvSpPr>
            <p:spPr bwMode="gray">
              <a:xfrm>
                <a:off x="-576" y="13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1" name="Rectangle 31"/>
              <p:cNvSpPr>
                <a:spLocks noChangeArrowheads="1"/>
              </p:cNvSpPr>
              <p:nvPr/>
            </p:nvSpPr>
            <p:spPr bwMode="gray">
              <a:xfrm>
                <a:off x="-105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2" name="Rectangle 32"/>
              <p:cNvSpPr>
                <a:spLocks noChangeArrowheads="1"/>
              </p:cNvSpPr>
              <p:nvPr/>
            </p:nvSpPr>
            <p:spPr bwMode="gray">
              <a:xfrm>
                <a:off x="-336" y="163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3" name="Rectangle 33"/>
              <p:cNvSpPr>
                <a:spLocks noChangeArrowheads="1"/>
              </p:cNvSpPr>
              <p:nvPr/>
            </p:nvSpPr>
            <p:spPr bwMode="gray">
              <a:xfrm>
                <a:off x="-153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4" name="Rectangle 34"/>
              <p:cNvSpPr>
                <a:spLocks noChangeArrowheads="1"/>
              </p:cNvSpPr>
              <p:nvPr/>
            </p:nvSpPr>
            <p:spPr bwMode="gray">
              <a:xfrm>
                <a:off x="-816" y="187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5" name="Rectangle 35"/>
              <p:cNvSpPr>
                <a:spLocks noChangeArrowheads="1"/>
              </p:cNvSpPr>
              <p:nvPr/>
            </p:nvSpPr>
            <p:spPr bwMode="gray">
              <a:xfrm>
                <a:off x="-129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6" name="Rectangle 36"/>
              <p:cNvSpPr>
                <a:spLocks noChangeArrowheads="1"/>
              </p:cNvSpPr>
              <p:nvPr/>
            </p:nvSpPr>
            <p:spPr bwMode="gray">
              <a:xfrm>
                <a:off x="-105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7" name="Rectangle 37"/>
              <p:cNvSpPr>
                <a:spLocks noChangeArrowheads="1"/>
              </p:cNvSpPr>
              <p:nvPr/>
            </p:nvSpPr>
            <p:spPr bwMode="gray">
              <a:xfrm>
                <a:off x="-336" y="211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8" name="Rectangle 38"/>
              <p:cNvSpPr>
                <a:spLocks noChangeArrowheads="1"/>
              </p:cNvSpPr>
              <p:nvPr/>
            </p:nvSpPr>
            <p:spPr bwMode="gray">
              <a:xfrm>
                <a:off x="-105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799" name="Rectangle 39"/>
              <p:cNvSpPr>
                <a:spLocks noChangeArrowheads="1"/>
              </p:cNvSpPr>
              <p:nvPr/>
            </p:nvSpPr>
            <p:spPr bwMode="gray">
              <a:xfrm>
                <a:off x="-576" y="235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0" name="Rectangle 40"/>
              <p:cNvSpPr>
                <a:spLocks noChangeArrowheads="1"/>
              </p:cNvSpPr>
              <p:nvPr/>
            </p:nvSpPr>
            <p:spPr bwMode="gray">
              <a:xfrm>
                <a:off x="-153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1" name="Rectangle 41"/>
              <p:cNvSpPr>
                <a:spLocks noChangeArrowheads="1"/>
              </p:cNvSpPr>
              <p:nvPr/>
            </p:nvSpPr>
            <p:spPr bwMode="gray">
              <a:xfrm>
                <a:off x="-81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sp>
            <p:nvSpPr>
              <p:cNvPr id="30802" name="Rectangle 42"/>
              <p:cNvSpPr>
                <a:spLocks noChangeArrowheads="1"/>
              </p:cNvSpPr>
              <p:nvPr/>
            </p:nvSpPr>
            <p:spPr bwMode="gray">
              <a:xfrm>
                <a:off x="-336" y="2592"/>
                <a:ext cx="192" cy="192"/>
              </a:xfrm>
              <a:prstGeom prst="rect">
                <a:avLst/>
              </a:prstGeom>
              <a:solidFill>
                <a:schemeClr val="tx2">
                  <a:alpha val="7059"/>
                </a:schemeClr>
              </a:solidFill>
              <a:ln w="9525" algn="ctr">
                <a:noFill/>
                <a:miter lim="800000"/>
                <a:headEnd/>
                <a:tailEnd/>
              </a:ln>
            </p:spPr>
            <p:txBody>
              <a:bodyPr wrap="none" anchor="ctr">
                <a:spAutoFit/>
              </a:bodyPr>
              <a:lstStyle/>
              <a:p>
                <a:endParaRPr lang="en-US"/>
              </a:p>
            </p:txBody>
          </p:sp>
        </p:grpSp>
      </p:grpSp>
      <p:grpSp>
        <p:nvGrpSpPr>
          <p:cNvPr id="14" name="Group 43"/>
          <p:cNvGrpSpPr>
            <a:grpSpLocks/>
          </p:cNvGrpSpPr>
          <p:nvPr/>
        </p:nvGrpSpPr>
        <p:grpSpPr bwMode="auto">
          <a:xfrm>
            <a:off x="836613" y="1981200"/>
            <a:ext cx="2209800" cy="2209800"/>
            <a:chOff x="240" y="1248"/>
            <a:chExt cx="1392" cy="1392"/>
          </a:xfrm>
        </p:grpSpPr>
        <p:sp>
          <p:nvSpPr>
            <p:cNvPr id="5" name="Rectangle 44"/>
            <p:cNvSpPr>
              <a:spLocks noChangeArrowheads="1"/>
            </p:cNvSpPr>
            <p:nvPr/>
          </p:nvSpPr>
          <p:spPr bwMode="auto">
            <a:xfrm>
              <a:off x="1440" y="172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76" name="Rectangle 45"/>
            <p:cNvSpPr>
              <a:spLocks noChangeArrowheads="1"/>
            </p:cNvSpPr>
            <p:nvPr/>
          </p:nvSpPr>
          <p:spPr bwMode="auto">
            <a:xfrm>
              <a:off x="240" y="124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77" name="Rectangle 46"/>
            <p:cNvSpPr>
              <a:spLocks noChangeArrowheads="1"/>
            </p:cNvSpPr>
            <p:nvPr/>
          </p:nvSpPr>
          <p:spPr bwMode="auto">
            <a:xfrm>
              <a:off x="960" y="1248"/>
              <a:ext cx="192" cy="192"/>
            </a:xfrm>
            <a:prstGeom prst="rect">
              <a:avLst/>
            </a:prstGeom>
            <a:solidFill>
              <a:srgbClr val="41A5FF"/>
            </a:solidFill>
            <a:ln w="9525" algn="ctr">
              <a:noFill/>
              <a:miter lim="800000"/>
              <a:headEnd/>
              <a:tailEnd/>
            </a:ln>
          </p:spPr>
          <p:txBody>
            <a:bodyPr wrap="none" anchor="ctr"/>
            <a:lstStyle/>
            <a:p>
              <a:endParaRPr lang="en-US"/>
            </a:p>
          </p:txBody>
        </p:sp>
        <p:sp>
          <p:nvSpPr>
            <p:cNvPr id="6" name="Rectangle 47"/>
            <p:cNvSpPr>
              <a:spLocks noChangeArrowheads="1"/>
            </p:cNvSpPr>
            <p:nvPr/>
          </p:nvSpPr>
          <p:spPr bwMode="auto">
            <a:xfrm>
              <a:off x="960" y="148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79" name="Rectangle 48"/>
            <p:cNvSpPr>
              <a:spLocks noChangeArrowheads="1"/>
            </p:cNvSpPr>
            <p:nvPr/>
          </p:nvSpPr>
          <p:spPr bwMode="auto">
            <a:xfrm>
              <a:off x="480" y="172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80" name="Rectangle 49"/>
            <p:cNvSpPr>
              <a:spLocks noChangeArrowheads="1"/>
            </p:cNvSpPr>
            <p:nvPr/>
          </p:nvSpPr>
          <p:spPr bwMode="auto">
            <a:xfrm>
              <a:off x="720" y="172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81" name="Rectangle 50"/>
            <p:cNvSpPr>
              <a:spLocks noChangeArrowheads="1"/>
            </p:cNvSpPr>
            <p:nvPr/>
          </p:nvSpPr>
          <p:spPr bwMode="auto">
            <a:xfrm>
              <a:off x="240" y="196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82" name="Rectangle 51"/>
            <p:cNvSpPr>
              <a:spLocks noChangeArrowheads="1"/>
            </p:cNvSpPr>
            <p:nvPr/>
          </p:nvSpPr>
          <p:spPr bwMode="auto">
            <a:xfrm>
              <a:off x="480" y="2208"/>
              <a:ext cx="192" cy="192"/>
            </a:xfrm>
            <a:prstGeom prst="rect">
              <a:avLst/>
            </a:prstGeom>
            <a:solidFill>
              <a:srgbClr val="41A5FF"/>
            </a:solidFill>
            <a:ln w="9525" algn="ctr">
              <a:noFill/>
              <a:miter lim="800000"/>
              <a:headEnd/>
              <a:tailEnd/>
            </a:ln>
          </p:spPr>
          <p:txBody>
            <a:bodyPr wrap="none" anchor="ctr"/>
            <a:lstStyle/>
            <a:p>
              <a:endParaRPr lang="en-US"/>
            </a:p>
          </p:txBody>
        </p:sp>
        <p:sp>
          <p:nvSpPr>
            <p:cNvPr id="7" name="Rectangle 52"/>
            <p:cNvSpPr>
              <a:spLocks noChangeArrowheads="1"/>
            </p:cNvSpPr>
            <p:nvPr/>
          </p:nvSpPr>
          <p:spPr bwMode="auto">
            <a:xfrm>
              <a:off x="1440" y="220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84" name="Rectangle 53"/>
            <p:cNvSpPr>
              <a:spLocks noChangeArrowheads="1"/>
            </p:cNvSpPr>
            <p:nvPr/>
          </p:nvSpPr>
          <p:spPr bwMode="auto">
            <a:xfrm>
              <a:off x="1200" y="2448"/>
              <a:ext cx="192" cy="192"/>
            </a:xfrm>
            <a:prstGeom prst="rect">
              <a:avLst/>
            </a:prstGeom>
            <a:solidFill>
              <a:srgbClr val="41A5FF"/>
            </a:solidFill>
            <a:ln w="9525" algn="ctr">
              <a:noFill/>
              <a:miter lim="800000"/>
              <a:headEnd/>
              <a:tailEnd/>
            </a:ln>
          </p:spPr>
          <p:txBody>
            <a:bodyPr wrap="none" anchor="ctr"/>
            <a:lstStyle/>
            <a:p>
              <a:endParaRPr lang="en-US"/>
            </a:p>
          </p:txBody>
        </p:sp>
      </p:grpSp>
      <p:sp>
        <p:nvSpPr>
          <p:cNvPr id="30775" name="Rectangle 55"/>
          <p:cNvSpPr>
            <a:spLocks noGrp="1"/>
          </p:cNvSpPr>
          <p:nvPr>
            <p:ph type="body" idx="1"/>
          </p:nvPr>
        </p:nvSpPr>
        <p:spPr>
          <a:xfrm>
            <a:off x="5113338" y="1628775"/>
            <a:ext cx="3851275" cy="4033838"/>
          </a:xfrm>
        </p:spPr>
        <p:txBody>
          <a:bodyPr/>
          <a:lstStyle/>
          <a:p>
            <a:pPr eaLnBrk="1" hangingPunct="1">
              <a:lnSpc>
                <a:spcPct val="80000"/>
              </a:lnSpc>
            </a:pPr>
            <a:r>
              <a:rPr lang="en-US" sz="2000" smtClean="0"/>
              <a:t>Proceso interno y transparente a los clientes</a:t>
            </a:r>
          </a:p>
          <a:p>
            <a:pPr eaLnBrk="1" hangingPunct="1">
              <a:lnSpc>
                <a:spcPct val="80000"/>
              </a:lnSpc>
            </a:pPr>
            <a:endParaRPr lang="es-ES" sz="2000" smtClean="0"/>
          </a:p>
          <a:p>
            <a:pPr eaLnBrk="1" hangingPunct="1">
              <a:lnSpc>
                <a:spcPct val="80000"/>
              </a:lnSpc>
            </a:pPr>
            <a:r>
              <a:rPr lang="es-ES" sz="2000" smtClean="0"/>
              <a:t>Identifica bloques escritos varias veces y elimina las redundancias</a:t>
            </a:r>
          </a:p>
          <a:p>
            <a:pPr eaLnBrk="1" hangingPunct="1">
              <a:lnSpc>
                <a:spcPct val="80000"/>
              </a:lnSpc>
            </a:pPr>
            <a:endParaRPr lang="es-ES" sz="2000" smtClean="0"/>
          </a:p>
          <a:p>
            <a:pPr eaLnBrk="1" hangingPunct="1">
              <a:lnSpc>
                <a:spcPct val="80000"/>
              </a:lnSpc>
            </a:pPr>
            <a:r>
              <a:rPr lang="es-ES" sz="2000" smtClean="0"/>
              <a:t>Para todos los protocolos y tipos de datos:</a:t>
            </a:r>
            <a:br>
              <a:rPr lang="es-ES" sz="2000" smtClean="0"/>
            </a:br>
            <a:r>
              <a:rPr lang="es-ES" sz="2000" smtClean="0"/>
              <a:t>FCP, iSCSI, NFS, CIFS, ...</a:t>
            </a:r>
          </a:p>
          <a:p>
            <a:pPr eaLnBrk="1" hangingPunct="1">
              <a:lnSpc>
                <a:spcPct val="80000"/>
              </a:lnSpc>
            </a:pPr>
            <a:endParaRPr lang="es-ES" sz="2000" smtClean="0"/>
          </a:p>
          <a:p>
            <a:pPr eaLnBrk="1" hangingPunct="1">
              <a:lnSpc>
                <a:spcPct val="80000"/>
              </a:lnSpc>
            </a:pPr>
            <a:r>
              <a:rPr lang="es-ES" sz="2000" smtClean="0"/>
              <a:t>Ahorros mayores de 90% en VDI</a:t>
            </a:r>
            <a:endParaRPr lang="en-US" sz="2000" smtClean="0"/>
          </a:p>
        </p:txBody>
      </p:sp>
      <p:sp>
        <p:nvSpPr>
          <p:cNvPr id="30724" name="Rectangle 56"/>
          <p:cNvSpPr>
            <a:spLocks noChangeArrowheads="1"/>
          </p:cNvSpPr>
          <p:nvPr/>
        </p:nvSpPr>
        <p:spPr bwMode="gray">
          <a:xfrm>
            <a:off x="2741613" y="1981200"/>
            <a:ext cx="304800" cy="304800"/>
          </a:xfrm>
          <a:prstGeom prst="rect">
            <a:avLst/>
          </a:prstGeom>
          <a:solidFill>
            <a:schemeClr val="bg2"/>
          </a:solidFill>
          <a:ln w="9525" algn="ctr">
            <a:noFill/>
            <a:miter lim="800000"/>
            <a:headEnd/>
            <a:tailEnd/>
          </a:ln>
        </p:spPr>
        <p:txBody>
          <a:bodyPr wrap="none" anchor="ctr">
            <a:spAutoFit/>
          </a:bodyPr>
          <a:lstStyle/>
          <a:p>
            <a:endParaRPr lang="en-US"/>
          </a:p>
        </p:txBody>
      </p:sp>
      <p:sp>
        <p:nvSpPr>
          <p:cNvPr id="30725" name="Rectangle 57"/>
          <p:cNvSpPr>
            <a:spLocks noChangeArrowheads="1"/>
          </p:cNvSpPr>
          <p:nvPr/>
        </p:nvSpPr>
        <p:spPr bwMode="auto">
          <a:xfrm>
            <a:off x="1217613" y="2362200"/>
            <a:ext cx="304800" cy="304800"/>
          </a:xfrm>
          <a:prstGeom prst="rect">
            <a:avLst/>
          </a:prstGeom>
          <a:solidFill>
            <a:srgbClr val="FF7D00"/>
          </a:solidFill>
          <a:ln w="9525" algn="ctr">
            <a:noFill/>
            <a:miter lim="800000"/>
            <a:headEnd/>
            <a:tailEnd/>
          </a:ln>
        </p:spPr>
        <p:txBody>
          <a:bodyPr wrap="none" anchor="ctr"/>
          <a:lstStyle/>
          <a:p>
            <a:endParaRPr lang="en-US"/>
          </a:p>
        </p:txBody>
      </p:sp>
      <p:grpSp>
        <p:nvGrpSpPr>
          <p:cNvPr id="15" name="Group 58"/>
          <p:cNvGrpSpPr>
            <a:grpSpLocks/>
          </p:cNvGrpSpPr>
          <p:nvPr/>
        </p:nvGrpSpPr>
        <p:grpSpPr bwMode="auto">
          <a:xfrm>
            <a:off x="836613" y="2362200"/>
            <a:ext cx="1828800" cy="1828800"/>
            <a:chOff x="240" y="1488"/>
            <a:chExt cx="1152" cy="1152"/>
          </a:xfrm>
        </p:grpSpPr>
        <p:sp>
          <p:nvSpPr>
            <p:cNvPr id="30771" name="Rectangle 59"/>
            <p:cNvSpPr>
              <a:spLocks noChangeArrowheads="1"/>
            </p:cNvSpPr>
            <p:nvPr/>
          </p:nvSpPr>
          <p:spPr bwMode="gray">
            <a:xfrm>
              <a:off x="240" y="1488"/>
              <a:ext cx="192" cy="192"/>
            </a:xfrm>
            <a:prstGeom prst="rect">
              <a:avLst/>
            </a:prstGeom>
            <a:solidFill>
              <a:schemeClr val="bg2"/>
            </a:solidFill>
            <a:ln w="9525" algn="ctr">
              <a:noFill/>
              <a:miter lim="800000"/>
              <a:headEnd/>
              <a:tailEnd/>
            </a:ln>
          </p:spPr>
          <p:txBody>
            <a:bodyPr wrap="none" anchor="ctr">
              <a:spAutoFit/>
            </a:bodyPr>
            <a:lstStyle/>
            <a:p>
              <a:endParaRPr lang="en-US"/>
            </a:p>
          </p:txBody>
        </p:sp>
        <p:sp>
          <p:nvSpPr>
            <p:cNvPr id="30772" name="Rectangle 60"/>
            <p:cNvSpPr>
              <a:spLocks noChangeArrowheads="1"/>
            </p:cNvSpPr>
            <p:nvPr/>
          </p:nvSpPr>
          <p:spPr bwMode="gray">
            <a:xfrm>
              <a:off x="1200" y="1488"/>
              <a:ext cx="192" cy="192"/>
            </a:xfrm>
            <a:prstGeom prst="rect">
              <a:avLst/>
            </a:prstGeom>
            <a:solidFill>
              <a:schemeClr val="bg2"/>
            </a:solidFill>
            <a:ln w="9525" algn="ctr">
              <a:noFill/>
              <a:miter lim="800000"/>
              <a:headEnd/>
              <a:tailEnd/>
            </a:ln>
          </p:spPr>
          <p:txBody>
            <a:bodyPr wrap="none" anchor="ctr">
              <a:spAutoFit/>
            </a:bodyPr>
            <a:lstStyle/>
            <a:p>
              <a:endParaRPr lang="en-US"/>
            </a:p>
          </p:txBody>
        </p:sp>
        <p:sp>
          <p:nvSpPr>
            <p:cNvPr id="30773" name="Rectangle 61"/>
            <p:cNvSpPr>
              <a:spLocks noChangeArrowheads="1"/>
            </p:cNvSpPr>
            <p:nvPr/>
          </p:nvSpPr>
          <p:spPr bwMode="gray">
            <a:xfrm>
              <a:off x="1200" y="1968"/>
              <a:ext cx="192" cy="192"/>
            </a:xfrm>
            <a:prstGeom prst="rect">
              <a:avLst/>
            </a:prstGeom>
            <a:solidFill>
              <a:schemeClr val="bg2"/>
            </a:solidFill>
            <a:ln w="9525" algn="ctr">
              <a:noFill/>
              <a:miter lim="800000"/>
              <a:headEnd/>
              <a:tailEnd/>
            </a:ln>
          </p:spPr>
          <p:txBody>
            <a:bodyPr wrap="none" anchor="ctr">
              <a:spAutoFit/>
            </a:bodyPr>
            <a:lstStyle/>
            <a:p>
              <a:endParaRPr lang="en-US"/>
            </a:p>
          </p:txBody>
        </p:sp>
        <p:sp>
          <p:nvSpPr>
            <p:cNvPr id="30774" name="Rectangle 62"/>
            <p:cNvSpPr>
              <a:spLocks noChangeArrowheads="1"/>
            </p:cNvSpPr>
            <p:nvPr/>
          </p:nvSpPr>
          <p:spPr bwMode="gray">
            <a:xfrm>
              <a:off x="480" y="2448"/>
              <a:ext cx="192" cy="192"/>
            </a:xfrm>
            <a:prstGeom prst="rect">
              <a:avLst/>
            </a:prstGeom>
            <a:solidFill>
              <a:schemeClr val="bg2"/>
            </a:solidFill>
            <a:ln w="9525" algn="ctr">
              <a:noFill/>
              <a:miter lim="800000"/>
              <a:headEnd/>
              <a:tailEnd/>
            </a:ln>
          </p:spPr>
          <p:txBody>
            <a:bodyPr wrap="none" anchor="ctr">
              <a:spAutoFit/>
            </a:bodyPr>
            <a:lstStyle/>
            <a:p>
              <a:endParaRPr lang="en-US"/>
            </a:p>
          </p:txBody>
        </p:sp>
      </p:grpSp>
      <p:grpSp>
        <p:nvGrpSpPr>
          <p:cNvPr id="16" name="Group 63"/>
          <p:cNvGrpSpPr>
            <a:grpSpLocks/>
          </p:cNvGrpSpPr>
          <p:nvPr/>
        </p:nvGrpSpPr>
        <p:grpSpPr bwMode="auto">
          <a:xfrm>
            <a:off x="836613" y="1981200"/>
            <a:ext cx="1828800" cy="2209800"/>
            <a:chOff x="240" y="1248"/>
            <a:chExt cx="1152" cy="1392"/>
          </a:xfrm>
        </p:grpSpPr>
        <p:sp>
          <p:nvSpPr>
            <p:cNvPr id="30766" name="Rectangle 64"/>
            <p:cNvSpPr>
              <a:spLocks noChangeArrowheads="1"/>
            </p:cNvSpPr>
            <p:nvPr/>
          </p:nvSpPr>
          <p:spPr bwMode="auto">
            <a:xfrm>
              <a:off x="720" y="1248"/>
              <a:ext cx="192" cy="192"/>
            </a:xfrm>
            <a:prstGeom prst="rect">
              <a:avLst/>
            </a:prstGeom>
            <a:solidFill>
              <a:srgbClr val="FF7D00"/>
            </a:solidFill>
            <a:ln w="9525" algn="ctr">
              <a:noFill/>
              <a:miter lim="800000"/>
              <a:headEnd/>
              <a:tailEnd/>
            </a:ln>
          </p:spPr>
          <p:txBody>
            <a:bodyPr wrap="none" anchor="ctr"/>
            <a:lstStyle/>
            <a:p>
              <a:endParaRPr lang="en-US"/>
            </a:p>
          </p:txBody>
        </p:sp>
        <p:sp>
          <p:nvSpPr>
            <p:cNvPr id="30767" name="Rectangle 65"/>
            <p:cNvSpPr>
              <a:spLocks noChangeArrowheads="1"/>
            </p:cNvSpPr>
            <p:nvPr/>
          </p:nvSpPr>
          <p:spPr bwMode="auto">
            <a:xfrm>
              <a:off x="1200" y="1728"/>
              <a:ext cx="192" cy="192"/>
            </a:xfrm>
            <a:prstGeom prst="rect">
              <a:avLst/>
            </a:prstGeom>
            <a:solidFill>
              <a:srgbClr val="FF7D00"/>
            </a:solidFill>
            <a:ln w="9525" algn="ctr">
              <a:noFill/>
              <a:miter lim="800000"/>
              <a:headEnd/>
              <a:tailEnd/>
            </a:ln>
          </p:spPr>
          <p:txBody>
            <a:bodyPr wrap="none" anchor="ctr"/>
            <a:lstStyle/>
            <a:p>
              <a:endParaRPr lang="en-US"/>
            </a:p>
          </p:txBody>
        </p:sp>
        <p:sp>
          <p:nvSpPr>
            <p:cNvPr id="30768" name="Rectangle 66"/>
            <p:cNvSpPr>
              <a:spLocks noChangeArrowheads="1"/>
            </p:cNvSpPr>
            <p:nvPr/>
          </p:nvSpPr>
          <p:spPr bwMode="auto">
            <a:xfrm>
              <a:off x="960" y="1968"/>
              <a:ext cx="192" cy="192"/>
            </a:xfrm>
            <a:prstGeom prst="rect">
              <a:avLst/>
            </a:prstGeom>
            <a:solidFill>
              <a:srgbClr val="FF7D00"/>
            </a:solidFill>
            <a:ln w="9525" algn="ctr">
              <a:noFill/>
              <a:miter lim="800000"/>
              <a:headEnd/>
              <a:tailEnd/>
            </a:ln>
          </p:spPr>
          <p:txBody>
            <a:bodyPr wrap="none" anchor="ctr"/>
            <a:lstStyle/>
            <a:p>
              <a:endParaRPr lang="en-US"/>
            </a:p>
          </p:txBody>
        </p:sp>
        <p:sp>
          <p:nvSpPr>
            <p:cNvPr id="30769" name="Rectangle 67"/>
            <p:cNvSpPr>
              <a:spLocks noChangeArrowheads="1"/>
            </p:cNvSpPr>
            <p:nvPr/>
          </p:nvSpPr>
          <p:spPr bwMode="auto">
            <a:xfrm>
              <a:off x="240" y="2208"/>
              <a:ext cx="192" cy="192"/>
            </a:xfrm>
            <a:prstGeom prst="rect">
              <a:avLst/>
            </a:prstGeom>
            <a:solidFill>
              <a:srgbClr val="FF7D00"/>
            </a:solidFill>
            <a:ln w="9525" algn="ctr">
              <a:noFill/>
              <a:miter lim="800000"/>
              <a:headEnd/>
              <a:tailEnd/>
            </a:ln>
          </p:spPr>
          <p:txBody>
            <a:bodyPr wrap="none" anchor="ctr"/>
            <a:lstStyle/>
            <a:p>
              <a:endParaRPr lang="en-US"/>
            </a:p>
          </p:txBody>
        </p:sp>
        <p:sp>
          <p:nvSpPr>
            <p:cNvPr id="30770" name="Rectangle 68"/>
            <p:cNvSpPr>
              <a:spLocks noChangeArrowheads="1"/>
            </p:cNvSpPr>
            <p:nvPr/>
          </p:nvSpPr>
          <p:spPr bwMode="auto">
            <a:xfrm>
              <a:off x="720" y="2448"/>
              <a:ext cx="192" cy="192"/>
            </a:xfrm>
            <a:prstGeom prst="rect">
              <a:avLst/>
            </a:prstGeom>
            <a:solidFill>
              <a:srgbClr val="FF7D00"/>
            </a:solidFill>
            <a:ln w="9525" algn="ctr">
              <a:noFill/>
              <a:miter lim="800000"/>
              <a:headEnd/>
              <a:tailEnd/>
            </a:ln>
          </p:spPr>
          <p:txBody>
            <a:bodyPr wrap="none" anchor="ctr"/>
            <a:lstStyle/>
            <a:p>
              <a:endParaRPr lang="en-US"/>
            </a:p>
          </p:txBody>
        </p:sp>
      </p:grpSp>
      <p:grpSp>
        <p:nvGrpSpPr>
          <p:cNvPr id="17" name="Group 69"/>
          <p:cNvGrpSpPr>
            <a:grpSpLocks/>
          </p:cNvGrpSpPr>
          <p:nvPr/>
        </p:nvGrpSpPr>
        <p:grpSpPr bwMode="auto">
          <a:xfrm>
            <a:off x="836613" y="1981200"/>
            <a:ext cx="2209800" cy="2209800"/>
            <a:chOff x="240" y="1248"/>
            <a:chExt cx="1392" cy="1392"/>
          </a:xfrm>
        </p:grpSpPr>
        <p:sp>
          <p:nvSpPr>
            <p:cNvPr id="30753" name="Rectangle 70"/>
            <p:cNvSpPr>
              <a:spLocks noChangeArrowheads="1"/>
            </p:cNvSpPr>
            <p:nvPr/>
          </p:nvSpPr>
          <p:spPr bwMode="auto">
            <a:xfrm>
              <a:off x="480" y="124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4" name="Rectangle 71"/>
            <p:cNvSpPr>
              <a:spLocks noChangeArrowheads="1"/>
            </p:cNvSpPr>
            <p:nvPr/>
          </p:nvSpPr>
          <p:spPr bwMode="auto">
            <a:xfrm>
              <a:off x="1200" y="124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5" name="Rectangle 72"/>
            <p:cNvSpPr>
              <a:spLocks noChangeArrowheads="1"/>
            </p:cNvSpPr>
            <p:nvPr/>
          </p:nvSpPr>
          <p:spPr bwMode="auto">
            <a:xfrm>
              <a:off x="720" y="148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6" name="Rectangle 73"/>
            <p:cNvSpPr>
              <a:spLocks noChangeArrowheads="1"/>
            </p:cNvSpPr>
            <p:nvPr/>
          </p:nvSpPr>
          <p:spPr bwMode="auto">
            <a:xfrm>
              <a:off x="1440" y="148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7" name="Rectangle 74"/>
            <p:cNvSpPr>
              <a:spLocks noChangeArrowheads="1"/>
            </p:cNvSpPr>
            <p:nvPr/>
          </p:nvSpPr>
          <p:spPr bwMode="auto">
            <a:xfrm>
              <a:off x="240" y="172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8" name="Rectangle 75"/>
            <p:cNvSpPr>
              <a:spLocks noChangeArrowheads="1"/>
            </p:cNvSpPr>
            <p:nvPr/>
          </p:nvSpPr>
          <p:spPr bwMode="auto">
            <a:xfrm>
              <a:off x="960" y="172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9" name="Rectangle 76"/>
            <p:cNvSpPr>
              <a:spLocks noChangeArrowheads="1"/>
            </p:cNvSpPr>
            <p:nvPr/>
          </p:nvSpPr>
          <p:spPr bwMode="auto">
            <a:xfrm>
              <a:off x="480" y="196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60" name="Rectangle 77"/>
            <p:cNvSpPr>
              <a:spLocks noChangeArrowheads="1"/>
            </p:cNvSpPr>
            <p:nvPr/>
          </p:nvSpPr>
          <p:spPr bwMode="auto">
            <a:xfrm>
              <a:off x="720" y="196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61" name="Rectangle 78"/>
            <p:cNvSpPr>
              <a:spLocks noChangeArrowheads="1"/>
            </p:cNvSpPr>
            <p:nvPr/>
          </p:nvSpPr>
          <p:spPr bwMode="auto">
            <a:xfrm>
              <a:off x="1440" y="196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62" name="Rectangle 79"/>
            <p:cNvSpPr>
              <a:spLocks noChangeArrowheads="1"/>
            </p:cNvSpPr>
            <p:nvPr/>
          </p:nvSpPr>
          <p:spPr bwMode="auto">
            <a:xfrm>
              <a:off x="720" y="2208"/>
              <a:ext cx="192" cy="192"/>
            </a:xfrm>
            <a:prstGeom prst="rect">
              <a:avLst/>
            </a:prstGeom>
            <a:solidFill>
              <a:srgbClr val="5F4387"/>
            </a:solidFill>
            <a:ln w="9525" algn="ctr">
              <a:noFill/>
              <a:miter lim="800000"/>
              <a:headEnd/>
              <a:tailEnd/>
            </a:ln>
          </p:spPr>
          <p:txBody>
            <a:bodyPr wrap="none" anchor="ctr"/>
            <a:lstStyle/>
            <a:p>
              <a:endParaRPr lang="en-US"/>
            </a:p>
          </p:txBody>
        </p:sp>
        <p:sp>
          <p:nvSpPr>
            <p:cNvPr id="8" name="Rectangle 80"/>
            <p:cNvSpPr>
              <a:spLocks noChangeArrowheads="1"/>
            </p:cNvSpPr>
            <p:nvPr/>
          </p:nvSpPr>
          <p:spPr bwMode="auto">
            <a:xfrm>
              <a:off x="1200" y="220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64" name="Rectangle 81"/>
            <p:cNvSpPr>
              <a:spLocks noChangeArrowheads="1"/>
            </p:cNvSpPr>
            <p:nvPr/>
          </p:nvSpPr>
          <p:spPr bwMode="auto">
            <a:xfrm>
              <a:off x="240" y="244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65" name="Rectangle 82"/>
            <p:cNvSpPr>
              <a:spLocks noChangeArrowheads="1"/>
            </p:cNvSpPr>
            <p:nvPr/>
          </p:nvSpPr>
          <p:spPr bwMode="auto">
            <a:xfrm>
              <a:off x="960" y="2448"/>
              <a:ext cx="192" cy="192"/>
            </a:xfrm>
            <a:prstGeom prst="rect">
              <a:avLst/>
            </a:prstGeom>
            <a:solidFill>
              <a:srgbClr val="5F4387"/>
            </a:solidFill>
            <a:ln w="9525" algn="ctr">
              <a:noFill/>
              <a:miter lim="800000"/>
              <a:headEnd/>
              <a:tailEnd/>
            </a:ln>
          </p:spPr>
          <p:txBody>
            <a:bodyPr wrap="none" anchor="ctr"/>
            <a:lstStyle/>
            <a:p>
              <a:endParaRPr lang="en-US"/>
            </a:p>
          </p:txBody>
        </p:sp>
      </p:grpSp>
      <p:sp>
        <p:nvSpPr>
          <p:cNvPr id="30729" name="Rectangle 83"/>
          <p:cNvSpPr>
            <a:spLocks noChangeArrowheads="1"/>
          </p:cNvSpPr>
          <p:nvPr/>
        </p:nvSpPr>
        <p:spPr bwMode="auto">
          <a:xfrm>
            <a:off x="1979613" y="3505200"/>
            <a:ext cx="304800" cy="304800"/>
          </a:xfrm>
          <a:prstGeom prst="rect">
            <a:avLst/>
          </a:prstGeom>
          <a:solidFill>
            <a:srgbClr val="41A5FF"/>
          </a:solidFill>
          <a:ln w="9525" algn="ctr">
            <a:noFill/>
            <a:miter lim="800000"/>
            <a:headEnd/>
            <a:tailEnd/>
          </a:ln>
        </p:spPr>
        <p:txBody>
          <a:bodyPr wrap="none" anchor="ctr"/>
          <a:lstStyle/>
          <a:p>
            <a:endParaRPr lang="en-US"/>
          </a:p>
        </p:txBody>
      </p:sp>
      <p:sp>
        <p:nvSpPr>
          <p:cNvPr id="30730" name="Rectangle 84"/>
          <p:cNvSpPr>
            <a:spLocks noChangeArrowheads="1"/>
          </p:cNvSpPr>
          <p:nvPr/>
        </p:nvSpPr>
        <p:spPr bwMode="auto">
          <a:xfrm>
            <a:off x="2741613" y="3886200"/>
            <a:ext cx="304800" cy="304800"/>
          </a:xfrm>
          <a:prstGeom prst="rect">
            <a:avLst/>
          </a:prstGeom>
          <a:solidFill>
            <a:srgbClr val="5F4387"/>
          </a:solidFill>
          <a:ln w="9525" algn="ctr">
            <a:noFill/>
            <a:miter lim="800000"/>
            <a:headEnd/>
            <a:tailEnd/>
          </a:ln>
        </p:spPr>
        <p:txBody>
          <a:bodyPr wrap="none" anchor="ctr"/>
          <a:lstStyle/>
          <a:p>
            <a:endParaRPr lang="en-US"/>
          </a:p>
        </p:txBody>
      </p:sp>
      <p:sp>
        <p:nvSpPr>
          <p:cNvPr id="30731" name="Text Box 85"/>
          <p:cNvSpPr txBox="1">
            <a:spLocks noChangeArrowheads="1"/>
          </p:cNvSpPr>
          <p:nvPr/>
        </p:nvSpPr>
        <p:spPr bwMode="gray">
          <a:xfrm>
            <a:off x="1609725" y="4370388"/>
            <a:ext cx="638175" cy="284162"/>
          </a:xfrm>
          <a:prstGeom prst="rect">
            <a:avLst/>
          </a:prstGeom>
          <a:noFill/>
          <a:ln w="9525" algn="ctr">
            <a:noFill/>
            <a:miter lim="800000"/>
            <a:headEnd/>
            <a:tailEnd/>
          </a:ln>
        </p:spPr>
        <p:txBody>
          <a:bodyPr wrap="none">
            <a:spAutoFit/>
          </a:bodyPr>
          <a:lstStyle/>
          <a:p>
            <a:pPr algn="ctr" eaLnBrk="0" hangingPunct="0">
              <a:lnSpc>
                <a:spcPct val="90000"/>
              </a:lnSpc>
              <a:spcBef>
                <a:spcPct val="20000"/>
              </a:spcBef>
            </a:pPr>
            <a:r>
              <a:rPr lang="en-US" sz="1400">
                <a:solidFill>
                  <a:schemeClr val="hlink"/>
                </a:solidFill>
                <a:ea typeface="ＭＳ Ｐゴシック" pitchFamily="-28" charset="-128"/>
              </a:rPr>
              <a:t>Antes</a:t>
            </a:r>
          </a:p>
        </p:txBody>
      </p:sp>
      <p:sp>
        <p:nvSpPr>
          <p:cNvPr id="30732" name="Rectangle 86"/>
          <p:cNvSpPr>
            <a:spLocks noChangeArrowheads="1"/>
          </p:cNvSpPr>
          <p:nvPr/>
        </p:nvSpPr>
        <p:spPr bwMode="gray">
          <a:xfrm>
            <a:off x="684213" y="1828800"/>
            <a:ext cx="2514600" cy="2895600"/>
          </a:xfrm>
          <a:prstGeom prst="rect">
            <a:avLst/>
          </a:prstGeom>
          <a:noFill/>
          <a:ln w="31750" algn="ctr">
            <a:solidFill>
              <a:schemeClr val="bg2"/>
            </a:solidFill>
            <a:prstDash val="sysDot"/>
            <a:miter lim="800000"/>
            <a:headEnd/>
            <a:tailEnd/>
          </a:ln>
        </p:spPr>
        <p:txBody>
          <a:bodyPr wrap="none" anchor="ctr">
            <a:spAutoFit/>
          </a:bodyPr>
          <a:lstStyle/>
          <a:p>
            <a:endParaRPr lang="en-US"/>
          </a:p>
        </p:txBody>
      </p:sp>
      <p:grpSp>
        <p:nvGrpSpPr>
          <p:cNvPr id="18" name="Group 87"/>
          <p:cNvGrpSpPr>
            <a:grpSpLocks/>
          </p:cNvGrpSpPr>
          <p:nvPr/>
        </p:nvGrpSpPr>
        <p:grpSpPr bwMode="auto">
          <a:xfrm>
            <a:off x="3198813" y="1828800"/>
            <a:ext cx="1574800" cy="2895600"/>
            <a:chOff x="1728" y="1152"/>
            <a:chExt cx="992" cy="1824"/>
          </a:xfrm>
        </p:grpSpPr>
        <p:grpSp>
          <p:nvGrpSpPr>
            <p:cNvPr id="19" name="Group 88"/>
            <p:cNvGrpSpPr>
              <a:grpSpLocks/>
            </p:cNvGrpSpPr>
            <p:nvPr/>
          </p:nvGrpSpPr>
          <p:grpSpPr bwMode="auto">
            <a:xfrm>
              <a:off x="2163" y="1152"/>
              <a:ext cx="557" cy="1824"/>
              <a:chOff x="2163" y="1152"/>
              <a:chExt cx="557" cy="1824"/>
            </a:xfrm>
          </p:grpSpPr>
          <p:sp>
            <p:nvSpPr>
              <p:cNvPr id="30747" name="Rectangle 89"/>
              <p:cNvSpPr>
                <a:spLocks noChangeArrowheads="1"/>
              </p:cNvSpPr>
              <p:nvPr/>
            </p:nvSpPr>
            <p:spPr bwMode="gray">
              <a:xfrm>
                <a:off x="2352" y="1488"/>
                <a:ext cx="192" cy="192"/>
              </a:xfrm>
              <a:prstGeom prst="rect">
                <a:avLst/>
              </a:prstGeom>
              <a:solidFill>
                <a:schemeClr val="bg2"/>
              </a:solidFill>
              <a:ln w="9525" algn="ctr">
                <a:noFill/>
                <a:miter lim="800000"/>
                <a:headEnd/>
                <a:tailEnd/>
              </a:ln>
            </p:spPr>
            <p:txBody>
              <a:bodyPr wrap="none" anchor="ctr">
                <a:spAutoFit/>
              </a:bodyPr>
              <a:lstStyle/>
              <a:p>
                <a:endParaRPr lang="en-US"/>
              </a:p>
            </p:txBody>
          </p:sp>
          <p:sp>
            <p:nvSpPr>
              <p:cNvPr id="30748" name="Rectangle 90"/>
              <p:cNvSpPr>
                <a:spLocks noChangeArrowheads="1"/>
              </p:cNvSpPr>
              <p:nvPr/>
            </p:nvSpPr>
            <p:spPr bwMode="auto">
              <a:xfrm>
                <a:off x="2352" y="1728"/>
                <a:ext cx="192" cy="192"/>
              </a:xfrm>
              <a:prstGeom prst="rect">
                <a:avLst/>
              </a:prstGeom>
              <a:solidFill>
                <a:srgbClr val="FF7D00"/>
              </a:solidFill>
              <a:ln w="9525" algn="ctr">
                <a:noFill/>
                <a:miter lim="800000"/>
                <a:headEnd/>
                <a:tailEnd/>
              </a:ln>
            </p:spPr>
            <p:txBody>
              <a:bodyPr wrap="none" anchor="ctr"/>
              <a:lstStyle/>
              <a:p>
                <a:endParaRPr lang="en-US"/>
              </a:p>
            </p:txBody>
          </p:sp>
          <p:sp>
            <p:nvSpPr>
              <p:cNvPr id="30749" name="Rectangle 91"/>
              <p:cNvSpPr>
                <a:spLocks noChangeArrowheads="1"/>
              </p:cNvSpPr>
              <p:nvPr/>
            </p:nvSpPr>
            <p:spPr bwMode="auto">
              <a:xfrm>
                <a:off x="2352" y="1968"/>
                <a:ext cx="192" cy="192"/>
              </a:xfrm>
              <a:prstGeom prst="rect">
                <a:avLst/>
              </a:prstGeom>
              <a:solidFill>
                <a:srgbClr val="41A5FF"/>
              </a:solidFill>
              <a:ln w="9525" algn="ctr">
                <a:noFill/>
                <a:miter lim="800000"/>
                <a:headEnd/>
                <a:tailEnd/>
              </a:ln>
            </p:spPr>
            <p:txBody>
              <a:bodyPr wrap="none" anchor="ctr"/>
              <a:lstStyle/>
              <a:p>
                <a:endParaRPr lang="en-US"/>
              </a:p>
            </p:txBody>
          </p:sp>
          <p:sp>
            <p:nvSpPr>
              <p:cNvPr id="30750" name="Rectangle 92"/>
              <p:cNvSpPr>
                <a:spLocks noChangeArrowheads="1"/>
              </p:cNvSpPr>
              <p:nvPr/>
            </p:nvSpPr>
            <p:spPr bwMode="auto">
              <a:xfrm>
                <a:off x="2352" y="2208"/>
                <a:ext cx="192" cy="192"/>
              </a:xfrm>
              <a:prstGeom prst="rect">
                <a:avLst/>
              </a:prstGeom>
              <a:solidFill>
                <a:srgbClr val="5F4387"/>
              </a:solidFill>
              <a:ln w="9525" algn="ctr">
                <a:noFill/>
                <a:miter lim="800000"/>
                <a:headEnd/>
                <a:tailEnd/>
              </a:ln>
            </p:spPr>
            <p:txBody>
              <a:bodyPr wrap="none" anchor="ctr"/>
              <a:lstStyle/>
              <a:p>
                <a:endParaRPr lang="en-US"/>
              </a:p>
            </p:txBody>
          </p:sp>
          <p:sp>
            <p:nvSpPr>
              <p:cNvPr id="30751" name="Text Box 93"/>
              <p:cNvSpPr txBox="1">
                <a:spLocks noChangeArrowheads="1"/>
              </p:cNvSpPr>
              <p:nvPr/>
            </p:nvSpPr>
            <p:spPr bwMode="gray">
              <a:xfrm>
                <a:off x="2163" y="2753"/>
                <a:ext cx="557" cy="179"/>
              </a:xfrm>
              <a:prstGeom prst="rect">
                <a:avLst/>
              </a:prstGeom>
              <a:noFill/>
              <a:ln w="9525" algn="ctr">
                <a:noFill/>
                <a:miter lim="800000"/>
                <a:headEnd/>
                <a:tailEnd/>
              </a:ln>
            </p:spPr>
            <p:txBody>
              <a:bodyPr wrap="none">
                <a:spAutoFit/>
              </a:bodyPr>
              <a:lstStyle/>
              <a:p>
                <a:pPr algn="ctr" eaLnBrk="0" hangingPunct="0">
                  <a:lnSpc>
                    <a:spcPct val="90000"/>
                  </a:lnSpc>
                  <a:spcBef>
                    <a:spcPct val="20000"/>
                  </a:spcBef>
                </a:pPr>
                <a:r>
                  <a:rPr lang="en-US" sz="1400">
                    <a:solidFill>
                      <a:schemeClr val="hlink"/>
                    </a:solidFill>
                    <a:ea typeface="ＭＳ Ｐゴシック" pitchFamily="-28" charset="-128"/>
                  </a:rPr>
                  <a:t>Después</a:t>
                </a:r>
              </a:p>
            </p:txBody>
          </p:sp>
          <p:sp>
            <p:nvSpPr>
              <p:cNvPr id="30752" name="Rectangle 94"/>
              <p:cNvSpPr>
                <a:spLocks noChangeArrowheads="1"/>
              </p:cNvSpPr>
              <p:nvPr/>
            </p:nvSpPr>
            <p:spPr bwMode="gray">
              <a:xfrm>
                <a:off x="2208" y="1152"/>
                <a:ext cx="480" cy="1824"/>
              </a:xfrm>
              <a:prstGeom prst="rect">
                <a:avLst/>
              </a:prstGeom>
              <a:noFill/>
              <a:ln w="31750" algn="ctr">
                <a:solidFill>
                  <a:schemeClr val="bg2"/>
                </a:solidFill>
                <a:prstDash val="sysDot"/>
                <a:miter lim="800000"/>
                <a:headEnd/>
                <a:tailEnd/>
              </a:ln>
            </p:spPr>
            <p:txBody>
              <a:bodyPr anchor="ctr">
                <a:spAutoFit/>
              </a:bodyPr>
              <a:lstStyle/>
              <a:p>
                <a:endParaRPr lang="en-US"/>
              </a:p>
            </p:txBody>
          </p:sp>
        </p:grpSp>
        <p:sp>
          <p:nvSpPr>
            <p:cNvPr id="30746" name="AutoShape 95"/>
            <p:cNvSpPr>
              <a:spLocks noChangeArrowheads="1"/>
            </p:cNvSpPr>
            <p:nvPr/>
          </p:nvSpPr>
          <p:spPr bwMode="auto">
            <a:xfrm rot="16200000" flipV="1">
              <a:off x="1056" y="1824"/>
              <a:ext cx="1824" cy="480"/>
            </a:xfrm>
            <a:prstGeom prst="triangle">
              <a:avLst>
                <a:gd name="adj" fmla="val 50000"/>
              </a:avLst>
            </a:prstGeom>
            <a:gradFill rotWithShape="1">
              <a:gsLst>
                <a:gs pos="0">
                  <a:schemeClr val="accent1">
                    <a:alpha val="75998"/>
                  </a:schemeClr>
                </a:gs>
                <a:gs pos="100000">
                  <a:schemeClr val="tx2">
                    <a:alpha val="26999"/>
                  </a:schemeClr>
                </a:gs>
              </a:gsLst>
              <a:lin ang="5400000" scaled="1"/>
            </a:gradFill>
            <a:ln w="12700">
              <a:noFill/>
              <a:miter lim="800000"/>
              <a:headEnd/>
              <a:tailEnd/>
            </a:ln>
          </p:spPr>
          <p:txBody>
            <a:bodyPr wrap="none" anchor="ctr"/>
            <a:lstStyle/>
            <a:p>
              <a:endParaRPr lang="en-US"/>
            </a:p>
          </p:txBody>
        </p:sp>
      </p:grpSp>
      <p:sp>
        <p:nvSpPr>
          <p:cNvPr id="30816" name="Rectangle 96"/>
          <p:cNvSpPr>
            <a:spLocks noChangeArrowheads="1"/>
          </p:cNvSpPr>
          <p:nvPr/>
        </p:nvSpPr>
        <p:spPr bwMode="auto">
          <a:xfrm>
            <a:off x="1093788" y="5314950"/>
            <a:ext cx="5638800" cy="1066800"/>
          </a:xfrm>
          <a:prstGeom prst="rect">
            <a:avLst/>
          </a:prstGeom>
          <a:noFill/>
          <a:ln w="9525">
            <a:noFill/>
            <a:miter lim="800000"/>
            <a:headEnd/>
            <a:tailEnd/>
          </a:ln>
        </p:spPr>
        <p:txBody>
          <a:bodyPr/>
          <a:lstStyle/>
          <a:p>
            <a:pPr marL="342900" indent="-342900">
              <a:spcBef>
                <a:spcPct val="20000"/>
              </a:spcBef>
              <a:buFont typeface="Arial" charset="0"/>
              <a:buChar char="•"/>
            </a:pPr>
            <a:r>
              <a:rPr lang="es-ES" sz="2000">
                <a:latin typeface="Calibri" pitchFamily="34" charset="0"/>
              </a:rPr>
              <a:t>Desde Julio de 2007</a:t>
            </a:r>
          </a:p>
          <a:p>
            <a:pPr marL="342900" indent="-342900">
              <a:spcBef>
                <a:spcPct val="20000"/>
              </a:spcBef>
              <a:buFont typeface="Arial" charset="0"/>
              <a:buChar char="•"/>
            </a:pPr>
            <a:r>
              <a:rPr lang="es-ES" sz="2000">
                <a:latin typeface="Calibri" pitchFamily="34" charset="0"/>
              </a:rPr>
              <a:t>+20.000 licencias instaladas</a:t>
            </a:r>
          </a:p>
          <a:p>
            <a:pPr marL="342900" indent="-342900">
              <a:spcBef>
                <a:spcPct val="20000"/>
              </a:spcBef>
              <a:buFont typeface="Arial" charset="0"/>
              <a:buChar char="•"/>
            </a:pPr>
            <a:r>
              <a:rPr lang="es-ES" sz="2000">
                <a:latin typeface="Calibri" pitchFamily="34" charset="0"/>
              </a:rPr>
              <a:t>Funcionalidad gratuita</a:t>
            </a:r>
            <a:endParaRPr lang="en-US" sz="2000">
              <a:latin typeface="Calibri" pitchFamily="34" charset="0"/>
            </a:endParaRPr>
          </a:p>
        </p:txBody>
      </p:sp>
      <p:sp>
        <p:nvSpPr>
          <p:cNvPr id="30735" name="Rectangle 100"/>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Deduplicación</a:t>
            </a:r>
            <a:endParaRPr lang="en-US" sz="3600">
              <a:latin typeface="Calibri" pitchFamily="34" charset="0"/>
            </a:endParaRPr>
          </a:p>
        </p:txBody>
      </p:sp>
      <p:grpSp>
        <p:nvGrpSpPr>
          <p:cNvPr id="20" name="Group 104"/>
          <p:cNvGrpSpPr>
            <a:grpSpLocks/>
          </p:cNvGrpSpPr>
          <p:nvPr/>
        </p:nvGrpSpPr>
        <p:grpSpPr bwMode="auto">
          <a:xfrm>
            <a:off x="311150" y="271463"/>
            <a:ext cx="660400" cy="758825"/>
            <a:chOff x="142" y="163"/>
            <a:chExt cx="648" cy="745"/>
          </a:xfrm>
        </p:grpSpPr>
        <p:sp>
          <p:nvSpPr>
            <p:cNvPr id="30737" name="Freeform 105"/>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30738" name="Freeform 106"/>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30739" name="Freeform 107"/>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30740" name="Freeform 108"/>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30741" name="Freeform 109"/>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30742" name="Freeform 110"/>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30743" name="Freeform 111"/>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30744" name="Freeform 112"/>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16"/>
                                        </p:tgtEl>
                                      </p:cBhvr>
                                    </p:animEffect>
                                    <p:set>
                                      <p:cBhvr>
                                        <p:cTn id="11" dur="1" fill="hold">
                                          <p:stCondLst>
                                            <p:cond delay="999"/>
                                          </p:stCondLst>
                                        </p:cTn>
                                        <p:tgtEl>
                                          <p:spTgt spid="16"/>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cTn>
                              </p:par>
                            </p:childTnLst>
                          </p:cTn>
                        </p:par>
                        <p:par>
                          <p:cTn id="16" fill="hold">
                            <p:stCondLst>
                              <p:cond delay="3000"/>
                            </p:stCondLst>
                            <p:childTnLst>
                              <p:par>
                                <p:cTn id="17" presetID="10" presetClass="exit" presetSubtype="0" fill="hold" nodeType="afterEffect">
                                  <p:stCondLst>
                                    <p:cond delay="0"/>
                                  </p:stCondLst>
                                  <p:childTnLst>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0775">
                                            <p:txEl>
                                              <p:pRg st="0" end="0"/>
                                            </p:txEl>
                                          </p:spTgt>
                                        </p:tgtEl>
                                        <p:attrNameLst>
                                          <p:attrName>style.visibility</p:attrName>
                                        </p:attrNameLst>
                                      </p:cBhvr>
                                      <p:to>
                                        <p:strVal val="visible"/>
                                      </p:to>
                                    </p:set>
                                    <p:animEffect transition="in" filter="fade">
                                      <p:cBhvr>
                                        <p:cTn id="25" dur="2000"/>
                                        <p:tgtEl>
                                          <p:spTgt spid="30775">
                                            <p:txEl>
                                              <p:pRg st="0" end="0"/>
                                            </p:tx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0775">
                                            <p:txEl>
                                              <p:pRg st="2" end="2"/>
                                            </p:txEl>
                                          </p:spTgt>
                                        </p:tgtEl>
                                        <p:attrNameLst>
                                          <p:attrName>style.visibility</p:attrName>
                                        </p:attrNameLst>
                                      </p:cBhvr>
                                      <p:to>
                                        <p:strVal val="visible"/>
                                      </p:to>
                                    </p:set>
                                    <p:animEffect transition="in" filter="fade">
                                      <p:cBhvr>
                                        <p:cTn id="28" dur="2000"/>
                                        <p:tgtEl>
                                          <p:spTgt spid="30775">
                                            <p:txEl>
                                              <p:pRg st="2" end="2"/>
                                            </p:txEl>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0775">
                                            <p:txEl>
                                              <p:pRg st="4" end="4"/>
                                            </p:txEl>
                                          </p:spTgt>
                                        </p:tgtEl>
                                        <p:attrNameLst>
                                          <p:attrName>style.visibility</p:attrName>
                                        </p:attrNameLst>
                                      </p:cBhvr>
                                      <p:to>
                                        <p:strVal val="visible"/>
                                      </p:to>
                                    </p:set>
                                    <p:animEffect transition="in" filter="fade">
                                      <p:cBhvr>
                                        <p:cTn id="31" dur="2000"/>
                                        <p:tgtEl>
                                          <p:spTgt spid="30775">
                                            <p:txEl>
                                              <p:pRg st="4" end="4"/>
                                            </p:txEl>
                                          </p:spTgt>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0775">
                                            <p:txEl>
                                              <p:pRg st="6" end="6"/>
                                            </p:txEl>
                                          </p:spTgt>
                                        </p:tgtEl>
                                        <p:attrNameLst>
                                          <p:attrName>style.visibility</p:attrName>
                                        </p:attrNameLst>
                                      </p:cBhvr>
                                      <p:to>
                                        <p:strVal val="visible"/>
                                      </p:to>
                                    </p:set>
                                    <p:animEffect transition="in" filter="fade">
                                      <p:cBhvr>
                                        <p:cTn id="34" dur="2000"/>
                                        <p:tgtEl>
                                          <p:spTgt spid="30775">
                                            <p:txEl>
                                              <p:pRg st="6" end="6"/>
                                            </p:txEl>
                                          </p:spTgt>
                                        </p:tgtEl>
                                      </p:cBhvr>
                                    </p:animEffect>
                                  </p:childTnLst>
                                </p:cTn>
                              </p:par>
                            </p:childTnLst>
                          </p:cTn>
                        </p:par>
                        <p:par>
                          <p:cTn id="35" fill="hold">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30816"/>
                                        </p:tgtEl>
                                        <p:attrNameLst>
                                          <p:attrName>style.visibility</p:attrName>
                                        </p:attrNameLst>
                                      </p:cBhvr>
                                      <p:to>
                                        <p:strVal val="visible"/>
                                      </p:to>
                                    </p:set>
                                    <p:animEffect transition="in" filter="fade">
                                      <p:cBhvr>
                                        <p:cTn id="38" dur="2000"/>
                                        <p:tgtEl>
                                          <p:spTgt spid="30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5" grpId="0" build="p"/>
      <p:bldP spid="30816"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a:off x="2208213" y="1879600"/>
            <a:ext cx="2508250" cy="612775"/>
          </a:xfrm>
          <a:prstGeom prst="rect">
            <a:avLst/>
          </a:prstGeom>
          <a:noFill/>
          <a:ln w="9525" algn="ctr">
            <a:noFill/>
            <a:miter lim="800000"/>
            <a:headEnd/>
            <a:tailEnd/>
          </a:ln>
        </p:spPr>
        <p:txBody>
          <a:bodyPr wrap="none">
            <a:spAutoFit/>
          </a:bodyPr>
          <a:lstStyle/>
          <a:p>
            <a:pPr algn="ctr">
              <a:lnSpc>
                <a:spcPct val="95000"/>
              </a:lnSpc>
              <a:spcBef>
                <a:spcPct val="30000"/>
              </a:spcBef>
              <a:buClr>
                <a:srgbClr val="FFFFFF"/>
              </a:buClr>
              <a:buFont typeface="Webdings" pitchFamily="18" charset="2"/>
              <a:buNone/>
            </a:pPr>
            <a:r>
              <a:rPr lang="en-US"/>
              <a:t>500GB</a:t>
            </a:r>
            <a:br>
              <a:rPr lang="en-US"/>
            </a:br>
            <a:r>
              <a:rPr lang="en-US"/>
              <a:t>LUN con 10 servidores</a:t>
            </a:r>
          </a:p>
        </p:txBody>
      </p:sp>
      <p:sp>
        <p:nvSpPr>
          <p:cNvPr id="32770" name="Text Box 6"/>
          <p:cNvSpPr txBox="1">
            <a:spLocks noChangeArrowheads="1"/>
          </p:cNvSpPr>
          <p:nvPr/>
        </p:nvSpPr>
        <p:spPr bwMode="auto">
          <a:xfrm>
            <a:off x="5226050" y="1855788"/>
            <a:ext cx="3584575" cy="612775"/>
          </a:xfrm>
          <a:prstGeom prst="rect">
            <a:avLst/>
          </a:prstGeom>
          <a:noFill/>
          <a:ln w="9525" algn="ctr">
            <a:noFill/>
            <a:miter lim="800000"/>
            <a:headEnd/>
            <a:tailEnd/>
          </a:ln>
        </p:spPr>
        <p:txBody>
          <a:bodyPr>
            <a:spAutoFit/>
          </a:bodyPr>
          <a:lstStyle/>
          <a:p>
            <a:pPr algn="ctr">
              <a:lnSpc>
                <a:spcPct val="95000"/>
              </a:lnSpc>
              <a:spcBef>
                <a:spcPct val="30000"/>
              </a:spcBef>
              <a:buClr>
                <a:srgbClr val="FFFFFF"/>
              </a:buClr>
              <a:buFont typeface="Webdings" pitchFamily="18" charset="2"/>
              <a:buNone/>
            </a:pPr>
            <a:r>
              <a:rPr lang="en-US"/>
              <a:t>2.5 TB almacenamiento</a:t>
            </a:r>
            <a:br>
              <a:rPr lang="en-US"/>
            </a:br>
            <a:r>
              <a:rPr lang="en-US"/>
              <a:t>5 copias completas</a:t>
            </a:r>
          </a:p>
        </p:txBody>
      </p:sp>
      <p:sp>
        <p:nvSpPr>
          <p:cNvPr id="32771" name="Text Box 7"/>
          <p:cNvSpPr txBox="1">
            <a:spLocks noChangeArrowheads="1"/>
          </p:cNvSpPr>
          <p:nvPr/>
        </p:nvSpPr>
        <p:spPr bwMode="auto">
          <a:xfrm>
            <a:off x="900113" y="2414588"/>
            <a:ext cx="1558925" cy="787400"/>
          </a:xfrm>
          <a:prstGeom prst="rect">
            <a:avLst/>
          </a:prstGeom>
          <a:noFill/>
          <a:ln w="9525" algn="ctr">
            <a:noFill/>
            <a:miter lim="800000"/>
            <a:headEnd/>
            <a:tailEnd/>
          </a:ln>
        </p:spPr>
        <p:txBody>
          <a:bodyPr wrap="none">
            <a:spAutoFit/>
          </a:bodyPr>
          <a:lstStyle/>
          <a:p>
            <a:pPr>
              <a:lnSpc>
                <a:spcPct val="95000"/>
              </a:lnSpc>
              <a:spcBef>
                <a:spcPct val="30000"/>
              </a:spcBef>
              <a:buClr>
                <a:srgbClr val="FFFFFF"/>
              </a:buClr>
              <a:buFont typeface="Webdings" pitchFamily="18" charset="2"/>
              <a:buNone/>
            </a:pPr>
            <a:r>
              <a:rPr lang="en-US" sz="2400">
                <a:solidFill>
                  <a:schemeClr val="hlink"/>
                </a:solidFill>
              </a:rPr>
              <a:t>Sin</a:t>
            </a:r>
            <a:r>
              <a:rPr lang="en-US" sz="2400">
                <a:solidFill>
                  <a:srgbClr val="F5CC59"/>
                </a:solidFill>
              </a:rPr>
              <a:t/>
            </a:r>
            <a:br>
              <a:rPr lang="en-US" sz="2400">
                <a:solidFill>
                  <a:srgbClr val="F5CC59"/>
                </a:solidFill>
              </a:rPr>
            </a:br>
            <a:r>
              <a:rPr lang="en-US" sz="2400">
                <a:solidFill>
                  <a:schemeClr val="hlink"/>
                </a:solidFill>
              </a:rPr>
              <a:t>FlexClone</a:t>
            </a:r>
            <a:endParaRPr lang="en-US" sz="2000" baseline="50000">
              <a:solidFill>
                <a:schemeClr val="hlink"/>
              </a:solidFill>
            </a:endParaRPr>
          </a:p>
        </p:txBody>
      </p:sp>
      <p:grpSp>
        <p:nvGrpSpPr>
          <p:cNvPr id="15" name="Group 8"/>
          <p:cNvGrpSpPr>
            <a:grpSpLocks/>
          </p:cNvGrpSpPr>
          <p:nvPr/>
        </p:nvGrpSpPr>
        <p:grpSpPr bwMode="auto">
          <a:xfrm>
            <a:off x="3038475" y="2774950"/>
            <a:ext cx="892175" cy="498475"/>
            <a:chOff x="3126" y="3804"/>
            <a:chExt cx="314" cy="308"/>
          </a:xfrm>
        </p:grpSpPr>
        <p:sp>
          <p:nvSpPr>
            <p:cNvPr id="32822" name="AutoShape 9"/>
            <p:cNvSpPr>
              <a:spLocks noChangeArrowheads="1"/>
            </p:cNvSpPr>
            <p:nvPr/>
          </p:nvSpPr>
          <p:spPr bwMode="auto">
            <a:xfrm>
              <a:off x="3126" y="3981"/>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32823" name="AutoShape 10"/>
            <p:cNvSpPr>
              <a:spLocks noChangeArrowheads="1"/>
            </p:cNvSpPr>
            <p:nvPr/>
          </p:nvSpPr>
          <p:spPr bwMode="auto">
            <a:xfrm>
              <a:off x="3126" y="3893"/>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32824" name="AutoShape 11"/>
            <p:cNvSpPr>
              <a:spLocks noChangeArrowheads="1"/>
            </p:cNvSpPr>
            <p:nvPr/>
          </p:nvSpPr>
          <p:spPr bwMode="auto">
            <a:xfrm>
              <a:off x="3126" y="3804"/>
              <a:ext cx="314" cy="131"/>
            </a:xfrm>
            <a:prstGeom prst="can">
              <a:avLst>
                <a:gd name="adj" fmla="val 50000"/>
              </a:avLst>
            </a:prstGeom>
            <a:solidFill>
              <a:schemeClr val="tx2"/>
            </a:solidFill>
            <a:ln w="9525">
              <a:noFill/>
              <a:round/>
              <a:headEnd/>
              <a:tailEnd/>
            </a:ln>
          </p:spPr>
          <p:txBody>
            <a:bodyPr wrap="none" anchor="ctr"/>
            <a:lstStyle/>
            <a:p>
              <a:endParaRPr lang="en-US"/>
            </a:p>
          </p:txBody>
        </p:sp>
      </p:grpSp>
      <p:grpSp>
        <p:nvGrpSpPr>
          <p:cNvPr id="16" name="Group 12"/>
          <p:cNvGrpSpPr>
            <a:grpSpLocks/>
          </p:cNvGrpSpPr>
          <p:nvPr/>
        </p:nvGrpSpPr>
        <p:grpSpPr bwMode="auto">
          <a:xfrm>
            <a:off x="6535738" y="2438400"/>
            <a:ext cx="892175" cy="498475"/>
            <a:chOff x="3126" y="3804"/>
            <a:chExt cx="314" cy="308"/>
          </a:xfrm>
        </p:grpSpPr>
        <p:sp>
          <p:nvSpPr>
            <p:cNvPr id="32819" name="AutoShape 13"/>
            <p:cNvSpPr>
              <a:spLocks noChangeArrowheads="1"/>
            </p:cNvSpPr>
            <p:nvPr/>
          </p:nvSpPr>
          <p:spPr bwMode="auto">
            <a:xfrm>
              <a:off x="3126" y="3981"/>
              <a:ext cx="314" cy="131"/>
            </a:xfrm>
            <a:prstGeom prst="can">
              <a:avLst>
                <a:gd name="adj" fmla="val 50000"/>
              </a:avLst>
            </a:prstGeom>
            <a:solidFill>
              <a:schemeClr val="accent2"/>
            </a:solidFill>
            <a:ln w="9525">
              <a:noFill/>
              <a:round/>
              <a:headEnd/>
              <a:tailEnd/>
            </a:ln>
          </p:spPr>
          <p:txBody>
            <a:bodyPr wrap="none" anchor="ctr"/>
            <a:lstStyle/>
            <a:p>
              <a:endParaRPr lang="en-US"/>
            </a:p>
          </p:txBody>
        </p:sp>
        <p:sp>
          <p:nvSpPr>
            <p:cNvPr id="32820" name="AutoShape 14"/>
            <p:cNvSpPr>
              <a:spLocks noChangeArrowheads="1"/>
            </p:cNvSpPr>
            <p:nvPr/>
          </p:nvSpPr>
          <p:spPr bwMode="auto">
            <a:xfrm>
              <a:off x="3126" y="3893"/>
              <a:ext cx="314" cy="131"/>
            </a:xfrm>
            <a:prstGeom prst="can">
              <a:avLst>
                <a:gd name="adj" fmla="val 50000"/>
              </a:avLst>
            </a:prstGeom>
            <a:solidFill>
              <a:schemeClr val="accent2"/>
            </a:solidFill>
            <a:ln w="9525">
              <a:noFill/>
              <a:round/>
              <a:headEnd/>
              <a:tailEnd/>
            </a:ln>
          </p:spPr>
          <p:txBody>
            <a:bodyPr wrap="none" anchor="ctr"/>
            <a:lstStyle/>
            <a:p>
              <a:endParaRPr lang="en-US"/>
            </a:p>
          </p:txBody>
        </p:sp>
        <p:sp>
          <p:nvSpPr>
            <p:cNvPr id="32821" name="AutoShape 15"/>
            <p:cNvSpPr>
              <a:spLocks noChangeArrowheads="1"/>
            </p:cNvSpPr>
            <p:nvPr/>
          </p:nvSpPr>
          <p:spPr bwMode="auto">
            <a:xfrm>
              <a:off x="3126" y="3804"/>
              <a:ext cx="314" cy="131"/>
            </a:xfrm>
            <a:prstGeom prst="can">
              <a:avLst>
                <a:gd name="adj" fmla="val 50000"/>
              </a:avLst>
            </a:prstGeom>
            <a:solidFill>
              <a:schemeClr val="accent2"/>
            </a:solidFill>
            <a:ln w="9525">
              <a:noFill/>
              <a:round/>
              <a:headEnd/>
              <a:tailEnd/>
            </a:ln>
          </p:spPr>
          <p:txBody>
            <a:bodyPr wrap="none" anchor="ctr"/>
            <a:lstStyle/>
            <a:p>
              <a:endParaRPr lang="en-US"/>
            </a:p>
          </p:txBody>
        </p:sp>
      </p:grpSp>
      <p:grpSp>
        <p:nvGrpSpPr>
          <p:cNvPr id="17" name="Group 16"/>
          <p:cNvGrpSpPr>
            <a:grpSpLocks/>
          </p:cNvGrpSpPr>
          <p:nvPr/>
        </p:nvGrpSpPr>
        <p:grpSpPr bwMode="auto">
          <a:xfrm>
            <a:off x="5414963" y="2778125"/>
            <a:ext cx="892175" cy="498475"/>
            <a:chOff x="3126" y="3804"/>
            <a:chExt cx="314" cy="308"/>
          </a:xfrm>
        </p:grpSpPr>
        <p:sp>
          <p:nvSpPr>
            <p:cNvPr id="2" name="AutoShape 17"/>
            <p:cNvSpPr>
              <a:spLocks noChangeArrowheads="1"/>
            </p:cNvSpPr>
            <p:nvPr/>
          </p:nvSpPr>
          <p:spPr bwMode="auto">
            <a:xfrm>
              <a:off x="3126" y="3981"/>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3" name="AutoShape 18"/>
            <p:cNvSpPr>
              <a:spLocks noChangeArrowheads="1"/>
            </p:cNvSpPr>
            <p:nvPr/>
          </p:nvSpPr>
          <p:spPr bwMode="auto">
            <a:xfrm>
              <a:off x="3126" y="3893"/>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4" name="AutoShape 19"/>
            <p:cNvSpPr>
              <a:spLocks noChangeArrowheads="1"/>
            </p:cNvSpPr>
            <p:nvPr/>
          </p:nvSpPr>
          <p:spPr bwMode="auto">
            <a:xfrm>
              <a:off x="3126" y="3804"/>
              <a:ext cx="314" cy="131"/>
            </a:xfrm>
            <a:prstGeom prst="can">
              <a:avLst>
                <a:gd name="adj" fmla="val 50000"/>
              </a:avLst>
            </a:prstGeom>
            <a:solidFill>
              <a:schemeClr val="tx2"/>
            </a:solidFill>
            <a:ln w="9525">
              <a:noFill/>
              <a:round/>
              <a:headEnd/>
              <a:tailEnd/>
            </a:ln>
          </p:spPr>
          <p:txBody>
            <a:bodyPr wrap="none" anchor="ctr"/>
            <a:lstStyle/>
            <a:p>
              <a:endParaRPr lang="en-US"/>
            </a:p>
          </p:txBody>
        </p:sp>
      </p:grpSp>
      <p:grpSp>
        <p:nvGrpSpPr>
          <p:cNvPr id="18" name="Group 20"/>
          <p:cNvGrpSpPr>
            <a:grpSpLocks/>
          </p:cNvGrpSpPr>
          <p:nvPr/>
        </p:nvGrpSpPr>
        <p:grpSpPr bwMode="auto">
          <a:xfrm>
            <a:off x="7634288" y="3116263"/>
            <a:ext cx="892175" cy="498475"/>
            <a:chOff x="3126" y="3804"/>
            <a:chExt cx="314" cy="308"/>
          </a:xfrm>
        </p:grpSpPr>
        <p:sp>
          <p:nvSpPr>
            <p:cNvPr id="32813" name="AutoShape 21"/>
            <p:cNvSpPr>
              <a:spLocks noChangeArrowheads="1"/>
            </p:cNvSpPr>
            <p:nvPr/>
          </p:nvSpPr>
          <p:spPr bwMode="auto">
            <a:xfrm>
              <a:off x="3126" y="3981"/>
              <a:ext cx="314" cy="131"/>
            </a:xfrm>
            <a:prstGeom prst="can">
              <a:avLst>
                <a:gd name="adj" fmla="val 50000"/>
              </a:avLst>
            </a:prstGeom>
            <a:solidFill>
              <a:schemeClr val="bg2"/>
            </a:solidFill>
            <a:ln w="9525">
              <a:noFill/>
              <a:round/>
              <a:headEnd/>
              <a:tailEnd/>
            </a:ln>
          </p:spPr>
          <p:txBody>
            <a:bodyPr wrap="none" anchor="ctr"/>
            <a:lstStyle/>
            <a:p>
              <a:endParaRPr lang="en-US"/>
            </a:p>
          </p:txBody>
        </p:sp>
        <p:sp>
          <p:nvSpPr>
            <p:cNvPr id="5" name="AutoShape 22"/>
            <p:cNvSpPr>
              <a:spLocks noChangeArrowheads="1"/>
            </p:cNvSpPr>
            <p:nvPr/>
          </p:nvSpPr>
          <p:spPr bwMode="auto">
            <a:xfrm>
              <a:off x="3126" y="3893"/>
              <a:ext cx="314" cy="131"/>
            </a:xfrm>
            <a:prstGeom prst="can">
              <a:avLst>
                <a:gd name="adj" fmla="val 50000"/>
              </a:avLst>
            </a:prstGeom>
            <a:solidFill>
              <a:schemeClr val="bg2"/>
            </a:solidFill>
            <a:ln w="9525">
              <a:noFill/>
              <a:round/>
              <a:headEnd/>
              <a:tailEnd/>
            </a:ln>
          </p:spPr>
          <p:txBody>
            <a:bodyPr wrap="none" anchor="ctr"/>
            <a:lstStyle/>
            <a:p>
              <a:endParaRPr lang="en-US"/>
            </a:p>
          </p:txBody>
        </p:sp>
        <p:sp>
          <p:nvSpPr>
            <p:cNvPr id="6" name="AutoShape 23"/>
            <p:cNvSpPr>
              <a:spLocks noChangeArrowheads="1"/>
            </p:cNvSpPr>
            <p:nvPr/>
          </p:nvSpPr>
          <p:spPr bwMode="auto">
            <a:xfrm>
              <a:off x="3126" y="3804"/>
              <a:ext cx="314" cy="131"/>
            </a:xfrm>
            <a:prstGeom prst="can">
              <a:avLst>
                <a:gd name="adj" fmla="val 50000"/>
              </a:avLst>
            </a:prstGeom>
            <a:solidFill>
              <a:schemeClr val="bg2"/>
            </a:solidFill>
            <a:ln w="9525">
              <a:noFill/>
              <a:round/>
              <a:headEnd/>
              <a:tailEnd/>
            </a:ln>
          </p:spPr>
          <p:txBody>
            <a:bodyPr wrap="none" anchor="ctr"/>
            <a:lstStyle/>
            <a:p>
              <a:endParaRPr lang="en-US"/>
            </a:p>
          </p:txBody>
        </p:sp>
      </p:grpSp>
      <p:grpSp>
        <p:nvGrpSpPr>
          <p:cNvPr id="19" name="Group 24"/>
          <p:cNvGrpSpPr>
            <a:grpSpLocks/>
          </p:cNvGrpSpPr>
          <p:nvPr/>
        </p:nvGrpSpPr>
        <p:grpSpPr bwMode="auto">
          <a:xfrm>
            <a:off x="7634288" y="2465388"/>
            <a:ext cx="892175" cy="498475"/>
            <a:chOff x="3126" y="3804"/>
            <a:chExt cx="314" cy="308"/>
          </a:xfrm>
        </p:grpSpPr>
        <p:sp>
          <p:nvSpPr>
            <p:cNvPr id="7" name="AutoShape 25"/>
            <p:cNvSpPr>
              <a:spLocks noChangeArrowheads="1"/>
            </p:cNvSpPr>
            <p:nvPr/>
          </p:nvSpPr>
          <p:spPr bwMode="auto">
            <a:xfrm>
              <a:off x="3126" y="3981"/>
              <a:ext cx="314" cy="131"/>
            </a:xfrm>
            <a:prstGeom prst="can">
              <a:avLst>
                <a:gd name="adj" fmla="val 50000"/>
              </a:avLst>
            </a:prstGeom>
            <a:solidFill>
              <a:srgbClr val="FF7D00"/>
            </a:solidFill>
            <a:ln w="9525">
              <a:noFill/>
              <a:round/>
              <a:headEnd/>
              <a:tailEnd/>
            </a:ln>
          </p:spPr>
          <p:txBody>
            <a:bodyPr wrap="none" anchor="ctr"/>
            <a:lstStyle/>
            <a:p>
              <a:endParaRPr lang="en-US"/>
            </a:p>
          </p:txBody>
        </p:sp>
        <p:sp>
          <p:nvSpPr>
            <p:cNvPr id="32811" name="AutoShape 26"/>
            <p:cNvSpPr>
              <a:spLocks noChangeArrowheads="1"/>
            </p:cNvSpPr>
            <p:nvPr/>
          </p:nvSpPr>
          <p:spPr bwMode="auto">
            <a:xfrm>
              <a:off x="3126" y="3893"/>
              <a:ext cx="314" cy="131"/>
            </a:xfrm>
            <a:prstGeom prst="can">
              <a:avLst>
                <a:gd name="adj" fmla="val 50000"/>
              </a:avLst>
            </a:prstGeom>
            <a:solidFill>
              <a:srgbClr val="FF7D00"/>
            </a:solidFill>
            <a:ln w="9525">
              <a:noFill/>
              <a:round/>
              <a:headEnd/>
              <a:tailEnd/>
            </a:ln>
          </p:spPr>
          <p:txBody>
            <a:bodyPr wrap="none" anchor="ctr"/>
            <a:lstStyle/>
            <a:p>
              <a:endParaRPr lang="en-US"/>
            </a:p>
          </p:txBody>
        </p:sp>
        <p:sp>
          <p:nvSpPr>
            <p:cNvPr id="32812" name="AutoShape 27"/>
            <p:cNvSpPr>
              <a:spLocks noChangeArrowheads="1"/>
            </p:cNvSpPr>
            <p:nvPr/>
          </p:nvSpPr>
          <p:spPr bwMode="auto">
            <a:xfrm>
              <a:off x="3126" y="3804"/>
              <a:ext cx="314" cy="131"/>
            </a:xfrm>
            <a:prstGeom prst="can">
              <a:avLst>
                <a:gd name="adj" fmla="val 50000"/>
              </a:avLst>
            </a:prstGeom>
            <a:solidFill>
              <a:srgbClr val="FF7D00"/>
            </a:solidFill>
            <a:ln w="9525">
              <a:noFill/>
              <a:round/>
              <a:headEnd/>
              <a:tailEnd/>
            </a:ln>
          </p:spPr>
          <p:txBody>
            <a:bodyPr wrap="none" anchor="ctr"/>
            <a:lstStyle/>
            <a:p>
              <a:endParaRPr lang="en-US"/>
            </a:p>
          </p:txBody>
        </p:sp>
      </p:grpSp>
      <p:grpSp>
        <p:nvGrpSpPr>
          <p:cNvPr id="20" name="Group 28"/>
          <p:cNvGrpSpPr>
            <a:grpSpLocks/>
          </p:cNvGrpSpPr>
          <p:nvPr/>
        </p:nvGrpSpPr>
        <p:grpSpPr bwMode="auto">
          <a:xfrm>
            <a:off x="6553200" y="3124200"/>
            <a:ext cx="892175" cy="498475"/>
            <a:chOff x="3126" y="3804"/>
            <a:chExt cx="314" cy="308"/>
          </a:xfrm>
        </p:grpSpPr>
        <p:sp>
          <p:nvSpPr>
            <p:cNvPr id="32807" name="AutoShape 29"/>
            <p:cNvSpPr>
              <a:spLocks noChangeArrowheads="1"/>
            </p:cNvSpPr>
            <p:nvPr/>
          </p:nvSpPr>
          <p:spPr bwMode="auto">
            <a:xfrm>
              <a:off x="3126" y="3981"/>
              <a:ext cx="314" cy="131"/>
            </a:xfrm>
            <a:prstGeom prst="can">
              <a:avLst>
                <a:gd name="adj" fmla="val 50000"/>
              </a:avLst>
            </a:prstGeom>
            <a:solidFill>
              <a:srgbClr val="9175BB"/>
            </a:solidFill>
            <a:ln w="9525">
              <a:noFill/>
              <a:round/>
              <a:headEnd/>
              <a:tailEnd/>
            </a:ln>
          </p:spPr>
          <p:txBody>
            <a:bodyPr wrap="none" anchor="ctr"/>
            <a:lstStyle/>
            <a:p>
              <a:endParaRPr lang="en-US"/>
            </a:p>
          </p:txBody>
        </p:sp>
        <p:sp>
          <p:nvSpPr>
            <p:cNvPr id="8" name="AutoShape 30"/>
            <p:cNvSpPr>
              <a:spLocks noChangeArrowheads="1"/>
            </p:cNvSpPr>
            <p:nvPr/>
          </p:nvSpPr>
          <p:spPr bwMode="auto">
            <a:xfrm>
              <a:off x="3126" y="3893"/>
              <a:ext cx="314" cy="131"/>
            </a:xfrm>
            <a:prstGeom prst="can">
              <a:avLst>
                <a:gd name="adj" fmla="val 50000"/>
              </a:avLst>
            </a:prstGeom>
            <a:solidFill>
              <a:srgbClr val="9175BB"/>
            </a:solidFill>
            <a:ln w="9525">
              <a:noFill/>
              <a:round/>
              <a:headEnd/>
              <a:tailEnd/>
            </a:ln>
          </p:spPr>
          <p:txBody>
            <a:bodyPr wrap="none" anchor="ctr"/>
            <a:lstStyle/>
            <a:p>
              <a:endParaRPr lang="en-US"/>
            </a:p>
          </p:txBody>
        </p:sp>
        <p:sp>
          <p:nvSpPr>
            <p:cNvPr id="9" name="AutoShape 31"/>
            <p:cNvSpPr>
              <a:spLocks noChangeArrowheads="1"/>
            </p:cNvSpPr>
            <p:nvPr/>
          </p:nvSpPr>
          <p:spPr bwMode="auto">
            <a:xfrm>
              <a:off x="3126" y="3804"/>
              <a:ext cx="314" cy="131"/>
            </a:xfrm>
            <a:prstGeom prst="can">
              <a:avLst>
                <a:gd name="adj" fmla="val 50000"/>
              </a:avLst>
            </a:prstGeom>
            <a:solidFill>
              <a:srgbClr val="9175BB"/>
            </a:solidFill>
            <a:ln w="9525">
              <a:noFill/>
              <a:round/>
              <a:headEnd/>
              <a:tailEnd/>
            </a:ln>
          </p:spPr>
          <p:txBody>
            <a:bodyPr wrap="none" anchor="ctr"/>
            <a:lstStyle/>
            <a:p>
              <a:endParaRPr lang="en-US"/>
            </a:p>
          </p:txBody>
        </p:sp>
      </p:grpSp>
      <p:sp>
        <p:nvSpPr>
          <p:cNvPr id="32800" name="AutoShape 32"/>
          <p:cNvSpPr>
            <a:spLocks noChangeArrowheads="1"/>
          </p:cNvSpPr>
          <p:nvPr/>
        </p:nvSpPr>
        <p:spPr bwMode="auto">
          <a:xfrm>
            <a:off x="4021138" y="2590800"/>
            <a:ext cx="827087" cy="903288"/>
          </a:xfrm>
          <a:prstGeom prst="rightArrow">
            <a:avLst>
              <a:gd name="adj1" fmla="val 45167"/>
              <a:gd name="adj2" fmla="val 56431"/>
            </a:avLst>
          </a:prstGeom>
          <a:gradFill rotWithShape="1">
            <a:gsLst>
              <a:gs pos="0">
                <a:schemeClr val="accent1">
                  <a:gamma/>
                  <a:shade val="46275"/>
                  <a:invGamma/>
                  <a:alpha val="0"/>
                </a:schemeClr>
              </a:gs>
              <a:gs pos="100000">
                <a:schemeClr val="accent1"/>
              </a:gs>
            </a:gsLst>
            <a:lin ang="0" scaled="1"/>
          </a:gradFill>
          <a:ln w="9525" algn="ctr">
            <a:noFill/>
            <a:miter lim="800000"/>
            <a:headEnd/>
            <a:tailEnd/>
          </a:ln>
          <a:effectLst/>
        </p:spPr>
        <p:txBody>
          <a:bodyPr anchor="ctr">
            <a:spAutoFit/>
          </a:bodyPr>
          <a:lstStyle/>
          <a:p>
            <a:pPr>
              <a:defRPr/>
            </a:pPr>
            <a:endParaRPr lang="en-US"/>
          </a:p>
        </p:txBody>
      </p:sp>
      <p:sp>
        <p:nvSpPr>
          <p:cNvPr id="32801" name="Rectangle 33"/>
          <p:cNvSpPr>
            <a:spLocks noChangeArrowheads="1"/>
          </p:cNvSpPr>
          <p:nvPr/>
        </p:nvSpPr>
        <p:spPr bwMode="auto">
          <a:xfrm>
            <a:off x="1116013" y="5300663"/>
            <a:ext cx="7392987" cy="1066800"/>
          </a:xfrm>
          <a:prstGeom prst="rect">
            <a:avLst/>
          </a:prstGeom>
          <a:noFill/>
          <a:ln w="9525">
            <a:noFill/>
            <a:miter lim="800000"/>
            <a:headEnd/>
            <a:tailEnd/>
          </a:ln>
        </p:spPr>
        <p:txBody>
          <a:bodyPr/>
          <a:lstStyle/>
          <a:p>
            <a:pPr marL="342900" indent="-342900">
              <a:spcBef>
                <a:spcPct val="20000"/>
              </a:spcBef>
              <a:buFont typeface="Arial" charset="0"/>
              <a:buChar char="•"/>
            </a:pPr>
            <a:r>
              <a:rPr lang="es-ES" sz="2000">
                <a:latin typeface="Calibri" pitchFamily="34" charset="0"/>
              </a:rPr>
              <a:t>Clones instantáneos de los datos</a:t>
            </a:r>
          </a:p>
          <a:p>
            <a:pPr marL="342900" indent="-342900">
              <a:spcBef>
                <a:spcPct val="20000"/>
              </a:spcBef>
              <a:buFont typeface="Arial" charset="0"/>
              <a:buChar char="•"/>
            </a:pPr>
            <a:r>
              <a:rPr lang="es-ES" sz="2000">
                <a:latin typeface="Calibri" pitchFamily="34" charset="0"/>
              </a:rPr>
              <a:t>Sin copiar datos</a:t>
            </a:r>
          </a:p>
          <a:p>
            <a:pPr marL="342900" indent="-342900">
              <a:spcBef>
                <a:spcPct val="20000"/>
              </a:spcBef>
              <a:buFont typeface="Arial" charset="0"/>
              <a:buChar char="•"/>
            </a:pPr>
            <a:r>
              <a:rPr lang="es-ES" sz="2000">
                <a:latin typeface="Calibri" pitchFamily="34" charset="0"/>
              </a:rPr>
              <a:t>Espacio incremental, sólo para los cambios</a:t>
            </a:r>
            <a:endParaRPr lang="en-US" sz="2000">
              <a:latin typeface="Calibri" pitchFamily="34" charset="0"/>
            </a:endParaRPr>
          </a:p>
        </p:txBody>
      </p:sp>
      <p:sp>
        <p:nvSpPr>
          <p:cNvPr id="32802" name="Line 34"/>
          <p:cNvSpPr>
            <a:spLocks noChangeShapeType="1"/>
          </p:cNvSpPr>
          <p:nvPr/>
        </p:nvSpPr>
        <p:spPr bwMode="auto">
          <a:xfrm>
            <a:off x="1031875" y="3733800"/>
            <a:ext cx="7713663" cy="0"/>
          </a:xfrm>
          <a:prstGeom prst="line">
            <a:avLst/>
          </a:prstGeom>
          <a:noFill/>
          <a:ln w="28575">
            <a:solidFill>
              <a:schemeClr val="accent1"/>
            </a:solidFill>
            <a:prstDash val="sysDot"/>
            <a:round/>
            <a:headEnd/>
            <a:tailEnd/>
          </a:ln>
        </p:spPr>
        <p:txBody>
          <a:bodyPr>
            <a:spAutoFit/>
          </a:bodyPr>
          <a:lstStyle/>
          <a:p>
            <a:endParaRPr lang="en-US"/>
          </a:p>
        </p:txBody>
      </p:sp>
      <p:sp>
        <p:nvSpPr>
          <p:cNvPr id="32803" name="Text Box 35"/>
          <p:cNvSpPr txBox="1">
            <a:spLocks noChangeArrowheads="1"/>
          </p:cNvSpPr>
          <p:nvPr/>
        </p:nvSpPr>
        <p:spPr bwMode="auto">
          <a:xfrm>
            <a:off x="2982913" y="3779838"/>
            <a:ext cx="958850" cy="352425"/>
          </a:xfrm>
          <a:prstGeom prst="rect">
            <a:avLst/>
          </a:prstGeom>
          <a:noFill/>
          <a:ln w="9525" algn="ctr">
            <a:noFill/>
            <a:miter lim="800000"/>
            <a:headEnd/>
            <a:tailEnd/>
          </a:ln>
        </p:spPr>
        <p:txBody>
          <a:bodyPr wrap="none">
            <a:spAutoFit/>
          </a:bodyPr>
          <a:lstStyle/>
          <a:p>
            <a:pPr algn="ctr">
              <a:lnSpc>
                <a:spcPct val="95000"/>
              </a:lnSpc>
              <a:spcBef>
                <a:spcPct val="30000"/>
              </a:spcBef>
              <a:buClr>
                <a:srgbClr val="FFFFFF"/>
              </a:buClr>
              <a:buFont typeface="Webdings" pitchFamily="18" charset="2"/>
              <a:buNone/>
            </a:pPr>
            <a:r>
              <a:rPr lang="en-US"/>
              <a:t>500 GB</a:t>
            </a:r>
          </a:p>
        </p:txBody>
      </p:sp>
      <p:grpSp>
        <p:nvGrpSpPr>
          <p:cNvPr id="21" name="Group 36"/>
          <p:cNvGrpSpPr>
            <a:grpSpLocks/>
          </p:cNvGrpSpPr>
          <p:nvPr/>
        </p:nvGrpSpPr>
        <p:grpSpPr bwMode="auto">
          <a:xfrm>
            <a:off x="3038475" y="4586288"/>
            <a:ext cx="892175" cy="498475"/>
            <a:chOff x="3126" y="3804"/>
            <a:chExt cx="314" cy="308"/>
          </a:xfrm>
        </p:grpSpPr>
        <p:sp>
          <p:nvSpPr>
            <p:cNvPr id="10" name="AutoShape 37"/>
            <p:cNvSpPr>
              <a:spLocks noChangeArrowheads="1"/>
            </p:cNvSpPr>
            <p:nvPr/>
          </p:nvSpPr>
          <p:spPr bwMode="auto">
            <a:xfrm>
              <a:off x="3126" y="3981"/>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32805" name="AutoShape 38"/>
            <p:cNvSpPr>
              <a:spLocks noChangeArrowheads="1"/>
            </p:cNvSpPr>
            <p:nvPr/>
          </p:nvSpPr>
          <p:spPr bwMode="auto">
            <a:xfrm>
              <a:off x="3126" y="3893"/>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32806" name="AutoShape 39"/>
            <p:cNvSpPr>
              <a:spLocks noChangeArrowheads="1"/>
            </p:cNvSpPr>
            <p:nvPr/>
          </p:nvSpPr>
          <p:spPr bwMode="auto">
            <a:xfrm>
              <a:off x="3126" y="3804"/>
              <a:ext cx="314" cy="131"/>
            </a:xfrm>
            <a:prstGeom prst="can">
              <a:avLst>
                <a:gd name="adj" fmla="val 50000"/>
              </a:avLst>
            </a:prstGeom>
            <a:solidFill>
              <a:schemeClr val="tx2"/>
            </a:solidFill>
            <a:ln w="9525">
              <a:noFill/>
              <a:round/>
              <a:headEnd/>
              <a:tailEnd/>
            </a:ln>
          </p:spPr>
          <p:txBody>
            <a:bodyPr wrap="none" anchor="ctr"/>
            <a:lstStyle/>
            <a:p>
              <a:endParaRPr lang="en-US"/>
            </a:p>
          </p:txBody>
        </p:sp>
      </p:grpSp>
      <p:sp>
        <p:nvSpPr>
          <p:cNvPr id="32808" name="AutoShape 40"/>
          <p:cNvSpPr>
            <a:spLocks noChangeArrowheads="1"/>
          </p:cNvSpPr>
          <p:nvPr/>
        </p:nvSpPr>
        <p:spPr bwMode="auto">
          <a:xfrm>
            <a:off x="4032250" y="4397375"/>
            <a:ext cx="827088" cy="903288"/>
          </a:xfrm>
          <a:prstGeom prst="rightArrow">
            <a:avLst>
              <a:gd name="adj1" fmla="val 45167"/>
              <a:gd name="adj2" fmla="val 56431"/>
            </a:avLst>
          </a:prstGeom>
          <a:gradFill rotWithShape="1">
            <a:gsLst>
              <a:gs pos="0">
                <a:schemeClr val="accent1">
                  <a:gamma/>
                  <a:shade val="46275"/>
                  <a:invGamma/>
                  <a:alpha val="0"/>
                </a:schemeClr>
              </a:gs>
              <a:gs pos="100000">
                <a:schemeClr val="accent1"/>
              </a:gs>
            </a:gsLst>
            <a:lin ang="0" scaled="1"/>
          </a:gradFill>
          <a:ln w="9525" algn="ctr">
            <a:noFill/>
            <a:miter lim="800000"/>
            <a:headEnd/>
            <a:tailEnd/>
          </a:ln>
          <a:effectLst/>
        </p:spPr>
        <p:txBody>
          <a:bodyPr anchor="ctr">
            <a:spAutoFit/>
          </a:bodyPr>
          <a:lstStyle/>
          <a:p>
            <a:pPr>
              <a:defRPr/>
            </a:pPr>
            <a:endParaRPr lang="en-US"/>
          </a:p>
        </p:txBody>
      </p:sp>
      <p:sp>
        <p:nvSpPr>
          <p:cNvPr id="32809" name="Text Box 41"/>
          <p:cNvSpPr txBox="1">
            <a:spLocks noChangeArrowheads="1"/>
          </p:cNvSpPr>
          <p:nvPr/>
        </p:nvSpPr>
        <p:spPr bwMode="auto">
          <a:xfrm>
            <a:off x="900113" y="4244975"/>
            <a:ext cx="1558925" cy="787400"/>
          </a:xfrm>
          <a:prstGeom prst="rect">
            <a:avLst/>
          </a:prstGeom>
          <a:noFill/>
          <a:ln w="9525" algn="ctr">
            <a:noFill/>
            <a:miter lim="800000"/>
            <a:headEnd/>
            <a:tailEnd/>
          </a:ln>
        </p:spPr>
        <p:txBody>
          <a:bodyPr wrap="none">
            <a:spAutoFit/>
          </a:bodyPr>
          <a:lstStyle/>
          <a:p>
            <a:pPr>
              <a:lnSpc>
                <a:spcPct val="95000"/>
              </a:lnSpc>
              <a:spcBef>
                <a:spcPct val="30000"/>
              </a:spcBef>
              <a:buClr>
                <a:srgbClr val="FFFFFF"/>
              </a:buClr>
              <a:buFont typeface="Webdings" pitchFamily="18" charset="2"/>
              <a:buNone/>
            </a:pPr>
            <a:r>
              <a:rPr lang="en-US" sz="2400">
                <a:solidFill>
                  <a:schemeClr val="hlink"/>
                </a:solidFill>
              </a:rPr>
              <a:t>Con</a:t>
            </a:r>
            <a:br>
              <a:rPr lang="en-US" sz="2400">
                <a:solidFill>
                  <a:schemeClr val="hlink"/>
                </a:solidFill>
              </a:rPr>
            </a:br>
            <a:r>
              <a:rPr lang="en-US" sz="2400">
                <a:solidFill>
                  <a:schemeClr val="hlink"/>
                </a:solidFill>
              </a:rPr>
              <a:t>FlexClone</a:t>
            </a:r>
            <a:endParaRPr lang="en-US" sz="1400" baseline="80000">
              <a:solidFill>
                <a:schemeClr val="tx2"/>
              </a:solidFill>
            </a:endParaRPr>
          </a:p>
        </p:txBody>
      </p:sp>
      <p:grpSp>
        <p:nvGrpSpPr>
          <p:cNvPr id="22" name="Group 42"/>
          <p:cNvGrpSpPr>
            <a:grpSpLocks/>
          </p:cNvGrpSpPr>
          <p:nvPr/>
        </p:nvGrpSpPr>
        <p:grpSpPr bwMode="auto">
          <a:xfrm>
            <a:off x="6470650" y="4589463"/>
            <a:ext cx="892175" cy="498475"/>
            <a:chOff x="3126" y="3804"/>
            <a:chExt cx="314" cy="308"/>
          </a:xfrm>
        </p:grpSpPr>
        <p:sp>
          <p:nvSpPr>
            <p:cNvPr id="11" name="AutoShape 43"/>
            <p:cNvSpPr>
              <a:spLocks noChangeArrowheads="1"/>
            </p:cNvSpPr>
            <p:nvPr/>
          </p:nvSpPr>
          <p:spPr bwMode="auto">
            <a:xfrm>
              <a:off x="3126" y="3981"/>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12" name="AutoShape 44"/>
            <p:cNvSpPr>
              <a:spLocks noChangeArrowheads="1"/>
            </p:cNvSpPr>
            <p:nvPr/>
          </p:nvSpPr>
          <p:spPr bwMode="auto">
            <a:xfrm>
              <a:off x="3126" y="3893"/>
              <a:ext cx="314" cy="131"/>
            </a:xfrm>
            <a:prstGeom prst="can">
              <a:avLst>
                <a:gd name="adj" fmla="val 50000"/>
              </a:avLst>
            </a:prstGeom>
            <a:solidFill>
              <a:schemeClr val="tx2"/>
            </a:solidFill>
            <a:ln w="9525">
              <a:noFill/>
              <a:round/>
              <a:headEnd/>
              <a:tailEnd/>
            </a:ln>
          </p:spPr>
          <p:txBody>
            <a:bodyPr wrap="none" anchor="ctr"/>
            <a:lstStyle/>
            <a:p>
              <a:endParaRPr lang="en-US"/>
            </a:p>
          </p:txBody>
        </p:sp>
        <p:sp>
          <p:nvSpPr>
            <p:cNvPr id="13" name="AutoShape 45"/>
            <p:cNvSpPr>
              <a:spLocks noChangeArrowheads="1"/>
            </p:cNvSpPr>
            <p:nvPr/>
          </p:nvSpPr>
          <p:spPr bwMode="auto">
            <a:xfrm>
              <a:off x="3126" y="3804"/>
              <a:ext cx="314" cy="131"/>
            </a:xfrm>
            <a:prstGeom prst="can">
              <a:avLst>
                <a:gd name="adj" fmla="val 50000"/>
              </a:avLst>
            </a:prstGeom>
            <a:solidFill>
              <a:schemeClr val="tx2"/>
            </a:solidFill>
            <a:ln w="9525">
              <a:noFill/>
              <a:round/>
              <a:headEnd/>
              <a:tailEnd/>
            </a:ln>
          </p:spPr>
          <p:txBody>
            <a:bodyPr wrap="none" anchor="ctr"/>
            <a:lstStyle/>
            <a:p>
              <a:endParaRPr lang="en-US"/>
            </a:p>
          </p:txBody>
        </p:sp>
      </p:grpSp>
      <p:sp>
        <p:nvSpPr>
          <p:cNvPr id="32814" name="Oval 46"/>
          <p:cNvSpPr>
            <a:spLocks noChangeArrowheads="1"/>
          </p:cNvSpPr>
          <p:nvPr/>
        </p:nvSpPr>
        <p:spPr bwMode="auto">
          <a:xfrm>
            <a:off x="6459538" y="4510088"/>
            <a:ext cx="914400" cy="128587"/>
          </a:xfrm>
          <a:prstGeom prst="ellipse">
            <a:avLst/>
          </a:prstGeom>
          <a:solidFill>
            <a:schemeClr val="bg1"/>
          </a:solidFill>
          <a:ln w="12700">
            <a:solidFill>
              <a:schemeClr val="folHlink"/>
            </a:solidFill>
            <a:round/>
            <a:headEnd/>
            <a:tailEnd/>
          </a:ln>
        </p:spPr>
        <p:txBody>
          <a:bodyPr wrap="none" anchor="ctr"/>
          <a:lstStyle/>
          <a:p>
            <a:endParaRPr lang="en-US"/>
          </a:p>
        </p:txBody>
      </p:sp>
      <p:sp>
        <p:nvSpPr>
          <p:cNvPr id="32815" name="Oval 47"/>
          <p:cNvSpPr>
            <a:spLocks noChangeArrowheads="1"/>
          </p:cNvSpPr>
          <p:nvPr/>
        </p:nvSpPr>
        <p:spPr bwMode="auto">
          <a:xfrm>
            <a:off x="6459538" y="4457700"/>
            <a:ext cx="914400" cy="128588"/>
          </a:xfrm>
          <a:prstGeom prst="ellipse">
            <a:avLst/>
          </a:prstGeom>
          <a:solidFill>
            <a:schemeClr val="bg1"/>
          </a:solidFill>
          <a:ln w="12700">
            <a:solidFill>
              <a:schemeClr val="accent2"/>
            </a:solidFill>
            <a:round/>
            <a:headEnd/>
            <a:tailEnd/>
          </a:ln>
        </p:spPr>
        <p:txBody>
          <a:bodyPr wrap="none" anchor="ctr"/>
          <a:lstStyle/>
          <a:p>
            <a:endParaRPr lang="en-US"/>
          </a:p>
        </p:txBody>
      </p:sp>
      <p:sp>
        <p:nvSpPr>
          <p:cNvPr id="32816" name="Oval 48"/>
          <p:cNvSpPr>
            <a:spLocks noChangeArrowheads="1"/>
          </p:cNvSpPr>
          <p:nvPr/>
        </p:nvSpPr>
        <p:spPr bwMode="auto">
          <a:xfrm>
            <a:off x="6459538" y="4405313"/>
            <a:ext cx="914400" cy="128587"/>
          </a:xfrm>
          <a:prstGeom prst="ellipse">
            <a:avLst/>
          </a:prstGeom>
          <a:solidFill>
            <a:schemeClr val="bg1"/>
          </a:solidFill>
          <a:ln w="12700">
            <a:solidFill>
              <a:schemeClr val="bg2"/>
            </a:solidFill>
            <a:round/>
            <a:headEnd/>
            <a:tailEnd/>
          </a:ln>
        </p:spPr>
        <p:txBody>
          <a:bodyPr wrap="none" anchor="ctr"/>
          <a:lstStyle/>
          <a:p>
            <a:endParaRPr lang="en-US"/>
          </a:p>
        </p:txBody>
      </p:sp>
      <p:sp>
        <p:nvSpPr>
          <p:cNvPr id="32817" name="Oval 49"/>
          <p:cNvSpPr>
            <a:spLocks noChangeArrowheads="1"/>
          </p:cNvSpPr>
          <p:nvPr/>
        </p:nvSpPr>
        <p:spPr bwMode="auto">
          <a:xfrm>
            <a:off x="6459538" y="4348163"/>
            <a:ext cx="914400" cy="128587"/>
          </a:xfrm>
          <a:prstGeom prst="ellipse">
            <a:avLst/>
          </a:prstGeom>
          <a:solidFill>
            <a:schemeClr val="bg1"/>
          </a:solidFill>
          <a:ln w="12700">
            <a:solidFill>
              <a:srgbClr val="9275BB"/>
            </a:solidFill>
            <a:round/>
            <a:headEnd/>
            <a:tailEnd/>
          </a:ln>
        </p:spPr>
        <p:txBody>
          <a:bodyPr wrap="none" anchor="ctr"/>
          <a:lstStyle/>
          <a:p>
            <a:endParaRPr lang="en-US"/>
          </a:p>
        </p:txBody>
      </p:sp>
      <p:sp>
        <p:nvSpPr>
          <p:cNvPr id="32818" name="Text Box 50"/>
          <p:cNvSpPr txBox="1">
            <a:spLocks noChangeArrowheads="1"/>
          </p:cNvSpPr>
          <p:nvPr/>
        </p:nvSpPr>
        <p:spPr bwMode="auto">
          <a:xfrm>
            <a:off x="5759450" y="3756025"/>
            <a:ext cx="2833688" cy="612775"/>
          </a:xfrm>
          <a:prstGeom prst="rect">
            <a:avLst/>
          </a:prstGeom>
          <a:noFill/>
          <a:ln w="9525" algn="ctr">
            <a:noFill/>
            <a:miter lim="800000"/>
            <a:headEnd/>
            <a:tailEnd/>
          </a:ln>
        </p:spPr>
        <p:txBody>
          <a:bodyPr>
            <a:spAutoFit/>
          </a:bodyPr>
          <a:lstStyle/>
          <a:p>
            <a:pPr algn="ctr">
              <a:lnSpc>
                <a:spcPct val="95000"/>
              </a:lnSpc>
              <a:spcBef>
                <a:spcPct val="30000"/>
              </a:spcBef>
              <a:buClr>
                <a:srgbClr val="FFFFFF"/>
              </a:buClr>
              <a:buFont typeface="Webdings" pitchFamily="18" charset="2"/>
              <a:buNone/>
            </a:pPr>
            <a:r>
              <a:rPr lang="en-US"/>
              <a:t>1 TB almacenamiento</a:t>
            </a:r>
            <a:br>
              <a:rPr lang="en-US"/>
            </a:br>
            <a:r>
              <a:rPr lang="en-US"/>
              <a:t>1 copia, 4 clones</a:t>
            </a:r>
          </a:p>
        </p:txBody>
      </p:sp>
      <p:sp>
        <p:nvSpPr>
          <p:cNvPr id="32791" name="Rectangle 52"/>
          <p:cNvSpPr>
            <a:spLocks/>
          </p:cNvSpPr>
          <p:nvPr/>
        </p:nvSpPr>
        <p:spPr bwMode="auto">
          <a:xfrm>
            <a:off x="1258888" y="274638"/>
            <a:ext cx="7427912" cy="1143000"/>
          </a:xfrm>
          <a:prstGeom prst="rect">
            <a:avLst/>
          </a:prstGeom>
          <a:noFill/>
          <a:ln w="9525">
            <a:noFill/>
            <a:miter lim="800000"/>
            <a:headEnd/>
            <a:tailEnd/>
          </a:ln>
        </p:spPr>
        <p:txBody>
          <a:bodyPr anchor="ctr"/>
          <a:lstStyle/>
          <a:p>
            <a:pPr algn="ctr"/>
            <a:r>
              <a:rPr lang="es-ES" sz="3600">
                <a:latin typeface="Calibri" pitchFamily="34" charset="0"/>
              </a:rPr>
              <a:t>Clonado: Copias virtuales</a:t>
            </a:r>
            <a:endParaRPr lang="en-US" sz="3600">
              <a:latin typeface="Calibri" pitchFamily="34" charset="0"/>
            </a:endParaRPr>
          </a:p>
        </p:txBody>
      </p:sp>
      <p:grpSp>
        <p:nvGrpSpPr>
          <p:cNvPr id="23" name="Group 65"/>
          <p:cNvGrpSpPr>
            <a:grpSpLocks/>
          </p:cNvGrpSpPr>
          <p:nvPr/>
        </p:nvGrpSpPr>
        <p:grpSpPr bwMode="auto">
          <a:xfrm>
            <a:off x="311150" y="271463"/>
            <a:ext cx="660400" cy="758825"/>
            <a:chOff x="142" y="163"/>
            <a:chExt cx="648" cy="745"/>
          </a:xfrm>
        </p:grpSpPr>
        <p:sp>
          <p:nvSpPr>
            <p:cNvPr id="32793" name="Freeform 66"/>
            <p:cNvSpPr>
              <a:spLocks/>
            </p:cNvSpPr>
            <p:nvPr/>
          </p:nvSpPr>
          <p:spPr bwMode="black">
            <a:xfrm>
              <a:off x="142" y="761"/>
              <a:ext cx="106" cy="120"/>
            </a:xfrm>
            <a:custGeom>
              <a:avLst/>
              <a:gdLst>
                <a:gd name="T0" fmla="*/ 0 w 106"/>
                <a:gd name="T1" fmla="*/ 0 h 120"/>
                <a:gd name="T2" fmla="*/ 24 w 106"/>
                <a:gd name="T3" fmla="*/ 0 h 120"/>
                <a:gd name="T4" fmla="*/ 80 w 106"/>
                <a:gd name="T5" fmla="*/ 74 h 120"/>
                <a:gd name="T6" fmla="*/ 80 w 106"/>
                <a:gd name="T7" fmla="*/ 0 h 120"/>
                <a:gd name="T8" fmla="*/ 106 w 106"/>
                <a:gd name="T9" fmla="*/ 0 h 120"/>
                <a:gd name="T10" fmla="*/ 106 w 106"/>
                <a:gd name="T11" fmla="*/ 120 h 120"/>
                <a:gd name="T12" fmla="*/ 84 w 106"/>
                <a:gd name="T13" fmla="*/ 120 h 120"/>
                <a:gd name="T14" fmla="*/ 26 w 106"/>
                <a:gd name="T15" fmla="*/ 44 h 120"/>
                <a:gd name="T16" fmla="*/ 26 w 106"/>
                <a:gd name="T17" fmla="*/ 120 h 120"/>
                <a:gd name="T18" fmla="*/ 0 w 106"/>
                <a:gd name="T19" fmla="*/ 120 h 120"/>
                <a:gd name="T20" fmla="*/ 0 w 106"/>
                <a:gd name="T21" fmla="*/ 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120"/>
                <a:gd name="T35" fmla="*/ 106 w 10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120">
                  <a:moveTo>
                    <a:pt x="0" y="0"/>
                  </a:moveTo>
                  <a:lnTo>
                    <a:pt x="24" y="0"/>
                  </a:lnTo>
                  <a:lnTo>
                    <a:pt x="80" y="74"/>
                  </a:lnTo>
                  <a:lnTo>
                    <a:pt x="80" y="0"/>
                  </a:lnTo>
                  <a:lnTo>
                    <a:pt x="106" y="0"/>
                  </a:lnTo>
                  <a:lnTo>
                    <a:pt x="106" y="120"/>
                  </a:lnTo>
                  <a:lnTo>
                    <a:pt x="84" y="120"/>
                  </a:lnTo>
                  <a:lnTo>
                    <a:pt x="26" y="44"/>
                  </a:lnTo>
                  <a:lnTo>
                    <a:pt x="26" y="120"/>
                  </a:lnTo>
                  <a:lnTo>
                    <a:pt x="0" y="120"/>
                  </a:lnTo>
                  <a:lnTo>
                    <a:pt x="0" y="0"/>
                  </a:lnTo>
                  <a:close/>
                </a:path>
              </a:pathLst>
            </a:custGeom>
            <a:solidFill>
              <a:srgbClr val="000000"/>
            </a:solidFill>
            <a:ln w="9525">
              <a:noFill/>
              <a:round/>
              <a:headEnd/>
              <a:tailEnd/>
            </a:ln>
          </p:spPr>
          <p:txBody>
            <a:bodyPr/>
            <a:lstStyle/>
            <a:p>
              <a:endParaRPr lang="en-US"/>
            </a:p>
          </p:txBody>
        </p:sp>
        <p:sp>
          <p:nvSpPr>
            <p:cNvPr id="32794" name="Freeform 67"/>
            <p:cNvSpPr>
              <a:spLocks noEditPoints="1"/>
            </p:cNvSpPr>
            <p:nvPr/>
          </p:nvSpPr>
          <p:spPr bwMode="black">
            <a:xfrm>
              <a:off x="261" y="787"/>
              <a:ext cx="89" cy="96"/>
            </a:xfrm>
            <a:custGeom>
              <a:avLst/>
              <a:gdLst>
                <a:gd name="T0" fmla="*/ 0 w 107"/>
                <a:gd name="T1" fmla="*/ 58 h 114"/>
                <a:gd name="T2" fmla="*/ 0 w 107"/>
                <a:gd name="T3" fmla="*/ 57 h 114"/>
                <a:gd name="T4" fmla="*/ 54 w 107"/>
                <a:gd name="T5" fmla="*/ 0 h 114"/>
                <a:gd name="T6" fmla="*/ 107 w 107"/>
                <a:gd name="T7" fmla="*/ 60 h 114"/>
                <a:gd name="T8" fmla="*/ 107 w 107"/>
                <a:gd name="T9" fmla="*/ 68 h 114"/>
                <a:gd name="T10" fmla="*/ 31 w 107"/>
                <a:gd name="T11" fmla="*/ 68 h 114"/>
                <a:gd name="T12" fmla="*/ 57 w 107"/>
                <a:gd name="T13" fmla="*/ 90 h 114"/>
                <a:gd name="T14" fmla="*/ 84 w 107"/>
                <a:gd name="T15" fmla="*/ 78 h 114"/>
                <a:gd name="T16" fmla="*/ 102 w 107"/>
                <a:gd name="T17" fmla="*/ 94 h 114"/>
                <a:gd name="T18" fmla="*/ 57 w 107"/>
                <a:gd name="T19" fmla="*/ 114 h 114"/>
                <a:gd name="T20" fmla="*/ 0 w 107"/>
                <a:gd name="T21" fmla="*/ 58 h 114"/>
                <a:gd name="T22" fmla="*/ 77 w 107"/>
                <a:gd name="T23" fmla="*/ 49 h 114"/>
                <a:gd name="T24" fmla="*/ 54 w 107"/>
                <a:gd name="T25" fmla="*/ 25 h 114"/>
                <a:gd name="T26" fmla="*/ 30 w 107"/>
                <a:gd name="T27" fmla="*/ 49 h 114"/>
                <a:gd name="T28" fmla="*/ 77 w 107"/>
                <a:gd name="T29" fmla="*/ 49 h 1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14"/>
                <a:gd name="T47" fmla="*/ 107 w 107"/>
                <a:gd name="T48" fmla="*/ 114 h 1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14">
                  <a:moveTo>
                    <a:pt x="0" y="58"/>
                  </a:moveTo>
                  <a:cubicBezTo>
                    <a:pt x="0" y="57"/>
                    <a:pt x="0" y="57"/>
                    <a:pt x="0" y="57"/>
                  </a:cubicBezTo>
                  <a:cubicBezTo>
                    <a:pt x="0" y="26"/>
                    <a:pt x="22" y="0"/>
                    <a:pt x="54" y="0"/>
                  </a:cubicBezTo>
                  <a:cubicBezTo>
                    <a:pt x="91" y="0"/>
                    <a:pt x="107" y="29"/>
                    <a:pt x="107" y="60"/>
                  </a:cubicBezTo>
                  <a:cubicBezTo>
                    <a:pt x="107" y="62"/>
                    <a:pt x="107" y="65"/>
                    <a:pt x="107" y="68"/>
                  </a:cubicBezTo>
                  <a:cubicBezTo>
                    <a:pt x="31" y="68"/>
                    <a:pt x="31" y="68"/>
                    <a:pt x="31" y="68"/>
                  </a:cubicBezTo>
                  <a:cubicBezTo>
                    <a:pt x="34" y="82"/>
                    <a:pt x="44" y="90"/>
                    <a:pt x="57" y="90"/>
                  </a:cubicBezTo>
                  <a:cubicBezTo>
                    <a:pt x="68" y="90"/>
                    <a:pt x="75" y="86"/>
                    <a:pt x="84" y="78"/>
                  </a:cubicBezTo>
                  <a:cubicBezTo>
                    <a:pt x="102" y="94"/>
                    <a:pt x="102" y="94"/>
                    <a:pt x="102" y="94"/>
                  </a:cubicBezTo>
                  <a:cubicBezTo>
                    <a:pt x="92" y="107"/>
                    <a:pt x="77" y="114"/>
                    <a:pt x="57" y="114"/>
                  </a:cubicBezTo>
                  <a:cubicBezTo>
                    <a:pt x="24" y="114"/>
                    <a:pt x="0" y="91"/>
                    <a:pt x="0" y="58"/>
                  </a:cubicBezTo>
                  <a:close/>
                  <a:moveTo>
                    <a:pt x="77" y="49"/>
                  </a:moveTo>
                  <a:cubicBezTo>
                    <a:pt x="75" y="35"/>
                    <a:pt x="67" y="25"/>
                    <a:pt x="54" y="25"/>
                  </a:cubicBezTo>
                  <a:cubicBezTo>
                    <a:pt x="41" y="25"/>
                    <a:pt x="33" y="35"/>
                    <a:pt x="30" y="49"/>
                  </a:cubicBezTo>
                  <a:lnTo>
                    <a:pt x="77" y="49"/>
                  </a:lnTo>
                  <a:close/>
                </a:path>
              </a:pathLst>
            </a:custGeom>
            <a:solidFill>
              <a:srgbClr val="000000"/>
            </a:solidFill>
            <a:ln w="9525">
              <a:noFill/>
              <a:round/>
              <a:headEnd/>
              <a:tailEnd/>
            </a:ln>
          </p:spPr>
          <p:txBody>
            <a:bodyPr/>
            <a:lstStyle/>
            <a:p>
              <a:endParaRPr lang="en-US"/>
            </a:p>
          </p:txBody>
        </p:sp>
        <p:sp>
          <p:nvSpPr>
            <p:cNvPr id="32795" name="Freeform 68"/>
            <p:cNvSpPr>
              <a:spLocks/>
            </p:cNvSpPr>
            <p:nvPr/>
          </p:nvSpPr>
          <p:spPr bwMode="black">
            <a:xfrm>
              <a:off x="356" y="766"/>
              <a:ext cx="59" cy="117"/>
            </a:xfrm>
            <a:custGeom>
              <a:avLst/>
              <a:gdLst>
                <a:gd name="T0" fmla="*/ 13 w 70"/>
                <a:gd name="T1" fmla="*/ 107 h 140"/>
                <a:gd name="T2" fmla="*/ 13 w 70"/>
                <a:gd name="T3" fmla="*/ 55 h 140"/>
                <a:gd name="T4" fmla="*/ 0 w 70"/>
                <a:gd name="T5" fmla="*/ 55 h 140"/>
                <a:gd name="T6" fmla="*/ 0 w 70"/>
                <a:gd name="T7" fmla="*/ 28 h 140"/>
                <a:gd name="T8" fmla="*/ 13 w 70"/>
                <a:gd name="T9" fmla="*/ 28 h 140"/>
                <a:gd name="T10" fmla="*/ 13 w 70"/>
                <a:gd name="T11" fmla="*/ 0 h 140"/>
                <a:gd name="T12" fmla="*/ 44 w 70"/>
                <a:gd name="T13" fmla="*/ 0 h 140"/>
                <a:gd name="T14" fmla="*/ 44 w 70"/>
                <a:gd name="T15" fmla="*/ 28 h 140"/>
                <a:gd name="T16" fmla="*/ 70 w 70"/>
                <a:gd name="T17" fmla="*/ 28 h 140"/>
                <a:gd name="T18" fmla="*/ 70 w 70"/>
                <a:gd name="T19" fmla="*/ 55 h 140"/>
                <a:gd name="T20" fmla="*/ 44 w 70"/>
                <a:gd name="T21" fmla="*/ 55 h 140"/>
                <a:gd name="T22" fmla="*/ 44 w 70"/>
                <a:gd name="T23" fmla="*/ 102 h 140"/>
                <a:gd name="T24" fmla="*/ 54 w 70"/>
                <a:gd name="T25" fmla="*/ 112 h 140"/>
                <a:gd name="T26" fmla="*/ 69 w 70"/>
                <a:gd name="T27" fmla="*/ 109 h 140"/>
                <a:gd name="T28" fmla="*/ 69 w 70"/>
                <a:gd name="T29" fmla="*/ 134 h 140"/>
                <a:gd name="T30" fmla="*/ 45 w 70"/>
                <a:gd name="T31" fmla="*/ 140 h 140"/>
                <a:gd name="T32" fmla="*/ 13 w 70"/>
                <a:gd name="T33" fmla="*/ 107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40"/>
                <a:gd name="T53" fmla="*/ 70 w 70"/>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40">
                  <a:moveTo>
                    <a:pt x="13" y="107"/>
                  </a:moveTo>
                  <a:cubicBezTo>
                    <a:pt x="13" y="55"/>
                    <a:pt x="13" y="55"/>
                    <a:pt x="13" y="55"/>
                  </a:cubicBezTo>
                  <a:cubicBezTo>
                    <a:pt x="0" y="55"/>
                    <a:pt x="0" y="55"/>
                    <a:pt x="0" y="55"/>
                  </a:cubicBezTo>
                  <a:cubicBezTo>
                    <a:pt x="0" y="28"/>
                    <a:pt x="0" y="28"/>
                    <a:pt x="0" y="28"/>
                  </a:cubicBezTo>
                  <a:cubicBezTo>
                    <a:pt x="13" y="28"/>
                    <a:pt x="13" y="28"/>
                    <a:pt x="13" y="28"/>
                  </a:cubicBezTo>
                  <a:cubicBezTo>
                    <a:pt x="13" y="0"/>
                    <a:pt x="13" y="0"/>
                    <a:pt x="13" y="0"/>
                  </a:cubicBezTo>
                  <a:cubicBezTo>
                    <a:pt x="44" y="0"/>
                    <a:pt x="44" y="0"/>
                    <a:pt x="44" y="0"/>
                  </a:cubicBezTo>
                  <a:cubicBezTo>
                    <a:pt x="44" y="28"/>
                    <a:pt x="44" y="28"/>
                    <a:pt x="44" y="28"/>
                  </a:cubicBezTo>
                  <a:cubicBezTo>
                    <a:pt x="70" y="28"/>
                    <a:pt x="70" y="28"/>
                    <a:pt x="70" y="28"/>
                  </a:cubicBezTo>
                  <a:cubicBezTo>
                    <a:pt x="70" y="55"/>
                    <a:pt x="70" y="55"/>
                    <a:pt x="70" y="55"/>
                  </a:cubicBezTo>
                  <a:cubicBezTo>
                    <a:pt x="44" y="55"/>
                    <a:pt x="44" y="55"/>
                    <a:pt x="44" y="55"/>
                  </a:cubicBezTo>
                  <a:cubicBezTo>
                    <a:pt x="44" y="102"/>
                    <a:pt x="44" y="102"/>
                    <a:pt x="44" y="102"/>
                  </a:cubicBezTo>
                  <a:cubicBezTo>
                    <a:pt x="44" y="109"/>
                    <a:pt x="47" y="112"/>
                    <a:pt x="54" y="112"/>
                  </a:cubicBezTo>
                  <a:cubicBezTo>
                    <a:pt x="60" y="112"/>
                    <a:pt x="65" y="111"/>
                    <a:pt x="69" y="109"/>
                  </a:cubicBezTo>
                  <a:cubicBezTo>
                    <a:pt x="69" y="134"/>
                    <a:pt x="69" y="134"/>
                    <a:pt x="69" y="134"/>
                  </a:cubicBezTo>
                  <a:cubicBezTo>
                    <a:pt x="63" y="137"/>
                    <a:pt x="55" y="140"/>
                    <a:pt x="45" y="140"/>
                  </a:cubicBezTo>
                  <a:cubicBezTo>
                    <a:pt x="26" y="140"/>
                    <a:pt x="13" y="132"/>
                    <a:pt x="13" y="107"/>
                  </a:cubicBezTo>
                  <a:close/>
                </a:path>
              </a:pathLst>
            </a:custGeom>
            <a:solidFill>
              <a:srgbClr val="000000"/>
            </a:solidFill>
            <a:ln w="9525">
              <a:noFill/>
              <a:round/>
              <a:headEnd/>
              <a:tailEnd/>
            </a:ln>
          </p:spPr>
          <p:txBody>
            <a:bodyPr/>
            <a:lstStyle/>
            <a:p>
              <a:endParaRPr lang="en-US"/>
            </a:p>
          </p:txBody>
        </p:sp>
        <p:sp>
          <p:nvSpPr>
            <p:cNvPr id="32796" name="Freeform 69"/>
            <p:cNvSpPr>
              <a:spLocks noEditPoints="1"/>
            </p:cNvSpPr>
            <p:nvPr/>
          </p:nvSpPr>
          <p:spPr bwMode="black">
            <a:xfrm>
              <a:off x="551"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1"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2" y="27"/>
                    <a:pt x="57" y="27"/>
                  </a:cubicBezTo>
                  <a:cubicBezTo>
                    <a:pt x="43" y="27"/>
                    <a:pt x="30" y="39"/>
                    <a:pt x="30" y="57"/>
                  </a:cubicBezTo>
                  <a:cubicBezTo>
                    <a:pt x="30" y="57"/>
                    <a:pt x="30" y="57"/>
                    <a:pt x="30" y="57"/>
                  </a:cubicBezTo>
                  <a:cubicBezTo>
                    <a:pt x="30" y="76"/>
                    <a:pt x="43" y="88"/>
                    <a:pt x="57" y="88"/>
                  </a:cubicBezTo>
                  <a:cubicBezTo>
                    <a:pt x="72" y="88"/>
                    <a:pt x="84" y="76"/>
                    <a:pt x="84" y="57"/>
                  </a:cubicBezTo>
                  <a:close/>
                </a:path>
              </a:pathLst>
            </a:custGeom>
            <a:solidFill>
              <a:srgbClr val="000000"/>
            </a:solidFill>
            <a:ln w="9525">
              <a:noFill/>
              <a:round/>
              <a:headEnd/>
              <a:tailEnd/>
            </a:ln>
          </p:spPr>
          <p:txBody>
            <a:bodyPr/>
            <a:lstStyle/>
            <a:p>
              <a:endParaRPr lang="en-US"/>
            </a:p>
          </p:txBody>
        </p:sp>
        <p:sp>
          <p:nvSpPr>
            <p:cNvPr id="32797" name="Freeform 70"/>
            <p:cNvSpPr>
              <a:spLocks noEditPoints="1"/>
            </p:cNvSpPr>
            <p:nvPr/>
          </p:nvSpPr>
          <p:spPr bwMode="black">
            <a:xfrm>
              <a:off x="658" y="787"/>
              <a:ext cx="96" cy="121"/>
            </a:xfrm>
            <a:custGeom>
              <a:avLst/>
              <a:gdLst>
                <a:gd name="T0" fmla="*/ 0 w 115"/>
                <a:gd name="T1" fmla="*/ 2 h 145"/>
                <a:gd name="T2" fmla="*/ 31 w 115"/>
                <a:gd name="T3" fmla="*/ 2 h 145"/>
                <a:gd name="T4" fmla="*/ 31 w 115"/>
                <a:gd name="T5" fmla="*/ 18 h 145"/>
                <a:gd name="T6" fmla="*/ 65 w 115"/>
                <a:gd name="T7" fmla="*/ 0 h 145"/>
                <a:gd name="T8" fmla="*/ 115 w 115"/>
                <a:gd name="T9" fmla="*/ 57 h 145"/>
                <a:gd name="T10" fmla="*/ 115 w 115"/>
                <a:gd name="T11" fmla="*/ 57 h 145"/>
                <a:gd name="T12" fmla="*/ 65 w 115"/>
                <a:gd name="T13" fmla="*/ 114 h 145"/>
                <a:gd name="T14" fmla="*/ 31 w 115"/>
                <a:gd name="T15" fmla="*/ 98 h 145"/>
                <a:gd name="T16" fmla="*/ 31 w 115"/>
                <a:gd name="T17" fmla="*/ 145 h 145"/>
                <a:gd name="T18" fmla="*/ 0 w 115"/>
                <a:gd name="T19" fmla="*/ 145 h 145"/>
                <a:gd name="T20" fmla="*/ 0 w 115"/>
                <a:gd name="T21" fmla="*/ 2 h 145"/>
                <a:gd name="T22" fmla="*/ 84 w 115"/>
                <a:gd name="T23" fmla="*/ 57 h 145"/>
                <a:gd name="T24" fmla="*/ 84 w 115"/>
                <a:gd name="T25" fmla="*/ 57 h 145"/>
                <a:gd name="T26" fmla="*/ 57 w 115"/>
                <a:gd name="T27" fmla="*/ 27 h 145"/>
                <a:gd name="T28" fmla="*/ 30 w 115"/>
                <a:gd name="T29" fmla="*/ 57 h 145"/>
                <a:gd name="T30" fmla="*/ 30 w 115"/>
                <a:gd name="T31" fmla="*/ 57 h 145"/>
                <a:gd name="T32" fmla="*/ 57 w 115"/>
                <a:gd name="T33" fmla="*/ 88 h 145"/>
                <a:gd name="T34" fmla="*/ 84 w 115"/>
                <a:gd name="T35" fmla="*/ 57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145"/>
                <a:gd name="T56" fmla="*/ 115 w 115"/>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145">
                  <a:moveTo>
                    <a:pt x="0" y="2"/>
                  </a:moveTo>
                  <a:cubicBezTo>
                    <a:pt x="31" y="2"/>
                    <a:pt x="31" y="2"/>
                    <a:pt x="31" y="2"/>
                  </a:cubicBezTo>
                  <a:cubicBezTo>
                    <a:pt x="31" y="18"/>
                    <a:pt x="31" y="18"/>
                    <a:pt x="31" y="18"/>
                  </a:cubicBezTo>
                  <a:cubicBezTo>
                    <a:pt x="38" y="8"/>
                    <a:pt x="49" y="0"/>
                    <a:pt x="65" y="0"/>
                  </a:cubicBezTo>
                  <a:cubicBezTo>
                    <a:pt x="90" y="0"/>
                    <a:pt x="115" y="20"/>
                    <a:pt x="115" y="57"/>
                  </a:cubicBezTo>
                  <a:cubicBezTo>
                    <a:pt x="115" y="57"/>
                    <a:pt x="115" y="57"/>
                    <a:pt x="115" y="57"/>
                  </a:cubicBezTo>
                  <a:cubicBezTo>
                    <a:pt x="115" y="94"/>
                    <a:pt x="91" y="114"/>
                    <a:pt x="65" y="114"/>
                  </a:cubicBezTo>
                  <a:cubicBezTo>
                    <a:pt x="48" y="114"/>
                    <a:pt x="38" y="107"/>
                    <a:pt x="31" y="98"/>
                  </a:cubicBezTo>
                  <a:cubicBezTo>
                    <a:pt x="31" y="145"/>
                    <a:pt x="31" y="145"/>
                    <a:pt x="31" y="145"/>
                  </a:cubicBezTo>
                  <a:cubicBezTo>
                    <a:pt x="0" y="145"/>
                    <a:pt x="0" y="145"/>
                    <a:pt x="0" y="145"/>
                  </a:cubicBezTo>
                  <a:lnTo>
                    <a:pt x="0" y="2"/>
                  </a:lnTo>
                  <a:close/>
                  <a:moveTo>
                    <a:pt x="84" y="57"/>
                  </a:moveTo>
                  <a:cubicBezTo>
                    <a:pt x="84" y="57"/>
                    <a:pt x="84" y="57"/>
                    <a:pt x="84" y="57"/>
                  </a:cubicBezTo>
                  <a:cubicBezTo>
                    <a:pt x="84" y="39"/>
                    <a:pt x="71" y="27"/>
                    <a:pt x="57" y="27"/>
                  </a:cubicBezTo>
                  <a:cubicBezTo>
                    <a:pt x="42" y="27"/>
                    <a:pt x="30" y="39"/>
                    <a:pt x="30" y="57"/>
                  </a:cubicBezTo>
                  <a:cubicBezTo>
                    <a:pt x="30" y="57"/>
                    <a:pt x="30" y="57"/>
                    <a:pt x="30" y="57"/>
                  </a:cubicBezTo>
                  <a:cubicBezTo>
                    <a:pt x="30" y="76"/>
                    <a:pt x="42" y="88"/>
                    <a:pt x="57" y="88"/>
                  </a:cubicBezTo>
                  <a:cubicBezTo>
                    <a:pt x="71" y="88"/>
                    <a:pt x="84" y="76"/>
                    <a:pt x="84" y="57"/>
                  </a:cubicBezTo>
                  <a:close/>
                </a:path>
              </a:pathLst>
            </a:custGeom>
            <a:solidFill>
              <a:srgbClr val="000000"/>
            </a:solidFill>
            <a:ln w="9525">
              <a:noFill/>
              <a:round/>
              <a:headEnd/>
              <a:tailEnd/>
            </a:ln>
          </p:spPr>
          <p:txBody>
            <a:bodyPr/>
            <a:lstStyle/>
            <a:p>
              <a:endParaRPr lang="en-US"/>
            </a:p>
          </p:txBody>
        </p:sp>
        <p:sp>
          <p:nvSpPr>
            <p:cNvPr id="32798" name="Freeform 71"/>
            <p:cNvSpPr>
              <a:spLocks noEditPoints="1"/>
            </p:cNvSpPr>
            <p:nvPr/>
          </p:nvSpPr>
          <p:spPr bwMode="black">
            <a:xfrm>
              <a:off x="421" y="761"/>
              <a:ext cx="123" cy="120"/>
            </a:xfrm>
            <a:custGeom>
              <a:avLst/>
              <a:gdLst>
                <a:gd name="T0" fmla="*/ 50 w 123"/>
                <a:gd name="T1" fmla="*/ 0 h 120"/>
                <a:gd name="T2" fmla="*/ 73 w 123"/>
                <a:gd name="T3" fmla="*/ 0 h 120"/>
                <a:gd name="T4" fmla="*/ 123 w 123"/>
                <a:gd name="T5" fmla="*/ 120 h 120"/>
                <a:gd name="T6" fmla="*/ 96 w 123"/>
                <a:gd name="T7" fmla="*/ 120 h 120"/>
                <a:gd name="T8" fmla="*/ 85 w 123"/>
                <a:gd name="T9" fmla="*/ 93 h 120"/>
                <a:gd name="T10" fmla="*/ 37 w 123"/>
                <a:gd name="T11" fmla="*/ 93 h 120"/>
                <a:gd name="T12" fmla="*/ 26 w 123"/>
                <a:gd name="T13" fmla="*/ 120 h 120"/>
                <a:gd name="T14" fmla="*/ 0 w 123"/>
                <a:gd name="T15" fmla="*/ 120 h 120"/>
                <a:gd name="T16" fmla="*/ 50 w 123"/>
                <a:gd name="T17" fmla="*/ 0 h 120"/>
                <a:gd name="T18" fmla="*/ 77 w 123"/>
                <a:gd name="T19" fmla="*/ 70 h 120"/>
                <a:gd name="T20" fmla="*/ 61 w 123"/>
                <a:gd name="T21" fmla="*/ 31 h 120"/>
                <a:gd name="T22" fmla="*/ 46 w 123"/>
                <a:gd name="T23" fmla="*/ 70 h 120"/>
                <a:gd name="T24" fmla="*/ 77 w 123"/>
                <a:gd name="T25" fmla="*/ 7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120"/>
                <a:gd name="T41" fmla="*/ 123 w 123"/>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120">
                  <a:moveTo>
                    <a:pt x="50" y="0"/>
                  </a:moveTo>
                  <a:lnTo>
                    <a:pt x="73" y="0"/>
                  </a:lnTo>
                  <a:lnTo>
                    <a:pt x="123" y="120"/>
                  </a:lnTo>
                  <a:lnTo>
                    <a:pt x="96" y="120"/>
                  </a:lnTo>
                  <a:lnTo>
                    <a:pt x="85" y="93"/>
                  </a:lnTo>
                  <a:lnTo>
                    <a:pt x="37" y="93"/>
                  </a:lnTo>
                  <a:lnTo>
                    <a:pt x="26" y="120"/>
                  </a:lnTo>
                  <a:lnTo>
                    <a:pt x="0" y="120"/>
                  </a:lnTo>
                  <a:lnTo>
                    <a:pt x="50" y="0"/>
                  </a:lnTo>
                  <a:close/>
                  <a:moveTo>
                    <a:pt x="77" y="70"/>
                  </a:moveTo>
                  <a:lnTo>
                    <a:pt x="61" y="31"/>
                  </a:lnTo>
                  <a:lnTo>
                    <a:pt x="46" y="70"/>
                  </a:lnTo>
                  <a:lnTo>
                    <a:pt x="77" y="70"/>
                  </a:lnTo>
                  <a:close/>
                </a:path>
              </a:pathLst>
            </a:custGeom>
            <a:solidFill>
              <a:srgbClr val="000000"/>
            </a:solidFill>
            <a:ln w="9525">
              <a:noFill/>
              <a:round/>
              <a:headEnd/>
              <a:tailEnd/>
            </a:ln>
          </p:spPr>
          <p:txBody>
            <a:bodyPr/>
            <a:lstStyle/>
            <a:p>
              <a:endParaRPr lang="en-US"/>
            </a:p>
          </p:txBody>
        </p:sp>
        <p:sp>
          <p:nvSpPr>
            <p:cNvPr id="32799" name="Freeform 72"/>
            <p:cNvSpPr>
              <a:spLocks/>
            </p:cNvSpPr>
            <p:nvPr/>
          </p:nvSpPr>
          <p:spPr bwMode="black">
            <a:xfrm>
              <a:off x="142" y="163"/>
              <a:ext cx="609" cy="508"/>
            </a:xfrm>
            <a:custGeom>
              <a:avLst/>
              <a:gdLst>
                <a:gd name="T0" fmla="*/ 0 w 609"/>
                <a:gd name="T1" fmla="*/ 0 h 508"/>
                <a:gd name="T2" fmla="*/ 0 w 609"/>
                <a:gd name="T3" fmla="*/ 508 h 508"/>
                <a:gd name="T4" fmla="*/ 237 w 609"/>
                <a:gd name="T5" fmla="*/ 508 h 508"/>
                <a:gd name="T6" fmla="*/ 237 w 609"/>
                <a:gd name="T7" fmla="*/ 203 h 508"/>
                <a:gd name="T8" fmla="*/ 372 w 609"/>
                <a:gd name="T9" fmla="*/ 203 h 508"/>
                <a:gd name="T10" fmla="*/ 372 w 609"/>
                <a:gd name="T11" fmla="*/ 508 h 508"/>
                <a:gd name="T12" fmla="*/ 609 w 609"/>
                <a:gd name="T13" fmla="*/ 508 h 508"/>
                <a:gd name="T14" fmla="*/ 609 w 609"/>
                <a:gd name="T15" fmla="*/ 0 h 508"/>
                <a:gd name="T16" fmla="*/ 0 w 609"/>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9"/>
                <a:gd name="T28" fmla="*/ 0 h 508"/>
                <a:gd name="T29" fmla="*/ 609 w 609"/>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9" h="508">
                  <a:moveTo>
                    <a:pt x="0" y="0"/>
                  </a:moveTo>
                  <a:lnTo>
                    <a:pt x="0" y="508"/>
                  </a:lnTo>
                  <a:lnTo>
                    <a:pt x="237" y="508"/>
                  </a:lnTo>
                  <a:lnTo>
                    <a:pt x="237" y="203"/>
                  </a:lnTo>
                  <a:lnTo>
                    <a:pt x="372" y="203"/>
                  </a:lnTo>
                  <a:lnTo>
                    <a:pt x="372" y="508"/>
                  </a:lnTo>
                  <a:lnTo>
                    <a:pt x="609" y="508"/>
                  </a:lnTo>
                  <a:lnTo>
                    <a:pt x="609" y="0"/>
                  </a:lnTo>
                  <a:lnTo>
                    <a:pt x="0" y="0"/>
                  </a:lnTo>
                  <a:close/>
                </a:path>
              </a:pathLst>
            </a:custGeom>
            <a:solidFill>
              <a:schemeClr val="hlink"/>
            </a:solidFill>
            <a:ln w="9525">
              <a:noFill/>
              <a:round/>
              <a:headEnd/>
              <a:tailEnd/>
            </a:ln>
          </p:spPr>
          <p:txBody>
            <a:bodyPr/>
            <a:lstStyle/>
            <a:p>
              <a:endParaRPr lang="en-US"/>
            </a:p>
          </p:txBody>
        </p:sp>
        <p:sp>
          <p:nvSpPr>
            <p:cNvPr id="14" name="Freeform 73"/>
            <p:cNvSpPr>
              <a:spLocks noEditPoints="1"/>
            </p:cNvSpPr>
            <p:nvPr/>
          </p:nvSpPr>
          <p:spPr bwMode="black">
            <a:xfrm>
              <a:off x="751" y="789"/>
              <a:ext cx="39" cy="21"/>
            </a:xfrm>
            <a:custGeom>
              <a:avLst/>
              <a:gdLst>
                <a:gd name="T0" fmla="*/ 15 w 39"/>
                <a:gd name="T1" fmla="*/ 3 h 21"/>
                <a:gd name="T2" fmla="*/ 9 w 39"/>
                <a:gd name="T3" fmla="*/ 3 h 21"/>
                <a:gd name="T4" fmla="*/ 9 w 39"/>
                <a:gd name="T5" fmla="*/ 21 h 21"/>
                <a:gd name="T6" fmla="*/ 6 w 39"/>
                <a:gd name="T7" fmla="*/ 21 h 21"/>
                <a:gd name="T8" fmla="*/ 6 w 39"/>
                <a:gd name="T9" fmla="*/ 3 h 21"/>
                <a:gd name="T10" fmla="*/ 0 w 39"/>
                <a:gd name="T11" fmla="*/ 3 h 21"/>
                <a:gd name="T12" fmla="*/ 0 w 39"/>
                <a:gd name="T13" fmla="*/ 0 h 21"/>
                <a:gd name="T14" fmla="*/ 15 w 39"/>
                <a:gd name="T15" fmla="*/ 0 h 21"/>
                <a:gd name="T16" fmla="*/ 15 w 39"/>
                <a:gd name="T17" fmla="*/ 3 h 21"/>
                <a:gd name="T18" fmla="*/ 39 w 39"/>
                <a:gd name="T19" fmla="*/ 21 h 21"/>
                <a:gd name="T20" fmla="*/ 36 w 39"/>
                <a:gd name="T21" fmla="*/ 21 h 21"/>
                <a:gd name="T22" fmla="*/ 36 w 39"/>
                <a:gd name="T23" fmla="*/ 3 h 21"/>
                <a:gd name="T24" fmla="*/ 36 w 39"/>
                <a:gd name="T25" fmla="*/ 3 h 21"/>
                <a:gd name="T26" fmla="*/ 30 w 39"/>
                <a:gd name="T27" fmla="*/ 21 h 21"/>
                <a:gd name="T28" fmla="*/ 27 w 39"/>
                <a:gd name="T29" fmla="*/ 21 h 21"/>
                <a:gd name="T30" fmla="*/ 22 w 39"/>
                <a:gd name="T31" fmla="*/ 3 h 21"/>
                <a:gd name="T32" fmla="*/ 22 w 39"/>
                <a:gd name="T33" fmla="*/ 3 h 21"/>
                <a:gd name="T34" fmla="*/ 22 w 39"/>
                <a:gd name="T35" fmla="*/ 21 h 21"/>
                <a:gd name="T36" fmla="*/ 18 w 39"/>
                <a:gd name="T37" fmla="*/ 21 h 21"/>
                <a:gd name="T38" fmla="*/ 18 w 39"/>
                <a:gd name="T39" fmla="*/ 0 h 21"/>
                <a:gd name="T40" fmla="*/ 23 w 39"/>
                <a:gd name="T41" fmla="*/ 0 h 21"/>
                <a:gd name="T42" fmla="*/ 29 w 39"/>
                <a:gd name="T43" fmla="*/ 16 h 21"/>
                <a:gd name="T44" fmla="*/ 34 w 39"/>
                <a:gd name="T45" fmla="*/ 0 h 21"/>
                <a:gd name="T46" fmla="*/ 39 w 39"/>
                <a:gd name="T47" fmla="*/ 0 h 21"/>
                <a:gd name="T48" fmla="*/ 39 w 39"/>
                <a:gd name="T49" fmla="*/ 21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1"/>
                <a:gd name="T77" fmla="*/ 39 w 39"/>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1">
                  <a:moveTo>
                    <a:pt x="15" y="3"/>
                  </a:moveTo>
                  <a:lnTo>
                    <a:pt x="9" y="3"/>
                  </a:lnTo>
                  <a:lnTo>
                    <a:pt x="9" y="21"/>
                  </a:lnTo>
                  <a:lnTo>
                    <a:pt x="6" y="21"/>
                  </a:lnTo>
                  <a:lnTo>
                    <a:pt x="6" y="3"/>
                  </a:lnTo>
                  <a:lnTo>
                    <a:pt x="0" y="3"/>
                  </a:lnTo>
                  <a:lnTo>
                    <a:pt x="0" y="0"/>
                  </a:lnTo>
                  <a:lnTo>
                    <a:pt x="15" y="0"/>
                  </a:lnTo>
                  <a:lnTo>
                    <a:pt x="15" y="3"/>
                  </a:lnTo>
                  <a:close/>
                  <a:moveTo>
                    <a:pt x="39" y="21"/>
                  </a:moveTo>
                  <a:lnTo>
                    <a:pt x="36" y="21"/>
                  </a:lnTo>
                  <a:lnTo>
                    <a:pt x="36" y="3"/>
                  </a:lnTo>
                  <a:lnTo>
                    <a:pt x="30" y="21"/>
                  </a:lnTo>
                  <a:lnTo>
                    <a:pt x="27" y="21"/>
                  </a:lnTo>
                  <a:lnTo>
                    <a:pt x="22" y="3"/>
                  </a:lnTo>
                  <a:lnTo>
                    <a:pt x="22" y="21"/>
                  </a:lnTo>
                  <a:lnTo>
                    <a:pt x="18" y="21"/>
                  </a:lnTo>
                  <a:lnTo>
                    <a:pt x="18" y="0"/>
                  </a:lnTo>
                  <a:lnTo>
                    <a:pt x="23" y="0"/>
                  </a:lnTo>
                  <a:lnTo>
                    <a:pt x="29" y="16"/>
                  </a:lnTo>
                  <a:lnTo>
                    <a:pt x="34" y="0"/>
                  </a:lnTo>
                  <a:lnTo>
                    <a:pt x="39" y="0"/>
                  </a:lnTo>
                  <a:lnTo>
                    <a:pt x="39" y="21"/>
                  </a:lnTo>
                  <a:close/>
                </a:path>
              </a:pathLst>
            </a:custGeom>
            <a:solidFill>
              <a:srgbClr val="000000"/>
            </a:solidFill>
            <a:ln w="9525">
              <a:no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02"/>
                                        </p:tgtEl>
                                        <p:attrNameLst>
                                          <p:attrName>style.visibility</p:attrName>
                                        </p:attrNameLst>
                                      </p:cBhvr>
                                      <p:to>
                                        <p:strVal val="visible"/>
                                      </p:to>
                                    </p:set>
                                    <p:animEffect transition="in" filter="fade">
                                      <p:cBhvr>
                                        <p:cTn id="7" dur="2000"/>
                                        <p:tgtEl>
                                          <p:spTgt spid="328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803"/>
                                        </p:tgtEl>
                                        <p:attrNameLst>
                                          <p:attrName>style.visibility</p:attrName>
                                        </p:attrNameLst>
                                      </p:cBhvr>
                                      <p:to>
                                        <p:strVal val="visible"/>
                                      </p:to>
                                    </p:set>
                                    <p:animEffect transition="in" filter="fade">
                                      <p:cBhvr>
                                        <p:cTn id="10" dur="2000"/>
                                        <p:tgtEl>
                                          <p:spTgt spid="3280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809"/>
                                        </p:tgtEl>
                                        <p:attrNameLst>
                                          <p:attrName>style.visibility</p:attrName>
                                        </p:attrNameLst>
                                      </p:cBhvr>
                                      <p:to>
                                        <p:strVal val="visible"/>
                                      </p:to>
                                    </p:set>
                                    <p:animEffect transition="in" filter="fade">
                                      <p:cBhvr>
                                        <p:cTn id="16" dur="2000"/>
                                        <p:tgtEl>
                                          <p:spTgt spid="3280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814"/>
                                        </p:tgtEl>
                                        <p:attrNameLst>
                                          <p:attrName>style.visibility</p:attrName>
                                        </p:attrNameLst>
                                      </p:cBhvr>
                                      <p:to>
                                        <p:strVal val="visible"/>
                                      </p:to>
                                    </p:set>
                                    <p:animEffect transition="in" filter="fade">
                                      <p:cBhvr>
                                        <p:cTn id="22" dur="2000"/>
                                        <p:tgtEl>
                                          <p:spTgt spid="328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815"/>
                                        </p:tgtEl>
                                        <p:attrNameLst>
                                          <p:attrName>style.visibility</p:attrName>
                                        </p:attrNameLst>
                                      </p:cBhvr>
                                      <p:to>
                                        <p:strVal val="visible"/>
                                      </p:to>
                                    </p:set>
                                    <p:animEffect transition="in" filter="fade">
                                      <p:cBhvr>
                                        <p:cTn id="25" dur="2000"/>
                                        <p:tgtEl>
                                          <p:spTgt spid="328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816"/>
                                        </p:tgtEl>
                                        <p:attrNameLst>
                                          <p:attrName>style.visibility</p:attrName>
                                        </p:attrNameLst>
                                      </p:cBhvr>
                                      <p:to>
                                        <p:strVal val="visible"/>
                                      </p:to>
                                    </p:set>
                                    <p:animEffect transition="in" filter="fade">
                                      <p:cBhvr>
                                        <p:cTn id="28" dur="2000"/>
                                        <p:tgtEl>
                                          <p:spTgt spid="328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817"/>
                                        </p:tgtEl>
                                        <p:attrNameLst>
                                          <p:attrName>style.visibility</p:attrName>
                                        </p:attrNameLst>
                                      </p:cBhvr>
                                      <p:to>
                                        <p:strVal val="visible"/>
                                      </p:to>
                                    </p:set>
                                    <p:animEffect transition="in" filter="fade">
                                      <p:cBhvr>
                                        <p:cTn id="31" dur="2000"/>
                                        <p:tgtEl>
                                          <p:spTgt spid="328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818"/>
                                        </p:tgtEl>
                                        <p:attrNameLst>
                                          <p:attrName>style.visibility</p:attrName>
                                        </p:attrNameLst>
                                      </p:cBhvr>
                                      <p:to>
                                        <p:strVal val="visible"/>
                                      </p:to>
                                    </p:set>
                                    <p:animEffect transition="in" filter="fade">
                                      <p:cBhvr>
                                        <p:cTn id="34" dur="2000"/>
                                        <p:tgtEl>
                                          <p:spTgt spid="328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808"/>
                                        </p:tgtEl>
                                        <p:attrNameLst>
                                          <p:attrName>style.visibility</p:attrName>
                                        </p:attrNameLst>
                                      </p:cBhvr>
                                      <p:to>
                                        <p:strVal val="visible"/>
                                      </p:to>
                                    </p:set>
                                    <p:animEffect transition="in" filter="fade">
                                      <p:cBhvr>
                                        <p:cTn id="37" dur="2000"/>
                                        <p:tgtEl>
                                          <p:spTgt spid="328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801"/>
                                        </p:tgtEl>
                                        <p:attrNameLst>
                                          <p:attrName>style.visibility</p:attrName>
                                        </p:attrNameLst>
                                      </p:cBhvr>
                                      <p:to>
                                        <p:strVal val="visible"/>
                                      </p:to>
                                    </p:set>
                                    <p:animEffect transition="in" filter="fade">
                                      <p:cBhvr>
                                        <p:cTn id="42" dur="2000"/>
                                        <p:tgtEl>
                                          <p:spTgt spid="32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1" grpId="0"/>
      <p:bldP spid="32802" grpId="0" animBg="1"/>
      <p:bldP spid="32803" grpId="0"/>
      <p:bldP spid="32808" grpId="0" animBg="1"/>
      <p:bldP spid="32809" grpId="0"/>
      <p:bldP spid="32814" grpId="0" animBg="1"/>
      <p:bldP spid="32815" grpId="0" animBg="1"/>
      <p:bldP spid="32816" grpId="0" animBg="1"/>
      <p:bldP spid="32817" grpId="0" animBg="1"/>
      <p:bldP spid="328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71438" y="1285860"/>
            <a:ext cx="9072594" cy="5572140"/>
          </a:xfrm>
          <a:prstGeom prst="roundRect">
            <a:avLst>
              <a:gd name="adj" fmla="val 8217"/>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dirty="0" smtClean="0">
              <a:solidFill>
                <a:schemeClr val="bg1"/>
              </a:solidFill>
            </a:endParaRPr>
          </a:p>
        </p:txBody>
      </p:sp>
      <p:pic>
        <p:nvPicPr>
          <p:cNvPr id="4" name="Picture 23" descr="Circular-Field"/>
          <p:cNvPicPr>
            <a:picLocks noChangeAspect="1" noChangeArrowheads="1"/>
          </p:cNvPicPr>
          <p:nvPr/>
        </p:nvPicPr>
        <p:blipFill>
          <a:blip r:embed="rId2"/>
          <a:srcRect/>
          <a:stretch>
            <a:fillRect/>
          </a:stretch>
        </p:blipFill>
        <p:spPr bwMode="auto">
          <a:xfrm>
            <a:off x="581025" y="2125663"/>
            <a:ext cx="7572375" cy="4656137"/>
          </a:xfrm>
          <a:prstGeom prst="rect">
            <a:avLst/>
          </a:prstGeom>
          <a:noFill/>
          <a:ln w="9525">
            <a:noFill/>
            <a:miter lim="800000"/>
            <a:headEnd/>
            <a:tailEnd/>
          </a:ln>
        </p:spPr>
      </p:pic>
      <p:pic>
        <p:nvPicPr>
          <p:cNvPr id="5" name="Picture 6" descr="C:\Program Files\Microsoft Resource DVD Artwork\DVD_ART\Artwork_Imagery\Shapes and Graphics\Connectors\connector stars - gold 5.png"/>
          <p:cNvPicPr>
            <a:picLocks noChangeAspect="1" noChangeArrowheads="1"/>
          </p:cNvPicPr>
          <p:nvPr/>
        </p:nvPicPr>
        <p:blipFill>
          <a:blip r:embed="rId3"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7" name="Picture 10" descr="Logo-Systems-Center"/>
            <p:cNvPicPr>
              <a:picLocks noChangeAspect="1" noChangeArrowheads="1"/>
            </p:cNvPicPr>
            <p:nvPr/>
          </p:nvPicPr>
          <p:blipFill>
            <a:blip r:embed="rId4" cstate="email"/>
            <a:srcRect/>
            <a:stretch>
              <a:fillRect/>
            </a:stretch>
          </p:blipFill>
          <p:spPr bwMode="auto">
            <a:xfrm>
              <a:off x="3810000" y="4054475"/>
              <a:ext cx="2138363" cy="577850"/>
            </a:xfrm>
            <a:prstGeom prst="rect">
              <a:avLst/>
            </a:prstGeom>
            <a:noFill/>
            <a:ln w="9525">
              <a:noFill/>
              <a:miter lim="800000"/>
              <a:headEnd/>
              <a:tailEnd/>
            </a:ln>
          </p:spPr>
        </p:pic>
        <p:sp>
          <p:nvSpPr>
            <p:cNvPr id="8"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s-ES" sz="1800" b="1" dirty="0" smtClean="0">
                  <a:solidFill>
                    <a:schemeClr val="bg1"/>
                  </a:solidFill>
                  <a:latin typeface="Segoe" pitchFamily="34" charset="0"/>
                </a:rPr>
                <a:t>Management</a:t>
              </a:r>
              <a:endParaRPr lang="es-ES" sz="1800" b="1" dirty="0">
                <a:solidFill>
                  <a:schemeClr val="bg1"/>
                </a:solidFill>
                <a:latin typeface="Segoe" pitchFamily="34" charset="0"/>
              </a:endParaRPr>
            </a:p>
          </p:txBody>
        </p:sp>
      </p:grpSp>
      <p:grpSp>
        <p:nvGrpSpPr>
          <p:cNvPr id="3" name="Group 69"/>
          <p:cNvGrpSpPr/>
          <p:nvPr/>
        </p:nvGrpSpPr>
        <p:grpSpPr>
          <a:xfrm>
            <a:off x="3429000" y="4648200"/>
            <a:ext cx="685800" cy="838200"/>
            <a:chOff x="3429000" y="4648200"/>
            <a:chExt cx="685800" cy="838200"/>
          </a:xfrm>
        </p:grpSpPr>
        <p:sp>
          <p:nvSpPr>
            <p:cNvPr id="10" name="Oval 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1" name="Oval 1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2" name="Oval 1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3" name="Oval 1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6" name="Group 74"/>
          <p:cNvGrpSpPr/>
          <p:nvPr/>
        </p:nvGrpSpPr>
        <p:grpSpPr>
          <a:xfrm>
            <a:off x="4869875" y="4953000"/>
            <a:ext cx="409575" cy="457200"/>
            <a:chOff x="4869875" y="4953000"/>
            <a:chExt cx="409575" cy="457200"/>
          </a:xfrm>
        </p:grpSpPr>
        <p:sp>
          <p:nvSpPr>
            <p:cNvPr id="15" name="Cube 14"/>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6" name="Oval 1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9" name="Group 56"/>
          <p:cNvGrpSpPr/>
          <p:nvPr/>
        </p:nvGrpSpPr>
        <p:grpSpPr>
          <a:xfrm>
            <a:off x="71480" y="2567781"/>
            <a:ext cx="3195595" cy="1722438"/>
            <a:chOff x="71480" y="2567781"/>
            <a:chExt cx="3195595" cy="1722438"/>
          </a:xfrm>
        </p:grpSpPr>
        <p:pic>
          <p:nvPicPr>
            <p:cNvPr id="18" name="Picture 11" descr="Logo-Terminal-Services"/>
            <p:cNvPicPr>
              <a:picLocks noChangeAspect="1" noChangeArrowheads="1"/>
            </p:cNvPicPr>
            <p:nvPr/>
          </p:nvPicPr>
          <p:blipFill>
            <a:blip r:embed="rId5" cstate="email"/>
            <a:srcRect/>
            <a:stretch>
              <a:fillRect/>
            </a:stretch>
          </p:blipFill>
          <p:spPr bwMode="auto">
            <a:xfrm>
              <a:off x="152400" y="3214686"/>
              <a:ext cx="1520825" cy="339725"/>
            </a:xfrm>
            <a:prstGeom prst="rect">
              <a:avLst/>
            </a:prstGeom>
            <a:noFill/>
            <a:ln w="9525">
              <a:noFill/>
              <a:miter lim="800000"/>
              <a:headEnd/>
              <a:tailEnd/>
            </a:ln>
          </p:spPr>
        </p:pic>
        <p:sp>
          <p:nvSpPr>
            <p:cNvPr id="19"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Presentación</a:t>
              </a:r>
              <a:endParaRPr lang="es-ES" sz="1600" b="1" dirty="0">
                <a:solidFill>
                  <a:schemeClr val="bg1"/>
                </a:solidFill>
                <a:latin typeface="Segoe" pitchFamily="34" charset="0"/>
              </a:endParaRPr>
            </a:p>
          </p:txBody>
        </p:sp>
        <p:pic>
          <p:nvPicPr>
            <p:cNvPr id="20" name="Picture 6" descr="Desktop-TS-Client"/>
            <p:cNvPicPr>
              <a:picLocks noChangeAspect="1" noChangeArrowheads="1"/>
            </p:cNvPicPr>
            <p:nvPr/>
          </p:nvPicPr>
          <p:blipFill>
            <a:blip r:embed="rId6"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14" name="Group 70"/>
          <p:cNvGrpSpPr/>
          <p:nvPr/>
        </p:nvGrpSpPr>
        <p:grpSpPr>
          <a:xfrm>
            <a:off x="3154875" y="3664525"/>
            <a:ext cx="466725" cy="323850"/>
            <a:chOff x="3154875" y="3664525"/>
            <a:chExt cx="466725" cy="323850"/>
          </a:xfrm>
        </p:grpSpPr>
        <p:sp>
          <p:nvSpPr>
            <p:cNvPr id="22" name="Oval 21"/>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3" name="Oval 22"/>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17" name="Group 73"/>
          <p:cNvGrpSpPr/>
          <p:nvPr/>
        </p:nvGrpSpPr>
        <p:grpSpPr>
          <a:xfrm>
            <a:off x="5181600" y="3778950"/>
            <a:ext cx="1085850" cy="447675"/>
            <a:chOff x="5181600" y="3778950"/>
            <a:chExt cx="1085850" cy="447675"/>
          </a:xfrm>
        </p:grpSpPr>
        <p:sp>
          <p:nvSpPr>
            <p:cNvPr id="25" name="Cube 24"/>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6" name="Cube 25"/>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7" name="Oval 26"/>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8" name="Oval 27"/>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1" name="Group 72"/>
          <p:cNvGrpSpPr/>
          <p:nvPr/>
        </p:nvGrpSpPr>
        <p:grpSpPr>
          <a:xfrm>
            <a:off x="4503100" y="2676525"/>
            <a:ext cx="257175" cy="962025"/>
            <a:chOff x="4503100" y="2676525"/>
            <a:chExt cx="257175" cy="962025"/>
          </a:xfrm>
        </p:grpSpPr>
        <p:sp>
          <p:nvSpPr>
            <p:cNvPr id="30" name="Cube 29"/>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1" name="Cube 3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2" name="Cube 3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4" name="Group 59"/>
          <p:cNvGrpSpPr/>
          <p:nvPr/>
        </p:nvGrpSpPr>
        <p:grpSpPr>
          <a:xfrm>
            <a:off x="2743200" y="1524000"/>
            <a:ext cx="3043672" cy="1690686"/>
            <a:chOff x="2743200" y="1524000"/>
            <a:chExt cx="3043672" cy="1690686"/>
          </a:xfrm>
        </p:grpSpPr>
        <p:sp>
          <p:nvSpPr>
            <p:cNvPr id="34" name="Rectangle 33"/>
            <p:cNvSpPr/>
            <p:nvPr/>
          </p:nvSpPr>
          <p:spPr>
            <a:xfrm>
              <a:off x="2743200" y="1524000"/>
              <a:ext cx="1566454" cy="535531"/>
            </a:xfrm>
            <a:prstGeom prst="rect">
              <a:avLst/>
            </a:prstGeom>
          </p:spPr>
          <p:txBody>
            <a:bodyPr wrap="none">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Perfiles</a:t>
              </a:r>
            </a:p>
          </p:txBody>
        </p:sp>
        <p:sp>
          <p:nvSpPr>
            <p:cNvPr id="35" name="Rectangle 34"/>
            <p:cNvSpPr/>
            <p:nvPr/>
          </p:nvSpPr>
          <p:spPr>
            <a:xfrm>
              <a:off x="2743200" y="1993612"/>
              <a:ext cx="2286000" cy="430887"/>
            </a:xfrm>
            <a:prstGeom prst="rect">
              <a:avLst/>
            </a:prstGeom>
          </p:spPr>
          <p:txBody>
            <a:bodyPr wrap="square">
              <a:spAutoFit/>
            </a:bodyPr>
            <a:lstStyle/>
            <a:p>
              <a:r>
                <a:rPr lang="es-ES" sz="1100" b="1" dirty="0" smtClean="0">
                  <a:solidFill>
                    <a:schemeClr val="bg1"/>
                  </a:solidFill>
                  <a:latin typeface="Segoe" pitchFamily="34" charset="0"/>
                </a:rPr>
                <a:t>Redirección documentos</a:t>
              </a:r>
            </a:p>
            <a:p>
              <a:r>
                <a:rPr lang="es-ES" sz="1100" b="1" dirty="0" smtClean="0">
                  <a:solidFill>
                    <a:schemeClr val="bg1"/>
                  </a:solidFill>
                  <a:latin typeface="Segoe" pitchFamily="34" charset="0"/>
                </a:rPr>
                <a:t>Offline files</a:t>
              </a:r>
              <a:endParaRPr lang="es-ES" sz="1100" b="1" dirty="0">
                <a:solidFill>
                  <a:schemeClr val="bg1"/>
                </a:solidFill>
                <a:latin typeface="Segoe" pitchFamily="34" charset="0"/>
              </a:endParaRPr>
            </a:p>
          </p:txBody>
        </p:sp>
        <p:pic>
          <p:nvPicPr>
            <p:cNvPr id="36" name="Picture 3"/>
            <p:cNvPicPr>
              <a:picLocks noChangeAspect="1" noChangeArrowheads="1"/>
            </p:cNvPicPr>
            <p:nvPr/>
          </p:nvPicPr>
          <p:blipFill>
            <a:blip r:embed="rId7"/>
            <a:srcRect/>
            <a:stretch>
              <a:fillRect/>
            </a:stretch>
          </p:blipFill>
          <p:spPr bwMode="auto">
            <a:xfrm>
              <a:off x="3897747" y="1593848"/>
              <a:ext cx="1889125" cy="1620838"/>
            </a:xfrm>
            <a:prstGeom prst="rect">
              <a:avLst/>
            </a:prstGeom>
            <a:noFill/>
            <a:ln w="9525">
              <a:noFill/>
              <a:miter lim="800000"/>
              <a:headEnd/>
              <a:tailEnd/>
            </a:ln>
            <a:effectLst/>
          </p:spPr>
        </p:pic>
      </p:grpSp>
      <p:grpSp>
        <p:nvGrpSpPr>
          <p:cNvPr id="29" name="75 Grupo"/>
          <p:cNvGrpSpPr/>
          <p:nvPr/>
        </p:nvGrpSpPr>
        <p:grpSpPr>
          <a:xfrm>
            <a:off x="5181600" y="5105400"/>
            <a:ext cx="3182112" cy="1752600"/>
            <a:chOff x="5181600" y="5105400"/>
            <a:chExt cx="3182112" cy="1752600"/>
          </a:xfrm>
        </p:grpSpPr>
        <p:grpSp>
          <p:nvGrpSpPr>
            <p:cNvPr id="33" name="Group 61"/>
            <p:cNvGrpSpPr/>
            <p:nvPr/>
          </p:nvGrpSpPr>
          <p:grpSpPr>
            <a:xfrm>
              <a:off x="5181600" y="5105400"/>
              <a:ext cx="3101469" cy="1752600"/>
              <a:chOff x="5181600" y="5105400"/>
              <a:chExt cx="3101469" cy="1752600"/>
            </a:xfrm>
          </p:grpSpPr>
          <p:pic>
            <p:nvPicPr>
              <p:cNvPr id="44" name="Picture 5" descr="Desktop-SoftGrid"/>
              <p:cNvPicPr>
                <a:picLocks noChangeAspect="1" noChangeArrowheads="1"/>
              </p:cNvPicPr>
              <p:nvPr/>
            </p:nvPicPr>
            <p:blipFill>
              <a:blip r:embed="rId8" cstate="email"/>
              <a:srcRect/>
              <a:stretch>
                <a:fillRect/>
              </a:stretch>
            </p:blipFill>
            <p:spPr bwMode="auto">
              <a:xfrm>
                <a:off x="5181600" y="5135562"/>
                <a:ext cx="1590675" cy="1722438"/>
              </a:xfrm>
              <a:prstGeom prst="rect">
                <a:avLst/>
              </a:prstGeom>
              <a:noFill/>
              <a:ln w="9525">
                <a:noFill/>
                <a:miter lim="800000"/>
                <a:headEnd/>
                <a:tailEnd/>
              </a:ln>
            </p:spPr>
          </p:pic>
          <p:sp>
            <p:nvSpPr>
              <p:cNvPr id="45"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Aplicaciones</a:t>
                </a:r>
                <a:endParaRPr lang="es-ES" sz="1600" b="1" dirty="0">
                  <a:solidFill>
                    <a:schemeClr val="bg1"/>
                  </a:solidFill>
                  <a:latin typeface="Segoe" pitchFamily="34" charset="0"/>
                </a:endParaRPr>
              </a:p>
            </p:txBody>
          </p:sp>
        </p:grpSp>
        <p:pic>
          <p:nvPicPr>
            <p:cNvPr id="43" name="Picture 2" descr="C:\Users\chajones\Desktop\Logo-MSAV.png"/>
            <p:cNvPicPr>
              <a:picLocks noChangeAspect="1" noChangeArrowheads="1"/>
            </p:cNvPicPr>
            <p:nvPr/>
          </p:nvPicPr>
          <p:blipFill>
            <a:blip r:embed="rId9"/>
            <a:srcRect/>
            <a:stretch>
              <a:fillRect/>
            </a:stretch>
          </p:blipFill>
          <p:spPr bwMode="auto">
            <a:xfrm>
              <a:off x="6720840" y="5843990"/>
              <a:ext cx="1642872" cy="426656"/>
            </a:xfrm>
            <a:prstGeom prst="rect">
              <a:avLst/>
            </a:prstGeom>
            <a:noFill/>
          </p:spPr>
        </p:pic>
      </p:grpSp>
      <p:grpSp>
        <p:nvGrpSpPr>
          <p:cNvPr id="37" name="Group 55"/>
          <p:cNvGrpSpPr/>
          <p:nvPr/>
        </p:nvGrpSpPr>
        <p:grpSpPr>
          <a:xfrm>
            <a:off x="277645" y="4876800"/>
            <a:ext cx="3414880" cy="1676400"/>
            <a:chOff x="277645" y="4876800"/>
            <a:chExt cx="3414880" cy="1676400"/>
          </a:xfrm>
        </p:grpSpPr>
        <p:grpSp>
          <p:nvGrpSpPr>
            <p:cNvPr id="41" name="Group 62"/>
            <p:cNvGrpSpPr/>
            <p:nvPr/>
          </p:nvGrpSpPr>
          <p:grpSpPr>
            <a:xfrm>
              <a:off x="338840" y="4876800"/>
              <a:ext cx="3353685" cy="1676400"/>
              <a:chOff x="338840" y="4876800"/>
              <a:chExt cx="3353685" cy="1676400"/>
            </a:xfrm>
          </p:grpSpPr>
          <p:pic>
            <p:nvPicPr>
              <p:cNvPr id="38" name="Picture 7" descr="Desktop-Virtual"/>
              <p:cNvPicPr>
                <a:picLocks noChangeAspect="1" noChangeArrowheads="1"/>
              </p:cNvPicPr>
              <p:nvPr/>
            </p:nvPicPr>
            <p:blipFill>
              <a:blip r:embed="rId10" cstate="email"/>
              <a:srcRect/>
              <a:stretch>
                <a:fillRect/>
              </a:stretch>
            </p:blipFill>
            <p:spPr bwMode="auto">
              <a:xfrm>
                <a:off x="2286000" y="4995863"/>
                <a:ext cx="1406525" cy="1557337"/>
              </a:xfrm>
              <a:prstGeom prst="rect">
                <a:avLst/>
              </a:prstGeom>
              <a:noFill/>
              <a:ln w="9525">
                <a:noFill/>
                <a:miter lim="800000"/>
                <a:headEnd/>
                <a:tailEnd/>
              </a:ln>
            </p:spPr>
          </p:pic>
          <p:sp>
            <p:nvSpPr>
              <p:cNvPr id="3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Desktop</a:t>
                </a:r>
                <a:endParaRPr lang="es-ES" sz="1600" b="1" dirty="0">
                  <a:solidFill>
                    <a:schemeClr val="bg1"/>
                  </a:solidFill>
                  <a:latin typeface="Segoe" pitchFamily="34" charset="0"/>
                </a:endParaRPr>
              </a:p>
            </p:txBody>
          </p:sp>
        </p:grpSp>
        <p:pic>
          <p:nvPicPr>
            <p:cNvPr id="40" name="Picture 40" descr="Picture1.png"/>
            <p:cNvPicPr>
              <a:picLocks noChangeAspect="1"/>
            </p:cNvPicPr>
            <p:nvPr/>
          </p:nvPicPr>
          <p:blipFill>
            <a:blip r:embed="rId11"/>
            <a:stretch>
              <a:fillRect/>
            </a:stretch>
          </p:blipFill>
          <p:spPr>
            <a:xfrm>
              <a:off x="277645" y="5350234"/>
              <a:ext cx="1865463" cy="524119"/>
            </a:xfrm>
            <a:prstGeom prst="rect">
              <a:avLst/>
            </a:prstGeom>
          </p:spPr>
        </p:pic>
        <p:pic>
          <p:nvPicPr>
            <p:cNvPr id="46" name="Picture 20" descr="EDV_white"/>
            <p:cNvPicPr>
              <a:picLocks noChangeAspect="1" noChangeArrowheads="1"/>
            </p:cNvPicPr>
            <p:nvPr/>
          </p:nvPicPr>
          <p:blipFill>
            <a:blip r:embed="rId12"/>
            <a:srcRect/>
            <a:stretch>
              <a:fillRect/>
            </a:stretch>
          </p:blipFill>
          <p:spPr bwMode="auto">
            <a:xfrm>
              <a:off x="437332" y="5846064"/>
              <a:ext cx="1281739" cy="352701"/>
            </a:xfrm>
            <a:prstGeom prst="rect">
              <a:avLst/>
            </a:prstGeom>
            <a:noFill/>
          </p:spPr>
        </p:pic>
      </p:grpSp>
      <p:pic>
        <p:nvPicPr>
          <p:cNvPr id="47" name="Picture 15" descr="Server-Physical-Single"/>
          <p:cNvPicPr>
            <a:picLocks noChangeAspect="1" noChangeArrowheads="1"/>
          </p:cNvPicPr>
          <p:nvPr/>
        </p:nvPicPr>
        <p:blipFill>
          <a:blip r:embed="rId13" cstate="email"/>
          <a:srcRect/>
          <a:stretch>
            <a:fillRect/>
          </a:stretch>
        </p:blipFill>
        <p:spPr bwMode="auto">
          <a:xfrm>
            <a:off x="6125303" y="3152063"/>
            <a:ext cx="1212850" cy="961818"/>
          </a:xfrm>
          <a:prstGeom prst="rect">
            <a:avLst/>
          </a:prstGeom>
          <a:noFill/>
          <a:ln w="9525">
            <a:noFill/>
            <a:miter lim="800000"/>
            <a:headEnd/>
            <a:tailEnd/>
          </a:ln>
        </p:spPr>
      </p:pic>
      <p:pic>
        <p:nvPicPr>
          <p:cNvPr id="48" name="Picture 16" descr="Servers-Virtual-Two"/>
          <p:cNvPicPr>
            <a:picLocks noChangeAspect="1" noChangeArrowheads="1"/>
          </p:cNvPicPr>
          <p:nvPr/>
        </p:nvPicPr>
        <p:blipFill>
          <a:blip r:embed="rId14" cstate="email"/>
          <a:srcRect/>
          <a:stretch>
            <a:fillRect/>
          </a:stretch>
        </p:blipFill>
        <p:spPr bwMode="auto">
          <a:xfrm>
            <a:off x="6125303" y="2597767"/>
            <a:ext cx="1212850" cy="1124001"/>
          </a:xfrm>
          <a:prstGeom prst="rect">
            <a:avLst/>
          </a:prstGeom>
          <a:noFill/>
          <a:ln w="9525">
            <a:noFill/>
            <a:miter lim="800000"/>
            <a:headEnd/>
            <a:tailEnd/>
          </a:ln>
        </p:spPr>
      </p:pic>
      <p:sp>
        <p:nvSpPr>
          <p:cNvPr id="49"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s-ES" sz="1600" b="1" dirty="0" smtClean="0">
                <a:solidFill>
                  <a:schemeClr val="bg1"/>
                </a:solidFill>
                <a:latin typeface="Segoe" pitchFamily="34" charset="0"/>
              </a:rPr>
              <a:t>Virtualización Servidores</a:t>
            </a:r>
            <a:endParaRPr lang="es-ES" sz="1600" b="1" dirty="0">
              <a:solidFill>
                <a:schemeClr val="bg1"/>
              </a:solidFill>
              <a:latin typeface="Segoe" pitchFamily="34" charset="0"/>
            </a:endParaRPr>
          </a:p>
        </p:txBody>
      </p:sp>
      <p:pic>
        <p:nvPicPr>
          <p:cNvPr id="50" name="Picture 49" descr="\\.PSF\Parallels Share\Virtualization PPT\Windows-Server-2008-Logo.png"/>
          <p:cNvPicPr>
            <a:picLocks noChangeAspect="1" noChangeArrowheads="1"/>
          </p:cNvPicPr>
          <p:nvPr/>
        </p:nvPicPr>
        <p:blipFill>
          <a:blip r:embed="rId15" cstate="email"/>
          <a:srcRect/>
          <a:stretch>
            <a:fillRect/>
          </a:stretch>
        </p:blipFill>
        <p:spPr bwMode="auto">
          <a:xfrm>
            <a:off x="7345877" y="2638301"/>
            <a:ext cx="1651000" cy="250825"/>
          </a:xfrm>
          <a:prstGeom prst="rect">
            <a:avLst/>
          </a:prstGeom>
          <a:noFill/>
          <a:ln w="9525">
            <a:noFill/>
            <a:miter lim="800000"/>
            <a:headEnd/>
            <a:tailEnd/>
          </a:ln>
        </p:spPr>
      </p:pic>
      <p:grpSp>
        <p:nvGrpSpPr>
          <p:cNvPr id="42" name="Group 58"/>
          <p:cNvGrpSpPr/>
          <p:nvPr/>
        </p:nvGrpSpPr>
        <p:grpSpPr>
          <a:xfrm>
            <a:off x="7445827" y="2928934"/>
            <a:ext cx="1460663" cy="345288"/>
            <a:chOff x="6780811" y="4139897"/>
            <a:chExt cx="2363189" cy="558640"/>
          </a:xfrm>
        </p:grpSpPr>
        <p:pic>
          <p:nvPicPr>
            <p:cNvPr id="52" name="Picture 2" descr="C:\Users\shlotito\Documents\IMAGES- LOGOS\New Folder\HyperV-Svr-1_bL_r.png"/>
            <p:cNvPicPr>
              <a:picLocks noChangeAspect="1" noChangeArrowheads="1"/>
            </p:cNvPicPr>
            <p:nvPr/>
          </p:nvPicPr>
          <p:blipFill>
            <a:blip r:embed="rId16"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53" name="Picture 2" descr="C:\Users\shlotito\Documents\IMAGES- LOGOS\New Folder\HyperV-Svr-1_bL_r.png"/>
            <p:cNvPicPr>
              <a:picLocks noChangeAspect="1" noChangeArrowheads="1"/>
            </p:cNvPicPr>
            <p:nvPr/>
          </p:nvPicPr>
          <p:blipFill>
            <a:blip r:embed="rId17">
              <a:lum bright="100000" contrast="100000"/>
            </a:blip>
            <a:srcRect l="39245" b="-12816"/>
            <a:stretch>
              <a:fillRect/>
            </a:stretch>
          </p:blipFill>
          <p:spPr bwMode="auto">
            <a:xfrm>
              <a:off x="6780811" y="4282266"/>
              <a:ext cx="2363189" cy="416271"/>
            </a:xfrm>
            <a:prstGeom prst="rect">
              <a:avLst/>
            </a:prstGeom>
            <a:noFill/>
            <a:ln>
              <a:noFill/>
            </a:ln>
            <a:effectLst/>
          </p:spPr>
        </p:pic>
      </p:grpSp>
      <p:sp>
        <p:nvSpPr>
          <p:cNvPr id="55" name="Rectangle 2"/>
          <p:cNvSpPr>
            <a:spLocks noGrp="1"/>
          </p:cNvSpPr>
          <p:nvPr>
            <p:ph type="title"/>
          </p:nvPr>
        </p:nvSpPr>
        <p:spPr>
          <a:xfrm>
            <a:off x="0" y="-24"/>
            <a:ext cx="9215470" cy="1143000"/>
          </a:xfrm>
        </p:spPr>
        <p:txBody>
          <a:bodyPr/>
          <a:lstStyle/>
          <a:p>
            <a:pPr eaLnBrk="1" hangingPunct="1"/>
            <a:r>
              <a:rPr lang="es-ES" sz="3600" dirty="0" smtClean="0"/>
              <a:t>Microsoft | Virtualización del puesto de trabajo</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9"/>
                                        </p:tgtEl>
                                        <p:attrNameLst>
                                          <p:attrName>ppt_x</p:attrName>
                                        </p:attrNameLst>
                                      </p:cBhvr>
                                      <p:tavLst>
                                        <p:tav tm="0">
                                          <p:val>
                                            <p:strVal val="ppt_x"/>
                                          </p:val>
                                        </p:tav>
                                        <p:tav tm="100000">
                                          <p:val>
                                            <p:strVal val="ppt_x"/>
                                          </p:val>
                                        </p:tav>
                                      </p:tavLst>
                                    </p:anim>
                                    <p:anim calcmode="lin" valueType="num">
                                      <p:cBhvr additive="base">
                                        <p:cTn id="15" dur="500"/>
                                        <p:tgtEl>
                                          <p:spTgt spid="49"/>
                                        </p:tgtEl>
                                        <p:attrNameLst>
                                          <p:attrName>ppt_y</p:attrName>
                                        </p:attrNameLst>
                                      </p:cBhvr>
                                      <p:tavLst>
                                        <p:tav tm="0">
                                          <p:val>
                                            <p:strVal val="ppt_y"/>
                                          </p:val>
                                        </p:tav>
                                        <p:tav tm="100000">
                                          <p:val>
                                            <p:strVal val="1+ppt_h/2"/>
                                          </p:val>
                                        </p:tav>
                                      </p:tavLst>
                                    </p:anim>
                                    <p:set>
                                      <p:cBhvr>
                                        <p:cTn id="16" dur="1" fill="hold">
                                          <p:stCondLst>
                                            <p:cond delay="499"/>
                                          </p:stCondLst>
                                        </p:cTn>
                                        <p:tgtEl>
                                          <p:spTgt spid="49"/>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2"/>
                                        </p:tgtEl>
                                        <p:attrNameLst>
                                          <p:attrName>ppt_x</p:attrName>
                                        </p:attrNameLst>
                                      </p:cBhvr>
                                      <p:tavLst>
                                        <p:tav tm="0">
                                          <p:val>
                                            <p:strVal val="ppt_x"/>
                                          </p:val>
                                        </p:tav>
                                        <p:tav tm="100000">
                                          <p:val>
                                            <p:strVal val="ppt_x"/>
                                          </p:val>
                                        </p:tav>
                                      </p:tavLst>
                                    </p:anim>
                                    <p:anim calcmode="lin" valueType="num">
                                      <p:cBhvr additive="base">
                                        <p:cTn id="19" dur="500"/>
                                        <p:tgtEl>
                                          <p:spTgt spid="42"/>
                                        </p:tgtEl>
                                        <p:attrNameLst>
                                          <p:attrName>ppt_y</p:attrName>
                                        </p:attrNameLst>
                                      </p:cBhvr>
                                      <p:tavLst>
                                        <p:tav tm="0">
                                          <p:val>
                                            <p:strVal val="ppt_y"/>
                                          </p:val>
                                        </p:tav>
                                        <p:tav tm="100000">
                                          <p:val>
                                            <p:strVal val="1+ppt_h/2"/>
                                          </p:val>
                                        </p:tav>
                                      </p:tavLst>
                                    </p:anim>
                                    <p:set>
                                      <p:cBhvr>
                                        <p:cTn id="20" dur="1" fill="hold">
                                          <p:stCondLst>
                                            <p:cond delay="499"/>
                                          </p:stCondLst>
                                        </p:cTn>
                                        <p:tgtEl>
                                          <p:spTgt spid="42"/>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50"/>
                                        </p:tgtEl>
                                        <p:attrNameLst>
                                          <p:attrName>ppt_x</p:attrName>
                                        </p:attrNameLst>
                                      </p:cBhvr>
                                      <p:tavLst>
                                        <p:tav tm="0">
                                          <p:val>
                                            <p:strVal val="ppt_x"/>
                                          </p:val>
                                        </p:tav>
                                        <p:tav tm="100000">
                                          <p:val>
                                            <p:strVal val="ppt_x"/>
                                          </p:val>
                                        </p:tav>
                                      </p:tavLst>
                                    </p:anim>
                                    <p:anim calcmode="lin" valueType="num">
                                      <p:cBhvr additive="base">
                                        <p:cTn id="23" dur="500"/>
                                        <p:tgtEl>
                                          <p:spTgt spid="50"/>
                                        </p:tgtEl>
                                        <p:attrNameLst>
                                          <p:attrName>ppt_y</p:attrName>
                                        </p:attrNameLst>
                                      </p:cBhvr>
                                      <p:tavLst>
                                        <p:tav tm="0">
                                          <p:val>
                                            <p:strVal val="ppt_y"/>
                                          </p:val>
                                        </p:tav>
                                        <p:tav tm="100000">
                                          <p:val>
                                            <p:strVal val="1+ppt_h/2"/>
                                          </p:val>
                                        </p:tav>
                                      </p:tavLst>
                                    </p:anim>
                                    <p:set>
                                      <p:cBhvr>
                                        <p:cTn id="24" dur="1" fill="hold">
                                          <p:stCondLst>
                                            <p:cond delay="499"/>
                                          </p:stCondLst>
                                        </p:cTn>
                                        <p:tgtEl>
                                          <p:spTgt spid="50"/>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7"/>
                                        </p:tgtEl>
                                        <p:attrNameLst>
                                          <p:attrName>ppt_x</p:attrName>
                                        </p:attrNameLst>
                                      </p:cBhvr>
                                      <p:tavLst>
                                        <p:tav tm="0">
                                          <p:val>
                                            <p:strVal val="ppt_x"/>
                                          </p:val>
                                        </p:tav>
                                        <p:tav tm="100000">
                                          <p:val>
                                            <p:strVal val="ppt_x"/>
                                          </p:val>
                                        </p:tav>
                                      </p:tavLst>
                                    </p:anim>
                                    <p:anim calcmode="lin" valueType="num">
                                      <p:cBhvr additive="base">
                                        <p:cTn id="27" dur="500"/>
                                        <p:tgtEl>
                                          <p:spTgt spid="47"/>
                                        </p:tgtEl>
                                        <p:attrNameLst>
                                          <p:attrName>ppt_y</p:attrName>
                                        </p:attrNameLst>
                                      </p:cBhvr>
                                      <p:tavLst>
                                        <p:tav tm="0">
                                          <p:val>
                                            <p:strVal val="ppt_y"/>
                                          </p:val>
                                        </p:tav>
                                        <p:tav tm="100000">
                                          <p:val>
                                            <p:strVal val="1+ppt_h/2"/>
                                          </p:val>
                                        </p:tav>
                                      </p:tavLst>
                                    </p:anim>
                                    <p:set>
                                      <p:cBhvr>
                                        <p:cTn id="28" dur="1" fill="hold">
                                          <p:stCondLst>
                                            <p:cond delay="499"/>
                                          </p:stCondLst>
                                        </p:cTn>
                                        <p:tgtEl>
                                          <p:spTgt spid="4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8"/>
                                        </p:tgtEl>
                                        <p:attrNameLst>
                                          <p:attrName>ppt_x</p:attrName>
                                        </p:attrNameLst>
                                      </p:cBhvr>
                                      <p:tavLst>
                                        <p:tav tm="0">
                                          <p:val>
                                            <p:strVal val="ppt_x"/>
                                          </p:val>
                                        </p:tav>
                                        <p:tav tm="100000">
                                          <p:val>
                                            <p:strVal val="ppt_x"/>
                                          </p:val>
                                        </p:tav>
                                      </p:tavLst>
                                    </p:anim>
                                    <p:anim calcmode="lin" valueType="num">
                                      <p:cBhvr additive="base">
                                        <p:cTn id="31" dur="500"/>
                                        <p:tgtEl>
                                          <p:spTgt spid="48"/>
                                        </p:tgtEl>
                                        <p:attrNameLst>
                                          <p:attrName>ppt_y</p:attrName>
                                        </p:attrNameLst>
                                      </p:cBhvr>
                                      <p:tavLst>
                                        <p:tav tm="0">
                                          <p:val>
                                            <p:strVal val="ppt_y"/>
                                          </p:val>
                                        </p:tav>
                                        <p:tav tm="100000">
                                          <p:val>
                                            <p:strVal val="1+ppt_h/2"/>
                                          </p:val>
                                        </p:tav>
                                      </p:tavLst>
                                    </p:anim>
                                    <p:set>
                                      <p:cBhvr>
                                        <p:cTn id="32" dur="1" fill="hold">
                                          <p:stCondLst>
                                            <p:cond delay="499"/>
                                          </p:stCondLst>
                                        </p:cTn>
                                        <p:tgtEl>
                                          <p:spTgt spid="48"/>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
                                        </p:tgtEl>
                                        <p:attrNameLst>
                                          <p:attrName>ppt_x</p:attrName>
                                        </p:attrNameLst>
                                      </p:cBhvr>
                                      <p:tavLst>
                                        <p:tav tm="0">
                                          <p:val>
                                            <p:strVal val="ppt_x"/>
                                          </p:val>
                                        </p:tav>
                                        <p:tav tm="100000">
                                          <p:val>
                                            <p:strVal val="ppt_x"/>
                                          </p:val>
                                        </p:tav>
                                      </p:tavLst>
                                    </p:anim>
                                    <p:anim calcmode="lin" valueType="num">
                                      <p:cBhvr additive="base">
                                        <p:cTn id="35" dur="500"/>
                                        <p:tgtEl>
                                          <p:spTgt spid="2"/>
                                        </p:tgtEl>
                                        <p:attrNameLst>
                                          <p:attrName>ppt_y</p:attrName>
                                        </p:attrNameLst>
                                      </p:cBhvr>
                                      <p:tavLst>
                                        <p:tav tm="0">
                                          <p:val>
                                            <p:strVal val="ppt_y"/>
                                          </p:val>
                                        </p:tav>
                                        <p:tav tm="100000">
                                          <p:val>
                                            <p:strVal val="1+ppt_h/2"/>
                                          </p:val>
                                        </p:tav>
                                      </p:tavLst>
                                    </p:anim>
                                    <p:set>
                                      <p:cBhvr>
                                        <p:cTn id="36" dur="1" fill="hold">
                                          <p:stCondLst>
                                            <p:cond delay="499"/>
                                          </p:stCondLst>
                                        </p:cTn>
                                        <p:tgtEl>
                                          <p:spTgt spid="2"/>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37"/>
                                        </p:tgtEl>
                                        <p:attrNameLst>
                                          <p:attrName>ppt_x</p:attrName>
                                        </p:attrNameLst>
                                      </p:cBhvr>
                                      <p:tavLst>
                                        <p:tav tm="0">
                                          <p:val>
                                            <p:strVal val="ppt_x"/>
                                          </p:val>
                                        </p:tav>
                                        <p:tav tm="100000">
                                          <p:val>
                                            <p:strVal val="ppt_x"/>
                                          </p:val>
                                        </p:tav>
                                      </p:tavLst>
                                    </p:anim>
                                    <p:anim calcmode="lin" valueType="num">
                                      <p:cBhvr additive="base">
                                        <p:cTn id="39" dur="500"/>
                                        <p:tgtEl>
                                          <p:spTgt spid="37"/>
                                        </p:tgtEl>
                                        <p:attrNameLst>
                                          <p:attrName>ppt_y</p:attrName>
                                        </p:attrNameLst>
                                      </p:cBhvr>
                                      <p:tavLst>
                                        <p:tav tm="0">
                                          <p:val>
                                            <p:strVal val="ppt_y"/>
                                          </p:val>
                                        </p:tav>
                                        <p:tav tm="100000">
                                          <p:val>
                                            <p:strVal val="1+ppt_h/2"/>
                                          </p:val>
                                        </p:tav>
                                      </p:tavLst>
                                    </p:anim>
                                    <p:set>
                                      <p:cBhvr>
                                        <p:cTn id="40" dur="1" fill="hold">
                                          <p:stCondLst>
                                            <p:cond delay="499"/>
                                          </p:stCondLst>
                                        </p:cTn>
                                        <p:tgtEl>
                                          <p:spTgt spid="37"/>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1"/>
                                        </p:tgtEl>
                                        <p:attrNameLst>
                                          <p:attrName>ppt_x</p:attrName>
                                        </p:attrNameLst>
                                      </p:cBhvr>
                                      <p:tavLst>
                                        <p:tav tm="0">
                                          <p:val>
                                            <p:strVal val="ppt_x"/>
                                          </p:val>
                                        </p:tav>
                                        <p:tav tm="100000">
                                          <p:val>
                                            <p:strVal val="ppt_x"/>
                                          </p:val>
                                        </p:tav>
                                      </p:tavLst>
                                    </p:anim>
                                    <p:anim calcmode="lin" valueType="num">
                                      <p:cBhvr additive="base">
                                        <p:cTn id="43" dur="500"/>
                                        <p:tgtEl>
                                          <p:spTgt spid="21"/>
                                        </p:tgtEl>
                                        <p:attrNameLst>
                                          <p:attrName>ppt_y</p:attrName>
                                        </p:attrNameLst>
                                      </p:cBhvr>
                                      <p:tavLst>
                                        <p:tav tm="0">
                                          <p:val>
                                            <p:strVal val="ppt_y"/>
                                          </p:val>
                                        </p:tav>
                                        <p:tav tm="100000">
                                          <p:val>
                                            <p:strVal val="1+ppt_h/2"/>
                                          </p:val>
                                        </p:tav>
                                      </p:tavLst>
                                    </p:anim>
                                    <p:set>
                                      <p:cBhvr>
                                        <p:cTn id="44" dur="1" fill="hold">
                                          <p:stCondLst>
                                            <p:cond delay="499"/>
                                          </p:stCondLst>
                                        </p:cTn>
                                        <p:tgtEl>
                                          <p:spTgt spid="21"/>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7"/>
                                        </p:tgtEl>
                                        <p:attrNameLst>
                                          <p:attrName>ppt_x</p:attrName>
                                        </p:attrNameLst>
                                      </p:cBhvr>
                                      <p:tavLst>
                                        <p:tav tm="0">
                                          <p:val>
                                            <p:strVal val="ppt_x"/>
                                          </p:val>
                                        </p:tav>
                                        <p:tav tm="100000">
                                          <p:val>
                                            <p:strVal val="ppt_x"/>
                                          </p:val>
                                        </p:tav>
                                      </p:tavLst>
                                    </p:anim>
                                    <p:anim calcmode="lin" valueType="num">
                                      <p:cBhvr additive="base">
                                        <p:cTn id="47" dur="500"/>
                                        <p:tgtEl>
                                          <p:spTgt spid="17"/>
                                        </p:tgtEl>
                                        <p:attrNameLst>
                                          <p:attrName>ppt_y</p:attrName>
                                        </p:attrNameLst>
                                      </p:cBhvr>
                                      <p:tavLst>
                                        <p:tav tm="0">
                                          <p:val>
                                            <p:strVal val="ppt_y"/>
                                          </p:val>
                                        </p:tav>
                                        <p:tav tm="100000">
                                          <p:val>
                                            <p:strVal val="1+ppt_h/2"/>
                                          </p:val>
                                        </p:tav>
                                      </p:tavLst>
                                    </p:anim>
                                    <p:set>
                                      <p:cBhvr>
                                        <p:cTn id="48" dur="1" fill="hold">
                                          <p:stCondLst>
                                            <p:cond delay="499"/>
                                          </p:stCondLst>
                                        </p:cTn>
                                        <p:tgtEl>
                                          <p:spTgt spid="17"/>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
                                        </p:tgtEl>
                                        <p:attrNameLst>
                                          <p:attrName>ppt_x</p:attrName>
                                        </p:attrNameLst>
                                      </p:cBhvr>
                                      <p:tavLst>
                                        <p:tav tm="0">
                                          <p:val>
                                            <p:strVal val="ppt_x"/>
                                          </p:val>
                                        </p:tav>
                                        <p:tav tm="100000">
                                          <p:val>
                                            <p:strVal val="ppt_x"/>
                                          </p:val>
                                        </p:tav>
                                      </p:tavLst>
                                    </p:anim>
                                    <p:anim calcmode="lin" valueType="num">
                                      <p:cBhvr additive="base">
                                        <p:cTn id="51" dur="500"/>
                                        <p:tgtEl>
                                          <p:spTgt spid="3"/>
                                        </p:tgtEl>
                                        <p:attrNameLst>
                                          <p:attrName>ppt_y</p:attrName>
                                        </p:attrNameLst>
                                      </p:cBhvr>
                                      <p:tavLst>
                                        <p:tav tm="0">
                                          <p:val>
                                            <p:strVal val="ppt_y"/>
                                          </p:val>
                                        </p:tav>
                                        <p:tav tm="100000">
                                          <p:val>
                                            <p:strVal val="1+ppt_h/2"/>
                                          </p:val>
                                        </p:tav>
                                      </p:tavLst>
                                    </p:anim>
                                    <p:set>
                                      <p:cBhvr>
                                        <p:cTn id="52" dur="1" fill="hold">
                                          <p:stCondLst>
                                            <p:cond delay="499"/>
                                          </p:stCondLst>
                                        </p:cTn>
                                        <p:tgtEl>
                                          <p:spTgt spid="3"/>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14"/>
                                        </p:tgtEl>
                                        <p:attrNameLst>
                                          <p:attrName>ppt_x</p:attrName>
                                        </p:attrNameLst>
                                      </p:cBhvr>
                                      <p:tavLst>
                                        <p:tav tm="0">
                                          <p:val>
                                            <p:strVal val="ppt_x"/>
                                          </p:val>
                                        </p:tav>
                                        <p:tav tm="100000">
                                          <p:val>
                                            <p:strVal val="ppt_x"/>
                                          </p:val>
                                        </p:tav>
                                      </p:tavLst>
                                    </p:anim>
                                    <p:anim calcmode="lin" valueType="num">
                                      <p:cBhvr additive="base">
                                        <p:cTn id="55" dur="500"/>
                                        <p:tgtEl>
                                          <p:spTgt spid="14"/>
                                        </p:tgtEl>
                                        <p:attrNameLst>
                                          <p:attrName>ppt_y</p:attrName>
                                        </p:attrNameLst>
                                      </p:cBhvr>
                                      <p:tavLst>
                                        <p:tav tm="0">
                                          <p:val>
                                            <p:strVal val="ppt_y"/>
                                          </p:val>
                                        </p:tav>
                                        <p:tav tm="100000">
                                          <p:val>
                                            <p:strVal val="1+ppt_h/2"/>
                                          </p:val>
                                        </p:tav>
                                      </p:tavLst>
                                    </p:anim>
                                    <p:set>
                                      <p:cBhvr>
                                        <p:cTn id="5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8"/>
          <p:cNvSpPr>
            <a:spLocks noChangeArrowheads="1"/>
          </p:cNvSpPr>
          <p:nvPr/>
        </p:nvSpPr>
        <p:spPr bwMode="auto">
          <a:xfrm>
            <a:off x="2571736" y="1446195"/>
            <a:ext cx="4191000" cy="4876800"/>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10246" name="Text Box 9"/>
          <p:cNvSpPr txBox="1">
            <a:spLocks noChangeArrowheads="1"/>
          </p:cNvSpPr>
          <p:nvPr/>
        </p:nvSpPr>
        <p:spPr bwMode="auto">
          <a:xfrm>
            <a:off x="2571736" y="928670"/>
            <a:ext cx="4190400" cy="923330"/>
          </a:xfrm>
          <a:prstGeom prst="rect">
            <a:avLst/>
          </a:prstGeom>
          <a:solidFill>
            <a:schemeClr val="bg1"/>
          </a:solidFill>
          <a:ln w="9525">
            <a:noFill/>
            <a:miter lim="800000"/>
            <a:headEnd/>
            <a:tailEnd/>
          </a:ln>
        </p:spPr>
        <p:txBody>
          <a:bodyPr wrap="square">
            <a:spAutoFit/>
          </a:bodyPr>
          <a:lstStyle/>
          <a:p>
            <a:pPr algn="ctr"/>
            <a:r>
              <a:rPr lang="es-ES" b="1" dirty="0" smtClean="0">
                <a:cs typeface="Arial" charset="0"/>
              </a:rPr>
              <a:t>Plataforma de </a:t>
            </a:r>
            <a:r>
              <a:rPr lang="es-ES" b="1" dirty="0" err="1" smtClean="0">
                <a:cs typeface="Arial" charset="0"/>
              </a:rPr>
              <a:t>Application</a:t>
            </a:r>
            <a:r>
              <a:rPr lang="es-ES" b="1" dirty="0" smtClean="0">
                <a:cs typeface="Arial" charset="0"/>
              </a:rPr>
              <a:t> </a:t>
            </a:r>
            <a:r>
              <a:rPr lang="es-ES" b="1" dirty="0" err="1" smtClean="0">
                <a:cs typeface="Arial" charset="0"/>
              </a:rPr>
              <a:t>Virtualization</a:t>
            </a:r>
            <a:endParaRPr lang="es-ES" b="1" dirty="0" smtClean="0">
              <a:cs typeface="Arial" charset="0"/>
            </a:endParaRPr>
          </a:p>
          <a:p>
            <a:pPr algn="ctr"/>
            <a:r>
              <a:rPr lang="es-ES" b="1" dirty="0" smtClean="0">
                <a:solidFill>
                  <a:schemeClr val="bg2"/>
                </a:solidFill>
                <a:cs typeface="Arial" charset="0"/>
              </a:rPr>
              <a:t>El motor</a:t>
            </a:r>
            <a:endParaRPr lang="es-ES" b="1" dirty="0">
              <a:solidFill>
                <a:schemeClr val="bg2"/>
              </a:solidFill>
              <a:cs typeface="Arial" charset="0"/>
            </a:endParaRPr>
          </a:p>
        </p:txBody>
      </p:sp>
      <p:sp>
        <p:nvSpPr>
          <p:cNvPr id="175114" name="Rectangle 10"/>
          <p:cNvSpPr>
            <a:spLocks noChangeArrowheads="1"/>
          </p:cNvSpPr>
          <p:nvPr/>
        </p:nvSpPr>
        <p:spPr bwMode="auto">
          <a:xfrm>
            <a:off x="4360965" y="2306511"/>
            <a:ext cx="2209800" cy="4016484"/>
          </a:xfrm>
          <a:prstGeom prst="rect">
            <a:avLst/>
          </a:prstGeom>
          <a:noFill/>
          <a:ln w="9525">
            <a:noFill/>
            <a:miter lim="800000"/>
            <a:headEnd/>
            <a:tailEnd/>
          </a:ln>
          <a:effectLst/>
        </p:spPr>
        <p:txBody>
          <a:bodyPr wrap="square">
            <a:spAutoFit/>
          </a:bodyPr>
          <a:lstStyle/>
          <a:p>
            <a:pPr>
              <a:buClr>
                <a:srgbClr val="FF9A00"/>
              </a:buClr>
              <a:buSzPct val="80000"/>
              <a:buFont typeface="Times" pitchFamily="18" charset="0"/>
              <a:buNone/>
              <a:defRPr/>
            </a:pPr>
            <a:r>
              <a:rPr lang="es-ES" dirty="0" smtClean="0">
                <a:ea typeface="ＭＳ Ｐゴシック" pitchFamily="-80" charset="-128"/>
              </a:rPr>
              <a:t>Virtualización </a:t>
            </a:r>
          </a:p>
          <a:p>
            <a:pPr>
              <a:buClr>
                <a:srgbClr val="FF9A00"/>
              </a:buClr>
              <a:buSzPct val="80000"/>
              <a:buFont typeface="Times" pitchFamily="18" charset="0"/>
              <a:buNone/>
              <a:defRPr/>
            </a:pPr>
            <a:r>
              <a:rPr lang="es-ES" dirty="0" smtClean="0">
                <a:ea typeface="ＭＳ Ｐゴシック" pitchFamily="-80" charset="-128"/>
              </a:rPr>
              <a:t>de Aplicaciones</a:t>
            </a: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s-ES" dirty="0" smtClean="0">
                <a:ea typeface="ＭＳ Ｐゴシック" pitchFamily="-80" charset="-128"/>
              </a:rPr>
              <a:t>Entrega Bajo Demanda</a:t>
            </a: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sz="1050" dirty="0" smtClean="0">
              <a:ea typeface="ＭＳ Ｐゴシック" pitchFamily="-80" charset="-128"/>
            </a:endParaRPr>
          </a:p>
          <a:p>
            <a:pPr>
              <a:buClr>
                <a:srgbClr val="FF9A00"/>
              </a:buClr>
              <a:buSzPct val="80000"/>
              <a:buFont typeface="Times" pitchFamily="18" charset="0"/>
              <a:buNone/>
              <a:defRPr/>
            </a:pPr>
            <a:endParaRPr lang="es-ES" sz="1050" dirty="0" smtClean="0">
              <a:ea typeface="ＭＳ Ｐゴシック" pitchFamily="-80" charset="-128"/>
            </a:endParaRPr>
          </a:p>
          <a:p>
            <a:pPr>
              <a:buClr>
                <a:srgbClr val="FF9A00"/>
              </a:buClr>
              <a:buSzPct val="80000"/>
              <a:buFont typeface="Times" pitchFamily="18" charset="0"/>
              <a:buNone/>
              <a:defRPr/>
            </a:pPr>
            <a:endParaRPr lang="es-ES" sz="1800"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s-ES" sz="1800" dirty="0" smtClean="0">
                <a:ea typeface="ＭＳ Ｐゴシック" pitchFamily="-80" charset="-128"/>
              </a:rPr>
              <a:t>Gestión Centralizada basada en políticas</a:t>
            </a:r>
          </a:p>
          <a:p>
            <a:pPr>
              <a:buClr>
                <a:srgbClr val="FF9A00"/>
              </a:buClr>
              <a:buSzPct val="80000"/>
              <a:buFont typeface="Times" pitchFamily="18" charset="0"/>
              <a:buNone/>
              <a:defRPr/>
            </a:pPr>
            <a:endParaRPr lang="es-ES" sz="1800" dirty="0">
              <a:ea typeface="ＭＳ Ｐゴシック" pitchFamily="-80" charset="-128"/>
            </a:endParaRPr>
          </a:p>
        </p:txBody>
      </p:sp>
      <p:sp>
        <p:nvSpPr>
          <p:cNvPr id="17" name="Rectangle 2"/>
          <p:cNvSpPr>
            <a:spLocks noGrp="1" noChangeArrowheads="1"/>
          </p:cNvSpPr>
          <p:nvPr>
            <p:ph type="title"/>
          </p:nvPr>
        </p:nvSpPr>
        <p:spPr>
          <a:xfrm>
            <a:off x="228600" y="238108"/>
            <a:ext cx="8915400" cy="762000"/>
          </a:xfrm>
        </p:spPr>
        <p:txBody>
          <a:bodyPr>
            <a:normAutofit fontScale="90000"/>
          </a:bodyPr>
          <a:lstStyle/>
          <a:p>
            <a:pPr>
              <a:defRPr/>
            </a:pPr>
            <a:r>
              <a:rPr lang="es-ES" sz="3600" dirty="0" smtClean="0">
                <a:latin typeface="Segoe"/>
              </a:rPr>
              <a:t>Microsoft </a:t>
            </a:r>
            <a:r>
              <a:rPr lang="es-ES" sz="3600" dirty="0" err="1" smtClean="0">
                <a:latin typeface="Segoe"/>
              </a:rPr>
              <a:t>Application</a:t>
            </a:r>
            <a:r>
              <a:rPr lang="es-ES" sz="3600" dirty="0" smtClean="0">
                <a:latin typeface="Segoe"/>
              </a:rPr>
              <a:t> </a:t>
            </a:r>
            <a:r>
              <a:rPr lang="es-ES" sz="3600" dirty="0" err="1" smtClean="0">
                <a:latin typeface="Segoe"/>
              </a:rPr>
              <a:t>Virtualization</a:t>
            </a:r>
            <a:r>
              <a:rPr lang="es-ES" sz="3600" dirty="0" smtClean="0">
                <a:latin typeface="Segoe"/>
              </a:rPr>
              <a:t/>
            </a:r>
            <a:br>
              <a:rPr lang="es-ES" sz="3600" dirty="0" smtClean="0">
                <a:latin typeface="Segoe"/>
              </a:rPr>
            </a:br>
            <a:r>
              <a:rPr lang="es-ES" sz="1400" dirty="0" smtClean="0">
                <a:latin typeface="Segoe"/>
              </a:rPr>
              <a:t/>
            </a:r>
            <a:br>
              <a:rPr lang="es-ES" sz="1400" dirty="0" smtClean="0">
                <a:latin typeface="Segoe"/>
              </a:rPr>
            </a:br>
            <a:endParaRPr lang="es-ES" sz="1600" i="1" dirty="0" smtClean="0">
              <a:latin typeface="Segoe"/>
            </a:endParaRPr>
          </a:p>
        </p:txBody>
      </p:sp>
      <p:pic>
        <p:nvPicPr>
          <p:cNvPr id="21505" name="Picture 1" descr="\\.PSF\Parallels Share\MDOP 'Deep Dive' Presentation 2007-03\Icon - App Virtualization.png"/>
          <p:cNvPicPr>
            <a:picLocks noChangeAspect="1" noChangeArrowheads="1"/>
          </p:cNvPicPr>
          <p:nvPr/>
        </p:nvPicPr>
        <p:blipFill>
          <a:blip r:embed="rId3"/>
          <a:srcRect/>
          <a:stretch>
            <a:fillRect/>
          </a:stretch>
        </p:blipFill>
        <p:spPr bwMode="auto">
          <a:xfrm>
            <a:off x="3141765" y="2208195"/>
            <a:ext cx="863812" cy="914400"/>
          </a:xfrm>
          <a:prstGeom prst="rect">
            <a:avLst/>
          </a:prstGeom>
          <a:noFill/>
        </p:spPr>
      </p:pic>
      <p:pic>
        <p:nvPicPr>
          <p:cNvPr id="21506" name="Picture 2" descr="\\.PSF\Parallels Share\MDOP 'Deep Dive' Presentation 2007-03\Icon - On-Demand.png"/>
          <p:cNvPicPr>
            <a:picLocks noChangeAspect="1" noChangeArrowheads="1"/>
          </p:cNvPicPr>
          <p:nvPr/>
        </p:nvPicPr>
        <p:blipFill>
          <a:blip r:embed="rId4"/>
          <a:srcRect/>
          <a:stretch>
            <a:fillRect/>
          </a:stretch>
        </p:blipFill>
        <p:spPr bwMode="auto">
          <a:xfrm>
            <a:off x="2913165" y="3484666"/>
            <a:ext cx="1143000" cy="1009529"/>
          </a:xfrm>
          <a:prstGeom prst="rect">
            <a:avLst/>
          </a:prstGeom>
          <a:noFill/>
        </p:spPr>
      </p:pic>
      <p:pic>
        <p:nvPicPr>
          <p:cNvPr id="21507" name="Picture 3" descr="\\.PSF\Parallels Share\MDOP 'Deep Dive' Presentation 2007-03\Icon - Policies.png"/>
          <p:cNvPicPr>
            <a:picLocks noChangeAspect="1" noChangeArrowheads="1"/>
          </p:cNvPicPr>
          <p:nvPr/>
        </p:nvPicPr>
        <p:blipFill>
          <a:blip r:embed="rId5"/>
          <a:srcRect/>
          <a:stretch>
            <a:fillRect/>
          </a:stretch>
        </p:blipFill>
        <p:spPr bwMode="auto">
          <a:xfrm>
            <a:off x="3141765" y="5043470"/>
            <a:ext cx="983604" cy="9906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a:xfrm>
            <a:off x="381000" y="230188"/>
            <a:ext cx="8382000" cy="443198"/>
          </a:xfrm>
        </p:spPr>
        <p:txBody>
          <a:bodyPr/>
          <a:lstStyle/>
          <a:p>
            <a:r>
              <a:rPr lang="es-ES" sz="3200" dirty="0" smtClean="0">
                <a:latin typeface="Segoe"/>
              </a:rPr>
              <a:t>Virtualización de aplicaciones</a:t>
            </a:r>
            <a:endParaRPr lang="es-ES" sz="3200" dirty="0">
              <a:latin typeface="Segoe"/>
            </a:endParaRPr>
          </a:p>
        </p:txBody>
      </p:sp>
      <p:sp>
        <p:nvSpPr>
          <p:cNvPr id="589829" name="Rectangle 5"/>
          <p:cNvSpPr>
            <a:spLocks noGrp="1" noChangeArrowheads="1"/>
          </p:cNvSpPr>
          <p:nvPr>
            <p:ph idx="1"/>
          </p:nvPr>
        </p:nvSpPr>
        <p:spPr>
          <a:xfrm>
            <a:off x="381000" y="1524000"/>
            <a:ext cx="3352800" cy="4495800"/>
          </a:xfrm>
        </p:spPr>
        <p:txBody>
          <a:bodyPr>
            <a:normAutofit fontScale="70000" lnSpcReduction="20000"/>
          </a:bodyPr>
          <a:lstStyle/>
          <a:p>
            <a:r>
              <a:rPr lang="es-ES" smtClean="0"/>
              <a:t>Las aplicaciones son virtualizadas por instancia incluyendo:</a:t>
            </a:r>
          </a:p>
          <a:p>
            <a:pPr lvl="1"/>
            <a:r>
              <a:rPr lang="es-ES" smtClean="0"/>
              <a:t>Ficheros (incluyendo ficheros de sistema)</a:t>
            </a:r>
          </a:p>
          <a:p>
            <a:pPr lvl="1"/>
            <a:r>
              <a:rPr lang="es-ES" smtClean="0"/>
              <a:t>Registry</a:t>
            </a:r>
          </a:p>
          <a:p>
            <a:pPr lvl="1"/>
            <a:r>
              <a:rPr lang="es-ES" smtClean="0"/>
              <a:t>Fonts</a:t>
            </a:r>
          </a:p>
          <a:p>
            <a:pPr lvl="1"/>
            <a:r>
              <a:rPr lang="es-ES" smtClean="0"/>
              <a:t>.ini</a:t>
            </a:r>
          </a:p>
          <a:p>
            <a:pPr lvl="1"/>
            <a:r>
              <a:rPr lang="es-ES" smtClean="0"/>
              <a:t>Objetos COM y DCOM</a:t>
            </a:r>
          </a:p>
          <a:p>
            <a:pPr lvl="1"/>
            <a:r>
              <a:rPr lang="es-ES" smtClean="0"/>
              <a:t>Servicios</a:t>
            </a:r>
          </a:p>
          <a:p>
            <a:r>
              <a:rPr lang="es-ES" smtClean="0"/>
              <a:t>Las aplicaciones NO se instalan ni alteran el sistema operativo</a:t>
            </a:r>
          </a:p>
          <a:p>
            <a:r>
              <a:rPr lang="es-ES" smtClean="0"/>
              <a:t>El procesamiento es local en el PC</a:t>
            </a:r>
            <a:r>
              <a:rPr lang="es-ES" i="1" smtClean="0"/>
              <a:t>.</a:t>
            </a:r>
            <a:endParaRPr lang="es-ES" smtClean="0"/>
          </a:p>
          <a:p>
            <a:endParaRPr lang="es-ES"/>
          </a:p>
        </p:txBody>
      </p:sp>
      <p:pic>
        <p:nvPicPr>
          <p:cNvPr id="589838" name="Picture 14" descr="App-Virtualization-3-Dual-Install"/>
          <p:cNvPicPr>
            <a:picLocks noChangeAspect="1" noChangeArrowheads="1"/>
          </p:cNvPicPr>
          <p:nvPr/>
        </p:nvPicPr>
        <p:blipFill>
          <a:blip r:embed="rId4"/>
          <a:srcRect/>
          <a:stretch>
            <a:fillRect/>
          </a:stretch>
        </p:blipFill>
        <p:spPr bwMode="auto">
          <a:xfrm>
            <a:off x="4540250" y="1524000"/>
            <a:ext cx="3905250" cy="3590925"/>
          </a:xfrm>
          <a:prstGeom prst="rect">
            <a:avLst/>
          </a:prstGeom>
          <a:noFill/>
        </p:spPr>
      </p:pic>
      <p:pic>
        <p:nvPicPr>
          <p:cNvPr id="589839" name="Picture 15" descr="App-Virtualization-4-SystemGuard"/>
          <p:cNvPicPr>
            <a:picLocks noChangeAspect="1" noChangeArrowheads="1"/>
          </p:cNvPicPr>
          <p:nvPr/>
        </p:nvPicPr>
        <p:blipFill>
          <a:blip r:embed="rId5"/>
          <a:srcRect/>
          <a:stretch>
            <a:fillRect/>
          </a:stretch>
        </p:blipFill>
        <p:spPr bwMode="auto">
          <a:xfrm>
            <a:off x="4522788" y="1447800"/>
            <a:ext cx="4056062" cy="4724400"/>
          </a:xfrm>
          <a:prstGeom prst="rect">
            <a:avLst/>
          </a:prstGeom>
          <a:noFill/>
        </p:spPr>
      </p:pic>
      <p:pic>
        <p:nvPicPr>
          <p:cNvPr id="589840" name="Picture 16" descr="App-Virtualization-5-Side-by-Side"/>
          <p:cNvPicPr>
            <a:picLocks noChangeAspect="1" noChangeArrowheads="1"/>
          </p:cNvPicPr>
          <p:nvPr/>
        </p:nvPicPr>
        <p:blipFill>
          <a:blip r:embed="rId6"/>
          <a:srcRect/>
          <a:stretch>
            <a:fillRect/>
          </a:stretch>
        </p:blipFill>
        <p:spPr bwMode="auto">
          <a:xfrm>
            <a:off x="4464050" y="1371600"/>
            <a:ext cx="4146550" cy="4829175"/>
          </a:xfrm>
          <a:prstGeom prst="rect">
            <a:avLst/>
          </a:prstGeom>
          <a:solidFill>
            <a:schemeClr val="accent1"/>
          </a:solid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9839"/>
                                        </p:tgtEl>
                                        <p:attrNameLst>
                                          <p:attrName>style.visibility</p:attrName>
                                        </p:attrNameLst>
                                      </p:cBhvr>
                                      <p:to>
                                        <p:strVal val="visible"/>
                                      </p:to>
                                    </p:set>
                                    <p:animEffect transition="in" filter="fade">
                                      <p:cBhvr>
                                        <p:cTn id="7" dur="1000"/>
                                        <p:tgtEl>
                                          <p:spTgt spid="5898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840"/>
                                        </p:tgtEl>
                                        <p:attrNameLst>
                                          <p:attrName>style.visibility</p:attrName>
                                        </p:attrNameLst>
                                      </p:cBhvr>
                                      <p:to>
                                        <p:strVal val="visible"/>
                                      </p:to>
                                    </p:set>
                                    <p:animEffect transition="in" filter="fade">
                                      <p:cBhvr>
                                        <p:cTn id="12" dur="1000"/>
                                        <p:tgtEl>
                                          <p:spTgt spid="589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4" name="Rectangle 20"/>
          <p:cNvSpPr>
            <a:spLocks noGrp="1" noChangeArrowheads="1"/>
          </p:cNvSpPr>
          <p:nvPr>
            <p:ph type="title"/>
          </p:nvPr>
        </p:nvSpPr>
        <p:spPr>
          <a:xfrm>
            <a:off x="349250" y="165100"/>
            <a:ext cx="8566150" cy="387798"/>
          </a:xfrm>
          <a:noFill/>
          <a:ln/>
        </p:spPr>
        <p:txBody>
          <a:bodyPr/>
          <a:lstStyle/>
          <a:p>
            <a:r>
              <a:rPr lang="es-ES" sz="2800" dirty="0" err="1" smtClean="0">
                <a:latin typeface="Segoe"/>
              </a:rPr>
              <a:t>Streaming</a:t>
            </a:r>
            <a:r>
              <a:rPr lang="es-ES" sz="2800" dirty="0" smtClean="0">
                <a:latin typeface="Segoe"/>
              </a:rPr>
              <a:t> Bajo Demanda de Aplicaciones Virtuales</a:t>
            </a:r>
            <a:endParaRPr lang="es-ES" sz="2800" dirty="0">
              <a:latin typeface="Segoe"/>
            </a:endParaRPr>
          </a:p>
        </p:txBody>
      </p:sp>
      <p:sp>
        <p:nvSpPr>
          <p:cNvPr id="410650" name="Rectangle 26"/>
          <p:cNvSpPr>
            <a:spLocks noGrp="1" noChangeArrowheads="1"/>
          </p:cNvSpPr>
          <p:nvPr>
            <p:ph idx="1"/>
          </p:nvPr>
        </p:nvSpPr>
        <p:spPr>
          <a:xfrm>
            <a:off x="76200" y="1295400"/>
            <a:ext cx="8153400" cy="5029200"/>
          </a:xfrm>
          <a:noFill/>
          <a:ln/>
        </p:spPr>
        <p:txBody>
          <a:bodyPr>
            <a:normAutofit fontScale="92500" lnSpcReduction="20000"/>
          </a:bodyPr>
          <a:lstStyle/>
          <a:p>
            <a:pPr>
              <a:lnSpc>
                <a:spcPct val="90000"/>
              </a:lnSpc>
            </a:pPr>
            <a:r>
              <a:rPr lang="es-ES" sz="1800" b="1" dirty="0" smtClean="0">
                <a:latin typeface="Segoe"/>
              </a:rPr>
              <a:t>Basada en Permisos</a:t>
            </a:r>
          </a:p>
          <a:p>
            <a:pPr lvl="1">
              <a:lnSpc>
                <a:spcPct val="90000"/>
              </a:lnSpc>
            </a:pPr>
            <a:r>
              <a:rPr lang="es-ES" sz="1600" dirty="0" smtClean="0">
                <a:latin typeface="Segoe"/>
              </a:rPr>
              <a:t>Cuando un usuario hace </a:t>
            </a:r>
            <a:r>
              <a:rPr lang="es-ES" sz="1600" dirty="0" err="1" smtClean="0">
                <a:latin typeface="Segoe"/>
              </a:rPr>
              <a:t>click</a:t>
            </a:r>
            <a:r>
              <a:rPr lang="es-ES" sz="1600" dirty="0" smtClean="0">
                <a:latin typeface="Segoe"/>
              </a:rPr>
              <a:t> en </a:t>
            </a:r>
          </a:p>
          <a:p>
            <a:pPr lvl="1">
              <a:lnSpc>
                <a:spcPct val="90000"/>
              </a:lnSpc>
              <a:buNone/>
            </a:pPr>
            <a:r>
              <a:rPr lang="es-ES" sz="1600" dirty="0" smtClean="0">
                <a:latin typeface="Segoe"/>
              </a:rPr>
              <a:t>	un icono se verifica los permisos </a:t>
            </a:r>
          </a:p>
          <a:p>
            <a:pPr lvl="1">
              <a:lnSpc>
                <a:spcPct val="90000"/>
              </a:lnSpc>
              <a:buNone/>
            </a:pPr>
            <a:r>
              <a:rPr lang="es-ES" sz="1600" dirty="0" smtClean="0">
                <a:latin typeface="Segoe"/>
              </a:rPr>
              <a:t>	y licencias cada vez que un usuario</a:t>
            </a:r>
          </a:p>
          <a:p>
            <a:pPr lvl="1">
              <a:lnSpc>
                <a:spcPct val="90000"/>
              </a:lnSpc>
              <a:buNone/>
            </a:pPr>
            <a:r>
              <a:rPr lang="es-ES" sz="1600" dirty="0" smtClean="0">
                <a:latin typeface="Segoe"/>
              </a:rPr>
              <a:t>	lanza una aplicación virtual</a:t>
            </a:r>
          </a:p>
          <a:p>
            <a:pPr lvl="1">
              <a:lnSpc>
                <a:spcPct val="90000"/>
              </a:lnSpc>
              <a:buNone/>
            </a:pPr>
            <a:endParaRPr lang="es-ES" sz="1600" dirty="0" smtClean="0">
              <a:latin typeface="Segoe"/>
            </a:endParaRPr>
          </a:p>
          <a:p>
            <a:pPr>
              <a:lnSpc>
                <a:spcPct val="90000"/>
              </a:lnSpc>
            </a:pPr>
            <a:r>
              <a:rPr lang="es-ES" sz="1800" b="1" dirty="0" smtClean="0">
                <a:latin typeface="Segoe"/>
              </a:rPr>
              <a:t>Servidas Centralizadamente</a:t>
            </a:r>
          </a:p>
          <a:p>
            <a:pPr lvl="1">
              <a:lnSpc>
                <a:spcPct val="90000"/>
              </a:lnSpc>
            </a:pPr>
            <a:r>
              <a:rPr lang="es-ES" sz="1600" dirty="0" smtClean="0">
                <a:latin typeface="Segoe"/>
              </a:rPr>
              <a:t>La primera vez el servidor realiza</a:t>
            </a:r>
          </a:p>
          <a:p>
            <a:pPr lvl="1">
              <a:lnSpc>
                <a:spcPct val="90000"/>
              </a:lnSpc>
              <a:buNone/>
            </a:pPr>
            <a:r>
              <a:rPr lang="es-ES" sz="1600" dirty="0" smtClean="0">
                <a:latin typeface="Segoe"/>
              </a:rPr>
              <a:t>	</a:t>
            </a:r>
            <a:r>
              <a:rPr lang="es-ES" sz="1600" dirty="0" err="1" smtClean="0">
                <a:latin typeface="Segoe"/>
              </a:rPr>
              <a:t>Streaming</a:t>
            </a:r>
            <a:r>
              <a:rPr lang="es-ES" sz="1600" dirty="0" smtClean="0">
                <a:latin typeface="Segoe"/>
              </a:rPr>
              <a:t> de la cantidad de código </a:t>
            </a:r>
          </a:p>
          <a:p>
            <a:pPr lvl="1">
              <a:lnSpc>
                <a:spcPct val="90000"/>
              </a:lnSpc>
              <a:buNone/>
            </a:pPr>
            <a:r>
              <a:rPr lang="es-ES" sz="1600" dirty="0" smtClean="0">
                <a:latin typeface="Segoe"/>
              </a:rPr>
              <a:t>	necesario (20-40%)  al PC o servidor </a:t>
            </a:r>
          </a:p>
          <a:p>
            <a:pPr lvl="1">
              <a:lnSpc>
                <a:spcPct val="90000"/>
              </a:lnSpc>
              <a:buNone/>
            </a:pPr>
            <a:r>
              <a:rPr lang="es-ES" sz="1600" dirty="0" smtClean="0">
                <a:latin typeface="Segoe"/>
              </a:rPr>
              <a:t>	de TS , según se necesita  más código </a:t>
            </a:r>
          </a:p>
          <a:p>
            <a:pPr lvl="1">
              <a:lnSpc>
                <a:spcPct val="90000"/>
              </a:lnSpc>
              <a:buNone/>
            </a:pPr>
            <a:r>
              <a:rPr lang="es-ES" sz="1600" dirty="0" smtClean="0">
                <a:latin typeface="Segoe"/>
              </a:rPr>
              <a:t>	este es enviado bajo demanda.</a:t>
            </a:r>
          </a:p>
          <a:p>
            <a:pPr lvl="1">
              <a:lnSpc>
                <a:spcPct val="90000"/>
              </a:lnSpc>
              <a:buFontTx/>
              <a:buNone/>
            </a:pPr>
            <a:endParaRPr lang="es-ES" sz="1600" dirty="0" smtClean="0">
              <a:latin typeface="Segoe"/>
            </a:endParaRPr>
          </a:p>
          <a:p>
            <a:pPr>
              <a:lnSpc>
                <a:spcPct val="90000"/>
              </a:lnSpc>
            </a:pPr>
            <a:r>
              <a:rPr lang="es-ES" sz="1800" b="1" dirty="0" smtClean="0">
                <a:latin typeface="Segoe"/>
              </a:rPr>
              <a:t>Ejecutado Localmente</a:t>
            </a:r>
          </a:p>
          <a:p>
            <a:pPr lvl="1">
              <a:lnSpc>
                <a:spcPct val="90000"/>
              </a:lnSpc>
            </a:pPr>
            <a:r>
              <a:rPr lang="es-ES" sz="1700" dirty="0" smtClean="0">
                <a:latin typeface="Segoe"/>
              </a:rPr>
              <a:t>Las aplicaciones virtuales se ejecutan en el PC o Servidor de TS</a:t>
            </a:r>
          </a:p>
          <a:p>
            <a:pPr lvl="1">
              <a:lnSpc>
                <a:spcPct val="90000"/>
              </a:lnSpc>
            </a:pPr>
            <a:endParaRPr lang="es-ES" sz="1600" dirty="0" smtClean="0">
              <a:latin typeface="Segoe"/>
            </a:endParaRPr>
          </a:p>
          <a:p>
            <a:pPr>
              <a:lnSpc>
                <a:spcPct val="90000"/>
              </a:lnSpc>
            </a:pPr>
            <a:r>
              <a:rPr lang="es-ES" sz="1800" b="1" dirty="0" smtClean="0">
                <a:latin typeface="Segoe"/>
              </a:rPr>
              <a:t>Cache para mejorar el rendimiento</a:t>
            </a:r>
          </a:p>
          <a:p>
            <a:pPr lvl="1">
              <a:lnSpc>
                <a:spcPct val="90000"/>
              </a:lnSpc>
            </a:pPr>
            <a:r>
              <a:rPr lang="es-ES" sz="1700" dirty="0" smtClean="0">
                <a:latin typeface="Segoe"/>
              </a:rPr>
              <a:t>El código de las aplicaciones es almacenado en local para sucesivas ejecuciones incluso sin red</a:t>
            </a:r>
          </a:p>
          <a:p>
            <a:pPr lvl="1">
              <a:lnSpc>
                <a:spcPct val="90000"/>
              </a:lnSpc>
              <a:buNone/>
            </a:pPr>
            <a:endParaRPr lang="es-ES" sz="1400" dirty="0" smtClean="0">
              <a:latin typeface="Segoe"/>
            </a:endParaRPr>
          </a:p>
          <a:p>
            <a:pPr>
              <a:lnSpc>
                <a:spcPct val="90000"/>
              </a:lnSpc>
            </a:pPr>
            <a:r>
              <a:rPr lang="es-ES" sz="1800" b="1" dirty="0" smtClean="0">
                <a:latin typeface="Segoe"/>
              </a:rPr>
              <a:t>Soporte a usuarios desconectados</a:t>
            </a:r>
          </a:p>
          <a:p>
            <a:pPr lvl="1">
              <a:lnSpc>
                <a:spcPct val="90000"/>
              </a:lnSpc>
            </a:pPr>
            <a:r>
              <a:rPr lang="es-ES" sz="1700" dirty="0" smtClean="0">
                <a:latin typeface="Segoe"/>
              </a:rPr>
              <a:t>Las aplicaciones  se almacenan en local durante un periodo limitado de tiempo configurable antes de expirar</a:t>
            </a:r>
            <a:endParaRPr lang="es-ES" sz="1700" dirty="0">
              <a:latin typeface="Segoe"/>
            </a:endParaRPr>
          </a:p>
        </p:txBody>
      </p:sp>
      <p:pic>
        <p:nvPicPr>
          <p:cNvPr id="410652" name="Picture 28" descr="App-Streaming-Build-1"/>
          <p:cNvPicPr>
            <a:picLocks noChangeAspect="1" noChangeArrowheads="1"/>
          </p:cNvPicPr>
          <p:nvPr/>
        </p:nvPicPr>
        <p:blipFill>
          <a:blip r:embed="rId3"/>
          <a:srcRect/>
          <a:stretch>
            <a:fillRect/>
          </a:stretch>
        </p:blipFill>
        <p:spPr bwMode="auto">
          <a:xfrm>
            <a:off x="4343400" y="1295400"/>
            <a:ext cx="4724400" cy="2698750"/>
          </a:xfrm>
          <a:prstGeom prst="rect">
            <a:avLst/>
          </a:prstGeom>
          <a:noFill/>
        </p:spPr>
      </p:pic>
      <p:pic>
        <p:nvPicPr>
          <p:cNvPr id="410653" name="Picture 29" descr="App-Streaming-Build-2"/>
          <p:cNvPicPr>
            <a:picLocks noChangeAspect="1" noChangeArrowheads="1"/>
          </p:cNvPicPr>
          <p:nvPr/>
        </p:nvPicPr>
        <p:blipFill>
          <a:blip r:embed="rId4"/>
          <a:srcRect/>
          <a:stretch>
            <a:fillRect/>
          </a:stretch>
        </p:blipFill>
        <p:spPr bwMode="auto">
          <a:xfrm>
            <a:off x="4343400" y="1295400"/>
            <a:ext cx="4724400" cy="2698750"/>
          </a:xfrm>
          <a:prstGeom prst="rect">
            <a:avLst/>
          </a:prstGeom>
          <a:noFill/>
        </p:spPr>
      </p:pic>
      <p:pic>
        <p:nvPicPr>
          <p:cNvPr id="410654" name="Picture 30" descr="App-Streaming-Build-3"/>
          <p:cNvPicPr>
            <a:picLocks noChangeAspect="1" noChangeArrowheads="1"/>
          </p:cNvPicPr>
          <p:nvPr/>
        </p:nvPicPr>
        <p:blipFill>
          <a:blip r:embed="rId5"/>
          <a:srcRect/>
          <a:stretch>
            <a:fillRect/>
          </a:stretch>
        </p:blipFill>
        <p:spPr bwMode="auto">
          <a:xfrm>
            <a:off x="4343400" y="1295400"/>
            <a:ext cx="4724400" cy="2698750"/>
          </a:xfrm>
          <a:prstGeom prst="rect">
            <a:avLst/>
          </a:prstGeom>
          <a:noFill/>
        </p:spPr>
      </p:pic>
      <p:pic>
        <p:nvPicPr>
          <p:cNvPr id="410655" name="Picture 31" descr="App-Streaming-Build-4"/>
          <p:cNvPicPr>
            <a:picLocks noChangeAspect="1" noChangeArrowheads="1"/>
          </p:cNvPicPr>
          <p:nvPr/>
        </p:nvPicPr>
        <p:blipFill>
          <a:blip r:embed="rId6"/>
          <a:srcRect/>
          <a:stretch>
            <a:fillRect/>
          </a:stretch>
        </p:blipFill>
        <p:spPr bwMode="auto">
          <a:xfrm>
            <a:off x="4343400" y="1295400"/>
            <a:ext cx="4724400" cy="2698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653"/>
                                        </p:tgtEl>
                                        <p:attrNameLst>
                                          <p:attrName>style.visibility</p:attrName>
                                        </p:attrNameLst>
                                      </p:cBhvr>
                                      <p:to>
                                        <p:strVal val="visible"/>
                                      </p:to>
                                    </p:set>
                                    <p:animEffect transition="in" filter="wipe(left)">
                                      <p:cBhvr>
                                        <p:cTn id="7" dur="500"/>
                                        <p:tgtEl>
                                          <p:spTgt spid="410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0654"/>
                                        </p:tgtEl>
                                        <p:attrNameLst>
                                          <p:attrName>style.visibility</p:attrName>
                                        </p:attrNameLst>
                                      </p:cBhvr>
                                      <p:to>
                                        <p:strVal val="visible"/>
                                      </p:to>
                                    </p:set>
                                    <p:animEffect transition="in" filter="wipe(left)">
                                      <p:cBhvr>
                                        <p:cTn id="12" dur="500"/>
                                        <p:tgtEl>
                                          <p:spTgt spid="4106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0655"/>
                                        </p:tgtEl>
                                        <p:attrNameLst>
                                          <p:attrName>style.visibility</p:attrName>
                                        </p:attrNameLst>
                                      </p:cBhvr>
                                      <p:to>
                                        <p:strVal val="visible"/>
                                      </p:to>
                                    </p:set>
                                    <p:animEffect transition="in" filter="wipe(left)">
                                      <p:cBhvr>
                                        <p:cTn id="17" dur="500"/>
                                        <p:tgtEl>
                                          <p:spTgt spid="41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title"/>
          </p:nvPr>
        </p:nvSpPr>
        <p:spPr>
          <a:xfrm>
            <a:off x="349250" y="12700"/>
            <a:ext cx="7315200" cy="443198"/>
          </a:xfrm>
        </p:spPr>
        <p:txBody>
          <a:bodyPr/>
          <a:lstStyle/>
          <a:p>
            <a:r>
              <a:rPr lang="es-ES" sz="3200" smtClean="0">
                <a:latin typeface="Segoe"/>
              </a:rPr>
              <a:t>Gestión Basada en Política</a:t>
            </a:r>
            <a:endParaRPr lang="es-ES" sz="3200">
              <a:latin typeface="Segoe"/>
            </a:endParaRPr>
          </a:p>
        </p:txBody>
      </p:sp>
      <p:sp>
        <p:nvSpPr>
          <p:cNvPr id="408581" name="Rectangle 5"/>
          <p:cNvSpPr>
            <a:spLocks noGrp="1" noChangeArrowheads="1"/>
          </p:cNvSpPr>
          <p:nvPr>
            <p:ph type="body" sz="half" idx="1"/>
          </p:nvPr>
        </p:nvSpPr>
        <p:spPr>
          <a:xfrm>
            <a:off x="381000" y="1295400"/>
            <a:ext cx="4572000" cy="5029200"/>
          </a:xfrm>
        </p:spPr>
        <p:txBody>
          <a:bodyPr>
            <a:normAutofit/>
          </a:bodyPr>
          <a:lstStyle/>
          <a:p>
            <a:pPr>
              <a:lnSpc>
                <a:spcPct val="90000"/>
              </a:lnSpc>
            </a:pPr>
            <a:r>
              <a:rPr lang="es-ES" sz="1800" b="1" dirty="0" err="1" smtClean="0"/>
              <a:t>SoftGrid</a:t>
            </a:r>
            <a:r>
              <a:rPr lang="es-ES" sz="1800" b="1" dirty="0" smtClean="0"/>
              <a:t> Management Web </a:t>
            </a:r>
            <a:r>
              <a:rPr lang="es-ES" sz="1800" b="1" dirty="0" err="1" smtClean="0"/>
              <a:t>Service</a:t>
            </a:r>
            <a:r>
              <a:rPr lang="es-ES" sz="1800" dirty="0" smtClean="0"/>
              <a:t>: Servicio central para la configuración, administración y monitorización de los servidores y las aplicaciones.</a:t>
            </a:r>
          </a:p>
          <a:p>
            <a:pPr>
              <a:lnSpc>
                <a:spcPct val="90000"/>
              </a:lnSpc>
              <a:buNone/>
            </a:pPr>
            <a:endParaRPr lang="es-ES" sz="1800" dirty="0" smtClean="0"/>
          </a:p>
          <a:p>
            <a:pPr>
              <a:lnSpc>
                <a:spcPct val="90000"/>
              </a:lnSpc>
            </a:pPr>
            <a:r>
              <a:rPr lang="es-ES" sz="1800" b="1" dirty="0" smtClean="0"/>
              <a:t>Asignación de acceso a aplicaciones mediante integración con Active </a:t>
            </a:r>
            <a:r>
              <a:rPr lang="es-ES" sz="1800" b="1" dirty="0" err="1" smtClean="0"/>
              <a:t>Directory</a:t>
            </a:r>
            <a:endParaRPr lang="es-ES" sz="1800" b="1" dirty="0" smtClean="0"/>
          </a:p>
          <a:p>
            <a:pPr>
              <a:lnSpc>
                <a:spcPct val="90000"/>
              </a:lnSpc>
            </a:pPr>
            <a:endParaRPr lang="es-ES" sz="1800" b="1" dirty="0" smtClean="0"/>
          </a:p>
          <a:p>
            <a:pPr>
              <a:lnSpc>
                <a:spcPct val="90000"/>
              </a:lnSpc>
            </a:pPr>
            <a:r>
              <a:rPr lang="es-ES" sz="1800" b="1" dirty="0" smtClean="0"/>
              <a:t>Control de Licencias</a:t>
            </a:r>
            <a:endParaRPr lang="es-ES" sz="1800" dirty="0" smtClean="0"/>
          </a:p>
          <a:p>
            <a:pPr>
              <a:lnSpc>
                <a:spcPct val="90000"/>
              </a:lnSpc>
            </a:pPr>
            <a:endParaRPr lang="es-ES" sz="1800" dirty="0" smtClean="0"/>
          </a:p>
          <a:p>
            <a:pPr>
              <a:lnSpc>
                <a:spcPct val="90000"/>
              </a:lnSpc>
            </a:pPr>
            <a:r>
              <a:rPr lang="es-ES" sz="1800" b="1" dirty="0" smtClean="0"/>
              <a:t>Informes</a:t>
            </a:r>
            <a:r>
              <a:rPr lang="es-ES" sz="1800" dirty="0" smtClean="0"/>
              <a:t>– Informes para control de</a:t>
            </a:r>
            <a:br>
              <a:rPr lang="es-ES" sz="1800" dirty="0" smtClean="0"/>
            </a:br>
            <a:r>
              <a:rPr lang="es-ES" sz="1800" dirty="0" smtClean="0"/>
              <a:t>uso de aplicaciones virtuales</a:t>
            </a:r>
          </a:p>
          <a:p>
            <a:pPr>
              <a:lnSpc>
                <a:spcPct val="90000"/>
              </a:lnSpc>
            </a:pPr>
            <a:endParaRPr lang="es-ES" sz="1800" dirty="0" smtClean="0"/>
          </a:p>
          <a:p>
            <a:pPr>
              <a:lnSpc>
                <a:spcPct val="90000"/>
              </a:lnSpc>
            </a:pPr>
            <a:r>
              <a:rPr lang="es-ES" sz="1800" b="1" dirty="0" smtClean="0"/>
              <a:t>Active </a:t>
            </a:r>
            <a:r>
              <a:rPr lang="es-ES" sz="1800" b="1" dirty="0" err="1" smtClean="0"/>
              <a:t>Upgrade</a:t>
            </a:r>
            <a:r>
              <a:rPr lang="es-ES" sz="1800" dirty="0" smtClean="0"/>
              <a:t> – Actualización de aplicaciones centralizada y sin parada</a:t>
            </a:r>
            <a:endParaRPr lang="es-ES" sz="1800" dirty="0"/>
          </a:p>
        </p:txBody>
      </p:sp>
      <p:pic>
        <p:nvPicPr>
          <p:cNvPr id="5" name="Picture 4" descr="\\.PSF\Parallels Share\MDOP 'Deep Dive' Presentation 2007-03\Management-Architecture.png"/>
          <p:cNvPicPr>
            <a:picLocks noChangeAspect="1" noChangeArrowheads="1"/>
          </p:cNvPicPr>
          <p:nvPr/>
        </p:nvPicPr>
        <p:blipFill>
          <a:blip r:embed="rId3"/>
          <a:srcRect/>
          <a:stretch>
            <a:fillRect/>
          </a:stretch>
        </p:blipFill>
        <p:spPr bwMode="auto">
          <a:xfrm>
            <a:off x="4229171" y="1643050"/>
            <a:ext cx="4986299" cy="4114800"/>
          </a:xfrm>
          <a:prstGeom prst="rect">
            <a:avLst/>
          </a:prstGeom>
          <a:noFill/>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MODELOS DE </a:t>
            </a:r>
            <a:r>
              <a:rPr lang="es-ES" dirty="0" err="1" smtClean="0"/>
              <a:t>COMPUTACIÓn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452" y="166672"/>
            <a:ext cx="7315200" cy="1047750"/>
          </a:xfrm>
        </p:spPr>
        <p:txBody>
          <a:bodyPr/>
          <a:lstStyle/>
          <a:p>
            <a:r>
              <a:rPr lang="es-ES" sz="3200" dirty="0" smtClean="0">
                <a:latin typeface="Segoe"/>
              </a:rPr>
              <a:t>Microsoft </a:t>
            </a:r>
            <a:r>
              <a:rPr lang="es-ES" sz="3200" dirty="0" err="1" smtClean="0">
                <a:latin typeface="Segoe"/>
              </a:rPr>
              <a:t>Application</a:t>
            </a:r>
            <a:r>
              <a:rPr lang="es-ES" sz="3200" dirty="0" smtClean="0">
                <a:latin typeface="Segoe"/>
              </a:rPr>
              <a:t> </a:t>
            </a:r>
            <a:r>
              <a:rPr lang="es-ES" sz="3200" dirty="0" err="1" smtClean="0">
                <a:latin typeface="Segoe"/>
              </a:rPr>
              <a:t>Virtualization</a:t>
            </a:r>
            <a:endParaRPr lang="es-ES" sz="3200" dirty="0"/>
          </a:p>
        </p:txBody>
      </p:sp>
      <p:sp>
        <p:nvSpPr>
          <p:cNvPr id="6" name="TextBox 5"/>
          <p:cNvSpPr txBox="1"/>
          <p:nvPr/>
        </p:nvSpPr>
        <p:spPr>
          <a:xfrm>
            <a:off x="714348" y="1818679"/>
            <a:ext cx="3889355"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smtClean="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rPr>
              <a:t>demo</a:t>
            </a:r>
            <a:endParaRPr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1414"/>
            <a:ext cx="8229600" cy="1143000"/>
          </a:xfrm>
        </p:spPr>
        <p:txBody>
          <a:bodyPr/>
          <a:lstStyle/>
          <a:p>
            <a:r>
              <a:rPr lang="es-ES" dirty="0" smtClean="0"/>
              <a:t>¿Se puede virtualizar todo?</a:t>
            </a:r>
            <a:endParaRPr lang="es-ES" dirty="0"/>
          </a:p>
        </p:txBody>
      </p:sp>
      <p:graphicFrame>
        <p:nvGraphicFramePr>
          <p:cNvPr id="5" name="4 Tabla"/>
          <p:cNvGraphicFramePr>
            <a:graphicFrameLocks noGrp="1"/>
          </p:cNvGraphicFramePr>
          <p:nvPr/>
        </p:nvGraphicFramePr>
        <p:xfrm>
          <a:off x="685800" y="1143000"/>
          <a:ext cx="8077200" cy="5293343"/>
        </p:xfrm>
        <a:graphic>
          <a:graphicData uri="http://schemas.openxmlformats.org/drawingml/2006/table">
            <a:tbl>
              <a:tblPr firstRow="1" bandRow="1">
                <a:tableStyleId>{5C22544A-7EE6-4342-B048-85BDC9FD1C3A}</a:tableStyleId>
              </a:tblPr>
              <a:tblGrid>
                <a:gridCol w="4419600"/>
                <a:gridCol w="3657600"/>
              </a:tblGrid>
              <a:tr h="677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smtClean="0"/>
                        <a:t>Se puede</a:t>
                      </a:r>
                    </a:p>
                    <a:p>
                      <a:endParaRPr lang="es-ES" noProof="0"/>
                    </a:p>
                  </a:txBody>
                  <a:tcPr/>
                </a:tc>
                <a:tc>
                  <a:txBody>
                    <a:bodyPr/>
                    <a:lstStyle/>
                    <a:p>
                      <a:r>
                        <a:rPr lang="es-ES" noProof="0" smtClean="0"/>
                        <a:t>No se puede</a:t>
                      </a:r>
                    </a:p>
                  </a:txBody>
                  <a:tcPr/>
                </a:tc>
              </a:tr>
              <a:tr h="392609">
                <a:tc>
                  <a:txBody>
                    <a:bodyPr/>
                    <a:lstStyle/>
                    <a:p>
                      <a:r>
                        <a:rPr lang="es-ES" noProof="0" smtClean="0"/>
                        <a:t>Aplicaciones</a:t>
                      </a:r>
                    </a:p>
                  </a:txBody>
                  <a:tcPr/>
                </a:tc>
                <a:tc>
                  <a:txBody>
                    <a:bodyPr/>
                    <a:lstStyle/>
                    <a:p>
                      <a:r>
                        <a:rPr lang="es-ES" noProof="0" dirty="0" smtClean="0"/>
                        <a:t>Internet Explorer</a:t>
                      </a:r>
                      <a:endParaRPr lang="es-ES" noProof="0" dirty="0"/>
                    </a:p>
                  </a:txBody>
                  <a:tcPr/>
                </a:tc>
              </a:tr>
              <a:tr h="392609">
                <a:tc>
                  <a:txBody>
                    <a:bodyPr/>
                    <a:lstStyle/>
                    <a:p>
                      <a:r>
                        <a:rPr lang="es-ES" noProof="0" dirty="0" smtClean="0"/>
                        <a:t>Fuentes</a:t>
                      </a:r>
                      <a:endParaRPr lang="es-ES" noProof="0" dirty="0"/>
                    </a:p>
                  </a:txBody>
                  <a:tcPr/>
                </a:tc>
                <a:tc>
                  <a:txBody>
                    <a:bodyPr/>
                    <a:lstStyle/>
                    <a:p>
                      <a:r>
                        <a:rPr lang="es-ES" noProof="0" dirty="0" smtClean="0"/>
                        <a:t>Drivers</a:t>
                      </a:r>
                      <a:endParaRPr lang="es-ES" noProof="0" dirty="0"/>
                    </a:p>
                  </a:txBody>
                  <a:tcPr/>
                </a:tc>
              </a:tr>
              <a:tr h="442129">
                <a:tc>
                  <a:txBody>
                    <a:bodyPr/>
                    <a:lstStyle/>
                    <a:p>
                      <a:r>
                        <a:rPr lang="es-ES" noProof="0" dirty="0" smtClean="0"/>
                        <a:t>Configuración de registro</a:t>
                      </a:r>
                    </a:p>
                  </a:txBody>
                  <a:tcPr/>
                </a:tc>
                <a:tc>
                  <a:txBody>
                    <a:bodyPr/>
                    <a:lstStyle/>
                    <a:p>
                      <a:r>
                        <a:rPr lang="es-ES" noProof="0" dirty="0" err="1" smtClean="0"/>
                        <a:t>Hotfixes</a:t>
                      </a:r>
                      <a:r>
                        <a:rPr lang="es-ES" noProof="0" dirty="0" smtClean="0"/>
                        <a:t> de S. O.</a:t>
                      </a:r>
                      <a:endParaRPr lang="es-ES" noProof="0" dirty="0"/>
                    </a:p>
                  </a:txBody>
                  <a:tcPr/>
                </a:tc>
              </a:tr>
              <a:tr h="392609">
                <a:tc>
                  <a:txBody>
                    <a:bodyPr/>
                    <a:lstStyle/>
                    <a:p>
                      <a:r>
                        <a:rPr lang="es-ES" noProof="0" dirty="0" smtClean="0"/>
                        <a:t>Cambios en </a:t>
                      </a:r>
                      <a:r>
                        <a:rPr lang="es-ES" baseline="0" noProof="0" dirty="0" smtClean="0"/>
                        <a:t>ficheros </a:t>
                      </a:r>
                      <a:endParaRPr lang="es-E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 Antivirus</a:t>
                      </a:r>
                    </a:p>
                  </a:txBody>
                  <a:tcPr/>
                </a:tc>
              </a:tr>
              <a:tr h="445591">
                <a:tc>
                  <a:txBody>
                    <a:bodyPr/>
                    <a:lstStyle/>
                    <a:p>
                      <a:r>
                        <a:rPr lang="es-ES" noProof="0" dirty="0" smtClean="0"/>
                        <a:t>Cambios de aplicación en</a:t>
                      </a:r>
                      <a:r>
                        <a:rPr lang="es-ES" baseline="0" noProof="0" dirty="0" smtClean="0"/>
                        <a:t> el sistema de ficheros</a:t>
                      </a:r>
                      <a:endParaRPr lang="es-ES" noProof="0" dirty="0" smtClean="0"/>
                    </a:p>
                  </a:txBody>
                  <a:tcPr/>
                </a:tc>
                <a:tc>
                  <a:txBody>
                    <a:bodyPr/>
                    <a:lstStyle/>
                    <a:p>
                      <a:r>
                        <a:rPr lang="es-ES" noProof="0" dirty="0" smtClean="0"/>
                        <a:t>COM+</a:t>
                      </a:r>
                      <a:endParaRPr lang="es-ES" noProof="0" dirty="0"/>
                    </a:p>
                  </a:txBody>
                  <a:tcPr/>
                </a:tc>
              </a:tr>
              <a:tr h="392609">
                <a:tc>
                  <a:txBody>
                    <a:bodyPr/>
                    <a:lstStyle/>
                    <a:p>
                      <a:r>
                        <a:rPr lang="es-ES" noProof="0" dirty="0" smtClean="0"/>
                        <a:t>Servicios</a:t>
                      </a:r>
                      <a:endParaRPr lang="es-ES" noProof="0" dirty="0"/>
                    </a:p>
                  </a:txBody>
                  <a:tcPr/>
                </a:tc>
                <a:tc>
                  <a:txBody>
                    <a:bodyPr/>
                    <a:lstStyle/>
                    <a:p>
                      <a:endParaRPr lang="es-ES" noProof="0"/>
                    </a:p>
                  </a:txBody>
                  <a:tcPr/>
                </a:tc>
              </a:tr>
              <a:tr h="392609">
                <a:tc>
                  <a:txBody>
                    <a:bodyPr/>
                    <a:lstStyle/>
                    <a:p>
                      <a:r>
                        <a:rPr lang="es-ES" noProof="0" dirty="0" smtClean="0"/>
                        <a:t>Objetos de </a:t>
                      </a:r>
                      <a:r>
                        <a:rPr lang="es-ES" noProof="0" dirty="0" err="1" smtClean="0"/>
                        <a:t>Runtime</a:t>
                      </a:r>
                      <a:endParaRPr lang="es-ES" noProof="0" dirty="0"/>
                    </a:p>
                  </a:txBody>
                  <a:tcPr/>
                </a:tc>
                <a:tc>
                  <a:txBody>
                    <a:bodyPr/>
                    <a:lstStyle/>
                    <a:p>
                      <a:endParaRPr lang="es-ES" noProof="0"/>
                    </a:p>
                  </a:txBody>
                  <a:tcPr/>
                </a:tc>
              </a:tr>
              <a:tr h="392609">
                <a:tc>
                  <a:txBody>
                    <a:bodyPr/>
                    <a:lstStyle/>
                    <a:p>
                      <a:r>
                        <a:rPr lang="es-ES" noProof="0" dirty="0" smtClean="0"/>
                        <a:t>Versiones de MDAC</a:t>
                      </a:r>
                      <a:endParaRPr lang="es-ES" noProof="0" dirty="0"/>
                    </a:p>
                  </a:txBody>
                  <a:tcPr/>
                </a:tc>
                <a:tc>
                  <a:txBody>
                    <a:bodyPr/>
                    <a:lstStyle/>
                    <a:p>
                      <a:endParaRPr lang="es-ES" noProof="0"/>
                    </a:p>
                  </a:txBody>
                  <a:tcPr/>
                </a:tc>
              </a:tr>
              <a:tr h="392609">
                <a:tc>
                  <a:txBody>
                    <a:bodyPr/>
                    <a:lstStyle/>
                    <a:p>
                      <a:r>
                        <a:rPr lang="es-ES" noProof="0" dirty="0" smtClean="0"/>
                        <a:t>Máquinas virtuales de Java</a:t>
                      </a:r>
                      <a:endParaRPr lang="es-ES" noProof="0" dirty="0"/>
                    </a:p>
                  </a:txBody>
                  <a:tcPr/>
                </a:tc>
                <a:tc>
                  <a:txBody>
                    <a:bodyPr/>
                    <a:lstStyle/>
                    <a:p>
                      <a:endParaRPr lang="es-ES" noProof="0"/>
                    </a:p>
                  </a:txBody>
                  <a:tcPr/>
                </a:tc>
              </a:tr>
              <a:tr h="392609">
                <a:tc>
                  <a:txBody>
                    <a:bodyPr/>
                    <a:lstStyle/>
                    <a:p>
                      <a:r>
                        <a:rPr lang="es-ES" noProof="0" dirty="0" smtClean="0"/>
                        <a:t>Archivos de programa comunes</a:t>
                      </a:r>
                      <a:endParaRPr lang="es-ES" noProof="0" dirty="0"/>
                    </a:p>
                  </a:txBody>
                  <a:tcPr/>
                </a:tc>
                <a:tc>
                  <a:txBody>
                    <a:bodyPr/>
                    <a:lstStyle/>
                    <a:p>
                      <a:endParaRPr lang="es-ES" noProof="0"/>
                    </a:p>
                  </a:txBody>
                  <a:tcPr/>
                </a:tc>
              </a:tr>
              <a:tr h="392609">
                <a:tc>
                  <a:txBody>
                    <a:bodyPr/>
                    <a:lstStyle/>
                    <a:p>
                      <a:r>
                        <a:rPr lang="es-ES" noProof="0" dirty="0" smtClean="0"/>
                        <a:t>Drivers de base de datos</a:t>
                      </a:r>
                      <a:endParaRPr lang="es-ES" noProof="0" dirty="0"/>
                    </a:p>
                  </a:txBody>
                  <a:tcPr/>
                </a:tc>
                <a:tc>
                  <a:txBody>
                    <a:bodyPr/>
                    <a:lstStyle/>
                    <a:p>
                      <a:endParaRPr lang="es-ES" noProof="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71438" y="1285860"/>
            <a:ext cx="9072594" cy="5572140"/>
          </a:xfrm>
          <a:prstGeom prst="roundRect">
            <a:avLst>
              <a:gd name="adj" fmla="val 8217"/>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dirty="0" smtClean="0">
              <a:solidFill>
                <a:schemeClr val="bg1"/>
              </a:solidFill>
            </a:endParaRPr>
          </a:p>
        </p:txBody>
      </p:sp>
      <p:pic>
        <p:nvPicPr>
          <p:cNvPr id="4" name="Picture 23" descr="Circular-Field"/>
          <p:cNvPicPr>
            <a:picLocks noChangeAspect="1" noChangeArrowheads="1"/>
          </p:cNvPicPr>
          <p:nvPr/>
        </p:nvPicPr>
        <p:blipFill>
          <a:blip r:embed="rId2"/>
          <a:srcRect/>
          <a:stretch>
            <a:fillRect/>
          </a:stretch>
        </p:blipFill>
        <p:spPr bwMode="auto">
          <a:xfrm>
            <a:off x="581025" y="2125663"/>
            <a:ext cx="7572375" cy="4656137"/>
          </a:xfrm>
          <a:prstGeom prst="rect">
            <a:avLst/>
          </a:prstGeom>
          <a:noFill/>
          <a:ln w="9525">
            <a:noFill/>
            <a:miter lim="800000"/>
            <a:headEnd/>
            <a:tailEnd/>
          </a:ln>
        </p:spPr>
      </p:pic>
      <p:pic>
        <p:nvPicPr>
          <p:cNvPr id="5" name="Picture 6" descr="C:\Program Files\Microsoft Resource DVD Artwork\DVD_ART\Artwork_Imagery\Shapes and Graphics\Connectors\connector stars - gold 5.png"/>
          <p:cNvPicPr>
            <a:picLocks noChangeAspect="1" noChangeArrowheads="1"/>
          </p:cNvPicPr>
          <p:nvPr/>
        </p:nvPicPr>
        <p:blipFill>
          <a:blip r:embed="rId3"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7" name="Picture 10" descr="Logo-Systems-Center"/>
            <p:cNvPicPr>
              <a:picLocks noChangeAspect="1" noChangeArrowheads="1"/>
            </p:cNvPicPr>
            <p:nvPr/>
          </p:nvPicPr>
          <p:blipFill>
            <a:blip r:embed="rId4" cstate="email"/>
            <a:srcRect/>
            <a:stretch>
              <a:fillRect/>
            </a:stretch>
          </p:blipFill>
          <p:spPr bwMode="auto">
            <a:xfrm>
              <a:off x="3810000" y="4054475"/>
              <a:ext cx="2138363" cy="577850"/>
            </a:xfrm>
            <a:prstGeom prst="rect">
              <a:avLst/>
            </a:prstGeom>
            <a:noFill/>
            <a:ln w="9525">
              <a:noFill/>
              <a:miter lim="800000"/>
              <a:headEnd/>
              <a:tailEnd/>
            </a:ln>
          </p:spPr>
        </p:pic>
        <p:sp>
          <p:nvSpPr>
            <p:cNvPr id="8"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s-ES" sz="1800" b="1" dirty="0" smtClean="0">
                  <a:solidFill>
                    <a:schemeClr val="bg1"/>
                  </a:solidFill>
                  <a:latin typeface="Segoe" pitchFamily="34" charset="0"/>
                </a:rPr>
                <a:t>Management</a:t>
              </a:r>
              <a:endParaRPr lang="es-ES" sz="1800" b="1" dirty="0">
                <a:solidFill>
                  <a:schemeClr val="bg1"/>
                </a:solidFill>
                <a:latin typeface="Segoe" pitchFamily="34" charset="0"/>
              </a:endParaRPr>
            </a:p>
          </p:txBody>
        </p:sp>
      </p:grpSp>
      <p:grpSp>
        <p:nvGrpSpPr>
          <p:cNvPr id="3" name="Group 69"/>
          <p:cNvGrpSpPr/>
          <p:nvPr/>
        </p:nvGrpSpPr>
        <p:grpSpPr>
          <a:xfrm>
            <a:off x="3429000" y="4648200"/>
            <a:ext cx="685800" cy="838200"/>
            <a:chOff x="3429000" y="4648200"/>
            <a:chExt cx="685800" cy="838200"/>
          </a:xfrm>
        </p:grpSpPr>
        <p:sp>
          <p:nvSpPr>
            <p:cNvPr id="10" name="Oval 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1" name="Oval 1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2" name="Oval 1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3" name="Oval 1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6" name="Group 74"/>
          <p:cNvGrpSpPr/>
          <p:nvPr/>
        </p:nvGrpSpPr>
        <p:grpSpPr>
          <a:xfrm>
            <a:off x="4869875" y="4953000"/>
            <a:ext cx="409575" cy="457200"/>
            <a:chOff x="4869875" y="4953000"/>
            <a:chExt cx="409575" cy="457200"/>
          </a:xfrm>
        </p:grpSpPr>
        <p:sp>
          <p:nvSpPr>
            <p:cNvPr id="15" name="Cube 14"/>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6" name="Oval 1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9" name="Group 56"/>
          <p:cNvGrpSpPr/>
          <p:nvPr/>
        </p:nvGrpSpPr>
        <p:grpSpPr>
          <a:xfrm>
            <a:off x="71480" y="2567781"/>
            <a:ext cx="3195595" cy="1722438"/>
            <a:chOff x="71480" y="2567781"/>
            <a:chExt cx="3195595" cy="1722438"/>
          </a:xfrm>
        </p:grpSpPr>
        <p:pic>
          <p:nvPicPr>
            <p:cNvPr id="18" name="Picture 11" descr="Logo-Terminal-Services"/>
            <p:cNvPicPr>
              <a:picLocks noChangeAspect="1" noChangeArrowheads="1"/>
            </p:cNvPicPr>
            <p:nvPr/>
          </p:nvPicPr>
          <p:blipFill>
            <a:blip r:embed="rId5" cstate="email"/>
            <a:srcRect/>
            <a:stretch>
              <a:fillRect/>
            </a:stretch>
          </p:blipFill>
          <p:spPr bwMode="auto">
            <a:xfrm>
              <a:off x="152400" y="3214686"/>
              <a:ext cx="1520825" cy="339725"/>
            </a:xfrm>
            <a:prstGeom prst="rect">
              <a:avLst/>
            </a:prstGeom>
            <a:noFill/>
            <a:ln w="9525">
              <a:noFill/>
              <a:miter lim="800000"/>
              <a:headEnd/>
              <a:tailEnd/>
            </a:ln>
          </p:spPr>
        </p:pic>
        <p:sp>
          <p:nvSpPr>
            <p:cNvPr id="19"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Presentación</a:t>
              </a:r>
              <a:endParaRPr lang="es-ES" sz="1600" b="1" dirty="0">
                <a:solidFill>
                  <a:schemeClr val="bg1"/>
                </a:solidFill>
                <a:latin typeface="Segoe" pitchFamily="34" charset="0"/>
              </a:endParaRPr>
            </a:p>
          </p:txBody>
        </p:sp>
        <p:pic>
          <p:nvPicPr>
            <p:cNvPr id="20" name="Picture 6" descr="Desktop-TS-Client"/>
            <p:cNvPicPr>
              <a:picLocks noChangeAspect="1" noChangeArrowheads="1"/>
            </p:cNvPicPr>
            <p:nvPr/>
          </p:nvPicPr>
          <p:blipFill>
            <a:blip r:embed="rId6"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14" name="Group 70"/>
          <p:cNvGrpSpPr/>
          <p:nvPr/>
        </p:nvGrpSpPr>
        <p:grpSpPr>
          <a:xfrm>
            <a:off x="3154875" y="3664525"/>
            <a:ext cx="466725" cy="323850"/>
            <a:chOff x="3154875" y="3664525"/>
            <a:chExt cx="466725" cy="323850"/>
          </a:xfrm>
        </p:grpSpPr>
        <p:sp>
          <p:nvSpPr>
            <p:cNvPr id="22" name="Oval 21"/>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3" name="Oval 22"/>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17" name="Group 73"/>
          <p:cNvGrpSpPr/>
          <p:nvPr/>
        </p:nvGrpSpPr>
        <p:grpSpPr>
          <a:xfrm>
            <a:off x="5181600" y="3778950"/>
            <a:ext cx="1085850" cy="447675"/>
            <a:chOff x="5181600" y="3778950"/>
            <a:chExt cx="1085850" cy="447675"/>
          </a:xfrm>
        </p:grpSpPr>
        <p:sp>
          <p:nvSpPr>
            <p:cNvPr id="25" name="Cube 24"/>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6" name="Cube 25"/>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7" name="Oval 26"/>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8" name="Oval 27"/>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1" name="Group 72"/>
          <p:cNvGrpSpPr/>
          <p:nvPr/>
        </p:nvGrpSpPr>
        <p:grpSpPr>
          <a:xfrm>
            <a:off x="4503100" y="2676525"/>
            <a:ext cx="257175" cy="962025"/>
            <a:chOff x="4503100" y="2676525"/>
            <a:chExt cx="257175" cy="962025"/>
          </a:xfrm>
        </p:grpSpPr>
        <p:sp>
          <p:nvSpPr>
            <p:cNvPr id="30" name="Cube 29"/>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1" name="Cube 3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2" name="Cube 3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4" name="Group 59"/>
          <p:cNvGrpSpPr/>
          <p:nvPr/>
        </p:nvGrpSpPr>
        <p:grpSpPr>
          <a:xfrm>
            <a:off x="2743200" y="1524000"/>
            <a:ext cx="3043672" cy="1690686"/>
            <a:chOff x="2743200" y="1524000"/>
            <a:chExt cx="3043672" cy="1690686"/>
          </a:xfrm>
        </p:grpSpPr>
        <p:sp>
          <p:nvSpPr>
            <p:cNvPr id="34" name="Rectangle 33"/>
            <p:cNvSpPr/>
            <p:nvPr/>
          </p:nvSpPr>
          <p:spPr>
            <a:xfrm>
              <a:off x="2743200" y="1524000"/>
              <a:ext cx="1566454" cy="535531"/>
            </a:xfrm>
            <a:prstGeom prst="rect">
              <a:avLst/>
            </a:prstGeom>
          </p:spPr>
          <p:txBody>
            <a:bodyPr wrap="none">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Perfiles</a:t>
              </a:r>
            </a:p>
          </p:txBody>
        </p:sp>
        <p:sp>
          <p:nvSpPr>
            <p:cNvPr id="35" name="Rectangle 34"/>
            <p:cNvSpPr/>
            <p:nvPr/>
          </p:nvSpPr>
          <p:spPr>
            <a:xfrm>
              <a:off x="2743200" y="1993612"/>
              <a:ext cx="2286000" cy="430887"/>
            </a:xfrm>
            <a:prstGeom prst="rect">
              <a:avLst/>
            </a:prstGeom>
          </p:spPr>
          <p:txBody>
            <a:bodyPr wrap="square">
              <a:spAutoFit/>
            </a:bodyPr>
            <a:lstStyle/>
            <a:p>
              <a:r>
                <a:rPr lang="es-ES" sz="1100" b="1" dirty="0" smtClean="0">
                  <a:solidFill>
                    <a:schemeClr val="bg1"/>
                  </a:solidFill>
                  <a:latin typeface="Segoe" pitchFamily="34" charset="0"/>
                </a:rPr>
                <a:t>Redirección documentos</a:t>
              </a:r>
            </a:p>
            <a:p>
              <a:r>
                <a:rPr lang="es-ES" sz="1100" b="1" dirty="0" smtClean="0">
                  <a:solidFill>
                    <a:schemeClr val="bg1"/>
                  </a:solidFill>
                  <a:latin typeface="Segoe" pitchFamily="34" charset="0"/>
                </a:rPr>
                <a:t>Offline files</a:t>
              </a:r>
              <a:endParaRPr lang="es-ES" sz="1100" b="1" dirty="0">
                <a:solidFill>
                  <a:schemeClr val="bg1"/>
                </a:solidFill>
                <a:latin typeface="Segoe" pitchFamily="34" charset="0"/>
              </a:endParaRPr>
            </a:p>
          </p:txBody>
        </p:sp>
        <p:pic>
          <p:nvPicPr>
            <p:cNvPr id="36" name="Picture 3"/>
            <p:cNvPicPr>
              <a:picLocks noChangeAspect="1" noChangeArrowheads="1"/>
            </p:cNvPicPr>
            <p:nvPr/>
          </p:nvPicPr>
          <p:blipFill>
            <a:blip r:embed="rId7"/>
            <a:srcRect/>
            <a:stretch>
              <a:fillRect/>
            </a:stretch>
          </p:blipFill>
          <p:spPr bwMode="auto">
            <a:xfrm>
              <a:off x="3897747" y="1593848"/>
              <a:ext cx="1889125" cy="1620838"/>
            </a:xfrm>
            <a:prstGeom prst="rect">
              <a:avLst/>
            </a:prstGeom>
            <a:noFill/>
            <a:ln w="9525">
              <a:noFill/>
              <a:miter lim="800000"/>
              <a:headEnd/>
              <a:tailEnd/>
            </a:ln>
            <a:effectLst/>
          </p:spPr>
        </p:pic>
      </p:grpSp>
      <p:grpSp>
        <p:nvGrpSpPr>
          <p:cNvPr id="29" name="75 Grupo"/>
          <p:cNvGrpSpPr/>
          <p:nvPr/>
        </p:nvGrpSpPr>
        <p:grpSpPr>
          <a:xfrm>
            <a:off x="5181600" y="5105400"/>
            <a:ext cx="3182112" cy="1752600"/>
            <a:chOff x="5181600" y="5105400"/>
            <a:chExt cx="3182112" cy="1752600"/>
          </a:xfrm>
        </p:grpSpPr>
        <p:grpSp>
          <p:nvGrpSpPr>
            <p:cNvPr id="33" name="Group 61"/>
            <p:cNvGrpSpPr/>
            <p:nvPr/>
          </p:nvGrpSpPr>
          <p:grpSpPr>
            <a:xfrm>
              <a:off x="5181600" y="5105400"/>
              <a:ext cx="3101469" cy="1752600"/>
              <a:chOff x="5181600" y="5105400"/>
              <a:chExt cx="3101469" cy="1752600"/>
            </a:xfrm>
          </p:grpSpPr>
          <p:pic>
            <p:nvPicPr>
              <p:cNvPr id="44" name="Picture 5" descr="Desktop-SoftGrid"/>
              <p:cNvPicPr>
                <a:picLocks noChangeAspect="1" noChangeArrowheads="1"/>
              </p:cNvPicPr>
              <p:nvPr/>
            </p:nvPicPr>
            <p:blipFill>
              <a:blip r:embed="rId8" cstate="email"/>
              <a:srcRect/>
              <a:stretch>
                <a:fillRect/>
              </a:stretch>
            </p:blipFill>
            <p:spPr bwMode="auto">
              <a:xfrm>
                <a:off x="5181600" y="5135562"/>
                <a:ext cx="1590675" cy="1722438"/>
              </a:xfrm>
              <a:prstGeom prst="rect">
                <a:avLst/>
              </a:prstGeom>
              <a:noFill/>
              <a:ln w="9525">
                <a:noFill/>
                <a:miter lim="800000"/>
                <a:headEnd/>
                <a:tailEnd/>
              </a:ln>
            </p:spPr>
          </p:pic>
          <p:sp>
            <p:nvSpPr>
              <p:cNvPr id="45"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Aplicaciones</a:t>
                </a:r>
                <a:endParaRPr lang="es-ES" sz="1600" b="1" dirty="0">
                  <a:solidFill>
                    <a:schemeClr val="bg1"/>
                  </a:solidFill>
                  <a:latin typeface="Segoe" pitchFamily="34" charset="0"/>
                </a:endParaRPr>
              </a:p>
            </p:txBody>
          </p:sp>
        </p:grpSp>
        <p:pic>
          <p:nvPicPr>
            <p:cNvPr id="43" name="Picture 2" descr="C:\Users\chajones\Desktop\Logo-MSAV.png"/>
            <p:cNvPicPr>
              <a:picLocks noChangeAspect="1" noChangeArrowheads="1"/>
            </p:cNvPicPr>
            <p:nvPr/>
          </p:nvPicPr>
          <p:blipFill>
            <a:blip r:embed="rId9"/>
            <a:srcRect/>
            <a:stretch>
              <a:fillRect/>
            </a:stretch>
          </p:blipFill>
          <p:spPr bwMode="auto">
            <a:xfrm>
              <a:off x="6720840" y="5843990"/>
              <a:ext cx="1642872" cy="426656"/>
            </a:xfrm>
            <a:prstGeom prst="rect">
              <a:avLst/>
            </a:prstGeom>
            <a:noFill/>
          </p:spPr>
        </p:pic>
      </p:grpSp>
      <p:grpSp>
        <p:nvGrpSpPr>
          <p:cNvPr id="37" name="Group 62"/>
          <p:cNvGrpSpPr/>
          <p:nvPr/>
        </p:nvGrpSpPr>
        <p:grpSpPr>
          <a:xfrm>
            <a:off x="338840" y="4876800"/>
            <a:ext cx="3353685" cy="1676400"/>
            <a:chOff x="338840" y="4876800"/>
            <a:chExt cx="3353685" cy="1676400"/>
          </a:xfrm>
        </p:grpSpPr>
        <p:pic>
          <p:nvPicPr>
            <p:cNvPr id="38" name="Picture 7" descr="Desktop-Virtual"/>
            <p:cNvPicPr>
              <a:picLocks noChangeAspect="1" noChangeArrowheads="1"/>
            </p:cNvPicPr>
            <p:nvPr/>
          </p:nvPicPr>
          <p:blipFill>
            <a:blip r:embed="rId10" cstate="email"/>
            <a:srcRect/>
            <a:stretch>
              <a:fillRect/>
            </a:stretch>
          </p:blipFill>
          <p:spPr bwMode="auto">
            <a:xfrm>
              <a:off x="2286000" y="4995863"/>
              <a:ext cx="1406525" cy="1557337"/>
            </a:xfrm>
            <a:prstGeom prst="rect">
              <a:avLst/>
            </a:prstGeom>
            <a:noFill/>
            <a:ln w="9525">
              <a:noFill/>
              <a:miter lim="800000"/>
              <a:headEnd/>
              <a:tailEnd/>
            </a:ln>
          </p:spPr>
        </p:pic>
        <p:sp>
          <p:nvSpPr>
            <p:cNvPr id="3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Desktop</a:t>
              </a:r>
              <a:endParaRPr lang="es-ES" sz="1600" b="1" dirty="0">
                <a:solidFill>
                  <a:schemeClr val="bg1"/>
                </a:solidFill>
                <a:latin typeface="Segoe" pitchFamily="34" charset="0"/>
              </a:endParaRPr>
            </a:p>
          </p:txBody>
        </p:sp>
      </p:grpSp>
      <p:pic>
        <p:nvPicPr>
          <p:cNvPr id="40" name="Picture 40" descr="Picture1.png"/>
          <p:cNvPicPr>
            <a:picLocks noChangeAspect="1"/>
          </p:cNvPicPr>
          <p:nvPr/>
        </p:nvPicPr>
        <p:blipFill>
          <a:blip r:embed="rId11"/>
          <a:stretch>
            <a:fillRect/>
          </a:stretch>
        </p:blipFill>
        <p:spPr>
          <a:xfrm>
            <a:off x="277645" y="5350234"/>
            <a:ext cx="1865463" cy="524119"/>
          </a:xfrm>
          <a:prstGeom prst="rect">
            <a:avLst/>
          </a:prstGeom>
        </p:spPr>
      </p:pic>
      <p:pic>
        <p:nvPicPr>
          <p:cNvPr id="46" name="Picture 20" descr="EDV_white"/>
          <p:cNvPicPr>
            <a:picLocks noChangeAspect="1" noChangeArrowheads="1"/>
          </p:cNvPicPr>
          <p:nvPr/>
        </p:nvPicPr>
        <p:blipFill>
          <a:blip r:embed="rId12"/>
          <a:srcRect/>
          <a:stretch>
            <a:fillRect/>
          </a:stretch>
        </p:blipFill>
        <p:spPr bwMode="auto">
          <a:xfrm>
            <a:off x="437332" y="5846064"/>
            <a:ext cx="1281739" cy="352701"/>
          </a:xfrm>
          <a:prstGeom prst="rect">
            <a:avLst/>
          </a:prstGeom>
          <a:noFill/>
        </p:spPr>
      </p:pic>
      <p:pic>
        <p:nvPicPr>
          <p:cNvPr id="47" name="Picture 15" descr="Server-Physical-Single"/>
          <p:cNvPicPr>
            <a:picLocks noChangeAspect="1" noChangeArrowheads="1"/>
          </p:cNvPicPr>
          <p:nvPr/>
        </p:nvPicPr>
        <p:blipFill>
          <a:blip r:embed="rId13" cstate="email"/>
          <a:srcRect/>
          <a:stretch>
            <a:fillRect/>
          </a:stretch>
        </p:blipFill>
        <p:spPr bwMode="auto">
          <a:xfrm>
            <a:off x="6125303" y="3152063"/>
            <a:ext cx="1212850" cy="961818"/>
          </a:xfrm>
          <a:prstGeom prst="rect">
            <a:avLst/>
          </a:prstGeom>
          <a:noFill/>
          <a:ln w="9525">
            <a:noFill/>
            <a:miter lim="800000"/>
            <a:headEnd/>
            <a:tailEnd/>
          </a:ln>
        </p:spPr>
      </p:pic>
      <p:pic>
        <p:nvPicPr>
          <p:cNvPr id="48" name="Picture 16" descr="Servers-Virtual-Two"/>
          <p:cNvPicPr>
            <a:picLocks noChangeAspect="1" noChangeArrowheads="1"/>
          </p:cNvPicPr>
          <p:nvPr/>
        </p:nvPicPr>
        <p:blipFill>
          <a:blip r:embed="rId14" cstate="email"/>
          <a:srcRect/>
          <a:stretch>
            <a:fillRect/>
          </a:stretch>
        </p:blipFill>
        <p:spPr bwMode="auto">
          <a:xfrm>
            <a:off x="6125303" y="2597767"/>
            <a:ext cx="1212850" cy="1124001"/>
          </a:xfrm>
          <a:prstGeom prst="rect">
            <a:avLst/>
          </a:prstGeom>
          <a:noFill/>
          <a:ln w="9525">
            <a:noFill/>
            <a:miter lim="800000"/>
            <a:headEnd/>
            <a:tailEnd/>
          </a:ln>
        </p:spPr>
      </p:pic>
      <p:sp>
        <p:nvSpPr>
          <p:cNvPr id="49"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s-ES" sz="1600" b="1" dirty="0" smtClean="0">
                <a:solidFill>
                  <a:schemeClr val="bg1"/>
                </a:solidFill>
                <a:latin typeface="Segoe" pitchFamily="34" charset="0"/>
              </a:rPr>
              <a:t>Virtualización Servidores</a:t>
            </a:r>
            <a:endParaRPr lang="es-ES" sz="1600" b="1" dirty="0">
              <a:solidFill>
                <a:schemeClr val="bg1"/>
              </a:solidFill>
              <a:latin typeface="Segoe" pitchFamily="34" charset="0"/>
            </a:endParaRPr>
          </a:p>
        </p:txBody>
      </p:sp>
      <p:pic>
        <p:nvPicPr>
          <p:cNvPr id="50" name="Picture 49" descr="\\.PSF\Parallels Share\Virtualization PPT\Windows-Server-2008-Logo.png"/>
          <p:cNvPicPr>
            <a:picLocks noChangeAspect="1" noChangeArrowheads="1"/>
          </p:cNvPicPr>
          <p:nvPr/>
        </p:nvPicPr>
        <p:blipFill>
          <a:blip r:embed="rId15" cstate="email"/>
          <a:srcRect/>
          <a:stretch>
            <a:fillRect/>
          </a:stretch>
        </p:blipFill>
        <p:spPr bwMode="auto">
          <a:xfrm>
            <a:off x="7345877" y="2638301"/>
            <a:ext cx="1651000" cy="250825"/>
          </a:xfrm>
          <a:prstGeom prst="rect">
            <a:avLst/>
          </a:prstGeom>
          <a:noFill/>
          <a:ln w="9525">
            <a:noFill/>
            <a:miter lim="800000"/>
            <a:headEnd/>
            <a:tailEnd/>
          </a:ln>
        </p:spPr>
      </p:pic>
      <p:grpSp>
        <p:nvGrpSpPr>
          <p:cNvPr id="41" name="Group 58"/>
          <p:cNvGrpSpPr/>
          <p:nvPr/>
        </p:nvGrpSpPr>
        <p:grpSpPr>
          <a:xfrm>
            <a:off x="7445827" y="2928934"/>
            <a:ext cx="1460663" cy="345288"/>
            <a:chOff x="6780811" y="4139897"/>
            <a:chExt cx="2363189" cy="558640"/>
          </a:xfrm>
        </p:grpSpPr>
        <p:pic>
          <p:nvPicPr>
            <p:cNvPr id="52" name="Picture 2" descr="C:\Users\shlotito\Documents\IMAGES- LOGOS\New Folder\HyperV-Svr-1_bL_r.png"/>
            <p:cNvPicPr>
              <a:picLocks noChangeAspect="1" noChangeArrowheads="1"/>
            </p:cNvPicPr>
            <p:nvPr/>
          </p:nvPicPr>
          <p:blipFill>
            <a:blip r:embed="rId16"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53" name="Picture 2" descr="C:\Users\shlotito\Documents\IMAGES- LOGOS\New Folder\HyperV-Svr-1_bL_r.png"/>
            <p:cNvPicPr>
              <a:picLocks noChangeAspect="1" noChangeArrowheads="1"/>
            </p:cNvPicPr>
            <p:nvPr/>
          </p:nvPicPr>
          <p:blipFill>
            <a:blip r:embed="rId17">
              <a:lum bright="100000" contrast="100000"/>
            </a:blip>
            <a:srcRect l="39245" b="-12816"/>
            <a:stretch>
              <a:fillRect/>
            </a:stretch>
          </p:blipFill>
          <p:spPr bwMode="auto">
            <a:xfrm>
              <a:off x="6780811" y="4282266"/>
              <a:ext cx="2363189" cy="416271"/>
            </a:xfrm>
            <a:prstGeom prst="rect">
              <a:avLst/>
            </a:prstGeom>
            <a:noFill/>
            <a:ln>
              <a:noFill/>
            </a:ln>
            <a:effectLst/>
          </p:spPr>
        </p:pic>
      </p:grpSp>
      <p:sp>
        <p:nvSpPr>
          <p:cNvPr id="55" name="Rectangle 2"/>
          <p:cNvSpPr>
            <a:spLocks noGrp="1"/>
          </p:cNvSpPr>
          <p:nvPr>
            <p:ph type="title"/>
          </p:nvPr>
        </p:nvSpPr>
        <p:spPr>
          <a:xfrm>
            <a:off x="0" y="-24"/>
            <a:ext cx="9215470" cy="1143000"/>
          </a:xfrm>
        </p:spPr>
        <p:txBody>
          <a:bodyPr/>
          <a:lstStyle/>
          <a:p>
            <a:pPr eaLnBrk="1" hangingPunct="1"/>
            <a:r>
              <a:rPr lang="es-ES" sz="3600" dirty="0" smtClean="0"/>
              <a:t>Microsoft | Virtualización del puesto de trabajo</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8"/>
                                        </p:tgtEl>
                                        <p:attrNameLst>
                                          <p:attrName>ppt_x</p:attrName>
                                        </p:attrNameLst>
                                      </p:cBhvr>
                                      <p:tavLst>
                                        <p:tav tm="0">
                                          <p:val>
                                            <p:strVal val="ppt_x"/>
                                          </p:val>
                                        </p:tav>
                                        <p:tav tm="100000">
                                          <p:val>
                                            <p:strVal val="ppt_x"/>
                                          </p:val>
                                        </p:tav>
                                      </p:tavLst>
                                    </p:anim>
                                    <p:anim calcmode="lin" valueType="num">
                                      <p:cBhvr additive="base">
                                        <p:cTn id="19" dur="500"/>
                                        <p:tgtEl>
                                          <p:spTgt spid="48"/>
                                        </p:tgtEl>
                                        <p:attrNameLst>
                                          <p:attrName>ppt_y</p:attrName>
                                        </p:attrNameLst>
                                      </p:cBhvr>
                                      <p:tavLst>
                                        <p:tav tm="0">
                                          <p:val>
                                            <p:strVal val="ppt_y"/>
                                          </p:val>
                                        </p:tav>
                                        <p:tav tm="100000">
                                          <p:val>
                                            <p:strVal val="1+ppt_h/2"/>
                                          </p:val>
                                        </p:tav>
                                      </p:tavLst>
                                    </p:anim>
                                    <p:set>
                                      <p:cBhvr>
                                        <p:cTn id="20" dur="1" fill="hold">
                                          <p:stCondLst>
                                            <p:cond delay="499"/>
                                          </p:stCondLst>
                                        </p:cTn>
                                        <p:tgtEl>
                                          <p:spTgt spid="4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49"/>
                                        </p:tgtEl>
                                        <p:attrNameLst>
                                          <p:attrName>ppt_x</p:attrName>
                                        </p:attrNameLst>
                                      </p:cBhvr>
                                      <p:tavLst>
                                        <p:tav tm="0">
                                          <p:val>
                                            <p:strVal val="ppt_x"/>
                                          </p:val>
                                        </p:tav>
                                        <p:tav tm="100000">
                                          <p:val>
                                            <p:strVal val="ppt_x"/>
                                          </p:val>
                                        </p:tav>
                                      </p:tavLst>
                                    </p:anim>
                                    <p:anim calcmode="lin" valueType="num">
                                      <p:cBhvr additive="base">
                                        <p:cTn id="23" dur="500"/>
                                        <p:tgtEl>
                                          <p:spTgt spid="49"/>
                                        </p:tgtEl>
                                        <p:attrNameLst>
                                          <p:attrName>ppt_y</p:attrName>
                                        </p:attrNameLst>
                                      </p:cBhvr>
                                      <p:tavLst>
                                        <p:tav tm="0">
                                          <p:val>
                                            <p:strVal val="ppt_y"/>
                                          </p:val>
                                        </p:tav>
                                        <p:tav tm="100000">
                                          <p:val>
                                            <p:strVal val="1+ppt_h/2"/>
                                          </p:val>
                                        </p:tav>
                                      </p:tavLst>
                                    </p:anim>
                                    <p:set>
                                      <p:cBhvr>
                                        <p:cTn id="24" dur="1" fill="hold">
                                          <p:stCondLst>
                                            <p:cond delay="499"/>
                                          </p:stCondLst>
                                        </p:cTn>
                                        <p:tgtEl>
                                          <p:spTgt spid="4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50"/>
                                        </p:tgtEl>
                                        <p:attrNameLst>
                                          <p:attrName>ppt_x</p:attrName>
                                        </p:attrNameLst>
                                      </p:cBhvr>
                                      <p:tavLst>
                                        <p:tav tm="0">
                                          <p:val>
                                            <p:strVal val="ppt_x"/>
                                          </p:val>
                                        </p:tav>
                                        <p:tav tm="100000">
                                          <p:val>
                                            <p:strVal val="ppt_x"/>
                                          </p:val>
                                        </p:tav>
                                      </p:tavLst>
                                    </p:anim>
                                    <p:anim calcmode="lin" valueType="num">
                                      <p:cBhvr additive="base">
                                        <p:cTn id="27" dur="500"/>
                                        <p:tgtEl>
                                          <p:spTgt spid="50"/>
                                        </p:tgtEl>
                                        <p:attrNameLst>
                                          <p:attrName>ppt_y</p:attrName>
                                        </p:attrNameLst>
                                      </p:cBhvr>
                                      <p:tavLst>
                                        <p:tav tm="0">
                                          <p:val>
                                            <p:strVal val="ppt_y"/>
                                          </p:val>
                                        </p:tav>
                                        <p:tav tm="100000">
                                          <p:val>
                                            <p:strVal val="1+ppt_h/2"/>
                                          </p:val>
                                        </p:tav>
                                      </p:tavLst>
                                    </p:anim>
                                    <p:set>
                                      <p:cBhvr>
                                        <p:cTn id="28" dur="1" fill="hold">
                                          <p:stCondLst>
                                            <p:cond delay="499"/>
                                          </p:stCondLst>
                                        </p:cTn>
                                        <p:tgtEl>
                                          <p:spTgt spid="50"/>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1"/>
                                        </p:tgtEl>
                                        <p:attrNameLst>
                                          <p:attrName>ppt_x</p:attrName>
                                        </p:attrNameLst>
                                      </p:cBhvr>
                                      <p:tavLst>
                                        <p:tav tm="0">
                                          <p:val>
                                            <p:strVal val="ppt_x"/>
                                          </p:val>
                                        </p:tav>
                                        <p:tav tm="100000">
                                          <p:val>
                                            <p:strVal val="ppt_x"/>
                                          </p:val>
                                        </p:tav>
                                      </p:tavLst>
                                    </p:anim>
                                    <p:anim calcmode="lin" valueType="num">
                                      <p:cBhvr additive="base">
                                        <p:cTn id="31" dur="500"/>
                                        <p:tgtEl>
                                          <p:spTgt spid="41"/>
                                        </p:tgtEl>
                                        <p:attrNameLst>
                                          <p:attrName>ppt_y</p:attrName>
                                        </p:attrNameLst>
                                      </p:cBhvr>
                                      <p:tavLst>
                                        <p:tav tm="0">
                                          <p:val>
                                            <p:strVal val="ppt_y"/>
                                          </p:val>
                                        </p:tav>
                                        <p:tav tm="100000">
                                          <p:val>
                                            <p:strVal val="1+ppt_h/2"/>
                                          </p:val>
                                        </p:tav>
                                      </p:tavLst>
                                    </p:anim>
                                    <p:set>
                                      <p:cBhvr>
                                        <p:cTn id="32" dur="1" fill="hold">
                                          <p:stCondLst>
                                            <p:cond delay="499"/>
                                          </p:stCondLst>
                                        </p:cTn>
                                        <p:tgtEl>
                                          <p:spTgt spid="41"/>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7"/>
                                        </p:tgtEl>
                                        <p:attrNameLst>
                                          <p:attrName>ppt_x</p:attrName>
                                        </p:attrNameLst>
                                      </p:cBhvr>
                                      <p:tavLst>
                                        <p:tav tm="0">
                                          <p:val>
                                            <p:strVal val="ppt_x"/>
                                          </p:val>
                                        </p:tav>
                                        <p:tav tm="100000">
                                          <p:val>
                                            <p:strVal val="ppt_x"/>
                                          </p:val>
                                        </p:tav>
                                      </p:tavLst>
                                    </p:anim>
                                    <p:anim calcmode="lin" valueType="num">
                                      <p:cBhvr additive="base">
                                        <p:cTn id="35" dur="500"/>
                                        <p:tgtEl>
                                          <p:spTgt spid="47"/>
                                        </p:tgtEl>
                                        <p:attrNameLst>
                                          <p:attrName>ppt_y</p:attrName>
                                        </p:attrNameLst>
                                      </p:cBhvr>
                                      <p:tavLst>
                                        <p:tav tm="0">
                                          <p:val>
                                            <p:strVal val="ppt_y"/>
                                          </p:val>
                                        </p:tav>
                                        <p:tav tm="100000">
                                          <p:val>
                                            <p:strVal val="1+ppt_h/2"/>
                                          </p:val>
                                        </p:tav>
                                      </p:tavLst>
                                    </p:anim>
                                    <p:set>
                                      <p:cBhvr>
                                        <p:cTn id="36" dur="1" fill="hold">
                                          <p:stCondLst>
                                            <p:cond delay="499"/>
                                          </p:stCondLst>
                                        </p:cTn>
                                        <p:tgtEl>
                                          <p:spTgt spid="47"/>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29"/>
                                        </p:tgtEl>
                                        <p:attrNameLst>
                                          <p:attrName>ppt_x</p:attrName>
                                        </p:attrNameLst>
                                      </p:cBhvr>
                                      <p:tavLst>
                                        <p:tav tm="0">
                                          <p:val>
                                            <p:strVal val="ppt_x"/>
                                          </p:val>
                                        </p:tav>
                                        <p:tav tm="100000">
                                          <p:val>
                                            <p:strVal val="ppt_x"/>
                                          </p:val>
                                        </p:tav>
                                      </p:tavLst>
                                    </p:anim>
                                    <p:anim calcmode="lin" valueType="num">
                                      <p:cBhvr additive="base">
                                        <p:cTn id="47" dur="500"/>
                                        <p:tgtEl>
                                          <p:spTgt spid="29"/>
                                        </p:tgtEl>
                                        <p:attrNameLst>
                                          <p:attrName>ppt_y</p:attrName>
                                        </p:attrNameLst>
                                      </p:cBhvr>
                                      <p:tavLst>
                                        <p:tav tm="0">
                                          <p:val>
                                            <p:strVal val="ppt_y"/>
                                          </p:val>
                                        </p:tav>
                                        <p:tav tm="100000">
                                          <p:val>
                                            <p:strVal val="1+ppt_h/2"/>
                                          </p:val>
                                        </p:tav>
                                      </p:tavLst>
                                    </p:anim>
                                    <p:set>
                                      <p:cBhvr>
                                        <p:cTn id="48" dur="1" fill="hold">
                                          <p:stCondLst>
                                            <p:cond delay="499"/>
                                          </p:stCondLst>
                                        </p:cTn>
                                        <p:tgtEl>
                                          <p:spTgt spid="29"/>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
                                        </p:tgtEl>
                                        <p:attrNameLst>
                                          <p:attrName>ppt_x</p:attrName>
                                        </p:attrNameLst>
                                      </p:cBhvr>
                                      <p:tavLst>
                                        <p:tav tm="0">
                                          <p:val>
                                            <p:strVal val="ppt_x"/>
                                          </p:val>
                                        </p:tav>
                                        <p:tav tm="100000">
                                          <p:val>
                                            <p:strVal val="ppt_x"/>
                                          </p:val>
                                        </p:tav>
                                      </p:tavLst>
                                    </p:anim>
                                    <p:anim calcmode="lin" valueType="num">
                                      <p:cBhvr additive="base">
                                        <p:cTn id="51" dur="500"/>
                                        <p:tgtEl>
                                          <p:spTgt spid="2"/>
                                        </p:tgtEl>
                                        <p:attrNameLst>
                                          <p:attrName>ppt_y</p:attrName>
                                        </p:attrNameLst>
                                      </p:cBhvr>
                                      <p:tavLst>
                                        <p:tav tm="0">
                                          <p:val>
                                            <p:strVal val="ppt_y"/>
                                          </p:val>
                                        </p:tav>
                                        <p:tav tm="100000">
                                          <p:val>
                                            <p:strVal val="1+ppt_h/2"/>
                                          </p:val>
                                        </p:tav>
                                      </p:tavLst>
                                    </p:anim>
                                    <p:set>
                                      <p:cBhvr>
                                        <p:cTn id="52" dur="1" fill="hold">
                                          <p:stCondLst>
                                            <p:cond delay="499"/>
                                          </p:stCondLst>
                                        </p:cTn>
                                        <p:tgtEl>
                                          <p:spTgt spid="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1"/>
                                        </p:tgtEl>
                                        <p:attrNameLst>
                                          <p:attrName>ppt_x</p:attrName>
                                        </p:attrNameLst>
                                      </p:cBhvr>
                                      <p:tavLst>
                                        <p:tav tm="0">
                                          <p:val>
                                            <p:strVal val="ppt_x"/>
                                          </p:val>
                                        </p:tav>
                                        <p:tav tm="100000">
                                          <p:val>
                                            <p:strVal val="ppt_x"/>
                                          </p:val>
                                        </p:tav>
                                      </p:tavLst>
                                    </p:anim>
                                    <p:anim calcmode="lin" valueType="num">
                                      <p:cBhvr additive="base">
                                        <p:cTn id="55" dur="500"/>
                                        <p:tgtEl>
                                          <p:spTgt spid="21"/>
                                        </p:tgtEl>
                                        <p:attrNameLst>
                                          <p:attrName>ppt_y</p:attrName>
                                        </p:attrNameLst>
                                      </p:cBhvr>
                                      <p:tavLst>
                                        <p:tav tm="0">
                                          <p:val>
                                            <p:strVal val="ppt_y"/>
                                          </p:val>
                                        </p:tav>
                                        <p:tav tm="100000">
                                          <p:val>
                                            <p:strVal val="1+ppt_h/2"/>
                                          </p:val>
                                        </p:tav>
                                      </p:tavLst>
                                    </p:anim>
                                    <p:set>
                                      <p:cBhvr>
                                        <p:cTn id="56" dur="1" fill="hold">
                                          <p:stCondLst>
                                            <p:cond delay="499"/>
                                          </p:stCondLst>
                                        </p:cTn>
                                        <p:tgtEl>
                                          <p:spTgt spid="21"/>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
                                        </p:tgtEl>
                                        <p:attrNameLst>
                                          <p:attrName>ppt_x</p:attrName>
                                        </p:attrNameLst>
                                      </p:cBhvr>
                                      <p:tavLst>
                                        <p:tav tm="0">
                                          <p:val>
                                            <p:strVal val="ppt_x"/>
                                          </p:val>
                                        </p:tav>
                                        <p:tav tm="100000">
                                          <p:val>
                                            <p:strVal val="ppt_x"/>
                                          </p:val>
                                        </p:tav>
                                      </p:tavLst>
                                    </p:anim>
                                    <p:anim calcmode="lin" valueType="num">
                                      <p:cBhvr additive="base">
                                        <p:cTn id="59" dur="500"/>
                                        <p:tgtEl>
                                          <p:spTgt spid="3"/>
                                        </p:tgtEl>
                                        <p:attrNameLst>
                                          <p:attrName>ppt_y</p:attrName>
                                        </p:attrNameLst>
                                      </p:cBhvr>
                                      <p:tavLst>
                                        <p:tav tm="0">
                                          <p:val>
                                            <p:strVal val="ppt_y"/>
                                          </p:val>
                                        </p:tav>
                                        <p:tav tm="100000">
                                          <p:val>
                                            <p:strVal val="1+ppt_h/2"/>
                                          </p:val>
                                        </p:tav>
                                      </p:tavLst>
                                    </p:anim>
                                    <p:set>
                                      <p:cBhvr>
                                        <p:cTn id="60" dur="1" fill="hold">
                                          <p:stCondLst>
                                            <p:cond delay="499"/>
                                          </p:stCondLst>
                                        </p:cTn>
                                        <p:tgtEl>
                                          <p:spTgt spid="3"/>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40"/>
                                        </p:tgtEl>
                                        <p:attrNameLst>
                                          <p:attrName>ppt_x</p:attrName>
                                        </p:attrNameLst>
                                      </p:cBhvr>
                                      <p:tavLst>
                                        <p:tav tm="0">
                                          <p:val>
                                            <p:strVal val="ppt_x"/>
                                          </p:val>
                                        </p:tav>
                                        <p:tav tm="100000">
                                          <p:val>
                                            <p:strVal val="ppt_x"/>
                                          </p:val>
                                        </p:tav>
                                      </p:tavLst>
                                    </p:anim>
                                    <p:anim calcmode="lin" valueType="num">
                                      <p:cBhvr additive="base">
                                        <p:cTn id="63" dur="500"/>
                                        <p:tgtEl>
                                          <p:spTgt spid="40"/>
                                        </p:tgtEl>
                                        <p:attrNameLst>
                                          <p:attrName>ppt_y</p:attrName>
                                        </p:attrNameLst>
                                      </p:cBhvr>
                                      <p:tavLst>
                                        <p:tav tm="0">
                                          <p:val>
                                            <p:strVal val="ppt_y"/>
                                          </p:val>
                                        </p:tav>
                                        <p:tav tm="100000">
                                          <p:val>
                                            <p:strVal val="1+ppt_h/2"/>
                                          </p:val>
                                        </p:tav>
                                      </p:tavLst>
                                    </p:anim>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754228" y="2368452"/>
            <a:ext cx="4811449" cy="3846630"/>
          </a:xfrm>
          <a:prstGeom prst="triangle">
            <a:avLst/>
          </a:prstGeom>
          <a:gradFill>
            <a:gsLst>
              <a:gs pos="0">
                <a:schemeClr val="tx1">
                  <a:alpha val="18000"/>
                </a:schemeClr>
              </a:gs>
              <a:gs pos="100000">
                <a:schemeClr val="tx1">
                  <a:alpha val="68000"/>
                </a:schemeClr>
              </a:gs>
            </a:gsLst>
            <a:lin ang="5400000" scaled="0"/>
          </a:gradFill>
          <a:ln>
            <a:noFill/>
          </a:ln>
          <a:effectLst/>
          <a:scene3d>
            <a:camera prst="orthographicFront">
              <a:rot lat="0" lon="0" rev="0"/>
            </a:camera>
            <a:lightRig rig="contrasting" dir="t">
              <a:rot lat="0" lon="0" rev="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Ins="1097280" bIns="45720" rtlCol="0" anchor="t"/>
          <a:lstStyle/>
          <a:p>
            <a:pPr marL="0" lvl="1" indent="-228600" algn="r" defTabSz="914363" eaLnBrk="0" hangingPunct="0">
              <a:lnSpc>
                <a:spcPct val="90000"/>
              </a:lnSpc>
              <a:spcBef>
                <a:spcPts val="0"/>
              </a:spcBef>
              <a:spcAft>
                <a:spcPts val="0"/>
              </a:spcAft>
              <a:buClr>
                <a:schemeClr val="tx2"/>
              </a:buClr>
              <a:buSzPct val="80000"/>
              <a:tabLst>
                <a:tab pos="424590" algn="l"/>
              </a:tabLst>
              <a:defRPr/>
            </a:pPr>
            <a:endParaRPr lang="en-US" sz="24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ndParaRPr>
          </a:p>
        </p:txBody>
      </p:sp>
      <p:grpSp>
        <p:nvGrpSpPr>
          <p:cNvPr id="2" name="Group 48"/>
          <p:cNvGrpSpPr/>
          <p:nvPr/>
        </p:nvGrpSpPr>
        <p:grpSpPr>
          <a:xfrm>
            <a:off x="6398116" y="3968623"/>
            <a:ext cx="2460164" cy="425245"/>
            <a:chOff x="6161322" y="3694193"/>
            <a:chExt cx="2460164" cy="425245"/>
          </a:xfrm>
        </p:grpSpPr>
        <p:sp>
          <p:nvSpPr>
            <p:cNvPr id="7" name="AutoShape 25"/>
            <p:cNvSpPr>
              <a:spLocks noChangeArrowheads="1"/>
            </p:cNvSpPr>
            <p:nvPr/>
          </p:nvSpPr>
          <p:spPr bwMode="auto">
            <a:xfrm>
              <a:off x="6161322" y="3803422"/>
              <a:ext cx="228600" cy="228600"/>
            </a:xfrm>
            <a:prstGeom prst="plus">
              <a:avLst>
                <a:gd name="adj" fmla="val 38097"/>
              </a:avLst>
            </a:prstGeom>
            <a:solidFill>
              <a:schemeClr val="bg1"/>
            </a:solidFill>
            <a:ln w="9525">
              <a:noFill/>
              <a:miter lim="800000"/>
              <a:headEnd/>
              <a:tailEnd/>
            </a:ln>
            <a:effectLst>
              <a:outerShdw blurRad="165100" sx="102000" sy="102000" algn="ctr" rotWithShape="0">
                <a:prstClr val="black">
                  <a:alpha val="56000"/>
                </a:prstClr>
              </a:outerShdw>
            </a:effectLst>
          </p:spPr>
          <p:txBody>
            <a:bodyPr wrap="none" anchor="ctr"/>
            <a:lstStyle/>
            <a:p>
              <a:pPr algn="ctr" defTabSz="914400"/>
              <a:endParaRPr lang="en-US" dirty="0">
                <a:solidFill>
                  <a:schemeClr val="bg1"/>
                </a:solidFill>
              </a:endParaRPr>
            </a:p>
          </p:txBody>
        </p:sp>
        <p:pic>
          <p:nvPicPr>
            <p:cNvPr id="8" name="Picture 3" descr="C:\kidaro\review\images\logos\EDVwithicon_wht.png"/>
            <p:cNvPicPr>
              <a:picLocks noChangeAspect="1" noChangeArrowheads="1"/>
            </p:cNvPicPr>
            <p:nvPr/>
          </p:nvPicPr>
          <p:blipFill>
            <a:blip r:embed="rId2" cstate="print"/>
            <a:srcRect/>
            <a:stretch>
              <a:fillRect/>
            </a:stretch>
          </p:blipFill>
          <p:spPr bwMode="auto">
            <a:xfrm>
              <a:off x="6560743" y="3694193"/>
              <a:ext cx="2060743" cy="425245"/>
            </a:xfrm>
            <a:prstGeom prst="rect">
              <a:avLst/>
            </a:prstGeom>
            <a:noFill/>
            <a:effectLst>
              <a:outerShdw blurRad="165100" sx="102000" sy="102000" algn="ctr" rotWithShape="0">
                <a:prstClr val="black">
                  <a:alpha val="56000"/>
                </a:prstClr>
              </a:outerShdw>
            </a:effectLst>
          </p:spPr>
        </p:pic>
      </p:grpSp>
      <p:sp>
        <p:nvSpPr>
          <p:cNvPr id="9" name="Rounded Rectangle 8"/>
          <p:cNvSpPr/>
          <p:nvPr/>
        </p:nvSpPr>
        <p:spPr>
          <a:xfrm>
            <a:off x="2298565" y="3845878"/>
            <a:ext cx="1920240" cy="640080"/>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342900" algn="ctr" defTabSz="45720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Applications</a:t>
            </a:r>
            <a:endParaRPr lang="en-US" sz="18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
        <p:nvSpPr>
          <p:cNvPr id="10" name="Rounded Rectangle 9"/>
          <p:cNvSpPr/>
          <p:nvPr/>
        </p:nvSpPr>
        <p:spPr>
          <a:xfrm>
            <a:off x="2298565" y="4537877"/>
            <a:ext cx="3935814" cy="64008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342900" algn="ctr" defTabSz="45720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Operating System</a:t>
            </a:r>
            <a:endParaRPr lang="en-US" sz="18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sp>
        <p:nvSpPr>
          <p:cNvPr id="11" name="Rounded Rectangle 10"/>
          <p:cNvSpPr/>
          <p:nvPr/>
        </p:nvSpPr>
        <p:spPr>
          <a:xfrm>
            <a:off x="2298565" y="5229877"/>
            <a:ext cx="3929057" cy="640080"/>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342900" algn="ctr" defTabSz="45720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rPr>
              <a:t>Hardware</a:t>
            </a:r>
            <a:endParaRPr lang="en-US" sz="1800" b="1"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latin typeface="+mn-lt"/>
              <a:cs typeface="+mn-cs"/>
            </a:endParaRPr>
          </a:p>
        </p:txBody>
      </p:sp>
      <p:pic>
        <p:nvPicPr>
          <p:cNvPr id="12" name="Picture 42"/>
          <p:cNvPicPr>
            <a:picLocks noChangeAspect="1" noChangeArrowheads="1"/>
          </p:cNvPicPr>
          <p:nvPr/>
        </p:nvPicPr>
        <p:blipFill>
          <a:blip r:embed="rId3" cstate="print">
            <a:clrChange>
              <a:clrFrom>
                <a:srgbClr val="008000"/>
              </a:clrFrom>
              <a:clrTo>
                <a:srgbClr val="008000">
                  <a:alpha val="0"/>
                </a:srgbClr>
              </a:clrTo>
            </a:clrChange>
          </a:blip>
          <a:srcRect/>
          <a:stretch>
            <a:fillRect/>
          </a:stretch>
        </p:blipFill>
        <p:spPr bwMode="auto">
          <a:xfrm>
            <a:off x="2105428" y="4650936"/>
            <a:ext cx="471488" cy="457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 name="Picture 2" descr="C:\Users\paul\AppData\Local\Microsoft\Windows\Temporary Internet Files\Content.IE5\DPP8BAT1\MCj04338340000[1].png"/>
          <p:cNvPicPr>
            <a:picLocks noChangeAspect="1" noChangeArrowheads="1"/>
          </p:cNvPicPr>
          <p:nvPr/>
        </p:nvPicPr>
        <p:blipFill>
          <a:blip r:embed="rId4"/>
          <a:srcRect/>
          <a:stretch>
            <a:fillRect/>
          </a:stretch>
        </p:blipFill>
        <p:spPr bwMode="auto">
          <a:xfrm>
            <a:off x="2054629" y="5228788"/>
            <a:ext cx="671286" cy="671286"/>
          </a:xfrm>
          <a:prstGeom prst="rect">
            <a:avLst/>
          </a:prstGeom>
          <a:noFill/>
          <a:effectLst>
            <a:outerShdw blurRad="50800" dist="38100" dir="2700000" algn="tl" rotWithShape="0">
              <a:prstClr val="black">
                <a:alpha val="40000"/>
              </a:prstClr>
            </a:outerShdw>
          </a:effectLst>
        </p:spPr>
      </p:pic>
      <p:sp>
        <p:nvSpPr>
          <p:cNvPr id="14" name="Isosceles Triangle 13"/>
          <p:cNvSpPr/>
          <p:nvPr/>
        </p:nvSpPr>
        <p:spPr>
          <a:xfrm>
            <a:off x="2567075" y="2437734"/>
            <a:ext cx="1188720" cy="1005118"/>
          </a:xfrm>
          <a:prstGeom prst="triangle">
            <a:avLst/>
          </a:prstGeom>
          <a:gradFill>
            <a:gsLst>
              <a:gs pos="2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336197" y="3890718"/>
            <a:ext cx="1848129"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44"/>
          <p:cNvGrpSpPr>
            <a:grpSpLocks/>
          </p:cNvGrpSpPr>
          <p:nvPr/>
        </p:nvGrpSpPr>
        <p:grpSpPr bwMode="auto">
          <a:xfrm>
            <a:off x="1928989" y="3835896"/>
            <a:ext cx="796926" cy="701675"/>
            <a:chOff x="4006" y="2646"/>
            <a:chExt cx="505" cy="429"/>
          </a:xfrm>
          <a:effectLst>
            <a:outerShdw blurRad="50800" dist="38100" dir="2700000" algn="tl" rotWithShape="0">
              <a:prstClr val="black">
                <a:alpha val="40000"/>
              </a:prstClr>
            </a:outerShdw>
          </a:effectLst>
        </p:grpSpPr>
        <p:pic>
          <p:nvPicPr>
            <p:cNvPr id="17" name="Picture 45"/>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18" name="Picture 46"/>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19" name="Picture 47"/>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grpSp>
        <p:nvGrpSpPr>
          <p:cNvPr id="4" name="Group 47"/>
          <p:cNvGrpSpPr/>
          <p:nvPr/>
        </p:nvGrpSpPr>
        <p:grpSpPr>
          <a:xfrm>
            <a:off x="4307382" y="3844486"/>
            <a:ext cx="1920240" cy="641472"/>
            <a:chOff x="4070588" y="3570056"/>
            <a:chExt cx="1920240" cy="641472"/>
          </a:xfrm>
        </p:grpSpPr>
        <p:sp>
          <p:nvSpPr>
            <p:cNvPr id="21" name="Rounded Rectangle 8"/>
            <p:cNvSpPr/>
            <p:nvPr/>
          </p:nvSpPr>
          <p:spPr bwMode="auto">
            <a:xfrm>
              <a:off x="4070588" y="3570056"/>
              <a:ext cx="1920240" cy="641472"/>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 PC</a:t>
              </a:r>
            </a:p>
          </p:txBody>
        </p:sp>
        <p:sp>
          <p:nvSpPr>
            <p:cNvPr id="22" name="Rounded Rectangle 21"/>
            <p:cNvSpPr/>
            <p:nvPr/>
          </p:nvSpPr>
          <p:spPr>
            <a:xfrm>
              <a:off x="4117774" y="3620004"/>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15"/>
            <p:cNvPicPr>
              <a:picLocks noChangeAspect="1" noChangeArrowheads="1"/>
            </p:cNvPicPr>
            <p:nvPr/>
          </p:nvPicPr>
          <p:blipFill>
            <a:blip r:embed="rId6">
              <a:clrChange>
                <a:clrFrom>
                  <a:srgbClr val="4C5A69"/>
                </a:clrFrom>
                <a:clrTo>
                  <a:srgbClr val="4C5A69">
                    <a:alpha val="0"/>
                  </a:srgbClr>
                </a:clrTo>
              </a:clrChange>
            </a:blip>
            <a:srcRect/>
            <a:stretch>
              <a:fillRect/>
            </a:stretch>
          </p:blipFill>
          <p:spPr bwMode="auto">
            <a:xfrm>
              <a:off x="5369066" y="3640364"/>
              <a:ext cx="561975" cy="485775"/>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6" name="Group 51"/>
          <p:cNvGrpSpPr/>
          <p:nvPr/>
        </p:nvGrpSpPr>
        <p:grpSpPr>
          <a:xfrm>
            <a:off x="4307382" y="2470499"/>
            <a:ext cx="1965938" cy="1316579"/>
            <a:chOff x="4070588" y="2196069"/>
            <a:chExt cx="1965938" cy="1316579"/>
          </a:xfrm>
        </p:grpSpPr>
        <p:grpSp>
          <p:nvGrpSpPr>
            <p:cNvPr id="16" name="Group 50"/>
            <p:cNvGrpSpPr/>
            <p:nvPr/>
          </p:nvGrpSpPr>
          <p:grpSpPr>
            <a:xfrm>
              <a:off x="4070588" y="2196069"/>
              <a:ext cx="1965938" cy="668903"/>
              <a:chOff x="4070588" y="2196069"/>
              <a:chExt cx="1965938" cy="668903"/>
            </a:xfrm>
          </p:grpSpPr>
          <p:sp>
            <p:nvSpPr>
              <p:cNvPr id="30" name="Rounded Rectangle 4"/>
              <p:cNvSpPr/>
              <p:nvPr/>
            </p:nvSpPr>
            <p:spPr bwMode="auto">
              <a:xfrm>
                <a:off x="4070588" y="2196069"/>
                <a:ext cx="1882362" cy="625368"/>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Applications</a:t>
                </a:r>
              </a:p>
            </p:txBody>
          </p:sp>
          <p:grpSp>
            <p:nvGrpSpPr>
              <p:cNvPr id="20" name="Group 44"/>
              <p:cNvGrpSpPr>
                <a:grpSpLocks/>
              </p:cNvGrpSpPr>
              <p:nvPr/>
            </p:nvGrpSpPr>
            <p:grpSpPr bwMode="auto">
              <a:xfrm>
                <a:off x="5288121" y="2206020"/>
                <a:ext cx="748405" cy="658952"/>
                <a:chOff x="4006" y="2646"/>
                <a:chExt cx="505" cy="429"/>
              </a:xfrm>
              <a:effectLst>
                <a:outerShdw blurRad="50800" dist="38100" dir="2700000" algn="tl" rotWithShape="0">
                  <a:prstClr val="black">
                    <a:alpha val="40000"/>
                  </a:prstClr>
                </a:outerShdw>
              </a:effectLst>
            </p:grpSpPr>
            <p:pic>
              <p:nvPicPr>
                <p:cNvPr id="33" name="Picture 45"/>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p:spPr>
            </p:pic>
            <p:pic>
              <p:nvPicPr>
                <p:cNvPr id="34" name="Picture 46"/>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p:spPr>
            </p:pic>
            <p:pic>
              <p:nvPicPr>
                <p:cNvPr id="35" name="Picture 47"/>
                <p:cNvPicPr>
                  <a:picLocks noChangeAspect="1" noChangeArrowheads="1"/>
                </p:cNvPicPr>
                <p:nvPr/>
              </p:nvPicPr>
              <p:blipFill>
                <a:blip r:embed="rId5">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p:spPr>
            </p:pic>
          </p:grpSp>
          <p:sp>
            <p:nvSpPr>
              <p:cNvPr id="32" name="Rounded Rectangle 31"/>
              <p:cNvSpPr/>
              <p:nvPr/>
            </p:nvSpPr>
            <p:spPr>
              <a:xfrm>
                <a:off x="4110340" y="2244688"/>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49"/>
            <p:cNvGrpSpPr/>
            <p:nvPr/>
          </p:nvGrpSpPr>
          <p:grpSpPr>
            <a:xfrm>
              <a:off x="4070588" y="2878845"/>
              <a:ext cx="1881669" cy="633803"/>
              <a:chOff x="4070588" y="2878845"/>
              <a:chExt cx="1881669" cy="633803"/>
            </a:xfrm>
          </p:grpSpPr>
          <p:sp>
            <p:nvSpPr>
              <p:cNvPr id="27" name="Rounded Rectangle 6"/>
              <p:cNvSpPr/>
              <p:nvPr/>
            </p:nvSpPr>
            <p:spPr bwMode="auto">
              <a:xfrm>
                <a:off x="4070588" y="2878845"/>
                <a:ext cx="1881669" cy="633803"/>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n-US" sz="1800" b="1" spc="-100"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OS</a:t>
                </a:r>
              </a:p>
            </p:txBody>
          </p:sp>
          <p:sp>
            <p:nvSpPr>
              <p:cNvPr id="28" name="Rounded Rectangle 27"/>
              <p:cNvSpPr/>
              <p:nvPr/>
            </p:nvSpPr>
            <p:spPr>
              <a:xfrm>
                <a:off x="4114057" y="2932346"/>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18"/>
              <p:cNvPicPr>
                <a:picLocks noChangeAspect="1" noChangeArrowheads="1"/>
              </p:cNvPicPr>
              <p:nvPr/>
            </p:nvPicPr>
            <p:blipFill>
              <a:blip r:embed="rId7" cstate="print"/>
              <a:stretch>
                <a:fillRect/>
              </a:stretch>
            </p:blipFill>
            <p:spPr bwMode="auto">
              <a:xfrm>
                <a:off x="5233638" y="3004026"/>
                <a:ext cx="661639" cy="391177"/>
              </a:xfrm>
              <a:prstGeom prst="rect">
                <a:avLst/>
              </a:prstGeom>
              <a:noFill/>
              <a:ln w="9525">
                <a:noFill/>
                <a:miter lim="800000"/>
                <a:headEnd/>
                <a:tailEnd/>
              </a:ln>
              <a:effectLst>
                <a:outerShdw blurRad="190500" sx="102000" sy="102000" algn="ctr" rotWithShape="0">
                  <a:prstClr val="black">
                    <a:alpha val="70000"/>
                  </a:prstClr>
                </a:outerShdw>
              </a:effectLst>
            </p:spPr>
          </p:pic>
        </p:grpSp>
      </p:grpSp>
      <p:sp>
        <p:nvSpPr>
          <p:cNvPr id="36" name="Rounded Rectangle 35"/>
          <p:cNvSpPr/>
          <p:nvPr/>
        </p:nvSpPr>
        <p:spPr>
          <a:xfrm>
            <a:off x="2336197" y="4589527"/>
            <a:ext cx="3847914"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2339914" y="5277186"/>
            <a:ext cx="3847914"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5"/>
          <p:cNvGrpSpPr/>
          <p:nvPr/>
        </p:nvGrpSpPr>
        <p:grpSpPr>
          <a:xfrm>
            <a:off x="984577" y="214290"/>
            <a:ext cx="7098646" cy="1519424"/>
            <a:chOff x="1981200" y="1676400"/>
            <a:chExt cx="4495799" cy="986023"/>
          </a:xfrm>
          <a:effectLst>
            <a:reflection blurRad="6350" stA="52000" endA="300" endPos="35000" dir="5400000" sy="-100000" algn="bl" rotWithShape="0"/>
          </a:effectLst>
        </p:grpSpPr>
        <p:pic>
          <p:nvPicPr>
            <p:cNvPr id="39" name="Picture 3" descr="C:\kidaro\review\images\logos\EDVwithicon_wht.png"/>
            <p:cNvPicPr>
              <a:picLocks noChangeAspect="1" noChangeArrowheads="1"/>
            </p:cNvPicPr>
            <p:nvPr/>
          </p:nvPicPr>
          <p:blipFill>
            <a:blip r:embed="rId8"/>
            <a:srcRect l="22531"/>
            <a:stretch>
              <a:fillRect/>
            </a:stretch>
          </p:blipFill>
          <p:spPr bwMode="auto">
            <a:xfrm>
              <a:off x="3048000" y="1719942"/>
              <a:ext cx="3428999" cy="913385"/>
            </a:xfrm>
            <a:prstGeom prst="rect">
              <a:avLst/>
            </a:prstGeom>
            <a:noFill/>
          </p:spPr>
        </p:pic>
        <p:pic>
          <p:nvPicPr>
            <p:cNvPr id="40" name="Picture 4" descr="C:\kidaro\review\images\logos\EDVwithicon_3D.png"/>
            <p:cNvPicPr>
              <a:picLocks noChangeAspect="1" noChangeArrowheads="1"/>
            </p:cNvPicPr>
            <p:nvPr/>
          </p:nvPicPr>
          <p:blipFill>
            <a:blip r:embed="rId9" cstate="print"/>
            <a:srcRect r="77620"/>
            <a:stretch>
              <a:fillRect/>
            </a:stretch>
          </p:blipFill>
          <p:spPr bwMode="auto">
            <a:xfrm>
              <a:off x="1981200" y="1676400"/>
              <a:ext cx="990600" cy="986023"/>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1"/>
          <p:cNvSpPr>
            <a:spLocks noGrp="1"/>
          </p:cNvSpPr>
          <p:nvPr>
            <p:ph type="title"/>
          </p:nvPr>
        </p:nvSpPr>
        <p:spPr>
          <a:xfrm>
            <a:off x="457200" y="357166"/>
            <a:ext cx="8229600" cy="914400"/>
          </a:xfrm>
        </p:spPr>
        <p:txBody>
          <a:bodyPr/>
          <a:lstStyle/>
          <a:p>
            <a:r>
              <a:rPr lang="en-US" dirty="0" err="1" smtClean="0"/>
              <a:t>Arquitectura</a:t>
            </a:r>
            <a:r>
              <a:rPr lang="en-US" dirty="0" smtClean="0"/>
              <a:t> de MED-V</a:t>
            </a:r>
            <a:endParaRPr lang="en-US" dirty="0"/>
          </a:p>
        </p:txBody>
      </p:sp>
      <p:pic>
        <p:nvPicPr>
          <p:cNvPr id="5" name="Picture 4" descr="MEDV_Architecture_1of3.png"/>
          <p:cNvPicPr>
            <a:picLocks noChangeAspect="1"/>
          </p:cNvPicPr>
          <p:nvPr/>
        </p:nvPicPr>
        <p:blipFill>
          <a:blip r:embed="rId2"/>
          <a:stretch>
            <a:fillRect/>
          </a:stretch>
        </p:blipFill>
        <p:spPr>
          <a:xfrm>
            <a:off x="1478995" y="4457463"/>
            <a:ext cx="3631871" cy="1957364"/>
          </a:xfrm>
          <a:prstGeom prst="rect">
            <a:avLst/>
          </a:prstGeom>
        </p:spPr>
      </p:pic>
      <p:pic>
        <p:nvPicPr>
          <p:cNvPr id="6" name="Picture 5" descr="MEDV_Architecture_2of3.png"/>
          <p:cNvPicPr>
            <a:picLocks noChangeAspect="1"/>
          </p:cNvPicPr>
          <p:nvPr/>
        </p:nvPicPr>
        <p:blipFill>
          <a:blip r:embed="rId3"/>
          <a:srcRect b="1555"/>
          <a:stretch>
            <a:fillRect/>
          </a:stretch>
        </p:blipFill>
        <p:spPr>
          <a:xfrm>
            <a:off x="365316" y="1362916"/>
            <a:ext cx="5137915" cy="3925283"/>
          </a:xfrm>
          <a:prstGeom prst="rect">
            <a:avLst/>
          </a:prstGeom>
        </p:spPr>
      </p:pic>
      <p:pic>
        <p:nvPicPr>
          <p:cNvPr id="7" name="Picture 6" descr="MEDV_Architecture_3of3.png"/>
          <p:cNvPicPr>
            <a:picLocks noChangeAspect="1"/>
          </p:cNvPicPr>
          <p:nvPr/>
        </p:nvPicPr>
        <p:blipFill>
          <a:blip r:embed="rId4"/>
          <a:stretch>
            <a:fillRect/>
          </a:stretch>
        </p:blipFill>
        <p:spPr>
          <a:xfrm>
            <a:off x="4732436" y="3015890"/>
            <a:ext cx="3026559" cy="2449533"/>
          </a:xfrm>
          <a:prstGeom prst="rect">
            <a:avLst/>
          </a:prstGeo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66672"/>
            <a:ext cx="8001056" cy="1047750"/>
          </a:xfrm>
        </p:spPr>
        <p:txBody>
          <a:bodyPr/>
          <a:lstStyle/>
          <a:p>
            <a:r>
              <a:rPr lang="es-ES" sz="3200" dirty="0" smtClean="0">
                <a:latin typeface="Segoe"/>
              </a:rPr>
              <a:t>Microsoft Enterprise Desktop </a:t>
            </a:r>
            <a:r>
              <a:rPr lang="es-ES" sz="3200" dirty="0" err="1" smtClean="0">
                <a:latin typeface="Segoe"/>
              </a:rPr>
              <a:t>Virtualization</a:t>
            </a:r>
            <a:endParaRPr lang="es-ES" sz="3200" dirty="0"/>
          </a:p>
        </p:txBody>
      </p:sp>
      <p:sp>
        <p:nvSpPr>
          <p:cNvPr id="6" name="TextBox 5"/>
          <p:cNvSpPr txBox="1"/>
          <p:nvPr/>
        </p:nvSpPr>
        <p:spPr>
          <a:xfrm>
            <a:off x="714348" y="1818679"/>
            <a:ext cx="3889355"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smtClean="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rPr>
              <a:t>demo</a:t>
            </a:r>
            <a:endParaRPr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428604"/>
            <a:ext cx="8229600" cy="914400"/>
          </a:xfrm>
        </p:spPr>
        <p:txBody>
          <a:bodyPr/>
          <a:lstStyle/>
          <a:p>
            <a:r>
              <a:rPr lang="es-ES" sz="4000" dirty="0" smtClean="0"/>
              <a:t>Diferencias entre MED-V y APP-V</a:t>
            </a:r>
            <a:endParaRPr lang="es-ES" sz="4000" dirty="0"/>
          </a:p>
        </p:txBody>
      </p:sp>
      <p:sp>
        <p:nvSpPr>
          <p:cNvPr id="4" name="Rounded Rectangle 3"/>
          <p:cNvSpPr/>
          <p:nvPr/>
        </p:nvSpPr>
        <p:spPr>
          <a:xfrm>
            <a:off x="3516085" y="3052062"/>
            <a:ext cx="2286000" cy="838200"/>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defTabSz="457200">
              <a:lnSpc>
                <a:spcPct val="90000"/>
              </a:lnSpc>
              <a:spcBef>
                <a:spcPct val="50000"/>
              </a:spcBef>
              <a:buClr>
                <a:srgbClr val="311852"/>
              </a:buClr>
              <a:buSzPct val="55000"/>
              <a:defRPr/>
            </a:pPr>
            <a:r>
              <a:rPr lang="es-ES" sz="1800" b="1"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Aplicaciones</a:t>
            </a:r>
          </a:p>
        </p:txBody>
      </p:sp>
      <p:sp>
        <p:nvSpPr>
          <p:cNvPr id="5" name="Rounded Rectangle 4"/>
          <p:cNvSpPr/>
          <p:nvPr/>
        </p:nvSpPr>
        <p:spPr>
          <a:xfrm>
            <a:off x="3516085" y="3966462"/>
            <a:ext cx="2286000" cy="838200"/>
          </a:xfrm>
          <a:prstGeom prst="roundRect">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defTabSz="457200">
              <a:lnSpc>
                <a:spcPct val="90000"/>
              </a:lnSpc>
              <a:spcBef>
                <a:spcPct val="50000"/>
              </a:spcBef>
              <a:buClr>
                <a:srgbClr val="311852"/>
              </a:buClr>
              <a:buSzPct val="55000"/>
              <a:defRPr/>
            </a:pPr>
            <a:r>
              <a:rPr lang="es-ES" sz="1800" b="1"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Sistema Operativo</a:t>
            </a:r>
          </a:p>
        </p:txBody>
      </p:sp>
      <p:sp>
        <p:nvSpPr>
          <p:cNvPr id="6" name="Rounded Rectangle 5"/>
          <p:cNvSpPr/>
          <p:nvPr/>
        </p:nvSpPr>
        <p:spPr>
          <a:xfrm>
            <a:off x="3516085" y="4880862"/>
            <a:ext cx="2286000" cy="838200"/>
          </a:xfrm>
          <a:prstGeom prst="roundRect">
            <a:avLst/>
          </a:pr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indent="-342900" algn="ctr" defTabSz="457200">
              <a:lnSpc>
                <a:spcPct val="90000"/>
              </a:lnSpc>
              <a:spcBef>
                <a:spcPct val="50000"/>
              </a:spcBef>
              <a:buClr>
                <a:srgbClr val="311852"/>
              </a:buClr>
              <a:buSzPct val="55000"/>
              <a:defRPr/>
            </a:pPr>
            <a:r>
              <a:rPr lang="es-ES" sz="1800" b="1" spc="-10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Hardware</a:t>
            </a:r>
          </a:p>
        </p:txBody>
      </p:sp>
      <p:grpSp>
        <p:nvGrpSpPr>
          <p:cNvPr id="2" name="Group 44"/>
          <p:cNvGrpSpPr>
            <a:grpSpLocks/>
          </p:cNvGrpSpPr>
          <p:nvPr/>
        </p:nvGrpSpPr>
        <p:grpSpPr bwMode="auto">
          <a:xfrm>
            <a:off x="3278644" y="3133188"/>
            <a:ext cx="796925" cy="701675"/>
            <a:chOff x="4006" y="2646"/>
            <a:chExt cx="505" cy="429"/>
          </a:xfrm>
          <a:effectLst>
            <a:outerShdw blurRad="50800" dist="38100" dir="2700000" algn="tl" rotWithShape="0">
              <a:prstClr val="black">
                <a:alpha val="40000"/>
              </a:prstClr>
            </a:outerShdw>
          </a:effectLst>
        </p:grpSpPr>
        <p:pic>
          <p:nvPicPr>
            <p:cNvPr id="8" name="Picture 45"/>
            <p:cNvPicPr>
              <a:picLocks noChangeAspect="1" noChangeArrowheads="1"/>
            </p:cNvPicPr>
            <p:nvPr/>
          </p:nvPicPr>
          <p:blipFill>
            <a:blip r:embed="rId2">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9" name="Picture 46"/>
            <p:cNvPicPr>
              <a:picLocks noChangeAspect="1" noChangeArrowheads="1"/>
            </p:cNvPicPr>
            <p:nvPr/>
          </p:nvPicPr>
          <p:blipFill>
            <a:blip r:embed="rId2">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10" name="Picture 47"/>
            <p:cNvPicPr>
              <a:picLocks noChangeAspect="1" noChangeArrowheads="1"/>
            </p:cNvPicPr>
            <p:nvPr/>
          </p:nvPicPr>
          <p:blipFill>
            <a:blip r:embed="rId2">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pic>
        <p:nvPicPr>
          <p:cNvPr id="11" name="Picture 42"/>
          <p:cNvPicPr>
            <a:picLocks noChangeAspect="1" noChangeArrowheads="1"/>
          </p:cNvPicPr>
          <p:nvPr/>
        </p:nvPicPr>
        <p:blipFill>
          <a:blip r:embed="rId3" cstate="print">
            <a:clrChange>
              <a:clrFrom>
                <a:srgbClr val="008000"/>
              </a:clrFrom>
              <a:clrTo>
                <a:srgbClr val="008000">
                  <a:alpha val="0"/>
                </a:srgbClr>
              </a:clrTo>
            </a:clrChange>
          </a:blip>
          <a:srcRect/>
          <a:stretch>
            <a:fillRect/>
          </a:stretch>
        </p:blipFill>
        <p:spPr bwMode="auto">
          <a:xfrm>
            <a:off x="3250315" y="4172411"/>
            <a:ext cx="471488" cy="457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Rounded Rectangle 11"/>
          <p:cNvSpPr/>
          <p:nvPr/>
        </p:nvSpPr>
        <p:spPr bwMode="auto">
          <a:xfrm>
            <a:off x="6050944" y="1512822"/>
            <a:ext cx="2834640" cy="4988011"/>
          </a:xfrm>
          <a:prstGeom prst="roundRect">
            <a:avLst>
              <a:gd name="adj" fmla="val 8105"/>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a:p>
            <a:pPr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a:p>
            <a:pPr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a:p>
            <a:pPr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a:p>
            <a:pPr lvl="1" indent="-342900" defTabSz="457200" eaLnBrk="0" hangingPunct="0">
              <a:lnSpc>
                <a:spcPct val="80000"/>
              </a:lnSpc>
              <a:spcAft>
                <a:spcPts val="600"/>
              </a:spcAft>
              <a:buClr>
                <a:schemeClr val="tx2"/>
              </a:buClr>
              <a:buSzPct val="80000"/>
              <a:defRPr/>
            </a:pPr>
            <a:r>
              <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rPr>
              <a:t>¿Qué hace?</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Crea un paquete de una sola aplicación</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Elimina instalación de aplicaciones</a:t>
            </a:r>
          </a:p>
          <a:p>
            <a:pPr marL="342900" lvl="1" indent="-342900" defTabSz="457200" eaLnBrk="0" hangingPunct="0">
              <a:lnSpc>
                <a:spcPct val="80000"/>
              </a:lnSpc>
              <a:spcBef>
                <a:spcPts val="1000"/>
              </a:spcBef>
              <a:spcAft>
                <a:spcPts val="600"/>
              </a:spcAft>
              <a:buClr>
                <a:schemeClr val="tx2"/>
              </a:buClr>
              <a:buSzPct val="80000"/>
              <a:defRPr/>
            </a:pPr>
            <a:r>
              <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rPr>
              <a:t>¿Para qué sirve?</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Resuelve conflictos entre aplicaciones</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Simplifica la entrega y el testeo de aplicaciones</a:t>
            </a:r>
          </a:p>
          <a:p>
            <a:pPr lvl="1" indent="-342900" defTabSz="457200" eaLnBrk="0" hangingPunct="0">
              <a:lnSpc>
                <a:spcPct val="80000"/>
              </a:lnSpc>
              <a:spcAft>
                <a:spcPts val="600"/>
              </a:spcAft>
              <a:buClr>
                <a:schemeClr val="tx2"/>
              </a:buClr>
              <a:buSzPct val="80000"/>
              <a:buFont typeface="Arial" pitchFamily="34" charset="0"/>
              <a:buChar char="•"/>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a:p>
            <a:pPr lvl="1" indent="-342900" defTabSz="457200" eaLnBrk="0" hangingPunct="0">
              <a:lnSpc>
                <a:spcPct val="80000"/>
              </a:lnSpc>
              <a:spcAft>
                <a:spcPts val="600"/>
              </a:spcAft>
              <a:buClr>
                <a:schemeClr val="tx2"/>
              </a:buClr>
              <a:buSzPct val="80000"/>
              <a:buFont typeface="Arial" pitchFamily="34" charset="0"/>
              <a:buChar char="•"/>
              <a:defRPr/>
            </a:pPr>
            <a:endParaRPr lang="es-ES" sz="1800"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endParaRPr>
          </a:p>
        </p:txBody>
      </p:sp>
      <p:pic>
        <p:nvPicPr>
          <p:cNvPr id="13" name="Picture 2" descr="C:\Users\chajones\Desktop\Logo-MSAV.png"/>
          <p:cNvPicPr>
            <a:picLocks noChangeAspect="1" noChangeArrowheads="1"/>
          </p:cNvPicPr>
          <p:nvPr/>
        </p:nvPicPr>
        <p:blipFill>
          <a:blip r:embed="rId5"/>
          <a:srcRect/>
          <a:stretch>
            <a:fillRect/>
          </a:stretch>
        </p:blipFill>
        <p:spPr bwMode="auto">
          <a:xfrm>
            <a:off x="6500594" y="2106194"/>
            <a:ext cx="1930656" cy="450867"/>
          </a:xfrm>
          <a:prstGeom prst="rect">
            <a:avLst/>
          </a:prstGeom>
          <a:noFill/>
          <a:ln w="9525">
            <a:noFill/>
            <a:miter lim="800000"/>
            <a:headEnd/>
            <a:tailEnd/>
          </a:ln>
        </p:spPr>
      </p:pic>
      <p:sp>
        <p:nvSpPr>
          <p:cNvPr id="14" name="Rounded Rectangle 13"/>
          <p:cNvSpPr/>
          <p:nvPr/>
        </p:nvSpPr>
        <p:spPr bwMode="auto">
          <a:xfrm>
            <a:off x="228600" y="1512822"/>
            <a:ext cx="2834640" cy="4988011"/>
          </a:xfrm>
          <a:prstGeom prst="roundRect">
            <a:avLst>
              <a:gd name="adj" fmla="val 8217"/>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r>
              <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rPr>
              <a:t>¿Qué hace?</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Crea una aplicación empaquetada con el sistema operativo completo</a:t>
            </a:r>
          </a:p>
          <a:p>
            <a:pPr marL="0" lvl="1" indent="-342900" defTabSz="457200" eaLnBrk="0" hangingPunct="0">
              <a:lnSpc>
                <a:spcPct val="80000"/>
              </a:lnSpc>
              <a:spcAft>
                <a:spcPts val="600"/>
              </a:spcAft>
              <a:buClr>
                <a:schemeClr val="tx2"/>
              </a:buClr>
              <a:buSzPct val="80000"/>
              <a:defRPr/>
            </a:pPr>
            <a:endPar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r>
              <a:rPr lang="es-ES" sz="18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rPr>
              <a:t>¿Para qué sirve?</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Resuelve problemas de compatibilidad de aplicaciones</a:t>
            </a:r>
          </a:p>
          <a:p>
            <a:pPr marL="344488" lvl="1" indent="-233363" defTabSz="457200" eaLnBrk="0" hangingPunct="0">
              <a:lnSpc>
                <a:spcPct val="80000"/>
              </a:lnSpc>
              <a:spcBef>
                <a:spcPct val="20000"/>
              </a:spcBef>
              <a:spcAft>
                <a:spcPts val="300"/>
              </a:spcAft>
              <a:buClr>
                <a:schemeClr val="tx2"/>
              </a:buClr>
              <a:buSzPct val="80000"/>
              <a:buBlip>
                <a:blip r:embed="rId4"/>
              </a:buBlip>
              <a:defRPr/>
            </a:pPr>
            <a:r>
              <a:rPr lang="es-ES" dirty="0" smtClean="0">
                <a:solidFill>
                  <a:schemeClr val="bg1"/>
                </a:solidFill>
              </a:rPr>
              <a:t>Añade funcionalidad offline</a:t>
            </a:r>
          </a:p>
        </p:txBody>
      </p:sp>
      <p:grpSp>
        <p:nvGrpSpPr>
          <p:cNvPr id="7" name="Group 14"/>
          <p:cNvGrpSpPr/>
          <p:nvPr/>
        </p:nvGrpSpPr>
        <p:grpSpPr>
          <a:xfrm>
            <a:off x="518633" y="2187083"/>
            <a:ext cx="2362200" cy="958299"/>
            <a:chOff x="518632" y="4744944"/>
            <a:chExt cx="2362200" cy="958299"/>
          </a:xfrm>
        </p:grpSpPr>
        <p:pic>
          <p:nvPicPr>
            <p:cNvPr id="16" name="Picture 3" descr="C:\kidaro\review\images\logos\EDVwithicon_wht.png"/>
            <p:cNvPicPr>
              <a:picLocks noChangeAspect="1" noChangeArrowheads="1"/>
            </p:cNvPicPr>
            <p:nvPr/>
          </p:nvPicPr>
          <p:blipFill>
            <a:blip r:embed="rId6" cstate="print"/>
            <a:srcRect/>
            <a:stretch>
              <a:fillRect/>
            </a:stretch>
          </p:blipFill>
          <p:spPr bwMode="auto">
            <a:xfrm>
              <a:off x="518632" y="4744944"/>
              <a:ext cx="2362200" cy="487452"/>
            </a:xfrm>
            <a:prstGeom prst="rect">
              <a:avLst/>
            </a:prstGeom>
            <a:noFill/>
          </p:spPr>
        </p:pic>
        <p:pic>
          <p:nvPicPr>
            <p:cNvPr id="17" name="Picture 12" descr="Logo-Virtual-PC"/>
            <p:cNvPicPr>
              <a:picLocks noChangeAspect="1" noChangeArrowheads="1"/>
            </p:cNvPicPr>
            <p:nvPr/>
          </p:nvPicPr>
          <p:blipFill>
            <a:blip r:embed="rId7"/>
            <a:srcRect/>
            <a:stretch>
              <a:fillRect/>
            </a:stretch>
          </p:blipFill>
          <p:spPr bwMode="auto">
            <a:xfrm>
              <a:off x="883709" y="5322243"/>
              <a:ext cx="990600" cy="381000"/>
            </a:xfrm>
            <a:prstGeom prst="rect">
              <a:avLst/>
            </a:prstGeom>
            <a:noFill/>
            <a:ln w="9525">
              <a:noFill/>
              <a:miter lim="800000"/>
              <a:headEnd/>
              <a:tailEnd/>
            </a:ln>
          </p:spPr>
        </p:pic>
        <p:pic>
          <p:nvPicPr>
            <p:cNvPr id="18" name="Picture 1"/>
            <p:cNvPicPr>
              <a:picLocks noChangeAspect="1" noChangeArrowheads="1"/>
            </p:cNvPicPr>
            <p:nvPr/>
          </p:nvPicPr>
          <p:blipFill>
            <a:blip r:embed="rId8"/>
            <a:srcRect/>
            <a:stretch>
              <a:fillRect/>
            </a:stretch>
          </p:blipFill>
          <p:spPr bwMode="auto">
            <a:xfrm>
              <a:off x="594832" y="5448595"/>
              <a:ext cx="136046" cy="136046"/>
            </a:xfrm>
            <a:prstGeom prst="rect">
              <a:avLst/>
            </a:prstGeom>
            <a:noFill/>
            <a:ln w="9525">
              <a:noFill/>
              <a:miter lim="800000"/>
              <a:headEnd/>
              <a:tailEnd/>
            </a:ln>
            <a:effectLst/>
          </p:spPr>
        </p:pic>
      </p:grpSp>
      <p:pic>
        <p:nvPicPr>
          <p:cNvPr id="19" name="Picture 2" descr="C:\Users\paul\AppData\Local\Microsoft\Windows\Temporary Internet Files\Content.IE5\DPP8BAT1\MCj04338340000[1].png"/>
          <p:cNvPicPr>
            <a:picLocks noChangeAspect="1" noChangeArrowheads="1"/>
          </p:cNvPicPr>
          <p:nvPr/>
        </p:nvPicPr>
        <p:blipFill>
          <a:blip r:embed="rId9"/>
          <a:srcRect/>
          <a:stretch>
            <a:fillRect/>
          </a:stretch>
        </p:blipFill>
        <p:spPr bwMode="auto">
          <a:xfrm>
            <a:off x="3234838" y="5001367"/>
            <a:ext cx="671286" cy="671286"/>
          </a:xfrm>
          <a:prstGeom prst="rect">
            <a:avLst/>
          </a:prstGeom>
          <a:noFill/>
          <a:effectLst>
            <a:outerShdw blurRad="50800" dist="38100" dir="2700000" algn="tl" rotWithShape="0">
              <a:prstClr val="black">
                <a:alpha val="40000"/>
              </a:prstClr>
            </a:outerShdw>
          </a:effectLst>
        </p:spPr>
      </p:pic>
      <p:sp>
        <p:nvSpPr>
          <p:cNvPr id="20" name="Rounded Rectangle 19"/>
          <p:cNvSpPr/>
          <p:nvPr/>
        </p:nvSpPr>
        <p:spPr>
          <a:xfrm>
            <a:off x="274320" y="1564861"/>
            <a:ext cx="2743200" cy="639553"/>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Rounded Rectangle 20"/>
          <p:cNvSpPr/>
          <p:nvPr/>
        </p:nvSpPr>
        <p:spPr>
          <a:xfrm>
            <a:off x="6096664" y="1564861"/>
            <a:ext cx="2743200" cy="639553"/>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Rounded Rectangle 21"/>
          <p:cNvSpPr/>
          <p:nvPr/>
        </p:nvSpPr>
        <p:spPr>
          <a:xfrm>
            <a:off x="3541627" y="3077711"/>
            <a:ext cx="2227270" cy="375850"/>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Rounded Rectangle 22"/>
          <p:cNvSpPr/>
          <p:nvPr/>
        </p:nvSpPr>
        <p:spPr>
          <a:xfrm>
            <a:off x="3545344" y="3995828"/>
            <a:ext cx="2227270" cy="375850"/>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Rounded Rectangle 23"/>
          <p:cNvSpPr/>
          <p:nvPr/>
        </p:nvSpPr>
        <p:spPr>
          <a:xfrm>
            <a:off x="3541626" y="4902794"/>
            <a:ext cx="2227270" cy="375850"/>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Rectangle 24"/>
          <p:cNvSpPr/>
          <p:nvPr/>
        </p:nvSpPr>
        <p:spPr>
          <a:xfrm>
            <a:off x="3530450" y="4245351"/>
            <a:ext cx="199994" cy="184666"/>
          </a:xfrm>
          <a:prstGeom prst="rect">
            <a:avLst/>
          </a:prstGeom>
        </p:spPr>
        <p:txBody>
          <a:bodyPr wrap="square">
            <a:spAutoFit/>
          </a:bodyPr>
          <a:lstStyle/>
          <a:p>
            <a:r>
              <a:rPr lang="es-ES" sz="600" smtClean="0">
                <a:solidFill>
                  <a:schemeClr val="bg1"/>
                </a:solidFill>
                <a:effectLst>
                  <a:outerShdw blurRad="38100" dist="38100" dir="2700000" algn="tl">
                    <a:srgbClr val="000000">
                      <a:alpha val="43137"/>
                    </a:srgbClr>
                  </a:outerShdw>
                </a:effectLst>
              </a:rPr>
              <a:t>®</a:t>
            </a:r>
            <a:endParaRPr lang="es-ES" sz="600">
              <a:solidFill>
                <a:schemeClr val="bg1"/>
              </a:solidFill>
            </a:endParaRPr>
          </a:p>
        </p:txBody>
      </p:sp>
      <p:sp>
        <p:nvSpPr>
          <p:cNvPr id="26" name="Line 40"/>
          <p:cNvSpPr>
            <a:spLocks noChangeShapeType="1"/>
          </p:cNvSpPr>
          <p:nvPr/>
        </p:nvSpPr>
        <p:spPr bwMode="auto">
          <a:xfrm flipV="1">
            <a:off x="3079587" y="4834835"/>
            <a:ext cx="2530602" cy="0"/>
          </a:xfrm>
          <a:prstGeom prst="line">
            <a:avLst/>
          </a:prstGeom>
          <a:noFill/>
          <a:ln w="38100">
            <a:solidFill>
              <a:srgbClr val="FFFF00"/>
            </a:solidFill>
            <a:prstDash val="dashDot"/>
            <a:round/>
            <a:headEnd/>
            <a:tailEnd/>
          </a:ln>
        </p:spPr>
        <p:txBody>
          <a:bodyPr/>
          <a:lstStyle/>
          <a:p>
            <a:endParaRPr lang="es-ES"/>
          </a:p>
        </p:txBody>
      </p:sp>
      <p:sp>
        <p:nvSpPr>
          <p:cNvPr id="27" name="Line 41"/>
          <p:cNvSpPr>
            <a:spLocks noChangeShapeType="1"/>
          </p:cNvSpPr>
          <p:nvPr/>
        </p:nvSpPr>
        <p:spPr bwMode="auto">
          <a:xfrm flipV="1">
            <a:off x="3560253" y="3910910"/>
            <a:ext cx="2532660" cy="17462"/>
          </a:xfrm>
          <a:prstGeom prst="line">
            <a:avLst/>
          </a:prstGeom>
          <a:noFill/>
          <a:ln w="38100">
            <a:solidFill>
              <a:srgbClr val="FFFF00"/>
            </a:solidFill>
            <a:prstDash val="dashDot"/>
            <a:round/>
            <a:headEnd/>
            <a:tailEnd/>
          </a:ln>
        </p:spPr>
        <p:txBody>
          <a:bodyPr/>
          <a:lstStyle/>
          <a:p>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71438" y="1285860"/>
            <a:ext cx="9072594" cy="5572140"/>
          </a:xfrm>
          <a:prstGeom prst="roundRect">
            <a:avLst>
              <a:gd name="adj" fmla="val 8217"/>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dirty="0" smtClean="0">
              <a:solidFill>
                <a:schemeClr val="bg1"/>
              </a:solidFill>
            </a:endParaRPr>
          </a:p>
        </p:txBody>
      </p:sp>
      <p:pic>
        <p:nvPicPr>
          <p:cNvPr id="4" name="Picture 23" descr="Circular-Field"/>
          <p:cNvPicPr>
            <a:picLocks noChangeAspect="1" noChangeArrowheads="1"/>
          </p:cNvPicPr>
          <p:nvPr/>
        </p:nvPicPr>
        <p:blipFill>
          <a:blip r:embed="rId2"/>
          <a:srcRect/>
          <a:stretch>
            <a:fillRect/>
          </a:stretch>
        </p:blipFill>
        <p:spPr bwMode="auto">
          <a:xfrm>
            <a:off x="581025" y="2125663"/>
            <a:ext cx="7572375" cy="4656137"/>
          </a:xfrm>
          <a:prstGeom prst="rect">
            <a:avLst/>
          </a:prstGeom>
          <a:noFill/>
          <a:ln w="9525">
            <a:noFill/>
            <a:miter lim="800000"/>
            <a:headEnd/>
            <a:tailEnd/>
          </a:ln>
        </p:spPr>
      </p:pic>
      <p:pic>
        <p:nvPicPr>
          <p:cNvPr id="5" name="Picture 6" descr="C:\Program Files\Microsoft Resource DVD Artwork\DVD_ART\Artwork_Imagery\Shapes and Graphics\Connectors\connector stars - gold 5.png"/>
          <p:cNvPicPr>
            <a:picLocks noChangeAspect="1" noChangeArrowheads="1"/>
          </p:cNvPicPr>
          <p:nvPr/>
        </p:nvPicPr>
        <p:blipFill>
          <a:blip r:embed="rId3"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7" name="Picture 10" descr="Logo-Systems-Center"/>
            <p:cNvPicPr>
              <a:picLocks noChangeAspect="1" noChangeArrowheads="1"/>
            </p:cNvPicPr>
            <p:nvPr/>
          </p:nvPicPr>
          <p:blipFill>
            <a:blip r:embed="rId4" cstate="email"/>
            <a:srcRect/>
            <a:stretch>
              <a:fillRect/>
            </a:stretch>
          </p:blipFill>
          <p:spPr bwMode="auto">
            <a:xfrm>
              <a:off x="3810000" y="4054475"/>
              <a:ext cx="2138363" cy="577850"/>
            </a:xfrm>
            <a:prstGeom prst="rect">
              <a:avLst/>
            </a:prstGeom>
            <a:noFill/>
            <a:ln w="9525">
              <a:noFill/>
              <a:miter lim="800000"/>
              <a:headEnd/>
              <a:tailEnd/>
            </a:ln>
          </p:spPr>
        </p:pic>
        <p:sp>
          <p:nvSpPr>
            <p:cNvPr id="8"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s-ES" sz="1800" b="1" dirty="0" smtClean="0">
                  <a:solidFill>
                    <a:schemeClr val="bg1"/>
                  </a:solidFill>
                  <a:latin typeface="Segoe" pitchFamily="34" charset="0"/>
                </a:rPr>
                <a:t>Management</a:t>
              </a:r>
              <a:endParaRPr lang="es-ES" sz="1800" b="1" dirty="0">
                <a:solidFill>
                  <a:schemeClr val="bg1"/>
                </a:solidFill>
                <a:latin typeface="Segoe" pitchFamily="34" charset="0"/>
              </a:endParaRPr>
            </a:p>
          </p:txBody>
        </p:sp>
      </p:grpSp>
      <p:grpSp>
        <p:nvGrpSpPr>
          <p:cNvPr id="3" name="Group 69"/>
          <p:cNvGrpSpPr/>
          <p:nvPr/>
        </p:nvGrpSpPr>
        <p:grpSpPr>
          <a:xfrm>
            <a:off x="3429000" y="4648200"/>
            <a:ext cx="685800" cy="838200"/>
            <a:chOff x="3429000" y="4648200"/>
            <a:chExt cx="685800" cy="838200"/>
          </a:xfrm>
        </p:grpSpPr>
        <p:sp>
          <p:nvSpPr>
            <p:cNvPr id="10" name="Oval 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1" name="Oval 1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2" name="Oval 1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3" name="Oval 1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6" name="Group 74"/>
          <p:cNvGrpSpPr/>
          <p:nvPr/>
        </p:nvGrpSpPr>
        <p:grpSpPr>
          <a:xfrm>
            <a:off x="4869875" y="4953000"/>
            <a:ext cx="409575" cy="457200"/>
            <a:chOff x="4869875" y="4953000"/>
            <a:chExt cx="409575" cy="457200"/>
          </a:xfrm>
        </p:grpSpPr>
        <p:sp>
          <p:nvSpPr>
            <p:cNvPr id="15" name="Cube 14"/>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sp>
          <p:nvSpPr>
            <p:cNvPr id="16" name="Oval 1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dirty="0" smtClean="0">
                <a:solidFill>
                  <a:schemeClr val="bg1"/>
                </a:solidFill>
                <a:effectLst/>
                <a:latin typeface="Segoe" pitchFamily="34" charset="0"/>
              </a:endParaRPr>
            </a:p>
          </p:txBody>
        </p:sp>
      </p:grpSp>
      <p:grpSp>
        <p:nvGrpSpPr>
          <p:cNvPr id="9" name="Group 56"/>
          <p:cNvGrpSpPr/>
          <p:nvPr/>
        </p:nvGrpSpPr>
        <p:grpSpPr>
          <a:xfrm>
            <a:off x="71480" y="2567781"/>
            <a:ext cx="3195595" cy="1722438"/>
            <a:chOff x="71480" y="2567781"/>
            <a:chExt cx="3195595" cy="1722438"/>
          </a:xfrm>
        </p:grpSpPr>
        <p:pic>
          <p:nvPicPr>
            <p:cNvPr id="18" name="Picture 11" descr="Logo-Terminal-Services"/>
            <p:cNvPicPr>
              <a:picLocks noChangeAspect="1" noChangeArrowheads="1"/>
            </p:cNvPicPr>
            <p:nvPr/>
          </p:nvPicPr>
          <p:blipFill>
            <a:blip r:embed="rId5" cstate="email"/>
            <a:srcRect/>
            <a:stretch>
              <a:fillRect/>
            </a:stretch>
          </p:blipFill>
          <p:spPr bwMode="auto">
            <a:xfrm>
              <a:off x="152400" y="3214686"/>
              <a:ext cx="1520825" cy="339725"/>
            </a:xfrm>
            <a:prstGeom prst="rect">
              <a:avLst/>
            </a:prstGeom>
            <a:noFill/>
            <a:ln w="9525">
              <a:noFill/>
              <a:miter lim="800000"/>
              <a:headEnd/>
              <a:tailEnd/>
            </a:ln>
          </p:spPr>
        </p:pic>
        <p:sp>
          <p:nvSpPr>
            <p:cNvPr id="19"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Presentación</a:t>
              </a:r>
              <a:endParaRPr lang="es-ES" sz="1600" b="1" dirty="0">
                <a:solidFill>
                  <a:schemeClr val="bg1"/>
                </a:solidFill>
                <a:latin typeface="Segoe" pitchFamily="34" charset="0"/>
              </a:endParaRPr>
            </a:p>
          </p:txBody>
        </p:sp>
        <p:pic>
          <p:nvPicPr>
            <p:cNvPr id="20" name="Picture 6" descr="Desktop-TS-Client"/>
            <p:cNvPicPr>
              <a:picLocks noChangeAspect="1" noChangeArrowheads="1"/>
            </p:cNvPicPr>
            <p:nvPr/>
          </p:nvPicPr>
          <p:blipFill>
            <a:blip r:embed="rId6"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14" name="Group 70"/>
          <p:cNvGrpSpPr/>
          <p:nvPr/>
        </p:nvGrpSpPr>
        <p:grpSpPr>
          <a:xfrm>
            <a:off x="3154875" y="3664525"/>
            <a:ext cx="466725" cy="323850"/>
            <a:chOff x="3154875" y="3664525"/>
            <a:chExt cx="466725" cy="323850"/>
          </a:xfrm>
        </p:grpSpPr>
        <p:sp>
          <p:nvSpPr>
            <p:cNvPr id="22" name="Oval 21"/>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3" name="Oval 22"/>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17" name="Group 73"/>
          <p:cNvGrpSpPr/>
          <p:nvPr/>
        </p:nvGrpSpPr>
        <p:grpSpPr>
          <a:xfrm>
            <a:off x="5181600" y="3778950"/>
            <a:ext cx="1085850" cy="447675"/>
            <a:chOff x="5181600" y="3778950"/>
            <a:chExt cx="1085850" cy="447675"/>
          </a:xfrm>
        </p:grpSpPr>
        <p:sp>
          <p:nvSpPr>
            <p:cNvPr id="25" name="Cube 24"/>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6" name="Cube 25"/>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7" name="Oval 26"/>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28" name="Oval 27"/>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1" name="Group 72"/>
          <p:cNvGrpSpPr/>
          <p:nvPr/>
        </p:nvGrpSpPr>
        <p:grpSpPr>
          <a:xfrm>
            <a:off x="4503100" y="2676525"/>
            <a:ext cx="257175" cy="962025"/>
            <a:chOff x="4503100" y="2676525"/>
            <a:chExt cx="257175" cy="962025"/>
          </a:xfrm>
        </p:grpSpPr>
        <p:sp>
          <p:nvSpPr>
            <p:cNvPr id="30" name="Cube 29"/>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1" name="Cube 3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sp>
          <p:nvSpPr>
            <p:cNvPr id="32" name="Cube 3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bg1"/>
                </a:solidFill>
                <a:effectLst/>
                <a:latin typeface="Segoe" pitchFamily="34" charset="0"/>
              </a:endParaRPr>
            </a:p>
          </p:txBody>
        </p:sp>
      </p:grpSp>
      <p:grpSp>
        <p:nvGrpSpPr>
          <p:cNvPr id="24" name="Group 59"/>
          <p:cNvGrpSpPr/>
          <p:nvPr/>
        </p:nvGrpSpPr>
        <p:grpSpPr>
          <a:xfrm>
            <a:off x="2743200" y="1524000"/>
            <a:ext cx="3043672" cy="1690686"/>
            <a:chOff x="2743200" y="1524000"/>
            <a:chExt cx="3043672" cy="1690686"/>
          </a:xfrm>
        </p:grpSpPr>
        <p:sp>
          <p:nvSpPr>
            <p:cNvPr id="34" name="Rectangle 33"/>
            <p:cNvSpPr/>
            <p:nvPr/>
          </p:nvSpPr>
          <p:spPr>
            <a:xfrm>
              <a:off x="2743200" y="1524000"/>
              <a:ext cx="1566454" cy="535531"/>
            </a:xfrm>
            <a:prstGeom prst="rect">
              <a:avLst/>
            </a:prstGeom>
          </p:spPr>
          <p:txBody>
            <a:bodyPr wrap="none">
              <a:spAutoFit/>
            </a:bodyPr>
            <a:lstStyle/>
            <a:p>
              <a:pPr eaLnBrk="0" hangingPunct="0">
                <a:lnSpc>
                  <a:spcPct val="90000"/>
                </a:lnSpc>
              </a:pPr>
              <a:r>
                <a:rPr lang="es-ES" sz="1600" b="1" dirty="0" smtClean="0">
                  <a:solidFill>
                    <a:schemeClr val="bg1"/>
                  </a:solidFill>
                  <a:latin typeface="Segoe" pitchFamily="34" charset="0"/>
                </a:rPr>
                <a:t>Virtualización</a:t>
              </a:r>
            </a:p>
            <a:p>
              <a:pPr eaLnBrk="0" hangingPunct="0">
                <a:lnSpc>
                  <a:spcPct val="90000"/>
                </a:lnSpc>
              </a:pPr>
              <a:r>
                <a:rPr lang="es-ES" sz="1600" b="1" dirty="0" smtClean="0">
                  <a:solidFill>
                    <a:schemeClr val="bg1"/>
                  </a:solidFill>
                  <a:latin typeface="Segoe" pitchFamily="34" charset="0"/>
                </a:rPr>
                <a:t>Perfiles</a:t>
              </a:r>
            </a:p>
          </p:txBody>
        </p:sp>
        <p:sp>
          <p:nvSpPr>
            <p:cNvPr id="35" name="Rectangle 34"/>
            <p:cNvSpPr/>
            <p:nvPr/>
          </p:nvSpPr>
          <p:spPr>
            <a:xfrm>
              <a:off x="2743200" y="1993612"/>
              <a:ext cx="2286000" cy="430887"/>
            </a:xfrm>
            <a:prstGeom prst="rect">
              <a:avLst/>
            </a:prstGeom>
          </p:spPr>
          <p:txBody>
            <a:bodyPr wrap="square">
              <a:spAutoFit/>
            </a:bodyPr>
            <a:lstStyle/>
            <a:p>
              <a:r>
                <a:rPr lang="es-ES" sz="1100" b="1" dirty="0" smtClean="0">
                  <a:solidFill>
                    <a:schemeClr val="bg1"/>
                  </a:solidFill>
                  <a:latin typeface="Segoe" pitchFamily="34" charset="0"/>
                </a:rPr>
                <a:t>Redirección documentos</a:t>
              </a:r>
            </a:p>
            <a:p>
              <a:r>
                <a:rPr lang="es-ES" sz="1100" b="1" dirty="0" smtClean="0">
                  <a:solidFill>
                    <a:schemeClr val="bg1"/>
                  </a:solidFill>
                  <a:latin typeface="Segoe" pitchFamily="34" charset="0"/>
                </a:rPr>
                <a:t>Offline files</a:t>
              </a:r>
              <a:endParaRPr lang="es-ES" sz="1100" b="1" dirty="0">
                <a:solidFill>
                  <a:schemeClr val="bg1"/>
                </a:solidFill>
                <a:latin typeface="Segoe" pitchFamily="34" charset="0"/>
              </a:endParaRPr>
            </a:p>
          </p:txBody>
        </p:sp>
        <p:pic>
          <p:nvPicPr>
            <p:cNvPr id="36" name="Picture 3"/>
            <p:cNvPicPr>
              <a:picLocks noChangeAspect="1" noChangeArrowheads="1"/>
            </p:cNvPicPr>
            <p:nvPr/>
          </p:nvPicPr>
          <p:blipFill>
            <a:blip r:embed="rId7"/>
            <a:srcRect/>
            <a:stretch>
              <a:fillRect/>
            </a:stretch>
          </p:blipFill>
          <p:spPr bwMode="auto">
            <a:xfrm>
              <a:off x="3897747" y="1593848"/>
              <a:ext cx="1889125" cy="1620838"/>
            </a:xfrm>
            <a:prstGeom prst="rect">
              <a:avLst/>
            </a:prstGeom>
            <a:noFill/>
            <a:ln w="9525">
              <a:noFill/>
              <a:miter lim="800000"/>
              <a:headEnd/>
              <a:tailEnd/>
            </a:ln>
            <a:effectLst/>
          </p:spPr>
        </p:pic>
      </p:grpSp>
      <p:grpSp>
        <p:nvGrpSpPr>
          <p:cNvPr id="29" name="75 Grupo"/>
          <p:cNvGrpSpPr/>
          <p:nvPr/>
        </p:nvGrpSpPr>
        <p:grpSpPr>
          <a:xfrm>
            <a:off x="5181600" y="5105400"/>
            <a:ext cx="3182112" cy="1752600"/>
            <a:chOff x="5181600" y="5105400"/>
            <a:chExt cx="3182112" cy="1752600"/>
          </a:xfrm>
        </p:grpSpPr>
        <p:grpSp>
          <p:nvGrpSpPr>
            <p:cNvPr id="33" name="Group 61"/>
            <p:cNvGrpSpPr/>
            <p:nvPr/>
          </p:nvGrpSpPr>
          <p:grpSpPr>
            <a:xfrm>
              <a:off x="5181600" y="5105400"/>
              <a:ext cx="3101469" cy="1752600"/>
              <a:chOff x="5181600" y="5105400"/>
              <a:chExt cx="3101469" cy="1752600"/>
            </a:xfrm>
          </p:grpSpPr>
          <p:pic>
            <p:nvPicPr>
              <p:cNvPr id="44" name="Picture 5" descr="Desktop-SoftGrid"/>
              <p:cNvPicPr>
                <a:picLocks noChangeAspect="1" noChangeArrowheads="1"/>
              </p:cNvPicPr>
              <p:nvPr/>
            </p:nvPicPr>
            <p:blipFill>
              <a:blip r:embed="rId8" cstate="email"/>
              <a:srcRect/>
              <a:stretch>
                <a:fillRect/>
              </a:stretch>
            </p:blipFill>
            <p:spPr bwMode="auto">
              <a:xfrm>
                <a:off x="5181600" y="5135562"/>
                <a:ext cx="1590675" cy="1722438"/>
              </a:xfrm>
              <a:prstGeom prst="rect">
                <a:avLst/>
              </a:prstGeom>
              <a:noFill/>
              <a:ln w="9525">
                <a:noFill/>
                <a:miter lim="800000"/>
                <a:headEnd/>
                <a:tailEnd/>
              </a:ln>
            </p:spPr>
          </p:pic>
          <p:sp>
            <p:nvSpPr>
              <p:cNvPr id="45" name="Rectangle 20"/>
              <p:cNvSpPr>
                <a:spLocks noChangeArrowheads="1"/>
              </p:cNvSpPr>
              <p:nvPr/>
            </p:nvSpPr>
            <p:spPr bwMode="auto">
              <a:xfrm>
                <a:off x="6533644" y="5105400"/>
                <a:ext cx="1749425"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Aplicaciones</a:t>
                </a:r>
                <a:endParaRPr lang="es-ES" sz="1600" b="1" dirty="0">
                  <a:solidFill>
                    <a:schemeClr val="bg1"/>
                  </a:solidFill>
                  <a:latin typeface="Segoe" pitchFamily="34" charset="0"/>
                </a:endParaRPr>
              </a:p>
            </p:txBody>
          </p:sp>
        </p:grpSp>
        <p:pic>
          <p:nvPicPr>
            <p:cNvPr id="43" name="Picture 2" descr="C:\Users\chajones\Desktop\Logo-MSAV.png"/>
            <p:cNvPicPr>
              <a:picLocks noChangeAspect="1" noChangeArrowheads="1"/>
            </p:cNvPicPr>
            <p:nvPr/>
          </p:nvPicPr>
          <p:blipFill>
            <a:blip r:embed="rId9"/>
            <a:srcRect/>
            <a:stretch>
              <a:fillRect/>
            </a:stretch>
          </p:blipFill>
          <p:spPr bwMode="auto">
            <a:xfrm>
              <a:off x="6720840" y="5843990"/>
              <a:ext cx="1642872" cy="426656"/>
            </a:xfrm>
            <a:prstGeom prst="rect">
              <a:avLst/>
            </a:prstGeom>
            <a:noFill/>
          </p:spPr>
        </p:pic>
      </p:grpSp>
      <p:grpSp>
        <p:nvGrpSpPr>
          <p:cNvPr id="37" name="Group 62"/>
          <p:cNvGrpSpPr/>
          <p:nvPr/>
        </p:nvGrpSpPr>
        <p:grpSpPr>
          <a:xfrm>
            <a:off x="338840" y="4876800"/>
            <a:ext cx="3353685" cy="1676400"/>
            <a:chOff x="338840" y="4876800"/>
            <a:chExt cx="3353685" cy="1676400"/>
          </a:xfrm>
        </p:grpSpPr>
        <p:pic>
          <p:nvPicPr>
            <p:cNvPr id="38" name="Picture 7" descr="Desktop-Virtual"/>
            <p:cNvPicPr>
              <a:picLocks noChangeAspect="1" noChangeArrowheads="1"/>
            </p:cNvPicPr>
            <p:nvPr/>
          </p:nvPicPr>
          <p:blipFill>
            <a:blip r:embed="rId10" cstate="email"/>
            <a:srcRect/>
            <a:stretch>
              <a:fillRect/>
            </a:stretch>
          </p:blipFill>
          <p:spPr bwMode="auto">
            <a:xfrm>
              <a:off x="2286000" y="4995863"/>
              <a:ext cx="1406525" cy="1557337"/>
            </a:xfrm>
            <a:prstGeom prst="rect">
              <a:avLst/>
            </a:prstGeom>
            <a:noFill/>
            <a:ln w="9525">
              <a:noFill/>
              <a:miter lim="800000"/>
              <a:headEnd/>
              <a:tailEnd/>
            </a:ln>
          </p:spPr>
        </p:pic>
        <p:sp>
          <p:nvSpPr>
            <p:cNvPr id="39" name="Rectangle 21"/>
            <p:cNvSpPr>
              <a:spLocks noChangeArrowheads="1"/>
            </p:cNvSpPr>
            <p:nvPr/>
          </p:nvSpPr>
          <p:spPr bwMode="auto">
            <a:xfrm>
              <a:off x="338840" y="4876800"/>
              <a:ext cx="1638300" cy="535531"/>
            </a:xfrm>
            <a:prstGeom prst="rect">
              <a:avLst/>
            </a:prstGeom>
            <a:noFill/>
            <a:ln w="9525">
              <a:noFill/>
              <a:miter lim="800000"/>
              <a:headEnd/>
              <a:tailEnd/>
            </a:ln>
          </p:spPr>
          <p:txBody>
            <a:bodyPr>
              <a:spAutoFit/>
            </a:bodyPr>
            <a:lstStyle/>
            <a:p>
              <a:pPr eaLnBrk="0" hangingPunct="0">
                <a:lnSpc>
                  <a:spcPct val="90000"/>
                </a:lnSpc>
              </a:pPr>
              <a:r>
                <a:rPr lang="es-ES" sz="1600" b="1" dirty="0" smtClean="0">
                  <a:solidFill>
                    <a:schemeClr val="bg1"/>
                  </a:solidFill>
                  <a:latin typeface="Segoe" pitchFamily="34" charset="0"/>
                </a:rPr>
                <a:t>Virtualización Desktop</a:t>
              </a:r>
              <a:endParaRPr lang="es-ES" sz="1600" b="1" dirty="0">
                <a:solidFill>
                  <a:schemeClr val="bg1"/>
                </a:solidFill>
                <a:latin typeface="Segoe" pitchFamily="34" charset="0"/>
              </a:endParaRPr>
            </a:p>
          </p:txBody>
        </p:sp>
      </p:grpSp>
      <p:pic>
        <p:nvPicPr>
          <p:cNvPr id="40" name="Picture 40" descr="Picture1.png"/>
          <p:cNvPicPr>
            <a:picLocks noChangeAspect="1"/>
          </p:cNvPicPr>
          <p:nvPr/>
        </p:nvPicPr>
        <p:blipFill>
          <a:blip r:embed="rId11"/>
          <a:stretch>
            <a:fillRect/>
          </a:stretch>
        </p:blipFill>
        <p:spPr>
          <a:xfrm>
            <a:off x="277645" y="5350234"/>
            <a:ext cx="1865463" cy="524119"/>
          </a:xfrm>
          <a:prstGeom prst="rect">
            <a:avLst/>
          </a:prstGeom>
        </p:spPr>
      </p:pic>
      <p:pic>
        <p:nvPicPr>
          <p:cNvPr id="46" name="Picture 20" descr="EDV_white"/>
          <p:cNvPicPr>
            <a:picLocks noChangeAspect="1" noChangeArrowheads="1"/>
          </p:cNvPicPr>
          <p:nvPr/>
        </p:nvPicPr>
        <p:blipFill>
          <a:blip r:embed="rId12"/>
          <a:srcRect/>
          <a:stretch>
            <a:fillRect/>
          </a:stretch>
        </p:blipFill>
        <p:spPr bwMode="auto">
          <a:xfrm>
            <a:off x="437332" y="5846064"/>
            <a:ext cx="1281739" cy="352701"/>
          </a:xfrm>
          <a:prstGeom prst="rect">
            <a:avLst/>
          </a:prstGeom>
          <a:noFill/>
        </p:spPr>
      </p:pic>
      <p:pic>
        <p:nvPicPr>
          <p:cNvPr id="47" name="Picture 15" descr="Server-Physical-Single"/>
          <p:cNvPicPr>
            <a:picLocks noChangeAspect="1" noChangeArrowheads="1"/>
          </p:cNvPicPr>
          <p:nvPr/>
        </p:nvPicPr>
        <p:blipFill>
          <a:blip r:embed="rId13" cstate="email"/>
          <a:srcRect/>
          <a:stretch>
            <a:fillRect/>
          </a:stretch>
        </p:blipFill>
        <p:spPr bwMode="auto">
          <a:xfrm>
            <a:off x="6125303" y="3152063"/>
            <a:ext cx="1212850" cy="961818"/>
          </a:xfrm>
          <a:prstGeom prst="rect">
            <a:avLst/>
          </a:prstGeom>
          <a:noFill/>
          <a:ln w="9525">
            <a:noFill/>
            <a:miter lim="800000"/>
            <a:headEnd/>
            <a:tailEnd/>
          </a:ln>
        </p:spPr>
      </p:pic>
      <p:pic>
        <p:nvPicPr>
          <p:cNvPr id="48" name="Picture 16" descr="Servers-Virtual-Two"/>
          <p:cNvPicPr>
            <a:picLocks noChangeAspect="1" noChangeArrowheads="1"/>
          </p:cNvPicPr>
          <p:nvPr/>
        </p:nvPicPr>
        <p:blipFill>
          <a:blip r:embed="rId14" cstate="email"/>
          <a:srcRect/>
          <a:stretch>
            <a:fillRect/>
          </a:stretch>
        </p:blipFill>
        <p:spPr bwMode="auto">
          <a:xfrm>
            <a:off x="6125303" y="2597767"/>
            <a:ext cx="1212850" cy="1124001"/>
          </a:xfrm>
          <a:prstGeom prst="rect">
            <a:avLst/>
          </a:prstGeom>
          <a:noFill/>
          <a:ln w="9525">
            <a:noFill/>
            <a:miter lim="800000"/>
            <a:headEnd/>
            <a:tailEnd/>
          </a:ln>
        </p:spPr>
      </p:pic>
      <p:sp>
        <p:nvSpPr>
          <p:cNvPr id="49"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lang="es-ES" sz="1600" b="1" dirty="0" smtClean="0">
                <a:solidFill>
                  <a:schemeClr val="bg1"/>
                </a:solidFill>
                <a:latin typeface="Segoe" pitchFamily="34" charset="0"/>
              </a:rPr>
              <a:t>Virtualización Servidores</a:t>
            </a:r>
            <a:endParaRPr lang="es-ES" sz="1600" b="1" dirty="0">
              <a:solidFill>
                <a:schemeClr val="bg1"/>
              </a:solidFill>
              <a:latin typeface="Segoe" pitchFamily="34" charset="0"/>
            </a:endParaRPr>
          </a:p>
        </p:txBody>
      </p:sp>
      <p:pic>
        <p:nvPicPr>
          <p:cNvPr id="50" name="Picture 49" descr="\\.PSF\Parallels Share\Virtualization PPT\Windows-Server-2008-Logo.png"/>
          <p:cNvPicPr>
            <a:picLocks noChangeAspect="1" noChangeArrowheads="1"/>
          </p:cNvPicPr>
          <p:nvPr/>
        </p:nvPicPr>
        <p:blipFill>
          <a:blip r:embed="rId15" cstate="email"/>
          <a:srcRect/>
          <a:stretch>
            <a:fillRect/>
          </a:stretch>
        </p:blipFill>
        <p:spPr bwMode="auto">
          <a:xfrm>
            <a:off x="7345877" y="2638301"/>
            <a:ext cx="1651000" cy="250825"/>
          </a:xfrm>
          <a:prstGeom prst="rect">
            <a:avLst/>
          </a:prstGeom>
          <a:noFill/>
          <a:ln w="9525">
            <a:noFill/>
            <a:miter lim="800000"/>
            <a:headEnd/>
            <a:tailEnd/>
          </a:ln>
        </p:spPr>
      </p:pic>
      <p:grpSp>
        <p:nvGrpSpPr>
          <p:cNvPr id="41" name="Group 58"/>
          <p:cNvGrpSpPr/>
          <p:nvPr/>
        </p:nvGrpSpPr>
        <p:grpSpPr>
          <a:xfrm>
            <a:off x="7445827" y="2928934"/>
            <a:ext cx="1460663" cy="345288"/>
            <a:chOff x="6780811" y="4139897"/>
            <a:chExt cx="2363189" cy="558640"/>
          </a:xfrm>
        </p:grpSpPr>
        <p:pic>
          <p:nvPicPr>
            <p:cNvPr id="52" name="Picture 2" descr="C:\Users\shlotito\Documents\IMAGES- LOGOS\New Folder\HyperV-Svr-1_bL_r.png"/>
            <p:cNvPicPr>
              <a:picLocks noChangeAspect="1" noChangeArrowheads="1"/>
            </p:cNvPicPr>
            <p:nvPr/>
          </p:nvPicPr>
          <p:blipFill>
            <a:blip r:embed="rId16"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53" name="Picture 2" descr="C:\Users\shlotito\Documents\IMAGES- LOGOS\New Folder\HyperV-Svr-1_bL_r.png"/>
            <p:cNvPicPr>
              <a:picLocks noChangeAspect="1" noChangeArrowheads="1"/>
            </p:cNvPicPr>
            <p:nvPr/>
          </p:nvPicPr>
          <p:blipFill>
            <a:blip r:embed="rId17">
              <a:lum bright="100000" contrast="100000"/>
            </a:blip>
            <a:srcRect l="39245" b="-12816"/>
            <a:stretch>
              <a:fillRect/>
            </a:stretch>
          </p:blipFill>
          <p:spPr bwMode="auto">
            <a:xfrm>
              <a:off x="6780811" y="4282266"/>
              <a:ext cx="2363189" cy="416271"/>
            </a:xfrm>
            <a:prstGeom prst="rect">
              <a:avLst/>
            </a:prstGeom>
            <a:noFill/>
            <a:ln>
              <a:noFill/>
            </a:ln>
            <a:effectLst/>
          </p:spPr>
        </p:pic>
      </p:grpSp>
      <p:sp>
        <p:nvSpPr>
          <p:cNvPr id="55" name="Rectangle 2"/>
          <p:cNvSpPr>
            <a:spLocks noGrp="1"/>
          </p:cNvSpPr>
          <p:nvPr>
            <p:ph type="title"/>
          </p:nvPr>
        </p:nvSpPr>
        <p:spPr>
          <a:xfrm>
            <a:off x="0" y="-24"/>
            <a:ext cx="9215470" cy="1143000"/>
          </a:xfrm>
        </p:spPr>
        <p:txBody>
          <a:bodyPr/>
          <a:lstStyle/>
          <a:p>
            <a:pPr eaLnBrk="1" hangingPunct="1"/>
            <a:r>
              <a:rPr lang="es-ES" sz="3600" dirty="0" smtClean="0"/>
              <a:t>Microsoft | Virtualización del puesto de trabajo</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4"/>
                                        </p:tgtEl>
                                        <p:attrNameLst>
                                          <p:attrName>ppt_x</p:attrName>
                                        </p:attrNameLst>
                                      </p:cBhvr>
                                      <p:tavLst>
                                        <p:tav tm="0">
                                          <p:val>
                                            <p:strVal val="ppt_x"/>
                                          </p:val>
                                        </p:tav>
                                        <p:tav tm="100000">
                                          <p:val>
                                            <p:strVal val="ppt_x"/>
                                          </p:val>
                                        </p:tav>
                                      </p:tavLst>
                                    </p:anim>
                                    <p:anim calcmode="lin" valueType="num">
                                      <p:cBhvr additive="base">
                                        <p:cTn id="11" dur="500"/>
                                        <p:tgtEl>
                                          <p:spTgt spid="24"/>
                                        </p:tgtEl>
                                        <p:attrNameLst>
                                          <p:attrName>ppt_y</p:attrName>
                                        </p:attrNameLst>
                                      </p:cBhvr>
                                      <p:tavLst>
                                        <p:tav tm="0">
                                          <p:val>
                                            <p:strVal val="ppt_y"/>
                                          </p:val>
                                        </p:tav>
                                        <p:tav tm="100000">
                                          <p:val>
                                            <p:strVal val="1+ppt_h/2"/>
                                          </p:val>
                                        </p:tav>
                                      </p:tavLst>
                                    </p:anim>
                                    <p:set>
                                      <p:cBhvr>
                                        <p:cTn id="12" dur="1" fill="hold">
                                          <p:stCondLst>
                                            <p:cond delay="499"/>
                                          </p:stCondLst>
                                        </p:cTn>
                                        <p:tgtEl>
                                          <p:spTgt spid="2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4"/>
                                        </p:tgtEl>
                                        <p:attrNameLst>
                                          <p:attrName>ppt_x</p:attrName>
                                        </p:attrNameLst>
                                      </p:cBhvr>
                                      <p:tavLst>
                                        <p:tav tm="0">
                                          <p:val>
                                            <p:strVal val="ppt_x"/>
                                          </p:val>
                                        </p:tav>
                                        <p:tav tm="100000">
                                          <p:val>
                                            <p:strVal val="ppt_x"/>
                                          </p:val>
                                        </p:tav>
                                      </p:tavLst>
                                    </p:anim>
                                    <p:anim calcmode="lin" valueType="num">
                                      <p:cBhvr additive="base">
                                        <p:cTn id="15" dur="500"/>
                                        <p:tgtEl>
                                          <p:spTgt spid="14"/>
                                        </p:tgtEl>
                                        <p:attrNameLst>
                                          <p:attrName>ppt_y</p:attrName>
                                        </p:attrNameLst>
                                      </p:cBhvr>
                                      <p:tavLst>
                                        <p:tav tm="0">
                                          <p:val>
                                            <p:strVal val="ppt_y"/>
                                          </p:val>
                                        </p:tav>
                                        <p:tav tm="100000">
                                          <p:val>
                                            <p:strVal val="1+ppt_h/2"/>
                                          </p:val>
                                        </p:tav>
                                      </p:tavLst>
                                    </p:anim>
                                    <p:set>
                                      <p:cBhvr>
                                        <p:cTn id="16" dur="1" fill="hold">
                                          <p:stCondLst>
                                            <p:cond delay="499"/>
                                          </p:stCondLst>
                                        </p:cTn>
                                        <p:tgtEl>
                                          <p:spTgt spid="1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47"/>
                                        </p:tgtEl>
                                        <p:attrNameLst>
                                          <p:attrName>ppt_x</p:attrName>
                                        </p:attrNameLst>
                                      </p:cBhvr>
                                      <p:tavLst>
                                        <p:tav tm="0">
                                          <p:val>
                                            <p:strVal val="ppt_x"/>
                                          </p:val>
                                        </p:tav>
                                        <p:tav tm="100000">
                                          <p:val>
                                            <p:strVal val="ppt_x"/>
                                          </p:val>
                                        </p:tav>
                                      </p:tavLst>
                                    </p:anim>
                                    <p:anim calcmode="lin" valueType="num">
                                      <p:cBhvr additive="base">
                                        <p:cTn id="27" dur="500"/>
                                        <p:tgtEl>
                                          <p:spTgt spid="47"/>
                                        </p:tgtEl>
                                        <p:attrNameLst>
                                          <p:attrName>ppt_y</p:attrName>
                                        </p:attrNameLst>
                                      </p:cBhvr>
                                      <p:tavLst>
                                        <p:tav tm="0">
                                          <p:val>
                                            <p:strVal val="ppt_y"/>
                                          </p:val>
                                        </p:tav>
                                        <p:tav tm="100000">
                                          <p:val>
                                            <p:strVal val="1+ppt_h/2"/>
                                          </p:val>
                                        </p:tav>
                                      </p:tavLst>
                                    </p:anim>
                                    <p:set>
                                      <p:cBhvr>
                                        <p:cTn id="28" dur="1" fill="hold">
                                          <p:stCondLst>
                                            <p:cond delay="499"/>
                                          </p:stCondLst>
                                        </p:cTn>
                                        <p:tgtEl>
                                          <p:spTgt spid="4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7"/>
                                        </p:tgtEl>
                                        <p:attrNameLst>
                                          <p:attrName>ppt_x</p:attrName>
                                        </p:attrNameLst>
                                      </p:cBhvr>
                                      <p:tavLst>
                                        <p:tav tm="0">
                                          <p:val>
                                            <p:strVal val="ppt_x"/>
                                          </p:val>
                                        </p:tav>
                                        <p:tav tm="100000">
                                          <p:val>
                                            <p:strVal val="ppt_x"/>
                                          </p:val>
                                        </p:tav>
                                      </p:tavLst>
                                    </p:anim>
                                    <p:anim calcmode="lin" valueType="num">
                                      <p:cBhvr additive="base">
                                        <p:cTn id="31" dur="500"/>
                                        <p:tgtEl>
                                          <p:spTgt spid="17"/>
                                        </p:tgtEl>
                                        <p:attrNameLst>
                                          <p:attrName>ppt_y</p:attrName>
                                        </p:attrNameLst>
                                      </p:cBhvr>
                                      <p:tavLst>
                                        <p:tav tm="0">
                                          <p:val>
                                            <p:strVal val="ppt_y"/>
                                          </p:val>
                                        </p:tav>
                                        <p:tav tm="100000">
                                          <p:val>
                                            <p:strVal val="1+ppt_h/2"/>
                                          </p:val>
                                        </p:tav>
                                      </p:tavLst>
                                    </p:anim>
                                    <p:set>
                                      <p:cBhvr>
                                        <p:cTn id="32" dur="1" fill="hold">
                                          <p:stCondLst>
                                            <p:cond delay="499"/>
                                          </p:stCondLst>
                                        </p:cTn>
                                        <p:tgtEl>
                                          <p:spTgt spid="17"/>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8"/>
                                        </p:tgtEl>
                                        <p:attrNameLst>
                                          <p:attrName>ppt_x</p:attrName>
                                        </p:attrNameLst>
                                      </p:cBhvr>
                                      <p:tavLst>
                                        <p:tav tm="0">
                                          <p:val>
                                            <p:strVal val="ppt_x"/>
                                          </p:val>
                                        </p:tav>
                                        <p:tav tm="100000">
                                          <p:val>
                                            <p:strVal val="ppt_x"/>
                                          </p:val>
                                        </p:tav>
                                      </p:tavLst>
                                    </p:anim>
                                    <p:anim calcmode="lin" valueType="num">
                                      <p:cBhvr additive="base">
                                        <p:cTn id="35" dur="500"/>
                                        <p:tgtEl>
                                          <p:spTgt spid="48"/>
                                        </p:tgtEl>
                                        <p:attrNameLst>
                                          <p:attrName>ppt_y</p:attrName>
                                        </p:attrNameLst>
                                      </p:cBhvr>
                                      <p:tavLst>
                                        <p:tav tm="0">
                                          <p:val>
                                            <p:strVal val="ppt_y"/>
                                          </p:val>
                                        </p:tav>
                                        <p:tav tm="100000">
                                          <p:val>
                                            <p:strVal val="1+ppt_h/2"/>
                                          </p:val>
                                        </p:tav>
                                      </p:tavLst>
                                    </p:anim>
                                    <p:set>
                                      <p:cBhvr>
                                        <p:cTn id="36" dur="1" fill="hold">
                                          <p:stCondLst>
                                            <p:cond delay="499"/>
                                          </p:stCondLst>
                                        </p:cTn>
                                        <p:tgtEl>
                                          <p:spTgt spid="48"/>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49"/>
                                        </p:tgtEl>
                                        <p:attrNameLst>
                                          <p:attrName>ppt_x</p:attrName>
                                        </p:attrNameLst>
                                      </p:cBhvr>
                                      <p:tavLst>
                                        <p:tav tm="0">
                                          <p:val>
                                            <p:strVal val="ppt_x"/>
                                          </p:val>
                                        </p:tav>
                                        <p:tav tm="100000">
                                          <p:val>
                                            <p:strVal val="ppt_x"/>
                                          </p:val>
                                        </p:tav>
                                      </p:tavLst>
                                    </p:anim>
                                    <p:anim calcmode="lin" valueType="num">
                                      <p:cBhvr additive="base">
                                        <p:cTn id="39" dur="500"/>
                                        <p:tgtEl>
                                          <p:spTgt spid="49"/>
                                        </p:tgtEl>
                                        <p:attrNameLst>
                                          <p:attrName>ppt_y</p:attrName>
                                        </p:attrNameLst>
                                      </p:cBhvr>
                                      <p:tavLst>
                                        <p:tav tm="0">
                                          <p:val>
                                            <p:strVal val="ppt_y"/>
                                          </p:val>
                                        </p:tav>
                                        <p:tav tm="100000">
                                          <p:val>
                                            <p:strVal val="1+ppt_h/2"/>
                                          </p:val>
                                        </p:tav>
                                      </p:tavLst>
                                    </p:anim>
                                    <p:set>
                                      <p:cBhvr>
                                        <p:cTn id="40" dur="1" fill="hold">
                                          <p:stCondLst>
                                            <p:cond delay="499"/>
                                          </p:stCondLst>
                                        </p:cTn>
                                        <p:tgtEl>
                                          <p:spTgt spid="49"/>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50"/>
                                        </p:tgtEl>
                                        <p:attrNameLst>
                                          <p:attrName>ppt_x</p:attrName>
                                        </p:attrNameLst>
                                      </p:cBhvr>
                                      <p:tavLst>
                                        <p:tav tm="0">
                                          <p:val>
                                            <p:strVal val="ppt_x"/>
                                          </p:val>
                                        </p:tav>
                                        <p:tav tm="100000">
                                          <p:val>
                                            <p:strVal val="ppt_x"/>
                                          </p:val>
                                        </p:tav>
                                      </p:tavLst>
                                    </p:anim>
                                    <p:anim calcmode="lin" valueType="num">
                                      <p:cBhvr additive="base">
                                        <p:cTn id="43" dur="500"/>
                                        <p:tgtEl>
                                          <p:spTgt spid="50"/>
                                        </p:tgtEl>
                                        <p:attrNameLst>
                                          <p:attrName>ppt_y</p:attrName>
                                        </p:attrNameLst>
                                      </p:cBhvr>
                                      <p:tavLst>
                                        <p:tav tm="0">
                                          <p:val>
                                            <p:strVal val="ppt_y"/>
                                          </p:val>
                                        </p:tav>
                                        <p:tav tm="100000">
                                          <p:val>
                                            <p:strVal val="1+ppt_h/2"/>
                                          </p:val>
                                        </p:tav>
                                      </p:tavLst>
                                    </p:anim>
                                    <p:set>
                                      <p:cBhvr>
                                        <p:cTn id="44" dur="1" fill="hold">
                                          <p:stCondLst>
                                            <p:cond delay="499"/>
                                          </p:stCondLst>
                                        </p:cTn>
                                        <p:tgtEl>
                                          <p:spTgt spid="50"/>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
                                        </p:tgtEl>
                                        <p:attrNameLst>
                                          <p:attrName>ppt_x</p:attrName>
                                        </p:attrNameLst>
                                      </p:cBhvr>
                                      <p:tavLst>
                                        <p:tav tm="0">
                                          <p:val>
                                            <p:strVal val="ppt_x"/>
                                          </p:val>
                                        </p:tav>
                                        <p:tav tm="100000">
                                          <p:val>
                                            <p:strVal val="ppt_x"/>
                                          </p:val>
                                        </p:tav>
                                      </p:tavLst>
                                    </p:anim>
                                    <p:anim calcmode="lin" valueType="num">
                                      <p:cBhvr additive="base">
                                        <p:cTn id="47" dur="500"/>
                                        <p:tgtEl>
                                          <p:spTgt spid="41"/>
                                        </p:tgtEl>
                                        <p:attrNameLst>
                                          <p:attrName>ppt_y</p:attrName>
                                        </p:attrNameLst>
                                      </p:cBhvr>
                                      <p:tavLst>
                                        <p:tav tm="0">
                                          <p:val>
                                            <p:strVal val="ppt_y"/>
                                          </p:val>
                                        </p:tav>
                                        <p:tav tm="100000">
                                          <p:val>
                                            <p:strVal val="1+ppt_h/2"/>
                                          </p:val>
                                        </p:tav>
                                      </p:tavLst>
                                    </p:anim>
                                    <p:set>
                                      <p:cBhvr>
                                        <p:cTn id="48" dur="1" fill="hold">
                                          <p:stCondLst>
                                            <p:cond delay="499"/>
                                          </p:stCondLst>
                                        </p:cTn>
                                        <p:tgtEl>
                                          <p:spTgt spid="41"/>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9"/>
                                        </p:tgtEl>
                                        <p:attrNameLst>
                                          <p:attrName>ppt_x</p:attrName>
                                        </p:attrNameLst>
                                      </p:cBhvr>
                                      <p:tavLst>
                                        <p:tav tm="0">
                                          <p:val>
                                            <p:strVal val="ppt_x"/>
                                          </p:val>
                                        </p:tav>
                                        <p:tav tm="100000">
                                          <p:val>
                                            <p:strVal val="ppt_x"/>
                                          </p:val>
                                        </p:tav>
                                      </p:tavLst>
                                    </p:anim>
                                    <p:anim calcmode="lin" valueType="num">
                                      <p:cBhvr additive="base">
                                        <p:cTn id="51" dur="500"/>
                                        <p:tgtEl>
                                          <p:spTgt spid="29"/>
                                        </p:tgtEl>
                                        <p:attrNameLst>
                                          <p:attrName>ppt_y</p:attrName>
                                        </p:attrNameLst>
                                      </p:cBhvr>
                                      <p:tavLst>
                                        <p:tav tm="0">
                                          <p:val>
                                            <p:strVal val="ppt_y"/>
                                          </p:val>
                                        </p:tav>
                                        <p:tav tm="100000">
                                          <p:val>
                                            <p:strVal val="1+ppt_h/2"/>
                                          </p:val>
                                        </p:tav>
                                      </p:tavLst>
                                    </p:anim>
                                    <p:set>
                                      <p:cBhvr>
                                        <p:cTn id="52" dur="1" fill="hold">
                                          <p:stCondLst>
                                            <p:cond delay="499"/>
                                          </p:stCondLst>
                                        </p:cTn>
                                        <p:tgtEl>
                                          <p:spTgt spid="29"/>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6"/>
                                        </p:tgtEl>
                                        <p:attrNameLst>
                                          <p:attrName>ppt_x</p:attrName>
                                        </p:attrNameLst>
                                      </p:cBhvr>
                                      <p:tavLst>
                                        <p:tav tm="0">
                                          <p:val>
                                            <p:strVal val="ppt_x"/>
                                          </p:val>
                                        </p:tav>
                                        <p:tav tm="100000">
                                          <p:val>
                                            <p:strVal val="ppt_x"/>
                                          </p:val>
                                        </p:tav>
                                      </p:tavLst>
                                    </p:anim>
                                    <p:anim calcmode="lin" valueType="num">
                                      <p:cBhvr additive="base">
                                        <p:cTn id="55" dur="500"/>
                                        <p:tgtEl>
                                          <p:spTgt spid="6"/>
                                        </p:tgtEl>
                                        <p:attrNameLst>
                                          <p:attrName>ppt_y</p:attrName>
                                        </p:attrNameLst>
                                      </p:cBhvr>
                                      <p:tavLst>
                                        <p:tav tm="0">
                                          <p:val>
                                            <p:strVal val="ppt_y"/>
                                          </p:val>
                                        </p:tav>
                                        <p:tav tm="100000">
                                          <p:val>
                                            <p:strVal val="1+ppt_h/2"/>
                                          </p:val>
                                        </p:tav>
                                      </p:tavLst>
                                    </p:anim>
                                    <p:set>
                                      <p:cBhvr>
                                        <p:cTn id="56" dur="1" fill="hold">
                                          <p:stCondLst>
                                            <p:cond delay="499"/>
                                          </p:stCondLst>
                                        </p:cTn>
                                        <p:tgtEl>
                                          <p:spTgt spid="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
                                        </p:tgtEl>
                                        <p:attrNameLst>
                                          <p:attrName>ppt_x</p:attrName>
                                        </p:attrNameLst>
                                      </p:cBhvr>
                                      <p:tavLst>
                                        <p:tav tm="0">
                                          <p:val>
                                            <p:strVal val="ppt_x"/>
                                          </p:val>
                                        </p:tav>
                                        <p:tav tm="100000">
                                          <p:val>
                                            <p:strVal val="ppt_x"/>
                                          </p:val>
                                        </p:tav>
                                      </p:tavLst>
                                    </p:anim>
                                    <p:anim calcmode="lin" valueType="num">
                                      <p:cBhvr additive="base">
                                        <p:cTn id="59" dur="500"/>
                                        <p:tgtEl>
                                          <p:spTgt spid="3"/>
                                        </p:tgtEl>
                                        <p:attrNameLst>
                                          <p:attrName>ppt_y</p:attrName>
                                        </p:attrNameLst>
                                      </p:cBhvr>
                                      <p:tavLst>
                                        <p:tav tm="0">
                                          <p:val>
                                            <p:strVal val="ppt_y"/>
                                          </p:val>
                                        </p:tav>
                                        <p:tav tm="100000">
                                          <p:val>
                                            <p:strVal val="1+ppt_h/2"/>
                                          </p:val>
                                        </p:tav>
                                      </p:tavLst>
                                    </p:anim>
                                    <p:set>
                                      <p:cBhvr>
                                        <p:cTn id="60" dur="1" fill="hold">
                                          <p:stCondLst>
                                            <p:cond delay="499"/>
                                          </p:stCondLst>
                                        </p:cTn>
                                        <p:tgtEl>
                                          <p:spTgt spid="3"/>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46"/>
                                        </p:tgtEl>
                                        <p:attrNameLst>
                                          <p:attrName>ppt_x</p:attrName>
                                        </p:attrNameLst>
                                      </p:cBhvr>
                                      <p:tavLst>
                                        <p:tav tm="0">
                                          <p:val>
                                            <p:strVal val="ppt_x"/>
                                          </p:val>
                                        </p:tav>
                                        <p:tav tm="100000">
                                          <p:val>
                                            <p:strVal val="ppt_x"/>
                                          </p:val>
                                        </p:tav>
                                      </p:tavLst>
                                    </p:anim>
                                    <p:anim calcmode="lin" valueType="num">
                                      <p:cBhvr additive="base">
                                        <p:cTn id="63" dur="500"/>
                                        <p:tgtEl>
                                          <p:spTgt spid="46"/>
                                        </p:tgtEl>
                                        <p:attrNameLst>
                                          <p:attrName>ppt_y</p:attrName>
                                        </p:attrNameLst>
                                      </p:cBhvr>
                                      <p:tavLst>
                                        <p:tav tm="0">
                                          <p:val>
                                            <p:strVal val="ppt_y"/>
                                          </p:val>
                                        </p:tav>
                                        <p:tav tm="100000">
                                          <p:val>
                                            <p:strVal val="1+ppt_h/2"/>
                                          </p:val>
                                        </p:tav>
                                      </p:tavLst>
                                    </p:anim>
                                    <p:set>
                                      <p:cBhvr>
                                        <p:cTn id="64"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Program Files\Microsoft Resource DVD Artwork\DVD_ART\Artwork_Imagery\HARDWARE_IMAGERY\Photos - OEM Hardware\Server Computer\HP AlphaServer SC4.png"/>
          <p:cNvPicPr>
            <a:picLocks noChangeAspect="1" noChangeArrowheads="1"/>
          </p:cNvPicPr>
          <p:nvPr/>
        </p:nvPicPr>
        <p:blipFill>
          <a:blip r:embed="rId2"/>
          <a:srcRect/>
          <a:stretch>
            <a:fillRect/>
          </a:stretch>
        </p:blipFill>
        <p:spPr bwMode="auto">
          <a:xfrm>
            <a:off x="6472238" y="3657600"/>
            <a:ext cx="2190750" cy="1668463"/>
          </a:xfrm>
          <a:prstGeom prst="rect">
            <a:avLst/>
          </a:prstGeom>
          <a:noFill/>
          <a:ln w="9525">
            <a:noFill/>
            <a:miter lim="800000"/>
            <a:headEnd/>
            <a:tailEnd/>
          </a:ln>
        </p:spPr>
      </p:pic>
      <p:pic>
        <p:nvPicPr>
          <p:cNvPr id="4" name="Picture 7" descr="C:\Program Files\Microsoft Resource DVD Artwork\DVD_ART\Artwork_Imagery\Shapes and Graphics\Connectors\connector stars - gold 2.png"/>
          <p:cNvPicPr>
            <a:picLocks noChangeAspect="1" noChangeArrowheads="1"/>
          </p:cNvPicPr>
          <p:nvPr/>
        </p:nvPicPr>
        <p:blipFill>
          <a:blip r:embed="rId3"/>
          <a:srcRect b="-14761"/>
          <a:stretch>
            <a:fillRect/>
          </a:stretch>
        </p:blipFill>
        <p:spPr bwMode="auto">
          <a:xfrm>
            <a:off x="1724025" y="4486275"/>
            <a:ext cx="6729413" cy="644525"/>
          </a:xfrm>
          <a:prstGeom prst="rect">
            <a:avLst/>
          </a:prstGeom>
          <a:noFill/>
          <a:ln w="9525">
            <a:noFill/>
            <a:miter lim="800000"/>
            <a:headEnd/>
            <a:tailEnd/>
          </a:ln>
        </p:spPr>
      </p:pic>
      <p:pic>
        <p:nvPicPr>
          <p:cNvPr id="5" name="Picture 7" descr="C:\Program Files\Microsoft Resource DVD Artwork\DVD_ART\Artwork_Imagery\Shapes and Graphics\Connectors\connector stars - gold 2.png"/>
          <p:cNvPicPr>
            <a:picLocks noChangeAspect="1" noChangeArrowheads="1"/>
          </p:cNvPicPr>
          <p:nvPr/>
        </p:nvPicPr>
        <p:blipFill>
          <a:blip r:embed="rId4"/>
          <a:srcRect r="-14761"/>
          <a:stretch>
            <a:fillRect/>
          </a:stretch>
        </p:blipFill>
        <p:spPr bwMode="auto">
          <a:xfrm rot="6084667">
            <a:off x="4751388" y="769938"/>
            <a:ext cx="644525" cy="7070725"/>
          </a:xfrm>
          <a:prstGeom prst="rect">
            <a:avLst/>
          </a:prstGeom>
          <a:noFill/>
          <a:ln w="9525">
            <a:noFill/>
            <a:miter lim="800000"/>
            <a:headEnd/>
            <a:tailEnd/>
          </a:ln>
        </p:spPr>
      </p:pic>
      <p:sp>
        <p:nvSpPr>
          <p:cNvPr id="6" name="Rectangle 2"/>
          <p:cNvSpPr>
            <a:spLocks noGrp="1" noChangeArrowheads="1"/>
          </p:cNvSpPr>
          <p:nvPr>
            <p:ph type="title"/>
          </p:nvPr>
        </p:nvSpPr>
        <p:spPr>
          <a:xfrm>
            <a:off x="381000" y="230188"/>
            <a:ext cx="8763000" cy="553998"/>
          </a:xfrm>
        </p:spPr>
        <p:txBody>
          <a:bodyPr/>
          <a:lstStyle/>
          <a:p>
            <a:pPr defTabSz="914363">
              <a:defRPr/>
            </a:pPr>
            <a:r>
              <a:rPr lang="es-ES" sz="4000" dirty="0" smtClean="0"/>
              <a:t>¿Qué es Virtual Desktop </a:t>
            </a:r>
            <a:r>
              <a:rPr lang="es-ES" sz="4000" dirty="0" err="1" smtClean="0"/>
              <a:t>Infrastructure</a:t>
            </a:r>
            <a:r>
              <a:rPr lang="es-ES" sz="4000" dirty="0" smtClean="0"/>
              <a:t/>
            </a:r>
            <a:br>
              <a:rPr lang="es-ES" sz="4000" dirty="0" smtClean="0"/>
            </a:br>
            <a:r>
              <a:rPr lang="es-ES" sz="4000" dirty="0" smtClean="0"/>
              <a:t>VDI?</a:t>
            </a:r>
            <a:endParaRPr lang="es-ES" sz="4000" dirty="0"/>
          </a:p>
        </p:txBody>
      </p:sp>
      <p:pic>
        <p:nvPicPr>
          <p:cNvPr id="7" name="Picture 7" descr="C:\Program Files\Microsoft Resource DVD Artwork\DVD_ART\Artwork_Imagery\Shapes and Graphics\Connectors\connector stars - gold 2.png"/>
          <p:cNvPicPr>
            <a:picLocks noChangeAspect="1" noChangeArrowheads="1"/>
          </p:cNvPicPr>
          <p:nvPr/>
        </p:nvPicPr>
        <p:blipFill>
          <a:blip r:embed="rId4"/>
          <a:srcRect r="-14761"/>
          <a:stretch>
            <a:fillRect/>
          </a:stretch>
        </p:blipFill>
        <p:spPr bwMode="auto">
          <a:xfrm rot="4616682">
            <a:off x="4549775" y="1839913"/>
            <a:ext cx="644525" cy="7013575"/>
          </a:xfrm>
          <a:prstGeom prst="rect">
            <a:avLst/>
          </a:prstGeom>
          <a:noFill/>
          <a:ln w="9525">
            <a:noFill/>
            <a:miter lim="800000"/>
            <a:headEnd/>
            <a:tailEnd/>
          </a:ln>
        </p:spPr>
      </p:pic>
      <p:pic>
        <p:nvPicPr>
          <p:cNvPr id="8" name="Picture 7" descr="\\eventsql\dvd27\Clip_Installer\DVD_ART\Artwork_Imagery\Shapes and Graphics\Arrows - arrow\Curved\big curved clear shadow arrow.png"/>
          <p:cNvPicPr>
            <a:picLocks noChangeAspect="1" noChangeArrowheads="1"/>
          </p:cNvPicPr>
          <p:nvPr/>
        </p:nvPicPr>
        <p:blipFill>
          <a:blip r:embed="rId5"/>
          <a:srcRect/>
          <a:stretch>
            <a:fillRect/>
          </a:stretch>
        </p:blipFill>
        <p:spPr bwMode="auto">
          <a:xfrm rot="5671447" flipH="1" flipV="1">
            <a:off x="7847013" y="3128963"/>
            <a:ext cx="1328737" cy="566737"/>
          </a:xfrm>
          <a:prstGeom prst="rect">
            <a:avLst/>
          </a:prstGeom>
          <a:noFill/>
          <a:ln w="9525">
            <a:noFill/>
            <a:miter lim="800000"/>
            <a:headEnd/>
            <a:tailEnd/>
          </a:ln>
        </p:spPr>
      </p:pic>
      <p:pic>
        <p:nvPicPr>
          <p:cNvPr id="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144713" y="3449638"/>
            <a:ext cx="601662" cy="600075"/>
          </a:xfrm>
          <a:prstGeom prst="rect">
            <a:avLst/>
          </a:prstGeom>
          <a:noFill/>
          <a:ln w="9525">
            <a:noFill/>
            <a:miter lim="800000"/>
            <a:headEnd/>
            <a:tailEnd/>
          </a:ln>
        </p:spPr>
      </p:pic>
      <p:pic>
        <p:nvPicPr>
          <p:cNvPr id="10"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130425" y="4489450"/>
            <a:ext cx="601663" cy="600075"/>
          </a:xfrm>
          <a:prstGeom prst="rect">
            <a:avLst/>
          </a:prstGeom>
          <a:noFill/>
          <a:ln w="9525">
            <a:noFill/>
            <a:miter lim="800000"/>
            <a:headEnd/>
            <a:tailEnd/>
          </a:ln>
        </p:spPr>
      </p:pic>
      <p:pic>
        <p:nvPicPr>
          <p:cNvPr id="11"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2233613" y="5518150"/>
            <a:ext cx="601662" cy="600075"/>
          </a:xfrm>
          <a:prstGeom prst="rect">
            <a:avLst/>
          </a:prstGeom>
          <a:noFill/>
          <a:ln w="9525">
            <a:noFill/>
            <a:miter lim="800000"/>
            <a:headEnd/>
            <a:tailEnd/>
          </a:ln>
        </p:spPr>
      </p:pic>
      <p:pic>
        <p:nvPicPr>
          <p:cNvPr id="1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6905625" y="4108450"/>
            <a:ext cx="600075" cy="600075"/>
          </a:xfrm>
          <a:prstGeom prst="rect">
            <a:avLst/>
          </a:prstGeom>
          <a:noFill/>
          <a:ln w="9525">
            <a:noFill/>
            <a:miter lim="800000"/>
            <a:headEnd/>
            <a:tailEnd/>
          </a:ln>
        </p:spPr>
      </p:pic>
      <p:pic>
        <p:nvPicPr>
          <p:cNvPr id="1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231063" y="4387850"/>
            <a:ext cx="601662" cy="600075"/>
          </a:xfrm>
          <a:prstGeom prst="rect">
            <a:avLst/>
          </a:prstGeom>
          <a:noFill/>
          <a:ln w="9525">
            <a:noFill/>
            <a:miter lim="800000"/>
            <a:headEnd/>
            <a:tailEnd/>
          </a:ln>
        </p:spPr>
      </p:pic>
      <p:pic>
        <p:nvPicPr>
          <p:cNvPr id="14"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312025" y="3821113"/>
            <a:ext cx="601663" cy="600075"/>
          </a:xfrm>
          <a:prstGeom prst="rect">
            <a:avLst/>
          </a:prstGeom>
          <a:noFill/>
          <a:ln w="9525">
            <a:noFill/>
            <a:miter lim="800000"/>
            <a:headEnd/>
            <a:tailEnd/>
          </a:ln>
        </p:spPr>
      </p:pic>
      <p:pic>
        <p:nvPicPr>
          <p:cNvPr id="1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7637463" y="4100513"/>
            <a:ext cx="601662" cy="600075"/>
          </a:xfrm>
          <a:prstGeom prst="rect">
            <a:avLst/>
          </a:prstGeom>
          <a:noFill/>
          <a:ln w="9525">
            <a:noFill/>
            <a:miter lim="800000"/>
            <a:headEnd/>
            <a:tailEnd/>
          </a:ln>
        </p:spPr>
      </p:pic>
      <p:grpSp>
        <p:nvGrpSpPr>
          <p:cNvPr id="2" name="Group 78"/>
          <p:cNvGrpSpPr>
            <a:grpSpLocks/>
          </p:cNvGrpSpPr>
          <p:nvPr/>
        </p:nvGrpSpPr>
        <p:grpSpPr bwMode="auto">
          <a:xfrm>
            <a:off x="8102600" y="2493963"/>
            <a:ext cx="876300" cy="974725"/>
            <a:chOff x="7553960" y="2727960"/>
            <a:chExt cx="1066800" cy="1428750"/>
          </a:xfrm>
        </p:grpSpPr>
        <p:pic>
          <p:nvPicPr>
            <p:cNvPr id="17" name="Picture 8" descr="\\eventsql\dvd27\Clip_Installer\DVD_ART\Artwork_Imagery\HARDWARE_IMAGERY\Illustration - Misc Hardware\XML Icons\Database blue.png"/>
            <p:cNvPicPr>
              <a:picLocks noChangeAspect="1" noChangeArrowheads="1"/>
            </p:cNvPicPr>
            <p:nvPr/>
          </p:nvPicPr>
          <p:blipFill>
            <a:blip r:embed="rId7"/>
            <a:srcRect/>
            <a:stretch>
              <a:fillRect/>
            </a:stretch>
          </p:blipFill>
          <p:spPr bwMode="auto">
            <a:xfrm>
              <a:off x="7553960" y="2727960"/>
              <a:ext cx="1066800" cy="1428750"/>
            </a:xfrm>
            <a:prstGeom prst="rect">
              <a:avLst/>
            </a:prstGeom>
            <a:noFill/>
            <a:ln w="9525">
              <a:noFill/>
              <a:miter lim="800000"/>
              <a:headEnd/>
              <a:tailEnd/>
            </a:ln>
          </p:spPr>
        </p:pic>
        <p:pic>
          <p:nvPicPr>
            <p:cNvPr id="18" name="Picture 77" descr="Picture1.png"/>
            <p:cNvPicPr>
              <a:picLocks noChangeAspect="1"/>
            </p:cNvPicPr>
            <p:nvPr/>
          </p:nvPicPr>
          <p:blipFill>
            <a:blip r:embed="rId8">
              <a:lum bright="24000"/>
            </a:blip>
            <a:srcRect/>
            <a:stretch>
              <a:fillRect/>
            </a:stretch>
          </p:blipFill>
          <p:spPr bwMode="auto">
            <a:xfrm>
              <a:off x="8087360" y="3108960"/>
              <a:ext cx="457200" cy="457200"/>
            </a:xfrm>
            <a:prstGeom prst="rect">
              <a:avLst/>
            </a:prstGeom>
            <a:noFill/>
            <a:ln w="9525">
              <a:noFill/>
              <a:miter lim="800000"/>
              <a:headEnd/>
              <a:tailEnd/>
            </a:ln>
          </p:spPr>
        </p:pic>
        <p:pic>
          <p:nvPicPr>
            <p:cNvPr id="19" name="Picture 77" descr="Picture1.png"/>
            <p:cNvPicPr>
              <a:picLocks noChangeAspect="1"/>
            </p:cNvPicPr>
            <p:nvPr/>
          </p:nvPicPr>
          <p:blipFill>
            <a:blip r:embed="rId8">
              <a:lum bright="24000"/>
            </a:blip>
            <a:srcRect/>
            <a:stretch>
              <a:fillRect/>
            </a:stretch>
          </p:blipFill>
          <p:spPr bwMode="auto">
            <a:xfrm>
              <a:off x="7954190" y="2961016"/>
              <a:ext cx="457200" cy="457200"/>
            </a:xfrm>
            <a:prstGeom prst="rect">
              <a:avLst/>
            </a:prstGeom>
            <a:noFill/>
            <a:ln w="9525">
              <a:noFill/>
              <a:miter lim="800000"/>
              <a:headEnd/>
              <a:tailEnd/>
            </a:ln>
          </p:spPr>
        </p:pic>
        <p:pic>
          <p:nvPicPr>
            <p:cNvPr id="20" name="Picture 77" descr="Picture1.png"/>
            <p:cNvPicPr>
              <a:picLocks noChangeAspect="1"/>
            </p:cNvPicPr>
            <p:nvPr/>
          </p:nvPicPr>
          <p:blipFill>
            <a:blip r:embed="rId8">
              <a:lum bright="24000"/>
            </a:blip>
            <a:srcRect/>
            <a:stretch>
              <a:fillRect/>
            </a:stretch>
          </p:blipFill>
          <p:spPr bwMode="auto">
            <a:xfrm>
              <a:off x="8011160" y="3413760"/>
              <a:ext cx="457200" cy="457200"/>
            </a:xfrm>
            <a:prstGeom prst="rect">
              <a:avLst/>
            </a:prstGeom>
            <a:noFill/>
            <a:ln w="9525">
              <a:noFill/>
              <a:miter lim="800000"/>
              <a:headEnd/>
              <a:tailEnd/>
            </a:ln>
          </p:spPr>
        </p:pic>
        <p:pic>
          <p:nvPicPr>
            <p:cNvPr id="21" name="Picture 77" descr="Picture1.png"/>
            <p:cNvPicPr>
              <a:picLocks noChangeAspect="1"/>
            </p:cNvPicPr>
            <p:nvPr/>
          </p:nvPicPr>
          <p:blipFill>
            <a:blip r:embed="rId8">
              <a:lum bright="24000"/>
            </a:blip>
            <a:srcRect/>
            <a:stretch>
              <a:fillRect/>
            </a:stretch>
          </p:blipFill>
          <p:spPr bwMode="auto">
            <a:xfrm>
              <a:off x="7782560" y="3413760"/>
              <a:ext cx="457200" cy="457200"/>
            </a:xfrm>
            <a:prstGeom prst="rect">
              <a:avLst/>
            </a:prstGeom>
            <a:noFill/>
            <a:ln w="9525">
              <a:noFill/>
              <a:miter lim="800000"/>
              <a:headEnd/>
              <a:tailEnd/>
            </a:ln>
          </p:spPr>
        </p:pic>
        <p:pic>
          <p:nvPicPr>
            <p:cNvPr id="22" name="Picture 77" descr="Picture1.png"/>
            <p:cNvPicPr>
              <a:picLocks noChangeAspect="1"/>
            </p:cNvPicPr>
            <p:nvPr/>
          </p:nvPicPr>
          <p:blipFill>
            <a:blip r:embed="rId8">
              <a:lum bright="24000"/>
            </a:blip>
            <a:srcRect/>
            <a:stretch>
              <a:fillRect/>
            </a:stretch>
          </p:blipFill>
          <p:spPr bwMode="auto">
            <a:xfrm>
              <a:off x="7858760" y="3261360"/>
              <a:ext cx="457200" cy="457200"/>
            </a:xfrm>
            <a:prstGeom prst="rect">
              <a:avLst/>
            </a:prstGeom>
            <a:noFill/>
            <a:ln w="9525">
              <a:noFill/>
              <a:miter lim="800000"/>
              <a:headEnd/>
              <a:tailEnd/>
            </a:ln>
          </p:spPr>
        </p:pic>
        <p:pic>
          <p:nvPicPr>
            <p:cNvPr id="23" name="Picture 77" descr="Picture1.png"/>
            <p:cNvPicPr>
              <a:picLocks noChangeAspect="1"/>
            </p:cNvPicPr>
            <p:nvPr/>
          </p:nvPicPr>
          <p:blipFill>
            <a:blip r:embed="rId8">
              <a:lum bright="24000"/>
            </a:blip>
            <a:srcRect/>
            <a:stretch>
              <a:fillRect/>
            </a:stretch>
          </p:blipFill>
          <p:spPr bwMode="auto">
            <a:xfrm>
              <a:off x="7725590" y="3570616"/>
              <a:ext cx="457200" cy="457200"/>
            </a:xfrm>
            <a:prstGeom prst="rect">
              <a:avLst/>
            </a:prstGeom>
            <a:noFill/>
            <a:ln w="9525">
              <a:noFill/>
              <a:miter lim="800000"/>
              <a:headEnd/>
              <a:tailEnd/>
            </a:ln>
          </p:spPr>
        </p:pic>
        <p:pic>
          <p:nvPicPr>
            <p:cNvPr id="24" name="Picture 77" descr="Picture1.png"/>
            <p:cNvPicPr>
              <a:picLocks noChangeAspect="1"/>
            </p:cNvPicPr>
            <p:nvPr/>
          </p:nvPicPr>
          <p:blipFill>
            <a:blip r:embed="rId8">
              <a:lum bright="24000"/>
            </a:blip>
            <a:srcRect/>
            <a:stretch>
              <a:fillRect/>
            </a:stretch>
          </p:blipFill>
          <p:spPr bwMode="auto">
            <a:xfrm>
              <a:off x="7934960" y="3642360"/>
              <a:ext cx="457200" cy="457200"/>
            </a:xfrm>
            <a:prstGeom prst="rect">
              <a:avLst/>
            </a:prstGeom>
            <a:noFill/>
            <a:ln w="9525">
              <a:noFill/>
              <a:miter lim="800000"/>
              <a:headEnd/>
              <a:tailEnd/>
            </a:ln>
          </p:spPr>
        </p:pic>
        <p:pic>
          <p:nvPicPr>
            <p:cNvPr id="25" name="Picture 77" descr="Picture1.png"/>
            <p:cNvPicPr>
              <a:picLocks noChangeAspect="1"/>
            </p:cNvPicPr>
            <p:nvPr/>
          </p:nvPicPr>
          <p:blipFill>
            <a:blip r:embed="rId8">
              <a:lum bright="24000"/>
            </a:blip>
            <a:srcRect/>
            <a:stretch>
              <a:fillRect/>
            </a:stretch>
          </p:blipFill>
          <p:spPr bwMode="auto">
            <a:xfrm>
              <a:off x="7649390" y="3037216"/>
              <a:ext cx="457200" cy="457200"/>
            </a:xfrm>
            <a:prstGeom prst="rect">
              <a:avLst/>
            </a:prstGeom>
            <a:noFill/>
            <a:ln w="9525">
              <a:noFill/>
              <a:miter lim="800000"/>
              <a:headEnd/>
              <a:tailEnd/>
            </a:ln>
          </p:spPr>
        </p:pic>
      </p:grpSp>
      <p:pic>
        <p:nvPicPr>
          <p:cNvPr id="2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9"/>
          <a:srcRect/>
          <a:stretch>
            <a:fillRect/>
          </a:stretch>
        </p:blipFill>
        <p:spPr bwMode="auto">
          <a:xfrm>
            <a:off x="6972300" y="5943600"/>
            <a:ext cx="269875" cy="269875"/>
          </a:xfrm>
          <a:prstGeom prst="rect">
            <a:avLst/>
          </a:prstGeom>
          <a:noFill/>
          <a:ln w="9525">
            <a:noFill/>
            <a:miter lim="800000"/>
            <a:headEnd/>
            <a:tailEnd/>
          </a:ln>
        </p:spPr>
      </p:pic>
      <p:sp>
        <p:nvSpPr>
          <p:cNvPr id="27" name="TextBox 26"/>
          <p:cNvSpPr txBox="1"/>
          <p:nvPr/>
        </p:nvSpPr>
        <p:spPr>
          <a:xfrm>
            <a:off x="7256463" y="5856288"/>
            <a:ext cx="2506662" cy="431800"/>
          </a:xfrm>
          <a:prstGeom prst="rect">
            <a:avLst/>
          </a:prstGeom>
          <a:noFill/>
        </p:spPr>
        <p:txBody>
          <a:bodyPr>
            <a:spAutoFit/>
          </a:bodyPr>
          <a:lstStyle/>
          <a:p>
            <a:pPr>
              <a:defRPr/>
            </a:pPr>
            <a:r>
              <a:rPr lang="es-ES" sz="1100" dirty="0" smtClean="0">
                <a:solidFill>
                  <a:schemeClr val="tx1"/>
                </a:solidFill>
                <a:latin typeface="+mj-lt"/>
                <a:cs typeface="+mn-cs"/>
              </a:rPr>
              <a:t>Puestos de trabajo</a:t>
            </a:r>
          </a:p>
          <a:p>
            <a:pPr>
              <a:defRPr/>
            </a:pPr>
            <a:r>
              <a:rPr lang="es-ES" sz="1100" dirty="0" smtClean="0">
                <a:solidFill>
                  <a:schemeClr val="tx1"/>
                </a:solidFill>
                <a:latin typeface="+mj-lt"/>
                <a:cs typeface="+mn-cs"/>
              </a:rPr>
              <a:t>(SO, Aplicaciones, Datos)</a:t>
            </a:r>
            <a:endParaRPr lang="es-ES" sz="1100" dirty="0">
              <a:solidFill>
                <a:schemeClr val="tx1"/>
              </a:solidFill>
              <a:latin typeface="+mj-lt"/>
              <a:cs typeface="+mn-cs"/>
            </a:endParaRPr>
          </a:p>
        </p:txBody>
      </p:sp>
      <p:sp>
        <p:nvSpPr>
          <p:cNvPr id="28" name="Slide Number Placeholder 4"/>
          <p:cNvSpPr txBox="1">
            <a:spLocks/>
          </p:cNvSpPr>
          <p:nvPr/>
        </p:nvSpPr>
        <p:spPr>
          <a:xfrm>
            <a:off x="0" y="6492875"/>
            <a:ext cx="2133600" cy="365125"/>
          </a:xfrm>
          <a:prstGeom prst="rect">
            <a:avLst/>
          </a:prstGeom>
        </p:spPr>
        <p:txBody>
          <a:bodyPr/>
          <a:lstStyle/>
          <a:p>
            <a:pPr>
              <a:defRPr/>
            </a:pPr>
            <a:fld id="{7A66E827-8511-49D0-8BEE-C473481376E9}" type="slidenum">
              <a:rPr lang="en-US" sz="1600">
                <a:solidFill>
                  <a:schemeClr val="accent4">
                    <a:lumMod val="40000"/>
                    <a:lumOff val="60000"/>
                  </a:schemeClr>
                </a:solidFill>
                <a:latin typeface="+mj-lt"/>
                <a:cs typeface="+mn-cs"/>
              </a:rPr>
              <a:pPr>
                <a:defRPr/>
              </a:pPr>
              <a:t>48</a:t>
            </a:fld>
            <a:endParaRPr lang="en-US" sz="1600" dirty="0">
              <a:solidFill>
                <a:schemeClr val="accent4">
                  <a:lumMod val="40000"/>
                  <a:lumOff val="60000"/>
                </a:schemeClr>
              </a:solidFill>
              <a:latin typeface="+mj-lt"/>
              <a:cs typeface="+mn-cs"/>
            </a:endParaRPr>
          </a:p>
        </p:txBody>
      </p:sp>
      <p:pic>
        <p:nvPicPr>
          <p:cNvPr id="29" name="Picture 48" descr="Picture1.png"/>
          <p:cNvPicPr>
            <a:picLocks noChangeAspect="1"/>
          </p:cNvPicPr>
          <p:nvPr/>
        </p:nvPicPr>
        <p:blipFill>
          <a:blip r:embed="rId10"/>
          <a:srcRect/>
          <a:stretch>
            <a:fillRect/>
          </a:stretch>
        </p:blipFill>
        <p:spPr bwMode="auto">
          <a:xfrm>
            <a:off x="430213" y="2822575"/>
            <a:ext cx="1824037" cy="1371600"/>
          </a:xfrm>
          <a:prstGeom prst="rect">
            <a:avLst/>
          </a:prstGeom>
          <a:noFill/>
          <a:ln w="9525">
            <a:noFill/>
            <a:miter lim="800000"/>
            <a:headEnd/>
            <a:tailEnd/>
          </a:ln>
        </p:spPr>
      </p:pic>
      <p:pic>
        <p:nvPicPr>
          <p:cNvPr id="30" name="Picture 49" descr="Picture1.png"/>
          <p:cNvPicPr>
            <a:picLocks noChangeAspect="1"/>
          </p:cNvPicPr>
          <p:nvPr/>
        </p:nvPicPr>
        <p:blipFill>
          <a:blip r:embed="rId10"/>
          <a:srcRect/>
          <a:stretch>
            <a:fillRect/>
          </a:stretch>
        </p:blipFill>
        <p:spPr bwMode="auto">
          <a:xfrm>
            <a:off x="314325" y="4125913"/>
            <a:ext cx="1824038" cy="1371600"/>
          </a:xfrm>
          <a:prstGeom prst="rect">
            <a:avLst/>
          </a:prstGeom>
          <a:noFill/>
          <a:ln w="9525">
            <a:noFill/>
            <a:miter lim="800000"/>
            <a:headEnd/>
            <a:tailEnd/>
          </a:ln>
        </p:spPr>
      </p:pic>
      <p:pic>
        <p:nvPicPr>
          <p:cNvPr id="31" name="Picture 50" descr="Picture1.png"/>
          <p:cNvPicPr>
            <a:picLocks noChangeAspect="1"/>
          </p:cNvPicPr>
          <p:nvPr/>
        </p:nvPicPr>
        <p:blipFill>
          <a:blip r:embed="rId10"/>
          <a:srcRect/>
          <a:stretch>
            <a:fillRect/>
          </a:stretch>
        </p:blipFill>
        <p:spPr bwMode="auto">
          <a:xfrm>
            <a:off x="314325" y="5402263"/>
            <a:ext cx="1824038" cy="1371600"/>
          </a:xfrm>
          <a:prstGeom prst="rect">
            <a:avLst/>
          </a:prstGeom>
          <a:noFill/>
          <a:ln w="9525">
            <a:noFill/>
            <a:miter lim="800000"/>
            <a:headEnd/>
            <a:tailEnd/>
          </a:ln>
        </p:spPr>
      </p:pic>
      <p:sp>
        <p:nvSpPr>
          <p:cNvPr id="32" name="&quot;GLASS&quot;; Black to Transparent"/>
          <p:cNvSpPr/>
          <p:nvPr/>
        </p:nvSpPr>
        <p:spPr bwMode="auto">
          <a:xfrm rot="5400000">
            <a:off x="3861536" y="-2771907"/>
            <a:ext cx="1421559" cy="9144632"/>
          </a:xfrm>
          <a:prstGeom prst="roundRect">
            <a:avLst>
              <a:gd name="adj" fmla="val 0"/>
            </a:avLst>
          </a:prstGeom>
          <a:gradFill flip="none" rotWithShape="1">
            <a:gsLst>
              <a:gs pos="0">
                <a:srgbClr val="009DD3">
                  <a:alpha val="0"/>
                </a:srgbClr>
              </a:gs>
              <a:gs pos="50000">
                <a:schemeClr val="bg1">
                  <a:alpha val="60000"/>
                </a:schemeClr>
              </a:gs>
              <a:gs pos="100000">
                <a:schemeClr val="accent4">
                  <a:lumMod val="60000"/>
                  <a:lumOff val="40000"/>
                  <a:alpha val="61000"/>
                </a:schemeClr>
              </a:gs>
            </a:gsLst>
            <a:lin ang="5400000" scaled="1"/>
            <a:tileRect/>
          </a:gradFill>
          <a:ln>
            <a:gradFill>
              <a:gsLst>
                <a:gs pos="0">
                  <a:schemeClr val="accent1">
                    <a:tint val="66000"/>
                    <a:satMod val="160000"/>
                    <a:alpha val="0"/>
                  </a:schemeClr>
                </a:gs>
                <a:gs pos="50000">
                  <a:schemeClr val="tx2"/>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n-US" sz="2000" dirty="0">
              <a:solidFill>
                <a:srgbClr val="FFFFFF"/>
              </a:solidFill>
              <a:effectLst>
                <a:outerShdw blurRad="38100" dist="38100" dir="2700000" algn="tl">
                  <a:srgbClr val="000000">
                    <a:alpha val="43137"/>
                  </a:srgbClr>
                </a:outerShdw>
              </a:effectLst>
              <a:latin typeface="+mj-lt"/>
            </a:endParaRPr>
          </a:p>
        </p:txBody>
      </p:sp>
      <p:sp>
        <p:nvSpPr>
          <p:cNvPr id="33" name="Text Placeholder 2"/>
          <p:cNvSpPr txBox="1">
            <a:spLocks/>
          </p:cNvSpPr>
          <p:nvPr/>
        </p:nvSpPr>
        <p:spPr>
          <a:xfrm>
            <a:off x="381000" y="1157288"/>
            <a:ext cx="8382000" cy="1108075"/>
          </a:xfrm>
          <a:prstGeom prst="rect">
            <a:avLst/>
          </a:prstGeom>
        </p:spPr>
        <p:txBody>
          <a:bodyPr vert="horz" lIns="91440" tIns="45720" rIns="91440" bIns="45720" rtlCol="0" anchor="ctr"/>
          <a:lstStyle/>
          <a:p>
            <a:pPr marL="269875" marR="0" lvl="0" indent="-269875" algn="l" defTabSz="914363"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dirty="0" smtClean="0">
                <a:ln>
                  <a:noFill/>
                </a:ln>
                <a:effectLst/>
                <a:uLnTx/>
                <a:uFillTx/>
                <a:latin typeface="+mj-lt"/>
                <a:ea typeface="+mn-ea"/>
                <a:cs typeface="+mn-cs"/>
              </a:rPr>
              <a:t>Centralización del almacenamiento y la ejecución de los puestos</a:t>
            </a:r>
            <a:r>
              <a:rPr kumimoji="0" lang="es-ES" sz="1800" b="0" i="0" u="none" strike="noStrike" kern="1200" cap="none" spc="0" normalizeH="0" noProof="0" dirty="0" smtClean="0">
                <a:ln>
                  <a:noFill/>
                </a:ln>
                <a:effectLst/>
                <a:uLnTx/>
                <a:uFillTx/>
                <a:latin typeface="+mj-lt"/>
                <a:ea typeface="+mn-ea"/>
                <a:cs typeface="+mn-cs"/>
              </a:rPr>
              <a:t> de trabajo</a:t>
            </a:r>
            <a:r>
              <a:rPr kumimoji="0" lang="es-ES" sz="1800" b="0" i="0" u="none" strike="noStrike" kern="1200" cap="none" spc="0" normalizeH="0" baseline="0" noProof="0" dirty="0" smtClean="0">
                <a:ln>
                  <a:noFill/>
                </a:ln>
                <a:effectLst/>
                <a:uLnTx/>
                <a:uFillTx/>
                <a:latin typeface="+mj-lt"/>
                <a:ea typeface="+mn-ea"/>
                <a:cs typeface="+mn-cs"/>
              </a:rPr>
              <a:t> (SO, aplicaciones, datos) en máquinas virtuales en el </a:t>
            </a:r>
            <a:r>
              <a:rPr kumimoji="0" lang="es-ES" sz="1800" b="0" i="0" u="none" strike="noStrike" kern="1200" cap="none" spc="0" normalizeH="0" baseline="0" noProof="0" dirty="0" err="1" smtClean="0">
                <a:ln>
                  <a:noFill/>
                </a:ln>
                <a:effectLst/>
                <a:uLnTx/>
                <a:uFillTx/>
                <a:latin typeface="+mj-lt"/>
                <a:ea typeface="+mn-ea"/>
                <a:cs typeface="+mn-cs"/>
              </a:rPr>
              <a:t>datacenter</a:t>
            </a:r>
            <a:endParaRPr kumimoji="0" lang="es-ES" sz="1800" b="0" i="0" u="none" strike="noStrike" kern="1200" cap="none" spc="0" normalizeH="0" baseline="0" noProof="0" dirty="0" smtClean="0">
              <a:ln>
                <a:noFill/>
              </a:ln>
              <a:effectLst/>
              <a:uLnTx/>
              <a:uFillTx/>
              <a:latin typeface="+mj-lt"/>
              <a:ea typeface="+mn-ea"/>
              <a:cs typeface="+mn-cs"/>
            </a:endParaRPr>
          </a:p>
          <a:p>
            <a:pPr marL="269875" marR="0" lvl="0" indent="-269875" algn="l" defTabSz="914363" rtl="0" eaLnBrk="1" fontAlgn="auto" latinLnBrk="0" hangingPunct="1">
              <a:lnSpc>
                <a:spcPct val="100000"/>
              </a:lnSpc>
              <a:spcBef>
                <a:spcPts val="0"/>
              </a:spcBef>
              <a:spcAft>
                <a:spcPts val="0"/>
              </a:spcAft>
              <a:buClrTx/>
              <a:buSzTx/>
              <a:buFont typeface="Wingdings" pitchFamily="2" charset="2"/>
              <a:buChar char="Ø"/>
              <a:tabLst/>
              <a:defRPr/>
            </a:pPr>
            <a:r>
              <a:rPr kumimoji="0" lang="es-ES" sz="1800" b="0" i="0" u="none" strike="noStrike" kern="1200" cap="none" spc="0" normalizeH="0" baseline="0" noProof="0" smtClean="0">
                <a:ln>
                  <a:noFill/>
                </a:ln>
                <a:effectLst/>
                <a:uLnTx/>
                <a:uFillTx/>
                <a:latin typeface="+mj-lt"/>
                <a:ea typeface="+mn-ea"/>
                <a:cs typeface="+mn-cs"/>
              </a:rPr>
              <a:t>Presentando </a:t>
            </a:r>
            <a:r>
              <a:rPr kumimoji="0" lang="es-ES" sz="1800" b="0" i="0" u="none" strike="noStrike" kern="1200" cap="none" spc="0" normalizeH="0" baseline="0" noProof="0" dirty="0" smtClean="0">
                <a:ln>
                  <a:noFill/>
                </a:ln>
                <a:effectLst/>
                <a:uLnTx/>
                <a:uFillTx/>
                <a:latin typeface="+mj-lt"/>
                <a:ea typeface="+mn-ea"/>
                <a:cs typeface="+mn-cs"/>
              </a:rPr>
              <a:t>la interfaz gráfica usando un protocolo de acceso remoto (como RDP) a los dispositivos</a:t>
            </a:r>
            <a:r>
              <a:rPr kumimoji="0" lang="es-ES" sz="1800" b="0" i="0" u="none" strike="noStrike" kern="1200" cap="none" spc="0" normalizeH="0" noProof="0" dirty="0" smtClean="0">
                <a:ln>
                  <a:noFill/>
                </a:ln>
                <a:effectLst/>
                <a:uLnTx/>
                <a:uFillTx/>
                <a:latin typeface="+mj-lt"/>
                <a:ea typeface="+mn-ea"/>
                <a:cs typeface="+mn-cs"/>
              </a:rPr>
              <a:t> </a:t>
            </a:r>
            <a:r>
              <a:rPr kumimoji="0" lang="es-ES" sz="1800" b="0" i="0" u="none" strike="noStrike" kern="1200" cap="none" spc="0" normalizeH="0" baseline="0" noProof="0" dirty="0" smtClean="0">
                <a:ln>
                  <a:noFill/>
                </a:ln>
                <a:effectLst/>
                <a:uLnTx/>
                <a:uFillTx/>
                <a:latin typeface="+mj-lt"/>
                <a:ea typeface="+mn-ea"/>
                <a:cs typeface="+mn-cs"/>
              </a:rPr>
              <a:t>clientes</a:t>
            </a:r>
          </a:p>
        </p:txBody>
      </p:sp>
      <p:pic>
        <p:nvPicPr>
          <p:cNvPr id="34"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1"/>
          <a:srcRect/>
          <a:stretch>
            <a:fillRect/>
          </a:stretch>
        </p:blipFill>
        <p:spPr bwMode="auto">
          <a:xfrm rot="7200000">
            <a:off x="3404394" y="1702594"/>
            <a:ext cx="2473325" cy="4135437"/>
          </a:xfrm>
          <a:prstGeom prst="rect">
            <a:avLst/>
          </a:prstGeom>
          <a:noFill/>
          <a:ln w="9525">
            <a:noFill/>
            <a:miter lim="800000"/>
            <a:headEnd/>
            <a:tailEnd/>
          </a:ln>
        </p:spPr>
      </p:pic>
      <p:pic>
        <p:nvPicPr>
          <p:cNvPr id="35" name="Picture 17" descr="C:\Program Files\Microsoft Resource DVD Artwork\DVD_ART\Artwork_Imagery\Shapes and Graphics\Arrows - arrow\Black Collection 20 percent opaque - for shape changer\curved arrow 4.png"/>
          <p:cNvPicPr>
            <a:picLocks noChangeAspect="1" noChangeArrowheads="1"/>
          </p:cNvPicPr>
          <p:nvPr/>
        </p:nvPicPr>
        <p:blipFill>
          <a:blip r:embed="rId11"/>
          <a:srcRect/>
          <a:stretch>
            <a:fillRect/>
          </a:stretch>
        </p:blipFill>
        <p:spPr bwMode="auto">
          <a:xfrm rot="-4822374">
            <a:off x="3920331" y="3305969"/>
            <a:ext cx="2473325" cy="413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142844" y="1428736"/>
            <a:ext cx="8786874" cy="4929222"/>
          </a:xfrm>
          <a:prstGeom prst="roundRect">
            <a:avLst>
              <a:gd name="adj" fmla="val 8217"/>
            </a:avLst>
          </a:prstGeom>
          <a:gradFill>
            <a:gsLst>
              <a:gs pos="0">
                <a:srgbClr val="009DD3">
                  <a:alpha val="55000"/>
                </a:srgbClr>
              </a:gs>
              <a:gs pos="50000">
                <a:srgbClr val="0E2852"/>
              </a:gs>
              <a:gs pos="100000">
                <a:srgbClr val="133872"/>
              </a:gs>
            </a:gsLst>
            <a:lin ang="16200000" scaled="1"/>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p:txBody>
      </p:sp>
      <p:sp>
        <p:nvSpPr>
          <p:cNvPr id="8" name="TextBox 7"/>
          <p:cNvSpPr txBox="1"/>
          <p:nvPr/>
        </p:nvSpPr>
        <p:spPr>
          <a:xfrm>
            <a:off x="504825" y="1538288"/>
            <a:ext cx="7961313" cy="646331"/>
          </a:xfrm>
          <a:prstGeom prst="rect">
            <a:avLst/>
          </a:prstGeom>
          <a:noFill/>
        </p:spPr>
        <p:txBody>
          <a:bodyPr>
            <a:spAutoFit/>
          </a:bodyPr>
          <a:lstStyle/>
          <a:p>
            <a:pPr algn="ctr">
              <a:defRPr/>
            </a:pPr>
            <a:r>
              <a:rPr lang="es-ES" dirty="0" smtClean="0">
                <a:solidFill>
                  <a:schemeClr val="bg1"/>
                </a:solidFill>
                <a:latin typeface="Segoe Semibold"/>
              </a:rPr>
              <a:t>Despliegues a gran escala: Microsoft + Citrix ó </a:t>
            </a:r>
            <a:r>
              <a:rPr lang="es-ES" dirty="0" err="1" smtClean="0">
                <a:solidFill>
                  <a:schemeClr val="bg1"/>
                </a:solidFill>
                <a:latin typeface="Segoe Semibold"/>
              </a:rPr>
              <a:t>Quest</a:t>
            </a:r>
            <a:endParaRPr lang="es-ES" dirty="0" smtClean="0">
              <a:solidFill>
                <a:schemeClr val="bg1"/>
              </a:solidFill>
              <a:latin typeface="Segoe Semibold"/>
            </a:endParaRPr>
          </a:p>
          <a:p>
            <a:pPr algn="ctr">
              <a:defRPr/>
            </a:pPr>
            <a:r>
              <a:rPr lang="es-ES" dirty="0" smtClean="0">
                <a:solidFill>
                  <a:schemeClr val="bg1"/>
                </a:solidFill>
                <a:latin typeface="Segoe Semibold"/>
              </a:rPr>
              <a:t>Despliegues a pequeña escala: Microsoft + Citrix ó </a:t>
            </a:r>
            <a:r>
              <a:rPr lang="es-ES" dirty="0" err="1" smtClean="0">
                <a:solidFill>
                  <a:schemeClr val="bg1"/>
                </a:solidFill>
                <a:latin typeface="Segoe Semibold"/>
              </a:rPr>
              <a:t>Quest</a:t>
            </a:r>
            <a:endParaRPr lang="es-ES" dirty="0">
              <a:solidFill>
                <a:schemeClr val="bg1"/>
              </a:solidFill>
              <a:latin typeface="Segoe Semibold"/>
            </a:endParaRPr>
          </a:p>
        </p:txBody>
      </p:sp>
      <p:grpSp>
        <p:nvGrpSpPr>
          <p:cNvPr id="2" name="Group 38"/>
          <p:cNvGrpSpPr>
            <a:grpSpLocks/>
          </p:cNvGrpSpPr>
          <p:nvPr/>
        </p:nvGrpSpPr>
        <p:grpSpPr bwMode="auto">
          <a:xfrm>
            <a:off x="249238" y="2635250"/>
            <a:ext cx="1536700" cy="3416300"/>
            <a:chOff x="322038" y="2270272"/>
            <a:chExt cx="1550504" cy="3084199"/>
          </a:xfrm>
        </p:grpSpPr>
        <p:sp>
          <p:nvSpPr>
            <p:cNvPr id="10" name="Rounded Rectangle 9"/>
            <p:cNvSpPr/>
            <p:nvPr/>
          </p:nvSpPr>
          <p:spPr bwMode="auto">
            <a:xfrm>
              <a:off x="322038" y="2270272"/>
              <a:ext cx="1550504" cy="3084199"/>
            </a:xfrm>
            <a:prstGeom prst="roundRect">
              <a:avLst>
                <a:gd name="adj" fmla="val 10041"/>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11" name="TextBox 10"/>
            <p:cNvSpPr txBox="1"/>
            <p:nvPr/>
          </p:nvSpPr>
          <p:spPr>
            <a:xfrm>
              <a:off x="437365" y="3607428"/>
              <a:ext cx="1366301" cy="423732"/>
            </a:xfrm>
            <a:prstGeom prst="rect">
              <a:avLst/>
            </a:prstGeom>
            <a:noFill/>
          </p:spPr>
          <p:txBody>
            <a:bodyPr>
              <a:spAutoFit/>
            </a:bodyPr>
            <a:lstStyle/>
            <a:p>
              <a:pPr algn="ctr">
                <a:defRPr/>
              </a:pPr>
              <a:r>
                <a:rPr lang="es-ES" sz="1050" smtClean="0">
                  <a:solidFill>
                    <a:schemeClr val="bg1"/>
                  </a:solidFill>
                  <a:latin typeface="+mj-lt"/>
                  <a:cs typeface="Segoe UI" pitchFamily="34" charset="0"/>
                </a:rPr>
                <a:t>Centralized Desktop</a:t>
              </a:r>
            </a:p>
            <a:p>
              <a:pPr algn="ctr">
                <a:defRPr/>
              </a:pPr>
              <a:r>
                <a:rPr lang="es-ES" sz="1400" b="1" smtClean="0">
                  <a:solidFill>
                    <a:schemeClr val="bg1"/>
                  </a:solidFill>
                  <a:latin typeface="+mj-lt"/>
                  <a:cs typeface="Segoe UI" pitchFamily="34" charset="0"/>
                </a:rPr>
                <a:t>(VECD)</a:t>
              </a:r>
              <a:endParaRPr lang="es-ES" sz="1050" b="1">
                <a:solidFill>
                  <a:schemeClr val="bg1"/>
                </a:solidFill>
                <a:latin typeface="+mj-lt"/>
                <a:cs typeface="Segoe UI" pitchFamily="34" charset="0"/>
              </a:endParaRPr>
            </a:p>
          </p:txBody>
        </p:sp>
      </p:grpSp>
      <p:sp>
        <p:nvSpPr>
          <p:cNvPr id="12" name="Rounded Rectangle 11"/>
          <p:cNvSpPr/>
          <p:nvPr/>
        </p:nvSpPr>
        <p:spPr bwMode="auto">
          <a:xfrm>
            <a:off x="6691313" y="2635250"/>
            <a:ext cx="2097087" cy="3416300"/>
          </a:xfrm>
          <a:prstGeom prst="roundRect">
            <a:avLst>
              <a:gd name="adj" fmla="val 11205"/>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13" name="Rounded Rectangle 12"/>
          <p:cNvSpPr/>
          <p:nvPr/>
        </p:nvSpPr>
        <p:spPr bwMode="auto">
          <a:xfrm>
            <a:off x="1905000" y="4992688"/>
            <a:ext cx="4695825" cy="10350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latin typeface="+mj-lt"/>
            </a:endParaRPr>
          </a:p>
        </p:txBody>
      </p:sp>
      <p:pic>
        <p:nvPicPr>
          <p:cNvPr id="14" name="Picture 4" descr="C:\Users\maxher\Documents\VDI collateral\Logos\logos\WS08-HypeV_h_rgb.png"/>
          <p:cNvPicPr>
            <a:picLocks noChangeAspect="1"/>
          </p:cNvPicPr>
          <p:nvPr/>
        </p:nvPicPr>
        <p:blipFill>
          <a:blip r:embed="rId2"/>
          <a:srcRect/>
          <a:stretch>
            <a:fillRect/>
          </a:stretch>
        </p:blipFill>
        <p:spPr bwMode="auto">
          <a:xfrm>
            <a:off x="2968625" y="5214938"/>
            <a:ext cx="2705100" cy="677862"/>
          </a:xfrm>
          <a:prstGeom prst="rect">
            <a:avLst/>
          </a:prstGeom>
          <a:noFill/>
          <a:ln w="9525">
            <a:noFill/>
            <a:miter lim="800000"/>
            <a:headEnd/>
            <a:tailEnd/>
          </a:ln>
        </p:spPr>
      </p:pic>
      <p:sp>
        <p:nvSpPr>
          <p:cNvPr id="15" name="Rounded Rectangle 14"/>
          <p:cNvSpPr/>
          <p:nvPr/>
        </p:nvSpPr>
        <p:spPr bwMode="auto">
          <a:xfrm>
            <a:off x="1905000" y="3797300"/>
            <a:ext cx="4697413" cy="110490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0" rIns="91436" bIns="365760"/>
          <a:lstStyle/>
          <a:p>
            <a:pPr marL="0" lvl="1" indent="-342900" algn="ctr" defTabSz="914099">
              <a:lnSpc>
                <a:spcPct val="90000"/>
              </a:lnSpc>
              <a:buClr>
                <a:schemeClr val="tx2"/>
              </a:buClr>
              <a:buSzPct val="80000"/>
              <a:tabLst>
                <a:tab pos="424590" algn="l"/>
              </a:tabLst>
              <a:defRPr/>
            </a:pPr>
            <a:r>
              <a:rPr lang="es-ES" sz="2000" dirty="0" err="1" smtClean="0">
                <a:solidFill>
                  <a:srgbClr val="FFFFFF"/>
                </a:solidFill>
                <a:effectLst>
                  <a:outerShdw blurRad="38100" dist="38100" dir="2700000" algn="tl">
                    <a:srgbClr val="000000">
                      <a:alpha val="43137"/>
                    </a:srgbClr>
                  </a:outerShdw>
                </a:effectLst>
                <a:latin typeface="+mj-lt"/>
              </a:rPr>
              <a:t>Broker</a:t>
            </a:r>
            <a:r>
              <a:rPr lang="es-ES" sz="2000" dirty="0" smtClean="0">
                <a:solidFill>
                  <a:srgbClr val="FFFFFF"/>
                </a:solidFill>
                <a:effectLst>
                  <a:outerShdw blurRad="38100" dist="38100" dir="2700000" algn="tl">
                    <a:srgbClr val="000000">
                      <a:alpha val="43137"/>
                    </a:srgbClr>
                  </a:outerShdw>
                </a:effectLst>
                <a:latin typeface="+mj-lt"/>
              </a:rPr>
              <a:t> de conexiones</a:t>
            </a:r>
            <a:endParaRPr lang="es-ES" sz="2000" dirty="0">
              <a:solidFill>
                <a:srgbClr val="FFFFFF"/>
              </a:solidFill>
              <a:effectLst>
                <a:outerShdw blurRad="38100" dist="38100" dir="2700000" algn="tl">
                  <a:srgbClr val="000000">
                    <a:alpha val="43137"/>
                  </a:srgbClr>
                </a:outerShdw>
              </a:effectLst>
              <a:latin typeface="+mj-lt"/>
            </a:endParaRPr>
          </a:p>
        </p:txBody>
      </p:sp>
      <p:sp>
        <p:nvSpPr>
          <p:cNvPr id="16" name="Rounded Rectangle 15"/>
          <p:cNvSpPr/>
          <p:nvPr/>
        </p:nvSpPr>
        <p:spPr bwMode="auto">
          <a:xfrm>
            <a:off x="1905000" y="2635250"/>
            <a:ext cx="2409825"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latin typeface="+mj-lt"/>
            </a:endParaRPr>
          </a:p>
        </p:txBody>
      </p:sp>
      <p:pic>
        <p:nvPicPr>
          <p:cNvPr id="17" name="Picture 3" descr="C:\Users\maxher\Documents\VDI collateral\Logos\logos\DTP-OptPack-SA_bL.png"/>
          <p:cNvPicPr>
            <a:picLocks noChangeAspect="1" noChangeArrowheads="1"/>
          </p:cNvPicPr>
          <p:nvPr/>
        </p:nvPicPr>
        <p:blipFill>
          <a:blip r:embed="rId3"/>
          <a:srcRect/>
          <a:stretch>
            <a:fillRect/>
          </a:stretch>
        </p:blipFill>
        <p:spPr bwMode="auto">
          <a:xfrm>
            <a:off x="2181225" y="3257550"/>
            <a:ext cx="1892300" cy="327025"/>
          </a:xfrm>
          <a:prstGeom prst="rect">
            <a:avLst/>
          </a:prstGeom>
          <a:noFill/>
          <a:ln w="9525">
            <a:noFill/>
            <a:miter lim="800000"/>
            <a:headEnd/>
            <a:tailEnd/>
          </a:ln>
        </p:spPr>
      </p:pic>
      <p:sp>
        <p:nvSpPr>
          <p:cNvPr id="18" name="Rounded Rectangle 17"/>
          <p:cNvSpPr/>
          <p:nvPr/>
        </p:nvSpPr>
        <p:spPr bwMode="auto">
          <a:xfrm>
            <a:off x="4398963" y="2635250"/>
            <a:ext cx="2182812"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19" name="TextBox 18"/>
          <p:cNvSpPr txBox="1"/>
          <p:nvPr/>
        </p:nvSpPr>
        <p:spPr>
          <a:xfrm>
            <a:off x="4747171" y="3214686"/>
            <a:ext cx="896399" cy="253916"/>
          </a:xfrm>
          <a:prstGeom prst="rect">
            <a:avLst/>
          </a:prstGeom>
          <a:noFill/>
        </p:spPr>
        <p:txBody>
          <a:bodyPr wrap="none">
            <a:spAutoFit/>
          </a:bodyPr>
          <a:lstStyle/>
          <a:p>
            <a:pPr>
              <a:defRPr/>
            </a:pPr>
            <a:r>
              <a:rPr lang="es-ES" sz="1050" smtClean="0">
                <a:solidFill>
                  <a:schemeClr val="bg1"/>
                </a:solidFill>
                <a:effectLst>
                  <a:outerShdw blurRad="38100" dist="38100" dir="2700000" algn="tl">
                    <a:srgbClr val="000000">
                      <a:alpha val="43137"/>
                    </a:srgbClr>
                  </a:outerShdw>
                </a:effectLst>
                <a:latin typeface="+mj-lt"/>
                <a:cs typeface="+mn-cs"/>
              </a:rPr>
              <a:t>Remote App </a:t>
            </a:r>
            <a:endParaRPr lang="es-ES" sz="1050">
              <a:solidFill>
                <a:schemeClr val="bg1"/>
              </a:solidFill>
              <a:effectLst>
                <a:outerShdw blurRad="38100" dist="38100" dir="2700000" algn="tl">
                  <a:srgbClr val="000000">
                    <a:alpha val="43137"/>
                  </a:srgbClr>
                </a:outerShdw>
              </a:effectLst>
              <a:latin typeface="+mj-lt"/>
              <a:cs typeface="+mn-cs"/>
            </a:endParaRPr>
          </a:p>
        </p:txBody>
      </p:sp>
      <p:pic>
        <p:nvPicPr>
          <p:cNvPr id="20" name="Picture 43" descr="Application Virtualization v r.png"/>
          <p:cNvPicPr preferRelativeResize="0">
            <a:picLocks/>
          </p:cNvPicPr>
          <p:nvPr/>
        </p:nvPicPr>
        <p:blipFill>
          <a:blip r:embed="rId4"/>
          <a:srcRect/>
          <a:stretch>
            <a:fillRect/>
          </a:stretch>
        </p:blipFill>
        <p:spPr bwMode="auto">
          <a:xfrm>
            <a:off x="2328863" y="2625725"/>
            <a:ext cx="1431925" cy="590550"/>
          </a:xfrm>
          <a:prstGeom prst="rect">
            <a:avLst/>
          </a:prstGeom>
          <a:noFill/>
          <a:ln w="9525">
            <a:noFill/>
            <a:miter lim="800000"/>
            <a:headEnd/>
            <a:tailEnd/>
          </a:ln>
        </p:spPr>
      </p:pic>
      <p:pic>
        <p:nvPicPr>
          <p:cNvPr id="21" name="Picture 2"/>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2319973" y="4367213"/>
            <a:ext cx="1438275" cy="382587"/>
          </a:xfrm>
          <a:prstGeom prst="rect">
            <a:avLst/>
          </a:prstGeom>
          <a:noFill/>
          <a:ln w="9525">
            <a:noFill/>
            <a:miter lim="800000"/>
            <a:headEnd/>
            <a:tailEnd/>
          </a:ln>
        </p:spPr>
      </p:pic>
      <p:pic>
        <p:nvPicPr>
          <p:cNvPr id="22" name="Picture 28" descr="System Center Virtual Machine Manager logo vr.png"/>
          <p:cNvPicPr>
            <a:picLocks noChangeAspect="1"/>
          </p:cNvPicPr>
          <p:nvPr/>
        </p:nvPicPr>
        <p:blipFill>
          <a:blip r:embed="rId6"/>
          <a:srcRect/>
          <a:stretch>
            <a:fillRect/>
          </a:stretch>
        </p:blipFill>
        <p:spPr bwMode="auto">
          <a:xfrm>
            <a:off x="6834188" y="3725863"/>
            <a:ext cx="1706562" cy="985837"/>
          </a:xfrm>
          <a:prstGeom prst="rect">
            <a:avLst/>
          </a:prstGeom>
          <a:noFill/>
          <a:ln w="9525">
            <a:noFill/>
            <a:miter lim="800000"/>
            <a:headEnd/>
            <a:tailEnd/>
          </a:ln>
        </p:spPr>
      </p:pic>
      <p:pic>
        <p:nvPicPr>
          <p:cNvPr id="23" name="Picture 2" descr="C:\Program Files\Microsoft Resource DVD Artwork\DVD_ART\BoxShots_Logos\Windows Vista Enterprise\Windows Vista Enterprise logo h w.png"/>
          <p:cNvPicPr>
            <a:picLocks noChangeAspect="1" noChangeArrowheads="1"/>
          </p:cNvPicPr>
          <p:nvPr/>
        </p:nvPicPr>
        <p:blipFill>
          <a:blip r:embed="rId7"/>
          <a:srcRect/>
          <a:stretch>
            <a:fillRect/>
          </a:stretch>
        </p:blipFill>
        <p:spPr bwMode="auto">
          <a:xfrm>
            <a:off x="320675" y="3805238"/>
            <a:ext cx="1382713" cy="349250"/>
          </a:xfrm>
          <a:prstGeom prst="rect">
            <a:avLst/>
          </a:prstGeom>
          <a:noFill/>
          <a:ln w="9525">
            <a:noFill/>
            <a:miter lim="800000"/>
            <a:headEnd/>
            <a:tailEnd/>
          </a:ln>
        </p:spPr>
      </p:pic>
      <p:pic>
        <p:nvPicPr>
          <p:cNvPr id="24" name="Picture 37" descr="WS08-TerminalSrvcs_rgb.png"/>
          <p:cNvPicPr>
            <a:picLocks noChangeAspect="1" noChangeArrowheads="1"/>
          </p:cNvPicPr>
          <p:nvPr/>
        </p:nvPicPr>
        <p:blipFill>
          <a:blip r:embed="rId8"/>
          <a:srcRect/>
          <a:stretch>
            <a:fillRect/>
          </a:stretch>
        </p:blipFill>
        <p:spPr bwMode="auto">
          <a:xfrm>
            <a:off x="4521200" y="2827338"/>
            <a:ext cx="1817688" cy="411162"/>
          </a:xfrm>
          <a:prstGeom prst="rect">
            <a:avLst/>
          </a:prstGeom>
          <a:noFill/>
          <a:ln w="9525">
            <a:noFill/>
            <a:miter lim="800000"/>
            <a:headEnd/>
            <a:tailEnd/>
          </a:ln>
        </p:spPr>
      </p:pic>
      <p:pic>
        <p:nvPicPr>
          <p:cNvPr id="25" name="Picture 2"/>
          <p:cNvPicPr>
            <a:picLocks noChangeAspect="1" noChangeArrowheads="1"/>
          </p:cNvPicPr>
          <p:nvPr/>
        </p:nvPicPr>
        <p:blipFill>
          <a:blip r:embed="rId9"/>
          <a:srcRect/>
          <a:stretch>
            <a:fillRect/>
          </a:stretch>
        </p:blipFill>
        <p:spPr bwMode="auto">
          <a:xfrm>
            <a:off x="4483100" y="4232030"/>
            <a:ext cx="1951038" cy="600319"/>
          </a:xfrm>
          <a:prstGeom prst="rect">
            <a:avLst/>
          </a:prstGeom>
          <a:noFill/>
          <a:ln w="9525">
            <a:noFill/>
            <a:miter lim="800000"/>
            <a:headEnd/>
            <a:tailEnd/>
          </a:ln>
          <a:effectLst/>
        </p:spPr>
      </p:pic>
      <p:sp>
        <p:nvSpPr>
          <p:cNvPr id="27" name="Title 1"/>
          <p:cNvSpPr>
            <a:spLocks noGrp="1"/>
          </p:cNvSpPr>
          <p:nvPr>
            <p:ph type="title"/>
          </p:nvPr>
        </p:nvSpPr>
        <p:spPr>
          <a:xfrm>
            <a:off x="428596" y="166672"/>
            <a:ext cx="8001056" cy="1047750"/>
          </a:xfrm>
        </p:spPr>
        <p:txBody>
          <a:bodyPr/>
          <a:lstStyle/>
          <a:p>
            <a:r>
              <a:rPr lang="es-ES" sz="3200" dirty="0" smtClean="0">
                <a:latin typeface="Segoe"/>
              </a:rPr>
              <a:t>Virtual Desktop </a:t>
            </a:r>
            <a:r>
              <a:rPr lang="es-ES" sz="3200" dirty="0" err="1" smtClean="0">
                <a:latin typeface="Segoe"/>
              </a:rPr>
              <a:t>Infrastructure</a:t>
            </a:r>
            <a:r>
              <a:rPr lang="es-ES" sz="3200" dirty="0" smtClean="0">
                <a:latin typeface="Segoe"/>
              </a:rPr>
              <a:t> - Arquitectura</a:t>
            </a:r>
            <a:endParaRPr lang="es-ES" sz="3200"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538663" y="1057275"/>
            <a:ext cx="4308475" cy="5308600"/>
          </a:xfrm>
          <a:prstGeom prst="rect">
            <a:avLst/>
          </a:prstGeom>
          <a:solidFill>
            <a:schemeClr val="tx1"/>
          </a:solidFill>
          <a:ln w="9525" algn="ctr">
            <a:noFill/>
            <a:miter lim="800000"/>
            <a:headEnd/>
            <a:tailEnd/>
          </a:ln>
        </p:spPr>
        <p:txBody>
          <a:bodyPr wrap="none" lIns="0" tIns="0" rIns="0" bIns="0" anchor="ctr"/>
          <a:lstStyle/>
          <a:p>
            <a:endParaRPr lang="en-IE" sz="1000">
              <a:latin typeface="Verdana" pitchFamily="34" charset="0"/>
            </a:endParaRPr>
          </a:p>
        </p:txBody>
      </p:sp>
      <p:sp>
        <p:nvSpPr>
          <p:cNvPr id="78851" name="Rectangle 3"/>
          <p:cNvSpPr>
            <a:spLocks noGrp="1" noChangeArrowheads="1"/>
          </p:cNvSpPr>
          <p:nvPr>
            <p:ph type="title" idx="4294967295"/>
          </p:nvPr>
        </p:nvSpPr>
        <p:spPr>
          <a:xfrm>
            <a:off x="155575" y="44450"/>
            <a:ext cx="8520113" cy="792163"/>
          </a:xfrm>
        </p:spPr>
        <p:txBody>
          <a:bodyPr lIns="0" tIns="0" rIns="0" bIns="0" anchor="t"/>
          <a:lstStyle/>
          <a:p>
            <a:pPr algn="l"/>
            <a:r>
              <a:rPr lang="es-ES" sz="2800" smtClean="0"/>
              <a:t>Los retos de la gestión del puesto de trabajo están planteando la redefinición de la arquitectura</a:t>
            </a:r>
            <a:endParaRPr lang="en-GB" sz="2800" smtClean="0"/>
          </a:p>
        </p:txBody>
      </p:sp>
      <p:sp>
        <p:nvSpPr>
          <p:cNvPr id="78852" name="AutoShape 4"/>
          <p:cNvSpPr>
            <a:spLocks noChangeArrowheads="1"/>
          </p:cNvSpPr>
          <p:nvPr/>
        </p:nvSpPr>
        <p:spPr bwMode="auto">
          <a:xfrm>
            <a:off x="147638" y="1371600"/>
            <a:ext cx="4130675" cy="5010150"/>
          </a:xfrm>
          <a:prstGeom prst="roundRect">
            <a:avLst>
              <a:gd name="adj" fmla="val 16667"/>
            </a:avLst>
          </a:prstGeom>
          <a:gradFill rotWithShape="1">
            <a:gsLst>
              <a:gs pos="0">
                <a:schemeClr val="accent1">
                  <a:alpha val="80000"/>
                </a:schemeClr>
              </a:gs>
              <a:gs pos="100000">
                <a:schemeClr val="accent1">
                  <a:gamma/>
                  <a:tint val="73725"/>
                  <a:invGamma/>
                </a:schemeClr>
              </a:gs>
            </a:gsLst>
            <a:lin ang="0" scaled="1"/>
          </a:gradFill>
          <a:ln w="57150" algn="ctr">
            <a:solidFill>
              <a:schemeClr val="tx1"/>
            </a:solidFill>
            <a:round/>
            <a:headEnd/>
            <a:tailEnd/>
          </a:ln>
        </p:spPr>
        <p:txBody>
          <a:bodyPr wrap="none" lIns="0" tIns="0" rIns="0" bIns="0" anchor="ctr"/>
          <a:lstStyle/>
          <a:p>
            <a:endParaRPr lang="en-IE" sz="1000">
              <a:latin typeface="Verdana" pitchFamily="34" charset="0"/>
            </a:endParaRPr>
          </a:p>
        </p:txBody>
      </p:sp>
      <p:sp>
        <p:nvSpPr>
          <p:cNvPr id="78853" name="Text Box 5"/>
          <p:cNvSpPr txBox="1">
            <a:spLocks noChangeArrowheads="1"/>
          </p:cNvSpPr>
          <p:nvPr/>
        </p:nvSpPr>
        <p:spPr bwMode="auto">
          <a:xfrm>
            <a:off x="630238" y="1677988"/>
            <a:ext cx="3224212" cy="4416425"/>
          </a:xfrm>
          <a:prstGeom prst="rect">
            <a:avLst/>
          </a:prstGeom>
          <a:noFill/>
          <a:ln w="9525" algn="ctr">
            <a:noFill/>
            <a:miter lim="800000"/>
            <a:headEnd/>
            <a:tailEnd/>
          </a:ln>
        </p:spPr>
        <p:txBody>
          <a:bodyPr lIns="0" tIns="0" rIns="0" bIns="0">
            <a:spAutoFit/>
          </a:bodyPr>
          <a:lstStyle/>
          <a:p>
            <a:pPr marL="355600" indent="-355600">
              <a:spcBef>
                <a:spcPct val="35000"/>
              </a:spcBef>
            </a:pPr>
            <a:r>
              <a:rPr lang="en-US" sz="2000">
                <a:latin typeface="Neo Sans Intel Medium" pitchFamily="34" charset="0"/>
              </a:rPr>
              <a:t>Coste y complejidad</a:t>
            </a:r>
          </a:p>
          <a:p>
            <a:pPr marL="355600" indent="-355600">
              <a:spcBef>
                <a:spcPct val="35000"/>
              </a:spcBef>
            </a:pPr>
            <a:r>
              <a:rPr lang="en-US" sz="2000">
                <a:latin typeface="Neo Sans Intel Medium" pitchFamily="34" charset="0"/>
              </a:rPr>
              <a:t>Productividad</a:t>
            </a:r>
          </a:p>
          <a:p>
            <a:pPr marL="355600" indent="-355600">
              <a:spcBef>
                <a:spcPct val="35000"/>
              </a:spcBef>
            </a:pPr>
            <a:r>
              <a:rPr lang="en-US" sz="2000">
                <a:latin typeface="Neo Sans Intel Medium" pitchFamily="34" charset="0"/>
              </a:rPr>
              <a:t>Seguridad </a:t>
            </a:r>
          </a:p>
          <a:p>
            <a:pPr marL="355600" indent="-355600">
              <a:spcBef>
                <a:spcPct val="35000"/>
              </a:spcBef>
            </a:pPr>
            <a:r>
              <a:rPr lang="en-US" sz="2000">
                <a:latin typeface="Neo Sans Intel Medium" pitchFamily="34" charset="0"/>
              </a:rPr>
              <a:t>“Compliance”</a:t>
            </a:r>
          </a:p>
          <a:p>
            <a:pPr marL="355600" indent="-355600">
              <a:spcBef>
                <a:spcPct val="35000"/>
              </a:spcBef>
            </a:pPr>
            <a:r>
              <a:rPr lang="en-US" sz="2000">
                <a:latin typeface="Neo Sans Intel Medium" pitchFamily="34" charset="0"/>
              </a:rPr>
              <a:t>Globalización/M&amp;A</a:t>
            </a:r>
          </a:p>
          <a:p>
            <a:pPr marL="355600" indent="-355600">
              <a:spcBef>
                <a:spcPct val="35000"/>
              </a:spcBef>
            </a:pPr>
            <a:r>
              <a:rPr lang="en-US" sz="2000">
                <a:latin typeface="Neo Sans Intel Medium" pitchFamily="34" charset="0"/>
              </a:rPr>
              <a:t>Licenciamiento</a:t>
            </a:r>
          </a:p>
          <a:p>
            <a:pPr marL="355600" indent="-355600">
              <a:spcBef>
                <a:spcPct val="35000"/>
              </a:spcBef>
            </a:pPr>
            <a:r>
              <a:rPr lang="en-US" sz="2000">
                <a:latin typeface="Neo Sans Intel Medium" pitchFamily="34" charset="0"/>
              </a:rPr>
              <a:t>Maintenimiento</a:t>
            </a:r>
          </a:p>
          <a:p>
            <a:pPr marL="355600" indent="-355600">
              <a:spcBef>
                <a:spcPct val="35000"/>
              </a:spcBef>
            </a:pPr>
            <a:r>
              <a:rPr lang="en-US" sz="2000">
                <a:latin typeface="Neo Sans Intel Medium" pitchFamily="34" charset="0"/>
              </a:rPr>
              <a:t>“Business Continuity”</a:t>
            </a:r>
          </a:p>
          <a:p>
            <a:pPr marL="355600" indent="-355600">
              <a:spcBef>
                <a:spcPct val="35000"/>
              </a:spcBef>
            </a:pPr>
            <a:r>
              <a:rPr lang="en-US" sz="2000">
                <a:latin typeface="Neo Sans Intel Medium" pitchFamily="34" charset="0"/>
              </a:rPr>
              <a:t>Innovación</a:t>
            </a:r>
          </a:p>
          <a:p>
            <a:pPr marL="355600" indent="-355600">
              <a:spcBef>
                <a:spcPct val="35000"/>
              </a:spcBef>
            </a:pPr>
            <a:r>
              <a:rPr lang="en-US" sz="2000">
                <a:latin typeface="Neo Sans Intel Medium" pitchFamily="34" charset="0"/>
              </a:rPr>
              <a:t>Agilidad de despliegue</a:t>
            </a:r>
          </a:p>
          <a:p>
            <a:pPr marL="355600" indent="-355600">
              <a:spcBef>
                <a:spcPct val="35000"/>
              </a:spcBef>
            </a:pPr>
            <a:r>
              <a:rPr lang="en-US" sz="2000">
                <a:latin typeface="Neo Sans Intel Medium" pitchFamily="34" charset="0"/>
              </a:rPr>
              <a:t>“Green IT”</a:t>
            </a:r>
          </a:p>
        </p:txBody>
      </p:sp>
      <p:sp>
        <p:nvSpPr>
          <p:cNvPr id="78854" name="Oval 6"/>
          <p:cNvSpPr>
            <a:spLocks noChangeArrowheads="1"/>
          </p:cNvSpPr>
          <p:nvPr/>
        </p:nvSpPr>
        <p:spPr bwMode="auto">
          <a:xfrm>
            <a:off x="2909888" y="6530975"/>
            <a:ext cx="914400" cy="914400"/>
          </a:xfrm>
          <a:prstGeom prst="ellipse">
            <a:avLst/>
          </a:prstGeom>
          <a:noFill/>
          <a:ln w="9525" algn="ctr">
            <a:noFill/>
            <a:round/>
            <a:headEnd/>
            <a:tailEnd/>
          </a:ln>
        </p:spPr>
        <p:txBody>
          <a:bodyPr wrap="none" lIns="0" tIns="0" rIns="0" bIns="0" anchor="ctr"/>
          <a:lstStyle/>
          <a:p>
            <a:endParaRPr lang="en-IE" sz="1000">
              <a:latin typeface="Verdana" pitchFamily="34" charset="0"/>
            </a:endParaRPr>
          </a:p>
        </p:txBody>
      </p:sp>
      <p:grpSp>
        <p:nvGrpSpPr>
          <p:cNvPr id="2" name="Group 49"/>
          <p:cNvGrpSpPr>
            <a:grpSpLocks/>
          </p:cNvGrpSpPr>
          <p:nvPr/>
        </p:nvGrpSpPr>
        <p:grpSpPr bwMode="auto">
          <a:xfrm>
            <a:off x="5954713" y="2641600"/>
            <a:ext cx="1481137" cy="2190750"/>
            <a:chOff x="1382553" y="3417903"/>
            <a:chExt cx="2385053" cy="3527183"/>
          </a:xfrm>
        </p:grpSpPr>
        <p:pic>
          <p:nvPicPr>
            <p:cNvPr id="78856" name="Rounded Rectangle 55"/>
            <p:cNvPicPr>
              <a:picLocks noChangeArrowheads="1"/>
            </p:cNvPicPr>
            <p:nvPr/>
          </p:nvPicPr>
          <p:blipFill>
            <a:blip r:embed="rId2"/>
            <a:srcRect/>
            <a:stretch>
              <a:fillRect/>
            </a:stretch>
          </p:blipFill>
          <p:spPr bwMode="auto">
            <a:xfrm>
              <a:off x="1349356" y="3389072"/>
              <a:ext cx="2441641" cy="3572576"/>
            </a:xfrm>
            <a:prstGeom prst="rect">
              <a:avLst/>
            </a:prstGeom>
            <a:noFill/>
            <a:ln w="9525">
              <a:noFill/>
              <a:miter lim="800000"/>
              <a:headEnd/>
              <a:tailEnd/>
            </a:ln>
          </p:spPr>
        </p:pic>
        <p:pic>
          <p:nvPicPr>
            <p:cNvPr id="78857" name="Picture 56" descr="MOBILEgeek copy.png"/>
            <p:cNvPicPr>
              <a:picLocks noChangeAspect="1" noChangeArrowheads="1"/>
            </p:cNvPicPr>
            <p:nvPr/>
          </p:nvPicPr>
          <p:blipFill>
            <a:blip r:embed="rId3"/>
            <a:srcRect/>
            <a:stretch>
              <a:fillRect/>
            </a:stretch>
          </p:blipFill>
          <p:spPr bwMode="auto">
            <a:xfrm>
              <a:off x="1280715" y="3879811"/>
              <a:ext cx="2588727" cy="3160356"/>
            </a:xfrm>
            <a:prstGeom prst="rect">
              <a:avLst/>
            </a:prstGeom>
            <a:noFill/>
            <a:ln w="9525">
              <a:noFill/>
              <a:miter lim="800000"/>
              <a:headEnd/>
              <a:tailEnd/>
            </a:ln>
          </p:spPr>
        </p:pic>
        <p:sp>
          <p:nvSpPr>
            <p:cNvPr id="58" name="Rectangle 57"/>
            <p:cNvSpPr/>
            <p:nvPr/>
          </p:nvSpPr>
          <p:spPr>
            <a:xfrm>
              <a:off x="1558981" y="3561179"/>
              <a:ext cx="2032197" cy="442790"/>
            </a:xfrm>
            <a:prstGeom prst="rect">
              <a:avLst/>
            </a:prstGeom>
          </p:spPr>
          <p:txBody>
            <a:bodyPr>
              <a:spAutoFit/>
            </a:bodyPr>
            <a:lstStyle/>
            <a:p>
              <a:pPr algn="ctr" defTabSz="914363" fontAlgn="auto">
                <a:lnSpc>
                  <a:spcPct val="80000"/>
                </a:lnSpc>
                <a:spcBef>
                  <a:spcPct val="20000"/>
                </a:spcBef>
                <a:spcAft>
                  <a:spcPts val="0"/>
                </a:spcAft>
                <a:buSzPct val="120000"/>
                <a:defRPr/>
              </a:pPr>
              <a:r>
                <a:rPr lang="en-US" b="1" dirty="0">
                  <a:ln w="11430"/>
                  <a:gradFill flip="none" rotWithShape="1">
                    <a:gsLst>
                      <a:gs pos="0">
                        <a:srgbClr val="FFFFFF"/>
                      </a:gs>
                      <a:gs pos="28000">
                        <a:srgbClr val="B0DEFE"/>
                      </a:gs>
                      <a:gs pos="62000">
                        <a:srgbClr val="5DBDFF"/>
                      </a:gs>
                      <a:gs pos="88000">
                        <a:srgbClr val="0386D7"/>
                      </a:gs>
                    </a:gsLst>
                    <a:lin ang="5400000" scaled="1"/>
                    <a:tileRect/>
                  </a:gradFill>
                  <a:latin typeface="Calibri" pitchFamily="34" charset="0"/>
                  <a:cs typeface="+mn-cs"/>
                </a:rPr>
                <a:t>Mobile</a:t>
              </a:r>
            </a:p>
          </p:txBody>
        </p:sp>
      </p:grpSp>
      <p:grpSp>
        <p:nvGrpSpPr>
          <p:cNvPr id="3" name="Group 18"/>
          <p:cNvGrpSpPr>
            <a:grpSpLocks/>
          </p:cNvGrpSpPr>
          <p:nvPr/>
        </p:nvGrpSpPr>
        <p:grpSpPr bwMode="auto">
          <a:xfrm>
            <a:off x="7300913" y="1146175"/>
            <a:ext cx="1479550" cy="2190750"/>
            <a:chOff x="3581463" y="2848253"/>
            <a:chExt cx="1987544" cy="2939319"/>
          </a:xfrm>
        </p:grpSpPr>
        <p:grpSp>
          <p:nvGrpSpPr>
            <p:cNvPr id="4" name="Group 50"/>
            <p:cNvGrpSpPr>
              <a:grpSpLocks/>
            </p:cNvGrpSpPr>
            <p:nvPr/>
          </p:nvGrpSpPr>
          <p:grpSpPr bwMode="auto">
            <a:xfrm>
              <a:off x="3581463" y="2848253"/>
              <a:ext cx="1987544" cy="2939319"/>
              <a:chOff x="4297755" y="3417903"/>
              <a:chExt cx="2385053" cy="3527183"/>
            </a:xfrm>
          </p:grpSpPr>
          <p:pic>
            <p:nvPicPr>
              <p:cNvPr id="78861" name="Rounded Rectangle 61"/>
              <p:cNvPicPr>
                <a:picLocks noChangeArrowheads="1"/>
              </p:cNvPicPr>
              <p:nvPr/>
            </p:nvPicPr>
            <p:blipFill>
              <a:blip r:embed="rId4"/>
              <a:srcRect/>
              <a:stretch>
                <a:fillRect/>
              </a:stretch>
            </p:blipFill>
            <p:spPr bwMode="auto">
              <a:xfrm>
                <a:off x="4267385" y="3388868"/>
                <a:ext cx="2434442" cy="3572576"/>
              </a:xfrm>
              <a:prstGeom prst="rect">
                <a:avLst/>
              </a:prstGeom>
              <a:noFill/>
              <a:ln w="9525">
                <a:noFill/>
                <a:miter lim="800000"/>
                <a:headEnd/>
                <a:tailEnd/>
              </a:ln>
            </p:spPr>
          </p:pic>
          <p:sp>
            <p:nvSpPr>
              <p:cNvPr id="63" name="Rectangle 62"/>
              <p:cNvSpPr/>
              <p:nvPr/>
            </p:nvSpPr>
            <p:spPr>
              <a:xfrm>
                <a:off x="4456023" y="3587167"/>
                <a:ext cx="2068517" cy="442790"/>
              </a:xfrm>
              <a:prstGeom prst="rect">
                <a:avLst/>
              </a:prstGeom>
            </p:spPr>
            <p:txBody>
              <a:bodyPr>
                <a:spAutoFit/>
              </a:bodyPr>
              <a:lstStyle/>
              <a:p>
                <a:pPr algn="ctr" defTabSz="914363" fontAlgn="auto">
                  <a:lnSpc>
                    <a:spcPct val="80000"/>
                  </a:lnSpc>
                  <a:spcBef>
                    <a:spcPct val="20000"/>
                  </a:spcBef>
                  <a:spcAft>
                    <a:spcPts val="0"/>
                  </a:spcAft>
                  <a:buSzPct val="120000"/>
                  <a:defRPr/>
                </a:pPr>
                <a:r>
                  <a:rPr lang="en-US" b="1" dirty="0">
                    <a:ln w="11430"/>
                    <a:gradFill flip="none" rotWithShape="1">
                      <a:gsLst>
                        <a:gs pos="0">
                          <a:srgbClr val="FFFFFF"/>
                        </a:gs>
                        <a:gs pos="28000">
                          <a:srgbClr val="B0DEFE"/>
                        </a:gs>
                        <a:gs pos="62000">
                          <a:srgbClr val="5DBDFF"/>
                        </a:gs>
                        <a:gs pos="88000">
                          <a:srgbClr val="0386D7"/>
                        </a:gs>
                      </a:gsLst>
                      <a:lin ang="5400000" scaled="1"/>
                      <a:tileRect/>
                    </a:gradFill>
                    <a:latin typeface="Calibri" pitchFamily="34" charset="0"/>
                    <a:cs typeface="+mn-cs"/>
                  </a:rPr>
                  <a:t>Office</a:t>
                </a:r>
              </a:p>
            </p:txBody>
          </p:sp>
        </p:grpSp>
        <p:pic>
          <p:nvPicPr>
            <p:cNvPr id="78863" name="Picture 2"/>
            <p:cNvPicPr>
              <a:picLocks noChangeAspect="1" noChangeArrowheads="1"/>
            </p:cNvPicPr>
            <p:nvPr/>
          </p:nvPicPr>
          <p:blipFill>
            <a:blip r:embed="rId5"/>
            <a:srcRect/>
            <a:stretch>
              <a:fillRect/>
            </a:stretch>
          </p:blipFill>
          <p:spPr bwMode="auto">
            <a:xfrm>
              <a:off x="3490713" y="3216648"/>
              <a:ext cx="2175946" cy="2633630"/>
            </a:xfrm>
            <a:prstGeom prst="rect">
              <a:avLst/>
            </a:prstGeom>
            <a:noFill/>
            <a:ln w="9525">
              <a:noFill/>
              <a:miter lim="800000"/>
              <a:headEnd/>
              <a:tailEnd/>
            </a:ln>
          </p:spPr>
        </p:pic>
      </p:grpSp>
      <p:grpSp>
        <p:nvGrpSpPr>
          <p:cNvPr id="5" name="Group 21"/>
          <p:cNvGrpSpPr>
            <a:grpSpLocks/>
          </p:cNvGrpSpPr>
          <p:nvPr/>
        </p:nvGrpSpPr>
        <p:grpSpPr bwMode="auto">
          <a:xfrm>
            <a:off x="7335838" y="4108450"/>
            <a:ext cx="1482725" cy="2190750"/>
            <a:chOff x="6010798" y="2848253"/>
            <a:chExt cx="1987544" cy="2939319"/>
          </a:xfrm>
        </p:grpSpPr>
        <p:grpSp>
          <p:nvGrpSpPr>
            <p:cNvPr id="6" name="Group 51"/>
            <p:cNvGrpSpPr>
              <a:grpSpLocks/>
            </p:cNvGrpSpPr>
            <p:nvPr/>
          </p:nvGrpSpPr>
          <p:grpSpPr bwMode="auto">
            <a:xfrm>
              <a:off x="6010798" y="2848253"/>
              <a:ext cx="1987544" cy="2939319"/>
              <a:chOff x="7212957" y="3417903"/>
              <a:chExt cx="2385053" cy="3527183"/>
            </a:xfrm>
          </p:grpSpPr>
          <p:pic>
            <p:nvPicPr>
              <p:cNvPr id="78866" name="Rounded Rectangle 66"/>
              <p:cNvPicPr>
                <a:picLocks noChangeArrowheads="1"/>
              </p:cNvPicPr>
              <p:nvPr/>
            </p:nvPicPr>
            <p:blipFill>
              <a:blip r:embed="rId6"/>
              <a:srcRect/>
              <a:stretch>
                <a:fillRect/>
              </a:stretch>
            </p:blipFill>
            <p:spPr bwMode="auto">
              <a:xfrm>
                <a:off x="7188007" y="3388663"/>
                <a:ext cx="2434440" cy="3572576"/>
              </a:xfrm>
              <a:prstGeom prst="rect">
                <a:avLst/>
              </a:prstGeom>
              <a:noFill/>
              <a:ln w="9525">
                <a:noFill/>
                <a:miter lim="800000"/>
                <a:headEnd/>
                <a:tailEnd/>
              </a:ln>
            </p:spPr>
          </p:pic>
          <p:sp>
            <p:nvSpPr>
              <p:cNvPr id="68" name="Rectangle 67"/>
              <p:cNvSpPr/>
              <p:nvPr/>
            </p:nvSpPr>
            <p:spPr>
              <a:xfrm>
                <a:off x="7690254" y="3587167"/>
                <a:ext cx="1430459" cy="442790"/>
              </a:xfrm>
              <a:prstGeom prst="rect">
                <a:avLst/>
              </a:prstGeom>
            </p:spPr>
            <p:txBody>
              <a:bodyPr>
                <a:spAutoFit/>
              </a:bodyPr>
              <a:lstStyle/>
              <a:p>
                <a:pPr algn="ctr" defTabSz="914363" fontAlgn="auto">
                  <a:lnSpc>
                    <a:spcPct val="80000"/>
                  </a:lnSpc>
                  <a:spcBef>
                    <a:spcPct val="20000"/>
                  </a:spcBef>
                  <a:spcAft>
                    <a:spcPts val="0"/>
                  </a:spcAft>
                  <a:buSzPct val="120000"/>
                  <a:defRPr/>
                </a:pPr>
                <a:r>
                  <a:rPr lang="en-US" b="1" dirty="0">
                    <a:ln w="11430"/>
                    <a:gradFill flip="none" rotWithShape="1">
                      <a:gsLst>
                        <a:gs pos="0">
                          <a:srgbClr val="FFFFFF"/>
                        </a:gs>
                        <a:gs pos="28000">
                          <a:srgbClr val="B0DEFE"/>
                        </a:gs>
                        <a:gs pos="62000">
                          <a:srgbClr val="5DBDFF"/>
                        </a:gs>
                        <a:gs pos="88000">
                          <a:srgbClr val="0386D7"/>
                        </a:gs>
                      </a:gsLst>
                      <a:lin ang="5400000" scaled="1"/>
                      <a:tileRect/>
                    </a:gradFill>
                    <a:latin typeface="Calibri" pitchFamily="34" charset="0"/>
                    <a:cs typeface="+mn-cs"/>
                  </a:rPr>
                  <a:t>Task</a:t>
                </a:r>
              </a:p>
            </p:txBody>
          </p:sp>
        </p:grpSp>
        <p:pic>
          <p:nvPicPr>
            <p:cNvPr id="78868" name="Picture 4"/>
            <p:cNvPicPr>
              <a:picLocks noChangeAspect="1" noChangeArrowheads="1"/>
            </p:cNvPicPr>
            <p:nvPr/>
          </p:nvPicPr>
          <p:blipFill>
            <a:blip r:embed="rId7"/>
            <a:srcRect/>
            <a:stretch>
              <a:fillRect/>
            </a:stretch>
          </p:blipFill>
          <p:spPr bwMode="auto">
            <a:xfrm>
              <a:off x="5908204" y="3208298"/>
              <a:ext cx="2167764" cy="2666346"/>
            </a:xfrm>
            <a:prstGeom prst="rect">
              <a:avLst/>
            </a:prstGeom>
            <a:noFill/>
            <a:ln w="9525">
              <a:noFill/>
              <a:miter lim="800000"/>
              <a:headEnd/>
              <a:tailEnd/>
            </a:ln>
          </p:spPr>
        </p:pic>
      </p:grpSp>
      <p:grpSp>
        <p:nvGrpSpPr>
          <p:cNvPr id="7" name="Group 49"/>
          <p:cNvGrpSpPr>
            <a:grpSpLocks/>
          </p:cNvGrpSpPr>
          <p:nvPr/>
        </p:nvGrpSpPr>
        <p:grpSpPr bwMode="auto">
          <a:xfrm>
            <a:off x="4545013" y="4214813"/>
            <a:ext cx="1481137" cy="2190750"/>
            <a:chOff x="1382553" y="3417903"/>
            <a:chExt cx="2385053" cy="3527183"/>
          </a:xfrm>
        </p:grpSpPr>
        <p:pic>
          <p:nvPicPr>
            <p:cNvPr id="78870" name="Rounded Rectangle 69"/>
            <p:cNvPicPr>
              <a:picLocks noChangeArrowheads="1"/>
            </p:cNvPicPr>
            <p:nvPr/>
          </p:nvPicPr>
          <p:blipFill>
            <a:blip r:embed="rId8"/>
            <a:srcRect/>
            <a:stretch>
              <a:fillRect/>
            </a:stretch>
          </p:blipFill>
          <p:spPr bwMode="auto">
            <a:xfrm>
              <a:off x="1348297" y="3388663"/>
              <a:ext cx="2434442" cy="3572576"/>
            </a:xfrm>
            <a:prstGeom prst="rect">
              <a:avLst/>
            </a:prstGeom>
            <a:noFill/>
            <a:ln w="9525">
              <a:noFill/>
              <a:miter lim="800000"/>
              <a:headEnd/>
              <a:tailEnd/>
            </a:ln>
          </p:spPr>
        </p:pic>
        <p:pic>
          <p:nvPicPr>
            <p:cNvPr id="78871" name="Picture 70" descr="MOBILEgeek copy.png"/>
            <p:cNvPicPr>
              <a:picLocks noChangeAspect="1" noChangeArrowheads="1"/>
            </p:cNvPicPr>
            <p:nvPr/>
          </p:nvPicPr>
          <p:blipFill>
            <a:blip r:embed="rId9"/>
            <a:srcRect/>
            <a:stretch>
              <a:fillRect/>
            </a:stretch>
          </p:blipFill>
          <p:spPr bwMode="auto">
            <a:xfrm>
              <a:off x="1289400" y="3879402"/>
              <a:ext cx="2562054" cy="3160356"/>
            </a:xfrm>
            <a:prstGeom prst="rect">
              <a:avLst/>
            </a:prstGeom>
            <a:noFill/>
            <a:ln w="9525">
              <a:noFill/>
              <a:miter lim="800000"/>
              <a:headEnd/>
              <a:tailEnd/>
            </a:ln>
          </p:spPr>
        </p:pic>
        <p:sp>
          <p:nvSpPr>
            <p:cNvPr id="72" name="Rectangle 71"/>
            <p:cNvSpPr/>
            <p:nvPr/>
          </p:nvSpPr>
          <p:spPr>
            <a:xfrm>
              <a:off x="1558981" y="3453769"/>
              <a:ext cx="2032198" cy="792934"/>
            </a:xfrm>
            <a:prstGeom prst="rect">
              <a:avLst/>
            </a:prstGeom>
          </p:spPr>
          <p:txBody>
            <a:bodyPr>
              <a:spAutoFit/>
            </a:bodyPr>
            <a:lstStyle/>
            <a:p>
              <a:pPr algn="ctr" defTabSz="914363" fontAlgn="auto">
                <a:lnSpc>
                  <a:spcPct val="70000"/>
                </a:lnSpc>
                <a:spcBef>
                  <a:spcPct val="20000"/>
                </a:spcBef>
                <a:spcAft>
                  <a:spcPts val="0"/>
                </a:spcAft>
                <a:buSzPct val="120000"/>
                <a:defRPr/>
              </a:pPr>
              <a:r>
                <a:rPr lang="en-US" b="1" dirty="0">
                  <a:ln w="11430"/>
                  <a:gradFill flip="none" rotWithShape="1">
                    <a:gsLst>
                      <a:gs pos="0">
                        <a:srgbClr val="FFFFFF"/>
                      </a:gs>
                      <a:gs pos="28000">
                        <a:srgbClr val="B0DEFE"/>
                      </a:gs>
                      <a:gs pos="62000">
                        <a:srgbClr val="5DBDFF"/>
                      </a:gs>
                      <a:gs pos="88000">
                        <a:srgbClr val="0386D7"/>
                      </a:gs>
                    </a:gsLst>
                    <a:lin ang="5400000" scaled="1"/>
                    <a:tileRect/>
                  </a:gradFill>
                  <a:latin typeface="Calibri" pitchFamily="34" charset="0"/>
                  <a:cs typeface="+mn-cs"/>
                </a:rPr>
                <a:t>Contract/ Offshore</a:t>
              </a:r>
            </a:p>
          </p:txBody>
        </p:sp>
      </p:grpSp>
      <p:grpSp>
        <p:nvGrpSpPr>
          <p:cNvPr id="8" name="Group 50"/>
          <p:cNvGrpSpPr>
            <a:grpSpLocks/>
          </p:cNvGrpSpPr>
          <p:nvPr/>
        </p:nvGrpSpPr>
        <p:grpSpPr bwMode="auto">
          <a:xfrm>
            <a:off x="4570413" y="1071563"/>
            <a:ext cx="1479550" cy="2190750"/>
            <a:chOff x="5452195" y="3041339"/>
            <a:chExt cx="1720672" cy="2544649"/>
          </a:xfrm>
        </p:grpSpPr>
        <p:pic>
          <p:nvPicPr>
            <p:cNvPr id="78874" name="Rounded Rectangle 73"/>
            <p:cNvPicPr>
              <a:picLocks noChangeArrowheads="1"/>
            </p:cNvPicPr>
            <p:nvPr/>
          </p:nvPicPr>
          <p:blipFill>
            <a:blip r:embed="rId10"/>
            <a:srcRect/>
            <a:stretch>
              <a:fillRect/>
            </a:stretch>
          </p:blipFill>
          <p:spPr bwMode="auto">
            <a:xfrm>
              <a:off x="5431392" y="3020392"/>
              <a:ext cx="1756302" cy="2577398"/>
            </a:xfrm>
            <a:prstGeom prst="rect">
              <a:avLst/>
            </a:prstGeom>
            <a:noFill/>
            <a:ln w="9525">
              <a:noFill/>
              <a:miter lim="800000"/>
              <a:headEnd/>
              <a:tailEnd/>
            </a:ln>
          </p:spPr>
        </p:pic>
        <p:pic>
          <p:nvPicPr>
            <p:cNvPr id="78875" name="Picture 74" descr="MOBILEgeek copy.png"/>
            <p:cNvPicPr>
              <a:picLocks noChangeAspect="1" noChangeArrowheads="1"/>
            </p:cNvPicPr>
            <p:nvPr/>
          </p:nvPicPr>
          <p:blipFill>
            <a:blip r:embed="rId11"/>
            <a:srcRect/>
            <a:stretch>
              <a:fillRect/>
            </a:stretch>
          </p:blipFill>
          <p:spPr bwMode="auto">
            <a:xfrm>
              <a:off x="5424310" y="3395672"/>
              <a:ext cx="1777548" cy="2230440"/>
            </a:xfrm>
            <a:prstGeom prst="rect">
              <a:avLst/>
            </a:prstGeom>
            <a:noFill/>
            <a:ln w="9525">
              <a:noFill/>
              <a:miter lim="800000"/>
              <a:headEnd/>
              <a:tailEnd/>
            </a:ln>
          </p:spPr>
        </p:pic>
        <p:sp>
          <p:nvSpPr>
            <p:cNvPr id="76" name="Rectangle 75"/>
            <p:cNvSpPr/>
            <p:nvPr/>
          </p:nvSpPr>
          <p:spPr>
            <a:xfrm>
              <a:off x="5548393" y="3074963"/>
              <a:ext cx="1519157" cy="572054"/>
            </a:xfrm>
            <a:prstGeom prst="rect">
              <a:avLst/>
            </a:prstGeom>
          </p:spPr>
          <p:txBody>
            <a:bodyPr>
              <a:spAutoFit/>
            </a:bodyPr>
            <a:lstStyle/>
            <a:p>
              <a:pPr algn="ctr" defTabSz="914363" fontAlgn="auto">
                <a:lnSpc>
                  <a:spcPct val="70000"/>
                </a:lnSpc>
                <a:spcBef>
                  <a:spcPct val="20000"/>
                </a:spcBef>
                <a:spcAft>
                  <a:spcPts val="0"/>
                </a:spcAft>
                <a:buSzPct val="120000"/>
                <a:defRPr/>
              </a:pPr>
              <a:r>
                <a:rPr lang="en-US" b="1" dirty="0">
                  <a:ln w="11430"/>
                  <a:gradFill flip="none" rotWithShape="1">
                    <a:gsLst>
                      <a:gs pos="0">
                        <a:srgbClr val="FFFFFF"/>
                      </a:gs>
                      <a:gs pos="28000">
                        <a:srgbClr val="B0DEFE"/>
                      </a:gs>
                      <a:gs pos="62000">
                        <a:srgbClr val="5DBDFF"/>
                      </a:gs>
                      <a:gs pos="88000">
                        <a:srgbClr val="0386D7"/>
                      </a:gs>
                    </a:gsLst>
                    <a:lin ang="5400000" scaled="1"/>
                    <a:tileRect/>
                  </a:gradFill>
                  <a:latin typeface="Calibri" pitchFamily="34" charset="0"/>
                  <a:cs typeface="+mn-cs"/>
                </a:rPr>
                <a:t>Access From Home</a:t>
              </a:r>
            </a:p>
          </p:txBody>
        </p:sp>
      </p:grpSp>
      <p:sp>
        <p:nvSpPr>
          <p:cNvPr id="78877" name="Rectangle 29"/>
          <p:cNvSpPr>
            <a:spLocks noChangeArrowheads="1"/>
          </p:cNvSpPr>
          <p:nvPr/>
        </p:nvSpPr>
        <p:spPr bwMode="auto">
          <a:xfrm>
            <a:off x="4572000" y="1231900"/>
            <a:ext cx="153988" cy="88900"/>
          </a:xfrm>
          <a:prstGeom prst="rect">
            <a:avLst/>
          </a:prstGeom>
          <a:noFill/>
          <a:ln w="9525" algn="ctr">
            <a:noFill/>
            <a:miter lim="800000"/>
            <a:headEnd/>
            <a:tailEnd/>
          </a:ln>
        </p:spPr>
        <p:txBody>
          <a:bodyPr wrap="none" lIns="0" tIns="0" rIns="0" bIns="0" anchor="ctr"/>
          <a:lstStyle/>
          <a:p>
            <a:endParaRPr lang="en-IE" sz="1000">
              <a:latin typeface="Verdana" pitchFamily="34" charset="0"/>
            </a:endParaRPr>
          </a:p>
        </p:txBody>
      </p:sp>
      <p:sp>
        <p:nvSpPr>
          <p:cNvPr id="506910" name="Text Box 30"/>
          <p:cNvSpPr txBox="1">
            <a:spLocks noChangeArrowheads="1"/>
          </p:cNvSpPr>
          <p:nvPr/>
        </p:nvSpPr>
        <p:spPr bwMode="auto">
          <a:xfrm rot="-2536421">
            <a:off x="5795963" y="5083175"/>
            <a:ext cx="1658937"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Virtualize OS</a:t>
            </a:r>
            <a:endParaRPr lang="en-GB">
              <a:solidFill>
                <a:srgbClr val="FF9900"/>
              </a:solidFill>
              <a:latin typeface="Neo Sans Intel" pitchFamily="34" charset="0"/>
            </a:endParaRPr>
          </a:p>
        </p:txBody>
      </p:sp>
      <p:sp>
        <p:nvSpPr>
          <p:cNvPr id="506911" name="Text Box 31"/>
          <p:cNvSpPr txBox="1">
            <a:spLocks noChangeArrowheads="1"/>
          </p:cNvSpPr>
          <p:nvPr/>
        </p:nvSpPr>
        <p:spPr bwMode="auto">
          <a:xfrm rot="-819793">
            <a:off x="6116638" y="2006600"/>
            <a:ext cx="1744662"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Unique image</a:t>
            </a:r>
            <a:endParaRPr lang="en-GB">
              <a:solidFill>
                <a:srgbClr val="FF9900"/>
              </a:solidFill>
              <a:latin typeface="Neo Sans Intel" pitchFamily="34" charset="0"/>
            </a:endParaRPr>
          </a:p>
        </p:txBody>
      </p:sp>
      <p:sp>
        <p:nvSpPr>
          <p:cNvPr id="506912" name="Text Box 32"/>
          <p:cNvSpPr txBox="1">
            <a:spLocks noChangeArrowheads="1"/>
          </p:cNvSpPr>
          <p:nvPr/>
        </p:nvSpPr>
        <p:spPr bwMode="auto">
          <a:xfrm rot="-935836">
            <a:off x="4635500" y="3495675"/>
            <a:ext cx="1600200" cy="41910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Virtualize</a:t>
            </a:r>
          </a:p>
          <a:p>
            <a:pPr>
              <a:lnSpc>
                <a:spcPts val="2200"/>
              </a:lnSpc>
            </a:pPr>
            <a:r>
              <a:rPr lang="es-ES">
                <a:solidFill>
                  <a:srgbClr val="FF9900"/>
                </a:solidFill>
                <a:latin typeface="Neo Sans Intel" pitchFamily="34" charset="0"/>
              </a:rPr>
              <a:t> applications</a:t>
            </a:r>
            <a:endParaRPr lang="en-GB">
              <a:solidFill>
                <a:srgbClr val="FF9900"/>
              </a:solidFill>
              <a:latin typeface="Neo Sans Intel" pitchFamily="34" charset="0"/>
            </a:endParaRPr>
          </a:p>
        </p:txBody>
      </p:sp>
      <p:sp>
        <p:nvSpPr>
          <p:cNvPr id="506913" name="Text Box 33"/>
          <p:cNvSpPr txBox="1">
            <a:spLocks noChangeArrowheads="1"/>
          </p:cNvSpPr>
          <p:nvPr/>
        </p:nvSpPr>
        <p:spPr bwMode="auto">
          <a:xfrm rot="838134">
            <a:off x="6049963" y="1524000"/>
            <a:ext cx="1289050"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Centralize</a:t>
            </a:r>
            <a:endParaRPr lang="en-GB">
              <a:solidFill>
                <a:srgbClr val="FF9900"/>
              </a:solidFill>
              <a:latin typeface="Neo Sans Intel" pitchFamily="34" charset="0"/>
            </a:endParaRPr>
          </a:p>
        </p:txBody>
      </p:sp>
      <p:sp>
        <p:nvSpPr>
          <p:cNvPr id="506914" name="Text Box 34"/>
          <p:cNvSpPr txBox="1">
            <a:spLocks noChangeArrowheads="1"/>
          </p:cNvSpPr>
          <p:nvPr/>
        </p:nvSpPr>
        <p:spPr bwMode="auto">
          <a:xfrm rot="-432849">
            <a:off x="7186613" y="3289300"/>
            <a:ext cx="1860550"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Change device</a:t>
            </a:r>
            <a:endParaRPr lang="en-GB">
              <a:solidFill>
                <a:srgbClr val="FF9900"/>
              </a:solidFill>
              <a:latin typeface="Neo Sans Intel" pitchFamily="34" charset="0"/>
            </a:endParaRPr>
          </a:p>
        </p:txBody>
      </p:sp>
      <p:sp>
        <p:nvSpPr>
          <p:cNvPr id="506915" name="Text Box 35"/>
          <p:cNvSpPr txBox="1">
            <a:spLocks noChangeArrowheads="1"/>
          </p:cNvSpPr>
          <p:nvPr/>
        </p:nvSpPr>
        <p:spPr bwMode="auto">
          <a:xfrm rot="2470280">
            <a:off x="6675438" y="5751513"/>
            <a:ext cx="1365250"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Thin Client</a:t>
            </a:r>
            <a:endParaRPr lang="en-GB">
              <a:solidFill>
                <a:srgbClr val="FF9900"/>
              </a:solidFill>
              <a:latin typeface="Neo Sans Intel" pitchFamily="34" charset="0"/>
            </a:endParaRPr>
          </a:p>
        </p:txBody>
      </p:sp>
      <p:sp>
        <p:nvSpPr>
          <p:cNvPr id="506916" name="Text Box 36"/>
          <p:cNvSpPr txBox="1">
            <a:spLocks noChangeArrowheads="1"/>
          </p:cNvSpPr>
          <p:nvPr/>
        </p:nvSpPr>
        <p:spPr bwMode="auto">
          <a:xfrm rot="-2536421">
            <a:off x="7751763" y="3657600"/>
            <a:ext cx="1252537" cy="209550"/>
          </a:xfrm>
          <a:prstGeom prst="rect">
            <a:avLst/>
          </a:prstGeom>
          <a:noFill/>
          <a:ln w="9525" algn="ctr">
            <a:noFill/>
            <a:miter lim="800000"/>
            <a:headEnd/>
            <a:tailEnd/>
          </a:ln>
        </p:spPr>
        <p:txBody>
          <a:bodyPr wrap="none" lIns="0" tIns="0" rIns="0" bIns="0">
            <a:spAutoFit/>
          </a:bodyPr>
          <a:lstStyle/>
          <a:p>
            <a:pPr>
              <a:lnSpc>
                <a:spcPts val="2200"/>
              </a:lnSpc>
            </a:pPr>
            <a:r>
              <a:rPr lang="es-ES">
                <a:solidFill>
                  <a:srgbClr val="FF9900"/>
                </a:solidFill>
                <a:latin typeface="Neo Sans Intel" pitchFamily="34" charset="0"/>
              </a:rPr>
              <a:t>Inventory</a:t>
            </a:r>
            <a:endParaRPr lang="en-GB">
              <a:solidFill>
                <a:srgbClr val="FF9900"/>
              </a:solidFill>
              <a:latin typeface="Neo Sans Intel" pitchFamily="34" charset="0"/>
            </a:endParaRPr>
          </a:p>
        </p:txBody>
      </p:sp>
      <p:sp>
        <p:nvSpPr>
          <p:cNvPr id="506917" name="Text Box 37"/>
          <p:cNvSpPr txBox="1">
            <a:spLocks noChangeArrowheads="1"/>
          </p:cNvSpPr>
          <p:nvPr/>
        </p:nvSpPr>
        <p:spPr bwMode="auto">
          <a:xfrm rot="-2536421">
            <a:off x="6211888" y="5795963"/>
            <a:ext cx="663575" cy="209550"/>
          </a:xfrm>
          <a:prstGeom prst="rect">
            <a:avLst/>
          </a:prstGeom>
          <a:noFill/>
          <a:ln w="9525" algn="ctr">
            <a:noFill/>
            <a:miter lim="800000"/>
            <a:headEnd/>
            <a:tailEnd/>
          </a:ln>
        </p:spPr>
        <p:txBody>
          <a:bodyPr wrap="none" lIns="0" tIns="0" rIns="0" bIns="0">
            <a:spAutoFit/>
          </a:bodyPr>
          <a:lstStyle/>
          <a:p>
            <a:pPr>
              <a:lnSpc>
                <a:spcPts val="2200"/>
              </a:lnSpc>
            </a:pPr>
            <a:r>
              <a:rPr lang="es-ES" sz="2400" b="1">
                <a:solidFill>
                  <a:srgbClr val="FF9900"/>
                </a:solidFill>
                <a:latin typeface="Neo Sans Intel" pitchFamily="34" charset="0"/>
              </a:rPr>
              <a:t>ETC</a:t>
            </a:r>
            <a:endParaRPr lang="en-GB" sz="2400" b="1">
              <a:solidFill>
                <a:srgbClr val="FF9900"/>
              </a:solidFill>
              <a:latin typeface="Neo Sans Inte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506913"/>
                                        </p:tgtEl>
                                        <p:attrNameLst>
                                          <p:attrName>style.visibility</p:attrName>
                                        </p:attrNameLst>
                                      </p:cBhvr>
                                      <p:to>
                                        <p:strVal val="visible"/>
                                      </p:to>
                                    </p:set>
                                    <p:animEffect transition="in" filter="dissolve">
                                      <p:cBhvr>
                                        <p:cTn id="27" dur="1000"/>
                                        <p:tgtEl>
                                          <p:spTgt spid="506913"/>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506916"/>
                                        </p:tgtEl>
                                        <p:attrNameLst>
                                          <p:attrName>style.visibility</p:attrName>
                                        </p:attrNameLst>
                                      </p:cBhvr>
                                      <p:to>
                                        <p:strVal val="visible"/>
                                      </p:to>
                                    </p:set>
                                    <p:animEffect transition="in" filter="dissolve">
                                      <p:cBhvr>
                                        <p:cTn id="31" dur="1000"/>
                                        <p:tgtEl>
                                          <p:spTgt spid="506916"/>
                                        </p:tgtEl>
                                      </p:cBhvr>
                                    </p:animEffect>
                                  </p:childTnLst>
                                </p:cTn>
                              </p:par>
                            </p:childTnLst>
                          </p:cTn>
                        </p:par>
                        <p:par>
                          <p:cTn id="32" fill="hold">
                            <p:stCondLst>
                              <p:cond delay="7000"/>
                            </p:stCondLst>
                            <p:childTnLst>
                              <p:par>
                                <p:cTn id="33" presetID="9" presetClass="entr" presetSubtype="0" fill="hold" grpId="0" nodeType="afterEffect">
                                  <p:stCondLst>
                                    <p:cond delay="0"/>
                                  </p:stCondLst>
                                  <p:childTnLst>
                                    <p:set>
                                      <p:cBhvr>
                                        <p:cTn id="34" dur="1" fill="hold">
                                          <p:stCondLst>
                                            <p:cond delay="0"/>
                                          </p:stCondLst>
                                        </p:cTn>
                                        <p:tgtEl>
                                          <p:spTgt spid="506912"/>
                                        </p:tgtEl>
                                        <p:attrNameLst>
                                          <p:attrName>style.visibility</p:attrName>
                                        </p:attrNameLst>
                                      </p:cBhvr>
                                      <p:to>
                                        <p:strVal val="visible"/>
                                      </p:to>
                                    </p:set>
                                    <p:animEffect transition="in" filter="dissolve">
                                      <p:cBhvr>
                                        <p:cTn id="35" dur="1000"/>
                                        <p:tgtEl>
                                          <p:spTgt spid="506912"/>
                                        </p:tgtEl>
                                      </p:cBhvr>
                                    </p:animEffect>
                                  </p:childTnLst>
                                </p:cTn>
                              </p:par>
                            </p:childTnLst>
                          </p:cTn>
                        </p:par>
                        <p:par>
                          <p:cTn id="36" fill="hold">
                            <p:stCondLst>
                              <p:cond delay="8000"/>
                            </p:stCondLst>
                            <p:childTnLst>
                              <p:par>
                                <p:cTn id="37" presetID="9" presetClass="entr" presetSubtype="0" fill="hold" grpId="0" nodeType="afterEffect">
                                  <p:stCondLst>
                                    <p:cond delay="0"/>
                                  </p:stCondLst>
                                  <p:childTnLst>
                                    <p:set>
                                      <p:cBhvr>
                                        <p:cTn id="38" dur="1" fill="hold">
                                          <p:stCondLst>
                                            <p:cond delay="0"/>
                                          </p:stCondLst>
                                        </p:cTn>
                                        <p:tgtEl>
                                          <p:spTgt spid="506914"/>
                                        </p:tgtEl>
                                        <p:attrNameLst>
                                          <p:attrName>style.visibility</p:attrName>
                                        </p:attrNameLst>
                                      </p:cBhvr>
                                      <p:to>
                                        <p:strVal val="visible"/>
                                      </p:to>
                                    </p:set>
                                    <p:animEffect transition="in" filter="dissolve">
                                      <p:cBhvr>
                                        <p:cTn id="39" dur="1000"/>
                                        <p:tgtEl>
                                          <p:spTgt spid="506914"/>
                                        </p:tgtEl>
                                      </p:cBhvr>
                                    </p:animEffect>
                                  </p:childTnLst>
                                </p:cTn>
                              </p:par>
                            </p:childTnLst>
                          </p:cTn>
                        </p:par>
                        <p:par>
                          <p:cTn id="40" fill="hold">
                            <p:stCondLst>
                              <p:cond delay="9000"/>
                            </p:stCondLst>
                            <p:childTnLst>
                              <p:par>
                                <p:cTn id="41" presetID="9" presetClass="entr" presetSubtype="0" fill="hold" grpId="0" nodeType="afterEffect">
                                  <p:stCondLst>
                                    <p:cond delay="0"/>
                                  </p:stCondLst>
                                  <p:childTnLst>
                                    <p:set>
                                      <p:cBhvr>
                                        <p:cTn id="42" dur="1" fill="hold">
                                          <p:stCondLst>
                                            <p:cond delay="0"/>
                                          </p:stCondLst>
                                        </p:cTn>
                                        <p:tgtEl>
                                          <p:spTgt spid="506910"/>
                                        </p:tgtEl>
                                        <p:attrNameLst>
                                          <p:attrName>style.visibility</p:attrName>
                                        </p:attrNameLst>
                                      </p:cBhvr>
                                      <p:to>
                                        <p:strVal val="visible"/>
                                      </p:to>
                                    </p:set>
                                    <p:animEffect transition="in" filter="dissolve">
                                      <p:cBhvr>
                                        <p:cTn id="43" dur="1000"/>
                                        <p:tgtEl>
                                          <p:spTgt spid="506910"/>
                                        </p:tgtEl>
                                      </p:cBhvr>
                                    </p:animEffect>
                                  </p:childTnLst>
                                </p:cTn>
                              </p:par>
                            </p:childTnLst>
                          </p:cTn>
                        </p:par>
                        <p:par>
                          <p:cTn id="44" fill="hold">
                            <p:stCondLst>
                              <p:cond delay="10000"/>
                            </p:stCondLst>
                            <p:childTnLst>
                              <p:par>
                                <p:cTn id="45" presetID="9" presetClass="entr" presetSubtype="0" fill="hold" grpId="0" nodeType="afterEffect">
                                  <p:stCondLst>
                                    <p:cond delay="0"/>
                                  </p:stCondLst>
                                  <p:childTnLst>
                                    <p:set>
                                      <p:cBhvr>
                                        <p:cTn id="46" dur="1" fill="hold">
                                          <p:stCondLst>
                                            <p:cond delay="0"/>
                                          </p:stCondLst>
                                        </p:cTn>
                                        <p:tgtEl>
                                          <p:spTgt spid="506911"/>
                                        </p:tgtEl>
                                        <p:attrNameLst>
                                          <p:attrName>style.visibility</p:attrName>
                                        </p:attrNameLst>
                                      </p:cBhvr>
                                      <p:to>
                                        <p:strVal val="visible"/>
                                      </p:to>
                                    </p:set>
                                    <p:animEffect transition="in" filter="dissolve">
                                      <p:cBhvr>
                                        <p:cTn id="47" dur="1000"/>
                                        <p:tgtEl>
                                          <p:spTgt spid="506911"/>
                                        </p:tgtEl>
                                      </p:cBhvr>
                                    </p:animEffect>
                                  </p:childTnLst>
                                </p:cTn>
                              </p:par>
                            </p:childTnLst>
                          </p:cTn>
                        </p:par>
                        <p:par>
                          <p:cTn id="48" fill="hold">
                            <p:stCondLst>
                              <p:cond delay="11000"/>
                            </p:stCondLst>
                            <p:childTnLst>
                              <p:par>
                                <p:cTn id="49" presetID="9" presetClass="entr" presetSubtype="0" fill="hold" grpId="0" nodeType="afterEffect">
                                  <p:stCondLst>
                                    <p:cond delay="0"/>
                                  </p:stCondLst>
                                  <p:childTnLst>
                                    <p:set>
                                      <p:cBhvr>
                                        <p:cTn id="50" dur="1" fill="hold">
                                          <p:stCondLst>
                                            <p:cond delay="0"/>
                                          </p:stCondLst>
                                        </p:cTn>
                                        <p:tgtEl>
                                          <p:spTgt spid="506915"/>
                                        </p:tgtEl>
                                        <p:attrNameLst>
                                          <p:attrName>style.visibility</p:attrName>
                                        </p:attrNameLst>
                                      </p:cBhvr>
                                      <p:to>
                                        <p:strVal val="visible"/>
                                      </p:to>
                                    </p:set>
                                    <p:animEffect transition="in" filter="dissolve">
                                      <p:cBhvr>
                                        <p:cTn id="51" dur="1000"/>
                                        <p:tgtEl>
                                          <p:spTgt spid="506915"/>
                                        </p:tgtEl>
                                      </p:cBhvr>
                                    </p:animEffect>
                                  </p:childTnLst>
                                </p:cTn>
                              </p:par>
                            </p:childTnLst>
                          </p:cTn>
                        </p:par>
                        <p:par>
                          <p:cTn id="52" fill="hold">
                            <p:stCondLst>
                              <p:cond delay="12000"/>
                            </p:stCondLst>
                            <p:childTnLst>
                              <p:par>
                                <p:cTn id="53" presetID="9" presetClass="entr" presetSubtype="0" fill="hold" grpId="0" nodeType="afterEffect">
                                  <p:stCondLst>
                                    <p:cond delay="0"/>
                                  </p:stCondLst>
                                  <p:childTnLst>
                                    <p:set>
                                      <p:cBhvr>
                                        <p:cTn id="54" dur="1" fill="hold">
                                          <p:stCondLst>
                                            <p:cond delay="0"/>
                                          </p:stCondLst>
                                        </p:cTn>
                                        <p:tgtEl>
                                          <p:spTgt spid="506917"/>
                                        </p:tgtEl>
                                        <p:attrNameLst>
                                          <p:attrName>style.visibility</p:attrName>
                                        </p:attrNameLst>
                                      </p:cBhvr>
                                      <p:to>
                                        <p:strVal val="visible"/>
                                      </p:to>
                                    </p:set>
                                    <p:animEffect transition="in" filter="dissolve">
                                      <p:cBhvr>
                                        <p:cTn id="55" dur="1000"/>
                                        <p:tgtEl>
                                          <p:spTgt spid="50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10" grpId="0"/>
      <p:bldP spid="506911" grpId="0"/>
      <p:bldP spid="506912" grpId="0"/>
      <p:bldP spid="506913" grpId="0"/>
      <p:bldP spid="506914" grpId="0"/>
      <p:bldP spid="506915" grpId="0"/>
      <p:bldP spid="506916" grpId="0"/>
      <p:bldP spid="5069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bwMode="auto">
          <a:xfrm>
            <a:off x="71406" y="1214422"/>
            <a:ext cx="8858312" cy="5143536"/>
          </a:xfrm>
          <a:prstGeom prst="roundRect">
            <a:avLst>
              <a:gd name="adj" fmla="val 8217"/>
            </a:avLst>
          </a:prstGeom>
          <a:gradFill>
            <a:gsLst>
              <a:gs pos="0">
                <a:srgbClr val="009DD3">
                  <a:alpha val="55000"/>
                </a:srgbClr>
              </a:gs>
              <a:gs pos="50000">
                <a:srgbClr val="0E2852"/>
              </a:gs>
              <a:gs pos="100000">
                <a:srgbClr val="133872"/>
              </a:gs>
            </a:gsLst>
            <a:lin ang="16200000" scaled="1"/>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2880" rtlCol="0" anchor="t">
            <a:noAutofit/>
          </a:bodyPr>
          <a:lstStyle/>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a:p>
            <a:pPr marL="0" lvl="1" indent="-342900" defTabSz="457200" eaLnBrk="0" hangingPunct="0">
              <a:lnSpc>
                <a:spcPct val="80000"/>
              </a:lnSpc>
              <a:spcAft>
                <a:spcPts val="600"/>
              </a:spcAft>
              <a:buClr>
                <a:schemeClr val="tx2"/>
              </a:buClr>
              <a:buSzPct val="80000"/>
              <a:defRPr/>
            </a:pPr>
            <a:endParaRPr lang="es-ES" sz="18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Arial" charset="0"/>
              <a:cs typeface="Arial" charset="0"/>
            </a:endParaRPr>
          </a:p>
        </p:txBody>
      </p:sp>
      <p:sp>
        <p:nvSpPr>
          <p:cNvPr id="5" name="Rounded Rectangle 4"/>
          <p:cNvSpPr/>
          <p:nvPr/>
        </p:nvSpPr>
        <p:spPr bwMode="auto">
          <a:xfrm>
            <a:off x="1828800" y="3221038"/>
            <a:ext cx="4667250" cy="1733550"/>
          </a:xfrm>
          <a:prstGeom prst="roundRect">
            <a:avLst/>
          </a:prstGeom>
          <a:gradFill flip="none" rotWithShape="1">
            <a:gsLst>
              <a:gs pos="0">
                <a:schemeClr val="accent4">
                  <a:lumMod val="60000"/>
                  <a:lumOff val="40000"/>
                  <a:alpha val="36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0" rIns="91436" bIns="365760"/>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436563" y="1282471"/>
            <a:ext cx="7961312" cy="646331"/>
          </a:xfrm>
          <a:prstGeom prst="rect">
            <a:avLst/>
          </a:prstGeom>
          <a:noFill/>
        </p:spPr>
        <p:txBody>
          <a:bodyPr>
            <a:spAutoFit/>
          </a:bodyPr>
          <a:lstStyle/>
          <a:p>
            <a:pPr algn="ctr">
              <a:defRPr/>
            </a:pPr>
            <a:r>
              <a:rPr lang="es-ES" dirty="0" smtClean="0">
                <a:solidFill>
                  <a:schemeClr val="bg1"/>
                </a:solidFill>
                <a:latin typeface="Segoe Semibold"/>
              </a:rPr>
              <a:t>Despliegues a gran escala: Microsoft + Citrix ó </a:t>
            </a:r>
            <a:r>
              <a:rPr lang="es-ES" dirty="0" err="1" smtClean="0">
                <a:solidFill>
                  <a:schemeClr val="bg1"/>
                </a:solidFill>
                <a:latin typeface="Segoe Semibold"/>
              </a:rPr>
              <a:t>Quest</a:t>
            </a:r>
            <a:endParaRPr lang="es-ES" dirty="0" smtClean="0">
              <a:solidFill>
                <a:schemeClr val="bg1"/>
              </a:solidFill>
              <a:latin typeface="Segoe Semibold"/>
            </a:endParaRPr>
          </a:p>
          <a:p>
            <a:pPr algn="ctr">
              <a:defRPr/>
            </a:pPr>
            <a:r>
              <a:rPr lang="es-ES" dirty="0" smtClean="0">
                <a:solidFill>
                  <a:schemeClr val="bg1"/>
                </a:solidFill>
                <a:latin typeface="Segoe Semibold"/>
              </a:rPr>
              <a:t>Despliegues a pequeña escala: Sólo Microsoft</a:t>
            </a:r>
            <a:endParaRPr lang="es-ES" dirty="0">
              <a:solidFill>
                <a:schemeClr val="bg1"/>
              </a:solidFill>
              <a:latin typeface="Segoe Semibold"/>
            </a:endParaRPr>
          </a:p>
        </p:txBody>
      </p:sp>
      <p:grpSp>
        <p:nvGrpSpPr>
          <p:cNvPr id="2" name="Group 38"/>
          <p:cNvGrpSpPr>
            <a:grpSpLocks/>
          </p:cNvGrpSpPr>
          <p:nvPr/>
        </p:nvGrpSpPr>
        <p:grpSpPr bwMode="auto">
          <a:xfrm>
            <a:off x="177800" y="2089150"/>
            <a:ext cx="1536700" cy="4052888"/>
            <a:chOff x="322038" y="2270272"/>
            <a:chExt cx="1550504" cy="3084199"/>
          </a:xfrm>
        </p:grpSpPr>
        <p:sp>
          <p:nvSpPr>
            <p:cNvPr id="13" name="Rounded Rectangle 12"/>
            <p:cNvSpPr/>
            <p:nvPr/>
          </p:nvSpPr>
          <p:spPr bwMode="auto">
            <a:xfrm>
              <a:off x="322038" y="2270272"/>
              <a:ext cx="1550504" cy="3084199"/>
            </a:xfrm>
            <a:prstGeom prst="roundRect">
              <a:avLst>
                <a:gd name="adj" fmla="val 10041"/>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4" name="TextBox 13"/>
            <p:cNvSpPr txBox="1"/>
            <p:nvPr/>
          </p:nvSpPr>
          <p:spPr>
            <a:xfrm>
              <a:off x="456586" y="2960079"/>
              <a:ext cx="1367903" cy="538693"/>
            </a:xfrm>
            <a:prstGeom prst="rect">
              <a:avLst/>
            </a:prstGeom>
            <a:noFill/>
          </p:spPr>
          <p:txBody>
            <a:bodyPr>
              <a:spAutoFit/>
            </a:bodyPr>
            <a:lstStyle/>
            <a:p>
              <a:pPr algn="ctr">
                <a:defRPr/>
              </a:pPr>
              <a:r>
                <a:rPr lang="es-ES" sz="2000" dirty="0" smtClean="0">
                  <a:solidFill>
                    <a:schemeClr val="tx1"/>
                  </a:solidFill>
                  <a:latin typeface="+mn-lt"/>
                  <a:cs typeface="Segoe UI" pitchFamily="34" charset="0"/>
                </a:rPr>
                <a:t>VECD</a:t>
              </a:r>
            </a:p>
            <a:p>
              <a:pPr algn="ctr">
                <a:defRPr/>
              </a:pPr>
              <a:r>
                <a:rPr lang="es-ES" sz="2000" dirty="0" err="1" smtClean="0">
                  <a:solidFill>
                    <a:schemeClr val="tx1"/>
                  </a:solidFill>
                  <a:latin typeface="+mn-lt"/>
                  <a:cs typeface="Segoe UI" pitchFamily="34" charset="0"/>
                </a:rPr>
                <a:t>for</a:t>
              </a:r>
              <a:endParaRPr lang="es-ES" sz="1400" dirty="0">
                <a:solidFill>
                  <a:schemeClr val="tx1"/>
                </a:solidFill>
                <a:latin typeface="+mn-lt"/>
                <a:cs typeface="Segoe UI" pitchFamily="34" charset="0"/>
              </a:endParaRPr>
            </a:p>
          </p:txBody>
        </p:sp>
      </p:grpSp>
      <p:sp>
        <p:nvSpPr>
          <p:cNvPr id="15" name="Rounded Rectangle 14"/>
          <p:cNvSpPr/>
          <p:nvPr/>
        </p:nvSpPr>
        <p:spPr bwMode="auto">
          <a:xfrm>
            <a:off x="6619875" y="2130425"/>
            <a:ext cx="2098675" cy="3997325"/>
          </a:xfrm>
          <a:prstGeom prst="roundRect">
            <a:avLst>
              <a:gd name="adj" fmla="val 11205"/>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6" name="Rounded Rectangle 15"/>
          <p:cNvSpPr/>
          <p:nvPr/>
        </p:nvSpPr>
        <p:spPr bwMode="auto">
          <a:xfrm>
            <a:off x="1833563" y="5060950"/>
            <a:ext cx="4695825" cy="10350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7" name="Rounded Rectangle 16"/>
          <p:cNvSpPr/>
          <p:nvPr/>
        </p:nvSpPr>
        <p:spPr bwMode="auto">
          <a:xfrm>
            <a:off x="2116138" y="4271963"/>
            <a:ext cx="4079875" cy="493712"/>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0" rIns="91436" bIns="365760"/>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8" name="Rounded Rectangle 17"/>
          <p:cNvSpPr/>
          <p:nvPr/>
        </p:nvSpPr>
        <p:spPr bwMode="auto">
          <a:xfrm>
            <a:off x="1833563" y="2130425"/>
            <a:ext cx="2409825"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19" name="Rounded Rectangle 18"/>
          <p:cNvSpPr/>
          <p:nvPr/>
        </p:nvSpPr>
        <p:spPr bwMode="auto">
          <a:xfrm>
            <a:off x="4348163" y="2130425"/>
            <a:ext cx="2181225" cy="1060450"/>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4662488" y="2120900"/>
            <a:ext cx="1533525" cy="400050"/>
          </a:xfrm>
          <a:prstGeom prst="rect">
            <a:avLst/>
          </a:prstGeom>
          <a:noFill/>
        </p:spPr>
        <p:txBody>
          <a:bodyPr wrap="none">
            <a:spAutoFit/>
          </a:bodyPr>
          <a:lstStyle/>
          <a:p>
            <a:pPr>
              <a:defRPr/>
            </a:pPr>
            <a:r>
              <a:rPr lang="es-ES" sz="2000" smtClean="0">
                <a:solidFill>
                  <a:schemeClr val="tx1"/>
                </a:solidFill>
                <a:effectLst>
                  <a:outerShdw blurRad="38100" dist="38100" dir="2700000" algn="tl">
                    <a:srgbClr val="000000">
                      <a:alpha val="43137"/>
                    </a:srgbClr>
                  </a:outerShdw>
                </a:effectLst>
                <a:latin typeface="+mn-lt"/>
                <a:cs typeface="+mn-cs"/>
              </a:rPr>
              <a:t>Remote App </a:t>
            </a:r>
            <a:endParaRPr lang="es-ES" sz="2000">
              <a:solidFill>
                <a:schemeClr val="tx1"/>
              </a:solidFill>
              <a:effectLst>
                <a:outerShdw blurRad="38100" dist="38100" dir="2700000" algn="tl">
                  <a:srgbClr val="000000">
                    <a:alpha val="43137"/>
                  </a:srgbClr>
                </a:outerShdw>
              </a:effectLst>
              <a:latin typeface="+mn-lt"/>
              <a:cs typeface="+mn-cs"/>
            </a:endParaRPr>
          </a:p>
        </p:txBody>
      </p:sp>
      <p:pic>
        <p:nvPicPr>
          <p:cNvPr id="21" name="Picture 60" descr="Application Virtualization v r.png"/>
          <p:cNvPicPr preferRelativeResize="0">
            <a:picLocks/>
          </p:cNvPicPr>
          <p:nvPr/>
        </p:nvPicPr>
        <p:blipFill>
          <a:blip r:embed="rId2"/>
          <a:srcRect/>
          <a:stretch>
            <a:fillRect/>
          </a:stretch>
        </p:blipFill>
        <p:spPr bwMode="auto">
          <a:xfrm>
            <a:off x="2322513" y="2147888"/>
            <a:ext cx="1433512" cy="590550"/>
          </a:xfrm>
          <a:prstGeom prst="rect">
            <a:avLst/>
          </a:prstGeom>
          <a:noFill/>
          <a:ln w="9525">
            <a:noFill/>
            <a:miter lim="800000"/>
            <a:headEnd/>
            <a:tailEnd/>
          </a:ln>
        </p:spPr>
      </p:pic>
      <p:pic>
        <p:nvPicPr>
          <p:cNvPr id="22" name="Picture 62" descr="System Center Virtual Machine Manager logo vr.png"/>
          <p:cNvPicPr>
            <a:picLocks noChangeAspect="1"/>
          </p:cNvPicPr>
          <p:nvPr/>
        </p:nvPicPr>
        <p:blipFill>
          <a:blip r:embed="rId3"/>
          <a:srcRect/>
          <a:stretch>
            <a:fillRect/>
          </a:stretch>
        </p:blipFill>
        <p:spPr bwMode="auto">
          <a:xfrm>
            <a:off x="6815138" y="3533775"/>
            <a:ext cx="1706562" cy="985838"/>
          </a:xfrm>
          <a:prstGeom prst="rect">
            <a:avLst/>
          </a:prstGeom>
          <a:noFill/>
          <a:ln w="9525">
            <a:noFill/>
            <a:miter lim="800000"/>
            <a:headEnd/>
            <a:tailEnd/>
          </a:ln>
        </p:spPr>
      </p:pic>
      <p:pic>
        <p:nvPicPr>
          <p:cNvPr id="23" name="Picture 3" descr="C:\Users\maxher\Documents\VDI collateral\Logos\logos\DTP-OptPack-SA_bL.png"/>
          <p:cNvPicPr>
            <a:picLocks noChangeAspect="1" noChangeArrowheads="1"/>
          </p:cNvPicPr>
          <p:nvPr/>
        </p:nvPicPr>
        <p:blipFill>
          <a:blip r:embed="rId4"/>
          <a:srcRect/>
          <a:stretch>
            <a:fillRect/>
          </a:stretch>
        </p:blipFill>
        <p:spPr bwMode="auto">
          <a:xfrm>
            <a:off x="2092325" y="2752725"/>
            <a:ext cx="1892300" cy="327025"/>
          </a:xfrm>
          <a:prstGeom prst="rect">
            <a:avLst/>
          </a:prstGeom>
          <a:noFill/>
          <a:ln w="9525">
            <a:noFill/>
            <a:miter lim="800000"/>
            <a:headEnd/>
            <a:tailEnd/>
          </a:ln>
        </p:spPr>
      </p:pic>
      <p:grpSp>
        <p:nvGrpSpPr>
          <p:cNvPr id="3" name="Group 35"/>
          <p:cNvGrpSpPr>
            <a:grpSpLocks/>
          </p:cNvGrpSpPr>
          <p:nvPr/>
        </p:nvGrpSpPr>
        <p:grpSpPr bwMode="auto">
          <a:xfrm>
            <a:off x="2216150" y="4284663"/>
            <a:ext cx="3201988" cy="450850"/>
            <a:chOff x="2766108" y="4490526"/>
            <a:chExt cx="3716579" cy="750627"/>
          </a:xfrm>
        </p:grpSpPr>
        <p:pic>
          <p:nvPicPr>
            <p:cNvPr id="25" name="Picture 3" descr="C:\Users\manliov.REDMOND\Desktop\Temp\Naming\logos\PNG\WS08-RemDskSrv_h_rgb_r.png"/>
            <p:cNvPicPr>
              <a:picLocks noChangeAspect="1" noChangeArrowheads="1"/>
            </p:cNvPicPr>
            <p:nvPr/>
          </p:nvPicPr>
          <p:blipFill>
            <a:blip r:embed="rId5"/>
            <a:srcRect/>
            <a:stretch>
              <a:fillRect/>
            </a:stretch>
          </p:blipFill>
          <p:spPr bwMode="auto">
            <a:xfrm>
              <a:off x="2766108" y="4490526"/>
              <a:ext cx="3145343" cy="750627"/>
            </a:xfrm>
            <a:prstGeom prst="rect">
              <a:avLst/>
            </a:prstGeom>
            <a:noFill/>
            <a:ln w="9525">
              <a:noFill/>
              <a:miter lim="800000"/>
              <a:headEnd/>
              <a:tailEnd/>
            </a:ln>
          </p:spPr>
        </p:pic>
        <p:sp>
          <p:nvSpPr>
            <p:cNvPr id="26" name="TextBox 25"/>
            <p:cNvSpPr txBox="1">
              <a:spLocks noChangeArrowheads="1"/>
            </p:cNvSpPr>
            <p:nvPr/>
          </p:nvSpPr>
          <p:spPr bwMode="auto">
            <a:xfrm>
              <a:off x="5882185" y="4549344"/>
              <a:ext cx="600502" cy="512496"/>
            </a:xfrm>
            <a:prstGeom prst="rect">
              <a:avLst/>
            </a:prstGeom>
            <a:noFill/>
            <a:ln w="9525">
              <a:noFill/>
              <a:miter lim="800000"/>
              <a:headEnd/>
              <a:tailEnd/>
            </a:ln>
          </p:spPr>
          <p:txBody>
            <a:bodyPr>
              <a:spAutoFit/>
            </a:bodyPr>
            <a:lstStyle/>
            <a:p>
              <a:r>
                <a:rPr lang="es-ES" sz="1400" smtClean="0">
                  <a:solidFill>
                    <a:srgbClr val="FF0000"/>
                  </a:solidFill>
                  <a:latin typeface="Segoe"/>
                </a:rPr>
                <a:t>R2</a:t>
              </a:r>
              <a:endParaRPr lang="es-ES" sz="1400">
                <a:solidFill>
                  <a:srgbClr val="FF0000"/>
                </a:solidFill>
                <a:latin typeface="Segoe"/>
              </a:endParaRPr>
            </a:p>
          </p:txBody>
        </p:sp>
      </p:grpSp>
      <p:grpSp>
        <p:nvGrpSpPr>
          <p:cNvPr id="4" name="Group 36"/>
          <p:cNvGrpSpPr>
            <a:grpSpLocks/>
          </p:cNvGrpSpPr>
          <p:nvPr/>
        </p:nvGrpSpPr>
        <p:grpSpPr bwMode="auto">
          <a:xfrm>
            <a:off x="2305050" y="5219718"/>
            <a:ext cx="3752850" cy="709612"/>
            <a:chOff x="2760041" y="5623967"/>
            <a:chExt cx="3752216" cy="709114"/>
          </a:xfrm>
        </p:grpSpPr>
        <p:pic>
          <p:nvPicPr>
            <p:cNvPr id="28" name="Picture 52" descr="C:\Users\maxher\Documents\VDI collateral\Logos\logos\WS08-HypeV_h_rgb.png"/>
            <p:cNvPicPr>
              <a:picLocks noChangeAspect="1"/>
            </p:cNvPicPr>
            <p:nvPr/>
          </p:nvPicPr>
          <p:blipFill>
            <a:blip r:embed="rId6"/>
            <a:srcRect/>
            <a:stretch>
              <a:fillRect/>
            </a:stretch>
          </p:blipFill>
          <p:spPr bwMode="auto">
            <a:xfrm>
              <a:off x="2760041" y="5623967"/>
              <a:ext cx="3162775" cy="709114"/>
            </a:xfrm>
            <a:prstGeom prst="rect">
              <a:avLst/>
            </a:prstGeom>
            <a:noFill/>
            <a:ln w="9525">
              <a:noFill/>
              <a:miter lim="800000"/>
              <a:headEnd/>
              <a:tailEnd/>
            </a:ln>
          </p:spPr>
        </p:pic>
        <p:sp>
          <p:nvSpPr>
            <p:cNvPr id="29" name="TextBox 26"/>
            <p:cNvSpPr txBox="1">
              <a:spLocks noChangeArrowheads="1"/>
            </p:cNvSpPr>
            <p:nvPr/>
          </p:nvSpPr>
          <p:spPr bwMode="auto">
            <a:xfrm>
              <a:off x="5911755" y="5734343"/>
              <a:ext cx="600502" cy="400110"/>
            </a:xfrm>
            <a:prstGeom prst="rect">
              <a:avLst/>
            </a:prstGeom>
            <a:noFill/>
            <a:ln w="9525">
              <a:noFill/>
              <a:miter lim="800000"/>
              <a:headEnd/>
              <a:tailEnd/>
            </a:ln>
          </p:spPr>
          <p:txBody>
            <a:bodyPr>
              <a:spAutoFit/>
            </a:bodyPr>
            <a:lstStyle/>
            <a:p>
              <a:r>
                <a:rPr lang="es-ES" sz="2000" smtClean="0">
                  <a:solidFill>
                    <a:srgbClr val="FF0000"/>
                  </a:solidFill>
                  <a:latin typeface="Segoe"/>
                </a:rPr>
                <a:t>R2</a:t>
              </a:r>
              <a:endParaRPr lang="es-ES" sz="2000">
                <a:solidFill>
                  <a:srgbClr val="FF0000"/>
                </a:solidFill>
                <a:latin typeface="Segoe"/>
              </a:endParaRPr>
            </a:p>
          </p:txBody>
        </p:sp>
      </p:grpSp>
      <p:grpSp>
        <p:nvGrpSpPr>
          <p:cNvPr id="6" name="Group 32"/>
          <p:cNvGrpSpPr>
            <a:grpSpLocks/>
          </p:cNvGrpSpPr>
          <p:nvPr/>
        </p:nvGrpSpPr>
        <p:grpSpPr bwMode="auto">
          <a:xfrm>
            <a:off x="4400550" y="2500313"/>
            <a:ext cx="2239963" cy="404812"/>
            <a:chOff x="4460704" y="3005192"/>
            <a:chExt cx="2240346" cy="404405"/>
          </a:xfrm>
        </p:grpSpPr>
        <p:sp>
          <p:nvSpPr>
            <p:cNvPr id="31" name="TextBox 27"/>
            <p:cNvSpPr txBox="1">
              <a:spLocks noChangeArrowheads="1"/>
            </p:cNvSpPr>
            <p:nvPr/>
          </p:nvSpPr>
          <p:spPr bwMode="auto">
            <a:xfrm>
              <a:off x="6212005" y="3018433"/>
              <a:ext cx="489045" cy="307777"/>
            </a:xfrm>
            <a:prstGeom prst="rect">
              <a:avLst/>
            </a:prstGeom>
            <a:noFill/>
            <a:ln w="9525">
              <a:noFill/>
              <a:miter lim="800000"/>
              <a:headEnd/>
              <a:tailEnd/>
            </a:ln>
          </p:spPr>
          <p:txBody>
            <a:bodyPr>
              <a:spAutoFit/>
            </a:bodyPr>
            <a:lstStyle/>
            <a:p>
              <a:r>
                <a:rPr lang="es-ES" sz="1400" smtClean="0">
                  <a:solidFill>
                    <a:srgbClr val="FF0000"/>
                  </a:solidFill>
                  <a:latin typeface="Segoe"/>
                </a:rPr>
                <a:t>R2</a:t>
              </a:r>
              <a:endParaRPr lang="es-ES" sz="1400">
                <a:solidFill>
                  <a:srgbClr val="FF0000"/>
                </a:solidFill>
                <a:latin typeface="Segoe"/>
              </a:endParaRPr>
            </a:p>
          </p:txBody>
        </p:sp>
        <p:pic>
          <p:nvPicPr>
            <p:cNvPr id="32" name="Picture 3" descr="C:\Users\manliov.REDMOND\Desktop\Temp\Naming\logos\PNG\WS08-RemDskSrv_h_rgb_r.png"/>
            <p:cNvPicPr>
              <a:picLocks noChangeAspect="1" noChangeArrowheads="1"/>
            </p:cNvPicPr>
            <p:nvPr/>
          </p:nvPicPr>
          <p:blipFill>
            <a:blip r:embed="rId7"/>
            <a:srcRect/>
            <a:stretch>
              <a:fillRect/>
            </a:stretch>
          </p:blipFill>
          <p:spPr bwMode="auto">
            <a:xfrm>
              <a:off x="4460704" y="3005192"/>
              <a:ext cx="1817266" cy="404405"/>
            </a:xfrm>
            <a:prstGeom prst="rect">
              <a:avLst/>
            </a:prstGeom>
            <a:noFill/>
            <a:ln w="9525">
              <a:noFill/>
              <a:miter lim="800000"/>
              <a:headEnd/>
              <a:tailEnd/>
            </a:ln>
          </p:spPr>
        </p:pic>
      </p:grpSp>
      <p:pic>
        <p:nvPicPr>
          <p:cNvPr id="33" name="Picture 2" descr="\\eventsql\dvd\Online_ART\DVD_ART35\Logos\Windows 7\windows 7 rev v.png"/>
          <p:cNvPicPr>
            <a:picLocks noChangeAspect="1" noChangeArrowheads="1"/>
          </p:cNvPicPr>
          <p:nvPr/>
        </p:nvPicPr>
        <p:blipFill>
          <a:blip r:embed="rId8"/>
          <a:srcRect/>
          <a:stretch>
            <a:fillRect/>
          </a:stretch>
        </p:blipFill>
        <p:spPr bwMode="auto">
          <a:xfrm>
            <a:off x="228600" y="3582988"/>
            <a:ext cx="1433513" cy="806450"/>
          </a:xfrm>
          <a:prstGeom prst="rect">
            <a:avLst/>
          </a:prstGeom>
          <a:noFill/>
          <a:ln w="9525">
            <a:noFill/>
            <a:miter lim="800000"/>
            <a:headEnd/>
            <a:tailEnd/>
          </a:ln>
        </p:spPr>
      </p:pic>
      <p:sp>
        <p:nvSpPr>
          <p:cNvPr id="34" name="TextBox 33"/>
          <p:cNvSpPr txBox="1"/>
          <p:nvPr/>
        </p:nvSpPr>
        <p:spPr>
          <a:xfrm>
            <a:off x="5214943" y="4205288"/>
            <a:ext cx="1000131" cy="584775"/>
          </a:xfrm>
          <a:prstGeom prst="rect">
            <a:avLst/>
          </a:prstGeom>
          <a:noFill/>
        </p:spPr>
        <p:txBody>
          <a:bodyPr wrap="square">
            <a:spAutoFit/>
          </a:bodyPr>
          <a:lstStyle/>
          <a:p>
            <a:pPr algn="ctr">
              <a:defRPr/>
            </a:pPr>
            <a:r>
              <a:rPr lang="es-ES" sz="1600" smtClean="0">
                <a:solidFill>
                  <a:schemeClr val="accent2">
                    <a:lumMod val="60000"/>
                    <a:lumOff val="40000"/>
                  </a:schemeClr>
                </a:solidFill>
                <a:latin typeface="Segoe Semibold" pitchFamily="34" charset="0"/>
                <a:cs typeface="+mn-cs"/>
              </a:rPr>
              <a:t>Pequeña escala</a:t>
            </a:r>
            <a:endParaRPr lang="es-ES" sz="1600">
              <a:solidFill>
                <a:schemeClr val="accent2">
                  <a:lumMod val="60000"/>
                  <a:lumOff val="40000"/>
                </a:schemeClr>
              </a:solidFill>
              <a:latin typeface="Segoe Semibold" pitchFamily="34" charset="0"/>
              <a:cs typeface="+mn-cs"/>
            </a:endParaRPr>
          </a:p>
        </p:txBody>
      </p:sp>
      <p:sp>
        <p:nvSpPr>
          <p:cNvPr id="35" name="Rounded Rectangle 34"/>
          <p:cNvSpPr/>
          <p:nvPr/>
        </p:nvSpPr>
        <p:spPr bwMode="auto">
          <a:xfrm>
            <a:off x="2116138" y="3494088"/>
            <a:ext cx="4052887" cy="519112"/>
          </a:xfrm>
          <a:prstGeom prst="roundRect">
            <a:avLst/>
          </a:prstGeom>
          <a:gradFill flip="none" rotWithShape="1">
            <a:gsLst>
              <a:gs pos="0">
                <a:schemeClr val="accent4">
                  <a:lumMod val="60000"/>
                  <a:lumOff val="40000"/>
                  <a:alpha val="15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0" rIns="91436" bIns="365760"/>
          <a:lstStyle/>
          <a:p>
            <a:pPr marL="0" lvl="1" indent="-342900" algn="ctr" defTabSz="914099">
              <a:lnSpc>
                <a:spcPct val="90000"/>
              </a:lnSpc>
              <a:buClr>
                <a:schemeClr val="tx2"/>
              </a:buClr>
              <a:buSzPct val="80000"/>
              <a:tabLst>
                <a:tab pos="424590" algn="l"/>
              </a:tabLst>
              <a:defRPr/>
            </a:pPr>
            <a:endParaRPr lang="es-ES" sz="2000">
              <a:solidFill>
                <a:srgbClr val="FFFFFF"/>
              </a:solidFill>
              <a:effectLst>
                <a:outerShdw blurRad="38100" dist="38100" dir="2700000" algn="tl">
                  <a:srgbClr val="000000">
                    <a:alpha val="43137"/>
                  </a:srgbClr>
                </a:outerShdw>
              </a:effectLst>
            </a:endParaRPr>
          </a:p>
        </p:txBody>
      </p:sp>
      <p:sp>
        <p:nvSpPr>
          <p:cNvPr id="36" name="TextBox 65"/>
          <p:cNvSpPr txBox="1">
            <a:spLocks noChangeArrowheads="1"/>
          </p:cNvSpPr>
          <p:nvPr/>
        </p:nvSpPr>
        <p:spPr bwMode="auto">
          <a:xfrm>
            <a:off x="3946525" y="3987807"/>
            <a:ext cx="696913" cy="369887"/>
          </a:xfrm>
          <a:prstGeom prst="rect">
            <a:avLst/>
          </a:prstGeom>
          <a:noFill/>
          <a:ln w="9525">
            <a:noFill/>
            <a:miter lim="800000"/>
            <a:headEnd/>
            <a:tailEnd/>
          </a:ln>
        </p:spPr>
        <p:txBody>
          <a:bodyPr>
            <a:spAutoFit/>
          </a:bodyPr>
          <a:lstStyle/>
          <a:p>
            <a:r>
              <a:rPr lang="es-ES" sz="1800" dirty="0" smtClean="0">
                <a:solidFill>
                  <a:srgbClr val="FFC000"/>
                </a:solidFill>
              </a:rPr>
              <a:t>Ó</a:t>
            </a:r>
            <a:endParaRPr lang="es-ES" sz="1800" dirty="0">
              <a:solidFill>
                <a:srgbClr val="FFC000"/>
              </a:solidFill>
            </a:endParaRPr>
          </a:p>
        </p:txBody>
      </p:sp>
      <p:grpSp>
        <p:nvGrpSpPr>
          <p:cNvPr id="7" name="Group 68"/>
          <p:cNvGrpSpPr>
            <a:grpSpLocks/>
          </p:cNvGrpSpPr>
          <p:nvPr/>
        </p:nvGrpSpPr>
        <p:grpSpPr bwMode="auto">
          <a:xfrm>
            <a:off x="2085975" y="3467098"/>
            <a:ext cx="4129099" cy="584775"/>
            <a:chOff x="2004047" y="3452884"/>
            <a:chExt cx="4129234" cy="585351"/>
          </a:xfrm>
        </p:grpSpPr>
        <p:pic>
          <p:nvPicPr>
            <p:cNvPr id="38" name="Picture 2"/>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2004047" y="3562064"/>
              <a:ext cx="1437454" cy="382137"/>
            </a:xfrm>
            <a:prstGeom prst="rect">
              <a:avLst/>
            </a:prstGeom>
            <a:noFill/>
            <a:ln w="9525">
              <a:noFill/>
              <a:miter lim="800000"/>
              <a:headEnd/>
              <a:tailEnd/>
            </a:ln>
          </p:spPr>
        </p:pic>
        <p:sp>
          <p:nvSpPr>
            <p:cNvPr id="39" name="TextBox 38"/>
            <p:cNvSpPr txBox="1"/>
            <p:nvPr/>
          </p:nvSpPr>
          <p:spPr>
            <a:xfrm>
              <a:off x="5282342" y="3452884"/>
              <a:ext cx="850939" cy="585351"/>
            </a:xfrm>
            <a:prstGeom prst="rect">
              <a:avLst/>
            </a:prstGeom>
            <a:noFill/>
          </p:spPr>
          <p:txBody>
            <a:bodyPr wrap="square">
              <a:spAutoFit/>
            </a:bodyPr>
            <a:lstStyle/>
            <a:p>
              <a:pPr>
                <a:defRPr/>
              </a:pPr>
              <a:r>
                <a:rPr lang="es-ES" sz="1600" smtClean="0">
                  <a:solidFill>
                    <a:schemeClr val="accent2">
                      <a:lumMod val="60000"/>
                      <a:lumOff val="40000"/>
                    </a:schemeClr>
                  </a:solidFill>
                  <a:latin typeface="Segoe Semibold" pitchFamily="34" charset="0"/>
                  <a:cs typeface="+mn-cs"/>
                </a:rPr>
                <a:t>Gran escala</a:t>
              </a:r>
              <a:endParaRPr lang="es-ES" sz="1600">
                <a:solidFill>
                  <a:schemeClr val="accent2">
                    <a:lumMod val="60000"/>
                    <a:lumOff val="40000"/>
                  </a:schemeClr>
                </a:solidFill>
                <a:latin typeface="Segoe Semibold" pitchFamily="34" charset="0"/>
                <a:cs typeface="+mn-cs"/>
              </a:endParaRPr>
            </a:p>
          </p:txBody>
        </p:sp>
      </p:grpSp>
      <p:sp>
        <p:nvSpPr>
          <p:cNvPr id="40" name="TextBox 69"/>
          <p:cNvSpPr txBox="1">
            <a:spLocks noChangeArrowheads="1"/>
          </p:cNvSpPr>
          <p:nvPr/>
        </p:nvSpPr>
        <p:spPr bwMode="auto">
          <a:xfrm>
            <a:off x="2047874" y="3206750"/>
            <a:ext cx="2809877" cy="276999"/>
          </a:xfrm>
          <a:prstGeom prst="rect">
            <a:avLst/>
          </a:prstGeom>
          <a:noFill/>
          <a:ln w="9525">
            <a:noFill/>
            <a:miter lim="800000"/>
            <a:headEnd/>
            <a:tailEnd/>
          </a:ln>
        </p:spPr>
        <p:txBody>
          <a:bodyPr wrap="square">
            <a:spAutoFit/>
          </a:bodyPr>
          <a:lstStyle/>
          <a:p>
            <a:r>
              <a:rPr lang="es-ES" sz="1200" dirty="0" smtClean="0">
                <a:solidFill>
                  <a:srgbClr val="FFC000"/>
                </a:solidFill>
              </a:rPr>
              <a:t>Opciones de </a:t>
            </a:r>
            <a:r>
              <a:rPr lang="es-ES" sz="1200" dirty="0" err="1" smtClean="0">
                <a:solidFill>
                  <a:srgbClr val="FFC000"/>
                </a:solidFill>
              </a:rPr>
              <a:t>Broker</a:t>
            </a:r>
            <a:r>
              <a:rPr lang="es-ES" sz="1200" dirty="0" smtClean="0">
                <a:solidFill>
                  <a:srgbClr val="FFC000"/>
                </a:solidFill>
              </a:rPr>
              <a:t> de Conexiones</a:t>
            </a:r>
            <a:endParaRPr lang="es-ES" sz="1200" dirty="0">
              <a:solidFill>
                <a:srgbClr val="FFC000"/>
              </a:solidFill>
            </a:endParaRPr>
          </a:p>
        </p:txBody>
      </p:sp>
      <p:pic>
        <p:nvPicPr>
          <p:cNvPr id="41" name="Picture 2"/>
          <p:cNvPicPr>
            <a:picLocks noChangeAspect="1" noChangeArrowheads="1"/>
          </p:cNvPicPr>
          <p:nvPr/>
        </p:nvPicPr>
        <p:blipFill>
          <a:blip r:embed="rId10"/>
          <a:srcRect/>
          <a:stretch>
            <a:fillRect/>
          </a:stretch>
        </p:blipFill>
        <p:spPr bwMode="auto">
          <a:xfrm>
            <a:off x="3680460" y="3538122"/>
            <a:ext cx="1531620" cy="471267"/>
          </a:xfrm>
          <a:prstGeom prst="rect">
            <a:avLst/>
          </a:prstGeom>
          <a:noFill/>
          <a:ln w="9525">
            <a:noFill/>
            <a:miter lim="800000"/>
            <a:headEnd/>
            <a:tailEnd/>
          </a:ln>
          <a:effectLst/>
        </p:spPr>
      </p:pic>
      <p:sp>
        <p:nvSpPr>
          <p:cNvPr id="43" name="Title 1"/>
          <p:cNvSpPr>
            <a:spLocks noGrp="1"/>
          </p:cNvSpPr>
          <p:nvPr>
            <p:ph type="title"/>
          </p:nvPr>
        </p:nvSpPr>
        <p:spPr>
          <a:xfrm>
            <a:off x="142844" y="166672"/>
            <a:ext cx="9001156" cy="1047750"/>
          </a:xfrm>
        </p:spPr>
        <p:txBody>
          <a:bodyPr/>
          <a:lstStyle/>
          <a:p>
            <a:r>
              <a:rPr lang="es-ES" sz="3200" dirty="0" smtClean="0">
                <a:latin typeface="Segoe"/>
              </a:rPr>
              <a:t>Virtual Desktop </a:t>
            </a:r>
            <a:r>
              <a:rPr lang="es-ES" sz="3200" dirty="0" err="1" smtClean="0">
                <a:latin typeface="Segoe"/>
              </a:rPr>
              <a:t>Infrastructure</a:t>
            </a:r>
            <a:r>
              <a:rPr lang="es-ES" sz="3200" dirty="0" smtClean="0">
                <a:latin typeface="Segoe"/>
              </a:rPr>
              <a:t> – Arquitectura</a:t>
            </a:r>
            <a:endParaRPr lang="es-ES" sz="3200" dirty="0"/>
          </a:p>
        </p:txBody>
      </p:sp>
    </p:spTree>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556" name="Picture 46" descr="blue-sphere-2"/>
          <p:cNvPicPr>
            <a:picLocks noChangeAspect="1" noChangeArrowheads="1"/>
          </p:cNvPicPr>
          <p:nvPr/>
        </p:nvPicPr>
        <p:blipFill>
          <a:blip r:embed="rId3"/>
          <a:srcRect/>
          <a:stretch>
            <a:fillRect/>
          </a:stretch>
        </p:blipFill>
        <p:spPr bwMode="auto">
          <a:xfrm>
            <a:off x="2071670" y="2143116"/>
            <a:ext cx="4865688" cy="3416300"/>
          </a:xfrm>
          <a:prstGeom prst="rect">
            <a:avLst/>
          </a:prstGeom>
          <a:noFill/>
          <a:ln w="9525">
            <a:noFill/>
            <a:miter lim="800000"/>
            <a:headEnd/>
            <a:tailEnd/>
          </a:ln>
        </p:spPr>
      </p:pic>
      <p:grpSp>
        <p:nvGrpSpPr>
          <p:cNvPr id="2" name="Group 87"/>
          <p:cNvGrpSpPr>
            <a:grpSpLocks/>
          </p:cNvGrpSpPr>
          <p:nvPr/>
        </p:nvGrpSpPr>
        <p:grpSpPr bwMode="auto">
          <a:xfrm>
            <a:off x="5029200" y="2438400"/>
            <a:ext cx="1295400" cy="457200"/>
            <a:chOff x="152400" y="2061865"/>
            <a:chExt cx="1295400" cy="457200"/>
          </a:xfrm>
        </p:grpSpPr>
        <p:sp>
          <p:nvSpPr>
            <p:cNvPr id="12418" name="Rounded Rectangle 82"/>
            <p:cNvSpPr>
              <a:spLocks noChangeArrowheads="1"/>
            </p:cNvSpPr>
            <p:nvPr/>
          </p:nvSpPr>
          <p:spPr bwMode="auto">
            <a:xfrm>
              <a:off x="228600" y="2061865"/>
              <a:ext cx="1143000" cy="457200"/>
            </a:xfrm>
            <a:prstGeom prst="roundRect">
              <a:avLst>
                <a:gd name="adj" fmla="val 16667"/>
              </a:avLst>
            </a:prstGeom>
            <a:solidFill>
              <a:schemeClr val="bg1"/>
            </a:solidFill>
            <a:ln w="25400" algn="ctr">
              <a:solidFill>
                <a:srgbClr val="C00000"/>
              </a:solidFill>
              <a:round/>
              <a:headEnd/>
              <a:tailEnd/>
            </a:ln>
          </p:spPr>
          <p:txBody>
            <a:bodyPr/>
            <a:lstStyle/>
            <a:p>
              <a:endParaRPr lang="es-ES"/>
            </a:p>
          </p:txBody>
        </p:sp>
        <p:sp>
          <p:nvSpPr>
            <p:cNvPr id="12419" name="TextBox 83"/>
            <p:cNvSpPr txBox="1">
              <a:spLocks noChangeArrowheads="1"/>
            </p:cNvSpPr>
            <p:nvPr/>
          </p:nvSpPr>
          <p:spPr bwMode="auto">
            <a:xfrm>
              <a:off x="152400" y="2133303"/>
              <a:ext cx="1295400" cy="274637"/>
            </a:xfrm>
            <a:prstGeom prst="rect">
              <a:avLst/>
            </a:prstGeom>
            <a:noFill/>
            <a:ln w="9525">
              <a:noFill/>
              <a:miter lim="800000"/>
              <a:headEnd/>
              <a:tailEnd/>
            </a:ln>
          </p:spPr>
          <p:txBody>
            <a:bodyPr>
              <a:spAutoFit/>
            </a:bodyPr>
            <a:lstStyle/>
            <a:p>
              <a:pPr algn="ctr"/>
              <a:r>
                <a:rPr lang="en-US" sz="1200" b="1" dirty="0" err="1" smtClean="0">
                  <a:latin typeface="Arial Rounded MT Bold" pitchFamily="34" charset="0"/>
                </a:rPr>
                <a:t>Hypervisores</a:t>
              </a:r>
              <a:endParaRPr lang="en-US" sz="1200" b="1" dirty="0">
                <a:latin typeface="Arial Rounded MT Bold" pitchFamily="34" charset="0"/>
              </a:endParaRPr>
            </a:p>
          </p:txBody>
        </p:sp>
      </p:grpSp>
      <p:grpSp>
        <p:nvGrpSpPr>
          <p:cNvPr id="3" name="Group 104"/>
          <p:cNvGrpSpPr>
            <a:grpSpLocks/>
          </p:cNvGrpSpPr>
          <p:nvPr/>
        </p:nvGrpSpPr>
        <p:grpSpPr bwMode="auto">
          <a:xfrm>
            <a:off x="4214810" y="2428868"/>
            <a:ext cx="715962" cy="715963"/>
            <a:chOff x="7467600" y="2895600"/>
            <a:chExt cx="715963" cy="715963"/>
          </a:xfrm>
        </p:grpSpPr>
        <p:pic>
          <p:nvPicPr>
            <p:cNvPr id="12416" name="Picture 44" descr="Server_Gray_80"/>
            <p:cNvPicPr>
              <a:picLocks noChangeAspect="1" noChangeArrowheads="1"/>
            </p:cNvPicPr>
            <p:nvPr/>
          </p:nvPicPr>
          <p:blipFill>
            <a:blip r:embed="rId4"/>
            <a:srcRect/>
            <a:stretch>
              <a:fillRect/>
            </a:stretch>
          </p:blipFill>
          <p:spPr bwMode="auto">
            <a:xfrm>
              <a:off x="7467600" y="2895600"/>
              <a:ext cx="715963" cy="715963"/>
            </a:xfrm>
            <a:prstGeom prst="rect">
              <a:avLst/>
            </a:prstGeom>
            <a:noFill/>
            <a:ln w="9525">
              <a:noFill/>
              <a:miter lim="800000"/>
              <a:headEnd/>
              <a:tailEnd/>
            </a:ln>
          </p:spPr>
        </p:pic>
        <p:pic>
          <p:nvPicPr>
            <p:cNvPr id="12417" name="Picture 11" descr="C:\Documents and Settings\dtepe\My Documents\Provision\Sales Tools\Presentations\Graphics\logo_parallels.jpg"/>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rot="-430873">
              <a:off x="7827264" y="3132633"/>
              <a:ext cx="152400" cy="278621"/>
            </a:xfrm>
            <a:prstGeom prst="rect">
              <a:avLst/>
            </a:prstGeom>
            <a:noFill/>
            <a:ln w="9525">
              <a:noFill/>
              <a:miter lim="800000"/>
              <a:headEnd/>
              <a:tailEnd/>
            </a:ln>
          </p:spPr>
        </p:pic>
      </p:grpSp>
      <p:grpSp>
        <p:nvGrpSpPr>
          <p:cNvPr id="4" name="Group 80"/>
          <p:cNvGrpSpPr>
            <a:grpSpLocks/>
          </p:cNvGrpSpPr>
          <p:nvPr/>
        </p:nvGrpSpPr>
        <p:grpSpPr bwMode="auto">
          <a:xfrm>
            <a:off x="3352800" y="4114800"/>
            <a:ext cx="2362200" cy="304800"/>
            <a:chOff x="152400" y="2133600"/>
            <a:chExt cx="1295400" cy="461665"/>
          </a:xfrm>
        </p:grpSpPr>
        <p:sp>
          <p:nvSpPr>
            <p:cNvPr id="12412" name="Rounded Rectangle 78"/>
            <p:cNvSpPr>
              <a:spLocks noChangeArrowheads="1"/>
            </p:cNvSpPr>
            <p:nvPr/>
          </p:nvSpPr>
          <p:spPr bwMode="auto">
            <a:xfrm>
              <a:off x="228600" y="2138065"/>
              <a:ext cx="1143000" cy="457200"/>
            </a:xfrm>
            <a:prstGeom prst="roundRect">
              <a:avLst>
                <a:gd name="adj" fmla="val 16667"/>
              </a:avLst>
            </a:prstGeom>
            <a:solidFill>
              <a:schemeClr val="bg1"/>
            </a:solidFill>
            <a:ln w="25400" algn="ctr">
              <a:solidFill>
                <a:srgbClr val="002B7C"/>
              </a:solidFill>
              <a:round/>
              <a:headEnd/>
              <a:tailEnd/>
            </a:ln>
          </p:spPr>
          <p:txBody>
            <a:bodyPr/>
            <a:lstStyle/>
            <a:p>
              <a:endParaRPr lang="es-ES"/>
            </a:p>
          </p:txBody>
        </p:sp>
        <p:sp>
          <p:nvSpPr>
            <p:cNvPr id="12413" name="TextBox 79"/>
            <p:cNvSpPr txBox="1">
              <a:spLocks noChangeArrowheads="1"/>
            </p:cNvSpPr>
            <p:nvPr/>
          </p:nvSpPr>
          <p:spPr bwMode="auto">
            <a:xfrm>
              <a:off x="152400" y="2133600"/>
              <a:ext cx="1295400" cy="415979"/>
            </a:xfrm>
            <a:prstGeom prst="rect">
              <a:avLst/>
            </a:prstGeom>
            <a:noFill/>
            <a:ln w="9525">
              <a:noFill/>
              <a:miter lim="800000"/>
              <a:headEnd/>
              <a:tailEnd/>
            </a:ln>
          </p:spPr>
          <p:txBody>
            <a:bodyPr>
              <a:spAutoFit/>
            </a:bodyPr>
            <a:lstStyle/>
            <a:p>
              <a:pPr algn="ctr"/>
              <a:r>
                <a:rPr lang="en-US" sz="1200" b="1">
                  <a:latin typeface="Arial Rounded MT Bold" pitchFamily="34" charset="0"/>
                </a:rPr>
                <a:t>Relational Database</a:t>
              </a:r>
            </a:p>
          </p:txBody>
        </p:sp>
      </p:grpSp>
      <p:grpSp>
        <p:nvGrpSpPr>
          <p:cNvPr id="5" name="Group 135"/>
          <p:cNvGrpSpPr>
            <a:grpSpLocks/>
          </p:cNvGrpSpPr>
          <p:nvPr/>
        </p:nvGrpSpPr>
        <p:grpSpPr bwMode="auto">
          <a:xfrm>
            <a:off x="1295400" y="3886200"/>
            <a:ext cx="3048000" cy="2362200"/>
            <a:chOff x="816" y="2448"/>
            <a:chExt cx="1920" cy="1488"/>
          </a:xfrm>
        </p:grpSpPr>
        <p:cxnSp>
          <p:nvCxnSpPr>
            <p:cNvPr id="12408" name="Straight Connector 60"/>
            <p:cNvCxnSpPr>
              <a:cxnSpLocks noChangeShapeType="1"/>
            </p:cNvCxnSpPr>
            <p:nvPr/>
          </p:nvCxnSpPr>
          <p:spPr bwMode="auto">
            <a:xfrm rot="5400000">
              <a:off x="1440" y="2640"/>
              <a:ext cx="1488" cy="1104"/>
            </a:xfrm>
            <a:prstGeom prst="line">
              <a:avLst/>
            </a:prstGeom>
            <a:noFill/>
            <a:ln w="9525" algn="ctr">
              <a:solidFill>
                <a:schemeClr val="tx1"/>
              </a:solidFill>
              <a:round/>
              <a:headEnd/>
              <a:tailEnd/>
            </a:ln>
          </p:spPr>
        </p:cxnSp>
        <p:cxnSp>
          <p:nvCxnSpPr>
            <p:cNvPr id="12409" name="Straight Connector 62"/>
            <p:cNvCxnSpPr>
              <a:cxnSpLocks noChangeShapeType="1"/>
            </p:cNvCxnSpPr>
            <p:nvPr/>
          </p:nvCxnSpPr>
          <p:spPr bwMode="auto">
            <a:xfrm rot="10800000" flipV="1">
              <a:off x="1632" y="2448"/>
              <a:ext cx="1104" cy="672"/>
            </a:xfrm>
            <a:prstGeom prst="line">
              <a:avLst/>
            </a:prstGeom>
            <a:noFill/>
            <a:ln w="9525" algn="ctr">
              <a:solidFill>
                <a:schemeClr val="tx1"/>
              </a:solidFill>
              <a:round/>
              <a:headEnd/>
              <a:tailEnd/>
            </a:ln>
          </p:spPr>
        </p:cxnSp>
        <p:cxnSp>
          <p:nvCxnSpPr>
            <p:cNvPr id="12410" name="Straight Connector 64"/>
            <p:cNvCxnSpPr>
              <a:cxnSpLocks noChangeShapeType="1"/>
            </p:cNvCxnSpPr>
            <p:nvPr/>
          </p:nvCxnSpPr>
          <p:spPr bwMode="auto">
            <a:xfrm rot="10800000" flipV="1">
              <a:off x="816" y="2448"/>
              <a:ext cx="1920" cy="336"/>
            </a:xfrm>
            <a:prstGeom prst="line">
              <a:avLst/>
            </a:prstGeom>
            <a:noFill/>
            <a:ln w="9525" algn="ctr">
              <a:solidFill>
                <a:schemeClr val="tx1"/>
              </a:solidFill>
              <a:round/>
              <a:headEnd/>
              <a:tailEnd/>
            </a:ln>
          </p:spPr>
        </p:cxnSp>
        <p:cxnSp>
          <p:nvCxnSpPr>
            <p:cNvPr id="12411" name="Straight Connector 66"/>
            <p:cNvCxnSpPr>
              <a:cxnSpLocks noChangeShapeType="1"/>
            </p:cNvCxnSpPr>
            <p:nvPr/>
          </p:nvCxnSpPr>
          <p:spPr bwMode="auto">
            <a:xfrm rot="10800000" flipV="1">
              <a:off x="816" y="2448"/>
              <a:ext cx="1920" cy="960"/>
            </a:xfrm>
            <a:prstGeom prst="line">
              <a:avLst/>
            </a:prstGeom>
            <a:noFill/>
            <a:ln w="9525" algn="ctr">
              <a:solidFill>
                <a:schemeClr val="tx1"/>
              </a:solidFill>
              <a:round/>
              <a:headEnd/>
              <a:tailEnd/>
            </a:ln>
          </p:spPr>
        </p:cxnSp>
      </p:grpSp>
      <p:grpSp>
        <p:nvGrpSpPr>
          <p:cNvPr id="6" name="Group 126"/>
          <p:cNvGrpSpPr>
            <a:grpSpLocks/>
          </p:cNvGrpSpPr>
          <p:nvPr/>
        </p:nvGrpSpPr>
        <p:grpSpPr bwMode="auto">
          <a:xfrm>
            <a:off x="990600" y="4635501"/>
            <a:ext cx="1905001" cy="1612900"/>
            <a:chOff x="624" y="2920"/>
            <a:chExt cx="1200" cy="1016"/>
          </a:xfrm>
        </p:grpSpPr>
        <p:pic>
          <p:nvPicPr>
            <p:cNvPr id="118" name="Picture 4" descr="Picture8"/>
            <p:cNvPicPr>
              <a:picLocks noChangeAspect="1" noChangeArrowheads="1"/>
            </p:cNvPicPr>
            <p:nvPr/>
          </p:nvPicPr>
          <p:blipFill>
            <a:blip r:embed="rId6" cstate="print"/>
            <a:srcRect/>
            <a:stretch>
              <a:fillRect/>
            </a:stretch>
          </p:blipFill>
          <p:spPr bwMode="auto">
            <a:xfrm>
              <a:off x="624" y="2920"/>
              <a:ext cx="1200" cy="888"/>
            </a:xfrm>
            <a:prstGeom prst="rect">
              <a:avLst/>
            </a:prstGeom>
            <a:noFill/>
            <a:ln>
              <a:solidFill>
                <a:schemeClr val="tx1"/>
              </a:solidFill>
            </a:ln>
            <a:scene3d>
              <a:camera prst="isometricLeftDown">
                <a:rot lat="1499999" lon="2700000" rev="0"/>
              </a:camera>
              <a:lightRig rig="threePt" dir="t"/>
            </a:scene3d>
          </p:spPr>
        </p:pic>
        <p:grpSp>
          <p:nvGrpSpPr>
            <p:cNvPr id="7" name="Group 74"/>
            <p:cNvGrpSpPr>
              <a:grpSpLocks/>
            </p:cNvGrpSpPr>
            <p:nvPr/>
          </p:nvGrpSpPr>
          <p:grpSpPr bwMode="auto">
            <a:xfrm>
              <a:off x="646" y="3600"/>
              <a:ext cx="890" cy="336"/>
              <a:chOff x="152400" y="6085820"/>
              <a:chExt cx="1413156" cy="533400"/>
            </a:xfrm>
          </p:grpSpPr>
          <p:sp>
            <p:nvSpPr>
              <p:cNvPr id="12406" name="Rounded Rectangle 73"/>
              <p:cNvSpPr>
                <a:spLocks noChangeArrowheads="1"/>
              </p:cNvSpPr>
              <p:nvPr/>
            </p:nvSpPr>
            <p:spPr bwMode="auto">
              <a:xfrm>
                <a:off x="152400" y="6085820"/>
                <a:ext cx="1371600" cy="533400"/>
              </a:xfrm>
              <a:prstGeom prst="roundRect">
                <a:avLst>
                  <a:gd name="adj" fmla="val 16667"/>
                </a:avLst>
              </a:prstGeom>
              <a:solidFill>
                <a:schemeClr val="bg1"/>
              </a:solidFill>
              <a:ln w="25400" algn="ctr">
                <a:solidFill>
                  <a:srgbClr val="002B7C"/>
                </a:solidFill>
                <a:round/>
                <a:headEnd/>
                <a:tailEnd/>
              </a:ln>
            </p:spPr>
            <p:txBody>
              <a:bodyPr/>
              <a:lstStyle/>
              <a:p>
                <a:endParaRPr lang="es-ES"/>
              </a:p>
            </p:txBody>
          </p:sp>
          <p:sp>
            <p:nvSpPr>
              <p:cNvPr id="12407" name="TextBox 5"/>
              <p:cNvSpPr txBox="1">
                <a:spLocks noChangeArrowheads="1"/>
              </p:cNvSpPr>
              <p:nvPr/>
            </p:nvSpPr>
            <p:spPr bwMode="auto">
              <a:xfrm>
                <a:off x="152400" y="6086469"/>
                <a:ext cx="1413156" cy="522895"/>
              </a:xfrm>
              <a:prstGeom prst="rect">
                <a:avLst/>
              </a:prstGeom>
              <a:noFill/>
              <a:ln w="9525">
                <a:noFill/>
                <a:miter lim="800000"/>
                <a:headEnd/>
                <a:tailEnd/>
              </a:ln>
            </p:spPr>
            <p:txBody>
              <a:bodyPr>
                <a:spAutoFit/>
              </a:bodyPr>
              <a:lstStyle/>
              <a:p>
                <a:pPr algn="ctr"/>
                <a:r>
                  <a:rPr lang="en-US" sz="1400" b="1" dirty="0" err="1" smtClean="0">
                    <a:latin typeface="Arial Rounded MT Bold" pitchFamily="34" charset="0"/>
                  </a:rPr>
                  <a:t>Consola</a:t>
                </a:r>
                <a:r>
                  <a:rPr lang="en-US" sz="1400" b="1" dirty="0" smtClean="0">
                    <a:latin typeface="Arial Rounded MT Bold" pitchFamily="34" charset="0"/>
                  </a:rPr>
                  <a:t> de </a:t>
                </a:r>
                <a:r>
                  <a:rPr lang="en-US" sz="1400" b="1" dirty="0" err="1" smtClean="0">
                    <a:latin typeface="Arial Rounded MT Bold" pitchFamily="34" charset="0"/>
                  </a:rPr>
                  <a:t>Gestión</a:t>
                </a:r>
                <a:endParaRPr lang="en-US" sz="1400" b="1" dirty="0">
                  <a:latin typeface="Arial Rounded MT Bold" pitchFamily="34" charset="0"/>
                </a:endParaRPr>
              </a:p>
            </p:txBody>
          </p:sp>
        </p:grpSp>
      </p:grpSp>
      <p:grpSp>
        <p:nvGrpSpPr>
          <p:cNvPr id="8" name="Group 41"/>
          <p:cNvGrpSpPr>
            <a:grpSpLocks/>
          </p:cNvGrpSpPr>
          <p:nvPr/>
        </p:nvGrpSpPr>
        <p:grpSpPr bwMode="auto">
          <a:xfrm>
            <a:off x="1295400" y="2552700"/>
            <a:ext cx="877888" cy="876300"/>
            <a:chOff x="762000" y="2705100"/>
            <a:chExt cx="877695" cy="876300"/>
          </a:xfrm>
        </p:grpSpPr>
        <p:pic>
          <p:nvPicPr>
            <p:cNvPr id="12400" name="Picture 3" descr="C:\Documents and Settings\dtepe\Local Settings\Temporary Internet Files\Content.IE5\0DCTMJ0L\MCj04315660000[1].png"/>
            <p:cNvPicPr>
              <a:picLocks noChangeAspect="1" noChangeArrowheads="1"/>
            </p:cNvPicPr>
            <p:nvPr/>
          </p:nvPicPr>
          <p:blipFill>
            <a:blip r:embed="rId7"/>
            <a:srcRect/>
            <a:stretch>
              <a:fillRect/>
            </a:stretch>
          </p:blipFill>
          <p:spPr bwMode="auto">
            <a:xfrm>
              <a:off x="914400" y="2705100"/>
              <a:ext cx="725295" cy="730130"/>
            </a:xfrm>
            <a:prstGeom prst="rect">
              <a:avLst/>
            </a:prstGeom>
            <a:noFill/>
            <a:ln w="9525">
              <a:noFill/>
              <a:miter lim="800000"/>
              <a:headEnd/>
              <a:tailEnd/>
            </a:ln>
          </p:spPr>
        </p:pic>
        <p:pic>
          <p:nvPicPr>
            <p:cNvPr id="12401" name="Picture 92" descr="UserSingle_Blue_80"/>
            <p:cNvPicPr>
              <a:picLocks noChangeAspect="1" noChangeArrowheads="1"/>
            </p:cNvPicPr>
            <p:nvPr/>
          </p:nvPicPr>
          <p:blipFill>
            <a:blip r:embed="rId8"/>
            <a:srcRect/>
            <a:stretch>
              <a:fillRect/>
            </a:stretch>
          </p:blipFill>
          <p:spPr bwMode="auto">
            <a:xfrm>
              <a:off x="762000" y="2857500"/>
              <a:ext cx="628650" cy="723900"/>
            </a:xfrm>
            <a:prstGeom prst="rect">
              <a:avLst/>
            </a:prstGeom>
            <a:noFill/>
            <a:ln w="9525">
              <a:noFill/>
              <a:miter lim="800000"/>
              <a:headEnd/>
              <a:tailEnd/>
            </a:ln>
          </p:spPr>
        </p:pic>
      </p:grpSp>
      <p:grpSp>
        <p:nvGrpSpPr>
          <p:cNvPr id="9" name="Group 37"/>
          <p:cNvGrpSpPr>
            <a:grpSpLocks/>
          </p:cNvGrpSpPr>
          <p:nvPr/>
        </p:nvGrpSpPr>
        <p:grpSpPr bwMode="auto">
          <a:xfrm>
            <a:off x="6705600" y="3962400"/>
            <a:ext cx="1009650" cy="914400"/>
            <a:chOff x="5848350" y="3848100"/>
            <a:chExt cx="1009650" cy="914400"/>
          </a:xfrm>
        </p:grpSpPr>
        <p:pic>
          <p:nvPicPr>
            <p:cNvPr id="12398" name="Picture 62" descr="forward_monitor_80"/>
            <p:cNvPicPr>
              <a:picLocks noChangeAspect="1" noChangeArrowheads="1"/>
            </p:cNvPicPr>
            <p:nvPr/>
          </p:nvPicPr>
          <p:blipFill>
            <a:blip r:embed="rId9"/>
            <a:srcRect/>
            <a:stretch>
              <a:fillRect/>
            </a:stretch>
          </p:blipFill>
          <p:spPr bwMode="auto">
            <a:xfrm>
              <a:off x="5943600" y="3848100"/>
              <a:ext cx="914400" cy="914400"/>
            </a:xfrm>
            <a:prstGeom prst="rect">
              <a:avLst/>
            </a:prstGeom>
            <a:noFill/>
            <a:ln w="9525">
              <a:noFill/>
              <a:miter lim="800000"/>
              <a:headEnd/>
              <a:tailEnd/>
            </a:ln>
          </p:spPr>
        </p:pic>
        <p:pic>
          <p:nvPicPr>
            <p:cNvPr id="12399" name="Picture 93" descr="UserSingle_Green_80"/>
            <p:cNvPicPr>
              <a:picLocks noChangeAspect="1" noChangeArrowheads="1"/>
            </p:cNvPicPr>
            <p:nvPr/>
          </p:nvPicPr>
          <p:blipFill>
            <a:blip r:embed="rId10"/>
            <a:srcRect/>
            <a:stretch>
              <a:fillRect/>
            </a:stretch>
          </p:blipFill>
          <p:spPr bwMode="auto">
            <a:xfrm>
              <a:off x="5848350" y="4038600"/>
              <a:ext cx="628650" cy="723900"/>
            </a:xfrm>
            <a:prstGeom prst="rect">
              <a:avLst/>
            </a:prstGeom>
            <a:noFill/>
            <a:ln w="9525">
              <a:noFill/>
              <a:miter lim="800000"/>
              <a:headEnd/>
              <a:tailEnd/>
            </a:ln>
          </p:spPr>
        </p:pic>
      </p:grpSp>
      <p:grpSp>
        <p:nvGrpSpPr>
          <p:cNvPr id="10" name="Group 38"/>
          <p:cNvGrpSpPr>
            <a:grpSpLocks/>
          </p:cNvGrpSpPr>
          <p:nvPr/>
        </p:nvGrpSpPr>
        <p:grpSpPr bwMode="auto">
          <a:xfrm>
            <a:off x="6019800" y="4876800"/>
            <a:ext cx="1009650" cy="914400"/>
            <a:chOff x="5715000" y="4724400"/>
            <a:chExt cx="1009650" cy="914400"/>
          </a:xfrm>
        </p:grpSpPr>
        <p:pic>
          <p:nvPicPr>
            <p:cNvPr id="12396" name="Picture 62" descr="forward_monitor_80"/>
            <p:cNvPicPr>
              <a:picLocks noChangeAspect="1" noChangeArrowheads="1"/>
            </p:cNvPicPr>
            <p:nvPr/>
          </p:nvPicPr>
          <p:blipFill>
            <a:blip r:embed="rId9"/>
            <a:srcRect/>
            <a:stretch>
              <a:fillRect/>
            </a:stretch>
          </p:blipFill>
          <p:spPr bwMode="auto">
            <a:xfrm>
              <a:off x="5810250" y="4724400"/>
              <a:ext cx="914400" cy="914400"/>
            </a:xfrm>
            <a:prstGeom prst="rect">
              <a:avLst/>
            </a:prstGeom>
            <a:noFill/>
            <a:ln w="9525">
              <a:noFill/>
              <a:miter lim="800000"/>
              <a:headEnd/>
              <a:tailEnd/>
            </a:ln>
          </p:spPr>
        </p:pic>
        <p:pic>
          <p:nvPicPr>
            <p:cNvPr id="12397" name="Picture 93" descr="UserSingle_Green_80"/>
            <p:cNvPicPr>
              <a:picLocks noChangeAspect="1" noChangeArrowheads="1"/>
            </p:cNvPicPr>
            <p:nvPr/>
          </p:nvPicPr>
          <p:blipFill>
            <a:blip r:embed="rId10"/>
            <a:srcRect/>
            <a:stretch>
              <a:fillRect/>
            </a:stretch>
          </p:blipFill>
          <p:spPr bwMode="auto">
            <a:xfrm>
              <a:off x="5715000" y="4914900"/>
              <a:ext cx="628650" cy="723900"/>
            </a:xfrm>
            <a:prstGeom prst="rect">
              <a:avLst/>
            </a:prstGeom>
            <a:noFill/>
            <a:ln w="9525">
              <a:noFill/>
              <a:miter lim="800000"/>
              <a:headEnd/>
              <a:tailEnd/>
            </a:ln>
          </p:spPr>
        </p:pic>
      </p:grpSp>
      <p:grpSp>
        <p:nvGrpSpPr>
          <p:cNvPr id="11" name="Group 42"/>
          <p:cNvGrpSpPr>
            <a:grpSpLocks/>
          </p:cNvGrpSpPr>
          <p:nvPr/>
        </p:nvGrpSpPr>
        <p:grpSpPr bwMode="auto">
          <a:xfrm>
            <a:off x="1905000" y="1828800"/>
            <a:ext cx="877888" cy="876300"/>
            <a:chOff x="762000" y="2705100"/>
            <a:chExt cx="877695" cy="876300"/>
          </a:xfrm>
        </p:grpSpPr>
        <p:pic>
          <p:nvPicPr>
            <p:cNvPr id="12394" name="Picture 3" descr="C:\Documents and Settings\dtepe\Local Settings\Temporary Internet Files\Content.IE5\0DCTMJ0L\MCj04315660000[1].png"/>
            <p:cNvPicPr>
              <a:picLocks noChangeAspect="1" noChangeArrowheads="1"/>
            </p:cNvPicPr>
            <p:nvPr/>
          </p:nvPicPr>
          <p:blipFill>
            <a:blip r:embed="rId7"/>
            <a:srcRect/>
            <a:stretch>
              <a:fillRect/>
            </a:stretch>
          </p:blipFill>
          <p:spPr bwMode="auto">
            <a:xfrm>
              <a:off x="914400" y="2705100"/>
              <a:ext cx="725295" cy="730130"/>
            </a:xfrm>
            <a:prstGeom prst="rect">
              <a:avLst/>
            </a:prstGeom>
            <a:noFill/>
            <a:ln w="9525">
              <a:noFill/>
              <a:miter lim="800000"/>
              <a:headEnd/>
              <a:tailEnd/>
            </a:ln>
          </p:spPr>
        </p:pic>
        <p:pic>
          <p:nvPicPr>
            <p:cNvPr id="12395" name="Picture 92" descr="UserSingle_Blue_80"/>
            <p:cNvPicPr>
              <a:picLocks noChangeAspect="1" noChangeArrowheads="1"/>
            </p:cNvPicPr>
            <p:nvPr/>
          </p:nvPicPr>
          <p:blipFill>
            <a:blip r:embed="rId8"/>
            <a:srcRect/>
            <a:stretch>
              <a:fillRect/>
            </a:stretch>
          </p:blipFill>
          <p:spPr bwMode="auto">
            <a:xfrm>
              <a:off x="762000" y="2857500"/>
              <a:ext cx="628650" cy="723900"/>
            </a:xfrm>
            <a:prstGeom prst="rect">
              <a:avLst/>
            </a:prstGeom>
            <a:noFill/>
            <a:ln w="9525">
              <a:noFill/>
              <a:miter lim="800000"/>
              <a:headEnd/>
              <a:tailEnd/>
            </a:ln>
          </p:spPr>
        </p:pic>
      </p:grpSp>
      <p:grpSp>
        <p:nvGrpSpPr>
          <p:cNvPr id="12" name="Group 45"/>
          <p:cNvGrpSpPr>
            <a:grpSpLocks/>
          </p:cNvGrpSpPr>
          <p:nvPr/>
        </p:nvGrpSpPr>
        <p:grpSpPr bwMode="auto">
          <a:xfrm>
            <a:off x="2819400" y="1524000"/>
            <a:ext cx="877888" cy="876300"/>
            <a:chOff x="762000" y="2705100"/>
            <a:chExt cx="877695" cy="876300"/>
          </a:xfrm>
        </p:grpSpPr>
        <p:pic>
          <p:nvPicPr>
            <p:cNvPr id="12392" name="Picture 3" descr="C:\Documents and Settings\dtepe\Local Settings\Temporary Internet Files\Content.IE5\0DCTMJ0L\MCj04315660000[1].png"/>
            <p:cNvPicPr>
              <a:picLocks noChangeAspect="1" noChangeArrowheads="1"/>
            </p:cNvPicPr>
            <p:nvPr/>
          </p:nvPicPr>
          <p:blipFill>
            <a:blip r:embed="rId7"/>
            <a:srcRect/>
            <a:stretch>
              <a:fillRect/>
            </a:stretch>
          </p:blipFill>
          <p:spPr bwMode="auto">
            <a:xfrm>
              <a:off x="914400" y="2705100"/>
              <a:ext cx="725295" cy="730130"/>
            </a:xfrm>
            <a:prstGeom prst="rect">
              <a:avLst/>
            </a:prstGeom>
            <a:noFill/>
            <a:ln w="9525">
              <a:noFill/>
              <a:miter lim="800000"/>
              <a:headEnd/>
              <a:tailEnd/>
            </a:ln>
          </p:spPr>
        </p:pic>
        <p:pic>
          <p:nvPicPr>
            <p:cNvPr id="12393" name="Picture 92" descr="UserSingle_Blue_80"/>
            <p:cNvPicPr>
              <a:picLocks noChangeAspect="1" noChangeArrowheads="1"/>
            </p:cNvPicPr>
            <p:nvPr/>
          </p:nvPicPr>
          <p:blipFill>
            <a:blip r:embed="rId8"/>
            <a:srcRect/>
            <a:stretch>
              <a:fillRect/>
            </a:stretch>
          </p:blipFill>
          <p:spPr bwMode="auto">
            <a:xfrm>
              <a:off x="762000" y="2857500"/>
              <a:ext cx="628650" cy="723900"/>
            </a:xfrm>
            <a:prstGeom prst="rect">
              <a:avLst/>
            </a:prstGeom>
            <a:noFill/>
            <a:ln w="9525">
              <a:noFill/>
              <a:miter lim="800000"/>
              <a:headEnd/>
              <a:tailEnd/>
            </a:ln>
          </p:spPr>
        </p:pic>
      </p:grpSp>
      <p:grpSp>
        <p:nvGrpSpPr>
          <p:cNvPr id="13" name="Group 55"/>
          <p:cNvGrpSpPr>
            <a:grpSpLocks/>
          </p:cNvGrpSpPr>
          <p:nvPr/>
        </p:nvGrpSpPr>
        <p:grpSpPr bwMode="auto">
          <a:xfrm>
            <a:off x="4953000" y="5410200"/>
            <a:ext cx="1009650" cy="914400"/>
            <a:chOff x="5715000" y="4724400"/>
            <a:chExt cx="1009650" cy="914400"/>
          </a:xfrm>
        </p:grpSpPr>
        <p:pic>
          <p:nvPicPr>
            <p:cNvPr id="12390" name="Picture 62" descr="forward_monitor_80"/>
            <p:cNvPicPr>
              <a:picLocks noChangeAspect="1" noChangeArrowheads="1"/>
            </p:cNvPicPr>
            <p:nvPr/>
          </p:nvPicPr>
          <p:blipFill>
            <a:blip r:embed="rId9"/>
            <a:srcRect/>
            <a:stretch>
              <a:fillRect/>
            </a:stretch>
          </p:blipFill>
          <p:spPr bwMode="auto">
            <a:xfrm>
              <a:off x="5810250" y="4724400"/>
              <a:ext cx="914400" cy="914400"/>
            </a:xfrm>
            <a:prstGeom prst="rect">
              <a:avLst/>
            </a:prstGeom>
            <a:noFill/>
            <a:ln w="9525">
              <a:noFill/>
              <a:miter lim="800000"/>
              <a:headEnd/>
              <a:tailEnd/>
            </a:ln>
          </p:spPr>
        </p:pic>
        <p:pic>
          <p:nvPicPr>
            <p:cNvPr id="12391" name="Picture 93" descr="UserSingle_Green_80"/>
            <p:cNvPicPr>
              <a:picLocks noChangeAspect="1" noChangeArrowheads="1"/>
            </p:cNvPicPr>
            <p:nvPr/>
          </p:nvPicPr>
          <p:blipFill>
            <a:blip r:embed="rId10"/>
            <a:srcRect/>
            <a:stretch>
              <a:fillRect/>
            </a:stretch>
          </p:blipFill>
          <p:spPr bwMode="auto">
            <a:xfrm>
              <a:off x="5715000" y="4914900"/>
              <a:ext cx="628650" cy="723900"/>
            </a:xfrm>
            <a:prstGeom prst="rect">
              <a:avLst/>
            </a:prstGeom>
            <a:noFill/>
            <a:ln w="9525">
              <a:noFill/>
              <a:miter lim="800000"/>
              <a:headEnd/>
              <a:tailEnd/>
            </a:ln>
          </p:spPr>
        </p:pic>
      </p:grpSp>
      <p:grpSp>
        <p:nvGrpSpPr>
          <p:cNvPr id="14" name="Group 91"/>
          <p:cNvGrpSpPr>
            <a:grpSpLocks/>
          </p:cNvGrpSpPr>
          <p:nvPr/>
        </p:nvGrpSpPr>
        <p:grpSpPr bwMode="auto">
          <a:xfrm>
            <a:off x="4364038" y="1219200"/>
            <a:ext cx="969962" cy="1066800"/>
            <a:chOff x="3727851" y="1600200"/>
            <a:chExt cx="970532" cy="1066800"/>
          </a:xfrm>
        </p:grpSpPr>
        <p:pic>
          <p:nvPicPr>
            <p:cNvPr id="12388" name="Picture 2" descr="C:\Documents and Settings\dtepe\Local Settings\Temporary Internet Files\Content.IE5\0DCTMJ0L\MCj04241940000[1].wmf"/>
            <p:cNvPicPr>
              <a:picLocks noChangeAspect="1" noChangeArrowheads="1"/>
            </p:cNvPicPr>
            <p:nvPr/>
          </p:nvPicPr>
          <p:blipFill>
            <a:blip r:embed="rId11"/>
            <a:srcRect/>
            <a:stretch>
              <a:fillRect/>
            </a:stretch>
          </p:blipFill>
          <p:spPr bwMode="auto">
            <a:xfrm>
              <a:off x="4191000" y="1600200"/>
              <a:ext cx="507383" cy="674688"/>
            </a:xfrm>
            <a:prstGeom prst="rect">
              <a:avLst/>
            </a:prstGeom>
            <a:noFill/>
            <a:ln w="9525">
              <a:noFill/>
              <a:miter lim="800000"/>
              <a:headEnd/>
              <a:tailEnd/>
            </a:ln>
          </p:spPr>
        </p:pic>
        <p:pic>
          <p:nvPicPr>
            <p:cNvPr id="12389" name="Picture 90" descr="UserGroup_Red_80"/>
            <p:cNvPicPr>
              <a:picLocks noChangeAspect="1" noChangeArrowheads="1"/>
            </p:cNvPicPr>
            <p:nvPr/>
          </p:nvPicPr>
          <p:blipFill>
            <a:blip r:embed="rId12"/>
            <a:srcRect/>
            <a:stretch>
              <a:fillRect/>
            </a:stretch>
          </p:blipFill>
          <p:spPr bwMode="auto">
            <a:xfrm>
              <a:off x="3727851" y="1835150"/>
              <a:ext cx="691749" cy="831850"/>
            </a:xfrm>
            <a:prstGeom prst="rect">
              <a:avLst/>
            </a:prstGeom>
            <a:noFill/>
            <a:ln w="9525">
              <a:noFill/>
              <a:miter lim="800000"/>
              <a:headEnd/>
              <a:tailEnd/>
            </a:ln>
          </p:spPr>
        </p:pic>
      </p:grpSp>
      <p:grpSp>
        <p:nvGrpSpPr>
          <p:cNvPr id="15" name="Group 92"/>
          <p:cNvGrpSpPr>
            <a:grpSpLocks/>
          </p:cNvGrpSpPr>
          <p:nvPr/>
        </p:nvGrpSpPr>
        <p:grpSpPr bwMode="auto">
          <a:xfrm>
            <a:off x="6248400" y="1828800"/>
            <a:ext cx="969963" cy="1066800"/>
            <a:chOff x="3727851" y="1600200"/>
            <a:chExt cx="970532" cy="1066800"/>
          </a:xfrm>
        </p:grpSpPr>
        <p:pic>
          <p:nvPicPr>
            <p:cNvPr id="12386" name="Picture 2" descr="C:\Documents and Settings\dtepe\Local Settings\Temporary Internet Files\Content.IE5\0DCTMJ0L\MCj04241940000[1].wmf"/>
            <p:cNvPicPr>
              <a:picLocks noChangeAspect="1" noChangeArrowheads="1"/>
            </p:cNvPicPr>
            <p:nvPr/>
          </p:nvPicPr>
          <p:blipFill>
            <a:blip r:embed="rId11"/>
            <a:srcRect/>
            <a:stretch>
              <a:fillRect/>
            </a:stretch>
          </p:blipFill>
          <p:spPr bwMode="auto">
            <a:xfrm>
              <a:off x="4191000" y="1600200"/>
              <a:ext cx="507383" cy="674688"/>
            </a:xfrm>
            <a:prstGeom prst="rect">
              <a:avLst/>
            </a:prstGeom>
            <a:noFill/>
            <a:ln w="9525">
              <a:noFill/>
              <a:miter lim="800000"/>
              <a:headEnd/>
              <a:tailEnd/>
            </a:ln>
          </p:spPr>
        </p:pic>
        <p:pic>
          <p:nvPicPr>
            <p:cNvPr id="12387" name="Picture 90" descr="UserGroup_Red_80"/>
            <p:cNvPicPr>
              <a:picLocks noChangeAspect="1" noChangeArrowheads="1"/>
            </p:cNvPicPr>
            <p:nvPr/>
          </p:nvPicPr>
          <p:blipFill>
            <a:blip r:embed="rId12"/>
            <a:srcRect/>
            <a:stretch>
              <a:fillRect/>
            </a:stretch>
          </p:blipFill>
          <p:spPr bwMode="auto">
            <a:xfrm>
              <a:off x="3727851" y="1835150"/>
              <a:ext cx="691749" cy="831850"/>
            </a:xfrm>
            <a:prstGeom prst="rect">
              <a:avLst/>
            </a:prstGeom>
            <a:noFill/>
            <a:ln w="9525">
              <a:noFill/>
              <a:miter lim="800000"/>
              <a:headEnd/>
              <a:tailEnd/>
            </a:ln>
          </p:spPr>
        </p:pic>
      </p:grpSp>
      <p:grpSp>
        <p:nvGrpSpPr>
          <p:cNvPr id="16" name="Group 96"/>
          <p:cNvGrpSpPr>
            <a:grpSpLocks/>
          </p:cNvGrpSpPr>
          <p:nvPr/>
        </p:nvGrpSpPr>
        <p:grpSpPr bwMode="auto">
          <a:xfrm>
            <a:off x="5334000" y="1371600"/>
            <a:ext cx="1185863" cy="1052513"/>
            <a:chOff x="4648200" y="1752600"/>
            <a:chExt cx="1185530" cy="1053296"/>
          </a:xfrm>
        </p:grpSpPr>
        <p:pic>
          <p:nvPicPr>
            <p:cNvPr id="12384" name="Picture 4" descr="C:\Documents and Settings\dtepe\Local Settings\Temporary Internet Files\Content.IE5\AXWFA9A5\MCj04316320000[1].png"/>
            <p:cNvPicPr>
              <a:picLocks noChangeAspect="1" noChangeArrowheads="1"/>
            </p:cNvPicPr>
            <p:nvPr/>
          </p:nvPicPr>
          <p:blipFill>
            <a:blip r:embed="rId13"/>
            <a:srcRect/>
            <a:stretch>
              <a:fillRect/>
            </a:stretch>
          </p:blipFill>
          <p:spPr bwMode="auto">
            <a:xfrm>
              <a:off x="4953000" y="1752600"/>
              <a:ext cx="880730" cy="880730"/>
            </a:xfrm>
            <a:prstGeom prst="rect">
              <a:avLst/>
            </a:prstGeom>
            <a:noFill/>
            <a:ln w="9525">
              <a:noFill/>
              <a:miter lim="800000"/>
              <a:headEnd/>
              <a:tailEnd/>
            </a:ln>
          </p:spPr>
        </p:pic>
        <p:pic>
          <p:nvPicPr>
            <p:cNvPr id="12385" name="Picture 90" descr="UserGroup_Red_80"/>
            <p:cNvPicPr>
              <a:picLocks noChangeAspect="1" noChangeArrowheads="1"/>
            </p:cNvPicPr>
            <p:nvPr/>
          </p:nvPicPr>
          <p:blipFill>
            <a:blip r:embed="rId12"/>
            <a:srcRect/>
            <a:stretch>
              <a:fillRect/>
            </a:stretch>
          </p:blipFill>
          <p:spPr bwMode="auto">
            <a:xfrm>
              <a:off x="4648200" y="1981200"/>
              <a:ext cx="685800" cy="824696"/>
            </a:xfrm>
            <a:prstGeom prst="rect">
              <a:avLst/>
            </a:prstGeom>
            <a:noFill/>
            <a:ln w="9525">
              <a:noFill/>
              <a:miter lim="800000"/>
              <a:headEnd/>
              <a:tailEnd/>
            </a:ln>
          </p:spPr>
        </p:pic>
      </p:grpSp>
      <p:grpSp>
        <p:nvGrpSpPr>
          <p:cNvPr id="17" name="Group 107"/>
          <p:cNvGrpSpPr>
            <a:grpSpLocks/>
          </p:cNvGrpSpPr>
          <p:nvPr/>
        </p:nvGrpSpPr>
        <p:grpSpPr bwMode="auto">
          <a:xfrm>
            <a:off x="6815138" y="2514600"/>
            <a:ext cx="1185862" cy="1052513"/>
            <a:chOff x="4648200" y="1752600"/>
            <a:chExt cx="1185530" cy="1053296"/>
          </a:xfrm>
        </p:grpSpPr>
        <p:pic>
          <p:nvPicPr>
            <p:cNvPr id="12382" name="Picture 4" descr="C:\Documents and Settings\dtepe\Local Settings\Temporary Internet Files\Content.IE5\AXWFA9A5\MCj04316320000[1].png"/>
            <p:cNvPicPr>
              <a:picLocks noChangeAspect="1" noChangeArrowheads="1"/>
            </p:cNvPicPr>
            <p:nvPr/>
          </p:nvPicPr>
          <p:blipFill>
            <a:blip r:embed="rId13"/>
            <a:srcRect/>
            <a:stretch>
              <a:fillRect/>
            </a:stretch>
          </p:blipFill>
          <p:spPr bwMode="auto">
            <a:xfrm>
              <a:off x="4953000" y="1752600"/>
              <a:ext cx="880730" cy="880730"/>
            </a:xfrm>
            <a:prstGeom prst="rect">
              <a:avLst/>
            </a:prstGeom>
            <a:noFill/>
            <a:ln w="9525">
              <a:noFill/>
              <a:miter lim="800000"/>
              <a:headEnd/>
              <a:tailEnd/>
            </a:ln>
          </p:spPr>
        </p:pic>
        <p:pic>
          <p:nvPicPr>
            <p:cNvPr id="12383" name="Picture 90" descr="UserGroup_Red_80"/>
            <p:cNvPicPr>
              <a:picLocks noChangeAspect="1" noChangeArrowheads="1"/>
            </p:cNvPicPr>
            <p:nvPr/>
          </p:nvPicPr>
          <p:blipFill>
            <a:blip r:embed="rId12"/>
            <a:srcRect/>
            <a:stretch>
              <a:fillRect/>
            </a:stretch>
          </p:blipFill>
          <p:spPr bwMode="auto">
            <a:xfrm>
              <a:off x="4648200" y="1981200"/>
              <a:ext cx="685800" cy="824696"/>
            </a:xfrm>
            <a:prstGeom prst="rect">
              <a:avLst/>
            </a:prstGeom>
            <a:noFill/>
            <a:ln w="9525">
              <a:noFill/>
              <a:miter lim="800000"/>
              <a:headEnd/>
              <a:tailEnd/>
            </a:ln>
          </p:spPr>
        </p:pic>
      </p:grpSp>
      <p:pic>
        <p:nvPicPr>
          <p:cNvPr id="12380" name="Picture 42" descr="Server_Blue_80"/>
          <p:cNvPicPr>
            <a:picLocks noChangeAspect="1" noChangeArrowheads="1"/>
          </p:cNvPicPr>
          <p:nvPr/>
        </p:nvPicPr>
        <p:blipFill>
          <a:blip r:embed="rId14"/>
          <a:srcRect/>
          <a:stretch>
            <a:fillRect/>
          </a:stretch>
        </p:blipFill>
        <p:spPr bwMode="auto">
          <a:xfrm>
            <a:off x="2941638" y="3124200"/>
            <a:ext cx="715962" cy="715963"/>
          </a:xfrm>
          <a:prstGeom prst="rect">
            <a:avLst/>
          </a:prstGeom>
          <a:noFill/>
          <a:ln w="9525">
            <a:noFill/>
            <a:miter lim="800000"/>
            <a:headEnd/>
            <a:tailEnd/>
          </a:ln>
        </p:spPr>
      </p:pic>
      <p:grpSp>
        <p:nvGrpSpPr>
          <p:cNvPr id="18" name="Group 103"/>
          <p:cNvGrpSpPr>
            <a:grpSpLocks/>
          </p:cNvGrpSpPr>
          <p:nvPr/>
        </p:nvGrpSpPr>
        <p:grpSpPr bwMode="auto">
          <a:xfrm>
            <a:off x="4572000" y="2643182"/>
            <a:ext cx="715963" cy="715963"/>
            <a:chOff x="7391400" y="4114800"/>
            <a:chExt cx="715963" cy="715963"/>
          </a:xfrm>
        </p:grpSpPr>
        <p:pic>
          <p:nvPicPr>
            <p:cNvPr id="12378" name="Picture 44" descr="Server_Gray_80"/>
            <p:cNvPicPr>
              <a:picLocks noChangeAspect="1" noChangeArrowheads="1"/>
            </p:cNvPicPr>
            <p:nvPr/>
          </p:nvPicPr>
          <p:blipFill>
            <a:blip r:embed="rId4"/>
            <a:srcRect/>
            <a:stretch>
              <a:fillRect/>
            </a:stretch>
          </p:blipFill>
          <p:spPr bwMode="auto">
            <a:xfrm>
              <a:off x="7391400" y="4114800"/>
              <a:ext cx="715963" cy="715963"/>
            </a:xfrm>
            <a:prstGeom prst="rect">
              <a:avLst/>
            </a:prstGeom>
            <a:noFill/>
            <a:ln w="9525">
              <a:noFill/>
              <a:miter lim="800000"/>
              <a:headEnd/>
              <a:tailEnd/>
            </a:ln>
          </p:spPr>
        </p:pic>
        <p:pic>
          <p:nvPicPr>
            <p:cNvPr id="12379" name="Picture 12" descr="C:\Documents and Settings\dtepe\My Documents\Provision\Sales Tools\Presentations\Graphics\logo_virtual_iron.jpg"/>
            <p:cNvPicPr>
              <a:picLocks noChangeAspect="1" noChangeArrowheads="1"/>
            </p:cNvPicPr>
            <p:nvPr/>
          </p:nvPicPr>
          <p:blipFill>
            <a:blip r:embed="rId15">
              <a:clrChange>
                <a:clrFrom>
                  <a:srgbClr val="FDFDFD"/>
                </a:clrFrom>
                <a:clrTo>
                  <a:srgbClr val="FDFDFD">
                    <a:alpha val="0"/>
                  </a:srgbClr>
                </a:clrTo>
              </a:clrChange>
            </a:blip>
            <a:srcRect/>
            <a:stretch>
              <a:fillRect/>
            </a:stretch>
          </p:blipFill>
          <p:spPr bwMode="auto">
            <a:xfrm rot="-1157379">
              <a:off x="7680960" y="4366746"/>
              <a:ext cx="283269" cy="267884"/>
            </a:xfrm>
            <a:prstGeom prst="rect">
              <a:avLst/>
            </a:prstGeom>
            <a:noFill/>
            <a:ln w="9525">
              <a:noFill/>
              <a:miter lim="800000"/>
              <a:headEnd/>
              <a:tailEnd/>
            </a:ln>
          </p:spPr>
        </p:pic>
      </p:grpSp>
      <p:grpSp>
        <p:nvGrpSpPr>
          <p:cNvPr id="19" name="Group 101"/>
          <p:cNvGrpSpPr>
            <a:grpSpLocks/>
          </p:cNvGrpSpPr>
          <p:nvPr/>
        </p:nvGrpSpPr>
        <p:grpSpPr bwMode="auto">
          <a:xfrm>
            <a:off x="4929190" y="2857496"/>
            <a:ext cx="715963" cy="715962"/>
            <a:chOff x="7620000" y="3276600"/>
            <a:chExt cx="715963" cy="715963"/>
          </a:xfrm>
        </p:grpSpPr>
        <p:pic>
          <p:nvPicPr>
            <p:cNvPr id="12370" name="Picture 44" descr="Server_Gray_80"/>
            <p:cNvPicPr>
              <a:picLocks noChangeAspect="1" noChangeArrowheads="1"/>
            </p:cNvPicPr>
            <p:nvPr/>
          </p:nvPicPr>
          <p:blipFill>
            <a:blip r:embed="rId4"/>
            <a:srcRect/>
            <a:stretch>
              <a:fillRect/>
            </a:stretch>
          </p:blipFill>
          <p:spPr bwMode="auto">
            <a:xfrm>
              <a:off x="7620000" y="3276600"/>
              <a:ext cx="715963" cy="715963"/>
            </a:xfrm>
            <a:prstGeom prst="rect">
              <a:avLst/>
            </a:prstGeom>
            <a:noFill/>
            <a:ln w="9525">
              <a:noFill/>
              <a:miter lim="800000"/>
              <a:headEnd/>
              <a:tailEnd/>
            </a:ln>
          </p:spPr>
        </p:pic>
        <p:pic>
          <p:nvPicPr>
            <p:cNvPr id="12371" name="Picture 13" descr="C:\Documents and Settings\dtepe\My Documents\Provision\Sales Tools\Presentations\Graphics\logo_vmware.jpg"/>
            <p:cNvPicPr>
              <a:picLocks noChangeAspect="1" noChangeArrowheads="1"/>
            </p:cNvPicPr>
            <p:nvPr/>
          </p:nvPicPr>
          <p:blipFill>
            <a:blip r:embed="rId16">
              <a:clrChange>
                <a:clrFrom>
                  <a:srgbClr val="FDFDFD"/>
                </a:clrFrom>
                <a:clrTo>
                  <a:srgbClr val="FDFDFD">
                    <a:alpha val="0"/>
                  </a:srgbClr>
                </a:clrTo>
              </a:clrChange>
            </a:blip>
            <a:srcRect/>
            <a:stretch>
              <a:fillRect/>
            </a:stretch>
          </p:blipFill>
          <p:spPr bwMode="auto">
            <a:xfrm rot="-1061168">
              <a:off x="7909560" y="3505200"/>
              <a:ext cx="304800" cy="292936"/>
            </a:xfrm>
            <a:prstGeom prst="rect">
              <a:avLst/>
            </a:prstGeom>
            <a:noFill/>
            <a:ln w="9525">
              <a:noFill/>
              <a:miter lim="800000"/>
              <a:headEnd/>
              <a:tailEnd/>
            </a:ln>
          </p:spPr>
        </p:pic>
      </p:grpSp>
      <p:pic>
        <p:nvPicPr>
          <p:cNvPr id="60543" name="Picture 37" descr="Database_Blue_80"/>
          <p:cNvPicPr>
            <a:picLocks noChangeAspect="1" noChangeArrowheads="1"/>
          </p:cNvPicPr>
          <p:nvPr/>
        </p:nvPicPr>
        <p:blipFill>
          <a:blip r:embed="rId17"/>
          <a:srcRect/>
          <a:stretch>
            <a:fillRect/>
          </a:stretch>
        </p:blipFill>
        <p:spPr bwMode="auto">
          <a:xfrm>
            <a:off x="4191000" y="3505200"/>
            <a:ext cx="715963" cy="715963"/>
          </a:xfrm>
          <a:prstGeom prst="rect">
            <a:avLst/>
          </a:prstGeom>
          <a:noFill/>
          <a:ln w="9525">
            <a:noFill/>
            <a:miter lim="800000"/>
            <a:headEnd/>
            <a:tailEnd/>
          </a:ln>
        </p:spPr>
      </p:pic>
      <p:pic>
        <p:nvPicPr>
          <p:cNvPr id="60552" name="Picture 136" descr="MCj02219110000[1]"/>
          <p:cNvPicPr>
            <a:picLocks noChangeAspect="1" noChangeArrowheads="1"/>
          </p:cNvPicPr>
          <p:nvPr/>
        </p:nvPicPr>
        <p:blipFill>
          <a:blip r:embed="rId18"/>
          <a:srcRect/>
          <a:stretch>
            <a:fillRect/>
          </a:stretch>
        </p:blipFill>
        <p:spPr bwMode="auto">
          <a:xfrm>
            <a:off x="4000496" y="2571744"/>
            <a:ext cx="669925" cy="1120775"/>
          </a:xfrm>
          <a:prstGeom prst="rect">
            <a:avLst/>
          </a:prstGeom>
          <a:noFill/>
          <a:ln w="9525">
            <a:noFill/>
            <a:miter lim="800000"/>
            <a:headEnd/>
            <a:tailEnd/>
          </a:ln>
        </p:spPr>
      </p:pic>
      <p:pic>
        <p:nvPicPr>
          <p:cNvPr id="60610" name="Picture 9" descr="http://tbn0.google.com/images?q=tbn:Ed1RzDzyViMrwM:http://www.rackmount.com/Rackmt/ATXBlade-PC-Blade-Pictures/PC_Blade_Picture1.jpg">
            <a:hlinkClick r:id="rId19"/>
          </p:cNvPr>
          <p:cNvPicPr>
            <a:picLocks noChangeAspect="1" noChangeArrowheads="1"/>
          </p:cNvPicPr>
          <p:nvPr/>
        </p:nvPicPr>
        <p:blipFill>
          <a:blip r:embed="rId20">
            <a:clrChange>
              <a:clrFrom>
                <a:srgbClr val="FEFEFE"/>
              </a:clrFrom>
              <a:clrTo>
                <a:srgbClr val="FEFEFE">
                  <a:alpha val="0"/>
                </a:srgbClr>
              </a:clrTo>
            </a:clrChange>
          </a:blip>
          <a:srcRect/>
          <a:stretch>
            <a:fillRect/>
          </a:stretch>
        </p:blipFill>
        <p:spPr bwMode="auto">
          <a:xfrm>
            <a:off x="4357686" y="4286256"/>
            <a:ext cx="1181100" cy="885825"/>
          </a:xfrm>
          <a:prstGeom prst="rect">
            <a:avLst/>
          </a:prstGeom>
          <a:noFill/>
          <a:ln w="9525">
            <a:noFill/>
            <a:miter lim="800000"/>
            <a:headEnd/>
            <a:tailEnd/>
          </a:ln>
        </p:spPr>
      </p:pic>
      <p:grpSp>
        <p:nvGrpSpPr>
          <p:cNvPr id="20" name="Group 88"/>
          <p:cNvGrpSpPr>
            <a:grpSpLocks/>
          </p:cNvGrpSpPr>
          <p:nvPr/>
        </p:nvGrpSpPr>
        <p:grpSpPr bwMode="auto">
          <a:xfrm>
            <a:off x="2362200" y="2667000"/>
            <a:ext cx="1295400" cy="461963"/>
            <a:chOff x="152400" y="1443335"/>
            <a:chExt cx="1295400" cy="461665"/>
          </a:xfrm>
        </p:grpSpPr>
        <p:sp>
          <p:nvSpPr>
            <p:cNvPr id="12366" name="Rounded Rectangle 76"/>
            <p:cNvSpPr>
              <a:spLocks noChangeArrowheads="1"/>
            </p:cNvSpPr>
            <p:nvPr/>
          </p:nvSpPr>
          <p:spPr bwMode="auto">
            <a:xfrm>
              <a:off x="228600" y="1447800"/>
              <a:ext cx="1143000" cy="457200"/>
            </a:xfrm>
            <a:prstGeom prst="roundRect">
              <a:avLst>
                <a:gd name="adj" fmla="val 16667"/>
              </a:avLst>
            </a:prstGeom>
            <a:solidFill>
              <a:schemeClr val="bg1"/>
            </a:solidFill>
            <a:ln w="25400" algn="ctr">
              <a:solidFill>
                <a:srgbClr val="002B7C"/>
              </a:solidFill>
              <a:round/>
              <a:headEnd/>
              <a:tailEnd/>
            </a:ln>
          </p:spPr>
          <p:txBody>
            <a:bodyPr/>
            <a:lstStyle/>
            <a:p>
              <a:endParaRPr lang="es-ES"/>
            </a:p>
          </p:txBody>
        </p:sp>
        <p:sp>
          <p:nvSpPr>
            <p:cNvPr id="12367" name="TextBox 77"/>
            <p:cNvSpPr txBox="1">
              <a:spLocks noChangeArrowheads="1"/>
            </p:cNvSpPr>
            <p:nvPr/>
          </p:nvSpPr>
          <p:spPr bwMode="auto">
            <a:xfrm>
              <a:off x="152400" y="1443335"/>
              <a:ext cx="1295400" cy="456906"/>
            </a:xfrm>
            <a:prstGeom prst="rect">
              <a:avLst/>
            </a:prstGeom>
            <a:noFill/>
            <a:ln w="9525">
              <a:noFill/>
              <a:miter lim="800000"/>
              <a:headEnd/>
              <a:tailEnd/>
            </a:ln>
          </p:spPr>
          <p:txBody>
            <a:bodyPr>
              <a:spAutoFit/>
            </a:bodyPr>
            <a:lstStyle/>
            <a:p>
              <a:pPr algn="ctr"/>
              <a:r>
                <a:rPr lang="en-US" sz="1200" b="1">
                  <a:latin typeface="Arial Rounded MT Bold" pitchFamily="34" charset="0"/>
                </a:rPr>
                <a:t>Terminal Services</a:t>
              </a:r>
            </a:p>
          </p:txBody>
        </p:sp>
      </p:grpSp>
      <p:grpSp>
        <p:nvGrpSpPr>
          <p:cNvPr id="21" name="Group 87"/>
          <p:cNvGrpSpPr>
            <a:grpSpLocks/>
          </p:cNvGrpSpPr>
          <p:nvPr/>
        </p:nvGrpSpPr>
        <p:grpSpPr bwMode="auto">
          <a:xfrm>
            <a:off x="6705600" y="1143000"/>
            <a:ext cx="1295400" cy="457200"/>
            <a:chOff x="152400" y="2061865"/>
            <a:chExt cx="1295400" cy="457200"/>
          </a:xfrm>
        </p:grpSpPr>
        <p:sp>
          <p:nvSpPr>
            <p:cNvPr id="12364" name="Rounded Rectangle 82"/>
            <p:cNvSpPr>
              <a:spLocks noChangeArrowheads="1"/>
            </p:cNvSpPr>
            <p:nvPr/>
          </p:nvSpPr>
          <p:spPr bwMode="auto">
            <a:xfrm>
              <a:off x="228600" y="2061865"/>
              <a:ext cx="1143000" cy="457200"/>
            </a:xfrm>
            <a:prstGeom prst="roundRect">
              <a:avLst>
                <a:gd name="adj" fmla="val 16667"/>
              </a:avLst>
            </a:prstGeom>
            <a:solidFill>
              <a:schemeClr val="bg1"/>
            </a:solidFill>
            <a:ln w="25400" algn="ctr">
              <a:solidFill>
                <a:srgbClr val="C00000"/>
              </a:solidFill>
              <a:round/>
              <a:headEnd/>
              <a:tailEnd/>
            </a:ln>
          </p:spPr>
          <p:txBody>
            <a:bodyPr/>
            <a:lstStyle/>
            <a:p>
              <a:endParaRPr lang="es-ES"/>
            </a:p>
          </p:txBody>
        </p:sp>
        <p:sp>
          <p:nvSpPr>
            <p:cNvPr id="12365" name="TextBox 83"/>
            <p:cNvSpPr txBox="1">
              <a:spLocks noChangeArrowheads="1"/>
            </p:cNvSpPr>
            <p:nvPr/>
          </p:nvSpPr>
          <p:spPr bwMode="auto">
            <a:xfrm>
              <a:off x="152400" y="2133600"/>
              <a:ext cx="1295400" cy="276999"/>
            </a:xfrm>
            <a:prstGeom prst="rect">
              <a:avLst/>
            </a:prstGeom>
            <a:noFill/>
            <a:ln w="9525">
              <a:noFill/>
              <a:miter lim="800000"/>
              <a:headEnd/>
              <a:tailEnd/>
            </a:ln>
          </p:spPr>
          <p:txBody>
            <a:bodyPr>
              <a:spAutoFit/>
            </a:bodyPr>
            <a:lstStyle/>
            <a:p>
              <a:pPr algn="ctr"/>
              <a:r>
                <a:rPr lang="en-US" sz="1200" b="1">
                  <a:latin typeface="Arial Rounded MT Bold" pitchFamily="34" charset="0"/>
                </a:rPr>
                <a:t>VDI</a:t>
              </a:r>
            </a:p>
          </p:txBody>
        </p:sp>
      </p:grpSp>
      <p:grpSp>
        <p:nvGrpSpPr>
          <p:cNvPr id="22" name="Group 86"/>
          <p:cNvGrpSpPr>
            <a:grpSpLocks/>
          </p:cNvGrpSpPr>
          <p:nvPr/>
        </p:nvGrpSpPr>
        <p:grpSpPr bwMode="auto">
          <a:xfrm>
            <a:off x="4572000" y="4857760"/>
            <a:ext cx="1295400" cy="476240"/>
            <a:chOff x="228600" y="3643025"/>
            <a:chExt cx="1295400" cy="476240"/>
          </a:xfrm>
        </p:grpSpPr>
        <p:sp>
          <p:nvSpPr>
            <p:cNvPr id="12362" name="Rounded Rectangle 84"/>
            <p:cNvSpPr>
              <a:spLocks noChangeArrowheads="1"/>
            </p:cNvSpPr>
            <p:nvPr/>
          </p:nvSpPr>
          <p:spPr bwMode="auto">
            <a:xfrm>
              <a:off x="304800" y="3662065"/>
              <a:ext cx="1143000" cy="457200"/>
            </a:xfrm>
            <a:prstGeom prst="roundRect">
              <a:avLst>
                <a:gd name="adj" fmla="val 16667"/>
              </a:avLst>
            </a:prstGeom>
            <a:solidFill>
              <a:schemeClr val="bg1"/>
            </a:solidFill>
            <a:ln w="25400" algn="ctr">
              <a:solidFill>
                <a:srgbClr val="00B050"/>
              </a:solidFill>
              <a:round/>
              <a:headEnd/>
              <a:tailEnd/>
            </a:ln>
          </p:spPr>
          <p:txBody>
            <a:bodyPr/>
            <a:lstStyle/>
            <a:p>
              <a:endParaRPr lang="es-ES"/>
            </a:p>
          </p:txBody>
        </p:sp>
        <p:sp>
          <p:nvSpPr>
            <p:cNvPr id="12363" name="TextBox 85"/>
            <p:cNvSpPr txBox="1">
              <a:spLocks noChangeArrowheads="1"/>
            </p:cNvSpPr>
            <p:nvPr/>
          </p:nvSpPr>
          <p:spPr bwMode="auto">
            <a:xfrm>
              <a:off x="228600" y="3643025"/>
              <a:ext cx="1295400" cy="461665"/>
            </a:xfrm>
            <a:prstGeom prst="rect">
              <a:avLst/>
            </a:prstGeom>
            <a:noFill/>
            <a:ln w="9525">
              <a:noFill/>
              <a:miter lim="800000"/>
              <a:headEnd/>
              <a:tailEnd/>
            </a:ln>
          </p:spPr>
          <p:txBody>
            <a:bodyPr>
              <a:spAutoFit/>
            </a:bodyPr>
            <a:lstStyle/>
            <a:p>
              <a:pPr algn="ctr"/>
              <a:r>
                <a:rPr lang="en-US" sz="1200" b="1" dirty="0" err="1" smtClean="0">
                  <a:latin typeface="Arial Rounded MT Bold" pitchFamily="34" charset="0"/>
                </a:rPr>
                <a:t>Sistemas</a:t>
              </a:r>
              <a:r>
                <a:rPr lang="en-US" sz="1200" b="1" dirty="0" smtClean="0">
                  <a:latin typeface="Arial Rounded MT Bold" pitchFamily="34" charset="0"/>
                </a:rPr>
                <a:t> </a:t>
              </a:r>
              <a:r>
                <a:rPr lang="en-US" sz="1200" b="1" dirty="0" err="1" smtClean="0">
                  <a:latin typeface="Arial Rounded MT Bold" pitchFamily="34" charset="0"/>
                </a:rPr>
                <a:t>Físicos</a:t>
              </a:r>
              <a:endParaRPr lang="en-US" sz="1200" b="1" dirty="0">
                <a:latin typeface="Arial Rounded MT Bold" pitchFamily="34" charset="0"/>
              </a:endParaRPr>
            </a:p>
          </p:txBody>
        </p:sp>
      </p:grpSp>
      <p:grpSp>
        <p:nvGrpSpPr>
          <p:cNvPr id="23" name="Group 207"/>
          <p:cNvGrpSpPr>
            <a:grpSpLocks/>
          </p:cNvGrpSpPr>
          <p:nvPr/>
        </p:nvGrpSpPr>
        <p:grpSpPr bwMode="auto">
          <a:xfrm>
            <a:off x="2057400" y="2286000"/>
            <a:ext cx="1447800" cy="1008063"/>
            <a:chOff x="1296" y="1440"/>
            <a:chExt cx="912" cy="635"/>
          </a:xfrm>
        </p:grpSpPr>
        <p:cxnSp>
          <p:nvCxnSpPr>
            <p:cNvPr id="12350" name="Straight Connector 129"/>
            <p:cNvCxnSpPr>
              <a:cxnSpLocks noChangeShapeType="1"/>
            </p:cNvCxnSpPr>
            <p:nvPr/>
          </p:nvCxnSpPr>
          <p:spPr bwMode="auto">
            <a:xfrm rot="10800000">
              <a:off x="1296" y="1968"/>
              <a:ext cx="624" cy="97"/>
            </a:xfrm>
            <a:prstGeom prst="line">
              <a:avLst/>
            </a:prstGeom>
            <a:noFill/>
            <a:ln w="15875" algn="ctr">
              <a:solidFill>
                <a:srgbClr val="002B7C"/>
              </a:solidFill>
              <a:prstDash val="dash"/>
              <a:round/>
              <a:headEnd/>
              <a:tailEnd/>
            </a:ln>
          </p:spPr>
        </p:cxnSp>
        <p:cxnSp>
          <p:nvCxnSpPr>
            <p:cNvPr id="12351" name="Straight Connector 131"/>
            <p:cNvCxnSpPr>
              <a:cxnSpLocks noChangeShapeType="1"/>
            </p:cNvCxnSpPr>
            <p:nvPr/>
          </p:nvCxnSpPr>
          <p:spPr bwMode="auto">
            <a:xfrm rot="16200000" flipV="1">
              <a:off x="1608" y="1608"/>
              <a:ext cx="432" cy="384"/>
            </a:xfrm>
            <a:prstGeom prst="line">
              <a:avLst/>
            </a:prstGeom>
            <a:noFill/>
            <a:ln w="15875" algn="ctr">
              <a:solidFill>
                <a:srgbClr val="002B7C"/>
              </a:solidFill>
              <a:prstDash val="dash"/>
              <a:round/>
              <a:headEnd/>
              <a:tailEnd/>
            </a:ln>
          </p:spPr>
        </p:cxnSp>
        <p:cxnSp>
          <p:nvCxnSpPr>
            <p:cNvPr id="12352" name="Straight Connector 133"/>
            <p:cNvCxnSpPr>
              <a:cxnSpLocks noChangeShapeType="1"/>
            </p:cNvCxnSpPr>
            <p:nvPr/>
          </p:nvCxnSpPr>
          <p:spPr bwMode="auto">
            <a:xfrm rot="16200000" flipV="1">
              <a:off x="1808" y="1696"/>
              <a:ext cx="528" cy="15"/>
            </a:xfrm>
            <a:prstGeom prst="line">
              <a:avLst/>
            </a:prstGeom>
            <a:noFill/>
            <a:ln w="15875" algn="ctr">
              <a:solidFill>
                <a:srgbClr val="002B7C"/>
              </a:solidFill>
              <a:prstDash val="dash"/>
              <a:round/>
              <a:headEnd/>
              <a:tailEnd/>
            </a:ln>
          </p:spPr>
        </p:cxnSp>
        <p:grpSp>
          <p:nvGrpSpPr>
            <p:cNvPr id="24" name="Group 128"/>
            <p:cNvGrpSpPr>
              <a:grpSpLocks/>
            </p:cNvGrpSpPr>
            <p:nvPr/>
          </p:nvGrpSpPr>
          <p:grpSpPr bwMode="auto">
            <a:xfrm>
              <a:off x="1440" y="1920"/>
              <a:ext cx="288" cy="155"/>
              <a:chOff x="457200" y="3124200"/>
              <a:chExt cx="457200" cy="246221"/>
            </a:xfrm>
          </p:grpSpPr>
          <p:sp>
            <p:nvSpPr>
              <p:cNvPr id="12360" name="Rounded Rectangle 126"/>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61" name="TextBox 124"/>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nvGrpSpPr>
            <p:cNvPr id="25" name="Group 132"/>
            <p:cNvGrpSpPr>
              <a:grpSpLocks/>
            </p:cNvGrpSpPr>
            <p:nvPr/>
          </p:nvGrpSpPr>
          <p:grpSpPr bwMode="auto">
            <a:xfrm>
              <a:off x="1632" y="1680"/>
              <a:ext cx="288" cy="155"/>
              <a:chOff x="457200" y="3124200"/>
              <a:chExt cx="457200" cy="246221"/>
            </a:xfrm>
          </p:grpSpPr>
          <p:sp>
            <p:nvSpPr>
              <p:cNvPr id="12358" name="Rounded Rectangle 134"/>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59" name="TextBox 136"/>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a:solidFill>
                      <a:srgbClr val="002B7C"/>
                    </a:solidFill>
                  </a:rPr>
                  <a:t>EOP</a:t>
                </a:r>
              </a:p>
            </p:txBody>
          </p:sp>
        </p:grpSp>
        <p:grpSp>
          <p:nvGrpSpPr>
            <p:cNvPr id="26" name="Group 137"/>
            <p:cNvGrpSpPr>
              <a:grpSpLocks/>
            </p:cNvGrpSpPr>
            <p:nvPr/>
          </p:nvGrpSpPr>
          <p:grpSpPr bwMode="auto">
            <a:xfrm>
              <a:off x="1920" y="1536"/>
              <a:ext cx="288" cy="155"/>
              <a:chOff x="457200" y="3124200"/>
              <a:chExt cx="457200" cy="246221"/>
            </a:xfrm>
          </p:grpSpPr>
          <p:sp>
            <p:nvSpPr>
              <p:cNvPr id="12356" name="Rounded Rectangle 139"/>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57" name="TextBox 141"/>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grpSp>
        <p:nvGrpSpPr>
          <p:cNvPr id="27" name="Group 220"/>
          <p:cNvGrpSpPr>
            <a:grpSpLocks/>
          </p:cNvGrpSpPr>
          <p:nvPr/>
        </p:nvGrpSpPr>
        <p:grpSpPr bwMode="auto">
          <a:xfrm>
            <a:off x="4343400" y="2209800"/>
            <a:ext cx="2590800" cy="1236663"/>
            <a:chOff x="2736" y="1392"/>
            <a:chExt cx="1632" cy="779"/>
          </a:xfrm>
        </p:grpSpPr>
        <p:cxnSp>
          <p:nvCxnSpPr>
            <p:cNvPr id="12334" name="Straight Connector 121"/>
            <p:cNvCxnSpPr>
              <a:cxnSpLocks noChangeShapeType="1"/>
            </p:cNvCxnSpPr>
            <p:nvPr/>
          </p:nvCxnSpPr>
          <p:spPr bwMode="auto">
            <a:xfrm rot="5400000">
              <a:off x="2784" y="1488"/>
              <a:ext cx="240" cy="48"/>
            </a:xfrm>
            <a:prstGeom prst="line">
              <a:avLst/>
            </a:prstGeom>
            <a:noFill/>
            <a:ln w="15875" algn="ctr">
              <a:solidFill>
                <a:srgbClr val="C00000"/>
              </a:solidFill>
              <a:prstDash val="dash"/>
              <a:round/>
              <a:headEnd/>
              <a:tailEnd/>
            </a:ln>
          </p:spPr>
        </p:cxnSp>
        <p:cxnSp>
          <p:nvCxnSpPr>
            <p:cNvPr id="12335" name="Straight Connector 122"/>
            <p:cNvCxnSpPr>
              <a:cxnSpLocks noChangeShapeType="1"/>
            </p:cNvCxnSpPr>
            <p:nvPr/>
          </p:nvCxnSpPr>
          <p:spPr bwMode="auto">
            <a:xfrm rot="10800000" flipV="1">
              <a:off x="3216" y="1440"/>
              <a:ext cx="288" cy="240"/>
            </a:xfrm>
            <a:prstGeom prst="line">
              <a:avLst/>
            </a:prstGeom>
            <a:noFill/>
            <a:ln w="15875" algn="ctr">
              <a:solidFill>
                <a:srgbClr val="C00000"/>
              </a:solidFill>
              <a:prstDash val="dash"/>
              <a:round/>
              <a:headEnd/>
              <a:tailEnd/>
            </a:ln>
          </p:spPr>
        </p:cxnSp>
        <p:cxnSp>
          <p:nvCxnSpPr>
            <p:cNvPr id="12336" name="Straight Connector 125"/>
            <p:cNvCxnSpPr>
              <a:cxnSpLocks noChangeShapeType="1"/>
            </p:cNvCxnSpPr>
            <p:nvPr/>
          </p:nvCxnSpPr>
          <p:spPr bwMode="auto">
            <a:xfrm rot="10800000" flipV="1">
              <a:off x="3552" y="1680"/>
              <a:ext cx="480" cy="144"/>
            </a:xfrm>
            <a:prstGeom prst="line">
              <a:avLst/>
            </a:prstGeom>
            <a:noFill/>
            <a:ln w="15875" algn="ctr">
              <a:solidFill>
                <a:srgbClr val="C00000"/>
              </a:solidFill>
              <a:prstDash val="dash"/>
              <a:round/>
              <a:headEnd/>
              <a:tailEnd/>
            </a:ln>
          </p:spPr>
        </p:cxnSp>
        <p:cxnSp>
          <p:nvCxnSpPr>
            <p:cNvPr id="12337" name="Straight Connector 127"/>
            <p:cNvCxnSpPr>
              <a:cxnSpLocks noChangeShapeType="1"/>
            </p:cNvCxnSpPr>
            <p:nvPr/>
          </p:nvCxnSpPr>
          <p:spPr bwMode="auto">
            <a:xfrm rot="10800000">
              <a:off x="3840" y="2112"/>
              <a:ext cx="528" cy="1"/>
            </a:xfrm>
            <a:prstGeom prst="line">
              <a:avLst/>
            </a:prstGeom>
            <a:noFill/>
            <a:ln w="15875" algn="ctr">
              <a:solidFill>
                <a:srgbClr val="C00000"/>
              </a:solidFill>
              <a:prstDash val="dash"/>
              <a:round/>
              <a:headEnd/>
              <a:tailEnd/>
            </a:ln>
          </p:spPr>
        </p:cxnSp>
        <p:grpSp>
          <p:nvGrpSpPr>
            <p:cNvPr id="28" name="Group 142"/>
            <p:cNvGrpSpPr>
              <a:grpSpLocks/>
            </p:cNvGrpSpPr>
            <p:nvPr/>
          </p:nvGrpSpPr>
          <p:grpSpPr bwMode="auto">
            <a:xfrm>
              <a:off x="2736" y="1440"/>
              <a:ext cx="288" cy="155"/>
              <a:chOff x="457200" y="3124200"/>
              <a:chExt cx="457200" cy="246221"/>
            </a:xfrm>
          </p:grpSpPr>
          <p:sp>
            <p:nvSpPr>
              <p:cNvPr id="12348" name="Rounded Rectangle 143"/>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49" name="TextBox 144"/>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nvGrpSpPr>
            <p:cNvPr id="29" name="Group 145"/>
            <p:cNvGrpSpPr>
              <a:grpSpLocks/>
            </p:cNvGrpSpPr>
            <p:nvPr/>
          </p:nvGrpSpPr>
          <p:grpSpPr bwMode="auto">
            <a:xfrm>
              <a:off x="3216" y="1488"/>
              <a:ext cx="288" cy="155"/>
              <a:chOff x="457200" y="3124200"/>
              <a:chExt cx="457200" cy="246221"/>
            </a:xfrm>
          </p:grpSpPr>
          <p:sp>
            <p:nvSpPr>
              <p:cNvPr id="12346" name="Rounded Rectangle 146"/>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47" name="TextBox 147"/>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a:solidFill>
                      <a:srgbClr val="002B7C"/>
                    </a:solidFill>
                  </a:rPr>
                  <a:t>EOP</a:t>
                </a:r>
              </a:p>
            </p:txBody>
          </p:sp>
        </p:grpSp>
        <p:grpSp>
          <p:nvGrpSpPr>
            <p:cNvPr id="30" name="Group 148"/>
            <p:cNvGrpSpPr>
              <a:grpSpLocks/>
            </p:cNvGrpSpPr>
            <p:nvPr/>
          </p:nvGrpSpPr>
          <p:grpSpPr bwMode="auto">
            <a:xfrm>
              <a:off x="3696" y="1669"/>
              <a:ext cx="288" cy="155"/>
              <a:chOff x="457200" y="3124200"/>
              <a:chExt cx="457200" cy="246221"/>
            </a:xfrm>
          </p:grpSpPr>
          <p:sp>
            <p:nvSpPr>
              <p:cNvPr id="12344" name="Rounded Rectangle 149"/>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45" name="TextBox 150"/>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a:solidFill>
                      <a:srgbClr val="002B7C"/>
                    </a:solidFill>
                  </a:rPr>
                  <a:t>EOP</a:t>
                </a:r>
              </a:p>
            </p:txBody>
          </p:sp>
        </p:grpSp>
        <p:grpSp>
          <p:nvGrpSpPr>
            <p:cNvPr id="31" name="Group 151"/>
            <p:cNvGrpSpPr>
              <a:grpSpLocks/>
            </p:cNvGrpSpPr>
            <p:nvPr/>
          </p:nvGrpSpPr>
          <p:grpSpPr bwMode="auto">
            <a:xfrm>
              <a:off x="4032" y="2016"/>
              <a:ext cx="288" cy="155"/>
              <a:chOff x="457200" y="3124200"/>
              <a:chExt cx="457200" cy="246221"/>
            </a:xfrm>
          </p:grpSpPr>
          <p:sp>
            <p:nvSpPr>
              <p:cNvPr id="12342" name="Rounded Rectangle 152"/>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43" name="TextBox 153"/>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grpSp>
        <p:nvGrpSpPr>
          <p:cNvPr id="96" name="Group 237"/>
          <p:cNvGrpSpPr>
            <a:grpSpLocks/>
          </p:cNvGrpSpPr>
          <p:nvPr/>
        </p:nvGrpSpPr>
        <p:grpSpPr bwMode="auto">
          <a:xfrm>
            <a:off x="4800600" y="4495800"/>
            <a:ext cx="2057400" cy="1219200"/>
            <a:chOff x="3024" y="2832"/>
            <a:chExt cx="1296" cy="768"/>
          </a:xfrm>
        </p:grpSpPr>
        <p:cxnSp>
          <p:nvCxnSpPr>
            <p:cNvPr id="12322" name="Straight Connector 135"/>
            <p:cNvCxnSpPr>
              <a:cxnSpLocks noChangeShapeType="1"/>
            </p:cNvCxnSpPr>
            <p:nvPr/>
          </p:nvCxnSpPr>
          <p:spPr bwMode="auto">
            <a:xfrm rot="10800000">
              <a:off x="3456" y="2880"/>
              <a:ext cx="864" cy="48"/>
            </a:xfrm>
            <a:prstGeom prst="line">
              <a:avLst/>
            </a:prstGeom>
            <a:noFill/>
            <a:ln w="15875" algn="ctr">
              <a:solidFill>
                <a:srgbClr val="00B050"/>
              </a:solidFill>
              <a:prstDash val="dash"/>
              <a:round/>
              <a:headEnd/>
              <a:tailEnd/>
            </a:ln>
          </p:spPr>
        </p:cxnSp>
        <p:cxnSp>
          <p:nvCxnSpPr>
            <p:cNvPr id="12323" name="Straight Connector 138"/>
            <p:cNvCxnSpPr>
              <a:cxnSpLocks noChangeShapeType="1"/>
            </p:cNvCxnSpPr>
            <p:nvPr/>
          </p:nvCxnSpPr>
          <p:spPr bwMode="auto">
            <a:xfrm rot="10800000">
              <a:off x="3360" y="3024"/>
              <a:ext cx="480" cy="288"/>
            </a:xfrm>
            <a:prstGeom prst="line">
              <a:avLst/>
            </a:prstGeom>
            <a:noFill/>
            <a:ln w="15875" algn="ctr">
              <a:solidFill>
                <a:srgbClr val="00B050"/>
              </a:solidFill>
              <a:prstDash val="dash"/>
              <a:round/>
              <a:headEnd/>
              <a:tailEnd/>
            </a:ln>
          </p:spPr>
        </p:cxnSp>
        <p:cxnSp>
          <p:nvCxnSpPr>
            <p:cNvPr id="12324" name="Straight Connector 140"/>
            <p:cNvCxnSpPr>
              <a:cxnSpLocks noChangeShapeType="1"/>
            </p:cNvCxnSpPr>
            <p:nvPr/>
          </p:nvCxnSpPr>
          <p:spPr bwMode="auto">
            <a:xfrm rot="16200000" flipV="1">
              <a:off x="2904" y="3288"/>
              <a:ext cx="576" cy="48"/>
            </a:xfrm>
            <a:prstGeom prst="line">
              <a:avLst/>
            </a:prstGeom>
            <a:noFill/>
            <a:ln w="15875" algn="ctr">
              <a:solidFill>
                <a:srgbClr val="00B050"/>
              </a:solidFill>
              <a:prstDash val="dash"/>
              <a:round/>
              <a:headEnd/>
              <a:tailEnd/>
            </a:ln>
          </p:spPr>
        </p:cxnSp>
        <p:grpSp>
          <p:nvGrpSpPr>
            <p:cNvPr id="97" name="Group 154"/>
            <p:cNvGrpSpPr>
              <a:grpSpLocks/>
            </p:cNvGrpSpPr>
            <p:nvPr/>
          </p:nvGrpSpPr>
          <p:grpSpPr bwMode="auto">
            <a:xfrm>
              <a:off x="3936" y="2832"/>
              <a:ext cx="288" cy="155"/>
              <a:chOff x="457200" y="3124200"/>
              <a:chExt cx="457200" cy="246221"/>
            </a:xfrm>
          </p:grpSpPr>
          <p:sp>
            <p:nvSpPr>
              <p:cNvPr id="12332" name="Rounded Rectangle 155"/>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33" name="TextBox 156"/>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nvGrpSpPr>
            <p:cNvPr id="98" name="Group 158"/>
            <p:cNvGrpSpPr>
              <a:grpSpLocks/>
            </p:cNvGrpSpPr>
            <p:nvPr/>
          </p:nvGrpSpPr>
          <p:grpSpPr bwMode="auto">
            <a:xfrm>
              <a:off x="3552" y="3168"/>
              <a:ext cx="288" cy="155"/>
              <a:chOff x="457200" y="3124200"/>
              <a:chExt cx="457200" cy="246221"/>
            </a:xfrm>
          </p:grpSpPr>
          <p:sp>
            <p:nvSpPr>
              <p:cNvPr id="12330" name="Rounded Rectangle 159"/>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31" name="TextBox 160"/>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a:solidFill>
                      <a:srgbClr val="002B7C"/>
                    </a:solidFill>
                  </a:rPr>
                  <a:t>EOP</a:t>
                </a:r>
              </a:p>
            </p:txBody>
          </p:sp>
        </p:grpSp>
        <p:grpSp>
          <p:nvGrpSpPr>
            <p:cNvPr id="99" name="Group 161"/>
            <p:cNvGrpSpPr>
              <a:grpSpLocks/>
            </p:cNvGrpSpPr>
            <p:nvPr/>
          </p:nvGrpSpPr>
          <p:grpSpPr bwMode="auto">
            <a:xfrm>
              <a:off x="3024" y="3360"/>
              <a:ext cx="288" cy="155"/>
              <a:chOff x="457200" y="3124200"/>
              <a:chExt cx="457200" cy="246221"/>
            </a:xfrm>
          </p:grpSpPr>
          <p:sp>
            <p:nvSpPr>
              <p:cNvPr id="12328" name="Rounded Rectangle 162"/>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2329" name="TextBox 163"/>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grpSp>
      <p:grpSp>
        <p:nvGrpSpPr>
          <p:cNvPr id="100" name="Group 121"/>
          <p:cNvGrpSpPr>
            <a:grpSpLocks/>
          </p:cNvGrpSpPr>
          <p:nvPr/>
        </p:nvGrpSpPr>
        <p:grpSpPr bwMode="auto">
          <a:xfrm>
            <a:off x="-4214874" y="7000900"/>
            <a:ext cx="4646256" cy="2780023"/>
            <a:chOff x="-397" y="1240"/>
            <a:chExt cx="4765" cy="3015"/>
          </a:xfrm>
        </p:grpSpPr>
        <p:pic>
          <p:nvPicPr>
            <p:cNvPr id="12420" name="Picture 119"/>
            <p:cNvPicPr>
              <a:picLocks noChangeAspect="1" noChangeArrowheads="1"/>
            </p:cNvPicPr>
            <p:nvPr/>
          </p:nvPicPr>
          <p:blipFill>
            <a:blip r:embed="rId21"/>
            <a:srcRect/>
            <a:stretch>
              <a:fillRect/>
            </a:stretch>
          </p:blipFill>
          <p:spPr bwMode="auto">
            <a:xfrm>
              <a:off x="-397" y="1240"/>
              <a:ext cx="4176" cy="3015"/>
            </a:xfrm>
            <a:prstGeom prst="rect">
              <a:avLst/>
            </a:prstGeom>
            <a:noFill/>
            <a:ln w="9525">
              <a:noFill/>
              <a:miter lim="800000"/>
              <a:headEnd/>
              <a:tailEnd/>
            </a:ln>
          </p:spPr>
        </p:pic>
        <p:sp>
          <p:nvSpPr>
            <p:cNvPr id="12421" name="Text Box 120"/>
            <p:cNvSpPr txBox="1">
              <a:spLocks noChangeArrowheads="1"/>
            </p:cNvSpPr>
            <p:nvPr/>
          </p:nvSpPr>
          <p:spPr bwMode="auto">
            <a:xfrm>
              <a:off x="1776" y="2880"/>
              <a:ext cx="2592" cy="917"/>
            </a:xfrm>
            <a:prstGeom prst="rect">
              <a:avLst/>
            </a:prstGeom>
            <a:noFill/>
            <a:ln w="9525">
              <a:noFill/>
              <a:miter lim="800000"/>
              <a:headEnd/>
              <a:tailEnd/>
            </a:ln>
          </p:spPr>
          <p:txBody>
            <a:bodyPr>
              <a:spAutoFit/>
            </a:bodyPr>
            <a:lstStyle/>
            <a:p>
              <a:pPr algn="ctr">
                <a:spcBef>
                  <a:spcPct val="50000"/>
                </a:spcBef>
              </a:pPr>
              <a:endParaRPr lang="en-US" dirty="0"/>
            </a:p>
          </p:txBody>
        </p:sp>
      </p:grpSp>
      <p:sp>
        <p:nvSpPr>
          <p:cNvPr id="125" name="Title 1"/>
          <p:cNvSpPr txBox="1">
            <a:spLocks/>
          </p:cNvSpPr>
          <p:nvPr/>
        </p:nvSpPr>
        <p:spPr>
          <a:xfrm>
            <a:off x="428596" y="214290"/>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a:t>
            </a:r>
            <a:r>
              <a:rPr kumimoji="0" lang="en-US" sz="4000" b="1" u="none" strike="noStrike" kern="1200" cap="none" spc="0" normalizeH="0" baseline="0" noProof="0" dirty="0" err="1" smtClean="0">
                <a:ln>
                  <a:noFill/>
                </a:ln>
                <a:solidFill>
                  <a:srgbClr val="16468C"/>
                </a:solidFill>
                <a:effectLst>
                  <a:outerShdw blurRad="38100" dist="38100" dir="2700000" algn="tl">
                    <a:srgbClr val="000000">
                      <a:alpha val="43137"/>
                    </a:srgbClr>
                  </a:outerShdw>
                </a:effectLst>
                <a:uLnTx/>
                <a:uFillTx/>
                <a:latin typeface="+mj-lt"/>
                <a:ea typeface="+mj-ea"/>
                <a:cs typeface="+mj-cs"/>
              </a:rPr>
              <a:t>Diagrama</a:t>
            </a:r>
            <a:r>
              <a:rPr kumimoji="0" lang="en-US" sz="4000" b="1"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Conceptual</a:t>
            </a:r>
          </a:p>
        </p:txBody>
      </p:sp>
      <p:grpSp>
        <p:nvGrpSpPr>
          <p:cNvPr id="101" name="Group 100"/>
          <p:cNvGrpSpPr>
            <a:grpSpLocks/>
          </p:cNvGrpSpPr>
          <p:nvPr/>
        </p:nvGrpSpPr>
        <p:grpSpPr bwMode="auto">
          <a:xfrm>
            <a:off x="5286380" y="3071810"/>
            <a:ext cx="715963" cy="715963"/>
            <a:chOff x="7239000" y="3429000"/>
            <a:chExt cx="715963" cy="715963"/>
          </a:xfrm>
        </p:grpSpPr>
        <p:pic>
          <p:nvPicPr>
            <p:cNvPr id="12374" name="Picture 44" descr="Server_Gray_80"/>
            <p:cNvPicPr>
              <a:picLocks noChangeAspect="1" noChangeArrowheads="1"/>
            </p:cNvPicPr>
            <p:nvPr/>
          </p:nvPicPr>
          <p:blipFill>
            <a:blip r:embed="rId4"/>
            <a:srcRect/>
            <a:stretch>
              <a:fillRect/>
            </a:stretch>
          </p:blipFill>
          <p:spPr bwMode="auto">
            <a:xfrm>
              <a:off x="7239000" y="3429000"/>
              <a:ext cx="715963" cy="715963"/>
            </a:xfrm>
            <a:prstGeom prst="rect">
              <a:avLst/>
            </a:prstGeom>
            <a:noFill/>
            <a:ln w="9525">
              <a:noFill/>
              <a:miter lim="800000"/>
              <a:headEnd/>
              <a:tailEnd/>
            </a:ln>
          </p:spPr>
        </p:pic>
        <p:pic>
          <p:nvPicPr>
            <p:cNvPr id="12375" name="Picture 10" descr="C:\Documents and Settings\dtepe\My Documents\Provision\Sales Tools\Presentations\Graphics\logo_ms.jpg"/>
            <p:cNvPicPr>
              <a:picLocks noChangeAspect="1" noChangeArrowheads="1"/>
            </p:cNvPicPr>
            <p:nvPr/>
          </p:nvPicPr>
          <p:blipFill>
            <a:blip r:embed="rId22">
              <a:clrChange>
                <a:clrFrom>
                  <a:srgbClr val="FDFDFD"/>
                </a:clrFrom>
                <a:clrTo>
                  <a:srgbClr val="FDFDFD">
                    <a:alpha val="0"/>
                  </a:srgbClr>
                </a:clrTo>
              </a:clrChange>
            </a:blip>
            <a:srcRect/>
            <a:stretch>
              <a:fillRect/>
            </a:stretch>
          </p:blipFill>
          <p:spPr bwMode="auto">
            <a:xfrm rot="-1404576">
              <a:off x="7525512" y="3675888"/>
              <a:ext cx="304800" cy="257346"/>
            </a:xfrm>
            <a:prstGeom prst="rect">
              <a:avLst/>
            </a:prstGeom>
            <a:noFill/>
            <a:ln w="9525">
              <a:noFill/>
              <a:miter lim="800000"/>
              <a:headEnd/>
              <a:tailEnd/>
            </a:ln>
          </p:spPr>
        </p:pic>
      </p:grpSp>
      <p:grpSp>
        <p:nvGrpSpPr>
          <p:cNvPr id="102" name="Group 127"/>
          <p:cNvGrpSpPr/>
          <p:nvPr/>
        </p:nvGrpSpPr>
        <p:grpSpPr>
          <a:xfrm>
            <a:off x="2928926" y="4114800"/>
            <a:ext cx="3214710" cy="304800"/>
            <a:chOff x="2928926" y="4114800"/>
            <a:chExt cx="3214710" cy="304800"/>
          </a:xfrm>
        </p:grpSpPr>
        <p:grpSp>
          <p:nvGrpSpPr>
            <p:cNvPr id="103" name="Group 80"/>
            <p:cNvGrpSpPr>
              <a:grpSpLocks/>
            </p:cNvGrpSpPr>
            <p:nvPr/>
          </p:nvGrpSpPr>
          <p:grpSpPr bwMode="auto">
            <a:xfrm>
              <a:off x="2928926" y="4114800"/>
              <a:ext cx="3214710" cy="304800"/>
              <a:chOff x="152400" y="2133601"/>
              <a:chExt cx="1295400" cy="461664"/>
            </a:xfrm>
          </p:grpSpPr>
          <p:sp>
            <p:nvSpPr>
              <p:cNvPr id="12402" name="Rounded Rectangle 78"/>
              <p:cNvSpPr>
                <a:spLocks noChangeArrowheads="1"/>
              </p:cNvSpPr>
              <p:nvPr/>
            </p:nvSpPr>
            <p:spPr bwMode="auto">
              <a:xfrm>
                <a:off x="228600" y="2138065"/>
                <a:ext cx="1143000" cy="457200"/>
              </a:xfrm>
              <a:prstGeom prst="roundRect">
                <a:avLst>
                  <a:gd name="adj" fmla="val 16667"/>
                </a:avLst>
              </a:prstGeom>
              <a:solidFill>
                <a:schemeClr val="bg1"/>
              </a:solidFill>
              <a:ln w="25400" algn="ctr">
                <a:solidFill>
                  <a:srgbClr val="002B7C"/>
                </a:solidFill>
                <a:round/>
                <a:headEnd/>
                <a:tailEnd/>
              </a:ln>
            </p:spPr>
            <p:txBody>
              <a:bodyPr/>
              <a:lstStyle/>
              <a:p>
                <a:endParaRPr lang="es-ES"/>
              </a:p>
            </p:txBody>
          </p:sp>
          <p:sp>
            <p:nvSpPr>
              <p:cNvPr id="12403" name="TextBox 79"/>
              <p:cNvSpPr txBox="1">
                <a:spLocks noChangeArrowheads="1"/>
              </p:cNvSpPr>
              <p:nvPr/>
            </p:nvSpPr>
            <p:spPr bwMode="auto">
              <a:xfrm>
                <a:off x="152400" y="2133601"/>
                <a:ext cx="1295400" cy="419555"/>
              </a:xfrm>
              <a:prstGeom prst="rect">
                <a:avLst/>
              </a:prstGeom>
              <a:noFill/>
              <a:ln w="9525">
                <a:noFill/>
                <a:miter lim="800000"/>
                <a:headEnd/>
                <a:tailEnd/>
              </a:ln>
            </p:spPr>
            <p:txBody>
              <a:bodyPr>
                <a:spAutoFit/>
              </a:bodyPr>
              <a:lstStyle/>
              <a:p>
                <a:r>
                  <a:rPr lang="en-US" sz="1200" b="1" dirty="0" smtClean="0">
                    <a:latin typeface="Arial Rounded MT Bold" pitchFamily="34" charset="0"/>
                  </a:rPr>
                  <a:t>     </a:t>
                </a:r>
                <a:r>
                  <a:rPr lang="en-US" sz="1200" b="1" dirty="0" err="1" smtClean="0">
                    <a:latin typeface="Arial Rounded MT Bold" pitchFamily="34" charset="0"/>
                  </a:rPr>
                  <a:t>Bróker</a:t>
                </a:r>
                <a:r>
                  <a:rPr lang="en-US" sz="1200" b="1" dirty="0" smtClean="0">
                    <a:latin typeface="Arial Rounded MT Bold" pitchFamily="34" charset="0"/>
                  </a:rPr>
                  <a:t> de </a:t>
                </a:r>
                <a:r>
                  <a:rPr lang="en-US" sz="1200" b="1" dirty="0" err="1" smtClean="0">
                    <a:latin typeface="Arial Rounded MT Bold" pitchFamily="34" charset="0"/>
                  </a:rPr>
                  <a:t>Conexiones</a:t>
                </a:r>
                <a:endParaRPr lang="en-US" sz="1200" b="1" dirty="0">
                  <a:latin typeface="Arial Rounded MT Bold" pitchFamily="34" charset="0"/>
                </a:endParaRPr>
              </a:p>
            </p:txBody>
          </p:sp>
        </p:grpSp>
        <p:pic>
          <p:nvPicPr>
            <p:cNvPr id="126" name="Picture 55" descr="C:\Documents and Settings\dtepe\My Documents\Provision\Graphics\vWorkspace_blue_yellow_2.jpg"/>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4929190" y="4143380"/>
              <a:ext cx="885825" cy="272561"/>
            </a:xfrm>
            <a:prstGeom prst="rect">
              <a:avLst/>
            </a:prstGeom>
            <a:noFill/>
            <a:ln w="9525">
              <a:noFill/>
              <a:miter lim="800000"/>
              <a:headEnd/>
              <a:tailEnd/>
            </a:ln>
          </p:spPr>
        </p:pic>
      </p:grpSp>
      <p:pic>
        <p:nvPicPr>
          <p:cNvPr id="132" name="Picture 131" descr="EOP2.png">
            <a:hlinkClick r:id="rId24" action="ppaction://hlinkfile"/>
          </p:cNvPr>
          <p:cNvPicPr>
            <a:picLocks noChangeAspect="1"/>
          </p:cNvPicPr>
          <p:nvPr/>
        </p:nvPicPr>
        <p:blipFill>
          <a:blip r:embed="rId25"/>
          <a:srcRect/>
          <a:stretch>
            <a:fillRect/>
          </a:stretch>
        </p:blipFill>
        <p:spPr bwMode="auto">
          <a:xfrm>
            <a:off x="2928926" y="5357826"/>
            <a:ext cx="2000232" cy="1323038"/>
          </a:xfrm>
          <a:prstGeom prst="rect">
            <a:avLst/>
          </a:prstGeom>
          <a:noFill/>
          <a:ln w="9525">
            <a:noFill/>
            <a:miter lim="800000"/>
            <a:headEnd/>
            <a:tailEnd/>
          </a:ln>
        </p:spPr>
      </p:pic>
      <p:grpSp>
        <p:nvGrpSpPr>
          <p:cNvPr id="104" name="Group 154"/>
          <p:cNvGrpSpPr>
            <a:grpSpLocks/>
          </p:cNvGrpSpPr>
          <p:nvPr/>
        </p:nvGrpSpPr>
        <p:grpSpPr bwMode="auto">
          <a:xfrm>
            <a:off x="4786314" y="5357826"/>
            <a:ext cx="457200" cy="246063"/>
            <a:chOff x="457200" y="3124200"/>
            <a:chExt cx="457200" cy="246221"/>
          </a:xfrm>
        </p:grpSpPr>
        <p:sp>
          <p:nvSpPr>
            <p:cNvPr id="134" name="Rounded Rectangle 155"/>
            <p:cNvSpPr>
              <a:spLocks noChangeArrowheads="1"/>
            </p:cNvSpPr>
            <p:nvPr/>
          </p:nvSpPr>
          <p:spPr bwMode="auto">
            <a:xfrm>
              <a:off x="457200" y="3124200"/>
              <a:ext cx="457200" cy="228600"/>
            </a:xfrm>
            <a:prstGeom prst="roundRect">
              <a:avLst>
                <a:gd name="adj" fmla="val 50000"/>
              </a:avLst>
            </a:prstGeom>
            <a:solidFill>
              <a:schemeClr val="bg1"/>
            </a:solidFill>
            <a:ln w="15875" algn="ctr">
              <a:solidFill>
                <a:srgbClr val="2A08F6"/>
              </a:solidFill>
              <a:round/>
              <a:headEnd/>
              <a:tailEnd/>
            </a:ln>
          </p:spPr>
          <p:txBody>
            <a:bodyPr/>
            <a:lstStyle/>
            <a:p>
              <a:endParaRPr lang="es-ES"/>
            </a:p>
          </p:txBody>
        </p:sp>
        <p:sp>
          <p:nvSpPr>
            <p:cNvPr id="135" name="TextBox 156"/>
            <p:cNvSpPr txBox="1">
              <a:spLocks noChangeArrowheads="1"/>
            </p:cNvSpPr>
            <p:nvPr/>
          </p:nvSpPr>
          <p:spPr bwMode="auto">
            <a:xfrm>
              <a:off x="457200" y="3124200"/>
              <a:ext cx="453970" cy="246221"/>
            </a:xfrm>
            <a:prstGeom prst="rect">
              <a:avLst/>
            </a:prstGeom>
            <a:noFill/>
            <a:ln w="0">
              <a:noFill/>
              <a:miter lim="800000"/>
              <a:headEnd/>
              <a:tailEnd/>
            </a:ln>
          </p:spPr>
          <p:txBody>
            <a:bodyPr wrap="none">
              <a:spAutoFit/>
            </a:bodyPr>
            <a:lstStyle/>
            <a:p>
              <a:r>
                <a:rPr lang="en-US" sz="1000" b="1" dirty="0">
                  <a:solidFill>
                    <a:srgbClr val="002B7C"/>
                  </a:solidFill>
                </a:rPr>
                <a:t>EOP</a:t>
              </a:r>
            </a:p>
          </p:txBody>
        </p:sp>
      </p:grpSp>
      <p:pic>
        <p:nvPicPr>
          <p:cNvPr id="136" name="Picture 135"/>
          <p:cNvPicPr/>
          <p:nvPr/>
        </p:nvPicPr>
        <p:blipFill>
          <a:blip r:embed="rId26">
            <a:clrChange>
              <a:clrFrom>
                <a:srgbClr val="FFFFFF"/>
              </a:clrFrom>
              <a:clrTo>
                <a:srgbClr val="FFFFFF">
                  <a:alpha val="0"/>
                </a:srgbClr>
              </a:clrTo>
            </a:clrChange>
          </a:blip>
          <a:srcRect/>
          <a:stretch>
            <a:fillRect/>
          </a:stretch>
        </p:blipFill>
        <p:spPr bwMode="auto">
          <a:xfrm>
            <a:off x="642910" y="214290"/>
            <a:ext cx="2500330" cy="7143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0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380"/>
                                        </p:tgtEl>
                                        <p:attrNameLst>
                                          <p:attrName>style.visibility</p:attrName>
                                        </p:attrNameLst>
                                      </p:cBhvr>
                                      <p:to>
                                        <p:strVal val="visible"/>
                                      </p:to>
                                    </p:set>
                                  </p:childTnLst>
                                </p:cTn>
                              </p:par>
                            </p:childTnLst>
                          </p:cTn>
                        </p:par>
                        <p:par>
                          <p:cTn id="41" fill="hold">
                            <p:stCondLst>
                              <p:cond delay="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2000"/>
                                        <p:tgtEl>
                                          <p:spTgt spid="20"/>
                                        </p:tgtEl>
                                      </p:cBhvr>
                                    </p:animEffect>
                                  </p:childTnLst>
                                </p:cTn>
                              </p:par>
                            </p:childTnLst>
                          </p:cTn>
                        </p:par>
                        <p:par>
                          <p:cTn id="45" fill="hold">
                            <p:stCondLst>
                              <p:cond delay="2000"/>
                            </p:stCondLst>
                            <p:childTnLst>
                              <p:par>
                                <p:cTn id="46" presetID="56" presetClass="path" presetSubtype="0" accel="50000" decel="50000" fill="hold" nodeType="afterEffect">
                                  <p:stCondLst>
                                    <p:cond delay="0"/>
                                  </p:stCondLst>
                                  <p:childTnLst>
                                    <p:animMotion origin="layout" path="M 3.33333E-6 -5.36664E-7 L -0.17917 -0.18899 " pathEditMode="relative" rAng="0" ptsTypes="AA">
                                      <p:cBhvr>
                                        <p:cTn id="47" dur="2000" fill="hold"/>
                                        <p:tgtEl>
                                          <p:spTgt spid="20"/>
                                        </p:tgtEl>
                                        <p:attrNameLst>
                                          <p:attrName>ppt_x</p:attrName>
                                          <p:attrName>ppt_y</p:attrName>
                                        </p:attrNameLst>
                                      </p:cBhvr>
                                      <p:rCtr x="-90" y="-95"/>
                                    </p:animMotion>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4000"/>
                            </p:stCondLst>
                            <p:childTnLst>
                              <p:par>
                                <p:cTn id="52" presetID="1" presetClass="entr" presetSubtype="0" fill="hold" nodeType="afterEffect">
                                  <p:stCondLst>
                                    <p:cond delay="1000"/>
                                  </p:stCondLst>
                                  <p:childTnLst>
                                    <p:set>
                                      <p:cBhvr>
                                        <p:cTn id="53" dur="1" fill="hold">
                                          <p:stCondLst>
                                            <p:cond delay="0"/>
                                          </p:stCondLst>
                                        </p:cTn>
                                        <p:tgtEl>
                                          <p:spTgt spid="19"/>
                                        </p:tgtEl>
                                        <p:attrNameLst>
                                          <p:attrName>style.visibility</p:attrName>
                                        </p:attrNameLst>
                                      </p:cBhvr>
                                      <p:to>
                                        <p:strVal val="visible"/>
                                      </p:to>
                                    </p:set>
                                  </p:childTnLst>
                                </p:cTn>
                              </p:par>
                            </p:childTnLst>
                          </p:cTn>
                        </p:par>
                        <p:par>
                          <p:cTn id="54" fill="hold">
                            <p:stCondLst>
                              <p:cond delay="5000"/>
                            </p:stCondLst>
                            <p:childTnLst>
                              <p:par>
                                <p:cTn id="55" presetID="1" presetClass="entr" presetSubtype="0" fill="hold" nodeType="afterEffect">
                                  <p:stCondLst>
                                    <p:cond delay="1000"/>
                                  </p:stCondLst>
                                  <p:childTnLst>
                                    <p:set>
                                      <p:cBhvr>
                                        <p:cTn id="56" dur="1" fill="hold">
                                          <p:stCondLst>
                                            <p:cond delay="0"/>
                                          </p:stCondLst>
                                        </p:cTn>
                                        <p:tgtEl>
                                          <p:spTgt spid="18"/>
                                        </p:tgtEl>
                                        <p:attrNameLst>
                                          <p:attrName>style.visibility</p:attrName>
                                        </p:attrNameLst>
                                      </p:cBhvr>
                                      <p:to>
                                        <p:strVal val="visible"/>
                                      </p:to>
                                    </p:set>
                                  </p:childTnLst>
                                </p:cTn>
                              </p:par>
                            </p:childTnLst>
                          </p:cTn>
                        </p:par>
                        <p:par>
                          <p:cTn id="57" fill="hold">
                            <p:stCondLst>
                              <p:cond delay="6000"/>
                            </p:stCondLst>
                            <p:childTnLst>
                              <p:par>
                                <p:cTn id="58" presetID="1" presetClass="entr" presetSubtype="0" fill="hold" nodeType="afterEffect">
                                  <p:stCondLst>
                                    <p:cond delay="1000"/>
                                  </p:stCondLst>
                                  <p:childTnLst>
                                    <p:set>
                                      <p:cBhvr>
                                        <p:cTn id="59" dur="1" fill="hold">
                                          <p:stCondLst>
                                            <p:cond delay="0"/>
                                          </p:stCondLst>
                                        </p:cTn>
                                        <p:tgtEl>
                                          <p:spTgt spid="3"/>
                                        </p:tgtEl>
                                        <p:attrNameLst>
                                          <p:attrName>style.visibility</p:attrName>
                                        </p:attrNameLst>
                                      </p:cBhvr>
                                      <p:to>
                                        <p:strVal val="visible"/>
                                      </p:to>
                                    </p:set>
                                  </p:childTnLst>
                                </p:cTn>
                              </p:par>
                            </p:childTnLst>
                          </p:cTn>
                        </p:par>
                        <p:par>
                          <p:cTn id="60" fill="hold">
                            <p:stCondLst>
                              <p:cond delay="7000"/>
                            </p:stCondLst>
                            <p:childTnLst>
                              <p:par>
                                <p:cTn id="61" presetID="1" presetClass="entr" presetSubtype="0"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childTnLst>
                                </p:cTn>
                              </p:par>
                              <p:par>
                                <p:cTn id="63" presetID="49" presetClass="path" presetSubtype="0" accel="50000" decel="50000" fill="hold" nodeType="withEffect">
                                  <p:stCondLst>
                                    <p:cond delay="0"/>
                                  </p:stCondLst>
                                  <p:childTnLst>
                                    <p:animMotion origin="layout" path="M -3.33333E-6 9.85427E-7 L 0.17917 -0.18876 " pathEditMode="relative" rAng="0" ptsTypes="AA">
                                      <p:cBhvr>
                                        <p:cTn id="64" dur="2000" fill="hold"/>
                                        <p:tgtEl>
                                          <p:spTgt spid="2"/>
                                        </p:tgtEl>
                                        <p:attrNameLst>
                                          <p:attrName>ppt_x</p:attrName>
                                          <p:attrName>ppt_y</p:attrName>
                                        </p:attrNameLst>
                                      </p:cBhvr>
                                      <p:rCtr x="90" y="-94"/>
                                    </p:animMotion>
                                  </p:childTnLst>
                                </p:cTn>
                              </p:par>
                            </p:childTnLst>
                          </p:cTn>
                        </p:par>
                        <p:par>
                          <p:cTn id="65" fill="hold">
                            <p:stCondLst>
                              <p:cond delay="9000"/>
                            </p:stCondLst>
                            <p:childTnLst>
                              <p:par>
                                <p:cTn id="66" presetID="1" presetClass="exit" presetSubtype="0" fill="hold" nodeType="afterEffect">
                                  <p:stCondLst>
                                    <p:cond delay="0"/>
                                  </p:stCondLst>
                                  <p:childTnLst>
                                    <p:set>
                                      <p:cBhvr>
                                        <p:cTn id="67" dur="1" fill="hold">
                                          <p:stCondLst>
                                            <p:cond delay="0"/>
                                          </p:stCondLst>
                                        </p:cTn>
                                        <p:tgtEl>
                                          <p:spTgt spid="2"/>
                                        </p:tgtEl>
                                        <p:attrNameLst>
                                          <p:attrName>style.visibility</p:attrName>
                                        </p:attrNameLst>
                                      </p:cBhvr>
                                      <p:to>
                                        <p:strVal val="hidden"/>
                                      </p:to>
                                    </p:set>
                                  </p:childTnLst>
                                </p:cTn>
                              </p:par>
                              <p:par>
                                <p:cTn id="68" presetID="1" presetClass="entr" presetSubtype="0"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par>
                          <p:cTn id="70" fill="hold">
                            <p:stCondLst>
                              <p:cond delay="9000"/>
                            </p:stCondLst>
                            <p:childTnLst>
                              <p:par>
                                <p:cTn id="71" presetID="10" presetClass="entr" presetSubtype="0" fill="hold" nodeType="afterEffect">
                                  <p:stCondLst>
                                    <p:cond delay="0"/>
                                  </p:stCondLst>
                                  <p:childTnLst>
                                    <p:set>
                                      <p:cBhvr>
                                        <p:cTn id="72" dur="1" fill="hold">
                                          <p:stCondLst>
                                            <p:cond delay="0"/>
                                          </p:stCondLst>
                                        </p:cTn>
                                        <p:tgtEl>
                                          <p:spTgt spid="60610"/>
                                        </p:tgtEl>
                                        <p:attrNameLst>
                                          <p:attrName>style.visibility</p:attrName>
                                        </p:attrNameLst>
                                      </p:cBhvr>
                                      <p:to>
                                        <p:strVal val="visible"/>
                                      </p:to>
                                    </p:set>
                                    <p:animEffect transition="in" filter="fade">
                                      <p:cBhvr>
                                        <p:cTn id="73" dur="2000"/>
                                        <p:tgtEl>
                                          <p:spTgt spid="60610"/>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2000"/>
                                        <p:tgtEl>
                                          <p:spTgt spid="22"/>
                                        </p:tgtEl>
                                      </p:cBhvr>
                                    </p:animEffect>
                                  </p:childTnLst>
                                </p:cTn>
                              </p:par>
                            </p:childTnLst>
                          </p:cTn>
                        </p:par>
                        <p:par>
                          <p:cTn id="77" fill="hold">
                            <p:stCondLst>
                              <p:cond delay="11000"/>
                            </p:stCondLst>
                            <p:childTnLst>
                              <p:par>
                                <p:cTn id="78" presetID="49" presetClass="path" presetSubtype="0" accel="50000" decel="50000" fill="hold" nodeType="afterEffect">
                                  <p:stCondLst>
                                    <p:cond delay="0"/>
                                  </p:stCondLst>
                                  <p:childTnLst>
                                    <p:animMotion origin="layout" path="M -3.33333E-6 2.1721E-6 L 0.27084 0.07772 " pathEditMode="relative" rAng="0" ptsTypes="AA">
                                      <p:cBhvr>
                                        <p:cTn id="79" dur="2000" fill="hold"/>
                                        <p:tgtEl>
                                          <p:spTgt spid="22"/>
                                        </p:tgtEl>
                                        <p:attrNameLst>
                                          <p:attrName>ppt_x</p:attrName>
                                          <p:attrName>ppt_y</p:attrName>
                                        </p:attrNameLst>
                                      </p:cBhvr>
                                      <p:rCtr x="135" y="39"/>
                                    </p:animMotion>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0543"/>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par>
                          <p:cTn id="87" fill="hold">
                            <p:stCondLst>
                              <p:cond delay="0"/>
                            </p:stCondLst>
                            <p:childTnLst>
                              <p:par>
                                <p:cTn id="88" presetID="1" presetClass="exit" presetSubtype="0" fill="hold" nodeType="afterEffect">
                                  <p:stCondLst>
                                    <p:cond delay="2000"/>
                                  </p:stCondLst>
                                  <p:childTnLst>
                                    <p:set>
                                      <p:cBhvr>
                                        <p:cTn id="89" dur="1" fill="hold">
                                          <p:stCondLst>
                                            <p:cond delay="0"/>
                                          </p:stCondLst>
                                        </p:cTn>
                                        <p:tgtEl>
                                          <p:spTgt spid="4"/>
                                        </p:tgtEl>
                                        <p:attrNameLst>
                                          <p:attrName>style.visibility</p:attrName>
                                        </p:attrNameLst>
                                      </p:cBhvr>
                                      <p:to>
                                        <p:strVal val="hidden"/>
                                      </p:to>
                                    </p:set>
                                  </p:childTnLst>
                                </p:cTn>
                              </p:par>
                            </p:childTnLst>
                          </p:cTn>
                        </p:par>
                        <p:par>
                          <p:cTn id="90" fill="hold">
                            <p:stCondLst>
                              <p:cond delay="2000"/>
                            </p:stCondLst>
                            <p:childTnLst>
                              <p:par>
                                <p:cTn id="91" presetID="1" presetClass="entr" presetSubtype="0" fill="hold" nodeType="afterEffect">
                                  <p:stCondLst>
                                    <p:cond delay="1000"/>
                                  </p:stCondLst>
                                  <p:childTnLst>
                                    <p:set>
                                      <p:cBhvr>
                                        <p:cTn id="92" dur="1" fill="hold">
                                          <p:stCondLst>
                                            <p:cond delay="0"/>
                                          </p:stCondLst>
                                        </p:cTn>
                                        <p:tgtEl>
                                          <p:spTgt spid="60552"/>
                                        </p:tgtEl>
                                        <p:attrNameLst>
                                          <p:attrName>style.visibility</p:attrName>
                                        </p:attrNameLst>
                                      </p:cBhvr>
                                      <p:to>
                                        <p:strVal val="visible"/>
                                      </p:to>
                                    </p:set>
                                  </p:childTnLst>
                                </p:cTn>
                              </p:par>
                            </p:childTnLst>
                          </p:cTn>
                        </p:par>
                        <p:par>
                          <p:cTn id="93" fill="hold">
                            <p:stCondLst>
                              <p:cond delay="3000"/>
                            </p:stCondLst>
                            <p:childTnLst>
                              <p:par>
                                <p:cTn id="94" presetID="1" presetClass="entr" presetSubtype="0" fill="hold" nodeType="afterEffect">
                                  <p:stCondLst>
                                    <p:cond delay="0"/>
                                  </p:stCondLst>
                                  <p:childTnLst>
                                    <p:set>
                                      <p:cBhvr>
                                        <p:cTn id="95" dur="1" fill="hold">
                                          <p:stCondLst>
                                            <p:cond delay="0"/>
                                          </p:stCondLst>
                                        </p:cTn>
                                        <p:tgtEl>
                                          <p:spTgt spid="102"/>
                                        </p:tgtEl>
                                        <p:attrNameLst>
                                          <p:attrName>style.visibility</p:attrName>
                                        </p:attrNameLst>
                                      </p:cBhvr>
                                      <p:to>
                                        <p:strVal val="visible"/>
                                      </p:to>
                                    </p:set>
                                  </p:childTnLst>
                                </p:cTn>
                              </p:par>
                            </p:childTnLst>
                          </p:cTn>
                        </p:par>
                        <p:par>
                          <p:cTn id="96" fill="hold">
                            <p:stCondLst>
                              <p:cond delay="3000"/>
                            </p:stCondLst>
                            <p:childTnLst>
                              <p:par>
                                <p:cTn id="97" presetID="6" presetClass="emph" presetSubtype="0" fill="hold" nodeType="afterEffect">
                                  <p:stCondLst>
                                    <p:cond delay="0"/>
                                  </p:stCondLst>
                                  <p:childTnLst>
                                    <p:animScale>
                                      <p:cBhvr>
                                        <p:cTn id="98" dur="2000" fill="hold"/>
                                        <p:tgtEl>
                                          <p:spTgt spid="60552"/>
                                        </p:tgtEl>
                                      </p:cBhvr>
                                      <p:by x="55000" y="55000"/>
                                    </p:animScale>
                                  </p:childTnLst>
                                </p:cTn>
                              </p:par>
                              <p:par>
                                <p:cTn id="99" presetID="56" presetClass="path" presetSubtype="0" accel="50000" decel="50000" fill="hold" nodeType="withEffect">
                                  <p:stCondLst>
                                    <p:cond delay="0"/>
                                  </p:stCondLst>
                                  <p:childTnLst>
                                    <p:animMotion origin="layout" path="M -3.33333E-6 4.44444E-6 L 0.00834 0.03333 " pathEditMode="relative" rAng="0" ptsTypes="AA">
                                      <p:cBhvr>
                                        <p:cTn id="100" dur="2000" fill="hold"/>
                                        <p:tgtEl>
                                          <p:spTgt spid="60552"/>
                                        </p:tgtEl>
                                        <p:attrNameLst>
                                          <p:attrName>ppt_x</p:attrName>
                                          <p:attrName>ppt_y</p:attrName>
                                        </p:attrNameLst>
                                      </p:cBhvr>
                                      <p:rCtr x="4" y="17"/>
                                    </p:animMotion>
                                  </p:childTnLst>
                                </p:cTn>
                              </p:par>
                            </p:childTnLst>
                          </p:cTn>
                        </p:par>
                      </p:childTnLst>
                    </p:cTn>
                  </p:par>
                  <p:par>
                    <p:cTn id="101" fill="hold">
                      <p:stCondLst>
                        <p:cond delay="indefinite"/>
                      </p:stCondLst>
                      <p:childTnLst>
                        <p:par>
                          <p:cTn id="102" fill="hold">
                            <p:stCondLst>
                              <p:cond delay="0"/>
                            </p:stCondLst>
                            <p:childTnLst>
                              <p:par>
                                <p:cTn id="103" presetID="20" presetClass="entr" presetSubtype="0" fill="hold" nodeType="clickEffect">
                                  <p:stCondLst>
                                    <p:cond delay="0"/>
                                  </p:stCondLst>
                                  <p:childTnLst>
                                    <p:set>
                                      <p:cBhvr>
                                        <p:cTn id="104" dur="1" fill="hold">
                                          <p:stCondLst>
                                            <p:cond delay="0"/>
                                          </p:stCondLst>
                                        </p:cTn>
                                        <p:tgtEl>
                                          <p:spTgt spid="60556"/>
                                        </p:tgtEl>
                                        <p:attrNameLst>
                                          <p:attrName>style.visibility</p:attrName>
                                        </p:attrNameLst>
                                      </p:cBhvr>
                                      <p:to>
                                        <p:strVal val="visible"/>
                                      </p:to>
                                    </p:set>
                                    <p:animEffect transition="in" filter="wedge">
                                      <p:cBhvr>
                                        <p:cTn id="105" dur="2000"/>
                                        <p:tgtEl>
                                          <p:spTgt spid="60556"/>
                                        </p:tgtEl>
                                      </p:cBhvr>
                                    </p:animEffect>
                                  </p:childTnLst>
                                </p:cTn>
                              </p:par>
                              <p:par>
                                <p:cTn id="106" presetID="10" presetClass="entr" presetSubtype="0" fill="hold" nodeType="withEffect">
                                  <p:stCondLst>
                                    <p:cond delay="0"/>
                                  </p:stCondLst>
                                  <p:childTnLst>
                                    <p:set>
                                      <p:cBhvr>
                                        <p:cTn id="107" dur="1" fill="hold">
                                          <p:stCondLst>
                                            <p:cond delay="0"/>
                                          </p:stCondLst>
                                        </p:cTn>
                                        <p:tgtEl>
                                          <p:spTgt spid="60556"/>
                                        </p:tgtEl>
                                        <p:attrNameLst>
                                          <p:attrName>style.visibility</p:attrName>
                                        </p:attrNameLst>
                                      </p:cBhvr>
                                      <p:to>
                                        <p:strVal val="visible"/>
                                      </p:to>
                                    </p:set>
                                    <p:animEffect transition="in" filter="fade">
                                      <p:cBhvr>
                                        <p:cTn id="108" dur="2000"/>
                                        <p:tgtEl>
                                          <p:spTgt spid="60556"/>
                                        </p:tgtEl>
                                      </p:cBhvr>
                                    </p:animEffect>
                                  </p:childTnLst>
                                </p:cTn>
                              </p:par>
                            </p:childTnLst>
                          </p:cTn>
                        </p:par>
                        <p:par>
                          <p:cTn id="109" fill="hold">
                            <p:stCondLst>
                              <p:cond delay="2000"/>
                            </p:stCondLst>
                            <p:childTnLst>
                              <p:par>
                                <p:cTn id="110" presetID="10"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childTnLst>
                                </p:cTn>
                              </p:par>
                            </p:childTnLst>
                          </p:cTn>
                        </p:par>
                        <p:par>
                          <p:cTn id="113" fill="hold">
                            <p:stCondLst>
                              <p:cond delay="4000"/>
                            </p:stCondLst>
                            <p:childTnLst>
                              <p:par>
                                <p:cTn id="114" presetID="10" presetClass="entr" presetSubtype="0" fill="hold"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2000"/>
                                        <p:tgtEl>
                                          <p:spTgt spid="27"/>
                                        </p:tgtEl>
                                      </p:cBhvr>
                                    </p:animEffect>
                                  </p:childTnLst>
                                </p:cTn>
                              </p:par>
                            </p:childTnLst>
                          </p:cTn>
                        </p:par>
                        <p:par>
                          <p:cTn id="117" fill="hold">
                            <p:stCondLst>
                              <p:cond delay="6000"/>
                            </p:stCondLst>
                            <p:childTnLst>
                              <p:par>
                                <p:cTn id="118" presetID="10" presetClass="entr" presetSubtype="0" fill="hold"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fade">
                                      <p:cBhvr>
                                        <p:cTn id="120" dur="2000"/>
                                        <p:tgtEl>
                                          <p:spTgt spid="96"/>
                                        </p:tgtEl>
                                      </p:cBhvr>
                                    </p:animEffect>
                                  </p:childTnLst>
                                </p:cTn>
                              </p:par>
                            </p:childTnLst>
                          </p:cTn>
                        </p:par>
                        <p:par>
                          <p:cTn id="121" fill="hold">
                            <p:stCondLst>
                              <p:cond delay="12000"/>
                            </p:stCondLst>
                            <p:childTnLst>
                              <p:par>
                                <p:cTn id="122" presetID="18" presetClass="entr" presetSubtype="12" fill="hold" nodeType="after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strips(downLeft)">
                                      <p:cBhvr>
                                        <p:cTn id="124" dur="500"/>
                                        <p:tgtEl>
                                          <p:spTgt spid="5"/>
                                        </p:tgtEl>
                                      </p:cBhvr>
                                    </p:animEffect>
                                  </p:childTnLst>
                                </p:cTn>
                              </p:par>
                              <p:par>
                                <p:cTn id="125" presetID="10" presetClass="entr" presetSubtype="0"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fade">
                                      <p:cBhvr>
                                        <p:cTn id="127" dur="2000"/>
                                        <p:tgtEl>
                                          <p:spTgt spid="6"/>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104"/>
                                        </p:tgtEl>
                                        <p:attrNameLst>
                                          <p:attrName>style.visibility</p:attrName>
                                        </p:attrNameLst>
                                      </p:cBhvr>
                                      <p:to>
                                        <p:strVal val="visible"/>
                                      </p:to>
                                    </p:set>
                                  </p:childTnLst>
                                </p:cTn>
                              </p:par>
                            </p:childTnLst>
                          </p:cTn>
                        </p:par>
                        <p:par>
                          <p:cTn id="132" fill="hold">
                            <p:stCondLst>
                              <p:cond delay="0"/>
                            </p:stCondLst>
                            <p:childTnLst>
                              <p:par>
                                <p:cTn id="133" presetID="49" presetClass="path" presetSubtype="0" accel="50000" decel="50000" fill="hold" nodeType="afterEffect">
                                  <p:stCondLst>
                                    <p:cond delay="0"/>
                                  </p:stCondLst>
                                  <p:childTnLst>
                                    <p:animMotion origin="layout" path="M -0.00712 -0.00046 L -0.14219 0.07842 " pathEditMode="relative" rAng="0" ptsTypes="AA">
                                      <p:cBhvr>
                                        <p:cTn id="134" dur="2000" fill="hold"/>
                                        <p:tgtEl>
                                          <p:spTgt spid="104"/>
                                        </p:tgtEl>
                                        <p:attrNameLst>
                                          <p:attrName>ppt_x</p:attrName>
                                          <p:attrName>ppt_y</p:attrName>
                                        </p:attrNameLst>
                                      </p:cBhvr>
                                      <p:rCtr x="-68" y="39"/>
                                    </p:animMotion>
                                  </p:childTnLst>
                                </p:cTn>
                              </p:par>
                            </p:childTnLst>
                          </p:cTn>
                        </p:par>
                        <p:par>
                          <p:cTn id="135" fill="hold">
                            <p:stCondLst>
                              <p:cond delay="2000"/>
                            </p:stCondLst>
                            <p:childTnLst>
                              <p:par>
                                <p:cTn id="136" presetID="9" presetClass="exit" presetSubtype="0" fill="hold" nodeType="afterEffect">
                                  <p:stCondLst>
                                    <p:cond delay="0"/>
                                  </p:stCondLst>
                                  <p:childTnLst>
                                    <p:animEffect transition="out" filter="dissolve">
                                      <p:cBhvr>
                                        <p:cTn id="137" dur="500"/>
                                        <p:tgtEl>
                                          <p:spTgt spid="104"/>
                                        </p:tgtEl>
                                      </p:cBhvr>
                                    </p:animEffect>
                                    <p:set>
                                      <p:cBhvr>
                                        <p:cTn id="138" dur="1" fill="hold">
                                          <p:stCondLst>
                                            <p:cond delay="499"/>
                                          </p:stCondLst>
                                        </p:cTn>
                                        <p:tgtEl>
                                          <p:spTgt spid="104"/>
                                        </p:tgtEl>
                                        <p:attrNameLst>
                                          <p:attrName>style.visibility</p:attrName>
                                        </p:attrNameLst>
                                      </p:cBhvr>
                                      <p:to>
                                        <p:strVal val="hidden"/>
                                      </p:to>
                                    </p:set>
                                  </p:childTnLst>
                                </p:cTn>
                              </p:par>
                            </p:childTnLst>
                          </p:cTn>
                        </p:par>
                        <p:par>
                          <p:cTn id="139" fill="hold">
                            <p:stCondLst>
                              <p:cond delay="2500"/>
                            </p:stCondLst>
                            <p:childTnLst>
                              <p:par>
                                <p:cTn id="140" presetID="3" presetClass="entr" presetSubtype="10" fill="hold" nodeType="afterEffect">
                                  <p:stCondLst>
                                    <p:cond delay="0"/>
                                  </p:stCondLst>
                                  <p:childTnLst>
                                    <p:set>
                                      <p:cBhvr>
                                        <p:cTn id="141" dur="1" fill="hold">
                                          <p:stCondLst>
                                            <p:cond delay="0"/>
                                          </p:stCondLst>
                                        </p:cTn>
                                        <p:tgtEl>
                                          <p:spTgt spid="132"/>
                                        </p:tgtEl>
                                        <p:attrNameLst>
                                          <p:attrName>style.visibility</p:attrName>
                                        </p:attrNameLst>
                                      </p:cBhvr>
                                      <p:to>
                                        <p:strVal val="visible"/>
                                      </p:to>
                                    </p:set>
                                    <p:animEffect transition="in" filter="blinds(horizontal)">
                                      <p:cBhvr>
                                        <p:cTn id="14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219075" y="1071546"/>
            <a:ext cx="8708995" cy="1384995"/>
            <a:chOff x="219075" y="1071546"/>
            <a:chExt cx="8708995" cy="1384995"/>
          </a:xfrm>
        </p:grpSpPr>
        <p:sp>
          <p:nvSpPr>
            <p:cNvPr id="13" name="Rounded Rectangle 12"/>
            <p:cNvSpPr/>
            <p:nvPr/>
          </p:nvSpPr>
          <p:spPr bwMode="auto">
            <a:xfrm>
              <a:off x="219075" y="1108075"/>
              <a:ext cx="8642485" cy="1320793"/>
            </a:xfrm>
            <a:prstGeom prst="roundRect">
              <a:avLst>
                <a:gd name="adj" fmla="val 4144"/>
              </a:avLst>
            </a:prstGeom>
            <a:gradFill flip="none" rotWithShape="1">
              <a:gsLst>
                <a:gs pos="0">
                  <a:srgbClr val="ABC1FF"/>
                </a:gs>
                <a:gs pos="100000">
                  <a:schemeClr val="bg1"/>
                </a:gs>
              </a:gsLst>
              <a:lin ang="5400000" scaled="1"/>
              <a:tileRect/>
            </a:gradFill>
            <a:ln w="38100" cap="flat" cmpd="sng" algn="ctr">
              <a:solidFill>
                <a:schemeClr val="bg1"/>
              </a:solidFill>
              <a:prstDash val="solid"/>
              <a:round/>
              <a:headEnd type="none" w="med" len="med"/>
              <a:tailEnd type="none" w="med" len="med"/>
            </a:ln>
            <a:effectLst/>
            <a:scene3d>
              <a:camera prst="perspectiveLeft" fov="4500000">
                <a:rot lat="0" lon="0" rev="0"/>
              </a:camera>
              <a:lightRig rig="threePt" dir="t"/>
            </a:scene3d>
          </p:spPr>
          <p:txBody>
            <a:bodyPr/>
            <a:lstStyle/>
            <a:p>
              <a:pPr>
                <a:defRPr/>
              </a:pPr>
              <a:endParaRPr lang="es-ES">
                <a:latin typeface="Calibri" pitchFamily="34" charset="0"/>
                <a:ea typeface="ＭＳ Ｐゴシック" charset="-128"/>
                <a:cs typeface="+mn-cs"/>
              </a:endParaRPr>
            </a:p>
          </p:txBody>
        </p:sp>
        <p:sp>
          <p:nvSpPr>
            <p:cNvPr id="14342" name="Text Box 14"/>
            <p:cNvSpPr txBox="1">
              <a:spLocks noChangeArrowheads="1"/>
            </p:cNvSpPr>
            <p:nvPr/>
          </p:nvSpPr>
          <p:spPr bwMode="auto">
            <a:xfrm>
              <a:off x="285720" y="1071546"/>
              <a:ext cx="8642350" cy="1384995"/>
            </a:xfrm>
            <a:prstGeom prst="rect">
              <a:avLst/>
            </a:prstGeom>
            <a:noFill/>
            <a:ln w="12700">
              <a:noFill/>
              <a:miter lim="800000"/>
              <a:headEnd/>
              <a:tailEnd/>
            </a:ln>
          </p:spPr>
          <p:txBody>
            <a:bodyPr>
              <a:spAutoFit/>
            </a:bodyPr>
            <a:lstStyle/>
            <a:p>
              <a:pPr marL="288925" indent="-288925">
                <a:buClr>
                  <a:srgbClr val="00B050"/>
                </a:buClr>
                <a:buFont typeface="Wingdings" pitchFamily="2" charset="2"/>
                <a:buChar char="l"/>
              </a:pPr>
              <a:r>
                <a:rPr lang="es-ES" sz="2000" b="1" smtClean="0">
                  <a:latin typeface="Calibri" pitchFamily="34" charset="0"/>
                  <a:cs typeface="Tahoma" pitchFamily="34" charset="0"/>
                </a:rPr>
                <a:t>Heterogeneidad completa en front end y back end</a:t>
              </a:r>
            </a:p>
            <a:p>
              <a:pPr marL="288925" indent="-288925">
                <a:buClr>
                  <a:srgbClr val="FFC000"/>
                </a:buClr>
                <a:buFont typeface="Wingdings" pitchFamily="2" charset="2"/>
                <a:buChar char="ü"/>
              </a:pPr>
              <a:r>
                <a:rPr lang="es-ES" sz="1600" smtClean="0">
                  <a:latin typeface="Calibri" pitchFamily="34" charset="0"/>
                </a:rPr>
                <a:t>VDI, Terminal Services, Sistemas Físicos así como Aplicaciones Virtualizadas (32 y 64 bits)</a:t>
              </a:r>
            </a:p>
            <a:p>
              <a:pPr marL="288925" indent="-288925">
                <a:buClr>
                  <a:srgbClr val="FFC000"/>
                </a:buClr>
                <a:buFont typeface="Wingdings" pitchFamily="2" charset="2"/>
                <a:buChar char="ü"/>
              </a:pPr>
              <a:r>
                <a:rPr lang="es-ES" sz="1600" smtClean="0">
                  <a:latin typeface="Calibri" pitchFamily="34" charset="0"/>
                </a:rPr>
                <a:t>Clientes Linux, Java y todas las versiones de Sistema Operativo Windows</a:t>
              </a:r>
            </a:p>
            <a:p>
              <a:pPr marL="288925" indent="-288925">
                <a:buClr>
                  <a:srgbClr val="FFC000"/>
                </a:buClr>
                <a:buFont typeface="Wingdings" pitchFamily="2" charset="2"/>
                <a:buChar char="ü"/>
              </a:pPr>
              <a:r>
                <a:rPr lang="es-ES" sz="1600" smtClean="0">
                  <a:latin typeface="Calibri" pitchFamily="34" charset="0"/>
                </a:rPr>
                <a:t>Dispositivos Thinclient: Wyse, HP…</a:t>
              </a:r>
            </a:p>
            <a:p>
              <a:pPr marL="288925" indent="-288925">
                <a:buClr>
                  <a:srgbClr val="FFC000"/>
                </a:buClr>
                <a:buFont typeface="Wingdings" pitchFamily="2" charset="2"/>
                <a:buChar char="ü"/>
              </a:pPr>
              <a:r>
                <a:rPr lang="es-ES" sz="1600" smtClean="0">
                  <a:latin typeface="Calibri" pitchFamily="34" charset="0"/>
                </a:rPr>
                <a:t>Driver universal para impresoras locales y de red, optimización para redes WAN</a:t>
              </a:r>
            </a:p>
          </p:txBody>
        </p:sp>
      </p:grpSp>
      <p:grpSp>
        <p:nvGrpSpPr>
          <p:cNvPr id="3" name="Group 21"/>
          <p:cNvGrpSpPr/>
          <p:nvPr/>
        </p:nvGrpSpPr>
        <p:grpSpPr>
          <a:xfrm>
            <a:off x="214282" y="2428868"/>
            <a:ext cx="8713788" cy="1390656"/>
            <a:chOff x="214282" y="2428868"/>
            <a:chExt cx="8713788" cy="1390656"/>
          </a:xfrm>
        </p:grpSpPr>
        <p:sp>
          <p:nvSpPr>
            <p:cNvPr id="15" name="Rounded Rectangle 14"/>
            <p:cNvSpPr/>
            <p:nvPr/>
          </p:nvSpPr>
          <p:spPr bwMode="auto">
            <a:xfrm>
              <a:off x="214282" y="2428868"/>
              <a:ext cx="8642485" cy="1390656"/>
            </a:xfrm>
            <a:prstGeom prst="roundRect">
              <a:avLst>
                <a:gd name="adj" fmla="val 4144"/>
              </a:avLst>
            </a:prstGeom>
            <a:gradFill flip="none" rotWithShape="1">
              <a:gsLst>
                <a:gs pos="0">
                  <a:srgbClr val="ABC1FF"/>
                </a:gs>
                <a:gs pos="100000">
                  <a:schemeClr val="bg1"/>
                </a:gs>
              </a:gsLst>
              <a:lin ang="5400000" scaled="1"/>
              <a:tileRect/>
            </a:gradFill>
            <a:ln w="38100" cap="flat" cmpd="sng" algn="ctr">
              <a:solidFill>
                <a:schemeClr val="bg1"/>
              </a:solidFill>
              <a:prstDash val="solid"/>
              <a:round/>
              <a:headEnd type="none" w="med" len="med"/>
              <a:tailEnd type="none" w="med" len="med"/>
            </a:ln>
            <a:effectLst/>
            <a:scene3d>
              <a:camera prst="perspectiveLeft" fov="4500000">
                <a:rot lat="0" lon="0" rev="0"/>
              </a:camera>
              <a:lightRig rig="threePt" dir="t"/>
            </a:scene3d>
          </p:spPr>
          <p:txBody>
            <a:bodyPr/>
            <a:lstStyle/>
            <a:p>
              <a:pPr>
                <a:defRPr/>
              </a:pPr>
              <a:endParaRPr lang="es-ES">
                <a:latin typeface="Calibri" pitchFamily="34" charset="0"/>
                <a:ea typeface="ＭＳ Ｐゴシック" charset="-128"/>
                <a:cs typeface="+mn-cs"/>
              </a:endParaRPr>
            </a:p>
          </p:txBody>
        </p:sp>
        <p:sp>
          <p:nvSpPr>
            <p:cNvPr id="14344" name="Text Box 14"/>
            <p:cNvSpPr txBox="1">
              <a:spLocks noChangeArrowheads="1"/>
            </p:cNvSpPr>
            <p:nvPr/>
          </p:nvSpPr>
          <p:spPr bwMode="auto">
            <a:xfrm>
              <a:off x="285720" y="2428868"/>
              <a:ext cx="8642350" cy="1384995"/>
            </a:xfrm>
            <a:prstGeom prst="rect">
              <a:avLst/>
            </a:prstGeom>
            <a:noFill/>
            <a:ln w="12700">
              <a:noFill/>
              <a:miter lim="800000"/>
              <a:headEnd/>
              <a:tailEnd/>
            </a:ln>
          </p:spPr>
          <p:txBody>
            <a:bodyPr>
              <a:spAutoFit/>
            </a:bodyPr>
            <a:lstStyle/>
            <a:p>
              <a:pPr marL="288925" indent="-288925">
                <a:buClr>
                  <a:srgbClr val="00B050"/>
                </a:buClr>
                <a:buFont typeface="Wingdings" pitchFamily="2" charset="2"/>
                <a:buChar char="l"/>
              </a:pPr>
              <a:r>
                <a:rPr lang="es-ES" sz="2000" b="1" smtClean="0">
                  <a:latin typeface="Calibri" pitchFamily="34" charset="0"/>
                  <a:cs typeface="Tahoma" pitchFamily="34" charset="0"/>
                </a:rPr>
                <a:t>Seguridad y Alta Escalabilidad</a:t>
              </a:r>
            </a:p>
            <a:p>
              <a:pPr marL="288925" indent="-288925">
                <a:buClr>
                  <a:srgbClr val="FFC000"/>
                </a:buClr>
                <a:buFont typeface="Wingdings" pitchFamily="2" charset="2"/>
                <a:buChar char="ü"/>
              </a:pPr>
              <a:r>
                <a:rPr lang="es-ES" sz="1600" smtClean="0">
                  <a:latin typeface="Calibri" pitchFamily="34" charset="0"/>
                  <a:cs typeface="Arial" pitchFamily="34" charset="0"/>
                </a:rPr>
                <a:t>Autenticación con Smartcard - Autenticación Kerberos</a:t>
              </a:r>
            </a:p>
            <a:p>
              <a:pPr marL="288925" indent="-288925">
                <a:buClr>
                  <a:srgbClr val="FFC000"/>
                </a:buClr>
                <a:buFont typeface="Wingdings" pitchFamily="2" charset="2"/>
                <a:buChar char="ü"/>
              </a:pPr>
              <a:r>
                <a:rPr lang="es-ES" sz="1600" smtClean="0">
                  <a:latin typeface="Calibri" pitchFamily="34" charset="0"/>
                </a:rPr>
                <a:t>Un solo broker (virtualizable) soporta miles de usuarios con una BBDD de 40MB / 1000 usuarios</a:t>
              </a:r>
            </a:p>
            <a:p>
              <a:pPr marL="288925" indent="-288925">
                <a:buClr>
                  <a:srgbClr val="FFC000"/>
                </a:buClr>
                <a:buFont typeface="Wingdings" pitchFamily="2" charset="2"/>
                <a:buChar char="ü"/>
              </a:pPr>
              <a:r>
                <a:rPr lang="es-ES" sz="1600" smtClean="0">
                  <a:latin typeface="Calibri" pitchFamily="34" charset="0"/>
                </a:rPr>
                <a:t>Balanceo de Carga, Publicación en Internet y Pasarela SSL mejorada “out of the box”</a:t>
              </a:r>
            </a:p>
            <a:p>
              <a:pPr marL="288925" indent="-288925">
                <a:buClr>
                  <a:srgbClr val="FFC000"/>
                </a:buClr>
                <a:buFont typeface="Wingdings" pitchFamily="2" charset="2"/>
                <a:buChar char="ü"/>
              </a:pPr>
              <a:r>
                <a:rPr lang="es-ES" sz="1600" smtClean="0">
                  <a:latin typeface="Calibri" pitchFamily="34" charset="0"/>
                </a:rPr>
                <a:t>Asignación permanente de máquina virtual a dirección IP, subnet, grupo y OU</a:t>
              </a:r>
              <a:endParaRPr lang="es-ES" sz="1600">
                <a:latin typeface="Calibri" pitchFamily="34" charset="0"/>
              </a:endParaRPr>
            </a:p>
          </p:txBody>
        </p:sp>
      </p:grpSp>
      <p:grpSp>
        <p:nvGrpSpPr>
          <p:cNvPr id="4" name="Group 22"/>
          <p:cNvGrpSpPr/>
          <p:nvPr/>
        </p:nvGrpSpPr>
        <p:grpSpPr>
          <a:xfrm>
            <a:off x="214282" y="3786190"/>
            <a:ext cx="8713788" cy="1384995"/>
            <a:chOff x="214282" y="3786190"/>
            <a:chExt cx="8713788" cy="1384995"/>
          </a:xfrm>
        </p:grpSpPr>
        <p:sp>
          <p:nvSpPr>
            <p:cNvPr id="18" name="Rounded Rectangle 17"/>
            <p:cNvSpPr/>
            <p:nvPr/>
          </p:nvSpPr>
          <p:spPr bwMode="auto">
            <a:xfrm>
              <a:off x="214282" y="3786191"/>
              <a:ext cx="8642485" cy="1357322"/>
            </a:xfrm>
            <a:prstGeom prst="roundRect">
              <a:avLst>
                <a:gd name="adj" fmla="val 4144"/>
              </a:avLst>
            </a:prstGeom>
            <a:gradFill flip="none" rotWithShape="1">
              <a:gsLst>
                <a:gs pos="0">
                  <a:srgbClr val="ABC1FF"/>
                </a:gs>
                <a:gs pos="100000">
                  <a:schemeClr val="bg1"/>
                </a:gs>
              </a:gsLst>
              <a:lin ang="5400000" scaled="1"/>
              <a:tileRect/>
            </a:gradFill>
            <a:ln w="38100" cap="flat" cmpd="sng" algn="ctr">
              <a:solidFill>
                <a:schemeClr val="bg1"/>
              </a:solidFill>
              <a:prstDash val="solid"/>
              <a:round/>
              <a:headEnd type="none" w="med" len="med"/>
              <a:tailEnd type="none" w="med" len="med"/>
            </a:ln>
            <a:effectLst/>
            <a:scene3d>
              <a:camera prst="perspectiveLeft" fov="4500000">
                <a:rot lat="0" lon="0" rev="0"/>
              </a:camera>
              <a:lightRig rig="threePt" dir="t"/>
            </a:scene3d>
          </p:spPr>
          <p:txBody>
            <a:bodyPr/>
            <a:lstStyle/>
            <a:p>
              <a:pPr>
                <a:defRPr/>
              </a:pPr>
              <a:endParaRPr lang="es-ES">
                <a:latin typeface="Calibri" pitchFamily="34" charset="0"/>
                <a:ea typeface="ＭＳ Ｐゴシック" charset="-128"/>
                <a:cs typeface="+mn-cs"/>
              </a:endParaRPr>
            </a:p>
          </p:txBody>
        </p:sp>
        <p:sp>
          <p:nvSpPr>
            <p:cNvPr id="14346" name="Text Box 14"/>
            <p:cNvSpPr txBox="1">
              <a:spLocks noChangeArrowheads="1"/>
            </p:cNvSpPr>
            <p:nvPr/>
          </p:nvSpPr>
          <p:spPr bwMode="auto">
            <a:xfrm>
              <a:off x="285720" y="3786190"/>
              <a:ext cx="8642350" cy="1384995"/>
            </a:xfrm>
            <a:prstGeom prst="rect">
              <a:avLst/>
            </a:prstGeom>
            <a:noFill/>
            <a:ln w="12700">
              <a:noFill/>
              <a:miter lim="800000"/>
              <a:headEnd/>
              <a:tailEnd/>
            </a:ln>
          </p:spPr>
          <p:txBody>
            <a:bodyPr>
              <a:spAutoFit/>
            </a:bodyPr>
            <a:lstStyle/>
            <a:p>
              <a:pPr marL="288925" indent="-288925">
                <a:buClr>
                  <a:srgbClr val="00B050"/>
                </a:buClr>
                <a:buFont typeface="Wingdings" pitchFamily="2" charset="2"/>
                <a:buChar char="l"/>
              </a:pPr>
              <a:r>
                <a:rPr lang="es-ES" sz="2000" b="1" dirty="0" smtClean="0">
                  <a:latin typeface="Calibri" pitchFamily="34" charset="0"/>
                  <a:cs typeface="Tahoma" pitchFamily="34" charset="0"/>
                </a:rPr>
                <a:t>Máxima Experiencia de Usuario: EOP</a:t>
              </a:r>
            </a:p>
            <a:p>
              <a:pPr marL="288925" indent="-288925">
                <a:buClr>
                  <a:srgbClr val="FFC000"/>
                </a:buClr>
                <a:buFont typeface="Wingdings" pitchFamily="2" charset="2"/>
                <a:buChar char="ü"/>
              </a:pPr>
              <a:r>
                <a:rPr lang="es-ES" sz="1600" dirty="0" smtClean="0">
                  <a:latin typeface="Calibri" pitchFamily="34" charset="0"/>
                </a:rPr>
                <a:t>Redirección Universal de dispositivos USB</a:t>
              </a:r>
            </a:p>
            <a:p>
              <a:pPr marL="288925" indent="-288925">
                <a:buClr>
                  <a:srgbClr val="FFC000"/>
                </a:buClr>
                <a:buFont typeface="Wingdings" pitchFamily="2" charset="2"/>
                <a:buChar char="ü"/>
              </a:pPr>
              <a:r>
                <a:rPr lang="es-ES" sz="1600" dirty="0" smtClean="0">
                  <a:latin typeface="Calibri" pitchFamily="34" charset="0"/>
                </a:rPr>
                <a:t>Aceleración Gráfica con compresión del ancho de banda</a:t>
              </a:r>
            </a:p>
            <a:p>
              <a:pPr marL="288925" indent="-288925">
                <a:buClr>
                  <a:srgbClr val="FFC000"/>
                </a:buClr>
                <a:buFont typeface="Wingdings" pitchFamily="2" charset="2"/>
                <a:buChar char="ü"/>
              </a:pPr>
              <a:r>
                <a:rPr lang="es-ES" sz="1600" dirty="0" smtClean="0">
                  <a:latin typeface="Calibri" pitchFamily="34" charset="0"/>
                </a:rPr>
                <a:t>Redirección Multimedia y </a:t>
              </a:r>
            </a:p>
            <a:p>
              <a:pPr marL="288925" indent="-288925">
                <a:buClr>
                  <a:srgbClr val="FFC000"/>
                </a:buClr>
                <a:buFont typeface="Wingdings" pitchFamily="2" charset="2"/>
                <a:buChar char="ü"/>
              </a:pPr>
              <a:r>
                <a:rPr lang="es-ES" sz="1600" dirty="0" smtClean="0">
                  <a:latin typeface="Calibri" pitchFamily="34" charset="0"/>
                </a:rPr>
                <a:t>Audio Bidireccional</a:t>
              </a:r>
              <a:endParaRPr lang="es-ES" sz="1600" dirty="0">
                <a:latin typeface="Calibri" pitchFamily="34" charset="0"/>
              </a:endParaRPr>
            </a:p>
          </p:txBody>
        </p:sp>
      </p:grpSp>
      <p:sp>
        <p:nvSpPr>
          <p:cNvPr id="11" name="Title 1"/>
          <p:cNvSpPr txBox="1">
            <a:spLocks/>
          </p:cNvSpPr>
          <p:nvPr/>
        </p:nvSpPr>
        <p:spPr>
          <a:xfrm>
            <a:off x="428596" y="285728"/>
            <a:ext cx="8229600" cy="78581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smtClean="0">
                <a:ln>
                  <a:noFill/>
                </a:ln>
                <a:solidFill>
                  <a:schemeClr val="tx2"/>
                </a:solidFill>
                <a:effectLst>
                  <a:outerShdw blurRad="38100" dist="38100" dir="2700000" algn="tl">
                    <a:srgbClr val="000000">
                      <a:alpha val="43137"/>
                    </a:srgbClr>
                  </a:outerShdw>
                </a:effectLst>
                <a:uLnTx/>
                <a:uFillTx/>
                <a:latin typeface="+mj-lt"/>
                <a:ea typeface="+mj-ea"/>
                <a:cs typeface="+mj-cs"/>
              </a:rPr>
              <a:t>                      </a:t>
            </a:r>
            <a:r>
              <a:rPr kumimoji="0" lang="es-ES" sz="4000" b="1" i="0" u="none" strike="noStrike" kern="1200" cap="none" spc="0" normalizeH="0" baseline="0" smtClean="0">
                <a:ln>
                  <a:noFill/>
                </a:ln>
                <a:solidFill>
                  <a:srgbClr val="16468C"/>
                </a:solidFill>
                <a:effectLst>
                  <a:outerShdw blurRad="38100" dist="38100" dir="2700000" algn="tl">
                    <a:srgbClr val="000000">
                      <a:alpha val="43137"/>
                    </a:srgbClr>
                  </a:outerShdw>
                </a:effectLst>
                <a:uLnTx/>
                <a:uFillTx/>
                <a:latin typeface="+mj-lt"/>
                <a:ea typeface="+mj-ea"/>
                <a:cs typeface="+mj-cs"/>
              </a:rPr>
              <a:t>– Mucho más que un Broker</a:t>
            </a:r>
            <a:endParaRPr kumimoji="0" lang="es-ES" sz="4000" b="1" u="none" strike="noStrike" kern="1200" cap="none" spc="0" normalizeH="0" baseline="0" smtClean="0">
              <a:ln>
                <a:noFill/>
              </a:ln>
              <a:solidFill>
                <a:srgbClr val="16468C"/>
              </a:solidFill>
              <a:effectLst>
                <a:outerShdw blurRad="38100" dist="38100" dir="2700000" algn="tl">
                  <a:srgbClr val="000000">
                    <a:alpha val="43137"/>
                  </a:srgbClr>
                </a:outerShdw>
              </a:effectLst>
              <a:uLnTx/>
              <a:uFillTx/>
              <a:latin typeface="+mj-lt"/>
              <a:ea typeface="+mj-ea"/>
              <a:cs typeface="+mj-cs"/>
            </a:endParaRPr>
          </a:p>
        </p:txBody>
      </p:sp>
      <p:pic>
        <p:nvPicPr>
          <p:cNvPr id="12" name="Picture 11"/>
          <p:cNvPicPr/>
          <p:nvPr/>
        </p:nvPicPr>
        <p:blipFill>
          <a:blip r:embed="rId2">
            <a:clrChange>
              <a:clrFrom>
                <a:srgbClr val="FFFFFF"/>
              </a:clrFrom>
              <a:clrTo>
                <a:srgbClr val="FFFFFF">
                  <a:alpha val="0"/>
                </a:srgbClr>
              </a:clrTo>
            </a:clrChange>
          </a:blip>
          <a:srcRect/>
          <a:stretch>
            <a:fillRect/>
          </a:stretch>
        </p:blipFill>
        <p:spPr bwMode="auto">
          <a:xfrm>
            <a:off x="642910" y="214290"/>
            <a:ext cx="2500330" cy="714380"/>
          </a:xfrm>
          <a:prstGeom prst="rect">
            <a:avLst/>
          </a:prstGeom>
          <a:noFill/>
          <a:ln w="9525">
            <a:noFill/>
            <a:miter lim="800000"/>
            <a:headEnd/>
            <a:tailEnd/>
          </a:ln>
        </p:spPr>
      </p:pic>
      <p:grpSp>
        <p:nvGrpSpPr>
          <p:cNvPr id="5" name="Group 23"/>
          <p:cNvGrpSpPr/>
          <p:nvPr/>
        </p:nvGrpSpPr>
        <p:grpSpPr>
          <a:xfrm>
            <a:off x="214282" y="5143512"/>
            <a:ext cx="8713788" cy="1384995"/>
            <a:chOff x="214282" y="5143512"/>
            <a:chExt cx="8713788" cy="1384995"/>
          </a:xfrm>
        </p:grpSpPr>
        <p:sp>
          <p:nvSpPr>
            <p:cNvPr id="19" name="Rounded Rectangle 18"/>
            <p:cNvSpPr/>
            <p:nvPr/>
          </p:nvSpPr>
          <p:spPr bwMode="auto">
            <a:xfrm>
              <a:off x="214282" y="5143513"/>
              <a:ext cx="8642485" cy="1357322"/>
            </a:xfrm>
            <a:prstGeom prst="roundRect">
              <a:avLst>
                <a:gd name="adj" fmla="val 4144"/>
              </a:avLst>
            </a:prstGeom>
            <a:gradFill flip="none" rotWithShape="1">
              <a:gsLst>
                <a:gs pos="0">
                  <a:srgbClr val="ABC1FF"/>
                </a:gs>
                <a:gs pos="100000">
                  <a:schemeClr val="bg1"/>
                </a:gs>
              </a:gsLst>
              <a:lin ang="5400000" scaled="1"/>
              <a:tileRect/>
            </a:gradFill>
            <a:ln w="38100" cap="flat" cmpd="sng" algn="ctr">
              <a:solidFill>
                <a:schemeClr val="bg1"/>
              </a:solidFill>
              <a:prstDash val="solid"/>
              <a:round/>
              <a:headEnd type="none" w="med" len="med"/>
              <a:tailEnd type="none" w="med" len="med"/>
            </a:ln>
            <a:effectLst/>
            <a:scene3d>
              <a:camera prst="perspectiveLeft" fov="4500000">
                <a:rot lat="0" lon="0" rev="0"/>
              </a:camera>
              <a:lightRig rig="threePt" dir="t"/>
            </a:scene3d>
          </p:spPr>
          <p:txBody>
            <a:bodyPr/>
            <a:lstStyle/>
            <a:p>
              <a:pPr>
                <a:defRPr/>
              </a:pPr>
              <a:endParaRPr lang="es-ES">
                <a:latin typeface="Calibri" pitchFamily="34" charset="0"/>
                <a:ea typeface="ＭＳ Ｐゴシック" charset="-128"/>
                <a:cs typeface="+mn-cs"/>
              </a:endParaRPr>
            </a:p>
          </p:txBody>
        </p:sp>
        <p:sp>
          <p:nvSpPr>
            <p:cNvPr id="20" name="Text Box 14"/>
            <p:cNvSpPr txBox="1">
              <a:spLocks noChangeArrowheads="1"/>
            </p:cNvSpPr>
            <p:nvPr/>
          </p:nvSpPr>
          <p:spPr bwMode="auto">
            <a:xfrm>
              <a:off x="285720" y="5143512"/>
              <a:ext cx="8642350" cy="1384995"/>
            </a:xfrm>
            <a:prstGeom prst="rect">
              <a:avLst/>
            </a:prstGeom>
            <a:noFill/>
            <a:ln w="12700">
              <a:noFill/>
              <a:miter lim="800000"/>
              <a:headEnd/>
              <a:tailEnd/>
            </a:ln>
          </p:spPr>
          <p:txBody>
            <a:bodyPr>
              <a:spAutoFit/>
            </a:bodyPr>
            <a:lstStyle/>
            <a:p>
              <a:pPr marL="288925" indent="-288925">
                <a:buClr>
                  <a:srgbClr val="00B050"/>
                </a:buClr>
                <a:buFont typeface="Wingdings" pitchFamily="2" charset="2"/>
                <a:buChar char="l"/>
              </a:pPr>
              <a:r>
                <a:rPr lang="es-ES" sz="2000" b="1" dirty="0" smtClean="0">
                  <a:latin typeface="Calibri" pitchFamily="34" charset="0"/>
                  <a:cs typeface="Tahoma" pitchFamily="34" charset="0"/>
                </a:rPr>
                <a:t>Consola de Gestión Mejorada</a:t>
              </a:r>
            </a:p>
            <a:p>
              <a:pPr marL="288925" indent="-288925">
                <a:buClr>
                  <a:srgbClr val="FFC000"/>
                </a:buClr>
                <a:buFont typeface="Wingdings" pitchFamily="2" charset="2"/>
                <a:buChar char="ü"/>
              </a:pPr>
              <a:r>
                <a:rPr lang="es-ES" sz="1600" dirty="0" smtClean="0">
                  <a:latin typeface="Calibri" pitchFamily="34" charset="0"/>
                </a:rPr>
                <a:t>Administración delegada</a:t>
              </a:r>
            </a:p>
            <a:p>
              <a:pPr marL="288925" indent="-288925">
                <a:buClr>
                  <a:srgbClr val="FFC000"/>
                </a:buClr>
                <a:buFont typeface="Wingdings" pitchFamily="2" charset="2"/>
                <a:buChar char="ü"/>
              </a:pPr>
              <a:r>
                <a:rPr lang="es-ES" sz="1600" dirty="0" smtClean="0">
                  <a:latin typeface="Calibri" pitchFamily="34" charset="0"/>
                </a:rPr>
                <a:t>Gestión de perfiles de usuario para Terminal </a:t>
              </a:r>
              <a:r>
                <a:rPr lang="es-ES" sz="1600" dirty="0" err="1" smtClean="0">
                  <a:latin typeface="Calibri" pitchFamily="34" charset="0"/>
                </a:rPr>
                <a:t>Services</a:t>
              </a:r>
              <a:r>
                <a:rPr lang="es-ES" sz="1600" dirty="0" smtClean="0">
                  <a:latin typeface="Calibri" pitchFamily="34" charset="0"/>
                </a:rPr>
                <a:t>, VDI y escritorios físicos. (Perfil Híbrido)</a:t>
              </a:r>
            </a:p>
            <a:p>
              <a:pPr marL="288925" indent="-288925">
                <a:buClr>
                  <a:srgbClr val="FFC000"/>
                </a:buClr>
                <a:buFont typeface="Wingdings" pitchFamily="2" charset="2"/>
                <a:buChar char="ü"/>
              </a:pPr>
              <a:r>
                <a:rPr lang="es-ES" sz="1600" dirty="0" err="1" smtClean="0">
                  <a:latin typeface="Calibri" pitchFamily="34" charset="0"/>
                </a:rPr>
                <a:t>Shadowing</a:t>
              </a:r>
              <a:r>
                <a:rPr lang="es-ES" sz="1600" dirty="0" smtClean="0">
                  <a:latin typeface="Calibri" pitchFamily="34" charset="0"/>
                </a:rPr>
                <a:t> de sesión, control remoto y/o supervisión de la sesión del usuario</a:t>
              </a:r>
            </a:p>
            <a:p>
              <a:pPr marL="288925" indent="-288925">
                <a:buClr>
                  <a:srgbClr val="FFC000"/>
                </a:buClr>
                <a:buFont typeface="Wingdings" pitchFamily="2" charset="2"/>
                <a:buChar char="ü"/>
              </a:pPr>
              <a:r>
                <a:rPr lang="es-ES" sz="1600" dirty="0" smtClean="0">
                  <a:latin typeface="Calibri" pitchFamily="34" charset="0"/>
                </a:rPr>
                <a:t>Reconfiguración de máquina virtual desde consola de gestión, memoria, disco, </a:t>
              </a:r>
              <a:r>
                <a:rPr lang="es-ES" sz="1600" dirty="0" err="1" smtClean="0">
                  <a:latin typeface="Calibri" pitchFamily="34" charset="0"/>
                </a:rPr>
                <a:t>etc</a:t>
              </a:r>
              <a:r>
                <a:rPr lang="es-ES" sz="1600" dirty="0" smtClean="0">
                  <a:latin typeface="Calibri" pitchFamily="34" charset="0"/>
                </a:rPr>
                <a:t>…</a:t>
              </a:r>
              <a:endParaRPr lang="es-ES" sz="1600" dirty="0">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0"/>
          <p:cNvSpPr>
            <a:spLocks noChangeArrowheads="1"/>
          </p:cNvSpPr>
          <p:nvPr/>
        </p:nvSpPr>
        <p:spPr bwMode="auto">
          <a:xfrm>
            <a:off x="357158" y="1643050"/>
            <a:ext cx="8358246" cy="584200"/>
          </a:xfrm>
          <a:prstGeom prst="rightArrow">
            <a:avLst>
              <a:gd name="adj1" fmla="val 64019"/>
              <a:gd name="adj2" fmla="val 116063"/>
            </a:avLst>
          </a:prstGeom>
          <a:gradFill>
            <a:gsLst>
              <a:gs pos="0">
                <a:schemeClr val="tx2"/>
              </a:gs>
              <a:gs pos="50000">
                <a:schemeClr val="accent1"/>
              </a:gs>
              <a:gs pos="100000">
                <a:schemeClr val="tx2">
                  <a:lumMod val="20000"/>
                  <a:lumOff val="80000"/>
                </a:schemeClr>
              </a:gs>
            </a:gsLst>
            <a:path path="circle">
              <a:fillToRect l="100000" t="100000"/>
            </a:path>
          </a:gra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lstStyle/>
          <a:p>
            <a:pPr eaLnBrk="0" hangingPunct="0">
              <a:defRPr/>
            </a:pPr>
            <a:r>
              <a:rPr lang="en-US" dirty="0">
                <a:latin typeface="Calibri" pitchFamily="34" charset="0"/>
                <a:ea typeface="ＭＳ Ｐゴシック" charset="-128"/>
              </a:rPr>
              <a:t>        </a:t>
            </a:r>
            <a:r>
              <a:rPr lang="en-US" dirty="0" smtClean="0">
                <a:latin typeface="Calibri" pitchFamily="34" charset="0"/>
                <a:ea typeface="ＭＳ Ｐゴシック" charset="-128"/>
              </a:rPr>
              <a:t>                  </a:t>
            </a:r>
            <a:r>
              <a:rPr lang="en-US" b="1" dirty="0" smtClean="0">
                <a:solidFill>
                  <a:schemeClr val="bg1"/>
                </a:solidFill>
                <a:latin typeface="Calibri" pitchFamily="34" charset="0"/>
                <a:ea typeface="ＭＳ Ｐゴシック" charset="-128"/>
              </a:rPr>
              <a:t>Q2 2009                        			H2 2009</a:t>
            </a:r>
            <a:endParaRPr lang="en-US" dirty="0">
              <a:solidFill>
                <a:schemeClr val="bg1"/>
              </a:solidFill>
              <a:latin typeface="Calibri" pitchFamily="34" charset="0"/>
              <a:ea typeface="ＭＳ Ｐゴシック" charset="-128"/>
            </a:endParaRPr>
          </a:p>
        </p:txBody>
      </p:sp>
      <p:sp>
        <p:nvSpPr>
          <p:cNvPr id="7" name="Title 1"/>
          <p:cNvSpPr txBox="1">
            <a:spLocks/>
          </p:cNvSpPr>
          <p:nvPr/>
        </p:nvSpPr>
        <p:spPr>
          <a:xfrm>
            <a:off x="214282" y="214290"/>
            <a:ext cx="8443914" cy="785818"/>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 </a:t>
            </a:r>
            <a:r>
              <a:rPr kumimoji="0" lang="en-US" sz="4000" b="1" i="0" u="none" strike="noStrike" kern="1200" cap="none" spc="0" normalizeH="0" baseline="0" noProof="0" dirty="0" err="1" smtClean="0">
                <a:ln>
                  <a:noFill/>
                </a:ln>
                <a:solidFill>
                  <a:srgbClr val="16468C"/>
                </a:solidFill>
                <a:effectLst>
                  <a:outerShdw blurRad="38100" dist="38100" dir="2700000" algn="tl">
                    <a:srgbClr val="000000">
                      <a:alpha val="43137"/>
                    </a:srgbClr>
                  </a:outerShdw>
                </a:effectLst>
                <a:uLnTx/>
                <a:uFillTx/>
                <a:latin typeface="+mj-lt"/>
                <a:ea typeface="+mj-ea"/>
                <a:cs typeface="+mj-cs"/>
              </a:rPr>
              <a:t>Futuro</a:t>
            </a:r>
            <a:endParaRPr kumimoji="0" lang="en-US" sz="4000" b="1"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endParaRPr>
          </a:p>
        </p:txBody>
      </p:sp>
      <p:pic>
        <p:nvPicPr>
          <p:cNvPr id="8" name="Picture 7"/>
          <p:cNvPicPr/>
          <p:nvPr/>
        </p:nvPicPr>
        <p:blipFill>
          <a:blip r:embed="rId2">
            <a:clrChange>
              <a:clrFrom>
                <a:srgbClr val="FFFFFF"/>
              </a:clrFrom>
              <a:clrTo>
                <a:srgbClr val="FFFFFF">
                  <a:alpha val="0"/>
                </a:srgbClr>
              </a:clrTo>
            </a:clrChange>
          </a:blip>
          <a:srcRect/>
          <a:stretch>
            <a:fillRect/>
          </a:stretch>
        </p:blipFill>
        <p:spPr bwMode="auto">
          <a:xfrm>
            <a:off x="642910" y="214290"/>
            <a:ext cx="2500330" cy="714380"/>
          </a:xfrm>
          <a:prstGeom prst="rect">
            <a:avLst/>
          </a:prstGeom>
          <a:noFill/>
          <a:ln w="9525">
            <a:noFill/>
            <a:miter lim="800000"/>
            <a:headEnd/>
            <a:tailEnd/>
          </a:ln>
        </p:spPr>
      </p:pic>
      <p:sp>
        <p:nvSpPr>
          <p:cNvPr id="10" name="Rounded Rectangle 9"/>
          <p:cNvSpPr/>
          <p:nvPr/>
        </p:nvSpPr>
        <p:spPr bwMode="auto">
          <a:xfrm>
            <a:off x="357158" y="2428868"/>
            <a:ext cx="4122737" cy="2928958"/>
          </a:xfrm>
          <a:prstGeom prst="roundRect">
            <a:avLst>
              <a:gd name="adj" fmla="val 3958"/>
            </a:avLst>
          </a:prstGeom>
          <a:gradFill flip="none" rotWithShape="1">
            <a:gsLst>
              <a:gs pos="0">
                <a:srgbClr val="FFFFCC"/>
              </a:gs>
              <a:gs pos="50000">
                <a:schemeClr val="bg1"/>
              </a:gs>
            </a:gsLst>
            <a:lin ang="0" scaled="1"/>
            <a:tileRect/>
          </a:gradFill>
          <a:ln w="38100" cap="flat" cmpd="sng" algn="ctr">
            <a:noFill/>
            <a:prstDash val="solid"/>
            <a:round/>
            <a:headEnd type="none" w="med" len="med"/>
            <a:tailEnd type="none" w="med" len="med"/>
          </a:ln>
          <a:effectLst>
            <a:outerShdw blurRad="44450" dist="27940" dir="5400000" algn="ctr">
              <a:srgbClr val="000000">
                <a:alpha val="32000"/>
              </a:srgbClr>
            </a:outerShdw>
          </a:effectLst>
        </p:spPr>
        <p:txBody>
          <a:bodyPr/>
          <a:lstStyle/>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Integración con SCVMM</a:t>
            </a:r>
          </a:p>
          <a:p>
            <a:pPr lvl="1">
              <a:buClr>
                <a:srgbClr val="00B050"/>
              </a:buClr>
              <a:buSzPct val="150000"/>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Consola </a:t>
            </a:r>
            <a:r>
              <a:rPr lang="es-ES" sz="1600" dirty="0" err="1" smtClean="0">
                <a:effectLst>
                  <a:outerShdw blurRad="38100" dist="38100" dir="2700000" algn="tl">
                    <a:srgbClr val="000000">
                      <a:alpha val="43137"/>
                    </a:srgbClr>
                  </a:outerShdw>
                </a:effectLst>
                <a:latin typeface="Calibri" pitchFamily="34" charset="0"/>
                <a:cs typeface="Arial" pitchFamily="34" charset="0"/>
              </a:rPr>
              <a:t>Scriptable</a:t>
            </a:r>
            <a:r>
              <a:rPr lang="es-ES" sz="1600" dirty="0" smtClean="0">
                <a:effectLst>
                  <a:outerShdw blurRad="38100" dist="38100" dir="2700000" algn="tl">
                    <a:srgbClr val="000000">
                      <a:alpha val="43137"/>
                    </a:srgbClr>
                  </a:outerShdw>
                </a:effectLst>
                <a:latin typeface="Calibri" pitchFamily="34" charset="0"/>
                <a:cs typeface="Arial" pitchFamily="34" charset="0"/>
              </a:rPr>
              <a:t> en Microsoft </a:t>
            </a:r>
            <a:r>
              <a:rPr lang="es-ES" sz="1600" dirty="0" err="1" smtClean="0">
                <a:effectLst>
                  <a:outerShdw blurRad="38100" dist="38100" dir="2700000" algn="tl">
                    <a:srgbClr val="000000">
                      <a:alpha val="43137"/>
                    </a:srgbClr>
                  </a:outerShdw>
                </a:effectLst>
                <a:latin typeface="Calibri" pitchFamily="34" charset="0"/>
                <a:cs typeface="Arial" pitchFamily="34" charset="0"/>
              </a:rPr>
              <a:t>PowerShell</a:t>
            </a: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Movilidad: Offline VDI</a:t>
            </a:r>
          </a:p>
          <a:p>
            <a:pPr>
              <a:buClr>
                <a:srgbClr val="00B050"/>
              </a:buClr>
              <a:buSzPct val="150000"/>
              <a:buFont typeface="Wingdings" pitchFamily="2" charset="2"/>
              <a:buChar char="ü"/>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Movilidad: U3 cliente en llave USB</a:t>
            </a:r>
          </a:p>
          <a:p>
            <a:pPr>
              <a:buClr>
                <a:srgbClr val="00B050"/>
              </a:buClr>
              <a:buSzPct val="150000"/>
              <a:buFont typeface="Wingdings" pitchFamily="2" charset="2"/>
              <a:buChar char="ü"/>
              <a:defRPr/>
            </a:pPr>
            <a:endParaRPr lang="es-ES" sz="1600" dirty="0" smtClean="0">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a:t>
            </a:r>
          </a:p>
          <a:p>
            <a:pPr>
              <a:buSzPct val="150000"/>
              <a:defRPr/>
            </a:pPr>
            <a:endParaRPr lang="es-ES" sz="1400" b="1" dirty="0">
              <a:latin typeface="Calibri" pitchFamily="34" charset="0"/>
              <a:cs typeface="Arial" pitchFamily="34" charset="0"/>
            </a:endParaRPr>
          </a:p>
        </p:txBody>
      </p:sp>
      <p:sp>
        <p:nvSpPr>
          <p:cNvPr id="15" name="Rounded Rectangle 14"/>
          <p:cNvSpPr/>
          <p:nvPr/>
        </p:nvSpPr>
        <p:spPr bwMode="auto">
          <a:xfrm>
            <a:off x="4500562" y="2428868"/>
            <a:ext cx="4214842" cy="2928958"/>
          </a:xfrm>
          <a:prstGeom prst="roundRect">
            <a:avLst>
              <a:gd name="adj" fmla="val 3958"/>
            </a:avLst>
          </a:prstGeom>
          <a:gradFill flip="none" rotWithShape="1">
            <a:gsLst>
              <a:gs pos="0">
                <a:srgbClr val="FFFFCC"/>
              </a:gs>
              <a:gs pos="50000">
                <a:schemeClr val="bg1"/>
              </a:gs>
            </a:gsLst>
            <a:lin ang="0" scaled="1"/>
            <a:tileRect/>
          </a:gradFill>
          <a:ln w="38100" cap="flat" cmpd="sng" algn="ctr">
            <a:noFill/>
            <a:prstDash val="solid"/>
            <a:round/>
            <a:headEnd type="none" w="med" len="med"/>
            <a:tailEnd type="none" w="med" len="med"/>
          </a:ln>
          <a:effectLst>
            <a:outerShdw blurRad="44450" dist="27940" dir="5400000" algn="ctr">
              <a:srgbClr val="000000">
                <a:alpha val="32000"/>
              </a:srgbClr>
            </a:outerShdw>
          </a:effectLst>
        </p:spPr>
        <p:txBody>
          <a:bodyPr/>
          <a:lstStyle/>
          <a:p>
            <a:pPr>
              <a:buClr>
                <a:srgbClr val="00B050"/>
              </a:buClr>
              <a:buSzPct val="150000"/>
              <a:buFont typeface="Wingdings" pitchFamily="2" charset="2"/>
              <a:buChar char="ü"/>
              <a:defRPr/>
            </a:pPr>
            <a:r>
              <a:rPr lang="es-ES" sz="1600" dirty="0" err="1" smtClean="0">
                <a:effectLst>
                  <a:outerShdw blurRad="38100" dist="38100" dir="2700000" algn="tl">
                    <a:srgbClr val="000000">
                      <a:alpha val="43137"/>
                    </a:srgbClr>
                  </a:outerShdw>
                </a:effectLst>
                <a:latin typeface="Calibri" pitchFamily="34" charset="0"/>
                <a:cs typeface="Arial" pitchFamily="34" charset="0"/>
              </a:rPr>
              <a:t>Image</a:t>
            </a:r>
            <a:r>
              <a:rPr lang="es-ES" sz="1600" dirty="0" smtClean="0">
                <a:effectLst>
                  <a:outerShdw blurRad="38100" dist="38100" dir="2700000" algn="tl">
                    <a:srgbClr val="000000">
                      <a:alpha val="43137"/>
                    </a:srgbClr>
                  </a:outerShdw>
                </a:effectLst>
                <a:latin typeface="Calibri" pitchFamily="34" charset="0"/>
                <a:cs typeface="Arial" pitchFamily="34" charset="0"/>
              </a:rPr>
              <a:t> Management: Integración con </a:t>
            </a:r>
            <a:r>
              <a:rPr lang="es-ES" sz="1600" dirty="0" err="1" smtClean="0">
                <a:effectLst>
                  <a:outerShdw blurRad="38100" dist="38100" dir="2700000" algn="tl">
                    <a:srgbClr val="000000">
                      <a:alpha val="43137"/>
                    </a:srgbClr>
                  </a:outerShdw>
                </a:effectLst>
                <a:latin typeface="Calibri" pitchFamily="34" charset="0"/>
                <a:cs typeface="Arial" pitchFamily="34" charset="0"/>
              </a:rPr>
              <a:t>NetApp</a:t>
            </a: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err="1" smtClean="0">
                <a:effectLst>
                  <a:outerShdw blurRad="38100" dist="38100" dir="2700000" algn="tl">
                    <a:srgbClr val="000000">
                      <a:alpha val="43137"/>
                    </a:srgbClr>
                  </a:outerShdw>
                </a:effectLst>
                <a:latin typeface="Calibri" pitchFamily="34" charset="0"/>
                <a:cs typeface="Arial" pitchFamily="34" charset="0"/>
              </a:rPr>
              <a:t>Image</a:t>
            </a:r>
            <a:r>
              <a:rPr lang="es-ES" sz="1600" dirty="0" smtClean="0">
                <a:effectLst>
                  <a:outerShdw blurRad="38100" dist="38100" dir="2700000" algn="tl">
                    <a:srgbClr val="000000">
                      <a:alpha val="43137"/>
                    </a:srgbClr>
                  </a:outerShdw>
                </a:effectLst>
                <a:latin typeface="Calibri" pitchFamily="34" charset="0"/>
                <a:cs typeface="Arial" pitchFamily="34" charset="0"/>
              </a:rPr>
              <a:t> Management: CIMS</a:t>
            </a:r>
          </a:p>
          <a:p>
            <a:pPr>
              <a:buClr>
                <a:srgbClr val="00B050"/>
              </a:buClr>
              <a:buSzPct val="150000"/>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Integración con </a:t>
            </a:r>
            <a:r>
              <a:rPr lang="es-ES" sz="1600" dirty="0" err="1" smtClean="0">
                <a:effectLst>
                  <a:outerShdw blurRad="38100" dist="38100" dir="2700000" algn="tl">
                    <a:srgbClr val="000000">
                      <a:alpha val="43137"/>
                    </a:srgbClr>
                  </a:outerShdw>
                </a:effectLst>
                <a:latin typeface="Calibri" pitchFamily="34" charset="0"/>
                <a:cs typeface="Arial" pitchFamily="34" charset="0"/>
              </a:rPr>
              <a:t>System</a:t>
            </a:r>
            <a:r>
              <a:rPr lang="es-ES" sz="1600" dirty="0" smtClean="0">
                <a:effectLst>
                  <a:outerShdw blurRad="38100" dist="38100" dir="2700000" algn="tl">
                    <a:srgbClr val="000000">
                      <a:alpha val="43137"/>
                    </a:srgbClr>
                  </a:outerShdw>
                </a:effectLst>
                <a:latin typeface="Calibri" pitchFamily="34" charset="0"/>
                <a:cs typeface="Arial" pitchFamily="34" charset="0"/>
              </a:rPr>
              <a:t> Center para Gestión</a:t>
            </a:r>
          </a:p>
          <a:p>
            <a:pPr>
              <a:buClr>
                <a:srgbClr val="00B050"/>
              </a:buClr>
              <a:buSzPct val="150000"/>
              <a:buFont typeface="Wingdings" pitchFamily="2" charset="2"/>
              <a:buChar char="ü"/>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Protocolos Alternativos: Net2Display</a:t>
            </a:r>
          </a:p>
          <a:p>
            <a:pPr>
              <a:buClr>
                <a:srgbClr val="00B050"/>
              </a:buClr>
              <a:buSzPct val="150000"/>
              <a:defRPr/>
            </a:pPr>
            <a:r>
              <a:rPr lang="es-ES" sz="1600" dirty="0" smtClean="0">
                <a:effectLst>
                  <a:outerShdw blurRad="38100" dist="38100" dir="2700000" algn="tl">
                    <a:srgbClr val="000000">
                      <a:alpha val="43137"/>
                    </a:srgbClr>
                  </a:outerShdw>
                </a:effectLst>
                <a:latin typeface="Calibri" pitchFamily="34" charset="0"/>
                <a:cs typeface="Arial" pitchFamily="34" charset="0"/>
              </a:rPr>
              <a:t>…</a:t>
            </a:r>
          </a:p>
          <a:p>
            <a:pPr>
              <a:buClr>
                <a:srgbClr val="00B050"/>
              </a:buClr>
              <a:buSzPct val="150000"/>
              <a:defRPr/>
            </a:pPr>
            <a:endParaRPr lang="es-ES" sz="1600" dirty="0" smtClean="0">
              <a:effectLst>
                <a:outerShdw blurRad="38100" dist="38100" dir="2700000" algn="tl">
                  <a:srgbClr val="000000">
                    <a:alpha val="43137"/>
                  </a:srgbClr>
                </a:outerShdw>
              </a:effectLst>
              <a:latin typeface="Calibri" pitchFamily="34" charset="0"/>
              <a:cs typeface="Arial" pitchFamily="34" charset="0"/>
            </a:endParaRPr>
          </a:p>
          <a:p>
            <a:pPr>
              <a:buClr>
                <a:srgbClr val="00B050"/>
              </a:buClr>
              <a:buSzPct val="150000"/>
              <a:buFont typeface="Wingdings" pitchFamily="2" charset="2"/>
              <a:buChar char="ü"/>
              <a:defRPr/>
            </a:pPr>
            <a:r>
              <a:rPr lang="es-ES" sz="1600" dirty="0" smtClean="0">
                <a:effectLst>
                  <a:outerShdw blurRad="38100" dist="38100" dir="2700000" algn="tl">
                    <a:srgbClr val="000000">
                      <a:alpha val="43137"/>
                    </a:srgbClr>
                  </a:outerShdw>
                </a:effectLst>
                <a:latin typeface="Calibri" pitchFamily="34" charset="0"/>
                <a:cs typeface="Arial" pitchFamily="34" charset="0"/>
              </a:rPr>
              <a:t>Aprovisionado en función de la carga de Trabajo (</a:t>
            </a:r>
            <a:r>
              <a:rPr lang="es-ES" sz="1600" dirty="0" err="1" smtClean="0">
                <a:effectLst>
                  <a:outerShdw blurRad="38100" dist="38100" dir="2700000" algn="tl">
                    <a:srgbClr val="000000">
                      <a:alpha val="43137"/>
                    </a:srgbClr>
                  </a:outerShdw>
                </a:effectLst>
                <a:latin typeface="Calibri" pitchFamily="34" charset="0"/>
                <a:cs typeface="Arial" pitchFamily="34" charset="0"/>
              </a:rPr>
              <a:t>liquid</a:t>
            </a:r>
            <a:r>
              <a:rPr lang="es-ES" sz="1600" dirty="0" smtClean="0">
                <a:effectLst>
                  <a:outerShdw blurRad="38100" dist="38100" dir="2700000" algn="tl">
                    <a:srgbClr val="000000">
                      <a:alpha val="43137"/>
                    </a:srgbClr>
                  </a:outerShdw>
                </a:effectLst>
                <a:latin typeface="Calibri" pitchFamily="34" charset="0"/>
                <a:cs typeface="Arial" pitchFamily="34" charset="0"/>
              </a:rPr>
              <a:t> </a:t>
            </a:r>
            <a:r>
              <a:rPr lang="es-ES" sz="1600" dirty="0" err="1" smtClean="0">
                <a:effectLst>
                  <a:outerShdw blurRad="38100" dist="38100" dir="2700000" algn="tl">
                    <a:srgbClr val="000000">
                      <a:alpha val="43137"/>
                    </a:srgbClr>
                  </a:outerShdw>
                </a:effectLst>
                <a:latin typeface="Calibri" pitchFamily="34" charset="0"/>
                <a:cs typeface="Arial" pitchFamily="34" charset="0"/>
              </a:rPr>
              <a:t>computing</a:t>
            </a:r>
            <a:r>
              <a:rPr lang="es-ES" sz="1600" dirty="0" smtClean="0">
                <a:effectLst>
                  <a:outerShdw blurRad="38100" dist="38100" dir="2700000" algn="tl">
                    <a:srgbClr val="000000">
                      <a:alpha val="43137"/>
                    </a:srgbClr>
                  </a:outerShdw>
                </a:effectLst>
                <a:latin typeface="Calibri" pitchFamily="34" charset="0"/>
                <a:cs typeface="Arial" pitchFamily="34" charset="0"/>
              </a:rPr>
              <a:t> – 2010)</a:t>
            </a:r>
          </a:p>
          <a:p>
            <a:pPr>
              <a:buSzPct val="150000"/>
              <a:defRPr/>
            </a:pPr>
            <a:endParaRPr lang="es-ES" sz="1400" b="1" dirty="0" smtClean="0">
              <a:latin typeface="Calibri" pitchFamily="34" charset="0"/>
              <a:cs typeface="Arial" pitchFamily="34" charset="0"/>
            </a:endParaRPr>
          </a:p>
          <a:p>
            <a:pPr>
              <a:buSzPct val="150000"/>
              <a:defRPr/>
            </a:pPr>
            <a:endParaRPr lang="es-ES" sz="1400" b="1" dirty="0">
              <a:latin typeface="Calibri" pitchFamily="34" charset="0"/>
              <a:cs typeface="Arial"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8"/>
          <p:cNvGrpSpPr>
            <a:grpSpLocks/>
          </p:cNvGrpSpPr>
          <p:nvPr/>
        </p:nvGrpSpPr>
        <p:grpSpPr bwMode="auto">
          <a:xfrm>
            <a:off x="1295400" y="3957638"/>
            <a:ext cx="2514600" cy="1604962"/>
            <a:chOff x="1295400" y="3957638"/>
            <a:chExt cx="2514600" cy="1604962"/>
          </a:xfrm>
        </p:grpSpPr>
        <p:cxnSp>
          <p:nvCxnSpPr>
            <p:cNvPr id="14452" name="Straight Connector 46"/>
            <p:cNvCxnSpPr>
              <a:cxnSpLocks noChangeShapeType="1"/>
            </p:cNvCxnSpPr>
            <p:nvPr/>
          </p:nvCxnSpPr>
          <p:spPr bwMode="auto">
            <a:xfrm flipV="1">
              <a:off x="1295400" y="3957638"/>
              <a:ext cx="1752600" cy="538162"/>
            </a:xfrm>
            <a:prstGeom prst="line">
              <a:avLst/>
            </a:prstGeom>
            <a:noFill/>
            <a:ln w="9525" algn="ctr">
              <a:solidFill>
                <a:schemeClr val="tx1"/>
              </a:solidFill>
              <a:round/>
              <a:headEnd/>
              <a:tailEnd/>
            </a:ln>
          </p:spPr>
        </p:cxnSp>
        <p:cxnSp>
          <p:nvCxnSpPr>
            <p:cNvPr id="14455" name="Straight Connector 53"/>
            <p:cNvCxnSpPr>
              <a:cxnSpLocks noChangeShapeType="1"/>
            </p:cNvCxnSpPr>
            <p:nvPr/>
          </p:nvCxnSpPr>
          <p:spPr bwMode="auto">
            <a:xfrm rot="5400000" flipH="1" flipV="1">
              <a:off x="2971800" y="4724400"/>
              <a:ext cx="1143000" cy="533400"/>
            </a:xfrm>
            <a:prstGeom prst="line">
              <a:avLst/>
            </a:prstGeom>
            <a:noFill/>
            <a:ln w="9525" algn="ctr">
              <a:solidFill>
                <a:schemeClr val="tx1"/>
              </a:solidFill>
              <a:round/>
              <a:headEnd/>
              <a:tailEnd/>
            </a:ln>
          </p:spPr>
        </p:cxnSp>
        <p:cxnSp>
          <p:nvCxnSpPr>
            <p:cNvPr id="14456" name="Straight Connector 55"/>
            <p:cNvCxnSpPr>
              <a:cxnSpLocks noChangeShapeType="1"/>
            </p:cNvCxnSpPr>
            <p:nvPr/>
          </p:nvCxnSpPr>
          <p:spPr bwMode="auto">
            <a:xfrm flipV="1">
              <a:off x="2895600" y="4419600"/>
              <a:ext cx="914400" cy="914400"/>
            </a:xfrm>
            <a:prstGeom prst="line">
              <a:avLst/>
            </a:prstGeom>
            <a:noFill/>
            <a:ln w="9525" algn="ctr">
              <a:solidFill>
                <a:schemeClr val="tx1"/>
              </a:solidFill>
              <a:round/>
              <a:headEnd/>
              <a:tailEnd/>
            </a:ln>
          </p:spPr>
        </p:cxnSp>
      </p:grpSp>
      <p:grpSp>
        <p:nvGrpSpPr>
          <p:cNvPr id="4" name="Group 51"/>
          <p:cNvGrpSpPr>
            <a:grpSpLocks/>
          </p:cNvGrpSpPr>
          <p:nvPr/>
        </p:nvGrpSpPr>
        <p:grpSpPr bwMode="auto">
          <a:xfrm>
            <a:off x="2643174" y="4572008"/>
            <a:ext cx="1376362" cy="1066800"/>
            <a:chOff x="2667000" y="4800600"/>
            <a:chExt cx="1143000" cy="885825"/>
          </a:xfrm>
        </p:grpSpPr>
        <p:pic>
          <p:nvPicPr>
            <p:cNvPr id="14450" name="Picture 13"/>
            <p:cNvPicPr>
              <a:picLocks noChangeAspect="1" noChangeArrowheads="1"/>
            </p:cNvPicPr>
            <p:nvPr/>
          </p:nvPicPr>
          <p:blipFill>
            <a:blip r:embed="rId3">
              <a:clrChange>
                <a:clrFrom>
                  <a:srgbClr val="FEFEFE">
                    <a:alpha val="99608"/>
                  </a:srgbClr>
                </a:clrFrom>
                <a:clrTo>
                  <a:srgbClr val="FEFEFE">
                    <a:alpha val="0"/>
                  </a:srgbClr>
                </a:clrTo>
              </a:clrChange>
            </a:blip>
            <a:srcRect/>
            <a:stretch>
              <a:fillRect/>
            </a:stretch>
          </p:blipFill>
          <p:spPr bwMode="auto">
            <a:xfrm>
              <a:off x="2667000" y="4800600"/>
              <a:ext cx="1143000" cy="885825"/>
            </a:xfrm>
            <a:prstGeom prst="rect">
              <a:avLst/>
            </a:prstGeom>
            <a:noFill/>
            <a:ln w="9525" algn="ctr">
              <a:noFill/>
              <a:miter lim="800000"/>
              <a:headEnd/>
              <a:tailEnd/>
            </a:ln>
          </p:spPr>
        </p:pic>
        <p:sp>
          <p:nvSpPr>
            <p:cNvPr id="14451" name="TextBox 43"/>
            <p:cNvSpPr txBox="1">
              <a:spLocks noChangeArrowheads="1"/>
            </p:cNvSpPr>
            <p:nvPr/>
          </p:nvSpPr>
          <p:spPr bwMode="auto">
            <a:xfrm>
              <a:off x="2951163" y="5105400"/>
              <a:ext cx="554037" cy="265113"/>
            </a:xfrm>
            <a:prstGeom prst="rect">
              <a:avLst/>
            </a:prstGeom>
            <a:noFill/>
            <a:ln w="9525">
              <a:noFill/>
              <a:miter lim="800000"/>
              <a:headEnd/>
              <a:tailEnd/>
            </a:ln>
          </p:spPr>
          <p:txBody>
            <a:bodyPr wrap="none">
              <a:spAutoFit/>
            </a:bodyPr>
            <a:lstStyle/>
            <a:p>
              <a:pPr>
                <a:buFontTx/>
                <a:buNone/>
              </a:pPr>
              <a:r>
                <a:rPr lang="en-US" sz="1400" b="1"/>
                <a:t>LAN</a:t>
              </a:r>
            </a:p>
          </p:txBody>
        </p:sp>
      </p:grpSp>
      <p:grpSp>
        <p:nvGrpSpPr>
          <p:cNvPr id="5" name="Group 53"/>
          <p:cNvGrpSpPr>
            <a:grpSpLocks/>
          </p:cNvGrpSpPr>
          <p:nvPr/>
        </p:nvGrpSpPr>
        <p:grpSpPr bwMode="auto">
          <a:xfrm>
            <a:off x="1428728" y="3857628"/>
            <a:ext cx="1143000" cy="885825"/>
            <a:chOff x="1219200" y="3733800"/>
            <a:chExt cx="1143000" cy="885825"/>
          </a:xfrm>
        </p:grpSpPr>
        <p:pic>
          <p:nvPicPr>
            <p:cNvPr id="14448"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9200" y="3733800"/>
              <a:ext cx="1143000" cy="885825"/>
            </a:xfrm>
            <a:prstGeom prst="rect">
              <a:avLst/>
            </a:prstGeom>
            <a:noFill/>
            <a:ln w="9525" algn="ctr">
              <a:noFill/>
              <a:miter lim="800000"/>
              <a:headEnd/>
              <a:tailEnd/>
            </a:ln>
          </p:spPr>
        </p:pic>
        <p:sp>
          <p:nvSpPr>
            <p:cNvPr id="14449" name="TextBox 44"/>
            <p:cNvSpPr txBox="1">
              <a:spLocks noChangeArrowheads="1"/>
            </p:cNvSpPr>
            <p:nvPr/>
          </p:nvSpPr>
          <p:spPr bwMode="auto">
            <a:xfrm>
              <a:off x="1447800" y="4038600"/>
              <a:ext cx="604396" cy="264688"/>
            </a:xfrm>
            <a:prstGeom prst="rect">
              <a:avLst/>
            </a:prstGeom>
            <a:noFill/>
            <a:ln w="9525">
              <a:noFill/>
              <a:miter lim="800000"/>
              <a:headEnd/>
              <a:tailEnd/>
            </a:ln>
          </p:spPr>
          <p:txBody>
            <a:bodyPr wrap="none">
              <a:spAutoFit/>
            </a:bodyPr>
            <a:lstStyle/>
            <a:p>
              <a:pPr algn="ctr">
                <a:buFontTx/>
                <a:buNone/>
              </a:pPr>
              <a:r>
                <a:rPr lang="en-US" sz="1400" b="1" dirty="0"/>
                <a:t>WAN</a:t>
              </a:r>
            </a:p>
          </p:txBody>
        </p:sp>
      </p:grpSp>
      <p:grpSp>
        <p:nvGrpSpPr>
          <p:cNvPr id="6" name="Group 124"/>
          <p:cNvGrpSpPr>
            <a:grpSpLocks/>
          </p:cNvGrpSpPr>
          <p:nvPr/>
        </p:nvGrpSpPr>
        <p:grpSpPr bwMode="auto">
          <a:xfrm>
            <a:off x="4191000" y="3124200"/>
            <a:ext cx="1756184" cy="1304934"/>
            <a:chOff x="4191000" y="3124200"/>
            <a:chExt cx="1756184" cy="1304934"/>
          </a:xfrm>
        </p:grpSpPr>
        <p:cxnSp>
          <p:nvCxnSpPr>
            <p:cNvPr id="14442" name="Straight Connector 141"/>
            <p:cNvCxnSpPr>
              <a:cxnSpLocks noChangeShapeType="1"/>
            </p:cNvCxnSpPr>
            <p:nvPr/>
          </p:nvCxnSpPr>
          <p:spPr bwMode="auto">
            <a:xfrm flipV="1">
              <a:off x="4191000" y="3733800"/>
              <a:ext cx="685800" cy="304800"/>
            </a:xfrm>
            <a:prstGeom prst="line">
              <a:avLst/>
            </a:prstGeom>
            <a:noFill/>
            <a:ln w="9525" algn="ctr">
              <a:solidFill>
                <a:schemeClr val="tx1"/>
              </a:solidFill>
              <a:round/>
              <a:headEnd/>
              <a:tailEnd/>
            </a:ln>
          </p:spPr>
        </p:cxnSp>
        <p:grpSp>
          <p:nvGrpSpPr>
            <p:cNvPr id="7" name="Group 139"/>
            <p:cNvGrpSpPr>
              <a:grpSpLocks/>
            </p:cNvGrpSpPr>
            <p:nvPr/>
          </p:nvGrpSpPr>
          <p:grpSpPr bwMode="auto">
            <a:xfrm>
              <a:off x="4786314" y="3124200"/>
              <a:ext cx="1160870" cy="1304934"/>
              <a:chOff x="4176714" y="2743200"/>
              <a:chExt cx="1160870" cy="1304173"/>
            </a:xfrm>
          </p:grpSpPr>
          <p:grpSp>
            <p:nvGrpSpPr>
              <p:cNvPr id="8" name="Group 56"/>
              <p:cNvGrpSpPr>
                <a:grpSpLocks/>
              </p:cNvGrpSpPr>
              <p:nvPr/>
            </p:nvGrpSpPr>
            <p:grpSpPr bwMode="auto">
              <a:xfrm>
                <a:off x="4191000" y="2743200"/>
                <a:ext cx="990600" cy="990600"/>
                <a:chOff x="3810000" y="2819400"/>
                <a:chExt cx="1066800" cy="1066800"/>
              </a:xfrm>
            </p:grpSpPr>
            <p:pic>
              <p:nvPicPr>
                <p:cNvPr id="14446" name="Picture 44" descr="Server_Gray_80"/>
                <p:cNvPicPr>
                  <a:picLocks noChangeAspect="1" noChangeArrowheads="1"/>
                </p:cNvPicPr>
                <p:nvPr/>
              </p:nvPicPr>
              <p:blipFill>
                <a:blip r:embed="rId4"/>
                <a:srcRect/>
                <a:stretch>
                  <a:fillRect/>
                </a:stretch>
              </p:blipFill>
              <p:spPr bwMode="auto">
                <a:xfrm>
                  <a:off x="3810000" y="2819400"/>
                  <a:ext cx="1066800" cy="1066800"/>
                </a:xfrm>
                <a:prstGeom prst="rect">
                  <a:avLst/>
                </a:prstGeom>
                <a:noFill/>
                <a:ln w="9525">
                  <a:noFill/>
                  <a:miter lim="800000"/>
                  <a:headEnd/>
                  <a:tailEnd/>
                </a:ln>
              </p:spPr>
            </p:pic>
            <p:pic>
              <p:nvPicPr>
                <p:cNvPr id="14447" name="Picture 48" descr="http://dclips.fundraw.com/zobo500dir/traffic_light_dan_gerhar_01.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51960" y="3124200"/>
                  <a:ext cx="443945" cy="522288"/>
                </a:xfrm>
                <a:prstGeom prst="rect">
                  <a:avLst/>
                </a:prstGeom>
                <a:noFill/>
                <a:ln w="9525">
                  <a:noFill/>
                  <a:miter lim="800000"/>
                  <a:headEnd/>
                  <a:tailEnd/>
                </a:ln>
              </p:spPr>
            </p:pic>
          </p:grpSp>
          <p:pic>
            <p:nvPicPr>
              <p:cNvPr id="2" name="Picture 55" descr="C:\Documents and Settings\dtepe\My Documents\Provision\Graphics\vWorkspace_blue_yellow_2.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76714" y="3690391"/>
                <a:ext cx="1160870" cy="356982"/>
              </a:xfrm>
              <a:prstGeom prst="rect">
                <a:avLst/>
              </a:prstGeom>
              <a:noFill/>
              <a:ln w="9525">
                <a:noFill/>
                <a:miter lim="800000"/>
                <a:headEnd/>
                <a:tailEnd/>
              </a:ln>
            </p:spPr>
          </p:pic>
        </p:grpSp>
      </p:grpSp>
      <p:pic>
        <p:nvPicPr>
          <p:cNvPr id="14343" name="Picture 14" descr="Computer_Windows_160"/>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762000" y="4114800"/>
            <a:ext cx="838200" cy="838200"/>
          </a:xfrm>
          <a:prstGeom prst="rect">
            <a:avLst/>
          </a:prstGeom>
          <a:noFill/>
          <a:ln w="9525">
            <a:noFill/>
            <a:miter lim="800000"/>
            <a:headEnd/>
            <a:tailEnd/>
          </a:ln>
        </p:spPr>
      </p:pic>
      <p:pic>
        <p:nvPicPr>
          <p:cNvPr id="14344" name="Picture 14" descr="Computer_Windows_160"/>
          <p:cNvPicPr>
            <a:picLocks noChangeAspect="1" noChangeArrowheads="1"/>
          </p:cNvPicPr>
          <p:nvPr/>
        </p:nvPicPr>
        <p:blipFill>
          <a:blip r:embed="rId7"/>
          <a:srcRect/>
          <a:stretch>
            <a:fillRect/>
          </a:stretch>
        </p:blipFill>
        <p:spPr bwMode="auto">
          <a:xfrm>
            <a:off x="2209800" y="5259388"/>
            <a:ext cx="838200" cy="838200"/>
          </a:xfrm>
          <a:prstGeom prst="rect">
            <a:avLst/>
          </a:prstGeom>
          <a:noFill/>
          <a:ln w="9525">
            <a:noFill/>
            <a:miter lim="800000"/>
            <a:headEnd/>
            <a:tailEnd/>
          </a:ln>
        </p:spPr>
      </p:pic>
      <p:pic>
        <p:nvPicPr>
          <p:cNvPr id="14346" name="Picture 15" descr="Monitor_160"/>
          <p:cNvPicPr>
            <a:picLocks noChangeAspect="1" noChangeArrowheads="1"/>
          </p:cNvPicPr>
          <p:nvPr/>
        </p:nvPicPr>
        <p:blipFill>
          <a:blip r:embed="rId8"/>
          <a:srcRect/>
          <a:stretch>
            <a:fillRect/>
          </a:stretch>
        </p:blipFill>
        <p:spPr bwMode="auto">
          <a:xfrm>
            <a:off x="2743200" y="5564188"/>
            <a:ext cx="762000" cy="762000"/>
          </a:xfrm>
          <a:prstGeom prst="rect">
            <a:avLst/>
          </a:prstGeom>
          <a:noFill/>
          <a:ln w="9525">
            <a:noFill/>
            <a:miter lim="800000"/>
            <a:headEnd/>
            <a:tailEnd/>
          </a:ln>
        </p:spPr>
      </p:pic>
      <p:grpSp>
        <p:nvGrpSpPr>
          <p:cNvPr id="9" name="Group 125"/>
          <p:cNvGrpSpPr>
            <a:grpSpLocks/>
          </p:cNvGrpSpPr>
          <p:nvPr/>
        </p:nvGrpSpPr>
        <p:grpSpPr bwMode="auto">
          <a:xfrm>
            <a:off x="5572132" y="3929066"/>
            <a:ext cx="2532921" cy="2047872"/>
            <a:chOff x="5572132" y="3929066"/>
            <a:chExt cx="2532921" cy="2047872"/>
          </a:xfrm>
        </p:grpSpPr>
        <p:grpSp>
          <p:nvGrpSpPr>
            <p:cNvPr id="10" name="Group 41"/>
            <p:cNvGrpSpPr>
              <a:grpSpLocks/>
            </p:cNvGrpSpPr>
            <p:nvPr/>
          </p:nvGrpSpPr>
          <p:grpSpPr bwMode="auto">
            <a:xfrm>
              <a:off x="6172200" y="5257800"/>
              <a:ext cx="1676400" cy="719138"/>
              <a:chOff x="365760" y="1447800"/>
              <a:chExt cx="1676400" cy="719328"/>
            </a:xfrm>
          </p:grpSpPr>
          <p:pic>
            <p:nvPicPr>
              <p:cNvPr id="14435" name="Picture 2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374996" y="1828800"/>
                <a:ext cx="289810" cy="271697"/>
              </a:xfrm>
              <a:prstGeom prst="rect">
                <a:avLst/>
              </a:prstGeom>
              <a:noFill/>
              <a:ln w="9525" algn="ctr">
                <a:noFill/>
                <a:miter lim="800000"/>
                <a:headEnd/>
                <a:tailEnd/>
              </a:ln>
            </p:spPr>
          </p:pic>
          <p:pic>
            <p:nvPicPr>
              <p:cNvPr id="14436" name="Picture 2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078121" y="1828800"/>
                <a:ext cx="285281" cy="280753"/>
              </a:xfrm>
              <a:prstGeom prst="rect">
                <a:avLst/>
              </a:prstGeom>
              <a:noFill/>
              <a:ln w="9525" algn="ctr">
                <a:noFill/>
                <a:miter lim="800000"/>
                <a:headEnd/>
                <a:tailEnd/>
              </a:ln>
            </p:spPr>
          </p:pic>
          <p:pic>
            <p:nvPicPr>
              <p:cNvPr id="14437" name="Picture 2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676400" y="1828800"/>
                <a:ext cx="280753" cy="276225"/>
              </a:xfrm>
              <a:prstGeom prst="rect">
                <a:avLst/>
              </a:prstGeom>
              <a:noFill/>
              <a:ln w="9525" algn="ctr">
                <a:noFill/>
                <a:miter lim="800000"/>
                <a:headEnd/>
                <a:tailEnd/>
              </a:ln>
            </p:spPr>
          </p:pic>
          <p:pic>
            <p:nvPicPr>
              <p:cNvPr id="14438" name="Picture 2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57200" y="1828800"/>
                <a:ext cx="294338" cy="267168"/>
              </a:xfrm>
              <a:prstGeom prst="rect">
                <a:avLst/>
              </a:prstGeom>
              <a:noFill/>
              <a:ln w="9525" algn="ctr">
                <a:noFill/>
                <a:miter lim="800000"/>
                <a:headEnd/>
                <a:tailEnd/>
              </a:ln>
            </p:spPr>
          </p:pic>
          <p:pic>
            <p:nvPicPr>
              <p:cNvPr id="14439" name="Picture 26"/>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63132" y="1828800"/>
                <a:ext cx="303395" cy="276225"/>
              </a:xfrm>
              <a:prstGeom prst="rect">
                <a:avLst/>
              </a:prstGeom>
              <a:noFill/>
              <a:ln w="9525" algn="ctr">
                <a:noFill/>
                <a:miter lim="800000"/>
                <a:headEnd/>
                <a:tailEnd/>
              </a:ln>
            </p:spPr>
          </p:pic>
          <p:sp>
            <p:nvSpPr>
              <p:cNvPr id="41" name="Rounded Rectangle 40"/>
              <p:cNvSpPr/>
              <p:nvPr/>
            </p:nvSpPr>
            <p:spPr bwMode="auto">
              <a:xfrm>
                <a:off x="365760" y="1709807"/>
                <a:ext cx="1676400" cy="457321"/>
              </a:xfrm>
              <a:prstGeom prst="roundRect">
                <a:avLst>
                  <a:gd name="adj" fmla="val 18486"/>
                </a:avLst>
              </a:prstGeom>
              <a:noFill/>
              <a:ln w="9525" cap="flat" cmpd="sng" algn="ctr">
                <a:solidFill>
                  <a:schemeClr val="tx1">
                    <a:lumMod val="50000"/>
                    <a:lumOff val="50000"/>
                  </a:schemeClr>
                </a:solidFill>
                <a:prstDash val="solid"/>
                <a:round/>
                <a:headEnd type="none" w="med" len="med"/>
                <a:tailEnd type="none" w="med" len="med"/>
              </a:ln>
              <a:effectLst/>
            </p:spPr>
            <p:txBody>
              <a:bodyPr/>
              <a:lstStyle/>
              <a:p>
                <a:pPr marL="342900" indent="-342900">
                  <a:defRPr/>
                </a:pPr>
                <a:endParaRPr lang="en-US">
                  <a:ea typeface="ＭＳ Ｐゴシック" charset="-128"/>
                </a:endParaRPr>
              </a:p>
            </p:txBody>
          </p:sp>
          <p:pic>
            <p:nvPicPr>
              <p:cNvPr id="14441" name="Picture 2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990600" y="1447800"/>
                <a:ext cx="406774" cy="419100"/>
              </a:xfrm>
              <a:prstGeom prst="rect">
                <a:avLst/>
              </a:prstGeom>
              <a:noFill/>
              <a:ln w="9525" algn="ctr">
                <a:noFill/>
                <a:miter lim="800000"/>
                <a:headEnd/>
                <a:tailEnd/>
              </a:ln>
            </p:spPr>
          </p:pic>
        </p:grpSp>
        <p:grpSp>
          <p:nvGrpSpPr>
            <p:cNvPr id="11" name="Group 73"/>
            <p:cNvGrpSpPr>
              <a:grpSpLocks/>
            </p:cNvGrpSpPr>
            <p:nvPr/>
          </p:nvGrpSpPr>
          <p:grpSpPr bwMode="auto">
            <a:xfrm>
              <a:off x="6172199" y="4629040"/>
              <a:ext cx="1932854" cy="768461"/>
              <a:chOff x="5334000" y="4038600"/>
              <a:chExt cx="1931014" cy="769106"/>
            </a:xfrm>
          </p:grpSpPr>
          <p:pic>
            <p:nvPicPr>
              <p:cNvPr id="14432" name="Picture 44" descr="Server_Gray_80"/>
              <p:cNvPicPr>
                <a:picLocks noChangeAspect="1" noChangeArrowheads="1"/>
              </p:cNvPicPr>
              <p:nvPr/>
            </p:nvPicPr>
            <p:blipFill>
              <a:blip r:embed="rId4"/>
              <a:srcRect/>
              <a:stretch>
                <a:fillRect/>
              </a:stretch>
            </p:blipFill>
            <p:spPr bwMode="auto">
              <a:xfrm>
                <a:off x="5334000" y="4038600"/>
                <a:ext cx="715963" cy="715963"/>
              </a:xfrm>
              <a:prstGeom prst="rect">
                <a:avLst/>
              </a:prstGeom>
              <a:noFill/>
              <a:ln w="9525">
                <a:noFill/>
                <a:miter lim="800000"/>
                <a:headEnd/>
                <a:tailEnd/>
              </a:ln>
            </p:spPr>
          </p:pic>
          <p:pic>
            <p:nvPicPr>
              <p:cNvPr id="14433" name="Picture 50" descr="Microsoft Application Virtualization">
                <a:hlinkClick r:id="rId15"/>
              </p:cNvPr>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6161902" y="4196014"/>
                <a:ext cx="1103112" cy="428988"/>
              </a:xfrm>
              <a:prstGeom prst="rect">
                <a:avLst/>
              </a:prstGeom>
              <a:noFill/>
              <a:ln w="9525">
                <a:noFill/>
                <a:miter lim="800000"/>
                <a:headEnd/>
                <a:tailEnd/>
              </a:ln>
            </p:spPr>
          </p:pic>
          <p:sp>
            <p:nvSpPr>
              <p:cNvPr id="14434" name="Right Brace 72"/>
              <p:cNvSpPr>
                <a:spLocks/>
              </p:cNvSpPr>
              <p:nvPr/>
            </p:nvSpPr>
            <p:spPr bwMode="auto">
              <a:xfrm rot="4111943">
                <a:off x="5745958" y="4388606"/>
                <a:ext cx="152400" cy="685800"/>
              </a:xfrm>
              <a:prstGeom prst="rightBrace">
                <a:avLst>
                  <a:gd name="adj1" fmla="val 43208"/>
                  <a:gd name="adj2" fmla="val 50000"/>
                </a:avLst>
              </a:prstGeom>
              <a:noFill/>
              <a:ln w="9525" algn="ctr">
                <a:solidFill>
                  <a:schemeClr val="tx1"/>
                </a:solidFill>
                <a:round/>
                <a:headEnd/>
                <a:tailEnd/>
              </a:ln>
            </p:spPr>
            <p:txBody>
              <a:bodyPr/>
              <a:lstStyle/>
              <a:p>
                <a:pPr marL="342900" indent="-342900"/>
                <a:endParaRPr lang="es-ES"/>
              </a:p>
            </p:txBody>
          </p:sp>
        </p:grpSp>
        <p:cxnSp>
          <p:nvCxnSpPr>
            <p:cNvPr id="14431" name="Straight Connector 146"/>
            <p:cNvCxnSpPr>
              <a:cxnSpLocks noChangeShapeType="1"/>
            </p:cNvCxnSpPr>
            <p:nvPr/>
          </p:nvCxnSpPr>
          <p:spPr bwMode="auto">
            <a:xfrm>
              <a:off x="5572132" y="3929066"/>
              <a:ext cx="785818" cy="714380"/>
            </a:xfrm>
            <a:prstGeom prst="line">
              <a:avLst/>
            </a:prstGeom>
            <a:noFill/>
            <a:ln w="9525" algn="ctr">
              <a:solidFill>
                <a:schemeClr val="tx1"/>
              </a:solidFill>
              <a:round/>
              <a:headEnd/>
              <a:tailEnd/>
            </a:ln>
          </p:spPr>
        </p:cxnSp>
      </p:grpSp>
      <p:grpSp>
        <p:nvGrpSpPr>
          <p:cNvPr id="12" name="Group 126"/>
          <p:cNvGrpSpPr>
            <a:grpSpLocks/>
          </p:cNvGrpSpPr>
          <p:nvPr/>
        </p:nvGrpSpPr>
        <p:grpSpPr bwMode="auto">
          <a:xfrm>
            <a:off x="5715000" y="3276600"/>
            <a:ext cx="2608928" cy="715963"/>
            <a:chOff x="5715000" y="3276600"/>
            <a:chExt cx="2608928" cy="715963"/>
          </a:xfrm>
        </p:grpSpPr>
        <p:pic>
          <p:nvPicPr>
            <p:cNvPr id="14424" name="Picture 44" descr="Server_Gray_80"/>
            <p:cNvPicPr>
              <a:picLocks noChangeAspect="1" noChangeArrowheads="1"/>
            </p:cNvPicPr>
            <p:nvPr/>
          </p:nvPicPr>
          <p:blipFill>
            <a:blip r:embed="rId4"/>
            <a:srcRect/>
            <a:stretch>
              <a:fillRect/>
            </a:stretch>
          </p:blipFill>
          <p:spPr bwMode="auto">
            <a:xfrm>
              <a:off x="6553200" y="3276600"/>
              <a:ext cx="715963" cy="715963"/>
            </a:xfrm>
            <a:prstGeom prst="rect">
              <a:avLst/>
            </a:prstGeom>
            <a:noFill/>
            <a:ln w="9525">
              <a:noFill/>
              <a:miter lim="800000"/>
              <a:headEnd/>
              <a:tailEnd/>
            </a:ln>
          </p:spPr>
        </p:pic>
        <p:grpSp>
          <p:nvGrpSpPr>
            <p:cNvPr id="13" name="Group 83"/>
            <p:cNvGrpSpPr>
              <a:grpSpLocks/>
            </p:cNvGrpSpPr>
            <p:nvPr/>
          </p:nvGrpSpPr>
          <p:grpSpPr bwMode="auto">
            <a:xfrm>
              <a:off x="7215206" y="3429000"/>
              <a:ext cx="1108722" cy="268288"/>
              <a:chOff x="3473016" y="2999754"/>
              <a:chExt cx="1615990" cy="390525"/>
            </a:xfrm>
          </p:grpSpPr>
          <p:pic>
            <p:nvPicPr>
              <p:cNvPr id="14427" name="Picture 51"/>
              <p:cNvPicPr>
                <a:picLocks noChangeAspect="1" noChangeArrowheads="1"/>
              </p:cNvPicPr>
              <p:nvPr/>
            </p:nvPicPr>
            <p:blipFill>
              <a:blip r:embed="rId17"/>
              <a:srcRect/>
              <a:stretch>
                <a:fillRect/>
              </a:stretch>
            </p:blipFill>
            <p:spPr bwMode="auto">
              <a:xfrm>
                <a:off x="3993629" y="2999754"/>
                <a:ext cx="1095377" cy="390525"/>
              </a:xfrm>
              <a:prstGeom prst="rect">
                <a:avLst/>
              </a:prstGeom>
              <a:noFill/>
              <a:ln w="9525" algn="ctr">
                <a:noFill/>
                <a:miter lim="800000"/>
                <a:headEnd/>
                <a:tailEnd/>
              </a:ln>
            </p:spPr>
          </p:pic>
          <p:pic>
            <p:nvPicPr>
              <p:cNvPr id="14428" name="Picture 52"/>
              <p:cNvPicPr>
                <a:picLocks noChangeAspect="1" noChangeArrowheads="1"/>
              </p:cNvPicPr>
              <p:nvPr/>
            </p:nvPicPr>
            <p:blipFill>
              <a:blip r:embed="rId18"/>
              <a:srcRect/>
              <a:stretch>
                <a:fillRect/>
              </a:stretch>
            </p:blipFill>
            <p:spPr bwMode="auto">
              <a:xfrm>
                <a:off x="3473016" y="2999754"/>
                <a:ext cx="476251" cy="361950"/>
              </a:xfrm>
              <a:prstGeom prst="rect">
                <a:avLst/>
              </a:prstGeom>
              <a:noFill/>
              <a:ln w="9525" algn="ctr">
                <a:noFill/>
                <a:miter lim="800000"/>
                <a:headEnd/>
                <a:tailEnd/>
              </a:ln>
            </p:spPr>
          </p:pic>
        </p:grpSp>
        <p:cxnSp>
          <p:nvCxnSpPr>
            <p:cNvPr id="14426" name="Straight Connector 148"/>
            <p:cNvCxnSpPr>
              <a:cxnSpLocks noChangeShapeType="1"/>
              <a:endCxn id="14424" idx="1"/>
            </p:cNvCxnSpPr>
            <p:nvPr/>
          </p:nvCxnSpPr>
          <p:spPr bwMode="auto">
            <a:xfrm>
              <a:off x="5715000" y="3505200"/>
              <a:ext cx="838200" cy="129382"/>
            </a:xfrm>
            <a:prstGeom prst="line">
              <a:avLst/>
            </a:prstGeom>
            <a:noFill/>
            <a:ln w="9525" algn="ctr">
              <a:solidFill>
                <a:schemeClr val="tx1"/>
              </a:solidFill>
              <a:round/>
              <a:headEnd/>
              <a:tailEnd/>
            </a:ln>
          </p:spPr>
        </p:cxnSp>
      </p:grpSp>
      <p:grpSp>
        <p:nvGrpSpPr>
          <p:cNvPr id="14" name="Group 128"/>
          <p:cNvGrpSpPr>
            <a:grpSpLocks/>
          </p:cNvGrpSpPr>
          <p:nvPr/>
        </p:nvGrpSpPr>
        <p:grpSpPr bwMode="auto">
          <a:xfrm>
            <a:off x="4214810" y="2000240"/>
            <a:ext cx="1007666" cy="1123960"/>
            <a:chOff x="4214810" y="2000240"/>
            <a:chExt cx="1007666" cy="1123960"/>
          </a:xfrm>
        </p:grpSpPr>
        <p:grpSp>
          <p:nvGrpSpPr>
            <p:cNvPr id="15" name="Group 137"/>
            <p:cNvGrpSpPr>
              <a:grpSpLocks/>
            </p:cNvGrpSpPr>
            <p:nvPr/>
          </p:nvGrpSpPr>
          <p:grpSpPr bwMode="auto">
            <a:xfrm>
              <a:off x="4214810" y="2000240"/>
              <a:ext cx="1007666" cy="590560"/>
              <a:chOff x="3605210" y="2152640"/>
              <a:chExt cx="1007666" cy="590560"/>
            </a:xfrm>
          </p:grpSpPr>
          <p:pic>
            <p:nvPicPr>
              <p:cNvPr id="14422" name="Picture 23" descr="Database_Gray_160"/>
              <p:cNvPicPr>
                <a:picLocks noChangeAspect="1" noChangeArrowheads="1"/>
              </p:cNvPicPr>
              <p:nvPr/>
            </p:nvPicPr>
            <p:blipFill>
              <a:blip r:embed="rId19"/>
              <a:srcRect/>
              <a:stretch>
                <a:fillRect/>
              </a:stretch>
            </p:blipFill>
            <p:spPr bwMode="auto">
              <a:xfrm>
                <a:off x="4038600" y="2438400"/>
                <a:ext cx="304800" cy="304800"/>
              </a:xfrm>
              <a:prstGeom prst="rect">
                <a:avLst/>
              </a:prstGeom>
              <a:noFill/>
              <a:ln w="9525">
                <a:noFill/>
                <a:miter lim="800000"/>
                <a:headEnd/>
                <a:tailEnd/>
              </a:ln>
            </p:spPr>
          </p:pic>
          <p:pic>
            <p:nvPicPr>
              <p:cNvPr id="14423" name="Picture 54" descr="http://www.laurabrennan.com/images/msSqlServer_logo.gif"/>
              <p:cNvPicPr>
                <a:picLocks noChangeAspect="1" noChangeArrowheads="1"/>
              </p:cNvPicPr>
              <p:nvPr/>
            </p:nvPicPr>
            <p:blipFill>
              <a:blip r:embed="rId20"/>
              <a:srcRect/>
              <a:stretch>
                <a:fillRect/>
              </a:stretch>
            </p:blipFill>
            <p:spPr bwMode="auto">
              <a:xfrm>
                <a:off x="3605210" y="2152640"/>
                <a:ext cx="1007666" cy="234457"/>
              </a:xfrm>
              <a:prstGeom prst="rect">
                <a:avLst/>
              </a:prstGeom>
              <a:noFill/>
              <a:ln w="9525">
                <a:noFill/>
                <a:miter lim="800000"/>
                <a:headEnd/>
                <a:tailEnd/>
              </a:ln>
            </p:spPr>
          </p:pic>
        </p:grpSp>
        <p:cxnSp>
          <p:nvCxnSpPr>
            <p:cNvPr id="14421" name="Straight Connector 153"/>
            <p:cNvCxnSpPr>
              <a:cxnSpLocks noChangeShapeType="1"/>
            </p:cNvCxnSpPr>
            <p:nvPr/>
          </p:nvCxnSpPr>
          <p:spPr bwMode="auto">
            <a:xfrm rot="16200000" flipV="1">
              <a:off x="4779167" y="2721767"/>
              <a:ext cx="481018" cy="323848"/>
            </a:xfrm>
            <a:prstGeom prst="line">
              <a:avLst/>
            </a:prstGeom>
            <a:noFill/>
            <a:ln w="9525" algn="ctr">
              <a:solidFill>
                <a:schemeClr val="tx1"/>
              </a:solidFill>
              <a:round/>
              <a:headEnd/>
              <a:tailEnd/>
            </a:ln>
          </p:spPr>
        </p:cxnSp>
      </p:grpSp>
      <p:grpSp>
        <p:nvGrpSpPr>
          <p:cNvPr id="16" name="Group 123"/>
          <p:cNvGrpSpPr>
            <a:grpSpLocks/>
          </p:cNvGrpSpPr>
          <p:nvPr/>
        </p:nvGrpSpPr>
        <p:grpSpPr bwMode="auto">
          <a:xfrm>
            <a:off x="2743200" y="2286000"/>
            <a:ext cx="2057400" cy="1066800"/>
            <a:chOff x="2743200" y="2286000"/>
            <a:chExt cx="2057400" cy="1066800"/>
          </a:xfrm>
        </p:grpSpPr>
        <p:pic>
          <p:nvPicPr>
            <p:cNvPr id="14418" name="Picture 9" descr="http://tbn0.google.com/images?q=tbn:Ed1RzDzyViMrwM:http://www.rackmount.com/Rackmt/ATXBlade-PC-Blade-Pictures/PC_Blade_Picture1.jpg">
              <a:hlinkClick r:id="rId21"/>
            </p:cNvPr>
            <p:cNvPicPr>
              <a:picLocks noChangeAspect="1" noChangeArrowheads="1"/>
            </p:cNvPicPr>
            <p:nvPr/>
          </p:nvPicPr>
          <p:blipFill>
            <a:blip r:embed="rId22">
              <a:clrChange>
                <a:clrFrom>
                  <a:srgbClr val="FEFEFE"/>
                </a:clrFrom>
                <a:clrTo>
                  <a:srgbClr val="FEFEFE">
                    <a:alpha val="0"/>
                  </a:srgbClr>
                </a:clrTo>
              </a:clrChange>
            </a:blip>
            <a:srcRect/>
            <a:stretch>
              <a:fillRect/>
            </a:stretch>
          </p:blipFill>
          <p:spPr bwMode="auto">
            <a:xfrm>
              <a:off x="2743200" y="2286000"/>
              <a:ext cx="1181100" cy="885825"/>
            </a:xfrm>
            <a:prstGeom prst="rect">
              <a:avLst/>
            </a:prstGeom>
            <a:noFill/>
            <a:ln w="9525">
              <a:noFill/>
              <a:miter lim="800000"/>
              <a:headEnd/>
              <a:tailEnd/>
            </a:ln>
          </p:spPr>
        </p:pic>
        <p:cxnSp>
          <p:nvCxnSpPr>
            <p:cNvPr id="14419" name="Straight Connector 155"/>
            <p:cNvCxnSpPr>
              <a:cxnSpLocks noChangeShapeType="1"/>
            </p:cNvCxnSpPr>
            <p:nvPr/>
          </p:nvCxnSpPr>
          <p:spPr bwMode="auto">
            <a:xfrm rot="10800000">
              <a:off x="3929058" y="2857496"/>
              <a:ext cx="871542" cy="495304"/>
            </a:xfrm>
            <a:prstGeom prst="line">
              <a:avLst/>
            </a:prstGeom>
            <a:noFill/>
            <a:ln w="9525" algn="ctr">
              <a:solidFill>
                <a:schemeClr val="tx1"/>
              </a:solidFill>
              <a:round/>
              <a:headEnd/>
              <a:tailEnd/>
            </a:ln>
          </p:spPr>
        </p:cxnSp>
      </p:grpSp>
      <p:cxnSp>
        <p:nvCxnSpPr>
          <p:cNvPr id="14352" name="Straight Arrow Connector 162"/>
          <p:cNvCxnSpPr>
            <a:cxnSpLocks noChangeShapeType="1"/>
            <a:stCxn id="14411" idx="0"/>
          </p:cNvCxnSpPr>
          <p:nvPr/>
        </p:nvCxnSpPr>
        <p:spPr bwMode="auto">
          <a:xfrm rot="16200000" flipH="1">
            <a:off x="1440576" y="6433270"/>
            <a:ext cx="914401" cy="624034"/>
          </a:xfrm>
          <a:prstGeom prst="straightConnector1">
            <a:avLst/>
          </a:prstGeom>
          <a:noFill/>
          <a:ln w="9525" algn="ctr">
            <a:noFill/>
            <a:round/>
            <a:headEnd/>
            <a:tailEnd type="arrow" w="med" len="med"/>
          </a:ln>
        </p:spPr>
      </p:cxnSp>
      <p:grpSp>
        <p:nvGrpSpPr>
          <p:cNvPr id="17" name="Group 122"/>
          <p:cNvGrpSpPr>
            <a:grpSpLocks/>
          </p:cNvGrpSpPr>
          <p:nvPr/>
        </p:nvGrpSpPr>
        <p:grpSpPr bwMode="auto">
          <a:xfrm>
            <a:off x="304800" y="4495800"/>
            <a:ext cx="2935288" cy="2130841"/>
            <a:chOff x="304800" y="4495801"/>
            <a:chExt cx="2935287" cy="2130840"/>
          </a:xfrm>
        </p:grpSpPr>
        <p:sp>
          <p:nvSpPr>
            <p:cNvPr id="14411" name="TextBox 160"/>
            <p:cNvSpPr txBox="1">
              <a:spLocks noChangeArrowheads="1"/>
            </p:cNvSpPr>
            <p:nvPr/>
          </p:nvSpPr>
          <p:spPr bwMode="auto">
            <a:xfrm>
              <a:off x="304800" y="6288087"/>
              <a:ext cx="2561919" cy="338554"/>
            </a:xfrm>
            <a:prstGeom prst="rect">
              <a:avLst/>
            </a:prstGeom>
            <a:noFill/>
            <a:ln w="9525">
              <a:noFill/>
              <a:miter lim="800000"/>
              <a:headEnd/>
              <a:tailEnd/>
            </a:ln>
          </p:spPr>
          <p:txBody>
            <a:bodyPr wrap="none">
              <a:spAutoFit/>
            </a:bodyPr>
            <a:lstStyle/>
            <a:p>
              <a:pPr>
                <a:buFontTx/>
                <a:buNone/>
              </a:pPr>
              <a:r>
                <a:rPr lang="en-US" sz="1600" dirty="0">
                  <a:effectLst>
                    <a:outerShdw blurRad="38100" dist="38100" dir="2700000" algn="tl">
                      <a:srgbClr val="000000">
                        <a:alpha val="43137"/>
                      </a:srgbClr>
                    </a:outerShdw>
                  </a:effectLst>
                </a:rPr>
                <a:t>Quest’s enhanced </a:t>
              </a:r>
              <a:r>
                <a:rPr lang="en-US" sz="1600" dirty="0" smtClean="0">
                  <a:effectLst>
                    <a:outerShdw blurRad="38100" dist="38100" dir="2700000" algn="tl">
                      <a:srgbClr val="000000">
                        <a:alpha val="43137"/>
                      </a:srgbClr>
                    </a:outerShdw>
                  </a:effectLst>
                </a:rPr>
                <a:t>RDP - </a:t>
              </a:r>
              <a:r>
                <a:rPr lang="en-US" sz="1600" b="1" dirty="0" smtClean="0">
                  <a:effectLst>
                    <a:outerShdw blurRad="38100" dist="38100" dir="2700000" algn="tl">
                      <a:srgbClr val="000000">
                        <a:alpha val="43137"/>
                      </a:srgbClr>
                    </a:outerShdw>
                  </a:effectLst>
                </a:rPr>
                <a:t>EOP</a:t>
              </a:r>
              <a:endParaRPr lang="en-US" sz="1600" b="1" dirty="0">
                <a:effectLst>
                  <a:outerShdw blurRad="38100" dist="38100" dir="2700000" algn="tl">
                    <a:srgbClr val="000000">
                      <a:alpha val="43137"/>
                    </a:srgbClr>
                  </a:outerShdw>
                </a:effectLst>
              </a:endParaRPr>
            </a:p>
          </p:txBody>
        </p:sp>
        <p:grpSp>
          <p:nvGrpSpPr>
            <p:cNvPr id="18" name="Group 121"/>
            <p:cNvGrpSpPr>
              <a:grpSpLocks/>
            </p:cNvGrpSpPr>
            <p:nvPr/>
          </p:nvGrpSpPr>
          <p:grpSpPr bwMode="auto">
            <a:xfrm>
              <a:off x="1447800" y="4495801"/>
              <a:ext cx="1792287" cy="1792286"/>
              <a:chOff x="1447800" y="4495801"/>
              <a:chExt cx="1792287" cy="1792286"/>
            </a:xfrm>
          </p:grpSpPr>
          <p:cxnSp>
            <p:nvCxnSpPr>
              <p:cNvPr id="14413" name="Straight Arrow Connector 164"/>
              <p:cNvCxnSpPr>
                <a:cxnSpLocks noChangeShapeType="1"/>
              </p:cNvCxnSpPr>
              <p:nvPr/>
            </p:nvCxnSpPr>
            <p:spPr bwMode="auto">
              <a:xfrm rot="5400000" flipH="1" flipV="1">
                <a:off x="629445" y="5314157"/>
                <a:ext cx="1752600" cy="115887"/>
              </a:xfrm>
              <a:prstGeom prst="straightConnector1">
                <a:avLst/>
              </a:prstGeom>
              <a:noFill/>
              <a:ln w="9525" algn="ctr">
                <a:solidFill>
                  <a:srgbClr val="FF0000"/>
                </a:solidFill>
                <a:round/>
                <a:headEnd/>
                <a:tailEnd type="arrow" w="med" len="med"/>
              </a:ln>
            </p:spPr>
          </p:cxnSp>
          <p:cxnSp>
            <p:nvCxnSpPr>
              <p:cNvPr id="14415" name="Straight Arrow Connector 167"/>
              <p:cNvCxnSpPr>
                <a:cxnSpLocks noChangeShapeType="1"/>
              </p:cNvCxnSpPr>
              <p:nvPr/>
            </p:nvCxnSpPr>
            <p:spPr bwMode="auto">
              <a:xfrm flipV="1">
                <a:off x="1447800" y="5449887"/>
                <a:ext cx="1411287" cy="838200"/>
              </a:xfrm>
              <a:prstGeom prst="straightConnector1">
                <a:avLst/>
              </a:prstGeom>
              <a:noFill/>
              <a:ln w="9525" algn="ctr">
                <a:solidFill>
                  <a:srgbClr val="FF0000"/>
                </a:solidFill>
                <a:round/>
                <a:headEnd/>
                <a:tailEnd type="arrow" w="med" len="med"/>
              </a:ln>
            </p:spPr>
          </p:cxnSp>
          <p:cxnSp>
            <p:nvCxnSpPr>
              <p:cNvPr id="14416" name="Straight Arrow Connector 169"/>
              <p:cNvCxnSpPr>
                <a:cxnSpLocks noChangeShapeType="1"/>
              </p:cNvCxnSpPr>
              <p:nvPr/>
            </p:nvCxnSpPr>
            <p:spPr bwMode="auto">
              <a:xfrm flipV="1">
                <a:off x="1447800" y="5602287"/>
                <a:ext cx="1792287" cy="685800"/>
              </a:xfrm>
              <a:prstGeom prst="straightConnector1">
                <a:avLst/>
              </a:prstGeom>
              <a:noFill/>
              <a:ln w="9525" algn="ctr">
                <a:solidFill>
                  <a:srgbClr val="FF0000"/>
                </a:solidFill>
                <a:round/>
                <a:headEnd/>
                <a:tailEnd type="arrow" w="med" len="med"/>
              </a:ln>
            </p:spPr>
          </p:cxnSp>
        </p:grpSp>
      </p:grpSp>
      <p:grpSp>
        <p:nvGrpSpPr>
          <p:cNvPr id="19" name="Group 127"/>
          <p:cNvGrpSpPr>
            <a:grpSpLocks/>
          </p:cNvGrpSpPr>
          <p:nvPr/>
        </p:nvGrpSpPr>
        <p:grpSpPr bwMode="auto">
          <a:xfrm>
            <a:off x="5267331" y="1285860"/>
            <a:ext cx="3057441" cy="1838340"/>
            <a:chOff x="5267331" y="1285860"/>
            <a:chExt cx="3057441" cy="1838340"/>
          </a:xfrm>
        </p:grpSpPr>
        <p:pic>
          <p:nvPicPr>
            <p:cNvPr id="14378" name="Picture 44" descr="Server_Gray_80"/>
            <p:cNvPicPr>
              <a:picLocks noChangeAspect="1" noChangeArrowheads="1"/>
            </p:cNvPicPr>
            <p:nvPr/>
          </p:nvPicPr>
          <p:blipFill>
            <a:blip r:embed="rId4"/>
            <a:srcRect/>
            <a:stretch>
              <a:fillRect/>
            </a:stretch>
          </p:blipFill>
          <p:spPr bwMode="auto">
            <a:xfrm>
              <a:off x="5715000" y="1981200"/>
              <a:ext cx="715963" cy="715963"/>
            </a:xfrm>
            <a:prstGeom prst="rect">
              <a:avLst/>
            </a:prstGeom>
            <a:noFill/>
            <a:ln w="9525">
              <a:noFill/>
              <a:miter lim="800000"/>
              <a:headEnd/>
              <a:tailEnd/>
            </a:ln>
          </p:spPr>
        </p:pic>
        <p:grpSp>
          <p:nvGrpSpPr>
            <p:cNvPr id="20" name="Group 135"/>
            <p:cNvGrpSpPr>
              <a:grpSpLocks/>
            </p:cNvGrpSpPr>
            <p:nvPr/>
          </p:nvGrpSpPr>
          <p:grpSpPr bwMode="auto">
            <a:xfrm>
              <a:off x="6934199" y="1752512"/>
              <a:ext cx="1390573" cy="752564"/>
              <a:chOff x="6711696" y="1295400"/>
              <a:chExt cx="1390927" cy="752856"/>
            </a:xfrm>
          </p:grpSpPr>
          <p:pic>
            <p:nvPicPr>
              <p:cNvPr id="14397" name="Picture 34" descr="http://upload.wikimedia.org/wikipedia/en/thumb/5/58/Windows_vista_logo.png/180px-Windows_vista_logo.png"/>
              <p:cNvPicPr>
                <a:picLocks noChangeAspect="1" noChangeArrowheads="1"/>
              </p:cNvPicPr>
              <p:nvPr/>
            </p:nvPicPr>
            <p:blipFill>
              <a:blip r:embed="rId23"/>
              <a:srcRect/>
              <a:stretch>
                <a:fillRect/>
              </a:stretch>
            </p:blipFill>
            <p:spPr bwMode="auto">
              <a:xfrm>
                <a:off x="7707335" y="1471759"/>
                <a:ext cx="395288" cy="288925"/>
              </a:xfrm>
              <a:prstGeom prst="rect">
                <a:avLst/>
              </a:prstGeom>
              <a:noFill/>
              <a:ln w="9525">
                <a:noFill/>
                <a:miter lim="800000"/>
                <a:headEnd/>
                <a:tailEnd/>
              </a:ln>
            </p:spPr>
          </p:pic>
          <p:grpSp>
            <p:nvGrpSpPr>
              <p:cNvPr id="21" name="Group 119"/>
              <p:cNvGrpSpPr>
                <a:grpSpLocks/>
              </p:cNvGrpSpPr>
              <p:nvPr/>
            </p:nvGrpSpPr>
            <p:grpSpPr bwMode="auto">
              <a:xfrm>
                <a:off x="6711696" y="1295400"/>
                <a:ext cx="908304" cy="752856"/>
                <a:chOff x="6711696" y="1295400"/>
                <a:chExt cx="908304" cy="752856"/>
              </a:xfrm>
            </p:grpSpPr>
            <p:grpSp>
              <p:nvGrpSpPr>
                <p:cNvPr id="22" name="Group 111"/>
                <p:cNvGrpSpPr>
                  <a:grpSpLocks/>
                </p:cNvGrpSpPr>
                <p:nvPr/>
              </p:nvGrpSpPr>
              <p:grpSpPr bwMode="auto">
                <a:xfrm>
                  <a:off x="7022592" y="1295400"/>
                  <a:ext cx="597408" cy="457200"/>
                  <a:chOff x="6858000" y="1981200"/>
                  <a:chExt cx="597408" cy="457200"/>
                </a:xfrm>
              </p:grpSpPr>
              <p:pic>
                <p:nvPicPr>
                  <p:cNvPr id="14408"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409"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410"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nvGrpSpPr>
                <p:cNvPr id="23" name="Group 115"/>
                <p:cNvGrpSpPr>
                  <a:grpSpLocks/>
                </p:cNvGrpSpPr>
                <p:nvPr/>
              </p:nvGrpSpPr>
              <p:grpSpPr bwMode="auto">
                <a:xfrm>
                  <a:off x="6870192" y="1447800"/>
                  <a:ext cx="597408" cy="457200"/>
                  <a:chOff x="6858000" y="1981200"/>
                  <a:chExt cx="597408" cy="457200"/>
                </a:xfrm>
              </p:grpSpPr>
              <p:pic>
                <p:nvPicPr>
                  <p:cNvPr id="14405"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406"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407"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nvGrpSpPr>
                <p:cNvPr id="24" name="Group 98"/>
                <p:cNvGrpSpPr>
                  <a:grpSpLocks/>
                </p:cNvGrpSpPr>
                <p:nvPr/>
              </p:nvGrpSpPr>
              <p:grpSpPr bwMode="auto">
                <a:xfrm>
                  <a:off x="6711696" y="1591056"/>
                  <a:ext cx="597408" cy="457200"/>
                  <a:chOff x="6858000" y="1981200"/>
                  <a:chExt cx="597408" cy="457200"/>
                </a:xfrm>
              </p:grpSpPr>
              <p:pic>
                <p:nvPicPr>
                  <p:cNvPr id="14402"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403"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404"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grpSp>
        <p:grpSp>
          <p:nvGrpSpPr>
            <p:cNvPr id="25" name="Group 134"/>
            <p:cNvGrpSpPr>
              <a:grpSpLocks/>
            </p:cNvGrpSpPr>
            <p:nvPr/>
          </p:nvGrpSpPr>
          <p:grpSpPr bwMode="auto">
            <a:xfrm>
              <a:off x="6324600" y="1285860"/>
              <a:ext cx="1347806" cy="762015"/>
              <a:chOff x="6019800" y="904945"/>
              <a:chExt cx="1347806" cy="762311"/>
            </a:xfrm>
          </p:grpSpPr>
          <p:pic>
            <p:nvPicPr>
              <p:cNvPr id="14383" name="Picture 36" descr="http://gadon.files.wordpress.com/2008/04/windows_xp_logo.jpg"/>
              <p:cNvPicPr>
                <a:picLocks noChangeAspect="1" noChangeArrowheads="1"/>
              </p:cNvPicPr>
              <p:nvPr/>
            </p:nvPicPr>
            <p:blipFill>
              <a:blip r:embed="rId24"/>
              <a:srcRect/>
              <a:stretch>
                <a:fillRect/>
              </a:stretch>
            </p:blipFill>
            <p:spPr bwMode="auto">
              <a:xfrm>
                <a:off x="6910406" y="904945"/>
                <a:ext cx="457200" cy="334963"/>
              </a:xfrm>
              <a:prstGeom prst="rect">
                <a:avLst/>
              </a:prstGeom>
              <a:noFill/>
              <a:ln w="9525">
                <a:noFill/>
                <a:miter lim="800000"/>
                <a:headEnd/>
                <a:tailEnd/>
              </a:ln>
            </p:spPr>
          </p:pic>
          <p:grpSp>
            <p:nvGrpSpPr>
              <p:cNvPr id="26" name="Group 120"/>
              <p:cNvGrpSpPr>
                <a:grpSpLocks/>
              </p:cNvGrpSpPr>
              <p:nvPr/>
            </p:nvGrpSpPr>
            <p:grpSpPr bwMode="auto">
              <a:xfrm>
                <a:off x="6019800" y="914400"/>
                <a:ext cx="908304" cy="752856"/>
                <a:chOff x="6711696" y="1295400"/>
                <a:chExt cx="908304" cy="752856"/>
              </a:xfrm>
            </p:grpSpPr>
            <p:grpSp>
              <p:nvGrpSpPr>
                <p:cNvPr id="27" name="Group 111"/>
                <p:cNvGrpSpPr>
                  <a:grpSpLocks/>
                </p:cNvGrpSpPr>
                <p:nvPr/>
              </p:nvGrpSpPr>
              <p:grpSpPr bwMode="auto">
                <a:xfrm>
                  <a:off x="7022592" y="1295400"/>
                  <a:ext cx="597408" cy="457200"/>
                  <a:chOff x="6858000" y="1981200"/>
                  <a:chExt cx="597408" cy="457200"/>
                </a:xfrm>
              </p:grpSpPr>
              <p:pic>
                <p:nvPicPr>
                  <p:cNvPr id="14394"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395"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396"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nvGrpSpPr>
                <p:cNvPr id="28" name="Group 115"/>
                <p:cNvGrpSpPr>
                  <a:grpSpLocks/>
                </p:cNvGrpSpPr>
                <p:nvPr/>
              </p:nvGrpSpPr>
              <p:grpSpPr bwMode="auto">
                <a:xfrm>
                  <a:off x="6870192" y="1447800"/>
                  <a:ext cx="597408" cy="457200"/>
                  <a:chOff x="6858000" y="1981200"/>
                  <a:chExt cx="597408" cy="457200"/>
                </a:xfrm>
              </p:grpSpPr>
              <p:pic>
                <p:nvPicPr>
                  <p:cNvPr id="14391"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392"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393"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nvGrpSpPr>
                <p:cNvPr id="29" name="Group 98"/>
                <p:cNvGrpSpPr>
                  <a:grpSpLocks/>
                </p:cNvGrpSpPr>
                <p:nvPr/>
              </p:nvGrpSpPr>
              <p:grpSpPr bwMode="auto">
                <a:xfrm>
                  <a:off x="6711696" y="1591056"/>
                  <a:ext cx="597408" cy="457200"/>
                  <a:chOff x="6858000" y="1981200"/>
                  <a:chExt cx="597408" cy="457200"/>
                </a:xfrm>
              </p:grpSpPr>
              <p:pic>
                <p:nvPicPr>
                  <p:cNvPr id="14388" name="Picture 15" descr="Monitor_160"/>
                  <p:cNvPicPr>
                    <a:picLocks noChangeAspect="1" noChangeArrowheads="1"/>
                  </p:cNvPicPr>
                  <p:nvPr/>
                </p:nvPicPr>
                <p:blipFill>
                  <a:blip r:embed="rId8"/>
                  <a:srcRect/>
                  <a:stretch>
                    <a:fillRect/>
                  </a:stretch>
                </p:blipFill>
                <p:spPr bwMode="auto">
                  <a:xfrm>
                    <a:off x="6858000" y="1981200"/>
                    <a:ext cx="304800" cy="304800"/>
                  </a:xfrm>
                  <a:prstGeom prst="rect">
                    <a:avLst/>
                  </a:prstGeom>
                  <a:noFill/>
                  <a:ln w="9525">
                    <a:noFill/>
                    <a:miter lim="800000"/>
                    <a:headEnd/>
                    <a:tailEnd/>
                  </a:ln>
                </p:spPr>
              </p:pic>
              <p:pic>
                <p:nvPicPr>
                  <p:cNvPr id="14389" name="Picture 15" descr="Monitor_160"/>
                  <p:cNvPicPr>
                    <a:picLocks noChangeAspect="1" noChangeArrowheads="1"/>
                  </p:cNvPicPr>
                  <p:nvPr/>
                </p:nvPicPr>
                <p:blipFill>
                  <a:blip r:embed="rId8"/>
                  <a:srcRect/>
                  <a:stretch>
                    <a:fillRect/>
                  </a:stretch>
                </p:blipFill>
                <p:spPr bwMode="auto">
                  <a:xfrm>
                    <a:off x="7010400" y="2057400"/>
                    <a:ext cx="304800" cy="304800"/>
                  </a:xfrm>
                  <a:prstGeom prst="rect">
                    <a:avLst/>
                  </a:prstGeom>
                  <a:noFill/>
                  <a:ln w="9525">
                    <a:noFill/>
                    <a:miter lim="800000"/>
                    <a:headEnd/>
                    <a:tailEnd/>
                  </a:ln>
                </p:spPr>
              </p:pic>
              <p:pic>
                <p:nvPicPr>
                  <p:cNvPr id="14390" name="Picture 15" descr="Monitor_160"/>
                  <p:cNvPicPr>
                    <a:picLocks noChangeAspect="1" noChangeArrowheads="1"/>
                  </p:cNvPicPr>
                  <p:nvPr/>
                </p:nvPicPr>
                <p:blipFill>
                  <a:blip r:embed="rId8"/>
                  <a:srcRect/>
                  <a:stretch>
                    <a:fillRect/>
                  </a:stretch>
                </p:blipFill>
                <p:spPr bwMode="auto">
                  <a:xfrm>
                    <a:off x="7150608" y="2133600"/>
                    <a:ext cx="304800" cy="304800"/>
                  </a:xfrm>
                  <a:prstGeom prst="rect">
                    <a:avLst/>
                  </a:prstGeom>
                  <a:noFill/>
                  <a:ln w="9525">
                    <a:noFill/>
                    <a:miter lim="800000"/>
                    <a:headEnd/>
                    <a:tailEnd/>
                  </a:ln>
                </p:spPr>
              </p:pic>
            </p:grpSp>
          </p:grpSp>
        </p:grpSp>
        <p:cxnSp>
          <p:nvCxnSpPr>
            <p:cNvPr id="14381" name="Straight Connector 150"/>
            <p:cNvCxnSpPr>
              <a:cxnSpLocks noChangeShapeType="1"/>
            </p:cNvCxnSpPr>
            <p:nvPr/>
          </p:nvCxnSpPr>
          <p:spPr bwMode="auto">
            <a:xfrm rot="5400000" flipH="1" flipV="1">
              <a:off x="5434014" y="2771768"/>
              <a:ext cx="481018" cy="223846"/>
            </a:xfrm>
            <a:prstGeom prst="line">
              <a:avLst/>
            </a:prstGeom>
            <a:noFill/>
            <a:ln w="9525" algn="ctr">
              <a:solidFill>
                <a:schemeClr val="tx1"/>
              </a:solidFill>
              <a:round/>
              <a:headEnd/>
              <a:tailEnd/>
            </a:ln>
          </p:spPr>
        </p:cxnSp>
        <p:grpSp>
          <p:nvGrpSpPr>
            <p:cNvPr id="30" name="Group 111"/>
            <p:cNvGrpSpPr/>
            <p:nvPr/>
          </p:nvGrpSpPr>
          <p:grpSpPr>
            <a:xfrm>
              <a:off x="5267331" y="1714487"/>
              <a:ext cx="1023950" cy="228600"/>
              <a:chOff x="4581531" y="1371588"/>
              <a:chExt cx="1023950" cy="228600"/>
            </a:xfrm>
            <a:solidFill>
              <a:schemeClr val="bg1"/>
            </a:solidFill>
          </p:grpSpPr>
          <p:pic>
            <p:nvPicPr>
              <p:cNvPr id="14445" name="Picture 109" descr="http://blogs.technet.com/blogfiles/jeffa36/WindowsLiveWriter/ImonRTMHyperV.Areyou_B9AE/Windows%20Server%202008%20Hyper-V%20logo%20v_2.png"/>
              <p:cNvPicPr>
                <a:picLocks noChangeAspect="1" noChangeArrowheads="1"/>
              </p:cNvPicPr>
              <p:nvPr/>
            </p:nvPicPr>
            <p:blipFill>
              <a:blip r:embed="rId25"/>
              <a:srcRect t="76923" r="67067"/>
              <a:stretch>
                <a:fillRect/>
              </a:stretch>
            </p:blipFill>
            <p:spPr bwMode="auto">
              <a:xfrm>
                <a:off x="4886332" y="1371589"/>
                <a:ext cx="719149" cy="224734"/>
              </a:xfrm>
              <a:prstGeom prst="rect">
                <a:avLst/>
              </a:prstGeom>
              <a:grpFill/>
            </p:spPr>
          </p:pic>
          <p:pic>
            <p:nvPicPr>
              <p:cNvPr id="111" name="Picture 109" descr="http://blogs.technet.com/blogfiles/jeffa36/WindowsLiveWriter/ImonRTMHyperV.Areyou_B9AE/Windows%20Server%202008%20Hyper-V%20logo%20v_2.png"/>
              <p:cNvPicPr>
                <a:picLocks noChangeAspect="1" noChangeArrowheads="1"/>
              </p:cNvPicPr>
              <p:nvPr/>
            </p:nvPicPr>
            <p:blipFill>
              <a:blip r:embed="rId26" cstate="print"/>
              <a:srcRect l="20583" r="49228" b="44615"/>
              <a:stretch>
                <a:fillRect/>
              </a:stretch>
            </p:blipFill>
            <p:spPr bwMode="auto">
              <a:xfrm>
                <a:off x="4581531" y="1371588"/>
                <a:ext cx="279400" cy="228600"/>
              </a:xfrm>
              <a:prstGeom prst="rect">
                <a:avLst/>
              </a:prstGeom>
              <a:grpFill/>
            </p:spPr>
          </p:pic>
        </p:grpSp>
      </p:grpSp>
      <p:grpSp>
        <p:nvGrpSpPr>
          <p:cNvPr id="31" name="Group 120"/>
          <p:cNvGrpSpPr>
            <a:grpSpLocks/>
          </p:cNvGrpSpPr>
          <p:nvPr/>
        </p:nvGrpSpPr>
        <p:grpSpPr bwMode="auto">
          <a:xfrm>
            <a:off x="2667000" y="3289300"/>
            <a:ext cx="1706563" cy="1538288"/>
            <a:chOff x="2667000" y="3289756"/>
            <a:chExt cx="1706563" cy="1537832"/>
          </a:xfrm>
        </p:grpSpPr>
        <p:cxnSp>
          <p:nvCxnSpPr>
            <p:cNvPr id="14363" name="Straight Connector 63"/>
            <p:cNvCxnSpPr>
              <a:cxnSpLocks noChangeShapeType="1"/>
            </p:cNvCxnSpPr>
            <p:nvPr/>
          </p:nvCxnSpPr>
          <p:spPr bwMode="auto">
            <a:xfrm>
              <a:off x="3429000" y="3733800"/>
              <a:ext cx="533400" cy="304800"/>
            </a:xfrm>
            <a:prstGeom prst="line">
              <a:avLst/>
            </a:prstGeom>
            <a:noFill/>
            <a:ln w="9525" algn="ctr">
              <a:solidFill>
                <a:schemeClr val="tx1"/>
              </a:solidFill>
              <a:round/>
              <a:headEnd/>
              <a:tailEnd/>
            </a:ln>
          </p:spPr>
        </p:cxnSp>
        <p:grpSp>
          <p:nvGrpSpPr>
            <p:cNvPr id="14336" name="Group 27"/>
            <p:cNvGrpSpPr>
              <a:grpSpLocks/>
            </p:cNvGrpSpPr>
            <p:nvPr/>
          </p:nvGrpSpPr>
          <p:grpSpPr bwMode="auto">
            <a:xfrm>
              <a:off x="3657600" y="3962400"/>
              <a:ext cx="715963" cy="715963"/>
              <a:chOff x="4876800" y="2133600"/>
              <a:chExt cx="715963" cy="715963"/>
            </a:xfrm>
          </p:grpSpPr>
          <p:pic>
            <p:nvPicPr>
              <p:cNvPr id="14373" name="Picture 44" descr="Server_Gray_80"/>
              <p:cNvPicPr>
                <a:picLocks noChangeAspect="1" noChangeArrowheads="1"/>
              </p:cNvPicPr>
              <p:nvPr/>
            </p:nvPicPr>
            <p:blipFill>
              <a:blip r:embed="rId4"/>
              <a:srcRect/>
              <a:stretch>
                <a:fillRect/>
              </a:stretch>
            </p:blipFill>
            <p:spPr bwMode="auto">
              <a:xfrm>
                <a:off x="4876800" y="2133600"/>
                <a:ext cx="715963" cy="715963"/>
              </a:xfrm>
              <a:prstGeom prst="rect">
                <a:avLst/>
              </a:prstGeom>
              <a:noFill/>
              <a:ln w="9525">
                <a:noFill/>
                <a:miter lim="800000"/>
                <a:headEnd/>
                <a:tailEnd/>
              </a:ln>
            </p:spPr>
          </p:pic>
          <p:pic>
            <p:nvPicPr>
              <p:cNvPr id="14374" name="Picture 47"/>
              <p:cNvPicPr>
                <a:picLocks noChangeAspect="1" noChangeArrowheads="1"/>
              </p:cNvPicPr>
              <p:nvPr/>
            </p:nvPicPr>
            <p:blipFill>
              <a:blip r:embed="rId27"/>
              <a:srcRect/>
              <a:stretch>
                <a:fillRect/>
              </a:stretch>
            </p:blipFill>
            <p:spPr bwMode="auto">
              <a:xfrm>
                <a:off x="5148072" y="2331720"/>
                <a:ext cx="320418" cy="365760"/>
              </a:xfrm>
              <a:prstGeom prst="rect">
                <a:avLst/>
              </a:prstGeom>
              <a:noFill/>
              <a:ln w="9525">
                <a:noFill/>
                <a:miter lim="800000"/>
                <a:headEnd/>
                <a:tailEnd/>
              </a:ln>
            </p:spPr>
          </p:pic>
        </p:grpSp>
        <p:cxnSp>
          <p:nvCxnSpPr>
            <p:cNvPr id="14365" name="Straight Connector 59"/>
            <p:cNvCxnSpPr>
              <a:cxnSpLocks noChangeShapeType="1"/>
            </p:cNvCxnSpPr>
            <p:nvPr/>
          </p:nvCxnSpPr>
          <p:spPr bwMode="auto">
            <a:xfrm flipV="1">
              <a:off x="3302000" y="3733800"/>
              <a:ext cx="127000" cy="76200"/>
            </a:xfrm>
            <a:prstGeom prst="line">
              <a:avLst/>
            </a:prstGeom>
            <a:noFill/>
            <a:ln w="9525" algn="ctr">
              <a:solidFill>
                <a:schemeClr val="tx1"/>
              </a:solidFill>
              <a:round/>
              <a:headEnd/>
              <a:tailEnd/>
            </a:ln>
          </p:spPr>
        </p:cxnSp>
        <p:pic>
          <p:nvPicPr>
            <p:cNvPr id="14366" name="Picture 12"/>
            <p:cNvPicPr>
              <a:picLocks noChangeAspect="1" noChangeArrowheads="1"/>
            </p:cNvPicPr>
            <p:nvPr/>
          </p:nvPicPr>
          <p:blipFill>
            <a:blip r:embed="rId28">
              <a:clrChange>
                <a:clrFrom>
                  <a:srgbClr val="FFFFFF"/>
                </a:clrFrom>
                <a:clrTo>
                  <a:srgbClr val="FFFFFF">
                    <a:alpha val="0"/>
                  </a:srgbClr>
                </a:clrTo>
              </a:clrChange>
            </a:blip>
            <a:srcRect/>
            <a:stretch>
              <a:fillRect/>
            </a:stretch>
          </p:blipFill>
          <p:spPr bwMode="auto">
            <a:xfrm>
              <a:off x="2700338" y="3429000"/>
              <a:ext cx="804862" cy="849313"/>
            </a:xfrm>
            <a:prstGeom prst="rect">
              <a:avLst/>
            </a:prstGeom>
            <a:noFill/>
            <a:ln w="9525" algn="ctr">
              <a:noFill/>
              <a:miter lim="800000"/>
              <a:headEnd/>
              <a:tailEnd/>
            </a:ln>
          </p:spPr>
        </p:pic>
        <p:grpSp>
          <p:nvGrpSpPr>
            <p:cNvPr id="14337" name="Group 57"/>
            <p:cNvGrpSpPr>
              <a:grpSpLocks/>
            </p:cNvGrpSpPr>
            <p:nvPr/>
          </p:nvGrpSpPr>
          <p:grpSpPr bwMode="auto">
            <a:xfrm>
              <a:off x="3200400" y="4419600"/>
              <a:ext cx="990600" cy="407988"/>
              <a:chOff x="2743200" y="4343400"/>
              <a:chExt cx="990600" cy="407988"/>
            </a:xfrm>
          </p:grpSpPr>
          <p:pic>
            <p:nvPicPr>
              <p:cNvPr id="14371" name="Picture 40" descr="http://www.activewin.com/reviews/software/operating-sys/win2003serv/logo.jpg"/>
              <p:cNvPicPr>
                <a:picLocks noChangeAspect="1" noChangeArrowheads="1"/>
              </p:cNvPicPr>
              <p:nvPr/>
            </p:nvPicPr>
            <p:blipFill>
              <a:blip r:embed="rId29">
                <a:clrChange>
                  <a:clrFrom>
                    <a:srgbClr val="FFFFFF"/>
                  </a:clrFrom>
                  <a:clrTo>
                    <a:srgbClr val="FFFFFF">
                      <a:alpha val="0"/>
                    </a:srgbClr>
                  </a:clrTo>
                </a:clrChange>
              </a:blip>
              <a:srcRect/>
              <a:stretch>
                <a:fillRect/>
              </a:stretch>
            </p:blipFill>
            <p:spPr bwMode="auto">
              <a:xfrm>
                <a:off x="2743200" y="4343400"/>
                <a:ext cx="990600" cy="390525"/>
              </a:xfrm>
              <a:prstGeom prst="rect">
                <a:avLst/>
              </a:prstGeom>
              <a:noFill/>
              <a:ln w="9525">
                <a:noFill/>
                <a:miter lim="800000"/>
                <a:headEnd/>
                <a:tailEnd/>
              </a:ln>
            </p:spPr>
          </p:pic>
          <p:pic>
            <p:nvPicPr>
              <p:cNvPr id="14372" name="Picture 38" descr="http://uksbsguy.com/blogs/doverton/WindowsLiveWriter/DownloaddetailsWindowsServer2008Develope_983A/Windows%20Server%202008%20logo%20v_2.png"/>
              <p:cNvPicPr>
                <a:picLocks noChangeAspect="1" noChangeArrowheads="1"/>
              </p:cNvPicPr>
              <p:nvPr/>
            </p:nvPicPr>
            <p:blipFill>
              <a:blip r:embed="rId30">
                <a:clrChange>
                  <a:clrFrom>
                    <a:srgbClr val="FFFFFF"/>
                  </a:clrFrom>
                  <a:clrTo>
                    <a:srgbClr val="FFFFFF">
                      <a:alpha val="0"/>
                    </a:srgbClr>
                  </a:clrTo>
                </a:clrChange>
              </a:blip>
              <a:srcRect l="83333" t="66252"/>
              <a:stretch>
                <a:fillRect/>
              </a:stretch>
            </p:blipFill>
            <p:spPr bwMode="auto">
              <a:xfrm>
                <a:off x="3581400" y="4648200"/>
                <a:ext cx="152400" cy="103188"/>
              </a:xfrm>
              <a:prstGeom prst="rect">
                <a:avLst/>
              </a:prstGeom>
              <a:noFill/>
              <a:ln w="9525">
                <a:noFill/>
                <a:miter lim="800000"/>
                <a:headEnd/>
                <a:tailEnd/>
              </a:ln>
            </p:spPr>
          </p:pic>
        </p:grpSp>
        <p:grpSp>
          <p:nvGrpSpPr>
            <p:cNvPr id="14338" name="Group 117"/>
            <p:cNvGrpSpPr>
              <a:grpSpLocks/>
            </p:cNvGrpSpPr>
            <p:nvPr/>
          </p:nvGrpSpPr>
          <p:grpSpPr bwMode="auto">
            <a:xfrm>
              <a:off x="2667000" y="3289756"/>
              <a:ext cx="1057673" cy="291644"/>
              <a:chOff x="685800" y="2057400"/>
              <a:chExt cx="1057673" cy="291644"/>
            </a:xfrm>
          </p:grpSpPr>
          <p:sp>
            <p:nvSpPr>
              <p:cNvPr id="14369" name="TextBox 108"/>
              <p:cNvSpPr txBox="1">
                <a:spLocks noChangeArrowheads="1"/>
              </p:cNvSpPr>
              <p:nvPr/>
            </p:nvSpPr>
            <p:spPr bwMode="auto">
              <a:xfrm>
                <a:off x="914400" y="2133600"/>
                <a:ext cx="829073" cy="215444"/>
              </a:xfrm>
              <a:prstGeom prst="rect">
                <a:avLst/>
              </a:prstGeom>
              <a:noFill/>
              <a:ln w="9525">
                <a:noFill/>
                <a:miter lim="800000"/>
                <a:headEnd/>
                <a:tailEnd/>
              </a:ln>
            </p:spPr>
            <p:txBody>
              <a:bodyPr wrap="none">
                <a:spAutoFit/>
              </a:bodyPr>
              <a:lstStyle/>
              <a:p>
                <a:pPr>
                  <a:buFontTx/>
                  <a:buNone/>
                </a:pPr>
                <a:r>
                  <a:rPr lang="en-US" sz="1000" b="1"/>
                  <a:t>ISA Server</a:t>
                </a:r>
              </a:p>
            </p:txBody>
          </p:sp>
          <p:pic>
            <p:nvPicPr>
              <p:cNvPr id="14370" name="Picture 109" descr="http://blogs.technet.com/blogfiles/jeffa36/WindowsLiveWriter/ImonRTMHyperV.Areyou_B9AE/Windows%20Server%202008%20Hyper-V%20logo%20v_2.png"/>
              <p:cNvPicPr>
                <a:picLocks noChangeAspect="1" noChangeArrowheads="1"/>
              </p:cNvPicPr>
              <p:nvPr/>
            </p:nvPicPr>
            <p:blipFill>
              <a:blip r:embed="rId26"/>
              <a:srcRect l="20583" r="49228" b="44615"/>
              <a:stretch>
                <a:fillRect/>
              </a:stretch>
            </p:blipFill>
            <p:spPr bwMode="auto">
              <a:xfrm>
                <a:off x="685800" y="2057400"/>
                <a:ext cx="279400" cy="228600"/>
              </a:xfrm>
              <a:prstGeom prst="rect">
                <a:avLst/>
              </a:prstGeom>
              <a:solidFill>
                <a:schemeClr val="bg1"/>
              </a:solidFill>
              <a:ln w="9525">
                <a:noFill/>
                <a:miter lim="800000"/>
                <a:headEnd/>
                <a:tailEnd/>
              </a:ln>
            </p:spPr>
          </p:pic>
        </p:grpSp>
      </p:grpSp>
      <p:sp>
        <p:nvSpPr>
          <p:cNvPr id="131" name="Rounded Rectangle 130"/>
          <p:cNvSpPr>
            <a:spLocks noChangeArrowheads="1"/>
          </p:cNvSpPr>
          <p:nvPr/>
        </p:nvSpPr>
        <p:spPr bwMode="auto">
          <a:xfrm>
            <a:off x="1428728" y="2000240"/>
            <a:ext cx="1752616" cy="447668"/>
          </a:xfrm>
          <a:prstGeom prst="roundRect">
            <a:avLst>
              <a:gd name="adj" fmla="val 50000"/>
            </a:avLst>
          </a:prstGeom>
          <a:solidFill>
            <a:schemeClr val="accent3">
              <a:lumMod val="20000"/>
              <a:lumOff val="80000"/>
            </a:schemeClr>
          </a:solidFill>
          <a:ln>
            <a:headEnd/>
            <a:tailEnd/>
          </a:ln>
          <a:effectLst>
            <a:innerShdw blurRad="63500" dist="50800" dir="135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a:lstStyle/>
          <a:p>
            <a:pPr marL="342900" indent="-342900" algn="ctr">
              <a:buFontTx/>
              <a:buNone/>
            </a:pPr>
            <a:r>
              <a:rPr lang="en-US" sz="1600" b="1" dirty="0" smtClean="0">
                <a:effectLst>
                  <a:outerShdw blurRad="38100" dist="38100" dir="2700000" algn="tl">
                    <a:srgbClr val="000000">
                      <a:alpha val="43137"/>
                    </a:srgbClr>
                  </a:outerShdw>
                </a:effectLst>
              </a:rPr>
              <a:t>Physical Systems</a:t>
            </a:r>
            <a:endParaRPr lang="en-US" sz="1600" b="1" dirty="0">
              <a:effectLst>
                <a:outerShdw blurRad="38100" dist="38100" dir="2700000" algn="tl">
                  <a:srgbClr val="000000">
                    <a:alpha val="43137"/>
                  </a:srgbClr>
                </a:outerShdw>
              </a:effectLst>
            </a:endParaRPr>
          </a:p>
        </p:txBody>
      </p:sp>
      <p:sp>
        <p:nvSpPr>
          <p:cNvPr id="132" name="Rounded Rectangle 131"/>
          <p:cNvSpPr>
            <a:spLocks noChangeArrowheads="1"/>
          </p:cNvSpPr>
          <p:nvPr/>
        </p:nvSpPr>
        <p:spPr bwMode="auto">
          <a:xfrm>
            <a:off x="6572264" y="2500306"/>
            <a:ext cx="2286000" cy="428628"/>
          </a:xfrm>
          <a:prstGeom prst="roundRect">
            <a:avLst>
              <a:gd name="adj" fmla="val 50000"/>
            </a:avLst>
          </a:prstGeom>
          <a:solidFill>
            <a:schemeClr val="accent2">
              <a:lumMod val="20000"/>
              <a:lumOff val="80000"/>
            </a:schemeClr>
          </a:solidFill>
          <a:ln>
            <a:headEnd/>
            <a:tailEnd/>
          </a:ln>
          <a:effectLst>
            <a:innerShdw blurRad="63500" dist="50800" dir="135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lstStyle/>
          <a:p>
            <a:pPr marL="342900" indent="-342900" algn="ctr">
              <a:buFontTx/>
              <a:buNone/>
            </a:pPr>
            <a:r>
              <a:rPr lang="en-US" sz="1600" b="1" dirty="0">
                <a:effectLst>
                  <a:outerShdw blurRad="38100" dist="38100" dir="2700000" algn="tl">
                    <a:srgbClr val="000000">
                      <a:alpha val="43137"/>
                    </a:srgbClr>
                  </a:outerShdw>
                </a:effectLst>
              </a:rPr>
              <a:t>Hosted Desktop/VDI</a:t>
            </a:r>
          </a:p>
        </p:txBody>
      </p:sp>
      <p:sp>
        <p:nvSpPr>
          <p:cNvPr id="133" name="Rounded Rectangle 132"/>
          <p:cNvSpPr>
            <a:spLocks noChangeArrowheads="1"/>
          </p:cNvSpPr>
          <p:nvPr/>
        </p:nvSpPr>
        <p:spPr bwMode="auto">
          <a:xfrm>
            <a:off x="6781800" y="3929066"/>
            <a:ext cx="1981200" cy="428628"/>
          </a:xfrm>
          <a:prstGeom prst="roundRect">
            <a:avLst>
              <a:gd name="adj" fmla="val 50000"/>
            </a:avLst>
          </a:prstGeom>
          <a:solidFill>
            <a:schemeClr val="tx2">
              <a:lumMod val="20000"/>
              <a:lumOff val="80000"/>
            </a:schemeClr>
          </a:solidFill>
          <a:ln w="38100" algn="ctr">
            <a:solidFill>
              <a:srgbClr val="002060"/>
            </a:solidFill>
            <a:round/>
            <a:headEnd/>
            <a:tailEnd/>
          </a:ln>
          <a:effectLst>
            <a:innerShdw blurRad="63500" dist="50800" dir="13500000">
              <a:prstClr val="black">
                <a:alpha val="50000"/>
              </a:prstClr>
            </a:innerShdw>
          </a:effectLst>
        </p:spPr>
        <p:txBody>
          <a:bodyPr/>
          <a:lstStyle/>
          <a:p>
            <a:pPr marL="342900" indent="-342900" algn="ctr">
              <a:buFontTx/>
              <a:buNone/>
            </a:pPr>
            <a:r>
              <a:rPr lang="en-US" sz="1600" b="1" dirty="0">
                <a:effectLst>
                  <a:outerShdw blurRad="38100" dist="38100" dir="2700000" algn="tl">
                    <a:srgbClr val="000000">
                      <a:alpha val="43137"/>
                    </a:srgbClr>
                  </a:outerShdw>
                </a:effectLst>
              </a:rPr>
              <a:t>Terminal Services</a:t>
            </a:r>
          </a:p>
        </p:txBody>
      </p:sp>
      <p:grpSp>
        <p:nvGrpSpPr>
          <p:cNvPr id="14339" name="Group 122"/>
          <p:cNvGrpSpPr>
            <a:grpSpLocks/>
          </p:cNvGrpSpPr>
          <p:nvPr/>
        </p:nvGrpSpPr>
        <p:grpSpPr bwMode="auto">
          <a:xfrm>
            <a:off x="2506005" y="3988676"/>
            <a:ext cx="992845" cy="276999"/>
            <a:chOff x="2506462" y="3988485"/>
            <a:chExt cx="992845" cy="276999"/>
          </a:xfrm>
        </p:grpSpPr>
        <p:sp>
          <p:nvSpPr>
            <p:cNvPr id="120" name="Rounded Rectangle 119"/>
            <p:cNvSpPr/>
            <p:nvPr/>
          </p:nvSpPr>
          <p:spPr bwMode="auto">
            <a:xfrm rot="1720338">
              <a:off x="2508707" y="4005072"/>
              <a:ext cx="990600" cy="228600"/>
            </a:xfrm>
            <a:prstGeom prst="roundRect">
              <a:avLst>
                <a:gd name="adj" fmla="val 50000"/>
              </a:avLst>
            </a:prstGeom>
            <a:noFill/>
            <a:ln w="25400" cap="flat" cmpd="sng" algn="ctr">
              <a:solidFill>
                <a:schemeClr val="accent1"/>
              </a:solidFill>
              <a:prstDash val="solid"/>
              <a:round/>
              <a:headEnd type="none" w="med" len="med"/>
              <a:tailEnd type="none" w="med" len="med"/>
            </a:ln>
            <a:effectLst/>
          </p:spPr>
          <p:txBody>
            <a:bodyPr/>
            <a:lstStyle/>
            <a:p>
              <a:pPr marL="342900" indent="-342900" algn="ctr">
                <a:buFontTx/>
                <a:buNone/>
                <a:defRPr/>
              </a:pPr>
              <a:endParaRPr lang="en-US" sz="1050" b="1" dirty="0">
                <a:ea typeface="ＭＳ Ｐゴシック" charset="-128"/>
              </a:endParaRPr>
            </a:p>
          </p:txBody>
        </p:sp>
        <p:sp>
          <p:nvSpPr>
            <p:cNvPr id="14362" name="Rectangle 120"/>
            <p:cNvSpPr>
              <a:spLocks noChangeArrowheads="1"/>
            </p:cNvSpPr>
            <p:nvPr/>
          </p:nvSpPr>
          <p:spPr bwMode="auto">
            <a:xfrm rot="1720338">
              <a:off x="2506462" y="3988485"/>
              <a:ext cx="987322" cy="276999"/>
            </a:xfrm>
            <a:prstGeom prst="rect">
              <a:avLst/>
            </a:prstGeom>
            <a:noFill/>
            <a:ln w="9525">
              <a:noFill/>
              <a:miter lim="800000"/>
              <a:headEnd/>
              <a:tailEnd/>
            </a:ln>
          </p:spPr>
          <p:txBody>
            <a:bodyPr wrap="none">
              <a:spAutoFit/>
            </a:bodyPr>
            <a:lstStyle/>
            <a:p>
              <a:pPr marL="342900" indent="-342900" algn="ctr">
                <a:buFontTx/>
                <a:buNone/>
              </a:pPr>
              <a:r>
                <a:rPr lang="en-US" sz="1200" b="1" dirty="0"/>
                <a:t>SSL Gateway</a:t>
              </a:r>
            </a:p>
          </p:txBody>
        </p:sp>
      </p:grpSp>
      <p:sp>
        <p:nvSpPr>
          <p:cNvPr id="124" name="Rounded Rectangle 123"/>
          <p:cNvSpPr>
            <a:spLocks noChangeArrowheads="1"/>
          </p:cNvSpPr>
          <p:nvPr/>
        </p:nvSpPr>
        <p:spPr bwMode="auto">
          <a:xfrm>
            <a:off x="6286512" y="6072206"/>
            <a:ext cx="1571636" cy="428628"/>
          </a:xfrm>
          <a:prstGeom prst="roundRect">
            <a:avLst>
              <a:gd name="adj" fmla="val 50000"/>
            </a:avLst>
          </a:prstGeom>
          <a:solidFill>
            <a:schemeClr val="bg1">
              <a:lumMod val="85000"/>
            </a:schemeClr>
          </a:solidFill>
          <a:ln>
            <a:headEnd/>
            <a:tailEnd/>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lstStyle/>
          <a:p>
            <a:pPr marL="342900" indent="-342900" algn="ctr">
              <a:buFontTx/>
              <a:buNone/>
            </a:pPr>
            <a:r>
              <a:rPr lang="en-US" sz="1600" b="1" dirty="0" smtClean="0">
                <a:effectLst>
                  <a:outerShdw blurRad="38100" dist="38100" dir="2700000" algn="tl">
                    <a:srgbClr val="000000">
                      <a:alpha val="43137"/>
                    </a:srgbClr>
                  </a:outerShdw>
                </a:effectLst>
              </a:rPr>
              <a:t>App-V</a:t>
            </a:r>
            <a:endParaRPr lang="en-US" sz="1600" b="1" dirty="0">
              <a:effectLst>
                <a:outerShdw blurRad="38100" dist="38100" dir="2700000" algn="tl">
                  <a:srgbClr val="000000">
                    <a:alpha val="43137"/>
                  </a:srgbClr>
                </a:outerShdw>
              </a:effectLst>
            </a:endParaRPr>
          </a:p>
        </p:txBody>
      </p:sp>
      <p:grpSp>
        <p:nvGrpSpPr>
          <p:cNvPr id="14340" name="Group 125"/>
          <p:cNvGrpSpPr/>
          <p:nvPr/>
        </p:nvGrpSpPr>
        <p:grpSpPr>
          <a:xfrm>
            <a:off x="4724400" y="4429132"/>
            <a:ext cx="776294" cy="1714512"/>
            <a:chOff x="4724400" y="4429132"/>
            <a:chExt cx="776294" cy="1714512"/>
          </a:xfrm>
        </p:grpSpPr>
        <p:grpSp>
          <p:nvGrpSpPr>
            <p:cNvPr id="14341" name="Group 129"/>
            <p:cNvGrpSpPr>
              <a:grpSpLocks/>
            </p:cNvGrpSpPr>
            <p:nvPr/>
          </p:nvGrpSpPr>
          <p:grpSpPr bwMode="auto">
            <a:xfrm>
              <a:off x="4724400" y="4429132"/>
              <a:ext cx="715963" cy="1011231"/>
              <a:chOff x="4724400" y="4429132"/>
              <a:chExt cx="715963" cy="1011231"/>
            </a:xfrm>
          </p:grpSpPr>
          <p:pic>
            <p:nvPicPr>
              <p:cNvPr id="14376" name="Picture 44" descr="Server_Gray_80"/>
              <p:cNvPicPr>
                <a:picLocks noChangeAspect="1" noChangeArrowheads="1"/>
              </p:cNvPicPr>
              <p:nvPr/>
            </p:nvPicPr>
            <p:blipFill>
              <a:blip r:embed="rId4"/>
              <a:srcRect/>
              <a:stretch>
                <a:fillRect/>
              </a:stretch>
            </p:blipFill>
            <p:spPr bwMode="auto">
              <a:xfrm>
                <a:off x="4724400" y="4724400"/>
                <a:ext cx="715963" cy="715963"/>
              </a:xfrm>
              <a:prstGeom prst="rect">
                <a:avLst/>
              </a:prstGeom>
              <a:noFill/>
              <a:ln w="9525">
                <a:noFill/>
                <a:miter lim="800000"/>
                <a:headEnd/>
                <a:tailEnd/>
              </a:ln>
            </p:spPr>
          </p:pic>
          <p:cxnSp>
            <p:nvCxnSpPr>
              <p:cNvPr id="14377" name="Straight Connector 146"/>
              <p:cNvCxnSpPr>
                <a:cxnSpLocks noChangeShapeType="1"/>
              </p:cNvCxnSpPr>
              <p:nvPr/>
            </p:nvCxnSpPr>
            <p:spPr bwMode="auto">
              <a:xfrm rot="5400000">
                <a:off x="4965706" y="4546602"/>
                <a:ext cx="295268" cy="60328"/>
              </a:xfrm>
              <a:prstGeom prst="line">
                <a:avLst/>
              </a:prstGeom>
              <a:noFill/>
              <a:ln w="9525" algn="ctr">
                <a:solidFill>
                  <a:schemeClr val="tx1"/>
                </a:solidFill>
                <a:round/>
                <a:headEnd/>
                <a:tailEnd/>
              </a:ln>
            </p:spPr>
          </p:cxnSp>
        </p:grpSp>
        <p:pic>
          <p:nvPicPr>
            <p:cNvPr id="125" name="Picture 111" descr="http://www.bazerbashi.com/wp-content/uploads/2008/04/en_moss2007-logo.gif"/>
            <p:cNvPicPr>
              <a:picLocks noChangeAspect="1" noChangeArrowheads="1"/>
            </p:cNvPicPr>
            <p:nvPr/>
          </p:nvPicPr>
          <p:blipFill>
            <a:blip r:embed="rId31"/>
            <a:srcRect/>
            <a:stretch>
              <a:fillRect/>
            </a:stretch>
          </p:blipFill>
          <p:spPr bwMode="auto">
            <a:xfrm>
              <a:off x="4786314" y="5429264"/>
              <a:ext cx="714380" cy="714380"/>
            </a:xfrm>
            <a:prstGeom prst="rect">
              <a:avLst/>
            </a:prstGeom>
            <a:noFill/>
            <a:ln w="9525">
              <a:noFill/>
              <a:miter lim="800000"/>
              <a:headEnd/>
              <a:tailEnd/>
            </a:ln>
          </p:spPr>
        </p:pic>
      </p:grpSp>
      <p:sp>
        <p:nvSpPr>
          <p:cNvPr id="143" name="Title 1"/>
          <p:cNvSpPr txBox="1">
            <a:spLocks/>
          </p:cNvSpPr>
          <p:nvPr/>
        </p:nvSpPr>
        <p:spPr>
          <a:xfrm>
            <a:off x="428596" y="142852"/>
            <a:ext cx="8229600" cy="157163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                      </a:t>
            </a:r>
            <a:r>
              <a:rPr kumimoji="0" lang="en-US" sz="4000" b="1"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a:t>
            </a:r>
            <a:r>
              <a:rPr kumimoji="0" lang="en-US" sz="4000" b="0"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a:t>
            </a:r>
            <a:r>
              <a:rPr kumimoji="0" lang="en-US" sz="3600" b="1" i="0" u="none" strike="noStrike" kern="1200" cap="none" spc="0" normalizeH="0" baseline="0" noProof="0" dirty="0" err="1" smtClean="0">
                <a:ln>
                  <a:noFill/>
                </a:ln>
                <a:solidFill>
                  <a:srgbClr val="16468C"/>
                </a:solidFill>
                <a:effectLst>
                  <a:outerShdw blurRad="38100" dist="38100" dir="2700000" algn="tl">
                    <a:srgbClr val="000000">
                      <a:alpha val="43137"/>
                    </a:srgbClr>
                  </a:outerShdw>
                </a:effectLst>
                <a:uLnTx/>
                <a:uFillTx/>
                <a:latin typeface="+mj-lt"/>
                <a:ea typeface="+mj-ea"/>
                <a:cs typeface="+mj-cs"/>
              </a:rPr>
              <a:t>Integración</a:t>
            </a:r>
            <a:r>
              <a:rPr kumimoji="0" lang="en-US" sz="3600" b="1"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a:t>
            </a:r>
            <a:r>
              <a:rPr kumimoji="0" lang="en-US" sz="3600" b="1" i="0" u="none" strike="noStrike" kern="1200" cap="none" spc="0" normalizeH="0" baseline="0" noProof="0" dirty="0" err="1" smtClean="0">
                <a:ln>
                  <a:noFill/>
                </a:ln>
                <a:solidFill>
                  <a:srgbClr val="16468C"/>
                </a:solidFill>
                <a:effectLst>
                  <a:outerShdw blurRad="38100" dist="38100" dir="2700000" algn="tl">
                    <a:srgbClr val="000000">
                      <a:alpha val="43137"/>
                    </a:srgbClr>
                  </a:outerShdw>
                </a:effectLst>
                <a:uLnTx/>
                <a:uFillTx/>
                <a:latin typeface="+mj-lt"/>
                <a:ea typeface="+mj-ea"/>
                <a:cs typeface="+mj-cs"/>
              </a:rPr>
              <a:t>Completa</a:t>
            </a:r>
            <a:r>
              <a:rPr kumimoji="0" lang="en-US" sz="3600" b="1" i="0"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  con </a:t>
            </a:r>
            <a:r>
              <a:rPr kumimoji="0" lang="en-US" sz="3600" b="1" i="0" u="none" strike="noStrike" kern="1200" cap="none" spc="0" normalizeH="0" baseline="0" noProof="0" dirty="0" err="1" smtClean="0">
                <a:ln>
                  <a:noFill/>
                </a:ln>
                <a:solidFill>
                  <a:srgbClr val="16468C"/>
                </a:solidFill>
                <a:effectLst>
                  <a:outerShdw blurRad="38100" dist="38100" dir="2700000" algn="tl">
                    <a:srgbClr val="000000">
                      <a:alpha val="43137"/>
                    </a:srgbClr>
                  </a:outerShdw>
                </a:effectLst>
                <a:uLnTx/>
                <a:uFillTx/>
                <a:latin typeface="+mj-lt"/>
                <a:ea typeface="+mj-ea"/>
                <a:cs typeface="+mj-cs"/>
              </a:rPr>
              <a:t>Tecnologías</a:t>
            </a:r>
            <a:r>
              <a:rPr lang="en-US" sz="3600" b="1" dirty="0" smtClean="0">
                <a:solidFill>
                  <a:srgbClr val="16468C"/>
                </a:solidFill>
                <a:effectLst>
                  <a:outerShdw blurRad="38100" dist="38100" dir="2700000" algn="tl">
                    <a:srgbClr val="000000">
                      <a:alpha val="43137"/>
                    </a:srgbClr>
                  </a:outerShdw>
                </a:effectLst>
                <a:latin typeface="+mj-lt"/>
                <a:ea typeface="+mj-ea"/>
                <a:cs typeface="+mj-cs"/>
              </a:rPr>
              <a:t> </a:t>
            </a:r>
            <a:r>
              <a:rPr kumimoji="0" lang="en-US" sz="3600" b="1" i="0" u="none" strike="noStrike" kern="1200" cap="none" spc="0" normalizeH="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rPr>
              <a:t>Microsoft</a:t>
            </a:r>
            <a:endParaRPr kumimoji="0" lang="en-US" sz="4000" b="1" u="none" strike="noStrike" kern="1200" cap="none" spc="0" normalizeH="0" baseline="0" noProof="0" dirty="0" smtClean="0">
              <a:ln>
                <a:noFill/>
              </a:ln>
              <a:solidFill>
                <a:srgbClr val="16468C"/>
              </a:solidFill>
              <a:effectLst>
                <a:outerShdw blurRad="38100" dist="38100" dir="2700000" algn="tl">
                  <a:srgbClr val="000000">
                    <a:alpha val="43137"/>
                  </a:srgbClr>
                </a:outerShdw>
              </a:effectLst>
              <a:uLnTx/>
              <a:uFillTx/>
              <a:latin typeface="+mj-lt"/>
              <a:ea typeface="+mj-ea"/>
              <a:cs typeface="+mj-cs"/>
            </a:endParaRPr>
          </a:p>
        </p:txBody>
      </p:sp>
      <p:pic>
        <p:nvPicPr>
          <p:cNvPr id="144" name="Picture 143"/>
          <p:cNvPicPr/>
          <p:nvPr/>
        </p:nvPicPr>
        <p:blipFill>
          <a:blip r:embed="rId32">
            <a:clrChange>
              <a:clrFrom>
                <a:srgbClr val="FFFFFF"/>
              </a:clrFrom>
              <a:clrTo>
                <a:srgbClr val="FFFFFF">
                  <a:alpha val="0"/>
                </a:srgbClr>
              </a:clrTo>
            </a:clrChange>
          </a:blip>
          <a:srcRect/>
          <a:stretch>
            <a:fillRect/>
          </a:stretch>
        </p:blipFill>
        <p:spPr bwMode="auto">
          <a:xfrm>
            <a:off x="428596" y="214290"/>
            <a:ext cx="2500330" cy="71438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dissolv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dissolve">
                                      <p:cBhvr>
                                        <p:cTn id="36" dur="500"/>
                                        <p:tgtEl>
                                          <p:spTgt spid="1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dissolve">
                                      <p:cBhvr>
                                        <p:cTn id="44" dur="500"/>
                                        <p:tgtEl>
                                          <p:spTgt spid="1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dissolve">
                                      <p:cBhvr>
                                        <p:cTn id="52" dur="500"/>
                                        <p:tgtEl>
                                          <p:spTgt spid="1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4340"/>
                                        </p:tgtEl>
                                        <p:attrNameLst>
                                          <p:attrName>style.visibility</p:attrName>
                                        </p:attrNameLst>
                                      </p:cBhvr>
                                      <p:to>
                                        <p:strVal val="visible"/>
                                      </p:to>
                                    </p:set>
                                    <p:animEffect transition="in" filter="wipe(down)">
                                      <p:cBhvr>
                                        <p:cTn id="6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bwMode="auto">
          <a:xfrm>
            <a:off x="6411073" y="4243227"/>
            <a:ext cx="945223" cy="481173"/>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s-ES" sz="2900">
              <a:solidFill>
                <a:schemeClr val="tx1"/>
              </a:solidFill>
              <a:latin typeface="+mj-lt"/>
            </a:endParaRPr>
          </a:p>
        </p:txBody>
      </p:sp>
      <p:sp>
        <p:nvSpPr>
          <p:cNvPr id="51" name="Rectangle 50"/>
          <p:cNvSpPr/>
          <p:nvPr/>
        </p:nvSpPr>
        <p:spPr bwMode="auto">
          <a:xfrm>
            <a:off x="2101663" y="3924728"/>
            <a:ext cx="944545" cy="564842"/>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s-ES" sz="2900">
              <a:solidFill>
                <a:schemeClr val="tx1"/>
              </a:solidFill>
              <a:latin typeface="+mj-lt"/>
            </a:endParaRPr>
          </a:p>
        </p:txBody>
      </p:sp>
      <p:sp>
        <p:nvSpPr>
          <p:cNvPr id="48" name="Rounded Rectangle 47"/>
          <p:cNvSpPr/>
          <p:nvPr/>
        </p:nvSpPr>
        <p:spPr>
          <a:xfrm>
            <a:off x="127001" y="3172992"/>
            <a:ext cx="4303110" cy="1598787"/>
          </a:xfrm>
          <a:prstGeom prst="roundRect">
            <a:avLst>
              <a:gd name="adj" fmla="val 0"/>
            </a:avLst>
          </a:prstGeom>
          <a:solidFill>
            <a:schemeClr val="accent1"/>
          </a:soli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12" name="Rounded Rectangle 11"/>
          <p:cNvSpPr/>
          <p:nvPr/>
        </p:nvSpPr>
        <p:spPr>
          <a:xfrm>
            <a:off x="118533" y="1500174"/>
            <a:ext cx="4328602" cy="1612559"/>
          </a:xfrm>
          <a:prstGeom prst="roundRect">
            <a:avLst>
              <a:gd name="adj" fmla="val 0"/>
            </a:avLst>
          </a:prstGeom>
          <a:solidFill>
            <a:schemeClr val="accent1"/>
          </a:soli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120" name="Rounded Rectangle 119"/>
          <p:cNvSpPr/>
          <p:nvPr/>
        </p:nvSpPr>
        <p:spPr bwMode="auto">
          <a:xfrm>
            <a:off x="146050" y="1120775"/>
            <a:ext cx="4271963" cy="347663"/>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s-ES" sz="2300">
              <a:solidFill>
                <a:srgbClr val="FFFFFF"/>
              </a:solidFill>
              <a:effectLst>
                <a:outerShdw blurRad="38100" dist="38100" dir="2700000" algn="tl">
                  <a:srgbClr val="000000">
                    <a:alpha val="43137"/>
                  </a:srgbClr>
                </a:outerShdw>
              </a:effectLst>
              <a:latin typeface="+mj-lt"/>
            </a:endParaRPr>
          </a:p>
        </p:txBody>
      </p:sp>
      <p:sp>
        <p:nvSpPr>
          <p:cNvPr id="122" name="Rounded Rectangle 121"/>
          <p:cNvSpPr/>
          <p:nvPr/>
        </p:nvSpPr>
        <p:spPr bwMode="auto">
          <a:xfrm>
            <a:off x="4787900" y="1119188"/>
            <a:ext cx="4181475" cy="347662"/>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defTabSz="914099">
              <a:defRPr/>
            </a:pPr>
            <a:endParaRPr lang="es-ES" sz="2300">
              <a:solidFill>
                <a:srgbClr val="FFFFFF"/>
              </a:solidFill>
              <a:effectLst>
                <a:outerShdw blurRad="38100" dist="38100" dir="2700000" algn="tl">
                  <a:srgbClr val="000000">
                    <a:alpha val="43137"/>
                  </a:srgbClr>
                </a:outerShdw>
              </a:effectLst>
              <a:latin typeface="+mj-lt"/>
            </a:endParaRPr>
          </a:p>
        </p:txBody>
      </p:sp>
      <p:sp>
        <p:nvSpPr>
          <p:cNvPr id="28" name="Rounded Rectangle 27"/>
          <p:cNvSpPr/>
          <p:nvPr/>
        </p:nvSpPr>
        <p:spPr>
          <a:xfrm>
            <a:off x="127000" y="4845552"/>
            <a:ext cx="4350407" cy="1620769"/>
          </a:xfrm>
          <a:prstGeom prst="roundRect">
            <a:avLst>
              <a:gd name="adj" fmla="val 0"/>
            </a:avLst>
          </a:prstGeom>
          <a:solidFill>
            <a:schemeClr val="accent1"/>
          </a:soli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s-ES" sz="2000">
              <a:solidFill>
                <a:srgbClr val="FFFFFF"/>
              </a:solidFill>
              <a:effectLst>
                <a:outerShdw blurRad="38100" dist="38100" dir="2700000" algn="tl">
                  <a:srgbClr val="000000">
                    <a:alpha val="43137"/>
                  </a:srgbClr>
                </a:outerShdw>
              </a:effectLst>
              <a:latin typeface="+mj-lt"/>
            </a:endParaRPr>
          </a:p>
        </p:txBody>
      </p:sp>
      <p:pic>
        <p:nvPicPr>
          <p:cNvPr id="35846" name="Picture 7" descr="C:\Program Files\Microsoft Resource DVD Artwork\DVD_ART\Artwork_Imagery\HARDWARE_IMAGERY\Illustration - Misc Hardware\Miscellaneous\computer wide screen.png"/>
          <p:cNvPicPr>
            <a:picLocks noChangeAspect="1" noChangeArrowheads="1"/>
          </p:cNvPicPr>
          <p:nvPr/>
        </p:nvPicPr>
        <p:blipFill>
          <a:blip r:embed="rId3"/>
          <a:srcRect/>
          <a:stretch>
            <a:fillRect/>
          </a:stretch>
        </p:blipFill>
        <p:spPr bwMode="auto">
          <a:xfrm>
            <a:off x="2547938" y="5672138"/>
            <a:ext cx="947737" cy="688975"/>
          </a:xfrm>
          <a:prstGeom prst="rect">
            <a:avLst/>
          </a:prstGeom>
          <a:noFill/>
          <a:ln w="9525">
            <a:noFill/>
            <a:miter lim="800000"/>
            <a:headEnd/>
            <a:tailEnd/>
          </a:ln>
        </p:spPr>
      </p:pic>
      <p:pic>
        <p:nvPicPr>
          <p:cNvPr id="30" name="Picture 1" descr="image001"/>
          <p:cNvPicPr>
            <a:picLocks noChangeAspect="1" noChangeArrowheads="1"/>
          </p:cNvPicPr>
          <p:nvPr/>
        </p:nvPicPr>
        <p:blipFill>
          <a:blip r:embed="rId4"/>
          <a:srcRect/>
          <a:stretch>
            <a:fillRect/>
          </a:stretch>
        </p:blipFill>
        <p:spPr bwMode="auto">
          <a:xfrm>
            <a:off x="2362200" y="5715000"/>
            <a:ext cx="109538" cy="119063"/>
          </a:xfrm>
          <a:prstGeom prst="rect">
            <a:avLst/>
          </a:prstGeom>
          <a:noFill/>
          <a:ln w="9525">
            <a:solidFill>
              <a:schemeClr val="accent1">
                <a:lumMod val="75000"/>
              </a:schemeClr>
            </a:solidFill>
            <a:miter lim="800000"/>
            <a:headEnd/>
            <a:tailEnd/>
          </a:ln>
        </p:spPr>
      </p:pic>
      <p:pic>
        <p:nvPicPr>
          <p:cNvPr id="31" name="Picture 2" descr="image002"/>
          <p:cNvPicPr>
            <a:picLocks noChangeAspect="1" noChangeArrowheads="1"/>
          </p:cNvPicPr>
          <p:nvPr/>
        </p:nvPicPr>
        <p:blipFill>
          <a:blip r:embed="rId5"/>
          <a:srcRect/>
          <a:stretch>
            <a:fillRect/>
          </a:stretch>
        </p:blipFill>
        <p:spPr bwMode="auto">
          <a:xfrm>
            <a:off x="2382838" y="5788025"/>
            <a:ext cx="111125" cy="119063"/>
          </a:xfrm>
          <a:prstGeom prst="rect">
            <a:avLst/>
          </a:prstGeom>
          <a:noFill/>
          <a:ln w="9525">
            <a:solidFill>
              <a:schemeClr val="accent1">
                <a:lumMod val="75000"/>
              </a:schemeClr>
            </a:solidFill>
            <a:miter lim="800000"/>
            <a:headEnd/>
            <a:tailEnd/>
          </a:ln>
        </p:spPr>
      </p:pic>
      <p:pic>
        <p:nvPicPr>
          <p:cNvPr id="32" name="Picture 3" descr="image003"/>
          <p:cNvPicPr>
            <a:picLocks noChangeAspect="1" noChangeArrowheads="1"/>
          </p:cNvPicPr>
          <p:nvPr/>
        </p:nvPicPr>
        <p:blipFill>
          <a:blip r:embed="rId6"/>
          <a:srcRect/>
          <a:stretch>
            <a:fillRect/>
          </a:stretch>
        </p:blipFill>
        <p:spPr bwMode="auto">
          <a:xfrm>
            <a:off x="2439988" y="5689600"/>
            <a:ext cx="112712" cy="122238"/>
          </a:xfrm>
          <a:prstGeom prst="rect">
            <a:avLst/>
          </a:prstGeom>
          <a:noFill/>
          <a:ln w="9525">
            <a:solidFill>
              <a:schemeClr val="accent1">
                <a:lumMod val="75000"/>
              </a:schemeClr>
            </a:solidFill>
            <a:miter lim="800000"/>
            <a:headEnd/>
            <a:tailEnd/>
          </a:ln>
        </p:spPr>
      </p:pic>
      <p:pic>
        <p:nvPicPr>
          <p:cNvPr id="33" name="Picture 4" descr="image004"/>
          <p:cNvPicPr>
            <a:picLocks noChangeAspect="1" noChangeArrowheads="1"/>
          </p:cNvPicPr>
          <p:nvPr/>
        </p:nvPicPr>
        <p:blipFill>
          <a:blip r:embed="rId7"/>
          <a:srcRect/>
          <a:stretch>
            <a:fillRect/>
          </a:stretch>
        </p:blipFill>
        <p:spPr bwMode="auto">
          <a:xfrm>
            <a:off x="2460625" y="5749925"/>
            <a:ext cx="109538" cy="119063"/>
          </a:xfrm>
          <a:prstGeom prst="rect">
            <a:avLst/>
          </a:prstGeom>
          <a:noFill/>
          <a:ln w="9525">
            <a:solidFill>
              <a:schemeClr val="accent1">
                <a:lumMod val="75000"/>
              </a:schemeClr>
            </a:solidFill>
            <a:miter lim="800000"/>
            <a:headEnd/>
            <a:tailEnd/>
          </a:ln>
        </p:spPr>
      </p:pic>
      <p:pic>
        <p:nvPicPr>
          <p:cNvPr id="35851" name="Picture 33" descr="server.png"/>
          <p:cNvPicPr>
            <a:picLocks noChangeAspect="1"/>
          </p:cNvPicPr>
          <p:nvPr/>
        </p:nvPicPr>
        <p:blipFill>
          <a:blip r:embed="rId8"/>
          <a:srcRect/>
          <a:stretch>
            <a:fillRect/>
          </a:stretch>
        </p:blipFill>
        <p:spPr bwMode="auto">
          <a:xfrm>
            <a:off x="2311400" y="6073775"/>
            <a:ext cx="144463" cy="153988"/>
          </a:xfrm>
          <a:prstGeom prst="rect">
            <a:avLst/>
          </a:prstGeom>
          <a:noFill/>
          <a:ln w="9525">
            <a:noFill/>
            <a:miter lim="800000"/>
            <a:headEnd/>
            <a:tailEnd/>
          </a:ln>
        </p:spPr>
      </p:pic>
      <p:pic>
        <p:nvPicPr>
          <p:cNvPr id="35852" name="Picture 34" descr="server.png"/>
          <p:cNvPicPr>
            <a:picLocks noChangeAspect="1"/>
          </p:cNvPicPr>
          <p:nvPr/>
        </p:nvPicPr>
        <p:blipFill>
          <a:blip r:embed="rId8"/>
          <a:srcRect/>
          <a:stretch>
            <a:fillRect/>
          </a:stretch>
        </p:blipFill>
        <p:spPr bwMode="auto">
          <a:xfrm>
            <a:off x="2457450" y="6073775"/>
            <a:ext cx="142875" cy="153988"/>
          </a:xfrm>
          <a:prstGeom prst="rect">
            <a:avLst/>
          </a:prstGeom>
          <a:noFill/>
          <a:ln w="9525">
            <a:noFill/>
            <a:miter lim="800000"/>
            <a:headEnd/>
            <a:tailEnd/>
          </a:ln>
        </p:spPr>
      </p:pic>
      <p:pic>
        <p:nvPicPr>
          <p:cNvPr id="35853" name="Picture 35" descr="server.png"/>
          <p:cNvPicPr>
            <a:picLocks noChangeAspect="1"/>
          </p:cNvPicPr>
          <p:nvPr/>
        </p:nvPicPr>
        <p:blipFill>
          <a:blip r:embed="rId8"/>
          <a:srcRect/>
          <a:stretch>
            <a:fillRect/>
          </a:stretch>
        </p:blipFill>
        <p:spPr bwMode="auto">
          <a:xfrm>
            <a:off x="2387600" y="6134100"/>
            <a:ext cx="142875" cy="155575"/>
          </a:xfrm>
          <a:prstGeom prst="rect">
            <a:avLst/>
          </a:prstGeom>
          <a:noFill/>
          <a:ln w="9525">
            <a:noFill/>
            <a:miter lim="800000"/>
            <a:headEnd/>
            <a:tailEnd/>
          </a:ln>
        </p:spPr>
      </p:pic>
      <p:sp>
        <p:nvSpPr>
          <p:cNvPr id="42" name="TextBox 41"/>
          <p:cNvSpPr txBox="1"/>
          <p:nvPr/>
        </p:nvSpPr>
        <p:spPr>
          <a:xfrm>
            <a:off x="1444625" y="5576888"/>
            <a:ext cx="2301875" cy="400050"/>
          </a:xfrm>
          <a:prstGeom prst="rect">
            <a:avLst/>
          </a:prstGeom>
          <a:noFill/>
        </p:spPr>
        <p:txBody>
          <a:bodyPr>
            <a:spAutoFit/>
          </a:bodyPr>
          <a:lstStyle/>
          <a:p>
            <a:pPr>
              <a:defRPr/>
            </a:pPr>
            <a:r>
              <a:rPr lang="es-ES" sz="1000" smtClean="0">
                <a:solidFill>
                  <a:schemeClr val="tx1"/>
                </a:solidFill>
                <a:latin typeface="+mj-lt"/>
                <a:cs typeface="+mn-cs"/>
              </a:rPr>
              <a:t>Application</a:t>
            </a:r>
            <a:br>
              <a:rPr lang="es-ES" sz="1000" smtClean="0">
                <a:solidFill>
                  <a:schemeClr val="tx1"/>
                </a:solidFill>
                <a:latin typeface="+mj-lt"/>
                <a:cs typeface="+mn-cs"/>
              </a:rPr>
            </a:br>
            <a:r>
              <a:rPr lang="es-ES" sz="1000" smtClean="0">
                <a:solidFill>
                  <a:schemeClr val="tx1"/>
                </a:solidFill>
                <a:latin typeface="+mj-lt"/>
                <a:cs typeface="+mn-cs"/>
              </a:rPr>
              <a:t>Virtualization</a:t>
            </a:r>
            <a:endParaRPr lang="es-ES" sz="1000">
              <a:solidFill>
                <a:schemeClr val="tx1"/>
              </a:solidFill>
              <a:latin typeface="+mj-lt"/>
              <a:cs typeface="+mn-cs"/>
            </a:endParaRPr>
          </a:p>
        </p:txBody>
      </p:sp>
      <p:sp>
        <p:nvSpPr>
          <p:cNvPr id="43" name="TextBox 42"/>
          <p:cNvSpPr txBox="1"/>
          <p:nvPr/>
        </p:nvSpPr>
        <p:spPr>
          <a:xfrm>
            <a:off x="1238250" y="6042025"/>
            <a:ext cx="1357313" cy="400110"/>
          </a:xfrm>
          <a:prstGeom prst="rect">
            <a:avLst/>
          </a:prstGeom>
          <a:noFill/>
        </p:spPr>
        <p:txBody>
          <a:bodyPr>
            <a:spAutoFit/>
          </a:bodyPr>
          <a:lstStyle/>
          <a:p>
            <a:pPr>
              <a:defRPr/>
            </a:pPr>
            <a:r>
              <a:rPr lang="es-ES" sz="1000" dirty="0" smtClean="0">
                <a:solidFill>
                  <a:schemeClr val="tx1"/>
                </a:solidFill>
                <a:latin typeface="+mj-lt"/>
                <a:cs typeface="+mn-cs"/>
              </a:rPr>
              <a:t>Redirección de carpetas</a:t>
            </a:r>
            <a:endParaRPr lang="es-ES" sz="1000" dirty="0">
              <a:solidFill>
                <a:schemeClr val="tx1"/>
              </a:solidFill>
              <a:latin typeface="+mj-lt"/>
              <a:cs typeface="+mn-cs"/>
            </a:endParaRPr>
          </a:p>
        </p:txBody>
      </p:sp>
      <p:sp>
        <p:nvSpPr>
          <p:cNvPr id="44" name="TextBox 43"/>
          <p:cNvSpPr txBox="1"/>
          <p:nvPr/>
        </p:nvSpPr>
        <p:spPr>
          <a:xfrm>
            <a:off x="3143240" y="6002338"/>
            <a:ext cx="1391728" cy="400110"/>
          </a:xfrm>
          <a:prstGeom prst="rect">
            <a:avLst/>
          </a:prstGeom>
          <a:noFill/>
        </p:spPr>
        <p:txBody>
          <a:bodyPr wrap="none">
            <a:spAutoFit/>
          </a:bodyPr>
          <a:lstStyle/>
          <a:p>
            <a:pPr algn="ctr">
              <a:defRPr/>
            </a:pPr>
            <a:r>
              <a:rPr lang="es-ES" sz="1000" dirty="0" smtClean="0">
                <a:solidFill>
                  <a:schemeClr val="tx1"/>
                </a:solidFill>
                <a:latin typeface="+mj-lt"/>
                <a:cs typeface="+mn-cs"/>
              </a:rPr>
              <a:t>Terminal </a:t>
            </a:r>
            <a:r>
              <a:rPr lang="es-ES" sz="1000" dirty="0" err="1" smtClean="0">
                <a:solidFill>
                  <a:schemeClr val="tx1"/>
                </a:solidFill>
                <a:latin typeface="+mj-lt"/>
                <a:cs typeface="+mn-cs"/>
              </a:rPr>
              <a:t>Services</a:t>
            </a:r>
            <a:endParaRPr lang="es-ES" sz="1000" dirty="0" smtClean="0">
              <a:solidFill>
                <a:schemeClr val="tx1"/>
              </a:solidFill>
              <a:latin typeface="+mj-lt"/>
              <a:cs typeface="+mn-cs"/>
            </a:endParaRPr>
          </a:p>
          <a:p>
            <a:pPr algn="ctr">
              <a:defRPr/>
            </a:pPr>
            <a:r>
              <a:rPr lang="es-ES" sz="1000" dirty="0" smtClean="0">
                <a:solidFill>
                  <a:schemeClr val="tx1"/>
                </a:solidFill>
                <a:latin typeface="+mj-lt"/>
                <a:cs typeface="+mn-cs"/>
              </a:rPr>
              <a:t> (Aplicaciones internas)</a:t>
            </a:r>
            <a:endParaRPr lang="es-ES" sz="1000" dirty="0">
              <a:solidFill>
                <a:schemeClr val="tx1"/>
              </a:solidFill>
              <a:latin typeface="+mj-lt"/>
              <a:cs typeface="+mn-cs"/>
            </a:endParaRPr>
          </a:p>
        </p:txBody>
      </p:sp>
      <p:sp>
        <p:nvSpPr>
          <p:cNvPr id="63" name="Rounded Rectangle 62"/>
          <p:cNvSpPr/>
          <p:nvPr/>
        </p:nvSpPr>
        <p:spPr>
          <a:xfrm>
            <a:off x="4766733" y="3548943"/>
            <a:ext cx="4110567" cy="1725790"/>
          </a:xfrm>
          <a:prstGeom prst="roundRect">
            <a:avLst>
              <a:gd name="adj" fmla="val 0"/>
            </a:avLst>
          </a:prstGeom>
          <a:solidFill>
            <a:schemeClr val="accent1"/>
          </a:soli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s-ES" sz="2000">
              <a:solidFill>
                <a:srgbClr val="FFFFFF"/>
              </a:solidFill>
              <a:effectLst>
                <a:outerShdw blurRad="38100" dist="38100" dir="2700000" algn="tl">
                  <a:srgbClr val="000000">
                    <a:alpha val="43137"/>
                  </a:srgbClr>
                </a:outerShdw>
              </a:effectLst>
              <a:latin typeface="+mj-lt"/>
            </a:endParaRPr>
          </a:p>
        </p:txBody>
      </p:sp>
      <p:pic>
        <p:nvPicPr>
          <p:cNvPr id="35860" name="Picture 63" descr="Flip 3D.png"/>
          <p:cNvPicPr>
            <a:picLocks noChangeAspect="1"/>
          </p:cNvPicPr>
          <p:nvPr/>
        </p:nvPicPr>
        <p:blipFill>
          <a:blip r:embed="rId9"/>
          <a:srcRect/>
          <a:stretch>
            <a:fillRect/>
          </a:stretch>
        </p:blipFill>
        <p:spPr bwMode="auto">
          <a:xfrm>
            <a:off x="7805738" y="4403725"/>
            <a:ext cx="577850" cy="577850"/>
          </a:xfrm>
          <a:prstGeom prst="rect">
            <a:avLst/>
          </a:prstGeom>
          <a:noFill/>
          <a:ln w="9525">
            <a:noFill/>
            <a:miter lim="800000"/>
            <a:headEnd/>
            <a:tailEnd/>
          </a:ln>
        </p:spPr>
      </p:pic>
      <p:pic>
        <p:nvPicPr>
          <p:cNvPr id="35861" name="Picture 2" descr="http://images.google.com/images?q=tbn:N3GTqTsGB1CbjM:http://www.activewin.com/screenshots/vista/nov05ctp/Bliss.bmp">
            <a:hlinkClick r:id="rId10"/>
          </p:cNvPr>
          <p:cNvPicPr>
            <a:picLocks noChangeAspect="1" noChangeArrowheads="1"/>
          </p:cNvPicPr>
          <p:nvPr/>
        </p:nvPicPr>
        <p:blipFill>
          <a:blip r:embed="rId11"/>
          <a:srcRect/>
          <a:stretch>
            <a:fillRect/>
          </a:stretch>
        </p:blipFill>
        <p:spPr bwMode="auto">
          <a:xfrm>
            <a:off x="7805738" y="4529138"/>
            <a:ext cx="160337" cy="120650"/>
          </a:xfrm>
          <a:prstGeom prst="rect">
            <a:avLst/>
          </a:prstGeom>
          <a:noFill/>
          <a:ln w="9525">
            <a:noFill/>
            <a:miter lim="800000"/>
            <a:headEnd/>
            <a:tailEnd/>
          </a:ln>
        </p:spPr>
      </p:pic>
      <p:pic>
        <p:nvPicPr>
          <p:cNvPr id="35862" name="Picture 65" descr="server.png"/>
          <p:cNvPicPr>
            <a:picLocks noChangeAspect="1"/>
          </p:cNvPicPr>
          <p:nvPr/>
        </p:nvPicPr>
        <p:blipFill>
          <a:blip r:embed="rId12"/>
          <a:srcRect/>
          <a:stretch>
            <a:fillRect/>
          </a:stretch>
        </p:blipFill>
        <p:spPr bwMode="auto">
          <a:xfrm>
            <a:off x="8126413" y="4638675"/>
            <a:ext cx="138112" cy="139700"/>
          </a:xfrm>
          <a:prstGeom prst="rect">
            <a:avLst/>
          </a:prstGeom>
          <a:noFill/>
          <a:ln w="9525">
            <a:noFill/>
            <a:miter lim="800000"/>
            <a:headEnd/>
            <a:tailEnd/>
          </a:ln>
        </p:spPr>
      </p:pic>
      <p:pic>
        <p:nvPicPr>
          <p:cNvPr id="67" name="Picture 1" descr="image001"/>
          <p:cNvPicPr>
            <a:picLocks noChangeAspect="1" noChangeArrowheads="1"/>
          </p:cNvPicPr>
          <p:nvPr/>
        </p:nvPicPr>
        <p:blipFill>
          <a:blip r:embed="rId4"/>
          <a:srcRect/>
          <a:stretch>
            <a:fillRect/>
          </a:stretch>
        </p:blipFill>
        <p:spPr bwMode="auto">
          <a:xfrm>
            <a:off x="7970838" y="4481513"/>
            <a:ext cx="109537" cy="117475"/>
          </a:xfrm>
          <a:prstGeom prst="rect">
            <a:avLst/>
          </a:prstGeom>
          <a:noFill/>
          <a:ln w="9525">
            <a:solidFill>
              <a:schemeClr val="accent1">
                <a:lumMod val="75000"/>
              </a:schemeClr>
            </a:solidFill>
            <a:miter lim="800000"/>
            <a:headEnd/>
            <a:tailEnd/>
          </a:ln>
        </p:spPr>
      </p:pic>
      <p:pic>
        <p:nvPicPr>
          <p:cNvPr id="68" name="Picture 2" descr="image002"/>
          <p:cNvPicPr>
            <a:picLocks noChangeAspect="1" noChangeArrowheads="1"/>
          </p:cNvPicPr>
          <p:nvPr/>
        </p:nvPicPr>
        <p:blipFill>
          <a:blip r:embed="rId5"/>
          <a:srcRect/>
          <a:stretch>
            <a:fillRect/>
          </a:stretch>
        </p:blipFill>
        <p:spPr bwMode="auto">
          <a:xfrm>
            <a:off x="7991475" y="4554538"/>
            <a:ext cx="111125" cy="119062"/>
          </a:xfrm>
          <a:prstGeom prst="rect">
            <a:avLst/>
          </a:prstGeom>
          <a:noFill/>
          <a:ln w="9525">
            <a:solidFill>
              <a:schemeClr val="accent1">
                <a:lumMod val="75000"/>
              </a:schemeClr>
            </a:solidFill>
            <a:miter lim="800000"/>
            <a:headEnd/>
            <a:tailEnd/>
          </a:ln>
        </p:spPr>
      </p:pic>
      <p:pic>
        <p:nvPicPr>
          <p:cNvPr id="69" name="Picture 3" descr="image003"/>
          <p:cNvPicPr>
            <a:picLocks noChangeAspect="1" noChangeArrowheads="1"/>
          </p:cNvPicPr>
          <p:nvPr/>
        </p:nvPicPr>
        <p:blipFill>
          <a:blip r:embed="rId6"/>
          <a:srcRect/>
          <a:stretch>
            <a:fillRect/>
          </a:stretch>
        </p:blipFill>
        <p:spPr bwMode="auto">
          <a:xfrm>
            <a:off x="8048625" y="4456113"/>
            <a:ext cx="112713" cy="122237"/>
          </a:xfrm>
          <a:prstGeom prst="rect">
            <a:avLst/>
          </a:prstGeom>
          <a:noFill/>
          <a:ln w="9525">
            <a:solidFill>
              <a:schemeClr val="accent1">
                <a:lumMod val="75000"/>
              </a:schemeClr>
            </a:solidFill>
            <a:miter lim="800000"/>
            <a:headEnd/>
            <a:tailEnd/>
          </a:ln>
        </p:spPr>
      </p:pic>
      <p:pic>
        <p:nvPicPr>
          <p:cNvPr id="70" name="Picture 4" descr="image004"/>
          <p:cNvPicPr>
            <a:picLocks noChangeAspect="1" noChangeArrowheads="1"/>
          </p:cNvPicPr>
          <p:nvPr/>
        </p:nvPicPr>
        <p:blipFill>
          <a:blip r:embed="rId7"/>
          <a:srcRect/>
          <a:stretch>
            <a:fillRect/>
          </a:stretch>
        </p:blipFill>
        <p:spPr bwMode="auto">
          <a:xfrm>
            <a:off x="8069263" y="4516438"/>
            <a:ext cx="109537" cy="117475"/>
          </a:xfrm>
          <a:prstGeom prst="rect">
            <a:avLst/>
          </a:prstGeom>
          <a:noFill/>
          <a:ln w="9525">
            <a:solidFill>
              <a:schemeClr val="accent1">
                <a:lumMod val="75000"/>
              </a:schemeClr>
            </a:solidFill>
            <a:miter lim="800000"/>
            <a:headEnd/>
            <a:tailEnd/>
          </a:ln>
        </p:spPr>
      </p:pic>
      <p:pic>
        <p:nvPicPr>
          <p:cNvPr id="35867"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a:srcRect/>
          <a:stretch>
            <a:fillRect/>
          </a:stretch>
        </p:blipFill>
        <p:spPr bwMode="auto">
          <a:xfrm>
            <a:off x="6216650" y="4125913"/>
            <a:ext cx="1238250" cy="1044575"/>
          </a:xfrm>
          <a:prstGeom prst="rect">
            <a:avLst/>
          </a:prstGeom>
          <a:noFill/>
          <a:ln w="9525">
            <a:noFill/>
            <a:miter lim="800000"/>
            <a:headEnd/>
            <a:tailEnd/>
          </a:ln>
        </p:spPr>
      </p:pic>
      <p:sp>
        <p:nvSpPr>
          <p:cNvPr id="72" name="Rounded Rectangle 71"/>
          <p:cNvSpPr/>
          <p:nvPr/>
        </p:nvSpPr>
        <p:spPr bwMode="auto">
          <a:xfrm>
            <a:off x="6429388" y="4313244"/>
            <a:ext cx="857256" cy="187326"/>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s-ES" sz="2900">
              <a:solidFill>
                <a:schemeClr val="tx1"/>
              </a:solidFill>
              <a:latin typeface="+mj-lt"/>
            </a:endParaRPr>
          </a:p>
        </p:txBody>
      </p:sp>
      <p:sp>
        <p:nvSpPr>
          <p:cNvPr id="74" name="TextBox 73"/>
          <p:cNvSpPr txBox="1"/>
          <p:nvPr/>
        </p:nvSpPr>
        <p:spPr>
          <a:xfrm>
            <a:off x="6357950" y="4269738"/>
            <a:ext cx="1132144" cy="230832"/>
          </a:xfrm>
          <a:prstGeom prst="rect">
            <a:avLst/>
          </a:prstGeom>
          <a:noFill/>
          <a:scene3d>
            <a:camera prst="orthographicFront"/>
            <a:lightRig rig="threePt" dir="t"/>
          </a:scene3d>
        </p:spPr>
        <p:txBody>
          <a:bodyPr>
            <a:spAutoFit/>
          </a:bodyPr>
          <a:lstStyle/>
          <a:p>
            <a:pPr>
              <a:defRPr/>
            </a:pPr>
            <a:r>
              <a:rPr lang="es-ES" sz="900" dirty="0" smtClean="0">
                <a:solidFill>
                  <a:schemeClr val="tx1"/>
                </a:solidFill>
                <a:latin typeface="+mj-lt"/>
                <a:cs typeface="+mn-cs"/>
              </a:rPr>
              <a:t>WFLP/</a:t>
            </a:r>
            <a:r>
              <a:rPr lang="es-ES" sz="900" dirty="0" err="1" smtClean="0">
                <a:solidFill>
                  <a:schemeClr val="tx1"/>
                </a:solidFill>
                <a:latin typeface="+mj-lt"/>
                <a:cs typeface="+mn-cs"/>
              </a:rPr>
              <a:t>Thin</a:t>
            </a:r>
            <a:r>
              <a:rPr lang="es-ES" sz="900" dirty="0" smtClean="0">
                <a:solidFill>
                  <a:schemeClr val="tx1"/>
                </a:solidFill>
                <a:latin typeface="+mj-lt"/>
                <a:cs typeface="+mn-cs"/>
              </a:rPr>
              <a:t> </a:t>
            </a:r>
            <a:r>
              <a:rPr lang="es-ES" sz="900" dirty="0" err="1" smtClean="0">
                <a:solidFill>
                  <a:schemeClr val="tx1"/>
                </a:solidFill>
                <a:latin typeface="+mj-lt"/>
                <a:cs typeface="+mn-cs"/>
              </a:rPr>
              <a:t>client</a:t>
            </a:r>
            <a:endParaRPr lang="es-ES" sz="900" dirty="0">
              <a:solidFill>
                <a:schemeClr val="tx1"/>
              </a:solidFill>
              <a:latin typeface="+mj-lt"/>
              <a:cs typeface="+mn-cs"/>
            </a:endParaRPr>
          </a:p>
        </p:txBody>
      </p:sp>
      <p:pic>
        <p:nvPicPr>
          <p:cNvPr id="35873" name="Picture 4" descr="C:\Program Files\Microsoft Resource DVD Artwork\DVD_ART\Artwork_Imagery\HARDWARE_IMAGERY\Illustration - Misc Hardware\Windows Vista Illustration Icons\DVD.png"/>
          <p:cNvPicPr>
            <a:picLocks noChangeAspect="1" noChangeArrowheads="1"/>
          </p:cNvPicPr>
          <p:nvPr/>
        </p:nvPicPr>
        <p:blipFill>
          <a:blip r:embed="rId14"/>
          <a:srcRect/>
          <a:stretch>
            <a:fillRect/>
          </a:stretch>
        </p:blipFill>
        <p:spPr bwMode="auto">
          <a:xfrm>
            <a:off x="6484938" y="4821238"/>
            <a:ext cx="246062" cy="246062"/>
          </a:xfrm>
          <a:prstGeom prst="rect">
            <a:avLst/>
          </a:prstGeom>
          <a:noFill/>
          <a:ln w="9525">
            <a:noFill/>
            <a:miter lim="800000"/>
            <a:headEnd/>
            <a:tailEnd/>
          </a:ln>
        </p:spPr>
      </p:pic>
      <p:sp>
        <p:nvSpPr>
          <p:cNvPr id="76" name="Oval 75"/>
          <p:cNvSpPr/>
          <p:nvPr/>
        </p:nvSpPr>
        <p:spPr bwMode="auto">
          <a:xfrm>
            <a:off x="7682985" y="4283572"/>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s-ES">
              <a:solidFill>
                <a:schemeClr val="tx1"/>
              </a:solidFill>
              <a:latin typeface="+mj-lt"/>
            </a:endParaRPr>
          </a:p>
        </p:txBody>
      </p:sp>
      <p:sp>
        <p:nvSpPr>
          <p:cNvPr id="77" name="TextBox 76"/>
          <p:cNvSpPr txBox="1"/>
          <p:nvPr/>
        </p:nvSpPr>
        <p:spPr>
          <a:xfrm>
            <a:off x="6905625" y="4151313"/>
            <a:ext cx="1366838" cy="261937"/>
          </a:xfrm>
          <a:prstGeom prst="rect">
            <a:avLst/>
          </a:prstGeom>
          <a:noFill/>
        </p:spPr>
        <p:txBody>
          <a:bodyPr>
            <a:spAutoFit/>
          </a:bodyPr>
          <a:lstStyle/>
          <a:p>
            <a:pPr algn="ctr">
              <a:defRPr/>
            </a:pPr>
            <a:r>
              <a:rPr lang="es-ES" sz="1100" smtClean="0">
                <a:solidFill>
                  <a:schemeClr val="tx1"/>
                </a:solidFill>
                <a:latin typeface="+mj-lt"/>
                <a:cs typeface="+mn-cs"/>
              </a:rPr>
              <a:t>VDI</a:t>
            </a:r>
            <a:endParaRPr lang="es-ES" sz="1100">
              <a:solidFill>
                <a:schemeClr val="tx1"/>
              </a:solidFill>
              <a:latin typeface="+mj-lt"/>
              <a:cs typeface="+mn-cs"/>
            </a:endParaRPr>
          </a:p>
        </p:txBody>
      </p:sp>
      <p:sp>
        <p:nvSpPr>
          <p:cNvPr id="84" name="Cloud 83"/>
          <p:cNvSpPr/>
          <p:nvPr/>
        </p:nvSpPr>
        <p:spPr bwMode="auto">
          <a:xfrm>
            <a:off x="7390982" y="2430798"/>
            <a:ext cx="1399782" cy="999811"/>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lIns="76197" tIns="38098" rIns="76197" bIns="38098" anchor="ctr"/>
          <a:lstStyle/>
          <a:p>
            <a:pPr algn="r" defTabSz="914099">
              <a:defRPr/>
            </a:pPr>
            <a:endParaRPr lang="es-ES" sz="2000">
              <a:solidFill>
                <a:schemeClr val="tx1"/>
              </a:solidFill>
              <a:latin typeface="+mj-lt"/>
              <a:cs typeface="+mn-cs"/>
            </a:endParaRPr>
          </a:p>
        </p:txBody>
      </p:sp>
      <p:sp>
        <p:nvSpPr>
          <p:cNvPr id="85" name="Rounded Rectangle 84"/>
          <p:cNvSpPr/>
          <p:nvPr/>
        </p:nvSpPr>
        <p:spPr>
          <a:xfrm>
            <a:off x="4758267" y="1566333"/>
            <a:ext cx="4180779" cy="1887636"/>
          </a:xfrm>
          <a:prstGeom prst="roundRect">
            <a:avLst>
              <a:gd name="adj" fmla="val 0"/>
            </a:avLst>
          </a:prstGeom>
          <a:solidFill>
            <a:schemeClr val="accent1"/>
          </a:soli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eaLnBrk="0" hangingPunct="0">
              <a:lnSpc>
                <a:spcPct val="90000"/>
              </a:lnSpc>
              <a:defRPr/>
            </a:pPr>
            <a:endParaRPr lang="es-ES" sz="2000">
              <a:solidFill>
                <a:srgbClr val="FFFFFF"/>
              </a:solidFill>
              <a:effectLst>
                <a:outerShdw blurRad="38100" dist="38100" dir="2700000" algn="tl">
                  <a:srgbClr val="000000">
                    <a:alpha val="43137"/>
                  </a:srgbClr>
                </a:outerShdw>
              </a:effectLst>
              <a:latin typeface="+mj-lt"/>
            </a:endParaRPr>
          </a:p>
        </p:txBody>
      </p:sp>
      <p:pic>
        <p:nvPicPr>
          <p:cNvPr id="35882" name="Picture 12" descr="image007"/>
          <p:cNvPicPr>
            <a:picLocks noChangeAspect="1" noChangeArrowheads="1"/>
          </p:cNvPicPr>
          <p:nvPr/>
        </p:nvPicPr>
        <p:blipFill>
          <a:blip r:embed="rId15"/>
          <a:srcRect/>
          <a:stretch>
            <a:fillRect/>
          </a:stretch>
        </p:blipFill>
        <p:spPr bwMode="auto">
          <a:xfrm>
            <a:off x="6394450" y="2255838"/>
            <a:ext cx="841375" cy="882650"/>
          </a:xfrm>
          <a:prstGeom prst="rect">
            <a:avLst/>
          </a:prstGeom>
          <a:noFill/>
          <a:ln w="9525">
            <a:noFill/>
            <a:miter lim="800000"/>
            <a:headEnd/>
            <a:tailEnd/>
          </a:ln>
        </p:spPr>
      </p:pic>
      <p:pic>
        <p:nvPicPr>
          <p:cNvPr id="35883" name="Picture 86" descr="Flip 3D.png"/>
          <p:cNvPicPr>
            <a:picLocks noChangeAspect="1"/>
          </p:cNvPicPr>
          <p:nvPr/>
        </p:nvPicPr>
        <p:blipFill>
          <a:blip r:embed="rId9"/>
          <a:srcRect/>
          <a:stretch>
            <a:fillRect/>
          </a:stretch>
        </p:blipFill>
        <p:spPr bwMode="auto">
          <a:xfrm>
            <a:off x="7835900" y="2398713"/>
            <a:ext cx="550863" cy="576262"/>
          </a:xfrm>
          <a:prstGeom prst="rect">
            <a:avLst/>
          </a:prstGeom>
          <a:noFill/>
          <a:ln w="9525">
            <a:noFill/>
            <a:miter lim="800000"/>
            <a:headEnd/>
            <a:tailEnd/>
          </a:ln>
        </p:spPr>
      </p:pic>
      <p:pic>
        <p:nvPicPr>
          <p:cNvPr id="35884" name="Picture 2" descr="http://images.google.com/images?q=tbn:N3GTqTsGB1CbjM:http://www.activewin.com/screenshots/vista/nov05ctp/Bliss.bmp">
            <a:hlinkClick r:id="rId10"/>
          </p:cNvPr>
          <p:cNvPicPr>
            <a:picLocks noChangeAspect="1" noChangeArrowheads="1"/>
          </p:cNvPicPr>
          <p:nvPr/>
        </p:nvPicPr>
        <p:blipFill>
          <a:blip r:embed="rId11"/>
          <a:srcRect/>
          <a:stretch>
            <a:fillRect/>
          </a:stretch>
        </p:blipFill>
        <p:spPr bwMode="auto">
          <a:xfrm>
            <a:off x="7889875" y="2635250"/>
            <a:ext cx="153988" cy="119063"/>
          </a:xfrm>
          <a:prstGeom prst="rect">
            <a:avLst/>
          </a:prstGeom>
          <a:noFill/>
          <a:ln w="9525">
            <a:noFill/>
            <a:miter lim="800000"/>
            <a:headEnd/>
            <a:tailEnd/>
          </a:ln>
        </p:spPr>
      </p:pic>
      <p:pic>
        <p:nvPicPr>
          <p:cNvPr id="35885" name="Picture 88" descr="server.png"/>
          <p:cNvPicPr>
            <a:picLocks noChangeAspect="1"/>
          </p:cNvPicPr>
          <p:nvPr/>
        </p:nvPicPr>
        <p:blipFill>
          <a:blip r:embed="rId12"/>
          <a:srcRect/>
          <a:stretch>
            <a:fillRect/>
          </a:stretch>
        </p:blipFill>
        <p:spPr bwMode="auto">
          <a:xfrm>
            <a:off x="8197850" y="2744788"/>
            <a:ext cx="130175" cy="138112"/>
          </a:xfrm>
          <a:prstGeom prst="rect">
            <a:avLst/>
          </a:prstGeom>
          <a:noFill/>
          <a:ln w="9525">
            <a:noFill/>
            <a:miter lim="800000"/>
            <a:headEnd/>
            <a:tailEnd/>
          </a:ln>
        </p:spPr>
      </p:pic>
      <p:pic>
        <p:nvPicPr>
          <p:cNvPr id="90" name="Picture 1" descr="image001"/>
          <p:cNvPicPr>
            <a:picLocks noChangeAspect="1" noChangeArrowheads="1"/>
          </p:cNvPicPr>
          <p:nvPr/>
        </p:nvPicPr>
        <p:blipFill>
          <a:blip r:embed="rId4"/>
          <a:srcRect/>
          <a:stretch>
            <a:fillRect/>
          </a:stretch>
        </p:blipFill>
        <p:spPr bwMode="auto">
          <a:xfrm>
            <a:off x="8047038" y="2586038"/>
            <a:ext cx="106362" cy="119062"/>
          </a:xfrm>
          <a:prstGeom prst="rect">
            <a:avLst/>
          </a:prstGeom>
          <a:noFill/>
          <a:ln w="9525">
            <a:solidFill>
              <a:schemeClr val="accent1">
                <a:lumMod val="75000"/>
              </a:schemeClr>
            </a:solidFill>
            <a:miter lim="800000"/>
            <a:headEnd/>
            <a:tailEnd/>
          </a:ln>
        </p:spPr>
      </p:pic>
      <p:pic>
        <p:nvPicPr>
          <p:cNvPr id="91" name="Picture 2" descr="image002"/>
          <p:cNvPicPr>
            <a:picLocks noChangeAspect="1" noChangeArrowheads="1"/>
          </p:cNvPicPr>
          <p:nvPr/>
        </p:nvPicPr>
        <p:blipFill>
          <a:blip r:embed="rId5"/>
          <a:srcRect/>
          <a:stretch>
            <a:fillRect/>
          </a:stretch>
        </p:blipFill>
        <p:spPr bwMode="auto">
          <a:xfrm>
            <a:off x="8067675" y="2660650"/>
            <a:ext cx="106363" cy="117475"/>
          </a:xfrm>
          <a:prstGeom prst="rect">
            <a:avLst/>
          </a:prstGeom>
          <a:noFill/>
          <a:ln w="9525">
            <a:solidFill>
              <a:schemeClr val="accent1">
                <a:lumMod val="75000"/>
              </a:schemeClr>
            </a:solidFill>
            <a:miter lim="800000"/>
            <a:headEnd/>
            <a:tailEnd/>
          </a:ln>
        </p:spPr>
      </p:pic>
      <p:pic>
        <p:nvPicPr>
          <p:cNvPr id="92" name="Picture 3" descr="image003"/>
          <p:cNvPicPr>
            <a:picLocks noChangeAspect="1" noChangeArrowheads="1"/>
          </p:cNvPicPr>
          <p:nvPr/>
        </p:nvPicPr>
        <p:blipFill>
          <a:blip r:embed="rId6"/>
          <a:srcRect/>
          <a:stretch>
            <a:fillRect/>
          </a:stretch>
        </p:blipFill>
        <p:spPr bwMode="auto">
          <a:xfrm>
            <a:off x="8121650" y="2562225"/>
            <a:ext cx="107950" cy="120650"/>
          </a:xfrm>
          <a:prstGeom prst="rect">
            <a:avLst/>
          </a:prstGeom>
          <a:noFill/>
          <a:ln w="9525">
            <a:solidFill>
              <a:schemeClr val="accent1">
                <a:lumMod val="75000"/>
              </a:schemeClr>
            </a:solidFill>
            <a:miter lim="800000"/>
            <a:headEnd/>
            <a:tailEnd/>
          </a:ln>
        </p:spPr>
      </p:pic>
      <p:pic>
        <p:nvPicPr>
          <p:cNvPr id="93" name="Picture 4" descr="image004"/>
          <p:cNvPicPr>
            <a:picLocks noChangeAspect="1" noChangeArrowheads="1"/>
          </p:cNvPicPr>
          <p:nvPr/>
        </p:nvPicPr>
        <p:blipFill>
          <a:blip r:embed="rId7"/>
          <a:srcRect/>
          <a:stretch>
            <a:fillRect/>
          </a:stretch>
        </p:blipFill>
        <p:spPr bwMode="auto">
          <a:xfrm>
            <a:off x="8142288" y="2620963"/>
            <a:ext cx="104775" cy="119062"/>
          </a:xfrm>
          <a:prstGeom prst="rect">
            <a:avLst/>
          </a:prstGeom>
          <a:noFill/>
          <a:ln w="9525">
            <a:solidFill>
              <a:schemeClr val="accent1">
                <a:lumMod val="75000"/>
              </a:schemeClr>
            </a:solidFill>
            <a:miter lim="800000"/>
            <a:headEnd/>
            <a:tailEnd/>
          </a:ln>
        </p:spPr>
      </p:pic>
      <p:sp>
        <p:nvSpPr>
          <p:cNvPr id="94" name="Oval 93"/>
          <p:cNvSpPr/>
          <p:nvPr/>
        </p:nvSpPr>
        <p:spPr bwMode="auto">
          <a:xfrm>
            <a:off x="7682985" y="2336332"/>
            <a:ext cx="807224"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s-ES">
              <a:solidFill>
                <a:schemeClr val="tx1"/>
              </a:solidFill>
              <a:latin typeface="+mj-lt"/>
            </a:endParaRPr>
          </a:p>
        </p:txBody>
      </p:sp>
      <p:pic>
        <p:nvPicPr>
          <p:cNvPr id="35893" name="Picture 3" descr="C:\Program Files\Microsoft Resource DVD Artwork\DVD_ART\BoxShots_Logos\Internet Explorer\Internet Exlorer 7 logo bug.png"/>
          <p:cNvPicPr>
            <a:picLocks noChangeAspect="1" noChangeArrowheads="1"/>
          </p:cNvPicPr>
          <p:nvPr/>
        </p:nvPicPr>
        <p:blipFill>
          <a:blip r:embed="rId16"/>
          <a:srcRect/>
          <a:stretch>
            <a:fillRect/>
          </a:stretch>
        </p:blipFill>
        <p:spPr bwMode="auto">
          <a:xfrm>
            <a:off x="6908800" y="2551113"/>
            <a:ext cx="371475" cy="373062"/>
          </a:xfrm>
          <a:prstGeom prst="rect">
            <a:avLst/>
          </a:prstGeom>
          <a:noFill/>
          <a:ln w="9525">
            <a:noFill/>
            <a:miter lim="800000"/>
            <a:headEnd/>
            <a:tailEnd/>
          </a:ln>
        </p:spPr>
      </p:pic>
      <p:cxnSp>
        <p:nvCxnSpPr>
          <p:cNvPr id="96" name="Straight Connector 95"/>
          <p:cNvCxnSpPr>
            <a:stCxn id="95" idx="3"/>
            <a:endCxn id="0" idx="2"/>
          </p:cNvCxnSpPr>
          <p:nvPr/>
        </p:nvCxnSpPr>
        <p:spPr bwMode="auto">
          <a:xfrm>
            <a:off x="7280275" y="2738438"/>
            <a:ext cx="403225" cy="317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97" name="TextBox 96"/>
          <p:cNvSpPr txBox="1"/>
          <p:nvPr/>
        </p:nvSpPr>
        <p:spPr>
          <a:xfrm>
            <a:off x="7307263" y="2225675"/>
            <a:ext cx="385762" cy="261938"/>
          </a:xfrm>
          <a:prstGeom prst="rect">
            <a:avLst/>
          </a:prstGeom>
          <a:noFill/>
        </p:spPr>
        <p:txBody>
          <a:bodyPr wrap="none">
            <a:spAutoFit/>
          </a:bodyPr>
          <a:lstStyle/>
          <a:p>
            <a:pPr>
              <a:defRPr/>
            </a:pPr>
            <a:r>
              <a:rPr lang="es-ES" sz="1100" dirty="0" smtClean="0">
                <a:solidFill>
                  <a:schemeClr val="tx1"/>
                </a:solidFill>
                <a:latin typeface="+mj-lt"/>
                <a:cs typeface="+mn-cs"/>
              </a:rPr>
              <a:t>VDI</a:t>
            </a:r>
            <a:endParaRPr lang="es-ES" sz="1100" dirty="0">
              <a:solidFill>
                <a:schemeClr val="tx1"/>
              </a:solidFill>
              <a:latin typeface="+mj-lt"/>
              <a:cs typeface="+mn-cs"/>
            </a:endParaRPr>
          </a:p>
        </p:txBody>
      </p:sp>
      <p:sp>
        <p:nvSpPr>
          <p:cNvPr id="98" name="TextBox 97"/>
          <p:cNvSpPr txBox="1"/>
          <p:nvPr/>
        </p:nvSpPr>
        <p:spPr>
          <a:xfrm>
            <a:off x="5992813" y="2992438"/>
            <a:ext cx="1887537" cy="396875"/>
          </a:xfrm>
          <a:prstGeom prst="rect">
            <a:avLst/>
          </a:prstGeom>
          <a:noFill/>
        </p:spPr>
        <p:txBody>
          <a:bodyPr>
            <a:spAutoFit/>
          </a:bodyPr>
          <a:lstStyle/>
          <a:p>
            <a:r>
              <a:rPr lang="es-ES" sz="1000" dirty="0" smtClean="0">
                <a:solidFill>
                  <a:schemeClr val="tx1"/>
                </a:solidFill>
                <a:latin typeface="Calibri" pitchFamily="34" charset="0"/>
              </a:rPr>
              <a:t>Windows Server® 2008 </a:t>
            </a:r>
          </a:p>
          <a:p>
            <a:r>
              <a:rPr lang="es-ES" sz="1000" dirty="0" smtClean="0">
                <a:solidFill>
                  <a:schemeClr val="tx1"/>
                </a:solidFill>
                <a:latin typeface="Calibri" pitchFamily="34" charset="0"/>
              </a:rPr>
              <a:t>Terminal </a:t>
            </a:r>
            <a:r>
              <a:rPr lang="es-ES" sz="1000" dirty="0" err="1" smtClean="0">
                <a:solidFill>
                  <a:schemeClr val="tx1"/>
                </a:solidFill>
                <a:latin typeface="Calibri" pitchFamily="34" charset="0"/>
              </a:rPr>
              <a:t>Services</a:t>
            </a:r>
            <a:r>
              <a:rPr lang="es-ES" sz="1000" dirty="0" smtClean="0">
                <a:solidFill>
                  <a:schemeClr val="tx1"/>
                </a:solidFill>
                <a:latin typeface="Calibri" pitchFamily="34" charset="0"/>
              </a:rPr>
              <a:t> Gateway</a:t>
            </a:r>
            <a:endParaRPr lang="es-ES" sz="1000" dirty="0">
              <a:solidFill>
                <a:schemeClr val="tx1"/>
              </a:solidFill>
              <a:latin typeface="Calibri" pitchFamily="34" charset="0"/>
            </a:endParaRPr>
          </a:p>
        </p:txBody>
      </p:sp>
      <p:sp>
        <p:nvSpPr>
          <p:cNvPr id="83" name="Rectangle 82"/>
          <p:cNvSpPr/>
          <p:nvPr/>
        </p:nvSpPr>
        <p:spPr>
          <a:xfrm>
            <a:off x="6040438" y="1638300"/>
            <a:ext cx="2649537" cy="522288"/>
          </a:xfrm>
          <a:prstGeom prst="rect">
            <a:avLst/>
          </a:prstGeom>
        </p:spPr>
        <p:txBody>
          <a:bodyPr>
            <a:spAutoFit/>
          </a:bodyPr>
          <a:lstStyle/>
          <a:p>
            <a:pPr>
              <a:defRPr/>
            </a:pPr>
            <a:r>
              <a:rPr lang="es-ES" sz="1400" b="1" dirty="0" smtClean="0">
                <a:solidFill>
                  <a:schemeClr val="tx1"/>
                </a:solidFill>
                <a:latin typeface="+mj-lt"/>
                <a:cs typeface="+mn-cs"/>
              </a:rPr>
              <a:t>Trabajador desde casa</a:t>
            </a:r>
          </a:p>
          <a:p>
            <a:pPr>
              <a:defRPr/>
            </a:pPr>
            <a:r>
              <a:rPr lang="es-ES" sz="1400" dirty="0" smtClean="0">
                <a:solidFill>
                  <a:schemeClr val="tx1"/>
                </a:solidFill>
                <a:latin typeface="+mj-lt"/>
                <a:cs typeface="+mn-cs"/>
              </a:rPr>
              <a:t>seguridad , acceso de emergencia</a:t>
            </a:r>
            <a:endParaRPr lang="es-ES" sz="1400" dirty="0">
              <a:solidFill>
                <a:schemeClr val="tx1"/>
              </a:solidFill>
              <a:latin typeface="+mj-lt"/>
              <a:cs typeface="+mn-cs"/>
            </a:endParaRPr>
          </a:p>
        </p:txBody>
      </p:sp>
      <p:sp>
        <p:nvSpPr>
          <p:cNvPr id="2" name="Title 1"/>
          <p:cNvSpPr>
            <a:spLocks noGrp="1"/>
          </p:cNvSpPr>
          <p:nvPr>
            <p:ph type="title"/>
          </p:nvPr>
        </p:nvSpPr>
        <p:spPr>
          <a:xfrm>
            <a:off x="381000" y="230188"/>
            <a:ext cx="8382000" cy="664797"/>
          </a:xfrm>
        </p:spPr>
        <p:txBody>
          <a:bodyPr/>
          <a:lstStyle/>
          <a:p>
            <a:pPr defTabSz="914363" fontAlgn="auto">
              <a:spcAft>
                <a:spcPts val="0"/>
              </a:spcAft>
              <a:defRPr/>
            </a:pPr>
            <a:r>
              <a:rPr lang="es-ES" smtClean="0"/>
              <a:t>Optimizando el desktop corporativo</a:t>
            </a:r>
            <a:endParaRPr lang="es-ES"/>
          </a:p>
        </p:txBody>
      </p:sp>
      <p:pic>
        <p:nvPicPr>
          <p:cNvPr id="9" name="Picture 2"/>
          <p:cNvPicPr>
            <a:picLocks noChangeAspect="1" noChangeArrowheads="1"/>
          </p:cNvPicPr>
          <p:nvPr/>
        </p:nvPicPr>
        <p:blipFill>
          <a:blip r:embed="rId17" cstate="print"/>
          <a:stretch>
            <a:fillRect/>
          </a:stretch>
        </p:blipFill>
        <p:spPr bwMode="auto">
          <a:xfrm>
            <a:off x="5068873" y="4168110"/>
            <a:ext cx="692756" cy="985837"/>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1">
                <a:alpha val="70000"/>
              </a:schemeClr>
            </a:outerShdw>
          </a:effectLst>
        </p:spPr>
      </p:pic>
      <p:sp>
        <p:nvSpPr>
          <p:cNvPr id="10" name="Rectangle 9"/>
          <p:cNvSpPr/>
          <p:nvPr/>
        </p:nvSpPr>
        <p:spPr>
          <a:xfrm>
            <a:off x="4714876" y="3770321"/>
            <a:ext cx="1319224" cy="301621"/>
          </a:xfrm>
          <a:prstGeom prst="rect">
            <a:avLst/>
          </a:prstGeom>
        </p:spPr>
        <p:txBody>
          <a:bodyPr wrap="square">
            <a:spAutoFit/>
          </a:bodyPr>
          <a:lstStyle/>
          <a:p>
            <a:pPr algn="ctr" defTabSz="914363">
              <a:lnSpc>
                <a:spcPct val="85000"/>
              </a:lnSpc>
              <a:defRPr/>
            </a:pPr>
            <a:r>
              <a:rPr lang="es-ES" sz="1600" kern="0" spc="-92" dirty="0" smtClean="0">
                <a:ln w="3175">
                  <a:noFill/>
                </a:ln>
                <a:solidFill>
                  <a:schemeClr val="tx1"/>
                </a:solidFill>
                <a:latin typeface="+mj-lt"/>
              </a:rPr>
              <a:t>Subcontratado</a:t>
            </a:r>
            <a:endParaRPr lang="es-ES" sz="1600" kern="0" spc="-92" dirty="0">
              <a:ln w="3175">
                <a:noFill/>
              </a:ln>
              <a:solidFill>
                <a:schemeClr val="tx1"/>
              </a:solidFill>
              <a:latin typeface="+mj-lt"/>
            </a:endParaRPr>
          </a:p>
        </p:txBody>
      </p:sp>
      <p:pic>
        <p:nvPicPr>
          <p:cNvPr id="6" name="Picture 2"/>
          <p:cNvPicPr>
            <a:picLocks noChangeAspect="1" noChangeArrowheads="1"/>
          </p:cNvPicPr>
          <p:nvPr/>
        </p:nvPicPr>
        <p:blipFill>
          <a:blip r:embed="rId18" cstate="email"/>
          <a:srcRect/>
          <a:stretch>
            <a:fillRect/>
          </a:stretch>
        </p:blipFill>
        <p:spPr bwMode="auto">
          <a:xfrm>
            <a:off x="317540" y="5225820"/>
            <a:ext cx="739012" cy="936790"/>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7" name="Rectangle 6"/>
          <p:cNvSpPr/>
          <p:nvPr/>
        </p:nvSpPr>
        <p:spPr>
          <a:xfrm>
            <a:off x="49213" y="4938713"/>
            <a:ext cx="1276350" cy="303212"/>
          </a:xfrm>
          <a:prstGeom prst="rect">
            <a:avLst/>
          </a:prstGeom>
        </p:spPr>
        <p:txBody>
          <a:bodyPr>
            <a:spAutoFit/>
          </a:bodyPr>
          <a:lstStyle/>
          <a:p>
            <a:pPr algn="ctr" defTabSz="914363">
              <a:lnSpc>
                <a:spcPct val="85000"/>
              </a:lnSpc>
              <a:defRPr/>
            </a:pPr>
            <a:r>
              <a:rPr lang="es-ES" sz="1600" kern="0" spc="-92" dirty="0" smtClean="0">
                <a:ln w="3175">
                  <a:noFill/>
                </a:ln>
                <a:solidFill>
                  <a:schemeClr val="tx1"/>
                </a:solidFill>
                <a:latin typeface="+mj-lt"/>
              </a:rPr>
              <a:t>Oficina</a:t>
            </a:r>
            <a:endParaRPr lang="es-ES" sz="1600" kern="0" spc="-92" dirty="0">
              <a:ln w="3175">
                <a:noFill/>
              </a:ln>
              <a:solidFill>
                <a:schemeClr val="tx1"/>
              </a:solidFill>
              <a:latin typeface="+mj-lt"/>
            </a:endParaRPr>
          </a:p>
        </p:txBody>
      </p:sp>
      <p:sp>
        <p:nvSpPr>
          <p:cNvPr id="27" name="Rectangle 26"/>
          <p:cNvSpPr/>
          <p:nvPr/>
        </p:nvSpPr>
        <p:spPr>
          <a:xfrm>
            <a:off x="1176338" y="4938713"/>
            <a:ext cx="2984500" cy="522287"/>
          </a:xfrm>
          <a:prstGeom prst="rect">
            <a:avLst/>
          </a:prstGeom>
        </p:spPr>
        <p:txBody>
          <a:bodyPr>
            <a:spAutoFit/>
          </a:bodyPr>
          <a:lstStyle/>
          <a:p>
            <a:pPr>
              <a:defRPr/>
            </a:pPr>
            <a:r>
              <a:rPr lang="es-ES" sz="1400" b="1" dirty="0" smtClean="0">
                <a:solidFill>
                  <a:schemeClr val="tx1"/>
                </a:solidFill>
                <a:latin typeface="+mj-lt"/>
                <a:cs typeface="+mn-cs"/>
              </a:rPr>
              <a:t>Puestos flexibles</a:t>
            </a:r>
          </a:p>
          <a:p>
            <a:pPr>
              <a:defRPr/>
            </a:pPr>
            <a:r>
              <a:rPr lang="es-ES" sz="1400" dirty="0" smtClean="0">
                <a:solidFill>
                  <a:schemeClr val="tx1"/>
                </a:solidFill>
                <a:latin typeface="+mj-lt"/>
                <a:cs typeface="+mn-cs"/>
              </a:rPr>
              <a:t>flexibilidad, conformidad, free </a:t>
            </a:r>
            <a:r>
              <a:rPr lang="es-ES" sz="1400" dirty="0" err="1" smtClean="0">
                <a:solidFill>
                  <a:schemeClr val="tx1"/>
                </a:solidFill>
                <a:latin typeface="+mj-lt"/>
                <a:cs typeface="+mn-cs"/>
              </a:rPr>
              <a:t>seating</a:t>
            </a:r>
            <a:r>
              <a:rPr lang="es-ES" sz="1400" dirty="0" smtClean="0">
                <a:solidFill>
                  <a:schemeClr val="tx1"/>
                </a:solidFill>
                <a:latin typeface="+mj-lt"/>
                <a:cs typeface="+mn-cs"/>
              </a:rPr>
              <a:t> </a:t>
            </a:r>
            <a:endParaRPr lang="es-ES" sz="1400" dirty="0">
              <a:solidFill>
                <a:schemeClr val="tx1"/>
              </a:solidFill>
              <a:latin typeface="+mj-lt"/>
              <a:cs typeface="+mn-cs"/>
            </a:endParaRPr>
          </a:p>
        </p:txBody>
      </p:sp>
      <p:sp>
        <p:nvSpPr>
          <p:cNvPr id="62" name="Rectangle 61"/>
          <p:cNvSpPr/>
          <p:nvPr/>
        </p:nvSpPr>
        <p:spPr>
          <a:xfrm>
            <a:off x="6000760" y="3621088"/>
            <a:ext cx="3103562" cy="523220"/>
          </a:xfrm>
          <a:prstGeom prst="rect">
            <a:avLst/>
          </a:prstGeom>
        </p:spPr>
        <p:txBody>
          <a:bodyPr wrap="square">
            <a:spAutoFit/>
          </a:bodyPr>
          <a:lstStyle/>
          <a:p>
            <a:pPr>
              <a:defRPr/>
            </a:pPr>
            <a:r>
              <a:rPr lang="es-ES" sz="1400" b="1" dirty="0" smtClean="0">
                <a:solidFill>
                  <a:schemeClr val="tx1"/>
                </a:solidFill>
                <a:latin typeface="+mj-lt"/>
                <a:cs typeface="+mn-cs"/>
              </a:rPr>
              <a:t>Imagen hospedada</a:t>
            </a:r>
          </a:p>
          <a:p>
            <a:pPr>
              <a:defRPr/>
            </a:pPr>
            <a:r>
              <a:rPr lang="es-ES" sz="1400" dirty="0" smtClean="0">
                <a:solidFill>
                  <a:schemeClr val="tx1"/>
                </a:solidFill>
                <a:latin typeface="+mj-lt"/>
                <a:cs typeface="+mn-cs"/>
              </a:rPr>
              <a:t>seguridad, acceso aplicaciones y datos</a:t>
            </a:r>
            <a:endParaRPr lang="es-ES" sz="1400" dirty="0">
              <a:solidFill>
                <a:schemeClr val="tx1"/>
              </a:solidFill>
              <a:latin typeface="+mj-lt"/>
              <a:cs typeface="+mn-cs"/>
            </a:endParaRPr>
          </a:p>
        </p:txBody>
      </p:sp>
      <p:pic>
        <p:nvPicPr>
          <p:cNvPr id="5" name="Picture 4" descr="MOBILEgeek copy.png"/>
          <p:cNvPicPr>
            <a:picLocks noChangeAspect="1"/>
          </p:cNvPicPr>
          <p:nvPr/>
        </p:nvPicPr>
        <p:blipFill>
          <a:blip r:embed="rId19" cstate="email"/>
          <a:srcRect/>
          <a:stretch>
            <a:fillRect/>
          </a:stretch>
        </p:blipFill>
        <p:spPr>
          <a:xfrm>
            <a:off x="313285" y="1929958"/>
            <a:ext cx="734165" cy="940028"/>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3" name="TextBox 12"/>
          <p:cNvSpPr txBox="1"/>
          <p:nvPr/>
        </p:nvSpPr>
        <p:spPr>
          <a:xfrm>
            <a:off x="1176338" y="2509838"/>
            <a:ext cx="969962" cy="384175"/>
          </a:xfrm>
          <a:prstGeom prst="rect">
            <a:avLst/>
          </a:prstGeom>
          <a:noFill/>
        </p:spPr>
        <p:txBody>
          <a:bodyPr lIns="76197" tIns="38098" rIns="76197" bIns="38098">
            <a:spAutoFit/>
          </a:bodyPr>
          <a:lstStyle/>
          <a:p>
            <a:pPr>
              <a:defRPr/>
            </a:pPr>
            <a:r>
              <a:rPr lang="es-ES" sz="1000" dirty="0" err="1" smtClean="0">
                <a:solidFill>
                  <a:schemeClr val="tx1"/>
                </a:solidFill>
                <a:latin typeface="+mj-lt"/>
                <a:cs typeface="+mn-cs"/>
              </a:rPr>
              <a:t>Bitlocker</a:t>
            </a:r>
            <a:r>
              <a:rPr lang="es-ES" sz="1000" dirty="0" smtClean="0">
                <a:solidFill>
                  <a:schemeClr val="tx1"/>
                </a:solidFill>
                <a:latin typeface="+mj-lt"/>
                <a:cs typeface="+mn-cs"/>
              </a:rPr>
              <a:t> Drive </a:t>
            </a:r>
            <a:r>
              <a:rPr lang="es-ES" sz="1000" dirty="0" err="1" smtClean="0">
                <a:solidFill>
                  <a:schemeClr val="tx1"/>
                </a:solidFill>
                <a:latin typeface="+mj-lt"/>
                <a:cs typeface="+mn-cs"/>
              </a:rPr>
              <a:t>Encryption</a:t>
            </a:r>
            <a:endParaRPr lang="es-ES" sz="1000" dirty="0">
              <a:solidFill>
                <a:schemeClr val="tx1"/>
              </a:solidFill>
              <a:latin typeface="+mj-lt"/>
              <a:cs typeface="+mn-cs"/>
            </a:endParaRPr>
          </a:p>
        </p:txBody>
      </p:sp>
      <p:pic>
        <p:nvPicPr>
          <p:cNvPr id="1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20"/>
          <a:srcRect/>
          <a:stretch>
            <a:fillRect/>
          </a:stretch>
        </p:blipFill>
        <p:spPr bwMode="auto">
          <a:xfrm>
            <a:off x="2192338" y="2366963"/>
            <a:ext cx="863600" cy="633412"/>
          </a:xfrm>
          <a:prstGeom prst="rect">
            <a:avLst/>
          </a:prstGeom>
          <a:noFill/>
          <a:effectLst>
            <a:outerShdw blurRad="50800" dist="38100" dir="2700000" algn="tl" rotWithShape="0">
              <a:prstClr val="black">
                <a:alpha val="40000"/>
              </a:prstClr>
            </a:outerShdw>
          </a:effectLst>
        </p:spPr>
      </p:pic>
      <p:pic>
        <p:nvPicPr>
          <p:cNvPr id="15" name="Picture 1" descr="image001"/>
          <p:cNvPicPr>
            <a:picLocks noChangeAspect="1" noChangeArrowheads="1"/>
          </p:cNvPicPr>
          <p:nvPr/>
        </p:nvPicPr>
        <p:blipFill>
          <a:blip r:embed="rId4"/>
          <a:srcRect/>
          <a:stretch>
            <a:fillRect/>
          </a:stretch>
        </p:blipFill>
        <p:spPr bwMode="auto">
          <a:xfrm>
            <a:off x="2703513" y="2239963"/>
            <a:ext cx="109537" cy="119062"/>
          </a:xfrm>
          <a:prstGeom prst="rect">
            <a:avLst/>
          </a:prstGeom>
          <a:noFill/>
          <a:ln w="9525">
            <a:solidFill>
              <a:schemeClr val="accent1">
                <a:lumMod val="75000"/>
              </a:schemeClr>
            </a:solidFill>
            <a:miter lim="800000"/>
            <a:headEnd/>
            <a:tailEnd/>
          </a:ln>
        </p:spPr>
      </p:pic>
      <p:pic>
        <p:nvPicPr>
          <p:cNvPr id="16" name="Picture 2" descr="image002"/>
          <p:cNvPicPr>
            <a:picLocks noChangeAspect="1" noChangeArrowheads="1"/>
          </p:cNvPicPr>
          <p:nvPr/>
        </p:nvPicPr>
        <p:blipFill>
          <a:blip r:embed="rId5"/>
          <a:srcRect/>
          <a:stretch>
            <a:fillRect/>
          </a:stretch>
        </p:blipFill>
        <p:spPr bwMode="auto">
          <a:xfrm>
            <a:off x="2724150" y="2312988"/>
            <a:ext cx="111125" cy="119062"/>
          </a:xfrm>
          <a:prstGeom prst="rect">
            <a:avLst/>
          </a:prstGeom>
          <a:noFill/>
          <a:ln w="9525">
            <a:solidFill>
              <a:schemeClr val="accent1">
                <a:lumMod val="75000"/>
              </a:schemeClr>
            </a:solidFill>
            <a:miter lim="800000"/>
            <a:headEnd/>
            <a:tailEnd/>
          </a:ln>
        </p:spPr>
      </p:pic>
      <p:pic>
        <p:nvPicPr>
          <p:cNvPr id="17" name="Picture 3" descr="image003"/>
          <p:cNvPicPr>
            <a:picLocks noChangeAspect="1" noChangeArrowheads="1"/>
          </p:cNvPicPr>
          <p:nvPr/>
        </p:nvPicPr>
        <p:blipFill>
          <a:blip r:embed="rId6"/>
          <a:srcRect/>
          <a:stretch>
            <a:fillRect/>
          </a:stretch>
        </p:blipFill>
        <p:spPr bwMode="auto">
          <a:xfrm>
            <a:off x="2781300" y="2214563"/>
            <a:ext cx="112713" cy="122237"/>
          </a:xfrm>
          <a:prstGeom prst="rect">
            <a:avLst/>
          </a:prstGeom>
          <a:noFill/>
          <a:ln w="9525">
            <a:solidFill>
              <a:schemeClr val="accent1">
                <a:lumMod val="75000"/>
              </a:schemeClr>
            </a:solidFill>
            <a:miter lim="800000"/>
            <a:headEnd/>
            <a:tailEnd/>
          </a:ln>
        </p:spPr>
      </p:pic>
      <p:pic>
        <p:nvPicPr>
          <p:cNvPr id="18" name="Picture 4" descr="image004"/>
          <p:cNvPicPr>
            <a:picLocks noChangeAspect="1" noChangeArrowheads="1"/>
          </p:cNvPicPr>
          <p:nvPr/>
        </p:nvPicPr>
        <p:blipFill>
          <a:blip r:embed="rId7"/>
          <a:srcRect/>
          <a:stretch>
            <a:fillRect/>
          </a:stretch>
        </p:blipFill>
        <p:spPr bwMode="auto">
          <a:xfrm>
            <a:off x="2801938" y="2274888"/>
            <a:ext cx="109537" cy="119062"/>
          </a:xfrm>
          <a:prstGeom prst="rect">
            <a:avLst/>
          </a:prstGeom>
          <a:noFill/>
          <a:ln w="9525">
            <a:solidFill>
              <a:schemeClr val="accent1">
                <a:lumMod val="75000"/>
              </a:schemeClr>
            </a:solidFill>
            <a:miter lim="800000"/>
            <a:headEnd/>
            <a:tailEnd/>
          </a:ln>
        </p:spPr>
      </p:pic>
      <p:pic>
        <p:nvPicPr>
          <p:cNvPr id="35915" name="Picture 18" descr="server.png"/>
          <p:cNvPicPr>
            <a:picLocks noChangeAspect="1"/>
          </p:cNvPicPr>
          <p:nvPr/>
        </p:nvPicPr>
        <p:blipFill>
          <a:blip r:embed="rId8"/>
          <a:srcRect/>
          <a:stretch>
            <a:fillRect/>
          </a:stretch>
        </p:blipFill>
        <p:spPr bwMode="auto">
          <a:xfrm>
            <a:off x="2894013" y="2590800"/>
            <a:ext cx="142875" cy="153988"/>
          </a:xfrm>
          <a:prstGeom prst="rect">
            <a:avLst/>
          </a:prstGeom>
          <a:noFill/>
          <a:ln w="9525">
            <a:noFill/>
            <a:miter lim="800000"/>
            <a:headEnd/>
            <a:tailEnd/>
          </a:ln>
        </p:spPr>
      </p:pic>
      <p:pic>
        <p:nvPicPr>
          <p:cNvPr id="35916" name="Picture 19" descr="server.png"/>
          <p:cNvPicPr>
            <a:picLocks noChangeAspect="1"/>
          </p:cNvPicPr>
          <p:nvPr/>
        </p:nvPicPr>
        <p:blipFill>
          <a:blip r:embed="rId8"/>
          <a:srcRect/>
          <a:stretch>
            <a:fillRect/>
          </a:stretch>
        </p:blipFill>
        <p:spPr bwMode="auto">
          <a:xfrm>
            <a:off x="3040063" y="2590800"/>
            <a:ext cx="142875" cy="153988"/>
          </a:xfrm>
          <a:prstGeom prst="rect">
            <a:avLst/>
          </a:prstGeom>
          <a:noFill/>
          <a:ln w="9525">
            <a:noFill/>
            <a:miter lim="800000"/>
            <a:headEnd/>
            <a:tailEnd/>
          </a:ln>
        </p:spPr>
      </p:pic>
      <p:pic>
        <p:nvPicPr>
          <p:cNvPr id="35917" name="Picture 20" descr="server.png"/>
          <p:cNvPicPr>
            <a:picLocks noChangeAspect="1"/>
          </p:cNvPicPr>
          <p:nvPr/>
        </p:nvPicPr>
        <p:blipFill>
          <a:blip r:embed="rId8"/>
          <a:srcRect/>
          <a:stretch>
            <a:fillRect/>
          </a:stretch>
        </p:blipFill>
        <p:spPr bwMode="auto">
          <a:xfrm>
            <a:off x="2970213" y="2651125"/>
            <a:ext cx="142875" cy="155575"/>
          </a:xfrm>
          <a:prstGeom prst="rect">
            <a:avLst/>
          </a:prstGeom>
          <a:noFill/>
          <a:ln w="9525">
            <a:noFill/>
            <a:miter lim="800000"/>
            <a:headEnd/>
            <a:tailEnd/>
          </a:ln>
        </p:spPr>
      </p:pic>
      <p:sp>
        <p:nvSpPr>
          <p:cNvPr id="22" name="TextBox 21"/>
          <p:cNvSpPr txBox="1"/>
          <p:nvPr/>
        </p:nvSpPr>
        <p:spPr>
          <a:xfrm>
            <a:off x="2927350" y="2133600"/>
            <a:ext cx="1654175" cy="246063"/>
          </a:xfrm>
          <a:prstGeom prst="rect">
            <a:avLst/>
          </a:prstGeom>
          <a:noFill/>
        </p:spPr>
        <p:txBody>
          <a:bodyPr>
            <a:spAutoFit/>
          </a:bodyPr>
          <a:lstStyle/>
          <a:p>
            <a:pPr>
              <a:defRPr/>
            </a:pPr>
            <a:r>
              <a:rPr lang="es-ES" sz="1000" smtClean="0">
                <a:solidFill>
                  <a:schemeClr val="tx1"/>
                </a:solidFill>
                <a:latin typeface="+mj-lt"/>
                <a:cs typeface="+mn-cs"/>
              </a:rPr>
              <a:t>Application Virtualization</a:t>
            </a:r>
            <a:endParaRPr lang="es-ES" sz="1000">
              <a:solidFill>
                <a:schemeClr val="tx1"/>
              </a:solidFill>
              <a:latin typeface="+mj-lt"/>
              <a:cs typeface="+mn-cs"/>
            </a:endParaRPr>
          </a:p>
        </p:txBody>
      </p:sp>
      <p:sp>
        <p:nvSpPr>
          <p:cNvPr id="23" name="TextBox 22"/>
          <p:cNvSpPr txBox="1"/>
          <p:nvPr/>
        </p:nvSpPr>
        <p:spPr>
          <a:xfrm>
            <a:off x="3203575" y="2578100"/>
            <a:ext cx="1143000" cy="400110"/>
          </a:xfrm>
          <a:prstGeom prst="rect">
            <a:avLst/>
          </a:prstGeom>
          <a:noFill/>
        </p:spPr>
        <p:txBody>
          <a:bodyPr>
            <a:spAutoFit/>
          </a:bodyPr>
          <a:lstStyle/>
          <a:p>
            <a:pPr algn="ctr">
              <a:defRPr/>
            </a:pPr>
            <a:r>
              <a:rPr lang="es-ES" sz="1000" dirty="0" smtClean="0">
                <a:solidFill>
                  <a:schemeClr val="tx1"/>
                </a:solidFill>
                <a:latin typeface="+mj-lt"/>
                <a:cs typeface="+mn-cs"/>
              </a:rPr>
              <a:t>Redirección de carpetas</a:t>
            </a:r>
            <a:endParaRPr lang="es-ES" sz="1000" dirty="0">
              <a:solidFill>
                <a:schemeClr val="tx1"/>
              </a:solidFill>
              <a:latin typeface="+mj-lt"/>
              <a:cs typeface="+mn-cs"/>
            </a:endParaRPr>
          </a:p>
        </p:txBody>
      </p:sp>
      <p:sp>
        <p:nvSpPr>
          <p:cNvPr id="24" name="TextBox 23"/>
          <p:cNvSpPr txBox="1"/>
          <p:nvPr/>
        </p:nvSpPr>
        <p:spPr>
          <a:xfrm>
            <a:off x="1176338" y="1631950"/>
            <a:ext cx="3079433" cy="523220"/>
          </a:xfrm>
          <a:prstGeom prst="rect">
            <a:avLst/>
          </a:prstGeom>
          <a:noFill/>
        </p:spPr>
        <p:txBody>
          <a:bodyPr wrap="none">
            <a:spAutoFit/>
          </a:bodyPr>
          <a:lstStyle/>
          <a:p>
            <a:pPr>
              <a:defRPr/>
            </a:pPr>
            <a:r>
              <a:rPr lang="es-ES" sz="1400" b="1" dirty="0" smtClean="0">
                <a:solidFill>
                  <a:schemeClr val="tx1"/>
                </a:solidFill>
                <a:latin typeface="+mj-lt"/>
                <a:cs typeface="+mn-cs"/>
              </a:rPr>
              <a:t>PC reemplazable</a:t>
            </a:r>
          </a:p>
          <a:p>
            <a:pPr>
              <a:defRPr/>
            </a:pPr>
            <a:r>
              <a:rPr lang="es-ES" sz="1400" dirty="0" smtClean="0">
                <a:solidFill>
                  <a:schemeClr val="tx1"/>
                </a:solidFill>
                <a:latin typeface="+mj-lt"/>
                <a:cs typeface="+mn-cs"/>
              </a:rPr>
              <a:t>flexibilidad, facilidad de migrar usuarios</a:t>
            </a:r>
            <a:endParaRPr lang="es-ES" sz="1400" dirty="0">
              <a:solidFill>
                <a:schemeClr val="tx1"/>
              </a:solidFill>
              <a:latin typeface="+mj-lt"/>
              <a:cs typeface="+mn-cs"/>
            </a:endParaRPr>
          </a:p>
        </p:txBody>
      </p:sp>
      <p:sp>
        <p:nvSpPr>
          <p:cNvPr id="78" name="Rectangle 77"/>
          <p:cNvSpPr/>
          <p:nvPr/>
        </p:nvSpPr>
        <p:spPr>
          <a:xfrm>
            <a:off x="-32" y="1625386"/>
            <a:ext cx="1293788" cy="303416"/>
          </a:xfrm>
          <a:prstGeom prst="rect">
            <a:avLst/>
          </a:prstGeom>
        </p:spPr>
        <p:txBody>
          <a:bodyPr wrap="square">
            <a:spAutoFit/>
          </a:bodyPr>
          <a:lstStyle/>
          <a:p>
            <a:pPr algn="ctr" defTabSz="914363">
              <a:lnSpc>
                <a:spcPct val="85000"/>
              </a:lnSpc>
              <a:defRPr/>
            </a:pPr>
            <a:r>
              <a:rPr lang="es-ES" sz="1600" kern="0" dirty="0" smtClean="0">
                <a:ln w="3175">
                  <a:noFill/>
                </a:ln>
                <a:latin typeface="+mj-lt"/>
              </a:rPr>
              <a:t>Móvil</a:t>
            </a:r>
            <a:endParaRPr lang="es-ES" sz="1600" kern="0" dirty="0">
              <a:ln w="3175">
                <a:noFill/>
              </a:ln>
              <a:solidFill>
                <a:schemeClr val="tx1"/>
              </a:solidFill>
              <a:latin typeface="+mj-lt"/>
            </a:endParaRPr>
          </a:p>
        </p:txBody>
      </p:sp>
      <p:pic>
        <p:nvPicPr>
          <p:cNvPr id="8" name="Picture 4"/>
          <p:cNvPicPr>
            <a:picLocks noChangeAspect="1" noChangeArrowheads="1"/>
          </p:cNvPicPr>
          <p:nvPr/>
        </p:nvPicPr>
        <p:blipFill>
          <a:blip r:embed="rId21" cstate="email"/>
          <a:srcRect/>
          <a:stretch>
            <a:fillRect/>
          </a:stretch>
        </p:blipFill>
        <p:spPr bwMode="auto">
          <a:xfrm>
            <a:off x="321511" y="3545867"/>
            <a:ext cx="727796" cy="940070"/>
          </a:xfrm>
          <a:prstGeom prst="roundRect">
            <a:avLst>
              <a:gd name="adj" fmla="val 0"/>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pic>
        <p:nvPicPr>
          <p:cNvPr id="35926"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a:srcRect/>
          <a:stretch>
            <a:fillRect/>
          </a:stretch>
        </p:blipFill>
        <p:spPr bwMode="auto">
          <a:xfrm>
            <a:off x="1998663" y="3852863"/>
            <a:ext cx="1090612" cy="919162"/>
          </a:xfrm>
          <a:prstGeom prst="rect">
            <a:avLst/>
          </a:prstGeom>
          <a:noFill/>
          <a:ln w="9525">
            <a:noFill/>
            <a:miter lim="800000"/>
            <a:headEnd/>
            <a:tailEnd/>
          </a:ln>
        </p:spPr>
      </p:pic>
      <p:sp>
        <p:nvSpPr>
          <p:cNvPr id="50" name="Rounded Rectangle 49"/>
          <p:cNvSpPr/>
          <p:nvPr/>
        </p:nvSpPr>
        <p:spPr bwMode="auto">
          <a:xfrm>
            <a:off x="2214546" y="4000504"/>
            <a:ext cx="815964" cy="142876"/>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a:defRPr/>
            </a:pPr>
            <a:endParaRPr lang="es-ES" sz="2900">
              <a:solidFill>
                <a:schemeClr val="tx1"/>
              </a:solidFill>
              <a:latin typeface="+mj-lt"/>
            </a:endParaRPr>
          </a:p>
        </p:txBody>
      </p:sp>
      <p:sp>
        <p:nvSpPr>
          <p:cNvPr id="52" name="TextBox 51"/>
          <p:cNvSpPr txBox="1"/>
          <p:nvPr/>
        </p:nvSpPr>
        <p:spPr>
          <a:xfrm>
            <a:off x="2143109" y="3929066"/>
            <a:ext cx="1000132" cy="230832"/>
          </a:xfrm>
          <a:prstGeom prst="rect">
            <a:avLst/>
          </a:prstGeom>
          <a:noFill/>
          <a:scene3d>
            <a:camera prst="orthographicFront"/>
            <a:lightRig rig="threePt" dir="t"/>
          </a:scene3d>
        </p:spPr>
        <p:txBody>
          <a:bodyPr wrap="square">
            <a:spAutoFit/>
          </a:bodyPr>
          <a:lstStyle/>
          <a:p>
            <a:pPr>
              <a:defRPr/>
            </a:pPr>
            <a:r>
              <a:rPr lang="es-ES" sz="900" dirty="0" smtClean="0">
                <a:solidFill>
                  <a:schemeClr val="tx1"/>
                </a:solidFill>
                <a:latin typeface="+mj-lt"/>
                <a:cs typeface="+mn-cs"/>
              </a:rPr>
              <a:t>WFLP/</a:t>
            </a:r>
            <a:r>
              <a:rPr lang="es-ES" sz="900" dirty="0" err="1" smtClean="0">
                <a:solidFill>
                  <a:schemeClr val="tx1"/>
                </a:solidFill>
                <a:latin typeface="+mj-lt"/>
                <a:cs typeface="+mn-cs"/>
              </a:rPr>
              <a:t>Thin</a:t>
            </a:r>
            <a:r>
              <a:rPr lang="es-ES" sz="900" dirty="0" smtClean="0">
                <a:latin typeface="+mj-lt"/>
              </a:rPr>
              <a:t> </a:t>
            </a:r>
            <a:r>
              <a:rPr lang="es-ES" sz="900" dirty="0" err="1" smtClean="0">
                <a:latin typeface="+mj-lt"/>
              </a:rPr>
              <a:t>client</a:t>
            </a:r>
            <a:endParaRPr lang="es-ES" sz="900" dirty="0">
              <a:solidFill>
                <a:schemeClr val="tx1"/>
              </a:solidFill>
              <a:latin typeface="+mj-lt"/>
              <a:cs typeface="+mn-cs"/>
            </a:endParaRPr>
          </a:p>
        </p:txBody>
      </p:sp>
      <p:sp>
        <p:nvSpPr>
          <p:cNvPr id="54" name="Oval 53"/>
          <p:cNvSpPr/>
          <p:nvPr/>
        </p:nvSpPr>
        <p:spPr bwMode="auto">
          <a:xfrm>
            <a:off x="3544683" y="3767070"/>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s-ES">
              <a:solidFill>
                <a:schemeClr val="tx1"/>
              </a:solidFill>
              <a:latin typeface="+mj-lt"/>
            </a:endParaRPr>
          </a:p>
        </p:txBody>
      </p:sp>
      <p:grpSp>
        <p:nvGrpSpPr>
          <p:cNvPr id="11" name="Group 118"/>
          <p:cNvGrpSpPr>
            <a:grpSpLocks/>
          </p:cNvGrpSpPr>
          <p:nvPr/>
        </p:nvGrpSpPr>
        <p:grpSpPr bwMode="auto">
          <a:xfrm>
            <a:off x="3660775" y="3940175"/>
            <a:ext cx="390525" cy="293688"/>
            <a:chOff x="3157469" y="3949904"/>
            <a:chExt cx="390497" cy="293736"/>
          </a:xfrm>
        </p:grpSpPr>
        <p:pic>
          <p:nvPicPr>
            <p:cNvPr id="35958" name="Picture 52" descr="chart.png"/>
            <p:cNvPicPr>
              <a:picLocks noChangeAspect="1"/>
            </p:cNvPicPr>
            <p:nvPr/>
          </p:nvPicPr>
          <p:blipFill>
            <a:blip r:embed="rId22"/>
            <a:srcRect/>
            <a:stretch>
              <a:fillRect/>
            </a:stretch>
          </p:blipFill>
          <p:spPr bwMode="auto">
            <a:xfrm>
              <a:off x="3157469" y="3949904"/>
              <a:ext cx="339807" cy="253742"/>
            </a:xfrm>
            <a:prstGeom prst="rect">
              <a:avLst/>
            </a:prstGeom>
            <a:noFill/>
            <a:ln w="9525">
              <a:noFill/>
              <a:miter lim="800000"/>
              <a:headEnd/>
              <a:tailEnd/>
            </a:ln>
          </p:spPr>
        </p:pic>
        <p:pic>
          <p:nvPicPr>
            <p:cNvPr id="35959" name="Picture 54" descr="server.png"/>
            <p:cNvPicPr>
              <a:picLocks noChangeAspect="1"/>
            </p:cNvPicPr>
            <p:nvPr/>
          </p:nvPicPr>
          <p:blipFill>
            <a:blip r:embed="rId23"/>
            <a:srcRect/>
            <a:stretch>
              <a:fillRect/>
            </a:stretch>
          </p:blipFill>
          <p:spPr bwMode="auto">
            <a:xfrm>
              <a:off x="3318524" y="4076775"/>
              <a:ext cx="113913" cy="119604"/>
            </a:xfrm>
            <a:prstGeom prst="rect">
              <a:avLst/>
            </a:prstGeom>
            <a:noFill/>
            <a:ln w="9525">
              <a:noFill/>
              <a:miter lim="800000"/>
              <a:headEnd/>
              <a:tailEnd/>
            </a:ln>
          </p:spPr>
        </p:pic>
        <p:pic>
          <p:nvPicPr>
            <p:cNvPr id="35960" name="Picture 55" descr="server.png"/>
            <p:cNvPicPr>
              <a:picLocks noChangeAspect="1"/>
            </p:cNvPicPr>
            <p:nvPr/>
          </p:nvPicPr>
          <p:blipFill>
            <a:blip r:embed="rId23"/>
            <a:srcRect/>
            <a:stretch>
              <a:fillRect/>
            </a:stretch>
          </p:blipFill>
          <p:spPr bwMode="auto">
            <a:xfrm>
              <a:off x="3434053" y="4076775"/>
              <a:ext cx="113913" cy="119604"/>
            </a:xfrm>
            <a:prstGeom prst="rect">
              <a:avLst/>
            </a:prstGeom>
            <a:noFill/>
            <a:ln w="9525">
              <a:noFill/>
              <a:miter lim="800000"/>
              <a:headEnd/>
              <a:tailEnd/>
            </a:ln>
          </p:spPr>
        </p:pic>
        <p:pic>
          <p:nvPicPr>
            <p:cNvPr id="35961" name="Picture 56" descr="server.png"/>
            <p:cNvPicPr>
              <a:picLocks noChangeAspect="1"/>
            </p:cNvPicPr>
            <p:nvPr/>
          </p:nvPicPr>
          <p:blipFill>
            <a:blip r:embed="rId23"/>
            <a:srcRect/>
            <a:stretch>
              <a:fillRect/>
            </a:stretch>
          </p:blipFill>
          <p:spPr bwMode="auto">
            <a:xfrm>
              <a:off x="3378428" y="4124036"/>
              <a:ext cx="113913" cy="119604"/>
            </a:xfrm>
            <a:prstGeom prst="rect">
              <a:avLst/>
            </a:prstGeom>
            <a:noFill/>
            <a:ln w="9525">
              <a:noFill/>
              <a:miter lim="800000"/>
              <a:headEnd/>
              <a:tailEnd/>
            </a:ln>
          </p:spPr>
        </p:pic>
      </p:grpSp>
      <p:sp>
        <p:nvSpPr>
          <p:cNvPr id="58" name="TextBox 57"/>
          <p:cNvSpPr txBox="1"/>
          <p:nvPr/>
        </p:nvSpPr>
        <p:spPr>
          <a:xfrm>
            <a:off x="3327400" y="4364038"/>
            <a:ext cx="1125538" cy="400050"/>
          </a:xfrm>
          <a:prstGeom prst="rect">
            <a:avLst/>
          </a:prstGeom>
          <a:noFill/>
        </p:spPr>
        <p:txBody>
          <a:bodyPr wrap="none">
            <a:spAutoFit/>
          </a:bodyPr>
          <a:lstStyle/>
          <a:p>
            <a:pPr algn="ctr">
              <a:defRPr/>
            </a:pPr>
            <a:r>
              <a:rPr lang="es-ES" sz="1000" smtClean="0">
                <a:solidFill>
                  <a:schemeClr val="tx1"/>
                </a:solidFill>
                <a:latin typeface="+mj-lt"/>
                <a:cs typeface="+mn-cs"/>
              </a:rPr>
              <a:t>Terminal  Services</a:t>
            </a:r>
          </a:p>
          <a:p>
            <a:pPr algn="ctr">
              <a:defRPr/>
            </a:pPr>
            <a:r>
              <a:rPr lang="es-ES" sz="1000" smtClean="0">
                <a:solidFill>
                  <a:schemeClr val="tx1"/>
                </a:solidFill>
                <a:latin typeface="+mj-lt"/>
                <a:cs typeface="+mn-cs"/>
              </a:rPr>
              <a:t> (Desktop)</a:t>
            </a:r>
            <a:endParaRPr lang="es-ES" sz="1000">
              <a:solidFill>
                <a:schemeClr val="tx1"/>
              </a:solidFill>
              <a:latin typeface="+mj-lt"/>
              <a:cs typeface="+mn-cs"/>
            </a:endParaRPr>
          </a:p>
        </p:txBody>
      </p:sp>
      <p:pic>
        <p:nvPicPr>
          <p:cNvPr id="35937" name="Picture 4" descr="C:\Program Files\Microsoft Resource DVD Artwork\DVD_ART\Artwork_Imagery\HARDWARE_IMAGERY\Illustration - Misc Hardware\Windows Vista Illustration Icons\DVD.png"/>
          <p:cNvPicPr>
            <a:picLocks noChangeAspect="1" noChangeArrowheads="1"/>
          </p:cNvPicPr>
          <p:nvPr/>
        </p:nvPicPr>
        <p:blipFill>
          <a:blip r:embed="rId14"/>
          <a:srcRect/>
          <a:stretch>
            <a:fillRect/>
          </a:stretch>
        </p:blipFill>
        <p:spPr bwMode="auto">
          <a:xfrm>
            <a:off x="1838325" y="4414838"/>
            <a:ext cx="247650" cy="246062"/>
          </a:xfrm>
          <a:prstGeom prst="rect">
            <a:avLst/>
          </a:prstGeom>
          <a:noFill/>
          <a:ln w="9525">
            <a:noFill/>
            <a:miter lim="800000"/>
            <a:headEnd/>
            <a:tailEnd/>
          </a:ln>
        </p:spPr>
      </p:pic>
      <p:sp>
        <p:nvSpPr>
          <p:cNvPr id="47" name="Rectangle 46"/>
          <p:cNvSpPr/>
          <p:nvPr/>
        </p:nvSpPr>
        <p:spPr>
          <a:xfrm>
            <a:off x="1176338" y="3246438"/>
            <a:ext cx="3178175" cy="523220"/>
          </a:xfrm>
          <a:prstGeom prst="rect">
            <a:avLst/>
          </a:prstGeom>
        </p:spPr>
        <p:txBody>
          <a:bodyPr>
            <a:spAutoFit/>
          </a:bodyPr>
          <a:lstStyle/>
          <a:p>
            <a:pPr>
              <a:defRPr/>
            </a:pPr>
            <a:r>
              <a:rPr lang="es-ES" sz="1400" b="1" dirty="0" smtClean="0">
                <a:solidFill>
                  <a:schemeClr val="tx1"/>
                </a:solidFill>
                <a:latin typeface="+mj-lt"/>
                <a:cs typeface="+mn-cs"/>
              </a:rPr>
              <a:t>Alargando la vida del PC</a:t>
            </a:r>
          </a:p>
          <a:p>
            <a:pPr>
              <a:defRPr/>
            </a:pPr>
            <a:r>
              <a:rPr lang="es-ES" sz="1400" dirty="0" smtClean="0">
                <a:solidFill>
                  <a:schemeClr val="tx1"/>
                </a:solidFill>
                <a:latin typeface="+mj-lt"/>
                <a:cs typeface="+mn-cs"/>
              </a:rPr>
              <a:t>seguridad, bajo coste, </a:t>
            </a:r>
            <a:r>
              <a:rPr lang="es-ES" sz="1400" dirty="0" err="1" smtClean="0">
                <a:solidFill>
                  <a:schemeClr val="tx1"/>
                </a:solidFill>
                <a:latin typeface="+mj-lt"/>
                <a:cs typeface="+mn-cs"/>
              </a:rPr>
              <a:t>green</a:t>
            </a:r>
            <a:r>
              <a:rPr lang="es-ES" sz="1400" dirty="0" smtClean="0">
                <a:solidFill>
                  <a:schemeClr val="tx1"/>
                </a:solidFill>
                <a:latin typeface="+mj-lt"/>
                <a:cs typeface="+mn-cs"/>
              </a:rPr>
              <a:t> IT </a:t>
            </a:r>
            <a:endParaRPr lang="es-ES" sz="1400" dirty="0">
              <a:solidFill>
                <a:schemeClr val="tx1"/>
              </a:solidFill>
              <a:latin typeface="+mj-lt"/>
              <a:cs typeface="+mn-cs"/>
            </a:endParaRPr>
          </a:p>
        </p:txBody>
      </p:sp>
      <p:sp>
        <p:nvSpPr>
          <p:cNvPr id="79" name="Rectangle 78"/>
          <p:cNvSpPr/>
          <p:nvPr/>
        </p:nvSpPr>
        <p:spPr>
          <a:xfrm>
            <a:off x="85725" y="3130610"/>
            <a:ext cx="1200127" cy="512704"/>
          </a:xfrm>
          <a:prstGeom prst="rect">
            <a:avLst/>
          </a:prstGeom>
        </p:spPr>
        <p:txBody>
          <a:bodyPr wrap="square">
            <a:spAutoFit/>
          </a:bodyPr>
          <a:lstStyle/>
          <a:p>
            <a:pPr algn="ctr" defTabSz="914363">
              <a:lnSpc>
                <a:spcPct val="85000"/>
              </a:lnSpc>
              <a:defRPr/>
            </a:pPr>
            <a:r>
              <a:rPr lang="es-ES" sz="1600" kern="0" spc="-92" dirty="0" smtClean="0">
                <a:ln w="3175">
                  <a:noFill/>
                </a:ln>
                <a:solidFill>
                  <a:schemeClr val="tx1"/>
                </a:solidFill>
                <a:latin typeface="+mj-lt"/>
              </a:rPr>
              <a:t>Tele-operador</a:t>
            </a:r>
            <a:endParaRPr lang="es-ES" sz="1600" kern="0" spc="-92" dirty="0">
              <a:ln w="3175">
                <a:noFill/>
              </a:ln>
              <a:solidFill>
                <a:schemeClr val="tx1"/>
              </a:solidFill>
              <a:latin typeface="+mj-lt"/>
            </a:endParaRPr>
          </a:p>
        </p:txBody>
      </p:sp>
      <p:pic>
        <p:nvPicPr>
          <p:cNvPr id="4" name="Picture 27" descr="C:\Documents and Settings\markj\Local Settings\Temporary Internet Files\Content.IE5\EY37D72I\MPj04306460000[1].jpg"/>
          <p:cNvPicPr>
            <a:picLocks noChangeAspect="1" noChangeArrowheads="1"/>
          </p:cNvPicPr>
          <p:nvPr/>
        </p:nvPicPr>
        <p:blipFill>
          <a:blip r:embed="rId24" cstate="print"/>
          <a:stretch>
            <a:fillRect/>
          </a:stretch>
        </p:blipFill>
        <p:spPr bwMode="auto">
          <a:xfrm>
            <a:off x="5119128" y="2393529"/>
            <a:ext cx="625482" cy="871365"/>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1">
                <a:lumMod val="20000"/>
                <a:lumOff val="80000"/>
                <a:alpha val="70000"/>
              </a:schemeClr>
            </a:outerShdw>
          </a:effectLst>
        </p:spPr>
      </p:pic>
      <p:sp>
        <p:nvSpPr>
          <p:cNvPr id="80" name="Rectangle 79"/>
          <p:cNvSpPr/>
          <p:nvPr/>
        </p:nvSpPr>
        <p:spPr>
          <a:xfrm>
            <a:off x="4718050" y="1692275"/>
            <a:ext cx="1462088" cy="721993"/>
          </a:xfrm>
          <a:prstGeom prst="rect">
            <a:avLst/>
          </a:prstGeom>
        </p:spPr>
        <p:txBody>
          <a:bodyPr>
            <a:spAutoFit/>
          </a:bodyPr>
          <a:lstStyle/>
          <a:p>
            <a:pPr algn="ctr" defTabSz="914363">
              <a:lnSpc>
                <a:spcPct val="85000"/>
              </a:lnSpc>
              <a:defRPr/>
            </a:pPr>
            <a:r>
              <a:rPr lang="es-ES" sz="1600" kern="0" spc="-92" dirty="0" smtClean="0">
                <a:ln w="3175">
                  <a:noFill/>
                </a:ln>
                <a:latin typeface="+mj-lt"/>
              </a:rPr>
              <a:t>Usuario desde cualquier lugar con PC propio</a:t>
            </a:r>
          </a:p>
        </p:txBody>
      </p:sp>
      <p:sp>
        <p:nvSpPr>
          <p:cNvPr id="104" name="TextBox 103"/>
          <p:cNvSpPr txBox="1"/>
          <p:nvPr/>
        </p:nvSpPr>
        <p:spPr>
          <a:xfrm>
            <a:off x="0" y="1100138"/>
            <a:ext cx="4492625" cy="368300"/>
          </a:xfrm>
          <a:prstGeom prst="rect">
            <a:avLst/>
          </a:prstGeom>
          <a:noFill/>
        </p:spPr>
        <p:txBody>
          <a:bodyPr>
            <a:spAutoFit/>
          </a:bodyPr>
          <a:lstStyle/>
          <a:p>
            <a:pPr marL="231775" algn="ctr">
              <a:defRPr/>
            </a:pPr>
            <a:r>
              <a:rPr lang="es-ES" sz="1800" b="1" smtClean="0">
                <a:solidFill>
                  <a:schemeClr val="tx1"/>
                </a:solidFill>
                <a:effectLst>
                  <a:outerShdw blurRad="38100" dist="38100" dir="2700000" algn="tl">
                    <a:srgbClr val="000000">
                      <a:alpha val="43137"/>
                    </a:srgbClr>
                  </a:outerShdw>
                </a:effectLst>
                <a:latin typeface="+mj-lt"/>
                <a:cs typeface="+mn-cs"/>
              </a:rPr>
              <a:t>Escenario de cliente rico</a:t>
            </a:r>
            <a:endParaRPr lang="es-ES" sz="1800" b="1">
              <a:solidFill>
                <a:schemeClr val="tx1"/>
              </a:solidFill>
              <a:effectLst>
                <a:outerShdw blurRad="38100" dist="38100" dir="2700000" algn="tl">
                  <a:srgbClr val="000000">
                    <a:alpha val="43137"/>
                  </a:srgbClr>
                </a:outerShdw>
              </a:effectLst>
              <a:latin typeface="+mj-lt"/>
              <a:cs typeface="+mn-cs"/>
            </a:endParaRPr>
          </a:p>
        </p:txBody>
      </p:sp>
      <p:sp>
        <p:nvSpPr>
          <p:cNvPr id="105" name="TextBox 104"/>
          <p:cNvSpPr txBox="1"/>
          <p:nvPr/>
        </p:nvSpPr>
        <p:spPr>
          <a:xfrm>
            <a:off x="4706938" y="1100138"/>
            <a:ext cx="4437062" cy="368300"/>
          </a:xfrm>
          <a:prstGeom prst="rect">
            <a:avLst/>
          </a:prstGeom>
          <a:noFill/>
        </p:spPr>
        <p:txBody>
          <a:bodyPr>
            <a:spAutoFit/>
          </a:bodyPr>
          <a:lstStyle/>
          <a:p>
            <a:pPr indent="176213" algn="ctr">
              <a:defRPr/>
            </a:pPr>
            <a:r>
              <a:rPr lang="es-ES" sz="1800" b="1" smtClean="0">
                <a:solidFill>
                  <a:schemeClr val="tx1"/>
                </a:solidFill>
                <a:effectLst>
                  <a:outerShdw blurRad="38100" dist="38100" dir="2700000" algn="tl">
                    <a:srgbClr val="000000">
                      <a:alpha val="43137"/>
                    </a:srgbClr>
                  </a:outerShdw>
                </a:effectLst>
                <a:latin typeface="+mj-lt"/>
                <a:cs typeface="+mn-cs"/>
              </a:rPr>
              <a:t>Escenarios VDI</a:t>
            </a:r>
            <a:endParaRPr lang="es-ES" sz="1800" b="1">
              <a:solidFill>
                <a:schemeClr val="tx1"/>
              </a:solidFill>
              <a:effectLst>
                <a:outerShdw blurRad="38100" dist="38100" dir="2700000" algn="tl">
                  <a:srgbClr val="000000">
                    <a:alpha val="43137"/>
                  </a:srgbClr>
                </a:outerShdw>
              </a:effectLst>
              <a:latin typeface="+mj-lt"/>
              <a:cs typeface="+mn-cs"/>
            </a:endParaRPr>
          </a:p>
        </p:txBody>
      </p:sp>
      <p:cxnSp>
        <p:nvCxnSpPr>
          <p:cNvPr id="109" name="Straight Connector 108"/>
          <p:cNvCxnSpPr/>
          <p:nvPr/>
        </p:nvCxnSpPr>
        <p:spPr bwMode="auto">
          <a:xfrm rot="5400000">
            <a:off x="1886981" y="3838902"/>
            <a:ext cx="5439897" cy="791"/>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w="28575">
            <a:gradFill>
              <a:gsLst>
                <a:gs pos="0">
                  <a:schemeClr val="accent1">
                    <a:tint val="66000"/>
                    <a:satMod val="160000"/>
                    <a:alpha val="0"/>
                  </a:schemeClr>
                </a:gs>
                <a:gs pos="50000">
                  <a:schemeClr val="accent2">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110" name="&quot;GLASS&quot;; Black to Transparent"/>
          <p:cNvSpPr/>
          <p:nvPr/>
        </p:nvSpPr>
        <p:spPr bwMode="auto">
          <a:xfrm rot="5400000">
            <a:off x="6264962" y="3852847"/>
            <a:ext cx="1120079" cy="4101963"/>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lIns="91436" tIns="45718" rIns="91436" bIns="45718" anchor="ctr"/>
          <a:lstStyle/>
          <a:p>
            <a:pPr algn="ctr" defTabSz="914099">
              <a:defRPr/>
            </a:pPr>
            <a:endParaRPr lang="es-ES" sz="2000">
              <a:solidFill>
                <a:srgbClr val="FFFFFF"/>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4953000" y="5484813"/>
            <a:ext cx="3976718" cy="1476375"/>
          </a:xfrm>
        </p:spPr>
        <p:txBody>
          <a:bodyPr rtlCol="0"/>
          <a:lstStyle/>
          <a:p>
            <a:pPr marL="0" indent="0" defTabSz="914363" fontAlgn="auto">
              <a:spcAft>
                <a:spcPts val="0"/>
              </a:spcAft>
              <a:buNone/>
              <a:defRPr/>
            </a:pPr>
            <a:r>
              <a:rPr lang="es-ES" sz="1600" dirty="0" smtClean="0">
                <a:latin typeface="+mj-lt"/>
              </a:rPr>
              <a:t>Ajuste las necesidades del negocio con las tecnologías que necesite</a:t>
            </a:r>
          </a:p>
          <a:p>
            <a:pPr defTabSz="914363" fontAlgn="auto">
              <a:spcAft>
                <a:spcPts val="0"/>
              </a:spcAft>
              <a:defRPr/>
            </a:pPr>
            <a:endParaRPr lang="es-ES" sz="1600" dirty="0" smtClean="0">
              <a:latin typeface="+mj-lt"/>
            </a:endParaRPr>
          </a:p>
          <a:p>
            <a:pPr defTabSz="914363" fontAlgn="auto">
              <a:spcAft>
                <a:spcPts val="0"/>
              </a:spcAft>
              <a:defRPr/>
            </a:pPr>
            <a:endParaRPr lang="es-ES" sz="1600" dirty="0">
              <a:latin typeface="+mj-lt"/>
            </a:endParaRPr>
          </a:p>
        </p:txBody>
      </p:sp>
      <p:grpSp>
        <p:nvGrpSpPr>
          <p:cNvPr id="19" name="Group 117"/>
          <p:cNvGrpSpPr>
            <a:grpSpLocks/>
          </p:cNvGrpSpPr>
          <p:nvPr/>
        </p:nvGrpSpPr>
        <p:grpSpPr bwMode="auto">
          <a:xfrm>
            <a:off x="3586163" y="5419725"/>
            <a:ext cx="579437" cy="582613"/>
            <a:chOff x="3111458" y="3960567"/>
            <a:chExt cx="579520" cy="583346"/>
          </a:xfrm>
        </p:grpSpPr>
        <p:pic>
          <p:nvPicPr>
            <p:cNvPr id="35951" name="Picture 112" descr="chart.png"/>
            <p:cNvPicPr>
              <a:picLocks noChangeAspect="1"/>
            </p:cNvPicPr>
            <p:nvPr/>
          </p:nvPicPr>
          <p:blipFill>
            <a:blip r:embed="rId22"/>
            <a:srcRect/>
            <a:stretch>
              <a:fillRect/>
            </a:stretch>
          </p:blipFill>
          <p:spPr bwMode="auto">
            <a:xfrm>
              <a:off x="3186581" y="4102304"/>
              <a:ext cx="339807" cy="253742"/>
            </a:xfrm>
            <a:prstGeom prst="rect">
              <a:avLst/>
            </a:prstGeom>
            <a:noFill/>
            <a:ln w="9525">
              <a:noFill/>
              <a:miter lim="800000"/>
              <a:headEnd/>
              <a:tailEnd/>
            </a:ln>
          </p:spPr>
        </p:pic>
        <p:sp>
          <p:nvSpPr>
            <p:cNvPr id="114" name="Oval 113"/>
            <p:cNvSpPr/>
            <p:nvPr/>
          </p:nvSpPr>
          <p:spPr bwMode="auto">
            <a:xfrm>
              <a:off x="3111458" y="3960567"/>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s-ES">
                <a:solidFill>
                  <a:schemeClr val="tx1"/>
                </a:solidFill>
                <a:latin typeface="+mj-lt"/>
              </a:endParaRPr>
            </a:p>
          </p:txBody>
        </p:sp>
        <p:pic>
          <p:nvPicPr>
            <p:cNvPr id="35955" name="Picture 114" descr="server.png"/>
            <p:cNvPicPr>
              <a:picLocks noChangeAspect="1"/>
            </p:cNvPicPr>
            <p:nvPr/>
          </p:nvPicPr>
          <p:blipFill>
            <a:blip r:embed="rId23"/>
            <a:srcRect/>
            <a:stretch>
              <a:fillRect/>
            </a:stretch>
          </p:blipFill>
          <p:spPr bwMode="auto">
            <a:xfrm>
              <a:off x="3347636" y="4229175"/>
              <a:ext cx="113913" cy="119604"/>
            </a:xfrm>
            <a:prstGeom prst="rect">
              <a:avLst/>
            </a:prstGeom>
            <a:noFill/>
            <a:ln w="9525">
              <a:noFill/>
              <a:miter lim="800000"/>
              <a:headEnd/>
              <a:tailEnd/>
            </a:ln>
          </p:spPr>
        </p:pic>
        <p:pic>
          <p:nvPicPr>
            <p:cNvPr id="35956" name="Picture 115" descr="server.png"/>
            <p:cNvPicPr>
              <a:picLocks noChangeAspect="1"/>
            </p:cNvPicPr>
            <p:nvPr/>
          </p:nvPicPr>
          <p:blipFill>
            <a:blip r:embed="rId23"/>
            <a:srcRect/>
            <a:stretch>
              <a:fillRect/>
            </a:stretch>
          </p:blipFill>
          <p:spPr bwMode="auto">
            <a:xfrm>
              <a:off x="3463165" y="4229175"/>
              <a:ext cx="113913" cy="119604"/>
            </a:xfrm>
            <a:prstGeom prst="rect">
              <a:avLst/>
            </a:prstGeom>
            <a:noFill/>
            <a:ln w="9525">
              <a:noFill/>
              <a:miter lim="800000"/>
              <a:headEnd/>
              <a:tailEnd/>
            </a:ln>
          </p:spPr>
        </p:pic>
        <p:pic>
          <p:nvPicPr>
            <p:cNvPr id="35957" name="Picture 116" descr="server.png"/>
            <p:cNvPicPr>
              <a:picLocks noChangeAspect="1"/>
            </p:cNvPicPr>
            <p:nvPr/>
          </p:nvPicPr>
          <p:blipFill>
            <a:blip r:embed="rId23"/>
            <a:srcRect/>
            <a:stretch>
              <a:fillRect/>
            </a:stretch>
          </p:blipFill>
          <p:spPr bwMode="auto">
            <a:xfrm>
              <a:off x="3407540" y="4276436"/>
              <a:ext cx="113913" cy="11960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smtClean="0"/>
              <a:t>Costes y ahorros de la </a:t>
            </a:r>
            <a:r>
              <a:rPr lang="es-ES" dirty="0" err="1" smtClean="0"/>
              <a:t>virtualización</a:t>
            </a:r>
            <a:r>
              <a:rPr lang="es-ES" dirty="0" smtClean="0"/>
              <a:t> del Puesto</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51"/>
          <p:cNvSpPr>
            <a:spLocks noChangeArrowheads="1"/>
          </p:cNvSpPr>
          <p:nvPr/>
        </p:nvSpPr>
        <p:spPr bwMode="blackWhite">
          <a:xfrm>
            <a:off x="5886651" y="3820562"/>
            <a:ext cx="2870831" cy="1009850"/>
          </a:xfrm>
          <a:prstGeom prst="roundRect">
            <a:avLst>
              <a:gd name="adj" fmla="val 6153"/>
            </a:avLst>
          </a:prstGeom>
          <a:solidFill>
            <a:schemeClr val="tx2"/>
          </a:solidFill>
          <a:ln w="9525" algn="ctr">
            <a:no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grpSp>
        <p:nvGrpSpPr>
          <p:cNvPr id="2" name="Group 30"/>
          <p:cNvGrpSpPr/>
          <p:nvPr/>
        </p:nvGrpSpPr>
        <p:grpSpPr>
          <a:xfrm>
            <a:off x="152400" y="2906162"/>
            <a:ext cx="2610656" cy="2259293"/>
            <a:chOff x="284944" y="3352800"/>
            <a:chExt cx="2610656" cy="2259293"/>
          </a:xfrm>
          <a:solidFill>
            <a:srgbClr val="002060"/>
          </a:solidFill>
        </p:grpSpPr>
        <p:sp>
          <p:nvSpPr>
            <p:cNvPr id="20" name="AutoShape 51"/>
            <p:cNvSpPr>
              <a:spLocks noChangeArrowheads="1"/>
            </p:cNvSpPr>
            <p:nvPr/>
          </p:nvSpPr>
          <p:spPr bwMode="blackWhite">
            <a:xfrm>
              <a:off x="284944" y="3352800"/>
              <a:ext cx="2610656" cy="2241128"/>
            </a:xfrm>
            <a:prstGeom prst="roundRect">
              <a:avLst>
                <a:gd name="adj" fmla="val 6153"/>
              </a:avLst>
            </a:prstGeom>
            <a:solidFill>
              <a:schemeClr val="tx2"/>
            </a:solidFill>
            <a:ln w="9525" algn="ctr">
              <a:solidFill>
                <a:schemeClr val="tx2"/>
              </a:solid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24593" name="Rectangle 11"/>
            <p:cNvSpPr>
              <a:spLocks noChangeArrowheads="1"/>
            </p:cNvSpPr>
            <p:nvPr/>
          </p:nvSpPr>
          <p:spPr bwMode="auto">
            <a:xfrm>
              <a:off x="457200" y="4038601"/>
              <a:ext cx="2104204" cy="246221"/>
            </a:xfrm>
            <a:prstGeom prst="rect">
              <a:avLst/>
            </a:prstGeom>
            <a:solidFill>
              <a:schemeClr val="tx2">
                <a:alpha val="80000"/>
              </a:schemeClr>
            </a:solidFill>
            <a:ln w="12700" algn="ctr">
              <a:solidFill>
                <a:schemeClr val="tx2"/>
              </a:solidFill>
              <a:miter lim="800000"/>
              <a:headEnd type="none" w="sm" len="sm"/>
              <a:tailEnd type="none" w="sm" len="sm"/>
            </a:ln>
          </p:spPr>
          <p:txBody>
            <a:bodyPr wrap="square" anchor="ctr">
              <a:spAutoFit/>
            </a:bodyPr>
            <a:lstStyle/>
            <a:p>
              <a:r>
                <a:rPr lang="es-ES_tradnl" sz="1000" b="1" smtClean="0">
                  <a:solidFill>
                    <a:srgbClr val="FFFFFF"/>
                  </a:solidFill>
                </a:rPr>
                <a:t>Permite a las organizaciones:</a:t>
              </a:r>
              <a:endParaRPr lang="es-ES_tradnl" sz="1000" b="1" i="1">
                <a:solidFill>
                  <a:srgbClr val="FFFFFF"/>
                </a:solidFill>
              </a:endParaRPr>
            </a:p>
          </p:txBody>
        </p:sp>
        <p:sp>
          <p:nvSpPr>
            <p:cNvPr id="24594" name="TextBox 12"/>
            <p:cNvSpPr txBox="1">
              <a:spLocks noChangeArrowheads="1"/>
            </p:cNvSpPr>
            <p:nvPr/>
          </p:nvSpPr>
          <p:spPr bwMode="auto">
            <a:xfrm>
              <a:off x="307244" y="4300965"/>
              <a:ext cx="2586869" cy="1311128"/>
            </a:xfrm>
            <a:prstGeom prst="rect">
              <a:avLst/>
            </a:prstGeom>
            <a:solidFill>
              <a:schemeClr val="tx2"/>
            </a:solidFill>
            <a:ln w="12700" algn="ctr">
              <a:solidFill>
                <a:schemeClr val="tx2"/>
              </a:solidFill>
              <a:miter lim="800000"/>
              <a:headEnd type="none" w="sm" len="sm"/>
              <a:tailEnd type="none" w="sm" len="sm"/>
            </a:ln>
          </p:spPr>
          <p:txBody>
            <a:bodyPr>
              <a:spAutoFit/>
            </a:bodyPr>
            <a:lstStyle/>
            <a:p>
              <a:pPr marL="168275" indent="-168275">
                <a:lnSpc>
                  <a:spcPct val="120000"/>
                </a:lnSpc>
                <a:buFontTx/>
                <a:buBlip>
                  <a:blip r:embed="rId3"/>
                </a:buBlip>
              </a:pPr>
              <a:r>
                <a:rPr lang="es-ES_tradnl" sz="1100" b="1" smtClean="0">
                  <a:solidFill>
                    <a:srgbClr val="FFFFFF"/>
                  </a:solidFill>
                </a:rPr>
                <a:t>Buscar y encontrar información</a:t>
              </a:r>
            </a:p>
            <a:p>
              <a:pPr marL="168275" indent="-168275">
                <a:lnSpc>
                  <a:spcPct val="120000"/>
                </a:lnSpc>
                <a:buFontTx/>
                <a:buBlip>
                  <a:blip r:embed="rId3"/>
                </a:buBlip>
              </a:pPr>
              <a:r>
                <a:rPr lang="es-ES_tradnl" sz="1100" b="1" smtClean="0">
                  <a:solidFill>
                    <a:srgbClr val="FFFFFF"/>
                  </a:solidFill>
                </a:rPr>
                <a:t>Potenciar a los usuarios móviles</a:t>
              </a:r>
            </a:p>
            <a:p>
              <a:pPr marL="168275" indent="-168275">
                <a:lnSpc>
                  <a:spcPct val="120000"/>
                </a:lnSpc>
                <a:buFontTx/>
                <a:buBlip>
                  <a:blip r:embed="rId3"/>
                </a:buBlip>
              </a:pPr>
              <a:r>
                <a:rPr lang="es-ES_tradnl" sz="1100" b="1" smtClean="0">
                  <a:solidFill>
                    <a:srgbClr val="FFFFFF"/>
                  </a:solidFill>
                </a:rPr>
                <a:t>Mejorar la Seguridad y el cumplimiento de normativa legal</a:t>
              </a:r>
            </a:p>
            <a:p>
              <a:pPr marL="168275" indent="-168275">
                <a:lnSpc>
                  <a:spcPct val="120000"/>
                </a:lnSpc>
                <a:buFontTx/>
                <a:buBlip>
                  <a:blip r:embed="rId3"/>
                </a:buBlip>
              </a:pPr>
              <a:r>
                <a:rPr lang="es-ES_tradnl" sz="1100" b="1" smtClean="0">
                  <a:solidFill>
                    <a:srgbClr val="FFFFFF"/>
                  </a:solidFill>
                </a:rPr>
                <a:t>Optimizar la infraestructura del puesto de trabajo </a:t>
              </a:r>
              <a:endParaRPr lang="es-ES_tradnl" sz="1100" b="1">
                <a:solidFill>
                  <a:srgbClr val="FFFFFF"/>
                </a:solidFill>
              </a:endParaRPr>
            </a:p>
          </p:txBody>
        </p:sp>
        <p:pic>
          <p:nvPicPr>
            <p:cNvPr id="24595" name="Rectangle 10262"/>
            <p:cNvPicPr>
              <a:picLocks noChangeAspect="1" noChangeArrowheads="1"/>
            </p:cNvPicPr>
            <p:nvPr/>
          </p:nvPicPr>
          <p:blipFill>
            <a:blip r:embed="rId4"/>
            <a:srcRect/>
            <a:stretch>
              <a:fillRect/>
            </a:stretch>
          </p:blipFill>
          <p:spPr bwMode="auto">
            <a:xfrm>
              <a:off x="628373" y="3506833"/>
              <a:ext cx="1900011" cy="486895"/>
            </a:xfrm>
            <a:prstGeom prst="rect">
              <a:avLst/>
            </a:prstGeom>
            <a:solidFill>
              <a:schemeClr val="tx2">
                <a:alpha val="80000"/>
              </a:schemeClr>
            </a:solidFill>
            <a:ln w="9525" algn="ctr">
              <a:solidFill>
                <a:schemeClr val="tx2"/>
              </a:solidFill>
              <a:round/>
              <a:headEnd/>
              <a:tailEnd/>
            </a:ln>
            <a:effectLst/>
          </p:spPr>
        </p:pic>
      </p:grpSp>
      <p:sp>
        <p:nvSpPr>
          <p:cNvPr id="17" name="AutoShape 64"/>
          <p:cNvSpPr>
            <a:spLocks noChangeArrowheads="1"/>
          </p:cNvSpPr>
          <p:nvPr/>
        </p:nvSpPr>
        <p:spPr bwMode="blackWhite">
          <a:xfrm>
            <a:off x="228600" y="5344562"/>
            <a:ext cx="2610656" cy="503830"/>
          </a:xfrm>
          <a:prstGeom prst="roundRect">
            <a:avLst>
              <a:gd name="adj" fmla="val 16667"/>
            </a:avLst>
          </a:prstGeom>
          <a:solidFill>
            <a:srgbClr val="002060">
              <a:alpha val="80000"/>
            </a:srgbClr>
          </a:solidFill>
          <a:ln w="9525" algn="ctr">
            <a:solidFill>
              <a:srgbClr val="002060"/>
            </a:solidFill>
            <a:round/>
            <a:headEnd/>
            <a:tailEnd/>
          </a:ln>
        </p:spPr>
        <p:txBody>
          <a:bodyPr wrap="none" anchor="ctr"/>
          <a:lstStyle/>
          <a:p>
            <a:pPr algn="ctr">
              <a:defRPr/>
            </a:pPr>
            <a:endParaRPr lang="es-ES_tradnl" sz="1100" b="1" smtClean="0">
              <a:solidFill>
                <a:srgbClr val="FFFFFF"/>
              </a:solidFill>
            </a:endParaRPr>
          </a:p>
          <a:p>
            <a:pPr algn="ctr">
              <a:defRPr/>
            </a:pPr>
            <a:r>
              <a:rPr lang="es-ES_tradnl" sz="1100" b="1" smtClean="0">
                <a:solidFill>
                  <a:srgbClr val="FFFFFF"/>
                </a:solidFill>
              </a:rPr>
              <a:t>Para todos los clientes</a:t>
            </a:r>
            <a:r>
              <a:rPr lang="es-ES_tradnl" sz="1100" smtClean="0">
                <a:solidFill>
                  <a:srgbClr val="FFFFFF"/>
                </a:solidFill>
              </a:rPr>
              <a:t/>
            </a:r>
            <a:br>
              <a:rPr lang="es-ES_tradnl" sz="1100" smtClean="0">
                <a:solidFill>
                  <a:srgbClr val="FFFFFF"/>
                </a:solidFill>
              </a:rPr>
            </a:br>
            <a:endParaRPr lang="es-ES_tradnl" sz="1100">
              <a:solidFill>
                <a:srgbClr val="FFFFFF"/>
              </a:solidFill>
            </a:endParaRPr>
          </a:p>
        </p:txBody>
      </p:sp>
      <p:grpSp>
        <p:nvGrpSpPr>
          <p:cNvPr id="3" name="Group 29"/>
          <p:cNvGrpSpPr/>
          <p:nvPr/>
        </p:nvGrpSpPr>
        <p:grpSpPr>
          <a:xfrm>
            <a:off x="2971800" y="1741897"/>
            <a:ext cx="2743200" cy="3208567"/>
            <a:chOff x="2971801" y="2470405"/>
            <a:chExt cx="2743200" cy="2316492"/>
          </a:xfrm>
        </p:grpSpPr>
        <p:sp>
          <p:nvSpPr>
            <p:cNvPr id="22" name="AutoShape 51"/>
            <p:cNvSpPr>
              <a:spLocks noChangeArrowheads="1"/>
            </p:cNvSpPr>
            <p:nvPr/>
          </p:nvSpPr>
          <p:spPr bwMode="blackWhite">
            <a:xfrm>
              <a:off x="2980341" y="2470405"/>
              <a:ext cx="2698565" cy="2264000"/>
            </a:xfrm>
            <a:prstGeom prst="roundRect">
              <a:avLst>
                <a:gd name="adj" fmla="val 6153"/>
              </a:avLst>
            </a:prstGeom>
            <a:solidFill>
              <a:srgbClr val="002060">
                <a:alpha val="80000"/>
              </a:srgbClr>
            </a:solidFill>
            <a:ln w="9525" algn="ctr">
              <a:no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24588" name="Rectangle 5"/>
            <p:cNvSpPr>
              <a:spLocks noChangeArrowheads="1"/>
            </p:cNvSpPr>
            <p:nvPr/>
          </p:nvSpPr>
          <p:spPr bwMode="auto">
            <a:xfrm>
              <a:off x="3124201" y="3074345"/>
              <a:ext cx="2394692" cy="266647"/>
            </a:xfrm>
            <a:prstGeom prst="rect">
              <a:avLst/>
            </a:prstGeom>
            <a:noFill/>
            <a:ln w="12700" algn="ctr">
              <a:noFill/>
              <a:miter lim="800000"/>
              <a:headEnd type="none" w="sm" len="sm"/>
              <a:tailEnd type="none" w="sm" len="sm"/>
            </a:ln>
          </p:spPr>
          <p:txBody>
            <a:bodyPr anchor="ctr">
              <a:spAutoFit/>
            </a:bodyPr>
            <a:lstStyle/>
            <a:p>
              <a:pPr>
                <a:lnSpc>
                  <a:spcPct val="90000"/>
                </a:lnSpc>
              </a:pPr>
              <a:r>
                <a:rPr lang="es-ES_tradnl" sz="1000" b="1" smtClean="0">
                  <a:solidFill>
                    <a:srgbClr val="FFFFFF"/>
                  </a:solidFill>
                </a:rPr>
                <a:t>Incluye todas las características de Vista Business </a:t>
              </a:r>
              <a:r>
                <a:rPr lang="es-ES_tradnl" sz="1000" b="1" i="1" smtClean="0">
                  <a:solidFill>
                    <a:srgbClr val="FFFFFF"/>
                  </a:solidFill>
                </a:rPr>
                <a:t>y además:</a:t>
              </a:r>
              <a:endParaRPr lang="es-ES_tradnl" sz="1000" b="1" i="1">
                <a:solidFill>
                  <a:srgbClr val="FFFFFF"/>
                </a:solidFill>
              </a:endParaRPr>
            </a:p>
          </p:txBody>
        </p:sp>
        <p:sp>
          <p:nvSpPr>
            <p:cNvPr id="24589" name="TextBox 6"/>
            <p:cNvSpPr txBox="1">
              <a:spLocks noChangeArrowheads="1"/>
            </p:cNvSpPr>
            <p:nvPr/>
          </p:nvSpPr>
          <p:spPr bwMode="auto">
            <a:xfrm>
              <a:off x="2971801" y="3436708"/>
              <a:ext cx="2743200" cy="1350189"/>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3"/>
                </a:buBlip>
              </a:pPr>
              <a:r>
                <a:rPr lang="es-ES_tradnl" sz="1100" b="1" smtClean="0">
                  <a:solidFill>
                    <a:srgbClr val="FFFFFF"/>
                  </a:solidFill>
                </a:rPr>
                <a:t>Diskless PCs y arranque remoto</a:t>
              </a:r>
            </a:p>
            <a:p>
              <a:pPr marL="168275" indent="-168275">
                <a:lnSpc>
                  <a:spcPct val="120000"/>
                </a:lnSpc>
                <a:buFontTx/>
                <a:buBlip>
                  <a:blip r:embed="rId3"/>
                </a:buBlip>
              </a:pPr>
              <a:r>
                <a:rPr lang="es-ES_tradnl" sz="1100" b="1" smtClean="0">
                  <a:solidFill>
                    <a:srgbClr val="FFFFFF"/>
                  </a:solidFill>
                </a:rPr>
                <a:t>Cuatro Sistemas Operativos Virtuales</a:t>
              </a:r>
            </a:p>
            <a:p>
              <a:pPr marL="168275" indent="-168275">
                <a:lnSpc>
                  <a:spcPct val="120000"/>
                </a:lnSpc>
                <a:buFontTx/>
                <a:buBlip>
                  <a:blip r:embed="rId3"/>
                </a:buBlip>
              </a:pPr>
              <a:r>
                <a:rPr lang="es-ES_tradnl" sz="1100" b="1" smtClean="0">
                  <a:solidFill>
                    <a:srgbClr val="FFFFFF"/>
                  </a:solidFill>
                </a:rPr>
                <a:t>Windows BitLocker™ Drive Encryption</a:t>
              </a:r>
            </a:p>
            <a:p>
              <a:pPr marL="168275" indent="-168275">
                <a:lnSpc>
                  <a:spcPct val="120000"/>
                </a:lnSpc>
                <a:buFontTx/>
                <a:buBlip>
                  <a:blip r:embed="rId3"/>
                </a:buBlip>
              </a:pPr>
              <a:r>
                <a:rPr lang="es-ES_tradnl" sz="1100" b="1" smtClean="0">
                  <a:solidFill>
                    <a:srgbClr val="FFFFFF"/>
                  </a:solidFill>
                </a:rPr>
                <a:t>Multi-lingual User Interface (MUI)</a:t>
              </a:r>
            </a:p>
            <a:p>
              <a:pPr marL="168275" indent="-168275">
                <a:lnSpc>
                  <a:spcPct val="120000"/>
                </a:lnSpc>
                <a:buFontTx/>
                <a:buBlip>
                  <a:blip r:embed="rId3"/>
                </a:buBlip>
              </a:pPr>
              <a:r>
                <a:rPr lang="es-ES_tradnl" sz="1100" b="1" smtClean="0">
                  <a:solidFill>
                    <a:srgbClr val="FFFFFF"/>
                  </a:solidFill>
                </a:rPr>
                <a:t>Subsystem for Unix-Based Apps (SUA)</a:t>
              </a:r>
              <a:endParaRPr lang="es-ES_tradnl" sz="1100" smtClean="0">
                <a:solidFill>
                  <a:srgbClr val="FFFFFF"/>
                </a:solidFill>
              </a:endParaRPr>
            </a:p>
            <a:p>
              <a:pPr marL="168275" indent="-168275"/>
              <a:endParaRPr lang="es-ES_tradnl" sz="1100" b="1">
                <a:solidFill>
                  <a:srgbClr val="FFFFFF"/>
                </a:solidFill>
              </a:endParaRPr>
            </a:p>
          </p:txBody>
        </p:sp>
        <p:pic>
          <p:nvPicPr>
            <p:cNvPr id="24590" name="Picture 12" descr="wV-enterprise-K_h_rgb_r"/>
            <p:cNvPicPr>
              <a:picLocks noChangeAspect="1" noChangeArrowheads="1"/>
            </p:cNvPicPr>
            <p:nvPr/>
          </p:nvPicPr>
          <p:blipFill>
            <a:blip r:embed="rId5"/>
            <a:srcRect/>
            <a:stretch>
              <a:fillRect/>
            </a:stretch>
          </p:blipFill>
          <p:spPr bwMode="auto">
            <a:xfrm>
              <a:off x="3404802" y="2649365"/>
              <a:ext cx="1776799" cy="424980"/>
            </a:xfrm>
            <a:prstGeom prst="rect">
              <a:avLst/>
            </a:prstGeom>
            <a:noFill/>
            <a:ln w="9525">
              <a:noFill/>
              <a:miter lim="800000"/>
              <a:headEnd/>
              <a:tailEnd/>
            </a:ln>
          </p:spPr>
        </p:pic>
      </p:grpSp>
      <p:sp>
        <p:nvSpPr>
          <p:cNvPr id="18" name="AutoShape 64"/>
          <p:cNvSpPr>
            <a:spLocks noChangeArrowheads="1"/>
          </p:cNvSpPr>
          <p:nvPr/>
        </p:nvSpPr>
        <p:spPr bwMode="blackWhite">
          <a:xfrm>
            <a:off x="2971799" y="5115962"/>
            <a:ext cx="2752045" cy="533400"/>
          </a:xfrm>
          <a:prstGeom prst="roundRect">
            <a:avLst>
              <a:gd name="adj" fmla="val 16667"/>
            </a:avLst>
          </a:prstGeom>
          <a:solidFill>
            <a:srgbClr val="002060">
              <a:alpha val="80000"/>
            </a:srgbClr>
          </a:solidFill>
          <a:ln w="9525" algn="ctr">
            <a:solidFill>
              <a:srgbClr val="002060"/>
            </a:solidFill>
            <a:round/>
            <a:headEnd/>
            <a:tailEnd/>
          </a:ln>
        </p:spPr>
        <p:txBody>
          <a:bodyPr wrap="none" anchor="ctr"/>
          <a:lstStyle/>
          <a:p>
            <a:pPr algn="ctr">
              <a:defRPr/>
            </a:pPr>
            <a:endParaRPr lang="es-ES_tradnl" sz="1100" b="1" smtClean="0">
              <a:solidFill>
                <a:srgbClr val="FFFFFF"/>
              </a:solidFill>
            </a:endParaRPr>
          </a:p>
          <a:p>
            <a:pPr algn="ctr">
              <a:defRPr/>
            </a:pPr>
            <a:r>
              <a:rPr lang="es-ES_tradnl" sz="1100" b="1" smtClean="0">
                <a:solidFill>
                  <a:srgbClr val="FFFFFF"/>
                </a:solidFill>
              </a:rPr>
              <a:t>Disponible sólo dentro de</a:t>
            </a:r>
          </a:p>
          <a:p>
            <a:pPr algn="ctr">
              <a:defRPr/>
            </a:pPr>
            <a:r>
              <a:rPr lang="es-ES_tradnl" sz="1100" b="1" smtClean="0">
                <a:solidFill>
                  <a:srgbClr val="FFFFFF"/>
                </a:solidFill>
              </a:rPr>
              <a:t>Software Assurance</a:t>
            </a:r>
            <a:r>
              <a:rPr lang="es-ES_tradnl" sz="1100" smtClean="0">
                <a:solidFill>
                  <a:srgbClr val="FFFFFF"/>
                </a:solidFill>
              </a:rPr>
              <a:t/>
            </a:r>
            <a:br>
              <a:rPr lang="es-ES_tradnl" sz="1100" smtClean="0">
                <a:solidFill>
                  <a:srgbClr val="FFFFFF"/>
                </a:solidFill>
              </a:rPr>
            </a:br>
            <a:endParaRPr lang="es-ES_tradnl" sz="1100">
              <a:solidFill>
                <a:srgbClr val="FFFFFF"/>
              </a:solidFill>
            </a:endParaRPr>
          </a:p>
        </p:txBody>
      </p:sp>
      <p:grpSp>
        <p:nvGrpSpPr>
          <p:cNvPr id="4" name="Group 28"/>
          <p:cNvGrpSpPr/>
          <p:nvPr/>
        </p:nvGrpSpPr>
        <p:grpSpPr>
          <a:xfrm>
            <a:off x="5892169" y="1458362"/>
            <a:ext cx="2947031" cy="2242405"/>
            <a:chOff x="5892169" y="1136385"/>
            <a:chExt cx="2947031" cy="1633138"/>
          </a:xfrm>
        </p:grpSpPr>
        <p:sp>
          <p:nvSpPr>
            <p:cNvPr id="21" name="AutoShape 51"/>
            <p:cNvSpPr>
              <a:spLocks noChangeArrowheads="1"/>
            </p:cNvSpPr>
            <p:nvPr/>
          </p:nvSpPr>
          <p:spPr bwMode="blackWhite">
            <a:xfrm>
              <a:off x="5892169" y="1136385"/>
              <a:ext cx="2870831" cy="1606815"/>
            </a:xfrm>
            <a:prstGeom prst="roundRect">
              <a:avLst>
                <a:gd name="adj" fmla="val 6153"/>
              </a:avLst>
            </a:prstGeom>
            <a:solidFill>
              <a:srgbClr val="002060">
                <a:alpha val="80000"/>
              </a:srgbClr>
            </a:solidFill>
            <a:ln w="9525" algn="ctr">
              <a:solidFill>
                <a:srgbClr val="002060"/>
              </a:solid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24584" name="TextBox 443403"/>
            <p:cNvSpPr txBox="1">
              <a:spLocks noChangeArrowheads="1"/>
            </p:cNvSpPr>
            <p:nvPr/>
          </p:nvSpPr>
          <p:spPr bwMode="auto">
            <a:xfrm>
              <a:off x="5946352" y="1691348"/>
              <a:ext cx="2892848" cy="1078175"/>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3"/>
                </a:buBlip>
              </a:pPr>
              <a:r>
                <a:rPr lang="es-ES_tradnl" sz="1100" b="1" dirty="0" err="1" smtClean="0">
                  <a:solidFill>
                    <a:srgbClr val="FFFFFF"/>
                  </a:solidFill>
                </a:rPr>
                <a:t>Asset</a:t>
              </a:r>
              <a:r>
                <a:rPr lang="es-ES_tradnl" sz="1100" b="1" dirty="0" smtClean="0">
                  <a:solidFill>
                    <a:srgbClr val="FFFFFF"/>
                  </a:solidFill>
                </a:rPr>
                <a:t> </a:t>
              </a:r>
              <a:r>
                <a:rPr lang="es-ES_tradnl" sz="1100" b="1" dirty="0" err="1" smtClean="0">
                  <a:solidFill>
                    <a:srgbClr val="FFFFFF"/>
                  </a:solidFill>
                </a:rPr>
                <a:t>Inventory</a:t>
              </a:r>
              <a:r>
                <a:rPr lang="es-ES_tradnl" sz="1100" b="1" dirty="0" smtClean="0">
                  <a:solidFill>
                    <a:srgbClr val="FFFFFF"/>
                  </a:solidFill>
                </a:rPr>
                <a:t> </a:t>
              </a:r>
              <a:r>
                <a:rPr lang="es-ES_tradnl" sz="1100" b="1" dirty="0" err="1" smtClean="0">
                  <a:solidFill>
                    <a:srgbClr val="FFFFFF"/>
                  </a:solidFill>
                </a:rPr>
                <a:t>Service</a:t>
              </a:r>
              <a:endParaRPr lang="es-ES_tradnl" sz="1100" b="1" dirty="0" smtClean="0">
                <a:solidFill>
                  <a:srgbClr val="FFFFFF"/>
                </a:solidFill>
              </a:endParaRPr>
            </a:p>
            <a:p>
              <a:pPr marL="168275" indent="-168275">
                <a:lnSpc>
                  <a:spcPct val="120000"/>
                </a:lnSpc>
                <a:buFontTx/>
                <a:buBlip>
                  <a:blip r:embed="rId3"/>
                </a:buBlip>
              </a:pPr>
              <a:r>
                <a:rPr lang="es-ES_tradnl" sz="1100" b="1" dirty="0" err="1" smtClean="0">
                  <a:solidFill>
                    <a:srgbClr val="FFFFFF"/>
                  </a:solidFill>
                </a:rPr>
                <a:t>Application</a:t>
              </a:r>
              <a:r>
                <a:rPr lang="es-ES_tradnl" sz="1100" b="1" dirty="0" smtClean="0">
                  <a:solidFill>
                    <a:srgbClr val="FFFFFF"/>
                  </a:solidFill>
                </a:rPr>
                <a:t> </a:t>
              </a:r>
              <a:r>
                <a:rPr lang="es-ES_tradnl" sz="1100" b="1" dirty="0" err="1" smtClean="0">
                  <a:solidFill>
                    <a:srgbClr val="FFFFFF"/>
                  </a:solidFill>
                </a:rPr>
                <a:t>Virtualization</a:t>
              </a:r>
              <a:endParaRPr lang="es-ES_tradnl" sz="1100" b="1" dirty="0" smtClean="0">
                <a:solidFill>
                  <a:srgbClr val="FFFFFF"/>
                </a:solidFill>
              </a:endParaRPr>
            </a:p>
            <a:p>
              <a:pPr marL="168275" indent="-168275">
                <a:lnSpc>
                  <a:spcPct val="120000"/>
                </a:lnSpc>
                <a:buFontTx/>
                <a:buBlip>
                  <a:blip r:embed="rId3"/>
                </a:buBlip>
              </a:pPr>
              <a:r>
                <a:rPr lang="es-ES_tradnl" sz="1100" b="1" dirty="0" smtClean="0">
                  <a:solidFill>
                    <a:srgbClr val="FFFFFF"/>
                  </a:solidFill>
                </a:rPr>
                <a:t>Enterprise Desktop </a:t>
              </a:r>
              <a:r>
                <a:rPr lang="es-ES_tradnl" sz="1100" b="1" dirty="0" err="1" smtClean="0">
                  <a:solidFill>
                    <a:srgbClr val="FFFFFF"/>
                  </a:solidFill>
                </a:rPr>
                <a:t>Virtualization</a:t>
              </a:r>
              <a:endParaRPr lang="es-ES_tradnl" sz="1100" b="1" dirty="0" smtClean="0">
                <a:solidFill>
                  <a:srgbClr val="FFFFFF"/>
                </a:solidFill>
              </a:endParaRPr>
            </a:p>
            <a:p>
              <a:pPr marL="168275" indent="-168275">
                <a:lnSpc>
                  <a:spcPct val="120000"/>
                </a:lnSpc>
                <a:buFontTx/>
                <a:buBlip>
                  <a:blip r:embed="rId3"/>
                </a:buBlip>
              </a:pPr>
              <a:r>
                <a:rPr lang="es-ES_tradnl" sz="1100" b="1" dirty="0" err="1" smtClean="0">
                  <a:solidFill>
                    <a:srgbClr val="FFFFFF"/>
                  </a:solidFill>
                </a:rPr>
                <a:t>Diagnostics</a:t>
              </a:r>
              <a:r>
                <a:rPr lang="es-ES_tradnl" sz="1100" b="1" dirty="0" smtClean="0">
                  <a:solidFill>
                    <a:srgbClr val="FFFFFF"/>
                  </a:solidFill>
                </a:rPr>
                <a:t> &amp; </a:t>
              </a:r>
              <a:r>
                <a:rPr lang="es-ES_tradnl" sz="1100" b="1" dirty="0" err="1" smtClean="0">
                  <a:solidFill>
                    <a:srgbClr val="FFFFFF"/>
                  </a:solidFill>
                </a:rPr>
                <a:t>Recovery</a:t>
              </a:r>
              <a:r>
                <a:rPr lang="es-ES_tradnl" sz="1100" b="1" dirty="0" smtClean="0">
                  <a:solidFill>
                    <a:srgbClr val="FFFFFF"/>
                  </a:solidFill>
                </a:rPr>
                <a:t> </a:t>
              </a:r>
              <a:r>
                <a:rPr lang="es-ES_tradnl" sz="1100" b="1" dirty="0" err="1" smtClean="0">
                  <a:solidFill>
                    <a:srgbClr val="FFFFFF"/>
                  </a:solidFill>
                </a:rPr>
                <a:t>Toolset</a:t>
              </a:r>
              <a:endParaRPr lang="es-ES_tradnl" sz="1100" b="1" dirty="0" smtClean="0">
                <a:solidFill>
                  <a:srgbClr val="FFFFFF"/>
                </a:solidFill>
              </a:endParaRPr>
            </a:p>
            <a:p>
              <a:pPr marL="168275" indent="-168275">
                <a:lnSpc>
                  <a:spcPct val="120000"/>
                </a:lnSpc>
                <a:buFontTx/>
                <a:buBlip>
                  <a:blip r:embed="rId3"/>
                </a:buBlip>
              </a:pPr>
              <a:r>
                <a:rPr lang="es-ES_tradnl" sz="1100" b="1" dirty="0" err="1" smtClean="0">
                  <a:solidFill>
                    <a:srgbClr val="FFFFFF"/>
                  </a:solidFill>
                </a:rPr>
                <a:t>Advanced</a:t>
              </a:r>
              <a:r>
                <a:rPr lang="es-ES_tradnl" sz="1100" b="1" dirty="0" smtClean="0">
                  <a:solidFill>
                    <a:srgbClr val="FFFFFF"/>
                  </a:solidFill>
                </a:rPr>
                <a:t> </a:t>
              </a:r>
              <a:r>
                <a:rPr lang="es-ES_tradnl" sz="1100" b="1" dirty="0" err="1" smtClean="0">
                  <a:solidFill>
                    <a:srgbClr val="FFFFFF"/>
                  </a:solidFill>
                </a:rPr>
                <a:t>Group</a:t>
              </a:r>
              <a:r>
                <a:rPr lang="es-ES_tradnl" sz="1100" b="1" dirty="0" smtClean="0">
                  <a:solidFill>
                    <a:srgbClr val="FFFFFF"/>
                  </a:solidFill>
                </a:rPr>
                <a:t> </a:t>
              </a:r>
              <a:r>
                <a:rPr lang="es-ES_tradnl" sz="1100" b="1" dirty="0" err="1" smtClean="0">
                  <a:solidFill>
                    <a:srgbClr val="FFFFFF"/>
                  </a:solidFill>
                </a:rPr>
                <a:t>Policy</a:t>
              </a:r>
              <a:r>
                <a:rPr lang="es-ES_tradnl" sz="1100" b="1" dirty="0" smtClean="0">
                  <a:solidFill>
                    <a:srgbClr val="FFFFFF"/>
                  </a:solidFill>
                </a:rPr>
                <a:t> Management</a:t>
              </a:r>
            </a:p>
            <a:p>
              <a:pPr marL="168275" indent="-168275">
                <a:lnSpc>
                  <a:spcPct val="120000"/>
                </a:lnSpc>
                <a:buFontTx/>
                <a:buBlip>
                  <a:blip r:embed="rId3"/>
                </a:buBlip>
              </a:pPr>
              <a:r>
                <a:rPr lang="es-ES_tradnl" sz="1100" b="1" dirty="0" smtClean="0">
                  <a:solidFill>
                    <a:srgbClr val="FFFFFF"/>
                  </a:solidFill>
                </a:rPr>
                <a:t>Desktop Error </a:t>
              </a:r>
              <a:r>
                <a:rPr lang="es-ES_tradnl" sz="1100" b="1" dirty="0" err="1" smtClean="0">
                  <a:solidFill>
                    <a:srgbClr val="FFFFFF"/>
                  </a:solidFill>
                </a:rPr>
                <a:t>Monitoring</a:t>
              </a:r>
              <a:endParaRPr lang="es-ES_tradnl" sz="1100" dirty="0" smtClean="0">
                <a:solidFill>
                  <a:srgbClr val="FFFFFF"/>
                </a:solidFill>
              </a:endParaRPr>
            </a:p>
            <a:p>
              <a:pPr marL="168275" indent="-168275" algn="ctr"/>
              <a:endParaRPr lang="es-ES_tradnl" sz="1100" b="1" dirty="0">
                <a:solidFill>
                  <a:srgbClr val="FFFFFF"/>
                </a:solidFill>
              </a:endParaRPr>
            </a:p>
          </p:txBody>
        </p:sp>
        <p:pic>
          <p:nvPicPr>
            <p:cNvPr id="24585" name="Picture 11" descr="logo"/>
            <p:cNvPicPr>
              <a:picLocks noChangeAspect="1" noChangeArrowheads="1"/>
            </p:cNvPicPr>
            <p:nvPr/>
          </p:nvPicPr>
          <p:blipFill>
            <a:blip r:embed="rId6"/>
            <a:srcRect/>
            <a:stretch>
              <a:fillRect/>
            </a:stretch>
          </p:blipFill>
          <p:spPr bwMode="auto">
            <a:xfrm>
              <a:off x="6019800" y="1212585"/>
              <a:ext cx="2571363" cy="367770"/>
            </a:xfrm>
            <a:prstGeom prst="rect">
              <a:avLst/>
            </a:prstGeom>
            <a:noFill/>
            <a:ln w="9525">
              <a:noFill/>
              <a:miter lim="800000"/>
              <a:headEnd/>
              <a:tailEnd/>
            </a:ln>
          </p:spPr>
        </p:pic>
      </p:grpSp>
      <p:sp>
        <p:nvSpPr>
          <p:cNvPr id="27" name="AutoShape 64"/>
          <p:cNvSpPr>
            <a:spLocks noChangeArrowheads="1"/>
          </p:cNvSpPr>
          <p:nvPr/>
        </p:nvSpPr>
        <p:spPr bwMode="blackWhite">
          <a:xfrm>
            <a:off x="5815969" y="4938072"/>
            <a:ext cx="3023231" cy="558890"/>
          </a:xfrm>
          <a:prstGeom prst="roundRect">
            <a:avLst>
              <a:gd name="adj" fmla="val 16667"/>
            </a:avLst>
          </a:prstGeom>
          <a:solidFill>
            <a:srgbClr val="002060">
              <a:alpha val="80000"/>
            </a:srgbClr>
          </a:solidFill>
          <a:ln w="9525" algn="ctr">
            <a:solidFill>
              <a:srgbClr val="002060"/>
            </a:solidFill>
            <a:round/>
            <a:headEnd/>
            <a:tailEnd/>
          </a:ln>
        </p:spPr>
        <p:txBody>
          <a:bodyPr wrap="none" anchor="ctr"/>
          <a:lstStyle/>
          <a:p>
            <a:pPr algn="ctr">
              <a:defRPr/>
            </a:pPr>
            <a:endParaRPr lang="es-ES_tradnl" sz="1100" b="1" smtClean="0">
              <a:solidFill>
                <a:srgbClr val="FFFFFF"/>
              </a:solidFill>
            </a:endParaRPr>
          </a:p>
          <a:p>
            <a:pPr algn="ctr">
              <a:defRPr/>
            </a:pPr>
            <a:r>
              <a:rPr lang="es-ES_tradnl" sz="1100" b="1" smtClean="0">
                <a:solidFill>
                  <a:srgbClr val="FFFFFF"/>
                </a:solidFill>
              </a:rPr>
              <a:t>Suscripción accesible sólo dentro de </a:t>
            </a:r>
            <a:br>
              <a:rPr lang="es-ES_tradnl" sz="1100" b="1" smtClean="0">
                <a:solidFill>
                  <a:srgbClr val="FFFFFF"/>
                </a:solidFill>
              </a:rPr>
            </a:br>
            <a:r>
              <a:rPr lang="es-ES_tradnl" sz="1100" b="1" smtClean="0">
                <a:solidFill>
                  <a:srgbClr val="FFFFFF"/>
                </a:solidFill>
              </a:rPr>
              <a:t>Software Assurance</a:t>
            </a:r>
            <a:r>
              <a:rPr lang="es-ES_tradnl" sz="1100" smtClean="0">
                <a:solidFill>
                  <a:srgbClr val="FFFFFF"/>
                </a:solidFill>
              </a:rPr>
              <a:t/>
            </a:r>
            <a:br>
              <a:rPr lang="es-ES_tradnl" sz="1100" smtClean="0">
                <a:solidFill>
                  <a:srgbClr val="FFFFFF"/>
                </a:solidFill>
              </a:rPr>
            </a:br>
            <a:endParaRPr lang="es-ES_tradnl" sz="1100">
              <a:solidFill>
                <a:srgbClr val="FFFFFF"/>
              </a:solidFill>
            </a:endParaRPr>
          </a:p>
        </p:txBody>
      </p:sp>
      <p:sp>
        <p:nvSpPr>
          <p:cNvPr id="44" name="AutoShape 51"/>
          <p:cNvSpPr>
            <a:spLocks noChangeArrowheads="1"/>
          </p:cNvSpPr>
          <p:nvPr/>
        </p:nvSpPr>
        <p:spPr bwMode="blackWhite">
          <a:xfrm>
            <a:off x="5824792" y="1305962"/>
            <a:ext cx="3014408" cy="3581399"/>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45" name="AutoShape 51"/>
          <p:cNvSpPr>
            <a:spLocks noChangeArrowheads="1"/>
          </p:cNvSpPr>
          <p:nvPr/>
        </p:nvSpPr>
        <p:spPr bwMode="blackWhite">
          <a:xfrm>
            <a:off x="2928926" y="1600691"/>
            <a:ext cx="2839452" cy="3434317"/>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46" name="AutoShape 51"/>
          <p:cNvSpPr>
            <a:spLocks noChangeArrowheads="1"/>
          </p:cNvSpPr>
          <p:nvPr/>
        </p:nvSpPr>
        <p:spPr bwMode="blackWhite">
          <a:xfrm>
            <a:off x="71406" y="2855840"/>
            <a:ext cx="2762450" cy="2393482"/>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pic>
        <p:nvPicPr>
          <p:cNvPr id="41" name="Picture 40" descr="Picture1.png"/>
          <p:cNvPicPr>
            <a:picLocks noChangeAspect="1"/>
          </p:cNvPicPr>
          <p:nvPr/>
        </p:nvPicPr>
        <p:blipFill>
          <a:blip r:embed="rId7"/>
          <a:stretch>
            <a:fillRect/>
          </a:stretch>
        </p:blipFill>
        <p:spPr>
          <a:xfrm>
            <a:off x="5929322" y="3972962"/>
            <a:ext cx="2714644" cy="762000"/>
          </a:xfrm>
          <a:prstGeom prst="rect">
            <a:avLst/>
          </a:prstGeom>
          <a:solidFill>
            <a:schemeClr val="tx2"/>
          </a:solidFill>
        </p:spPr>
      </p:pic>
      <p:sp>
        <p:nvSpPr>
          <p:cNvPr id="37" name="Slide Number Placeholder 127"/>
          <p:cNvSpPr txBox="1">
            <a:spLocks/>
          </p:cNvSpPr>
          <p:nvPr/>
        </p:nvSpPr>
        <p:spPr>
          <a:xfrm>
            <a:off x="8610600" y="6850089"/>
            <a:ext cx="533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n-lt"/>
                <a:ea typeface="+mn-ea"/>
                <a:cs typeface="+mn-cs"/>
              </a:rPr>
              <a:t>17</a:t>
            </a:r>
          </a:p>
        </p:txBody>
      </p:sp>
      <p:sp>
        <p:nvSpPr>
          <p:cNvPr id="28" name="Rectangle 2"/>
          <p:cNvSpPr>
            <a:spLocks noGrp="1" noChangeArrowheads="1"/>
          </p:cNvSpPr>
          <p:nvPr>
            <p:ph type="title"/>
          </p:nvPr>
        </p:nvSpPr>
        <p:spPr>
          <a:xfrm>
            <a:off x="227043" y="-24"/>
            <a:ext cx="8610600" cy="714380"/>
          </a:xfrm>
        </p:spPr>
        <p:txBody>
          <a:bodyPr>
            <a:noAutofit/>
          </a:bodyPr>
          <a:lstStyle/>
          <a:p>
            <a:pPr lvl="0"/>
            <a:r>
              <a:rPr lang="es-ES_tradnl" sz="4800" dirty="0" smtClean="0"/>
              <a:t>El Desktop Windows Optimizado</a:t>
            </a:r>
            <a:endParaRPr lang="es-ES_tradnl" sz="4800" dirty="0"/>
          </a:p>
        </p:txBody>
      </p:sp>
      <p:sp>
        <p:nvSpPr>
          <p:cNvPr id="29" name="TextBox 28"/>
          <p:cNvSpPr txBox="1"/>
          <p:nvPr/>
        </p:nvSpPr>
        <p:spPr>
          <a:xfrm>
            <a:off x="0" y="6078700"/>
            <a:ext cx="9144000" cy="707886"/>
          </a:xfrm>
          <a:prstGeom prst="rect">
            <a:avLst/>
          </a:prstGeom>
          <a:solidFill>
            <a:schemeClr val="tx2"/>
          </a:solidFill>
          <a:ln>
            <a:solidFill>
              <a:schemeClr val="tx2"/>
            </a:solidFill>
          </a:ln>
        </p:spPr>
        <p:txBody>
          <a:bodyPr wrap="square" rtlCol="0">
            <a:spAutoFit/>
          </a:bodyPr>
          <a:lstStyle/>
          <a:p>
            <a:pPr algn="ctr"/>
            <a:r>
              <a:rPr lang="es-ES_tradnl" sz="2000" b="1" dirty="0" smtClean="0">
                <a:solidFill>
                  <a:schemeClr val="bg1"/>
                </a:solidFill>
              </a:rPr>
              <a:t>El derecho de actualización a versiones futuras del SO, Enterprise </a:t>
            </a:r>
            <a:r>
              <a:rPr lang="es-ES_tradnl" sz="2000" b="1" dirty="0" err="1" smtClean="0">
                <a:solidFill>
                  <a:schemeClr val="bg1"/>
                </a:solidFill>
              </a:rPr>
              <a:t>Edition</a:t>
            </a:r>
            <a:r>
              <a:rPr lang="es-ES_tradnl" sz="2000" b="1" dirty="0" smtClean="0">
                <a:solidFill>
                  <a:schemeClr val="bg1"/>
                </a:solidFill>
              </a:rPr>
              <a:t>, MDOP y VECD Son todos componentes de SA </a:t>
            </a:r>
            <a:endParaRPr lang="en-US" sz="2000" dirty="0"/>
          </a:p>
        </p:txBody>
      </p:sp>
      <p:sp>
        <p:nvSpPr>
          <p:cNvPr id="30" name="Rectangle 2"/>
          <p:cNvSpPr txBox="1">
            <a:spLocks noChangeArrowheads="1"/>
          </p:cNvSpPr>
          <p:nvPr/>
        </p:nvSpPr>
        <p:spPr bwMode="auto">
          <a:xfrm>
            <a:off x="214282" y="571480"/>
            <a:ext cx="8610600" cy="7143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lgn="ctr"/>
            <a:r>
              <a:rPr lang="es-ES_tradnl" sz="3200" dirty="0" smtClean="0"/>
              <a:t>Valor para las Organizaciones más allá del SO</a:t>
            </a:r>
            <a:endParaRPr kumimoji="0" lang="es-ES_tradnl"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42844" y="4214818"/>
            <a:ext cx="8858312" cy="250033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873" name="Picture 6" descr="AGPM"/>
          <p:cNvPicPr>
            <a:picLocks noChangeAspect="1" noChangeArrowheads="1"/>
          </p:cNvPicPr>
          <p:nvPr/>
        </p:nvPicPr>
        <p:blipFill>
          <a:blip r:embed="rId3"/>
          <a:srcRect/>
          <a:stretch>
            <a:fillRect/>
          </a:stretch>
        </p:blipFill>
        <p:spPr bwMode="auto">
          <a:xfrm>
            <a:off x="3597275" y="4672032"/>
            <a:ext cx="2398713" cy="517525"/>
          </a:xfrm>
          <a:prstGeom prst="rect">
            <a:avLst/>
          </a:prstGeom>
          <a:noFill/>
          <a:ln w="9525">
            <a:noFill/>
            <a:miter lim="800000"/>
            <a:headEnd/>
            <a:tailEnd/>
          </a:ln>
        </p:spPr>
      </p:pic>
      <p:pic>
        <p:nvPicPr>
          <p:cNvPr id="79874" name="Picture 7" descr="AIS"/>
          <p:cNvPicPr>
            <a:picLocks noChangeAspect="1" noChangeArrowheads="1"/>
          </p:cNvPicPr>
          <p:nvPr/>
        </p:nvPicPr>
        <p:blipFill>
          <a:blip r:embed="rId4"/>
          <a:srcRect/>
          <a:stretch>
            <a:fillRect/>
          </a:stretch>
        </p:blipFill>
        <p:spPr bwMode="auto">
          <a:xfrm>
            <a:off x="420688" y="4700607"/>
            <a:ext cx="2017712" cy="504825"/>
          </a:xfrm>
          <a:prstGeom prst="rect">
            <a:avLst/>
          </a:prstGeom>
          <a:noFill/>
          <a:ln w="9525">
            <a:noFill/>
            <a:miter lim="800000"/>
            <a:headEnd/>
            <a:tailEnd/>
          </a:ln>
        </p:spPr>
      </p:pic>
      <p:pic>
        <p:nvPicPr>
          <p:cNvPr id="79875" name="Picture 8" descr="DaRT"/>
          <p:cNvPicPr>
            <a:picLocks noChangeAspect="1" noChangeArrowheads="1"/>
          </p:cNvPicPr>
          <p:nvPr/>
        </p:nvPicPr>
        <p:blipFill>
          <a:blip r:embed="rId5"/>
          <a:srcRect/>
          <a:stretch>
            <a:fillRect/>
          </a:stretch>
        </p:blipFill>
        <p:spPr bwMode="auto">
          <a:xfrm>
            <a:off x="3595688" y="5653107"/>
            <a:ext cx="2181225" cy="538163"/>
          </a:xfrm>
          <a:prstGeom prst="rect">
            <a:avLst/>
          </a:prstGeom>
          <a:noFill/>
          <a:ln w="9525">
            <a:noFill/>
            <a:miter lim="800000"/>
            <a:headEnd/>
            <a:tailEnd/>
          </a:ln>
        </p:spPr>
      </p:pic>
      <p:pic>
        <p:nvPicPr>
          <p:cNvPr id="79876" name="Picture 9" descr="SCDEM"/>
          <p:cNvPicPr>
            <a:picLocks noChangeAspect="1" noChangeArrowheads="1"/>
          </p:cNvPicPr>
          <p:nvPr/>
        </p:nvPicPr>
        <p:blipFill>
          <a:blip r:embed="rId6"/>
          <a:srcRect/>
          <a:stretch>
            <a:fillRect/>
          </a:stretch>
        </p:blipFill>
        <p:spPr bwMode="auto">
          <a:xfrm>
            <a:off x="381000" y="5653107"/>
            <a:ext cx="2743200" cy="561975"/>
          </a:xfrm>
          <a:prstGeom prst="rect">
            <a:avLst/>
          </a:prstGeom>
          <a:noFill/>
          <a:ln w="9525">
            <a:noFill/>
            <a:miter lim="800000"/>
            <a:headEnd/>
            <a:tailEnd/>
          </a:ln>
        </p:spPr>
      </p:pic>
      <p:pic>
        <p:nvPicPr>
          <p:cNvPr id="79877" name="Picture 2" descr="C:\Users\chajones\Desktop\Logo-MSAV.png"/>
          <p:cNvPicPr>
            <a:picLocks noChangeAspect="1" noChangeArrowheads="1"/>
          </p:cNvPicPr>
          <p:nvPr/>
        </p:nvPicPr>
        <p:blipFill>
          <a:blip r:embed="rId7"/>
          <a:srcRect/>
          <a:stretch>
            <a:fillRect/>
          </a:stretch>
        </p:blipFill>
        <p:spPr bwMode="auto">
          <a:xfrm>
            <a:off x="6580188" y="4672032"/>
            <a:ext cx="1736725" cy="450850"/>
          </a:xfrm>
          <a:prstGeom prst="rect">
            <a:avLst/>
          </a:prstGeom>
          <a:noFill/>
          <a:ln w="9525">
            <a:noFill/>
            <a:miter lim="800000"/>
            <a:headEnd/>
            <a:tailEnd/>
          </a:ln>
        </p:spPr>
      </p:pic>
      <p:pic>
        <p:nvPicPr>
          <p:cNvPr id="79878" name="Picture 20" descr="EDV_white"/>
          <p:cNvPicPr>
            <a:picLocks noChangeAspect="1" noChangeArrowheads="1"/>
          </p:cNvPicPr>
          <p:nvPr/>
        </p:nvPicPr>
        <p:blipFill>
          <a:blip r:embed="rId8"/>
          <a:srcRect/>
          <a:stretch>
            <a:fillRect/>
          </a:stretch>
        </p:blipFill>
        <p:spPr bwMode="auto">
          <a:xfrm>
            <a:off x="7086600" y="5653107"/>
            <a:ext cx="1736725" cy="477838"/>
          </a:xfrm>
          <a:prstGeom prst="rect">
            <a:avLst/>
          </a:prstGeom>
          <a:noFill/>
          <a:ln w="9525">
            <a:noFill/>
            <a:miter lim="800000"/>
            <a:headEnd/>
            <a:tailEnd/>
          </a:ln>
        </p:spPr>
      </p:pic>
      <p:pic>
        <p:nvPicPr>
          <p:cNvPr id="79880" name="Picture 25" descr="Server-Left"/>
          <p:cNvPicPr>
            <a:picLocks noChangeAspect="1" noChangeArrowheads="1"/>
          </p:cNvPicPr>
          <p:nvPr/>
        </p:nvPicPr>
        <p:blipFill>
          <a:blip r:embed="rId9"/>
          <a:srcRect/>
          <a:stretch>
            <a:fillRect/>
          </a:stretch>
        </p:blipFill>
        <p:spPr bwMode="auto">
          <a:xfrm>
            <a:off x="1177925" y="2371725"/>
            <a:ext cx="938213" cy="1590675"/>
          </a:xfrm>
          <a:prstGeom prst="rect">
            <a:avLst/>
          </a:prstGeom>
          <a:noFill/>
          <a:ln w="9525">
            <a:noFill/>
            <a:miter lim="800000"/>
            <a:headEnd/>
            <a:tailEnd/>
          </a:ln>
        </p:spPr>
      </p:pic>
      <p:pic>
        <p:nvPicPr>
          <p:cNvPr id="79881" name="Picture 4" descr="MDOP Suite - Landscape"/>
          <p:cNvPicPr>
            <a:picLocks noChangeAspect="1" noChangeArrowheads="1"/>
          </p:cNvPicPr>
          <p:nvPr/>
        </p:nvPicPr>
        <p:blipFill>
          <a:blip r:embed="rId10"/>
          <a:srcRect/>
          <a:stretch>
            <a:fillRect/>
          </a:stretch>
        </p:blipFill>
        <p:spPr bwMode="auto">
          <a:xfrm>
            <a:off x="1676400" y="1219200"/>
            <a:ext cx="6172200" cy="2620963"/>
          </a:xfrm>
          <a:prstGeom prst="rect">
            <a:avLst/>
          </a:prstGeom>
          <a:noFill/>
          <a:ln w="9525">
            <a:noFill/>
            <a:miter lim="800000"/>
            <a:headEnd/>
            <a:tailEnd/>
          </a:ln>
        </p:spPr>
      </p:pic>
      <p:sp>
        <p:nvSpPr>
          <p:cNvPr id="12" name="Explosion 1 11"/>
          <p:cNvSpPr/>
          <p:nvPr/>
        </p:nvSpPr>
        <p:spPr bwMode="auto">
          <a:xfrm>
            <a:off x="6072198" y="5662632"/>
            <a:ext cx="999162" cy="533400"/>
          </a:xfrm>
          <a:prstGeom prst="irregularSeal1">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fontAlgn="auto">
              <a:spcBef>
                <a:spcPts val="0"/>
              </a:spcBef>
              <a:spcAft>
                <a:spcPts val="0"/>
              </a:spcAft>
              <a:defRPr/>
            </a:pPr>
            <a:r>
              <a:rPr lang="en-US" sz="1050" b="1" dirty="0">
                <a:solidFill>
                  <a:schemeClr val="bg1"/>
                </a:solidFill>
                <a:effectLst>
                  <a:outerShdw blurRad="38100" dist="38100" dir="2700000" algn="tl">
                    <a:srgbClr val="000000">
                      <a:alpha val="43137"/>
                    </a:srgbClr>
                  </a:outerShdw>
                </a:effectLst>
              </a:rPr>
              <a:t>Nuevo</a:t>
            </a:r>
          </a:p>
        </p:txBody>
      </p:sp>
      <p:sp>
        <p:nvSpPr>
          <p:cNvPr id="15" name="Title 14"/>
          <p:cNvSpPr>
            <a:spLocks noGrp="1"/>
          </p:cNvSpPr>
          <p:nvPr>
            <p:ph type="title"/>
          </p:nvPr>
        </p:nvSpPr>
        <p:spPr>
          <a:xfrm>
            <a:off x="0" y="71414"/>
            <a:ext cx="9144000" cy="1143000"/>
          </a:xfrm>
        </p:spPr>
        <p:txBody>
          <a:bodyPr/>
          <a:lstStyle/>
          <a:p>
            <a:r>
              <a:rPr lang="es-ES_tradnl" sz="3800" dirty="0" smtClean="0">
                <a:cs typeface="Arial"/>
              </a:rPr>
              <a:t>Microsoft Desktop </a:t>
            </a:r>
            <a:r>
              <a:rPr lang="es-ES_tradnl" sz="3800" dirty="0" err="1" smtClean="0">
                <a:cs typeface="Arial"/>
              </a:rPr>
              <a:t>Optimization</a:t>
            </a:r>
            <a:r>
              <a:rPr lang="es-ES_tradnl" sz="3800" dirty="0" smtClean="0">
                <a:cs typeface="Arial"/>
              </a:rPr>
              <a:t> Pack (MDOP)</a:t>
            </a:r>
            <a:br>
              <a:rPr lang="es-ES_tradnl" sz="3800" dirty="0" smtClean="0">
                <a:cs typeface="Arial"/>
              </a:rPr>
            </a:br>
            <a:r>
              <a:rPr lang="es-ES_tradnl" sz="3200" dirty="0" smtClean="0">
                <a:cs typeface="Arial"/>
              </a:rPr>
              <a:t>Herramientas de Gestión del Puesto de Trabajo</a:t>
            </a:r>
            <a:endParaRPr lang="en-US" sz="24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196850" y="149225"/>
            <a:ext cx="3327400" cy="644525"/>
          </a:xfrm>
        </p:spPr>
        <p:txBody>
          <a:bodyPr/>
          <a:lstStyle/>
          <a:p>
            <a:r>
              <a:rPr lang="es-ES" b="1" smtClean="0"/>
              <a:t>Análisis TCO</a:t>
            </a:r>
            <a:endParaRPr lang="en-GB" b="1" smtClean="0"/>
          </a:p>
        </p:txBody>
      </p:sp>
      <p:sp>
        <p:nvSpPr>
          <p:cNvPr id="107523" name="Rectangle 4"/>
          <p:cNvSpPr>
            <a:spLocks noChangeArrowheads="1"/>
          </p:cNvSpPr>
          <p:nvPr/>
        </p:nvSpPr>
        <p:spPr bwMode="auto">
          <a:xfrm>
            <a:off x="-690563" y="6311900"/>
            <a:ext cx="9415463" cy="153988"/>
          </a:xfrm>
          <a:prstGeom prst="rect">
            <a:avLst/>
          </a:prstGeom>
          <a:noFill/>
          <a:ln w="22225" algn="ctr">
            <a:noFill/>
            <a:miter lim="800000"/>
            <a:headEnd/>
            <a:tailEnd/>
          </a:ln>
        </p:spPr>
        <p:txBody>
          <a:bodyPr wrap="none">
            <a:spAutoFit/>
          </a:bodyPr>
          <a:lstStyle/>
          <a:p>
            <a:pPr algn="ctr" eaLnBrk="0" hangingPunct="0">
              <a:lnSpc>
                <a:spcPct val="75000"/>
              </a:lnSpc>
              <a:spcBef>
                <a:spcPct val="50000"/>
              </a:spcBef>
            </a:pPr>
            <a:r>
              <a:rPr lang="en-US" sz="1000" b="1">
                <a:solidFill>
                  <a:schemeClr val="bg1"/>
                </a:solidFill>
                <a:latin typeface="Verdana" pitchFamily="34" charset="0"/>
              </a:rPr>
              <a:t>http://www.principledtechnologies.com/Clients/Reports/Intel/ComputeModelTCOCalc1107.xls</a:t>
            </a:r>
          </a:p>
        </p:txBody>
      </p:sp>
      <p:grpSp>
        <p:nvGrpSpPr>
          <p:cNvPr id="2" name="Group 5"/>
          <p:cNvGrpSpPr>
            <a:grpSpLocks/>
          </p:cNvGrpSpPr>
          <p:nvPr/>
        </p:nvGrpSpPr>
        <p:grpSpPr bwMode="auto">
          <a:xfrm>
            <a:off x="474663" y="1490663"/>
            <a:ext cx="7969250" cy="5365750"/>
            <a:chOff x="910" y="480"/>
            <a:chExt cx="3986" cy="2423"/>
          </a:xfrm>
        </p:grpSpPr>
        <p:sp>
          <p:nvSpPr>
            <p:cNvPr id="4" name="Rounded Rectangle 3"/>
            <p:cNvSpPr/>
            <p:nvPr/>
          </p:nvSpPr>
          <p:spPr bwMode="blackGray">
            <a:xfrm>
              <a:off x="922" y="491"/>
              <a:ext cx="3967" cy="2278"/>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endParaRPr lang="en-GB" sz="4800">
                <a:solidFill>
                  <a:schemeClr val="tx1"/>
                </a:solidFill>
                <a:effectLst>
                  <a:outerShdw blurRad="38100" dist="38100" dir="2700000" algn="tl">
                    <a:srgbClr val="C0C0C0"/>
                  </a:outerShdw>
                </a:effectLst>
                <a:latin typeface="Arial" charset="0"/>
                <a:cs typeface="Arial" charset="0"/>
              </a:endParaRPr>
            </a:p>
          </p:txBody>
        </p:sp>
        <p:sp>
          <p:nvSpPr>
            <p:cNvPr id="107528" name="Text Box 9"/>
            <p:cNvSpPr txBox="1">
              <a:spLocks noChangeArrowheads="1"/>
            </p:cNvSpPr>
            <p:nvPr/>
          </p:nvSpPr>
          <p:spPr bwMode="white">
            <a:xfrm>
              <a:off x="1779" y="2641"/>
              <a:ext cx="2349" cy="262"/>
            </a:xfrm>
            <a:prstGeom prst="rect">
              <a:avLst/>
            </a:prstGeom>
            <a:noFill/>
            <a:ln w="50800" algn="ctr">
              <a:noFill/>
              <a:miter lim="800000"/>
              <a:headEnd/>
              <a:tailEnd/>
            </a:ln>
          </p:spPr>
          <p:txBody>
            <a:bodyPr>
              <a:spAutoFit/>
            </a:bodyPr>
            <a:lstStyle/>
            <a:p>
              <a:pPr algn="r" eaLnBrk="0" hangingPunct="0"/>
              <a:r>
                <a:rPr lang="en-US" sz="1600" b="1" dirty="0" err="1">
                  <a:solidFill>
                    <a:schemeClr val="folHlink"/>
                  </a:solidFill>
                  <a:latin typeface="Neo Sans Intel" pitchFamily="34" charset="0"/>
                </a:rPr>
                <a:t>Fuente</a:t>
              </a:r>
              <a:r>
                <a:rPr lang="en-US" sz="1600" b="1" dirty="0">
                  <a:solidFill>
                    <a:schemeClr val="folHlink"/>
                  </a:solidFill>
                  <a:latin typeface="Neo Sans Intel" pitchFamily="34" charset="0"/>
                </a:rPr>
                <a:t>: Principled Technologies, Oct 2007. </a:t>
              </a:r>
            </a:p>
            <a:p>
              <a:pPr algn="r" eaLnBrk="0" hangingPunct="0"/>
              <a:r>
                <a:rPr lang="en-US" sz="1600" b="1" dirty="0" err="1">
                  <a:solidFill>
                    <a:schemeClr val="folHlink"/>
                  </a:solidFill>
                  <a:latin typeface="Neo Sans Intel" pitchFamily="34" charset="0"/>
                </a:rPr>
                <a:t>Basado</a:t>
              </a:r>
              <a:r>
                <a:rPr lang="en-US" sz="1600" b="1" dirty="0">
                  <a:solidFill>
                    <a:schemeClr val="folHlink"/>
                  </a:solidFill>
                  <a:latin typeface="Neo Sans Intel" pitchFamily="34" charset="0"/>
                </a:rPr>
                <a:t> en </a:t>
              </a:r>
              <a:r>
                <a:rPr lang="en-US" sz="1600" b="1" dirty="0" smtClean="0">
                  <a:solidFill>
                    <a:schemeClr val="folHlink"/>
                  </a:solidFill>
                  <a:latin typeface="Neo Sans Intel" pitchFamily="34" charset="0"/>
                </a:rPr>
                <a:t>10.000 </a:t>
              </a:r>
              <a:r>
                <a:rPr lang="en-US" sz="1600" b="1" dirty="0" err="1">
                  <a:solidFill>
                    <a:schemeClr val="folHlink"/>
                  </a:solidFill>
                  <a:latin typeface="Neo Sans Intel" pitchFamily="34" charset="0"/>
                </a:rPr>
                <a:t>clientes</a:t>
              </a:r>
              <a:r>
                <a:rPr lang="en-US" sz="1600" b="1" dirty="0">
                  <a:solidFill>
                    <a:schemeClr val="folHlink"/>
                  </a:solidFill>
                  <a:latin typeface="Neo Sans Intel" pitchFamily="34" charset="0"/>
                </a:rPr>
                <a:t>   </a:t>
              </a:r>
            </a:p>
          </p:txBody>
        </p:sp>
        <p:graphicFrame>
          <p:nvGraphicFramePr>
            <p:cNvPr id="107529" name="Object 9"/>
            <p:cNvGraphicFramePr>
              <a:graphicFrameLocks noChangeAspect="1"/>
            </p:cNvGraphicFramePr>
            <p:nvPr/>
          </p:nvGraphicFramePr>
          <p:xfrm>
            <a:off x="984" y="560"/>
            <a:ext cx="3840" cy="2128"/>
          </p:xfrm>
          <a:graphic>
            <a:graphicData uri="http://schemas.openxmlformats.org/presentationml/2006/ole">
              <p:oleObj spid="_x0000_s118786" name="Chart" r:id="rId3" imgW="6924675" imgH="4124325" progId="Excel.Sheet.8">
                <p:embed/>
              </p:oleObj>
            </a:graphicData>
          </a:graphic>
        </p:graphicFrame>
        <p:sp>
          <p:nvSpPr>
            <p:cNvPr id="107530" name="Text Box 11"/>
            <p:cNvSpPr txBox="1">
              <a:spLocks noChangeArrowheads="1"/>
            </p:cNvSpPr>
            <p:nvPr/>
          </p:nvSpPr>
          <p:spPr bwMode="auto">
            <a:xfrm>
              <a:off x="1488" y="864"/>
              <a:ext cx="576" cy="17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200">
                  <a:latin typeface="Verdana" pitchFamily="34" charset="0"/>
                </a:rPr>
                <a:t>1.00 (Baseline)</a:t>
              </a:r>
            </a:p>
          </p:txBody>
        </p:sp>
        <p:sp>
          <p:nvSpPr>
            <p:cNvPr id="107531" name="Text Box 12"/>
            <p:cNvSpPr txBox="1">
              <a:spLocks noChangeArrowheads="1"/>
            </p:cNvSpPr>
            <p:nvPr/>
          </p:nvSpPr>
          <p:spPr bwMode="auto">
            <a:xfrm>
              <a:off x="2208" y="1008"/>
              <a:ext cx="288" cy="14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.91</a:t>
              </a:r>
            </a:p>
          </p:txBody>
        </p:sp>
        <p:sp>
          <p:nvSpPr>
            <p:cNvPr id="107532" name="Text Box 13"/>
            <p:cNvSpPr txBox="1">
              <a:spLocks noChangeArrowheads="1"/>
            </p:cNvSpPr>
            <p:nvPr/>
          </p:nvSpPr>
          <p:spPr bwMode="auto">
            <a:xfrm>
              <a:off x="2736" y="1105"/>
              <a:ext cx="288" cy="14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.86</a:t>
              </a:r>
            </a:p>
          </p:txBody>
        </p:sp>
        <p:sp>
          <p:nvSpPr>
            <p:cNvPr id="107533" name="Text Box 14"/>
            <p:cNvSpPr txBox="1">
              <a:spLocks noChangeArrowheads="1"/>
            </p:cNvSpPr>
            <p:nvPr/>
          </p:nvSpPr>
          <p:spPr bwMode="auto">
            <a:xfrm>
              <a:off x="3263" y="1173"/>
              <a:ext cx="290" cy="14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.80</a:t>
              </a:r>
            </a:p>
          </p:txBody>
        </p:sp>
        <p:sp>
          <p:nvSpPr>
            <p:cNvPr id="107534" name="Text Box 15"/>
            <p:cNvSpPr txBox="1">
              <a:spLocks noChangeArrowheads="1"/>
            </p:cNvSpPr>
            <p:nvPr/>
          </p:nvSpPr>
          <p:spPr bwMode="auto">
            <a:xfrm>
              <a:off x="3792" y="1173"/>
              <a:ext cx="288" cy="14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.81</a:t>
              </a:r>
            </a:p>
          </p:txBody>
        </p:sp>
        <p:sp>
          <p:nvSpPr>
            <p:cNvPr id="107535" name="Text Box 16"/>
            <p:cNvSpPr txBox="1">
              <a:spLocks noChangeArrowheads="1"/>
            </p:cNvSpPr>
            <p:nvPr/>
          </p:nvSpPr>
          <p:spPr bwMode="auto">
            <a:xfrm>
              <a:off x="4320" y="912"/>
              <a:ext cx="288" cy="140"/>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.99</a:t>
              </a:r>
            </a:p>
          </p:txBody>
        </p:sp>
      </p:grpSp>
      <p:sp>
        <p:nvSpPr>
          <p:cNvPr id="107536" name="Rectangle 16"/>
          <p:cNvSpPr>
            <a:spLocks noChangeArrowheads="1"/>
          </p:cNvSpPr>
          <p:nvPr/>
        </p:nvSpPr>
        <p:spPr bwMode="auto">
          <a:xfrm>
            <a:off x="3805238" y="142852"/>
            <a:ext cx="4981604" cy="1292662"/>
          </a:xfrm>
          <a:prstGeom prst="rect">
            <a:avLst/>
          </a:prstGeom>
          <a:noFill/>
          <a:ln w="9525" algn="ctr">
            <a:noFill/>
            <a:miter lim="800000"/>
            <a:headEnd/>
            <a:tailEnd/>
          </a:ln>
          <a:effectLst/>
        </p:spPr>
        <p:txBody>
          <a:bodyPr wrap="square" lIns="0" tIns="0" rIns="0" bIns="0">
            <a:spAutoFit/>
          </a:bodyPr>
          <a:lstStyle/>
          <a:p>
            <a:r>
              <a:rPr lang="en-US" sz="1400" b="1" dirty="0">
                <a:latin typeface="Neo Sans Intel Medium" pitchFamily="34" charset="0"/>
              </a:rPr>
              <a:t>We continue to find that thin clients, when used as desktop replacements, can substantially reduce TCO when compared with an unmanaged or typically managed fat-client PC. However, when compared with a locked-down, well-managed PC, the savings are much more modest.”</a:t>
            </a:r>
            <a:endParaRPr lang="en-US" sz="1400" dirty="0">
              <a:latin typeface="Neo Sans Intel Medium" pitchFamily="34" charset="0"/>
            </a:endParaRPr>
          </a:p>
          <a:p>
            <a:r>
              <a:rPr lang="en-US" sz="1400" dirty="0">
                <a:latin typeface="Neo Sans Intel Medium" pitchFamily="34" charset="0"/>
              </a:rPr>
              <a:t>-Gartner 2004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34963" y="69850"/>
            <a:ext cx="8229600" cy="900113"/>
          </a:xfrm>
        </p:spPr>
        <p:txBody>
          <a:bodyPr lIns="0" tIns="0" rIns="0" bIns="0" anchor="t"/>
          <a:lstStyle/>
          <a:p>
            <a:pPr algn="l"/>
            <a:r>
              <a:rPr lang="en-US" smtClean="0"/>
              <a:t>Cómo mejorar la gestión del puesto</a:t>
            </a:r>
            <a:r>
              <a:rPr lang="en-US" sz="3600" smtClean="0"/>
              <a:t> </a:t>
            </a:r>
            <a:br>
              <a:rPr lang="en-US" sz="3600" smtClean="0"/>
            </a:br>
            <a:r>
              <a:rPr lang="en-US" sz="2800" u="sng" smtClean="0"/>
              <a:t>Primer</a:t>
            </a:r>
            <a:r>
              <a:rPr lang="en-US" sz="2800" smtClean="0"/>
              <a:t> paso: “Well Managed Desktop”</a:t>
            </a:r>
          </a:p>
        </p:txBody>
      </p:sp>
      <p:grpSp>
        <p:nvGrpSpPr>
          <p:cNvPr id="2" name="Group 3"/>
          <p:cNvGrpSpPr>
            <a:grpSpLocks/>
          </p:cNvGrpSpPr>
          <p:nvPr/>
        </p:nvGrpSpPr>
        <p:grpSpPr bwMode="auto">
          <a:xfrm>
            <a:off x="762000" y="1428750"/>
            <a:ext cx="5257800" cy="4181475"/>
            <a:chOff x="912" y="816"/>
            <a:chExt cx="3312" cy="2634"/>
          </a:xfrm>
        </p:grpSpPr>
        <p:pic>
          <p:nvPicPr>
            <p:cNvPr id="80900" name="Picture 4"/>
            <p:cNvPicPr>
              <a:picLocks noChangeAspect="1" noChangeArrowheads="1"/>
            </p:cNvPicPr>
            <p:nvPr/>
          </p:nvPicPr>
          <p:blipFill>
            <a:blip r:embed="rId2"/>
            <a:srcRect l="3195" r="23302"/>
            <a:stretch>
              <a:fillRect/>
            </a:stretch>
          </p:blipFill>
          <p:spPr bwMode="auto">
            <a:xfrm>
              <a:off x="912" y="816"/>
              <a:ext cx="3312" cy="2634"/>
            </a:xfrm>
            <a:prstGeom prst="rect">
              <a:avLst/>
            </a:prstGeom>
            <a:noFill/>
            <a:ln w="22225" algn="ctr">
              <a:noFill/>
              <a:miter lim="800000"/>
              <a:headEnd/>
              <a:tailEnd/>
            </a:ln>
          </p:spPr>
        </p:pic>
        <p:sp>
          <p:nvSpPr>
            <p:cNvPr id="80901" name="Rectangle 5"/>
            <p:cNvSpPr>
              <a:spLocks noChangeArrowheads="1"/>
            </p:cNvSpPr>
            <p:nvPr/>
          </p:nvSpPr>
          <p:spPr bwMode="auto">
            <a:xfrm>
              <a:off x="4099" y="1627"/>
              <a:ext cx="116" cy="154"/>
            </a:xfrm>
            <a:prstGeom prst="rect">
              <a:avLst/>
            </a:prstGeom>
            <a:solidFill>
              <a:schemeClr val="bg1"/>
            </a:solidFill>
            <a:ln w="22225" algn="ctr">
              <a:noFill/>
              <a:miter lim="800000"/>
              <a:headEnd/>
              <a:tailEnd/>
            </a:ln>
          </p:spPr>
          <p:txBody>
            <a:bodyPr wrap="none" anchor="ctr">
              <a:spAutoFit/>
            </a:bodyPr>
            <a:lstStyle/>
            <a:p>
              <a:endParaRPr lang="en-IE" sz="1000">
                <a:latin typeface="Verdana" pitchFamily="34" charset="0"/>
              </a:endParaRPr>
            </a:p>
          </p:txBody>
        </p:sp>
      </p:grpSp>
      <p:sp>
        <p:nvSpPr>
          <p:cNvPr id="80902" name="Line 6"/>
          <p:cNvSpPr>
            <a:spLocks noChangeShapeType="1"/>
          </p:cNvSpPr>
          <p:nvPr/>
        </p:nvSpPr>
        <p:spPr bwMode="auto">
          <a:xfrm>
            <a:off x="6804025" y="2276475"/>
            <a:ext cx="0" cy="2619375"/>
          </a:xfrm>
          <a:prstGeom prst="line">
            <a:avLst/>
          </a:prstGeom>
          <a:noFill/>
          <a:ln w="22225">
            <a:solidFill>
              <a:schemeClr val="hlink"/>
            </a:solidFill>
            <a:round/>
            <a:headEnd type="oval" w="med" len="med"/>
            <a:tailEnd type="triangle" w="med" len="med"/>
          </a:ln>
        </p:spPr>
        <p:txBody>
          <a:bodyPr>
            <a:spAutoFit/>
          </a:bodyPr>
          <a:lstStyle/>
          <a:p>
            <a:endParaRPr lang="en-US"/>
          </a:p>
        </p:txBody>
      </p:sp>
      <p:sp>
        <p:nvSpPr>
          <p:cNvPr id="80903" name="Text Box 7"/>
          <p:cNvSpPr txBox="1">
            <a:spLocks noChangeArrowheads="1"/>
          </p:cNvSpPr>
          <p:nvPr/>
        </p:nvSpPr>
        <p:spPr bwMode="auto">
          <a:xfrm>
            <a:off x="6286500" y="2701925"/>
            <a:ext cx="990600" cy="276225"/>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600">
                <a:latin typeface="Verdana" pitchFamily="34" charset="0"/>
              </a:rPr>
              <a:t>-15%</a:t>
            </a:r>
          </a:p>
        </p:txBody>
      </p:sp>
      <p:sp>
        <p:nvSpPr>
          <p:cNvPr id="80904" name="Text Box 8"/>
          <p:cNvSpPr txBox="1">
            <a:spLocks noChangeArrowheads="1"/>
          </p:cNvSpPr>
          <p:nvPr/>
        </p:nvSpPr>
        <p:spPr bwMode="auto">
          <a:xfrm>
            <a:off x="6286500" y="3263900"/>
            <a:ext cx="990600" cy="276225"/>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600">
                <a:latin typeface="Verdana" pitchFamily="34" charset="0"/>
              </a:rPr>
              <a:t>-25%</a:t>
            </a:r>
          </a:p>
        </p:txBody>
      </p:sp>
      <p:sp>
        <p:nvSpPr>
          <p:cNvPr id="80905" name="Text Box 9"/>
          <p:cNvSpPr txBox="1">
            <a:spLocks noChangeArrowheads="1"/>
          </p:cNvSpPr>
          <p:nvPr/>
        </p:nvSpPr>
        <p:spPr bwMode="auto">
          <a:xfrm>
            <a:off x="6286500" y="3873500"/>
            <a:ext cx="990600" cy="276225"/>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600">
                <a:latin typeface="Verdana" pitchFamily="34" charset="0"/>
              </a:rPr>
              <a:t>-7%</a:t>
            </a:r>
          </a:p>
        </p:txBody>
      </p:sp>
      <p:sp>
        <p:nvSpPr>
          <p:cNvPr id="80906" name="Text Box 10"/>
          <p:cNvSpPr txBox="1">
            <a:spLocks noChangeArrowheads="1"/>
          </p:cNvSpPr>
          <p:nvPr/>
        </p:nvSpPr>
        <p:spPr bwMode="auto">
          <a:xfrm>
            <a:off x="6286500" y="4406900"/>
            <a:ext cx="990600" cy="276225"/>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600">
                <a:latin typeface="Verdana" pitchFamily="34" charset="0"/>
              </a:rPr>
              <a:t>-1%</a:t>
            </a:r>
          </a:p>
        </p:txBody>
      </p:sp>
      <p:sp>
        <p:nvSpPr>
          <p:cNvPr id="80907" name="Text Box 11"/>
          <p:cNvSpPr txBox="1">
            <a:spLocks noChangeArrowheads="1"/>
          </p:cNvSpPr>
          <p:nvPr/>
        </p:nvSpPr>
        <p:spPr bwMode="auto">
          <a:xfrm>
            <a:off x="6216650" y="4941888"/>
            <a:ext cx="1524000" cy="696912"/>
          </a:xfrm>
          <a:prstGeom prst="rect">
            <a:avLst/>
          </a:prstGeom>
          <a:solidFill>
            <a:schemeClr val="bg1"/>
          </a:solidFill>
          <a:ln w="22225" algn="ctr">
            <a:noFill/>
            <a:miter lim="800000"/>
            <a:headEnd/>
            <a:tailEnd/>
          </a:ln>
        </p:spPr>
        <p:txBody>
          <a:bodyPr>
            <a:spAutoFit/>
          </a:bodyPr>
          <a:lstStyle/>
          <a:p>
            <a:pPr algn="ctr" eaLnBrk="0" hangingPunct="0">
              <a:lnSpc>
                <a:spcPct val="95000"/>
              </a:lnSpc>
              <a:spcBef>
                <a:spcPct val="50000"/>
              </a:spcBef>
            </a:pPr>
            <a:r>
              <a:rPr lang="en-US" sz="1400">
                <a:solidFill>
                  <a:schemeClr val="hlink"/>
                </a:solidFill>
                <a:latin typeface="Verdana" pitchFamily="34" charset="0"/>
              </a:rPr>
              <a:t>Total: 48% Reducción de TCO</a:t>
            </a:r>
          </a:p>
        </p:txBody>
      </p:sp>
      <p:sp>
        <p:nvSpPr>
          <p:cNvPr id="80908" name="AutoShape 13"/>
          <p:cNvSpPr>
            <a:spLocks/>
          </p:cNvSpPr>
          <p:nvPr/>
        </p:nvSpPr>
        <p:spPr bwMode="auto">
          <a:xfrm>
            <a:off x="7081838" y="2755900"/>
            <a:ext cx="206375" cy="274638"/>
          </a:xfrm>
          <a:prstGeom prst="rightBrace">
            <a:avLst>
              <a:gd name="adj1" fmla="val 11090"/>
              <a:gd name="adj2" fmla="val 50000"/>
            </a:avLst>
          </a:prstGeom>
          <a:noFill/>
          <a:ln w="22225">
            <a:solidFill>
              <a:schemeClr val="tx1"/>
            </a:solidFill>
            <a:round/>
            <a:headEnd/>
            <a:tailEnd/>
          </a:ln>
        </p:spPr>
        <p:txBody>
          <a:bodyPr wrap="none" anchor="ctr">
            <a:spAutoFit/>
          </a:bodyPr>
          <a:lstStyle/>
          <a:p>
            <a:endParaRPr lang="en-IE" sz="1000">
              <a:latin typeface="Verdana" pitchFamily="34" charset="0"/>
            </a:endParaRPr>
          </a:p>
        </p:txBody>
      </p:sp>
      <p:sp>
        <p:nvSpPr>
          <p:cNvPr id="80909" name="AutoShape 14"/>
          <p:cNvSpPr>
            <a:spLocks/>
          </p:cNvSpPr>
          <p:nvPr/>
        </p:nvSpPr>
        <p:spPr bwMode="auto">
          <a:xfrm>
            <a:off x="7081838" y="4141788"/>
            <a:ext cx="277812" cy="274637"/>
          </a:xfrm>
          <a:prstGeom prst="rightBrace">
            <a:avLst>
              <a:gd name="adj1" fmla="val 8333"/>
              <a:gd name="adj2" fmla="val 50000"/>
            </a:avLst>
          </a:prstGeom>
          <a:noFill/>
          <a:ln w="22225">
            <a:solidFill>
              <a:schemeClr val="tx1"/>
            </a:solidFill>
            <a:round/>
            <a:headEnd/>
            <a:tailEnd/>
          </a:ln>
        </p:spPr>
        <p:txBody>
          <a:bodyPr anchor="ctr">
            <a:spAutoFit/>
          </a:bodyPr>
          <a:lstStyle/>
          <a:p>
            <a:endParaRPr lang="en-IE" sz="1000">
              <a:latin typeface="Verdana" pitchFamily="34" charset="0"/>
            </a:endParaRPr>
          </a:p>
        </p:txBody>
      </p:sp>
      <p:sp>
        <p:nvSpPr>
          <p:cNvPr id="80910" name="Text Box 15"/>
          <p:cNvSpPr txBox="1">
            <a:spLocks noChangeArrowheads="1"/>
          </p:cNvSpPr>
          <p:nvPr/>
        </p:nvSpPr>
        <p:spPr bwMode="auto">
          <a:xfrm>
            <a:off x="7451725" y="2420938"/>
            <a:ext cx="1447800" cy="733425"/>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Reducción por mejores prácticas: 40%</a:t>
            </a:r>
          </a:p>
        </p:txBody>
      </p:sp>
      <p:sp>
        <p:nvSpPr>
          <p:cNvPr id="80911" name="Text Box 16"/>
          <p:cNvSpPr txBox="1">
            <a:spLocks noChangeArrowheads="1"/>
          </p:cNvSpPr>
          <p:nvPr/>
        </p:nvSpPr>
        <p:spPr bwMode="auto">
          <a:xfrm>
            <a:off x="7467600" y="3683000"/>
            <a:ext cx="1676400" cy="573088"/>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400">
                <a:latin typeface="Verdana" pitchFamily="34" charset="0"/>
              </a:rPr>
              <a:t>Reducción por centralización: 8%</a:t>
            </a:r>
          </a:p>
        </p:txBody>
      </p:sp>
      <p:pic>
        <p:nvPicPr>
          <p:cNvPr id="80912" name="Picture 17"/>
          <p:cNvPicPr>
            <a:picLocks noChangeAspect="1" noChangeArrowheads="1"/>
          </p:cNvPicPr>
          <p:nvPr/>
        </p:nvPicPr>
        <p:blipFill>
          <a:blip r:embed="rId2"/>
          <a:srcRect l="74567" t="9909" r="4128" b="42711"/>
          <a:stretch>
            <a:fillRect/>
          </a:stretch>
        </p:blipFill>
        <p:spPr bwMode="auto">
          <a:xfrm>
            <a:off x="4648200" y="3324225"/>
            <a:ext cx="1098550" cy="1428750"/>
          </a:xfrm>
          <a:prstGeom prst="rect">
            <a:avLst/>
          </a:prstGeom>
          <a:noFill/>
          <a:ln w="22225" algn="ctr">
            <a:noFill/>
            <a:miter lim="800000"/>
            <a:headEnd/>
            <a:tailEnd/>
          </a:ln>
        </p:spPr>
      </p:pic>
      <p:sp>
        <p:nvSpPr>
          <p:cNvPr id="80913" name="Text Box 18"/>
          <p:cNvSpPr txBox="1">
            <a:spLocks noChangeArrowheads="1"/>
          </p:cNvSpPr>
          <p:nvPr/>
        </p:nvSpPr>
        <p:spPr bwMode="auto">
          <a:xfrm>
            <a:off x="6286500" y="2144713"/>
            <a:ext cx="990600" cy="252412"/>
          </a:xfrm>
          <a:prstGeom prst="rect">
            <a:avLst/>
          </a:prstGeom>
          <a:solidFill>
            <a:schemeClr val="bg1"/>
          </a:solidFill>
          <a:ln w="22225" algn="ctr">
            <a:noFill/>
            <a:miter lim="800000"/>
            <a:headEnd/>
            <a:tailEnd/>
          </a:ln>
        </p:spPr>
        <p:txBody>
          <a:bodyPr>
            <a:spAutoFit/>
          </a:bodyPr>
          <a:lstStyle/>
          <a:p>
            <a:pPr algn="ctr" eaLnBrk="0" hangingPunct="0">
              <a:lnSpc>
                <a:spcPct val="75000"/>
              </a:lnSpc>
              <a:spcBef>
                <a:spcPct val="50000"/>
              </a:spcBef>
            </a:pPr>
            <a:r>
              <a:rPr lang="en-US" sz="1400">
                <a:solidFill>
                  <a:schemeClr val="hlink"/>
                </a:solidFill>
                <a:latin typeface="Verdana" pitchFamily="34" charset="0"/>
              </a:rPr>
              <a:t>Start</a:t>
            </a:r>
          </a:p>
        </p:txBody>
      </p:sp>
      <p:sp>
        <p:nvSpPr>
          <p:cNvPr id="507923" name="Rectangle 19"/>
          <p:cNvSpPr>
            <a:spLocks noChangeArrowheads="1"/>
          </p:cNvSpPr>
          <p:nvPr/>
        </p:nvSpPr>
        <p:spPr bwMode="auto">
          <a:xfrm>
            <a:off x="482600" y="5749925"/>
            <a:ext cx="8193088" cy="747713"/>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a:spAutoFit/>
          </a:bodyPr>
          <a:lstStyle/>
          <a:p>
            <a:pPr eaLnBrk="0" hangingPunct="0">
              <a:spcBef>
                <a:spcPct val="35000"/>
              </a:spcBef>
            </a:pPr>
            <a:r>
              <a:rPr lang="en-US">
                <a:latin typeface="Neo Sans Intel" pitchFamily="34" charset="0"/>
              </a:rPr>
              <a:t>Los ahorros de TCO se derivan principalmente de la mejora de prácticas de gestión</a:t>
            </a:r>
          </a:p>
          <a:p>
            <a:pPr>
              <a:spcBef>
                <a:spcPct val="35000"/>
              </a:spcBef>
            </a:pPr>
            <a:r>
              <a:rPr lang="en-US">
                <a:latin typeface="Neo Sans Intel" pitchFamily="34" charset="0"/>
              </a:rPr>
              <a:t>“Gartner’s Path to 48% TCO Reduction from an Unmanaged Desktop”</a:t>
            </a:r>
            <a:endParaRPr lang="en-GB">
              <a:latin typeface="Neo Sans Inte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71472" y="857232"/>
            <a:ext cx="8358246" cy="64294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0" y="214290"/>
            <a:ext cx="9358346" cy="1200329"/>
          </a:xfrm>
        </p:spPr>
        <p:txBody>
          <a:bodyPr/>
          <a:lstStyle/>
          <a:p>
            <a:r>
              <a:rPr lang="es-ES" sz="4800" dirty="0" smtClean="0"/>
              <a:t>Ahorros en Virtualización del Puesto</a:t>
            </a:r>
            <a:br>
              <a:rPr lang="es-ES" sz="4800" dirty="0" smtClean="0"/>
            </a:br>
            <a:endParaRPr lang="es-ES" sz="4800" dirty="0"/>
          </a:p>
        </p:txBody>
      </p:sp>
      <p:graphicFrame>
        <p:nvGraphicFramePr>
          <p:cNvPr id="6" name="Diagram 5"/>
          <p:cNvGraphicFramePr/>
          <p:nvPr/>
        </p:nvGraphicFramePr>
        <p:xfrm>
          <a:off x="76200" y="1828800"/>
          <a:ext cx="9067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8" descr="SGAV-White"/>
          <p:cNvPicPr>
            <a:picLocks noChangeAspect="1" noChangeArrowheads="1"/>
          </p:cNvPicPr>
          <p:nvPr/>
        </p:nvPicPr>
        <p:blipFill>
          <a:blip r:embed="rId7" cstate="print"/>
          <a:stretch>
            <a:fillRect/>
          </a:stretch>
        </p:blipFill>
        <p:spPr bwMode="auto">
          <a:xfrm>
            <a:off x="1884052" y="1066800"/>
            <a:ext cx="1849748" cy="235330"/>
          </a:xfrm>
          <a:prstGeom prst="rect">
            <a:avLst/>
          </a:prstGeom>
          <a:noFill/>
        </p:spPr>
      </p:pic>
      <p:pic>
        <p:nvPicPr>
          <p:cNvPr id="8" name="Picture 12" descr="Logo-Virtual-PC"/>
          <p:cNvPicPr>
            <a:picLocks noChangeAspect="1" noChangeArrowheads="1"/>
          </p:cNvPicPr>
          <p:nvPr/>
        </p:nvPicPr>
        <p:blipFill>
          <a:blip r:embed="rId8" cstate="print"/>
          <a:srcRect/>
          <a:stretch>
            <a:fillRect/>
          </a:stretch>
        </p:blipFill>
        <p:spPr bwMode="auto">
          <a:xfrm>
            <a:off x="5863377" y="990600"/>
            <a:ext cx="994623" cy="387735"/>
          </a:xfrm>
          <a:prstGeom prst="rect">
            <a:avLst/>
          </a:prstGeom>
          <a:noFill/>
          <a:ln w="9525">
            <a:noFill/>
            <a:miter lim="800000"/>
            <a:headEnd/>
            <a:tailEnd/>
          </a:ln>
        </p:spPr>
      </p:pic>
      <p:pic>
        <p:nvPicPr>
          <p:cNvPr id="9" name="Picture 11" descr="Logo-Terminal-Services"/>
          <p:cNvPicPr>
            <a:picLocks noChangeAspect="1" noChangeArrowheads="1"/>
          </p:cNvPicPr>
          <p:nvPr/>
        </p:nvPicPr>
        <p:blipFill>
          <a:blip r:embed="rId9" cstate="print"/>
          <a:stretch>
            <a:fillRect/>
          </a:stretch>
        </p:blipFill>
        <p:spPr bwMode="auto">
          <a:xfrm>
            <a:off x="3909659" y="990600"/>
            <a:ext cx="1729141" cy="355569"/>
          </a:xfrm>
          <a:prstGeom prst="rect">
            <a:avLst/>
          </a:prstGeom>
          <a:noFill/>
          <a:ln w="9525">
            <a:noFill/>
            <a:miter lim="800000"/>
            <a:headEnd/>
            <a:tailEnd/>
          </a:ln>
        </p:spPr>
      </p:pic>
      <p:pic>
        <p:nvPicPr>
          <p:cNvPr id="10" name="Picture 9" descr="SysCnt_h_bL_r.png"/>
          <p:cNvPicPr>
            <a:picLocks noChangeAspect="1"/>
          </p:cNvPicPr>
          <p:nvPr/>
        </p:nvPicPr>
        <p:blipFill>
          <a:blip r:embed="rId10" cstate="print"/>
          <a:stretch>
            <a:fillRect/>
          </a:stretch>
        </p:blipFill>
        <p:spPr>
          <a:xfrm>
            <a:off x="7047801" y="1007571"/>
            <a:ext cx="1715199" cy="364029"/>
          </a:xfrm>
          <a:prstGeom prst="rect">
            <a:avLst/>
          </a:prstGeom>
        </p:spPr>
      </p:pic>
      <p:pic>
        <p:nvPicPr>
          <p:cNvPr id="11" name="Picture 10" descr="Virtual App.png"/>
          <p:cNvPicPr>
            <a:picLocks noChangeAspect="1"/>
          </p:cNvPicPr>
          <p:nvPr/>
        </p:nvPicPr>
        <p:blipFill>
          <a:blip r:embed="rId11" cstate="email"/>
          <a:stretch>
            <a:fillRect/>
          </a:stretch>
        </p:blipFill>
        <p:spPr bwMode="invGray">
          <a:xfrm>
            <a:off x="642510" y="785794"/>
            <a:ext cx="1214846" cy="8407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A460F6C5-03DD-43EA-B164-8B07068C64AA}"/>
                                            </p:graphicEl>
                                          </p:spTgt>
                                        </p:tgtEl>
                                        <p:attrNameLst>
                                          <p:attrName>style.visibility</p:attrName>
                                        </p:attrNameLst>
                                      </p:cBhvr>
                                      <p:to>
                                        <p:strVal val="visible"/>
                                      </p:to>
                                    </p:set>
                                    <p:animEffect transition="in" filter="wipe(left)">
                                      <p:cBhvr>
                                        <p:cTn id="7" dur="500"/>
                                        <p:tgtEl>
                                          <p:spTgt spid="6">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5B3C12C-B973-45E5-BCE5-E41D6A99448C}"/>
                                            </p:graphicEl>
                                          </p:spTgt>
                                        </p:tgtEl>
                                        <p:attrNameLst>
                                          <p:attrName>style.visibility</p:attrName>
                                        </p:attrNameLst>
                                      </p:cBhvr>
                                      <p:to>
                                        <p:strVal val="visible"/>
                                      </p:to>
                                    </p:set>
                                    <p:animEffect transition="in" filter="wipe(left)">
                                      <p:cBhvr>
                                        <p:cTn id="11" dur="500"/>
                                        <p:tgtEl>
                                          <p:spTgt spid="6">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8F2EB1CC-D27B-43B8-9CAB-8BF65F811462}"/>
                                            </p:graphicEl>
                                          </p:spTgt>
                                        </p:tgtEl>
                                        <p:attrNameLst>
                                          <p:attrName>style.visibility</p:attrName>
                                        </p:attrNameLst>
                                      </p:cBhvr>
                                      <p:to>
                                        <p:strVal val="visible"/>
                                      </p:to>
                                    </p:set>
                                    <p:animEffect transition="in" filter="wipe(left)">
                                      <p:cBhvr>
                                        <p:cTn id="16" dur="500"/>
                                        <p:tgtEl>
                                          <p:spTgt spid="6">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243B0701-C580-4617-947A-A5C8F42AB2B9}"/>
                                            </p:graphicEl>
                                          </p:spTgt>
                                        </p:tgtEl>
                                        <p:attrNameLst>
                                          <p:attrName>style.visibility</p:attrName>
                                        </p:attrNameLst>
                                      </p:cBhvr>
                                      <p:to>
                                        <p:strVal val="visible"/>
                                      </p:to>
                                    </p:set>
                                    <p:animEffect transition="in" filter="wipe(left)">
                                      <p:cBhvr>
                                        <p:cTn id="20" dur="500"/>
                                        <p:tgtEl>
                                          <p:spTgt spid="6">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A2308CA2-35C9-430C-AEF5-C190DAB95FEB}"/>
                                            </p:graphicEl>
                                          </p:spTgt>
                                        </p:tgtEl>
                                        <p:attrNameLst>
                                          <p:attrName>style.visibility</p:attrName>
                                        </p:attrNameLst>
                                      </p:cBhvr>
                                      <p:to>
                                        <p:strVal val="visible"/>
                                      </p:to>
                                    </p:set>
                                    <p:animEffect transition="in" filter="wipe(left)">
                                      <p:cBhvr>
                                        <p:cTn id="25" dur="500"/>
                                        <p:tgtEl>
                                          <p:spTgt spid="6">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631D233E-2897-4A37-9DE7-35893BF880F7}"/>
                                            </p:graphicEl>
                                          </p:spTgt>
                                        </p:tgtEl>
                                        <p:attrNameLst>
                                          <p:attrName>style.visibility</p:attrName>
                                        </p:attrNameLst>
                                      </p:cBhvr>
                                      <p:to>
                                        <p:strVal val="visible"/>
                                      </p:to>
                                    </p:set>
                                    <p:animEffect transition="in" filter="wipe(left)">
                                      <p:cBhvr>
                                        <p:cTn id="29" dur="500"/>
                                        <p:tgtEl>
                                          <p:spTgt spid="6">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s-E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rPr>
              <a:t>¡¡Gracias!!</a:t>
            </a:r>
            <a:endParaRPr lang="en-U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mn-ea"/>
              <a:cs typeface="+mn-cs"/>
            </a:endParaRPr>
          </a:p>
        </p:txBody>
      </p:sp>
      <p:sp>
        <p:nvSpPr>
          <p:cNvPr id="7" name="Subtitle 6"/>
          <p:cNvSpPr>
            <a:spLocks noGrp="1"/>
          </p:cNvSpPr>
          <p:nvPr>
            <p:ph type="subTitle" idx="1"/>
          </p:nvPr>
        </p:nvSpPr>
        <p:spPr>
          <a:xfrm>
            <a:off x="500034" y="3886200"/>
            <a:ext cx="8143932" cy="1752600"/>
          </a:xfrm>
        </p:spPr>
        <p:txBody>
          <a:bodyPr/>
          <a:lstStyle/>
          <a:p>
            <a:r>
              <a:rPr lang="es-ES" dirty="0" smtClean="0">
                <a:solidFill>
                  <a:schemeClr val="tx1"/>
                </a:solidFill>
              </a:rPr>
              <a:t>Juan Polo: juan.polo@intel.com</a:t>
            </a:r>
            <a:br>
              <a:rPr lang="es-ES" dirty="0" smtClean="0">
                <a:solidFill>
                  <a:schemeClr val="tx1"/>
                </a:solidFill>
              </a:rPr>
            </a:br>
            <a:r>
              <a:rPr lang="es-ES" dirty="0" smtClean="0">
                <a:solidFill>
                  <a:schemeClr val="tx1"/>
                </a:solidFill>
              </a:rPr>
              <a:t>Jesús Pintado: jesus.pintado@microsoft.com</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ChangeArrowheads="1"/>
          </p:cNvSpPr>
          <p:nvPr/>
        </p:nvSpPr>
        <p:spPr bwMode="auto">
          <a:xfrm>
            <a:off x="277812" y="133331"/>
            <a:ext cx="8866188" cy="652463"/>
          </a:xfrm>
          <a:prstGeom prst="rect">
            <a:avLst/>
          </a:prstGeom>
          <a:noFill/>
          <a:ln w="9525">
            <a:noFill/>
            <a:miter lim="800000"/>
            <a:headEnd/>
            <a:tailEnd/>
          </a:ln>
        </p:spPr>
        <p:txBody>
          <a:bodyPr anchor="ctr"/>
          <a:lstStyle/>
          <a:p>
            <a:r>
              <a:rPr lang="es-ES" sz="3600" b="1" dirty="0">
                <a:latin typeface="Neo Sans Intel Medium" pitchFamily="34" charset="0"/>
              </a:rPr>
              <a:t>Resultados de </a:t>
            </a:r>
            <a:r>
              <a:rPr lang="es-ES" sz="3600" b="1" dirty="0" err="1">
                <a:latin typeface="Neo Sans Intel Medium" pitchFamily="34" charset="0"/>
              </a:rPr>
              <a:t>benchmarks</a:t>
            </a:r>
            <a:r>
              <a:rPr lang="es-ES" sz="3600" b="1" dirty="0">
                <a:latin typeface="Neo Sans Intel Medium" pitchFamily="34" charset="0"/>
              </a:rPr>
              <a:t> en </a:t>
            </a:r>
            <a:r>
              <a:rPr lang="es-ES" sz="3600" b="1" dirty="0" err="1">
                <a:latin typeface="Neo Sans Intel Medium" pitchFamily="34" charset="0"/>
              </a:rPr>
              <a:t>IT@Intel</a:t>
            </a:r>
            <a:endParaRPr lang="es-ES" sz="4400" b="1" dirty="0">
              <a:latin typeface="Neo Sans Intel Medium" pitchFamily="34" charset="0"/>
            </a:endParaRPr>
          </a:p>
        </p:txBody>
      </p:sp>
      <p:pic>
        <p:nvPicPr>
          <p:cNvPr id="108547" name="Picture 8"/>
          <p:cNvPicPr>
            <a:picLocks noChangeAspect="1" noChangeArrowheads="1"/>
          </p:cNvPicPr>
          <p:nvPr/>
        </p:nvPicPr>
        <p:blipFill>
          <a:blip r:embed="rId3"/>
          <a:srcRect/>
          <a:stretch>
            <a:fillRect/>
          </a:stretch>
        </p:blipFill>
        <p:spPr bwMode="auto">
          <a:xfrm>
            <a:off x="455613" y="1873250"/>
            <a:ext cx="8534400" cy="2457450"/>
          </a:xfrm>
          <a:prstGeom prst="rect">
            <a:avLst/>
          </a:prstGeom>
          <a:noFill/>
          <a:ln w="22225" algn="ctr">
            <a:noFill/>
            <a:miter lim="800000"/>
            <a:headEnd/>
            <a:tailEnd/>
          </a:ln>
        </p:spPr>
      </p:pic>
      <p:sp>
        <p:nvSpPr>
          <p:cNvPr id="108548" name="Rectangle 9"/>
          <p:cNvSpPr>
            <a:spLocks noChangeArrowheads="1"/>
          </p:cNvSpPr>
          <p:nvPr/>
        </p:nvSpPr>
        <p:spPr bwMode="auto">
          <a:xfrm>
            <a:off x="2090738" y="6229350"/>
            <a:ext cx="6184900" cy="274638"/>
          </a:xfrm>
          <a:prstGeom prst="rect">
            <a:avLst/>
          </a:prstGeom>
          <a:noFill/>
          <a:ln w="22225" algn="ctr">
            <a:noFill/>
            <a:miter lim="800000"/>
            <a:headEnd/>
            <a:tailEnd/>
          </a:ln>
        </p:spPr>
        <p:txBody>
          <a:bodyPr>
            <a:spAutoFit/>
          </a:bodyPr>
          <a:lstStyle/>
          <a:p>
            <a:pPr algn="ctr" eaLnBrk="0" hangingPunct="0">
              <a:lnSpc>
                <a:spcPct val="75000"/>
              </a:lnSpc>
              <a:spcBef>
                <a:spcPct val="50000"/>
              </a:spcBef>
            </a:pPr>
            <a:r>
              <a:rPr lang="en-US" sz="1200">
                <a:latin typeface="Verdana" pitchFamily="34" charset="0"/>
              </a:rPr>
              <a:t> Complete study at:  http://communities.intel.com/openport/docs/DOC-1333</a:t>
            </a:r>
          </a:p>
        </p:txBody>
      </p:sp>
      <p:sp>
        <p:nvSpPr>
          <p:cNvPr id="108549" name="AutoShape 10"/>
          <p:cNvSpPr>
            <a:spLocks noChangeArrowheads="1"/>
          </p:cNvSpPr>
          <p:nvPr/>
        </p:nvSpPr>
        <p:spPr bwMode="auto">
          <a:xfrm>
            <a:off x="2474913" y="2833688"/>
            <a:ext cx="244475" cy="327025"/>
          </a:xfrm>
          <a:prstGeom prst="irregularSeal2">
            <a:avLst/>
          </a:prstGeom>
          <a:solidFill>
            <a:srgbClr val="FFFF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0" name="AutoShape 11"/>
          <p:cNvSpPr>
            <a:spLocks noChangeArrowheads="1"/>
          </p:cNvSpPr>
          <p:nvPr/>
        </p:nvSpPr>
        <p:spPr bwMode="auto">
          <a:xfrm>
            <a:off x="6208713" y="2833688"/>
            <a:ext cx="244475" cy="327025"/>
          </a:xfrm>
          <a:prstGeom prst="irregularSeal2">
            <a:avLst/>
          </a:prstGeom>
          <a:solidFill>
            <a:srgbClr val="FFFF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1" name="AutoShape 12"/>
          <p:cNvSpPr>
            <a:spLocks noChangeArrowheads="1"/>
          </p:cNvSpPr>
          <p:nvPr/>
        </p:nvSpPr>
        <p:spPr bwMode="auto">
          <a:xfrm>
            <a:off x="8266113" y="2833688"/>
            <a:ext cx="244475" cy="327025"/>
          </a:xfrm>
          <a:prstGeom prst="irregularSeal2">
            <a:avLst/>
          </a:prstGeom>
          <a:solidFill>
            <a:srgbClr val="FFFF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2" name="Line 13"/>
          <p:cNvSpPr>
            <a:spLocks noChangeShapeType="1"/>
          </p:cNvSpPr>
          <p:nvPr/>
        </p:nvSpPr>
        <p:spPr bwMode="auto">
          <a:xfrm flipH="1">
            <a:off x="3276600" y="1905000"/>
            <a:ext cx="1295400" cy="292100"/>
          </a:xfrm>
          <a:prstGeom prst="line">
            <a:avLst/>
          </a:prstGeom>
          <a:noFill/>
          <a:ln w="12700">
            <a:solidFill>
              <a:schemeClr val="tx1"/>
            </a:solidFill>
            <a:round/>
            <a:headEnd/>
            <a:tailEnd type="triangle" w="med" len="med"/>
          </a:ln>
        </p:spPr>
        <p:txBody>
          <a:bodyPr>
            <a:spAutoFit/>
          </a:bodyPr>
          <a:lstStyle/>
          <a:p>
            <a:endParaRPr lang="en-US"/>
          </a:p>
        </p:txBody>
      </p:sp>
      <p:sp>
        <p:nvSpPr>
          <p:cNvPr id="108553" name="Line 14"/>
          <p:cNvSpPr>
            <a:spLocks noChangeShapeType="1"/>
          </p:cNvSpPr>
          <p:nvPr/>
        </p:nvSpPr>
        <p:spPr bwMode="auto">
          <a:xfrm>
            <a:off x="4572000" y="1905000"/>
            <a:ext cx="2971800" cy="520700"/>
          </a:xfrm>
          <a:prstGeom prst="line">
            <a:avLst/>
          </a:prstGeom>
          <a:noFill/>
          <a:ln w="12700">
            <a:solidFill>
              <a:schemeClr val="tx1"/>
            </a:solidFill>
            <a:round/>
            <a:headEnd/>
            <a:tailEnd type="triangle" w="med" len="med"/>
          </a:ln>
        </p:spPr>
        <p:txBody>
          <a:bodyPr>
            <a:spAutoFit/>
          </a:bodyPr>
          <a:lstStyle/>
          <a:p>
            <a:endParaRPr lang="en-US"/>
          </a:p>
        </p:txBody>
      </p:sp>
      <p:sp>
        <p:nvSpPr>
          <p:cNvPr id="108554" name="Line 15"/>
          <p:cNvSpPr>
            <a:spLocks noChangeShapeType="1"/>
          </p:cNvSpPr>
          <p:nvPr/>
        </p:nvSpPr>
        <p:spPr bwMode="auto">
          <a:xfrm>
            <a:off x="4572000" y="1905000"/>
            <a:ext cx="914400" cy="438150"/>
          </a:xfrm>
          <a:prstGeom prst="line">
            <a:avLst/>
          </a:prstGeom>
          <a:noFill/>
          <a:ln w="12700">
            <a:solidFill>
              <a:schemeClr val="tx1"/>
            </a:solidFill>
            <a:round/>
            <a:headEnd/>
            <a:tailEnd type="triangle" w="med" len="med"/>
          </a:ln>
        </p:spPr>
        <p:txBody>
          <a:bodyPr>
            <a:spAutoFit/>
          </a:bodyPr>
          <a:lstStyle/>
          <a:p>
            <a:endParaRPr lang="en-US"/>
          </a:p>
        </p:txBody>
      </p:sp>
      <p:sp>
        <p:nvSpPr>
          <p:cNvPr id="108555" name="Text Box 16"/>
          <p:cNvSpPr txBox="1">
            <a:spLocks noChangeArrowheads="1"/>
          </p:cNvSpPr>
          <p:nvPr/>
        </p:nvSpPr>
        <p:spPr bwMode="auto">
          <a:xfrm>
            <a:off x="3276600" y="765175"/>
            <a:ext cx="2819400" cy="927100"/>
          </a:xfrm>
          <a:prstGeom prst="rect">
            <a:avLst/>
          </a:prstGeom>
          <a:solidFill>
            <a:schemeClr val="bg1"/>
          </a:solidFill>
          <a:ln w="12700" algn="ctr">
            <a:solidFill>
              <a:schemeClr val="tx1"/>
            </a:solidFill>
            <a:miter lim="800000"/>
            <a:headEnd/>
            <a:tailEnd/>
          </a:ln>
        </p:spPr>
        <p:txBody>
          <a:bodyPr>
            <a:spAutoFit/>
          </a:bodyPr>
          <a:lstStyle/>
          <a:p>
            <a:pPr algn="ctr" eaLnBrk="0" hangingPunct="0">
              <a:lnSpc>
                <a:spcPct val="75000"/>
              </a:lnSpc>
              <a:spcBef>
                <a:spcPct val="50000"/>
              </a:spcBef>
            </a:pPr>
            <a:r>
              <a:rPr lang="en-US" sz="1200" b="1" u="sng">
                <a:latin typeface="Verdana" pitchFamily="34" charset="0"/>
              </a:rPr>
              <a:t>VHD Outcome</a:t>
            </a:r>
          </a:p>
          <a:p>
            <a:pPr algn="ctr" eaLnBrk="0" hangingPunct="0">
              <a:lnSpc>
                <a:spcPct val="75000"/>
              </a:lnSpc>
              <a:spcBef>
                <a:spcPct val="50000"/>
              </a:spcBef>
            </a:pPr>
            <a:r>
              <a:rPr lang="en-US" sz="1200">
                <a:latin typeface="Verdana" pitchFamily="34" charset="0"/>
              </a:rPr>
              <a:t>Higher server utilization</a:t>
            </a:r>
          </a:p>
          <a:p>
            <a:pPr algn="ctr" eaLnBrk="0" hangingPunct="0">
              <a:lnSpc>
                <a:spcPct val="75000"/>
              </a:lnSpc>
              <a:spcBef>
                <a:spcPct val="50000"/>
              </a:spcBef>
            </a:pPr>
            <a:r>
              <a:rPr lang="en-US" sz="1200">
                <a:latin typeface="Verdana" pitchFamily="34" charset="0"/>
              </a:rPr>
              <a:t>Fewer clients per server</a:t>
            </a:r>
          </a:p>
          <a:p>
            <a:pPr algn="ctr" eaLnBrk="0" hangingPunct="0">
              <a:lnSpc>
                <a:spcPct val="75000"/>
              </a:lnSpc>
              <a:spcBef>
                <a:spcPct val="50000"/>
              </a:spcBef>
            </a:pPr>
            <a:r>
              <a:rPr lang="en-US" sz="1200">
                <a:latin typeface="Verdana" pitchFamily="34" charset="0"/>
              </a:rPr>
              <a:t>Multimedia apps failed</a:t>
            </a:r>
          </a:p>
        </p:txBody>
      </p:sp>
      <p:sp>
        <p:nvSpPr>
          <p:cNvPr id="108556" name="AutoShape 17"/>
          <p:cNvSpPr>
            <a:spLocks noChangeArrowheads="1"/>
          </p:cNvSpPr>
          <p:nvPr/>
        </p:nvSpPr>
        <p:spPr bwMode="auto">
          <a:xfrm>
            <a:off x="2474913" y="3443288"/>
            <a:ext cx="244475" cy="327025"/>
          </a:xfrm>
          <a:prstGeom prst="irregularSeal2">
            <a:avLst/>
          </a:prstGeom>
          <a:solidFill>
            <a:srgbClr val="6BD6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7" name="AutoShape 18"/>
          <p:cNvSpPr>
            <a:spLocks noChangeArrowheads="1"/>
          </p:cNvSpPr>
          <p:nvPr/>
        </p:nvSpPr>
        <p:spPr bwMode="auto">
          <a:xfrm>
            <a:off x="6208713" y="3443288"/>
            <a:ext cx="244475" cy="327025"/>
          </a:xfrm>
          <a:prstGeom prst="irregularSeal2">
            <a:avLst/>
          </a:prstGeom>
          <a:solidFill>
            <a:srgbClr val="6BD6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8" name="AutoShape 19"/>
          <p:cNvSpPr>
            <a:spLocks noChangeArrowheads="1"/>
          </p:cNvSpPr>
          <p:nvPr/>
        </p:nvSpPr>
        <p:spPr bwMode="auto">
          <a:xfrm>
            <a:off x="8266113" y="3443288"/>
            <a:ext cx="244475" cy="327025"/>
          </a:xfrm>
          <a:prstGeom prst="irregularSeal2">
            <a:avLst/>
          </a:prstGeom>
          <a:solidFill>
            <a:srgbClr val="6BD600">
              <a:alpha val="52940"/>
            </a:srgbClr>
          </a:solidFill>
          <a:ln w="22225" algn="ctr">
            <a:noFill/>
            <a:miter lim="800000"/>
            <a:headEnd/>
            <a:tailEnd/>
          </a:ln>
        </p:spPr>
        <p:txBody>
          <a:bodyPr wrap="none" anchor="ctr">
            <a:spAutoFit/>
          </a:bodyPr>
          <a:lstStyle/>
          <a:p>
            <a:endParaRPr lang="en-IE" sz="1000">
              <a:latin typeface="Verdana" pitchFamily="34" charset="0"/>
            </a:endParaRPr>
          </a:p>
        </p:txBody>
      </p:sp>
      <p:sp>
        <p:nvSpPr>
          <p:cNvPr id="108559" name="Line 20"/>
          <p:cNvSpPr>
            <a:spLocks noChangeShapeType="1"/>
          </p:cNvSpPr>
          <p:nvPr/>
        </p:nvSpPr>
        <p:spPr bwMode="auto">
          <a:xfrm flipH="1" flipV="1">
            <a:off x="2590800" y="3797300"/>
            <a:ext cx="2209800" cy="593725"/>
          </a:xfrm>
          <a:prstGeom prst="line">
            <a:avLst/>
          </a:prstGeom>
          <a:noFill/>
          <a:ln w="12700">
            <a:solidFill>
              <a:schemeClr val="tx1"/>
            </a:solidFill>
            <a:round/>
            <a:headEnd/>
            <a:tailEnd type="triangle" w="med" len="med"/>
          </a:ln>
        </p:spPr>
        <p:txBody>
          <a:bodyPr>
            <a:spAutoFit/>
          </a:bodyPr>
          <a:lstStyle/>
          <a:p>
            <a:endParaRPr lang="en-US"/>
          </a:p>
        </p:txBody>
      </p:sp>
      <p:sp>
        <p:nvSpPr>
          <p:cNvPr id="108560" name="Line 21"/>
          <p:cNvSpPr>
            <a:spLocks noChangeShapeType="1"/>
          </p:cNvSpPr>
          <p:nvPr/>
        </p:nvSpPr>
        <p:spPr bwMode="auto">
          <a:xfrm flipV="1">
            <a:off x="4800600" y="3797300"/>
            <a:ext cx="800100" cy="593725"/>
          </a:xfrm>
          <a:prstGeom prst="line">
            <a:avLst/>
          </a:prstGeom>
          <a:noFill/>
          <a:ln w="12700">
            <a:solidFill>
              <a:schemeClr val="tx1"/>
            </a:solidFill>
            <a:round/>
            <a:headEnd/>
            <a:tailEnd type="triangle" w="med" len="med"/>
          </a:ln>
        </p:spPr>
        <p:txBody>
          <a:bodyPr>
            <a:spAutoFit/>
          </a:bodyPr>
          <a:lstStyle/>
          <a:p>
            <a:endParaRPr lang="en-US"/>
          </a:p>
        </p:txBody>
      </p:sp>
      <p:sp>
        <p:nvSpPr>
          <p:cNvPr id="108561" name="Line 22"/>
          <p:cNvSpPr>
            <a:spLocks noChangeShapeType="1"/>
          </p:cNvSpPr>
          <p:nvPr/>
        </p:nvSpPr>
        <p:spPr bwMode="auto">
          <a:xfrm flipV="1">
            <a:off x="4800600" y="3797300"/>
            <a:ext cx="2743200" cy="593725"/>
          </a:xfrm>
          <a:prstGeom prst="line">
            <a:avLst/>
          </a:prstGeom>
          <a:noFill/>
          <a:ln w="12700">
            <a:solidFill>
              <a:schemeClr val="tx1"/>
            </a:solidFill>
            <a:round/>
            <a:headEnd/>
            <a:tailEnd type="triangle" w="med" len="med"/>
          </a:ln>
        </p:spPr>
        <p:txBody>
          <a:bodyPr>
            <a:spAutoFit/>
          </a:bodyPr>
          <a:lstStyle/>
          <a:p>
            <a:endParaRPr lang="en-US"/>
          </a:p>
        </p:txBody>
      </p:sp>
      <p:sp>
        <p:nvSpPr>
          <p:cNvPr id="108562" name="Text Box 23"/>
          <p:cNvSpPr txBox="1">
            <a:spLocks noChangeArrowheads="1"/>
          </p:cNvSpPr>
          <p:nvPr/>
        </p:nvSpPr>
        <p:spPr bwMode="auto">
          <a:xfrm>
            <a:off x="3276600" y="4391025"/>
            <a:ext cx="3048000" cy="1387475"/>
          </a:xfrm>
          <a:prstGeom prst="rect">
            <a:avLst/>
          </a:prstGeom>
          <a:solidFill>
            <a:schemeClr val="bg1"/>
          </a:solidFill>
          <a:ln w="12700" algn="ctr">
            <a:solidFill>
              <a:schemeClr val="tx1"/>
            </a:solidFill>
            <a:miter lim="800000"/>
            <a:headEnd/>
            <a:tailEnd/>
          </a:ln>
        </p:spPr>
        <p:txBody>
          <a:bodyPr>
            <a:spAutoFit/>
          </a:bodyPr>
          <a:lstStyle/>
          <a:p>
            <a:pPr algn="ctr" eaLnBrk="0" hangingPunct="0">
              <a:lnSpc>
                <a:spcPct val="75000"/>
              </a:lnSpc>
              <a:spcBef>
                <a:spcPct val="50000"/>
              </a:spcBef>
            </a:pPr>
            <a:r>
              <a:rPr lang="en-US" sz="1200" b="1" u="sng">
                <a:latin typeface="Verdana" pitchFamily="34" charset="0"/>
              </a:rPr>
              <a:t>OS Streaming Outcome</a:t>
            </a:r>
          </a:p>
          <a:p>
            <a:pPr algn="ctr" eaLnBrk="0" hangingPunct="0">
              <a:lnSpc>
                <a:spcPct val="85000"/>
              </a:lnSpc>
              <a:spcBef>
                <a:spcPct val="50000"/>
              </a:spcBef>
            </a:pPr>
            <a:r>
              <a:rPr lang="en-US" sz="1200">
                <a:latin typeface="Verdana" pitchFamily="34" charset="0"/>
              </a:rPr>
              <a:t>Low server utilization</a:t>
            </a:r>
          </a:p>
          <a:p>
            <a:pPr algn="ctr" eaLnBrk="0" hangingPunct="0">
              <a:lnSpc>
                <a:spcPct val="85000"/>
              </a:lnSpc>
              <a:spcBef>
                <a:spcPct val="50000"/>
              </a:spcBef>
            </a:pPr>
            <a:r>
              <a:rPr lang="en-US" sz="1200">
                <a:latin typeface="Verdana" pitchFamily="34" charset="0"/>
              </a:rPr>
              <a:t>3-5X clients per server vs. VHD</a:t>
            </a:r>
          </a:p>
          <a:p>
            <a:pPr algn="ctr" eaLnBrk="0" hangingPunct="0">
              <a:lnSpc>
                <a:spcPct val="85000"/>
              </a:lnSpc>
              <a:spcBef>
                <a:spcPct val="50000"/>
              </a:spcBef>
            </a:pPr>
            <a:r>
              <a:rPr lang="en-US" sz="1200">
                <a:latin typeface="Verdana" pitchFamily="34" charset="0"/>
              </a:rPr>
              <a:t>Multimedia apps fully supported</a:t>
            </a:r>
          </a:p>
          <a:p>
            <a:pPr algn="ctr" eaLnBrk="0" hangingPunct="0">
              <a:lnSpc>
                <a:spcPct val="85000"/>
              </a:lnSpc>
              <a:spcBef>
                <a:spcPct val="50000"/>
              </a:spcBef>
            </a:pPr>
            <a:r>
              <a:rPr lang="en-US" sz="1200">
                <a:latin typeface="Verdana" pitchFamily="34" charset="0"/>
              </a:rPr>
              <a:t>Higher network utilization, but falls to near zero after initial burst</a:t>
            </a:r>
          </a:p>
        </p:txBody>
      </p:sp>
      <p:sp>
        <p:nvSpPr>
          <p:cNvPr id="108563" name="Rectangle 3"/>
          <p:cNvSpPr>
            <a:spLocks noChangeArrowheads="1"/>
          </p:cNvSpPr>
          <p:nvPr/>
        </p:nvSpPr>
        <p:spPr bwMode="auto">
          <a:xfrm>
            <a:off x="252413" y="4606925"/>
            <a:ext cx="2209800" cy="2084388"/>
          </a:xfrm>
          <a:prstGeom prst="rect">
            <a:avLst/>
          </a:prstGeom>
          <a:noFill/>
          <a:ln w="9525">
            <a:noFill/>
            <a:miter lim="800000"/>
            <a:headEnd/>
            <a:tailEnd/>
          </a:ln>
        </p:spPr>
        <p:txBody>
          <a:bodyPr lIns="0" tIns="0" rIns="0" bIns="0"/>
          <a:lstStyle/>
          <a:p>
            <a:pPr marL="225425" indent="-225425">
              <a:spcBef>
                <a:spcPct val="20000"/>
              </a:spcBef>
              <a:buFontTx/>
              <a:buChar char="•"/>
            </a:pPr>
            <a:r>
              <a:rPr lang="en-US" sz="1600" b="1">
                <a:latin typeface="Verdana" pitchFamily="34" charset="0"/>
              </a:rPr>
              <a:t>Segmentos</a:t>
            </a:r>
          </a:p>
          <a:p>
            <a:pPr marL="576263" lvl="1" indent="-236538">
              <a:spcBef>
                <a:spcPct val="20000"/>
              </a:spcBef>
              <a:buFontTx/>
              <a:buChar char="–"/>
            </a:pPr>
            <a:r>
              <a:rPr lang="en-US" sz="1600">
                <a:latin typeface="Verdana" pitchFamily="34" charset="0"/>
              </a:rPr>
              <a:t>Training rooms</a:t>
            </a:r>
          </a:p>
          <a:p>
            <a:pPr marL="576263" lvl="1" indent="-236538">
              <a:spcBef>
                <a:spcPct val="20000"/>
              </a:spcBef>
              <a:buFontTx/>
              <a:buChar char="–"/>
            </a:pPr>
            <a:r>
              <a:rPr lang="en-US" sz="1600">
                <a:latin typeface="Verdana" pitchFamily="34" charset="0"/>
              </a:rPr>
              <a:t>PCs en Fabs</a:t>
            </a:r>
          </a:p>
          <a:p>
            <a:pPr marL="576263" lvl="1" indent="-236538">
              <a:spcBef>
                <a:spcPct val="20000"/>
              </a:spcBef>
              <a:buFontTx/>
              <a:buChar char="–"/>
            </a:pPr>
            <a:r>
              <a:rPr lang="en-US" sz="1600">
                <a:latin typeface="Verdana" pitchFamily="34" charset="0"/>
              </a:rPr>
              <a:t>Call centers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23850" y="76200"/>
            <a:ext cx="8820150" cy="673100"/>
          </a:xfrm>
        </p:spPr>
        <p:txBody>
          <a:bodyPr lIns="0" tIns="0" rIns="0" bIns="0" anchor="t"/>
          <a:lstStyle/>
          <a:p>
            <a:pPr algn="l"/>
            <a:r>
              <a:rPr lang="en-US" smtClean="0"/>
              <a:t>Cómo mejorar la gestión del puesto</a:t>
            </a:r>
            <a:r>
              <a:rPr lang="en-US" sz="3600" smtClean="0"/>
              <a:t> </a:t>
            </a:r>
            <a:br>
              <a:rPr lang="en-US" sz="3600" smtClean="0"/>
            </a:br>
            <a:r>
              <a:rPr lang="en-US" sz="2800" u="sng" smtClean="0"/>
              <a:t>Segundo</a:t>
            </a:r>
            <a:r>
              <a:rPr lang="en-US" sz="2800" smtClean="0"/>
              <a:t> paso: : Virtualization &amp; Streaming</a:t>
            </a:r>
          </a:p>
        </p:txBody>
      </p:sp>
      <p:pic>
        <p:nvPicPr>
          <p:cNvPr id="40963" name="Picture 3"/>
          <p:cNvPicPr>
            <a:picLocks noChangeAspect="1" noChangeArrowheads="1"/>
          </p:cNvPicPr>
          <p:nvPr/>
        </p:nvPicPr>
        <p:blipFill>
          <a:blip r:embed="rId2">
            <a:clrChange>
              <a:clrFrom>
                <a:srgbClr val="0033FF"/>
              </a:clrFrom>
              <a:clrTo>
                <a:srgbClr val="0033FF">
                  <a:alpha val="0"/>
                </a:srgbClr>
              </a:clrTo>
            </a:clrChange>
          </a:blip>
          <a:srcRect/>
          <a:stretch>
            <a:fillRect/>
          </a:stretch>
        </p:blipFill>
        <p:spPr bwMode="auto">
          <a:xfrm>
            <a:off x="0" y="4552950"/>
            <a:ext cx="4419600" cy="1524000"/>
          </a:xfrm>
          <a:prstGeom prst="rect">
            <a:avLst/>
          </a:prstGeom>
          <a:noFill/>
          <a:ln w="12700">
            <a:noFill/>
            <a:miter lim="800000"/>
            <a:headEnd type="none" w="sm" len="sm"/>
            <a:tailEnd type="none" w="sm" len="sm"/>
          </a:ln>
          <a:effectLst>
            <a:outerShdw dist="107763" dir="2700000" algn="ctr" rotWithShape="0">
              <a:schemeClr val="bg2">
                <a:alpha val="50000"/>
              </a:schemeClr>
            </a:outerShdw>
          </a:effectLst>
        </p:spPr>
      </p:pic>
      <p:pic>
        <p:nvPicPr>
          <p:cNvPr id="40964" name="Picture 4"/>
          <p:cNvPicPr>
            <a:picLocks noChangeArrowheads="1"/>
          </p:cNvPicPr>
          <p:nvPr/>
        </p:nvPicPr>
        <p:blipFill>
          <a:blip r:embed="rId2">
            <a:clrChange>
              <a:clrFrom>
                <a:srgbClr val="0033FF"/>
              </a:clrFrom>
              <a:clrTo>
                <a:srgbClr val="0033FF">
                  <a:alpha val="0"/>
                </a:srgbClr>
              </a:clrTo>
            </a:clrChange>
          </a:blip>
          <a:srcRect/>
          <a:stretch>
            <a:fillRect/>
          </a:stretch>
        </p:blipFill>
        <p:spPr bwMode="auto">
          <a:xfrm>
            <a:off x="4572000" y="4400550"/>
            <a:ext cx="4386263" cy="1692275"/>
          </a:xfrm>
          <a:prstGeom prst="rect">
            <a:avLst/>
          </a:prstGeom>
          <a:noFill/>
          <a:ln w="12700">
            <a:noFill/>
            <a:miter lim="800000"/>
            <a:headEnd type="none" w="sm" len="sm"/>
            <a:tailEnd type="none" w="sm" len="sm"/>
          </a:ln>
          <a:effectLst>
            <a:outerShdw dist="107763" dir="2700000" algn="ctr" rotWithShape="0">
              <a:schemeClr val="bg2">
                <a:alpha val="50000"/>
              </a:schemeClr>
            </a:outerShdw>
          </a:effectLst>
        </p:spPr>
      </p:pic>
      <p:sp>
        <p:nvSpPr>
          <p:cNvPr id="81925" name="Rectangle 5"/>
          <p:cNvSpPr>
            <a:spLocks noChangeArrowheads="1"/>
          </p:cNvSpPr>
          <p:nvPr/>
        </p:nvSpPr>
        <p:spPr bwMode="auto">
          <a:xfrm>
            <a:off x="4667250" y="4667250"/>
            <a:ext cx="4464050" cy="1052513"/>
          </a:xfrm>
          <a:prstGeom prst="rect">
            <a:avLst/>
          </a:prstGeom>
          <a:noFill/>
          <a:ln w="12700" algn="ctr">
            <a:noFill/>
            <a:miter lim="800000"/>
            <a:headEnd/>
            <a:tailEnd/>
          </a:ln>
        </p:spPr>
        <p:txBody>
          <a:bodyPr anchor="ctr">
            <a:spAutoFit/>
          </a:bodyPr>
          <a:lstStyle/>
          <a:p>
            <a:pPr algn="ctr" eaLnBrk="0" hangingPunct="0">
              <a:lnSpc>
                <a:spcPct val="90000"/>
              </a:lnSpc>
              <a:spcBef>
                <a:spcPct val="50000"/>
              </a:spcBef>
            </a:pPr>
            <a:r>
              <a:rPr lang="en-US" sz="1400" b="1" i="1">
                <a:latin typeface="Candara" pitchFamily="34" charset="0"/>
              </a:rPr>
              <a:t>“A NEW information technology discipline is emerging around application delivery to control desktop management costs and security… the next generation of delivery is application streaming”  </a:t>
            </a:r>
            <a:r>
              <a:rPr lang="en-US" sz="1400" b="1">
                <a:latin typeface="Candara" pitchFamily="34" charset="0"/>
              </a:rPr>
              <a:t>Martin Gilliland, Gartner</a:t>
            </a:r>
          </a:p>
        </p:txBody>
      </p:sp>
      <p:pic>
        <p:nvPicPr>
          <p:cNvPr id="81926" name="Picture 6"/>
          <p:cNvPicPr>
            <a:picLocks noChangeAspect="1" noChangeArrowheads="1"/>
          </p:cNvPicPr>
          <p:nvPr/>
        </p:nvPicPr>
        <p:blipFill>
          <a:blip r:embed="rId3"/>
          <a:srcRect/>
          <a:stretch>
            <a:fillRect/>
          </a:stretch>
        </p:blipFill>
        <p:spPr bwMode="auto">
          <a:xfrm>
            <a:off x="4406900" y="1311275"/>
            <a:ext cx="4316413" cy="3111500"/>
          </a:xfrm>
          <a:prstGeom prst="rect">
            <a:avLst/>
          </a:prstGeom>
          <a:noFill/>
          <a:ln w="9525">
            <a:noFill/>
            <a:miter lim="800000"/>
            <a:headEnd/>
            <a:tailEnd/>
          </a:ln>
        </p:spPr>
      </p:pic>
      <p:sp>
        <p:nvSpPr>
          <p:cNvPr id="81927" name="Text Box 7"/>
          <p:cNvSpPr txBox="1">
            <a:spLocks noChangeArrowheads="1"/>
          </p:cNvSpPr>
          <p:nvPr/>
        </p:nvSpPr>
        <p:spPr bwMode="auto">
          <a:xfrm>
            <a:off x="7710488" y="4105275"/>
            <a:ext cx="798512" cy="214313"/>
          </a:xfrm>
          <a:prstGeom prst="rect">
            <a:avLst/>
          </a:prstGeom>
          <a:noFill/>
          <a:ln w="9525">
            <a:noFill/>
            <a:miter lim="800000"/>
            <a:headEnd/>
            <a:tailEnd/>
          </a:ln>
        </p:spPr>
        <p:txBody>
          <a:bodyPr wrap="none">
            <a:spAutoFit/>
          </a:bodyPr>
          <a:lstStyle/>
          <a:p>
            <a:pPr algn="ctr" eaLnBrk="0" hangingPunct="0"/>
            <a:r>
              <a:rPr lang="en-US" sz="800" b="1">
                <a:solidFill>
                  <a:schemeClr val="bg2"/>
                </a:solidFill>
                <a:latin typeface="Candara" pitchFamily="34" charset="0"/>
              </a:rPr>
              <a:t>The 451 Group</a:t>
            </a:r>
          </a:p>
        </p:txBody>
      </p:sp>
      <p:sp>
        <p:nvSpPr>
          <p:cNvPr id="81928" name="Rectangle 16"/>
          <p:cNvSpPr>
            <a:spLocks noChangeArrowheads="1"/>
          </p:cNvSpPr>
          <p:nvPr/>
        </p:nvSpPr>
        <p:spPr bwMode="auto">
          <a:xfrm>
            <a:off x="228600" y="4654550"/>
            <a:ext cx="4114800" cy="1155700"/>
          </a:xfrm>
          <a:prstGeom prst="rect">
            <a:avLst/>
          </a:prstGeom>
          <a:noFill/>
          <a:ln w="12700" algn="ctr">
            <a:noFill/>
            <a:miter lim="800000"/>
            <a:headEnd/>
            <a:tailEnd/>
          </a:ln>
        </p:spPr>
        <p:txBody>
          <a:bodyPr anchor="ctr">
            <a:spAutoFit/>
          </a:bodyPr>
          <a:lstStyle/>
          <a:p>
            <a:pPr algn="ctr" eaLnBrk="0" hangingPunct="0"/>
            <a:r>
              <a:rPr lang="en-US" sz="1400" b="1" i="1">
                <a:latin typeface="Candara" pitchFamily="34" charset="0"/>
              </a:rPr>
              <a:t>“"In the future, IDC believes that application</a:t>
            </a:r>
          </a:p>
          <a:p>
            <a:pPr algn="ctr" eaLnBrk="0" hangingPunct="0"/>
            <a:r>
              <a:rPr lang="en-US" sz="1400" b="1" i="1">
                <a:latin typeface="Candara" pitchFamily="34" charset="0"/>
              </a:rPr>
              <a:t>virtualization and streaming technology will become an increasingly common</a:t>
            </a:r>
          </a:p>
          <a:p>
            <a:pPr algn="ctr" eaLnBrk="0" hangingPunct="0"/>
            <a:r>
              <a:rPr lang="en-US" sz="1400" b="1" i="1">
                <a:latin typeface="Candara" pitchFamily="34" charset="0"/>
              </a:rPr>
              <a:t>way for many IT organizations to deploy and manage applications.“ Mike Rose, IDC</a:t>
            </a:r>
          </a:p>
        </p:txBody>
      </p:sp>
      <p:sp>
        <p:nvSpPr>
          <p:cNvPr id="81929" name="Slide Number Placeholder 6"/>
          <p:cNvSpPr txBox="1">
            <a:spLocks noGrp="1"/>
          </p:cNvSpPr>
          <p:nvPr/>
        </p:nvSpPr>
        <p:spPr bwMode="auto">
          <a:xfrm>
            <a:off x="458788" y="6357938"/>
            <a:ext cx="303212" cy="304800"/>
          </a:xfrm>
          <a:prstGeom prst="rect">
            <a:avLst/>
          </a:prstGeom>
          <a:noFill/>
          <a:ln w="9525">
            <a:noFill/>
            <a:miter lim="800000"/>
            <a:headEnd/>
            <a:tailEnd/>
          </a:ln>
        </p:spPr>
        <p:txBody>
          <a:bodyPr lIns="0" tIns="0" rIns="0" bIns="0"/>
          <a:lstStyle/>
          <a:p>
            <a:pPr eaLnBrk="0" hangingPunct="0"/>
            <a:fld id="{F65D5795-0606-4885-9D4D-A26A1B32BF2E}" type="slidenum">
              <a:rPr lang="en-US" sz="800" b="1">
                <a:solidFill>
                  <a:srgbClr val="FFFFFF"/>
                </a:solidFill>
              </a:rPr>
              <a:pPr eaLnBrk="0" hangingPunct="0"/>
              <a:t>7</a:t>
            </a:fld>
            <a:endParaRPr lang="en-US" sz="800" b="1">
              <a:solidFill>
                <a:srgbClr val="FFFFFF"/>
              </a:solidFill>
            </a:endParaRPr>
          </a:p>
        </p:txBody>
      </p:sp>
      <p:pic>
        <p:nvPicPr>
          <p:cNvPr id="81930" name="Picture 16"/>
          <p:cNvPicPr>
            <a:picLocks noChangeAspect="1" noChangeArrowheads="1"/>
          </p:cNvPicPr>
          <p:nvPr/>
        </p:nvPicPr>
        <p:blipFill>
          <a:blip r:embed="rId4"/>
          <a:srcRect/>
          <a:stretch>
            <a:fillRect/>
          </a:stretch>
        </p:blipFill>
        <p:spPr bwMode="auto">
          <a:xfrm>
            <a:off x="195263" y="1250950"/>
            <a:ext cx="4168775" cy="3146425"/>
          </a:xfrm>
          <a:prstGeom prst="rect">
            <a:avLst/>
          </a:prstGeom>
          <a:noFill/>
          <a:ln w="9525">
            <a:noFill/>
            <a:miter lim="800000"/>
            <a:headEnd/>
            <a:tailEnd/>
          </a:ln>
        </p:spPr>
      </p:pic>
      <p:sp>
        <p:nvSpPr>
          <p:cNvPr id="81931" name="Rectangle 17"/>
          <p:cNvSpPr>
            <a:spLocks noChangeArrowheads="1"/>
          </p:cNvSpPr>
          <p:nvPr/>
        </p:nvSpPr>
        <p:spPr bwMode="auto">
          <a:xfrm>
            <a:off x="1816100" y="6119813"/>
            <a:ext cx="6572250" cy="404812"/>
          </a:xfrm>
          <a:prstGeom prst="rect">
            <a:avLst/>
          </a:prstGeom>
          <a:solidFill>
            <a:schemeClr val="bg1"/>
          </a:solidFill>
          <a:ln w="38100">
            <a:solidFill>
              <a:schemeClr val="tx1"/>
            </a:solidFill>
            <a:miter lim="800000"/>
            <a:headEnd/>
            <a:tailEnd/>
          </a:ln>
        </p:spPr>
        <p:txBody>
          <a:bodyPr>
            <a:spAutoFit/>
          </a:bodyPr>
          <a:lstStyle/>
          <a:p>
            <a:r>
              <a:rPr lang="en-US">
                <a:latin typeface="Verdana" pitchFamily="34" charset="0"/>
              </a:rPr>
              <a:t>“New application delivery methods are emerging”</a:t>
            </a:r>
            <a:endParaRPr lang="en-GB">
              <a:latin typeface="Verdan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Line 14"/>
          <p:cNvSpPr>
            <a:spLocks noChangeShapeType="1"/>
          </p:cNvSpPr>
          <p:nvPr/>
        </p:nvSpPr>
        <p:spPr bwMode="auto">
          <a:xfrm>
            <a:off x="1746250" y="3289300"/>
            <a:ext cx="6934200" cy="0"/>
          </a:xfrm>
          <a:prstGeom prst="line">
            <a:avLst/>
          </a:prstGeom>
          <a:noFill/>
          <a:ln w="22225">
            <a:solidFill>
              <a:schemeClr val="tx1"/>
            </a:solidFill>
            <a:prstDash val="dash"/>
            <a:round/>
            <a:headEnd/>
            <a:tailEnd/>
          </a:ln>
        </p:spPr>
        <p:txBody>
          <a:bodyPr lIns="91435" tIns="45718" rIns="91435" bIns="45718">
            <a:spAutoFit/>
          </a:bodyPr>
          <a:lstStyle/>
          <a:p>
            <a:endParaRPr lang="en-US"/>
          </a:p>
        </p:txBody>
      </p:sp>
      <p:sp>
        <p:nvSpPr>
          <p:cNvPr id="114691" name="Text Box 15"/>
          <p:cNvSpPr txBox="1">
            <a:spLocks noChangeArrowheads="1"/>
          </p:cNvSpPr>
          <p:nvPr/>
        </p:nvSpPr>
        <p:spPr bwMode="auto">
          <a:xfrm>
            <a:off x="0" y="1581150"/>
            <a:ext cx="1714500" cy="1006475"/>
          </a:xfrm>
          <a:prstGeom prst="rect">
            <a:avLst/>
          </a:prstGeom>
          <a:noFill/>
          <a:ln w="22225" algn="ctr">
            <a:noFill/>
            <a:miter lim="800000"/>
            <a:headEnd/>
            <a:tailEnd/>
          </a:ln>
        </p:spPr>
        <p:txBody>
          <a:bodyPr lIns="91435" tIns="45718" rIns="91435" bIns="45718">
            <a:spAutoFit/>
          </a:bodyPr>
          <a:lstStyle/>
          <a:p>
            <a:pPr algn="r"/>
            <a:r>
              <a:rPr lang="en-US" sz="2000">
                <a:latin typeface="Neo Sans Intel" pitchFamily="34" charset="0"/>
              </a:rPr>
              <a:t>Movilidad</a:t>
            </a:r>
          </a:p>
          <a:p>
            <a:pPr algn="r"/>
            <a:r>
              <a:rPr lang="en-US" sz="2000">
                <a:latin typeface="Neo Sans Intel" pitchFamily="34" charset="0"/>
              </a:rPr>
              <a:t>Disponibilidad</a:t>
            </a:r>
          </a:p>
          <a:p>
            <a:pPr algn="r"/>
            <a:r>
              <a:rPr lang="en-US" sz="2000">
                <a:latin typeface="Neo Sans Intel" pitchFamily="34" charset="0"/>
              </a:rPr>
              <a:t>Off-Line</a:t>
            </a:r>
          </a:p>
        </p:txBody>
      </p:sp>
      <p:sp>
        <p:nvSpPr>
          <p:cNvPr id="114692" name="Text Box 16"/>
          <p:cNvSpPr txBox="1">
            <a:spLocks noChangeArrowheads="1"/>
          </p:cNvSpPr>
          <p:nvPr/>
        </p:nvSpPr>
        <p:spPr bwMode="auto">
          <a:xfrm>
            <a:off x="142875" y="4054475"/>
            <a:ext cx="1571625" cy="1006475"/>
          </a:xfrm>
          <a:prstGeom prst="rect">
            <a:avLst/>
          </a:prstGeom>
          <a:noFill/>
          <a:ln w="22225" algn="ctr">
            <a:noFill/>
            <a:miter lim="800000"/>
            <a:headEnd/>
            <a:tailEnd/>
          </a:ln>
        </p:spPr>
        <p:txBody>
          <a:bodyPr lIns="91435" tIns="45718" rIns="91435" bIns="45718">
            <a:spAutoFit/>
          </a:bodyPr>
          <a:lstStyle/>
          <a:p>
            <a:pPr algn="r"/>
            <a:r>
              <a:rPr lang="en-US" sz="2000">
                <a:latin typeface="Neo Sans Intel" pitchFamily="34" charset="0"/>
              </a:rPr>
              <a:t>Conectividad </a:t>
            </a:r>
            <a:br>
              <a:rPr lang="en-US" sz="2000">
                <a:latin typeface="Neo Sans Intel" pitchFamily="34" charset="0"/>
              </a:rPr>
            </a:br>
            <a:r>
              <a:rPr lang="en-US" sz="2000">
                <a:latin typeface="Neo Sans Intel" pitchFamily="34" charset="0"/>
              </a:rPr>
              <a:t>permamente</a:t>
            </a:r>
            <a:br>
              <a:rPr lang="en-US" sz="2000">
                <a:latin typeface="Neo Sans Intel" pitchFamily="34" charset="0"/>
              </a:rPr>
            </a:br>
            <a:r>
              <a:rPr lang="en-US" sz="2000">
                <a:latin typeface="Neo Sans Intel" pitchFamily="34" charset="0"/>
              </a:rPr>
              <a:t>sólamente</a:t>
            </a:r>
          </a:p>
        </p:txBody>
      </p:sp>
      <p:sp>
        <p:nvSpPr>
          <p:cNvPr id="114693" name="Text Box 17"/>
          <p:cNvSpPr txBox="1">
            <a:spLocks noChangeArrowheads="1"/>
          </p:cNvSpPr>
          <p:nvPr/>
        </p:nvSpPr>
        <p:spPr bwMode="auto">
          <a:xfrm>
            <a:off x="2043113" y="5859463"/>
            <a:ext cx="2133600" cy="777875"/>
          </a:xfrm>
          <a:prstGeom prst="rect">
            <a:avLst/>
          </a:prstGeom>
          <a:noFill/>
          <a:ln w="22225" algn="ctr">
            <a:noFill/>
            <a:miter lim="800000"/>
            <a:headEnd/>
            <a:tailEnd/>
          </a:ln>
        </p:spPr>
        <p:txBody>
          <a:bodyPr lIns="91435" tIns="45718" rIns="91435" bIns="45718">
            <a:spAutoFit/>
          </a:bodyPr>
          <a:lstStyle/>
          <a:p>
            <a:pPr algn="ctr">
              <a:lnSpc>
                <a:spcPts val="1800"/>
              </a:lnSpc>
              <a:spcBef>
                <a:spcPts val="600"/>
              </a:spcBef>
              <a:spcAft>
                <a:spcPts val="600"/>
              </a:spcAft>
            </a:pPr>
            <a:r>
              <a:rPr lang="en-US" sz="1600">
                <a:latin typeface="Neo Sans Intel" pitchFamily="34" charset="0"/>
              </a:rPr>
              <a:t>Server Computing, Almacenamiento centralizado</a:t>
            </a:r>
          </a:p>
        </p:txBody>
      </p:sp>
      <p:sp>
        <p:nvSpPr>
          <p:cNvPr id="114694" name="Text Box 18"/>
          <p:cNvSpPr txBox="1">
            <a:spLocks noChangeArrowheads="1"/>
          </p:cNvSpPr>
          <p:nvPr/>
        </p:nvSpPr>
        <p:spPr bwMode="auto">
          <a:xfrm>
            <a:off x="6553200" y="5819775"/>
            <a:ext cx="2028825" cy="777875"/>
          </a:xfrm>
          <a:prstGeom prst="rect">
            <a:avLst/>
          </a:prstGeom>
          <a:noFill/>
          <a:ln w="22225" algn="ctr">
            <a:noFill/>
            <a:miter lim="800000"/>
            <a:headEnd/>
            <a:tailEnd/>
          </a:ln>
        </p:spPr>
        <p:txBody>
          <a:bodyPr lIns="91435" tIns="45718" rIns="91435" bIns="45718">
            <a:spAutoFit/>
          </a:bodyPr>
          <a:lstStyle/>
          <a:p>
            <a:pPr algn="ctr">
              <a:lnSpc>
                <a:spcPts val="1800"/>
              </a:lnSpc>
              <a:spcBef>
                <a:spcPts val="600"/>
              </a:spcBef>
              <a:spcAft>
                <a:spcPts val="600"/>
              </a:spcAft>
            </a:pPr>
            <a:r>
              <a:rPr lang="en-US" sz="1600">
                <a:latin typeface="Neo Sans Intel" pitchFamily="34" charset="0"/>
              </a:rPr>
              <a:t>Client Computing, Almacenamiento Centralizado o Local</a:t>
            </a:r>
          </a:p>
        </p:txBody>
      </p:sp>
      <p:sp>
        <p:nvSpPr>
          <p:cNvPr id="114695" name="Text Box 27"/>
          <p:cNvSpPr txBox="1">
            <a:spLocks noChangeArrowheads="1"/>
          </p:cNvSpPr>
          <p:nvPr/>
        </p:nvSpPr>
        <p:spPr bwMode="auto">
          <a:xfrm>
            <a:off x="4800600" y="5786438"/>
            <a:ext cx="1676400" cy="777875"/>
          </a:xfrm>
          <a:prstGeom prst="rect">
            <a:avLst/>
          </a:prstGeom>
          <a:noFill/>
          <a:ln w="22225" algn="ctr">
            <a:noFill/>
            <a:miter lim="800000"/>
            <a:headEnd/>
            <a:tailEnd/>
          </a:ln>
        </p:spPr>
        <p:txBody>
          <a:bodyPr lIns="91435" tIns="45718" rIns="91435" bIns="45718">
            <a:spAutoFit/>
          </a:bodyPr>
          <a:lstStyle/>
          <a:p>
            <a:pPr algn="ctr">
              <a:lnSpc>
                <a:spcPts val="1800"/>
              </a:lnSpc>
              <a:spcBef>
                <a:spcPts val="600"/>
              </a:spcBef>
              <a:spcAft>
                <a:spcPts val="600"/>
              </a:spcAft>
            </a:pPr>
            <a:r>
              <a:rPr lang="en-US" sz="1600">
                <a:latin typeface="Neo Sans Intel" pitchFamily="34" charset="0"/>
              </a:rPr>
              <a:t>Client Computing, Almacenamiento centralizado</a:t>
            </a:r>
          </a:p>
        </p:txBody>
      </p:sp>
      <p:grpSp>
        <p:nvGrpSpPr>
          <p:cNvPr id="2" name="Group 47"/>
          <p:cNvGrpSpPr>
            <a:grpSpLocks/>
          </p:cNvGrpSpPr>
          <p:nvPr/>
        </p:nvGrpSpPr>
        <p:grpSpPr bwMode="auto">
          <a:xfrm>
            <a:off x="1762125" y="3233738"/>
            <a:ext cx="3352800" cy="2419350"/>
            <a:chOff x="3048000" y="3886199"/>
            <a:chExt cx="5364480" cy="2903715"/>
          </a:xfrm>
        </p:grpSpPr>
        <p:sp>
          <p:nvSpPr>
            <p:cNvPr id="137223" name="Rectangle 7"/>
            <p:cNvSpPr>
              <a:spLocks noChangeArrowheads="1"/>
            </p:cNvSpPr>
            <p:nvPr/>
          </p:nvSpPr>
          <p:spPr bwMode="auto">
            <a:xfrm>
              <a:off x="3048000" y="3886199"/>
              <a:ext cx="5364480" cy="2903715"/>
            </a:xfrm>
            <a:prstGeom prst="rect">
              <a:avLst/>
            </a:prstGeom>
            <a:gradFill flip="none" rotWithShape="1">
              <a:gsLst>
                <a:gs pos="0">
                  <a:schemeClr val="accent2">
                    <a:shade val="51000"/>
                    <a:satMod val="130000"/>
                    <a:alpha val="0"/>
                  </a:schemeClr>
                </a:gs>
                <a:gs pos="80000">
                  <a:schemeClr val="accent2">
                    <a:shade val="93000"/>
                    <a:satMod val="130000"/>
                  </a:schemeClr>
                </a:gs>
                <a:gs pos="100000">
                  <a:schemeClr val="accent2">
                    <a:shade val="94000"/>
                    <a:satMod val="135000"/>
                  </a:schemeClr>
                </a:gs>
              </a:gsLst>
              <a:lin ang="5400000" scaled="1"/>
              <a:tileRect/>
            </a:gradFill>
            <a:ln>
              <a:noFill/>
              <a:headEnd/>
              <a:tailEnd/>
            </a:ln>
          </p:spPr>
          <p:style>
            <a:lnRef idx="1">
              <a:schemeClr val="accent2"/>
            </a:lnRef>
            <a:fillRef idx="3">
              <a:schemeClr val="accent2"/>
            </a:fillRef>
            <a:effectRef idx="2">
              <a:schemeClr val="accent2"/>
            </a:effectRef>
            <a:fontRef idx="minor">
              <a:schemeClr val="lt1"/>
            </a:fontRef>
          </p:style>
          <p:txBody>
            <a:bodyPr lIns="130622" tIns="65311" rIns="130622" bIns="65311" anchor="ctr"/>
            <a:lstStyle/>
            <a:p>
              <a:endParaRPr lang="en-GB">
                <a:solidFill>
                  <a:schemeClr val="tx2"/>
                </a:solidFill>
                <a:latin typeface="Verdana" pitchFamily="34" charset="0"/>
                <a:cs typeface="Arial" charset="0"/>
              </a:endParaRPr>
            </a:p>
          </p:txBody>
        </p:sp>
        <p:grpSp>
          <p:nvGrpSpPr>
            <p:cNvPr id="3" name="Group 37"/>
            <p:cNvGrpSpPr>
              <a:grpSpLocks/>
            </p:cNvGrpSpPr>
            <p:nvPr/>
          </p:nvGrpSpPr>
          <p:grpSpPr bwMode="auto">
            <a:xfrm>
              <a:off x="3277870" y="5867737"/>
              <a:ext cx="1586230" cy="699255"/>
              <a:chOff x="3277870" y="5825452"/>
              <a:chExt cx="1586230" cy="699255"/>
            </a:xfrm>
          </p:grpSpPr>
          <p:sp>
            <p:nvSpPr>
              <p:cNvPr id="137224" name="AutoShape 8"/>
              <p:cNvSpPr>
                <a:spLocks noChangeArrowheads="1"/>
              </p:cNvSpPr>
              <p:nvPr/>
            </p:nvSpPr>
            <p:spPr bwMode="auto">
              <a:xfrm>
                <a:off x="3279140" y="5825452"/>
                <a:ext cx="1584960" cy="69925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lIns="130622" tIns="65311" rIns="130622" bIns="65311" anchor="ctr"/>
              <a:lstStyle/>
              <a:p>
                <a:pPr algn="ctr"/>
                <a:endParaRPr lang="en-GB" sz="1100">
                  <a:solidFill>
                    <a:schemeClr val="tx2"/>
                  </a:solidFill>
                  <a:latin typeface="Verdana" pitchFamily="34" charset="0"/>
                  <a:cs typeface="Arial" charset="0"/>
                </a:endParaRPr>
              </a:p>
            </p:txBody>
          </p:sp>
          <p:sp>
            <p:nvSpPr>
              <p:cNvPr id="114700" name="Text Box 19"/>
              <p:cNvSpPr txBox="1">
                <a:spLocks noChangeArrowheads="1"/>
              </p:cNvSpPr>
              <p:nvPr/>
            </p:nvSpPr>
            <p:spPr bwMode="auto">
              <a:xfrm>
                <a:off x="3277870" y="5863215"/>
                <a:ext cx="1584960" cy="560071"/>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Terminal Services</a:t>
                </a:r>
              </a:p>
            </p:txBody>
          </p:sp>
        </p:grpSp>
        <p:grpSp>
          <p:nvGrpSpPr>
            <p:cNvPr id="4" name="Group 36"/>
            <p:cNvGrpSpPr>
              <a:grpSpLocks/>
            </p:cNvGrpSpPr>
            <p:nvPr/>
          </p:nvGrpSpPr>
          <p:grpSpPr bwMode="auto">
            <a:xfrm>
              <a:off x="4861560" y="5867737"/>
              <a:ext cx="1950720" cy="699255"/>
              <a:chOff x="4861560" y="5818213"/>
              <a:chExt cx="1950720" cy="699255"/>
            </a:xfrm>
          </p:grpSpPr>
          <p:sp>
            <p:nvSpPr>
              <p:cNvPr id="137225" name="AutoShape 9"/>
              <p:cNvSpPr>
                <a:spLocks noChangeArrowheads="1"/>
              </p:cNvSpPr>
              <p:nvPr/>
            </p:nvSpPr>
            <p:spPr bwMode="auto">
              <a:xfrm>
                <a:off x="5013960" y="5818213"/>
                <a:ext cx="1584960" cy="69925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lIns="130622" tIns="65311" rIns="130622" bIns="65311" anchor="ctr"/>
              <a:lstStyle/>
              <a:p>
                <a:pPr algn="ctr"/>
                <a:endParaRPr lang="en-GB" sz="1100">
                  <a:solidFill>
                    <a:schemeClr val="tx2"/>
                  </a:solidFill>
                  <a:latin typeface="Verdana" pitchFamily="34" charset="0"/>
                  <a:cs typeface="Arial" charset="0"/>
                </a:endParaRPr>
              </a:p>
            </p:txBody>
          </p:sp>
          <p:sp>
            <p:nvSpPr>
              <p:cNvPr id="114703" name="Text Box 20"/>
              <p:cNvSpPr txBox="1">
                <a:spLocks noChangeArrowheads="1"/>
              </p:cNvSpPr>
              <p:nvPr/>
            </p:nvSpPr>
            <p:spPr bwMode="auto">
              <a:xfrm>
                <a:off x="4861560" y="5855976"/>
                <a:ext cx="1950720" cy="560071"/>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Virtual Desktop Infrastructure</a:t>
                </a:r>
              </a:p>
            </p:txBody>
          </p:sp>
        </p:grpSp>
        <p:grpSp>
          <p:nvGrpSpPr>
            <p:cNvPr id="5" name="Group 34"/>
            <p:cNvGrpSpPr>
              <a:grpSpLocks/>
            </p:cNvGrpSpPr>
            <p:nvPr/>
          </p:nvGrpSpPr>
          <p:grpSpPr bwMode="auto">
            <a:xfrm>
              <a:off x="6705600" y="5867737"/>
              <a:ext cx="1584960" cy="699255"/>
              <a:chOff x="6705600" y="5854401"/>
              <a:chExt cx="1584960" cy="699255"/>
            </a:xfrm>
          </p:grpSpPr>
          <p:sp>
            <p:nvSpPr>
              <p:cNvPr id="137226" name="AutoShape 10"/>
              <p:cNvSpPr>
                <a:spLocks noChangeArrowheads="1"/>
              </p:cNvSpPr>
              <p:nvPr/>
            </p:nvSpPr>
            <p:spPr bwMode="auto">
              <a:xfrm>
                <a:off x="6705600" y="5854401"/>
                <a:ext cx="1584960" cy="69925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lIns="130622" tIns="65311" rIns="130622" bIns="65311" anchor="ctr"/>
              <a:lstStyle/>
              <a:p>
                <a:pPr algn="ctr"/>
                <a:endParaRPr lang="en-GB" sz="1100">
                  <a:solidFill>
                    <a:schemeClr val="tx2"/>
                  </a:solidFill>
                  <a:latin typeface="Verdana" pitchFamily="34" charset="0"/>
                  <a:cs typeface="Arial" charset="0"/>
                </a:endParaRPr>
              </a:p>
            </p:txBody>
          </p:sp>
          <p:sp>
            <p:nvSpPr>
              <p:cNvPr id="114706" name="Text Box 21"/>
              <p:cNvSpPr txBox="1">
                <a:spLocks noChangeArrowheads="1"/>
              </p:cNvSpPr>
              <p:nvPr/>
            </p:nvSpPr>
            <p:spPr bwMode="auto">
              <a:xfrm>
                <a:off x="6705600" y="5892164"/>
                <a:ext cx="1584960" cy="560071"/>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1:Many Blade PC</a:t>
                </a:r>
              </a:p>
            </p:txBody>
          </p:sp>
        </p:grpSp>
        <p:grpSp>
          <p:nvGrpSpPr>
            <p:cNvPr id="6" name="Group 38"/>
            <p:cNvGrpSpPr>
              <a:grpSpLocks/>
            </p:cNvGrpSpPr>
            <p:nvPr/>
          </p:nvGrpSpPr>
          <p:grpSpPr bwMode="auto">
            <a:xfrm>
              <a:off x="3276600" y="4896021"/>
              <a:ext cx="1584960" cy="699255"/>
              <a:chOff x="3276600" y="4896021"/>
              <a:chExt cx="1584960" cy="699255"/>
            </a:xfrm>
          </p:grpSpPr>
          <p:sp>
            <p:nvSpPr>
              <p:cNvPr id="137244" name="AutoShape 28"/>
              <p:cNvSpPr>
                <a:spLocks noChangeArrowheads="1"/>
              </p:cNvSpPr>
              <p:nvPr/>
            </p:nvSpPr>
            <p:spPr bwMode="auto">
              <a:xfrm>
                <a:off x="3276600" y="4896021"/>
                <a:ext cx="1584960" cy="699254"/>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lIns="130622" tIns="65311" rIns="130622" bIns="65311" anchor="ctr"/>
              <a:lstStyle/>
              <a:p>
                <a:pPr algn="ctr"/>
                <a:endParaRPr lang="en-GB" sz="1100">
                  <a:solidFill>
                    <a:schemeClr val="tx2"/>
                  </a:solidFill>
                  <a:latin typeface="Verdana" pitchFamily="34" charset="0"/>
                  <a:cs typeface="Arial" charset="0"/>
                </a:endParaRPr>
              </a:p>
            </p:txBody>
          </p:sp>
          <p:sp>
            <p:nvSpPr>
              <p:cNvPr id="114709" name="Text Box 29"/>
              <p:cNvSpPr txBox="1">
                <a:spLocks noChangeArrowheads="1"/>
              </p:cNvSpPr>
              <p:nvPr/>
            </p:nvSpPr>
            <p:spPr bwMode="auto">
              <a:xfrm>
                <a:off x="3276600" y="4933942"/>
                <a:ext cx="1584960" cy="560069"/>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Web-Based Apps</a:t>
                </a:r>
              </a:p>
            </p:txBody>
          </p:sp>
        </p:grpSp>
      </p:grpSp>
      <p:grpSp>
        <p:nvGrpSpPr>
          <p:cNvPr id="7" name="Group 46"/>
          <p:cNvGrpSpPr>
            <a:grpSpLocks/>
          </p:cNvGrpSpPr>
          <p:nvPr/>
        </p:nvGrpSpPr>
        <p:grpSpPr bwMode="auto">
          <a:xfrm>
            <a:off x="6257925" y="1450975"/>
            <a:ext cx="2362200" cy="1835150"/>
            <a:chOff x="10241280" y="1760715"/>
            <a:chExt cx="3779520" cy="2201685"/>
          </a:xfrm>
        </p:grpSpPr>
        <p:sp>
          <p:nvSpPr>
            <p:cNvPr id="137219" name="Rectangle 3"/>
            <p:cNvSpPr>
              <a:spLocks noChangeArrowheads="1"/>
            </p:cNvSpPr>
            <p:nvPr/>
          </p:nvSpPr>
          <p:spPr bwMode="auto">
            <a:xfrm>
              <a:off x="10241280" y="1760715"/>
              <a:ext cx="3779520" cy="2201685"/>
            </a:xfrm>
            <a:prstGeom prst="rect">
              <a:avLst/>
            </a:prstGeom>
            <a:gradFill flip="none" rotWithShape="1">
              <a:gsLst>
                <a:gs pos="0">
                  <a:schemeClr val="accent4">
                    <a:shade val="51000"/>
                    <a:satMod val="130000"/>
                    <a:alpha val="0"/>
                  </a:schemeClr>
                </a:gs>
                <a:gs pos="80000">
                  <a:schemeClr val="accent4">
                    <a:shade val="93000"/>
                    <a:satMod val="130000"/>
                  </a:schemeClr>
                </a:gs>
                <a:gs pos="100000">
                  <a:schemeClr val="accent4">
                    <a:shade val="94000"/>
                    <a:satMod val="135000"/>
                  </a:schemeClr>
                </a:gs>
              </a:gsLst>
              <a:lin ang="16200000" scaled="1"/>
              <a:tileRect/>
            </a:gradFill>
            <a:ln>
              <a:noFill/>
              <a:headEnd/>
              <a:tailEnd/>
            </a:ln>
          </p:spPr>
          <p:style>
            <a:lnRef idx="1">
              <a:schemeClr val="accent4"/>
            </a:lnRef>
            <a:fillRef idx="3">
              <a:schemeClr val="accent4"/>
            </a:fillRef>
            <a:effectRef idx="2">
              <a:schemeClr val="accent4"/>
            </a:effectRef>
            <a:fontRef idx="minor">
              <a:schemeClr val="lt1"/>
            </a:fontRef>
          </p:style>
          <p:txBody>
            <a:bodyPr lIns="130622" tIns="65311" rIns="130622" bIns="65311" anchor="ctr"/>
            <a:lstStyle/>
            <a:p>
              <a:pPr fontAlgn="auto">
                <a:spcBef>
                  <a:spcPts val="0"/>
                </a:spcBef>
                <a:spcAft>
                  <a:spcPts val="0"/>
                </a:spcAft>
                <a:defRPr/>
              </a:pPr>
              <a:endParaRPr lang="en-US"/>
            </a:p>
          </p:txBody>
        </p:sp>
        <p:grpSp>
          <p:nvGrpSpPr>
            <p:cNvPr id="8" name="Group 43"/>
            <p:cNvGrpSpPr>
              <a:grpSpLocks/>
            </p:cNvGrpSpPr>
            <p:nvPr/>
          </p:nvGrpSpPr>
          <p:grpSpPr bwMode="auto">
            <a:xfrm>
              <a:off x="10363200" y="2884412"/>
              <a:ext cx="1828800" cy="799119"/>
              <a:chOff x="10363200" y="3009234"/>
              <a:chExt cx="1828800" cy="799119"/>
            </a:xfrm>
          </p:grpSpPr>
          <p:sp>
            <p:nvSpPr>
              <p:cNvPr id="137221" name="AutoShape 5"/>
              <p:cNvSpPr>
                <a:spLocks noChangeArrowheads="1"/>
              </p:cNvSpPr>
              <p:nvPr/>
            </p:nvSpPr>
            <p:spPr bwMode="auto">
              <a:xfrm>
                <a:off x="10485120" y="3009234"/>
                <a:ext cx="1584960" cy="698979"/>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14" name="Text Box 24"/>
              <p:cNvSpPr txBox="1">
                <a:spLocks noChangeArrowheads="1"/>
              </p:cNvSpPr>
              <p:nvPr/>
            </p:nvSpPr>
            <p:spPr bwMode="auto">
              <a:xfrm>
                <a:off x="10363200" y="3047057"/>
                <a:ext cx="1828800" cy="761296"/>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App Streaming/</a:t>
                </a:r>
              </a:p>
              <a:p>
                <a:pPr algn="ctr"/>
                <a:r>
                  <a:rPr lang="en-US" sz="1100">
                    <a:solidFill>
                      <a:schemeClr val="tx2"/>
                    </a:solidFill>
                    <a:latin typeface="Neo Sans Intel" pitchFamily="34" charset="0"/>
                  </a:rPr>
                  <a:t>Virtualization</a:t>
                </a:r>
              </a:p>
            </p:txBody>
          </p:sp>
        </p:grpSp>
        <p:grpSp>
          <p:nvGrpSpPr>
            <p:cNvPr id="9" name="Group 42"/>
            <p:cNvGrpSpPr>
              <a:grpSpLocks/>
            </p:cNvGrpSpPr>
            <p:nvPr/>
          </p:nvGrpSpPr>
          <p:grpSpPr bwMode="auto">
            <a:xfrm>
              <a:off x="12070080" y="2057828"/>
              <a:ext cx="1828800" cy="698978"/>
              <a:chOff x="12070080" y="2182650"/>
              <a:chExt cx="1828800" cy="698978"/>
            </a:xfrm>
          </p:grpSpPr>
          <p:sp>
            <p:nvSpPr>
              <p:cNvPr id="137222" name="AutoShape 6"/>
              <p:cNvSpPr>
                <a:spLocks noChangeArrowheads="1"/>
              </p:cNvSpPr>
              <p:nvPr/>
            </p:nvSpPr>
            <p:spPr bwMode="auto">
              <a:xfrm>
                <a:off x="12192000" y="2182650"/>
                <a:ext cx="1584960" cy="698978"/>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17" name="Text Box 25"/>
              <p:cNvSpPr txBox="1">
                <a:spLocks noChangeArrowheads="1"/>
              </p:cNvSpPr>
              <p:nvPr/>
            </p:nvSpPr>
            <p:spPr bwMode="auto">
              <a:xfrm>
                <a:off x="12070080" y="2220322"/>
                <a:ext cx="1828800" cy="560069"/>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Distributed, Rich Client</a:t>
                </a:r>
              </a:p>
            </p:txBody>
          </p:sp>
        </p:grpSp>
        <p:grpSp>
          <p:nvGrpSpPr>
            <p:cNvPr id="10" name="Group 44"/>
            <p:cNvGrpSpPr>
              <a:grpSpLocks/>
            </p:cNvGrpSpPr>
            <p:nvPr/>
          </p:nvGrpSpPr>
          <p:grpSpPr bwMode="auto">
            <a:xfrm>
              <a:off x="10363200" y="2078778"/>
              <a:ext cx="1828800" cy="702786"/>
              <a:chOff x="10363200" y="2195478"/>
              <a:chExt cx="1828800" cy="702786"/>
            </a:xfrm>
          </p:grpSpPr>
          <p:sp>
            <p:nvSpPr>
              <p:cNvPr id="137246" name="AutoShape 30"/>
              <p:cNvSpPr>
                <a:spLocks noChangeArrowheads="1"/>
              </p:cNvSpPr>
              <p:nvPr/>
            </p:nvSpPr>
            <p:spPr bwMode="auto">
              <a:xfrm>
                <a:off x="10485120" y="2195479"/>
                <a:ext cx="1584960" cy="702786"/>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20" name="Text Box 31"/>
              <p:cNvSpPr txBox="1">
                <a:spLocks noChangeArrowheads="1"/>
              </p:cNvSpPr>
              <p:nvPr/>
            </p:nvSpPr>
            <p:spPr bwMode="auto">
              <a:xfrm>
                <a:off x="10363200" y="2334304"/>
                <a:ext cx="1828800" cy="561029"/>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Virtual Containers</a:t>
                </a:r>
              </a:p>
            </p:txBody>
          </p:sp>
        </p:grpSp>
      </p:grpSp>
      <p:grpSp>
        <p:nvGrpSpPr>
          <p:cNvPr id="11" name="Group 48"/>
          <p:cNvGrpSpPr>
            <a:grpSpLocks/>
          </p:cNvGrpSpPr>
          <p:nvPr/>
        </p:nvGrpSpPr>
        <p:grpSpPr bwMode="auto">
          <a:xfrm>
            <a:off x="5095875" y="3244850"/>
            <a:ext cx="1162050" cy="2419350"/>
            <a:chOff x="8382056" y="3886199"/>
            <a:chExt cx="1859224" cy="2903715"/>
          </a:xfrm>
        </p:grpSpPr>
        <p:sp>
          <p:nvSpPr>
            <p:cNvPr id="137218" name="Rectangle 2"/>
            <p:cNvSpPr>
              <a:spLocks noChangeArrowheads="1"/>
            </p:cNvSpPr>
            <p:nvPr/>
          </p:nvSpPr>
          <p:spPr bwMode="auto">
            <a:xfrm>
              <a:off x="8412535" y="3886199"/>
              <a:ext cx="1828745" cy="2903715"/>
            </a:xfrm>
            <a:prstGeom prst="rect">
              <a:avLst/>
            </a:prstGeom>
            <a:gradFill flip="none" rotWithShape="1">
              <a:gsLst>
                <a:gs pos="0">
                  <a:schemeClr val="accent5">
                    <a:shade val="51000"/>
                    <a:satMod val="130000"/>
                    <a:alpha val="0"/>
                  </a:schemeClr>
                </a:gs>
                <a:gs pos="80000">
                  <a:schemeClr val="accent5">
                    <a:shade val="93000"/>
                    <a:satMod val="130000"/>
                  </a:schemeClr>
                </a:gs>
                <a:gs pos="100000">
                  <a:schemeClr val="accent5">
                    <a:shade val="94000"/>
                    <a:satMod val="135000"/>
                  </a:schemeClr>
                </a:gs>
              </a:gsLst>
              <a:lin ang="5400000" scaled="1"/>
              <a:tileRect/>
            </a:gradFill>
            <a:ln>
              <a:noFill/>
              <a:headEnd/>
              <a:tailEnd/>
            </a:ln>
          </p:spPr>
          <p:style>
            <a:lnRef idx="1">
              <a:schemeClr val="accent5"/>
            </a:lnRef>
            <a:fillRef idx="3">
              <a:schemeClr val="accent5"/>
            </a:fillRef>
            <a:effectRef idx="2">
              <a:schemeClr val="accent5"/>
            </a:effectRef>
            <a:fontRef idx="minor">
              <a:schemeClr val="lt1"/>
            </a:fontRef>
          </p:style>
          <p:txBody>
            <a:bodyPr lIns="130622" tIns="65311" rIns="130622" bIns="65311" anchor="ctr"/>
            <a:lstStyle/>
            <a:p>
              <a:pPr fontAlgn="auto">
                <a:spcBef>
                  <a:spcPts val="0"/>
                </a:spcBef>
                <a:spcAft>
                  <a:spcPts val="0"/>
                </a:spcAft>
                <a:defRPr/>
              </a:pPr>
              <a:endParaRPr lang="en-US"/>
            </a:p>
          </p:txBody>
        </p:sp>
        <p:grpSp>
          <p:nvGrpSpPr>
            <p:cNvPr id="12" name="Group 40"/>
            <p:cNvGrpSpPr>
              <a:grpSpLocks/>
            </p:cNvGrpSpPr>
            <p:nvPr/>
          </p:nvGrpSpPr>
          <p:grpSpPr bwMode="auto">
            <a:xfrm>
              <a:off x="8452772" y="4951276"/>
              <a:ext cx="1648812" cy="720277"/>
              <a:chOff x="8520430" y="4900172"/>
              <a:chExt cx="1648812" cy="720277"/>
            </a:xfrm>
          </p:grpSpPr>
          <p:sp>
            <p:nvSpPr>
              <p:cNvPr id="137238" name="AutoShape 22"/>
              <p:cNvSpPr>
                <a:spLocks noChangeArrowheads="1"/>
              </p:cNvSpPr>
              <p:nvPr/>
            </p:nvSpPr>
            <p:spPr bwMode="auto">
              <a:xfrm>
                <a:off x="8584330" y="4900172"/>
                <a:ext cx="1584912" cy="699253"/>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25" name="Text Box 23"/>
              <p:cNvSpPr txBox="1">
                <a:spLocks noChangeArrowheads="1"/>
              </p:cNvSpPr>
              <p:nvPr/>
            </p:nvSpPr>
            <p:spPr bwMode="auto">
              <a:xfrm>
                <a:off x="8520430" y="5060962"/>
                <a:ext cx="1584959" cy="559487"/>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OS Streaming</a:t>
                </a:r>
              </a:p>
            </p:txBody>
          </p:sp>
        </p:grpSp>
        <p:grpSp>
          <p:nvGrpSpPr>
            <p:cNvPr id="13" name="Group 41"/>
            <p:cNvGrpSpPr>
              <a:grpSpLocks/>
            </p:cNvGrpSpPr>
            <p:nvPr/>
          </p:nvGrpSpPr>
          <p:grpSpPr bwMode="auto">
            <a:xfrm>
              <a:off x="8382056" y="5825820"/>
              <a:ext cx="1828800" cy="699255"/>
              <a:chOff x="8440421" y="5825820"/>
              <a:chExt cx="1828800" cy="699255"/>
            </a:xfrm>
          </p:grpSpPr>
          <p:sp>
            <p:nvSpPr>
              <p:cNvPr id="137220" name="AutoShape 4"/>
              <p:cNvSpPr>
                <a:spLocks noChangeArrowheads="1"/>
              </p:cNvSpPr>
              <p:nvPr/>
            </p:nvSpPr>
            <p:spPr bwMode="auto">
              <a:xfrm>
                <a:off x="8562337" y="5825820"/>
                <a:ext cx="1584913" cy="699255"/>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28" name="Text Box 26"/>
              <p:cNvSpPr txBox="1">
                <a:spLocks noChangeArrowheads="1"/>
              </p:cNvSpPr>
              <p:nvPr/>
            </p:nvSpPr>
            <p:spPr bwMode="auto">
              <a:xfrm>
                <a:off x="8440421" y="5985135"/>
                <a:ext cx="1828800" cy="358141"/>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1:1 Blade PC</a:t>
                </a:r>
              </a:p>
            </p:txBody>
          </p:sp>
        </p:grpSp>
        <p:grpSp>
          <p:nvGrpSpPr>
            <p:cNvPr id="14" name="Group 39"/>
            <p:cNvGrpSpPr>
              <a:grpSpLocks/>
            </p:cNvGrpSpPr>
            <p:nvPr/>
          </p:nvGrpSpPr>
          <p:grpSpPr bwMode="auto">
            <a:xfrm>
              <a:off x="8503973" y="4078637"/>
              <a:ext cx="1584963" cy="699254"/>
              <a:chOff x="8535667" y="4078637"/>
              <a:chExt cx="1584963" cy="699254"/>
            </a:xfrm>
          </p:grpSpPr>
          <p:sp>
            <p:nvSpPr>
              <p:cNvPr id="34" name="AutoShape 22"/>
              <p:cNvSpPr>
                <a:spLocks noChangeArrowheads="1"/>
              </p:cNvSpPr>
              <p:nvPr/>
            </p:nvSpPr>
            <p:spPr bwMode="auto">
              <a:xfrm>
                <a:off x="8535667" y="4078637"/>
                <a:ext cx="1584912" cy="69925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algn="ctr" fontAlgn="auto">
                  <a:spcBef>
                    <a:spcPts val="0"/>
                  </a:spcBef>
                  <a:spcAft>
                    <a:spcPts val="0"/>
                  </a:spcAft>
                  <a:defRPr/>
                </a:pPr>
                <a:endParaRPr lang="en-US" sz="1100" dirty="0"/>
              </a:p>
            </p:txBody>
          </p:sp>
          <p:sp>
            <p:nvSpPr>
              <p:cNvPr id="114731" name="Text Box 23"/>
              <p:cNvSpPr txBox="1">
                <a:spLocks noChangeArrowheads="1"/>
              </p:cNvSpPr>
              <p:nvPr/>
            </p:nvSpPr>
            <p:spPr bwMode="auto">
              <a:xfrm>
                <a:off x="8535670" y="4117409"/>
                <a:ext cx="1584960" cy="560069"/>
              </a:xfrm>
              <a:prstGeom prst="rect">
                <a:avLst/>
              </a:prstGeom>
              <a:noFill/>
              <a:ln w="22225" algn="ctr">
                <a:noFill/>
                <a:miter lim="800000"/>
                <a:headEnd/>
                <a:tailEnd/>
              </a:ln>
            </p:spPr>
            <p:txBody>
              <a:bodyPr lIns="130622" tIns="65311" rIns="130622" bIns="65311">
                <a:spAutoFit/>
              </a:bodyPr>
              <a:lstStyle/>
              <a:p>
                <a:pPr algn="ctr"/>
                <a:r>
                  <a:rPr lang="en-US" sz="1100">
                    <a:solidFill>
                      <a:schemeClr val="tx2"/>
                    </a:solidFill>
                    <a:latin typeface="Neo Sans Intel" pitchFamily="34" charset="0"/>
                  </a:rPr>
                  <a:t>Remote OS Boot</a:t>
                </a:r>
              </a:p>
            </p:txBody>
          </p:sp>
        </p:grpSp>
      </p:grpSp>
      <p:grpSp>
        <p:nvGrpSpPr>
          <p:cNvPr id="15" name="Group 45"/>
          <p:cNvGrpSpPr>
            <a:grpSpLocks/>
          </p:cNvGrpSpPr>
          <p:nvPr/>
        </p:nvGrpSpPr>
        <p:grpSpPr bwMode="auto">
          <a:xfrm>
            <a:off x="1752600" y="1308100"/>
            <a:ext cx="6972300" cy="4351338"/>
            <a:chOff x="3032760" y="1562910"/>
            <a:chExt cx="11155680" cy="5221694"/>
          </a:xfrm>
        </p:grpSpPr>
        <p:sp>
          <p:nvSpPr>
            <p:cNvPr id="114733" name="Line 12"/>
            <p:cNvSpPr>
              <a:spLocks noChangeShapeType="1"/>
            </p:cNvSpPr>
            <p:nvPr/>
          </p:nvSpPr>
          <p:spPr bwMode="auto">
            <a:xfrm>
              <a:off x="3032760" y="1562910"/>
              <a:ext cx="0" cy="5212080"/>
            </a:xfrm>
            <a:prstGeom prst="line">
              <a:avLst/>
            </a:prstGeom>
            <a:noFill/>
            <a:ln w="22225">
              <a:solidFill>
                <a:schemeClr val="tx1"/>
              </a:solidFill>
              <a:round/>
              <a:headEnd/>
              <a:tailEnd/>
            </a:ln>
          </p:spPr>
          <p:txBody>
            <a:bodyPr lIns="130622" tIns="65311" rIns="130622" bIns="65311">
              <a:spAutoFit/>
            </a:bodyPr>
            <a:lstStyle/>
            <a:p>
              <a:endParaRPr lang="en-US"/>
            </a:p>
          </p:txBody>
        </p:sp>
        <p:sp>
          <p:nvSpPr>
            <p:cNvPr id="114734" name="Line 13"/>
            <p:cNvSpPr>
              <a:spLocks noChangeShapeType="1"/>
            </p:cNvSpPr>
            <p:nvPr/>
          </p:nvSpPr>
          <p:spPr bwMode="auto">
            <a:xfrm>
              <a:off x="3032760" y="6784604"/>
              <a:ext cx="11155680" cy="0"/>
            </a:xfrm>
            <a:prstGeom prst="line">
              <a:avLst/>
            </a:prstGeom>
            <a:noFill/>
            <a:ln w="22225">
              <a:solidFill>
                <a:schemeClr val="tx1"/>
              </a:solidFill>
              <a:round/>
              <a:headEnd/>
              <a:tailEnd/>
            </a:ln>
          </p:spPr>
          <p:txBody>
            <a:bodyPr lIns="130622" tIns="65311" rIns="130622" bIns="65311">
              <a:spAutoFit/>
            </a:bodyPr>
            <a:lstStyle/>
            <a:p>
              <a:endParaRPr lang="en-US"/>
            </a:p>
          </p:txBody>
        </p:sp>
      </p:grpSp>
      <p:pic>
        <p:nvPicPr>
          <p:cNvPr id="114735" name="Picture 16"/>
          <p:cNvPicPr>
            <a:picLocks noChangeAspect="1" noChangeArrowheads="1"/>
          </p:cNvPicPr>
          <p:nvPr/>
        </p:nvPicPr>
        <p:blipFill>
          <a:blip r:embed="rId3"/>
          <a:srcRect/>
          <a:stretch>
            <a:fillRect/>
          </a:stretch>
        </p:blipFill>
        <p:spPr bwMode="auto">
          <a:xfrm>
            <a:off x="152400" y="6142038"/>
            <a:ext cx="457200" cy="563562"/>
          </a:xfrm>
          <a:prstGeom prst="rect">
            <a:avLst/>
          </a:prstGeom>
          <a:noFill/>
          <a:ln w="22225" algn="ctr">
            <a:noFill/>
            <a:miter lim="800000"/>
            <a:headEnd/>
            <a:tailEnd/>
          </a:ln>
        </p:spPr>
      </p:pic>
      <p:pic>
        <p:nvPicPr>
          <p:cNvPr id="114736" name="Picture 17" descr="centrino 2 vpro logo.png"/>
          <p:cNvPicPr>
            <a:picLocks noChangeAspect="1"/>
          </p:cNvPicPr>
          <p:nvPr/>
        </p:nvPicPr>
        <p:blipFill>
          <a:blip r:embed="rId4"/>
          <a:srcRect/>
          <a:stretch>
            <a:fillRect/>
          </a:stretch>
        </p:blipFill>
        <p:spPr bwMode="auto">
          <a:xfrm>
            <a:off x="615950" y="6148388"/>
            <a:ext cx="450850" cy="560387"/>
          </a:xfrm>
          <a:prstGeom prst="rect">
            <a:avLst/>
          </a:prstGeom>
          <a:noFill/>
          <a:ln w="9525">
            <a:noFill/>
            <a:miter lim="800000"/>
            <a:headEnd/>
            <a:tailEnd/>
          </a:ln>
        </p:spPr>
      </p:pic>
      <p:sp>
        <p:nvSpPr>
          <p:cNvPr id="114737" name="Title 49"/>
          <p:cNvSpPr>
            <a:spLocks noGrp="1"/>
          </p:cNvSpPr>
          <p:nvPr>
            <p:ph type="title" idx="4294967295"/>
          </p:nvPr>
        </p:nvSpPr>
        <p:spPr>
          <a:xfrm>
            <a:off x="179388" y="69850"/>
            <a:ext cx="8237537" cy="982663"/>
          </a:xfrm>
        </p:spPr>
        <p:txBody>
          <a:bodyPr lIns="0" tIns="0" rIns="0" bIns="0" anchor="t"/>
          <a:lstStyle/>
          <a:p>
            <a:pPr algn="l"/>
            <a:r>
              <a:rPr lang="en-US" sz="3200" smtClean="0"/>
              <a:t>Existe un amplio espectro de tecnologías y modelos de virtualización del puesto</a:t>
            </a:r>
            <a:endParaRPr lang="en-US" sz="24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277813" y="68263"/>
            <a:ext cx="8408987" cy="681037"/>
          </a:xfrm>
        </p:spPr>
        <p:txBody>
          <a:bodyPr lIns="92007" tIns="46005" rIns="92007" bIns="46005"/>
          <a:lstStyle/>
          <a:p>
            <a:pPr algn="l"/>
            <a:r>
              <a:rPr lang="en-US" b="1" smtClean="0"/>
              <a:t>“Terminal Services”</a:t>
            </a:r>
          </a:p>
        </p:txBody>
      </p:sp>
      <p:sp>
        <p:nvSpPr>
          <p:cNvPr id="3" name="Content Placeholder 2"/>
          <p:cNvSpPr>
            <a:spLocks noGrp="1"/>
          </p:cNvSpPr>
          <p:nvPr>
            <p:ph idx="4294967295"/>
          </p:nvPr>
        </p:nvSpPr>
        <p:spPr>
          <a:xfrm>
            <a:off x="4724400" y="642918"/>
            <a:ext cx="4419600" cy="4951428"/>
          </a:xfrm>
        </p:spPr>
        <p:txBody>
          <a:bodyPr lIns="91372" tIns="45688" rIns="91372" bIns="45688"/>
          <a:lstStyle/>
          <a:p>
            <a:pPr marL="225425" indent="-225425">
              <a:buFont typeface="Arial" charset="0"/>
              <a:buNone/>
            </a:pPr>
            <a:r>
              <a:rPr lang="en-US" sz="2400" b="1" dirty="0" err="1" smtClean="0">
                <a:effectLst>
                  <a:outerShdw blurRad="38100" dist="38100" dir="2700000" algn="tl">
                    <a:srgbClr val="C0C0C0"/>
                  </a:outerShdw>
                </a:effectLst>
              </a:rPr>
              <a:t>Apropiado</a:t>
            </a:r>
            <a:r>
              <a:rPr lang="en-US" sz="2400" b="1" dirty="0" smtClean="0">
                <a:effectLst>
                  <a:outerShdw blurRad="38100" dist="38100" dir="2700000" algn="tl">
                    <a:srgbClr val="C0C0C0"/>
                  </a:outerShdw>
                </a:effectLst>
              </a:rPr>
              <a:t> </a:t>
            </a:r>
            <a:r>
              <a:rPr lang="en-US" sz="2400" b="1" dirty="0" err="1" smtClean="0">
                <a:effectLst>
                  <a:outerShdw blurRad="38100" dist="38100" dir="2700000" algn="tl">
                    <a:srgbClr val="C0C0C0"/>
                  </a:outerShdw>
                </a:effectLst>
              </a:rPr>
              <a:t>para</a:t>
            </a:r>
            <a:endParaRPr lang="en-US" sz="2400" b="1" dirty="0" smtClean="0">
              <a:effectLst>
                <a:outerShdw blurRad="38100" dist="38100" dir="2700000" algn="tl">
                  <a:srgbClr val="C0C0C0"/>
                </a:outerShdw>
              </a:effectLst>
            </a:endParaRPr>
          </a:p>
          <a:p>
            <a:pPr marL="225425" indent="-225425"/>
            <a:r>
              <a:rPr lang="en-US" sz="2000" dirty="0" err="1" smtClean="0">
                <a:effectLst>
                  <a:outerShdw blurRad="38100" dist="38100" dir="2700000" algn="tl">
                    <a:srgbClr val="C0C0C0"/>
                  </a:outerShdw>
                </a:effectLst>
              </a:rPr>
              <a:t>Servicios</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aplicaciones</a:t>
            </a:r>
            <a:r>
              <a:rPr lang="en-US" sz="2000" dirty="0" smtClean="0">
                <a:effectLst>
                  <a:outerShdw blurRad="38100" dist="38100" dir="2700000" algn="tl">
                    <a:srgbClr val="C0C0C0"/>
                  </a:outerShdw>
                </a:effectLst>
              </a:rPr>
              <a:t> en red</a:t>
            </a:r>
          </a:p>
          <a:p>
            <a:pPr marL="225425" indent="-225425"/>
            <a:r>
              <a:rPr lang="en-US" sz="2000" dirty="0" err="1" smtClean="0">
                <a:effectLst>
                  <a:outerShdw blurRad="38100" dist="38100" dir="2700000" algn="tl">
                    <a:srgbClr val="C0C0C0"/>
                  </a:outerShdw>
                </a:effectLst>
              </a:rPr>
              <a:t>Conectividad</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permanente</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aplicaciones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ligeras</a:t>
            </a:r>
            <a:r>
              <a:rPr lang="en-US" sz="2000" dirty="0" smtClean="0">
                <a:effectLst>
                  <a:outerShdw blurRad="38100" dist="38100" dir="2700000" algn="tl">
                    <a:srgbClr val="C0C0C0"/>
                  </a:outerShdw>
                </a:effectLst>
              </a:rPr>
              <a:t> en “Web” </a:t>
            </a:r>
          </a:p>
          <a:p>
            <a:pPr marL="225425" indent="-225425">
              <a:spcBef>
                <a:spcPts val="1800"/>
              </a:spcBef>
              <a:buFont typeface="Arial" charset="0"/>
              <a:buNone/>
            </a:pPr>
            <a:r>
              <a:rPr lang="en-US" sz="2400" b="1" dirty="0" err="1" smtClean="0">
                <a:effectLst>
                  <a:outerShdw blurRad="38100" dist="38100" dir="2700000" algn="tl">
                    <a:srgbClr val="C0C0C0"/>
                  </a:outerShdw>
                </a:effectLst>
              </a:rPr>
              <a:t>Ventajas</a:t>
            </a:r>
            <a:r>
              <a:rPr lang="en-US" sz="2400" b="1" dirty="0" smtClean="0">
                <a:effectLst>
                  <a:outerShdw blurRad="38100" dist="38100" dir="2700000" algn="tl">
                    <a:srgbClr val="C0C0C0"/>
                  </a:outerShdw>
                </a:effectLst>
              </a:rPr>
              <a:t>:</a:t>
            </a:r>
          </a:p>
          <a:p>
            <a:pPr marL="225425" indent="-225425"/>
            <a:r>
              <a:rPr lang="en-US" sz="2000" dirty="0" smtClean="0">
                <a:effectLst>
                  <a:outerShdw blurRad="38100" dist="38100" dir="2700000" algn="tl">
                    <a:srgbClr val="C0C0C0"/>
                  </a:outerShdw>
                </a:effectLst>
              </a:rPr>
              <a:t>No hay </a:t>
            </a:r>
            <a:r>
              <a:rPr lang="en-US" sz="2000" dirty="0" err="1" smtClean="0">
                <a:effectLst>
                  <a:outerShdw blurRad="38100" dist="38100" dir="2700000" algn="tl">
                    <a:srgbClr val="C0C0C0"/>
                  </a:outerShdw>
                </a:effectLst>
              </a:rPr>
              <a:t>datos</a:t>
            </a:r>
            <a:r>
              <a:rPr lang="en-US" sz="2000" dirty="0" smtClean="0">
                <a:effectLst>
                  <a:outerShdw blurRad="38100" dist="38100" dir="2700000" algn="tl">
                    <a:srgbClr val="C0C0C0"/>
                  </a:outerShdw>
                </a:effectLst>
              </a:rPr>
              <a:t> en el “</a:t>
            </a:r>
            <a:r>
              <a:rPr lang="en-US" sz="2000" dirty="0" err="1" smtClean="0">
                <a:effectLst>
                  <a:outerShdw blurRad="38100" dist="38100" dir="2700000" algn="tl">
                    <a:srgbClr val="C0C0C0"/>
                  </a:outerShdw>
                </a:effectLst>
              </a:rPr>
              <a:t>cliente</a:t>
            </a:r>
            <a:r>
              <a:rPr lang="en-US" sz="2000"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Tecnológías</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maduras</a:t>
            </a:r>
            <a:endParaRPr lang="en-US" sz="2000" dirty="0" smtClean="0">
              <a:effectLst>
                <a:outerShdw blurRad="38100" dist="38100" dir="2700000" algn="tl">
                  <a:srgbClr val="C0C0C0"/>
                </a:outerShdw>
              </a:effectLst>
            </a:endParaRPr>
          </a:p>
          <a:p>
            <a:pPr marL="225425" indent="-225425">
              <a:spcBef>
                <a:spcPts val="1800"/>
              </a:spcBef>
              <a:buFont typeface="Arial" charset="0"/>
              <a:buNone/>
            </a:pPr>
            <a:r>
              <a:rPr lang="en-US" sz="2400" b="1" dirty="0" err="1" smtClean="0">
                <a:effectLst>
                  <a:outerShdw blurRad="38100" dist="38100" dir="2700000" algn="tl">
                    <a:srgbClr val="C0C0C0"/>
                  </a:outerShdw>
                </a:effectLst>
              </a:rPr>
              <a:t>Limitaciones</a:t>
            </a:r>
            <a:r>
              <a:rPr lang="en-US" sz="2400" b="1" dirty="0" smtClean="0">
                <a:effectLst>
                  <a:outerShdw blurRad="38100" dist="38100" dir="2700000" algn="tl">
                    <a:srgbClr val="C0C0C0"/>
                  </a:outerShdw>
                </a:effectLst>
              </a:rPr>
              <a:t>:</a:t>
            </a:r>
          </a:p>
          <a:p>
            <a:pPr marL="225425" indent="-225425"/>
            <a:r>
              <a:rPr lang="en-US" sz="2000" dirty="0" err="1" smtClean="0">
                <a:effectLst>
                  <a:outerShdw blurRad="38100" dist="38100" dir="2700000" algn="tl">
                    <a:srgbClr val="C0C0C0"/>
                  </a:outerShdw>
                </a:effectLst>
              </a:rPr>
              <a:t>Esfuerzo</a:t>
            </a:r>
            <a:r>
              <a:rPr lang="en-US" sz="2000" dirty="0" smtClean="0">
                <a:effectLst>
                  <a:outerShdw blurRad="38100" dist="38100" dir="2700000" algn="tl">
                    <a:srgbClr val="C0C0C0"/>
                  </a:outerShdw>
                </a:effectLst>
              </a:rPr>
              <a:t> de </a:t>
            </a:r>
            <a:r>
              <a:rPr lang="en-US" sz="2000" dirty="0" err="1" smtClean="0">
                <a:effectLst>
                  <a:outerShdw blurRad="38100" dist="38100" dir="2700000" algn="tl">
                    <a:srgbClr val="C0C0C0"/>
                  </a:outerShdw>
                </a:effectLst>
              </a:rPr>
              <a:t>implantación</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elevado</a:t>
            </a:r>
            <a:endParaRPr lang="en-US" sz="2000" dirty="0" smtClean="0">
              <a:effectLst>
                <a:outerShdw blurRad="38100" dist="38100" dir="2700000" algn="tl">
                  <a:srgbClr val="C0C0C0"/>
                </a:outerShdw>
              </a:effectLst>
            </a:endParaRPr>
          </a:p>
          <a:p>
            <a:pPr marL="225425" indent="-225425"/>
            <a:r>
              <a:rPr lang="en-US" sz="2000" dirty="0" smtClean="0">
                <a:effectLst>
                  <a:outerShdw blurRad="38100" dist="38100" dir="2700000" algn="tl">
                    <a:srgbClr val="C0C0C0"/>
                  </a:outerShdw>
                </a:effectLst>
              </a:rPr>
              <a:t>No </a:t>
            </a:r>
            <a:r>
              <a:rPr lang="en-US" sz="2000" dirty="0" err="1" smtClean="0">
                <a:effectLst>
                  <a:outerShdw blurRad="38100" dist="38100" dir="2700000" algn="tl">
                    <a:srgbClr val="C0C0C0"/>
                  </a:outerShdw>
                </a:effectLst>
              </a:rPr>
              <a:t>provee</a:t>
            </a:r>
            <a:r>
              <a:rPr lang="en-US" sz="2000" dirty="0" smtClean="0">
                <a:effectLst>
                  <a:outerShdw blurRad="38100" dist="38100" dir="2700000" algn="tl">
                    <a:srgbClr val="C0C0C0"/>
                  </a:outerShdw>
                </a:effectLst>
              </a:rPr>
              <a:t> </a:t>
            </a:r>
            <a:r>
              <a:rPr lang="en-US" sz="2000" dirty="0" err="1" smtClean="0">
                <a:effectLst>
                  <a:outerShdw blurRad="38100" dist="38100" dir="2700000" algn="tl">
                    <a:srgbClr val="C0C0C0"/>
                  </a:outerShdw>
                </a:effectLst>
              </a:rPr>
              <a:t>imagen</a:t>
            </a:r>
            <a:r>
              <a:rPr lang="en-US" sz="2000" dirty="0" smtClean="0">
                <a:effectLst>
                  <a:outerShdw blurRad="38100" dist="38100" dir="2700000" algn="tl">
                    <a:srgbClr val="C0C0C0"/>
                  </a:outerShdw>
                </a:effectLst>
              </a:rPr>
              <a:t> del desktop de </a:t>
            </a:r>
            <a:r>
              <a:rPr lang="en-US" sz="2000" dirty="0" err="1" smtClean="0">
                <a:effectLst>
                  <a:outerShdw blurRad="38100" dist="38100" dir="2700000" algn="tl">
                    <a:srgbClr val="C0C0C0"/>
                  </a:outerShdw>
                </a:effectLst>
              </a:rPr>
              <a:t>usuario</a:t>
            </a:r>
            <a:endParaRPr lang="en-US" sz="2000" dirty="0" smtClean="0">
              <a:effectLst>
                <a:outerShdw blurRad="38100" dist="38100" dir="2700000" algn="tl">
                  <a:srgbClr val="C0C0C0"/>
                </a:outerShdw>
              </a:effectLst>
            </a:endParaRPr>
          </a:p>
          <a:p>
            <a:pPr marL="225425" indent="-225425"/>
            <a:r>
              <a:rPr lang="en-US" sz="2000" dirty="0" err="1" smtClean="0">
                <a:effectLst>
                  <a:outerShdw blurRad="38100" dist="38100" dir="2700000" algn="tl">
                    <a:srgbClr val="C0C0C0"/>
                  </a:outerShdw>
                </a:effectLst>
              </a:rPr>
              <a:t>Soporte</a:t>
            </a:r>
            <a:r>
              <a:rPr lang="en-US" sz="2000" dirty="0" smtClean="0">
                <a:effectLst>
                  <a:outerShdw blurRad="38100" dist="38100" dir="2700000" algn="tl">
                    <a:srgbClr val="C0C0C0"/>
                  </a:outerShdw>
                </a:effectLst>
              </a:rPr>
              <a:t> multimedia</a:t>
            </a:r>
          </a:p>
          <a:p>
            <a:pPr marL="225425" indent="-225425" fontAlgn="auto">
              <a:spcAft>
                <a:spcPts val="0"/>
              </a:spcAft>
              <a:buFontTx/>
              <a:buNone/>
              <a:defRPr/>
            </a:pPr>
            <a:endParaRPr lang="en-US" sz="1050" b="1" dirty="0" smtClean="0">
              <a:effectLst>
                <a:outerShdw blurRad="38100" dist="38100" dir="2700000" algn="tl">
                  <a:srgbClr val="C0C0C0"/>
                </a:outerShdw>
              </a:effectLst>
            </a:endParaRPr>
          </a:p>
          <a:p>
            <a:pPr marL="225425" indent="-225425" fontAlgn="auto">
              <a:spcAft>
                <a:spcPts val="0"/>
              </a:spcAft>
              <a:buFontTx/>
              <a:buNone/>
              <a:defRPr/>
            </a:pPr>
            <a:r>
              <a:rPr lang="en-US" sz="2000" b="1" dirty="0" smtClean="0">
                <a:effectLst>
                  <a:outerShdw blurRad="38100" dist="38100" dir="2700000" algn="tl">
                    <a:srgbClr val="C0C0C0"/>
                  </a:outerShdw>
                </a:effectLst>
              </a:rPr>
              <a:t>Microsoft Terminal Services</a:t>
            </a:r>
          </a:p>
          <a:p>
            <a:pPr marL="225425" indent="-225425" fontAlgn="auto">
              <a:spcAft>
                <a:spcPts val="0"/>
              </a:spcAft>
              <a:buFontTx/>
              <a:buNone/>
              <a:defRPr/>
            </a:pPr>
            <a:r>
              <a:rPr lang="es-ES" sz="2000" b="1" dirty="0" smtClean="0">
                <a:effectLst>
                  <a:outerShdw blurRad="38100" dist="38100" dir="2700000" algn="tl">
                    <a:srgbClr val="C0C0C0"/>
                  </a:outerShdw>
                </a:effectLst>
              </a:rPr>
              <a:t>Quest </a:t>
            </a:r>
            <a:r>
              <a:rPr lang="es-ES" sz="2000" b="1" dirty="0" err="1" smtClean="0">
                <a:effectLst>
                  <a:outerShdw blurRad="38100" dist="38100" dir="2700000" algn="tl">
                    <a:srgbClr val="C0C0C0"/>
                  </a:outerShdw>
                </a:effectLst>
              </a:rPr>
              <a:t>Power</a:t>
            </a:r>
            <a:r>
              <a:rPr lang="es-ES" sz="2000" b="1" dirty="0" smtClean="0">
                <a:effectLst>
                  <a:outerShdw blurRad="38100" dist="38100" dir="2700000" algn="tl">
                    <a:srgbClr val="C0C0C0"/>
                  </a:outerShdw>
                </a:effectLst>
              </a:rPr>
              <a:t> Tools </a:t>
            </a:r>
            <a:r>
              <a:rPr lang="es-ES" sz="2000" b="1" dirty="0" err="1" smtClean="0">
                <a:effectLst>
                  <a:outerShdw blurRad="38100" dist="38100" dir="2700000" algn="tl">
                    <a:srgbClr val="C0C0C0"/>
                  </a:outerShdw>
                </a:effectLst>
              </a:rPr>
              <a:t>for</a:t>
            </a:r>
            <a:r>
              <a:rPr lang="es-ES" sz="2000" b="1" dirty="0" smtClean="0">
                <a:effectLst>
                  <a:outerShdw blurRad="38100" dist="38100" dir="2700000" algn="tl">
                    <a:srgbClr val="C0C0C0"/>
                  </a:outerShdw>
                </a:effectLst>
              </a:rPr>
              <a:t> TS</a:t>
            </a:r>
          </a:p>
          <a:p>
            <a:pPr marL="225425" indent="-225425" fontAlgn="auto">
              <a:spcAft>
                <a:spcPts val="0"/>
              </a:spcAft>
              <a:buNone/>
              <a:defRPr/>
            </a:pPr>
            <a:r>
              <a:rPr lang="en-US" sz="2000" b="1" dirty="0" smtClean="0">
                <a:effectLst>
                  <a:outerShdw blurRad="38100" dist="38100" dir="2700000" algn="tl">
                    <a:srgbClr val="C0C0C0"/>
                  </a:outerShdw>
                </a:effectLst>
              </a:rPr>
              <a:t>Citrix Presentation Server</a:t>
            </a:r>
            <a:endParaRPr lang="es-ES" sz="2000" b="1" dirty="0" smtClean="0">
              <a:effectLst>
                <a:outerShdw blurRad="38100" dist="38100" dir="2700000" algn="tl">
                  <a:srgbClr val="C0C0C0"/>
                </a:outerShdw>
              </a:effectLst>
            </a:endParaRPr>
          </a:p>
          <a:p>
            <a:pPr marL="225425" indent="-225425"/>
            <a:endParaRPr lang="en-US" sz="2000" dirty="0" smtClean="0">
              <a:effectLst>
                <a:outerShdw blurRad="38100" dist="38100" dir="2700000" algn="tl">
                  <a:srgbClr val="C0C0C0"/>
                </a:outerShdw>
              </a:effectLst>
            </a:endParaRPr>
          </a:p>
        </p:txBody>
      </p:sp>
      <p:grpSp>
        <p:nvGrpSpPr>
          <p:cNvPr id="2" name="Rounded Rectangle 6"/>
          <p:cNvGrpSpPr>
            <a:grpSpLocks/>
          </p:cNvGrpSpPr>
          <p:nvPr/>
        </p:nvGrpSpPr>
        <p:grpSpPr bwMode="auto">
          <a:xfrm>
            <a:off x="811213" y="5078413"/>
            <a:ext cx="3479800" cy="657225"/>
            <a:chOff x="511" y="3199"/>
            <a:chExt cx="2192" cy="414"/>
          </a:xfrm>
        </p:grpSpPr>
        <p:pic>
          <p:nvPicPr>
            <p:cNvPr id="84997" name="Rounded Rectangle 6"/>
            <p:cNvPicPr>
              <a:picLocks noChangeArrowheads="1"/>
            </p:cNvPicPr>
            <p:nvPr/>
          </p:nvPicPr>
          <p:blipFill>
            <a:blip r:embed="rId2"/>
            <a:srcRect/>
            <a:stretch>
              <a:fillRect/>
            </a:stretch>
          </p:blipFill>
          <p:spPr bwMode="auto">
            <a:xfrm>
              <a:off x="511" y="3199"/>
              <a:ext cx="2192" cy="414"/>
            </a:xfrm>
            <a:prstGeom prst="rect">
              <a:avLst/>
            </a:prstGeom>
            <a:noFill/>
            <a:ln w="9525">
              <a:noFill/>
              <a:miter lim="800000"/>
              <a:headEnd/>
              <a:tailEnd/>
            </a:ln>
          </p:spPr>
        </p:pic>
        <p:sp>
          <p:nvSpPr>
            <p:cNvPr id="84998" name="Text Box 6"/>
            <p:cNvSpPr txBox="1">
              <a:spLocks noChangeArrowheads="1"/>
            </p:cNvSpPr>
            <p:nvPr/>
          </p:nvSpPr>
          <p:spPr bwMode="auto">
            <a:xfrm>
              <a:off x="547" y="3235"/>
              <a:ext cx="2122" cy="346"/>
            </a:xfrm>
            <a:prstGeom prst="rect">
              <a:avLst/>
            </a:prstGeom>
            <a:noFill/>
            <a:ln w="9525">
              <a:noFill/>
              <a:miter lim="800000"/>
              <a:headEnd/>
              <a:tailEnd/>
            </a:ln>
          </p:spPr>
          <p:txBody>
            <a:bodyPr wrap="none" anchor="ctr"/>
            <a:lstStyle/>
            <a:p>
              <a:pPr algn="ctr" eaLnBrk="0" hangingPunct="0">
                <a:lnSpc>
                  <a:spcPct val="75000"/>
                </a:lnSpc>
                <a:spcBef>
                  <a:spcPct val="50000"/>
                </a:spcBef>
              </a:pPr>
              <a:r>
                <a:rPr lang="en-US" sz="1600">
                  <a:solidFill>
                    <a:schemeClr val="bg1"/>
                  </a:solidFill>
                  <a:latin typeface="Verdana" pitchFamily="34" charset="0"/>
                </a:rPr>
                <a:t>Operating System</a:t>
              </a:r>
            </a:p>
            <a:p>
              <a:pPr algn="ctr" eaLnBrk="0" hangingPunct="0">
                <a:lnSpc>
                  <a:spcPct val="75000"/>
                </a:lnSpc>
                <a:spcBef>
                  <a:spcPct val="50000"/>
                </a:spcBef>
              </a:pPr>
              <a:r>
                <a:rPr lang="en-US" sz="1200">
                  <a:solidFill>
                    <a:schemeClr val="bg1"/>
                  </a:solidFill>
                  <a:latin typeface="Verdana" pitchFamily="34" charset="0"/>
                </a:rPr>
                <a:t>(e.g. Windows Server)</a:t>
              </a:r>
            </a:p>
          </p:txBody>
        </p:sp>
      </p:grpSp>
      <p:grpSp>
        <p:nvGrpSpPr>
          <p:cNvPr id="4" name="Rounded Rectangle 7"/>
          <p:cNvGrpSpPr>
            <a:grpSpLocks/>
          </p:cNvGrpSpPr>
          <p:nvPr/>
        </p:nvGrpSpPr>
        <p:grpSpPr bwMode="auto">
          <a:xfrm>
            <a:off x="811213" y="3859213"/>
            <a:ext cx="3479800" cy="1193800"/>
            <a:chOff x="511" y="2431"/>
            <a:chExt cx="2192" cy="752"/>
          </a:xfrm>
        </p:grpSpPr>
        <p:pic>
          <p:nvPicPr>
            <p:cNvPr id="85000" name="Rounded Rectangle 7"/>
            <p:cNvPicPr>
              <a:picLocks noChangeArrowheads="1"/>
            </p:cNvPicPr>
            <p:nvPr/>
          </p:nvPicPr>
          <p:blipFill>
            <a:blip r:embed="rId3"/>
            <a:srcRect/>
            <a:stretch>
              <a:fillRect/>
            </a:stretch>
          </p:blipFill>
          <p:spPr bwMode="auto">
            <a:xfrm>
              <a:off x="511" y="2431"/>
              <a:ext cx="2192" cy="752"/>
            </a:xfrm>
            <a:prstGeom prst="rect">
              <a:avLst/>
            </a:prstGeom>
            <a:noFill/>
            <a:ln w="9525">
              <a:noFill/>
              <a:miter lim="800000"/>
              <a:headEnd/>
              <a:tailEnd/>
            </a:ln>
          </p:spPr>
        </p:pic>
        <p:sp>
          <p:nvSpPr>
            <p:cNvPr id="85001" name="Text Box 9"/>
            <p:cNvSpPr txBox="1">
              <a:spLocks noChangeArrowheads="1"/>
            </p:cNvSpPr>
            <p:nvPr/>
          </p:nvSpPr>
          <p:spPr bwMode="auto">
            <a:xfrm>
              <a:off x="563" y="2483"/>
              <a:ext cx="2090" cy="650"/>
            </a:xfrm>
            <a:prstGeom prst="rect">
              <a:avLst/>
            </a:prstGeom>
            <a:noFill/>
            <a:ln w="9525">
              <a:noFill/>
              <a:miter lim="800000"/>
              <a:headEnd/>
              <a:tailEnd/>
            </a:ln>
          </p:spPr>
          <p:txBody>
            <a:bodyPr wrap="none" anchor="b" anchorCtr="1"/>
            <a:lstStyle/>
            <a:p>
              <a:pPr algn="ctr" eaLnBrk="0" hangingPunct="0">
                <a:lnSpc>
                  <a:spcPct val="75000"/>
                </a:lnSpc>
                <a:spcBef>
                  <a:spcPct val="50000"/>
                </a:spcBef>
              </a:pPr>
              <a:r>
                <a:rPr lang="en-US" sz="1600">
                  <a:latin typeface="Verdana" pitchFamily="34" charset="0"/>
                </a:rPr>
                <a:t>Application</a:t>
              </a:r>
            </a:p>
            <a:p>
              <a:pPr algn="ctr" eaLnBrk="0" hangingPunct="0">
                <a:lnSpc>
                  <a:spcPct val="75000"/>
                </a:lnSpc>
                <a:spcBef>
                  <a:spcPct val="50000"/>
                </a:spcBef>
              </a:pPr>
              <a:r>
                <a:rPr lang="en-US" sz="1200">
                  <a:latin typeface="Verdana" pitchFamily="34" charset="0"/>
                </a:rPr>
                <a:t>(Multi-User Mode)</a:t>
              </a:r>
            </a:p>
          </p:txBody>
        </p:sp>
      </p:grpSp>
      <p:grpSp>
        <p:nvGrpSpPr>
          <p:cNvPr id="5" name="Rounded Rectangle 8"/>
          <p:cNvGrpSpPr>
            <a:grpSpLocks/>
          </p:cNvGrpSpPr>
          <p:nvPr/>
        </p:nvGrpSpPr>
        <p:grpSpPr bwMode="auto">
          <a:xfrm>
            <a:off x="976313" y="4022725"/>
            <a:ext cx="865187" cy="336550"/>
            <a:chOff x="614" y="2534"/>
            <a:chExt cx="546" cy="212"/>
          </a:xfrm>
        </p:grpSpPr>
        <p:pic>
          <p:nvPicPr>
            <p:cNvPr id="85003" name="Rounded Rectangle 8"/>
            <p:cNvPicPr>
              <a:picLocks noChangeArrowheads="1"/>
            </p:cNvPicPr>
            <p:nvPr/>
          </p:nvPicPr>
          <p:blipFill>
            <a:blip r:embed="rId4"/>
            <a:srcRect/>
            <a:stretch>
              <a:fillRect/>
            </a:stretch>
          </p:blipFill>
          <p:spPr bwMode="auto">
            <a:xfrm>
              <a:off x="614" y="2534"/>
              <a:ext cx="546" cy="212"/>
            </a:xfrm>
            <a:prstGeom prst="rect">
              <a:avLst/>
            </a:prstGeom>
            <a:noFill/>
            <a:ln w="9525">
              <a:noFill/>
              <a:miter lim="800000"/>
              <a:headEnd/>
              <a:tailEnd/>
            </a:ln>
          </p:spPr>
        </p:pic>
        <p:sp>
          <p:nvSpPr>
            <p:cNvPr id="85004" name="Text Box 12"/>
            <p:cNvSpPr txBox="1">
              <a:spLocks noChangeArrowheads="1"/>
            </p:cNvSpPr>
            <p:nvPr/>
          </p:nvSpPr>
          <p:spPr bwMode="auto">
            <a:xfrm>
              <a:off x="633" y="2553"/>
              <a:ext cx="510"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latin typeface="Verdana" pitchFamily="34" charset="0"/>
                </a:rPr>
                <a:t>Session A</a:t>
              </a:r>
            </a:p>
          </p:txBody>
        </p:sp>
      </p:grpSp>
      <p:grpSp>
        <p:nvGrpSpPr>
          <p:cNvPr id="6" name="Rounded Rectangle 11"/>
          <p:cNvGrpSpPr>
            <a:grpSpLocks/>
          </p:cNvGrpSpPr>
          <p:nvPr/>
        </p:nvGrpSpPr>
        <p:grpSpPr bwMode="auto">
          <a:xfrm>
            <a:off x="2097088" y="4022725"/>
            <a:ext cx="866775" cy="330200"/>
            <a:chOff x="1321" y="2534"/>
            <a:chExt cx="545" cy="208"/>
          </a:xfrm>
        </p:grpSpPr>
        <p:pic>
          <p:nvPicPr>
            <p:cNvPr id="85006" name="Rounded Rectangle 11"/>
            <p:cNvPicPr>
              <a:picLocks noChangeArrowheads="1"/>
            </p:cNvPicPr>
            <p:nvPr/>
          </p:nvPicPr>
          <p:blipFill>
            <a:blip r:embed="rId5"/>
            <a:srcRect/>
            <a:stretch>
              <a:fillRect/>
            </a:stretch>
          </p:blipFill>
          <p:spPr bwMode="auto">
            <a:xfrm>
              <a:off x="1321" y="2534"/>
              <a:ext cx="545" cy="208"/>
            </a:xfrm>
            <a:prstGeom prst="rect">
              <a:avLst/>
            </a:prstGeom>
            <a:noFill/>
            <a:ln w="9525">
              <a:noFill/>
              <a:miter lim="800000"/>
              <a:headEnd/>
              <a:tailEnd/>
            </a:ln>
          </p:spPr>
        </p:pic>
        <p:sp>
          <p:nvSpPr>
            <p:cNvPr id="85007" name="Text Box 15"/>
            <p:cNvSpPr txBox="1">
              <a:spLocks noChangeArrowheads="1"/>
            </p:cNvSpPr>
            <p:nvPr/>
          </p:nvSpPr>
          <p:spPr bwMode="auto">
            <a:xfrm>
              <a:off x="1341" y="2553"/>
              <a:ext cx="510"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latin typeface="Verdana" pitchFamily="34" charset="0"/>
                </a:rPr>
                <a:t>Session B</a:t>
              </a:r>
            </a:p>
          </p:txBody>
        </p:sp>
      </p:grpSp>
      <p:grpSp>
        <p:nvGrpSpPr>
          <p:cNvPr id="7" name="Rounded Rectangle 12"/>
          <p:cNvGrpSpPr>
            <a:grpSpLocks/>
          </p:cNvGrpSpPr>
          <p:nvPr/>
        </p:nvGrpSpPr>
        <p:grpSpPr bwMode="auto">
          <a:xfrm>
            <a:off x="3219450" y="4017963"/>
            <a:ext cx="871538" cy="334962"/>
            <a:chOff x="2028" y="2531"/>
            <a:chExt cx="549" cy="211"/>
          </a:xfrm>
        </p:grpSpPr>
        <p:pic>
          <p:nvPicPr>
            <p:cNvPr id="85009" name="Rounded Rectangle 12"/>
            <p:cNvPicPr>
              <a:picLocks noChangeArrowheads="1"/>
            </p:cNvPicPr>
            <p:nvPr/>
          </p:nvPicPr>
          <p:blipFill>
            <a:blip r:embed="rId6"/>
            <a:srcRect/>
            <a:stretch>
              <a:fillRect/>
            </a:stretch>
          </p:blipFill>
          <p:spPr bwMode="auto">
            <a:xfrm>
              <a:off x="2028" y="2531"/>
              <a:ext cx="549" cy="211"/>
            </a:xfrm>
            <a:prstGeom prst="rect">
              <a:avLst/>
            </a:prstGeom>
            <a:noFill/>
            <a:ln w="9525">
              <a:noFill/>
              <a:miter lim="800000"/>
              <a:headEnd/>
              <a:tailEnd/>
            </a:ln>
          </p:spPr>
        </p:pic>
        <p:sp>
          <p:nvSpPr>
            <p:cNvPr id="85010" name="Text Box 18"/>
            <p:cNvSpPr txBox="1">
              <a:spLocks noChangeArrowheads="1"/>
            </p:cNvSpPr>
            <p:nvPr/>
          </p:nvSpPr>
          <p:spPr bwMode="auto">
            <a:xfrm>
              <a:off x="2049" y="2553"/>
              <a:ext cx="510" cy="174"/>
            </a:xfrm>
            <a:prstGeom prst="rect">
              <a:avLst/>
            </a:prstGeom>
            <a:noFill/>
            <a:ln w="9525">
              <a:noFill/>
              <a:miter lim="800000"/>
              <a:headEnd/>
              <a:tailEnd/>
            </a:ln>
          </p:spPr>
          <p:txBody>
            <a:bodyPr wrap="none" anchor="ctr" anchorCtr="1"/>
            <a:lstStyle/>
            <a:p>
              <a:pPr algn="ctr" eaLnBrk="0" hangingPunct="0">
                <a:lnSpc>
                  <a:spcPct val="75000"/>
                </a:lnSpc>
                <a:spcBef>
                  <a:spcPct val="50000"/>
                </a:spcBef>
              </a:pPr>
              <a:r>
                <a:rPr lang="en-US" sz="1100">
                  <a:latin typeface="Verdana" pitchFamily="34" charset="0"/>
                </a:rPr>
                <a:t>Session C</a:t>
              </a:r>
            </a:p>
          </p:txBody>
        </p:sp>
      </p:grpSp>
      <p:sp>
        <p:nvSpPr>
          <p:cNvPr id="14" name="Rounded Rectangle 13"/>
          <p:cNvSpPr/>
          <p:nvPr/>
        </p:nvSpPr>
        <p:spPr bwMode="auto">
          <a:xfrm>
            <a:off x="839781" y="5791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lstStyle/>
          <a:p>
            <a:pPr algn="ctr" eaLnBrk="0" hangingPunct="0">
              <a:lnSpc>
                <a:spcPct val="75000"/>
              </a:lnSpc>
              <a:spcBef>
                <a:spcPct val="50000"/>
              </a:spcBef>
              <a:defRPr/>
            </a:pPr>
            <a:r>
              <a:rPr lang="en-US" sz="1600" dirty="0">
                <a:latin typeface="Verdana" pitchFamily="34" charset="0"/>
                <a:cs typeface="Arial" pitchFamily="34" charset="0"/>
              </a:rPr>
              <a:t>Server Hardware</a:t>
            </a:r>
            <a:endParaRPr lang="en-US" sz="1200" dirty="0">
              <a:latin typeface="Verdana" pitchFamily="34" charset="0"/>
              <a:cs typeface="Arial" pitchFamily="34" charset="0"/>
            </a:endParaRPr>
          </a:p>
        </p:txBody>
      </p:sp>
      <p:sp>
        <p:nvSpPr>
          <p:cNvPr id="15" name="Rounded Rectangle 14"/>
          <p:cNvSpPr/>
          <p:nvPr/>
        </p:nvSpPr>
        <p:spPr bwMode="auto">
          <a:xfrm>
            <a:off x="839781" y="1981200"/>
            <a:ext cx="3427425" cy="304800"/>
          </a:xfrm>
          <a:prstGeom prst="roundRect">
            <a:avLst/>
          </a:prstGeom>
          <a:solidFill>
            <a:schemeClr val="bg1">
              <a:lumMod val="75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nchorCtr="1"/>
          <a:lstStyle/>
          <a:p>
            <a:pPr algn="ctr" eaLnBrk="0" hangingPunct="0">
              <a:lnSpc>
                <a:spcPct val="75000"/>
              </a:lnSpc>
              <a:spcBef>
                <a:spcPct val="50000"/>
              </a:spcBef>
              <a:defRPr/>
            </a:pPr>
            <a:r>
              <a:rPr lang="en-US" sz="1600">
                <a:solidFill>
                  <a:schemeClr val="bg1"/>
                </a:solidFill>
                <a:latin typeface="Verdana" pitchFamily="34" charset="0"/>
                <a:cs typeface="Arial" pitchFamily="34" charset="0"/>
              </a:rPr>
              <a:t>Terminal Software</a:t>
            </a:r>
            <a:endParaRPr lang="en-US" sz="1200">
              <a:solidFill>
                <a:schemeClr val="bg1"/>
              </a:solidFill>
              <a:latin typeface="Verdana" pitchFamily="34" charset="0"/>
              <a:cs typeface="Arial" pitchFamily="34" charset="0"/>
            </a:endParaRPr>
          </a:p>
        </p:txBody>
      </p:sp>
      <p:sp>
        <p:nvSpPr>
          <p:cNvPr id="16" name="Rounded Rectangle 15"/>
          <p:cNvSpPr/>
          <p:nvPr/>
        </p:nvSpPr>
        <p:spPr bwMode="auto">
          <a:xfrm>
            <a:off x="839781" y="2362200"/>
            <a:ext cx="3427425" cy="304800"/>
          </a:xfrm>
          <a:prstGeom prst="roundRect">
            <a:avLst/>
          </a:prstGeom>
          <a:solidFill>
            <a:srgbClr val="087EB9"/>
          </a:solidFill>
          <a:ln w="22225" cap="flat" cmpd="sng" algn="ctr">
            <a:solidFill>
              <a:srgbClr val="292929"/>
            </a:solidFill>
            <a:prstDash val="solid"/>
            <a:round/>
            <a:headEnd type="none" w="med" len="med"/>
            <a:tailEnd type="none" w="med" len="med"/>
          </a:ln>
          <a:effectLst/>
          <a:scene3d>
            <a:camera prst="orthographicFront"/>
            <a:lightRig rig="threePt" dir="t"/>
          </a:scene3d>
          <a:sp3d>
            <a:bevelT w="88900" h="88900"/>
          </a:sp3d>
        </p:spPr>
        <p:txBody>
          <a:bodyPr wrap="none" anchor="ctr" anchorCtr="1"/>
          <a:lstStyle/>
          <a:p>
            <a:pPr algn="ctr" eaLnBrk="0" hangingPunct="0">
              <a:lnSpc>
                <a:spcPct val="75000"/>
              </a:lnSpc>
              <a:spcBef>
                <a:spcPct val="50000"/>
              </a:spcBef>
              <a:defRPr/>
            </a:pPr>
            <a:r>
              <a:rPr lang="en-US" sz="1600" dirty="0">
                <a:latin typeface="Verdana" pitchFamily="34" charset="0"/>
                <a:cs typeface="Arial" pitchFamily="34" charset="0"/>
              </a:rPr>
              <a:t>Client Hardware</a:t>
            </a:r>
            <a:endParaRPr lang="en-US" sz="1200" dirty="0">
              <a:latin typeface="Verdana" pitchFamily="34" charset="0"/>
              <a:cs typeface="Arial" pitchFamily="34" charset="0"/>
            </a:endParaRPr>
          </a:p>
        </p:txBody>
      </p:sp>
      <p:sp>
        <p:nvSpPr>
          <p:cNvPr id="17" name="Rounded Rectangle 16"/>
          <p:cNvSpPr/>
          <p:nvPr/>
        </p:nvSpPr>
        <p:spPr bwMode="auto">
          <a:xfrm>
            <a:off x="838200" y="1295400"/>
            <a:ext cx="3429000" cy="609600"/>
          </a:xfrm>
          <a:prstGeom prst="roundRect">
            <a:avLst/>
          </a:prstGeom>
          <a:solidFill>
            <a:schemeClr val="bg1">
              <a:lumMod val="40000"/>
              <a:lumOff val="60000"/>
            </a:schemeClr>
          </a:solidFill>
          <a:ln w="22225" cap="flat" cmpd="sng" algn="ctr">
            <a:solidFill>
              <a:srgbClr val="292929"/>
            </a:solidFill>
            <a:prstDash val="solid"/>
            <a:round/>
            <a:headEnd type="none" w="med" len="med"/>
            <a:tailEnd type="none" w="med" len="med"/>
          </a:ln>
          <a:effectLst/>
          <a:scene3d>
            <a:camera prst="orthographicFront"/>
            <a:lightRig rig="threePt" dir="t"/>
          </a:scene3d>
          <a:sp3d>
            <a:bevelT/>
          </a:sp3d>
        </p:spPr>
        <p:txBody>
          <a:bodyPr wrap="none" anchor="ctr" anchorCtr="1"/>
          <a:lstStyle/>
          <a:p>
            <a:pPr algn="ctr" eaLnBrk="0" hangingPunct="0">
              <a:lnSpc>
                <a:spcPct val="75000"/>
              </a:lnSpc>
              <a:spcBef>
                <a:spcPct val="50000"/>
              </a:spcBef>
              <a:defRPr/>
            </a:pPr>
            <a:r>
              <a:rPr lang="en-US" sz="1400">
                <a:latin typeface="Verdana" pitchFamily="34" charset="0"/>
                <a:cs typeface="Arial" pitchFamily="34" charset="0"/>
              </a:rPr>
              <a:t>Presentation of:</a:t>
            </a:r>
          </a:p>
          <a:p>
            <a:pPr algn="ctr" eaLnBrk="0" hangingPunct="0">
              <a:lnSpc>
                <a:spcPct val="75000"/>
              </a:lnSpc>
              <a:spcBef>
                <a:spcPct val="50000"/>
              </a:spcBef>
              <a:defRPr/>
            </a:pPr>
            <a:r>
              <a:rPr lang="en-US" sz="1400">
                <a:latin typeface="Verdana" pitchFamily="34" charset="0"/>
                <a:cs typeface="Arial" pitchFamily="34" charset="0"/>
              </a:rPr>
              <a:t>Application Session B</a:t>
            </a:r>
          </a:p>
        </p:txBody>
      </p:sp>
      <p:sp>
        <p:nvSpPr>
          <p:cNvPr id="85023" name="TextBox 21"/>
          <p:cNvSpPr txBox="1">
            <a:spLocks noChangeArrowheads="1"/>
          </p:cNvSpPr>
          <p:nvPr/>
        </p:nvSpPr>
        <p:spPr bwMode="auto">
          <a:xfrm>
            <a:off x="2533650" y="2995613"/>
            <a:ext cx="1276350" cy="708025"/>
          </a:xfrm>
          <a:prstGeom prst="rect">
            <a:avLst/>
          </a:prstGeom>
          <a:noFill/>
          <a:ln w="9525">
            <a:noFill/>
            <a:miter lim="800000"/>
            <a:headEnd/>
            <a:tailEnd/>
          </a:ln>
        </p:spPr>
        <p:txBody>
          <a:bodyPr>
            <a:spAutoFit/>
          </a:bodyPr>
          <a:lstStyle/>
          <a:p>
            <a:r>
              <a:rPr lang="en-US" sz="1400">
                <a:latin typeface="Verdana" pitchFamily="34" charset="0"/>
              </a:rPr>
              <a:t>Delivery: Network Display</a:t>
            </a:r>
          </a:p>
        </p:txBody>
      </p:sp>
      <p:cxnSp>
        <p:nvCxnSpPr>
          <p:cNvPr id="85024" name="Elbow Connector 23"/>
          <p:cNvCxnSpPr>
            <a:cxnSpLocks noChangeShapeType="1"/>
          </p:cNvCxnSpPr>
          <p:nvPr/>
        </p:nvCxnSpPr>
        <p:spPr bwMode="auto">
          <a:xfrm rot="16200000" flipV="1">
            <a:off x="533400" y="1905000"/>
            <a:ext cx="2286000" cy="1676400"/>
          </a:xfrm>
          <a:prstGeom prst="bentConnector4">
            <a:avLst>
              <a:gd name="adj1" fmla="val 43333"/>
              <a:gd name="adj2" fmla="val 113634"/>
            </a:avLst>
          </a:prstGeom>
          <a:noFill/>
          <a:ln w="28575" algn="ctr">
            <a:solidFill>
              <a:schemeClr val="tx2"/>
            </a:solidFill>
            <a:round/>
            <a:headEnd/>
            <a:tailEnd type="arrow" w="med" len="med"/>
          </a:ln>
        </p:spPr>
      </p:cxn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4458</TotalTime>
  <Words>3987</Words>
  <Application>Microsoft Office PowerPoint</Application>
  <PresentationFormat>On-screen Show (4:3)</PresentationFormat>
  <Paragraphs>1032</Paragraphs>
  <Slides>62</Slides>
  <Notes>24</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Chart</vt:lpstr>
      <vt:lpstr>Visio</vt:lpstr>
      <vt:lpstr>Virtualización del Puesto de Trabajo</vt:lpstr>
      <vt:lpstr>Nuestra Agenda</vt:lpstr>
      <vt:lpstr>Los Ponentes</vt:lpstr>
      <vt:lpstr>MODELOS DE COMPUTACIÓn</vt:lpstr>
      <vt:lpstr>Los retos de la gestión del puesto de trabajo están planteando la redefinición de la arquitectura</vt:lpstr>
      <vt:lpstr>Cómo mejorar la gestión del puesto  Primer paso: “Well Managed Desktop”</vt:lpstr>
      <vt:lpstr>Cómo mejorar la gestión del puesto  Segundo paso: : Virtualization &amp; Streaming</vt:lpstr>
      <vt:lpstr>Existe un amplio espectro de tecnologías y modelos de virtualización del puesto</vt:lpstr>
      <vt:lpstr>“Terminal Services”</vt:lpstr>
      <vt:lpstr>“Virtual Desktop Infrastructure”</vt:lpstr>
      <vt:lpstr>“Application Virtualization”</vt:lpstr>
      <vt:lpstr>“OS Streaming”</vt:lpstr>
      <vt:lpstr>“Virtual Containers”</vt:lpstr>
      <vt:lpstr>La visión Intel en virtualización del puesto tiene en cuenta las necesidades específicas actuales y futuras</vt:lpstr>
      <vt:lpstr>Slide 15</vt:lpstr>
      <vt:lpstr>La elección del modelo debe adecuarse  a los requerimientos de IT y del usuario</vt:lpstr>
      <vt:lpstr>Slide 17</vt:lpstr>
      <vt:lpstr>Slide 18</vt:lpstr>
      <vt:lpstr>Dynamic Virtual Clients La propuesta de valor de Intel para el puesto de trabajo</vt:lpstr>
      <vt:lpstr>Intel vPro™ Business Platform</vt:lpstr>
      <vt:lpstr>Capacidades de Intel vPro™ que sorportan y mejoran las soluciones de virtualización del puesto</vt:lpstr>
      <vt:lpstr>Slide 22</vt:lpstr>
      <vt:lpstr>ESCenarios de virtualización del puesto de trabajo</vt:lpstr>
      <vt:lpstr>Slide 24</vt:lpstr>
      <vt:lpstr>Los datos en los puestos virtualizados</vt:lpstr>
      <vt:lpstr>Los datos en los puestos virtualizados</vt:lpstr>
      <vt:lpstr>Familia de Almacenamiento NetApp</vt:lpstr>
      <vt:lpstr>Copias de seguridad con Snapshots</vt:lpstr>
      <vt:lpstr>Slide 29</vt:lpstr>
      <vt:lpstr>Slide 30</vt:lpstr>
      <vt:lpstr>Slide 31</vt:lpstr>
      <vt:lpstr>Slide 32</vt:lpstr>
      <vt:lpstr>Slide 33</vt:lpstr>
      <vt:lpstr>Slide 34</vt:lpstr>
      <vt:lpstr>Microsoft | Virtualización del puesto de trabajo</vt:lpstr>
      <vt:lpstr>Microsoft Application Virtualization  </vt:lpstr>
      <vt:lpstr>Virtualización de aplicaciones</vt:lpstr>
      <vt:lpstr>Streaming Bajo Demanda de Aplicaciones Virtuales</vt:lpstr>
      <vt:lpstr>Gestión Basada en Política</vt:lpstr>
      <vt:lpstr>Microsoft Application Virtualization</vt:lpstr>
      <vt:lpstr>¿Se puede virtualizar todo?</vt:lpstr>
      <vt:lpstr>Microsoft | Virtualización del puesto de trabajo</vt:lpstr>
      <vt:lpstr>Slide 43</vt:lpstr>
      <vt:lpstr>Arquitectura de MED-V</vt:lpstr>
      <vt:lpstr>Microsoft Enterprise Desktop Virtualization</vt:lpstr>
      <vt:lpstr>Diferencias entre MED-V y APP-V</vt:lpstr>
      <vt:lpstr>Microsoft | Virtualización del puesto de trabajo</vt:lpstr>
      <vt:lpstr>¿Qué es Virtual Desktop Infrastructure VDI?</vt:lpstr>
      <vt:lpstr>Virtual Desktop Infrastructure - Arquitectura</vt:lpstr>
      <vt:lpstr>Virtual Desktop Infrastructure – Arquitectura</vt:lpstr>
      <vt:lpstr>Slide 51</vt:lpstr>
      <vt:lpstr>Slide 52</vt:lpstr>
      <vt:lpstr>Slide 53</vt:lpstr>
      <vt:lpstr>Slide 54</vt:lpstr>
      <vt:lpstr>Optimizando el desktop corporativo</vt:lpstr>
      <vt:lpstr>Costes y ahorros de la virtualización del Puesto</vt:lpstr>
      <vt:lpstr>El Desktop Windows Optimizado</vt:lpstr>
      <vt:lpstr>Microsoft Desktop Optimization Pack (MDOP) Herramientas de Gestión del Puesto de Trabajo</vt:lpstr>
      <vt:lpstr>Análisis TCO</vt:lpstr>
      <vt:lpstr>Ahorros en Virtualización del Puesto </vt:lpstr>
      <vt:lpstr>¡¡Gracias!!</vt:lpstr>
      <vt:lpstr>Slide 62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emiliop</dc:creator>
  <cp:lastModifiedBy>v-ancava</cp:lastModifiedBy>
  <cp:revision>19</cp:revision>
  <dcterms:created xsi:type="dcterms:W3CDTF">2009-03-21T13:18:32Z</dcterms:created>
  <dcterms:modified xsi:type="dcterms:W3CDTF">2009-04-02T10:33:28Z</dcterms:modified>
</cp:coreProperties>
</file>