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64" r:id="rId2"/>
    <p:sldId id="298" r:id="rId3"/>
    <p:sldId id="274" r:id="rId4"/>
    <p:sldId id="307" r:id="rId5"/>
    <p:sldId id="325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01" r:id="rId24"/>
    <p:sldId id="296" r:id="rId25"/>
    <p:sldId id="304" r:id="rId26"/>
    <p:sldId id="270" r:id="rId27"/>
    <p:sldId id="272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rgbClr val="FFFFFF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rgbClr val="FFFFFF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rgbClr val="FFFFFF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rgbClr val="FFFFFF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rgbClr val="FFFFFF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rgbClr val="FFFFFF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rgbClr val="FFFFFF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rgbClr val="FFFFFF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rgbClr val="FFFFFF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clrMru>
    <a:srgbClr val="777777"/>
    <a:srgbClr val="DDDDDD"/>
    <a:srgbClr val="FFFFFF"/>
    <a:srgbClr val="080808"/>
    <a:srgbClr val="292929"/>
    <a:srgbClr val="333333"/>
    <a:srgbClr val="FCBAA6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0000" autoAdjust="0"/>
  </p:normalViewPr>
  <p:slideViewPr>
    <p:cSldViewPr snapToGrid="0">
      <p:cViewPr varScale="1">
        <p:scale>
          <a:sx n="107" d="100"/>
          <a:sy n="107" d="100"/>
        </p:scale>
        <p:origin x="-39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B3A90E-A419-49CA-9E07-C7535D58F664}" type="doc">
      <dgm:prSet loTypeId="urn:microsoft.com/office/officeart/2005/8/layout/vList2" loCatId="list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es-ES"/>
        </a:p>
      </dgm:t>
    </dgm:pt>
    <dgm:pt modelId="{D6D1C228-AE9F-4041-9D6E-19C8063187FA}">
      <dgm:prSet phldrT="[Text]" custT="1"/>
      <dgm:spPr>
        <a:gradFill rotWithShape="0">
          <a:gsLst>
            <a:gs pos="0">
              <a:schemeClr val="accent6">
                <a:lumMod val="60000"/>
                <a:lumOff val="40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</dgm:spPr>
      <dgm:t>
        <a:bodyPr/>
        <a:lstStyle/>
        <a:p>
          <a:r>
            <a:rPr lang="es-ES" sz="20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Mensaje</a:t>
          </a:r>
          <a:endParaRPr lang="es-ES" sz="2000" b="1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dgm:t>
    </dgm:pt>
    <dgm:pt modelId="{A3410428-9BD0-48B8-B313-BA00EDF28EBF}" type="parTrans" cxnId="{9390F589-9190-4CE7-80A4-F8417BF772AC}">
      <dgm:prSet/>
      <dgm:spPr/>
      <dgm:t>
        <a:bodyPr/>
        <a:lstStyle/>
        <a:p>
          <a:endParaRPr lang="es-ES"/>
        </a:p>
      </dgm:t>
    </dgm:pt>
    <dgm:pt modelId="{F4FA8D16-0854-400E-9207-5DE84663A4D9}" type="sibTrans" cxnId="{9390F589-9190-4CE7-80A4-F8417BF772AC}">
      <dgm:prSet/>
      <dgm:spPr/>
      <dgm:t>
        <a:bodyPr/>
        <a:lstStyle/>
        <a:p>
          <a:endParaRPr lang="es-ES"/>
        </a:p>
      </dgm:t>
    </dgm:pt>
    <dgm:pt modelId="{D2783DB2-5393-45F7-91A4-6C2CD1C1A1BF}">
      <dgm:prSet phldrT="[Text]" custT="1"/>
      <dgm:spPr/>
      <dgm:t>
        <a:bodyPr/>
        <a:lstStyle/>
        <a:p>
          <a:r>
            <a:rPr lang="es-ES" sz="1400" dirty="0" smtClean="0"/>
            <a:t>¿Siempre son grandes? O sólo algunos.</a:t>
          </a:r>
          <a:endParaRPr lang="es-ES" sz="1400" dirty="0"/>
        </a:p>
      </dgm:t>
    </dgm:pt>
    <dgm:pt modelId="{41CE4BB2-39D9-47D5-BE8E-17B24D34840E}" type="parTrans" cxnId="{80CEF08F-71BF-48DC-B256-2AF6C678D176}">
      <dgm:prSet/>
      <dgm:spPr/>
      <dgm:t>
        <a:bodyPr/>
        <a:lstStyle/>
        <a:p>
          <a:endParaRPr lang="es-ES"/>
        </a:p>
      </dgm:t>
    </dgm:pt>
    <dgm:pt modelId="{5A47722F-CE3F-4496-8AED-5E51EF8D1D99}" type="sibTrans" cxnId="{80CEF08F-71BF-48DC-B256-2AF6C678D176}">
      <dgm:prSet/>
      <dgm:spPr/>
      <dgm:t>
        <a:bodyPr/>
        <a:lstStyle/>
        <a:p>
          <a:endParaRPr lang="es-ES"/>
        </a:p>
      </dgm:t>
    </dgm:pt>
    <dgm:pt modelId="{BAFC8CBC-24D9-44AA-B0A3-2B491EBB343F}">
      <dgm:prSet phldrT="[Text]" custT="1"/>
      <dgm:spPr>
        <a:gradFill rotWithShape="0">
          <a:gsLst>
            <a:gs pos="0">
              <a:schemeClr val="accent6">
                <a:lumMod val="60000"/>
                <a:lumOff val="40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</dgm:spPr>
      <dgm:t>
        <a:bodyPr/>
        <a:lstStyle/>
        <a:p>
          <a:r>
            <a:rPr lang="es-ES" sz="20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Procesos</a:t>
          </a:r>
          <a:endParaRPr lang="es-ES" sz="2000" b="1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dgm:t>
    </dgm:pt>
    <dgm:pt modelId="{99118A6A-0A8C-49BD-A486-C191C5F4BC07}" type="parTrans" cxnId="{6A28254B-734F-41DD-B615-1F6239E37DAF}">
      <dgm:prSet/>
      <dgm:spPr/>
      <dgm:t>
        <a:bodyPr/>
        <a:lstStyle/>
        <a:p>
          <a:endParaRPr lang="es-ES"/>
        </a:p>
      </dgm:t>
    </dgm:pt>
    <dgm:pt modelId="{D15CC2C0-1C94-4140-B1C1-34CD36984F84}" type="sibTrans" cxnId="{6A28254B-734F-41DD-B615-1F6239E37DAF}">
      <dgm:prSet/>
      <dgm:spPr/>
      <dgm:t>
        <a:bodyPr/>
        <a:lstStyle/>
        <a:p>
          <a:endParaRPr lang="es-ES"/>
        </a:p>
      </dgm:t>
    </dgm:pt>
    <dgm:pt modelId="{F8D64FAB-F901-4C29-863B-FC9A69CC9CDA}">
      <dgm:prSet phldrT="[Text]" custT="1"/>
      <dgm:spPr/>
      <dgm:t>
        <a:bodyPr/>
        <a:lstStyle/>
        <a:p>
          <a:r>
            <a:rPr lang="es-ES" sz="1400" dirty="0" smtClean="0"/>
            <a:t>¿Cuántos procesos usan esos mensajes?</a:t>
          </a:r>
          <a:endParaRPr lang="es-ES" sz="1400" dirty="0"/>
        </a:p>
      </dgm:t>
    </dgm:pt>
    <dgm:pt modelId="{F4C42F3F-133E-4A01-BF3E-37CFED6E8E68}" type="parTrans" cxnId="{507CD766-723B-4253-ACB0-96D867DE00A2}">
      <dgm:prSet/>
      <dgm:spPr/>
      <dgm:t>
        <a:bodyPr/>
        <a:lstStyle/>
        <a:p>
          <a:endParaRPr lang="es-ES"/>
        </a:p>
      </dgm:t>
    </dgm:pt>
    <dgm:pt modelId="{C6296BA0-4484-4FAF-8078-33C26A44EBCA}" type="sibTrans" cxnId="{507CD766-723B-4253-ACB0-96D867DE00A2}">
      <dgm:prSet/>
      <dgm:spPr/>
      <dgm:t>
        <a:bodyPr/>
        <a:lstStyle/>
        <a:p>
          <a:endParaRPr lang="es-ES"/>
        </a:p>
      </dgm:t>
    </dgm:pt>
    <dgm:pt modelId="{EC5B969F-B3DD-466C-83C9-E7FFE0DB7A78}">
      <dgm:prSet phldrT="[Text]" custT="1"/>
      <dgm:spPr/>
      <dgm:t>
        <a:bodyPr/>
        <a:lstStyle/>
        <a:p>
          <a:r>
            <a:rPr lang="es-ES" sz="1400" dirty="0" smtClean="0"/>
            <a:t>Media de tamaño.</a:t>
          </a:r>
          <a:endParaRPr lang="es-ES" sz="1400" dirty="0"/>
        </a:p>
      </dgm:t>
    </dgm:pt>
    <dgm:pt modelId="{44099906-DF44-43A9-AF96-F40A691AD1D3}" type="parTrans" cxnId="{DF059A3B-8B61-47A1-9FAE-73B0AD55727E}">
      <dgm:prSet/>
      <dgm:spPr/>
      <dgm:t>
        <a:bodyPr/>
        <a:lstStyle/>
        <a:p>
          <a:endParaRPr lang="es-ES"/>
        </a:p>
      </dgm:t>
    </dgm:pt>
    <dgm:pt modelId="{5F7268D0-8A33-4B22-9211-AB92DB192A2E}" type="sibTrans" cxnId="{DF059A3B-8B61-47A1-9FAE-73B0AD55727E}">
      <dgm:prSet/>
      <dgm:spPr/>
      <dgm:t>
        <a:bodyPr/>
        <a:lstStyle/>
        <a:p>
          <a:endParaRPr lang="es-ES"/>
        </a:p>
      </dgm:t>
    </dgm:pt>
    <dgm:pt modelId="{A2F92732-5DF0-42EE-8BD8-D2EA1DA68735}">
      <dgm:prSet phldrT="[Text]"/>
      <dgm:spPr/>
      <dgm:t>
        <a:bodyPr/>
        <a:lstStyle/>
        <a:p>
          <a:endParaRPr lang="es-ES" sz="1000" dirty="0"/>
        </a:p>
      </dgm:t>
    </dgm:pt>
    <dgm:pt modelId="{C2A318B1-369A-4124-BBC5-701ADE903DCE}" type="parTrans" cxnId="{2D46A8AA-BAE1-4833-A65B-0A3856B6656A}">
      <dgm:prSet/>
      <dgm:spPr/>
      <dgm:t>
        <a:bodyPr/>
        <a:lstStyle/>
        <a:p>
          <a:endParaRPr lang="es-ES"/>
        </a:p>
      </dgm:t>
    </dgm:pt>
    <dgm:pt modelId="{BD25F7D2-253F-4848-B62B-590C31F165ED}" type="sibTrans" cxnId="{2D46A8AA-BAE1-4833-A65B-0A3856B6656A}">
      <dgm:prSet/>
      <dgm:spPr/>
      <dgm:t>
        <a:bodyPr/>
        <a:lstStyle/>
        <a:p>
          <a:endParaRPr lang="es-ES"/>
        </a:p>
      </dgm:t>
    </dgm:pt>
    <dgm:pt modelId="{408591D7-2948-4FA1-9F35-C9752E75E06E}">
      <dgm:prSet phldrT="[Text]" custT="1"/>
      <dgm:spPr/>
      <dgm:t>
        <a:bodyPr/>
        <a:lstStyle/>
        <a:p>
          <a:r>
            <a:rPr lang="es-ES" sz="1400" dirty="0" smtClean="0"/>
            <a:t>Formato de la información. Es XML?</a:t>
          </a:r>
          <a:endParaRPr lang="es-ES" sz="1400" dirty="0"/>
        </a:p>
      </dgm:t>
    </dgm:pt>
    <dgm:pt modelId="{DA798C9C-8F3F-480D-9855-01752093038B}" type="parTrans" cxnId="{6A5CAF0B-3CDA-49E9-9D1D-92F0160E76AD}">
      <dgm:prSet/>
      <dgm:spPr/>
      <dgm:t>
        <a:bodyPr/>
        <a:lstStyle/>
        <a:p>
          <a:endParaRPr lang="es-ES"/>
        </a:p>
      </dgm:t>
    </dgm:pt>
    <dgm:pt modelId="{79AEB5CE-9335-4A9F-9C2C-280619BD2BE1}" type="sibTrans" cxnId="{6A5CAF0B-3CDA-49E9-9D1D-92F0160E76AD}">
      <dgm:prSet/>
      <dgm:spPr/>
      <dgm:t>
        <a:bodyPr/>
        <a:lstStyle/>
        <a:p>
          <a:endParaRPr lang="es-ES"/>
        </a:p>
      </dgm:t>
    </dgm:pt>
    <dgm:pt modelId="{AE8BBF46-0FBA-4E54-A4A1-6987BEEEBFAF}">
      <dgm:prSet phldrT="[Text]" custT="1"/>
      <dgm:spPr/>
      <dgm:t>
        <a:bodyPr/>
        <a:lstStyle/>
        <a:p>
          <a:r>
            <a:rPr lang="es-ES" sz="1400" dirty="0" smtClean="0"/>
            <a:t>¿Es grande porque es XML o Base64?</a:t>
          </a:r>
          <a:endParaRPr lang="es-ES" sz="1400" dirty="0"/>
        </a:p>
      </dgm:t>
    </dgm:pt>
    <dgm:pt modelId="{EFB8E069-ED22-42FA-89F9-2052D160574B}" type="parTrans" cxnId="{0BE6E6F3-3E59-4889-A166-B540E5771339}">
      <dgm:prSet/>
      <dgm:spPr/>
      <dgm:t>
        <a:bodyPr/>
        <a:lstStyle/>
        <a:p>
          <a:endParaRPr lang="es-ES"/>
        </a:p>
      </dgm:t>
    </dgm:pt>
    <dgm:pt modelId="{2EDC77DF-FAE0-4638-B59D-ED2047446768}" type="sibTrans" cxnId="{0BE6E6F3-3E59-4889-A166-B540E5771339}">
      <dgm:prSet/>
      <dgm:spPr/>
      <dgm:t>
        <a:bodyPr/>
        <a:lstStyle/>
        <a:p>
          <a:endParaRPr lang="es-ES"/>
        </a:p>
      </dgm:t>
    </dgm:pt>
    <dgm:pt modelId="{DB55FBC4-F212-4D59-BDB9-3A1823BBB00C}">
      <dgm:prSet phldrT="[Text]" custT="1"/>
      <dgm:spPr/>
      <dgm:t>
        <a:bodyPr/>
        <a:lstStyle/>
        <a:p>
          <a:r>
            <a:rPr lang="es-ES" sz="1400" dirty="0" smtClean="0"/>
            <a:t>Qué pico y media de mensajes grandes recibidos se espera</a:t>
          </a:r>
          <a:endParaRPr lang="es-ES" sz="1400" dirty="0"/>
        </a:p>
      </dgm:t>
    </dgm:pt>
    <dgm:pt modelId="{14408389-60B3-4185-A269-6394C6A41599}" type="parTrans" cxnId="{3D6B8462-8CFF-48EE-B7E0-D46A6F18ABDA}">
      <dgm:prSet/>
      <dgm:spPr/>
      <dgm:t>
        <a:bodyPr/>
        <a:lstStyle/>
        <a:p>
          <a:endParaRPr lang="es-ES"/>
        </a:p>
      </dgm:t>
    </dgm:pt>
    <dgm:pt modelId="{D57620CA-6F6A-49FB-9807-F83EFE1595FA}" type="sibTrans" cxnId="{3D6B8462-8CFF-48EE-B7E0-D46A6F18ABDA}">
      <dgm:prSet/>
      <dgm:spPr/>
      <dgm:t>
        <a:bodyPr/>
        <a:lstStyle/>
        <a:p>
          <a:endParaRPr lang="es-ES"/>
        </a:p>
      </dgm:t>
    </dgm:pt>
    <dgm:pt modelId="{C86FFBBD-5708-4AC6-BEDB-5287B0AAE313}">
      <dgm:prSet phldrT="[Text]" custT="1"/>
      <dgm:spPr/>
      <dgm:t>
        <a:bodyPr/>
        <a:lstStyle/>
        <a:p>
          <a:r>
            <a:rPr lang="es-ES" sz="1400" dirty="0" smtClean="0"/>
            <a:t>Sólo </a:t>
          </a:r>
          <a:r>
            <a:rPr lang="es-ES" sz="1400" dirty="0" err="1" smtClean="0"/>
            <a:t>routing</a:t>
          </a:r>
          <a:r>
            <a:rPr lang="es-ES" sz="1400" dirty="0" smtClean="0"/>
            <a:t> o habrá que mapear, acceder al contenido…</a:t>
          </a:r>
          <a:endParaRPr lang="es-ES" sz="1400" dirty="0"/>
        </a:p>
      </dgm:t>
    </dgm:pt>
    <dgm:pt modelId="{98C0A7D7-E80E-40B4-BB0E-11940BED4D25}" type="parTrans" cxnId="{DA84517F-816B-46AD-8DE4-0968AFBD3452}">
      <dgm:prSet/>
      <dgm:spPr/>
      <dgm:t>
        <a:bodyPr/>
        <a:lstStyle/>
        <a:p>
          <a:endParaRPr lang="es-ES"/>
        </a:p>
      </dgm:t>
    </dgm:pt>
    <dgm:pt modelId="{36E35C7F-0CAF-44B2-95B3-653B8FA05032}" type="sibTrans" cxnId="{DA84517F-816B-46AD-8DE4-0968AFBD3452}">
      <dgm:prSet/>
      <dgm:spPr/>
      <dgm:t>
        <a:bodyPr/>
        <a:lstStyle/>
        <a:p>
          <a:endParaRPr lang="es-ES"/>
        </a:p>
      </dgm:t>
    </dgm:pt>
    <dgm:pt modelId="{334CD8FD-D0F5-4C95-A291-9C0F00FDEA1D}">
      <dgm:prSet phldrT="[Text]" custT="1"/>
      <dgm:spPr>
        <a:gradFill rotWithShape="0">
          <a:gsLst>
            <a:gs pos="0">
              <a:schemeClr val="accent6">
                <a:lumMod val="60000"/>
                <a:lumOff val="40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</dgm:spPr>
      <dgm:t>
        <a:bodyPr/>
        <a:lstStyle/>
        <a:p>
          <a:r>
            <a:rPr lang="es-ES" sz="20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Otras</a:t>
          </a:r>
          <a:endParaRPr lang="es-ES" sz="2000" b="1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dgm:t>
    </dgm:pt>
    <dgm:pt modelId="{E3731B79-568F-4AEB-9307-01C1DA7D5A9C}" type="parTrans" cxnId="{25E89D1E-22EB-4E04-BF0C-75A0F7C1C14D}">
      <dgm:prSet/>
      <dgm:spPr/>
      <dgm:t>
        <a:bodyPr/>
        <a:lstStyle/>
        <a:p>
          <a:endParaRPr lang="es-ES"/>
        </a:p>
      </dgm:t>
    </dgm:pt>
    <dgm:pt modelId="{3B9B6F43-399B-4563-89D6-B7EA9B0D10C1}" type="sibTrans" cxnId="{25E89D1E-22EB-4E04-BF0C-75A0F7C1C14D}">
      <dgm:prSet/>
      <dgm:spPr/>
      <dgm:t>
        <a:bodyPr/>
        <a:lstStyle/>
        <a:p>
          <a:endParaRPr lang="es-ES"/>
        </a:p>
      </dgm:t>
    </dgm:pt>
    <dgm:pt modelId="{A84A376C-7719-41A5-99FD-6D49681D3AA2}">
      <dgm:prSet phldrT="[Text]" custT="1"/>
      <dgm:spPr/>
      <dgm:t>
        <a:bodyPr/>
        <a:lstStyle/>
        <a:p>
          <a:r>
            <a:rPr lang="es-ES" sz="1400" dirty="0" smtClean="0"/>
            <a:t>¿Cual sería el rendimiento esperado?</a:t>
          </a:r>
          <a:endParaRPr lang="es-ES" sz="1400" dirty="0"/>
        </a:p>
      </dgm:t>
    </dgm:pt>
    <dgm:pt modelId="{D66AE554-CE2B-48FF-B239-3FF45AC27DEC}" type="parTrans" cxnId="{00FCB9AA-AA99-4100-B3BB-EDEA07F431BC}">
      <dgm:prSet/>
      <dgm:spPr/>
      <dgm:t>
        <a:bodyPr/>
        <a:lstStyle/>
        <a:p>
          <a:endParaRPr lang="es-ES"/>
        </a:p>
      </dgm:t>
    </dgm:pt>
    <dgm:pt modelId="{A7BB077F-CEDB-4CFC-8E2F-9A68B73F9ADB}" type="sibTrans" cxnId="{00FCB9AA-AA99-4100-B3BB-EDEA07F431BC}">
      <dgm:prSet/>
      <dgm:spPr/>
      <dgm:t>
        <a:bodyPr/>
        <a:lstStyle/>
        <a:p>
          <a:endParaRPr lang="es-ES"/>
        </a:p>
      </dgm:t>
    </dgm:pt>
    <dgm:pt modelId="{3A61F4D0-D1CA-45A6-8812-72235E95A824}">
      <dgm:prSet phldrT="[Text]" custT="1"/>
      <dgm:spPr/>
      <dgm:t>
        <a:bodyPr/>
        <a:lstStyle/>
        <a:p>
          <a:r>
            <a:rPr lang="es-ES" sz="1400" dirty="0" smtClean="0"/>
            <a:t>¿Los mensajes están encriptados? Por el transporte o a nivel de mensaje</a:t>
          </a:r>
          <a:endParaRPr lang="es-ES" sz="1400" dirty="0"/>
        </a:p>
      </dgm:t>
    </dgm:pt>
    <dgm:pt modelId="{4C81C640-434C-4583-90D8-0CD4D2151EE3}" type="parTrans" cxnId="{58CDC052-A386-4FCD-8556-420E7BB3CB5F}">
      <dgm:prSet/>
      <dgm:spPr/>
      <dgm:t>
        <a:bodyPr/>
        <a:lstStyle/>
        <a:p>
          <a:endParaRPr lang="es-ES"/>
        </a:p>
      </dgm:t>
    </dgm:pt>
    <dgm:pt modelId="{31B3DA04-BD01-4E9C-A538-5FC12112DD8F}" type="sibTrans" cxnId="{58CDC052-A386-4FCD-8556-420E7BB3CB5F}">
      <dgm:prSet/>
      <dgm:spPr/>
      <dgm:t>
        <a:bodyPr/>
        <a:lstStyle/>
        <a:p>
          <a:endParaRPr lang="es-ES"/>
        </a:p>
      </dgm:t>
    </dgm:pt>
    <dgm:pt modelId="{EEB9B79F-0B73-4DAC-AB9C-D4112B03B09C}" type="pres">
      <dgm:prSet presAssocID="{60B3A90E-A419-49CA-9E07-C7535D58F66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2D99B21-3D24-4CB3-A80F-E206B0576184}" type="pres">
      <dgm:prSet presAssocID="{D6D1C228-AE9F-4041-9D6E-19C8063187FA}" presName="parentText" presStyleLbl="node1" presStyleIdx="0" presStyleCnt="3" custScaleY="4024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A58E53D-C9AC-4257-A52F-44D6FFFA84D2}" type="pres">
      <dgm:prSet presAssocID="{D6D1C228-AE9F-4041-9D6E-19C8063187FA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2948940-2F3E-446C-AAA9-472D5830D23D}" type="pres">
      <dgm:prSet presAssocID="{BAFC8CBC-24D9-44AA-B0A3-2B491EBB343F}" presName="parentText" presStyleLbl="node1" presStyleIdx="1" presStyleCnt="3" custScaleY="40240" custLinFactNeighborY="-1177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EA6AC17-7D6D-4B85-A097-D1FDFE587975}" type="pres">
      <dgm:prSet presAssocID="{BAFC8CBC-24D9-44AA-B0A3-2B491EBB343F}" presName="childText" presStyleLbl="revTx" presStyleIdx="1" presStyleCnt="3" custScaleY="98005" custLinFactNeighborY="-609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60A65E9-0B62-4999-9539-553E6F547C71}" type="pres">
      <dgm:prSet presAssocID="{334CD8FD-D0F5-4C95-A291-9C0F00FDEA1D}" presName="parentText" presStyleLbl="node1" presStyleIdx="2" presStyleCnt="3" custScaleY="40240" custLinFactNeighborY="-457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BBF1016-E039-41AA-B1B4-C0BA98789FED}" type="pres">
      <dgm:prSet presAssocID="{334CD8FD-D0F5-4C95-A291-9C0F00FDEA1D}" presName="childText" presStyleLbl="revTx" presStyleIdx="2" presStyleCnt="3" custScaleY="15713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853A0EA-A762-4A7C-A718-B136BC628892}" type="presOf" srcId="{D2783DB2-5393-45F7-91A4-6C2CD1C1A1BF}" destId="{EA58E53D-C9AC-4257-A52F-44D6FFFA84D2}" srcOrd="0" destOrd="0" presId="urn:microsoft.com/office/officeart/2005/8/layout/vList2"/>
    <dgm:cxn modelId="{0773C522-9CC1-4D33-B52C-82AA93C32E72}" type="presOf" srcId="{60B3A90E-A419-49CA-9E07-C7535D58F664}" destId="{EEB9B79F-0B73-4DAC-AB9C-D4112B03B09C}" srcOrd="0" destOrd="0" presId="urn:microsoft.com/office/officeart/2005/8/layout/vList2"/>
    <dgm:cxn modelId="{272C776A-B770-412A-8EF2-87AB5276C66F}" type="presOf" srcId="{EC5B969F-B3DD-466C-83C9-E7FFE0DB7A78}" destId="{EA58E53D-C9AC-4257-A52F-44D6FFFA84D2}" srcOrd="0" destOrd="1" presId="urn:microsoft.com/office/officeart/2005/8/layout/vList2"/>
    <dgm:cxn modelId="{B4ABFB6B-7683-4737-82E6-003A405D98C1}" type="presOf" srcId="{A84A376C-7719-41A5-99FD-6D49681D3AA2}" destId="{BBBF1016-E039-41AA-B1B4-C0BA98789FED}" srcOrd="0" destOrd="0" presId="urn:microsoft.com/office/officeart/2005/8/layout/vList2"/>
    <dgm:cxn modelId="{C39AB2CE-30EE-42C7-BE1D-DF27EC214636}" type="presOf" srcId="{AE8BBF46-0FBA-4E54-A4A1-6987BEEEBFAF}" destId="{EA58E53D-C9AC-4257-A52F-44D6FFFA84D2}" srcOrd="0" destOrd="3" presId="urn:microsoft.com/office/officeart/2005/8/layout/vList2"/>
    <dgm:cxn modelId="{58CDC052-A386-4FCD-8556-420E7BB3CB5F}" srcId="{334CD8FD-D0F5-4C95-A291-9C0F00FDEA1D}" destId="{3A61F4D0-D1CA-45A6-8812-72235E95A824}" srcOrd="1" destOrd="0" parTransId="{4C81C640-434C-4583-90D8-0CD4D2151EE3}" sibTransId="{31B3DA04-BD01-4E9C-A538-5FC12112DD8F}"/>
    <dgm:cxn modelId="{DF059A3B-8B61-47A1-9FAE-73B0AD55727E}" srcId="{D6D1C228-AE9F-4041-9D6E-19C8063187FA}" destId="{EC5B969F-B3DD-466C-83C9-E7FFE0DB7A78}" srcOrd="1" destOrd="0" parTransId="{44099906-DF44-43A9-AF96-F40A691AD1D3}" sibTransId="{5F7268D0-8A33-4B22-9211-AB92DB192A2E}"/>
    <dgm:cxn modelId="{AFEC707C-EBA6-4F75-BDEA-3E7FC114E2C1}" type="presOf" srcId="{BAFC8CBC-24D9-44AA-B0A3-2B491EBB343F}" destId="{12948940-2F3E-446C-AAA9-472D5830D23D}" srcOrd="0" destOrd="0" presId="urn:microsoft.com/office/officeart/2005/8/layout/vList2"/>
    <dgm:cxn modelId="{0BE6E6F3-3E59-4889-A166-B540E5771339}" srcId="{D6D1C228-AE9F-4041-9D6E-19C8063187FA}" destId="{AE8BBF46-0FBA-4E54-A4A1-6987BEEEBFAF}" srcOrd="3" destOrd="0" parTransId="{EFB8E069-ED22-42FA-89F9-2052D160574B}" sibTransId="{2EDC77DF-FAE0-4638-B59D-ED2047446768}"/>
    <dgm:cxn modelId="{25E89D1E-22EB-4E04-BF0C-75A0F7C1C14D}" srcId="{60B3A90E-A419-49CA-9E07-C7535D58F664}" destId="{334CD8FD-D0F5-4C95-A291-9C0F00FDEA1D}" srcOrd="2" destOrd="0" parTransId="{E3731B79-568F-4AEB-9307-01C1DA7D5A9C}" sibTransId="{3B9B6F43-399B-4563-89D6-B7EA9B0D10C1}"/>
    <dgm:cxn modelId="{3D6B8462-8CFF-48EE-B7E0-D46A6F18ABDA}" srcId="{BAFC8CBC-24D9-44AA-B0A3-2B491EBB343F}" destId="{DB55FBC4-F212-4D59-BDB9-3A1823BBB00C}" srcOrd="1" destOrd="0" parTransId="{14408389-60B3-4185-A269-6394C6A41599}" sibTransId="{D57620CA-6F6A-49FB-9807-F83EFE1595FA}"/>
    <dgm:cxn modelId="{80CEF08F-71BF-48DC-B256-2AF6C678D176}" srcId="{D6D1C228-AE9F-4041-9D6E-19C8063187FA}" destId="{D2783DB2-5393-45F7-91A4-6C2CD1C1A1BF}" srcOrd="0" destOrd="0" parTransId="{41CE4BB2-39D9-47D5-BE8E-17B24D34840E}" sibTransId="{5A47722F-CE3F-4496-8AED-5E51EF8D1D99}"/>
    <dgm:cxn modelId="{2D46A8AA-BAE1-4833-A65B-0A3856B6656A}" srcId="{D6D1C228-AE9F-4041-9D6E-19C8063187FA}" destId="{A2F92732-5DF0-42EE-8BD8-D2EA1DA68735}" srcOrd="4" destOrd="0" parTransId="{C2A318B1-369A-4124-BBC5-701ADE903DCE}" sibTransId="{BD25F7D2-253F-4848-B62B-590C31F165ED}"/>
    <dgm:cxn modelId="{515D67C9-2494-46BC-B376-CDB52FD3DACA}" type="presOf" srcId="{A2F92732-5DF0-42EE-8BD8-D2EA1DA68735}" destId="{EA58E53D-C9AC-4257-A52F-44D6FFFA84D2}" srcOrd="0" destOrd="4" presId="urn:microsoft.com/office/officeart/2005/8/layout/vList2"/>
    <dgm:cxn modelId="{507CD766-723B-4253-ACB0-96D867DE00A2}" srcId="{BAFC8CBC-24D9-44AA-B0A3-2B491EBB343F}" destId="{F8D64FAB-F901-4C29-863B-FC9A69CC9CDA}" srcOrd="0" destOrd="0" parTransId="{F4C42F3F-133E-4A01-BF3E-37CFED6E8E68}" sibTransId="{C6296BA0-4484-4FAF-8078-33C26A44EBCA}"/>
    <dgm:cxn modelId="{6A0CD390-15BB-4CC1-9506-85693A15E704}" type="presOf" srcId="{408591D7-2948-4FA1-9F35-C9752E75E06E}" destId="{EA58E53D-C9AC-4257-A52F-44D6FFFA84D2}" srcOrd="0" destOrd="2" presId="urn:microsoft.com/office/officeart/2005/8/layout/vList2"/>
    <dgm:cxn modelId="{F25EA451-9675-4E73-B3FF-FA163E01248E}" type="presOf" srcId="{D6D1C228-AE9F-4041-9D6E-19C8063187FA}" destId="{32D99B21-3D24-4CB3-A80F-E206B0576184}" srcOrd="0" destOrd="0" presId="urn:microsoft.com/office/officeart/2005/8/layout/vList2"/>
    <dgm:cxn modelId="{9390F589-9190-4CE7-80A4-F8417BF772AC}" srcId="{60B3A90E-A419-49CA-9E07-C7535D58F664}" destId="{D6D1C228-AE9F-4041-9D6E-19C8063187FA}" srcOrd="0" destOrd="0" parTransId="{A3410428-9BD0-48B8-B313-BA00EDF28EBF}" sibTransId="{F4FA8D16-0854-400E-9207-5DE84663A4D9}"/>
    <dgm:cxn modelId="{6A5CAF0B-3CDA-49E9-9D1D-92F0160E76AD}" srcId="{D6D1C228-AE9F-4041-9D6E-19C8063187FA}" destId="{408591D7-2948-4FA1-9F35-C9752E75E06E}" srcOrd="2" destOrd="0" parTransId="{DA798C9C-8F3F-480D-9855-01752093038B}" sibTransId="{79AEB5CE-9335-4A9F-9C2C-280619BD2BE1}"/>
    <dgm:cxn modelId="{90456FAC-AE5F-4A29-A2C8-6F86B550E8C6}" type="presOf" srcId="{F8D64FAB-F901-4C29-863B-FC9A69CC9CDA}" destId="{DEA6AC17-7D6D-4B85-A097-D1FDFE587975}" srcOrd="0" destOrd="0" presId="urn:microsoft.com/office/officeart/2005/8/layout/vList2"/>
    <dgm:cxn modelId="{6A28254B-734F-41DD-B615-1F6239E37DAF}" srcId="{60B3A90E-A419-49CA-9E07-C7535D58F664}" destId="{BAFC8CBC-24D9-44AA-B0A3-2B491EBB343F}" srcOrd="1" destOrd="0" parTransId="{99118A6A-0A8C-49BD-A486-C191C5F4BC07}" sibTransId="{D15CC2C0-1C94-4140-B1C1-34CD36984F84}"/>
    <dgm:cxn modelId="{25CC0689-A0BE-4ED5-B77B-A9C081429CDE}" type="presOf" srcId="{334CD8FD-D0F5-4C95-A291-9C0F00FDEA1D}" destId="{760A65E9-0B62-4999-9539-553E6F547C71}" srcOrd="0" destOrd="0" presId="urn:microsoft.com/office/officeart/2005/8/layout/vList2"/>
    <dgm:cxn modelId="{398DEDF1-2B6B-45A1-BDAB-0953230955FE}" type="presOf" srcId="{C86FFBBD-5708-4AC6-BEDB-5287B0AAE313}" destId="{DEA6AC17-7D6D-4B85-A097-D1FDFE587975}" srcOrd="0" destOrd="2" presId="urn:microsoft.com/office/officeart/2005/8/layout/vList2"/>
    <dgm:cxn modelId="{B781CBD9-1EF4-42B3-B4AD-9F0395AC8ED1}" type="presOf" srcId="{DB55FBC4-F212-4D59-BDB9-3A1823BBB00C}" destId="{DEA6AC17-7D6D-4B85-A097-D1FDFE587975}" srcOrd="0" destOrd="1" presId="urn:microsoft.com/office/officeart/2005/8/layout/vList2"/>
    <dgm:cxn modelId="{DA84517F-816B-46AD-8DE4-0968AFBD3452}" srcId="{BAFC8CBC-24D9-44AA-B0A3-2B491EBB343F}" destId="{C86FFBBD-5708-4AC6-BEDB-5287B0AAE313}" srcOrd="2" destOrd="0" parTransId="{98C0A7D7-E80E-40B4-BB0E-11940BED4D25}" sibTransId="{36E35C7F-0CAF-44B2-95B3-653B8FA05032}"/>
    <dgm:cxn modelId="{00FCB9AA-AA99-4100-B3BB-EDEA07F431BC}" srcId="{334CD8FD-D0F5-4C95-A291-9C0F00FDEA1D}" destId="{A84A376C-7719-41A5-99FD-6D49681D3AA2}" srcOrd="0" destOrd="0" parTransId="{D66AE554-CE2B-48FF-B239-3FF45AC27DEC}" sibTransId="{A7BB077F-CEDB-4CFC-8E2F-9A68B73F9ADB}"/>
    <dgm:cxn modelId="{EE42541A-EF9C-4E1D-BA69-FFFD52DDC64C}" type="presOf" srcId="{3A61F4D0-D1CA-45A6-8812-72235E95A824}" destId="{BBBF1016-E039-41AA-B1B4-C0BA98789FED}" srcOrd="0" destOrd="1" presId="urn:microsoft.com/office/officeart/2005/8/layout/vList2"/>
    <dgm:cxn modelId="{E76538B4-37D9-4448-B238-105E1A37559C}" type="presParOf" srcId="{EEB9B79F-0B73-4DAC-AB9C-D4112B03B09C}" destId="{32D99B21-3D24-4CB3-A80F-E206B0576184}" srcOrd="0" destOrd="0" presId="urn:microsoft.com/office/officeart/2005/8/layout/vList2"/>
    <dgm:cxn modelId="{AC79DB8A-4D48-43EE-8FDF-0C8DFF27E3AC}" type="presParOf" srcId="{EEB9B79F-0B73-4DAC-AB9C-D4112B03B09C}" destId="{EA58E53D-C9AC-4257-A52F-44D6FFFA84D2}" srcOrd="1" destOrd="0" presId="urn:microsoft.com/office/officeart/2005/8/layout/vList2"/>
    <dgm:cxn modelId="{7E8B5F19-44A1-49A7-89F0-5BEC37848742}" type="presParOf" srcId="{EEB9B79F-0B73-4DAC-AB9C-D4112B03B09C}" destId="{12948940-2F3E-446C-AAA9-472D5830D23D}" srcOrd="2" destOrd="0" presId="urn:microsoft.com/office/officeart/2005/8/layout/vList2"/>
    <dgm:cxn modelId="{09574862-8480-4986-AF28-43AADEB3C9C0}" type="presParOf" srcId="{EEB9B79F-0B73-4DAC-AB9C-D4112B03B09C}" destId="{DEA6AC17-7D6D-4B85-A097-D1FDFE587975}" srcOrd="3" destOrd="0" presId="urn:microsoft.com/office/officeart/2005/8/layout/vList2"/>
    <dgm:cxn modelId="{02F528F6-5304-4B5A-A762-B65A30DBA856}" type="presParOf" srcId="{EEB9B79F-0B73-4DAC-AB9C-D4112B03B09C}" destId="{760A65E9-0B62-4999-9539-553E6F547C71}" srcOrd="4" destOrd="0" presId="urn:microsoft.com/office/officeart/2005/8/layout/vList2"/>
    <dgm:cxn modelId="{A94EFC09-8420-4150-982A-F528CF115867}" type="presParOf" srcId="{EEB9B79F-0B73-4DAC-AB9C-D4112B03B09C}" destId="{BBBF1016-E039-41AA-B1B4-C0BA98789FED}" srcOrd="5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54C511-F9DA-4ADD-8C38-1223D62E2BF9}" type="doc">
      <dgm:prSet loTypeId="urn:microsoft.com/office/officeart/2005/8/layout/default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es-ES"/>
        </a:p>
      </dgm:t>
    </dgm:pt>
    <dgm:pt modelId="{FF6B3A4A-F434-4D5E-86D7-4A3A6039A633}">
      <dgm:prSet/>
      <dgm:spPr/>
      <dgm:t>
        <a:bodyPr/>
        <a:lstStyle/>
        <a:p>
          <a:r>
            <a:rPr lang="es-ES" dirty="0" smtClean="0"/>
            <a:t>Software</a:t>
          </a:r>
        </a:p>
      </dgm:t>
    </dgm:pt>
    <dgm:pt modelId="{BF4AA509-F2D0-453E-B615-34BB4FD86768}" type="parTrans" cxnId="{DF5389F0-8D4A-4D3A-BE3E-6C2D634ACE73}">
      <dgm:prSet/>
      <dgm:spPr/>
      <dgm:t>
        <a:bodyPr/>
        <a:lstStyle/>
        <a:p>
          <a:endParaRPr lang="es-ES"/>
        </a:p>
      </dgm:t>
    </dgm:pt>
    <dgm:pt modelId="{6AD2B267-FC99-42AB-A319-7FEF8B438C1A}" type="sibTrans" cxnId="{DF5389F0-8D4A-4D3A-BE3E-6C2D634ACE73}">
      <dgm:prSet/>
      <dgm:spPr/>
      <dgm:t>
        <a:bodyPr/>
        <a:lstStyle/>
        <a:p>
          <a:endParaRPr lang="es-ES"/>
        </a:p>
      </dgm:t>
    </dgm:pt>
    <dgm:pt modelId="{315D9632-ADE2-41CD-979E-ADC38799BA33}">
      <dgm:prSet/>
      <dgm:spPr/>
      <dgm:t>
        <a:bodyPr/>
        <a:lstStyle/>
        <a:p>
          <a:r>
            <a:rPr lang="es-ES" dirty="0" smtClean="0"/>
            <a:t>Hardware</a:t>
          </a:r>
        </a:p>
      </dgm:t>
    </dgm:pt>
    <dgm:pt modelId="{EA192FEC-7267-44F8-914E-87DC7EC090F3}" type="parTrans" cxnId="{4ED26965-673B-476E-82CD-6694020030B6}">
      <dgm:prSet/>
      <dgm:spPr/>
      <dgm:t>
        <a:bodyPr/>
        <a:lstStyle/>
        <a:p>
          <a:endParaRPr lang="es-ES"/>
        </a:p>
      </dgm:t>
    </dgm:pt>
    <dgm:pt modelId="{C951635B-4543-43D6-9513-17E5419CB6C8}" type="sibTrans" cxnId="{4ED26965-673B-476E-82CD-6694020030B6}">
      <dgm:prSet/>
      <dgm:spPr/>
      <dgm:t>
        <a:bodyPr/>
        <a:lstStyle/>
        <a:p>
          <a:endParaRPr lang="es-ES"/>
        </a:p>
      </dgm:t>
    </dgm:pt>
    <dgm:pt modelId="{582D5062-614D-4298-BE33-22A8B182099B}">
      <dgm:prSet/>
      <dgm:spPr/>
      <dgm:t>
        <a:bodyPr/>
        <a:lstStyle/>
        <a:p>
          <a:r>
            <a:rPr lang="es-ES" dirty="0" smtClean="0"/>
            <a:t>CPU 2 GHz</a:t>
          </a:r>
        </a:p>
      </dgm:t>
    </dgm:pt>
    <dgm:pt modelId="{CACAA94D-F0B0-4F4B-B8D8-D4DC3AF844BF}" type="parTrans" cxnId="{DB577BEB-C9FA-4CBD-A15D-52450C842580}">
      <dgm:prSet/>
      <dgm:spPr/>
      <dgm:t>
        <a:bodyPr/>
        <a:lstStyle/>
        <a:p>
          <a:endParaRPr lang="es-ES"/>
        </a:p>
      </dgm:t>
    </dgm:pt>
    <dgm:pt modelId="{7D99F751-BC0D-42E5-B3DC-8786EFD1F697}" type="sibTrans" cxnId="{DB577BEB-C9FA-4CBD-A15D-52450C842580}">
      <dgm:prSet/>
      <dgm:spPr/>
      <dgm:t>
        <a:bodyPr/>
        <a:lstStyle/>
        <a:p>
          <a:endParaRPr lang="es-ES"/>
        </a:p>
      </dgm:t>
    </dgm:pt>
    <dgm:pt modelId="{B8BBA065-8814-46A3-BCCB-6F340162D5DE}">
      <dgm:prSet/>
      <dgm:spPr/>
      <dgm:t>
        <a:bodyPr/>
        <a:lstStyle/>
        <a:p>
          <a:r>
            <a:rPr lang="es-ES" dirty="0" smtClean="0"/>
            <a:t>VPC 1.3 </a:t>
          </a:r>
          <a:r>
            <a:rPr lang="es-ES" dirty="0" err="1" smtClean="0"/>
            <a:t>Gb</a:t>
          </a:r>
          <a:r>
            <a:rPr lang="es-ES" dirty="0" smtClean="0"/>
            <a:t> de RAM</a:t>
          </a:r>
          <a:endParaRPr lang="es-ES" dirty="0"/>
        </a:p>
      </dgm:t>
    </dgm:pt>
    <dgm:pt modelId="{87D0F4BE-A5DE-4EA7-9784-F7743246E578}" type="parTrans" cxnId="{66B49C3C-6A34-4EA1-88FF-ACF3AFE7C1EA}">
      <dgm:prSet/>
      <dgm:spPr/>
      <dgm:t>
        <a:bodyPr/>
        <a:lstStyle/>
        <a:p>
          <a:endParaRPr lang="es-ES"/>
        </a:p>
      </dgm:t>
    </dgm:pt>
    <dgm:pt modelId="{6910807C-608E-479C-B000-FA6188751ED2}" type="sibTrans" cxnId="{66B49C3C-6A34-4EA1-88FF-ACF3AFE7C1EA}">
      <dgm:prSet/>
      <dgm:spPr/>
      <dgm:t>
        <a:bodyPr/>
        <a:lstStyle/>
        <a:p>
          <a:endParaRPr lang="es-ES"/>
        </a:p>
      </dgm:t>
    </dgm:pt>
    <dgm:pt modelId="{7BF87B20-BC03-46AF-829E-7B19AD075593}">
      <dgm:prSet/>
      <dgm:spPr/>
      <dgm:t>
        <a:bodyPr/>
        <a:lstStyle/>
        <a:p>
          <a:r>
            <a:rPr lang="es-ES" dirty="0" smtClean="0"/>
            <a:t>VPC W2003 </a:t>
          </a:r>
        </a:p>
      </dgm:t>
    </dgm:pt>
    <dgm:pt modelId="{06911B4B-F8B6-4D51-999C-9259E85221E3}" type="parTrans" cxnId="{BF930C0B-8721-47A3-9D61-E57B0D486FC6}">
      <dgm:prSet/>
      <dgm:spPr/>
      <dgm:t>
        <a:bodyPr/>
        <a:lstStyle/>
        <a:p>
          <a:endParaRPr lang="es-ES"/>
        </a:p>
      </dgm:t>
    </dgm:pt>
    <dgm:pt modelId="{DB3FFE1B-5A9B-4336-989A-BD8936D27E36}" type="sibTrans" cxnId="{BF930C0B-8721-47A3-9D61-E57B0D486FC6}">
      <dgm:prSet/>
      <dgm:spPr/>
      <dgm:t>
        <a:bodyPr/>
        <a:lstStyle/>
        <a:p>
          <a:endParaRPr lang="es-ES"/>
        </a:p>
      </dgm:t>
    </dgm:pt>
    <dgm:pt modelId="{7BE129E0-4740-4468-884F-C4D496F40A16}">
      <dgm:prSet/>
      <dgm:spPr/>
      <dgm:t>
        <a:bodyPr/>
        <a:lstStyle/>
        <a:p>
          <a:r>
            <a:rPr lang="es-ES" dirty="0" smtClean="0"/>
            <a:t>BizTalk Server 2006</a:t>
          </a:r>
        </a:p>
      </dgm:t>
    </dgm:pt>
    <dgm:pt modelId="{5617CF57-C2E3-466E-9C1C-233E5DAA1984}" type="parTrans" cxnId="{D52AB38D-8F68-4265-9E14-85E5D780CF14}">
      <dgm:prSet/>
      <dgm:spPr/>
      <dgm:t>
        <a:bodyPr/>
        <a:lstStyle/>
        <a:p>
          <a:endParaRPr lang="es-ES"/>
        </a:p>
      </dgm:t>
    </dgm:pt>
    <dgm:pt modelId="{314D3ED9-49E3-44D5-8962-92A31A35530E}" type="sibTrans" cxnId="{D52AB38D-8F68-4265-9E14-85E5D780CF14}">
      <dgm:prSet/>
      <dgm:spPr/>
      <dgm:t>
        <a:bodyPr/>
        <a:lstStyle/>
        <a:p>
          <a:endParaRPr lang="es-ES"/>
        </a:p>
      </dgm:t>
    </dgm:pt>
    <dgm:pt modelId="{35D378D1-401A-42F3-84DB-8394DF8D11B9}">
      <dgm:prSet/>
      <dgm:spPr/>
      <dgm:t>
        <a:bodyPr/>
        <a:lstStyle/>
        <a:p>
          <a:r>
            <a:rPr lang="es-ES" dirty="0" smtClean="0"/>
            <a:t>SQL Server 2005</a:t>
          </a:r>
          <a:endParaRPr lang="es-ES" dirty="0"/>
        </a:p>
      </dgm:t>
    </dgm:pt>
    <dgm:pt modelId="{3170BB11-2677-4AF1-9C33-F2EDD399B657}" type="parTrans" cxnId="{BBA4BE94-0546-41A1-A4D0-6D9ED7A2B5ED}">
      <dgm:prSet/>
      <dgm:spPr/>
      <dgm:t>
        <a:bodyPr/>
        <a:lstStyle/>
        <a:p>
          <a:endParaRPr lang="es-ES"/>
        </a:p>
      </dgm:t>
    </dgm:pt>
    <dgm:pt modelId="{D9C0E276-0098-4566-96BD-A31599ECFDB5}" type="sibTrans" cxnId="{BBA4BE94-0546-41A1-A4D0-6D9ED7A2B5ED}">
      <dgm:prSet/>
      <dgm:spPr/>
      <dgm:t>
        <a:bodyPr/>
        <a:lstStyle/>
        <a:p>
          <a:endParaRPr lang="es-ES"/>
        </a:p>
      </dgm:t>
    </dgm:pt>
    <dgm:pt modelId="{E2DDDC55-BBFA-4B27-A16A-22CB314A99F0}" type="pres">
      <dgm:prSet presAssocID="{1754C511-F9DA-4ADD-8C38-1223D62E2BF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6F019F2-7B63-4662-9268-B703BAC60F3A}" type="pres">
      <dgm:prSet presAssocID="{315D9632-ADE2-41CD-979E-ADC38799BA33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24E12A9-E687-4883-A62C-817394E9460F}" type="pres">
      <dgm:prSet presAssocID="{C951635B-4543-43D6-9513-17E5419CB6C8}" presName="sibTrans" presStyleCnt="0"/>
      <dgm:spPr/>
    </dgm:pt>
    <dgm:pt modelId="{FAF5C8FE-CAC3-4358-91CE-29FDC0082F68}" type="pres">
      <dgm:prSet presAssocID="{FF6B3A4A-F434-4D5E-86D7-4A3A6039A633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C3DB957-DC05-4BA8-988E-4D64588CE1F1}" type="presOf" srcId="{1754C511-F9DA-4ADD-8C38-1223D62E2BF9}" destId="{E2DDDC55-BBFA-4B27-A16A-22CB314A99F0}" srcOrd="0" destOrd="0" presId="urn:microsoft.com/office/officeart/2005/8/layout/default"/>
    <dgm:cxn modelId="{66B49C3C-6A34-4EA1-88FF-ACF3AFE7C1EA}" srcId="{315D9632-ADE2-41CD-979E-ADC38799BA33}" destId="{B8BBA065-8814-46A3-BCCB-6F340162D5DE}" srcOrd="1" destOrd="0" parTransId="{87D0F4BE-A5DE-4EA7-9784-F7743246E578}" sibTransId="{6910807C-608E-479C-B000-FA6188751ED2}"/>
    <dgm:cxn modelId="{27CFA45D-B8F3-41AA-88FD-6642ED5CEB5C}" type="presOf" srcId="{7BF87B20-BC03-46AF-829E-7B19AD075593}" destId="{FAF5C8FE-CAC3-4358-91CE-29FDC0082F68}" srcOrd="0" destOrd="1" presId="urn:microsoft.com/office/officeart/2005/8/layout/default"/>
    <dgm:cxn modelId="{0C643A50-9A8F-4A5C-9391-64729E4EC5ED}" type="presOf" srcId="{315D9632-ADE2-41CD-979E-ADC38799BA33}" destId="{46F019F2-7B63-4662-9268-B703BAC60F3A}" srcOrd="0" destOrd="0" presId="urn:microsoft.com/office/officeart/2005/8/layout/default"/>
    <dgm:cxn modelId="{6F1297BF-7864-4263-91B9-1ABB0236564B}" type="presOf" srcId="{7BE129E0-4740-4468-884F-C4D496F40A16}" destId="{FAF5C8FE-CAC3-4358-91CE-29FDC0082F68}" srcOrd="0" destOrd="2" presId="urn:microsoft.com/office/officeart/2005/8/layout/default"/>
    <dgm:cxn modelId="{DB577BEB-C9FA-4CBD-A15D-52450C842580}" srcId="{315D9632-ADE2-41CD-979E-ADC38799BA33}" destId="{582D5062-614D-4298-BE33-22A8B182099B}" srcOrd="0" destOrd="0" parTransId="{CACAA94D-F0B0-4F4B-B8D8-D4DC3AF844BF}" sibTransId="{7D99F751-BC0D-42E5-B3DC-8786EFD1F697}"/>
    <dgm:cxn modelId="{92A44570-BF61-4260-B8F4-058ED79ECF10}" type="presOf" srcId="{FF6B3A4A-F434-4D5E-86D7-4A3A6039A633}" destId="{FAF5C8FE-CAC3-4358-91CE-29FDC0082F68}" srcOrd="0" destOrd="0" presId="urn:microsoft.com/office/officeart/2005/8/layout/default"/>
    <dgm:cxn modelId="{DF5389F0-8D4A-4D3A-BE3E-6C2D634ACE73}" srcId="{1754C511-F9DA-4ADD-8C38-1223D62E2BF9}" destId="{FF6B3A4A-F434-4D5E-86D7-4A3A6039A633}" srcOrd="1" destOrd="0" parTransId="{BF4AA509-F2D0-453E-B615-34BB4FD86768}" sibTransId="{6AD2B267-FC99-42AB-A319-7FEF8B438C1A}"/>
    <dgm:cxn modelId="{AA3ACAA2-1EFA-47EE-BABA-D98E5F24A78A}" type="presOf" srcId="{582D5062-614D-4298-BE33-22A8B182099B}" destId="{46F019F2-7B63-4662-9268-B703BAC60F3A}" srcOrd="0" destOrd="1" presId="urn:microsoft.com/office/officeart/2005/8/layout/default"/>
    <dgm:cxn modelId="{BF930C0B-8721-47A3-9D61-E57B0D486FC6}" srcId="{FF6B3A4A-F434-4D5E-86D7-4A3A6039A633}" destId="{7BF87B20-BC03-46AF-829E-7B19AD075593}" srcOrd="0" destOrd="0" parTransId="{06911B4B-F8B6-4D51-999C-9259E85221E3}" sibTransId="{DB3FFE1B-5A9B-4336-989A-BD8936D27E36}"/>
    <dgm:cxn modelId="{4ED26965-673B-476E-82CD-6694020030B6}" srcId="{1754C511-F9DA-4ADD-8C38-1223D62E2BF9}" destId="{315D9632-ADE2-41CD-979E-ADC38799BA33}" srcOrd="0" destOrd="0" parTransId="{EA192FEC-7267-44F8-914E-87DC7EC090F3}" sibTransId="{C951635B-4543-43D6-9513-17E5419CB6C8}"/>
    <dgm:cxn modelId="{BF721C7C-F1D8-4214-BCBA-9959A5507FB4}" type="presOf" srcId="{35D378D1-401A-42F3-84DB-8394DF8D11B9}" destId="{FAF5C8FE-CAC3-4358-91CE-29FDC0082F68}" srcOrd="0" destOrd="3" presId="urn:microsoft.com/office/officeart/2005/8/layout/default"/>
    <dgm:cxn modelId="{BBA4BE94-0546-41A1-A4D0-6D9ED7A2B5ED}" srcId="{FF6B3A4A-F434-4D5E-86D7-4A3A6039A633}" destId="{35D378D1-401A-42F3-84DB-8394DF8D11B9}" srcOrd="2" destOrd="0" parTransId="{3170BB11-2677-4AF1-9C33-F2EDD399B657}" sibTransId="{D9C0E276-0098-4566-96BD-A31599ECFDB5}"/>
    <dgm:cxn modelId="{D52AB38D-8F68-4265-9E14-85E5D780CF14}" srcId="{FF6B3A4A-F434-4D5E-86D7-4A3A6039A633}" destId="{7BE129E0-4740-4468-884F-C4D496F40A16}" srcOrd="1" destOrd="0" parTransId="{5617CF57-C2E3-466E-9C1C-233E5DAA1984}" sibTransId="{314D3ED9-49E3-44D5-8962-92A31A35530E}"/>
    <dgm:cxn modelId="{573EB55B-2F98-411E-95EE-B665DBF51594}" type="presOf" srcId="{B8BBA065-8814-46A3-BCCB-6F340162D5DE}" destId="{46F019F2-7B63-4662-9268-B703BAC60F3A}" srcOrd="0" destOrd="2" presId="urn:microsoft.com/office/officeart/2005/8/layout/default"/>
    <dgm:cxn modelId="{6A789215-82E1-49E4-BEA3-C47457B21512}" type="presParOf" srcId="{E2DDDC55-BBFA-4B27-A16A-22CB314A99F0}" destId="{46F019F2-7B63-4662-9268-B703BAC60F3A}" srcOrd="0" destOrd="0" presId="urn:microsoft.com/office/officeart/2005/8/layout/default"/>
    <dgm:cxn modelId="{A8539068-681E-49D1-B3C6-7271850A8BDF}" type="presParOf" srcId="{E2DDDC55-BBFA-4B27-A16A-22CB314A99F0}" destId="{124E12A9-E687-4883-A62C-817394E9460F}" srcOrd="1" destOrd="0" presId="urn:microsoft.com/office/officeart/2005/8/layout/default"/>
    <dgm:cxn modelId="{C971BC2A-8191-4837-9AA8-AE851215C7F9}" type="presParOf" srcId="{E2DDDC55-BBFA-4B27-A16A-22CB314A99F0}" destId="{FAF5C8FE-CAC3-4358-91CE-29FDC0082F68}" srcOrd="2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360D8AD-4AA9-4C2A-8220-77287984B0F3}" type="datetime8">
              <a:rPr lang="en-US"/>
              <a:pPr>
                <a:defRPr/>
              </a:pPr>
              <a:t>2/14/2007 10:57 AM</a:t>
            </a:fld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6184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800" b="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© 2003-2004 Microsoft Corporation. All rights reserved.</a:t>
            </a:r>
          </a:p>
          <a:p>
            <a:pPr>
              <a:defRPr/>
            </a:pPr>
            <a:r>
              <a:rPr lang="en-US"/>
              <a:t>This presentation is for informational purposes only. Microsoft makes no warranties, express or implied, in this summary.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6813" y="8686800"/>
            <a:ext cx="611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2274771-A592-4277-94D8-BD0D82001B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7A392C-7B1B-4DF5-BFB7-A454B8B54766}" type="datetime8">
              <a:rPr lang="en-US"/>
              <a:pPr>
                <a:defRPr/>
              </a:pPr>
              <a:t>2/14/2007 10:57 AM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91575"/>
            <a:ext cx="56673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800" b="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© 2003-2004 Microsoft Corporation. All rights reserved.</a:t>
            </a:r>
          </a:p>
          <a:p>
            <a:pPr>
              <a:defRPr/>
            </a:pPr>
            <a:r>
              <a:rPr lang="en-US"/>
              <a:t>This presentation is for informational purposes only. Microsoft makes no warranties, express or implied, in this summary.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3238" y="8685213"/>
            <a:ext cx="127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28714A6-48C2-4137-ABD6-D2D394C950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1733756-FA43-400F-B4C1-FD67690D6CD3}" type="datetime8">
              <a:rPr lang="en-US" smtClean="0"/>
              <a:pPr/>
              <a:t>2/14/2007 10:57 AM</a:t>
            </a:fld>
            <a:endParaRPr lang="en-US" smtClean="0"/>
          </a:p>
        </p:txBody>
      </p:sp>
      <p:sp>
        <p:nvSpPr>
          <p:cNvPr id="1638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© 2003-2004 Microsoft Corporation. All rights reserved.</a:t>
            </a:r>
          </a:p>
          <a:p>
            <a:pPr eaLnBrk="0" hangingPunct="0"/>
            <a:r>
              <a:rPr lang="en-US" smtClean="0"/>
              <a:t>This presentation is for informational purposes only. Microsoft makes no warranties, express or implied, in this summary.</a:t>
            </a: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575AEA-6D3B-4DC7-9FFA-80BEAAD5B15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946ACF0-075F-45A1-ACDC-5D79C68DD557}" type="datetime8">
              <a:rPr lang="en-US" smtClean="0"/>
              <a:pPr/>
              <a:t>2/14/2007 10:57 AM</a:t>
            </a:fld>
            <a:endParaRPr lang="en-US" smtClean="0"/>
          </a:p>
        </p:txBody>
      </p:sp>
      <p:sp>
        <p:nvSpPr>
          <p:cNvPr id="1843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© 2003-2004 Microsoft Corporation. All rights reserved.</a:t>
            </a:r>
          </a:p>
          <a:p>
            <a:pPr eaLnBrk="0" hangingPunct="0"/>
            <a:r>
              <a:rPr lang="en-US" smtClean="0"/>
              <a:t>This presentation is for informational purposes only. Microsoft makes no warranties, express or implied, in this summary.</a:t>
            </a:r>
          </a:p>
        </p:txBody>
      </p:sp>
      <p:sp>
        <p:nvSpPr>
          <p:cNvPr id="1843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D493FE-1C3F-474E-961D-F432EB43D6E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D57FAC-AD2C-4A00-BFF3-F5F1CBF2BE20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995A5EC6-626E-4842-8079-685FB13A5339}" type="datetime8">
              <a:rPr lang="en-US" smtClean="0"/>
              <a:pPr/>
              <a:t>2/14/2007 10:57 AM</a:t>
            </a:fld>
            <a:endParaRPr lang="en-US" smtClean="0"/>
          </a:p>
        </p:txBody>
      </p:sp>
      <p:sp>
        <p:nvSpPr>
          <p:cNvPr id="4198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© 2003-2004 Microsoft Corporation. All rights reserved.</a:t>
            </a:r>
          </a:p>
          <a:p>
            <a:pPr eaLnBrk="0" hangingPunct="0"/>
            <a:r>
              <a:rPr lang="en-US" smtClean="0"/>
              <a:t>This presentation is for informational purposes only. Microsoft makes no warranties, express or implied, in this summary.</a:t>
            </a:r>
          </a:p>
        </p:txBody>
      </p:sp>
      <p:sp>
        <p:nvSpPr>
          <p:cNvPr id="419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E87323-DECB-4F81-9A5E-63F34F917479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419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2F0F69F4-CCBF-41EC-945E-7D27E154D601}" type="datetime8">
              <a:rPr lang="en-US" smtClean="0"/>
              <a:pPr/>
              <a:t>2/14/2007 10:57 AM</a:t>
            </a:fld>
            <a:endParaRPr lang="en-US" smtClean="0"/>
          </a:p>
        </p:txBody>
      </p:sp>
      <p:sp>
        <p:nvSpPr>
          <p:cNvPr id="4608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© 2003-2004 Microsoft Corporation. All rights reserved.</a:t>
            </a:r>
          </a:p>
          <a:p>
            <a:pPr eaLnBrk="0" hangingPunct="0"/>
            <a:r>
              <a:rPr lang="en-US" smtClean="0"/>
              <a:t>This presentation is for informational purposes only. Microsoft makes no warranties, express or implied, in this summary.</a:t>
            </a:r>
          </a:p>
        </p:txBody>
      </p:sp>
      <p:sp>
        <p:nvSpPr>
          <p:cNvPr id="4608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D8E55B-48C4-4ED5-A945-DC4B7103A149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460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3950" y="692150"/>
            <a:ext cx="4610100" cy="3457575"/>
          </a:xfrm>
          <a:ln/>
        </p:spPr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79913"/>
            <a:ext cx="5029200" cy="4073525"/>
          </a:xfrm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8AB23078-9C48-4C61-9485-3324F0DA2B0A}" type="datetime8">
              <a:rPr lang="en-US" smtClean="0"/>
              <a:pPr/>
              <a:t>2/14/2007 10:57 AM</a:t>
            </a:fld>
            <a:endParaRPr lang="en-US" smtClean="0"/>
          </a:p>
        </p:txBody>
      </p:sp>
      <p:sp>
        <p:nvSpPr>
          <p:cNvPr id="4813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© 2003-2004 Microsoft Corporation. All rights reserved.</a:t>
            </a:r>
          </a:p>
          <a:p>
            <a:pPr eaLnBrk="0" hangingPunct="0"/>
            <a:r>
              <a:rPr lang="en-US" smtClean="0"/>
              <a:t>This presentation is for informational purposes only. Microsoft makes no warranties, express or implied, in this summary.</a:t>
            </a:r>
          </a:p>
        </p:txBody>
      </p:sp>
      <p:sp>
        <p:nvSpPr>
          <p:cNvPr id="4813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561FFD-5523-45A7-AE8F-D1B9F630FDFA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3950" y="692150"/>
            <a:ext cx="4610100" cy="3457575"/>
          </a:xfrm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79913"/>
            <a:ext cx="5029200" cy="4073525"/>
          </a:xfrm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7713" y="1420813"/>
            <a:ext cx="7672387" cy="14097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9938" y="4262438"/>
            <a:ext cx="7548562" cy="558800"/>
          </a:xfrm>
          <a:effectLst>
            <a:outerShdw dist="12700" algn="ctr" rotWithShape="0">
              <a:schemeClr val="bg2">
                <a:alpha val="50000"/>
              </a:schemeClr>
            </a:outerShdw>
          </a:effectLst>
        </p:spPr>
        <p:txBody>
          <a:bodyPr anchor="b"/>
          <a:lstStyle>
            <a:lvl1pPr marL="0" indent="0">
              <a:spcBef>
                <a:spcPct val="0"/>
              </a:spcBef>
              <a:buFont typeface="Wingdings 2" pitchFamily="18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7025" y="228600"/>
            <a:ext cx="2097088" cy="330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28600"/>
            <a:ext cx="6143625" cy="330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6050"/>
            <a:ext cx="4117975" cy="2120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1375" y="1416050"/>
            <a:ext cx="4117975" cy="2120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28600"/>
            <a:ext cx="8393113" cy="750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Title Slide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16050"/>
            <a:ext cx="8388350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ransition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charset="0"/>
        </a:defRPr>
      </a:lvl9pPr>
    </p:titleStyle>
    <p:bodyStyle>
      <a:lvl1pPr marL="498475" indent="-498475" algn="l" rtl="0" eaLnBrk="0" fontAlgn="base" hangingPunct="0">
        <a:lnSpc>
          <a:spcPct val="85000"/>
        </a:lnSpc>
        <a:spcBef>
          <a:spcPct val="30000"/>
        </a:spcBef>
        <a:spcAft>
          <a:spcPct val="0"/>
        </a:spcAft>
        <a:buClr>
          <a:schemeClr val="folHlink"/>
        </a:buClr>
        <a:buSzPct val="75000"/>
        <a:buFont typeface="Wingdings 2" pitchFamily="18" charset="2"/>
        <a:buChar char="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4238" indent="-384175" algn="l" rtl="0" eaLnBrk="0" fontAlgn="base" hangingPunct="0">
        <a:lnSpc>
          <a:spcPct val="85000"/>
        </a:lnSpc>
        <a:spcBef>
          <a:spcPct val="3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228725" indent="-342900" algn="l" rtl="0" eaLnBrk="0" fontAlgn="base" hangingPunct="0">
        <a:lnSpc>
          <a:spcPct val="85000"/>
        </a:lnSpc>
        <a:spcBef>
          <a:spcPct val="30000"/>
        </a:spcBef>
        <a:spcAft>
          <a:spcPct val="0"/>
        </a:spcAft>
        <a:buClr>
          <a:schemeClr val="folHlink"/>
        </a:buClr>
        <a:buSzPct val="75000"/>
        <a:buFont typeface="Wingdings 3" pitchFamily="18" charset="2"/>
        <a:buChar char=""/>
        <a:defRPr sz="2400">
          <a:solidFill>
            <a:schemeClr val="tx1"/>
          </a:solidFill>
          <a:latin typeface="+mn-lt"/>
        </a:defRPr>
      </a:lvl3pPr>
      <a:lvl4pPr marL="1533525" indent="-303213" algn="l" rtl="0" eaLnBrk="0" fontAlgn="base" hangingPunct="0">
        <a:lnSpc>
          <a:spcPct val="85000"/>
        </a:lnSpc>
        <a:spcBef>
          <a:spcPct val="30000"/>
        </a:spcBef>
        <a:spcAft>
          <a:spcPct val="0"/>
        </a:spcAft>
        <a:buClr>
          <a:schemeClr val="folHlink"/>
        </a:buClr>
        <a:buSzPct val="55000"/>
        <a:buFont typeface="Wingdings 3" pitchFamily="18" charset="2"/>
        <a:buChar char="w"/>
        <a:defRPr sz="2000">
          <a:solidFill>
            <a:schemeClr val="tx1"/>
          </a:solidFill>
          <a:latin typeface="+mn-lt"/>
        </a:defRPr>
      </a:lvl4pPr>
      <a:lvl5pPr marL="1828800" indent="-284163" algn="l" rtl="0" eaLnBrk="0" fontAlgn="base" hangingPunct="0">
        <a:lnSpc>
          <a:spcPct val="85000"/>
        </a:lnSpc>
        <a:spcBef>
          <a:spcPct val="30000"/>
        </a:spcBef>
        <a:spcAft>
          <a:spcPct val="0"/>
        </a:spcAft>
        <a:buClr>
          <a:schemeClr val="folHlink"/>
        </a:buClr>
        <a:buSzPct val="60000"/>
        <a:buFont typeface="Wingdings 3" pitchFamily="18" charset="2"/>
        <a:buChar char=""/>
        <a:defRPr sz="2000">
          <a:solidFill>
            <a:schemeClr val="tx1"/>
          </a:solidFill>
          <a:latin typeface="+mn-lt"/>
        </a:defRPr>
      </a:lvl5pPr>
      <a:lvl6pPr marL="2286000" indent="-284163" algn="l" rtl="0" fontAlgn="base">
        <a:lnSpc>
          <a:spcPct val="85000"/>
        </a:lnSpc>
        <a:spcBef>
          <a:spcPct val="30000"/>
        </a:spcBef>
        <a:spcAft>
          <a:spcPct val="0"/>
        </a:spcAft>
        <a:buClr>
          <a:schemeClr val="folHlink"/>
        </a:buClr>
        <a:buSzPct val="60000"/>
        <a:buFont typeface="Wingdings 3" pitchFamily="18" charset="2"/>
        <a:buChar char=""/>
        <a:defRPr sz="2000">
          <a:solidFill>
            <a:schemeClr val="tx1"/>
          </a:solidFill>
          <a:latin typeface="+mn-lt"/>
        </a:defRPr>
      </a:lvl6pPr>
      <a:lvl7pPr marL="2743200" indent="-284163" algn="l" rtl="0" fontAlgn="base">
        <a:lnSpc>
          <a:spcPct val="85000"/>
        </a:lnSpc>
        <a:spcBef>
          <a:spcPct val="30000"/>
        </a:spcBef>
        <a:spcAft>
          <a:spcPct val="0"/>
        </a:spcAft>
        <a:buClr>
          <a:schemeClr val="folHlink"/>
        </a:buClr>
        <a:buSzPct val="60000"/>
        <a:buFont typeface="Wingdings 3" pitchFamily="18" charset="2"/>
        <a:buChar char=""/>
        <a:defRPr sz="2000">
          <a:solidFill>
            <a:schemeClr val="tx1"/>
          </a:solidFill>
          <a:latin typeface="+mn-lt"/>
        </a:defRPr>
      </a:lvl7pPr>
      <a:lvl8pPr marL="3200400" indent="-284163" algn="l" rtl="0" fontAlgn="base">
        <a:lnSpc>
          <a:spcPct val="85000"/>
        </a:lnSpc>
        <a:spcBef>
          <a:spcPct val="30000"/>
        </a:spcBef>
        <a:spcAft>
          <a:spcPct val="0"/>
        </a:spcAft>
        <a:buClr>
          <a:schemeClr val="folHlink"/>
        </a:buClr>
        <a:buSzPct val="60000"/>
        <a:buFont typeface="Wingdings 3" pitchFamily="18" charset="2"/>
        <a:buChar char=""/>
        <a:defRPr sz="2000">
          <a:solidFill>
            <a:schemeClr val="tx1"/>
          </a:solidFill>
          <a:latin typeface="+mn-lt"/>
        </a:defRPr>
      </a:lvl8pPr>
      <a:lvl9pPr marL="3657600" indent="-284163" algn="l" rtl="0" fontAlgn="base">
        <a:lnSpc>
          <a:spcPct val="85000"/>
        </a:lnSpc>
        <a:spcBef>
          <a:spcPct val="30000"/>
        </a:spcBef>
        <a:spcAft>
          <a:spcPct val="0"/>
        </a:spcAft>
        <a:buClr>
          <a:schemeClr val="folHlink"/>
        </a:buClr>
        <a:buSzPct val="60000"/>
        <a:buFont typeface="Wingdings 3" pitchFamily="18" charset="2"/>
        <a:buChar char="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hyperlink" Target="mailto:tomas@ilitia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blogs.clearscreen.com/tomas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bjectsharp.com/cs/blogs/matt/archive/2005/10/23/3525.aspx" TargetMode="Externa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://blogs.msdn.com/biztalkperformance/" TargetMode="External"/><Relationship Id="rId3" Type="http://schemas.openxmlformats.org/officeDocument/2006/relationships/hyperlink" Target="http://msdn2.microsoft.com/en-us/library/aa560481.aspx" TargetMode="External"/><Relationship Id="rId7" Type="http://schemas.openxmlformats.org/officeDocument/2006/relationships/hyperlink" Target="NULL" TargetMode="External"/><Relationship Id="rId2" Type="http://schemas.openxmlformats.org/officeDocument/2006/relationships/hyperlink" Target="mailto:tomas@ilitia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litia.com/" TargetMode="External"/><Relationship Id="rId5" Type="http://schemas.openxmlformats.org/officeDocument/2006/relationships/hyperlink" Target="http://www.microsoft.com/downloads/details.aspx?FamilyID=C2EE632B-41C2-42B4-B865-34077F483C9E&amp;displaylang=en" TargetMode="External"/><Relationship Id="rId10" Type="http://schemas.openxmlformats.org/officeDocument/2006/relationships/hyperlink" Target="http://www.microsoft.com/biztalk" TargetMode="External"/><Relationship Id="rId4" Type="http://schemas.openxmlformats.org/officeDocument/2006/relationships/hyperlink" Target="http://blogs.clearscreen.com/tomas" TargetMode="External"/><Relationship Id="rId9" Type="http://schemas.openxmlformats.org/officeDocument/2006/relationships/hyperlink" Target="http://blogs.msdn.com/biztalk_core_engine/archive/2005/02/28/381700.aspx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microsoft.com/spain/technet/jornadas/webcasts/webcasts_ant.asp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09" name="Rectangle 37"/>
          <p:cNvSpPr>
            <a:spLocks noGrp="1" noChangeArrowheads="1"/>
          </p:cNvSpPr>
          <p:nvPr>
            <p:ph type="ctrTitle"/>
          </p:nvPr>
        </p:nvSpPr>
        <p:spPr>
          <a:xfrm>
            <a:off x="484188" y="506413"/>
            <a:ext cx="8256587" cy="1920875"/>
          </a:xfrm>
        </p:spPr>
        <p:txBody>
          <a:bodyPr/>
          <a:lstStyle/>
          <a:p>
            <a:pPr eaLnBrk="1" hangingPunct="1"/>
            <a:r>
              <a:rPr lang="es-ES" sz="4400" smtClean="0"/>
              <a:t>WebCast: Manejo de mensajes grandes con Microsoft BizTalk Server 2006</a:t>
            </a:r>
          </a:p>
        </p:txBody>
      </p:sp>
      <p:pic>
        <p:nvPicPr>
          <p:cNvPr id="15362" name="Picture 42" descr="TechNet_s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6188" y="6499225"/>
            <a:ext cx="281781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44" descr="logo_apaisado_g_transparent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80200" y="4416425"/>
            <a:ext cx="155733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5" descr="Cert_GoldPrt_gold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27900" y="4919663"/>
            <a:ext cx="576263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815975" y="2940050"/>
            <a:ext cx="4057650" cy="327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s-ES" b="0">
                <a:solidFill>
                  <a:schemeClr val="tx2"/>
                </a:solidFill>
              </a:rPr>
              <a:t>Tomás Hernández García – Consultor</a:t>
            </a: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868363" y="3565525"/>
            <a:ext cx="2501900" cy="3286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s-ES" b="0">
                <a:solidFill>
                  <a:schemeClr val="tx2"/>
                </a:solidFill>
              </a:rPr>
              <a:t>ilitia Technologies SRL</a:t>
            </a:r>
          </a:p>
        </p:txBody>
      </p:sp>
      <p:sp>
        <p:nvSpPr>
          <p:cNvPr id="15367" name="Text Box 6"/>
          <p:cNvSpPr txBox="1">
            <a:spLocks noChangeArrowheads="1"/>
          </p:cNvSpPr>
          <p:nvPr/>
        </p:nvSpPr>
        <p:spPr bwMode="auto">
          <a:xfrm>
            <a:off x="841375" y="3268663"/>
            <a:ext cx="3698875" cy="328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s-ES" b="0">
                <a:solidFill>
                  <a:schemeClr val="tx2"/>
                </a:solidFill>
              </a:rPr>
              <a:t>(MCTS BizTalk 2006, MCAD.NET)</a:t>
            </a:r>
          </a:p>
        </p:txBody>
      </p:sp>
      <p:sp>
        <p:nvSpPr>
          <p:cNvPr id="15368" name="Text Box 6"/>
          <p:cNvSpPr txBox="1">
            <a:spLocks noChangeArrowheads="1"/>
          </p:cNvSpPr>
          <p:nvPr/>
        </p:nvSpPr>
        <p:spPr bwMode="auto">
          <a:xfrm>
            <a:off x="1014413" y="4578350"/>
            <a:ext cx="4352925" cy="327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s-ES" b="0">
                <a:solidFill>
                  <a:schemeClr val="tx2"/>
                </a:solidFill>
              </a:rPr>
              <a:t>Blog: </a:t>
            </a:r>
            <a:r>
              <a:rPr lang="es-ES" b="0">
                <a:solidFill>
                  <a:schemeClr val="tx2"/>
                </a:solidFill>
                <a:hlinkClick r:id="rId6"/>
              </a:rPr>
              <a:t>http://blogs.clearscreen.com/tomas</a:t>
            </a:r>
            <a:endParaRPr lang="es-ES" b="0">
              <a:solidFill>
                <a:schemeClr val="tx2"/>
              </a:solidFill>
            </a:endParaRPr>
          </a:p>
        </p:txBody>
      </p:sp>
      <p:sp>
        <p:nvSpPr>
          <p:cNvPr id="15369" name="Text Box 7"/>
          <p:cNvSpPr txBox="1">
            <a:spLocks noChangeArrowheads="1"/>
          </p:cNvSpPr>
          <p:nvPr/>
        </p:nvSpPr>
        <p:spPr bwMode="auto">
          <a:xfrm>
            <a:off x="1019175" y="4257675"/>
            <a:ext cx="2495550" cy="327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s-ES" b="0">
                <a:solidFill>
                  <a:schemeClr val="tx2"/>
                </a:solidFill>
              </a:rPr>
              <a:t>Mail: </a:t>
            </a:r>
            <a:r>
              <a:rPr lang="es-ES" b="0">
                <a:solidFill>
                  <a:schemeClr val="tx2"/>
                </a:solidFill>
                <a:hlinkClick r:id="rId7"/>
              </a:rPr>
              <a:t>tomas@ilitia.com</a:t>
            </a:r>
            <a:endParaRPr lang="es-ES" b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0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Qué preguntarte?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81000" y="1416050"/>
          <a:ext cx="8388350" cy="4819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Mitigación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25550"/>
            <a:ext cx="8388350" cy="5462588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es-ES" sz="2800" dirty="0" smtClean="0"/>
              <a:t>Escalar Hardware: siempre ayuda </a:t>
            </a:r>
            <a:r>
              <a:rPr lang="es-ES" sz="2800" dirty="0" smtClean="0">
                <a:sym typeface="Wingdings" pitchFamily="2" charset="2"/>
              </a:rPr>
              <a:t>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smtClean="0">
                <a:sym typeface="Wingdings" pitchFamily="2" charset="2"/>
              </a:rPr>
              <a:t>Evitar compresión a nivel de mensaje. Mejor en la capa de transporte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smtClean="0">
                <a:sym typeface="Wingdings" pitchFamily="2" charset="2"/>
              </a:rPr>
              <a:t>Uso de </a:t>
            </a:r>
            <a:r>
              <a:rPr lang="es-ES" sz="2800" dirty="0" err="1" smtClean="0">
                <a:sym typeface="Wingdings" pitchFamily="2" charset="2"/>
              </a:rPr>
              <a:t>streaming</a:t>
            </a:r>
            <a:r>
              <a:rPr lang="es-ES" sz="2800" dirty="0" smtClean="0">
                <a:sym typeface="Wingdings" pitchFamily="2" charset="2"/>
              </a:rPr>
              <a:t>. Para evitar manejar el mensaje entero en memoria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smtClean="0">
                <a:sym typeface="Wingdings" pitchFamily="2" charset="2"/>
              </a:rPr>
              <a:t>Evitar el uso de Base64-encoding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smtClean="0">
                <a:sym typeface="Wingdings" pitchFamily="2" charset="2"/>
              </a:rPr>
              <a:t>Evitar persistencia innecesaria en orquestaciones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smtClean="0">
                <a:sym typeface="Wingdings" pitchFamily="2" charset="2"/>
              </a:rPr>
              <a:t>Copiar datos del </a:t>
            </a:r>
            <a:r>
              <a:rPr lang="es-ES" sz="2800" dirty="0" err="1" smtClean="0">
                <a:sym typeface="Wingdings" pitchFamily="2" charset="2"/>
              </a:rPr>
              <a:t>body</a:t>
            </a:r>
            <a:r>
              <a:rPr lang="es-ES" sz="2800" dirty="0" smtClean="0">
                <a:sym typeface="Wingdings" pitchFamily="2" charset="2"/>
              </a:rPr>
              <a:t> al contexto 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dirty="0" smtClean="0">
                <a:ea typeface="+mn-ea"/>
                <a:cs typeface="+mn-cs"/>
                <a:sym typeface="Wingdings" pitchFamily="2" charset="2"/>
              </a:rPr>
              <a:t>Hay que evitar manipular el cuerpo del mensaje</a:t>
            </a:r>
          </a:p>
          <a:p>
            <a:pPr>
              <a:buFont typeface="Arial" pitchFamily="34" charset="0"/>
              <a:buChar char="•"/>
              <a:defRPr/>
            </a:pPr>
            <a:endParaRPr lang="es-ES" dirty="0" smtClean="0">
              <a:sym typeface="Wingdings" pitchFamily="2" charset="2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Mitigación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6050"/>
            <a:ext cx="8388350" cy="5026025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es-ES" sz="2800" dirty="0" smtClean="0"/>
              <a:t>Minimizar el uso de mapas en orquestaciones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dirty="0" smtClean="0">
                <a:ea typeface="+mn-ea"/>
                <a:cs typeface="+mn-cs"/>
              </a:rPr>
              <a:t>Preferible </a:t>
            </a:r>
            <a:r>
              <a:rPr lang="es-ES" dirty="0" err="1" smtClean="0">
                <a:ea typeface="+mn-ea"/>
                <a:cs typeface="+mn-cs"/>
              </a:rPr>
              <a:t>distinguished</a:t>
            </a:r>
            <a:r>
              <a:rPr lang="es-ES" dirty="0" smtClean="0">
                <a:ea typeface="+mn-ea"/>
                <a:cs typeface="+mn-cs"/>
              </a:rPr>
              <a:t> </a:t>
            </a:r>
            <a:r>
              <a:rPr lang="es-ES" dirty="0" err="1" smtClean="0">
                <a:ea typeface="+mn-ea"/>
                <a:cs typeface="+mn-cs"/>
              </a:rPr>
              <a:t>fields</a:t>
            </a:r>
            <a:r>
              <a:rPr lang="es-ES" dirty="0" smtClean="0">
                <a:ea typeface="+mn-ea"/>
                <a:cs typeface="+mn-cs"/>
              </a:rPr>
              <a:t> o </a:t>
            </a:r>
            <a:r>
              <a:rPr lang="es-ES" dirty="0" err="1" smtClean="0">
                <a:ea typeface="+mn-ea"/>
                <a:cs typeface="+mn-cs"/>
              </a:rPr>
              <a:t>promoted</a:t>
            </a:r>
            <a:r>
              <a:rPr lang="es-ES" dirty="0" smtClean="0">
                <a:ea typeface="+mn-ea"/>
                <a:cs typeface="+mn-cs"/>
              </a:rPr>
              <a:t> </a:t>
            </a:r>
            <a:r>
              <a:rPr lang="es-ES" dirty="0" err="1" smtClean="0">
                <a:ea typeface="+mn-ea"/>
                <a:cs typeface="+mn-cs"/>
              </a:rPr>
              <a:t>properties</a:t>
            </a:r>
            <a:endParaRPr lang="es-ES" dirty="0" smtClean="0">
              <a:ea typeface="+mn-ea"/>
              <a:cs typeface="+mn-cs"/>
            </a:endParaRPr>
          </a:p>
          <a:p>
            <a:pPr lvl="1">
              <a:buFont typeface="Wingdings" pitchFamily="2" charset="2"/>
              <a:buChar char="q"/>
              <a:defRPr/>
            </a:pPr>
            <a:r>
              <a:rPr lang="es-ES" dirty="0" smtClean="0">
                <a:ea typeface="+mn-ea"/>
                <a:cs typeface="+mn-cs"/>
              </a:rPr>
              <a:t>Evitar múltiples mensajes de entrada en mapas. Lo almacena en memoria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smtClean="0"/>
              <a:t>Evitar copias de mensajes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smtClean="0"/>
              <a:t>El tracking incrementa la sobrecarga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smtClean="0"/>
              <a:t>Split: descomponer un mensaje grande en más pequeños en la recepción</a:t>
            </a:r>
          </a:p>
          <a:p>
            <a:pPr>
              <a:buFont typeface="Arial" pitchFamily="34" charset="0"/>
              <a:buChar char="•"/>
              <a:defRPr/>
            </a:pPr>
            <a:endParaRPr lang="es-ES" dirty="0" smtClean="0"/>
          </a:p>
          <a:p>
            <a:pPr lvl="1">
              <a:buFont typeface="Wingdings" pitchFamily="2" charset="2"/>
              <a:buNone/>
              <a:defRPr/>
            </a:pPr>
            <a:endParaRPr lang="es-ES" sz="24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Mitigación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82650"/>
            <a:ext cx="8388350" cy="5964238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es-ES" sz="2800" b="1" dirty="0" err="1" smtClean="0"/>
              <a:t>Large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message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fragment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size</a:t>
            </a:r>
            <a:r>
              <a:rPr lang="es-ES" sz="2800" b="1" dirty="0" smtClean="0"/>
              <a:t> 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sz="1800" dirty="0" smtClean="0">
                <a:ea typeface="+mn-ea"/>
                <a:cs typeface="+mn-cs"/>
              </a:rPr>
              <a:t>Esta opción configurable en </a:t>
            </a:r>
            <a:r>
              <a:rPr lang="es-ES" sz="1800" b="1" dirty="0" smtClean="0">
                <a:ea typeface="+mn-ea"/>
                <a:cs typeface="+mn-cs"/>
              </a:rPr>
              <a:t>BizTalk </a:t>
            </a:r>
            <a:r>
              <a:rPr lang="es-ES" sz="1800" b="1" dirty="0" err="1" smtClean="0">
                <a:ea typeface="+mn-ea"/>
                <a:cs typeface="+mn-cs"/>
              </a:rPr>
              <a:t>Group</a:t>
            </a:r>
            <a:r>
              <a:rPr lang="es-ES" sz="1800" b="1" dirty="0" smtClean="0">
                <a:ea typeface="+mn-ea"/>
                <a:cs typeface="+mn-cs"/>
              </a:rPr>
              <a:t> </a:t>
            </a:r>
            <a:r>
              <a:rPr lang="es-ES" sz="1800" b="1" dirty="0" err="1" smtClean="0">
                <a:ea typeface="+mn-ea"/>
                <a:cs typeface="+mn-cs"/>
              </a:rPr>
              <a:t>Properties</a:t>
            </a:r>
            <a:r>
              <a:rPr lang="es-ES" sz="1800" b="1" dirty="0" smtClean="0">
                <a:ea typeface="+mn-ea"/>
                <a:cs typeface="+mn-cs"/>
              </a:rPr>
              <a:t>  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sz="1800" dirty="0" smtClean="0">
                <a:ea typeface="+mn-ea"/>
                <a:cs typeface="+mn-cs"/>
              </a:rPr>
              <a:t>Es el tamaño de cada  fragmento del mensaje en la </a:t>
            </a:r>
            <a:r>
              <a:rPr lang="es-ES" sz="1800" dirty="0" err="1" smtClean="0">
                <a:ea typeface="+mn-ea"/>
                <a:cs typeface="+mn-cs"/>
              </a:rPr>
              <a:t>MessageBox</a:t>
            </a:r>
            <a:endParaRPr lang="es-ES" sz="1800" dirty="0" smtClean="0">
              <a:ea typeface="+mn-ea"/>
              <a:cs typeface="+mn-cs"/>
            </a:endParaRPr>
          </a:p>
          <a:p>
            <a:pPr lvl="1">
              <a:buFont typeface="Wingdings" pitchFamily="2" charset="2"/>
              <a:buChar char="q"/>
              <a:defRPr/>
            </a:pPr>
            <a:r>
              <a:rPr lang="es-ES" sz="1800" dirty="0" smtClean="0">
                <a:ea typeface="+mn-ea"/>
                <a:cs typeface="+mn-cs"/>
              </a:rPr>
              <a:t>Al incrementar reduce los accesos a base de datos</a:t>
            </a:r>
            <a:endParaRPr lang="es-ES" sz="2000" dirty="0" smtClean="0">
              <a:ea typeface="+mn-ea"/>
              <a:cs typeface="+mn-cs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en-US" sz="2800" b="1" dirty="0" smtClean="0"/>
              <a:t>Large message threshold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sz="1800" dirty="0" smtClean="0">
                <a:ea typeface="+mn-ea"/>
                <a:cs typeface="+mn-cs"/>
              </a:rPr>
              <a:t>Esta opción configurable en </a:t>
            </a:r>
            <a:r>
              <a:rPr lang="es-ES" sz="1800" b="1" dirty="0" smtClean="0">
                <a:ea typeface="+mn-ea"/>
                <a:cs typeface="+mn-cs"/>
              </a:rPr>
              <a:t>BizTalk </a:t>
            </a:r>
            <a:r>
              <a:rPr lang="es-ES" sz="1800" b="1" dirty="0" err="1" smtClean="0">
                <a:ea typeface="+mn-ea"/>
                <a:cs typeface="+mn-cs"/>
              </a:rPr>
              <a:t>Group</a:t>
            </a:r>
            <a:r>
              <a:rPr lang="es-ES" sz="1800" b="1" dirty="0" smtClean="0">
                <a:ea typeface="+mn-ea"/>
                <a:cs typeface="+mn-cs"/>
              </a:rPr>
              <a:t> </a:t>
            </a:r>
            <a:r>
              <a:rPr lang="es-ES" sz="1800" b="1" dirty="0" err="1" smtClean="0">
                <a:ea typeface="+mn-ea"/>
                <a:cs typeface="+mn-cs"/>
              </a:rPr>
              <a:t>Properties</a:t>
            </a:r>
            <a:r>
              <a:rPr lang="es-ES" sz="1800" b="1" dirty="0" smtClean="0">
                <a:ea typeface="+mn-ea"/>
                <a:cs typeface="+mn-cs"/>
              </a:rPr>
              <a:t>  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sz="1800" dirty="0" smtClean="0">
                <a:ea typeface="+mn-ea"/>
                <a:cs typeface="+mn-cs"/>
              </a:rPr>
              <a:t>Si el tamaño total del </a:t>
            </a:r>
            <a:r>
              <a:rPr lang="es-ES" sz="1800" dirty="0" err="1" smtClean="0">
                <a:ea typeface="+mn-ea"/>
                <a:cs typeface="+mn-cs"/>
              </a:rPr>
              <a:t>batch</a:t>
            </a:r>
            <a:r>
              <a:rPr lang="es-ES" sz="1800" dirty="0" smtClean="0">
                <a:ea typeface="+mn-ea"/>
                <a:cs typeface="+mn-cs"/>
              </a:rPr>
              <a:t> no excede de este valor, no se creará transacción para cada bloque del </a:t>
            </a:r>
            <a:r>
              <a:rPr lang="es-ES" sz="1800" dirty="0" err="1" smtClean="0">
                <a:ea typeface="+mn-ea"/>
                <a:cs typeface="+mn-cs"/>
              </a:rPr>
              <a:t>batch</a:t>
            </a:r>
            <a:r>
              <a:rPr lang="es-ES" sz="1800" dirty="0" smtClean="0">
                <a:ea typeface="+mn-ea"/>
                <a:cs typeface="+mn-cs"/>
              </a:rPr>
              <a:t>.</a:t>
            </a:r>
            <a:br>
              <a:rPr lang="es-ES" sz="1800" dirty="0" smtClean="0">
                <a:ea typeface="+mn-ea"/>
                <a:cs typeface="+mn-cs"/>
              </a:rPr>
            </a:br>
            <a:r>
              <a:rPr lang="es-ES" sz="1800" dirty="0" smtClean="0">
                <a:ea typeface="+mn-ea"/>
                <a:cs typeface="+mn-cs"/>
              </a:rPr>
              <a:t/>
            </a:r>
            <a:br>
              <a:rPr lang="es-ES" sz="1800" dirty="0" smtClean="0">
                <a:ea typeface="+mn-ea"/>
                <a:cs typeface="+mn-cs"/>
              </a:rPr>
            </a:br>
            <a:endParaRPr lang="es-ES" sz="1800" dirty="0" smtClean="0">
              <a:ea typeface="+mn-ea"/>
              <a:cs typeface="+mn-cs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es-ES" sz="2800" b="1" dirty="0" err="1" smtClean="0"/>
              <a:t>TransformThreshold</a:t>
            </a:r>
            <a:r>
              <a:rPr lang="es-ES" sz="2800" dirty="0" smtClean="0"/>
              <a:t> 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sz="1800" dirty="0" smtClean="0">
                <a:ea typeface="+mn-ea"/>
                <a:cs typeface="+mn-cs"/>
              </a:rPr>
              <a:t>Nuevo en BTS06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sz="1800" dirty="0" smtClean="0">
                <a:ea typeface="+mn-ea"/>
                <a:cs typeface="+mn-cs"/>
              </a:rPr>
              <a:t>Si el mensaje supera este tamaño BizTalk lo almacena en disco al aplicar un mapa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sz="1800" dirty="0" smtClean="0">
                <a:ea typeface="+mn-ea"/>
                <a:cs typeface="+mn-cs"/>
              </a:rPr>
              <a:t>Se modifica en el registro (por defecto es 1 Mb)</a:t>
            </a:r>
            <a:br>
              <a:rPr lang="es-ES" sz="1800" dirty="0" smtClean="0">
                <a:ea typeface="+mn-ea"/>
                <a:cs typeface="+mn-cs"/>
              </a:rPr>
            </a:br>
            <a:r>
              <a:rPr lang="es-ES" sz="1800" dirty="0" smtClean="0">
                <a:ea typeface="+mn-ea"/>
                <a:cs typeface="+mn-cs"/>
              </a:rPr>
              <a:t/>
            </a:r>
            <a:br>
              <a:rPr lang="es-ES" sz="1800" dirty="0" smtClean="0">
                <a:ea typeface="+mn-ea"/>
                <a:cs typeface="+mn-cs"/>
              </a:rPr>
            </a:br>
            <a:endParaRPr lang="es-ES" sz="1800" dirty="0" smtClean="0">
              <a:ea typeface="+mn-ea"/>
              <a:cs typeface="+mn-cs"/>
            </a:endParaRPr>
          </a:p>
          <a:p>
            <a:pPr lvl="1">
              <a:buFont typeface="Wingdings" pitchFamily="2" charset="2"/>
              <a:buChar char="q"/>
              <a:defRPr/>
            </a:pPr>
            <a:r>
              <a:rPr lang="es-ES" sz="1800" dirty="0" smtClean="0">
                <a:ea typeface="+mn-ea"/>
                <a:cs typeface="+mn-cs"/>
              </a:rPr>
              <a:t>Al aumentar mejora el rendimiento en mensajes menores de ese límite pero OJO con la memoria.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241300" y="5819775"/>
            <a:ext cx="8848725" cy="363538"/>
          </a:xfrm>
          <a:prstGeom prst="roundRect">
            <a:avLst>
              <a:gd name="adj" fmla="val 4167"/>
            </a:avLst>
          </a:prstGeom>
          <a:gradFill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rgbClr val="DEE7F1"/>
              </a:gs>
            </a:gsLst>
            <a:lin ang="2700000" scaled="1"/>
          </a:gradFill>
          <a:ln w="9525">
            <a:solidFill>
              <a:srgbClr val="4D4D4D"/>
            </a:solidFill>
            <a:round/>
            <a:headEnd/>
            <a:tailEnd/>
          </a:ln>
          <a:effectLst>
            <a:outerShdw dist="28398" dir="1593903" algn="ctr" rotWithShape="0">
              <a:schemeClr val="tx1">
                <a:alpha val="50000"/>
              </a:schemeClr>
            </a:outerShdw>
          </a:effectLst>
        </p:spPr>
        <p:txBody>
          <a:bodyPr wrap="none" anchor="ctr"/>
          <a:lstStyle/>
          <a:p>
            <a:pPr marL="0" lvl="2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  <a:latin typeface="+mn-lt"/>
              </a:rPr>
              <a:t>HKLM\Software\Microsoft\BizTalk Server\3.0\</a:t>
            </a:r>
            <a:r>
              <a:rPr lang="es-ES" dirty="0" err="1">
                <a:solidFill>
                  <a:schemeClr val="tx1"/>
                </a:solidFill>
                <a:latin typeface="+mn-lt"/>
              </a:rPr>
              <a:t>Administration</a:t>
            </a:r>
            <a:r>
              <a:rPr lang="es-ES" dirty="0">
                <a:solidFill>
                  <a:schemeClr val="tx1"/>
                </a:solidFill>
                <a:latin typeface="+mn-lt"/>
              </a:rPr>
              <a:t>\</a:t>
            </a:r>
            <a:r>
              <a:rPr lang="es-ES" dirty="0" err="1">
                <a:solidFill>
                  <a:schemeClr val="tx1"/>
                </a:solidFill>
                <a:latin typeface="+mn-lt"/>
              </a:rPr>
              <a:t>TransformThreshold</a:t>
            </a:r>
            <a:endParaRPr lang="es-E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241300" y="3605213"/>
            <a:ext cx="8848725" cy="469900"/>
          </a:xfrm>
          <a:prstGeom prst="roundRect">
            <a:avLst>
              <a:gd name="adj" fmla="val 4167"/>
            </a:avLst>
          </a:prstGeom>
          <a:gradFill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rgbClr val="DEE7F1"/>
              </a:gs>
            </a:gsLst>
            <a:lin ang="2700000" scaled="1"/>
          </a:gradFill>
          <a:ln w="9525">
            <a:solidFill>
              <a:srgbClr val="4D4D4D"/>
            </a:solidFill>
            <a:round/>
            <a:headEnd/>
            <a:tailEnd/>
          </a:ln>
          <a:effectLst>
            <a:outerShdw dist="28398" dir="1593903" algn="ctr" rotWithShape="0">
              <a:schemeClr val="tx1">
                <a:alpha val="50000"/>
              </a:schemeClr>
            </a:outerShdw>
          </a:effectLst>
        </p:spPr>
        <p:txBody>
          <a:bodyPr wrap="none" anchor="ctr"/>
          <a:lstStyle/>
          <a:p>
            <a:pPr marL="0" lvl="2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  <a:latin typeface="+mn-lt"/>
              </a:rPr>
              <a:t>Batch Size * </a:t>
            </a:r>
            <a:r>
              <a:rPr lang="en-US" sz="1400" dirty="0" err="1">
                <a:solidFill>
                  <a:schemeClr val="tx1"/>
                </a:solidFill>
                <a:latin typeface="+mn-lt"/>
              </a:rPr>
              <a:t>MessageSize</a:t>
            </a:r>
            <a:r>
              <a:rPr lang="en-US" sz="1400" dirty="0">
                <a:solidFill>
                  <a:schemeClr val="tx1"/>
                </a:solidFill>
                <a:latin typeface="+mn-lt"/>
              </a:rPr>
              <a:t> &lt; Large message threshold</a:t>
            </a:r>
          </a:p>
          <a:p>
            <a:pPr marL="0" lvl="2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solidFill>
                  <a:schemeClr val="tx1"/>
                </a:solidFill>
                <a:latin typeface="+mn-lt"/>
              </a:rPr>
              <a:t>MessageSize</a:t>
            </a:r>
            <a:r>
              <a:rPr lang="en-US" sz="1200" dirty="0">
                <a:solidFill>
                  <a:schemeClr val="tx1"/>
                </a:solidFill>
                <a:latin typeface="+mn-lt"/>
              </a:rPr>
              <a:t> = </a:t>
            </a:r>
            <a:r>
              <a:rPr lang="en-US" sz="1200" b="0" dirty="0">
                <a:solidFill>
                  <a:schemeClr val="tx1"/>
                </a:solidFill>
              </a:rPr>
              <a:t>Media de </a:t>
            </a:r>
            <a:r>
              <a:rPr lang="en-US" sz="1200" b="0" dirty="0" err="1">
                <a:solidFill>
                  <a:schemeClr val="tx1"/>
                </a:solidFill>
              </a:rPr>
              <a:t>tamaño</a:t>
            </a:r>
            <a:r>
              <a:rPr lang="en-US" sz="1200" b="0" dirty="0">
                <a:solidFill>
                  <a:schemeClr val="tx1"/>
                </a:solidFill>
              </a:rPr>
              <a:t> (en bytes) de </a:t>
            </a:r>
            <a:r>
              <a:rPr lang="en-US" sz="1200" b="0" dirty="0" err="1">
                <a:solidFill>
                  <a:schemeClr val="tx1"/>
                </a:solidFill>
              </a:rPr>
              <a:t>cada</a:t>
            </a:r>
            <a:r>
              <a:rPr lang="en-US" sz="1200" b="0" dirty="0">
                <a:solidFill>
                  <a:schemeClr val="tx1"/>
                </a:solidFill>
              </a:rPr>
              <a:t> </a:t>
            </a:r>
            <a:r>
              <a:rPr lang="en-US" sz="1200" b="0" dirty="0" err="1">
                <a:solidFill>
                  <a:schemeClr val="tx1"/>
                </a:solidFill>
              </a:rPr>
              <a:t>mensaje</a:t>
            </a:r>
            <a:r>
              <a:rPr lang="en-US" sz="1200" b="0" dirty="0">
                <a:solidFill>
                  <a:schemeClr val="tx1"/>
                </a:solidFill>
              </a:rPr>
              <a:t> en el batch </a:t>
            </a:r>
            <a:r>
              <a:rPr lang="en-US" sz="1200" b="0" dirty="0" err="1">
                <a:solidFill>
                  <a:schemeClr val="tx1"/>
                </a:solidFill>
              </a:rPr>
              <a:t>después</a:t>
            </a:r>
            <a:r>
              <a:rPr lang="en-US" sz="1200" b="0" dirty="0">
                <a:solidFill>
                  <a:schemeClr val="tx1"/>
                </a:solidFill>
              </a:rPr>
              <a:t> de ser </a:t>
            </a:r>
            <a:r>
              <a:rPr lang="en-US" sz="1200" b="0" dirty="0" err="1">
                <a:solidFill>
                  <a:schemeClr val="tx1"/>
                </a:solidFill>
              </a:rPr>
              <a:t>procesado</a:t>
            </a:r>
            <a:r>
              <a:rPr lang="en-US" sz="1200" b="0" dirty="0">
                <a:solidFill>
                  <a:schemeClr val="tx1"/>
                </a:solidFill>
              </a:rPr>
              <a:t> </a:t>
            </a:r>
            <a:r>
              <a:rPr lang="en-US" sz="1200" b="0" dirty="0" err="1">
                <a:solidFill>
                  <a:schemeClr val="tx1"/>
                </a:solidFill>
              </a:rPr>
              <a:t>por</a:t>
            </a:r>
            <a:r>
              <a:rPr lang="en-US" sz="1200" b="0" dirty="0">
                <a:solidFill>
                  <a:schemeClr val="tx1"/>
                </a:solidFill>
              </a:rPr>
              <a:t> el pipeline</a:t>
            </a:r>
            <a:endParaRPr lang="es-ES" sz="1100" b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A tener en cuenta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381000" y="1416050"/>
            <a:ext cx="8388350" cy="3281363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ES" sz="2800" smtClean="0"/>
              <a:t>Los mensajes son guardados y leídos de la MessageBox. Muchas veces.</a:t>
            </a:r>
          </a:p>
          <a:p>
            <a:pPr>
              <a:buFont typeface="Wingdings" pitchFamily="2" charset="2"/>
              <a:buChar char="q"/>
            </a:pPr>
            <a:r>
              <a:rPr lang="es-ES" sz="2800" smtClean="0"/>
              <a:t>SQL Server puede tener un uso intensivo por recepciones, envíos y orquestaciones simultáneas</a:t>
            </a:r>
          </a:p>
          <a:p>
            <a:pPr>
              <a:buFont typeface="Wingdings" pitchFamily="2" charset="2"/>
              <a:buChar char="q"/>
            </a:pPr>
            <a:r>
              <a:rPr lang="es-ES" sz="2800" smtClean="0"/>
              <a:t>Orquestaciones: los mensajes son inmutables, si hacemos copias aumentaremos la sobrecarga del tracking 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Escalar Hardware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88" y="1008063"/>
            <a:ext cx="8388350" cy="5262562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es-ES" sz="2800" dirty="0" smtClean="0"/>
              <a:t>Escalar SQL Server. La base de datos </a:t>
            </a:r>
            <a:r>
              <a:rPr lang="es-ES" sz="2800" dirty="0" err="1" smtClean="0"/>
              <a:t>MessageBox</a:t>
            </a:r>
            <a:r>
              <a:rPr lang="es-ES" sz="2800" dirty="0" smtClean="0"/>
              <a:t> es la más castigada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smtClean="0"/>
              <a:t>W2003 y SQL Server 2005 soportan procesadores Itanium-2 así como BizTalk </a:t>
            </a:r>
            <a:r>
              <a:rPr lang="es-ES" sz="2800" dirty="0" err="1" smtClean="0"/>
              <a:t>runtime</a:t>
            </a:r>
            <a:r>
              <a:rPr lang="es-ES" sz="2800" dirty="0" smtClean="0"/>
              <a:t> soporta x64 (máxima escalabilidad)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smtClean="0"/>
              <a:t>Usar servidores dedicados para Envío y Recepción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smtClean="0"/>
              <a:t>Crear Hosts independientes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dirty="0" smtClean="0">
                <a:ea typeface="+mn-ea"/>
                <a:cs typeface="+mn-cs"/>
              </a:rPr>
              <a:t>Recepción / Envío / Orquestaciones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smtClean="0"/>
              <a:t>Memoria (cuanto más mejor </a:t>
            </a:r>
            <a:r>
              <a:rPr lang="es-ES" sz="2800" dirty="0" smtClean="0">
                <a:sym typeface="Wingdings" pitchFamily="2" charset="2"/>
              </a:rPr>
              <a:t></a:t>
            </a:r>
            <a:r>
              <a:rPr lang="es-ES" sz="2800" dirty="0" smtClean="0"/>
              <a:t>)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smtClean="0"/>
              <a:t>Utilizar </a:t>
            </a:r>
            <a:r>
              <a:rPr lang="es-ES" sz="2800" dirty="0" err="1" smtClean="0"/>
              <a:t>tests</a:t>
            </a:r>
            <a:r>
              <a:rPr lang="es-ES" sz="2800" dirty="0" smtClean="0"/>
              <a:t> de carga para estudiar un plan de mejora de rendimiento</a:t>
            </a:r>
            <a:endParaRPr lang="es-ES" sz="28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Técnicas recomendadas (1)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381000" y="1428750"/>
            <a:ext cx="8388350" cy="1458913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ES" sz="2400" smtClean="0"/>
              <a:t>Descomponer el mensaje (si este contiene elementos repetitivos)</a:t>
            </a:r>
          </a:p>
          <a:p>
            <a:pPr>
              <a:buFont typeface="Wingdings" pitchFamily="2" charset="2"/>
              <a:buChar char="q"/>
            </a:pPr>
            <a:r>
              <a:rPr lang="es-ES" sz="2400" smtClean="0"/>
              <a:t>Se generan mensajes más pequeños que puedan ser procesados unitariamente</a:t>
            </a: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381000" y="984250"/>
          <a:ext cx="838835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83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0" dirty="0" err="1" smtClean="0">
                          <a:solidFill>
                            <a:schemeClr val="bg2"/>
                          </a:solidFill>
                        </a:rPr>
                        <a:t>Splitter</a:t>
                      </a:r>
                      <a:endParaRPr lang="es-ES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3801" name="Picture 2" descr="http://www.enterpriseintegrationpatterns.com/img/Sequence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62175" y="2819400"/>
            <a:ext cx="45434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2" name="Picture 6" descr="http://codebetter.com/blogs/images/codebetter_com/jeff.lynch/17/o_maptest0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" y="3978275"/>
            <a:ext cx="3705225" cy="28289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3803" name="Picture 8" descr="http://codebetter.com/blogs/images/codebetter_com/jeff.lynch/17/o_maptest08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72075" y="4130675"/>
            <a:ext cx="3273425" cy="117951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3" name="Right Arrow 12"/>
          <p:cNvSpPr/>
          <p:nvPr/>
        </p:nvSpPr>
        <p:spPr bwMode="auto">
          <a:xfrm>
            <a:off x="4368800" y="4889500"/>
            <a:ext cx="647700" cy="939800"/>
          </a:xfrm>
          <a:prstGeom prst="right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  <a:defRPr/>
            </a:pPr>
            <a:endParaRPr lang="es-ES" sz="2800" b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</p:txBody>
      </p:sp>
      <p:pic>
        <p:nvPicPr>
          <p:cNvPr id="33805" name="Picture 10" descr="http://codebetter.com/blogs/images/codebetter_com/jeff.lynch/17/o_maptest09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81600" y="5362575"/>
            <a:ext cx="3259138" cy="12287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Técnicas recomendadas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6050"/>
            <a:ext cx="8388350" cy="6389688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es-ES" sz="2800" b="1" dirty="0" smtClean="0"/>
              <a:t>Posibilidades</a:t>
            </a:r>
            <a:r>
              <a:rPr lang="es-ES" sz="2800" dirty="0" smtClean="0"/>
              <a:t>: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err="1" smtClean="0"/>
              <a:t>Debatching</a:t>
            </a:r>
            <a:r>
              <a:rPr lang="es-ES" sz="2800" dirty="0" smtClean="0"/>
              <a:t>: </a:t>
            </a:r>
            <a:r>
              <a:rPr lang="es-ES" sz="2000" dirty="0" err="1" smtClean="0"/>
              <a:t>EnvelopeSchema</a:t>
            </a:r>
            <a:r>
              <a:rPr lang="es-ES" sz="2000" dirty="0" smtClean="0"/>
              <a:t> y </a:t>
            </a:r>
            <a:r>
              <a:rPr lang="es-ES" sz="2000" dirty="0" err="1" smtClean="0"/>
              <a:t>DocumentSchema</a:t>
            </a:r>
            <a:endParaRPr lang="es-ES" sz="2800" dirty="0" smtClean="0"/>
          </a:p>
          <a:p>
            <a:pPr lvl="1">
              <a:buFont typeface="Wingdings" pitchFamily="2" charset="2"/>
              <a:buChar char="q"/>
              <a:defRPr/>
            </a:pPr>
            <a:r>
              <a:rPr lang="es-ES" sz="2000" dirty="0" smtClean="0">
                <a:ea typeface="+mn-ea"/>
                <a:cs typeface="+mn-cs"/>
              </a:rPr>
              <a:t>Se configura en el </a:t>
            </a:r>
            <a:r>
              <a:rPr lang="es-ES" sz="2000" dirty="0" err="1" smtClean="0">
                <a:ea typeface="+mn-ea"/>
                <a:cs typeface="+mn-cs"/>
              </a:rPr>
              <a:t>disassembler</a:t>
            </a:r>
            <a:endParaRPr lang="es-ES" sz="2000" dirty="0" smtClean="0">
              <a:ea typeface="+mn-ea"/>
              <a:cs typeface="+mn-cs"/>
            </a:endParaRPr>
          </a:p>
          <a:p>
            <a:pPr lvl="1">
              <a:buFont typeface="Wingdings" pitchFamily="2" charset="2"/>
              <a:buChar char="q"/>
              <a:defRPr/>
            </a:pPr>
            <a:r>
              <a:rPr lang="es-ES" sz="2000" dirty="0" smtClean="0">
                <a:ea typeface="+mn-ea"/>
                <a:cs typeface="+mn-cs"/>
              </a:rPr>
              <a:t>Puede que se necesite conocer el primer y último elemento (</a:t>
            </a:r>
            <a:r>
              <a:rPr lang="es-ES" sz="2000" dirty="0" err="1" smtClean="0">
                <a:ea typeface="+mn-ea"/>
                <a:cs typeface="+mn-cs"/>
              </a:rPr>
              <a:t>FixMsg</a:t>
            </a:r>
            <a:r>
              <a:rPr lang="es-ES" sz="2000" dirty="0" smtClean="0">
                <a:ea typeface="+mn-ea"/>
                <a:cs typeface="+mn-cs"/>
              </a:rPr>
              <a:t>)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sz="2000" dirty="0" err="1" smtClean="0">
                <a:ea typeface="+mn-ea"/>
                <a:cs typeface="+mn-cs"/>
              </a:rPr>
              <a:t>Recoverable</a:t>
            </a:r>
            <a:r>
              <a:rPr lang="es-ES" sz="2000" dirty="0" smtClean="0">
                <a:ea typeface="+mn-ea"/>
                <a:cs typeface="+mn-cs"/>
              </a:rPr>
              <a:t> </a:t>
            </a:r>
            <a:r>
              <a:rPr lang="es-ES" sz="2000" dirty="0" err="1" smtClean="0">
                <a:ea typeface="+mn-ea"/>
                <a:cs typeface="+mn-cs"/>
              </a:rPr>
              <a:t>Interchange</a:t>
            </a:r>
            <a:r>
              <a:rPr lang="es-ES" sz="2000" dirty="0" smtClean="0">
                <a:ea typeface="+mn-ea"/>
                <a:cs typeface="+mn-cs"/>
              </a:rPr>
              <a:t>: el </a:t>
            </a:r>
            <a:r>
              <a:rPr lang="es-ES" sz="2000" dirty="0" err="1" smtClean="0">
                <a:ea typeface="+mn-ea"/>
                <a:cs typeface="+mn-cs"/>
              </a:rPr>
              <a:t>disassembler</a:t>
            </a:r>
            <a:r>
              <a:rPr lang="es-ES" sz="2000" dirty="0" smtClean="0">
                <a:ea typeface="+mn-ea"/>
                <a:cs typeface="+mn-cs"/>
              </a:rPr>
              <a:t> permite configurar, si falla algún mensaje, suspender el </a:t>
            </a:r>
            <a:r>
              <a:rPr lang="es-ES" sz="2000" dirty="0" err="1" smtClean="0">
                <a:ea typeface="+mn-ea"/>
                <a:cs typeface="+mn-cs"/>
              </a:rPr>
              <a:t>batch</a:t>
            </a:r>
            <a:r>
              <a:rPr lang="es-ES" sz="2000" dirty="0" smtClean="0">
                <a:ea typeface="+mn-ea"/>
                <a:cs typeface="+mn-cs"/>
              </a:rPr>
              <a:t> entero o sólo esos mensajes.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sz="2000" dirty="0" err="1" smtClean="0">
                <a:ea typeface="+mn-ea"/>
                <a:cs typeface="+mn-cs"/>
              </a:rPr>
              <a:t>Ordered</a:t>
            </a:r>
            <a:r>
              <a:rPr lang="es-ES" sz="2000" dirty="0" smtClean="0">
                <a:ea typeface="+mn-ea"/>
                <a:cs typeface="+mn-cs"/>
              </a:rPr>
              <a:t> </a:t>
            </a:r>
            <a:r>
              <a:rPr lang="es-ES" sz="2000" dirty="0" err="1" smtClean="0">
                <a:ea typeface="+mn-ea"/>
                <a:cs typeface="+mn-cs"/>
              </a:rPr>
              <a:t>Delivery</a:t>
            </a:r>
            <a:r>
              <a:rPr lang="es-ES" sz="2000" dirty="0" smtClean="0">
                <a:ea typeface="+mn-ea"/>
                <a:cs typeface="+mn-cs"/>
              </a:rPr>
              <a:t>: BizTalk permite enviar de forma ordenada el resultado 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smtClean="0"/>
              <a:t>Mapas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sz="2000" dirty="0" smtClean="0">
                <a:ea typeface="+mn-ea"/>
                <a:cs typeface="+mn-cs"/>
              </a:rPr>
              <a:t>Consiste en utilizar un mapa para descomponer el mensaje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sz="2000" dirty="0" smtClean="0">
                <a:ea typeface="+mn-ea"/>
                <a:cs typeface="+mn-cs"/>
              </a:rPr>
              <a:t>Es sencillo de implementar pero con alto coste en rendimiento</a:t>
            </a:r>
          </a:p>
          <a:p>
            <a:pPr>
              <a:buFont typeface="Arial" pitchFamily="34" charset="0"/>
              <a:buChar char="•"/>
              <a:defRPr/>
            </a:pPr>
            <a:endParaRPr lang="es-ES" sz="2400" dirty="0" smtClean="0"/>
          </a:p>
          <a:p>
            <a:pPr lvl="1">
              <a:buFont typeface="Wingdings" pitchFamily="2" charset="2"/>
              <a:buNone/>
              <a:defRPr/>
            </a:pPr>
            <a:endParaRPr lang="es-ES" sz="2000" dirty="0" smtClean="0"/>
          </a:p>
          <a:p>
            <a:pPr>
              <a:buFont typeface="Arial" pitchFamily="34" charset="0"/>
              <a:buChar char="•"/>
              <a:defRPr/>
            </a:pPr>
            <a:endParaRPr lang="es-ES" sz="2400" dirty="0" smtClean="0"/>
          </a:p>
          <a:p>
            <a:pPr>
              <a:buFont typeface="Arial" pitchFamily="34" charset="0"/>
              <a:buChar char="•"/>
              <a:defRPr/>
            </a:pPr>
            <a:endParaRPr lang="es-E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81000" y="984250"/>
          <a:ext cx="838835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83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0" dirty="0" err="1" smtClean="0">
                          <a:solidFill>
                            <a:schemeClr val="bg2"/>
                          </a:solidFill>
                        </a:rPr>
                        <a:t>Splitter</a:t>
                      </a:r>
                      <a:endParaRPr lang="es-ES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>
          <a:xfrm>
            <a:off x="381000" y="246063"/>
            <a:ext cx="8393113" cy="661987"/>
          </a:xfrm>
        </p:spPr>
        <p:txBody>
          <a:bodyPr/>
          <a:lstStyle/>
          <a:p>
            <a:r>
              <a:rPr lang="es-ES" smtClean="0"/>
              <a:t>Técnicas recomendadas (3)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996950"/>
          <a:ext cx="838835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83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0" dirty="0" err="1" smtClean="0">
                          <a:solidFill>
                            <a:schemeClr val="bg2"/>
                          </a:solidFill>
                        </a:rPr>
                        <a:t>Slice</a:t>
                      </a:r>
                      <a:r>
                        <a:rPr lang="es-ES" b="0" dirty="0" smtClean="0">
                          <a:solidFill>
                            <a:schemeClr val="bg2"/>
                          </a:solidFill>
                        </a:rPr>
                        <a:t> / </a:t>
                      </a:r>
                      <a:r>
                        <a:rPr lang="es-ES" b="0" dirty="0" err="1" smtClean="0">
                          <a:solidFill>
                            <a:schemeClr val="bg2"/>
                          </a:solidFill>
                        </a:rPr>
                        <a:t>Splice</a:t>
                      </a:r>
                      <a:endParaRPr lang="es-ES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42900" y="1547813"/>
            <a:ext cx="8388350" cy="530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36563" indent="-436563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s-ES" sz="2800" b="0" dirty="0">
                <a:solidFill>
                  <a:schemeClr val="tx1"/>
                </a:solidFill>
                <a:latin typeface="+mn-lt"/>
              </a:rPr>
              <a:t>Para mensajes grandes o muy grandes</a:t>
            </a:r>
          </a:p>
          <a:p>
            <a:pPr marL="436563" indent="-436563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s-ES" sz="2800" b="0" dirty="0">
                <a:solidFill>
                  <a:schemeClr val="tx1"/>
                </a:solidFill>
                <a:latin typeface="+mn-lt"/>
              </a:rPr>
              <a:t>Donde el tiempo de proceso es muy importante</a:t>
            </a:r>
          </a:p>
          <a:p>
            <a:pPr marL="436563" indent="-436563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s-ES" sz="2800" b="0" dirty="0">
                <a:solidFill>
                  <a:schemeClr val="tx1"/>
                </a:solidFill>
                <a:latin typeface="+mn-lt"/>
              </a:rPr>
              <a:t>Y no es necesario acceder al cuerpo del mensaje</a:t>
            </a:r>
          </a:p>
          <a:p>
            <a:pPr marL="436563" indent="-436563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s-ES" sz="2800" b="0" dirty="0">
                <a:solidFill>
                  <a:schemeClr val="tx1"/>
                </a:solidFill>
                <a:latin typeface="+mn-lt"/>
              </a:rPr>
              <a:t>Crear dos Componentes de Pipeline</a:t>
            </a:r>
          </a:p>
          <a:p>
            <a:pPr marL="893763" lvl="1" indent="-436563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s-ES" sz="2400" b="0" dirty="0">
                <a:solidFill>
                  <a:schemeClr val="tx1"/>
                </a:solidFill>
                <a:latin typeface="+mn-lt"/>
              </a:rPr>
              <a:t>Recepción:	</a:t>
            </a:r>
          </a:p>
          <a:p>
            <a:pPr marL="1350963" lvl="2" indent="-436563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s-ES" sz="2000" b="0" dirty="0">
                <a:solidFill>
                  <a:schemeClr val="tx1"/>
                </a:solidFill>
                <a:latin typeface="+mn-lt"/>
              </a:rPr>
              <a:t>Guardar el cuerpo del mensaje en una base de datos temporal</a:t>
            </a:r>
          </a:p>
          <a:p>
            <a:pPr marL="1350963" lvl="2" indent="-436563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s-ES" sz="2000" b="0" dirty="0">
                <a:solidFill>
                  <a:schemeClr val="tx1"/>
                </a:solidFill>
                <a:latin typeface="+mn-lt"/>
              </a:rPr>
              <a:t>Reemplazar los datos por un </a:t>
            </a:r>
            <a:r>
              <a:rPr lang="es-ES" sz="2000" b="0" dirty="0" err="1">
                <a:solidFill>
                  <a:schemeClr val="tx1"/>
                </a:solidFill>
                <a:latin typeface="+mn-lt"/>
              </a:rPr>
              <a:t>proxyID</a:t>
            </a:r>
            <a:r>
              <a:rPr lang="es-ES" sz="2000" b="0" dirty="0">
                <a:solidFill>
                  <a:schemeClr val="tx1"/>
                </a:solidFill>
                <a:latin typeface="+mn-lt"/>
              </a:rPr>
              <a:t> en el mensaje</a:t>
            </a:r>
          </a:p>
          <a:p>
            <a:pPr marL="893763" lvl="1" indent="-436563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s-ES" sz="2400" b="0" dirty="0">
                <a:solidFill>
                  <a:schemeClr val="tx1"/>
                </a:solidFill>
                <a:latin typeface="+mn-lt"/>
              </a:rPr>
              <a:t>Envío: recupera el cuerpo del mensaje del almacenamiento temporal</a:t>
            </a:r>
          </a:p>
          <a:p>
            <a:pPr marL="436563" indent="-436563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s-ES" sz="2800" b="0" dirty="0">
                <a:solidFill>
                  <a:schemeClr val="tx1"/>
                </a:solidFill>
                <a:latin typeface="+mn-lt"/>
              </a:rPr>
              <a:t>Mejora enormemente los </a:t>
            </a:r>
            <a:r>
              <a:rPr lang="es-ES" sz="2800" b="0" dirty="0">
                <a:solidFill>
                  <a:schemeClr val="tx1"/>
                </a:solidFill>
                <a:latin typeface="+mn-lt"/>
              </a:rPr>
              <a:t>tiempos </a:t>
            </a:r>
            <a:r>
              <a:rPr lang="es-ES" sz="2800" b="0" dirty="0">
                <a:solidFill>
                  <a:schemeClr val="tx1"/>
                </a:solidFill>
                <a:latin typeface="+mn-lt"/>
              </a:rPr>
              <a:t>de respuesta y la sobrecarga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Técnicas recomendadas (4)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>
          <a:xfrm>
            <a:off x="381000" y="1416050"/>
            <a:ext cx="8388350" cy="51117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es-ES" smtClean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81000" y="996950"/>
          <a:ext cx="838835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83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0" dirty="0" err="1" smtClean="0">
                          <a:solidFill>
                            <a:schemeClr val="bg2"/>
                          </a:solidFill>
                        </a:rPr>
                        <a:t>SQLBulkInsert</a:t>
                      </a:r>
                      <a:r>
                        <a:rPr lang="es-ES" b="0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r>
                        <a:rPr lang="es-ES" b="0" dirty="0" err="1" smtClean="0">
                          <a:solidFill>
                            <a:schemeClr val="bg2"/>
                          </a:solidFill>
                        </a:rPr>
                        <a:t>Adapter</a:t>
                      </a:r>
                      <a:endParaRPr lang="es-ES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605834" y="3182060"/>
            <a:ext cx="2010487" cy="79868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540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DEMO</a:t>
            </a:r>
            <a:endParaRPr lang="en-US" sz="540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93113" cy="585788"/>
          </a:xfrm>
        </p:spPr>
        <p:txBody>
          <a:bodyPr/>
          <a:lstStyle/>
          <a:p>
            <a:pPr eaLnBrk="1" hangingPunct="1"/>
            <a:r>
              <a:rPr lang="es-ES_tradnl" sz="3600" smtClean="0"/>
              <a:t>Así es ilitia Technologies</a:t>
            </a:r>
            <a:endParaRPr lang="en-US" sz="3600" smtClean="0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85913"/>
            <a:ext cx="8388350" cy="40005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es-ES" smtClean="0"/>
              <a:t>Dedicada al desarrollo de aplicaciones de software y a la consultoría en TI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s-ES" smtClean="0"/>
              <a:t>Expertos en e-(commerce, government, business)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s-ES" smtClean="0"/>
              <a:t>Expertos en EAI con BizTalk 2006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s-ES" smtClean="0"/>
              <a:t>Microsoft Gold Partner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s-ES" smtClean="0"/>
              <a:t>Information Worker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s-ES" smtClean="0"/>
              <a:t>Bussines Process and Integration</a:t>
            </a:r>
          </a:p>
        </p:txBody>
      </p:sp>
      <p:pic>
        <p:nvPicPr>
          <p:cNvPr id="17411" name="Picture 4" descr="logo_apaisado_g_transparent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2225" y="260350"/>
            <a:ext cx="25209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5" descr="Cert_GoldPrt_gol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18350" y="4600575"/>
            <a:ext cx="1512888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Técnicas recomendadas (5)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92552" y="4203700"/>
          <a:ext cx="4230248" cy="2057402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823390"/>
                <a:gridCol w="1140655"/>
                <a:gridCol w="989576"/>
                <a:gridCol w="1276627"/>
              </a:tblGrid>
              <a:tr h="774668">
                <a:tc>
                  <a:txBody>
                    <a:bodyPr/>
                    <a:lstStyle/>
                    <a:p>
                      <a:r>
                        <a:rPr lang="es-ES" sz="1200" b="1" baseline="0" dirty="0" smtClean="0"/>
                        <a:t>Tamaño fichero</a:t>
                      </a:r>
                    </a:p>
                    <a:p>
                      <a:r>
                        <a:rPr lang="es-ES" sz="1200" b="1" baseline="0" dirty="0" smtClean="0"/>
                        <a:t>plano</a:t>
                      </a:r>
                      <a:endParaRPr lang="es-ES" sz="1200" b="1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="1" baseline="0" dirty="0" smtClean="0"/>
                        <a:t>Tiempo de procesamiento en Pipeline</a:t>
                      </a:r>
                      <a:endParaRPr lang="es-ES" sz="1200" b="1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n-US" sz="1200" b="1" baseline="0" dirty="0" err="1" smtClean="0"/>
                        <a:t>Tamaño</a:t>
                      </a:r>
                      <a:r>
                        <a:rPr lang="en-US" sz="1200" b="1" baseline="0" dirty="0" smtClean="0"/>
                        <a:t> XML (</a:t>
                      </a:r>
                      <a:r>
                        <a:rPr lang="en-US" sz="1200" b="1" baseline="0" dirty="0" err="1" smtClean="0"/>
                        <a:t>Publicado</a:t>
                      </a:r>
                      <a:r>
                        <a:rPr lang="en-US" sz="1200" b="1" baseline="0" dirty="0" smtClean="0"/>
                        <a:t> en </a:t>
                      </a:r>
                      <a:r>
                        <a:rPr lang="en-US" sz="1200" b="1" baseline="0" dirty="0" err="1" smtClean="0"/>
                        <a:t>MessageBox</a:t>
                      </a:r>
                      <a:endParaRPr lang="en-US" sz="1200" b="1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n-US" sz="1200" b="1" baseline="0" dirty="0" err="1" smtClean="0"/>
                        <a:t>Número</a:t>
                      </a:r>
                      <a:r>
                        <a:rPr lang="en-US" sz="1200" b="1" baseline="0" dirty="0" smtClean="0"/>
                        <a:t> de </a:t>
                      </a:r>
                      <a:r>
                        <a:rPr lang="en-US" sz="1200" b="1" baseline="0" dirty="0" err="1" smtClean="0"/>
                        <a:t>Filas</a:t>
                      </a:r>
                      <a:r>
                        <a:rPr lang="en-US" sz="1200" b="1" baseline="0" dirty="0" smtClean="0"/>
                        <a:t> (</a:t>
                      </a:r>
                      <a:r>
                        <a:rPr lang="en-US" sz="1200" b="1" baseline="0" dirty="0" err="1" smtClean="0"/>
                        <a:t>pedidos</a:t>
                      </a:r>
                      <a:r>
                        <a:rPr lang="en-US" sz="1200" b="1" baseline="0" dirty="0" smtClean="0"/>
                        <a:t>)</a:t>
                      </a:r>
                      <a:r>
                        <a:rPr lang="en-US" sz="1200" b="1" baseline="0" dirty="0"/>
                        <a:t> </a:t>
                      </a:r>
                      <a:r>
                        <a:rPr lang="en-US" sz="1200" b="1" baseline="0" dirty="0" smtClean="0"/>
                        <a:t>en el </a:t>
                      </a:r>
                      <a:r>
                        <a:rPr lang="en-US" sz="1200" b="1" baseline="0" dirty="0" err="1" smtClean="0"/>
                        <a:t>mensaje</a:t>
                      </a:r>
                      <a:endParaRPr lang="en-US" sz="1200" b="1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422" marR="1422" marT="1422" marB="1422" anchor="ctr"/>
                </a:tc>
              </a:tr>
              <a:tr h="213789">
                <a:tc>
                  <a:txBody>
                    <a:bodyPr/>
                    <a:lstStyle/>
                    <a:p>
                      <a:r>
                        <a:rPr lang="es-ES" sz="1200" baseline="0" dirty="0"/>
                        <a:t>201 MB</a:t>
                      </a:r>
                      <a:endParaRPr lang="es-ES" sz="12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 dirty="0"/>
                        <a:t>25 </a:t>
                      </a:r>
                      <a:r>
                        <a:rPr lang="es-ES" sz="1200" baseline="0" dirty="0" smtClean="0"/>
                        <a:t>Minutos</a:t>
                      </a:r>
                      <a:endParaRPr lang="es-ES" sz="12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 dirty="0"/>
                        <a:t>767 MB</a:t>
                      </a:r>
                      <a:endParaRPr lang="es-ES" sz="12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 dirty="0"/>
                        <a:t>807428</a:t>
                      </a:r>
                      <a:endParaRPr lang="es-ES" sz="12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</a:tr>
              <a:tr h="213789">
                <a:tc>
                  <a:txBody>
                    <a:bodyPr/>
                    <a:lstStyle/>
                    <a:p>
                      <a:r>
                        <a:rPr lang="es-ES" sz="1200" baseline="0"/>
                        <a:t>108 MB</a:t>
                      </a:r>
                      <a:endParaRPr lang="es-ES" sz="1200" baseline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 dirty="0"/>
                        <a:t>13 </a:t>
                      </a:r>
                      <a:r>
                        <a:rPr lang="es-ES" sz="1200" baseline="0" dirty="0" smtClean="0"/>
                        <a:t>Minutos</a:t>
                      </a:r>
                      <a:endParaRPr lang="es-ES" sz="12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 dirty="0"/>
                        <a:t>413 MB</a:t>
                      </a:r>
                      <a:endParaRPr lang="es-ES" sz="12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 dirty="0"/>
                        <a:t>435076</a:t>
                      </a:r>
                      <a:endParaRPr lang="es-ES" sz="12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</a:tr>
              <a:tr h="213789">
                <a:tc>
                  <a:txBody>
                    <a:bodyPr/>
                    <a:lstStyle/>
                    <a:p>
                      <a:r>
                        <a:rPr lang="es-ES" sz="1200" baseline="0"/>
                        <a:t>56 MB</a:t>
                      </a:r>
                      <a:endParaRPr lang="es-ES" sz="1200" baseline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 dirty="0"/>
                        <a:t>7 </a:t>
                      </a:r>
                      <a:r>
                        <a:rPr lang="es-ES" sz="1200" baseline="0" dirty="0" smtClean="0"/>
                        <a:t>Minutos</a:t>
                      </a:r>
                      <a:endParaRPr lang="es-ES" sz="12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/>
                        <a:t>213 MB</a:t>
                      </a:r>
                      <a:endParaRPr lang="es-ES" sz="1200" baseline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 dirty="0"/>
                        <a:t>224130</a:t>
                      </a:r>
                      <a:endParaRPr lang="es-ES" sz="12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</a:tr>
              <a:tr h="213789">
                <a:tc>
                  <a:txBody>
                    <a:bodyPr/>
                    <a:lstStyle/>
                    <a:p>
                      <a:r>
                        <a:rPr lang="es-ES" sz="1200" baseline="0"/>
                        <a:t>30 MB</a:t>
                      </a:r>
                      <a:endParaRPr lang="es-ES" sz="1200" baseline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 dirty="0"/>
                        <a:t>4 </a:t>
                      </a:r>
                      <a:r>
                        <a:rPr lang="es-ES" sz="1200" baseline="0" dirty="0" smtClean="0"/>
                        <a:t>Minutos</a:t>
                      </a:r>
                      <a:endParaRPr lang="es-ES" sz="12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/>
                        <a:t>114 MB</a:t>
                      </a:r>
                      <a:endParaRPr lang="es-ES" sz="1200" baseline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 dirty="0"/>
                        <a:t>120234</a:t>
                      </a:r>
                      <a:endParaRPr lang="es-ES" sz="12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</a:tr>
              <a:tr h="213789">
                <a:tc>
                  <a:txBody>
                    <a:bodyPr/>
                    <a:lstStyle/>
                    <a:p>
                      <a:r>
                        <a:rPr lang="es-ES" sz="1200" baseline="0"/>
                        <a:t>15 MB</a:t>
                      </a:r>
                      <a:endParaRPr lang="es-ES" sz="1200" baseline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 dirty="0"/>
                        <a:t>3 </a:t>
                      </a:r>
                      <a:r>
                        <a:rPr lang="es-ES" sz="1200" baseline="0" dirty="0" smtClean="0"/>
                        <a:t>Minutos</a:t>
                      </a:r>
                      <a:endParaRPr lang="es-ES" sz="12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/>
                        <a:t>56 MB</a:t>
                      </a:r>
                      <a:endParaRPr lang="es-ES" sz="1200" baseline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 dirty="0"/>
                        <a:t>62234</a:t>
                      </a:r>
                      <a:endParaRPr lang="es-ES" sz="12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</a:tr>
              <a:tr h="213789">
                <a:tc>
                  <a:txBody>
                    <a:bodyPr/>
                    <a:lstStyle/>
                    <a:p>
                      <a:r>
                        <a:rPr lang="es-ES" sz="1200" baseline="0"/>
                        <a:t>8 MB</a:t>
                      </a:r>
                      <a:endParaRPr lang="es-ES" sz="1200" baseline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 dirty="0"/>
                        <a:t>2 </a:t>
                      </a:r>
                      <a:r>
                        <a:rPr lang="es-ES" sz="1200" baseline="0" dirty="0" smtClean="0"/>
                        <a:t>Minutos</a:t>
                      </a:r>
                      <a:endParaRPr lang="es-ES" sz="12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 dirty="0"/>
                        <a:t>31 MB</a:t>
                      </a:r>
                      <a:endParaRPr lang="es-ES" sz="12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  <a:tc>
                  <a:txBody>
                    <a:bodyPr/>
                    <a:lstStyle/>
                    <a:p>
                      <a:r>
                        <a:rPr lang="es-ES" sz="1200" baseline="0" dirty="0"/>
                        <a:t>29123</a:t>
                      </a:r>
                      <a:endParaRPr lang="es-ES" sz="1200" baseline="0" dirty="0">
                        <a:solidFill>
                          <a:schemeClr val="bg2"/>
                        </a:solidFill>
                      </a:endParaRPr>
                    </a:p>
                  </a:txBody>
                  <a:tcPr marL="1422" marR="1422" marT="1422" marB="1422" anchor="ctr"/>
                </a:tc>
              </a:tr>
            </a:tbl>
          </a:graphicData>
        </a:graphic>
      </p:graphicFrame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81000" y="996950"/>
          <a:ext cx="838835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83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0" dirty="0" err="1" smtClean="0">
                          <a:solidFill>
                            <a:schemeClr val="bg2"/>
                          </a:solidFill>
                        </a:rPr>
                        <a:t>SQLBulkInsert</a:t>
                      </a:r>
                      <a:r>
                        <a:rPr lang="es-ES" b="0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r>
                        <a:rPr lang="es-ES" b="0" dirty="0" err="1" smtClean="0">
                          <a:solidFill>
                            <a:schemeClr val="bg2"/>
                          </a:solidFill>
                        </a:rPr>
                        <a:t>Adapter</a:t>
                      </a:r>
                      <a:endParaRPr lang="es-ES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1511300" y="1981200"/>
          <a:ext cx="6413500" cy="137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0" y="1524000"/>
            <a:ext cx="2124075" cy="4587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  <a:defRPr/>
            </a:pPr>
            <a:r>
              <a:rPr lang="es-ES" sz="2800" dirty="0">
                <a:solidFill>
                  <a:schemeClr val="tx1"/>
                </a:solidFill>
                <a:latin typeface="+mn-lt"/>
              </a:rPr>
              <a:t>Resultados</a:t>
            </a:r>
            <a:endParaRPr lang="es-ES" sz="28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775201" y="4203700"/>
          <a:ext cx="3962399" cy="205932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976448"/>
                <a:gridCol w="1606187"/>
                <a:gridCol w="1379764"/>
              </a:tblGrid>
              <a:tr h="695200">
                <a:tc>
                  <a:txBody>
                    <a:bodyPr/>
                    <a:lstStyle/>
                    <a:p>
                      <a:r>
                        <a:rPr lang="es-ES" sz="1200" b="1" baseline="0" dirty="0" smtClean="0"/>
                        <a:t>Tamaño fichero</a:t>
                      </a:r>
                    </a:p>
                    <a:p>
                      <a:r>
                        <a:rPr lang="es-ES" sz="1200" b="1" baseline="0" dirty="0" smtClean="0"/>
                        <a:t>plano</a:t>
                      </a:r>
                      <a:endParaRPr lang="es-ES" sz="1200" b="1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s-ES" sz="1200" b="1" baseline="0" dirty="0" smtClean="0"/>
                        <a:t>Tiempo de carga de</a:t>
                      </a:r>
                      <a:r>
                        <a:rPr lang="es-ES" sz="1200" b="1" baseline="0" dirty="0"/>
                        <a:t> </a:t>
                      </a:r>
                      <a:r>
                        <a:rPr lang="es-ES" sz="1200" b="1" baseline="0" dirty="0" err="1"/>
                        <a:t>SqlBulkInsert</a:t>
                      </a:r>
                      <a:r>
                        <a:rPr lang="es-ES" sz="1200" b="1" baseline="0" dirty="0"/>
                        <a:t> </a:t>
                      </a:r>
                      <a:endParaRPr lang="es-ES" sz="1200" b="1" baseline="0" dirty="0" smtClean="0"/>
                    </a:p>
                    <a:p>
                      <a:r>
                        <a:rPr lang="es-ES" sz="1200" b="1" baseline="0" dirty="0" err="1" smtClean="0"/>
                        <a:t>Adapter</a:t>
                      </a:r>
                      <a:endParaRPr lang="es-ES" sz="1200" b="1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n-US" sz="1200" b="1" baseline="0" dirty="0" err="1" smtClean="0"/>
                        <a:t>Número</a:t>
                      </a:r>
                      <a:r>
                        <a:rPr lang="en-US" sz="1200" b="1" baseline="0" dirty="0" smtClean="0"/>
                        <a:t> de </a:t>
                      </a:r>
                      <a:r>
                        <a:rPr lang="en-US" sz="1200" b="1" baseline="0" dirty="0" err="1" smtClean="0"/>
                        <a:t>Filas</a:t>
                      </a:r>
                      <a:r>
                        <a:rPr lang="en-US" sz="1200" b="1" baseline="0" dirty="0" smtClean="0"/>
                        <a:t> (</a:t>
                      </a:r>
                      <a:r>
                        <a:rPr lang="en-US" sz="1200" b="1" baseline="0" dirty="0" err="1" smtClean="0"/>
                        <a:t>pedidos</a:t>
                      </a:r>
                      <a:r>
                        <a:rPr lang="en-US" sz="1200" b="1" baseline="0" dirty="0" smtClean="0"/>
                        <a:t>) en el </a:t>
                      </a:r>
                      <a:r>
                        <a:rPr lang="en-US" sz="1200" b="1" baseline="0" dirty="0" err="1" smtClean="0"/>
                        <a:t>mensaje</a:t>
                      </a:r>
                      <a:endParaRPr lang="en-US" sz="1200" b="1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9525" marR="9525" marT="9525" marB="9525" anchor="ctr"/>
                </a:tc>
              </a:tr>
              <a:tr h="191554">
                <a:tc>
                  <a:txBody>
                    <a:bodyPr/>
                    <a:lstStyle/>
                    <a:p>
                      <a:r>
                        <a:rPr lang="es-ES" sz="1200"/>
                        <a:t>201 MB</a:t>
                      </a:r>
                      <a:endParaRPr lang="es-ES" sz="120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3 </a:t>
                      </a:r>
                      <a:r>
                        <a:rPr lang="es-ES" sz="1200" dirty="0" smtClean="0"/>
                        <a:t>Minutos</a:t>
                      </a:r>
                      <a:endParaRPr lang="es-ES" sz="1200" dirty="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807428</a:t>
                      </a:r>
                      <a:endParaRPr lang="es-ES" sz="1200" dirty="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</a:tr>
              <a:tr h="321474">
                <a:tc>
                  <a:txBody>
                    <a:bodyPr/>
                    <a:lstStyle/>
                    <a:p>
                      <a:r>
                        <a:rPr lang="es-ES" sz="1200"/>
                        <a:t>108 MB</a:t>
                      </a:r>
                      <a:endParaRPr lang="es-ES" sz="120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1 </a:t>
                      </a:r>
                      <a:r>
                        <a:rPr lang="es-ES" sz="1200" dirty="0" smtClean="0"/>
                        <a:t>Minuto </a:t>
                      </a:r>
                      <a:r>
                        <a:rPr lang="es-ES" sz="1200" dirty="0"/>
                        <a:t>15 </a:t>
                      </a:r>
                      <a:r>
                        <a:rPr lang="es-ES" sz="1200" dirty="0" smtClean="0"/>
                        <a:t>Segundos</a:t>
                      </a:r>
                      <a:endParaRPr lang="es-ES" sz="1200" dirty="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435076</a:t>
                      </a:r>
                      <a:endParaRPr lang="es-ES" sz="1200" dirty="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</a:tr>
              <a:tr h="191554">
                <a:tc>
                  <a:txBody>
                    <a:bodyPr/>
                    <a:lstStyle/>
                    <a:p>
                      <a:r>
                        <a:rPr lang="es-ES" sz="1200"/>
                        <a:t>56 MB</a:t>
                      </a:r>
                      <a:endParaRPr lang="es-ES" sz="120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50 </a:t>
                      </a:r>
                      <a:r>
                        <a:rPr lang="es-ES" sz="1200" dirty="0" smtClean="0"/>
                        <a:t>Segundos</a:t>
                      </a:r>
                      <a:endParaRPr lang="es-ES" sz="1200" dirty="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224130</a:t>
                      </a:r>
                      <a:endParaRPr lang="es-ES" sz="1200" dirty="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</a:tr>
              <a:tr h="191554">
                <a:tc>
                  <a:txBody>
                    <a:bodyPr/>
                    <a:lstStyle/>
                    <a:p>
                      <a:r>
                        <a:rPr lang="es-ES" sz="1200"/>
                        <a:t>30 MB</a:t>
                      </a:r>
                      <a:endParaRPr lang="es-ES" sz="120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15 </a:t>
                      </a:r>
                      <a:r>
                        <a:rPr lang="es-ES" sz="1200" dirty="0" smtClean="0"/>
                        <a:t>Segundos</a:t>
                      </a:r>
                      <a:endParaRPr lang="es-ES" sz="1200" dirty="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120234</a:t>
                      </a:r>
                      <a:endParaRPr lang="es-ES" sz="1200" dirty="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</a:tr>
              <a:tr h="234926">
                <a:tc>
                  <a:txBody>
                    <a:bodyPr/>
                    <a:lstStyle/>
                    <a:p>
                      <a:r>
                        <a:rPr lang="es-ES" sz="1200"/>
                        <a:t>15 MB</a:t>
                      </a:r>
                      <a:endParaRPr lang="es-ES" sz="120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8 </a:t>
                      </a:r>
                      <a:r>
                        <a:rPr lang="es-ES" sz="1200" dirty="0" smtClean="0"/>
                        <a:t>Segundos</a:t>
                      </a:r>
                      <a:endParaRPr lang="es-ES" sz="1200" dirty="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62234</a:t>
                      </a:r>
                      <a:endParaRPr lang="es-ES" sz="1200" dirty="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</a:tr>
              <a:tr h="191554">
                <a:tc>
                  <a:txBody>
                    <a:bodyPr/>
                    <a:lstStyle/>
                    <a:p>
                      <a:r>
                        <a:rPr lang="es-ES" sz="1200"/>
                        <a:t>8 MB</a:t>
                      </a:r>
                      <a:endParaRPr lang="es-ES" sz="120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5 </a:t>
                      </a:r>
                      <a:r>
                        <a:rPr lang="es-ES" sz="1200" dirty="0" smtClean="0"/>
                        <a:t>Segundos</a:t>
                      </a:r>
                      <a:endParaRPr lang="es-ES" sz="1200" dirty="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29123</a:t>
                      </a:r>
                      <a:endParaRPr lang="es-ES" sz="1200" dirty="0">
                        <a:solidFill>
                          <a:schemeClr val="bg2"/>
                        </a:solidFill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sp>
        <p:nvSpPr>
          <p:cNvPr id="37900" name="TextBox 8"/>
          <p:cNvSpPr txBox="1">
            <a:spLocks noChangeArrowheads="1"/>
          </p:cNvSpPr>
          <p:nvPr/>
        </p:nvSpPr>
        <p:spPr bwMode="auto">
          <a:xfrm>
            <a:off x="1581150" y="6318250"/>
            <a:ext cx="54959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s-ES" sz="1400" b="0">
                <a:hlinkClick r:id="rId6"/>
              </a:rPr>
              <a:t>http://objectsharp.com/cs/blogs/matt/archive/2005/10/23/3525.aspx</a:t>
            </a:r>
            <a:endParaRPr lang="es-ES" sz="1400" b="0"/>
          </a:p>
        </p:txBody>
      </p:sp>
      <p:sp>
        <p:nvSpPr>
          <p:cNvPr id="10" name="TextBox 9"/>
          <p:cNvSpPr txBox="1"/>
          <p:nvPr/>
        </p:nvSpPr>
        <p:spPr>
          <a:xfrm>
            <a:off x="328613" y="6280150"/>
            <a:ext cx="1460500" cy="327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  <a:defRPr/>
            </a:pPr>
            <a:r>
              <a:rPr lang="es-ES" sz="1200" b="0" dirty="0" err="1">
                <a:solidFill>
                  <a:schemeClr val="tx1"/>
                </a:solidFill>
                <a:latin typeface="+mn-lt"/>
              </a:rPr>
              <a:t>Matt</a:t>
            </a:r>
            <a:r>
              <a:rPr lang="es-ES" sz="12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s-ES" sz="1200" b="0" dirty="0" err="1">
                <a:solidFill>
                  <a:schemeClr val="tx1"/>
                </a:solidFill>
                <a:latin typeface="+mn-lt"/>
              </a:rPr>
              <a:t>Meleski</a:t>
            </a:r>
            <a:r>
              <a:rPr lang="es-ES" sz="1200" b="0" dirty="0">
                <a:solidFill>
                  <a:schemeClr val="tx1"/>
                </a:solidFill>
                <a:latin typeface="+mn-lt"/>
              </a:rPr>
              <a:t> blog</a:t>
            </a:r>
            <a:r>
              <a:rPr lang="es-ES" dirty="0"/>
              <a:t>: </a:t>
            </a:r>
            <a:endParaRPr lang="es-ES" dirty="0"/>
          </a:p>
        </p:txBody>
      </p:sp>
      <p:sp>
        <p:nvSpPr>
          <p:cNvPr id="11" name="TextBox 10"/>
          <p:cNvSpPr txBox="1"/>
          <p:nvPr/>
        </p:nvSpPr>
        <p:spPr>
          <a:xfrm>
            <a:off x="393700" y="3797300"/>
            <a:ext cx="3903663" cy="327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  <a:defRPr/>
            </a:pPr>
            <a:r>
              <a:rPr lang="es-ES" dirty="0">
                <a:solidFill>
                  <a:schemeClr val="tx1"/>
                </a:solidFill>
                <a:latin typeface="+mn-lt"/>
              </a:rPr>
              <a:t>Procesado en el Pipeline (</a:t>
            </a:r>
            <a:r>
              <a:rPr lang="es-ES" dirty="0" err="1">
                <a:solidFill>
                  <a:schemeClr val="tx1"/>
                </a:solidFill>
                <a:latin typeface="+mn-lt"/>
              </a:rPr>
              <a:t>FFDsm</a:t>
            </a:r>
            <a:r>
              <a:rPr lang="es-ES" dirty="0">
                <a:solidFill>
                  <a:schemeClr val="tx1"/>
                </a:solidFill>
                <a:latin typeface="+mn-lt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62500" y="3797300"/>
            <a:ext cx="2714625" cy="327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  <a:defRPr/>
            </a:pPr>
            <a:r>
              <a:rPr lang="es-ES" dirty="0" err="1">
                <a:solidFill>
                  <a:schemeClr val="tx1"/>
                </a:solidFill>
                <a:latin typeface="+mn-lt"/>
              </a:rPr>
              <a:t>SQLBulkInsert</a:t>
            </a:r>
            <a:r>
              <a:rPr lang="es-ES" dirty="0">
                <a:solidFill>
                  <a:schemeClr val="tx1"/>
                </a:solidFill>
                <a:latin typeface="+mn-lt"/>
              </a:rPr>
              <a:t> </a:t>
            </a:r>
            <a:r>
              <a:rPr lang="es-ES" dirty="0" err="1">
                <a:solidFill>
                  <a:schemeClr val="tx1"/>
                </a:solidFill>
                <a:latin typeface="+mn-lt"/>
              </a:rPr>
              <a:t>Adapter</a:t>
            </a:r>
            <a:endParaRPr lang="es-ES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Técnicas recomendadas (6)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63738"/>
            <a:ext cx="8388350" cy="5222875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es-ES" sz="2800" dirty="0" smtClean="0"/>
              <a:t>Procesamiento en el Pipeline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sz="2400" dirty="0" smtClean="0">
                <a:ea typeface="+mn-ea"/>
                <a:cs typeface="+mn-cs"/>
              </a:rPr>
              <a:t>Es el método estándar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sz="2400" dirty="0" smtClean="0">
                <a:ea typeface="+mn-ea"/>
                <a:cs typeface="+mn-cs"/>
              </a:rPr>
              <a:t>Fácil de implementar incluso con mensajes con estructura complicada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sz="2400" dirty="0" smtClean="0">
                <a:ea typeface="+mn-ea"/>
                <a:cs typeface="+mn-cs"/>
              </a:rPr>
              <a:t>Muy lento de procesar y consume muchos recursos con mensajes grandes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err="1" smtClean="0"/>
              <a:t>SQLBulkInsert</a:t>
            </a:r>
            <a:r>
              <a:rPr lang="es-ES" sz="2800" dirty="0" smtClean="0"/>
              <a:t> </a:t>
            </a:r>
            <a:r>
              <a:rPr lang="es-ES" sz="2800" dirty="0" err="1" smtClean="0"/>
              <a:t>Adapter</a:t>
            </a:r>
            <a:endParaRPr lang="es-ES" sz="2800" dirty="0" smtClean="0"/>
          </a:p>
          <a:p>
            <a:pPr lvl="1">
              <a:buFont typeface="Wingdings" pitchFamily="2" charset="2"/>
              <a:buChar char="q"/>
              <a:defRPr/>
            </a:pPr>
            <a:r>
              <a:rPr lang="es-ES" sz="2400" dirty="0" smtClean="0">
                <a:ea typeface="+mn-ea"/>
                <a:cs typeface="+mn-cs"/>
              </a:rPr>
              <a:t>Se procesa muy rápido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sz="2400" dirty="0" smtClean="0">
                <a:ea typeface="+mn-ea"/>
                <a:cs typeface="+mn-cs"/>
              </a:rPr>
              <a:t>No consume tantos recursos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sz="2400" dirty="0" smtClean="0">
                <a:ea typeface="+mn-ea"/>
                <a:cs typeface="+mn-cs"/>
              </a:rPr>
              <a:t>No requiere publicar grandes mensajes en la </a:t>
            </a:r>
            <a:r>
              <a:rPr lang="es-ES" sz="2400" dirty="0" err="1" smtClean="0">
                <a:ea typeface="+mn-ea"/>
                <a:cs typeface="+mn-cs"/>
              </a:rPr>
              <a:t>MessageBox</a:t>
            </a:r>
            <a:endParaRPr lang="es-ES" sz="2400" dirty="0" smtClean="0">
              <a:ea typeface="+mn-ea"/>
              <a:cs typeface="+mn-cs"/>
            </a:endParaRPr>
          </a:p>
          <a:p>
            <a:pPr lvl="1">
              <a:buFont typeface="Wingdings" pitchFamily="2" charset="2"/>
              <a:buChar char="q"/>
              <a:defRPr/>
            </a:pPr>
            <a:r>
              <a:rPr lang="es-ES" sz="2400" dirty="0" smtClean="0">
                <a:ea typeface="+mn-ea"/>
                <a:cs typeface="+mn-cs"/>
              </a:rPr>
              <a:t>Por el contrario es más complicado de desarrollar </a:t>
            </a:r>
          </a:p>
          <a:p>
            <a:pPr lvl="1">
              <a:buFont typeface="Arial" pitchFamily="34" charset="0"/>
              <a:buChar char="•"/>
              <a:defRPr/>
            </a:pPr>
            <a:endParaRPr lang="es-ES" sz="2000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81000" y="996950"/>
          <a:ext cx="838835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83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0" dirty="0" err="1" smtClean="0">
                          <a:solidFill>
                            <a:schemeClr val="bg2"/>
                          </a:solidFill>
                        </a:rPr>
                        <a:t>SQLBulkInsert</a:t>
                      </a:r>
                      <a:r>
                        <a:rPr lang="es-ES" b="0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r>
                        <a:rPr lang="es-ES" b="0" dirty="0" err="1" smtClean="0">
                          <a:solidFill>
                            <a:schemeClr val="bg2"/>
                          </a:solidFill>
                        </a:rPr>
                        <a:t>Adapter</a:t>
                      </a:r>
                      <a:endParaRPr lang="es-ES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1524000"/>
            <a:ext cx="2124075" cy="4587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  <a:defRPr/>
            </a:pPr>
            <a:r>
              <a:rPr lang="es-ES" sz="2800" dirty="0">
                <a:solidFill>
                  <a:schemeClr val="tx1"/>
                </a:solidFill>
                <a:latin typeface="+mn-lt"/>
              </a:rPr>
              <a:t>Resultados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Técnicas recomendadas (6)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>
          <a:xfrm>
            <a:off x="381000" y="1911350"/>
            <a:ext cx="8388350" cy="2382838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ES" sz="2800" smtClean="0"/>
              <a:t>Es recomendable utilizar tests de carga</a:t>
            </a:r>
          </a:p>
          <a:p>
            <a:pPr>
              <a:buFont typeface="Wingdings" pitchFamily="2" charset="2"/>
              <a:buChar char="q"/>
            </a:pPr>
            <a:r>
              <a:rPr lang="es-ES" sz="2800" smtClean="0"/>
              <a:t>Nos da una idea de tiempos, métricas sobre mensajes máximos y tamaños posibles</a:t>
            </a:r>
          </a:p>
          <a:p>
            <a:pPr>
              <a:buFont typeface="Wingdings" pitchFamily="2" charset="2"/>
              <a:buChar char="q"/>
            </a:pPr>
            <a:r>
              <a:rPr lang="es-ES" sz="2800" smtClean="0"/>
              <a:t>Usar BizTalk LoadGen</a:t>
            </a:r>
          </a:p>
          <a:p>
            <a:pPr lvl="1">
              <a:buFont typeface="Wingdings" pitchFamily="2" charset="2"/>
              <a:buNone/>
            </a:pPr>
            <a:endParaRPr lang="es-ES" smtClean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55600" y="984250"/>
          <a:ext cx="838835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83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0" dirty="0" err="1" smtClean="0">
                          <a:solidFill>
                            <a:schemeClr val="bg2"/>
                          </a:solidFill>
                        </a:rPr>
                        <a:t>Tests</a:t>
                      </a:r>
                      <a:r>
                        <a:rPr lang="es-ES" b="0" baseline="0" dirty="0" smtClean="0">
                          <a:solidFill>
                            <a:schemeClr val="bg2"/>
                          </a:solidFill>
                        </a:rPr>
                        <a:t> de Carga</a:t>
                      </a:r>
                      <a:endParaRPr lang="es-ES" b="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2" descr="Q and A gol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1916113"/>
            <a:ext cx="454660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Recursos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8300" y="1127125"/>
            <a:ext cx="8388350" cy="5764213"/>
          </a:xfrm>
        </p:spPr>
        <p:txBody>
          <a:bodyPr/>
          <a:lstStyle/>
          <a:p>
            <a:pPr eaLnBrk="1" hangingPunct="1"/>
            <a:r>
              <a:rPr lang="en-US" sz="2800" smtClean="0"/>
              <a:t>Contacto:</a:t>
            </a:r>
            <a:r>
              <a:rPr lang="en-US" sz="3600" smtClean="0"/>
              <a:t> </a:t>
            </a:r>
            <a:r>
              <a:rPr lang="en-US" sz="2000" smtClean="0">
                <a:hlinkClick r:id="rId2"/>
              </a:rPr>
              <a:t>tomas@ilitia.com</a:t>
            </a:r>
            <a:r>
              <a:rPr lang="en-US" sz="2000" smtClean="0">
                <a:hlinkClick r:id="rId3"/>
              </a:rPr>
              <a:t/>
            </a:r>
            <a:br>
              <a:rPr lang="en-US" sz="2000" smtClean="0">
                <a:hlinkClick r:id="rId3"/>
              </a:rPr>
            </a:br>
            <a:r>
              <a:rPr lang="en-US" sz="2000" smtClean="0"/>
              <a:t>		 </a:t>
            </a:r>
            <a:r>
              <a:rPr lang="en-US" sz="2000" smtClean="0">
                <a:hlinkClick r:id="rId4"/>
              </a:rPr>
              <a:t>http://blogs.clearscreen.com/tomas</a:t>
            </a:r>
            <a:endParaRPr lang="en-US" sz="2000" smtClean="0">
              <a:hlinkClick r:id="rId5"/>
            </a:endParaRPr>
          </a:p>
          <a:p>
            <a:pPr eaLnBrk="1" hangingPunct="1"/>
            <a:r>
              <a:rPr lang="en-US" sz="2800" smtClean="0"/>
              <a:t>ilitia Technologies: </a:t>
            </a:r>
            <a:r>
              <a:rPr lang="en-US" sz="2000" smtClean="0">
                <a:hlinkClick r:id="rId6"/>
              </a:rPr>
              <a:t>www.ilitia.com</a:t>
            </a:r>
            <a:r>
              <a:rPr lang="en-US" sz="2800" smtClean="0"/>
              <a:t> </a:t>
            </a:r>
          </a:p>
          <a:p>
            <a:pPr eaLnBrk="1" hangingPunct="1"/>
            <a:r>
              <a:rPr lang="en-US" sz="2800" smtClean="0"/>
              <a:t>MSDN: </a:t>
            </a:r>
            <a:r>
              <a:rPr lang="en-US" sz="2000" smtClean="0">
                <a:hlinkClick r:id="rId3"/>
              </a:rPr>
              <a:t>http://msdn2.microsoft.com/en-us/library/aa560481.aspx </a:t>
            </a:r>
            <a:endParaRPr lang="en-US" sz="2000" smtClean="0">
              <a:hlinkClick r:id="rId7" invalidUrl="http:///"/>
            </a:endParaRPr>
          </a:p>
          <a:p>
            <a:pPr eaLnBrk="1" hangingPunct="1"/>
            <a:r>
              <a:rPr lang="en-US" sz="2800" smtClean="0"/>
              <a:t>BizTalk Server Performance: </a:t>
            </a:r>
            <a:r>
              <a:rPr lang="en-US" sz="2000" smtClean="0">
                <a:hlinkClick r:id="rId8"/>
              </a:rPr>
              <a:t>http://blogs.msdn.com/BizTalkperformance/</a:t>
            </a:r>
            <a:endParaRPr lang="en-US" sz="2000" smtClean="0"/>
          </a:p>
          <a:p>
            <a:r>
              <a:rPr lang="en-US" sz="2800" smtClean="0"/>
              <a:t>BizTalk Core Team on Large Messages</a:t>
            </a:r>
          </a:p>
          <a:p>
            <a:pPr lvl="1">
              <a:buFont typeface="Wingdings" pitchFamily="2" charset="2"/>
              <a:buNone/>
            </a:pPr>
            <a:r>
              <a:rPr lang="en-US" sz="2000" smtClean="0">
                <a:hlinkClick r:id="rId9"/>
              </a:rPr>
              <a:t>http://blogs.msdn.com/BizTalk_core_engine/archive/2005/02/28/381700.aspx</a:t>
            </a:r>
            <a:endParaRPr lang="en-US" sz="1800" smtClean="0"/>
          </a:p>
          <a:p>
            <a:pPr eaLnBrk="1" hangingPunct="1"/>
            <a:r>
              <a:rPr lang="en-US" sz="2800" smtClean="0"/>
              <a:t>BizTalk Server: </a:t>
            </a:r>
            <a:r>
              <a:rPr lang="en-US" sz="2000" smtClean="0">
                <a:hlinkClick r:id="rId10"/>
              </a:rPr>
              <a:t>http://www.microsoft.com/BizTalk</a:t>
            </a:r>
            <a:endParaRPr lang="en-US" sz="2000" smtClean="0">
              <a:hlinkClick r:id="rId5"/>
            </a:endParaRPr>
          </a:p>
          <a:p>
            <a:pPr eaLnBrk="1" hangingPunct="1"/>
            <a:r>
              <a:rPr lang="en-US" sz="2800" smtClean="0"/>
              <a:t>BizTalk LoadGen: </a:t>
            </a:r>
            <a:r>
              <a:rPr lang="en-US" sz="2000" smtClean="0">
                <a:hlinkClick r:id="rId5"/>
              </a:rPr>
              <a:t>http://www.microsoft.com/downloads/details.aspx?FamilyID=C2EE632B-41C2-42B4-B865-34077F483C9E&amp;displaylang=en</a:t>
            </a:r>
            <a:endParaRPr lang="en-US" sz="2800" smtClean="0"/>
          </a:p>
          <a:p>
            <a:pPr eaLnBrk="1" hangingPunct="1">
              <a:buFont typeface="Wingdings 2" pitchFamily="18" charset="2"/>
              <a:buNone/>
            </a:pPr>
            <a:endParaRPr lang="es-ES" smtClean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93113" cy="1311275"/>
          </a:xfrm>
        </p:spPr>
        <p:txBody>
          <a:bodyPr/>
          <a:lstStyle/>
          <a:p>
            <a:pPr eaLnBrk="1" hangingPunct="1"/>
            <a:r>
              <a:rPr lang="es-ES" sz="4400" smtClean="0"/>
              <a:t>Webcast Relacionados Con BizTalk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6050"/>
            <a:ext cx="8388350" cy="8858250"/>
          </a:xfrm>
        </p:spPr>
        <p:txBody>
          <a:bodyPr/>
          <a:lstStyle/>
          <a:p>
            <a:pPr eaLnBrk="1" hangingPunct="1"/>
            <a:r>
              <a:rPr lang="es-ES" b="1" u="sng" smtClean="0"/>
              <a:t>Webcast grabados de BizTalk 2006:</a:t>
            </a:r>
          </a:p>
          <a:p>
            <a:pPr lvl="1" eaLnBrk="1" hangingPunct="1"/>
            <a:r>
              <a:rPr lang="es-ES" sz="2400" smtClean="0"/>
              <a:t>BizTalk Server 2006: Entornos Distribuidos</a:t>
            </a:r>
          </a:p>
          <a:p>
            <a:pPr lvl="1" eaLnBrk="1" hangingPunct="1"/>
            <a:r>
              <a:rPr lang="es-ES" sz="2400" smtClean="0"/>
              <a:t>BizTalk Server 2006: Arquitectura</a:t>
            </a:r>
          </a:p>
          <a:p>
            <a:pPr lvl="1" eaLnBrk="1" hangingPunct="1"/>
            <a:r>
              <a:rPr lang="es-ES" sz="2400" smtClean="0"/>
              <a:t>BizTalk Server 2006: Novedades</a:t>
            </a:r>
          </a:p>
          <a:p>
            <a:pPr lvl="1" eaLnBrk="1" hangingPunct="1"/>
            <a:r>
              <a:rPr lang="es-ES" sz="2400" smtClean="0"/>
              <a:t>BizTalk Server 2006: Patrones de diseño.</a:t>
            </a:r>
          </a:p>
          <a:p>
            <a:pPr lvl="1" eaLnBrk="1" hangingPunct="1"/>
            <a:r>
              <a:rPr lang="es-ES" sz="2400" smtClean="0"/>
              <a:t>BizTalk Server 2006:  Banca</a:t>
            </a:r>
          </a:p>
          <a:p>
            <a:pPr eaLnBrk="1" hangingPunct="1"/>
            <a:r>
              <a:rPr lang="es-ES" sz="2800" smtClean="0"/>
              <a:t>Registro Webcast Grabado: </a:t>
            </a:r>
          </a:p>
          <a:p>
            <a:pPr lvl="1" eaLnBrk="1" hangingPunct="1"/>
            <a:r>
              <a:rPr lang="es-ES" sz="3200" smtClean="0">
                <a:hlinkClick r:id="rId2"/>
              </a:rPr>
              <a:t>http://www.microsoft.com/spain/technet/jornadas/webcasts/webcasts_ant.asp</a:t>
            </a:r>
            <a:endParaRPr lang="es-ES" sz="3200" smtClean="0"/>
          </a:p>
          <a:p>
            <a:pPr eaLnBrk="1" hangingPunct="1">
              <a:buFont typeface="Wingdings 2" pitchFamily="18" charset="2"/>
              <a:buNone/>
            </a:pPr>
            <a:endParaRPr lang="es-ES" sz="2800" smtClean="0"/>
          </a:p>
          <a:p>
            <a:pPr eaLnBrk="1" hangingPunct="1"/>
            <a:endParaRPr lang="es-ES" sz="2400" smtClean="0"/>
          </a:p>
          <a:p>
            <a:pPr lvl="1" eaLnBrk="1" hangingPunct="1"/>
            <a:endParaRPr lang="es-ES" sz="2400" smtClean="0"/>
          </a:p>
          <a:p>
            <a:pPr lvl="1" eaLnBrk="1" hangingPunct="1">
              <a:buFont typeface="Wingdings" pitchFamily="2" charset="2"/>
              <a:buNone/>
            </a:pPr>
            <a:endParaRPr lang="es-ES" sz="3200" smtClean="0"/>
          </a:p>
          <a:p>
            <a:pPr lvl="2" eaLnBrk="1" hangingPunct="1">
              <a:buFont typeface="Wingdings 3" pitchFamily="18" charset="2"/>
              <a:buNone/>
            </a:pPr>
            <a:endParaRPr lang="es-ES" sz="2800" b="1" smtClean="0"/>
          </a:p>
          <a:p>
            <a:pPr eaLnBrk="1" hangingPunct="1">
              <a:buFont typeface="Wingdings 2" pitchFamily="18" charset="2"/>
              <a:buNone/>
            </a:pPr>
            <a:endParaRPr lang="es-ES" sz="3600" smtClean="0"/>
          </a:p>
          <a:p>
            <a:pPr lvl="1" eaLnBrk="1" hangingPunct="1">
              <a:buFont typeface="Wingdings" pitchFamily="2" charset="2"/>
              <a:buNone/>
            </a:pPr>
            <a:endParaRPr lang="es-ES" sz="3200" smtClean="0"/>
          </a:p>
          <a:p>
            <a:pPr eaLnBrk="1" hangingPunct="1">
              <a:buFont typeface="Wingdings 2" pitchFamily="18" charset="2"/>
              <a:buNone/>
            </a:pPr>
            <a:endParaRPr lang="es-ES" smtClean="0"/>
          </a:p>
          <a:p>
            <a:pPr eaLnBrk="1" hangingPunct="1"/>
            <a:endParaRPr lang="es-ES" sz="2400" smtClean="0"/>
          </a:p>
        </p:txBody>
      </p:sp>
      <p:pic>
        <p:nvPicPr>
          <p:cNvPr id="44035" name="Picture 4" descr="nuevo TechNet-pequeñ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9138" y="6324600"/>
            <a:ext cx="33448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3"/>
          <p:cNvSpPr txBox="1">
            <a:spLocks noChangeArrowheads="1"/>
          </p:cNvSpPr>
          <p:nvPr/>
        </p:nvSpPr>
        <p:spPr bwMode="auto">
          <a:xfrm>
            <a:off x="381000" y="6219825"/>
            <a:ext cx="8148638" cy="3508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900" b="0">
                <a:solidFill>
                  <a:schemeClr val="tx1"/>
                </a:solidFill>
                <a:cs typeface="Arial" charset="0"/>
              </a:rPr>
              <a:t>© 2003-2004 Microsoft Corporation. All rights reserved.</a:t>
            </a:r>
          </a:p>
          <a:p>
            <a:pPr algn="ctr" eaLnBrk="0" hangingPunct="0"/>
            <a:r>
              <a:rPr lang="en-US" sz="800" b="0">
                <a:solidFill>
                  <a:schemeClr val="tx1"/>
                </a:solidFill>
                <a:cs typeface="Arial" charset="0"/>
              </a:rPr>
              <a:t>This presentation is for informational purposes only. Microsoft makes no warranties, express or implied, in this summary.</a:t>
            </a:r>
          </a:p>
        </p:txBody>
      </p:sp>
      <p:pic>
        <p:nvPicPr>
          <p:cNvPr id="45058" name="Picture 8" descr="Windows Server System v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9500" y="2193925"/>
            <a:ext cx="706755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2"/>
          <p:cNvSpPr txBox="1">
            <a:spLocks noChangeArrowheads="1"/>
          </p:cNvSpPr>
          <p:nvPr/>
        </p:nvSpPr>
        <p:spPr bwMode="auto">
          <a:xfrm>
            <a:off x="381000" y="6219825"/>
            <a:ext cx="8148638" cy="3508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900" b="0">
                <a:solidFill>
                  <a:schemeClr val="tx1"/>
                </a:solidFill>
                <a:cs typeface="Arial" charset="0"/>
              </a:rPr>
              <a:t>© 2003-2004 Microsoft Corporation. All rights reserved.</a:t>
            </a:r>
          </a:p>
          <a:p>
            <a:pPr algn="ctr" eaLnBrk="0" hangingPunct="0"/>
            <a:r>
              <a:rPr lang="en-US" sz="800" b="0">
                <a:solidFill>
                  <a:schemeClr val="tx1"/>
                </a:solidFill>
                <a:cs typeface="Arial" charset="0"/>
              </a:rPr>
              <a:t>This presentation is for informational purposes only. Microsoft makes no warranties, express or implied, in this summary.</a:t>
            </a:r>
          </a:p>
        </p:txBody>
      </p:sp>
      <p:pic>
        <p:nvPicPr>
          <p:cNvPr id="47106" name="Picture 4" descr="Microsoft logo and tagline"/>
          <p:cNvPicPr>
            <a:picLocks noChangeAspect="1" noChangeArrowheads="1"/>
          </p:cNvPicPr>
          <p:nvPr/>
        </p:nvPicPr>
        <p:blipFill>
          <a:blip r:embed="rId3">
            <a:lum bright="-100000"/>
          </a:blip>
          <a:srcRect/>
          <a:stretch>
            <a:fillRect/>
          </a:stretch>
        </p:blipFill>
        <p:spPr bwMode="black">
          <a:xfrm>
            <a:off x="1965325" y="2643188"/>
            <a:ext cx="5360988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Resumen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81000" y="1273175"/>
            <a:ext cx="8388350" cy="336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98475" indent="-498475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SzPct val="75000"/>
              <a:buFont typeface="Wingdings" pitchFamily="2" charset="2"/>
              <a:buChar char="q"/>
              <a:defRPr/>
            </a:pPr>
            <a:r>
              <a:rPr lang="es-ES" sz="2800" b="0" kern="0" dirty="0">
                <a:solidFill>
                  <a:schemeClr val="tx1"/>
                </a:solidFill>
                <a:latin typeface="+mn-lt"/>
              </a:rPr>
              <a:t>Definición de Mensaje grande</a:t>
            </a:r>
          </a:p>
          <a:p>
            <a:pPr marL="498475" indent="-498475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SzPct val="75000"/>
              <a:buFont typeface="Wingdings" pitchFamily="2" charset="2"/>
              <a:buChar char="q"/>
              <a:defRPr/>
            </a:pPr>
            <a:r>
              <a:rPr lang="es-ES" sz="2800" b="0" kern="0" dirty="0">
                <a:solidFill>
                  <a:schemeClr val="tx1"/>
                </a:solidFill>
                <a:latin typeface="+mn-lt"/>
              </a:rPr>
              <a:t>Problemas asociados a mensajes grandes</a:t>
            </a:r>
          </a:p>
          <a:p>
            <a:pPr marL="498475" indent="-498475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SzPct val="75000"/>
              <a:buFont typeface="Wingdings" pitchFamily="2" charset="2"/>
              <a:buChar char="q"/>
              <a:defRPr/>
            </a:pPr>
            <a:r>
              <a:rPr lang="es-ES" sz="2800" b="0" kern="0" dirty="0">
                <a:solidFill>
                  <a:schemeClr val="tx1"/>
                </a:solidFill>
                <a:latin typeface="+mn-lt"/>
              </a:rPr>
              <a:t>Factores que afectan a su procesado</a:t>
            </a:r>
          </a:p>
          <a:p>
            <a:pPr marL="498475" indent="-498475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SzPct val="75000"/>
              <a:buFont typeface="Wingdings" pitchFamily="2" charset="2"/>
              <a:buChar char="q"/>
              <a:defRPr/>
            </a:pPr>
            <a:r>
              <a:rPr lang="es-ES" sz="2800" b="0" kern="0" dirty="0">
                <a:solidFill>
                  <a:schemeClr val="tx1"/>
                </a:solidFill>
                <a:latin typeface="+mn-lt"/>
              </a:rPr>
              <a:t>Mitigación</a:t>
            </a:r>
          </a:p>
          <a:p>
            <a:pPr marL="498475" indent="-498475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SzPct val="75000"/>
              <a:buFont typeface="Wingdings" pitchFamily="2" charset="2"/>
              <a:buChar char="q"/>
              <a:defRPr/>
            </a:pPr>
            <a:r>
              <a:rPr lang="es-ES" sz="2800" b="0" kern="0" dirty="0">
                <a:solidFill>
                  <a:schemeClr val="tx1"/>
                </a:solidFill>
                <a:latin typeface="+mn-lt"/>
              </a:rPr>
              <a:t>Técnicas recomendadas</a:t>
            </a:r>
          </a:p>
          <a:p>
            <a:pPr marL="884238" lvl="1" indent="-384175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SzPct val="60000"/>
              <a:buFont typeface="Wingdings" pitchFamily="2" charset="2"/>
              <a:buChar char="q"/>
              <a:defRPr/>
            </a:pPr>
            <a:r>
              <a:rPr lang="es-ES" sz="2400" b="0" kern="0" dirty="0">
                <a:solidFill>
                  <a:schemeClr val="tx1"/>
                </a:solidFill>
                <a:latin typeface="+mn-lt"/>
              </a:rPr>
              <a:t>Demo</a:t>
            </a:r>
          </a:p>
          <a:p>
            <a:pPr marL="498475" indent="-498475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SzPct val="75000"/>
              <a:buFont typeface="Wingdings" pitchFamily="2" charset="2"/>
              <a:buChar char="q"/>
              <a:defRPr/>
            </a:pPr>
            <a:r>
              <a:rPr lang="es-ES" sz="2800" b="0" kern="0" dirty="0">
                <a:solidFill>
                  <a:schemeClr val="tx1"/>
                </a:solidFill>
                <a:latin typeface="+mn-lt"/>
              </a:rPr>
              <a:t>Links de interés</a:t>
            </a:r>
            <a:endParaRPr lang="es-ES" sz="2800" b="0" kern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Definición de mensaje grande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933450"/>
            <a:ext cx="8388350" cy="33020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ES" smtClean="0"/>
              <a:t>Es imposible de definir</a:t>
            </a:r>
          </a:p>
          <a:p>
            <a:pPr lvl="1">
              <a:buFont typeface="Wingdings" pitchFamily="2" charset="2"/>
              <a:buChar char="q"/>
            </a:pPr>
            <a:r>
              <a:rPr lang="es-ES" smtClean="0"/>
              <a:t>Depende de:</a:t>
            </a:r>
          </a:p>
          <a:p>
            <a:pPr lvl="2">
              <a:buFont typeface="Wingdings" pitchFamily="2" charset="2"/>
              <a:buChar char="q"/>
            </a:pPr>
            <a:r>
              <a:rPr lang="es-ES" smtClean="0"/>
              <a:t>Capacidad de Hardware</a:t>
            </a:r>
          </a:p>
          <a:p>
            <a:pPr lvl="2">
              <a:buFont typeface="Wingdings" pitchFamily="2" charset="2"/>
              <a:buChar char="q"/>
            </a:pPr>
            <a:r>
              <a:rPr lang="es-ES" smtClean="0"/>
              <a:t>Número de mensajes esperados (no es lo mismo 100 mens/h o 100 mens/s)</a:t>
            </a:r>
          </a:p>
          <a:p>
            <a:pPr>
              <a:buFont typeface="Wingdings" pitchFamily="2" charset="2"/>
              <a:buChar char="q"/>
            </a:pPr>
            <a:r>
              <a:rPr lang="es-ES" smtClean="0"/>
              <a:t>Una aproximación podría ser esta:</a:t>
            </a:r>
          </a:p>
          <a:p>
            <a:endParaRPr lang="es-ES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51000" y="3813175"/>
          <a:ext cx="5867400" cy="2193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3700"/>
                <a:gridCol w="2933700"/>
              </a:tblGrid>
              <a:tr h="311150">
                <a:tc>
                  <a:txBody>
                    <a:bodyPr/>
                    <a:lstStyle/>
                    <a:p>
                      <a:pPr algn="ctr"/>
                      <a:r>
                        <a:rPr lang="es-E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Tamaño mensaje</a:t>
                      </a:r>
                      <a:endParaRPr lang="es-E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Definición (sugerencia)</a:t>
                      </a:r>
                      <a:endParaRPr lang="es-E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11150">
                <a:tc>
                  <a:txBody>
                    <a:bodyPr/>
                    <a:lstStyle/>
                    <a:p>
                      <a:r>
                        <a:rPr lang="es-ES" dirty="0" smtClean="0"/>
                        <a:t>&lt;</a:t>
                      </a:r>
                      <a:r>
                        <a:rPr lang="es-ES" baseline="0" dirty="0" smtClean="0"/>
                        <a:t> 10 Kb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Ideal</a:t>
                      </a:r>
                      <a:endParaRPr lang="es-ES" dirty="0"/>
                    </a:p>
                  </a:txBody>
                  <a:tcPr/>
                </a:tc>
              </a:tr>
              <a:tr h="311150">
                <a:tc>
                  <a:txBody>
                    <a:bodyPr/>
                    <a:lstStyle/>
                    <a:p>
                      <a:r>
                        <a:rPr lang="es-ES" dirty="0" smtClean="0"/>
                        <a:t>&lt; 100 Kb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Pequeño</a:t>
                      </a:r>
                      <a:endParaRPr lang="es-ES" dirty="0"/>
                    </a:p>
                  </a:txBody>
                  <a:tcPr/>
                </a:tc>
              </a:tr>
              <a:tr h="311150">
                <a:tc>
                  <a:txBody>
                    <a:bodyPr/>
                    <a:lstStyle/>
                    <a:p>
                      <a:r>
                        <a:rPr lang="es-ES" dirty="0" smtClean="0"/>
                        <a:t>100</a:t>
                      </a:r>
                      <a:r>
                        <a:rPr lang="es-ES" baseline="0" dirty="0" smtClean="0"/>
                        <a:t> Kb – 1 Mb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Medio</a:t>
                      </a:r>
                      <a:endParaRPr lang="es-ES" dirty="0"/>
                    </a:p>
                  </a:txBody>
                  <a:tcPr/>
                </a:tc>
              </a:tr>
              <a:tr h="311150">
                <a:tc>
                  <a:txBody>
                    <a:bodyPr/>
                    <a:lstStyle/>
                    <a:p>
                      <a:r>
                        <a:rPr lang="es-ES" dirty="0" smtClean="0"/>
                        <a:t>1 Mb – 5 Mb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Grande</a:t>
                      </a:r>
                      <a:endParaRPr lang="es-ES" dirty="0"/>
                    </a:p>
                  </a:txBody>
                  <a:tcPr/>
                </a:tc>
              </a:tr>
              <a:tr h="311150">
                <a:tc>
                  <a:txBody>
                    <a:bodyPr/>
                    <a:lstStyle/>
                    <a:p>
                      <a:r>
                        <a:rPr lang="es-ES" baseline="0" dirty="0" smtClean="0"/>
                        <a:t>+ </a:t>
                      </a:r>
                      <a:r>
                        <a:rPr lang="es-ES" dirty="0" smtClean="0"/>
                        <a:t>5Mb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Muy Grande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Definición de mensaje grande</a:t>
            </a:r>
          </a:p>
        </p:txBody>
      </p:sp>
      <p:pic>
        <p:nvPicPr>
          <p:cNvPr id="21506" name="Picture 2" descr="BizTalk Server 2004 engine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4038" y="1436688"/>
            <a:ext cx="5397500" cy="53546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381000" y="958850"/>
            <a:ext cx="8388350" cy="458788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ES" sz="2800" smtClean="0"/>
              <a:t>Qué se hace con el mensaje en BizTalk?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368300" y="284163"/>
            <a:ext cx="8534400" cy="511175"/>
          </a:xfrm>
        </p:spPr>
        <p:txBody>
          <a:bodyPr/>
          <a:lstStyle/>
          <a:p>
            <a:r>
              <a:rPr lang="es-ES" sz="3200" smtClean="0"/>
              <a:t>Problemas asociados a mensajes grandes (1)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88350" cy="5003800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es-ES" sz="2800" dirty="0" smtClean="0"/>
              <a:t>Problemas de memoria: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dirty="0" smtClean="0">
                <a:ea typeface="+mn-ea"/>
                <a:cs typeface="+mn-cs"/>
              </a:rPr>
              <a:t>Algunos procesos (como mapeos, validación, promoción de propiedades) leen el mensaje entero en memoria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dirty="0" err="1" smtClean="0">
                <a:ea typeface="+mn-ea"/>
                <a:cs typeface="+mn-cs"/>
              </a:rPr>
              <a:t>Parseo</a:t>
            </a:r>
            <a:r>
              <a:rPr lang="es-ES" dirty="0" smtClean="0">
                <a:ea typeface="+mn-ea"/>
                <a:cs typeface="+mn-cs"/>
              </a:rPr>
              <a:t> a XML </a:t>
            </a:r>
            <a:br>
              <a:rPr lang="es-ES" dirty="0" smtClean="0">
                <a:ea typeface="+mn-ea"/>
                <a:cs typeface="+mn-cs"/>
              </a:rPr>
            </a:br>
            <a:r>
              <a:rPr lang="es-ES" dirty="0" smtClean="0">
                <a:ea typeface="+mn-ea"/>
                <a:cs typeface="+mn-cs"/>
              </a:rPr>
              <a:t/>
            </a:r>
            <a:br>
              <a:rPr lang="es-ES" dirty="0" smtClean="0">
                <a:ea typeface="+mn-ea"/>
                <a:cs typeface="+mn-cs"/>
              </a:rPr>
            </a:br>
            <a:endParaRPr lang="es-ES" dirty="0" smtClean="0">
              <a:ea typeface="+mn-ea"/>
              <a:cs typeface="+mn-cs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es-ES" sz="2800" dirty="0" smtClean="0"/>
              <a:t>Problemas de Rendimiento</a:t>
            </a:r>
          </a:p>
          <a:p>
            <a:pPr lvl="1">
              <a:buFont typeface="Wingdings" pitchFamily="2" charset="2"/>
              <a:buChar char="q"/>
              <a:defRPr/>
            </a:pPr>
            <a:r>
              <a:rPr lang="es-ES" dirty="0" smtClean="0">
                <a:ea typeface="+mn-ea"/>
                <a:cs typeface="+mn-cs"/>
              </a:rPr>
              <a:t>Si los mensajes no se cargan en memoria BizTalk los guarda directamente en la </a:t>
            </a:r>
            <a:r>
              <a:rPr lang="es-ES" dirty="0" err="1" smtClean="0">
                <a:ea typeface="+mn-ea"/>
                <a:cs typeface="+mn-cs"/>
              </a:rPr>
              <a:t>MessageBox</a:t>
            </a:r>
            <a:r>
              <a:rPr lang="es-ES" dirty="0" smtClean="0">
                <a:ea typeface="+mn-ea"/>
                <a:cs typeface="+mn-cs"/>
              </a:rPr>
              <a:t> usando </a:t>
            </a:r>
            <a:r>
              <a:rPr lang="es-ES" dirty="0" err="1" smtClean="0">
                <a:ea typeface="+mn-ea"/>
                <a:cs typeface="+mn-cs"/>
              </a:rPr>
              <a:t>XmlReader</a:t>
            </a:r>
            <a:r>
              <a:rPr lang="es-ES" dirty="0" smtClean="0">
                <a:ea typeface="+mn-ea"/>
                <a:cs typeface="+mn-cs"/>
              </a:rPr>
              <a:t> (</a:t>
            </a:r>
            <a:r>
              <a:rPr lang="es-ES" dirty="0" err="1" smtClean="0">
                <a:ea typeface="+mn-ea"/>
                <a:cs typeface="+mn-cs"/>
              </a:rPr>
              <a:t>streaming</a:t>
            </a:r>
            <a:r>
              <a:rPr lang="es-ES" dirty="0" smtClean="0">
                <a:ea typeface="+mn-ea"/>
                <a:cs typeface="+mn-cs"/>
              </a:rPr>
              <a:t>, mínimo uso de memoria)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2482850" y="3549650"/>
            <a:ext cx="5046663" cy="511175"/>
          </a:xfrm>
          <a:prstGeom prst="roundRect">
            <a:avLst>
              <a:gd name="adj" fmla="val 4167"/>
            </a:avLst>
          </a:prstGeom>
          <a:gradFill rotWithShape="1"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rgbClr val="DEE7F1"/>
              </a:gs>
            </a:gsLst>
            <a:lin ang="2700000" scaled="1"/>
          </a:gradFill>
          <a:ln w="9525">
            <a:solidFill>
              <a:srgbClr val="4D4D4D"/>
            </a:solidFill>
            <a:round/>
            <a:headEnd/>
            <a:tailEnd/>
          </a:ln>
          <a:effectLst>
            <a:outerShdw dist="28398" dir="1593903" algn="ctr" rotWithShape="0">
              <a:schemeClr val="tx1">
                <a:alpha val="50000"/>
              </a:schemeClr>
            </a:outerShdw>
          </a:effectLst>
        </p:spPr>
        <p:txBody>
          <a:bodyPr wrap="none" anchor="ctr"/>
          <a:lstStyle/>
          <a:p>
            <a:pPr marL="0" lvl="2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dirty="0">
                <a:solidFill>
                  <a:schemeClr val="tx1"/>
                </a:solidFill>
                <a:latin typeface="+mn-lt"/>
              </a:rPr>
              <a:t>1 Mb en plano ≈ 10 Mb en XML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81000" y="246063"/>
            <a:ext cx="8534400" cy="511175"/>
          </a:xfrm>
        </p:spPr>
        <p:txBody>
          <a:bodyPr/>
          <a:lstStyle/>
          <a:p>
            <a:r>
              <a:rPr lang="es-ES" sz="3200" smtClean="0"/>
              <a:t>Problemas asociados a mensajes grandes (2)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381000" y="1416050"/>
            <a:ext cx="8388350" cy="2511425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ES" sz="2800" smtClean="0"/>
              <a:t>Latencia en la transmisión de datos</a:t>
            </a:r>
          </a:p>
          <a:p>
            <a:pPr>
              <a:buFont typeface="Wingdings" pitchFamily="2" charset="2"/>
              <a:buChar char="q"/>
            </a:pPr>
            <a:r>
              <a:rPr lang="es-ES" sz="2800" smtClean="0"/>
              <a:t>Ancho de banda en la red</a:t>
            </a:r>
          </a:p>
          <a:p>
            <a:pPr>
              <a:buFont typeface="Wingdings" pitchFamily="2" charset="2"/>
              <a:buChar char="q"/>
            </a:pPr>
            <a:r>
              <a:rPr lang="es-ES" sz="2800" smtClean="0"/>
              <a:t>Procesador: encode/decode, encrypt/decrypt</a:t>
            </a:r>
          </a:p>
          <a:p>
            <a:pPr>
              <a:buFont typeface="Wingdings" pitchFamily="2" charset="2"/>
              <a:buChar char="q"/>
            </a:pPr>
            <a:r>
              <a:rPr lang="es-ES" sz="2800" smtClean="0"/>
              <a:t>Almacenamiento: colas y procesos</a:t>
            </a:r>
          </a:p>
          <a:p>
            <a:pPr>
              <a:buFont typeface="Wingdings" pitchFamily="2" charset="2"/>
              <a:buChar char="q"/>
            </a:pPr>
            <a:r>
              <a:rPr lang="es-ES" sz="2800" smtClean="0"/>
              <a:t>Persistencia: tamaño y tiempo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46063"/>
            <a:ext cx="8521700" cy="563562"/>
          </a:xfrm>
        </p:spPr>
        <p:txBody>
          <a:bodyPr/>
          <a:lstStyle/>
          <a:p>
            <a:r>
              <a:rPr lang="es-ES" sz="3600" smtClean="0"/>
              <a:t>Factores que afectan a su procesado (1)</a:t>
            </a:r>
            <a:endParaRPr lang="es-ES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42900" y="1276350"/>
            <a:ext cx="8388350" cy="440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36563" indent="-436563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s-ES" sz="2800" dirty="0">
                <a:solidFill>
                  <a:schemeClr val="tx1"/>
                </a:solidFill>
                <a:latin typeface="+mn-lt"/>
              </a:rPr>
              <a:t>Tamaño mensaje original</a:t>
            </a:r>
          </a:p>
          <a:p>
            <a:pPr marL="893763" lvl="1" indent="-436563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s-ES" sz="2400" b="0" dirty="0">
                <a:solidFill>
                  <a:schemeClr val="tx1"/>
                </a:solidFill>
                <a:latin typeface="+mn-lt"/>
              </a:rPr>
              <a:t>Obviamente cuando más pequeño mejor </a:t>
            </a:r>
            <a:r>
              <a:rPr lang="es-ES" sz="2400" b="0" dirty="0">
                <a:solidFill>
                  <a:schemeClr val="tx1"/>
                </a:solidFill>
                <a:latin typeface="+mn-lt"/>
                <a:sym typeface="Wingdings" pitchFamily="2" charset="2"/>
              </a:rPr>
              <a:t></a:t>
            </a:r>
            <a:endParaRPr lang="es-ES" sz="2400" b="0" dirty="0">
              <a:solidFill>
                <a:schemeClr val="tx1"/>
              </a:solidFill>
              <a:latin typeface="+mn-lt"/>
            </a:endParaRPr>
          </a:p>
          <a:p>
            <a:pPr marL="436563" indent="-436563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s-ES" sz="2800" dirty="0">
                <a:solidFill>
                  <a:schemeClr val="tx1"/>
                </a:solidFill>
                <a:latin typeface="+mn-lt"/>
              </a:rPr>
              <a:t>Formato:</a:t>
            </a:r>
          </a:p>
          <a:p>
            <a:pPr marL="893763" lvl="1" indent="-436563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s-ES" sz="2400" b="0" dirty="0">
                <a:solidFill>
                  <a:schemeClr val="tx1"/>
                </a:solidFill>
                <a:latin typeface="+mn-lt"/>
              </a:rPr>
              <a:t>XML: Cualquier proceso que no sea </a:t>
            </a:r>
            <a:r>
              <a:rPr lang="es-ES" sz="2400" b="0" dirty="0" err="1">
                <a:solidFill>
                  <a:schemeClr val="tx1"/>
                </a:solidFill>
                <a:latin typeface="+mn-lt"/>
              </a:rPr>
              <a:t>routing</a:t>
            </a:r>
            <a:r>
              <a:rPr lang="es-ES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s-ES" sz="2400" b="0" dirty="0">
                <a:solidFill>
                  <a:schemeClr val="tx1"/>
                </a:solidFill>
                <a:latin typeface="+mn-lt"/>
              </a:rPr>
              <a:t>BizTalk </a:t>
            </a:r>
            <a:r>
              <a:rPr lang="es-ES" sz="2400" b="0" dirty="0">
                <a:solidFill>
                  <a:schemeClr val="tx1"/>
                </a:solidFill>
                <a:latin typeface="+mn-lt"/>
              </a:rPr>
              <a:t>requiere este formato</a:t>
            </a:r>
          </a:p>
          <a:p>
            <a:pPr marL="893763" lvl="1" indent="-436563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s-ES" sz="2400" b="0" dirty="0">
                <a:solidFill>
                  <a:schemeClr val="tx1"/>
                </a:solidFill>
                <a:latin typeface="+mn-lt"/>
              </a:rPr>
              <a:t>Flat Files: </a:t>
            </a:r>
            <a:r>
              <a:rPr lang="es-ES" sz="2400" b="0" dirty="0" err="1">
                <a:solidFill>
                  <a:schemeClr val="tx1"/>
                </a:solidFill>
                <a:latin typeface="+mn-lt"/>
              </a:rPr>
              <a:t>Parsear</a:t>
            </a:r>
            <a:r>
              <a:rPr lang="es-ES" sz="2400" b="0" dirty="0">
                <a:solidFill>
                  <a:schemeClr val="tx1"/>
                </a:solidFill>
                <a:latin typeface="+mn-lt"/>
              </a:rPr>
              <a:t> de plano a XML impacta en el rendimiento y en el tamaño del mensaje</a:t>
            </a:r>
          </a:p>
          <a:p>
            <a:pPr marL="893763" lvl="1" indent="-436563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s-ES" sz="2400" b="0" dirty="0">
                <a:solidFill>
                  <a:schemeClr val="tx1"/>
                </a:solidFill>
                <a:latin typeface="+mn-lt"/>
              </a:rPr>
              <a:t>CDATA: Incluir un mensaje plano en esta sección de un XML es problemático porque obliga a cargarlo en memoria para acceder al contenido</a:t>
            </a:r>
          </a:p>
          <a:p>
            <a:pPr marL="893763" lvl="1" indent="-436563" eaLnBrk="0" hangingPunct="0"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q"/>
              <a:defRPr/>
            </a:pPr>
            <a:r>
              <a:rPr lang="es-ES" sz="2400" b="0" dirty="0">
                <a:solidFill>
                  <a:schemeClr val="tx1"/>
                </a:solidFill>
                <a:latin typeface="+mn-lt"/>
              </a:rPr>
              <a:t>Cifrado a nivel de mensaje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46063"/>
            <a:ext cx="8480425" cy="563562"/>
          </a:xfrm>
        </p:spPr>
        <p:txBody>
          <a:bodyPr/>
          <a:lstStyle/>
          <a:p>
            <a:r>
              <a:rPr lang="es-ES" sz="3600" smtClean="0"/>
              <a:t>Factores que afectan a su procesado (2)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87450"/>
            <a:ext cx="8388350" cy="5924550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es-ES" sz="2800" dirty="0" smtClean="0"/>
              <a:t>Tipo de </a:t>
            </a:r>
            <a:r>
              <a:rPr lang="es-ES" sz="2800" dirty="0"/>
              <a:t>Procesado:</a:t>
            </a:r>
          </a:p>
          <a:p>
            <a:pPr marL="893763" lvl="1" indent="-436563">
              <a:buFont typeface="Wingdings" pitchFamily="2" charset="2"/>
              <a:buChar char="q"/>
              <a:defRPr/>
            </a:pPr>
            <a:r>
              <a:rPr lang="es-ES" b="1" dirty="0" smtClean="0">
                <a:ea typeface="+mn-ea"/>
                <a:cs typeface="+mn-cs"/>
              </a:rPr>
              <a:t>Sólo </a:t>
            </a:r>
            <a:r>
              <a:rPr lang="es-ES" b="1" dirty="0" err="1" smtClean="0">
                <a:ea typeface="+mn-ea"/>
                <a:cs typeface="+mn-cs"/>
              </a:rPr>
              <a:t>Routing</a:t>
            </a:r>
            <a:r>
              <a:rPr lang="es-ES" dirty="0">
                <a:ea typeface="+mn-ea"/>
                <a:cs typeface="+mn-cs"/>
              </a:rPr>
              <a:t>: el mensaje se guarda en la </a:t>
            </a:r>
            <a:r>
              <a:rPr lang="es-ES" dirty="0" err="1">
                <a:ea typeface="+mn-ea"/>
                <a:cs typeface="+mn-cs"/>
              </a:rPr>
              <a:t>MessageBox</a:t>
            </a:r>
            <a:r>
              <a:rPr lang="es-ES" dirty="0">
                <a:ea typeface="+mn-ea"/>
                <a:cs typeface="+mn-cs"/>
              </a:rPr>
              <a:t> usando </a:t>
            </a:r>
            <a:r>
              <a:rPr lang="es-ES" dirty="0" err="1" smtClean="0">
                <a:ea typeface="+mn-ea"/>
                <a:cs typeface="+mn-cs"/>
              </a:rPr>
              <a:t>streaming</a:t>
            </a:r>
            <a:r>
              <a:rPr lang="es-ES" dirty="0" smtClean="0">
                <a:ea typeface="+mn-ea"/>
                <a:cs typeface="+mn-cs"/>
              </a:rPr>
              <a:t>:</a:t>
            </a:r>
          </a:p>
          <a:p>
            <a:pPr marL="1154113" lvl="2" indent="-436563">
              <a:buFont typeface="Wingdings" pitchFamily="2" charset="2"/>
              <a:buChar char="q"/>
              <a:defRPr/>
            </a:pPr>
            <a:r>
              <a:rPr lang="es-ES" sz="2800" dirty="0" smtClean="0">
                <a:ea typeface="+mn-ea"/>
                <a:cs typeface="+mn-cs"/>
              </a:rPr>
              <a:t>Mínimo uso de memoria. No hay riesgo de falta de memoria</a:t>
            </a:r>
          </a:p>
          <a:p>
            <a:pPr marL="1154113" lvl="2" indent="-436563">
              <a:buFont typeface="Wingdings" pitchFamily="2" charset="2"/>
              <a:buChar char="q"/>
              <a:defRPr/>
            </a:pPr>
            <a:r>
              <a:rPr lang="es-ES" sz="2800" dirty="0" smtClean="0">
                <a:ea typeface="+mn-ea"/>
                <a:cs typeface="+mn-cs"/>
              </a:rPr>
              <a:t>Puede tardar en caso de ficheros de más de 100 </a:t>
            </a:r>
            <a:r>
              <a:rPr lang="es-ES" sz="2800" dirty="0" err="1" smtClean="0">
                <a:ea typeface="+mn-ea"/>
                <a:cs typeface="+mn-cs"/>
              </a:rPr>
              <a:t>Mbs</a:t>
            </a:r>
            <a:endParaRPr lang="es-ES" sz="2800" dirty="0" smtClean="0">
              <a:ea typeface="+mn-ea"/>
              <a:cs typeface="+mn-cs"/>
            </a:endParaRPr>
          </a:p>
          <a:p>
            <a:pPr marL="1154113" lvl="2" indent="-436563">
              <a:buFont typeface="Wingdings" pitchFamily="2" charset="2"/>
              <a:buChar char="q"/>
              <a:defRPr/>
            </a:pPr>
            <a:r>
              <a:rPr lang="es-ES" sz="2800" dirty="0" smtClean="0">
                <a:ea typeface="+mn-ea"/>
                <a:cs typeface="+mn-cs"/>
              </a:rPr>
              <a:t>Está probado que BizTalk puede </a:t>
            </a:r>
            <a:r>
              <a:rPr lang="es-ES" sz="2800" dirty="0" err="1" smtClean="0">
                <a:ea typeface="+mn-ea"/>
                <a:cs typeface="+mn-cs"/>
              </a:rPr>
              <a:t>enrutar</a:t>
            </a:r>
            <a:r>
              <a:rPr lang="es-ES" sz="2800" dirty="0" smtClean="0">
                <a:ea typeface="+mn-ea"/>
                <a:cs typeface="+mn-cs"/>
              </a:rPr>
              <a:t> ficheros de más de un 1Gb</a:t>
            </a:r>
          </a:p>
          <a:p>
            <a:pPr marL="893763" lvl="1" indent="-436563">
              <a:buFont typeface="Wingdings" pitchFamily="2" charset="2"/>
              <a:buChar char="q"/>
              <a:defRPr/>
            </a:pPr>
            <a:r>
              <a:rPr lang="es-ES" b="1" dirty="0" err="1" smtClean="0">
                <a:ea typeface="+mn-ea"/>
                <a:cs typeface="+mn-cs"/>
              </a:rPr>
              <a:t>Mapping</a:t>
            </a:r>
            <a:r>
              <a:rPr lang="es-ES" dirty="0" smtClean="0">
                <a:ea typeface="+mn-ea"/>
                <a:cs typeface="+mn-cs"/>
              </a:rPr>
              <a:t>: las transformaciones usando mapas cargan el mensaje en un </a:t>
            </a:r>
            <a:r>
              <a:rPr lang="es-ES" dirty="0" err="1" smtClean="0">
                <a:ea typeface="+mn-ea"/>
                <a:cs typeface="+mn-cs"/>
              </a:rPr>
              <a:t>XPathDocument</a:t>
            </a:r>
            <a:r>
              <a:rPr lang="es-ES" dirty="0" smtClean="0">
                <a:ea typeface="+mn-ea"/>
                <a:cs typeface="+mn-cs"/>
              </a:rPr>
              <a:t> (pudiendo aumentar su tamaño 10 veces)</a:t>
            </a:r>
          </a:p>
          <a:p>
            <a:pPr marL="1154113" lvl="2" indent="-436563">
              <a:buClr>
                <a:schemeClr val="accent1"/>
              </a:buClr>
              <a:buFont typeface="Wingdings 3" pitchFamily="18" charset="2"/>
              <a:buNone/>
              <a:defRPr/>
            </a:pPr>
            <a:endParaRPr lang="es-E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SS_lightbackgrd_smallblocks">
  <a:themeElements>
    <a:clrScheme name="WSS_lightbackgrd_smallblocks 1">
      <a:dk1>
        <a:srgbClr val="292929"/>
      </a:dk1>
      <a:lt1>
        <a:srgbClr val="DBDCDD"/>
      </a:lt1>
      <a:dk2>
        <a:srgbClr val="4D4D4D"/>
      </a:dk2>
      <a:lt2>
        <a:srgbClr val="B2B2B2"/>
      </a:lt2>
      <a:accent1>
        <a:srgbClr val="4D4D4D"/>
      </a:accent1>
      <a:accent2>
        <a:srgbClr val="578FFF"/>
      </a:accent2>
      <a:accent3>
        <a:srgbClr val="EAEBEB"/>
      </a:accent3>
      <a:accent4>
        <a:srgbClr val="212121"/>
      </a:accent4>
      <a:accent5>
        <a:srgbClr val="B2B2B2"/>
      </a:accent5>
      <a:accent6>
        <a:srgbClr val="4E81E7"/>
      </a:accent6>
      <a:hlink>
        <a:srgbClr val="62CC62"/>
      </a:hlink>
      <a:folHlink>
        <a:srgbClr val="EF5739"/>
      </a:folHlink>
    </a:clrScheme>
    <a:fontScheme name="WSS_lightbackgrd_smallblock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2">
                <a:gamma/>
                <a:shade val="57255"/>
                <a:invGamma/>
              </a:schemeClr>
            </a:gs>
            <a:gs pos="100000">
              <a:schemeClr val="accent2"/>
            </a:gs>
          </a:gsLst>
          <a:lin ang="2700000" scaled="1"/>
        </a:gra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85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2">
                <a:gamma/>
                <a:shade val="57255"/>
                <a:invGamma/>
              </a:schemeClr>
            </a:gs>
            <a:gs pos="100000">
              <a:schemeClr val="accent2"/>
            </a:gs>
          </a:gsLst>
          <a:lin ang="2700000" scaled="1"/>
        </a:gra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85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SS_lightbackgrd_smallblocks 1">
        <a:dk1>
          <a:srgbClr val="292929"/>
        </a:dk1>
        <a:lt1>
          <a:srgbClr val="DBDCDD"/>
        </a:lt1>
        <a:dk2>
          <a:srgbClr val="4D4D4D"/>
        </a:dk2>
        <a:lt2>
          <a:srgbClr val="B2B2B2"/>
        </a:lt2>
        <a:accent1>
          <a:srgbClr val="4D4D4D"/>
        </a:accent1>
        <a:accent2>
          <a:srgbClr val="578FFF"/>
        </a:accent2>
        <a:accent3>
          <a:srgbClr val="EAEBEB"/>
        </a:accent3>
        <a:accent4>
          <a:srgbClr val="212121"/>
        </a:accent4>
        <a:accent5>
          <a:srgbClr val="B2B2B2"/>
        </a:accent5>
        <a:accent6>
          <a:srgbClr val="4E81E7"/>
        </a:accent6>
        <a:hlink>
          <a:srgbClr val="62CC62"/>
        </a:hlink>
        <a:folHlink>
          <a:srgbClr val="EF57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WSS_lightbackgrd_smallblocks</Template>
  <TotalTime>813</TotalTime>
  <Words>1250</Words>
  <Application>Microsoft PowerPoint</Application>
  <PresentationFormat>On-screen Show (4:3)</PresentationFormat>
  <Paragraphs>217</Paragraphs>
  <Slides>27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Wingdings 2</vt:lpstr>
      <vt:lpstr>Wingdings</vt:lpstr>
      <vt:lpstr>Wingdings 3</vt:lpstr>
      <vt:lpstr>Franklin Gothic Medium</vt:lpstr>
      <vt:lpstr>WSS_lightbackgrd_smallblocks</vt:lpstr>
      <vt:lpstr>WSS_lightbackgrd_smallblocks</vt:lpstr>
      <vt:lpstr>WebCast: Manejo de mensajes grandes con Microsoft BizTalk Server 2006</vt:lpstr>
      <vt:lpstr>Así es ilitia Technologies</vt:lpstr>
      <vt:lpstr>Resumen</vt:lpstr>
      <vt:lpstr>Definición de mensaje grande</vt:lpstr>
      <vt:lpstr>Definición de mensaje grande</vt:lpstr>
      <vt:lpstr>Problemas asociados a mensajes grandes (1)</vt:lpstr>
      <vt:lpstr>Problemas asociados a mensajes grandes (2)</vt:lpstr>
      <vt:lpstr>Factores que afectan a su procesado (1)</vt:lpstr>
      <vt:lpstr>Factores que afectan a su procesado (2)</vt:lpstr>
      <vt:lpstr>Qué preguntarte?</vt:lpstr>
      <vt:lpstr>Mitigación (1)</vt:lpstr>
      <vt:lpstr>Mitigación (2)</vt:lpstr>
      <vt:lpstr>Mitigación (3)</vt:lpstr>
      <vt:lpstr>A tener en cuenta</vt:lpstr>
      <vt:lpstr>Escalar Hardware</vt:lpstr>
      <vt:lpstr>Técnicas recomendadas (1)</vt:lpstr>
      <vt:lpstr>Técnicas recomendadas (2)</vt:lpstr>
      <vt:lpstr>Técnicas recomendadas (3)</vt:lpstr>
      <vt:lpstr>Técnicas recomendadas (4)</vt:lpstr>
      <vt:lpstr>Técnicas recomendadas (5)</vt:lpstr>
      <vt:lpstr>Técnicas recomendadas (6)</vt:lpstr>
      <vt:lpstr>Técnicas recomendadas (6)</vt:lpstr>
      <vt:lpstr>Slide 23</vt:lpstr>
      <vt:lpstr>Recursos</vt:lpstr>
      <vt:lpstr>Webcast Relacionados Con BizTalk</vt:lpstr>
      <vt:lpstr>Slide 26</vt:lpstr>
      <vt:lpstr>Slide 27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WebCast: Manejo de mensajes grandes con Microsoft BizTalk Server 2006</dc:subject>
  <dc:creator>Tomás Hernández Garcia</dc:creator>
  <dc:description>Template design: _x000d_
Formatter:_x000d_
Event Date:_x000d_
Event Location:_x000d_
Speech Length:_x000d_
Audience:_x000d_
Key Topics:</dc:description>
  <cp:lastModifiedBy>ana alfaro</cp:lastModifiedBy>
  <cp:revision>155</cp:revision>
  <dcterms:created xsi:type="dcterms:W3CDTF">2004-03-12T09:33:26Z</dcterms:created>
  <dcterms:modified xsi:type="dcterms:W3CDTF">2007-02-14T09:57:04Z</dcterms:modified>
</cp:coreProperties>
</file>