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Default Extension="doc" ContentType="application/msword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事例概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5"/>
          <p:cNvSpPr>
            <a:spLocks noChangeArrowheads="1"/>
          </p:cNvSpPr>
          <p:nvPr/>
        </p:nvSpPr>
        <p:spPr bwMode="auto">
          <a:xfrm>
            <a:off x="793750" y="4873625"/>
            <a:ext cx="1439863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実施するのに必要な</a:t>
            </a:r>
            <a:r>
              <a:rPr lang="en-US" altLang="ja-JP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ICT</a:t>
            </a:r>
            <a:r>
              <a:rPr lang="ja-JP" altLang="en-US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に関する技術</a:t>
            </a:r>
            <a:r>
              <a:rPr lang="en-US" altLang="ja-JP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/>
            </a:r>
            <a:br>
              <a:rPr lang="en-US" altLang="ja-JP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</a:br>
            <a:r>
              <a:rPr lang="ja-JP" altLang="en-US" sz="11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または知識</a:t>
            </a:r>
            <a:endParaRPr lang="ja-JP" altLang="en-US" b="1" dirty="0">
              <a:latin typeface="+mn-lt"/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2" name="Text Box 39"/>
          <p:cNvSpPr>
            <a:spLocks noChangeArrowheads="1"/>
          </p:cNvSpPr>
          <p:nvPr/>
        </p:nvSpPr>
        <p:spPr bwMode="auto">
          <a:xfrm>
            <a:off x="1500188" y="2941638"/>
            <a:ext cx="733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学年</a:t>
            </a:r>
            <a:endParaRPr lang="ja-JP" altLang="en-US" dirty="0">
              <a:latin typeface="+mn-lt"/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3" name="Text Box 42"/>
          <p:cNvSpPr>
            <a:spLocks noChangeArrowheads="1"/>
          </p:cNvSpPr>
          <p:nvPr/>
        </p:nvSpPr>
        <p:spPr bwMode="auto">
          <a:xfrm>
            <a:off x="793750" y="3786188"/>
            <a:ext cx="14398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単元名</a:t>
            </a:r>
          </a:p>
        </p:txBody>
      </p:sp>
      <p:sp>
        <p:nvSpPr>
          <p:cNvPr id="14" name="Text Box 44"/>
          <p:cNvSpPr>
            <a:spLocks noChangeArrowheads="1"/>
          </p:cNvSpPr>
          <p:nvPr/>
        </p:nvSpPr>
        <p:spPr bwMode="auto">
          <a:xfrm>
            <a:off x="793750" y="3375025"/>
            <a:ext cx="14398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教科</a:t>
            </a:r>
          </a:p>
        </p:txBody>
      </p:sp>
      <p:sp>
        <p:nvSpPr>
          <p:cNvPr id="15" name="Text Box 50"/>
          <p:cNvSpPr>
            <a:spLocks noChangeArrowheads="1"/>
          </p:cNvSpPr>
          <p:nvPr/>
        </p:nvSpPr>
        <p:spPr bwMode="auto">
          <a:xfrm>
            <a:off x="1571625" y="1712913"/>
            <a:ext cx="661988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概要</a:t>
            </a:r>
            <a:endParaRPr lang="nb-NO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</p:txBody>
      </p:sp>
      <p:sp>
        <p:nvSpPr>
          <p:cNvPr id="16" name="Text Box 53"/>
          <p:cNvSpPr>
            <a:spLocks noChangeArrowheads="1"/>
          </p:cNvSpPr>
          <p:nvPr/>
        </p:nvSpPr>
        <p:spPr bwMode="auto">
          <a:xfrm>
            <a:off x="1571625" y="2505075"/>
            <a:ext cx="661988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校種</a:t>
            </a:r>
            <a:endParaRPr lang="nb-NO" altLang="ja-JP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17" name="Text Box 57"/>
          <p:cNvSpPr>
            <a:spLocks noChangeArrowheads="1"/>
          </p:cNvSpPr>
          <p:nvPr/>
        </p:nvSpPr>
        <p:spPr bwMode="auto">
          <a:xfrm>
            <a:off x="793750" y="4189413"/>
            <a:ext cx="1439863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sz="12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利用する</a:t>
            </a:r>
            <a:r>
              <a:rPr lang="en-US" altLang="ja-JP" sz="12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ICT</a:t>
            </a:r>
            <a:r>
              <a:rPr lang="ja-JP" altLang="en-US" sz="12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機器</a:t>
            </a:r>
            <a:endParaRPr lang="en-US" altLang="ja-JP" sz="1200" b="1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sz="1200" b="1" dirty="0">
                <a:solidFill>
                  <a:srgbClr val="000066"/>
                </a:solidFill>
                <a:latin typeface="+mn-lt"/>
                <a:sym typeface="Wingdings" pitchFamily="2" charset="2"/>
              </a:rPr>
              <a:t>（含ソフトウェア）</a:t>
            </a:r>
          </a:p>
        </p:txBody>
      </p:sp>
      <p:sp>
        <p:nvSpPr>
          <p:cNvPr id="18" name="Line 59"/>
          <p:cNvSpPr>
            <a:spLocks/>
          </p:cNvSpPr>
          <p:nvPr/>
        </p:nvSpPr>
        <p:spPr bwMode="auto">
          <a:xfrm flipH="1">
            <a:off x="2239963" y="1689100"/>
            <a:ext cx="0" cy="4332288"/>
          </a:xfrm>
          <a:prstGeom prst="line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Text Box 13"/>
          <p:cNvSpPr>
            <a:spLocks noChangeArrowheads="1"/>
          </p:cNvSpPr>
          <p:nvPr/>
        </p:nvSpPr>
        <p:spPr bwMode="auto">
          <a:xfrm>
            <a:off x="793750" y="5556250"/>
            <a:ext cx="14398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作成者</a:t>
            </a:r>
          </a:p>
        </p:txBody>
      </p:sp>
      <p:sp>
        <p:nvSpPr>
          <p:cNvPr id="20" name="正方形/長方形 39"/>
          <p:cNvSpPr>
            <a:spLocks noChangeArrowheads="1"/>
          </p:cNvSpPr>
          <p:nvPr/>
        </p:nvSpPr>
        <p:spPr bwMode="auto">
          <a:xfrm>
            <a:off x="785813" y="857250"/>
            <a:ext cx="5214937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38" name="コンテンツ プレースホルダ 36"/>
          <p:cNvSpPr>
            <a:spLocks noGrp="1"/>
          </p:cNvSpPr>
          <p:nvPr>
            <p:ph sz="quarter" idx="15" hasCustomPrompt="1"/>
          </p:nvPr>
        </p:nvSpPr>
        <p:spPr>
          <a:xfrm>
            <a:off x="2257445" y="2500306"/>
            <a:ext cx="4672010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対象となる校種を記入します。</a:t>
            </a:r>
            <a:r>
              <a:rPr kumimoji="1" lang="en-US" altLang="ja-JP" dirty="0" smtClean="0"/>
              <a:t>&gt;</a:t>
            </a:r>
            <a:endParaRPr kumimoji="1" lang="ja-JP" altLang="en-US" dirty="0"/>
          </a:p>
        </p:txBody>
      </p:sp>
      <p:sp>
        <p:nvSpPr>
          <p:cNvPr id="37" name="コンテンツ プレースホルダ 36"/>
          <p:cNvSpPr>
            <a:spLocks noGrp="1"/>
          </p:cNvSpPr>
          <p:nvPr>
            <p:ph sz="quarter" idx="14" hasCustomPrompt="1"/>
          </p:nvPr>
        </p:nvSpPr>
        <p:spPr>
          <a:xfrm>
            <a:off x="2262188" y="1706562"/>
            <a:ext cx="4672010" cy="650868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この実践事例の概要を入力します</a:t>
            </a:r>
            <a:r>
              <a:rPr kumimoji="1" lang="en-US" altLang="ja-JP" dirty="0" smtClean="0"/>
              <a:t>&gt;</a:t>
            </a:r>
            <a:endParaRPr kumimoji="1" lang="ja-JP" altLang="en-US" dirty="0"/>
          </a:p>
        </p:txBody>
      </p:sp>
      <p:sp>
        <p:nvSpPr>
          <p:cNvPr id="35" name="コンテンツ プレースホルダ 34"/>
          <p:cNvSpPr>
            <a:spLocks noGrp="1"/>
          </p:cNvSpPr>
          <p:nvPr>
            <p:ph sz="quarter" idx="13" hasCustomPrompt="1"/>
          </p:nvPr>
        </p:nvSpPr>
        <p:spPr>
          <a:xfrm>
            <a:off x="1000100" y="785794"/>
            <a:ext cx="5701194" cy="428628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altLang="ja-JP" sz="20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20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ここに授業案のタイトルを入力します</a:t>
            </a:r>
            <a:r>
              <a:rPr lang="en-US" altLang="ja-JP" sz="20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</a:p>
        </p:txBody>
      </p:sp>
      <p:sp>
        <p:nvSpPr>
          <p:cNvPr id="39" name="コンテンツ プレースホルダ 36"/>
          <p:cNvSpPr>
            <a:spLocks noGrp="1"/>
          </p:cNvSpPr>
          <p:nvPr>
            <p:ph sz="quarter" idx="16" hasCustomPrompt="1"/>
          </p:nvPr>
        </p:nvSpPr>
        <p:spPr>
          <a:xfrm>
            <a:off x="2257409" y="2936079"/>
            <a:ext cx="4672010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buSzPct val="110000"/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対象となる学年を入力します。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0" name="コンテンツ プレースホルダ 36"/>
          <p:cNvSpPr>
            <a:spLocks noGrp="1"/>
          </p:cNvSpPr>
          <p:nvPr>
            <p:ph sz="quarter" idx="17" hasCustomPrompt="1"/>
          </p:nvPr>
        </p:nvSpPr>
        <p:spPr>
          <a:xfrm>
            <a:off x="2257409" y="3362325"/>
            <a:ext cx="4672010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buSzPct val="110000"/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学習する教科を入力します。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1" name="コンテンツ プレースホルダ 36"/>
          <p:cNvSpPr>
            <a:spLocks noGrp="1"/>
          </p:cNvSpPr>
          <p:nvPr>
            <p:ph sz="quarter" idx="18" hasCustomPrompt="1"/>
          </p:nvPr>
        </p:nvSpPr>
        <p:spPr>
          <a:xfrm>
            <a:off x="2257409" y="3772695"/>
            <a:ext cx="4672010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buSzPct val="110000"/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学習する単元を入力します。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2" name="コンテンツ プレースホルダ 36"/>
          <p:cNvSpPr>
            <a:spLocks noGrp="1"/>
          </p:cNvSpPr>
          <p:nvPr>
            <p:ph sz="quarter" idx="19" hasCustomPrompt="1"/>
          </p:nvPr>
        </p:nvSpPr>
        <p:spPr>
          <a:xfrm>
            <a:off x="2262170" y="4172746"/>
            <a:ext cx="5310225" cy="571504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spcBef>
                <a:spcPct val="50000"/>
              </a:spcBef>
            </a:pP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この事例で利用する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ICT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機器について入力します。　例：デジタルカメラ</a:t>
            </a: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3" name="コンテンツ プレースホルダ 36"/>
          <p:cNvSpPr>
            <a:spLocks noGrp="1"/>
          </p:cNvSpPr>
          <p:nvPr>
            <p:ph sz="quarter" idx="20" hasCustomPrompt="1"/>
          </p:nvPr>
        </p:nvSpPr>
        <p:spPr>
          <a:xfrm>
            <a:off x="2262171" y="4857755"/>
            <a:ext cx="5286412" cy="571504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eaLnBrk="0">
              <a:spcBef>
                <a:spcPct val="50000"/>
              </a:spcBef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この事例を実施するのに必要な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ICT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に関する技術、または知識について入力します。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800" b="0" baseline="0" dirty="0">
              <a:ea typeface="ＭＳ 明朝" charset="-128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4" name="コンテンツ プレースホルダ 36"/>
          <p:cNvSpPr>
            <a:spLocks noGrp="1"/>
          </p:cNvSpPr>
          <p:nvPr>
            <p:ph sz="quarter" idx="21" hasCustomPrompt="1"/>
          </p:nvPr>
        </p:nvSpPr>
        <p:spPr>
          <a:xfrm>
            <a:off x="2257408" y="5543558"/>
            <a:ext cx="5310225" cy="285750"/>
          </a:xfrm>
        </p:spPr>
        <p:txBody>
          <a:bodyPr anchor="ctr"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100">
                <a:solidFill>
                  <a:srgbClr val="00206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>
              <a:defRPr/>
            </a:pP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en-US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作成者の情報を入力します。　例：氏名／学校名</a:t>
            </a:r>
            <a:r>
              <a:rPr lang="en-US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endParaRPr lang="en-US" altLang="ja-JP" sz="1100" b="0" baseline="0" dirty="0">
              <a:solidFill>
                <a:srgbClr val="000066"/>
              </a:solidFill>
              <a:ea typeface="ＭＳ Ｐゴシック" charset="-128"/>
              <a:sym typeface="Wingdings" pitchFamily="2" charset="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指導要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9"/>
          <p:cNvSpPr>
            <a:spLocks/>
          </p:cNvSpPr>
          <p:nvPr/>
        </p:nvSpPr>
        <p:spPr bwMode="auto">
          <a:xfrm flipH="1">
            <a:off x="2239963" y="1689100"/>
            <a:ext cx="0" cy="4332288"/>
          </a:xfrm>
          <a:prstGeom prst="line">
            <a:avLst/>
          </a:prstGeom>
          <a:ln>
            <a:solidFill>
              <a:srgbClr val="00B050"/>
            </a:solidFill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" name="正方形/長方形 39"/>
          <p:cNvSpPr>
            <a:spLocks noChangeArrowheads="1"/>
          </p:cNvSpPr>
          <p:nvPr/>
        </p:nvSpPr>
        <p:spPr bwMode="auto">
          <a:xfrm>
            <a:off x="785813" y="857250"/>
            <a:ext cx="5214937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5" name="Text Box 17"/>
          <p:cNvSpPr>
            <a:spLocks noChangeArrowheads="1"/>
          </p:cNvSpPr>
          <p:nvPr/>
        </p:nvSpPr>
        <p:spPr bwMode="auto">
          <a:xfrm>
            <a:off x="2262188" y="1697038"/>
            <a:ext cx="5646737" cy="344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en-US" sz="1400" u="sng" dirty="0">
                <a:solidFill>
                  <a:srgbClr val="000066"/>
                </a:solidFill>
                <a:latin typeface="+mn-lt"/>
                <a:sym typeface="Wingdings" pitchFamily="2" charset="2"/>
              </a:rPr>
              <a:t>背景と指導計画</a:t>
            </a:r>
            <a: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：</a:t>
            </a:r>
            <a:r>
              <a:rPr lang="en-US" altLang="ja-JP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 </a:t>
            </a:r>
            <a: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学習活動の背景とこの学習計画の概要</a:t>
            </a:r>
            <a:b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</a:br>
            <a: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　　　　　　　　　　　</a:t>
            </a:r>
            <a:r>
              <a:rPr lang="en-US" altLang="ja-JP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(</a:t>
            </a:r>
            <a: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学習活動の指導計画と運営方法を含む</a:t>
            </a:r>
            <a:r>
              <a:rPr lang="en-US" altLang="ja-JP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)</a:t>
            </a:r>
            <a:br>
              <a:rPr lang="en-US" altLang="ja-JP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</a:br>
            <a: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　　　　　　　　　　</a:t>
            </a:r>
            <a:r>
              <a:rPr lang="ja-JP" altLang="en-US" sz="11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　</a:t>
            </a:r>
            <a:r>
              <a:rPr lang="en-US" altLang="ja-JP" sz="11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&lt;</a:t>
            </a:r>
            <a:r>
              <a:rPr lang="ja-JP" altLang="en-US" sz="11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「背景と指導計画」に詳細を記入してください。</a:t>
            </a:r>
            <a:r>
              <a:rPr lang="en-US" altLang="ja-JP" sz="11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&gt;</a:t>
            </a:r>
          </a:p>
          <a:p>
            <a:pPr eaLnBrk="0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en-US" sz="1400" u="sng" dirty="0" smtClean="0">
                <a:solidFill>
                  <a:srgbClr val="000066"/>
                </a:solidFill>
                <a:latin typeface="+mn-lt"/>
                <a:sym typeface="Wingdings" pitchFamily="2" charset="2"/>
              </a:rPr>
              <a:t>児童</a:t>
            </a:r>
            <a:r>
              <a:rPr lang="ja-JP" altLang="en-US" sz="1400" u="sng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・生徒の活動概要</a:t>
            </a:r>
            <a:r>
              <a:rPr lang="en-US" altLang="ja-JP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:  </a:t>
            </a:r>
            <a: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必修で学ぶべき課題の概要</a:t>
            </a:r>
            <a:endParaRPr lang="en-US" altLang="ja-JP" sz="14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sz="14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sz="14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altLang="ja-JP" sz="14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en-US" sz="1400" u="sng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教員用教材</a:t>
            </a:r>
            <a:r>
              <a:rPr lang="en-US" altLang="ja-JP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:  </a:t>
            </a:r>
            <a: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教員が本活動で使用する教材</a:t>
            </a:r>
            <a:r>
              <a:rPr lang="en-US" altLang="ja-JP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/>
            </a:r>
            <a:br>
              <a:rPr lang="en-US" altLang="ja-JP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</a:br>
            <a: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　　　　　　　　　</a:t>
            </a:r>
            <a:r>
              <a:rPr lang="en-US" altLang="ja-JP" sz="11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&lt;</a:t>
            </a:r>
            <a:r>
              <a:rPr lang="ja-JP" altLang="en-US" sz="11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教材を添付してください。また教材内で利用している写真や資料について</a:t>
            </a:r>
            <a:r>
              <a:rPr lang="en-US" altLang="ja-JP" sz="11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/>
            </a:r>
            <a:br>
              <a:rPr lang="en-US" altLang="ja-JP" sz="1100" dirty="0">
                <a:solidFill>
                  <a:srgbClr val="000066"/>
                </a:solidFill>
                <a:latin typeface="+mn-lt"/>
                <a:sym typeface="Wingdings" pitchFamily="2" charset="2"/>
              </a:rPr>
            </a:br>
            <a:r>
              <a:rPr lang="ja-JP" altLang="en-US" sz="11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　　　　　　　　　　　　は「写真とその他素材に関する一覧」に出典などを明記してください。</a:t>
            </a:r>
            <a:r>
              <a:rPr lang="en-US" altLang="ja-JP" sz="11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&gt;</a:t>
            </a:r>
            <a: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/>
            </a:r>
            <a:br>
              <a:rPr lang="ja-JP" altLang="en-US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</a:br>
            <a:endParaRPr lang="nb-NO" sz="1400" dirty="0">
              <a:latin typeface="+mn-lt"/>
              <a:ea typeface="+mn-ea"/>
              <a:sym typeface="Wingdings" pitchFamily="2" charset="2"/>
            </a:endParaRPr>
          </a:p>
        </p:txBody>
      </p:sp>
      <p:sp>
        <p:nvSpPr>
          <p:cNvPr id="6" name="Text Box 20"/>
          <p:cNvSpPr>
            <a:spLocks noChangeArrowheads="1"/>
          </p:cNvSpPr>
          <p:nvPr/>
        </p:nvSpPr>
        <p:spPr bwMode="auto">
          <a:xfrm>
            <a:off x="661988" y="5514975"/>
            <a:ext cx="16002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rgbClr val="000066"/>
                </a:solidFill>
                <a:latin typeface="+mn-lt"/>
                <a:sym typeface="Wingdings" pitchFamily="2" charset="2"/>
              </a:rPr>
              <a:t>資料</a:t>
            </a:r>
            <a:endParaRPr lang="en-US" altLang="ja-JP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00125" y="785813"/>
            <a:ext cx="192087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指導計画と教材</a:t>
            </a:r>
          </a:p>
        </p:txBody>
      </p:sp>
      <p:sp>
        <p:nvSpPr>
          <p:cNvPr id="34" name="コンテンツ プレースホルダ 33"/>
          <p:cNvSpPr>
            <a:spLocks noGrp="1"/>
          </p:cNvSpPr>
          <p:nvPr>
            <p:ph sz="quarter" idx="10" hasCustomPrompt="1"/>
          </p:nvPr>
        </p:nvSpPr>
        <p:spPr>
          <a:xfrm>
            <a:off x="3000364" y="2786058"/>
            <a:ext cx="4714908" cy="928693"/>
          </a:xfrm>
        </p:spPr>
        <p:txBody>
          <a:bodyPr>
            <a:noAutofit/>
          </a:bodyPr>
          <a:lstStyle>
            <a:lvl1pPr>
              <a:buNone/>
              <a:defRPr kumimoji="1" lang="ja-JP" altLang="en-US" sz="1100" b="0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defRPr>
            </a:lvl1pPr>
            <a:lvl2pPr>
              <a:buNone/>
              <a:defRPr sz="1100"/>
            </a:lvl2pPr>
            <a:lvl3pPr>
              <a:buNone/>
              <a:defRPr sz="11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lang="ja-JP" altLang="en-US" dirty="0" smtClean="0"/>
              <a:t>＜ここに記入してください。＞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先生と学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39"/>
          <p:cNvSpPr>
            <a:spLocks noChangeArrowheads="1"/>
          </p:cNvSpPr>
          <p:nvPr/>
        </p:nvSpPr>
        <p:spPr bwMode="auto">
          <a:xfrm>
            <a:off x="785813" y="857250"/>
            <a:ext cx="5214937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0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0125" y="785813"/>
            <a:ext cx="28876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先生と学校に関する情報</a:t>
            </a:r>
          </a:p>
        </p:txBody>
      </p:sp>
      <p:sp>
        <p:nvSpPr>
          <p:cNvPr id="7" name="Text Box 20"/>
          <p:cNvSpPr>
            <a:spLocks noChangeArrowheads="1"/>
          </p:cNvSpPr>
          <p:nvPr/>
        </p:nvSpPr>
        <p:spPr bwMode="auto">
          <a:xfrm>
            <a:off x="1143000" y="4714875"/>
            <a:ext cx="5000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auto">
              <a:spcBef>
                <a:spcPct val="5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ja-JP" altLang="nb-NO" sz="1400" dirty="0">
                <a:solidFill>
                  <a:srgbClr val="000066"/>
                </a:solidFill>
                <a:latin typeface="+mn-lt"/>
                <a:sym typeface="Wingdings" pitchFamily="2" charset="2"/>
              </a:rPr>
              <a:t>　</a:t>
            </a:r>
            <a:r>
              <a:rPr lang="ja-JP" altLang="nb-NO" sz="1400" u="sng" dirty="0">
                <a:solidFill>
                  <a:srgbClr val="000066"/>
                </a:solidFill>
                <a:latin typeface="+mn-lt"/>
                <a:sym typeface="Wingdings" pitchFamily="2" charset="2"/>
              </a:rPr>
              <a:t>提供教材に関する使用制限</a:t>
            </a:r>
            <a:endParaRPr lang="nb-NO" sz="1100" dirty="0">
              <a:solidFill>
                <a:srgbClr val="000066"/>
              </a:solidFill>
              <a:latin typeface="+mn-lt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defRPr/>
            </a:pPr>
            <a:endParaRPr lang="nb-NO" i="1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defRPr/>
            </a:pPr>
            <a:endParaRPr lang="nb-NO" i="1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  <a:p>
            <a:pPr eaLnBrk="0" fontAlgn="auto">
              <a:spcBef>
                <a:spcPct val="50000"/>
              </a:spcBef>
              <a:spcAft>
                <a:spcPts val="0"/>
              </a:spcAft>
              <a:defRPr/>
            </a:pPr>
            <a:endParaRPr lang="nb-NO" i="1" dirty="0">
              <a:solidFill>
                <a:srgbClr val="000066"/>
              </a:solidFill>
              <a:latin typeface="+mn-lt"/>
              <a:ea typeface="+mn-ea"/>
              <a:sym typeface="Wingdings" pitchFamily="2" charset="2"/>
            </a:endParaRPr>
          </a:p>
        </p:txBody>
      </p:sp>
      <p:sp>
        <p:nvSpPr>
          <p:cNvPr id="17" name="図プレースホルダ 16"/>
          <p:cNvSpPr>
            <a:spLocks noGrp="1"/>
          </p:cNvSpPr>
          <p:nvPr>
            <p:ph type="pic" sz="quarter" idx="10" hasCustomPrompt="1"/>
          </p:nvPr>
        </p:nvSpPr>
        <p:spPr>
          <a:xfrm>
            <a:off x="1142976" y="1428736"/>
            <a:ext cx="5000625" cy="1928813"/>
          </a:xfrm>
        </p:spPr>
        <p:txBody>
          <a:bodyPr rtlCol="0">
            <a:normAutofit/>
          </a:bodyPr>
          <a:lstStyle>
            <a:lvl1pPr>
              <a:buNone/>
              <a:defRPr kumimoji="1" lang="ja-JP" altLang="en-US" sz="1400" u="none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defRPr>
            </a:lvl1pPr>
          </a:lstStyle>
          <a:p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ここにあなたの学校の写真やイラストなどを入れてください。</a:t>
            </a:r>
            <a:r>
              <a:rPr kumimoji="1" lang="en-US" altLang="ja-JP" dirty="0" smtClean="0"/>
              <a:t>&gt;</a:t>
            </a:r>
            <a:endParaRPr kumimoji="1" lang="ja-JP" altLang="en-US" dirty="0"/>
          </a:p>
        </p:txBody>
      </p:sp>
      <p:sp>
        <p:nvSpPr>
          <p:cNvPr id="21" name="コンテンツ プレースホルダ 33"/>
          <p:cNvSpPr>
            <a:spLocks noGrp="1"/>
          </p:cNvSpPr>
          <p:nvPr>
            <p:ph sz="quarter" idx="11" hasCustomPrompt="1"/>
          </p:nvPr>
        </p:nvSpPr>
        <p:spPr>
          <a:xfrm>
            <a:off x="1142976" y="3429000"/>
            <a:ext cx="5000660" cy="1214446"/>
          </a:xfrm>
        </p:spPr>
        <p:txBody>
          <a:bodyPr>
            <a:noAutofit/>
          </a:bodyPr>
          <a:lstStyle>
            <a:lvl1pPr>
              <a:buNone/>
              <a:defRPr kumimoji="1" lang="ja-JP" altLang="en-US" sz="1400" b="0" u="none" kern="1200" baseline="0" dirty="0" smtClean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defRPr>
            </a:lvl1pPr>
            <a:lvl2pPr>
              <a:buNone/>
              <a:defRPr sz="1100"/>
            </a:lvl2pPr>
            <a:lvl3pPr>
              <a:buNone/>
              <a:defRPr sz="11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/>
            <a:r>
              <a:rPr kumimoji="1" lang="en-US" altLang="ja-JP" dirty="0" smtClean="0"/>
              <a:t>&lt;</a:t>
            </a:r>
            <a:r>
              <a:rPr kumimoji="1" lang="ja-JP" altLang="en-US" dirty="0" smtClean="0"/>
              <a:t>先生と学校についての情報を記入します。</a:t>
            </a:r>
            <a:r>
              <a:rPr kumimoji="1" lang="en-US" altLang="ja-JP" dirty="0" smtClean="0"/>
              <a:t>&gt;</a:t>
            </a:r>
            <a:endParaRPr kumimoji="1" lang="ja-JP" altLang="en-US" dirty="0" smtClean="0"/>
          </a:p>
        </p:txBody>
      </p:sp>
      <p:sp>
        <p:nvSpPr>
          <p:cNvPr id="23" name="コンテンツ プレースホルダ 22"/>
          <p:cNvSpPr>
            <a:spLocks noGrp="1"/>
          </p:cNvSpPr>
          <p:nvPr>
            <p:ph sz="quarter" idx="12" hasCustomPrompt="1"/>
          </p:nvPr>
        </p:nvSpPr>
        <p:spPr>
          <a:xfrm>
            <a:off x="1142976" y="5000636"/>
            <a:ext cx="5000660" cy="928694"/>
          </a:xfrm>
        </p:spPr>
        <p:txBody>
          <a:bodyPr>
            <a:normAutofit/>
          </a:bodyPr>
          <a:lstStyle>
            <a:lvl1pPr>
              <a:buNone/>
              <a:defRPr kumimoji="1" lang="ja-JP" altLang="en-US" sz="1100" b="0" kern="1200" baseline="0" dirty="0">
                <a:solidFill>
                  <a:srgbClr val="000066"/>
                </a:solidFill>
                <a:latin typeface="+mn-lt"/>
                <a:ea typeface="ＭＳ Ｐゴシック" charset="-128"/>
                <a:cs typeface="+mn-cs"/>
                <a:sym typeface="Wingdings" pitchFamily="2" charset="2"/>
              </a:defRPr>
            </a:lvl1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&lt;</a:t>
            </a:r>
            <a: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添付された教材に関して使用制限があればお書きください</a:t>
            </a:r>
            <a: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&gt;</a:t>
            </a:r>
            <a:br>
              <a:rPr lang="nb-NO" altLang="ja-JP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例：使用される場合にはメールにてご一報ください。</a:t>
            </a:r>
            <a:b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</a:br>
            <a:r>
              <a:rPr lang="ja-JP" altLang="nb-NO" sz="1100" b="0" baseline="0" dirty="0" smtClean="0">
                <a:solidFill>
                  <a:srgbClr val="000066"/>
                </a:solidFill>
                <a:ea typeface="ＭＳ Ｐゴシック" charset="-128"/>
                <a:sym typeface="Wingdings" pitchFamily="2" charset="2"/>
              </a:rPr>
              <a:t>　　 　営利目的での使用は禁止します。　など</a:t>
            </a:r>
            <a:endParaRPr lang="ja-JP" altLang="en-US" sz="1100" b="0" baseline="0" dirty="0">
              <a:solidFill>
                <a:srgbClr val="000066"/>
              </a:solidFill>
              <a:ea typeface="ＭＳ Ｐゴシック" charset="-128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3.xml"/><Relationship Id="rId3" Type="http://schemas.openxmlformats.org/officeDocument/2006/relationships/slideLayout" Target="../slideLayouts/slideLayout3.xml"/><Relationship Id="rId7" Type="http://schemas.openxmlformats.org/officeDocument/2006/relationships/slide" Target="../slides/slid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" Target="../slides/slide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hyperlink" Target="http://www.innovativeteachers.jp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3075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5D9ADC7-83A9-4EAC-A109-2FAA4AE22007}" type="datetimeFigureOut">
              <a:rPr lang="ja-JP" altLang="en-US"/>
              <a:pPr>
                <a:defRPr/>
              </a:pPr>
              <a:t>2007/11/19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21" name="正方形/長方形 20">
            <a:hlinkClick r:id="rId6" action="ppaction://hlinksldjump"/>
          </p:cNvPr>
          <p:cNvSpPr/>
          <p:nvPr/>
        </p:nvSpPr>
        <p:spPr>
          <a:xfrm>
            <a:off x="7286655" y="1643051"/>
            <a:ext cx="1571625" cy="21431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正方形/長方形 21">
            <a:hlinkClick r:id="rId7" action="ppaction://hlinksldjump"/>
          </p:cNvPr>
          <p:cNvSpPr/>
          <p:nvPr/>
        </p:nvSpPr>
        <p:spPr>
          <a:xfrm>
            <a:off x="7286655" y="1357298"/>
            <a:ext cx="1571625" cy="21431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正方形/長方形 22">
            <a:hlinkClick r:id="rId8" action="ppaction://hlinksldjump"/>
          </p:cNvPr>
          <p:cNvSpPr/>
          <p:nvPr/>
        </p:nvSpPr>
        <p:spPr>
          <a:xfrm>
            <a:off x="7286655" y="1928803"/>
            <a:ext cx="1571625" cy="214313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正方形/長方形 27">
            <a:hlinkClick r:id="" action="ppaction://hlinkshowjump?jump=previousslide"/>
          </p:cNvPr>
          <p:cNvSpPr/>
          <p:nvPr/>
        </p:nvSpPr>
        <p:spPr>
          <a:xfrm>
            <a:off x="2000232" y="6357958"/>
            <a:ext cx="642942" cy="42862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正方形/長方形 28">
            <a:hlinkClick r:id="" action="ppaction://hlinkshowjump?jump=nextslide"/>
          </p:cNvPr>
          <p:cNvSpPr/>
          <p:nvPr/>
        </p:nvSpPr>
        <p:spPr>
          <a:xfrm>
            <a:off x="2928926" y="6357958"/>
            <a:ext cx="642942" cy="42862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正方形/長方形 29">
            <a:hlinkClick r:id="" action="ppaction://hlinkshowjump?jump=firstslide"/>
          </p:cNvPr>
          <p:cNvSpPr/>
          <p:nvPr/>
        </p:nvSpPr>
        <p:spPr>
          <a:xfrm>
            <a:off x="3714744" y="6357958"/>
            <a:ext cx="1071570" cy="42862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正方形/長方形 30">
            <a:hlinkClick r:id="rId9"/>
          </p:cNvPr>
          <p:cNvSpPr/>
          <p:nvPr/>
        </p:nvSpPr>
        <p:spPr>
          <a:xfrm>
            <a:off x="4714876" y="6357958"/>
            <a:ext cx="1071570" cy="42862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6" name="正方形/長方形 35">
            <a:hlinkClick r:id="" action="ppaction://hlinkshowjump?jump=endshow"/>
          </p:cNvPr>
          <p:cNvSpPr/>
          <p:nvPr/>
        </p:nvSpPr>
        <p:spPr>
          <a:xfrm>
            <a:off x="5929322" y="6357958"/>
            <a:ext cx="785818" cy="428628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2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-2003___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-2003___2.doc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コンテンツ プレースホルダ 7"/>
          <p:cNvSpPr>
            <a:spLocks noGrp="1"/>
          </p:cNvSpPr>
          <p:nvPr>
            <p:ph sz="quarter" idx="15"/>
          </p:nvPr>
        </p:nvSpPr>
        <p:spPr>
          <a:xfrm>
            <a:off x="2257425" y="2500313"/>
            <a:ext cx="4672013" cy="28575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195" name="コンテンツ プレースホルダ 6"/>
          <p:cNvSpPr>
            <a:spLocks noGrp="1"/>
          </p:cNvSpPr>
          <p:nvPr>
            <p:ph sz="quarter" idx="14"/>
          </p:nvPr>
        </p:nvSpPr>
        <p:spPr>
          <a:xfrm>
            <a:off x="2262188" y="1706563"/>
            <a:ext cx="4672012" cy="650875"/>
          </a:xfrm>
        </p:spPr>
        <p:txBody>
          <a:bodyPr/>
          <a:lstStyle/>
          <a:p>
            <a:endParaRPr lang="ja-JP" altLang="en-US" dirty="0" smtClean="0"/>
          </a:p>
        </p:txBody>
      </p:sp>
      <p:sp>
        <p:nvSpPr>
          <p:cNvPr id="8196" name="コンテンツ プレースホルダ 5"/>
          <p:cNvSpPr>
            <a:spLocks noGrp="1"/>
          </p:cNvSpPr>
          <p:nvPr>
            <p:ph sz="quarter" idx="13"/>
          </p:nvPr>
        </p:nvSpPr>
        <p:spPr>
          <a:xfrm>
            <a:off x="1000125" y="785813"/>
            <a:ext cx="5700713" cy="428625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197" name="コンテンツ プレースホルダ 8"/>
          <p:cNvSpPr>
            <a:spLocks noGrp="1"/>
          </p:cNvSpPr>
          <p:nvPr>
            <p:ph sz="quarter" idx="16"/>
          </p:nvPr>
        </p:nvSpPr>
        <p:spPr>
          <a:xfrm>
            <a:off x="2257425" y="2935288"/>
            <a:ext cx="4672013" cy="28575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198" name="コンテンツ プレースホルダ 9"/>
          <p:cNvSpPr>
            <a:spLocks noGrp="1"/>
          </p:cNvSpPr>
          <p:nvPr>
            <p:ph sz="quarter" idx="17"/>
          </p:nvPr>
        </p:nvSpPr>
        <p:spPr>
          <a:xfrm>
            <a:off x="2257425" y="3362325"/>
            <a:ext cx="4672013" cy="28575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199" name="コンテンツ プレースホルダ 10"/>
          <p:cNvSpPr>
            <a:spLocks noGrp="1"/>
          </p:cNvSpPr>
          <p:nvPr>
            <p:ph sz="quarter" idx="18"/>
          </p:nvPr>
        </p:nvSpPr>
        <p:spPr>
          <a:xfrm>
            <a:off x="2257425" y="3773488"/>
            <a:ext cx="4672013" cy="28575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200" name="コンテンツ プレースホルダ 11"/>
          <p:cNvSpPr>
            <a:spLocks noGrp="1"/>
          </p:cNvSpPr>
          <p:nvPr>
            <p:ph sz="quarter" idx="19"/>
          </p:nvPr>
        </p:nvSpPr>
        <p:spPr>
          <a:xfrm>
            <a:off x="2262188" y="4173538"/>
            <a:ext cx="5310187" cy="57150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201" name="コンテンツ プレースホルダ 12"/>
          <p:cNvSpPr>
            <a:spLocks noGrp="1"/>
          </p:cNvSpPr>
          <p:nvPr>
            <p:ph sz="quarter" idx="20"/>
          </p:nvPr>
        </p:nvSpPr>
        <p:spPr>
          <a:xfrm>
            <a:off x="2262188" y="4857750"/>
            <a:ext cx="5286375" cy="57150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  <p:sp>
        <p:nvSpPr>
          <p:cNvPr id="8202" name="コンテンツ プレースホルダ 13"/>
          <p:cNvSpPr>
            <a:spLocks noGrp="1"/>
          </p:cNvSpPr>
          <p:nvPr>
            <p:ph sz="quarter" idx="21"/>
          </p:nvPr>
        </p:nvSpPr>
        <p:spPr>
          <a:xfrm>
            <a:off x="2257425" y="5543550"/>
            <a:ext cx="5310188" cy="28575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None/>
            </a:pP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コンテンツ プレースホルダ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1026" name="Object 24"/>
          <p:cNvGraphicFramePr>
            <a:graphicFrameLocks noChangeAspect="1"/>
          </p:cNvGraphicFramePr>
          <p:nvPr/>
        </p:nvGraphicFramePr>
        <p:xfrm>
          <a:off x="2428875" y="5421313"/>
          <a:ext cx="914400" cy="857250"/>
        </p:xfrm>
        <a:graphic>
          <a:graphicData uri="http://schemas.openxmlformats.org/presentationml/2006/ole">
            <p:oleObj spid="_x0000_s1026" name="Document" showAsIcon="1" r:id="rId3" imgW="914400" imgH="857160" progId="Word.Document.8">
              <p:embed/>
            </p:oleObj>
          </a:graphicData>
        </a:graphic>
      </p:graphicFrame>
      <p:graphicFrame>
        <p:nvGraphicFramePr>
          <p:cNvPr id="1028" name="Object 34"/>
          <p:cNvGraphicFramePr>
            <a:graphicFrameLocks noChangeAspect="1"/>
          </p:cNvGraphicFramePr>
          <p:nvPr/>
        </p:nvGraphicFramePr>
        <p:xfrm>
          <a:off x="3643306" y="5421313"/>
          <a:ext cx="914400" cy="857250"/>
        </p:xfrm>
        <a:graphic>
          <a:graphicData uri="http://schemas.openxmlformats.org/presentationml/2006/ole">
            <p:oleObj spid="_x0000_s1028" name="Document" showAsIcon="1" r:id="rId4" imgW="914400" imgH="85716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図プレースホルダ 2"/>
          <p:cNvSpPr>
            <a:spLocks noGrp="1" noTextEdit="1"/>
          </p:cNvSpPr>
          <p:nvPr>
            <p:ph type="pic" sz="quarter" idx="10"/>
          </p:nvPr>
        </p:nvSpPr>
        <p:spPr>
          <a:xfrm>
            <a:off x="1143000" y="1428750"/>
            <a:ext cx="5000625" cy="1928813"/>
          </a:xfrm>
        </p:spPr>
      </p:sp>
      <p:sp>
        <p:nvSpPr>
          <p:cNvPr id="9219" name="コンテンツ プレースホルダ 3"/>
          <p:cNvSpPr>
            <a:spLocks noGrp="1"/>
          </p:cNvSpPr>
          <p:nvPr>
            <p:ph sz="quarter" idx="11"/>
          </p:nvPr>
        </p:nvSpPr>
        <p:spPr>
          <a:xfrm>
            <a:off x="1143000" y="3429000"/>
            <a:ext cx="5000625" cy="1214438"/>
          </a:xfrm>
        </p:spPr>
        <p:txBody>
          <a:bodyPr/>
          <a:lstStyle/>
          <a:p>
            <a:endParaRPr/>
          </a:p>
        </p:txBody>
      </p:sp>
      <p:sp>
        <p:nvSpPr>
          <p:cNvPr id="9220" name="コンテンツ プレースホルダ 4"/>
          <p:cNvSpPr>
            <a:spLocks noGrp="1"/>
          </p:cNvSpPr>
          <p:nvPr>
            <p:ph sz="quarter" idx="12"/>
          </p:nvPr>
        </p:nvSpPr>
        <p:spPr>
          <a:xfrm>
            <a:off x="1143000" y="5000625"/>
            <a:ext cx="5000625" cy="928688"/>
          </a:xfrm>
        </p:spPr>
        <p:txBody>
          <a:bodyPr/>
          <a:lstStyle/>
          <a:p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TN授業案(2007Ver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ITN授業案(2007Ver)</Template>
  <TotalTime>0</TotalTime>
  <Words>0</Words>
  <Application>Microsoft Office PowerPoint</Application>
  <PresentationFormat>画面に合わせる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5" baseType="lpstr">
      <vt:lpstr>ITN授業案(2007Ver)</vt:lpstr>
      <vt:lpstr>Document</vt:lpstr>
      <vt:lpstr>スライド 1</vt:lpstr>
      <vt:lpstr>スライド 2</vt:lpstr>
      <vt:lpstr>スライド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v-mihsoy</dc:creator>
  <cp:lastModifiedBy>v-mihsoy</cp:lastModifiedBy>
  <cp:revision>1</cp:revision>
  <dcterms:created xsi:type="dcterms:W3CDTF">2007-11-19T08:50:49Z</dcterms:created>
  <dcterms:modified xsi:type="dcterms:W3CDTF">2007-11-19T08:51:22Z</dcterms:modified>
</cp:coreProperties>
</file>