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59" r:id="rId3"/>
    <p:sldId id="357" r:id="rId4"/>
    <p:sldId id="362" r:id="rId5"/>
    <p:sldId id="363" r:id="rId6"/>
    <p:sldId id="356" r:id="rId7"/>
    <p:sldId id="361" r:id="rId8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0069B5"/>
    <a:srgbClr val="0066CC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502" autoAdjust="0"/>
    <p:restoredTop sz="93481" autoAdjust="0"/>
  </p:normalViewPr>
  <p:slideViewPr>
    <p:cSldViewPr>
      <p:cViewPr>
        <p:scale>
          <a:sx n="75" d="100"/>
          <a:sy n="75" d="100"/>
        </p:scale>
        <p:origin x="-1338" y="-3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-3102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A7E8EC3-B7A9-484D-8C9A-8238FBBF63EA}" type="datetimeFigureOut">
              <a:rPr lang="fr-FR"/>
              <a:pPr>
                <a:defRPr/>
              </a:pPr>
              <a:t>26/11/2007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145C47E-BFA1-47B9-AAE8-8BA826D1D9D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  <a:effectLst/>
        </p:spPr>
        <p:txBody>
          <a:bodyPr vert="horz" wrap="square" lIns="91440" tIns="45720" rIns="91440" bIns="45720" anchor="ctr" compatLnSpc="1"/>
          <a:lstStyle/>
          <a:p>
            <a:pPr lvl="0"/>
            <a:endParaRPr lang="fr-FR" noProof="0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b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b" compatLnSpc="1"/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pPr>
              <a:defRPr/>
            </a:pPr>
            <a:fld id="{E9AB8E27-2DF2-42CE-8B27-945995F1F6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 numCol="1" anchorCtr="0">
            <a:prstTxWarp prst="textNoShape">
              <a:avLst/>
            </a:prstTxWarp>
          </a:bodyPr>
          <a:lstStyle/>
          <a:p>
            <a:fld id="{735B9062-309C-4486-9FF3-3EF98DBEC774}" type="slidenum">
              <a:rPr lang="fr-FR" smtClean="0">
                <a:solidFill>
                  <a:schemeClr val="tx1"/>
                </a:solidFill>
                <a:latin typeface="Arial" charset="0"/>
              </a:rPr>
              <a:pPr/>
              <a:t>1</a:t>
            </a:fld>
            <a:endParaRPr lang="fr-FR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w="9525" cap="flat" algn="ctr">
            <a:solidFill>
              <a:srgbClr val="000000"/>
            </a:solidFill>
            <a:miter lim="800000"/>
            <a:headEnd type="none" w="med" len="med"/>
            <a:tailEnd type="none" w="med" len="med"/>
          </a:ln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numCol="1" anchorCtr="0">
            <a:prstTxWarp prst="textNoShape">
              <a:avLst/>
            </a:prstTxWarp>
          </a:bodyPr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w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6446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3733800"/>
            <a:ext cx="3201988" cy="5381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27988" y="6183313"/>
            <a:ext cx="936625" cy="6302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0" y="6426200"/>
            <a:ext cx="7848600" cy="431800"/>
          </a:xfrm>
          <a:prstGeom prst="rect">
            <a:avLst/>
          </a:prstGeom>
          <a:gradFill rotWithShape="0">
            <a:gsLst>
              <a:gs pos="0">
                <a:srgbClr val="0066CC"/>
              </a:gs>
              <a:gs pos="100000">
                <a:schemeClr val="bg1"/>
              </a:gs>
            </a:gsLst>
            <a:lin ang="0" scaled="1"/>
          </a:gra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n-lt"/>
            </a:endParaRPr>
          </a:p>
        </p:txBody>
      </p:sp>
      <p:sp>
        <p:nvSpPr>
          <p:cNvPr id="15155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0" y="4648200"/>
            <a:ext cx="9144000" cy="1371600"/>
          </a:xfrm>
        </p:spPr>
        <p:txBody>
          <a:bodyPr/>
          <a:lstStyle>
            <a:lvl1pPr marL="0" indent="0" algn="ctr">
              <a:buNone/>
              <a:defRPr sz="3600" i="1">
                <a:solidFill>
                  <a:srgbClr val="0099FF">
                    <a:alpha val="100000"/>
                  </a:srgbClr>
                </a:solidFill>
              </a:defRPr>
            </a:lvl1pPr>
          </a:lstStyle>
          <a:p>
            <a:r>
              <a:rPr lang="fr-FR"/>
              <a:t>Click to edit Master subtitle style</a:t>
            </a:r>
          </a:p>
        </p:txBody>
      </p:sp>
      <p:sp>
        <p:nvSpPr>
          <p:cNvPr id="15155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0" y="1905000"/>
            <a:ext cx="9144000" cy="1371600"/>
          </a:xfrm>
        </p:spPr>
        <p:txBody>
          <a:bodyPr/>
          <a:lstStyle>
            <a:lvl1pPr>
              <a:defRPr>
                <a:solidFill>
                  <a:srgbClr val="0069B5">
                    <a:alpha val="100000"/>
                  </a:srgbClr>
                </a:solidFill>
              </a:defRPr>
            </a:lvl1pPr>
          </a:lstStyle>
          <a:p>
            <a:r>
              <a:rPr lang="fr-FR"/>
              <a:t>Click to edit Master title style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Exakis Paris – 37-41 rue Louise Weiss  75013 Paris – Tel : 01.53.94.82.82 – Fax : 01.53.94.00.12</a:t>
            </a:r>
          </a:p>
          <a:p>
            <a:pPr>
              <a:defRPr/>
            </a:pPr>
            <a:r>
              <a:rPr lang="fr-FR"/>
              <a:t> Copyright Exakis – Reproduction et utilisation interdites sans autorisation.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re et texte sur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0" y="685800"/>
            <a:ext cx="9180513" cy="914400"/>
          </a:xfrm>
        </p:spPr>
        <p:txBody>
          <a:bodyPr rtlCol="0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sz="half" idx="1"/>
          </p:nvPr>
        </p:nvSpPr>
        <p:spPr>
          <a:xfrm>
            <a:off x="457200" y="1828800"/>
            <a:ext cx="8229600" cy="2171700"/>
          </a:xfrm>
        </p:spPr>
        <p:txBody>
          <a:bodyPr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57200" y="4152900"/>
            <a:ext cx="8229600" cy="2171700"/>
          </a:xfrm>
        </p:spPr>
        <p:txBody>
          <a:bodyPr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Exakis Paris – 37-41 rue Louise Weiss  75013 Paris – Tel : 01.53.94.82.82 – Fax : 01.53.94.00.12</a:t>
            </a:r>
          </a:p>
          <a:p>
            <a:pPr>
              <a:defRPr/>
            </a:pPr>
            <a:r>
              <a:rPr lang="fr-FR"/>
              <a:t> Copyright Exakis – Reproduction et utilisation interdites sans autorisation.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0" y="685800"/>
            <a:ext cx="9180513" cy="914400"/>
          </a:xfrm>
        </p:spPr>
        <p:txBody>
          <a:bodyPr rtlCol="0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Exakis Paris – 37-41 rue Louise Weiss  75013 Paris – Tel : 01.53.94.82.82 – Fax : 01.53.94.00.12</a:t>
            </a:r>
          </a:p>
          <a:p>
            <a:pPr>
              <a:defRPr/>
            </a:pPr>
            <a:r>
              <a:rPr lang="fr-FR"/>
              <a:t> Copyright Exakis – Reproduction et utilisation interdites sans autorisation.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Exakis Paris – 37-41 rue Louise Weiss  75013 Paris – Tel : 01.53.94.82.82 – Fax : 01.53.94.00.12</a:t>
            </a:r>
          </a:p>
          <a:p>
            <a:pPr>
              <a:defRPr/>
            </a:pPr>
            <a:r>
              <a:rPr lang="fr-FR"/>
              <a:t> Copyright Exakis – Reproduction et utilisation interdites sans autorisation.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0" y="685800"/>
            <a:ext cx="9180513" cy="914400"/>
          </a:xfrm>
        </p:spPr>
        <p:txBody>
          <a:bodyPr rtlCol="0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4958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4958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Exakis Paris – 37-41 rue Louise Weiss  75013 Paris – Tel : 01.53.94.82.82 – Fax : 01.53.94.00.12</a:t>
            </a:r>
          </a:p>
          <a:p>
            <a:pPr>
              <a:defRPr/>
            </a:pPr>
            <a:r>
              <a:rPr lang="fr-FR"/>
              <a:t> Copyright Exakis – Reproduction et utilisation interdites sans autorisation.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457200" y="1785926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57200" y="2425688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5" y="1785926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5" y="2425688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Exakis Paris – 37-41 rue Louise Weiss  75013 Paris – Tel : 01.53.94.82.82 – Fax : 01.53.94.00.12</a:t>
            </a:r>
          </a:p>
          <a:p>
            <a:pPr>
              <a:defRPr/>
            </a:pPr>
            <a:r>
              <a:rPr lang="fr-FR"/>
              <a:t> Copyright Exakis – Reproduction et utilisation interdites sans autorisation.</a:t>
            </a:r>
          </a:p>
        </p:txBody>
      </p:sp>
      <p:sp>
        <p:nvSpPr>
          <p:cNvPr id="8" name="Rectangle 1"/>
          <p:cNvSpPr>
            <a:spLocks noGrp="1"/>
          </p:cNvSpPr>
          <p:nvPr>
            <p:ph type="title"/>
          </p:nvPr>
        </p:nvSpPr>
        <p:spPr>
          <a:xfrm>
            <a:off x="0" y="685800"/>
            <a:ext cx="9180513" cy="914400"/>
          </a:xfrm>
        </p:spPr>
        <p:txBody>
          <a:bodyPr rtlCol="0"/>
          <a:lstStyle/>
          <a:p>
            <a:r>
              <a:rPr lang="fr-FR" dirty="0"/>
              <a:t>Cliquez pour modifier le style du titre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0" y="685800"/>
            <a:ext cx="9180513" cy="914400"/>
          </a:xfrm>
        </p:spPr>
        <p:txBody>
          <a:bodyPr rtlCol="0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Exakis Paris – 37-41 rue Louise Weiss  75013 Paris – Tel : 01.53.94.82.82 – Fax : 01.53.94.00.12</a:t>
            </a:r>
          </a:p>
          <a:p>
            <a:pPr>
              <a:defRPr/>
            </a:pPr>
            <a:r>
              <a:rPr lang="fr-FR"/>
              <a:t> Copyright Exakis – Reproduction et utilisation interdites sans autorisation.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type="title"/>
          </p:nvPr>
        </p:nvSpPr>
        <p:spPr>
          <a:xfrm>
            <a:off x="0" y="685800"/>
            <a:ext cx="9180513" cy="914400"/>
          </a:xfrm>
        </p:spPr>
        <p:txBody>
          <a:bodyPr rtlCol="0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Exakis Paris – 37-41 rue Louise Weiss  75013 Paris – Tel : 01.53.94.82.82 – Fax : 01.53.94.00.12</a:t>
            </a:r>
          </a:p>
          <a:p>
            <a:pPr>
              <a:defRPr/>
            </a:pPr>
            <a:r>
              <a:rPr lang="fr-FR"/>
              <a:t> Copyright Exakis – Reproduction et utilisation interdites sans autorisation.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type="body" sz="half" idx="1"/>
          </p:nvPr>
        </p:nvSpPr>
        <p:spPr>
          <a:xfrm>
            <a:off x="457200" y="1828800"/>
            <a:ext cx="4038600" cy="4495800"/>
          </a:xfrm>
        </p:spPr>
        <p:txBody>
          <a:bodyPr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495800"/>
          </a:xfrm>
        </p:spPr>
        <p:txBody>
          <a:bodyPr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Rectangle 5"/>
          <p:cNvSpPr>
            <a:spLocks noGrp="1"/>
          </p:cNvSpPr>
          <p:nvPr>
            <p:ph type="title"/>
          </p:nvPr>
        </p:nvSpPr>
        <p:spPr>
          <a:xfrm>
            <a:off x="0" y="685800"/>
            <a:ext cx="9180513" cy="914400"/>
          </a:xfrm>
        </p:spPr>
        <p:txBody>
          <a:bodyPr rtlCol="0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Exakis Paris – 37-41 rue Louise Weiss  75013 Paris – Tel : 01.53.94.82.82 – Fax : 01.53.94.00.12</a:t>
            </a:r>
          </a:p>
          <a:p>
            <a:pPr>
              <a:defRPr/>
            </a:pPr>
            <a:r>
              <a:rPr lang="fr-FR"/>
              <a:t> Copyright Exakis – Reproduction et utilisation interdites sans autorisation.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0" y="685800"/>
            <a:ext cx="9180513" cy="914400"/>
          </a:xfrm>
        </p:spPr>
        <p:txBody>
          <a:bodyPr rtlCol="0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fr-FR" dirty="0"/>
              <a:t>Cliquez pour modifier les styles du texte du masque</a:t>
            </a:r>
            <a:endParaRPr lang="fr-FR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Rectangl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ln>
                  <a:noFill/>
                </a:ln>
                <a:solidFill>
                  <a:srgbClr val="0069B5"/>
                </a:solidFill>
                <a:effectLst/>
              </a:defRPr>
            </a:lvl1pPr>
          </a:lstStyle>
          <a:p>
            <a:pPr>
              <a:defRPr/>
            </a:pPr>
            <a:r>
              <a:rPr lang="fr-FR"/>
              <a:t>Exakis Paris – 37-41 rue Louise Weiss  75013 Paris – Tel : 01.53.94.82.82 – Fax : 01.53.94.00.12</a:t>
            </a:r>
          </a:p>
          <a:p>
            <a:pPr>
              <a:defRPr/>
            </a:pPr>
            <a:r>
              <a:rPr lang="fr-FR"/>
              <a:t> Copyright Exakis – Reproduction et utilisation interdites sans autorisation.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wmf"/><Relationship Id="rId18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0" y="0"/>
            <a:ext cx="9144000" cy="16446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960813" y="685800"/>
            <a:ext cx="5219700" cy="9144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ctr" compatLnSpc="1"/>
          <a:lstStyle/>
          <a:p>
            <a:pPr lvl="0"/>
            <a:r>
              <a:rPr lang="fr-FR"/>
              <a:t>Click to edit Master title</a:t>
            </a:r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4958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027988" y="6183313"/>
            <a:ext cx="936625" cy="6302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50534" name="Rectangle 6"/>
          <p:cNvSpPr>
            <a:spLocks noChangeArrowheads="1"/>
          </p:cNvSpPr>
          <p:nvPr/>
        </p:nvSpPr>
        <p:spPr bwMode="auto">
          <a:xfrm>
            <a:off x="0" y="6426200"/>
            <a:ext cx="7848600" cy="431800"/>
          </a:xfrm>
          <a:prstGeom prst="rect">
            <a:avLst/>
          </a:prstGeom>
          <a:gradFill rotWithShape="0">
            <a:gsLst>
              <a:gs pos="0">
                <a:srgbClr val="0066CC"/>
              </a:gs>
              <a:gs pos="100000">
                <a:schemeClr val="bg1"/>
              </a:gs>
            </a:gsLst>
            <a:lin ang="0" scaled="1"/>
          </a:gra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n-lt"/>
            </a:endParaRPr>
          </a:p>
        </p:txBody>
      </p:sp>
      <p:sp>
        <p:nvSpPr>
          <p:cNvPr id="15053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477000"/>
            <a:ext cx="9144000" cy="3810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ctr" fontAlgn="base">
              <a:spcBef>
                <a:spcPct val="0"/>
              </a:spcBef>
              <a:spcAft>
                <a:spcPct val="0"/>
              </a:spcAft>
              <a:defRPr sz="1000" b="1" i="1" dirty="0">
                <a:solidFill>
                  <a:srgbClr val="0069B5">
                    <a:alpha val="100000"/>
                  </a:srgbClr>
                </a:solidFill>
                <a:effectLst/>
                <a:latin typeface="+mn-lt"/>
                <a:sym typeface="Symbol"/>
              </a:defRPr>
            </a:lvl1pPr>
          </a:lstStyle>
          <a:p>
            <a:pPr>
              <a:defRPr/>
            </a:pPr>
            <a:r>
              <a:rPr lang="fr-FR"/>
              <a:t>Exakis Paris – 37-41 rue Louise Weiss  75013 Paris – Tel : 01.53.94.82.82 – Fax : 01.53.94.00.12</a:t>
            </a:r>
          </a:p>
          <a:p>
            <a:pPr>
              <a:defRPr/>
            </a:pPr>
            <a:r>
              <a:rPr lang="fr-FR"/>
              <a:t> Copyright Exakis – Reproduction et utilisation interdites sans autorisation.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67" r:id="rId7"/>
    <p:sldLayoutId id="2147483668" r:id="rId8"/>
    <p:sldLayoutId id="2147483675" r:id="rId9"/>
    <p:sldLayoutId id="2147483676" r:id="rId10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Trebuchet M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Trebuchet M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Trebuchet M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Trebuchet MS"/>
        </a:defRPr>
      </a:lvl5pPr>
      <a:lvl6pPr marL="457200" algn="ctr" fontAlgn="base">
        <a:spcBef>
          <a:spcPct val="0"/>
        </a:spcBef>
        <a:spcAft>
          <a:spcPct val="0"/>
        </a:spcAft>
        <a:defRPr sz="4000" b="1" i="1">
          <a:solidFill>
            <a:schemeClr val="bg1">
              <a:alpha val="10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rebuchet MS"/>
        </a:defRPr>
      </a:lvl6pPr>
      <a:lvl7pPr marL="914400" algn="ctr" fontAlgn="base">
        <a:spcBef>
          <a:spcPct val="0"/>
        </a:spcBef>
        <a:spcAft>
          <a:spcPct val="0"/>
        </a:spcAft>
        <a:defRPr sz="4000" b="1" i="1">
          <a:solidFill>
            <a:schemeClr val="bg1">
              <a:alpha val="10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rebuchet MS"/>
        </a:defRPr>
      </a:lvl7pPr>
      <a:lvl8pPr marL="1371600" algn="ctr" fontAlgn="base">
        <a:spcBef>
          <a:spcPct val="0"/>
        </a:spcBef>
        <a:spcAft>
          <a:spcPct val="0"/>
        </a:spcAft>
        <a:defRPr sz="4000" b="1" i="1">
          <a:solidFill>
            <a:schemeClr val="bg1">
              <a:alpha val="10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rebuchet MS"/>
        </a:defRPr>
      </a:lvl8pPr>
      <a:lvl9pPr marL="1828800" algn="ctr" fontAlgn="base">
        <a:spcBef>
          <a:spcPct val="0"/>
        </a:spcBef>
        <a:spcAft>
          <a:spcPct val="0"/>
        </a:spcAft>
        <a:defRPr sz="4000" b="1" i="1">
          <a:solidFill>
            <a:schemeClr val="bg1">
              <a:alpha val="10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rebuchet MS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Blip>
          <a:blip r:embed="rId14"/>
        </a:buBlip>
        <a:defRPr sz="2200" b="1">
          <a:solidFill>
            <a:srgbClr val="0069B5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50000"/>
        </a:spcBef>
        <a:spcAft>
          <a:spcPct val="0"/>
        </a:spcAft>
        <a:buBlip>
          <a:blip r:embed="rId15"/>
        </a:buBlip>
        <a:defRPr sz="2000" b="1">
          <a:solidFill>
            <a:srgbClr val="0069B5"/>
          </a:solidFill>
          <a:latin typeface="+mn-lt"/>
        </a:defRPr>
      </a:lvl2pPr>
      <a:lvl3pPr marL="1143000" indent="-228600" algn="l" rtl="0" eaLnBrk="0" fontAlgn="base" hangingPunct="0">
        <a:spcBef>
          <a:spcPct val="50000"/>
        </a:spcBef>
        <a:spcAft>
          <a:spcPct val="0"/>
        </a:spcAft>
        <a:buBlip>
          <a:blip r:embed="rId16"/>
        </a:buBlip>
        <a:defRPr sz="2400">
          <a:solidFill>
            <a:srgbClr val="0069B5"/>
          </a:solidFill>
          <a:latin typeface="+mn-lt"/>
        </a:defRPr>
      </a:lvl3pPr>
      <a:lvl4pPr marL="1600200" indent="-228600" algn="l" rtl="0" eaLnBrk="0" fontAlgn="base" hangingPunct="0">
        <a:spcBef>
          <a:spcPct val="50000"/>
        </a:spcBef>
        <a:spcAft>
          <a:spcPct val="0"/>
        </a:spcAft>
        <a:buBlip>
          <a:blip r:embed="rId17"/>
        </a:buBlip>
        <a:defRPr sz="1600">
          <a:solidFill>
            <a:srgbClr val="0069B5"/>
          </a:solidFill>
          <a:latin typeface="+mn-lt"/>
        </a:defRPr>
      </a:lvl4pPr>
      <a:lvl5pPr marL="2057400" indent="-228600" algn="l" rtl="0" eaLnBrk="0" fontAlgn="base" hangingPunct="0">
        <a:spcBef>
          <a:spcPct val="50000"/>
        </a:spcBef>
        <a:spcAft>
          <a:spcPct val="0"/>
        </a:spcAft>
        <a:buBlip>
          <a:blip r:embed="rId18"/>
        </a:buBlip>
        <a:defRPr sz="1400">
          <a:solidFill>
            <a:srgbClr val="0069B5"/>
          </a:solidFill>
          <a:latin typeface="+mn-lt"/>
        </a:defRPr>
      </a:lvl5pPr>
      <a:lvl6pPr marL="2514600" indent="-228600" algn="l" fontAlgn="base">
        <a:spcBef>
          <a:spcPct val="50000"/>
        </a:spcBef>
        <a:spcAft>
          <a:spcPct val="0"/>
        </a:spcAft>
        <a:buBlip>
          <a:blip r:embed="rId18"/>
        </a:buBlip>
        <a:defRPr sz="1400">
          <a:solidFill>
            <a:srgbClr val="0069B5">
              <a:alpha val="100000"/>
            </a:srgbClr>
          </a:solidFill>
          <a:latin typeface="+mn-lt"/>
        </a:defRPr>
      </a:lvl6pPr>
      <a:lvl7pPr marL="2971800" indent="-228600" algn="l" fontAlgn="base">
        <a:spcBef>
          <a:spcPct val="50000"/>
        </a:spcBef>
        <a:spcAft>
          <a:spcPct val="0"/>
        </a:spcAft>
        <a:buBlip>
          <a:blip r:embed="rId18"/>
        </a:buBlip>
        <a:defRPr sz="1400">
          <a:solidFill>
            <a:srgbClr val="0069B5">
              <a:alpha val="100000"/>
            </a:srgbClr>
          </a:solidFill>
          <a:latin typeface="+mn-lt"/>
        </a:defRPr>
      </a:lvl7pPr>
      <a:lvl8pPr marL="3429000" indent="-228600" algn="l" fontAlgn="base">
        <a:spcBef>
          <a:spcPct val="50000"/>
        </a:spcBef>
        <a:spcAft>
          <a:spcPct val="0"/>
        </a:spcAft>
        <a:buBlip>
          <a:blip r:embed="rId18"/>
        </a:buBlip>
        <a:defRPr sz="1400">
          <a:solidFill>
            <a:srgbClr val="0069B5">
              <a:alpha val="100000"/>
            </a:srgbClr>
          </a:solidFill>
          <a:latin typeface="+mn-lt"/>
        </a:defRPr>
      </a:lvl8pPr>
      <a:lvl9pPr marL="3886200" indent="-228600" algn="l" fontAlgn="base">
        <a:spcBef>
          <a:spcPct val="50000"/>
        </a:spcBef>
        <a:spcAft>
          <a:spcPct val="0"/>
        </a:spcAft>
        <a:buBlip>
          <a:blip r:embed="rId18"/>
        </a:buBlip>
        <a:defRPr sz="1400">
          <a:solidFill>
            <a:srgbClr val="0069B5">
              <a:alpha val="100000"/>
            </a:srgb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eg"/><Relationship Id="rId5" Type="http://schemas.openxmlformats.org/officeDocument/2006/relationships/image" Target="../media/image11.png"/><Relationship Id="rId4" Type="http://schemas.openxmlformats.org/officeDocument/2006/relationships/image" Target="../media/image1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deplex.com/sdctasks" TargetMode="External"/><Relationship Id="rId2" Type="http://schemas.openxmlformats.org/officeDocument/2006/relationships/hyperlink" Target="http://www.codeplex.com/" TargetMode="External"/><Relationship Id="rId1" Type="http://schemas.openxmlformats.org/officeDocument/2006/relationships/slideLayout" Target="../slideLayouts/slideLayout9.xml"/><Relationship Id="rId5" Type="http://schemas.openxmlformats.org/officeDocument/2006/relationships/hyperlink" Target="http://www.codeplex.com/bizunit" TargetMode="External"/><Relationship Id="rId4" Type="http://schemas.openxmlformats.org/officeDocument/2006/relationships/hyperlink" Target="http://www.codeplex.com/BtsRulesEngine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60350"/>
            <a:ext cx="5834063" cy="5035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205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714750" y="279400"/>
            <a:ext cx="5429250" cy="72072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fr-FR" sz="4400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Fréquence MSDN</a:t>
            </a:r>
            <a:endParaRPr lang="fr-FR" sz="4400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268" name="Rectangle 26"/>
          <p:cNvSpPr>
            <a:spLocks noChangeArrowheads="1"/>
          </p:cNvSpPr>
          <p:nvPr/>
        </p:nvSpPr>
        <p:spPr bwMode="auto">
          <a:xfrm>
            <a:off x="0" y="6426200"/>
            <a:ext cx="9144000" cy="431800"/>
          </a:xfrm>
          <a:prstGeom prst="rect">
            <a:avLst/>
          </a:prstGeom>
          <a:gradFill rotWithShape="0">
            <a:gsLst>
              <a:gs pos="0">
                <a:srgbClr val="0066CC"/>
              </a:gs>
              <a:gs pos="100000">
                <a:schemeClr val="bg1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>
              <a:latin typeface="Trebuchet MS" pitchFamily="34" charset="0"/>
            </a:endParaRPr>
          </a:p>
        </p:txBody>
      </p:sp>
      <p:sp>
        <p:nvSpPr>
          <p:cNvPr id="11269" name="Rectangle 31"/>
          <p:cNvSpPr>
            <a:spLocks noChangeArrowheads="1"/>
          </p:cNvSpPr>
          <p:nvPr/>
        </p:nvSpPr>
        <p:spPr bwMode="auto">
          <a:xfrm>
            <a:off x="6905625" y="281940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>
              <a:latin typeface="Trebuchet MS" pitchFamily="34" charset="0"/>
            </a:endParaRPr>
          </a:p>
        </p:txBody>
      </p:sp>
      <p:sp>
        <p:nvSpPr>
          <p:cNvPr id="11270" name="Rectangle 35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fr-FR" sz="1000" b="1" i="1">
                <a:solidFill>
                  <a:srgbClr val="0069B5"/>
                </a:solidFill>
                <a:latin typeface="Trebuchet MS" pitchFamily="34" charset="0"/>
                <a:sym typeface="Symbol" pitchFamily="18" charset="2"/>
              </a:rPr>
              <a:t>Exakis Paris – 37-41 rue Louise Weiss  75013 Paris – Tel : 01.53.94.82.82 – Fax : 01.53.94.00.12</a:t>
            </a:r>
            <a:endParaRPr lang="fr-FR">
              <a:latin typeface="Trebuchet MS" pitchFamily="34" charset="0"/>
            </a:endParaRPr>
          </a:p>
          <a:p>
            <a:pPr algn="ctr"/>
            <a:r>
              <a:rPr lang="fr-FR" sz="1000" b="1" i="1">
                <a:solidFill>
                  <a:srgbClr val="0069B5"/>
                </a:solidFill>
                <a:latin typeface="Trebuchet MS" pitchFamily="34" charset="0"/>
                <a:sym typeface="Symbol" pitchFamily="18" charset="2"/>
              </a:rPr>
              <a:t> </a:t>
            </a:r>
            <a:r>
              <a:rPr lang="fr-FR" sz="1000" b="1" i="1">
                <a:solidFill>
                  <a:srgbClr val="0069B5"/>
                </a:solidFill>
                <a:latin typeface="Trebuchet MS" pitchFamily="34" charset="0"/>
              </a:rPr>
              <a:t>Copyright Exakis – Reproduction et utilisation interdites sans autorisation.</a:t>
            </a:r>
          </a:p>
        </p:txBody>
      </p:sp>
      <p:sp>
        <p:nvSpPr>
          <p:cNvPr id="11271" name="Connecteur droit 17"/>
          <p:cNvSpPr>
            <a:spLocks noChangeShapeType="1"/>
          </p:cNvSpPr>
          <p:nvPr/>
        </p:nvSpPr>
        <p:spPr bwMode="auto">
          <a:xfrm>
            <a:off x="4143375" y="1285875"/>
            <a:ext cx="4500563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3714744" y="1844093"/>
            <a:ext cx="54292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dirty="0" smtClean="0">
                <a:solidFill>
                  <a:srgbClr val="0069B5">
                    <a:alpha val="10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Visual Studio Team System</a:t>
            </a:r>
            <a:endParaRPr lang="fr-F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11273" name="Picture 3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43636" y="2500306"/>
            <a:ext cx="2330450" cy="15763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26" name="Rectangle 25"/>
          <p:cNvSpPr/>
          <p:nvPr/>
        </p:nvSpPr>
        <p:spPr>
          <a:xfrm>
            <a:off x="3786188" y="4572008"/>
            <a:ext cx="5357812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i="1" dirty="0" smtClean="0">
                <a:solidFill>
                  <a:srgbClr val="0069B5">
                    <a:alpha val="10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Emission #2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i="1" dirty="0" smtClean="0">
                <a:solidFill>
                  <a:srgbClr val="0069B5">
                    <a:alpha val="10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le 26 novembre </a:t>
            </a:r>
            <a:r>
              <a:rPr lang="fr-FR" sz="2400" b="1" i="1" dirty="0">
                <a:solidFill>
                  <a:srgbClr val="0069B5">
                    <a:alpha val="10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2007</a:t>
            </a:r>
            <a:endParaRPr lang="fr-F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11275" name="Picture 11" descr="Gold_Partner_rgb_1_3_65_5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313" y="5572125"/>
            <a:ext cx="3571875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6" name="Image 1" descr="530x150_FrequenceMSDN_102507_FR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29058" y="285728"/>
            <a:ext cx="50482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 dirty="0" smtClean="0"/>
              <a:t>Objectifs</a:t>
            </a:r>
            <a:endParaRPr lang="fr-FR" dirty="0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fr-FR" sz="1900" dirty="0" smtClean="0"/>
              <a:t>Fournir les outils adéquats au suivi du projet</a:t>
            </a:r>
          </a:p>
          <a:p>
            <a:pPr lvl="1" eaLnBrk="1" hangingPunct="1">
              <a:defRPr/>
            </a:pPr>
            <a:r>
              <a:rPr lang="fr-FR" sz="1700" dirty="0" smtClean="0">
                <a:solidFill>
                  <a:srgbClr val="0069B5">
                    <a:alpha val="100000"/>
                  </a:srgbClr>
                </a:solidFill>
              </a:rPr>
              <a:t>Planification et affectation des tâches</a:t>
            </a:r>
          </a:p>
          <a:p>
            <a:pPr lvl="1" eaLnBrk="1" hangingPunct="1">
              <a:defRPr/>
            </a:pPr>
            <a:r>
              <a:rPr lang="fr-FR" sz="1700" dirty="0" smtClean="0">
                <a:solidFill>
                  <a:srgbClr val="0069B5">
                    <a:alpha val="100000"/>
                  </a:srgbClr>
                </a:solidFill>
              </a:rPr>
              <a:t>Prévention des situations à risque :</a:t>
            </a:r>
          </a:p>
          <a:p>
            <a:pPr lvl="2" eaLnBrk="1" hangingPunct="1">
              <a:defRPr/>
            </a:pPr>
            <a:r>
              <a:rPr lang="fr-FR" sz="1500" dirty="0" err="1" smtClean="0">
                <a:solidFill>
                  <a:srgbClr val="0069B5">
                    <a:alpha val="100000"/>
                  </a:srgbClr>
                </a:solidFill>
              </a:rPr>
              <a:t>Reporting</a:t>
            </a:r>
            <a:r>
              <a:rPr lang="fr-FR" sz="1500" dirty="0" smtClean="0">
                <a:solidFill>
                  <a:srgbClr val="0069B5">
                    <a:alpha val="100000"/>
                  </a:srgbClr>
                </a:solidFill>
              </a:rPr>
              <a:t> de suivi et d’aide à la décision</a:t>
            </a:r>
          </a:p>
          <a:p>
            <a:pPr lvl="2" eaLnBrk="1" hangingPunct="1">
              <a:defRPr/>
            </a:pPr>
            <a:r>
              <a:rPr lang="fr-FR" sz="1500" dirty="0" smtClean="0">
                <a:solidFill>
                  <a:srgbClr val="0069B5">
                    <a:alpha val="100000"/>
                  </a:srgbClr>
                </a:solidFill>
              </a:rPr>
              <a:t>Alertes sur événements (échec de tests …) </a:t>
            </a:r>
          </a:p>
          <a:p>
            <a:pPr lvl="1" eaLnBrk="1" hangingPunct="1">
              <a:defRPr/>
            </a:pPr>
            <a:r>
              <a:rPr lang="fr-FR" sz="1700" dirty="0" smtClean="0">
                <a:solidFill>
                  <a:srgbClr val="0069B5">
                    <a:alpha val="100000"/>
                  </a:srgbClr>
                </a:solidFill>
              </a:rPr>
              <a:t>Réduire la complexité</a:t>
            </a:r>
          </a:p>
          <a:p>
            <a:pPr eaLnBrk="1" hangingPunct="1">
              <a:defRPr/>
            </a:pPr>
            <a:r>
              <a:rPr lang="fr-FR" sz="1900" dirty="0" smtClean="0"/>
              <a:t>Garantir la qualité et la traçabilité des développements</a:t>
            </a:r>
          </a:p>
          <a:p>
            <a:pPr lvl="1" eaLnBrk="1" hangingPunct="1">
              <a:defRPr/>
            </a:pPr>
            <a:r>
              <a:rPr lang="fr-FR" sz="1700" dirty="0" smtClean="0"/>
              <a:t>Politique de contrôle à l’archivage des sources</a:t>
            </a:r>
          </a:p>
          <a:p>
            <a:pPr lvl="1" eaLnBrk="1" hangingPunct="1">
              <a:defRPr/>
            </a:pPr>
            <a:r>
              <a:rPr lang="fr-FR" sz="1700" dirty="0" smtClean="0"/>
              <a:t>Automatisation des </a:t>
            </a:r>
            <a:r>
              <a:rPr lang="fr-FR" sz="1700" dirty="0" err="1" smtClean="0"/>
              <a:t>builds</a:t>
            </a:r>
            <a:r>
              <a:rPr lang="fr-FR" sz="1700" dirty="0" smtClean="0"/>
              <a:t> et tests associés</a:t>
            </a:r>
          </a:p>
          <a:p>
            <a:pPr eaLnBrk="1" hangingPunct="1">
              <a:defRPr/>
            </a:pPr>
            <a:r>
              <a:rPr lang="fr-FR" sz="1900" dirty="0" smtClean="0"/>
              <a:t>Assouplir le travail et la collaboration au quotidien</a:t>
            </a:r>
          </a:p>
          <a:p>
            <a:pPr lvl="1" eaLnBrk="1" hangingPunct="1">
              <a:defRPr/>
            </a:pPr>
            <a:r>
              <a:rPr lang="fr-FR" sz="1700" dirty="0" smtClean="0">
                <a:solidFill>
                  <a:srgbClr val="0069B5">
                    <a:alpha val="100000"/>
                  </a:srgbClr>
                </a:solidFill>
              </a:rPr>
              <a:t>Des outils connus de tous et adaptés à chacun</a:t>
            </a:r>
          </a:p>
          <a:p>
            <a:pPr lvl="1" eaLnBrk="1" hangingPunct="1">
              <a:defRPr/>
            </a:pPr>
            <a:r>
              <a:rPr lang="fr-FR" sz="1700" dirty="0" smtClean="0">
                <a:solidFill>
                  <a:srgbClr val="0069B5">
                    <a:alpha val="100000"/>
                  </a:srgbClr>
                </a:solidFill>
              </a:rPr>
              <a:t>Adaptation et extensibilité pour une meilleure adoption</a:t>
            </a:r>
          </a:p>
          <a:p>
            <a:pPr lvl="1" eaLnBrk="1" hangingPunct="1">
              <a:defRPr/>
            </a:pPr>
            <a:endParaRPr lang="fr-FR" sz="1700" dirty="0" smtClean="0"/>
          </a:p>
        </p:txBody>
      </p:sp>
      <p:sp>
        <p:nvSpPr>
          <p:cNvPr id="17412" name="Rectangle 3"/>
          <p:cNvSpPr>
            <a:spLocks noGrp="1"/>
          </p:cNvSpPr>
          <p:nvPr>
            <p:ph type="ftr" sz="quarter" idx="10"/>
          </p:nvPr>
        </p:nvSpPr>
        <p:spPr>
          <a:noFill/>
          <a:ln>
            <a:headEnd/>
            <a:tailEnd/>
          </a:ln>
        </p:spPr>
        <p:txBody>
          <a:bodyPr numCol="1" anchorCtr="0">
            <a:prstTxWarp prst="textNoShape">
              <a:avLst/>
            </a:prstTxWarp>
          </a:bodyPr>
          <a:lstStyle/>
          <a:p>
            <a:r>
              <a:rPr lang="fr-FR" smtClean="0">
                <a:solidFill>
                  <a:srgbClr val="0069B5"/>
                </a:solidFill>
                <a:sym typeface="Symbol" pitchFamily="18" charset="2"/>
              </a:rPr>
              <a:t>Exakis Paris – 37-41 rue Louise Weiss  75013 Paris – Tel : 01.53.94.82.82 – Fax : 01.53.94.00.12</a:t>
            </a:r>
          </a:p>
          <a:p>
            <a:r>
              <a:rPr lang="fr-FR" smtClean="0">
                <a:solidFill>
                  <a:srgbClr val="0069B5"/>
                </a:solidFill>
                <a:sym typeface="Symbol" pitchFamily="18" charset="2"/>
              </a:rPr>
              <a:t> Copyright Exakis – Reproduction et utilisation interdites sans autorisation.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Cas fréquemment rencontrés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>
          <a:xfrm>
            <a:off x="457200" y="1828800"/>
            <a:ext cx="8229600" cy="4457720"/>
          </a:xfrm>
        </p:spPr>
        <p:txBody>
          <a:bodyPr>
            <a:normAutofit fontScale="85000" lnSpcReduction="20000"/>
          </a:bodyPr>
          <a:lstStyle/>
          <a:p>
            <a:r>
              <a:rPr lang="fr-FR" dirty="0" smtClean="0"/>
              <a:t>Adaptation ou définition d’un « </a:t>
            </a:r>
            <a:r>
              <a:rPr lang="fr-FR" dirty="0" err="1" smtClean="0"/>
              <a:t>Process</a:t>
            </a:r>
            <a:r>
              <a:rPr lang="fr-FR" dirty="0" smtClean="0"/>
              <a:t> Template » </a:t>
            </a:r>
          </a:p>
          <a:p>
            <a:pPr lvl="1"/>
            <a:r>
              <a:rPr lang="fr-FR" dirty="0" smtClean="0"/>
              <a:t>Définition des </a:t>
            </a:r>
            <a:r>
              <a:rPr lang="fr-FR" dirty="0" err="1" smtClean="0"/>
              <a:t>work</a:t>
            </a:r>
            <a:r>
              <a:rPr lang="fr-FR" dirty="0" smtClean="0"/>
              <a:t> items</a:t>
            </a:r>
          </a:p>
          <a:p>
            <a:pPr lvl="1"/>
            <a:r>
              <a:rPr lang="fr-FR" dirty="0" smtClean="0"/>
              <a:t>Personnalisation du portail d’équipe</a:t>
            </a:r>
          </a:p>
          <a:p>
            <a:pPr lvl="1"/>
            <a:r>
              <a:rPr lang="fr-FR" dirty="0" smtClean="0"/>
              <a:t>Personnalisation des rapports</a:t>
            </a:r>
          </a:p>
          <a:p>
            <a:r>
              <a:rPr lang="fr-FR" dirty="0" smtClean="0"/>
              <a:t>Synchronisation avec des outils de gestion d’anomalies déjà existant au sein d’un système d’information</a:t>
            </a:r>
          </a:p>
          <a:p>
            <a:pPr lvl="1"/>
            <a:r>
              <a:rPr lang="fr-FR" dirty="0" smtClean="0"/>
              <a:t>SharePoint</a:t>
            </a:r>
          </a:p>
          <a:p>
            <a:pPr lvl="1"/>
            <a:r>
              <a:rPr lang="fr-FR" dirty="0" err="1" smtClean="0"/>
              <a:t>Mantis</a:t>
            </a:r>
            <a:endParaRPr lang="fr-FR" dirty="0" smtClean="0"/>
          </a:p>
          <a:p>
            <a:r>
              <a:rPr lang="fr-FR" dirty="0" smtClean="0"/>
              <a:t>Construction des scénarii de tests</a:t>
            </a:r>
          </a:p>
          <a:p>
            <a:pPr lvl="1"/>
            <a:r>
              <a:rPr lang="fr-FR" dirty="0" err="1" smtClean="0"/>
              <a:t>Load</a:t>
            </a:r>
            <a:r>
              <a:rPr lang="fr-FR" dirty="0" smtClean="0"/>
              <a:t> Test simple ou avec des produits tiers tels que SharePoint</a:t>
            </a:r>
          </a:p>
          <a:p>
            <a:pPr lvl="1"/>
            <a:r>
              <a:rPr lang="fr-FR" dirty="0" smtClean="0"/>
              <a:t>Test unitaire et test ordonné</a:t>
            </a:r>
          </a:p>
          <a:p>
            <a:r>
              <a:rPr lang="fr-FR" dirty="0" smtClean="0"/>
              <a:t>Construction de </a:t>
            </a:r>
            <a:r>
              <a:rPr lang="fr-FR" dirty="0" err="1" smtClean="0"/>
              <a:t>builds</a:t>
            </a:r>
            <a:r>
              <a:rPr lang="fr-FR" dirty="0" smtClean="0"/>
              <a:t> spécifiques et adaptés à d’autres produits comme BizTalk Server.</a:t>
            </a:r>
          </a:p>
          <a:p>
            <a:endParaRPr lang="fr-FR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Exakis Paris – 37-41 rue Louise Weiss  75013 Paris – Tel : 01.53.94.82.82 – Fax : 01.53.94.00.12</a:t>
            </a:r>
          </a:p>
          <a:p>
            <a:pPr>
              <a:defRPr/>
            </a:pPr>
            <a:r>
              <a:rPr lang="fr-FR" smtClean="0"/>
              <a:t> Copyright Exakis – Reproduction et utilisation interdites sans autorisation.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Intégration Team System et BizTalk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Garantir son architecture SOA :</a:t>
            </a:r>
          </a:p>
          <a:p>
            <a:pPr lvl="1"/>
            <a:r>
              <a:rPr lang="fr-FR" dirty="0" smtClean="0"/>
              <a:t>Systématisation du contrôle qualité par les tests</a:t>
            </a:r>
          </a:p>
          <a:p>
            <a:pPr lvl="1"/>
            <a:r>
              <a:rPr lang="fr-FR" dirty="0" smtClean="0"/>
              <a:t>Préparation des packages de déploiement de la plateforme</a:t>
            </a:r>
          </a:p>
          <a:p>
            <a:pPr lvl="1"/>
            <a:endParaRPr lang="fr-FR" dirty="0" smtClean="0"/>
          </a:p>
          <a:p>
            <a:r>
              <a:rPr lang="fr-FR" dirty="0" smtClean="0"/>
              <a:t>Les apports immédiats :</a:t>
            </a:r>
          </a:p>
          <a:p>
            <a:pPr lvl="1"/>
            <a:r>
              <a:rPr lang="fr-FR" dirty="0" smtClean="0"/>
              <a:t>Gain de productivité</a:t>
            </a:r>
          </a:p>
          <a:p>
            <a:pPr lvl="1"/>
            <a:r>
              <a:rPr lang="fr-FR" dirty="0" smtClean="0"/>
              <a:t>Fiabilité de la solution</a:t>
            </a:r>
          </a:p>
          <a:p>
            <a:pPr lvl="1"/>
            <a:r>
              <a:rPr lang="fr-FR" dirty="0" smtClean="0"/>
              <a:t>Réduction des coûts d’intégration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Exakis Paris – 37-41 rue Louise Weiss  75013 Paris – Tel : 01.53.94.82.82 – Fax : 01.53.94.00.12</a:t>
            </a:r>
          </a:p>
          <a:p>
            <a:pPr>
              <a:defRPr/>
            </a:pPr>
            <a:r>
              <a:rPr lang="fr-FR" smtClean="0"/>
              <a:t> Copyright Exakis – Reproduction et utilisation interdites sans autorisation.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Détail de l’implémentation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 smtClean="0"/>
              <a:t>La mise en œuvre :</a:t>
            </a:r>
          </a:p>
          <a:p>
            <a:pPr lvl="1"/>
            <a:r>
              <a:rPr lang="fr-FR" dirty="0" smtClean="0"/>
              <a:t>Non supportée nativement par Team </a:t>
            </a:r>
            <a:r>
              <a:rPr lang="fr-FR" dirty="0" err="1" smtClean="0"/>
              <a:t>Build</a:t>
            </a:r>
            <a:r>
              <a:rPr lang="fr-FR" dirty="0" smtClean="0"/>
              <a:t> (</a:t>
            </a:r>
            <a:r>
              <a:rPr lang="fr-FR" dirty="0" err="1" smtClean="0"/>
              <a:t>MSBuild</a:t>
            </a:r>
            <a:r>
              <a:rPr lang="fr-FR" dirty="0" smtClean="0"/>
              <a:t>)</a:t>
            </a:r>
          </a:p>
          <a:p>
            <a:pPr lvl="1"/>
            <a:r>
              <a:rPr lang="fr-FR" dirty="0" smtClean="0"/>
              <a:t>Basée essentiellement sur de la configuration et des librairies « Open Source » hébergée sur </a:t>
            </a:r>
            <a:r>
              <a:rPr lang="fr-FR" dirty="0" err="1" smtClean="0">
                <a:hlinkClick r:id="rId2"/>
              </a:rPr>
              <a:t>CodePlex</a:t>
            </a:r>
            <a:endParaRPr lang="fr-FR" dirty="0" smtClean="0"/>
          </a:p>
          <a:p>
            <a:r>
              <a:rPr lang="fr-FR" dirty="0" smtClean="0"/>
              <a:t>Plateforme de </a:t>
            </a:r>
            <a:r>
              <a:rPr lang="fr-FR" dirty="0" err="1" smtClean="0"/>
              <a:t>build</a:t>
            </a:r>
            <a:r>
              <a:rPr lang="fr-FR" dirty="0" smtClean="0"/>
              <a:t> Team </a:t>
            </a:r>
            <a:r>
              <a:rPr lang="fr-FR" dirty="0" err="1" smtClean="0"/>
              <a:t>Build</a:t>
            </a:r>
            <a:r>
              <a:rPr lang="fr-FR" dirty="0" smtClean="0"/>
              <a:t> : </a:t>
            </a:r>
          </a:p>
          <a:p>
            <a:pPr lvl="1"/>
            <a:r>
              <a:rPr lang="fr-FR" dirty="0" smtClean="0"/>
              <a:t>Installation et configuration au plus proche de la cible : BizTalk, WCF, Socle applicatif (</a:t>
            </a:r>
            <a:r>
              <a:rPr lang="fr-FR" dirty="0" err="1" smtClean="0"/>
              <a:t>EntLib</a:t>
            </a:r>
            <a:r>
              <a:rPr lang="fr-FR" dirty="0" smtClean="0"/>
              <a:t>…).</a:t>
            </a:r>
          </a:p>
          <a:p>
            <a:pPr lvl="1"/>
            <a:r>
              <a:rPr lang="fr-FR" dirty="0" smtClean="0"/>
              <a:t>Mise en place de services « bouchons » dans le cadre d’appel à des services distants.</a:t>
            </a:r>
          </a:p>
          <a:p>
            <a:r>
              <a:rPr lang="fr-FR" dirty="0" smtClean="0"/>
              <a:t>Appel à « devenv.exe » pour la compilation des sources</a:t>
            </a:r>
          </a:p>
          <a:p>
            <a:r>
              <a:rPr lang="fr-FR" dirty="0" smtClean="0"/>
              <a:t>Script </a:t>
            </a:r>
            <a:r>
              <a:rPr lang="fr-FR" dirty="0" err="1" smtClean="0"/>
              <a:t>MSBuild</a:t>
            </a:r>
            <a:r>
              <a:rPr lang="fr-FR" dirty="0" smtClean="0"/>
              <a:t> enrichie par des tâches </a:t>
            </a:r>
            <a:r>
              <a:rPr lang="fr-FR" dirty="0" smtClean="0">
                <a:hlinkClick r:id="rId3"/>
              </a:rPr>
              <a:t>SDC </a:t>
            </a:r>
            <a:r>
              <a:rPr lang="fr-FR" dirty="0" err="1" smtClean="0">
                <a:hlinkClick r:id="rId3"/>
              </a:rPr>
              <a:t>Tasks</a:t>
            </a:r>
            <a:r>
              <a:rPr lang="fr-FR" dirty="0" smtClean="0"/>
              <a:t> :</a:t>
            </a:r>
          </a:p>
          <a:p>
            <a:pPr lvl="1"/>
            <a:r>
              <a:rPr lang="fr-FR" dirty="0" smtClean="0"/>
              <a:t>Déploiement des applications BizTalk (création des ports, </a:t>
            </a:r>
            <a:r>
              <a:rPr lang="fr-FR" dirty="0" err="1" smtClean="0"/>
              <a:t>binding</a:t>
            </a:r>
            <a:r>
              <a:rPr lang="fr-FR" dirty="0" smtClean="0"/>
              <a:t> des orchestrations…).</a:t>
            </a:r>
          </a:p>
          <a:p>
            <a:pPr lvl="1"/>
            <a:r>
              <a:rPr lang="fr-FR" dirty="0" smtClean="0"/>
              <a:t>Packaging des applications BizTalk pour le déploiement sur plateforme de qualification.</a:t>
            </a:r>
          </a:p>
          <a:p>
            <a:r>
              <a:rPr lang="fr-FR" dirty="0" smtClean="0"/>
              <a:t>Script </a:t>
            </a:r>
            <a:r>
              <a:rPr lang="fr-FR" dirty="0" err="1" smtClean="0"/>
              <a:t>MSBuild</a:t>
            </a:r>
            <a:r>
              <a:rPr lang="fr-FR" dirty="0" smtClean="0"/>
              <a:t> enrichie par un développement spécifique ou nouvellement des tâches </a:t>
            </a:r>
            <a:r>
              <a:rPr lang="fr-FR" dirty="0" err="1" smtClean="0">
                <a:hlinkClick r:id="rId4"/>
              </a:rPr>
              <a:t>BtsRulesEngine</a:t>
            </a:r>
            <a:r>
              <a:rPr lang="fr-FR" dirty="0" smtClean="0"/>
              <a:t> :</a:t>
            </a:r>
          </a:p>
          <a:p>
            <a:pPr lvl="1"/>
            <a:r>
              <a:rPr lang="fr-FR" dirty="0" smtClean="0"/>
              <a:t>Déploiement des fichiers de stratégie du moteur de règle.</a:t>
            </a:r>
          </a:p>
          <a:p>
            <a:r>
              <a:rPr lang="fr-FR" dirty="0" smtClean="0"/>
              <a:t>Série de tests unitaires basée sur </a:t>
            </a:r>
            <a:r>
              <a:rPr lang="fr-FR" dirty="0" err="1" smtClean="0">
                <a:hlinkClick r:id="rId5"/>
              </a:rPr>
              <a:t>BizUnit</a:t>
            </a:r>
            <a:endParaRPr lang="fr-FR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Exakis Paris – 37-41 rue Louise Weiss  75013 Paris – Tel : 01.53.94.82.82 – Fax : 01.53.94.00.12</a:t>
            </a:r>
          </a:p>
          <a:p>
            <a:pPr>
              <a:defRPr/>
            </a:pPr>
            <a:r>
              <a:rPr lang="fr-FR" dirty="0" smtClean="0"/>
              <a:t> Copyright Exakis – Reproduction et utilisation interdites sans autorisation.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Nouveautés Team System 2008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Visual Studio 2008 :</a:t>
            </a:r>
          </a:p>
          <a:p>
            <a:pPr lvl="1"/>
            <a:r>
              <a:rPr lang="fr-FR" dirty="0" smtClean="0"/>
              <a:t>Arrivée du Framework .Net 3.5 et du multi-</a:t>
            </a:r>
            <a:r>
              <a:rPr lang="fr-FR" dirty="0" err="1" smtClean="0"/>
              <a:t>targeting</a:t>
            </a:r>
            <a:endParaRPr lang="fr-FR" dirty="0" smtClean="0"/>
          </a:p>
          <a:p>
            <a:pPr lvl="1"/>
            <a:r>
              <a:rPr lang="fr-FR" dirty="0" err="1" smtClean="0"/>
              <a:t>Debugging</a:t>
            </a:r>
            <a:r>
              <a:rPr lang="fr-FR" dirty="0" smtClean="0"/>
              <a:t> JavaScript, applications </a:t>
            </a:r>
            <a:r>
              <a:rPr lang="fr-FR" dirty="0" err="1" smtClean="0"/>
              <a:t>Multi-thread</a:t>
            </a:r>
            <a:r>
              <a:rPr lang="fr-FR" dirty="0" smtClean="0"/>
              <a:t>…</a:t>
            </a:r>
          </a:p>
          <a:p>
            <a:pPr lvl="1"/>
            <a:r>
              <a:rPr lang="fr-FR" dirty="0" err="1" smtClean="0"/>
              <a:t>Profiling</a:t>
            </a:r>
            <a:r>
              <a:rPr lang="fr-FR" dirty="0" smtClean="0"/>
              <a:t> avancé et amélioration des rapports</a:t>
            </a:r>
          </a:p>
          <a:p>
            <a:pPr lvl="1"/>
            <a:r>
              <a:rPr lang="fr-FR" dirty="0" smtClean="0"/>
              <a:t>Tests améliorés (</a:t>
            </a:r>
            <a:r>
              <a:rPr lang="fr-FR" sz="1600" dirty="0" smtClean="0"/>
              <a:t>tests unitaires dans les </a:t>
            </a:r>
            <a:r>
              <a:rPr lang="fr-FR" sz="1600" dirty="0" err="1" smtClean="0"/>
              <a:t>Load</a:t>
            </a:r>
            <a:r>
              <a:rPr lang="fr-FR" sz="1600" dirty="0" smtClean="0"/>
              <a:t> Test, Web Test avec AJAX</a:t>
            </a:r>
            <a:r>
              <a:rPr lang="fr-FR" sz="1600" dirty="0" smtClean="0"/>
              <a:t>…)</a:t>
            </a:r>
          </a:p>
          <a:p>
            <a:pPr lvl="1"/>
            <a:r>
              <a:rPr lang="fr-FR" sz="1600" dirty="0" smtClean="0"/>
              <a:t>…</a:t>
            </a:r>
            <a:endParaRPr lang="fr-FR" sz="1600" dirty="0" smtClean="0"/>
          </a:p>
          <a:p>
            <a:r>
              <a:rPr lang="fr-FR" dirty="0" smtClean="0"/>
              <a:t>Team </a:t>
            </a:r>
            <a:r>
              <a:rPr lang="fr-FR" dirty="0" err="1" smtClean="0"/>
              <a:t>Foundation</a:t>
            </a:r>
            <a:r>
              <a:rPr lang="fr-FR" dirty="0" smtClean="0"/>
              <a:t> 2008 :</a:t>
            </a:r>
          </a:p>
          <a:p>
            <a:pPr lvl="1"/>
            <a:r>
              <a:rPr lang="fr-FR" dirty="0" smtClean="0"/>
              <a:t>Support natif de WSS 3.0 et des instances SQL nommées</a:t>
            </a:r>
          </a:p>
          <a:p>
            <a:pPr lvl="1"/>
            <a:r>
              <a:rPr lang="fr-FR" dirty="0" smtClean="0"/>
              <a:t>Nombreuses évolutions du </a:t>
            </a:r>
            <a:r>
              <a:rPr lang="fr-FR" dirty="0" err="1" smtClean="0"/>
              <a:t>Build</a:t>
            </a:r>
            <a:r>
              <a:rPr lang="fr-FR" dirty="0" smtClean="0"/>
              <a:t> :</a:t>
            </a:r>
          </a:p>
          <a:p>
            <a:pPr lvl="2"/>
            <a:r>
              <a:rPr lang="fr-FR" sz="1700" dirty="0" smtClean="0"/>
              <a:t>Mise en place de l’intégration continue</a:t>
            </a:r>
          </a:p>
          <a:p>
            <a:pPr lvl="2"/>
            <a:r>
              <a:rPr lang="fr-FR" sz="1700" dirty="0" smtClean="0"/>
              <a:t>Meilleure gestion des </a:t>
            </a:r>
            <a:r>
              <a:rPr lang="fr-FR" sz="1700" dirty="0" err="1" smtClean="0"/>
              <a:t>workspaces</a:t>
            </a:r>
            <a:endParaRPr lang="fr-FR" sz="1700" dirty="0" smtClean="0"/>
          </a:p>
          <a:p>
            <a:pPr lvl="2"/>
            <a:r>
              <a:rPr lang="fr-FR" sz="1700" dirty="0" smtClean="0"/>
              <a:t>Possibilité de gérer plusieurs agents de </a:t>
            </a:r>
            <a:r>
              <a:rPr lang="fr-FR" sz="1700" dirty="0" err="1" smtClean="0"/>
              <a:t>build</a:t>
            </a:r>
            <a:endParaRPr lang="fr-FR" sz="1700" dirty="0" smtClean="0"/>
          </a:p>
          <a:p>
            <a:pPr lvl="2"/>
            <a:r>
              <a:rPr lang="fr-FR" sz="1700" dirty="0" smtClean="0"/>
              <a:t>Exécution </a:t>
            </a:r>
            <a:r>
              <a:rPr lang="fr-FR" sz="1700" dirty="0" smtClean="0"/>
              <a:t>multi-</a:t>
            </a:r>
            <a:r>
              <a:rPr lang="fr-FR" sz="1700" dirty="0" err="1" smtClean="0"/>
              <a:t>threadée</a:t>
            </a:r>
            <a:endParaRPr lang="fr-FR" sz="1700" dirty="0" smtClean="0"/>
          </a:p>
          <a:p>
            <a:pPr lvl="1"/>
            <a:r>
              <a:rPr lang="fr-FR" dirty="0" smtClean="0"/>
              <a:t>…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Exakis Paris – 37-41 rue Louise Weiss  75013 Paris – Tel : 01.53.94.82.82 – Fax : 01.53.94.00.12</a:t>
            </a:r>
          </a:p>
          <a:p>
            <a:pPr>
              <a:defRPr/>
            </a:pPr>
            <a:r>
              <a:rPr lang="fr-FR" dirty="0" smtClean="0"/>
              <a:t> Copyright Exakis – Reproduction et utilisation interdites sans autorisation.</a:t>
            </a:r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Gains importants sur les phases de qualification</a:t>
            </a:r>
          </a:p>
          <a:p>
            <a:endParaRPr lang="fr-FR" dirty="0" smtClean="0"/>
          </a:p>
          <a:p>
            <a:r>
              <a:rPr lang="fr-FR" dirty="0" smtClean="0"/>
              <a:t>Traçabilité et intégration </a:t>
            </a:r>
          </a:p>
          <a:p>
            <a:endParaRPr lang="fr-FR" dirty="0" smtClean="0"/>
          </a:p>
          <a:p>
            <a:r>
              <a:rPr lang="fr-FR" dirty="0" smtClean="0"/>
              <a:t>Extensibilité de la plateforme</a:t>
            </a:r>
          </a:p>
          <a:p>
            <a:endParaRPr lang="fr-FR" dirty="0" smtClean="0"/>
          </a:p>
          <a:p>
            <a:r>
              <a:rPr lang="fr-FR" dirty="0" smtClean="0"/>
              <a:t>Communauté active : Power </a:t>
            </a:r>
            <a:r>
              <a:rPr lang="fr-FR" dirty="0" err="1" smtClean="0"/>
              <a:t>Tool</a:t>
            </a:r>
            <a:r>
              <a:rPr lang="fr-FR" dirty="0" smtClean="0"/>
              <a:t>, </a:t>
            </a:r>
            <a:r>
              <a:rPr lang="fr-FR" dirty="0" err="1" smtClean="0"/>
              <a:t>MSBuild</a:t>
            </a:r>
            <a:r>
              <a:rPr lang="fr-FR" dirty="0" smtClean="0"/>
              <a:t> </a:t>
            </a:r>
            <a:r>
              <a:rPr lang="fr-FR" dirty="0" err="1" smtClean="0"/>
              <a:t>Task</a:t>
            </a:r>
            <a:r>
              <a:rPr lang="fr-FR" dirty="0" smtClean="0"/>
              <a:t>…</a:t>
            </a:r>
          </a:p>
          <a:p>
            <a:endParaRPr lang="fr-FR" dirty="0" smtClean="0"/>
          </a:p>
          <a:p>
            <a:r>
              <a:rPr lang="fr-FR" dirty="0" smtClean="0"/>
              <a:t>Avancées significatives avec la version 2008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Exakis Paris – 37-41 rue Louise Weiss  75013 Paris – Tel : 01.53.94.82.82 – Fax : 01.53.94.00.12</a:t>
            </a:r>
          </a:p>
          <a:p>
            <a:pPr>
              <a:defRPr/>
            </a:pPr>
            <a:r>
              <a:rPr lang="fr-FR" smtClean="0"/>
              <a:t> Copyright Exakis – Reproduction et utilisation interdites sans autorisation.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ception personnalisée">
  <a:themeElements>
    <a:clrScheme name="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ception personnalisé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Bureau 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 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 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ureau 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 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 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7897</TotalTime>
  <Words>483</Words>
  <Application>Microsoft Office PowerPoint</Application>
  <PresentationFormat>Affichage à l'écran (4:3)</PresentationFormat>
  <Paragraphs>92</Paragraphs>
  <Slides>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Conception personnalisée</vt:lpstr>
      <vt:lpstr>Fréquence MSDN</vt:lpstr>
      <vt:lpstr>Objectifs</vt:lpstr>
      <vt:lpstr>Cas fréquemment rencontrés</vt:lpstr>
      <vt:lpstr>Intégration Team System et BizTalk</vt:lpstr>
      <vt:lpstr>Détail de l’implémentation</vt:lpstr>
      <vt:lpstr>Nouveautés Team System 2008</vt:lpstr>
      <vt:lpstr>Conclusion</vt:lpstr>
    </vt:vector>
  </TitlesOfParts>
  <Company>EXAKIS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ExaTech</dc:title>
  <dc:subject>Intégration Continue</dc:subject>
  <dc:creator>Arnaud CLERET</dc:creator>
  <cp:lastModifiedBy>Arnaud CLERET</cp:lastModifiedBy>
  <cp:revision>265</cp:revision>
  <dcterms:created xsi:type="dcterms:W3CDTF">2005-11-08T11:33:43Z</dcterms:created>
  <dcterms:modified xsi:type="dcterms:W3CDTF">2007-11-26T04:49:11Z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fixe">
    <vt:lpwstr>PP</vt:lpwstr>
  </property>
</Properties>
</file>