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07" r:id="rId2"/>
  </p:sldMasterIdLst>
  <p:notesMasterIdLst>
    <p:notesMasterId r:id="rId40"/>
  </p:notesMasterIdLst>
  <p:handoutMasterIdLst>
    <p:handoutMasterId r:id="rId41"/>
  </p:handoutMasterIdLst>
  <p:sldIdLst>
    <p:sldId id="646" r:id="rId3"/>
    <p:sldId id="623" r:id="rId4"/>
    <p:sldId id="645" r:id="rId5"/>
    <p:sldId id="648" r:id="rId6"/>
    <p:sldId id="649" r:id="rId7"/>
    <p:sldId id="450" r:id="rId8"/>
    <p:sldId id="451" r:id="rId9"/>
    <p:sldId id="644" r:id="rId10"/>
    <p:sldId id="643" r:id="rId11"/>
    <p:sldId id="458" r:id="rId12"/>
    <p:sldId id="650" r:id="rId13"/>
    <p:sldId id="471" r:id="rId14"/>
    <p:sldId id="472" r:id="rId15"/>
    <p:sldId id="652" r:id="rId16"/>
    <p:sldId id="636" r:id="rId17"/>
    <p:sldId id="662" r:id="rId18"/>
    <p:sldId id="660" r:id="rId19"/>
    <p:sldId id="655" r:id="rId20"/>
    <p:sldId id="638" r:id="rId21"/>
    <p:sldId id="639" r:id="rId22"/>
    <p:sldId id="640" r:id="rId23"/>
    <p:sldId id="641" r:id="rId24"/>
    <p:sldId id="657" r:id="rId25"/>
    <p:sldId id="491" r:id="rId26"/>
    <p:sldId id="659" r:id="rId27"/>
    <p:sldId id="632" r:id="rId28"/>
    <p:sldId id="618" r:id="rId29"/>
    <p:sldId id="583" r:id="rId30"/>
    <p:sldId id="584" r:id="rId31"/>
    <p:sldId id="622" r:id="rId32"/>
    <p:sldId id="585" r:id="rId33"/>
    <p:sldId id="588" r:id="rId34"/>
    <p:sldId id="589" r:id="rId35"/>
    <p:sldId id="586" r:id="rId36"/>
    <p:sldId id="591" r:id="rId37"/>
    <p:sldId id="490" r:id="rId38"/>
    <p:sldId id="647" r:id="rId39"/>
  </p:sldIdLst>
  <p:sldSz cx="9144000" cy="6858000" type="screen4x3"/>
  <p:notesSz cx="6858000" cy="9144000"/>
  <p:defaultTextStyle>
    <a:defPPr>
      <a:defRPr lang="en-US"/>
    </a:defPPr>
    <a:lvl1pPr algn="l" rtl="0" fontAlgn="base">
      <a:spcBef>
        <a:spcPct val="0"/>
      </a:spcBef>
      <a:spcAft>
        <a:spcPct val="0"/>
      </a:spcAft>
      <a:defRPr kern="1200">
        <a:solidFill>
          <a:srgbClr val="A2998A"/>
        </a:solidFill>
        <a:latin typeface="Segoe"/>
        <a:ea typeface="+mn-ea"/>
        <a:cs typeface="+mn-cs"/>
      </a:defRPr>
    </a:lvl1pPr>
    <a:lvl2pPr marL="457200" algn="l" rtl="0" fontAlgn="base">
      <a:spcBef>
        <a:spcPct val="0"/>
      </a:spcBef>
      <a:spcAft>
        <a:spcPct val="0"/>
      </a:spcAft>
      <a:defRPr kern="1200">
        <a:solidFill>
          <a:srgbClr val="A2998A"/>
        </a:solidFill>
        <a:latin typeface="Segoe"/>
        <a:ea typeface="+mn-ea"/>
        <a:cs typeface="+mn-cs"/>
      </a:defRPr>
    </a:lvl2pPr>
    <a:lvl3pPr marL="914400" algn="l" rtl="0" fontAlgn="base">
      <a:spcBef>
        <a:spcPct val="0"/>
      </a:spcBef>
      <a:spcAft>
        <a:spcPct val="0"/>
      </a:spcAft>
      <a:defRPr kern="1200">
        <a:solidFill>
          <a:srgbClr val="A2998A"/>
        </a:solidFill>
        <a:latin typeface="Segoe"/>
        <a:ea typeface="+mn-ea"/>
        <a:cs typeface="+mn-cs"/>
      </a:defRPr>
    </a:lvl3pPr>
    <a:lvl4pPr marL="1371600" algn="l" rtl="0" fontAlgn="base">
      <a:spcBef>
        <a:spcPct val="0"/>
      </a:spcBef>
      <a:spcAft>
        <a:spcPct val="0"/>
      </a:spcAft>
      <a:defRPr kern="1200">
        <a:solidFill>
          <a:srgbClr val="A2998A"/>
        </a:solidFill>
        <a:latin typeface="Segoe"/>
        <a:ea typeface="+mn-ea"/>
        <a:cs typeface="+mn-cs"/>
      </a:defRPr>
    </a:lvl4pPr>
    <a:lvl5pPr marL="1828800" algn="l" rtl="0" fontAlgn="base">
      <a:spcBef>
        <a:spcPct val="0"/>
      </a:spcBef>
      <a:spcAft>
        <a:spcPct val="0"/>
      </a:spcAft>
      <a:defRPr kern="1200">
        <a:solidFill>
          <a:srgbClr val="A2998A"/>
        </a:solidFill>
        <a:latin typeface="Segoe"/>
        <a:ea typeface="+mn-ea"/>
        <a:cs typeface="+mn-cs"/>
      </a:defRPr>
    </a:lvl5pPr>
    <a:lvl6pPr marL="2286000" algn="l" defTabSz="914400" rtl="0" eaLnBrk="1" latinLnBrk="0" hangingPunct="1">
      <a:defRPr kern="1200">
        <a:solidFill>
          <a:srgbClr val="A2998A"/>
        </a:solidFill>
        <a:latin typeface="Segoe"/>
        <a:ea typeface="+mn-ea"/>
        <a:cs typeface="+mn-cs"/>
      </a:defRPr>
    </a:lvl6pPr>
    <a:lvl7pPr marL="2743200" algn="l" defTabSz="914400" rtl="0" eaLnBrk="1" latinLnBrk="0" hangingPunct="1">
      <a:defRPr kern="1200">
        <a:solidFill>
          <a:srgbClr val="A2998A"/>
        </a:solidFill>
        <a:latin typeface="Segoe"/>
        <a:ea typeface="+mn-ea"/>
        <a:cs typeface="+mn-cs"/>
      </a:defRPr>
    </a:lvl7pPr>
    <a:lvl8pPr marL="3200400" algn="l" defTabSz="914400" rtl="0" eaLnBrk="1" latinLnBrk="0" hangingPunct="1">
      <a:defRPr kern="1200">
        <a:solidFill>
          <a:srgbClr val="A2998A"/>
        </a:solidFill>
        <a:latin typeface="Segoe"/>
        <a:ea typeface="+mn-ea"/>
        <a:cs typeface="+mn-cs"/>
      </a:defRPr>
    </a:lvl8pPr>
    <a:lvl9pPr marL="3657600" algn="l" defTabSz="914400" rtl="0" eaLnBrk="1" latinLnBrk="0" hangingPunct="1">
      <a:defRPr kern="1200">
        <a:solidFill>
          <a:srgbClr val="A2998A"/>
        </a:solidFill>
        <a:latin typeface="Segoe"/>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showPr showNarration="1" useTimings="0">
    <p:present/>
    <p:sldAll/>
    <p:penClr>
      <a:prstClr val="red"/>
    </p:penClr>
  </p:showPr>
  <p:clrMru>
    <a:srgbClr val="FFFFFF"/>
    <a:srgbClr val="666666"/>
    <a:srgbClr val="D59E2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69" autoAdjust="0"/>
    <p:restoredTop sz="79399" autoAdjust="0"/>
  </p:normalViewPr>
  <p:slideViewPr>
    <p:cSldViewPr snapToGrid="0">
      <p:cViewPr>
        <p:scale>
          <a:sx n="70" d="100"/>
          <a:sy n="70" d="100"/>
        </p:scale>
        <p:origin x="-984" y="-156"/>
      </p:cViewPr>
      <p:guideLst>
        <p:guide orient="horz" pos="3974"/>
        <p:guide orient="horz" pos="1565"/>
        <p:guide orient="horz" pos="4195"/>
        <p:guide pos="2880"/>
        <p:guide pos="340"/>
        <p:guide pos="1040"/>
        <p:guide pos="54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204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smtClean="0"/>
              <a:t>DAT306</a:t>
            </a: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FE33A2-4BF6-487D-A64B-8901C8A02D2D}" type="datetimeFigureOut">
              <a:rPr lang="en-US" smtClean="0"/>
              <a:pPr/>
              <a:t>4/14/2008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DAT306</a:t>
            </a: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F759D-00E8-4637-B3BD-DDD3D22F1BA4}" type="slidenum">
              <a:rPr lang="en-GB" smtClean="0"/>
              <a:pPr/>
              <a:t>‹#›</a:t>
            </a:fld>
            <a:endParaRPr lang="en-GB"/>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r>
              <a:rPr lang="en-US" smtClean="0"/>
              <a:t>DAT306</a:t>
            </a: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1C9BC253-3C3E-4952-95DF-387E834314BE}" type="slidenum">
              <a:rPr lang="en-US"/>
              <a:pPr>
                <a:defRPr/>
              </a:pPr>
              <a:t>‹#›</a:t>
            </a:fld>
            <a:endParaRPr 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338" y="3798889"/>
            <a:ext cx="6021388" cy="5025322"/>
          </a:xfrm>
        </p:spPr>
        <p:txBody>
          <a:bodyPr>
            <a:noAutofit/>
          </a:bodyPr>
          <a:lstStyle/>
          <a:p>
            <a:pPr>
              <a:buFont typeface="Arial" pitchFamily="34" charset="0"/>
              <a:buChar char="•"/>
            </a:pPr>
            <a:endParaRPr lang="en-US" dirty="0"/>
          </a:p>
        </p:txBody>
      </p:sp>
      <p:sp>
        <p:nvSpPr>
          <p:cNvPr id="4" name="Footer Placeholder 3"/>
          <p:cNvSpPr>
            <a:spLocks noGrp="1"/>
          </p:cNvSpPr>
          <p:nvPr>
            <p:ph type="ftr" sz="quarter" idx="10"/>
          </p:nvPr>
        </p:nvSpPr>
        <p:spPr/>
        <p:txBody>
          <a:bodyPr/>
          <a:lstStyle/>
          <a:p>
            <a:r>
              <a:rPr lang="en-US" dirty="0" smtClean="0"/>
              <a:t>© 2006 Microsoft Corporation. All rights reserved.</a:t>
            </a:r>
          </a:p>
          <a:p>
            <a:r>
              <a:rPr lang="en-US" dirty="0" smtClean="0"/>
              <a:t>This presentation is for informational purposes only. Microsoft makes no warranties, express or implied, in this summary.</a:t>
            </a:r>
            <a:endParaRPr lang="en-US" sz="1200" dirty="0">
              <a:latin typeface="Times New Roman" pitchFamily="18" charset="0"/>
            </a:endParaRPr>
          </a:p>
        </p:txBody>
      </p:sp>
      <p:sp>
        <p:nvSpPr>
          <p:cNvPr id="5" name="Slide Number Placeholder 4"/>
          <p:cNvSpPr>
            <a:spLocks noGrp="1"/>
          </p:cNvSpPr>
          <p:nvPr>
            <p:ph type="sldNum" sz="quarter" idx="11"/>
          </p:nvPr>
        </p:nvSpPr>
        <p:spPr/>
        <p:txBody>
          <a:bodyPr/>
          <a:lstStyle/>
          <a:p>
            <a:fld id="{0474B990-A680-440E-92F0-11DA91EB891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3838" indent="-223838" defTabSz="114300" eaLnBrk="0" hangingPunct="0">
              <a:lnSpc>
                <a:spcPct val="90000"/>
              </a:lnSpc>
              <a:spcBef>
                <a:spcPct val="30000"/>
              </a:spcBef>
              <a:buClr>
                <a:schemeClr val="tx2"/>
              </a:buClr>
              <a:buFont typeface="Wingdings 2" pitchFamily="18" charset="2"/>
              <a:buBlip>
                <a:blip r:embed="rId3"/>
              </a:buBlip>
            </a:pPr>
            <a:endParaRPr lang="en-US" dirty="0" smtClean="0"/>
          </a:p>
        </p:txBody>
      </p:sp>
      <p:sp>
        <p:nvSpPr>
          <p:cNvPr id="4" name="Footer Placeholder 3"/>
          <p:cNvSpPr>
            <a:spLocks noGrp="1"/>
          </p:cNvSpPr>
          <p:nvPr>
            <p:ph type="ftr" sz="quarter" idx="10"/>
          </p:nvPr>
        </p:nvSpPr>
        <p:spPr/>
        <p:txBody>
          <a:bodyPr/>
          <a:lstStyle/>
          <a:p>
            <a:r>
              <a:rPr lang="en-US" smtClean="0"/>
              <a:t>© 2006 Microsoft Corporation. All rights reserved.</a:t>
            </a:r>
          </a:p>
          <a:p>
            <a:r>
              <a:rPr lang="en-US" smtClean="0"/>
              <a:t>This presentation is for informational purposes only. Microsoft makes no warranties, express or implied, in this summary.</a:t>
            </a:r>
            <a:endParaRPr lang="en-US" sz="1200">
              <a:latin typeface="Times New Roman" pitchFamily="18" charset="0"/>
            </a:endParaRPr>
          </a:p>
        </p:txBody>
      </p:sp>
      <p:sp>
        <p:nvSpPr>
          <p:cNvPr id="5" name="Slide Number Placeholder 4"/>
          <p:cNvSpPr>
            <a:spLocks noGrp="1"/>
          </p:cNvSpPr>
          <p:nvPr>
            <p:ph type="sldNum" sz="quarter" idx="11"/>
          </p:nvPr>
        </p:nvSpPr>
        <p:spPr/>
        <p:txBody>
          <a:bodyPr/>
          <a:lstStyle/>
          <a:p>
            <a:fld id="{0474B990-A680-440E-92F0-11DA91EB891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Header Placeholder 1"/>
          <p:cNvSpPr>
            <a:spLocks noGrp="1"/>
          </p:cNvSpPr>
          <p:nvPr>
            <p:ph type="hdr" sz="quarter"/>
          </p:nvPr>
        </p:nvSpPr>
        <p:spPr/>
        <p:txBody>
          <a:bodyPr/>
          <a:lstStyle/>
          <a:p>
            <a:pPr>
              <a:defRPr/>
            </a:pPr>
            <a:r>
              <a:rPr lang="en-US" smtClean="0"/>
              <a:t>Platform Strategy Review 2006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Header Placeholder 1"/>
          <p:cNvSpPr>
            <a:spLocks noGrp="1"/>
          </p:cNvSpPr>
          <p:nvPr>
            <p:ph type="hdr" sz="quarter"/>
          </p:nvPr>
        </p:nvSpPr>
        <p:spPr/>
        <p:txBody>
          <a:bodyPr/>
          <a:lstStyle/>
          <a:p>
            <a:pPr>
              <a:defRPr/>
            </a:pPr>
            <a:r>
              <a:rPr lang="en-US" smtClean="0"/>
              <a:t>Platform Strategy Review 2006</a:t>
            </a:r>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Header Placeholder 1"/>
          <p:cNvSpPr>
            <a:spLocks noGrp="1"/>
          </p:cNvSpPr>
          <p:nvPr>
            <p:ph type="hdr" sz="quarter"/>
          </p:nvPr>
        </p:nvSpPr>
        <p:spPr/>
        <p:txBody>
          <a:bodyPr/>
          <a:lstStyle/>
          <a:p>
            <a:pPr>
              <a:defRPr/>
            </a:pPr>
            <a:r>
              <a:rPr lang="en-US" smtClean="0"/>
              <a:t>Platform Strategy Review 2006</a:t>
            </a:r>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dirty="0" smtClean="0">
              <a:sym typeface="Wingdings" pitchFamily="2" charset="2"/>
            </a:endParaRPr>
          </a:p>
        </p:txBody>
      </p:sp>
      <p:sp>
        <p:nvSpPr>
          <p:cNvPr id="4" name="Slide Number Placeholder 3"/>
          <p:cNvSpPr>
            <a:spLocks noGrp="1"/>
          </p:cNvSpPr>
          <p:nvPr>
            <p:ph type="sldNum" sz="quarter" idx="10"/>
          </p:nvPr>
        </p:nvSpPr>
        <p:spPr/>
        <p:txBody>
          <a:bodyPr/>
          <a:lstStyle/>
          <a:p>
            <a:fld id="{6BAB433A-78FE-4044-BBFF-C5DB71FF3A7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dirty="0"/>
          </a:p>
        </p:txBody>
      </p:sp>
      <p:sp>
        <p:nvSpPr>
          <p:cNvPr id="4" name="Slide Number Placeholder 3"/>
          <p:cNvSpPr>
            <a:spLocks noGrp="1"/>
          </p:cNvSpPr>
          <p:nvPr>
            <p:ph type="sldNum" sz="quarter" idx="10"/>
          </p:nvPr>
        </p:nvSpPr>
        <p:spPr/>
        <p:txBody>
          <a:bodyPr/>
          <a:lstStyle/>
          <a:p>
            <a:pPr>
              <a:defRPr/>
            </a:pPr>
            <a:fld id="{EC84954B-8C5C-4AB2-88F1-2128C6A925BC}"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9C6926-AFF3-424E-B688-A2D8A5AEF62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9C6926-AFF3-424E-B688-A2D8A5AEF62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Header Placeholder 3"/>
          <p:cNvSpPr>
            <a:spLocks noGrp="1"/>
          </p:cNvSpPr>
          <p:nvPr>
            <p:ph type="hdr" sz="quarter" idx="10"/>
          </p:nvPr>
        </p:nvSpPr>
        <p:spPr/>
        <p:txBody>
          <a:bodyPr/>
          <a:lstStyle/>
          <a:p>
            <a:pPr algn="l" defTabSz="914363" rtl="0">
              <a:defRPr/>
            </a:pPr>
            <a:r>
              <a:rPr lang="en-US" sz="1200" kern="1200" dirty="0">
                <a:solidFill>
                  <a:prstClr val="black"/>
                </a:solidFill>
                <a:latin typeface="Calibri"/>
                <a:ea typeface="+mn-ea"/>
                <a:cs typeface="+mn-cs"/>
              </a:rPr>
              <a:t>Windows Mobile</a:t>
            </a:r>
          </a:p>
        </p:txBody>
      </p:sp>
      <p:sp>
        <p:nvSpPr>
          <p:cNvPr id="6" name="Slide Number Placeholder 5"/>
          <p:cNvSpPr>
            <a:spLocks noGrp="1"/>
          </p:cNvSpPr>
          <p:nvPr>
            <p:ph type="sldNum" sz="quarter" idx="12"/>
          </p:nvPr>
        </p:nvSpPr>
        <p:spPr/>
        <p:txBody>
          <a:bodyPr/>
          <a:lstStyle/>
          <a:p>
            <a:pPr algn="r" defTabSz="914363" rtl="0">
              <a:defRPr/>
            </a:pPr>
            <a:fld id="{10B18E41-EF07-4F08-8C0E-79F4FB739459}" type="slidenum">
              <a:rPr lang="en-US" sz="1200" kern="1200">
                <a:solidFill>
                  <a:prstClr val="black"/>
                </a:solidFill>
                <a:latin typeface="Calibri"/>
                <a:ea typeface="+mn-ea"/>
                <a:cs typeface="+mn-cs"/>
              </a:rPr>
              <a:pPr algn="r" defTabSz="914363" rtl="0">
                <a:defRPr/>
              </a:pPr>
              <a:t>4</a:t>
            </a:fld>
            <a:endParaRPr lang="en-US" sz="1200" kern="1200" dirty="0">
              <a:solidFill>
                <a:prstClr val="black"/>
              </a:solidFill>
              <a:latin typeface="Calibri"/>
              <a:ea typeface="+mn-ea"/>
              <a:cs typeface="+mn-cs"/>
            </a:endParaRPr>
          </a:p>
        </p:txBody>
      </p:sp>
      <p:sp>
        <p:nvSpPr>
          <p:cNvPr id="7" name="Notes Placeholder 6"/>
          <p:cNvSpPr>
            <a:spLocks noGrp="1"/>
          </p:cNvSpPr>
          <p:nvPr>
            <p:ph type="body" sz="quarter" idx="13"/>
          </p:nvPr>
        </p:nvSpPr>
        <p:spPr>
          <a:xfrm>
            <a:off x="308349" y="4343401"/>
            <a:ext cx="6305107" cy="4577490"/>
          </a:xfrm>
        </p:spPr>
        <p:txBody>
          <a:bodyPr>
            <a:normAutofit fontScale="85000" lnSpcReduction="20000"/>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4/14/2008 11:39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4/14/2008 11:39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logo-box_BIG.png"/>
          <p:cNvPicPr>
            <a:picLocks noChangeAspect="1"/>
          </p:cNvPicPr>
          <p:nvPr userDrawn="1"/>
        </p:nvPicPr>
        <p:blipFill>
          <a:blip r:embed="rId2" cstate="email"/>
          <a:srcRect/>
          <a:stretch>
            <a:fillRect/>
          </a:stretch>
        </p:blipFill>
        <p:spPr bwMode="auto">
          <a:xfrm>
            <a:off x="430213" y="0"/>
            <a:ext cx="3313112" cy="1897063"/>
          </a:xfrm>
          <a:prstGeom prst="rect">
            <a:avLst/>
          </a:prstGeom>
          <a:noFill/>
          <a:ln w="9525">
            <a:noFill/>
            <a:miter lim="800000"/>
            <a:headEnd/>
            <a:tailEnd/>
          </a:ln>
        </p:spPr>
      </p:pic>
      <p:pic>
        <p:nvPicPr>
          <p:cNvPr id="5" name="Picture 4" descr="title-slide-lines_BIG.png"/>
          <p:cNvPicPr>
            <a:picLocks noChangeAspect="1"/>
          </p:cNvPicPr>
          <p:nvPr userDrawn="1"/>
        </p:nvPicPr>
        <p:blipFill>
          <a:blip r:embed="rId3" cstate="email"/>
          <a:srcRect/>
          <a:stretch>
            <a:fillRect/>
          </a:stretch>
        </p:blipFill>
        <p:spPr bwMode="auto">
          <a:xfrm>
            <a:off x="0" y="2997200"/>
            <a:ext cx="3360738" cy="3860800"/>
          </a:xfrm>
          <a:prstGeom prst="rect">
            <a:avLst/>
          </a:prstGeom>
          <a:noFill/>
          <a:ln w="9525">
            <a:noFill/>
            <a:miter lim="800000"/>
            <a:headEnd/>
            <a:tailEnd/>
          </a:ln>
        </p:spPr>
      </p:pic>
      <p:pic>
        <p:nvPicPr>
          <p:cNvPr id="6" name="Picture 6" descr="Dev-logo_BIG.png"/>
          <p:cNvPicPr>
            <a:picLocks noChangeAspect="1"/>
          </p:cNvPicPr>
          <p:nvPr userDrawn="1"/>
        </p:nvPicPr>
        <p:blipFill>
          <a:blip r:embed="rId4" cstate="email"/>
          <a:srcRect/>
          <a:stretch>
            <a:fillRect/>
          </a:stretch>
        </p:blipFill>
        <p:spPr bwMode="auto">
          <a:xfrm>
            <a:off x="711200" y="685800"/>
            <a:ext cx="2722563" cy="846138"/>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914400"/>
            <a:ext cx="8382000" cy="5410200"/>
          </a:xfrm>
        </p:spPr>
        <p:txBody>
          <a:bodyPr>
            <a:normAutofit/>
          </a:bodyPr>
          <a:lstStyle>
            <a:lvl1pPr>
              <a:lnSpc>
                <a:spcPct val="90000"/>
              </a:lnSpc>
              <a:buClrTx/>
              <a:buFont typeface="Wingdings" pitchFamily="2" charset="2"/>
              <a:buChar char="§"/>
              <a:defRPr sz="2800">
                <a:solidFill>
                  <a:schemeClr val="bg1"/>
                </a:solidFill>
              </a:defRPr>
            </a:lvl1pPr>
            <a:lvl2pPr>
              <a:lnSpc>
                <a:spcPct val="90000"/>
              </a:lnSpc>
              <a:buClrTx/>
              <a:buFont typeface="Wingdings" pitchFamily="2" charset="2"/>
              <a:buChar char="§"/>
              <a:defRPr sz="2400">
                <a:solidFill>
                  <a:schemeClr val="bg1"/>
                </a:solidFill>
              </a:defRPr>
            </a:lvl2pPr>
            <a:lvl3pPr>
              <a:lnSpc>
                <a:spcPct val="90000"/>
              </a:lnSpc>
              <a:buClrTx/>
              <a:buFont typeface="Wingdings" pitchFamily="2" charset="2"/>
              <a:buChar char="§"/>
              <a:defRPr sz="2000">
                <a:solidFill>
                  <a:schemeClr val="bg1"/>
                </a:solidFill>
              </a:defRPr>
            </a:lvl3pPr>
            <a:lvl4pPr>
              <a:lnSpc>
                <a:spcPct val="90000"/>
              </a:lnSpc>
              <a:buClrTx/>
              <a:buFont typeface="Wingdings" pitchFamily="2" charset="2"/>
              <a:buChar char="§"/>
              <a:defRPr sz="2000">
                <a:solidFill>
                  <a:schemeClr val="bg1"/>
                </a:solidFill>
              </a:defRPr>
            </a:lvl4pPr>
            <a:lvl5pPr>
              <a:lnSpc>
                <a:spcPct val="90000"/>
              </a:lnSpc>
              <a:buClrTx/>
              <a:buFont typeface="Wingdings" pitchFamily="2" charset="2"/>
              <a:buChar char="§"/>
              <a:defRPr sz="20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88668"/>
            <a:ext cx="7486024" cy="369332"/>
          </a:xfrm>
          <a:prstGeom prst="rect">
            <a:avLst/>
          </a:prstGeom>
          <a:noFill/>
        </p:spPr>
        <p:txBody>
          <a:bodyPr wrap="none" rtlCol="0">
            <a:spAutoFit/>
          </a:bodyPr>
          <a:lstStyle/>
          <a:p>
            <a:r>
              <a:rPr lang="en-US" b="1" dirty="0" smtClean="0"/>
              <a:t>2007-11-12		</a:t>
            </a:r>
            <a:fld id="{2A3373E4-E152-464A-9DF9-543A60A0D31F}" type="slidenum">
              <a:rPr lang="en-US" b="1" smtClean="0"/>
              <a:pPr/>
              <a:t>‹#›</a:t>
            </a:fld>
            <a:r>
              <a:rPr lang="en-US" b="1" dirty="0" smtClean="0"/>
              <a:t>		</a:t>
            </a:r>
            <a:r>
              <a:rPr lang="en-US" b="1" dirty="0" smtClean="0">
                <a:latin typeface="Times New Roman"/>
                <a:cs typeface="Times New Roman"/>
              </a:rPr>
              <a:t>© Donald F. Ferguson 2007</a:t>
            </a:r>
            <a:endParaRPr lang="en-US" b="1"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115456"/>
            <a:ext cx="7681913" cy="899886"/>
          </a:xfrm>
        </p:spPr>
        <p:txBody>
          <a:bodyPr anchor="ctr" anchorCtr="0">
            <a:noAutofit/>
          </a:bodyPr>
          <a:lstStyle>
            <a:lvl1pPr>
              <a:lnSpc>
                <a:spcPct val="90000"/>
              </a:lnSpc>
              <a:defRPr sz="54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2819906"/>
            <a:ext cx="7392987" cy="685294"/>
          </a:xfrm>
        </p:spPr>
        <p:txBody>
          <a:bodyPr anchor="ctr" anchorCtr="0">
            <a:noAutofit/>
          </a:bodyPr>
          <a:lstStyle>
            <a:lvl1pPr>
              <a:lnSpc>
                <a:spcPct val="90000"/>
              </a:lnSpc>
              <a:defRPr sz="48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1730829"/>
            <a:ext cx="7690114" cy="935037"/>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500" b="1" i="0" u="none" strike="noStrike" kern="1200" cap="none" spc="-642" normalizeH="0" baseline="0" noProof="0" dirty="0" smtClean="0">
                <a:ln w="1270">
                  <a:solidFill>
                    <a:srgbClr val="0070C0">
                      <a:alpha val="27000"/>
                    </a:srgbClr>
                  </a:solidFill>
                </a:ln>
                <a:gradFill flip="none" rotWithShape="1">
                  <a:gsLst>
                    <a:gs pos="90000">
                      <a:srgbClr val="2E5682"/>
                    </a:gs>
                    <a:gs pos="12000">
                      <a:srgbClr val="A3C6FF"/>
                    </a:gs>
                  </a:gsLst>
                  <a:lin ang="5400000" scaled="1"/>
                  <a:tileRect/>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lvl1pPr>
              <a:defRPr lang="en-US" sz="48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2">
    <p:spTree>
      <p:nvGrpSpPr>
        <p:cNvPr id="1" name=""/>
        <p:cNvGrpSpPr/>
        <p:nvPr/>
      </p:nvGrpSpPr>
      <p:grpSpPr>
        <a:xfrm>
          <a:off x="0" y="0"/>
          <a:ext cx="0" cy="0"/>
          <a:chOff x="0" y="0"/>
          <a:chExt cx="0" cy="0"/>
        </a:xfrm>
      </p:grpSpPr>
      <p:pic>
        <p:nvPicPr>
          <p:cNvPr id="5" name="Picture 4" descr="title-slide-lines_BIG.png"/>
          <p:cNvPicPr>
            <a:picLocks noChangeAspect="1"/>
          </p:cNvPicPr>
          <p:nvPr userDrawn="1"/>
        </p:nvPicPr>
        <p:blipFill>
          <a:blip r:embed="rId2" cstate="email"/>
          <a:srcRect/>
          <a:stretch>
            <a:fillRect/>
          </a:stretch>
        </p:blipFill>
        <p:spPr bwMode="auto">
          <a:xfrm>
            <a:off x="0" y="2997200"/>
            <a:ext cx="3360738" cy="3860800"/>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solidFill>
                  <a:schemeClr val="tx2"/>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914400"/>
            <a:ext cx="8382000" cy="1809726"/>
          </a:xfrm>
        </p:spPr>
        <p:txBody>
          <a:bodyPr>
            <a:normAutofit/>
          </a:bodyPr>
          <a:lstStyle>
            <a:lvl1pPr>
              <a:lnSpc>
                <a:spcPct val="90000"/>
              </a:lnSpc>
              <a:buClrTx/>
              <a:buFont typeface="Wingdings" pitchFamily="2" charset="2"/>
              <a:buChar char="§"/>
              <a:defRPr sz="2800">
                <a:solidFill>
                  <a:schemeClr val="tx2"/>
                </a:solidFill>
              </a:defRPr>
            </a:lvl1pPr>
            <a:lvl2pPr>
              <a:lnSpc>
                <a:spcPct val="90000"/>
              </a:lnSpc>
              <a:buClrTx/>
              <a:buFont typeface="Wingdings" pitchFamily="2" charset="2"/>
              <a:buChar char="§"/>
              <a:defRPr sz="2400">
                <a:solidFill>
                  <a:schemeClr val="tx2"/>
                </a:solidFill>
              </a:defRPr>
            </a:lvl2pPr>
            <a:lvl3pPr>
              <a:lnSpc>
                <a:spcPct val="90000"/>
              </a:lnSpc>
              <a:buClrTx/>
              <a:buFont typeface="Wingdings" pitchFamily="2" charset="2"/>
              <a:buChar char="§"/>
              <a:defRPr sz="2000">
                <a:solidFill>
                  <a:schemeClr val="tx2"/>
                </a:solidFill>
              </a:defRPr>
            </a:lvl3pPr>
            <a:lvl4pPr>
              <a:lnSpc>
                <a:spcPct val="90000"/>
              </a:lnSpc>
              <a:buClrTx/>
              <a:buFont typeface="Wingdings" pitchFamily="2" charset="2"/>
              <a:buChar char="§"/>
              <a:defRPr sz="2000">
                <a:solidFill>
                  <a:schemeClr val="tx2"/>
                </a:solidFill>
              </a:defRPr>
            </a:lvl4pPr>
            <a:lvl5pPr>
              <a:lnSpc>
                <a:spcPct val="90000"/>
              </a:lnSpc>
              <a:buClrTx/>
              <a:buFont typeface="Wingdings" pitchFamily="2" charset="2"/>
              <a:buChar cha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88668"/>
            <a:ext cx="7486024" cy="369332"/>
          </a:xfrm>
          <a:prstGeom prst="rect">
            <a:avLst/>
          </a:prstGeom>
          <a:noFill/>
        </p:spPr>
        <p:txBody>
          <a:bodyPr wrap="none" rtlCol="0">
            <a:spAutoFit/>
          </a:bodyPr>
          <a:lstStyle/>
          <a:p>
            <a:r>
              <a:rPr lang="en-US" b="1" dirty="0" smtClean="0"/>
              <a:t>2007-11-12		</a:t>
            </a:r>
            <a:fld id="{2A3373E4-E152-464A-9DF9-543A60A0D31F}" type="slidenum">
              <a:rPr lang="en-US" b="1" smtClean="0"/>
              <a:pPr/>
              <a:t>‹#›</a:t>
            </a:fld>
            <a:r>
              <a:rPr lang="en-US" b="1" dirty="0" smtClean="0"/>
              <a:t>		</a:t>
            </a:r>
            <a:r>
              <a:rPr lang="en-US" b="1" dirty="0" smtClean="0">
                <a:latin typeface="Times New Roman"/>
                <a:cs typeface="Times New Roman"/>
              </a:rPr>
              <a:t>© Donald F. Ferguson 2007</a:t>
            </a:r>
            <a:endParaRPr lang="en-US" b="1"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Roadmap">
    <p:spTree>
      <p:nvGrpSpPr>
        <p:cNvPr id="1" name=""/>
        <p:cNvGrpSpPr/>
        <p:nvPr/>
      </p:nvGrpSpPr>
      <p:grpSpPr>
        <a:xfrm>
          <a:off x="0" y="0"/>
          <a:ext cx="0" cy="0"/>
          <a:chOff x="0" y="0"/>
          <a:chExt cx="0" cy="0"/>
        </a:xfrm>
      </p:grpSpPr>
      <p:pic>
        <p:nvPicPr>
          <p:cNvPr id="4" name="Picture 2" descr="C:\Data\Presentations\_Artwork\Artwork_Imagery\Shapes and Graphics\Roadmaps and traffic signs\road.png"/>
          <p:cNvPicPr>
            <a:picLocks noChangeAspect="1" noChangeArrowheads="1"/>
          </p:cNvPicPr>
          <p:nvPr userDrawn="1"/>
        </p:nvPicPr>
        <p:blipFill>
          <a:blip r:embed="rId2"/>
          <a:srcRect/>
          <a:stretch>
            <a:fillRect/>
          </a:stretch>
        </p:blipFill>
        <p:spPr bwMode="auto">
          <a:xfrm>
            <a:off x="0" y="201925"/>
            <a:ext cx="9144000" cy="6858001"/>
          </a:xfrm>
          <a:prstGeom prst="rect">
            <a:avLst/>
          </a:prstGeom>
          <a:noFill/>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85750"/>
            <a:ext cx="8048625" cy="701221"/>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10"/>
          </p:nvPr>
        </p:nvSpPr>
        <p:spPr>
          <a:xfrm>
            <a:off x="544286" y="906694"/>
            <a:ext cx="8048625" cy="385763"/>
          </a:xfrm>
        </p:spPr>
        <p:txBody>
          <a:bodyPr/>
          <a:lstStyle>
            <a:lvl1pPr>
              <a:buNone/>
              <a:defRPr lang="en-US" sz="2800" dirty="0" smtClean="0">
                <a:solidFill>
                  <a:schemeClr val="tx2"/>
                </a:solidFill>
                <a:latin typeface="+mj-lt"/>
                <a:ea typeface="+mj-ea"/>
                <a:cs typeface="+mj-cs"/>
              </a:defRPr>
            </a:lvl1pPr>
          </a:lstStyle>
          <a:p>
            <a:pPr lvl="0"/>
            <a:r>
              <a:rPr lang="en-US" dirty="0" smtClean="0"/>
              <a:t>Click to edit Master text styles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9.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srcRect/>
          <a:stretch>
            <a:fillRect/>
          </a:stretch>
        </a:blipFill>
        <a:effectLst/>
      </p:bgPr>
    </p:bg>
    <p:spTree>
      <p:nvGrpSpPr>
        <p:cNvPr id="1" name=""/>
        <p:cNvGrpSpPr/>
        <p:nvPr/>
      </p:nvGrpSpPr>
      <p:grpSpPr>
        <a:xfrm>
          <a:off x="0" y="0"/>
          <a:ext cx="0" cy="0"/>
          <a:chOff x="0" y="0"/>
          <a:chExt cx="0" cy="0"/>
        </a:xfrm>
      </p:grpSpPr>
      <p:pic>
        <p:nvPicPr>
          <p:cNvPr id="1026" name="Picture 4" descr="title-slide-lines-grey_BIG.png"/>
          <p:cNvPicPr>
            <a:picLocks noChangeAspect="1"/>
          </p:cNvPicPr>
          <p:nvPr userDrawn="1"/>
        </p:nvPicPr>
        <p:blipFill>
          <a:blip r:embed="rId19" cstate="email">
            <a:lum bright="-6000"/>
          </a:blip>
          <a:srcRect/>
          <a:stretch>
            <a:fillRect/>
          </a:stretch>
        </p:blipFill>
        <p:spPr bwMode="auto">
          <a:xfrm>
            <a:off x="0" y="2990850"/>
            <a:ext cx="3367088" cy="3867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285750"/>
            <a:ext cx="80486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8" r:id="rId2"/>
    <p:sldLayoutId id="2147483651" r:id="rId3"/>
    <p:sldLayoutId id="2147483670" r:id="rId4"/>
    <p:sldLayoutId id="2147483669"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71" r:id="rId14"/>
    <p:sldLayoutId id="2147483672" r:id="rId15"/>
    <p:sldLayoutId id="2147483724" r:id="rId16"/>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Segoe"/>
        </a:defRPr>
      </a:lvl2pPr>
      <a:lvl3pPr algn="l" rtl="0" eaLnBrk="0" fontAlgn="base" hangingPunct="0">
        <a:spcBef>
          <a:spcPct val="0"/>
        </a:spcBef>
        <a:spcAft>
          <a:spcPct val="0"/>
        </a:spcAft>
        <a:defRPr sz="4000">
          <a:solidFill>
            <a:schemeClr val="accent1"/>
          </a:solidFill>
          <a:latin typeface="Segoe"/>
        </a:defRPr>
      </a:lvl3pPr>
      <a:lvl4pPr algn="l" rtl="0" eaLnBrk="0" fontAlgn="base" hangingPunct="0">
        <a:spcBef>
          <a:spcPct val="0"/>
        </a:spcBef>
        <a:spcAft>
          <a:spcPct val="0"/>
        </a:spcAft>
        <a:defRPr sz="4000">
          <a:solidFill>
            <a:schemeClr val="accent1"/>
          </a:solidFill>
          <a:latin typeface="Segoe"/>
        </a:defRPr>
      </a:lvl4pPr>
      <a:lvl5pPr algn="l" rtl="0" eaLnBrk="0" fontAlgn="base" hangingPunct="0">
        <a:spcBef>
          <a:spcPct val="0"/>
        </a:spcBef>
        <a:spcAft>
          <a:spcPct val="0"/>
        </a:spcAft>
        <a:defRPr sz="4000">
          <a:solidFill>
            <a:schemeClr val="accent1"/>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0" fontAlgn="base" hangingPunct="0">
        <a:spcBef>
          <a:spcPct val="20000"/>
        </a:spcBef>
        <a:spcAft>
          <a:spcPct val="0"/>
        </a:spcAft>
        <a:buClr>
          <a:schemeClr val="accent1"/>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000">
          <a:solidFill>
            <a:schemeClr val="bg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bg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bg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5"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gif"/><Relationship Id="rId18" Type="http://schemas.openxmlformats.org/officeDocument/2006/relationships/image" Target="../media/image22.jpeg"/><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hyperlink" Target="http://www.ebay.com/" TargetMode="External"/><Relationship Id="rId17" Type="http://schemas.openxmlformats.org/officeDocument/2006/relationships/image" Target="../media/image21.jpeg"/><Relationship Id="rId2" Type="http://schemas.openxmlformats.org/officeDocument/2006/relationships/notesSlide" Target="../notesSlides/notesSlide10.xml"/><Relationship Id="rId16" Type="http://schemas.openxmlformats.org/officeDocument/2006/relationships/image" Target="../media/image55.gif"/><Relationship Id="rId1" Type="http://schemas.openxmlformats.org/officeDocument/2006/relationships/slideLayout" Target="../slideLayouts/slideLayout8.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hyperlink" Target="http://www.rightnow.com/" TargetMode="External"/><Relationship Id="rId15" Type="http://schemas.openxmlformats.org/officeDocument/2006/relationships/hyperlink" Target="http://www.salesforce.com/products/" TargetMode="External"/><Relationship Id="rId10" Type="http://schemas.openxmlformats.org/officeDocument/2006/relationships/image" Target="../media/image51.gif"/><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54.gif"/></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69.png"/><Relationship Id="rId3" Type="http://schemas.openxmlformats.org/officeDocument/2006/relationships/image" Target="../media/image4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8.png"/><Relationship Id="rId2" Type="http://schemas.openxmlformats.org/officeDocument/2006/relationships/notesSlide" Target="../notesSlides/notesSlide11.xml"/><Relationship Id="rId16" Type="http://schemas.openxmlformats.org/officeDocument/2006/relationships/image" Target="../media/image49.png"/><Relationship Id="rId20"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3.xml"/><Relationship Id="rId7" Type="http://schemas.openxmlformats.org/officeDocument/2006/relationships/slideLayout" Target="../slideLayouts/slideLayout8.xml"/><Relationship Id="rId12" Type="http://schemas.openxmlformats.org/officeDocument/2006/relationships/image" Target="../media/image7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5.png"/><Relationship Id="rId5" Type="http://schemas.openxmlformats.org/officeDocument/2006/relationships/tags" Target="../tags/tag5.xml"/><Relationship Id="rId10" Type="http://schemas.openxmlformats.org/officeDocument/2006/relationships/image" Target="../media/image74.png"/><Relationship Id="rId4" Type="http://schemas.openxmlformats.org/officeDocument/2006/relationships/tags" Target="../tags/tag4.xml"/><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79.png"/><Relationship Id="rId3" Type="http://schemas.openxmlformats.org/officeDocument/2006/relationships/tags" Target="../tags/tag9.xml"/><Relationship Id="rId7" Type="http://schemas.openxmlformats.org/officeDocument/2006/relationships/slideLayout" Target="../slideLayouts/slideLayout8.xml"/><Relationship Id="rId12" Type="http://schemas.openxmlformats.org/officeDocument/2006/relationships/image" Target="../media/image7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77.png"/><Relationship Id="rId5" Type="http://schemas.openxmlformats.org/officeDocument/2006/relationships/tags" Target="../tags/tag11.xml"/><Relationship Id="rId10" Type="http://schemas.openxmlformats.org/officeDocument/2006/relationships/image" Target="../media/image75.png"/><Relationship Id="rId4" Type="http://schemas.openxmlformats.org/officeDocument/2006/relationships/tags" Target="../tags/tag10.xml"/><Relationship Id="rId9" Type="http://schemas.openxmlformats.org/officeDocument/2006/relationships/image" Target="../media/image76.png"/><Relationship Id="rId14" Type="http://schemas.openxmlformats.org/officeDocument/2006/relationships/image" Target="../media/image74.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82.png"/><Relationship Id="rId18" Type="http://schemas.openxmlformats.org/officeDocument/2006/relationships/image" Target="../media/image87.png"/><Relationship Id="rId26" Type="http://schemas.openxmlformats.org/officeDocument/2006/relationships/image" Target="../media/image95.png"/><Relationship Id="rId3" Type="http://schemas.openxmlformats.org/officeDocument/2006/relationships/tags" Target="../tags/tag15.xml"/><Relationship Id="rId21" Type="http://schemas.openxmlformats.org/officeDocument/2006/relationships/image" Target="../media/image90.png"/><Relationship Id="rId7" Type="http://schemas.openxmlformats.org/officeDocument/2006/relationships/slideLayout" Target="../slideLayouts/slideLayout3.xml"/><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4.png"/><Relationship Id="rId2" Type="http://schemas.openxmlformats.org/officeDocument/2006/relationships/tags" Target="../tags/tag14.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79.png"/><Relationship Id="rId24" Type="http://schemas.openxmlformats.org/officeDocument/2006/relationships/image" Target="../media/image93.png"/><Relationship Id="rId5" Type="http://schemas.openxmlformats.org/officeDocument/2006/relationships/tags" Target="../tags/tag17.xml"/><Relationship Id="rId15" Type="http://schemas.openxmlformats.org/officeDocument/2006/relationships/image" Target="../media/image84.png"/><Relationship Id="rId23" Type="http://schemas.openxmlformats.org/officeDocument/2006/relationships/image" Target="../media/image92.png"/><Relationship Id="rId10" Type="http://schemas.openxmlformats.org/officeDocument/2006/relationships/image" Target="../media/image75.png"/><Relationship Id="rId19" Type="http://schemas.openxmlformats.org/officeDocument/2006/relationships/image" Target="../media/image88.png"/><Relationship Id="rId4" Type="http://schemas.openxmlformats.org/officeDocument/2006/relationships/tags" Target="../tags/tag16.xml"/><Relationship Id="rId9" Type="http://schemas.openxmlformats.org/officeDocument/2006/relationships/image" Target="../media/image80.png"/><Relationship Id="rId14" Type="http://schemas.openxmlformats.org/officeDocument/2006/relationships/image" Target="../media/image83.png"/><Relationship Id="rId22" Type="http://schemas.openxmlformats.org/officeDocument/2006/relationships/image" Target="../media/image91.png"/><Relationship Id="rId27" Type="http://schemas.openxmlformats.org/officeDocument/2006/relationships/image" Target="../media/image9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19.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18" Type="http://schemas.openxmlformats.org/officeDocument/2006/relationships/image" Target="../media/image127.jpeg"/><Relationship Id="rId26" Type="http://schemas.openxmlformats.org/officeDocument/2006/relationships/image" Target="../media/image135.png"/><Relationship Id="rId3" Type="http://schemas.openxmlformats.org/officeDocument/2006/relationships/image" Target="../media/image113.jpeg"/><Relationship Id="rId21" Type="http://schemas.openxmlformats.org/officeDocument/2006/relationships/image" Target="../media/image130.png"/><Relationship Id="rId7" Type="http://schemas.openxmlformats.org/officeDocument/2006/relationships/image" Target="../media/image117.jpeg"/><Relationship Id="rId12" Type="http://schemas.openxmlformats.org/officeDocument/2006/relationships/image" Target="../media/image122.png"/><Relationship Id="rId17" Type="http://schemas.openxmlformats.org/officeDocument/2006/relationships/image" Target="../media/image126.png"/><Relationship Id="rId25" Type="http://schemas.openxmlformats.org/officeDocument/2006/relationships/image" Target="../media/image134.png"/><Relationship Id="rId2" Type="http://schemas.openxmlformats.org/officeDocument/2006/relationships/notesSlide" Target="../notesSlides/notesSlide19.xml"/><Relationship Id="rId16" Type="http://schemas.openxmlformats.org/officeDocument/2006/relationships/image" Target="../media/image125.png"/><Relationship Id="rId20" Type="http://schemas.openxmlformats.org/officeDocument/2006/relationships/image" Target="../media/image129.png"/><Relationship Id="rId1" Type="http://schemas.openxmlformats.org/officeDocument/2006/relationships/slideLayout" Target="../slideLayouts/slideLayout8.xml"/><Relationship Id="rId6" Type="http://schemas.openxmlformats.org/officeDocument/2006/relationships/image" Target="../media/image116.png"/><Relationship Id="rId11" Type="http://schemas.openxmlformats.org/officeDocument/2006/relationships/image" Target="../media/image121.jpeg"/><Relationship Id="rId24" Type="http://schemas.openxmlformats.org/officeDocument/2006/relationships/image" Target="../media/image133.png"/><Relationship Id="rId5" Type="http://schemas.openxmlformats.org/officeDocument/2006/relationships/image" Target="../media/image115.jpeg"/><Relationship Id="rId15" Type="http://schemas.openxmlformats.org/officeDocument/2006/relationships/image" Target="../media/image124.gif"/><Relationship Id="rId23" Type="http://schemas.openxmlformats.org/officeDocument/2006/relationships/image" Target="../media/image132.jpeg"/><Relationship Id="rId10" Type="http://schemas.openxmlformats.org/officeDocument/2006/relationships/image" Target="../media/image120.jpeg"/><Relationship Id="rId19" Type="http://schemas.openxmlformats.org/officeDocument/2006/relationships/image" Target="../media/image128.png"/><Relationship Id="rId4" Type="http://schemas.openxmlformats.org/officeDocument/2006/relationships/image" Target="../media/image114.jpeg"/><Relationship Id="rId9" Type="http://schemas.openxmlformats.org/officeDocument/2006/relationships/image" Target="../media/image119.jpeg"/><Relationship Id="rId14" Type="http://schemas.openxmlformats.org/officeDocument/2006/relationships/hyperlink" Target="http://www.microsoft.com/msagent" TargetMode="External"/><Relationship Id="rId22" Type="http://schemas.openxmlformats.org/officeDocument/2006/relationships/image" Target="../media/image131.png"/><Relationship Id="rId27" Type="http://schemas.openxmlformats.org/officeDocument/2006/relationships/image" Target="../media/image13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39.png"/></Relationships>
</file>

<file path=ppt/slides/_rels/slide22.xml.rels><?xml version="1.0" encoding="UTF-8" standalone="yes"?>
<Relationships xmlns="http://schemas.openxmlformats.org/package/2006/relationships"><Relationship Id="rId3" Type="http://schemas.openxmlformats.org/officeDocument/2006/relationships/hyperlink" Target="http://dev.live.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extra.msn.be/specials/hyundai/fr.asp" TargetMode="External"/><Relationship Id="rId4" Type="http://schemas.openxmlformats.org/officeDocument/2006/relationships/hyperlink" Target="http://get.live.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ookingwithxaml.com/meals/financials/default.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0.png"/></Relationships>
</file>

<file path=ppt/slides/_rels/slide24.xml.rels><?xml version="1.0" encoding="UTF-8" standalone="yes"?>
<Relationships xmlns="http://schemas.openxmlformats.org/package/2006/relationships"><Relationship Id="rId3" Type="http://schemas.openxmlformats.org/officeDocument/2006/relationships/hyperlink" Target="http://msdn2.microsoft.com/en-us/architecture/bb229292.aspx"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41.png"/></Relationships>
</file>

<file path=ppt/slides/_rels/slide25.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54.png"/><Relationship Id="rId4" Type="http://schemas.openxmlformats.org/officeDocument/2006/relationships/image" Target="../media/image153.png"/></Relationships>
</file>

<file path=ppt/slides/_rels/slide2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7.png"/><Relationship Id="rId3" Type="http://schemas.openxmlformats.org/officeDocument/2006/relationships/image" Target="../media/image158.png"/><Relationship Id="rId7" Type="http://schemas.openxmlformats.org/officeDocument/2006/relationships/image" Target="../media/image162.png"/><Relationship Id="rId12" Type="http://schemas.openxmlformats.org/officeDocument/2006/relationships/image" Target="../media/image166.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61.png"/><Relationship Id="rId11" Type="http://schemas.openxmlformats.org/officeDocument/2006/relationships/image" Target="../media/image165.png"/><Relationship Id="rId5" Type="http://schemas.openxmlformats.org/officeDocument/2006/relationships/image" Target="../media/image160.jpeg"/><Relationship Id="rId15" Type="http://schemas.openxmlformats.org/officeDocument/2006/relationships/image" Target="../media/image169.png"/><Relationship Id="rId10" Type="http://schemas.openxmlformats.org/officeDocument/2006/relationships/image" Target="SalesReport" TargetMode="External"/><Relationship Id="rId4" Type="http://schemas.openxmlformats.org/officeDocument/2006/relationships/image" Target="../media/image159.png"/><Relationship Id="rId9" Type="http://schemas.openxmlformats.org/officeDocument/2006/relationships/image" Target="../media/image164.png"/><Relationship Id="rId14" Type="http://schemas.openxmlformats.org/officeDocument/2006/relationships/image" Target="../media/image168.png"/></Relationships>
</file>

<file path=ppt/slides/_rels/slide32.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33.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74.png"/><Relationship Id="rId7" Type="http://schemas.openxmlformats.org/officeDocument/2006/relationships/image" Target="../media/image17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34.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83.png"/><Relationship Id="rId5" Type="http://schemas.openxmlformats.org/officeDocument/2006/relationships/image" Target="../media/image182.png"/><Relationship Id="rId4" Type="http://schemas.openxmlformats.org/officeDocument/2006/relationships/image" Target="../media/image181.png"/></Relationships>
</file>

<file path=ppt/slides/_rels/slide35.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hyperlink" Target="http://www.longtail.com/the_long_tail/WindowsLiveWriter/cover.LO.jpg" TargetMode="External"/><Relationship Id="rId10" Type="http://schemas.openxmlformats.org/officeDocument/2006/relationships/image" Target="../media/image20.jpeg"/><Relationship Id="rId4" Type="http://schemas.openxmlformats.org/officeDocument/2006/relationships/image" Target="../media/image8.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34.gif"/><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0.gif"/><Relationship Id="rId5" Type="http://schemas.openxmlformats.org/officeDocument/2006/relationships/image" Target="../media/image25.png"/><Relationship Id="rId15" Type="http://schemas.openxmlformats.org/officeDocument/2006/relationships/hyperlink" Target="http://www.softwaremag.com/" TargetMode="External"/><Relationship Id="rId10" Type="http://schemas.openxmlformats.org/officeDocument/2006/relationships/image" Target="../media/image29.gif"/><Relationship Id="rId4" Type="http://schemas.openxmlformats.org/officeDocument/2006/relationships/image" Target="../media/image24.png"/><Relationship Id="rId9" Type="http://schemas.openxmlformats.org/officeDocument/2006/relationships/hyperlink" Target="http://www.eweek.com/" TargetMode="External"/><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4.png"/><Relationship Id="rId7"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a:stretch>
            <a:fillRect/>
          </a:stretch>
        </p:blipFill>
        <p:spPr bwMode="auto">
          <a:xfrm>
            <a:off x="508000" y="203200"/>
            <a:ext cx="8039100" cy="2565400"/>
          </a:xfrm>
          <a:prstGeom prst="rect">
            <a:avLst/>
          </a:prstGeom>
          <a:noFill/>
          <a:ln w="9525">
            <a:noFill/>
            <a:miter lim="800000"/>
            <a:headEnd/>
            <a:tailEnd/>
          </a:ln>
          <a:effectLst/>
        </p:spPr>
      </p:pic>
      <p:pic>
        <p:nvPicPr>
          <p:cNvPr id="8202" name="Picture 10"/>
          <p:cNvPicPr>
            <a:picLocks noChangeAspect="1" noChangeArrowheads="1"/>
          </p:cNvPicPr>
          <p:nvPr/>
        </p:nvPicPr>
        <p:blipFill>
          <a:blip r:embed="rId4"/>
          <a:srcRect/>
          <a:stretch>
            <a:fillRect/>
          </a:stretch>
        </p:blipFill>
        <p:spPr bwMode="auto">
          <a:xfrm>
            <a:off x="0" y="3619500"/>
            <a:ext cx="9245315" cy="2336800"/>
          </a:xfrm>
          <a:prstGeom prst="rect">
            <a:avLst/>
          </a:prstGeom>
          <a:noFill/>
          <a:ln w="9525">
            <a:noFill/>
            <a:miter lim="800000"/>
            <a:headEnd/>
            <a:tailEnd/>
          </a:ln>
          <a:effectLst/>
        </p:spPr>
      </p:pic>
    </p:spTree>
  </p:cSld>
  <p:clrMapOvr>
    <a:masterClrMapping/>
  </p:clrMapOvr>
  <p:transition advTm="37284">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028" descr="glow"/>
          <p:cNvPicPr>
            <a:picLocks noChangeAspect="1" noChangeArrowheads="1"/>
          </p:cNvPicPr>
          <p:nvPr/>
        </p:nvPicPr>
        <p:blipFill>
          <a:blip r:embed="rId3"/>
          <a:srcRect/>
          <a:stretch>
            <a:fillRect/>
          </a:stretch>
        </p:blipFill>
        <p:spPr bwMode="auto">
          <a:xfrm>
            <a:off x="2016369" y="989098"/>
            <a:ext cx="5153796" cy="515379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Segoe"/>
              </a:rPr>
              <a:t>The Industry Move is On</a:t>
            </a:r>
            <a:endParaRPr lang="en-US" dirty="0">
              <a:latin typeface="Segoe"/>
            </a:endParaRPr>
          </a:p>
        </p:txBody>
      </p:sp>
      <p:pic>
        <p:nvPicPr>
          <p:cNvPr id="12" name="Rectangle 1030173"/>
          <p:cNvPicPr>
            <a:picLocks noChangeAspect="1" noChangeArrowheads="1"/>
          </p:cNvPicPr>
          <p:nvPr/>
        </p:nvPicPr>
        <p:blipFill>
          <a:blip r:embed="rId4" cstate="email"/>
          <a:srcRect/>
          <a:stretch>
            <a:fillRect/>
          </a:stretch>
        </p:blipFill>
        <p:spPr bwMode="invGray">
          <a:xfrm>
            <a:off x="591035" y="1434935"/>
            <a:ext cx="3460564" cy="548928"/>
          </a:xfrm>
          <a:prstGeom prst="rect">
            <a:avLst/>
          </a:prstGeom>
          <a:noFill/>
          <a:ln w="9525">
            <a:noFill/>
            <a:miter lim="800000"/>
            <a:headEnd/>
            <a:tailEnd/>
          </a:ln>
        </p:spPr>
      </p:pic>
      <p:sp>
        <p:nvSpPr>
          <p:cNvPr id="17412" name="AutoShape 4" descr="RightNow Logo">
            <a:hlinkClick r:id="rId5"/>
          </p:cNvPr>
          <p:cNvSpPr>
            <a:spLocks noChangeAspect="1" noChangeArrowheads="1"/>
          </p:cNvSpPr>
          <p:nvPr/>
        </p:nvSpPr>
        <p:spPr bwMode="auto">
          <a:xfrm>
            <a:off x="129646" y="-292365"/>
            <a:ext cx="674688" cy="619126"/>
          </a:xfrm>
          <a:prstGeom prst="rect">
            <a:avLst/>
          </a:prstGeom>
          <a:noFill/>
        </p:spPr>
        <p:txBody>
          <a:bodyPr vert="horz" wrap="square" lIns="76197" tIns="38098" rIns="76197" bIns="38098" numCol="1" anchor="t" anchorCtr="0" compatLnSpc="1">
            <a:prstTxWarp prst="textNoShape">
              <a:avLst/>
            </a:prstTxWarp>
          </a:bodyPr>
          <a:lstStyle/>
          <a:p>
            <a:endParaRPr lang="en-US"/>
          </a:p>
        </p:txBody>
      </p:sp>
      <p:sp>
        <p:nvSpPr>
          <p:cNvPr id="17414" name="AutoShape 6" descr="RightNow Logo">
            <a:hlinkClick r:id="rId5"/>
          </p:cNvPr>
          <p:cNvSpPr>
            <a:spLocks noChangeAspect="1" noChangeArrowheads="1"/>
          </p:cNvSpPr>
          <p:nvPr/>
        </p:nvSpPr>
        <p:spPr bwMode="auto">
          <a:xfrm>
            <a:off x="129646" y="-292365"/>
            <a:ext cx="674688" cy="619126"/>
          </a:xfrm>
          <a:prstGeom prst="rect">
            <a:avLst/>
          </a:prstGeom>
          <a:noFill/>
        </p:spPr>
        <p:txBody>
          <a:bodyPr vert="horz" wrap="square" lIns="76197" tIns="38098" rIns="76197" bIns="38098" numCol="1" anchor="t" anchorCtr="0" compatLnSpc="1">
            <a:prstTxWarp prst="textNoShape">
              <a:avLst/>
            </a:prstTxWarp>
          </a:bodyPr>
          <a:lstStyle/>
          <a:p>
            <a:endParaRPr lang="en-US"/>
          </a:p>
        </p:txBody>
      </p:sp>
      <p:grpSp>
        <p:nvGrpSpPr>
          <p:cNvPr id="3" name="Group 41"/>
          <p:cNvGrpSpPr/>
          <p:nvPr/>
        </p:nvGrpSpPr>
        <p:grpSpPr>
          <a:xfrm>
            <a:off x="482904" y="4872097"/>
            <a:ext cx="2587088" cy="1161280"/>
            <a:chOff x="579485" y="5846516"/>
            <a:chExt cx="3104505" cy="1393536"/>
          </a:xfrm>
        </p:grpSpPr>
        <p:pic>
          <p:nvPicPr>
            <p:cNvPr id="27" name="Rectangle 518151"/>
            <p:cNvPicPr>
              <a:picLocks noChangeAspect="1" noChangeArrowheads="1"/>
            </p:cNvPicPr>
            <p:nvPr/>
          </p:nvPicPr>
          <p:blipFill>
            <a:blip r:embed="rId6" cstate="email"/>
            <a:srcRect/>
            <a:stretch>
              <a:fillRect/>
            </a:stretch>
          </p:blipFill>
          <p:spPr bwMode="auto">
            <a:xfrm>
              <a:off x="579485" y="5846516"/>
              <a:ext cx="2743200" cy="585788"/>
            </a:xfrm>
            <a:prstGeom prst="rect">
              <a:avLst/>
            </a:prstGeom>
            <a:noFill/>
            <a:ln w="9525">
              <a:noFill/>
              <a:miter lim="800000"/>
              <a:headEnd/>
              <a:tailEnd/>
            </a:ln>
          </p:spPr>
        </p:pic>
        <p:pic>
          <p:nvPicPr>
            <p:cNvPr id="28" name="Rectangle 518154"/>
            <p:cNvPicPr>
              <a:picLocks noChangeAspect="1" noChangeArrowheads="1"/>
            </p:cNvPicPr>
            <p:nvPr/>
          </p:nvPicPr>
          <p:blipFill>
            <a:blip r:embed="rId7" cstate="email"/>
            <a:srcRect/>
            <a:stretch>
              <a:fillRect/>
            </a:stretch>
          </p:blipFill>
          <p:spPr bwMode="auto">
            <a:xfrm>
              <a:off x="1601190" y="6560602"/>
              <a:ext cx="2082800" cy="679450"/>
            </a:xfrm>
            <a:prstGeom prst="rect">
              <a:avLst/>
            </a:prstGeom>
            <a:noFill/>
            <a:ln w="9525">
              <a:noFill/>
              <a:miter lim="800000"/>
              <a:headEnd/>
              <a:tailEnd/>
            </a:ln>
          </p:spPr>
        </p:pic>
      </p:grpSp>
      <p:pic>
        <p:nvPicPr>
          <p:cNvPr id="30" name="Rectangle 17427"/>
          <p:cNvPicPr>
            <a:picLocks noChangeAspect="1" noChangeArrowheads="1"/>
          </p:cNvPicPr>
          <p:nvPr/>
        </p:nvPicPr>
        <p:blipFill>
          <a:blip r:embed="rId8">
            <a:lum bright="-18000"/>
          </a:blip>
          <a:srcRect/>
          <a:stretch>
            <a:fillRect/>
          </a:stretch>
        </p:blipFill>
        <p:spPr bwMode="auto">
          <a:xfrm>
            <a:off x="3212998" y="2142575"/>
            <a:ext cx="2812663" cy="2812663"/>
          </a:xfrm>
          <a:prstGeom prst="rect">
            <a:avLst/>
          </a:prstGeom>
          <a:noFill/>
          <a:ln w="9525">
            <a:noFill/>
            <a:miter lim="800000"/>
            <a:headEnd/>
            <a:tailEnd/>
          </a:ln>
        </p:spPr>
      </p:pic>
      <p:sp>
        <p:nvSpPr>
          <p:cNvPr id="33" name="TextBox 32"/>
          <p:cNvSpPr txBox="1"/>
          <p:nvPr/>
        </p:nvSpPr>
        <p:spPr>
          <a:xfrm>
            <a:off x="3475520" y="2826599"/>
            <a:ext cx="2286001" cy="1461935"/>
          </a:xfrm>
          <a:prstGeom prst="rect">
            <a:avLst/>
          </a:prstGeom>
          <a:noFill/>
        </p:spPr>
        <p:txBody>
          <a:bodyPr wrap="square" lIns="76197" tIns="38098" rIns="76197" bIns="38098" rtlCol="0">
            <a:spAutoFit/>
          </a:bodyPr>
          <a:lstStyle/>
          <a:p>
            <a:pPr algn="ctr"/>
            <a:r>
              <a:rPr lang="en-US" sz="3000" dirty="0" smtClean="0">
                <a:solidFill>
                  <a:schemeClr val="bg1"/>
                </a:solidFill>
                <a:effectLst>
                  <a:outerShdw blurRad="38100" dist="38100" dir="2700000" algn="tl">
                    <a:srgbClr val="000000">
                      <a:alpha val="43137"/>
                    </a:srgbClr>
                  </a:outerShdw>
                </a:effectLst>
                <a:latin typeface="Segoe"/>
              </a:rPr>
              <a:t>Software</a:t>
            </a:r>
          </a:p>
          <a:p>
            <a:pPr algn="ctr"/>
            <a:r>
              <a:rPr lang="en-US" sz="3000" dirty="0" smtClean="0">
                <a:solidFill>
                  <a:schemeClr val="bg1"/>
                </a:solidFill>
                <a:effectLst>
                  <a:outerShdw blurRad="38100" dist="38100" dir="2700000" algn="tl">
                    <a:srgbClr val="000000">
                      <a:alpha val="43137"/>
                    </a:srgbClr>
                  </a:outerShdw>
                </a:effectLst>
                <a:latin typeface="Segoe"/>
              </a:rPr>
              <a:t>+</a:t>
            </a:r>
          </a:p>
          <a:p>
            <a:pPr algn="ctr"/>
            <a:r>
              <a:rPr lang="en-US" sz="3000" dirty="0" smtClean="0">
                <a:solidFill>
                  <a:schemeClr val="bg1"/>
                </a:solidFill>
                <a:effectLst>
                  <a:outerShdw blurRad="38100" dist="38100" dir="2700000" algn="tl">
                    <a:srgbClr val="000000">
                      <a:alpha val="43137"/>
                    </a:srgbClr>
                  </a:outerShdw>
                </a:effectLst>
                <a:latin typeface="Segoe"/>
              </a:rPr>
              <a:t>Services</a:t>
            </a:r>
            <a:endParaRPr lang="en-US" sz="3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a:off x="465878" y="3287614"/>
            <a:ext cx="1701107" cy="553998"/>
          </a:xfrm>
          <a:prstGeom prst="rect">
            <a:avLst/>
          </a:prstGeom>
          <a:noFill/>
        </p:spPr>
        <p:txBody>
          <a:bodyPr wrap="none" rtlCol="0">
            <a:spAutoFit/>
          </a:bodyPr>
          <a:lstStyle/>
          <a:p>
            <a:r>
              <a:rPr lang="en-US" sz="3000" dirty="0" smtClean="0">
                <a:solidFill>
                  <a:schemeClr val="bg1"/>
                </a:solidFill>
                <a:effectLst>
                  <a:outerShdw blurRad="38100" dist="38100" dir="2700000" algn="tl">
                    <a:srgbClr val="000000">
                      <a:alpha val="43137"/>
                    </a:srgbClr>
                  </a:outerShdw>
                </a:effectLst>
                <a:latin typeface="Segoe" pitchFamily="34" charset="0"/>
              </a:rPr>
              <a:t>Software</a:t>
            </a:r>
          </a:p>
        </p:txBody>
      </p:sp>
      <p:sp>
        <p:nvSpPr>
          <p:cNvPr id="40" name="AutoShape 52"/>
          <p:cNvSpPr>
            <a:spLocks noChangeArrowheads="1"/>
          </p:cNvSpPr>
          <p:nvPr/>
        </p:nvSpPr>
        <p:spPr bwMode="auto">
          <a:xfrm rot="5400000" flipH="1">
            <a:off x="2664379" y="3161543"/>
            <a:ext cx="415229" cy="824747"/>
          </a:xfrm>
          <a:prstGeom prst="upArrow">
            <a:avLst>
              <a:gd name="adj1" fmla="val 47222"/>
              <a:gd name="adj2" fmla="val 5874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rgbClr val="FFCC99"/>
            </a:solidFill>
            <a:miter lim="800000"/>
            <a:headEnd/>
            <a:tailEnd/>
          </a:ln>
          <a:effectLst>
            <a:outerShdw blurRad="50800" dist="38100" dir="2700000" algn="tl" rotWithShape="0">
              <a:prstClr val="black">
                <a:alpha val="40000"/>
              </a:prstClr>
            </a:outerShdw>
          </a:effectLst>
        </p:spPr>
        <p:txBody>
          <a:bodyPr wrap="none" lIns="76197" tIns="38098" rIns="76197" bIns="38098" anchor="ctr"/>
          <a:lstStyle/>
          <a:p>
            <a:endParaRPr lang="en-US">
              <a:solidFill>
                <a:schemeClr val="bg1"/>
              </a:solidFill>
            </a:endParaRPr>
          </a:p>
        </p:txBody>
      </p:sp>
      <p:sp>
        <p:nvSpPr>
          <p:cNvPr id="41" name="AutoShape 52"/>
          <p:cNvSpPr>
            <a:spLocks noChangeArrowheads="1"/>
          </p:cNvSpPr>
          <p:nvPr/>
        </p:nvSpPr>
        <p:spPr bwMode="auto">
          <a:xfrm rot="16200000">
            <a:off x="6142646" y="3166934"/>
            <a:ext cx="406722" cy="824747"/>
          </a:xfrm>
          <a:prstGeom prst="upArrow">
            <a:avLst>
              <a:gd name="adj1" fmla="val 47222"/>
              <a:gd name="adj2" fmla="val 5874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rgbClr val="FFCC99"/>
            </a:solidFill>
            <a:miter lim="800000"/>
            <a:headEnd/>
            <a:tailEnd/>
          </a:ln>
          <a:effectLst>
            <a:outerShdw blurRad="50800" dist="38100" dir="2700000" algn="tl" rotWithShape="0">
              <a:prstClr val="black">
                <a:alpha val="40000"/>
              </a:prstClr>
            </a:outerShdw>
          </a:effectLst>
        </p:spPr>
        <p:txBody>
          <a:bodyPr wrap="none" lIns="76197" tIns="38098" rIns="76197" bIns="38098" anchor="ctr"/>
          <a:lstStyle/>
          <a:p>
            <a:endParaRPr lang="en-US">
              <a:solidFill>
                <a:schemeClr val="bg1"/>
              </a:solidFill>
            </a:endParaRPr>
          </a:p>
        </p:txBody>
      </p:sp>
      <p:grpSp>
        <p:nvGrpSpPr>
          <p:cNvPr id="4" name="Group 28"/>
          <p:cNvGrpSpPr/>
          <p:nvPr/>
        </p:nvGrpSpPr>
        <p:grpSpPr>
          <a:xfrm>
            <a:off x="5146514" y="4859977"/>
            <a:ext cx="3090790" cy="1573970"/>
            <a:chOff x="6175817" y="5831972"/>
            <a:chExt cx="3708948" cy="1888764"/>
          </a:xfrm>
        </p:grpSpPr>
        <p:pic>
          <p:nvPicPr>
            <p:cNvPr id="43" name="Picture 16" descr="myspace"/>
            <p:cNvPicPr>
              <a:picLocks noChangeAspect="1" noChangeArrowheads="1"/>
            </p:cNvPicPr>
            <p:nvPr/>
          </p:nvPicPr>
          <p:blipFill>
            <a:blip r:embed="rId9" cstate="email"/>
            <a:srcRect/>
            <a:stretch>
              <a:fillRect/>
            </a:stretch>
          </p:blipFill>
          <p:spPr bwMode="auto">
            <a:xfrm>
              <a:off x="6747262" y="6313669"/>
              <a:ext cx="3137503" cy="658029"/>
            </a:xfrm>
            <a:prstGeom prst="rect">
              <a:avLst/>
            </a:prstGeom>
            <a:noFill/>
          </p:spPr>
        </p:pic>
        <p:pic>
          <p:nvPicPr>
            <p:cNvPr id="29698" name="Picture 2" descr="Yahoo!"/>
            <p:cNvPicPr>
              <a:picLocks noChangeAspect="1" noChangeArrowheads="1"/>
            </p:cNvPicPr>
            <p:nvPr/>
          </p:nvPicPr>
          <p:blipFill>
            <a:blip r:embed="rId10"/>
            <a:srcRect/>
            <a:stretch>
              <a:fillRect/>
            </a:stretch>
          </p:blipFill>
          <p:spPr bwMode="auto">
            <a:xfrm>
              <a:off x="7251380" y="5831972"/>
              <a:ext cx="2209800" cy="419101"/>
            </a:xfrm>
            <a:prstGeom prst="rect">
              <a:avLst/>
            </a:prstGeom>
            <a:noFill/>
            <a:effectLst>
              <a:outerShdw blurRad="50800" dist="38100" dir="2700000" algn="tl" rotWithShape="0">
                <a:schemeClr val="tx1">
                  <a:alpha val="40000"/>
                </a:schemeClr>
              </a:outerShdw>
            </a:effectLst>
          </p:spPr>
        </p:pic>
        <p:pic>
          <p:nvPicPr>
            <p:cNvPr id="44" name="Picture 79" descr="google"/>
            <p:cNvPicPr>
              <a:picLocks noChangeAspect="1" noChangeArrowheads="1"/>
            </p:cNvPicPr>
            <p:nvPr/>
          </p:nvPicPr>
          <p:blipFill>
            <a:blip r:embed="rId11" cstate="email"/>
            <a:srcRect/>
            <a:stretch>
              <a:fillRect/>
            </a:stretch>
          </p:blipFill>
          <p:spPr bwMode="black">
            <a:xfrm>
              <a:off x="7569841" y="6806878"/>
              <a:ext cx="1744663" cy="635000"/>
            </a:xfrm>
            <a:prstGeom prst="rect">
              <a:avLst/>
            </a:prstGeom>
            <a:noFill/>
            <a:effectLst>
              <a:outerShdw blurRad="50800" dist="38100" dir="2700000" algn="tl" rotWithShape="0">
                <a:schemeClr val="tx1">
                  <a:alpha val="40000"/>
                </a:schemeClr>
              </a:outerShdw>
            </a:effectLst>
          </p:spPr>
        </p:pic>
        <p:pic>
          <p:nvPicPr>
            <p:cNvPr id="29702" name="Picture 6" descr="From collectibles to cars, buy and sell all kinds of items on eBay">
              <a:hlinkClick r:id="rId12"/>
            </p:cNvPr>
            <p:cNvPicPr>
              <a:picLocks noChangeAspect="1" noChangeArrowheads="1"/>
            </p:cNvPicPr>
            <p:nvPr/>
          </p:nvPicPr>
          <p:blipFill>
            <a:blip r:embed="rId13"/>
            <a:srcRect/>
            <a:stretch>
              <a:fillRect/>
            </a:stretch>
          </p:blipFill>
          <p:spPr bwMode="auto">
            <a:xfrm>
              <a:off x="6175817" y="7053985"/>
              <a:ext cx="1428750" cy="666751"/>
            </a:xfrm>
            <a:prstGeom prst="rect">
              <a:avLst/>
            </a:prstGeom>
            <a:noFill/>
            <a:effectLst>
              <a:outerShdw blurRad="50800" dist="38100" dir="2700000" algn="tl" rotWithShape="0">
                <a:schemeClr val="tx1">
                  <a:alpha val="40000"/>
                </a:schemeClr>
              </a:outerShdw>
            </a:effectLst>
          </p:spPr>
        </p:pic>
      </p:grpSp>
      <p:grpSp>
        <p:nvGrpSpPr>
          <p:cNvPr id="5" name="Group 30"/>
          <p:cNvGrpSpPr/>
          <p:nvPr/>
        </p:nvGrpSpPr>
        <p:grpSpPr>
          <a:xfrm>
            <a:off x="6108778" y="789155"/>
            <a:ext cx="2412284" cy="1387047"/>
            <a:chOff x="7330533" y="946986"/>
            <a:chExt cx="2894741" cy="1664456"/>
          </a:xfrm>
        </p:grpSpPr>
        <p:pic>
          <p:nvPicPr>
            <p:cNvPr id="17416" name="Picture 8" descr="RightNow Logo">
              <a:hlinkClick r:id="rId5"/>
            </p:cNvPr>
            <p:cNvPicPr>
              <a:picLocks noChangeAspect="1" noChangeArrowheads="1"/>
            </p:cNvPicPr>
            <p:nvPr/>
          </p:nvPicPr>
          <p:blipFill>
            <a:blip r:embed="rId14"/>
            <a:srcRect/>
            <a:stretch>
              <a:fillRect/>
            </a:stretch>
          </p:blipFill>
          <p:spPr bwMode="auto">
            <a:xfrm>
              <a:off x="9119493" y="946986"/>
              <a:ext cx="1105781" cy="1014718"/>
            </a:xfrm>
            <a:prstGeom prst="rect">
              <a:avLst/>
            </a:prstGeom>
            <a:noFill/>
            <a:effectLst>
              <a:outerShdw blurRad="50800" dist="38100" dir="2700000" algn="tl" rotWithShape="0">
                <a:schemeClr val="tx1">
                  <a:alpha val="40000"/>
                </a:schemeClr>
              </a:outerShdw>
            </a:effectLst>
          </p:spPr>
        </p:pic>
        <p:pic>
          <p:nvPicPr>
            <p:cNvPr id="29706" name="Picture 10" descr="Salesforce">
              <a:hlinkClick r:id="rId15"/>
            </p:cNvPr>
            <p:cNvPicPr>
              <a:picLocks noChangeAspect="1" noChangeArrowheads="1"/>
            </p:cNvPicPr>
            <p:nvPr/>
          </p:nvPicPr>
          <p:blipFill>
            <a:blip r:embed="rId16"/>
            <a:srcRect/>
            <a:stretch>
              <a:fillRect/>
            </a:stretch>
          </p:blipFill>
          <p:spPr bwMode="auto">
            <a:xfrm>
              <a:off x="7330533" y="2030680"/>
              <a:ext cx="1727718" cy="580762"/>
            </a:xfrm>
            <a:prstGeom prst="rect">
              <a:avLst/>
            </a:prstGeom>
            <a:noFill/>
            <a:effectLst>
              <a:outerShdw blurRad="50800" dist="38100" dir="2700000" algn="tl" rotWithShape="0">
                <a:prstClr val="black">
                  <a:alpha val="40000"/>
                </a:prstClr>
              </a:outerShdw>
            </a:effectLst>
          </p:spPr>
        </p:pic>
      </p:grpSp>
      <p:sp>
        <p:nvSpPr>
          <p:cNvPr id="29" name="Rounded Rectangle 28"/>
          <p:cNvSpPr/>
          <p:nvPr/>
        </p:nvSpPr>
        <p:spPr bwMode="auto">
          <a:xfrm>
            <a:off x="73138" y="2743201"/>
            <a:ext cx="2714129" cy="1537463"/>
          </a:xfrm>
          <a:prstGeom prst="roundRect">
            <a:avLst/>
          </a:prstGeom>
          <a:blipFill>
            <a:blip r:embed="rId17"/>
            <a:tile tx="0" ty="0" sx="100000" sy="100000" flip="none" algn="tl"/>
          </a:blipFill>
          <a:ln w="12700" cap="flat" cmpd="sng" algn="ctr">
            <a:solidFill>
              <a:schemeClr val="accent2"/>
            </a:solidFill>
            <a:prstDash val="solid"/>
            <a:round/>
            <a:headEnd type="none" w="med" len="med"/>
            <a:tailEnd type="none" w="med" len="med"/>
          </a:ln>
          <a:effectLst/>
        </p:spPr>
        <p:txBody>
          <a:bodyPr wrap="none" anchor="ctr"/>
          <a:lstStyle/>
          <a:p>
            <a:pPr algn="ctr">
              <a:defRPr/>
            </a:pPr>
            <a:r>
              <a:rPr lang="en-US" sz="4000" dirty="0">
                <a:solidFill>
                  <a:schemeClr val="bg1"/>
                </a:solidFill>
                <a:effectLst>
                  <a:outerShdw blurRad="38100" dist="38100" dir="2700000" algn="tl">
                    <a:srgbClr val="000000">
                      <a:alpha val="43137"/>
                    </a:srgbClr>
                  </a:outerShdw>
                </a:effectLst>
                <a:cs typeface="+mn-cs"/>
              </a:rPr>
              <a:t>Software</a:t>
            </a:r>
            <a:endParaRPr lang="en-US" dirty="0">
              <a:solidFill>
                <a:schemeClr val="bg1"/>
              </a:solidFill>
              <a:effectLst>
                <a:outerShdw blurRad="38100" dist="38100" dir="2700000" algn="tl">
                  <a:srgbClr val="000000">
                    <a:alpha val="43137"/>
                  </a:srgbClr>
                </a:outerShdw>
              </a:effectLst>
              <a:cs typeface="+mn-cs"/>
            </a:endParaRPr>
          </a:p>
        </p:txBody>
      </p:sp>
      <p:sp>
        <p:nvSpPr>
          <p:cNvPr id="31" name="Rounded Rectangle 30"/>
          <p:cNvSpPr/>
          <p:nvPr/>
        </p:nvSpPr>
        <p:spPr bwMode="auto">
          <a:xfrm>
            <a:off x="6369433" y="2743201"/>
            <a:ext cx="2714129" cy="1537463"/>
          </a:xfrm>
          <a:prstGeom prst="roundRect">
            <a:avLst/>
          </a:prstGeom>
          <a:blipFill>
            <a:blip r:embed="rId18"/>
            <a:tile tx="0" ty="0" sx="100000" sy="100000" flip="none" algn="tl"/>
          </a:blipFill>
          <a:ln w="12700" cap="flat" cmpd="sng" algn="ctr">
            <a:solidFill>
              <a:schemeClr val="accent2"/>
            </a:solidFill>
            <a:prstDash val="solid"/>
            <a:round/>
            <a:headEnd type="none" w="med" len="med"/>
            <a:tailEnd type="none" w="med" len="med"/>
          </a:ln>
          <a:effectLst/>
        </p:spPr>
        <p:txBody>
          <a:bodyPr wrap="none" anchor="ctr"/>
          <a:lstStyle/>
          <a:p>
            <a:pPr algn="ctr">
              <a:defRPr/>
            </a:pPr>
            <a:r>
              <a:rPr lang="en-US" sz="4000" dirty="0">
                <a:solidFill>
                  <a:schemeClr val="bg1"/>
                </a:solidFill>
                <a:effectLst>
                  <a:outerShdw blurRad="38100" dist="38100" dir="2700000" algn="tl">
                    <a:srgbClr val="000000">
                      <a:alpha val="43137"/>
                    </a:srgbClr>
                  </a:outerShdw>
                </a:effectLst>
                <a:cs typeface="+mn-cs"/>
              </a:rPr>
              <a:t>Service</a:t>
            </a:r>
            <a:endParaRPr lang="en-US" dirty="0">
              <a:solidFill>
                <a:schemeClr val="bg1"/>
              </a:solidFill>
              <a:effectLst>
                <a:outerShdw blurRad="38100" dist="38100" dir="2700000" algn="tl">
                  <a:srgbClr val="000000">
                    <a:alpha val="43137"/>
                  </a:srgbClr>
                </a:outerShdw>
              </a:effectLs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1028" descr="glow"/>
          <p:cNvPicPr>
            <a:picLocks noChangeAspect="1" noChangeArrowheads="1"/>
          </p:cNvPicPr>
          <p:nvPr/>
        </p:nvPicPr>
        <p:blipFill>
          <a:blip r:embed="rId3"/>
          <a:srcRect/>
          <a:stretch>
            <a:fillRect/>
          </a:stretch>
        </p:blipFill>
        <p:spPr bwMode="auto">
          <a:xfrm>
            <a:off x="2125553" y="1111930"/>
            <a:ext cx="5153796" cy="5153796"/>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smtClean="0"/>
              <a:t>Software Plus Service Pillars</a:t>
            </a:r>
            <a:endParaRPr lang="en-US" dirty="0"/>
          </a:p>
        </p:txBody>
      </p:sp>
      <p:sp>
        <p:nvSpPr>
          <p:cNvPr id="32" name="Oval 161"/>
          <p:cNvSpPr>
            <a:spLocks noChangeArrowheads="1"/>
          </p:cNvSpPr>
          <p:nvPr/>
        </p:nvSpPr>
        <p:spPr bwMode="auto">
          <a:xfrm>
            <a:off x="2494320" y="1290307"/>
            <a:ext cx="4368409" cy="4331368"/>
          </a:xfrm>
          <a:prstGeom prst="ellipse">
            <a:avLst/>
          </a:prstGeom>
          <a:noFill/>
          <a:ln w="12700">
            <a:solidFill>
              <a:srgbClr val="F6AF22"/>
            </a:solidFill>
            <a:prstDash val="sysDot"/>
            <a:round/>
            <a:headEnd/>
            <a:tailEnd/>
          </a:ln>
          <a:effectLst/>
        </p:spPr>
        <p:txBody>
          <a:bodyPr wrap="none" lIns="76194" tIns="38097" rIns="76194" bIns="38097" anchor="ctr"/>
          <a:lstStyle/>
          <a:p>
            <a:endParaRPr lang="en-US">
              <a:solidFill>
                <a:schemeClr val="bg1"/>
              </a:solidFill>
            </a:endParaRPr>
          </a:p>
        </p:txBody>
      </p:sp>
      <p:grpSp>
        <p:nvGrpSpPr>
          <p:cNvPr id="4" name="Group 89"/>
          <p:cNvGrpSpPr/>
          <p:nvPr/>
        </p:nvGrpSpPr>
        <p:grpSpPr>
          <a:xfrm>
            <a:off x="604289" y="2194346"/>
            <a:ext cx="2538676" cy="1732046"/>
            <a:chOff x="839789" y="3009900"/>
            <a:chExt cx="3046411" cy="2078455"/>
          </a:xfrm>
        </p:grpSpPr>
        <p:grpSp>
          <p:nvGrpSpPr>
            <p:cNvPr id="5" name="Group 192"/>
            <p:cNvGrpSpPr/>
            <p:nvPr/>
          </p:nvGrpSpPr>
          <p:grpSpPr>
            <a:xfrm>
              <a:off x="839789" y="4267200"/>
              <a:ext cx="2712029" cy="821155"/>
              <a:chOff x="4478339" y="9391650"/>
              <a:chExt cx="2712029" cy="821155"/>
            </a:xfrm>
          </p:grpSpPr>
          <p:sp>
            <p:nvSpPr>
              <p:cNvPr id="55" name="AutoShape 24"/>
              <p:cNvSpPr>
                <a:spLocks noChangeArrowheads="1"/>
              </p:cNvSpPr>
              <p:nvPr/>
            </p:nvSpPr>
            <p:spPr bwMode="auto">
              <a:xfrm>
                <a:off x="4478339" y="9391650"/>
                <a:ext cx="2627311" cy="821155"/>
              </a:xfrm>
              <a:prstGeom prst="roundRect">
                <a:avLst>
                  <a:gd name="adj" fmla="val 16667"/>
                </a:avLst>
              </a:prstGeom>
              <a:solidFill>
                <a:srgbClr val="000000">
                  <a:alpha val="10001"/>
                </a:srgbClr>
              </a:solidFill>
              <a:ln w="12700" algn="ctr">
                <a:noFill/>
                <a:round/>
                <a:headEnd/>
                <a:tailEnd/>
              </a:ln>
              <a:effectLst/>
            </p:spPr>
            <p:txBody>
              <a:bodyPr wrap="none" anchor="ctr"/>
              <a:lstStyle/>
              <a:p>
                <a:endParaRPr lang="en-US">
                  <a:solidFill>
                    <a:schemeClr val="bg1"/>
                  </a:solidFill>
                </a:endParaRPr>
              </a:p>
            </p:txBody>
          </p:sp>
          <p:sp>
            <p:nvSpPr>
              <p:cNvPr id="56" name="Rectangle 25"/>
              <p:cNvSpPr>
                <a:spLocks noChangeArrowheads="1"/>
              </p:cNvSpPr>
              <p:nvPr/>
            </p:nvSpPr>
            <p:spPr bwMode="auto">
              <a:xfrm>
                <a:off x="4586513" y="9413112"/>
                <a:ext cx="2603855" cy="761780"/>
              </a:xfrm>
              <a:prstGeom prst="rect">
                <a:avLst/>
              </a:prstGeom>
              <a:noFill/>
              <a:ln w="12700" algn="ctr">
                <a:noFill/>
                <a:miter lim="800000"/>
                <a:headEnd/>
                <a:tailEnd/>
              </a:ln>
              <a:effectLst/>
            </p:spPr>
            <p:txBody>
              <a:bodyPr wrap="none" lIns="217197" tIns="108599" rIns="217197" bIns="108599">
                <a:spAutoFit/>
              </a:bodyPr>
              <a:lstStyle/>
              <a:p>
                <a:pPr algn="ctr" defTabSz="1809606"/>
                <a:r>
                  <a:rPr lang="en-US" sz="2700" dirty="0">
                    <a:solidFill>
                      <a:schemeClr val="bg1"/>
                    </a:solidFill>
                    <a:latin typeface="Segoe" pitchFamily="34" charset="0"/>
                  </a:rPr>
                  <a:t>Experience</a:t>
                </a:r>
                <a:endParaRPr lang="en-US" sz="2900" dirty="0">
                  <a:solidFill>
                    <a:schemeClr val="bg1"/>
                  </a:solidFill>
                  <a:latin typeface="Segoe" pitchFamily="34" charset="0"/>
                </a:endParaRPr>
              </a:p>
            </p:txBody>
          </p:sp>
        </p:grpSp>
        <p:pic>
          <p:nvPicPr>
            <p:cNvPr id="192" name="Picture 57" descr="Connecting people icon"/>
            <p:cNvPicPr>
              <a:picLocks noChangeAspect="1" noChangeArrowheads="1"/>
            </p:cNvPicPr>
            <p:nvPr/>
          </p:nvPicPr>
          <p:blipFill>
            <a:blip r:embed="rId4" cstate="email"/>
            <a:srcRect/>
            <a:stretch>
              <a:fillRect/>
            </a:stretch>
          </p:blipFill>
          <p:spPr bwMode="auto">
            <a:xfrm>
              <a:off x="2209800" y="3009900"/>
              <a:ext cx="1676400" cy="1676400"/>
            </a:xfrm>
            <a:prstGeom prst="rect">
              <a:avLst/>
            </a:prstGeom>
            <a:noFill/>
          </p:spPr>
        </p:pic>
      </p:grpSp>
      <p:grpSp>
        <p:nvGrpSpPr>
          <p:cNvPr id="6" name="Group 91"/>
          <p:cNvGrpSpPr/>
          <p:nvPr/>
        </p:nvGrpSpPr>
        <p:grpSpPr>
          <a:xfrm>
            <a:off x="5991272" y="1622846"/>
            <a:ext cx="3009839" cy="2274442"/>
            <a:chOff x="7304172" y="2324100"/>
            <a:chExt cx="3611807" cy="2729330"/>
          </a:xfrm>
        </p:grpSpPr>
        <p:grpSp>
          <p:nvGrpSpPr>
            <p:cNvPr id="7" name="Group 32"/>
            <p:cNvGrpSpPr/>
            <p:nvPr/>
          </p:nvGrpSpPr>
          <p:grpSpPr>
            <a:xfrm>
              <a:off x="7964489" y="2324100"/>
              <a:ext cx="2951490" cy="821155"/>
              <a:chOff x="4478339" y="9391650"/>
              <a:chExt cx="2733473" cy="821155"/>
            </a:xfrm>
          </p:grpSpPr>
          <p:sp>
            <p:nvSpPr>
              <p:cNvPr id="35" name="AutoShape 24"/>
              <p:cNvSpPr>
                <a:spLocks noChangeArrowheads="1"/>
              </p:cNvSpPr>
              <p:nvPr/>
            </p:nvSpPr>
            <p:spPr bwMode="auto">
              <a:xfrm>
                <a:off x="4478339" y="9391650"/>
                <a:ext cx="2627311" cy="821155"/>
              </a:xfrm>
              <a:prstGeom prst="roundRect">
                <a:avLst>
                  <a:gd name="adj" fmla="val 16667"/>
                </a:avLst>
              </a:prstGeom>
              <a:solidFill>
                <a:srgbClr val="000000">
                  <a:alpha val="10001"/>
                </a:srgbClr>
              </a:solidFill>
              <a:ln w="12700" algn="ctr">
                <a:noFill/>
                <a:round/>
                <a:headEnd/>
                <a:tailEnd/>
              </a:ln>
              <a:effectLst/>
            </p:spPr>
            <p:txBody>
              <a:bodyPr wrap="none" anchor="ctr"/>
              <a:lstStyle/>
              <a:p>
                <a:endParaRPr lang="en-US">
                  <a:solidFill>
                    <a:schemeClr val="bg1"/>
                  </a:solidFill>
                </a:endParaRPr>
              </a:p>
            </p:txBody>
          </p:sp>
          <p:sp>
            <p:nvSpPr>
              <p:cNvPr id="36" name="Rectangle 25"/>
              <p:cNvSpPr>
                <a:spLocks noChangeArrowheads="1"/>
              </p:cNvSpPr>
              <p:nvPr/>
            </p:nvSpPr>
            <p:spPr bwMode="auto">
              <a:xfrm>
                <a:off x="4586513" y="9413112"/>
                <a:ext cx="2625299" cy="761780"/>
              </a:xfrm>
              <a:prstGeom prst="rect">
                <a:avLst/>
              </a:prstGeom>
              <a:noFill/>
              <a:ln w="12700" algn="ctr">
                <a:noFill/>
                <a:miter lim="800000"/>
                <a:headEnd/>
                <a:tailEnd/>
              </a:ln>
              <a:effectLst/>
            </p:spPr>
            <p:txBody>
              <a:bodyPr wrap="none" lIns="217197" tIns="108599" rIns="217197" bIns="108599">
                <a:spAutoFit/>
              </a:bodyPr>
              <a:lstStyle/>
              <a:p>
                <a:pPr defTabSz="1809606"/>
                <a:r>
                  <a:rPr lang="en-US" sz="2700" dirty="0">
                    <a:solidFill>
                      <a:schemeClr val="bg1"/>
                    </a:solidFill>
                    <a:latin typeface="Segoe" pitchFamily="34" charset="0"/>
                  </a:rPr>
                  <a:t>Composition</a:t>
                </a:r>
                <a:endParaRPr lang="en-US" sz="2900" dirty="0">
                  <a:solidFill>
                    <a:schemeClr val="bg1"/>
                  </a:solidFill>
                  <a:latin typeface="Segoe" pitchFamily="34" charset="0"/>
                </a:endParaRPr>
              </a:p>
            </p:txBody>
          </p:sp>
        </p:grpSp>
        <p:pic>
          <p:nvPicPr>
            <p:cNvPr id="194" name="Picture 29" descr="Business Process (analysis)"/>
            <p:cNvPicPr>
              <a:picLocks noChangeAspect="1" noChangeArrowheads="1"/>
            </p:cNvPicPr>
            <p:nvPr/>
          </p:nvPicPr>
          <p:blipFill>
            <a:blip r:embed="rId5" cstate="email"/>
            <a:srcRect/>
            <a:stretch>
              <a:fillRect/>
            </a:stretch>
          </p:blipFill>
          <p:spPr bwMode="auto">
            <a:xfrm>
              <a:off x="8172451" y="2932720"/>
              <a:ext cx="609600" cy="896329"/>
            </a:xfrm>
            <a:prstGeom prst="rect">
              <a:avLst/>
            </a:prstGeom>
            <a:noFill/>
          </p:spPr>
        </p:pic>
        <p:grpSp>
          <p:nvGrpSpPr>
            <p:cNvPr id="8" name="Group 19"/>
            <p:cNvGrpSpPr>
              <a:grpSpLocks/>
            </p:cNvGrpSpPr>
            <p:nvPr/>
          </p:nvGrpSpPr>
          <p:grpSpPr bwMode="auto">
            <a:xfrm>
              <a:off x="7304172" y="3543300"/>
              <a:ext cx="1477877" cy="1510130"/>
              <a:chOff x="10022" y="3648"/>
              <a:chExt cx="2256" cy="2087"/>
            </a:xfrm>
          </p:grpSpPr>
          <p:pic>
            <p:nvPicPr>
              <p:cNvPr id="48" name="Picture 20" descr="three piece arrow blue yellow green perspective"/>
              <p:cNvPicPr>
                <a:picLocks noChangeAspect="1" noChangeArrowheads="1"/>
              </p:cNvPicPr>
              <p:nvPr/>
            </p:nvPicPr>
            <p:blipFill>
              <a:blip r:embed="rId6"/>
              <a:srcRect/>
              <a:stretch>
                <a:fillRect/>
              </a:stretch>
            </p:blipFill>
            <p:spPr bwMode="auto">
              <a:xfrm rot="-982402">
                <a:off x="10084" y="3719"/>
                <a:ext cx="2194" cy="2016"/>
              </a:xfrm>
              <a:prstGeom prst="rect">
                <a:avLst/>
              </a:prstGeom>
              <a:noFill/>
            </p:spPr>
          </p:pic>
          <p:pic>
            <p:nvPicPr>
              <p:cNvPr id="49" name="Picture 21" descr="data"/>
              <p:cNvPicPr>
                <a:picLocks noChangeAspect="1" noChangeArrowheads="1"/>
              </p:cNvPicPr>
              <p:nvPr/>
            </p:nvPicPr>
            <p:blipFill>
              <a:blip r:embed="rId7"/>
              <a:srcRect/>
              <a:stretch>
                <a:fillRect/>
              </a:stretch>
            </p:blipFill>
            <p:spPr bwMode="auto">
              <a:xfrm>
                <a:off x="10022" y="3648"/>
                <a:ext cx="2139" cy="1803"/>
              </a:xfrm>
              <a:prstGeom prst="rect">
                <a:avLst/>
              </a:prstGeom>
              <a:noFill/>
            </p:spPr>
          </p:pic>
        </p:grpSp>
      </p:grpSp>
      <p:grpSp>
        <p:nvGrpSpPr>
          <p:cNvPr id="13" name="Group 93"/>
          <p:cNvGrpSpPr/>
          <p:nvPr/>
        </p:nvGrpSpPr>
        <p:grpSpPr>
          <a:xfrm>
            <a:off x="5575345" y="4678887"/>
            <a:ext cx="2645467" cy="1345068"/>
            <a:chOff x="2933700" y="6038850"/>
            <a:chExt cx="3174560" cy="1614081"/>
          </a:xfrm>
        </p:grpSpPr>
        <p:grpSp>
          <p:nvGrpSpPr>
            <p:cNvPr id="14" name="Group 73"/>
            <p:cNvGrpSpPr/>
            <p:nvPr/>
          </p:nvGrpSpPr>
          <p:grpSpPr>
            <a:xfrm>
              <a:off x="2933700" y="6038850"/>
              <a:ext cx="1943100" cy="1047750"/>
              <a:chOff x="1657350" y="9277350"/>
              <a:chExt cx="1768475" cy="971550"/>
            </a:xfrm>
          </p:grpSpPr>
          <p:pic>
            <p:nvPicPr>
              <p:cNvPr id="70" name="Picture 44" descr="Yellow User sm"/>
              <p:cNvPicPr>
                <a:picLocks noChangeAspect="1" noChangeArrowheads="1"/>
              </p:cNvPicPr>
              <p:nvPr/>
            </p:nvPicPr>
            <p:blipFill>
              <a:blip r:embed="rId8" cstate="email"/>
              <a:srcRect/>
              <a:stretch>
                <a:fillRect/>
              </a:stretch>
            </p:blipFill>
            <p:spPr bwMode="auto">
              <a:xfrm>
                <a:off x="2876550" y="9277350"/>
                <a:ext cx="549275" cy="736600"/>
              </a:xfrm>
              <a:prstGeom prst="rect">
                <a:avLst/>
              </a:prstGeom>
              <a:noFill/>
            </p:spPr>
          </p:pic>
          <p:pic>
            <p:nvPicPr>
              <p:cNvPr id="71" name="Picture 45" descr="Green User sm"/>
              <p:cNvPicPr>
                <a:picLocks noChangeAspect="1" noChangeArrowheads="1"/>
              </p:cNvPicPr>
              <p:nvPr/>
            </p:nvPicPr>
            <p:blipFill>
              <a:blip r:embed="rId9" cstate="email"/>
              <a:srcRect/>
              <a:stretch>
                <a:fillRect/>
              </a:stretch>
            </p:blipFill>
            <p:spPr bwMode="auto">
              <a:xfrm flipH="1">
                <a:off x="1657350" y="9277350"/>
                <a:ext cx="549275" cy="736600"/>
              </a:xfrm>
              <a:prstGeom prst="rect">
                <a:avLst/>
              </a:prstGeom>
              <a:noFill/>
            </p:spPr>
          </p:pic>
          <p:pic>
            <p:nvPicPr>
              <p:cNvPr id="72" name="Picture 46" descr="circular arrow clockwise green yellow gradient"/>
              <p:cNvPicPr>
                <a:picLocks noChangeAspect="1" noChangeArrowheads="1"/>
              </p:cNvPicPr>
              <p:nvPr/>
            </p:nvPicPr>
            <p:blipFill>
              <a:blip r:embed="rId10" cstate="email"/>
              <a:srcRect/>
              <a:stretch>
                <a:fillRect/>
              </a:stretch>
            </p:blipFill>
            <p:spPr bwMode="auto">
              <a:xfrm>
                <a:off x="1885950" y="9429750"/>
                <a:ext cx="1263650" cy="819150"/>
              </a:xfrm>
              <a:prstGeom prst="rect">
                <a:avLst/>
              </a:prstGeom>
              <a:noFill/>
            </p:spPr>
          </p:pic>
          <p:pic>
            <p:nvPicPr>
              <p:cNvPr id="73" name="Picture 47" descr="data page"/>
              <p:cNvPicPr>
                <a:picLocks noChangeAspect="1" noChangeArrowheads="1"/>
              </p:cNvPicPr>
              <p:nvPr/>
            </p:nvPicPr>
            <p:blipFill>
              <a:blip r:embed="rId11" cstate="email"/>
              <a:srcRect/>
              <a:stretch>
                <a:fillRect/>
              </a:stretch>
            </p:blipFill>
            <p:spPr bwMode="auto">
              <a:xfrm>
                <a:off x="2343150" y="9353550"/>
                <a:ext cx="463550" cy="555625"/>
              </a:xfrm>
              <a:prstGeom prst="rect">
                <a:avLst/>
              </a:prstGeom>
              <a:noFill/>
            </p:spPr>
          </p:pic>
        </p:grpSp>
        <p:grpSp>
          <p:nvGrpSpPr>
            <p:cNvPr id="15" name="Group 84"/>
            <p:cNvGrpSpPr/>
            <p:nvPr/>
          </p:nvGrpSpPr>
          <p:grpSpPr>
            <a:xfrm>
              <a:off x="3303671" y="6831776"/>
              <a:ext cx="2804589" cy="821155"/>
              <a:chOff x="6550225" y="9403526"/>
              <a:chExt cx="2764498" cy="821155"/>
            </a:xfrm>
          </p:grpSpPr>
          <p:sp>
            <p:nvSpPr>
              <p:cNvPr id="86" name="AutoShape 24"/>
              <p:cNvSpPr>
                <a:spLocks noChangeArrowheads="1"/>
              </p:cNvSpPr>
              <p:nvPr/>
            </p:nvSpPr>
            <p:spPr bwMode="auto">
              <a:xfrm>
                <a:off x="6550225" y="9403526"/>
                <a:ext cx="2627311" cy="821155"/>
              </a:xfrm>
              <a:prstGeom prst="roundRect">
                <a:avLst>
                  <a:gd name="adj" fmla="val 16667"/>
                </a:avLst>
              </a:prstGeom>
              <a:solidFill>
                <a:srgbClr val="000000">
                  <a:alpha val="10001"/>
                </a:srgbClr>
              </a:solidFill>
              <a:ln w="12700" algn="ctr">
                <a:noFill/>
                <a:round/>
                <a:headEnd/>
                <a:tailEnd/>
              </a:ln>
              <a:effectLst/>
            </p:spPr>
            <p:txBody>
              <a:bodyPr wrap="none" anchor="ctr"/>
              <a:lstStyle/>
              <a:p>
                <a:endParaRPr lang="en-US">
                  <a:solidFill>
                    <a:schemeClr val="bg1"/>
                  </a:solidFill>
                </a:endParaRPr>
              </a:p>
            </p:txBody>
          </p:sp>
          <p:sp>
            <p:nvSpPr>
              <p:cNvPr id="87" name="Rectangle 25"/>
              <p:cNvSpPr>
                <a:spLocks noChangeArrowheads="1"/>
              </p:cNvSpPr>
              <p:nvPr/>
            </p:nvSpPr>
            <p:spPr bwMode="auto">
              <a:xfrm>
                <a:off x="6839104" y="9434388"/>
                <a:ext cx="2475619" cy="761780"/>
              </a:xfrm>
              <a:prstGeom prst="rect">
                <a:avLst/>
              </a:prstGeom>
              <a:noFill/>
              <a:ln w="12700" algn="ctr">
                <a:noFill/>
                <a:miter lim="800000"/>
                <a:headEnd/>
                <a:tailEnd/>
              </a:ln>
              <a:effectLst/>
            </p:spPr>
            <p:txBody>
              <a:bodyPr wrap="none" lIns="217197" tIns="108599" rIns="217197" bIns="108599">
                <a:spAutoFit/>
              </a:bodyPr>
              <a:lstStyle/>
              <a:p>
                <a:pPr algn="ctr" defTabSz="1809606"/>
                <a:r>
                  <a:rPr lang="en-US" sz="2700" dirty="0">
                    <a:solidFill>
                      <a:schemeClr val="bg1"/>
                    </a:solidFill>
                    <a:latin typeface="Segoe" pitchFamily="34" charset="0"/>
                  </a:rPr>
                  <a:t>Federation</a:t>
                </a:r>
                <a:endParaRPr lang="en-US" sz="2900" dirty="0">
                  <a:solidFill>
                    <a:schemeClr val="bg1"/>
                  </a:solidFill>
                  <a:latin typeface="Segoe" pitchFamily="34" charset="0"/>
                </a:endParaRPr>
              </a:p>
            </p:txBody>
          </p:sp>
        </p:grpSp>
      </p:grpSp>
      <p:grpSp>
        <p:nvGrpSpPr>
          <p:cNvPr id="16" name="Group 90"/>
          <p:cNvGrpSpPr/>
          <p:nvPr/>
        </p:nvGrpSpPr>
        <p:grpSpPr>
          <a:xfrm>
            <a:off x="2726046" y="1019951"/>
            <a:ext cx="2857500" cy="1115193"/>
            <a:chOff x="3238500" y="1354962"/>
            <a:chExt cx="3429000" cy="1338231"/>
          </a:xfrm>
        </p:grpSpPr>
        <p:grpSp>
          <p:nvGrpSpPr>
            <p:cNvPr id="17" name="Group 74"/>
            <p:cNvGrpSpPr/>
            <p:nvPr/>
          </p:nvGrpSpPr>
          <p:grpSpPr>
            <a:xfrm>
              <a:off x="3238500" y="1354962"/>
              <a:ext cx="2309699" cy="837793"/>
              <a:chOff x="4478339" y="9375012"/>
              <a:chExt cx="2722614" cy="837793"/>
            </a:xfrm>
          </p:grpSpPr>
          <p:sp>
            <p:nvSpPr>
              <p:cNvPr id="76" name="AutoShape 24"/>
              <p:cNvSpPr>
                <a:spLocks noChangeArrowheads="1"/>
              </p:cNvSpPr>
              <p:nvPr/>
            </p:nvSpPr>
            <p:spPr bwMode="auto">
              <a:xfrm>
                <a:off x="4478339" y="9391650"/>
                <a:ext cx="2627311" cy="821155"/>
              </a:xfrm>
              <a:prstGeom prst="roundRect">
                <a:avLst>
                  <a:gd name="adj" fmla="val 16667"/>
                </a:avLst>
              </a:prstGeom>
              <a:solidFill>
                <a:srgbClr val="000000">
                  <a:alpha val="10001"/>
                </a:srgbClr>
              </a:solidFill>
              <a:ln w="12700" algn="ctr">
                <a:noFill/>
                <a:round/>
                <a:headEnd/>
                <a:tailEnd/>
              </a:ln>
              <a:effectLst/>
            </p:spPr>
            <p:txBody>
              <a:bodyPr wrap="none" anchor="ctr"/>
              <a:lstStyle/>
              <a:p>
                <a:endParaRPr lang="en-US">
                  <a:solidFill>
                    <a:schemeClr val="bg1"/>
                  </a:solidFill>
                </a:endParaRPr>
              </a:p>
            </p:txBody>
          </p:sp>
          <p:sp>
            <p:nvSpPr>
              <p:cNvPr id="77" name="Rectangle 25"/>
              <p:cNvSpPr>
                <a:spLocks noChangeArrowheads="1"/>
              </p:cNvSpPr>
              <p:nvPr/>
            </p:nvSpPr>
            <p:spPr bwMode="auto">
              <a:xfrm>
                <a:off x="4811845" y="9375012"/>
                <a:ext cx="2389108" cy="761780"/>
              </a:xfrm>
              <a:prstGeom prst="rect">
                <a:avLst/>
              </a:prstGeom>
              <a:noFill/>
              <a:ln w="12700" algn="ctr">
                <a:noFill/>
                <a:miter lim="800000"/>
                <a:headEnd/>
                <a:tailEnd/>
              </a:ln>
              <a:effectLst/>
            </p:spPr>
            <p:txBody>
              <a:bodyPr wrap="none" lIns="217197" tIns="108599" rIns="217197" bIns="108599">
                <a:spAutoFit/>
              </a:bodyPr>
              <a:lstStyle/>
              <a:p>
                <a:pPr algn="ctr" defTabSz="1809606"/>
                <a:r>
                  <a:rPr lang="en-US" sz="2700" dirty="0">
                    <a:solidFill>
                      <a:schemeClr val="bg1"/>
                    </a:solidFill>
                    <a:latin typeface="Segoe" pitchFamily="34" charset="0"/>
                  </a:rPr>
                  <a:t>Delivery</a:t>
                </a:r>
                <a:endParaRPr lang="en-US" sz="2900" dirty="0">
                  <a:solidFill>
                    <a:schemeClr val="bg1"/>
                  </a:solidFill>
                  <a:latin typeface="Segoe" pitchFamily="34" charset="0"/>
                </a:endParaRPr>
              </a:p>
            </p:txBody>
          </p:sp>
        </p:grpSp>
        <p:grpSp>
          <p:nvGrpSpPr>
            <p:cNvPr id="18" name="Group 29"/>
            <p:cNvGrpSpPr>
              <a:grpSpLocks/>
            </p:cNvGrpSpPr>
            <p:nvPr/>
          </p:nvGrpSpPr>
          <p:grpSpPr bwMode="auto">
            <a:xfrm>
              <a:off x="4752501" y="1562100"/>
              <a:ext cx="1914999" cy="1131093"/>
              <a:chOff x="3959" y="4334"/>
              <a:chExt cx="1786" cy="945"/>
            </a:xfrm>
          </p:grpSpPr>
          <p:pic>
            <p:nvPicPr>
              <p:cNvPr id="80" name="Picture 30" descr="XP icon generic internet"/>
              <p:cNvPicPr>
                <a:picLocks noChangeAspect="1" noChangeArrowheads="1"/>
              </p:cNvPicPr>
              <p:nvPr/>
            </p:nvPicPr>
            <p:blipFill>
              <a:blip r:embed="rId12" cstate="email"/>
              <a:srcRect/>
              <a:stretch>
                <a:fillRect/>
              </a:stretch>
            </p:blipFill>
            <p:spPr bwMode="auto">
              <a:xfrm>
                <a:off x="4642" y="4334"/>
                <a:ext cx="459" cy="459"/>
              </a:xfrm>
              <a:prstGeom prst="rect">
                <a:avLst/>
              </a:prstGeom>
              <a:noFill/>
            </p:spPr>
          </p:pic>
          <p:pic>
            <p:nvPicPr>
              <p:cNvPr id="81" name="Picture 31" descr="waves wireless"/>
              <p:cNvPicPr>
                <a:picLocks noChangeAspect="1" noChangeArrowheads="1"/>
              </p:cNvPicPr>
              <p:nvPr/>
            </p:nvPicPr>
            <p:blipFill>
              <a:blip r:embed="rId13" cstate="email">
                <a:lum bright="24000"/>
              </a:blip>
              <a:srcRect/>
              <a:stretch>
                <a:fillRect/>
              </a:stretch>
            </p:blipFill>
            <p:spPr bwMode="auto">
              <a:xfrm rot="10800000">
                <a:off x="4368" y="4622"/>
                <a:ext cx="332" cy="336"/>
              </a:xfrm>
              <a:prstGeom prst="rect">
                <a:avLst/>
              </a:prstGeom>
              <a:noFill/>
            </p:spPr>
          </p:pic>
          <p:pic>
            <p:nvPicPr>
              <p:cNvPr id="82" name="Picture 32" descr="laptop"/>
              <p:cNvPicPr>
                <a:picLocks noChangeAspect="1" noChangeArrowheads="1"/>
              </p:cNvPicPr>
              <p:nvPr/>
            </p:nvPicPr>
            <p:blipFill>
              <a:blip r:embed="rId14" cstate="email"/>
              <a:srcRect/>
              <a:stretch>
                <a:fillRect/>
              </a:stretch>
            </p:blipFill>
            <p:spPr bwMode="auto">
              <a:xfrm>
                <a:off x="3959" y="4749"/>
                <a:ext cx="648" cy="504"/>
              </a:xfrm>
              <a:prstGeom prst="rect">
                <a:avLst/>
              </a:prstGeom>
              <a:noFill/>
            </p:spPr>
          </p:pic>
          <p:pic>
            <p:nvPicPr>
              <p:cNvPr id="83" name="Picture 33" descr="waves wireless"/>
              <p:cNvPicPr>
                <a:picLocks noChangeAspect="1" noChangeArrowheads="1"/>
              </p:cNvPicPr>
              <p:nvPr/>
            </p:nvPicPr>
            <p:blipFill>
              <a:blip r:embed="rId13" cstate="email">
                <a:lum bright="24000"/>
              </a:blip>
              <a:srcRect/>
              <a:stretch>
                <a:fillRect/>
              </a:stretch>
            </p:blipFill>
            <p:spPr bwMode="auto">
              <a:xfrm rot="10800000" flipH="1">
                <a:off x="5049" y="4622"/>
                <a:ext cx="332" cy="336"/>
              </a:xfrm>
              <a:prstGeom prst="rect">
                <a:avLst/>
              </a:prstGeom>
              <a:noFill/>
            </p:spPr>
          </p:pic>
          <p:pic>
            <p:nvPicPr>
              <p:cNvPr id="84" name="Picture 34" descr="XP icon my computer"/>
              <p:cNvPicPr>
                <a:picLocks noChangeAspect="1" noChangeArrowheads="1"/>
              </p:cNvPicPr>
              <p:nvPr/>
            </p:nvPicPr>
            <p:blipFill>
              <a:blip r:embed="rId15" cstate="email"/>
              <a:srcRect/>
              <a:stretch>
                <a:fillRect/>
              </a:stretch>
            </p:blipFill>
            <p:spPr bwMode="auto">
              <a:xfrm>
                <a:off x="5282" y="4816"/>
                <a:ext cx="463" cy="463"/>
              </a:xfrm>
              <a:prstGeom prst="rect">
                <a:avLst/>
              </a:prstGeom>
              <a:noFill/>
            </p:spPr>
          </p:pic>
        </p:grpSp>
      </p:grpSp>
      <p:pic>
        <p:nvPicPr>
          <p:cNvPr id="58" name="Rectangle 17427"/>
          <p:cNvPicPr>
            <a:picLocks noChangeAspect="1" noChangeArrowheads="1"/>
          </p:cNvPicPr>
          <p:nvPr/>
        </p:nvPicPr>
        <p:blipFill>
          <a:blip r:embed="rId16">
            <a:lum bright="-18000"/>
          </a:blip>
          <a:srcRect/>
          <a:stretch>
            <a:fillRect/>
          </a:stretch>
        </p:blipFill>
        <p:spPr bwMode="auto">
          <a:xfrm>
            <a:off x="3212998" y="2142575"/>
            <a:ext cx="2812663" cy="2812663"/>
          </a:xfrm>
          <a:prstGeom prst="rect">
            <a:avLst/>
          </a:prstGeom>
          <a:noFill/>
          <a:ln w="9525">
            <a:noFill/>
            <a:miter lim="800000"/>
            <a:headEnd/>
            <a:tailEnd/>
          </a:ln>
        </p:spPr>
      </p:pic>
      <p:sp>
        <p:nvSpPr>
          <p:cNvPr id="59" name="TextBox 58"/>
          <p:cNvSpPr txBox="1"/>
          <p:nvPr/>
        </p:nvSpPr>
        <p:spPr>
          <a:xfrm>
            <a:off x="3475520" y="2826599"/>
            <a:ext cx="2286001" cy="1461935"/>
          </a:xfrm>
          <a:prstGeom prst="rect">
            <a:avLst/>
          </a:prstGeom>
          <a:noFill/>
        </p:spPr>
        <p:txBody>
          <a:bodyPr wrap="square" lIns="76197" tIns="38098" rIns="76197" bIns="38098" rtlCol="0">
            <a:spAutoFit/>
          </a:bodyPr>
          <a:lstStyle/>
          <a:p>
            <a:pPr algn="ctr"/>
            <a:r>
              <a:rPr lang="en-US" sz="3000" dirty="0" smtClean="0">
                <a:solidFill>
                  <a:schemeClr val="bg1"/>
                </a:solidFill>
                <a:effectLst>
                  <a:outerShdw blurRad="38100" dist="38100" dir="2700000" algn="tl">
                    <a:srgbClr val="000000">
                      <a:alpha val="43137"/>
                    </a:srgbClr>
                  </a:outerShdw>
                </a:effectLst>
                <a:latin typeface="Segoe"/>
              </a:rPr>
              <a:t>Software</a:t>
            </a:r>
          </a:p>
          <a:p>
            <a:pPr algn="ctr"/>
            <a:r>
              <a:rPr lang="en-US" sz="3000" dirty="0" smtClean="0">
                <a:solidFill>
                  <a:schemeClr val="bg1"/>
                </a:solidFill>
                <a:effectLst>
                  <a:outerShdw blurRad="38100" dist="38100" dir="2700000" algn="tl">
                    <a:srgbClr val="000000">
                      <a:alpha val="43137"/>
                    </a:srgbClr>
                  </a:outerShdw>
                </a:effectLst>
                <a:latin typeface="Segoe"/>
              </a:rPr>
              <a:t>+</a:t>
            </a:r>
          </a:p>
          <a:p>
            <a:pPr algn="ctr"/>
            <a:r>
              <a:rPr lang="en-US" sz="3000" dirty="0" smtClean="0">
                <a:solidFill>
                  <a:schemeClr val="bg1"/>
                </a:solidFill>
                <a:effectLst>
                  <a:outerShdw blurRad="38100" dist="38100" dir="2700000" algn="tl">
                    <a:srgbClr val="000000">
                      <a:alpha val="43137"/>
                    </a:srgbClr>
                  </a:outerShdw>
                </a:effectLst>
                <a:latin typeface="Segoe"/>
              </a:rPr>
              <a:t>Services</a:t>
            </a:r>
            <a:endParaRPr lang="en-US" sz="3000" dirty="0" smtClean="0">
              <a:solidFill>
                <a:schemeClr val="bg1"/>
              </a:solidFill>
              <a:effectLst>
                <a:outerShdw blurRad="38100" dist="38100" dir="2700000" algn="tl">
                  <a:srgbClr val="000000">
                    <a:alpha val="43137"/>
                  </a:srgbClr>
                </a:outerShdw>
              </a:effectLst>
              <a:latin typeface="Segoe" pitchFamily="34" charset="0"/>
            </a:endParaRPr>
          </a:p>
        </p:txBody>
      </p:sp>
      <p:grpSp>
        <p:nvGrpSpPr>
          <p:cNvPr id="9" name="Group 92"/>
          <p:cNvGrpSpPr/>
          <p:nvPr/>
        </p:nvGrpSpPr>
        <p:grpSpPr>
          <a:xfrm>
            <a:off x="976833" y="4395440"/>
            <a:ext cx="2895808" cy="1829323"/>
            <a:chOff x="4635686" y="5663087"/>
            <a:chExt cx="3474970" cy="2195188"/>
          </a:xfrm>
        </p:grpSpPr>
        <p:grpSp>
          <p:nvGrpSpPr>
            <p:cNvPr id="10" name="Group 53"/>
            <p:cNvGrpSpPr/>
            <p:nvPr/>
          </p:nvGrpSpPr>
          <p:grpSpPr>
            <a:xfrm>
              <a:off x="6475531" y="5663087"/>
              <a:ext cx="1635125" cy="1633538"/>
              <a:chOff x="-2192219" y="1548287"/>
              <a:chExt cx="1635125" cy="1633538"/>
            </a:xfrm>
          </p:grpSpPr>
          <p:pic>
            <p:nvPicPr>
              <p:cNvPr id="37" name="Picture 14" descr="billing"/>
              <p:cNvPicPr>
                <a:picLocks noChangeAspect="1" noChangeArrowheads="1"/>
              </p:cNvPicPr>
              <p:nvPr/>
            </p:nvPicPr>
            <p:blipFill>
              <a:blip r:embed="rId17" cstate="email"/>
              <a:srcRect/>
              <a:stretch>
                <a:fillRect/>
              </a:stretch>
            </p:blipFill>
            <p:spPr bwMode="auto">
              <a:xfrm>
                <a:off x="-2192219" y="1862612"/>
                <a:ext cx="1436688" cy="1319213"/>
              </a:xfrm>
              <a:prstGeom prst="rect">
                <a:avLst/>
              </a:prstGeom>
              <a:noFill/>
            </p:spPr>
          </p:pic>
          <p:grpSp>
            <p:nvGrpSpPr>
              <p:cNvPr id="11" name="Group 8"/>
              <p:cNvGrpSpPr>
                <a:grpSpLocks/>
              </p:cNvGrpSpPr>
              <p:nvPr/>
            </p:nvGrpSpPr>
            <p:grpSpPr bwMode="auto">
              <a:xfrm>
                <a:off x="-1492132" y="1548287"/>
                <a:ext cx="935038" cy="1382713"/>
                <a:chOff x="5099" y="1925"/>
                <a:chExt cx="589" cy="871"/>
              </a:xfrm>
            </p:grpSpPr>
            <p:pic>
              <p:nvPicPr>
                <p:cNvPr id="45" name="Picture 9" descr="dollarsign"/>
                <p:cNvPicPr>
                  <a:picLocks noChangeAspect="1" noChangeArrowheads="1"/>
                </p:cNvPicPr>
                <p:nvPr/>
              </p:nvPicPr>
              <p:blipFill>
                <a:blip r:embed="rId18"/>
                <a:srcRect/>
                <a:stretch>
                  <a:fillRect/>
                </a:stretch>
              </p:blipFill>
              <p:spPr bwMode="auto">
                <a:xfrm>
                  <a:off x="5280" y="1925"/>
                  <a:ext cx="408" cy="596"/>
                </a:xfrm>
                <a:prstGeom prst="rect">
                  <a:avLst/>
                </a:prstGeom>
                <a:noFill/>
              </p:spPr>
            </p:pic>
            <p:pic>
              <p:nvPicPr>
                <p:cNvPr id="52" name="Picture 10" descr="dollarsign"/>
                <p:cNvPicPr>
                  <a:picLocks noChangeAspect="1" noChangeArrowheads="1"/>
                </p:cNvPicPr>
                <p:nvPr/>
              </p:nvPicPr>
              <p:blipFill>
                <a:blip r:embed="rId19" cstate="email"/>
                <a:srcRect/>
                <a:stretch>
                  <a:fillRect/>
                </a:stretch>
              </p:blipFill>
              <p:spPr bwMode="auto">
                <a:xfrm>
                  <a:off x="5171" y="2399"/>
                  <a:ext cx="272" cy="397"/>
                </a:xfrm>
                <a:prstGeom prst="rect">
                  <a:avLst/>
                </a:prstGeom>
                <a:noFill/>
              </p:spPr>
            </p:pic>
            <p:pic>
              <p:nvPicPr>
                <p:cNvPr id="53" name="Picture 11" descr="dollarsign"/>
                <p:cNvPicPr>
                  <a:picLocks noChangeAspect="1" noChangeArrowheads="1"/>
                </p:cNvPicPr>
                <p:nvPr/>
              </p:nvPicPr>
              <p:blipFill>
                <a:blip r:embed="rId20" cstate="email"/>
                <a:srcRect/>
                <a:stretch>
                  <a:fillRect/>
                </a:stretch>
              </p:blipFill>
              <p:spPr bwMode="auto">
                <a:xfrm>
                  <a:off x="5099" y="2160"/>
                  <a:ext cx="204" cy="298"/>
                </a:xfrm>
                <a:prstGeom prst="rect">
                  <a:avLst/>
                </a:prstGeom>
                <a:noFill/>
              </p:spPr>
            </p:pic>
          </p:grpSp>
        </p:grpSp>
        <p:grpSp>
          <p:nvGrpSpPr>
            <p:cNvPr id="12" name="Group 56"/>
            <p:cNvGrpSpPr/>
            <p:nvPr/>
          </p:nvGrpSpPr>
          <p:grpSpPr>
            <a:xfrm>
              <a:off x="4635686" y="7037120"/>
              <a:ext cx="3084512" cy="821155"/>
              <a:chOff x="2081059" y="10104170"/>
              <a:chExt cx="2627311" cy="821155"/>
            </a:xfrm>
          </p:grpSpPr>
          <p:sp>
            <p:nvSpPr>
              <p:cNvPr id="62" name="AutoShape 24"/>
              <p:cNvSpPr>
                <a:spLocks noChangeArrowheads="1"/>
              </p:cNvSpPr>
              <p:nvPr/>
            </p:nvSpPr>
            <p:spPr bwMode="auto">
              <a:xfrm>
                <a:off x="2081059" y="10104170"/>
                <a:ext cx="2627311" cy="821155"/>
              </a:xfrm>
              <a:prstGeom prst="roundRect">
                <a:avLst>
                  <a:gd name="adj" fmla="val 16667"/>
                </a:avLst>
              </a:prstGeom>
              <a:solidFill>
                <a:srgbClr val="000000">
                  <a:alpha val="10001"/>
                </a:srgbClr>
              </a:solidFill>
              <a:ln w="12700" algn="ctr">
                <a:noFill/>
                <a:round/>
                <a:headEnd/>
                <a:tailEnd/>
              </a:ln>
              <a:effectLst/>
            </p:spPr>
            <p:txBody>
              <a:bodyPr wrap="none" anchor="ctr"/>
              <a:lstStyle/>
              <a:p>
                <a:endParaRPr lang="en-US">
                  <a:solidFill>
                    <a:schemeClr val="bg1"/>
                  </a:solidFill>
                </a:endParaRPr>
              </a:p>
            </p:txBody>
          </p:sp>
          <p:sp>
            <p:nvSpPr>
              <p:cNvPr id="67" name="Rectangle 25"/>
              <p:cNvSpPr>
                <a:spLocks noChangeArrowheads="1"/>
              </p:cNvSpPr>
              <p:nvPr/>
            </p:nvSpPr>
            <p:spPr bwMode="auto">
              <a:xfrm>
                <a:off x="2209462" y="10133626"/>
                <a:ext cx="2453840" cy="761780"/>
              </a:xfrm>
              <a:prstGeom prst="rect">
                <a:avLst/>
              </a:prstGeom>
              <a:noFill/>
              <a:ln w="12700" algn="ctr">
                <a:noFill/>
                <a:miter lim="800000"/>
                <a:headEnd/>
                <a:tailEnd/>
              </a:ln>
              <a:effectLst/>
            </p:spPr>
            <p:txBody>
              <a:bodyPr wrap="none" lIns="217197" tIns="108599" rIns="217197" bIns="108599">
                <a:spAutoFit/>
              </a:bodyPr>
              <a:lstStyle/>
              <a:p>
                <a:pPr defTabSz="1809606"/>
                <a:r>
                  <a:rPr lang="en-US" sz="2700" dirty="0">
                    <a:solidFill>
                      <a:schemeClr val="bg1"/>
                    </a:solidFill>
                    <a:latin typeface="Segoe" pitchFamily="34" charset="0"/>
                  </a:rPr>
                  <a:t>Monetization</a:t>
                </a:r>
                <a:endParaRPr lang="en-US" sz="2900" dirty="0">
                  <a:solidFill>
                    <a:schemeClr val="bg1"/>
                  </a:solidFill>
                  <a:latin typeface="Segoe"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Group 2"/>
          <p:cNvGraphicFramePr>
            <a:graphicFrameLocks noGrp="1"/>
          </p:cNvGraphicFramePr>
          <p:nvPr/>
        </p:nvGraphicFramePr>
        <p:xfrm>
          <a:off x="2667000" y="1066800"/>
          <a:ext cx="4800600" cy="3962400"/>
        </p:xfrm>
        <a:graphic>
          <a:graphicData uri="http://schemas.openxmlformats.org/drawingml/2006/table">
            <a:tbl>
              <a:tblPr/>
              <a:tblGrid>
                <a:gridCol w="1592263"/>
                <a:gridCol w="1604962"/>
                <a:gridCol w="1603375"/>
              </a:tblGrid>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solidFill>
                          <a:srgbClr val="FFFFFF"/>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solidFill>
                          <a:srgbClr val="FFFFFF"/>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solidFill>
                          <a:srgbClr val="FFFFFF"/>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bl>
          </a:graphicData>
        </a:graphic>
      </p:graphicFrame>
      <p:sp>
        <p:nvSpPr>
          <p:cNvPr id="6164" name="Rectangle 2"/>
          <p:cNvSpPr>
            <a:spLocks noGrp="1" noChangeArrowheads="1"/>
          </p:cNvSpPr>
          <p:nvPr>
            <p:ph type="title"/>
          </p:nvPr>
        </p:nvSpPr>
        <p:spPr/>
        <p:txBody>
          <a:bodyPr>
            <a:noAutofit/>
          </a:bodyPr>
          <a:lstStyle/>
          <a:p>
            <a:pPr eaLnBrk="1" hangingPunct="1">
              <a:defRPr/>
            </a:pPr>
            <a:r>
              <a:rPr lang="en-US" dirty="0" smtClean="0"/>
              <a:t>Delivery </a:t>
            </a:r>
            <a:r>
              <a:rPr lang="nl-BE" dirty="0" err="1" smtClean="0"/>
              <a:t>Capabilities</a:t>
            </a:r>
            <a:endParaRPr lang="en-US" dirty="0"/>
          </a:p>
        </p:txBody>
      </p:sp>
      <p:sp>
        <p:nvSpPr>
          <p:cNvPr id="59" name="Rectangle 381964"/>
          <p:cNvSpPr>
            <a:spLocks noChangeArrowheads="1"/>
          </p:cNvSpPr>
          <p:nvPr>
            <p:custDataLst>
              <p:tags r:id="rId1"/>
            </p:custDataLst>
          </p:nvPr>
        </p:nvSpPr>
        <p:spPr bwMode="gray">
          <a:xfrm>
            <a:off x="3155950" y="5097463"/>
            <a:ext cx="775853" cy="430887"/>
          </a:xfrm>
          <a:prstGeom prst="rect">
            <a:avLst/>
          </a:prstGeom>
          <a:noFill/>
          <a:ln w="9525">
            <a:noFill/>
            <a:miter lim="800000"/>
            <a:headEnd/>
            <a:tailEnd/>
          </a:ln>
        </p:spPr>
        <p:txBody>
          <a:bodyPr wrap="none"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Customer</a:t>
            </a:r>
            <a:br>
              <a:rPr lang="en-US" sz="1400">
                <a:solidFill>
                  <a:schemeClr val="bg1"/>
                </a:solidFill>
                <a:effectLst>
                  <a:outerShdw blurRad="38100" dist="38100" dir="2700000" algn="tl">
                    <a:srgbClr val="000000">
                      <a:alpha val="43137"/>
                    </a:srgbClr>
                  </a:outerShdw>
                </a:effectLst>
                <a:cs typeface="+mn-cs"/>
              </a:rPr>
            </a:br>
            <a:r>
              <a:rPr lang="en-US" sz="1400">
                <a:solidFill>
                  <a:schemeClr val="bg1"/>
                </a:solidFill>
                <a:effectLst>
                  <a:outerShdw blurRad="38100" dist="38100" dir="2700000" algn="tl">
                    <a:srgbClr val="000000">
                      <a:alpha val="43137"/>
                    </a:srgbClr>
                  </a:outerShdw>
                </a:effectLst>
                <a:cs typeface="+mn-cs"/>
              </a:rPr>
              <a:t>Managed</a:t>
            </a:r>
          </a:p>
        </p:txBody>
      </p:sp>
      <p:sp>
        <p:nvSpPr>
          <p:cNvPr id="60" name="Rectangle 381965"/>
          <p:cNvSpPr>
            <a:spLocks noChangeArrowheads="1"/>
          </p:cNvSpPr>
          <p:nvPr>
            <p:custDataLst>
              <p:tags r:id="rId2"/>
            </p:custDataLst>
          </p:nvPr>
        </p:nvSpPr>
        <p:spPr bwMode="gray">
          <a:xfrm>
            <a:off x="6078538" y="5097463"/>
            <a:ext cx="745397" cy="430887"/>
          </a:xfrm>
          <a:prstGeom prst="rect">
            <a:avLst/>
          </a:prstGeom>
          <a:noFill/>
          <a:ln w="9525">
            <a:noFill/>
            <a:miter lim="800000"/>
            <a:headEnd/>
            <a:tailEnd/>
          </a:ln>
        </p:spPr>
        <p:txBody>
          <a:bodyPr wrap="none"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Provider</a:t>
            </a:r>
            <a:br>
              <a:rPr lang="en-US" sz="1400">
                <a:solidFill>
                  <a:schemeClr val="bg1"/>
                </a:solidFill>
                <a:effectLst>
                  <a:outerShdw blurRad="38100" dist="38100" dir="2700000" algn="tl">
                    <a:srgbClr val="000000">
                      <a:alpha val="43137"/>
                    </a:srgbClr>
                  </a:outerShdw>
                </a:effectLst>
                <a:cs typeface="+mn-cs"/>
              </a:rPr>
            </a:br>
            <a:r>
              <a:rPr lang="en-US" sz="1400">
                <a:solidFill>
                  <a:schemeClr val="bg1"/>
                </a:solidFill>
                <a:effectLst>
                  <a:outerShdw blurRad="38100" dist="38100" dir="2700000" algn="tl">
                    <a:srgbClr val="000000">
                      <a:alpha val="43137"/>
                    </a:srgbClr>
                  </a:outerShdw>
                </a:effectLst>
                <a:cs typeface="+mn-cs"/>
              </a:rPr>
              <a:t>Managed</a:t>
            </a:r>
          </a:p>
        </p:txBody>
      </p:sp>
      <p:sp>
        <p:nvSpPr>
          <p:cNvPr id="61" name="Rectangle 381966"/>
          <p:cNvSpPr>
            <a:spLocks noChangeArrowheads="1"/>
          </p:cNvSpPr>
          <p:nvPr>
            <p:custDataLst>
              <p:tags r:id="rId3"/>
            </p:custDataLst>
          </p:nvPr>
        </p:nvSpPr>
        <p:spPr bwMode="gray">
          <a:xfrm>
            <a:off x="1306227" y="4121150"/>
            <a:ext cx="1195387" cy="430887"/>
          </a:xfrm>
          <a:prstGeom prst="rect">
            <a:avLst/>
          </a:prstGeom>
          <a:noFill/>
          <a:ln w="9525">
            <a:noFill/>
            <a:miter lim="800000"/>
            <a:headEnd/>
            <a:tailEnd/>
          </a:ln>
        </p:spPr>
        <p:txBody>
          <a:bodyPr lIns="0" tIns="0" rIns="0" bIns="0">
            <a:spAutoFit/>
          </a:bodyPr>
          <a:lstStyle/>
          <a:p>
            <a:pPr algn="ctr" defTabSz="895350">
              <a:buSzPct val="120000"/>
              <a:defRPr/>
            </a:pPr>
            <a:r>
              <a:rPr lang="en-US" sz="1400" dirty="0">
                <a:solidFill>
                  <a:schemeClr val="bg1"/>
                </a:solidFill>
                <a:effectLst>
                  <a:outerShdw blurRad="38100" dist="38100" dir="2700000" algn="tl">
                    <a:srgbClr val="000000">
                      <a:alpha val="43137"/>
                    </a:srgbClr>
                  </a:outerShdw>
                </a:effectLst>
                <a:cs typeface="+mn-cs"/>
              </a:rPr>
              <a:t>Traditional</a:t>
            </a:r>
            <a:br>
              <a:rPr lang="en-US" sz="1400" dirty="0">
                <a:solidFill>
                  <a:schemeClr val="bg1"/>
                </a:solidFill>
                <a:effectLst>
                  <a:outerShdw blurRad="38100" dist="38100" dir="2700000" algn="tl">
                    <a:srgbClr val="000000">
                      <a:alpha val="43137"/>
                    </a:srgbClr>
                  </a:outerShdw>
                </a:effectLst>
                <a:cs typeface="+mn-cs"/>
              </a:rPr>
            </a:br>
            <a:r>
              <a:rPr lang="en-US" sz="1400" dirty="0">
                <a:solidFill>
                  <a:schemeClr val="bg1"/>
                </a:solidFill>
                <a:effectLst>
                  <a:outerShdw blurRad="38100" dist="38100" dir="2700000" algn="tl">
                    <a:srgbClr val="000000">
                      <a:alpha val="43137"/>
                    </a:srgbClr>
                  </a:outerShdw>
                </a:effectLst>
                <a:cs typeface="+mn-cs"/>
              </a:rPr>
              <a:t>Software</a:t>
            </a:r>
          </a:p>
        </p:txBody>
      </p:sp>
      <p:sp>
        <p:nvSpPr>
          <p:cNvPr id="62" name="Rectangle 381967"/>
          <p:cNvSpPr>
            <a:spLocks noChangeArrowheads="1"/>
          </p:cNvSpPr>
          <p:nvPr>
            <p:custDataLst>
              <p:tags r:id="rId4"/>
            </p:custDataLst>
          </p:nvPr>
        </p:nvSpPr>
        <p:spPr bwMode="gray">
          <a:xfrm>
            <a:off x="1547527" y="2852738"/>
            <a:ext cx="1133324" cy="430887"/>
          </a:xfrm>
          <a:prstGeom prst="rect">
            <a:avLst/>
          </a:prstGeom>
          <a:noFill/>
          <a:ln w="9525">
            <a:noFill/>
            <a:miter lim="800000"/>
            <a:headEnd/>
            <a:tailEnd/>
          </a:ln>
        </p:spPr>
        <p:txBody>
          <a:bodyPr wrap="none"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Hosted </a:t>
            </a:r>
            <a:br>
              <a:rPr lang="en-US" sz="1400">
                <a:solidFill>
                  <a:schemeClr val="bg1"/>
                </a:solidFill>
                <a:effectLst>
                  <a:outerShdw blurRad="38100" dist="38100" dir="2700000" algn="tl">
                    <a:srgbClr val="000000">
                      <a:alpha val="43137"/>
                    </a:srgbClr>
                  </a:outerShdw>
                </a:effectLst>
                <a:cs typeface="+mn-cs"/>
              </a:rPr>
            </a:br>
            <a:r>
              <a:rPr lang="en-US" sz="1400">
                <a:solidFill>
                  <a:schemeClr val="bg1"/>
                </a:solidFill>
                <a:effectLst>
                  <a:outerShdw blurRad="38100" dist="38100" dir="2700000" algn="tl">
                    <a:srgbClr val="000000">
                      <a:alpha val="43137"/>
                    </a:srgbClr>
                  </a:outerShdw>
                </a:effectLst>
                <a:cs typeface="+mn-cs"/>
              </a:rPr>
              <a:t>Outsourced IT</a:t>
            </a:r>
          </a:p>
        </p:txBody>
      </p:sp>
      <p:sp>
        <p:nvSpPr>
          <p:cNvPr id="7184" name="Rectangle 381968"/>
          <p:cNvSpPr>
            <a:spLocks noChangeArrowheads="1"/>
          </p:cNvSpPr>
          <p:nvPr>
            <p:custDataLst>
              <p:tags r:id="rId5"/>
            </p:custDataLst>
          </p:nvPr>
        </p:nvSpPr>
        <p:spPr bwMode="gray">
          <a:xfrm>
            <a:off x="1428464" y="1636713"/>
            <a:ext cx="1127125" cy="430887"/>
          </a:xfrm>
          <a:prstGeom prst="rect">
            <a:avLst/>
          </a:prstGeom>
          <a:noFill/>
          <a:ln w="9525">
            <a:noFill/>
            <a:miter lim="800000"/>
            <a:headEnd/>
            <a:tailEnd/>
          </a:ln>
        </p:spPr>
        <p:txBody>
          <a:bodyPr lIns="0" tIns="0" rIns="0" bIns="0">
            <a:spAutoFit/>
          </a:bodyPr>
          <a:lstStyle/>
          <a:p>
            <a:pPr algn="ctr" defTabSz="895350">
              <a:buSzPct val="120000"/>
              <a:defRPr/>
            </a:pPr>
            <a:r>
              <a:rPr lang="en-US" sz="1400" dirty="0">
                <a:solidFill>
                  <a:schemeClr val="bg1"/>
                </a:solidFill>
                <a:effectLst>
                  <a:outerShdw blurRad="38100" dist="38100" dir="2700000" algn="tl">
                    <a:srgbClr val="000000">
                      <a:alpha val="43137"/>
                    </a:srgbClr>
                  </a:outerShdw>
                </a:effectLst>
                <a:cs typeface="+mn-cs"/>
              </a:rPr>
              <a:t>Software as a Service</a:t>
            </a:r>
          </a:p>
        </p:txBody>
      </p:sp>
      <p:sp>
        <p:nvSpPr>
          <p:cNvPr id="64" name="Rectangle 381972"/>
          <p:cNvSpPr>
            <a:spLocks noChangeArrowheads="1"/>
          </p:cNvSpPr>
          <p:nvPr>
            <p:custDataLst>
              <p:tags r:id="rId6"/>
            </p:custDataLst>
          </p:nvPr>
        </p:nvSpPr>
        <p:spPr bwMode="gray">
          <a:xfrm>
            <a:off x="4665663" y="5097463"/>
            <a:ext cx="1033937" cy="215444"/>
          </a:xfrm>
          <a:prstGeom prst="rect">
            <a:avLst/>
          </a:prstGeom>
          <a:noFill/>
          <a:ln w="9525">
            <a:noFill/>
            <a:miter lim="800000"/>
            <a:headEnd/>
            <a:tailEnd/>
          </a:ln>
        </p:spPr>
        <p:txBody>
          <a:bodyPr wrap="none"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Co-Managed</a:t>
            </a:r>
          </a:p>
        </p:txBody>
      </p:sp>
      <p:sp>
        <p:nvSpPr>
          <p:cNvPr id="6171" name="Oval 381991"/>
          <p:cNvSpPr>
            <a:spLocks noChangeArrowheads="1"/>
          </p:cNvSpPr>
          <p:nvPr/>
        </p:nvSpPr>
        <p:spPr bwMode="auto">
          <a:xfrm>
            <a:off x="4232275" y="3970338"/>
            <a:ext cx="1330325" cy="655637"/>
          </a:xfrm>
          <a:prstGeom prst="ellipse">
            <a:avLst/>
          </a:prstGeom>
          <a:noFill/>
          <a:ln w="9525">
            <a:noFill/>
            <a:round/>
            <a:headEnd/>
            <a:tailEnd/>
          </a:ln>
        </p:spPr>
        <p:txBody>
          <a:bodyPr wrap="none" anchor="ctr"/>
          <a:lstStyle/>
          <a:p>
            <a:pPr algn="ctr">
              <a:defRPr/>
            </a:pPr>
            <a:endParaRPr lang="en-US" sz="900">
              <a:solidFill>
                <a:schemeClr val="bg1"/>
              </a:solidFill>
              <a:effectLst>
                <a:outerShdw blurRad="38100" dist="38100" dir="2700000" algn="tl">
                  <a:srgbClr val="000000">
                    <a:alpha val="43137"/>
                  </a:srgbClr>
                </a:outerShdw>
              </a:effectLst>
              <a:cs typeface="+mn-cs"/>
            </a:endParaRPr>
          </a:p>
        </p:txBody>
      </p:sp>
      <p:sp>
        <p:nvSpPr>
          <p:cNvPr id="6172" name="Oval 381993"/>
          <p:cNvSpPr>
            <a:spLocks noChangeArrowheads="1"/>
          </p:cNvSpPr>
          <p:nvPr/>
        </p:nvSpPr>
        <p:spPr bwMode="auto">
          <a:xfrm>
            <a:off x="2744788" y="3046413"/>
            <a:ext cx="1331912" cy="636587"/>
          </a:xfrm>
          <a:prstGeom prst="ellipse">
            <a:avLst/>
          </a:prstGeom>
          <a:noFill/>
          <a:ln w="9525">
            <a:noFill/>
            <a:round/>
            <a:headEnd/>
            <a:tailEnd/>
          </a:ln>
        </p:spPr>
        <p:txBody>
          <a:bodyPr wrap="none" anchor="ctr"/>
          <a:lstStyle/>
          <a:p>
            <a:pPr algn="ctr">
              <a:defRPr/>
            </a:pPr>
            <a:endParaRPr lang="en-US" sz="900">
              <a:solidFill>
                <a:schemeClr val="bg1"/>
              </a:solidFill>
              <a:effectLst>
                <a:outerShdw blurRad="38100" dist="38100" dir="2700000" algn="tl">
                  <a:srgbClr val="000000">
                    <a:alpha val="43137"/>
                  </a:srgbClr>
                </a:outerShdw>
              </a:effectLst>
              <a:cs typeface="+mn-cs"/>
            </a:endParaRPr>
          </a:p>
        </p:txBody>
      </p:sp>
      <p:sp>
        <p:nvSpPr>
          <p:cNvPr id="6173" name="Text Box 29"/>
          <p:cNvSpPr txBox="1">
            <a:spLocks noChangeArrowheads="1"/>
          </p:cNvSpPr>
          <p:nvPr/>
        </p:nvSpPr>
        <p:spPr bwMode="auto">
          <a:xfrm>
            <a:off x="7353300" y="1092200"/>
            <a:ext cx="1450975" cy="396875"/>
          </a:xfrm>
          <a:prstGeom prst="rect">
            <a:avLst/>
          </a:prstGeom>
          <a:noFill/>
          <a:ln w="9525">
            <a:noFill/>
            <a:miter lim="800000"/>
            <a:headEnd/>
            <a:tailEnd/>
          </a:ln>
        </p:spPr>
        <p:txBody>
          <a:bodyPr>
            <a:spAutoFit/>
          </a:bodyPr>
          <a:lstStyle/>
          <a:p>
            <a:pPr algn="ctr">
              <a:spcBef>
                <a:spcPct val="50000"/>
              </a:spcBef>
              <a:defRPr/>
            </a:pPr>
            <a:r>
              <a:rPr lang="en-US" sz="1000">
                <a:solidFill>
                  <a:schemeClr val="bg1"/>
                </a:solidFill>
                <a:effectLst>
                  <a:outerShdw blurRad="38100" dist="38100" dir="2700000" algn="tl">
                    <a:srgbClr val="000000">
                      <a:alpha val="43137"/>
                    </a:srgbClr>
                  </a:outerShdw>
                </a:effectLst>
                <a:cs typeface="+mn-cs"/>
              </a:rPr>
              <a:t/>
            </a:r>
            <a:br>
              <a:rPr lang="en-US" sz="1000">
                <a:solidFill>
                  <a:schemeClr val="bg1"/>
                </a:solidFill>
                <a:effectLst>
                  <a:outerShdw blurRad="38100" dist="38100" dir="2700000" algn="tl">
                    <a:srgbClr val="000000">
                      <a:alpha val="43137"/>
                    </a:srgbClr>
                  </a:outerShdw>
                </a:effectLst>
                <a:cs typeface="+mn-cs"/>
              </a:rPr>
            </a:br>
            <a:endParaRPr lang="en-US" sz="1000">
              <a:solidFill>
                <a:schemeClr val="bg1"/>
              </a:solidFill>
              <a:effectLst>
                <a:outerShdw blurRad="38100" dist="38100" dir="2700000" algn="tl">
                  <a:srgbClr val="000000">
                    <a:alpha val="43137"/>
                  </a:srgbClr>
                </a:outerShdw>
              </a:effectLst>
              <a:cs typeface="+mn-cs"/>
            </a:endParaRPr>
          </a:p>
        </p:txBody>
      </p:sp>
      <p:grpSp>
        <p:nvGrpSpPr>
          <p:cNvPr id="2" name="Group 30"/>
          <p:cNvGrpSpPr>
            <a:grpSpLocks/>
          </p:cNvGrpSpPr>
          <p:nvPr/>
        </p:nvGrpSpPr>
        <p:grpSpPr bwMode="auto">
          <a:xfrm>
            <a:off x="2590800" y="990600"/>
            <a:ext cx="4953000" cy="1371600"/>
            <a:chOff x="2693" y="624"/>
            <a:chExt cx="2880" cy="864"/>
          </a:xfrm>
        </p:grpSpPr>
        <p:pic>
          <p:nvPicPr>
            <p:cNvPr id="18478" name="Picture 31" descr="column-red"/>
            <p:cNvPicPr>
              <a:picLocks noChangeAspect="1" noChangeArrowheads="1"/>
            </p:cNvPicPr>
            <p:nvPr/>
          </p:nvPicPr>
          <p:blipFill>
            <a:blip r:embed="rId9"/>
            <a:srcRect/>
            <a:stretch>
              <a:fillRect/>
            </a:stretch>
          </p:blipFill>
          <p:spPr bwMode="auto">
            <a:xfrm rot="5400000">
              <a:off x="3701" y="-384"/>
              <a:ext cx="864" cy="2880"/>
            </a:xfrm>
            <a:prstGeom prst="rect">
              <a:avLst/>
            </a:prstGeom>
            <a:noFill/>
            <a:ln w="9525">
              <a:noFill/>
              <a:miter lim="800000"/>
              <a:headEnd/>
              <a:tailEnd/>
            </a:ln>
          </p:spPr>
        </p:pic>
        <p:sp>
          <p:nvSpPr>
            <p:cNvPr id="6191" name="Text Box 32"/>
            <p:cNvSpPr txBox="1">
              <a:spLocks noChangeArrowheads="1"/>
            </p:cNvSpPr>
            <p:nvPr/>
          </p:nvSpPr>
          <p:spPr bwMode="auto">
            <a:xfrm>
              <a:off x="2736" y="720"/>
              <a:ext cx="2791" cy="720"/>
            </a:xfrm>
            <a:prstGeom prst="rect">
              <a:avLst/>
            </a:prstGeom>
            <a:noFill/>
            <a:ln w="9525">
              <a:noFill/>
              <a:miter lim="800000"/>
              <a:headEnd/>
              <a:tailEnd/>
            </a:ln>
          </p:spPr>
          <p:txBody>
            <a:bodyPr anchor="ctr" anchorCtr="1"/>
            <a:lstStyle/>
            <a:p>
              <a:pPr algn="ctr">
                <a:defRPr/>
              </a:pPr>
              <a:r>
                <a:rPr lang="en-US" sz="1400">
                  <a:solidFill>
                    <a:schemeClr val="bg1"/>
                  </a:solidFill>
                  <a:effectLst>
                    <a:outerShdw blurRad="38100" dist="38100" dir="2700000" algn="tl">
                      <a:srgbClr val="000000">
                        <a:alpha val="43137"/>
                      </a:srgbClr>
                    </a:outerShdw>
                  </a:effectLst>
                  <a:cs typeface="+mn-cs"/>
                </a:rPr>
                <a:t>Software, services &amp; support offerings specifically designed for one-to-many delivery over the Internet </a:t>
              </a:r>
            </a:p>
          </p:txBody>
        </p:sp>
      </p:grpSp>
      <p:grpSp>
        <p:nvGrpSpPr>
          <p:cNvPr id="3" name="Group 33"/>
          <p:cNvGrpSpPr>
            <a:grpSpLocks/>
          </p:cNvGrpSpPr>
          <p:nvPr/>
        </p:nvGrpSpPr>
        <p:grpSpPr bwMode="auto">
          <a:xfrm>
            <a:off x="2590800" y="2324100"/>
            <a:ext cx="4953000" cy="1371600"/>
            <a:chOff x="1661" y="1464"/>
            <a:chExt cx="2880" cy="864"/>
          </a:xfrm>
        </p:grpSpPr>
        <p:pic>
          <p:nvPicPr>
            <p:cNvPr id="18476" name="Picture 34" descr="column-red"/>
            <p:cNvPicPr>
              <a:picLocks noChangeAspect="1" noChangeArrowheads="1"/>
            </p:cNvPicPr>
            <p:nvPr/>
          </p:nvPicPr>
          <p:blipFill>
            <a:blip r:embed="rId9"/>
            <a:srcRect/>
            <a:stretch>
              <a:fillRect/>
            </a:stretch>
          </p:blipFill>
          <p:spPr bwMode="auto">
            <a:xfrm rot="5400000">
              <a:off x="2669" y="456"/>
              <a:ext cx="864" cy="2880"/>
            </a:xfrm>
            <a:prstGeom prst="rect">
              <a:avLst/>
            </a:prstGeom>
            <a:noFill/>
            <a:ln w="9525">
              <a:noFill/>
              <a:miter lim="800000"/>
              <a:headEnd/>
              <a:tailEnd/>
            </a:ln>
          </p:spPr>
        </p:pic>
        <p:sp>
          <p:nvSpPr>
            <p:cNvPr id="6189" name="Text Box 35"/>
            <p:cNvSpPr txBox="1">
              <a:spLocks noChangeArrowheads="1"/>
            </p:cNvSpPr>
            <p:nvPr/>
          </p:nvSpPr>
          <p:spPr bwMode="auto">
            <a:xfrm>
              <a:off x="1704" y="1560"/>
              <a:ext cx="2791" cy="672"/>
            </a:xfrm>
            <a:prstGeom prst="rect">
              <a:avLst/>
            </a:prstGeom>
            <a:noFill/>
            <a:ln w="9525">
              <a:noFill/>
              <a:miter lim="800000"/>
              <a:headEnd/>
              <a:tailEnd/>
            </a:ln>
          </p:spPr>
          <p:txBody>
            <a:bodyPr anchor="ctr" anchorCtr="1"/>
            <a:lstStyle/>
            <a:p>
              <a:pPr algn="ctr">
                <a:defRPr/>
              </a:pPr>
              <a:r>
                <a:rPr lang="en-US" sz="1400">
                  <a:solidFill>
                    <a:schemeClr val="bg1"/>
                  </a:solidFill>
                  <a:effectLst>
                    <a:outerShdw blurRad="38100" dist="38100" dir="2700000" algn="tl">
                      <a:srgbClr val="000000">
                        <a:alpha val="43137"/>
                      </a:srgbClr>
                    </a:outerShdw>
                  </a:effectLst>
                  <a:cs typeface="+mn-cs"/>
                </a:rPr>
                <a:t>Packaged software customized, deployed &amp; managed by provider</a:t>
              </a:r>
            </a:p>
          </p:txBody>
        </p:sp>
      </p:grpSp>
      <p:grpSp>
        <p:nvGrpSpPr>
          <p:cNvPr id="4" name="Group 36"/>
          <p:cNvGrpSpPr>
            <a:grpSpLocks/>
          </p:cNvGrpSpPr>
          <p:nvPr/>
        </p:nvGrpSpPr>
        <p:grpSpPr bwMode="auto">
          <a:xfrm>
            <a:off x="2590800" y="3657600"/>
            <a:ext cx="4953000" cy="1371600"/>
            <a:chOff x="1637" y="2304"/>
            <a:chExt cx="2880" cy="864"/>
          </a:xfrm>
        </p:grpSpPr>
        <p:pic>
          <p:nvPicPr>
            <p:cNvPr id="18474" name="Picture 37" descr="column-red"/>
            <p:cNvPicPr>
              <a:picLocks noChangeAspect="1" noChangeArrowheads="1"/>
            </p:cNvPicPr>
            <p:nvPr/>
          </p:nvPicPr>
          <p:blipFill>
            <a:blip r:embed="rId9"/>
            <a:srcRect/>
            <a:stretch>
              <a:fillRect/>
            </a:stretch>
          </p:blipFill>
          <p:spPr bwMode="auto">
            <a:xfrm rot="5400000">
              <a:off x="2645" y="1296"/>
              <a:ext cx="864" cy="2880"/>
            </a:xfrm>
            <a:prstGeom prst="rect">
              <a:avLst/>
            </a:prstGeom>
            <a:noFill/>
            <a:ln w="9525">
              <a:noFill/>
              <a:miter lim="800000"/>
              <a:headEnd/>
              <a:tailEnd/>
            </a:ln>
          </p:spPr>
        </p:pic>
        <p:sp>
          <p:nvSpPr>
            <p:cNvPr id="6187" name="Text Box 38"/>
            <p:cNvSpPr txBox="1">
              <a:spLocks noChangeArrowheads="1"/>
            </p:cNvSpPr>
            <p:nvPr/>
          </p:nvSpPr>
          <p:spPr bwMode="auto">
            <a:xfrm>
              <a:off x="1680" y="2448"/>
              <a:ext cx="2791" cy="576"/>
            </a:xfrm>
            <a:prstGeom prst="rect">
              <a:avLst/>
            </a:prstGeom>
            <a:noFill/>
            <a:ln w="9525">
              <a:noFill/>
              <a:miter lim="800000"/>
              <a:headEnd/>
              <a:tailEnd/>
            </a:ln>
          </p:spPr>
          <p:txBody>
            <a:bodyPr anchor="ctr" anchorCtr="1"/>
            <a:lstStyle/>
            <a:p>
              <a:pPr algn="ctr">
                <a:defRPr/>
              </a:pPr>
              <a:r>
                <a:rPr lang="en-US" sz="1400">
                  <a:solidFill>
                    <a:schemeClr val="bg1"/>
                  </a:solidFill>
                  <a:effectLst>
                    <a:outerShdw blurRad="38100" dist="38100" dir="2700000" algn="tl">
                      <a:srgbClr val="000000">
                        <a:alpha val="43137"/>
                      </a:srgbClr>
                    </a:outerShdw>
                  </a:effectLst>
                  <a:cs typeface="+mn-cs"/>
                </a:rPr>
                <a:t>Today’s packaged software deployed on-premise</a:t>
              </a:r>
            </a:p>
          </p:txBody>
        </p:sp>
      </p:grpSp>
      <p:grpSp>
        <p:nvGrpSpPr>
          <p:cNvPr id="5" name="Group 39"/>
          <p:cNvGrpSpPr>
            <a:grpSpLocks/>
          </p:cNvGrpSpPr>
          <p:nvPr/>
        </p:nvGrpSpPr>
        <p:grpSpPr bwMode="auto">
          <a:xfrm>
            <a:off x="2590800" y="5105400"/>
            <a:ext cx="4953000" cy="1684338"/>
            <a:chOff x="1632" y="3216"/>
            <a:chExt cx="3120" cy="1061"/>
          </a:xfrm>
        </p:grpSpPr>
        <p:pic>
          <p:nvPicPr>
            <p:cNvPr id="18471" name="Picture 40" descr="column-orange"/>
            <p:cNvPicPr>
              <a:picLocks noChangeAspect="1" noChangeArrowheads="1"/>
            </p:cNvPicPr>
            <p:nvPr/>
          </p:nvPicPr>
          <p:blipFill>
            <a:blip r:embed="rId10" cstate="email"/>
            <a:srcRect/>
            <a:stretch>
              <a:fillRect/>
            </a:stretch>
          </p:blipFill>
          <p:spPr bwMode="auto">
            <a:xfrm rot="5400000">
              <a:off x="2791" y="2331"/>
              <a:ext cx="513" cy="2832"/>
            </a:xfrm>
            <a:prstGeom prst="rect">
              <a:avLst/>
            </a:prstGeom>
            <a:noFill/>
            <a:ln w="9525">
              <a:noFill/>
              <a:miter lim="800000"/>
              <a:headEnd/>
              <a:tailEnd/>
            </a:ln>
          </p:spPr>
        </p:pic>
        <p:pic>
          <p:nvPicPr>
            <p:cNvPr id="18472" name="Picture 41" descr="arrow-tip-orange"/>
            <p:cNvPicPr>
              <a:picLocks noChangeAspect="1" noChangeArrowheads="1"/>
            </p:cNvPicPr>
            <p:nvPr/>
          </p:nvPicPr>
          <p:blipFill>
            <a:blip r:embed="rId11" cstate="email"/>
            <a:srcRect/>
            <a:stretch>
              <a:fillRect/>
            </a:stretch>
          </p:blipFill>
          <p:spPr bwMode="auto">
            <a:xfrm>
              <a:off x="4186" y="3216"/>
              <a:ext cx="566" cy="1061"/>
            </a:xfrm>
            <a:prstGeom prst="rect">
              <a:avLst/>
            </a:prstGeom>
            <a:noFill/>
            <a:ln w="9525">
              <a:noFill/>
              <a:miter lim="800000"/>
              <a:headEnd/>
              <a:tailEnd/>
            </a:ln>
          </p:spPr>
        </p:pic>
        <p:sp>
          <p:nvSpPr>
            <p:cNvPr id="6185" name="Text Box 42"/>
            <p:cNvSpPr txBox="1">
              <a:spLocks noChangeArrowheads="1"/>
            </p:cNvSpPr>
            <p:nvPr/>
          </p:nvSpPr>
          <p:spPr bwMode="auto">
            <a:xfrm>
              <a:off x="1776" y="3552"/>
              <a:ext cx="2592" cy="365"/>
            </a:xfrm>
            <a:prstGeom prst="rect">
              <a:avLst/>
            </a:prstGeom>
            <a:noFill/>
            <a:ln w="9525">
              <a:noFill/>
              <a:miter lim="800000"/>
              <a:headEnd/>
              <a:tailEnd/>
            </a:ln>
          </p:spPr>
          <p:txBody>
            <a:bodyPr lIns="0" rIns="0">
              <a:spAutoFit/>
            </a:bodyPr>
            <a:lstStyle/>
            <a:p>
              <a:pPr algn="ctr">
                <a:defRPr/>
              </a:pPr>
              <a:r>
                <a:rPr lang="en-US" sz="1800">
                  <a:solidFill>
                    <a:schemeClr val="bg1"/>
                  </a:solidFill>
                  <a:effectLst>
                    <a:outerShdw blurRad="38100" dist="38100" dir="2700000" algn="tl">
                      <a:srgbClr val="000000">
                        <a:alpha val="43137"/>
                      </a:srgbClr>
                    </a:outerShdw>
                  </a:effectLst>
                  <a:cs typeface="+mn-cs"/>
                </a:rPr>
                <a:t>Application Management</a:t>
              </a:r>
            </a:p>
            <a:p>
              <a:pPr algn="ctr">
                <a:defRPr/>
              </a:pPr>
              <a:r>
                <a:rPr lang="en-US" sz="1400">
                  <a:solidFill>
                    <a:schemeClr val="bg1"/>
                  </a:solidFill>
                  <a:effectLst>
                    <a:outerShdw blurRad="38100" dist="38100" dir="2700000" algn="tl">
                      <a:srgbClr val="000000">
                        <a:alpha val="43137"/>
                      </a:srgbClr>
                    </a:outerShdw>
                  </a:effectLst>
                  <a:cs typeface="+mn-cs"/>
                </a:rPr>
                <a:t>Who manages the app software experience, SLA?</a:t>
              </a:r>
            </a:p>
          </p:txBody>
        </p:sp>
      </p:grpSp>
      <p:grpSp>
        <p:nvGrpSpPr>
          <p:cNvPr id="6" name="Group 43"/>
          <p:cNvGrpSpPr>
            <a:grpSpLocks/>
          </p:cNvGrpSpPr>
          <p:nvPr/>
        </p:nvGrpSpPr>
        <p:grpSpPr bwMode="auto">
          <a:xfrm>
            <a:off x="0" y="1104900"/>
            <a:ext cx="1684338" cy="4648200"/>
            <a:chOff x="-1061" y="816"/>
            <a:chExt cx="1061" cy="2928"/>
          </a:xfrm>
        </p:grpSpPr>
        <p:grpSp>
          <p:nvGrpSpPr>
            <p:cNvPr id="7" name="Group 44"/>
            <p:cNvGrpSpPr>
              <a:grpSpLocks/>
            </p:cNvGrpSpPr>
            <p:nvPr/>
          </p:nvGrpSpPr>
          <p:grpSpPr bwMode="auto">
            <a:xfrm rot="-5400000">
              <a:off x="-1994" y="1749"/>
              <a:ext cx="2928" cy="1061"/>
              <a:chOff x="1728" y="4704"/>
              <a:chExt cx="2928" cy="1061"/>
            </a:xfrm>
          </p:grpSpPr>
          <p:pic>
            <p:nvPicPr>
              <p:cNvPr id="18469" name="Picture 45" descr="column-orange"/>
              <p:cNvPicPr>
                <a:picLocks noChangeAspect="1" noChangeArrowheads="1"/>
              </p:cNvPicPr>
              <p:nvPr/>
            </p:nvPicPr>
            <p:blipFill>
              <a:blip r:embed="rId12" cstate="email"/>
              <a:srcRect/>
              <a:stretch>
                <a:fillRect/>
              </a:stretch>
            </p:blipFill>
            <p:spPr bwMode="auto">
              <a:xfrm rot="5400000">
                <a:off x="2791" y="3915"/>
                <a:ext cx="513" cy="2640"/>
              </a:xfrm>
              <a:prstGeom prst="rect">
                <a:avLst/>
              </a:prstGeom>
              <a:noFill/>
              <a:ln w="9525">
                <a:noFill/>
                <a:miter lim="800000"/>
                <a:headEnd/>
                <a:tailEnd/>
              </a:ln>
            </p:spPr>
          </p:pic>
          <p:pic>
            <p:nvPicPr>
              <p:cNvPr id="18470" name="Picture 46" descr="arrow-tip-orange"/>
              <p:cNvPicPr>
                <a:picLocks noChangeAspect="1" noChangeArrowheads="1"/>
              </p:cNvPicPr>
              <p:nvPr/>
            </p:nvPicPr>
            <p:blipFill>
              <a:blip r:embed="rId11" cstate="email"/>
              <a:srcRect/>
              <a:stretch>
                <a:fillRect/>
              </a:stretch>
            </p:blipFill>
            <p:spPr bwMode="auto">
              <a:xfrm>
                <a:off x="4090" y="4704"/>
                <a:ext cx="566" cy="1061"/>
              </a:xfrm>
              <a:prstGeom prst="rect">
                <a:avLst/>
              </a:prstGeom>
              <a:noFill/>
              <a:ln w="9525">
                <a:noFill/>
                <a:miter lim="800000"/>
                <a:headEnd/>
                <a:tailEnd/>
              </a:ln>
            </p:spPr>
          </p:pic>
        </p:grpSp>
        <p:sp>
          <p:nvSpPr>
            <p:cNvPr id="6180" name="Text Box 47"/>
            <p:cNvSpPr txBox="1">
              <a:spLocks noChangeArrowheads="1"/>
            </p:cNvSpPr>
            <p:nvPr/>
          </p:nvSpPr>
          <p:spPr bwMode="auto">
            <a:xfrm rot="16200000">
              <a:off x="-1703" y="2250"/>
              <a:ext cx="2353" cy="368"/>
            </a:xfrm>
            <a:prstGeom prst="rect">
              <a:avLst/>
            </a:prstGeom>
            <a:noFill/>
            <a:ln w="9525">
              <a:noFill/>
              <a:miter lim="800000"/>
              <a:headEnd/>
              <a:tailEnd/>
            </a:ln>
          </p:spPr>
          <p:txBody>
            <a:bodyPr wrap="none">
              <a:spAutoFit/>
            </a:bodyPr>
            <a:lstStyle/>
            <a:p>
              <a:pPr algn="ctr">
                <a:defRPr/>
              </a:pPr>
              <a:r>
                <a:rPr lang="en-US" sz="1800" dirty="0">
                  <a:solidFill>
                    <a:schemeClr val="bg1"/>
                  </a:solidFill>
                  <a:effectLst>
                    <a:outerShdw blurRad="38100" dist="38100" dir="2700000" algn="tl">
                      <a:srgbClr val="000000">
                        <a:alpha val="43137"/>
                      </a:srgbClr>
                    </a:outerShdw>
                  </a:effectLst>
                  <a:cs typeface="+mn-cs"/>
                </a:rPr>
                <a:t>Software Delivery</a:t>
              </a:r>
            </a:p>
            <a:p>
              <a:pPr algn="ctr">
                <a:defRPr/>
              </a:pPr>
              <a:r>
                <a:rPr lang="en-US" sz="1400" dirty="0">
                  <a:solidFill>
                    <a:schemeClr val="bg1"/>
                  </a:solidFill>
                  <a:effectLst>
                    <a:outerShdw blurRad="38100" dist="38100" dir="2700000" algn="tl">
                      <a:srgbClr val="000000">
                        <a:alpha val="43137"/>
                      </a:srgbClr>
                    </a:outerShdw>
                  </a:effectLst>
                  <a:cs typeface="+mn-cs"/>
                </a:rPr>
                <a:t>How is the end-to-end experience delivered?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98306"/>
                                        </p:tgtEl>
                                        <p:attrNameLst>
                                          <p:attrName>style.visibility</p:attrName>
                                        </p:attrNameLst>
                                      </p:cBhvr>
                                      <p:to>
                                        <p:strVal val="visible"/>
                                      </p:to>
                                    </p:set>
                                    <p:animEffect transition="in" filter="fade">
                                      <p:cBhvr>
                                        <p:cTn id="14" dur="2000"/>
                                        <p:tgtEl>
                                          <p:spTgt spid="98306"/>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84"/>
                                        </p:tgtEl>
                                        <p:attrNameLst>
                                          <p:attrName>style.visibility</p:attrName>
                                        </p:attrNameLst>
                                      </p:cBhvr>
                                      <p:to>
                                        <p:strVal val="visible"/>
                                      </p:to>
                                    </p:set>
                                    <p:animEffect transition="in" filter="fade">
                                      <p:cBhvr>
                                        <p:cTn id="32" dur="500"/>
                                        <p:tgtEl>
                                          <p:spTgt spid="7184"/>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2000"/>
                                        <p:tgtEl>
                                          <p:spTgt spid="4"/>
                                        </p:tgtEl>
                                      </p:cBhvr>
                                    </p:animEffect>
                                    <p:set>
                                      <p:cBhvr>
                                        <p:cTn id="58" dur="1" fill="hold">
                                          <p:stCondLst>
                                            <p:cond delay="1999"/>
                                          </p:stCondLst>
                                        </p:cTn>
                                        <p:tgtEl>
                                          <p:spTgt spid="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3"/>
                                        </p:tgtEl>
                                      </p:cBhvr>
                                    </p:animEffect>
                                    <p:set>
                                      <p:cBhvr>
                                        <p:cTn id="61" dur="1" fill="hold">
                                          <p:stCondLst>
                                            <p:cond delay="1999"/>
                                          </p:stCondLst>
                                        </p:cTn>
                                        <p:tgtEl>
                                          <p:spTgt spid="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2"/>
                                        </p:tgtEl>
                                      </p:cBhvr>
                                    </p:animEffect>
                                    <p:set>
                                      <p:cBhvr>
                                        <p:cTn id="6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7184"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 name="Rectangle 2"/>
          <p:cNvSpPr>
            <a:spLocks noGrp="1" noChangeArrowheads="1"/>
          </p:cNvSpPr>
          <p:nvPr>
            <p:ph type="title"/>
          </p:nvPr>
        </p:nvSpPr>
        <p:spPr/>
        <p:txBody>
          <a:bodyPr>
            <a:noAutofit/>
          </a:bodyPr>
          <a:lstStyle/>
          <a:p>
            <a:pPr eaLnBrk="1" hangingPunct="1">
              <a:defRPr/>
            </a:pPr>
            <a:r>
              <a:rPr lang="en-US" dirty="0" smtClean="0"/>
              <a:t>Delivery </a:t>
            </a:r>
            <a:r>
              <a:rPr lang="nl-BE" dirty="0" err="1" smtClean="0"/>
              <a:t>Capabilities</a:t>
            </a:r>
            <a:endParaRPr lang="en-US" dirty="0"/>
          </a:p>
        </p:txBody>
      </p:sp>
      <p:graphicFrame>
        <p:nvGraphicFramePr>
          <p:cNvPr id="54" name="Group 2"/>
          <p:cNvGraphicFramePr>
            <a:graphicFrameLocks noGrp="1"/>
          </p:cNvGraphicFramePr>
          <p:nvPr/>
        </p:nvGraphicFramePr>
        <p:xfrm>
          <a:off x="2671116" y="1083273"/>
          <a:ext cx="4800600" cy="3962400"/>
        </p:xfrm>
        <a:graphic>
          <a:graphicData uri="http://schemas.openxmlformats.org/drawingml/2006/table">
            <a:tbl>
              <a:tblPr/>
              <a:tblGrid>
                <a:gridCol w="1592263"/>
                <a:gridCol w="1604962"/>
                <a:gridCol w="1603375"/>
              </a:tblGrid>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solidFill>
                          <a:srgbClr val="FFFFFF"/>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solidFill>
                          <a:srgbClr val="FFFFFF"/>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solidFill>
                          <a:srgbClr val="FFFFFF"/>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bl>
          </a:graphicData>
        </a:graphic>
      </p:graphicFrame>
      <p:sp>
        <p:nvSpPr>
          <p:cNvPr id="7189" name="Rectangle 381966"/>
          <p:cNvSpPr>
            <a:spLocks noChangeArrowheads="1"/>
          </p:cNvSpPr>
          <p:nvPr>
            <p:custDataLst>
              <p:tags r:id="rId1"/>
            </p:custDataLst>
          </p:nvPr>
        </p:nvSpPr>
        <p:spPr bwMode="gray">
          <a:xfrm>
            <a:off x="1306227" y="4121150"/>
            <a:ext cx="1195387" cy="430887"/>
          </a:xfrm>
          <a:prstGeom prst="rect">
            <a:avLst/>
          </a:prstGeom>
          <a:noFill/>
          <a:ln w="9525">
            <a:noFill/>
            <a:miter lim="800000"/>
            <a:headEnd/>
            <a:tailEnd/>
          </a:ln>
        </p:spPr>
        <p:txBody>
          <a:bodyPr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Traditional</a:t>
            </a:r>
            <a:br>
              <a:rPr lang="en-US" sz="1400">
                <a:solidFill>
                  <a:schemeClr val="bg1"/>
                </a:solidFill>
                <a:effectLst>
                  <a:outerShdw blurRad="38100" dist="38100" dir="2700000" algn="tl">
                    <a:srgbClr val="000000">
                      <a:alpha val="43137"/>
                    </a:srgbClr>
                  </a:outerShdw>
                </a:effectLst>
                <a:cs typeface="+mn-cs"/>
              </a:rPr>
            </a:br>
            <a:r>
              <a:rPr lang="en-US" sz="1400">
                <a:solidFill>
                  <a:schemeClr val="bg1"/>
                </a:solidFill>
                <a:effectLst>
                  <a:outerShdw blurRad="38100" dist="38100" dir="2700000" algn="tl">
                    <a:srgbClr val="000000">
                      <a:alpha val="43137"/>
                    </a:srgbClr>
                  </a:outerShdw>
                </a:effectLst>
                <a:cs typeface="+mn-cs"/>
              </a:rPr>
              <a:t>Software</a:t>
            </a:r>
          </a:p>
        </p:txBody>
      </p:sp>
      <p:sp>
        <p:nvSpPr>
          <p:cNvPr id="7190" name="Rectangle 381967"/>
          <p:cNvSpPr>
            <a:spLocks noChangeArrowheads="1"/>
          </p:cNvSpPr>
          <p:nvPr>
            <p:custDataLst>
              <p:tags r:id="rId2"/>
            </p:custDataLst>
          </p:nvPr>
        </p:nvSpPr>
        <p:spPr bwMode="gray">
          <a:xfrm>
            <a:off x="1547527" y="2852738"/>
            <a:ext cx="1133324" cy="430887"/>
          </a:xfrm>
          <a:prstGeom prst="rect">
            <a:avLst/>
          </a:prstGeom>
          <a:noFill/>
          <a:ln w="9525">
            <a:noFill/>
            <a:miter lim="800000"/>
            <a:headEnd/>
            <a:tailEnd/>
          </a:ln>
        </p:spPr>
        <p:txBody>
          <a:bodyPr wrap="none"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Hosted </a:t>
            </a:r>
            <a:br>
              <a:rPr lang="en-US" sz="1400">
                <a:solidFill>
                  <a:schemeClr val="bg1"/>
                </a:solidFill>
                <a:effectLst>
                  <a:outerShdw blurRad="38100" dist="38100" dir="2700000" algn="tl">
                    <a:srgbClr val="000000">
                      <a:alpha val="43137"/>
                    </a:srgbClr>
                  </a:outerShdw>
                </a:effectLst>
                <a:cs typeface="+mn-cs"/>
              </a:rPr>
            </a:br>
            <a:r>
              <a:rPr lang="en-US" sz="1400">
                <a:solidFill>
                  <a:schemeClr val="bg1"/>
                </a:solidFill>
                <a:effectLst>
                  <a:outerShdw blurRad="38100" dist="38100" dir="2700000" algn="tl">
                    <a:srgbClr val="000000">
                      <a:alpha val="43137"/>
                    </a:srgbClr>
                  </a:outerShdw>
                </a:effectLst>
                <a:cs typeface="+mn-cs"/>
              </a:rPr>
              <a:t>Outsourced IT</a:t>
            </a:r>
          </a:p>
        </p:txBody>
      </p:sp>
      <p:sp>
        <p:nvSpPr>
          <p:cNvPr id="7191" name="Rectangle 381968"/>
          <p:cNvSpPr>
            <a:spLocks noChangeArrowheads="1"/>
          </p:cNvSpPr>
          <p:nvPr>
            <p:custDataLst>
              <p:tags r:id="rId3"/>
            </p:custDataLst>
          </p:nvPr>
        </p:nvSpPr>
        <p:spPr bwMode="gray">
          <a:xfrm>
            <a:off x="1428464" y="1636713"/>
            <a:ext cx="1127125" cy="430887"/>
          </a:xfrm>
          <a:prstGeom prst="rect">
            <a:avLst/>
          </a:prstGeom>
          <a:noFill/>
          <a:ln w="9525">
            <a:noFill/>
            <a:miter lim="800000"/>
            <a:headEnd/>
            <a:tailEnd/>
          </a:ln>
        </p:spPr>
        <p:txBody>
          <a:bodyPr lIns="0" tIns="0" rIns="0" bIns="0">
            <a:spAutoFit/>
          </a:bodyPr>
          <a:lstStyle/>
          <a:p>
            <a:pPr algn="ctr" defTabSz="895350">
              <a:buSzPct val="120000"/>
              <a:defRPr/>
            </a:pPr>
            <a:r>
              <a:rPr lang="en-US" sz="1400" dirty="0">
                <a:solidFill>
                  <a:schemeClr val="bg1"/>
                </a:solidFill>
                <a:effectLst>
                  <a:outerShdw blurRad="38100" dist="38100" dir="2700000" algn="tl">
                    <a:srgbClr val="000000">
                      <a:alpha val="43137"/>
                    </a:srgbClr>
                  </a:outerShdw>
                </a:effectLst>
                <a:cs typeface="+mn-cs"/>
              </a:rPr>
              <a:t>Software as a Service</a:t>
            </a:r>
          </a:p>
        </p:txBody>
      </p:sp>
      <p:sp>
        <p:nvSpPr>
          <p:cNvPr id="7192" name="Oval 381991"/>
          <p:cNvSpPr>
            <a:spLocks noChangeArrowheads="1"/>
          </p:cNvSpPr>
          <p:nvPr/>
        </p:nvSpPr>
        <p:spPr bwMode="auto">
          <a:xfrm>
            <a:off x="4429987" y="3970338"/>
            <a:ext cx="1330325" cy="655637"/>
          </a:xfrm>
          <a:prstGeom prst="ellipse">
            <a:avLst/>
          </a:prstGeom>
          <a:noFill/>
          <a:ln w="9525">
            <a:noFill/>
            <a:round/>
            <a:headEnd/>
            <a:tailEnd/>
          </a:ln>
        </p:spPr>
        <p:txBody>
          <a:bodyPr wrap="none" anchor="ctr"/>
          <a:lstStyle/>
          <a:p>
            <a:pPr algn="ctr">
              <a:defRPr/>
            </a:pPr>
            <a:endParaRPr lang="en-US" sz="900">
              <a:solidFill>
                <a:schemeClr val="bg1"/>
              </a:solidFill>
              <a:effectLst>
                <a:outerShdw blurRad="38100" dist="38100" dir="2700000" algn="tl">
                  <a:srgbClr val="000000">
                    <a:alpha val="43137"/>
                  </a:srgbClr>
                </a:outerShdw>
              </a:effectLst>
              <a:cs typeface="+mn-cs"/>
            </a:endParaRPr>
          </a:p>
        </p:txBody>
      </p:sp>
      <p:sp>
        <p:nvSpPr>
          <p:cNvPr id="7193" name="Oval 381993"/>
          <p:cNvSpPr>
            <a:spLocks noChangeArrowheads="1"/>
          </p:cNvSpPr>
          <p:nvPr/>
        </p:nvSpPr>
        <p:spPr bwMode="auto">
          <a:xfrm>
            <a:off x="2794216" y="3046413"/>
            <a:ext cx="1331912" cy="636587"/>
          </a:xfrm>
          <a:prstGeom prst="ellipse">
            <a:avLst/>
          </a:prstGeom>
          <a:noFill/>
          <a:ln w="9525">
            <a:noFill/>
            <a:round/>
            <a:headEnd/>
            <a:tailEnd/>
          </a:ln>
        </p:spPr>
        <p:txBody>
          <a:bodyPr wrap="none" anchor="ctr"/>
          <a:lstStyle/>
          <a:p>
            <a:pPr algn="ctr">
              <a:defRPr/>
            </a:pPr>
            <a:endParaRPr lang="en-US" sz="900">
              <a:solidFill>
                <a:schemeClr val="bg1"/>
              </a:solidFill>
              <a:effectLst>
                <a:outerShdw blurRad="38100" dist="38100" dir="2700000" algn="tl">
                  <a:srgbClr val="000000">
                    <a:alpha val="43137"/>
                  </a:srgbClr>
                </a:outerShdw>
              </a:effectLst>
              <a:cs typeface="+mn-cs"/>
            </a:endParaRPr>
          </a:p>
        </p:txBody>
      </p:sp>
      <p:grpSp>
        <p:nvGrpSpPr>
          <p:cNvPr id="2" name="Group 27"/>
          <p:cNvGrpSpPr>
            <a:grpSpLocks/>
          </p:cNvGrpSpPr>
          <p:nvPr/>
        </p:nvGrpSpPr>
        <p:grpSpPr bwMode="auto">
          <a:xfrm>
            <a:off x="0" y="1104900"/>
            <a:ext cx="1684338" cy="4648200"/>
            <a:chOff x="-1061" y="816"/>
            <a:chExt cx="1061" cy="2928"/>
          </a:xfrm>
        </p:grpSpPr>
        <p:grpSp>
          <p:nvGrpSpPr>
            <p:cNvPr id="3" name="Group 28"/>
            <p:cNvGrpSpPr>
              <a:grpSpLocks/>
            </p:cNvGrpSpPr>
            <p:nvPr/>
          </p:nvGrpSpPr>
          <p:grpSpPr bwMode="auto">
            <a:xfrm rot="-5400000">
              <a:off x="-1994" y="1749"/>
              <a:ext cx="2928" cy="1061"/>
              <a:chOff x="1728" y="4704"/>
              <a:chExt cx="2928" cy="1061"/>
            </a:xfrm>
          </p:grpSpPr>
          <p:pic>
            <p:nvPicPr>
              <p:cNvPr id="19523" name="Picture 29" descr="column-orange"/>
              <p:cNvPicPr>
                <a:picLocks noChangeAspect="1" noChangeArrowheads="1"/>
              </p:cNvPicPr>
              <p:nvPr/>
            </p:nvPicPr>
            <p:blipFill>
              <a:blip r:embed="rId9" cstate="email"/>
              <a:srcRect/>
              <a:stretch>
                <a:fillRect/>
              </a:stretch>
            </p:blipFill>
            <p:spPr bwMode="auto">
              <a:xfrm rot="5400000">
                <a:off x="2791" y="3915"/>
                <a:ext cx="513" cy="2640"/>
              </a:xfrm>
              <a:prstGeom prst="rect">
                <a:avLst/>
              </a:prstGeom>
              <a:noFill/>
              <a:ln w="9525">
                <a:noFill/>
                <a:miter lim="800000"/>
                <a:headEnd/>
                <a:tailEnd/>
              </a:ln>
            </p:spPr>
          </p:pic>
          <p:pic>
            <p:nvPicPr>
              <p:cNvPr id="19524" name="Picture 30" descr="arrow-tip-orange"/>
              <p:cNvPicPr>
                <a:picLocks noChangeAspect="1" noChangeArrowheads="1"/>
              </p:cNvPicPr>
              <p:nvPr/>
            </p:nvPicPr>
            <p:blipFill>
              <a:blip r:embed="rId10" cstate="email"/>
              <a:srcRect/>
              <a:stretch>
                <a:fillRect/>
              </a:stretch>
            </p:blipFill>
            <p:spPr bwMode="auto">
              <a:xfrm>
                <a:off x="4090" y="4704"/>
                <a:ext cx="566" cy="1061"/>
              </a:xfrm>
              <a:prstGeom prst="rect">
                <a:avLst/>
              </a:prstGeom>
              <a:noFill/>
              <a:ln w="9525">
                <a:noFill/>
                <a:miter lim="800000"/>
                <a:headEnd/>
                <a:tailEnd/>
              </a:ln>
            </p:spPr>
          </p:pic>
        </p:grpSp>
        <p:sp>
          <p:nvSpPr>
            <p:cNvPr id="7234" name="Text Box 31"/>
            <p:cNvSpPr txBox="1">
              <a:spLocks noChangeArrowheads="1"/>
            </p:cNvSpPr>
            <p:nvPr/>
          </p:nvSpPr>
          <p:spPr bwMode="auto">
            <a:xfrm rot="16200000">
              <a:off x="-1703" y="2250"/>
              <a:ext cx="2353" cy="368"/>
            </a:xfrm>
            <a:prstGeom prst="rect">
              <a:avLst/>
            </a:prstGeom>
            <a:noFill/>
            <a:ln w="9525">
              <a:noFill/>
              <a:miter lim="800000"/>
              <a:headEnd/>
              <a:tailEnd/>
            </a:ln>
          </p:spPr>
          <p:txBody>
            <a:bodyPr wrap="none">
              <a:spAutoFit/>
            </a:bodyPr>
            <a:lstStyle/>
            <a:p>
              <a:pPr algn="ctr">
                <a:defRPr/>
              </a:pPr>
              <a:r>
                <a:rPr lang="en-US" sz="1800" dirty="0">
                  <a:solidFill>
                    <a:schemeClr val="bg1"/>
                  </a:solidFill>
                  <a:effectLst>
                    <a:outerShdw blurRad="38100" dist="38100" dir="2700000" algn="tl">
                      <a:srgbClr val="000000">
                        <a:alpha val="43137"/>
                      </a:srgbClr>
                    </a:outerShdw>
                  </a:effectLst>
                  <a:cs typeface="+mn-cs"/>
                </a:rPr>
                <a:t>Software Delivery</a:t>
              </a:r>
            </a:p>
            <a:p>
              <a:pPr algn="ctr">
                <a:defRPr/>
              </a:pPr>
              <a:r>
                <a:rPr lang="en-US" sz="1400" dirty="0">
                  <a:solidFill>
                    <a:schemeClr val="bg1"/>
                  </a:solidFill>
                  <a:effectLst>
                    <a:outerShdw blurRad="38100" dist="38100" dir="2700000" algn="tl">
                      <a:srgbClr val="000000">
                        <a:alpha val="43137"/>
                      </a:srgbClr>
                    </a:outerShdw>
                  </a:effectLst>
                  <a:cs typeface="+mn-cs"/>
                </a:rPr>
                <a:t>How is the end-to-end experience delivered?</a:t>
              </a:r>
            </a:p>
          </p:txBody>
        </p:sp>
      </p:grpSp>
      <p:grpSp>
        <p:nvGrpSpPr>
          <p:cNvPr id="4" name="Group 32"/>
          <p:cNvGrpSpPr>
            <a:grpSpLocks/>
          </p:cNvGrpSpPr>
          <p:nvPr/>
        </p:nvGrpSpPr>
        <p:grpSpPr bwMode="auto">
          <a:xfrm>
            <a:off x="2716428" y="3733800"/>
            <a:ext cx="1524000" cy="1143000"/>
            <a:chOff x="4560" y="2352"/>
            <a:chExt cx="960" cy="720"/>
          </a:xfrm>
        </p:grpSpPr>
        <p:pic>
          <p:nvPicPr>
            <p:cNvPr id="19519" name="Picture 33" descr="rectangle-sm-clear-warm"/>
            <p:cNvPicPr>
              <a:picLocks noChangeAspect="1" noChangeArrowheads="1"/>
            </p:cNvPicPr>
            <p:nvPr/>
          </p:nvPicPr>
          <p:blipFill>
            <a:blip r:embed="rId11"/>
            <a:srcRect/>
            <a:stretch>
              <a:fillRect/>
            </a:stretch>
          </p:blipFill>
          <p:spPr bwMode="auto">
            <a:xfrm>
              <a:off x="4560" y="2352"/>
              <a:ext cx="960" cy="720"/>
            </a:xfrm>
            <a:prstGeom prst="rect">
              <a:avLst/>
            </a:prstGeom>
            <a:noFill/>
            <a:ln w="9525">
              <a:noFill/>
              <a:miter lim="800000"/>
              <a:headEnd/>
              <a:tailEnd/>
            </a:ln>
          </p:spPr>
        </p:pic>
        <p:sp>
          <p:nvSpPr>
            <p:cNvPr id="7232" name="Text Box 34"/>
            <p:cNvSpPr txBox="1">
              <a:spLocks noChangeArrowheads="1"/>
            </p:cNvSpPr>
            <p:nvPr/>
          </p:nvSpPr>
          <p:spPr bwMode="auto">
            <a:xfrm>
              <a:off x="4656" y="2549"/>
              <a:ext cx="768" cy="330"/>
            </a:xfrm>
            <a:prstGeom prst="rect">
              <a:avLst/>
            </a:prstGeom>
            <a:noFill/>
            <a:ln w="9525">
              <a:noFill/>
              <a:miter lim="800000"/>
              <a:headEnd/>
              <a:tailEnd/>
            </a:ln>
          </p:spPr>
          <p:txBody>
            <a:bodyPr>
              <a:spAutoFit/>
            </a:bodyPr>
            <a:lstStyle/>
            <a:p>
              <a:pPr algn="ctr">
                <a:defRPr/>
              </a:pPr>
              <a:r>
                <a:rPr lang="en-US" sz="1400">
                  <a:solidFill>
                    <a:schemeClr val="bg1"/>
                  </a:solidFill>
                  <a:effectLst>
                    <a:outerShdw blurRad="38100" dist="38100" dir="2700000" algn="tl">
                      <a:srgbClr val="000000">
                        <a:alpha val="43137"/>
                      </a:srgbClr>
                    </a:outerShdw>
                  </a:effectLst>
                  <a:cs typeface="+mn-cs"/>
                </a:rPr>
                <a:t>Today’s </a:t>
              </a:r>
            </a:p>
            <a:p>
              <a:pPr algn="ctr">
                <a:defRPr/>
              </a:pPr>
              <a:r>
                <a:rPr lang="en-US" sz="1400">
                  <a:solidFill>
                    <a:schemeClr val="bg1"/>
                  </a:solidFill>
                  <a:effectLst>
                    <a:outerShdw blurRad="38100" dist="38100" dir="2700000" algn="tl">
                      <a:srgbClr val="000000">
                        <a:alpha val="43137"/>
                      </a:srgbClr>
                    </a:outerShdw>
                  </a:effectLst>
                  <a:cs typeface="+mn-cs"/>
                </a:rPr>
                <a:t>In-House IT</a:t>
              </a:r>
            </a:p>
          </p:txBody>
        </p:sp>
      </p:grpSp>
      <p:grpSp>
        <p:nvGrpSpPr>
          <p:cNvPr id="5" name="Group 35"/>
          <p:cNvGrpSpPr>
            <a:grpSpLocks/>
          </p:cNvGrpSpPr>
          <p:nvPr/>
        </p:nvGrpSpPr>
        <p:grpSpPr bwMode="auto">
          <a:xfrm>
            <a:off x="4312512" y="3733800"/>
            <a:ext cx="3124200" cy="1143000"/>
            <a:chOff x="5760" y="3120"/>
            <a:chExt cx="1968" cy="720"/>
          </a:xfrm>
        </p:grpSpPr>
        <p:sp>
          <p:nvSpPr>
            <p:cNvPr id="7230" name="Text Box 37"/>
            <p:cNvSpPr txBox="1">
              <a:spLocks noChangeArrowheads="1"/>
            </p:cNvSpPr>
            <p:nvPr/>
          </p:nvSpPr>
          <p:spPr bwMode="auto">
            <a:xfrm>
              <a:off x="5904" y="3250"/>
              <a:ext cx="1680" cy="465"/>
            </a:xfrm>
            <a:prstGeom prst="rect">
              <a:avLst/>
            </a:prstGeom>
            <a:noFill/>
            <a:ln w="9525">
              <a:noFill/>
              <a:miter lim="800000"/>
              <a:headEnd/>
              <a:tailEnd/>
            </a:ln>
          </p:spPr>
          <p:txBody>
            <a:bodyPr>
              <a:spAutoFit/>
            </a:bodyPr>
            <a:lstStyle/>
            <a:p>
              <a:pPr algn="ctr">
                <a:defRPr/>
              </a:pPr>
              <a:r>
                <a:rPr lang="en-US" sz="1400">
                  <a:solidFill>
                    <a:schemeClr val="bg1"/>
                  </a:solidFill>
                  <a:effectLst>
                    <a:outerShdw blurRad="38100" dist="38100" dir="2700000" algn="tl">
                      <a:srgbClr val="000000">
                        <a:alpha val="43137"/>
                      </a:srgbClr>
                    </a:outerShdw>
                  </a:effectLst>
                  <a:cs typeface="+mn-cs"/>
                </a:rPr>
                <a:t>Outsourced IT, </a:t>
              </a:r>
            </a:p>
            <a:p>
              <a:pPr algn="ctr">
                <a:defRPr/>
              </a:pPr>
              <a:r>
                <a:rPr lang="en-US" sz="1400">
                  <a:solidFill>
                    <a:schemeClr val="bg1"/>
                  </a:solidFill>
                  <a:effectLst>
                    <a:outerShdw blurRad="38100" dist="38100" dir="2700000" algn="tl">
                      <a:srgbClr val="000000">
                        <a:alpha val="43137"/>
                      </a:srgbClr>
                    </a:outerShdw>
                  </a:effectLst>
                  <a:cs typeface="+mn-cs"/>
                </a:rPr>
                <a:t>On-site Contractors, </a:t>
              </a:r>
            </a:p>
            <a:p>
              <a:pPr algn="ctr">
                <a:defRPr/>
              </a:pPr>
              <a:r>
                <a:rPr lang="en-US" sz="1400">
                  <a:solidFill>
                    <a:schemeClr val="bg1"/>
                  </a:solidFill>
                  <a:effectLst>
                    <a:outerShdw blurRad="38100" dist="38100" dir="2700000" algn="tl">
                      <a:srgbClr val="000000">
                        <a:alpha val="43137"/>
                      </a:srgbClr>
                    </a:outerShdw>
                  </a:effectLst>
                  <a:cs typeface="+mn-cs"/>
                </a:rPr>
                <a:t>Asset Transfer, etc</a:t>
              </a:r>
            </a:p>
          </p:txBody>
        </p:sp>
        <p:pic>
          <p:nvPicPr>
            <p:cNvPr id="19517" name="Picture 36" descr="rectangle-sm-clear-warm"/>
            <p:cNvPicPr>
              <a:picLocks noChangeAspect="1" noChangeArrowheads="1"/>
            </p:cNvPicPr>
            <p:nvPr/>
          </p:nvPicPr>
          <p:blipFill>
            <a:blip r:embed="rId11"/>
            <a:srcRect/>
            <a:stretch>
              <a:fillRect/>
            </a:stretch>
          </p:blipFill>
          <p:spPr bwMode="auto">
            <a:xfrm>
              <a:off x="5760" y="3120"/>
              <a:ext cx="1968" cy="720"/>
            </a:xfrm>
            <a:prstGeom prst="rect">
              <a:avLst/>
            </a:prstGeom>
            <a:noFill/>
            <a:ln w="9525">
              <a:noFill/>
              <a:miter lim="800000"/>
              <a:headEnd/>
              <a:tailEnd/>
            </a:ln>
          </p:spPr>
        </p:pic>
      </p:grpSp>
      <p:grpSp>
        <p:nvGrpSpPr>
          <p:cNvPr id="6" name="Group 38"/>
          <p:cNvGrpSpPr>
            <a:grpSpLocks/>
          </p:cNvGrpSpPr>
          <p:nvPr/>
        </p:nvGrpSpPr>
        <p:grpSpPr bwMode="auto">
          <a:xfrm>
            <a:off x="2716428" y="2514600"/>
            <a:ext cx="1524000" cy="1143000"/>
            <a:chOff x="4560" y="1632"/>
            <a:chExt cx="960" cy="720"/>
          </a:xfrm>
        </p:grpSpPr>
        <p:pic>
          <p:nvPicPr>
            <p:cNvPr id="19515" name="Picture 39" descr="rectangle-sm-orange"/>
            <p:cNvPicPr>
              <a:picLocks noChangeAspect="1" noChangeArrowheads="1"/>
            </p:cNvPicPr>
            <p:nvPr/>
          </p:nvPicPr>
          <p:blipFill>
            <a:blip r:embed="rId12"/>
            <a:srcRect/>
            <a:stretch>
              <a:fillRect/>
            </a:stretch>
          </p:blipFill>
          <p:spPr bwMode="auto">
            <a:xfrm>
              <a:off x="4560" y="1632"/>
              <a:ext cx="960" cy="720"/>
            </a:xfrm>
            <a:prstGeom prst="rect">
              <a:avLst/>
            </a:prstGeom>
            <a:noFill/>
            <a:ln w="9525">
              <a:noFill/>
              <a:miter lim="800000"/>
              <a:headEnd/>
              <a:tailEnd/>
            </a:ln>
          </p:spPr>
        </p:pic>
        <p:sp>
          <p:nvSpPr>
            <p:cNvPr id="7228" name="Text Box 40"/>
            <p:cNvSpPr txBox="1">
              <a:spLocks noChangeArrowheads="1"/>
            </p:cNvSpPr>
            <p:nvPr/>
          </p:nvSpPr>
          <p:spPr bwMode="auto">
            <a:xfrm>
              <a:off x="4632" y="1829"/>
              <a:ext cx="816" cy="330"/>
            </a:xfrm>
            <a:prstGeom prst="rect">
              <a:avLst/>
            </a:prstGeom>
            <a:noFill/>
            <a:ln w="9525">
              <a:noFill/>
              <a:miter lim="800000"/>
              <a:headEnd/>
              <a:tailEnd/>
            </a:ln>
          </p:spPr>
          <p:txBody>
            <a:bodyPr>
              <a:spAutoFit/>
            </a:bodyPr>
            <a:lstStyle/>
            <a:p>
              <a:pPr algn="ctr">
                <a:spcBef>
                  <a:spcPct val="50000"/>
                </a:spcBef>
                <a:defRPr/>
              </a:pPr>
              <a:r>
                <a:rPr lang="en-US" sz="1400">
                  <a:solidFill>
                    <a:schemeClr val="bg1"/>
                  </a:solidFill>
                  <a:effectLst>
                    <a:outerShdw blurRad="38100" dist="38100" dir="2700000" algn="tl">
                      <a:srgbClr val="000000">
                        <a:alpha val="43137"/>
                      </a:srgbClr>
                    </a:outerShdw>
                  </a:effectLst>
                  <a:cs typeface="+mn-cs"/>
                </a:rPr>
                <a:t>Co-Location Services</a:t>
              </a:r>
            </a:p>
          </p:txBody>
        </p:sp>
      </p:grpSp>
      <p:grpSp>
        <p:nvGrpSpPr>
          <p:cNvPr id="7" name="Group 41"/>
          <p:cNvGrpSpPr>
            <a:grpSpLocks/>
          </p:cNvGrpSpPr>
          <p:nvPr/>
        </p:nvGrpSpPr>
        <p:grpSpPr bwMode="auto">
          <a:xfrm>
            <a:off x="4312512" y="2514600"/>
            <a:ext cx="3124200" cy="1143000"/>
            <a:chOff x="5616" y="1632"/>
            <a:chExt cx="1968" cy="720"/>
          </a:xfrm>
        </p:grpSpPr>
        <p:pic>
          <p:nvPicPr>
            <p:cNvPr id="19513" name="Picture 42" descr="rectangle-sm-orange"/>
            <p:cNvPicPr>
              <a:picLocks noChangeAspect="1" noChangeArrowheads="1"/>
            </p:cNvPicPr>
            <p:nvPr/>
          </p:nvPicPr>
          <p:blipFill>
            <a:blip r:embed="rId12"/>
            <a:srcRect/>
            <a:stretch>
              <a:fillRect/>
            </a:stretch>
          </p:blipFill>
          <p:spPr bwMode="auto">
            <a:xfrm>
              <a:off x="5616" y="1632"/>
              <a:ext cx="1968" cy="720"/>
            </a:xfrm>
            <a:prstGeom prst="rect">
              <a:avLst/>
            </a:prstGeom>
            <a:noFill/>
            <a:ln w="9525">
              <a:noFill/>
              <a:miter lim="800000"/>
              <a:headEnd/>
              <a:tailEnd/>
            </a:ln>
          </p:spPr>
        </p:pic>
        <p:sp>
          <p:nvSpPr>
            <p:cNvPr id="7226" name="Text Box 43"/>
            <p:cNvSpPr txBox="1">
              <a:spLocks noChangeArrowheads="1"/>
            </p:cNvSpPr>
            <p:nvPr/>
          </p:nvSpPr>
          <p:spPr bwMode="auto">
            <a:xfrm>
              <a:off x="5760" y="1920"/>
              <a:ext cx="1584" cy="192"/>
            </a:xfrm>
            <a:prstGeom prst="rect">
              <a:avLst/>
            </a:prstGeom>
            <a:noFill/>
            <a:ln w="9525">
              <a:noFill/>
              <a:miter lim="800000"/>
              <a:headEnd/>
              <a:tailEnd/>
            </a:ln>
          </p:spPr>
          <p:txBody>
            <a:bodyPr>
              <a:spAutoFit/>
            </a:bodyPr>
            <a:lstStyle/>
            <a:p>
              <a:pPr algn="ctr">
                <a:defRPr/>
              </a:pPr>
              <a:r>
                <a:rPr lang="en-US" sz="1400">
                  <a:solidFill>
                    <a:schemeClr val="bg1"/>
                  </a:solidFill>
                  <a:effectLst>
                    <a:outerShdw blurRad="38100" dist="38100" dir="2700000" algn="tl">
                      <a:srgbClr val="000000">
                        <a:alpha val="43137"/>
                      </a:srgbClr>
                    </a:outerShdw>
                  </a:effectLst>
                  <a:cs typeface="+mn-cs"/>
                </a:rPr>
                <a:t>Hosted Infra &amp; Applications</a:t>
              </a:r>
            </a:p>
          </p:txBody>
        </p:sp>
      </p:grpSp>
      <p:grpSp>
        <p:nvGrpSpPr>
          <p:cNvPr id="11" name="Group 53"/>
          <p:cNvGrpSpPr>
            <a:grpSpLocks/>
          </p:cNvGrpSpPr>
          <p:nvPr/>
        </p:nvGrpSpPr>
        <p:grpSpPr bwMode="auto">
          <a:xfrm>
            <a:off x="2716428" y="1209675"/>
            <a:ext cx="1524000" cy="1143000"/>
            <a:chOff x="4560" y="624"/>
            <a:chExt cx="960" cy="720"/>
          </a:xfrm>
        </p:grpSpPr>
        <p:pic>
          <p:nvPicPr>
            <p:cNvPr id="19505" name="Picture 54" descr="rectangle-sm-red"/>
            <p:cNvPicPr>
              <a:picLocks noChangeAspect="1" noChangeArrowheads="1"/>
            </p:cNvPicPr>
            <p:nvPr/>
          </p:nvPicPr>
          <p:blipFill>
            <a:blip r:embed="rId13"/>
            <a:srcRect/>
            <a:stretch>
              <a:fillRect/>
            </a:stretch>
          </p:blipFill>
          <p:spPr bwMode="auto">
            <a:xfrm>
              <a:off x="4560" y="624"/>
              <a:ext cx="960" cy="720"/>
            </a:xfrm>
            <a:prstGeom prst="rect">
              <a:avLst/>
            </a:prstGeom>
            <a:noFill/>
            <a:ln w="9525">
              <a:noFill/>
              <a:miter lim="800000"/>
              <a:headEnd/>
              <a:tailEnd/>
            </a:ln>
          </p:spPr>
        </p:pic>
        <p:sp>
          <p:nvSpPr>
            <p:cNvPr id="7218" name="Text Box 55"/>
            <p:cNvSpPr txBox="1">
              <a:spLocks noChangeArrowheads="1"/>
            </p:cNvSpPr>
            <p:nvPr/>
          </p:nvSpPr>
          <p:spPr bwMode="auto">
            <a:xfrm>
              <a:off x="4680" y="820"/>
              <a:ext cx="720" cy="310"/>
            </a:xfrm>
            <a:prstGeom prst="rect">
              <a:avLst/>
            </a:prstGeom>
            <a:noFill/>
            <a:ln w="9525">
              <a:noFill/>
              <a:miter lim="800000"/>
              <a:headEnd/>
              <a:tailEnd/>
            </a:ln>
          </p:spPr>
          <p:txBody>
            <a:bodyPr>
              <a:spAutoFit/>
            </a:bodyPr>
            <a:lstStyle/>
            <a:p>
              <a:pPr algn="ctr">
                <a:defRPr/>
              </a:pPr>
              <a:r>
                <a:rPr lang="en-US" sz="1300" dirty="0" smtClean="0">
                  <a:solidFill>
                    <a:schemeClr val="bg1"/>
                  </a:solidFill>
                  <a:effectLst>
                    <a:outerShdw blurRad="38100" dist="38100" dir="2700000" algn="tl">
                      <a:srgbClr val="000000">
                        <a:alpha val="43137"/>
                      </a:srgbClr>
                    </a:outerShdw>
                  </a:effectLst>
                  <a:cs typeface="+mn-cs"/>
                </a:rPr>
                <a:t>Attached</a:t>
              </a:r>
              <a:br>
                <a:rPr lang="en-US" sz="1300" dirty="0" smtClean="0">
                  <a:solidFill>
                    <a:schemeClr val="bg1"/>
                  </a:solidFill>
                  <a:effectLst>
                    <a:outerShdw blurRad="38100" dist="38100" dir="2700000" algn="tl">
                      <a:srgbClr val="000000">
                        <a:alpha val="43137"/>
                      </a:srgbClr>
                    </a:outerShdw>
                  </a:effectLst>
                  <a:cs typeface="+mn-cs"/>
                </a:rPr>
              </a:br>
              <a:r>
                <a:rPr lang="en-US" sz="1300" dirty="0" smtClean="0">
                  <a:solidFill>
                    <a:schemeClr val="bg1"/>
                  </a:solidFill>
                  <a:effectLst>
                    <a:outerShdw blurRad="38100" dist="38100" dir="2700000" algn="tl">
                      <a:srgbClr val="000000">
                        <a:alpha val="43137"/>
                      </a:srgbClr>
                    </a:outerShdw>
                  </a:effectLst>
                  <a:cs typeface="+mn-cs"/>
                </a:rPr>
                <a:t>Services</a:t>
              </a:r>
              <a:endParaRPr lang="en-US" sz="1300" dirty="0">
                <a:solidFill>
                  <a:schemeClr val="bg1"/>
                </a:solidFill>
                <a:effectLst>
                  <a:outerShdw blurRad="38100" dist="38100" dir="2700000" algn="tl">
                    <a:srgbClr val="000000">
                      <a:alpha val="43137"/>
                    </a:srgbClr>
                  </a:outerShdw>
                </a:effectLst>
                <a:cs typeface="+mn-cs"/>
              </a:endParaRPr>
            </a:p>
          </p:txBody>
        </p:sp>
      </p:grpSp>
      <p:grpSp>
        <p:nvGrpSpPr>
          <p:cNvPr id="12" name="Group 56"/>
          <p:cNvGrpSpPr>
            <a:grpSpLocks/>
          </p:cNvGrpSpPr>
          <p:nvPr/>
        </p:nvGrpSpPr>
        <p:grpSpPr bwMode="auto">
          <a:xfrm>
            <a:off x="4349583" y="1209675"/>
            <a:ext cx="1524000" cy="1143000"/>
            <a:chOff x="5472" y="624"/>
            <a:chExt cx="960" cy="720"/>
          </a:xfrm>
        </p:grpSpPr>
        <p:pic>
          <p:nvPicPr>
            <p:cNvPr id="19503" name="Picture 57" descr="rectangle-sm-red"/>
            <p:cNvPicPr>
              <a:picLocks noChangeAspect="1" noChangeArrowheads="1"/>
            </p:cNvPicPr>
            <p:nvPr/>
          </p:nvPicPr>
          <p:blipFill>
            <a:blip r:embed="rId13"/>
            <a:srcRect/>
            <a:stretch>
              <a:fillRect/>
            </a:stretch>
          </p:blipFill>
          <p:spPr bwMode="auto">
            <a:xfrm>
              <a:off x="5472" y="624"/>
              <a:ext cx="960" cy="720"/>
            </a:xfrm>
            <a:prstGeom prst="rect">
              <a:avLst/>
            </a:prstGeom>
            <a:noFill/>
            <a:ln w="9525">
              <a:noFill/>
              <a:miter lim="800000"/>
              <a:headEnd/>
              <a:tailEnd/>
            </a:ln>
          </p:spPr>
        </p:pic>
        <p:sp>
          <p:nvSpPr>
            <p:cNvPr id="7216" name="Text Box 58"/>
            <p:cNvSpPr txBox="1">
              <a:spLocks noChangeArrowheads="1"/>
            </p:cNvSpPr>
            <p:nvPr/>
          </p:nvSpPr>
          <p:spPr bwMode="auto">
            <a:xfrm>
              <a:off x="5520" y="816"/>
              <a:ext cx="864" cy="310"/>
            </a:xfrm>
            <a:prstGeom prst="rect">
              <a:avLst/>
            </a:prstGeom>
            <a:noFill/>
            <a:ln w="9525">
              <a:noFill/>
              <a:miter lim="800000"/>
              <a:headEnd/>
              <a:tailEnd/>
            </a:ln>
          </p:spPr>
          <p:txBody>
            <a:bodyPr>
              <a:spAutoFit/>
            </a:bodyPr>
            <a:lstStyle/>
            <a:p>
              <a:pPr algn="ctr">
                <a:defRPr/>
              </a:pPr>
              <a:r>
                <a:rPr lang="en-US" sz="1300" dirty="0" smtClean="0">
                  <a:solidFill>
                    <a:schemeClr val="bg1"/>
                  </a:solidFill>
                  <a:effectLst>
                    <a:outerShdw blurRad="38100" dist="38100" dir="2700000" algn="tl">
                      <a:srgbClr val="000000">
                        <a:alpha val="43137"/>
                      </a:srgbClr>
                    </a:outerShdw>
                  </a:effectLst>
                  <a:cs typeface="+mn-cs"/>
                </a:rPr>
                <a:t>Finished</a:t>
              </a:r>
              <a:br>
                <a:rPr lang="en-US" sz="1300" dirty="0" smtClean="0">
                  <a:solidFill>
                    <a:schemeClr val="bg1"/>
                  </a:solidFill>
                  <a:effectLst>
                    <a:outerShdw blurRad="38100" dist="38100" dir="2700000" algn="tl">
                      <a:srgbClr val="000000">
                        <a:alpha val="43137"/>
                      </a:srgbClr>
                    </a:outerShdw>
                  </a:effectLst>
                  <a:cs typeface="+mn-cs"/>
                </a:rPr>
              </a:br>
              <a:r>
                <a:rPr lang="en-US" sz="1300" dirty="0" smtClean="0">
                  <a:solidFill>
                    <a:schemeClr val="bg1"/>
                  </a:solidFill>
                  <a:effectLst>
                    <a:outerShdw blurRad="38100" dist="38100" dir="2700000" algn="tl">
                      <a:srgbClr val="000000">
                        <a:alpha val="43137"/>
                      </a:srgbClr>
                    </a:outerShdw>
                  </a:effectLst>
                  <a:cs typeface="+mn-cs"/>
                </a:rPr>
                <a:t>Services</a:t>
              </a:r>
              <a:endParaRPr lang="en-US" sz="1300" dirty="0">
                <a:solidFill>
                  <a:schemeClr val="bg1"/>
                </a:solidFill>
                <a:effectLst>
                  <a:outerShdw blurRad="38100" dist="38100" dir="2700000" algn="tl">
                    <a:srgbClr val="000000">
                      <a:alpha val="43137"/>
                    </a:srgbClr>
                  </a:outerShdw>
                </a:effectLst>
                <a:cs typeface="+mn-cs"/>
              </a:endParaRPr>
            </a:p>
          </p:txBody>
        </p:sp>
      </p:grpSp>
      <p:grpSp>
        <p:nvGrpSpPr>
          <p:cNvPr id="13" name="Group 59"/>
          <p:cNvGrpSpPr>
            <a:grpSpLocks/>
          </p:cNvGrpSpPr>
          <p:nvPr/>
        </p:nvGrpSpPr>
        <p:grpSpPr bwMode="auto">
          <a:xfrm>
            <a:off x="5857708" y="1209600"/>
            <a:ext cx="1524000" cy="1143000"/>
            <a:chOff x="5462" y="528"/>
            <a:chExt cx="960" cy="720"/>
          </a:xfrm>
        </p:grpSpPr>
        <p:pic>
          <p:nvPicPr>
            <p:cNvPr id="19501" name="Picture 60" descr="rectangle-sm-red"/>
            <p:cNvPicPr>
              <a:picLocks noChangeAspect="1" noChangeArrowheads="1"/>
            </p:cNvPicPr>
            <p:nvPr/>
          </p:nvPicPr>
          <p:blipFill>
            <a:blip r:embed="rId13"/>
            <a:srcRect/>
            <a:stretch>
              <a:fillRect/>
            </a:stretch>
          </p:blipFill>
          <p:spPr bwMode="auto">
            <a:xfrm>
              <a:off x="5462" y="528"/>
              <a:ext cx="960" cy="720"/>
            </a:xfrm>
            <a:prstGeom prst="rect">
              <a:avLst/>
            </a:prstGeom>
            <a:noFill/>
            <a:ln w="9525">
              <a:noFill/>
              <a:miter lim="800000"/>
              <a:headEnd/>
              <a:tailEnd/>
            </a:ln>
          </p:spPr>
        </p:pic>
        <p:sp>
          <p:nvSpPr>
            <p:cNvPr id="7214" name="Text Box 61"/>
            <p:cNvSpPr txBox="1">
              <a:spLocks noChangeArrowheads="1"/>
            </p:cNvSpPr>
            <p:nvPr/>
          </p:nvSpPr>
          <p:spPr bwMode="auto">
            <a:xfrm>
              <a:off x="5587" y="714"/>
              <a:ext cx="672" cy="310"/>
            </a:xfrm>
            <a:prstGeom prst="rect">
              <a:avLst/>
            </a:prstGeom>
            <a:noFill/>
            <a:ln w="9525">
              <a:noFill/>
              <a:miter lim="800000"/>
              <a:headEnd/>
              <a:tailEnd/>
            </a:ln>
          </p:spPr>
          <p:txBody>
            <a:bodyPr>
              <a:spAutoFit/>
            </a:bodyPr>
            <a:lstStyle/>
            <a:p>
              <a:pPr algn="ctr">
                <a:defRPr/>
              </a:pPr>
              <a:r>
                <a:rPr lang="en-US" sz="1300" dirty="0" smtClean="0">
                  <a:solidFill>
                    <a:schemeClr val="bg1"/>
                  </a:solidFill>
                  <a:effectLst>
                    <a:outerShdw blurRad="38100" dist="38100" dir="2700000" algn="tl">
                      <a:srgbClr val="000000">
                        <a:alpha val="43137"/>
                      </a:srgbClr>
                    </a:outerShdw>
                  </a:effectLst>
                  <a:cs typeface="+mn-cs"/>
                </a:rPr>
                <a:t>Building</a:t>
              </a:r>
              <a:br>
                <a:rPr lang="en-US" sz="1300" dirty="0" smtClean="0">
                  <a:solidFill>
                    <a:schemeClr val="bg1"/>
                  </a:solidFill>
                  <a:effectLst>
                    <a:outerShdw blurRad="38100" dist="38100" dir="2700000" algn="tl">
                      <a:srgbClr val="000000">
                        <a:alpha val="43137"/>
                      </a:srgbClr>
                    </a:outerShdw>
                  </a:effectLst>
                  <a:cs typeface="+mn-cs"/>
                </a:rPr>
              </a:br>
              <a:r>
                <a:rPr lang="en-US" sz="1300" dirty="0" smtClean="0">
                  <a:solidFill>
                    <a:schemeClr val="bg1"/>
                  </a:solidFill>
                  <a:effectLst>
                    <a:outerShdw blurRad="38100" dist="38100" dir="2700000" algn="tl">
                      <a:srgbClr val="000000">
                        <a:alpha val="43137"/>
                      </a:srgbClr>
                    </a:outerShdw>
                  </a:effectLst>
                  <a:cs typeface="+mn-cs"/>
                </a:rPr>
                <a:t>Blocks </a:t>
              </a:r>
              <a:endParaRPr lang="en-US" sz="1300" dirty="0">
                <a:solidFill>
                  <a:schemeClr val="bg1"/>
                </a:solidFill>
                <a:effectLst>
                  <a:outerShdw blurRad="38100" dist="38100" dir="2700000" algn="tl">
                    <a:srgbClr val="000000">
                      <a:alpha val="43137"/>
                    </a:srgbClr>
                  </a:outerShdw>
                </a:effectLst>
                <a:cs typeface="+mn-cs"/>
              </a:endParaRPr>
            </a:p>
          </p:txBody>
        </p:sp>
      </p:grpSp>
      <p:grpSp>
        <p:nvGrpSpPr>
          <p:cNvPr id="14" name="Group 62"/>
          <p:cNvGrpSpPr>
            <a:grpSpLocks/>
          </p:cNvGrpSpPr>
          <p:nvPr/>
        </p:nvGrpSpPr>
        <p:grpSpPr bwMode="auto">
          <a:xfrm>
            <a:off x="2590800" y="5105400"/>
            <a:ext cx="4953000" cy="1684338"/>
            <a:chOff x="1632" y="3216"/>
            <a:chExt cx="3120" cy="1061"/>
          </a:xfrm>
        </p:grpSpPr>
        <p:pic>
          <p:nvPicPr>
            <p:cNvPr id="19498" name="Picture 63" descr="column-orange"/>
            <p:cNvPicPr>
              <a:picLocks noChangeAspect="1" noChangeArrowheads="1"/>
            </p:cNvPicPr>
            <p:nvPr/>
          </p:nvPicPr>
          <p:blipFill>
            <a:blip r:embed="rId14" cstate="email"/>
            <a:srcRect/>
            <a:stretch>
              <a:fillRect/>
            </a:stretch>
          </p:blipFill>
          <p:spPr bwMode="auto">
            <a:xfrm rot="5400000">
              <a:off x="2791" y="2331"/>
              <a:ext cx="513" cy="2832"/>
            </a:xfrm>
            <a:prstGeom prst="rect">
              <a:avLst/>
            </a:prstGeom>
            <a:noFill/>
            <a:ln w="9525">
              <a:noFill/>
              <a:miter lim="800000"/>
              <a:headEnd/>
              <a:tailEnd/>
            </a:ln>
          </p:spPr>
        </p:pic>
        <p:pic>
          <p:nvPicPr>
            <p:cNvPr id="19499" name="Picture 64" descr="arrow-tip-orange"/>
            <p:cNvPicPr>
              <a:picLocks noChangeAspect="1" noChangeArrowheads="1"/>
            </p:cNvPicPr>
            <p:nvPr/>
          </p:nvPicPr>
          <p:blipFill>
            <a:blip r:embed="rId10" cstate="email"/>
            <a:srcRect/>
            <a:stretch>
              <a:fillRect/>
            </a:stretch>
          </p:blipFill>
          <p:spPr bwMode="auto">
            <a:xfrm>
              <a:off x="4186" y="3216"/>
              <a:ext cx="566" cy="1061"/>
            </a:xfrm>
            <a:prstGeom prst="rect">
              <a:avLst/>
            </a:prstGeom>
            <a:noFill/>
            <a:ln w="9525">
              <a:noFill/>
              <a:miter lim="800000"/>
              <a:headEnd/>
              <a:tailEnd/>
            </a:ln>
          </p:spPr>
        </p:pic>
        <p:sp>
          <p:nvSpPr>
            <p:cNvPr id="7212" name="Text Box 65"/>
            <p:cNvSpPr txBox="1">
              <a:spLocks noChangeArrowheads="1"/>
            </p:cNvSpPr>
            <p:nvPr/>
          </p:nvSpPr>
          <p:spPr bwMode="auto">
            <a:xfrm>
              <a:off x="1776" y="3552"/>
              <a:ext cx="2592" cy="365"/>
            </a:xfrm>
            <a:prstGeom prst="rect">
              <a:avLst/>
            </a:prstGeom>
            <a:noFill/>
            <a:ln w="9525">
              <a:noFill/>
              <a:miter lim="800000"/>
              <a:headEnd/>
              <a:tailEnd/>
            </a:ln>
          </p:spPr>
          <p:txBody>
            <a:bodyPr lIns="0" rIns="0">
              <a:spAutoFit/>
            </a:bodyPr>
            <a:lstStyle/>
            <a:p>
              <a:pPr algn="ctr">
                <a:defRPr/>
              </a:pPr>
              <a:r>
                <a:rPr lang="en-US" sz="1800">
                  <a:solidFill>
                    <a:schemeClr val="bg1"/>
                  </a:solidFill>
                  <a:effectLst>
                    <a:outerShdw blurRad="38100" dist="38100" dir="2700000" algn="tl">
                      <a:srgbClr val="000000">
                        <a:alpha val="43137"/>
                      </a:srgbClr>
                    </a:outerShdw>
                  </a:effectLst>
                  <a:cs typeface="+mn-cs"/>
                </a:rPr>
                <a:t>Application Management</a:t>
              </a:r>
            </a:p>
            <a:p>
              <a:pPr algn="ctr">
                <a:defRPr/>
              </a:pPr>
              <a:r>
                <a:rPr lang="en-US" sz="1400">
                  <a:solidFill>
                    <a:schemeClr val="bg1"/>
                  </a:solidFill>
                  <a:effectLst>
                    <a:outerShdw blurRad="38100" dist="38100" dir="2700000" algn="tl">
                      <a:srgbClr val="000000">
                        <a:alpha val="43137"/>
                      </a:srgbClr>
                    </a:outerShdw>
                  </a:effectLst>
                  <a:cs typeface="+mn-cs"/>
                </a:rPr>
                <a:t>Who manages the app software experience, SLA?</a:t>
              </a:r>
            </a:p>
          </p:txBody>
        </p:sp>
      </p:grpSp>
      <p:sp>
        <p:nvSpPr>
          <p:cNvPr id="7207" name="Rectangle 381964"/>
          <p:cNvSpPr>
            <a:spLocks noChangeArrowheads="1"/>
          </p:cNvSpPr>
          <p:nvPr>
            <p:custDataLst>
              <p:tags r:id="rId4"/>
            </p:custDataLst>
          </p:nvPr>
        </p:nvSpPr>
        <p:spPr bwMode="gray">
          <a:xfrm>
            <a:off x="3155950" y="5097463"/>
            <a:ext cx="775853" cy="430887"/>
          </a:xfrm>
          <a:prstGeom prst="rect">
            <a:avLst/>
          </a:prstGeom>
          <a:noFill/>
          <a:ln w="9525">
            <a:noFill/>
            <a:miter lim="800000"/>
            <a:headEnd/>
            <a:tailEnd/>
          </a:ln>
        </p:spPr>
        <p:txBody>
          <a:bodyPr wrap="none"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Customer</a:t>
            </a:r>
            <a:br>
              <a:rPr lang="en-US" sz="1400">
                <a:solidFill>
                  <a:schemeClr val="bg1"/>
                </a:solidFill>
                <a:effectLst>
                  <a:outerShdw blurRad="38100" dist="38100" dir="2700000" algn="tl">
                    <a:srgbClr val="000000">
                      <a:alpha val="43137"/>
                    </a:srgbClr>
                  </a:outerShdw>
                </a:effectLst>
                <a:cs typeface="+mn-cs"/>
              </a:rPr>
            </a:br>
            <a:r>
              <a:rPr lang="en-US" sz="1400">
                <a:solidFill>
                  <a:schemeClr val="bg1"/>
                </a:solidFill>
                <a:effectLst>
                  <a:outerShdw blurRad="38100" dist="38100" dir="2700000" algn="tl">
                    <a:srgbClr val="000000">
                      <a:alpha val="43137"/>
                    </a:srgbClr>
                  </a:outerShdw>
                </a:effectLst>
                <a:cs typeface="+mn-cs"/>
              </a:rPr>
              <a:t>Managed</a:t>
            </a:r>
          </a:p>
        </p:txBody>
      </p:sp>
      <p:sp>
        <p:nvSpPr>
          <p:cNvPr id="7208" name="Rectangle 381965"/>
          <p:cNvSpPr>
            <a:spLocks noChangeArrowheads="1"/>
          </p:cNvSpPr>
          <p:nvPr>
            <p:custDataLst>
              <p:tags r:id="rId5"/>
            </p:custDataLst>
          </p:nvPr>
        </p:nvSpPr>
        <p:spPr bwMode="gray">
          <a:xfrm>
            <a:off x="6078538" y="5097463"/>
            <a:ext cx="745397" cy="430887"/>
          </a:xfrm>
          <a:prstGeom prst="rect">
            <a:avLst/>
          </a:prstGeom>
          <a:noFill/>
          <a:ln w="9525">
            <a:noFill/>
            <a:miter lim="800000"/>
            <a:headEnd/>
            <a:tailEnd/>
          </a:ln>
        </p:spPr>
        <p:txBody>
          <a:bodyPr wrap="none"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Provider</a:t>
            </a:r>
            <a:br>
              <a:rPr lang="en-US" sz="1400">
                <a:solidFill>
                  <a:schemeClr val="bg1"/>
                </a:solidFill>
                <a:effectLst>
                  <a:outerShdw blurRad="38100" dist="38100" dir="2700000" algn="tl">
                    <a:srgbClr val="000000">
                      <a:alpha val="43137"/>
                    </a:srgbClr>
                  </a:outerShdw>
                </a:effectLst>
                <a:cs typeface="+mn-cs"/>
              </a:rPr>
            </a:br>
            <a:r>
              <a:rPr lang="en-US" sz="1400">
                <a:solidFill>
                  <a:schemeClr val="bg1"/>
                </a:solidFill>
                <a:effectLst>
                  <a:outerShdw blurRad="38100" dist="38100" dir="2700000" algn="tl">
                    <a:srgbClr val="000000">
                      <a:alpha val="43137"/>
                    </a:srgbClr>
                  </a:outerShdw>
                </a:effectLst>
                <a:cs typeface="+mn-cs"/>
              </a:rPr>
              <a:t>Managed</a:t>
            </a:r>
          </a:p>
        </p:txBody>
      </p:sp>
      <p:sp>
        <p:nvSpPr>
          <p:cNvPr id="7209" name="Rectangle 381972"/>
          <p:cNvSpPr>
            <a:spLocks noChangeArrowheads="1"/>
          </p:cNvSpPr>
          <p:nvPr>
            <p:custDataLst>
              <p:tags r:id="rId6"/>
            </p:custDataLst>
          </p:nvPr>
        </p:nvSpPr>
        <p:spPr bwMode="gray">
          <a:xfrm>
            <a:off x="4665663" y="5097463"/>
            <a:ext cx="1033937" cy="215444"/>
          </a:xfrm>
          <a:prstGeom prst="rect">
            <a:avLst/>
          </a:prstGeom>
          <a:noFill/>
          <a:ln w="9525">
            <a:noFill/>
            <a:miter lim="800000"/>
            <a:headEnd/>
            <a:tailEnd/>
          </a:ln>
        </p:spPr>
        <p:txBody>
          <a:bodyPr wrap="none"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Co-Managed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7"/>
                                        </p:tgtEl>
                                      </p:cBhvr>
                                    </p:animEffect>
                                    <p:set>
                                      <p:cBhvr>
                                        <p:cTn id="37" dur="1" fill="hold">
                                          <p:stCondLst>
                                            <p:cond delay="1999"/>
                                          </p:stCondLst>
                                        </p:cTn>
                                        <p:tgtEl>
                                          <p:spTgt spid="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4"/>
                                        </p:tgtEl>
                                      </p:cBhvr>
                                    </p:animEffect>
                                    <p:set>
                                      <p:cBhvr>
                                        <p:cTn id="40" dur="1" fill="hold">
                                          <p:stCondLst>
                                            <p:cond delay="1999"/>
                                          </p:stCondLst>
                                        </p:cTn>
                                        <p:tgtEl>
                                          <p:spTgt spid="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5"/>
                                        </p:tgtEl>
                                      </p:cBhvr>
                                    </p:animEffect>
                                    <p:set>
                                      <p:cBhvr>
                                        <p:cTn id="4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Group 2"/>
          <p:cNvGraphicFramePr>
            <a:graphicFrameLocks noGrp="1"/>
          </p:cNvGraphicFramePr>
          <p:nvPr/>
        </p:nvGraphicFramePr>
        <p:xfrm>
          <a:off x="2671116" y="1083273"/>
          <a:ext cx="4800600" cy="3962400"/>
        </p:xfrm>
        <a:graphic>
          <a:graphicData uri="http://schemas.openxmlformats.org/drawingml/2006/table">
            <a:tbl>
              <a:tblPr/>
              <a:tblGrid>
                <a:gridCol w="1592263"/>
                <a:gridCol w="1604962"/>
                <a:gridCol w="1603375"/>
              </a:tblGrid>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solidFill>
                          <a:srgbClr val="FFFFFF"/>
                        </a:solidFill>
                        <a:effectLst/>
                        <a:latin typeface="Segoe"/>
                        <a:cs typeface="Segoe UI" pitchFamily="34" charset="0"/>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solidFill>
                          <a:srgbClr val="FFFFFF"/>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solidFill>
                          <a:srgbClr val="FFFFFF"/>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rgbClr val="000000"/>
                        </a:solidFill>
                        <a:effectLst/>
                        <a:latin typeface="Segoe"/>
                      </a:endParaRPr>
                    </a:p>
                  </a:txBody>
                  <a:tcPr marL="78904" marR="78904" marT="39452" marB="39452"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noFill/>
                  </a:tcPr>
                </a:tc>
              </a:tr>
            </a:tbl>
          </a:graphicData>
        </a:graphic>
      </p:graphicFrame>
      <p:sp>
        <p:nvSpPr>
          <p:cNvPr id="7188" name="Rectangle 2"/>
          <p:cNvSpPr>
            <a:spLocks noGrp="1" noChangeArrowheads="1"/>
          </p:cNvSpPr>
          <p:nvPr>
            <p:ph type="title"/>
          </p:nvPr>
        </p:nvSpPr>
        <p:spPr/>
        <p:txBody>
          <a:bodyPr>
            <a:noAutofit/>
          </a:bodyPr>
          <a:lstStyle/>
          <a:p>
            <a:pPr eaLnBrk="1" hangingPunct="1">
              <a:defRPr/>
            </a:pPr>
            <a:r>
              <a:rPr lang="en-US" dirty="0" smtClean="0"/>
              <a:t>Service Types</a:t>
            </a:r>
            <a:endParaRPr lang="en-US" dirty="0"/>
          </a:p>
        </p:txBody>
      </p:sp>
      <p:sp>
        <p:nvSpPr>
          <p:cNvPr id="7189" name="Rectangle 381966"/>
          <p:cNvSpPr>
            <a:spLocks noChangeArrowheads="1"/>
          </p:cNvSpPr>
          <p:nvPr>
            <p:custDataLst>
              <p:tags r:id="rId1"/>
            </p:custDataLst>
          </p:nvPr>
        </p:nvSpPr>
        <p:spPr bwMode="gray">
          <a:xfrm>
            <a:off x="1401763" y="4092603"/>
            <a:ext cx="1195387" cy="430887"/>
          </a:xfrm>
          <a:prstGeom prst="rect">
            <a:avLst/>
          </a:prstGeom>
          <a:noFill/>
          <a:ln w="9525">
            <a:noFill/>
            <a:miter lim="800000"/>
            <a:headEnd/>
            <a:tailEnd/>
          </a:ln>
        </p:spPr>
        <p:txBody>
          <a:bodyPr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Traditional</a:t>
            </a:r>
            <a:br>
              <a:rPr lang="en-US" sz="1400">
                <a:solidFill>
                  <a:schemeClr val="bg1"/>
                </a:solidFill>
                <a:effectLst>
                  <a:outerShdw blurRad="38100" dist="38100" dir="2700000" algn="tl">
                    <a:srgbClr val="000000">
                      <a:alpha val="43137"/>
                    </a:srgbClr>
                  </a:outerShdw>
                </a:effectLst>
                <a:cs typeface="+mn-cs"/>
              </a:rPr>
            </a:br>
            <a:r>
              <a:rPr lang="en-US" sz="1400">
                <a:solidFill>
                  <a:schemeClr val="bg1"/>
                </a:solidFill>
                <a:effectLst>
                  <a:outerShdw blurRad="38100" dist="38100" dir="2700000" algn="tl">
                    <a:srgbClr val="000000">
                      <a:alpha val="43137"/>
                    </a:srgbClr>
                  </a:outerShdw>
                </a:effectLst>
                <a:cs typeface="+mn-cs"/>
              </a:rPr>
              <a:t>Software</a:t>
            </a:r>
          </a:p>
        </p:txBody>
      </p:sp>
      <p:sp>
        <p:nvSpPr>
          <p:cNvPr id="7190" name="Rectangle 381967"/>
          <p:cNvSpPr>
            <a:spLocks noChangeArrowheads="1"/>
          </p:cNvSpPr>
          <p:nvPr>
            <p:custDataLst>
              <p:tags r:id="rId2"/>
            </p:custDataLst>
          </p:nvPr>
        </p:nvSpPr>
        <p:spPr bwMode="gray">
          <a:xfrm>
            <a:off x="1643063" y="2824191"/>
            <a:ext cx="924933" cy="646331"/>
          </a:xfrm>
          <a:prstGeom prst="rect">
            <a:avLst/>
          </a:prstGeom>
          <a:noFill/>
          <a:ln w="9525">
            <a:noFill/>
            <a:miter lim="800000"/>
            <a:headEnd/>
            <a:tailEnd/>
          </a:ln>
        </p:spPr>
        <p:txBody>
          <a:bodyPr wrap="none" lIns="0" tIns="0" rIns="0" bIns="0">
            <a:spAutoFit/>
          </a:bodyPr>
          <a:lstStyle/>
          <a:p>
            <a:pPr algn="ctr" defTabSz="895350">
              <a:buSzPct val="120000"/>
              <a:defRPr/>
            </a:pPr>
            <a:r>
              <a:rPr lang="en-US" sz="1400" dirty="0">
                <a:solidFill>
                  <a:schemeClr val="bg1"/>
                </a:solidFill>
                <a:effectLst>
                  <a:outerShdw blurRad="38100" dist="38100" dir="2700000" algn="tl">
                    <a:srgbClr val="000000">
                      <a:alpha val="43137"/>
                    </a:srgbClr>
                  </a:outerShdw>
                </a:effectLst>
                <a:cs typeface="+mn-cs"/>
              </a:rPr>
              <a:t>Hosted </a:t>
            </a:r>
            <a:br>
              <a:rPr lang="en-US" sz="1400" dirty="0">
                <a:solidFill>
                  <a:schemeClr val="bg1"/>
                </a:solidFill>
                <a:effectLst>
                  <a:outerShdw blurRad="38100" dist="38100" dir="2700000" algn="tl">
                    <a:srgbClr val="000000">
                      <a:alpha val="43137"/>
                    </a:srgbClr>
                  </a:outerShdw>
                </a:effectLst>
                <a:cs typeface="+mn-cs"/>
              </a:rPr>
            </a:br>
            <a:r>
              <a:rPr lang="en-US" sz="1400" dirty="0" smtClean="0">
                <a:solidFill>
                  <a:schemeClr val="bg1"/>
                </a:solidFill>
                <a:effectLst>
                  <a:outerShdw blurRad="38100" dist="38100" dir="2700000" algn="tl">
                    <a:srgbClr val="000000">
                      <a:alpha val="43137"/>
                    </a:srgbClr>
                  </a:outerShdw>
                </a:effectLst>
                <a:cs typeface="+mn-cs"/>
              </a:rPr>
              <a:t>Outsourced</a:t>
            </a:r>
            <a:br>
              <a:rPr lang="en-US" sz="1400" dirty="0" smtClean="0">
                <a:solidFill>
                  <a:schemeClr val="bg1"/>
                </a:solidFill>
                <a:effectLst>
                  <a:outerShdw blurRad="38100" dist="38100" dir="2700000" algn="tl">
                    <a:srgbClr val="000000">
                      <a:alpha val="43137"/>
                    </a:srgbClr>
                  </a:outerShdw>
                </a:effectLst>
                <a:cs typeface="+mn-cs"/>
              </a:rPr>
            </a:br>
            <a:r>
              <a:rPr lang="en-US" sz="1400" dirty="0" smtClean="0">
                <a:solidFill>
                  <a:schemeClr val="bg1"/>
                </a:solidFill>
                <a:effectLst>
                  <a:outerShdw blurRad="38100" dist="38100" dir="2700000" algn="tl">
                    <a:srgbClr val="000000">
                      <a:alpha val="43137"/>
                    </a:srgbClr>
                  </a:outerShdw>
                </a:effectLst>
                <a:cs typeface="+mn-cs"/>
              </a:rPr>
              <a:t>IT</a:t>
            </a:r>
            <a:endParaRPr lang="en-US" sz="1400" dirty="0">
              <a:solidFill>
                <a:schemeClr val="bg1"/>
              </a:solidFill>
              <a:effectLst>
                <a:outerShdw blurRad="38100" dist="38100" dir="2700000" algn="tl">
                  <a:srgbClr val="000000">
                    <a:alpha val="43137"/>
                  </a:srgbClr>
                </a:outerShdw>
              </a:effectLst>
              <a:cs typeface="+mn-cs"/>
            </a:endParaRPr>
          </a:p>
        </p:txBody>
      </p:sp>
      <p:sp>
        <p:nvSpPr>
          <p:cNvPr id="7191" name="Rectangle 381968"/>
          <p:cNvSpPr>
            <a:spLocks noChangeArrowheads="1"/>
          </p:cNvSpPr>
          <p:nvPr>
            <p:custDataLst>
              <p:tags r:id="rId3"/>
            </p:custDataLst>
          </p:nvPr>
        </p:nvSpPr>
        <p:spPr bwMode="gray">
          <a:xfrm>
            <a:off x="1524000" y="1636713"/>
            <a:ext cx="1127125" cy="430887"/>
          </a:xfrm>
          <a:prstGeom prst="rect">
            <a:avLst/>
          </a:prstGeom>
          <a:noFill/>
          <a:ln w="9525">
            <a:noFill/>
            <a:miter lim="800000"/>
            <a:headEnd/>
            <a:tailEnd/>
          </a:ln>
        </p:spPr>
        <p:txBody>
          <a:bodyPr lIns="0" tIns="0" rIns="0" bIns="0">
            <a:spAutoFit/>
          </a:bodyPr>
          <a:lstStyle/>
          <a:p>
            <a:pPr algn="ctr" defTabSz="895350">
              <a:buSzPct val="120000"/>
              <a:defRPr/>
            </a:pPr>
            <a:r>
              <a:rPr lang="en-US" sz="1400" dirty="0" smtClean="0">
                <a:solidFill>
                  <a:schemeClr val="bg1"/>
                </a:solidFill>
                <a:effectLst>
                  <a:outerShdw blurRad="38100" dist="38100" dir="2700000" algn="tl">
                    <a:srgbClr val="000000">
                      <a:alpha val="43137"/>
                    </a:srgbClr>
                  </a:outerShdw>
                </a:effectLst>
                <a:cs typeface="+mn-cs"/>
              </a:rPr>
              <a:t>Software</a:t>
            </a:r>
            <a:br>
              <a:rPr lang="en-US" sz="1400" dirty="0" smtClean="0">
                <a:solidFill>
                  <a:schemeClr val="bg1"/>
                </a:solidFill>
                <a:effectLst>
                  <a:outerShdw blurRad="38100" dist="38100" dir="2700000" algn="tl">
                    <a:srgbClr val="000000">
                      <a:alpha val="43137"/>
                    </a:srgbClr>
                  </a:outerShdw>
                </a:effectLst>
                <a:cs typeface="+mn-cs"/>
              </a:rPr>
            </a:br>
            <a:r>
              <a:rPr lang="en-US" sz="1400" dirty="0" smtClean="0">
                <a:solidFill>
                  <a:schemeClr val="bg1"/>
                </a:solidFill>
                <a:effectLst>
                  <a:outerShdw blurRad="38100" dist="38100" dir="2700000" algn="tl">
                    <a:srgbClr val="000000">
                      <a:alpha val="43137"/>
                    </a:srgbClr>
                  </a:outerShdw>
                </a:effectLst>
                <a:cs typeface="+mn-cs"/>
              </a:rPr>
              <a:t>as </a:t>
            </a:r>
            <a:r>
              <a:rPr lang="en-US" sz="1400" dirty="0">
                <a:solidFill>
                  <a:schemeClr val="bg1"/>
                </a:solidFill>
                <a:effectLst>
                  <a:outerShdw blurRad="38100" dist="38100" dir="2700000" algn="tl">
                    <a:srgbClr val="000000">
                      <a:alpha val="43137"/>
                    </a:srgbClr>
                  </a:outerShdw>
                </a:effectLst>
                <a:cs typeface="+mn-cs"/>
              </a:rPr>
              <a:t>a Service</a:t>
            </a:r>
          </a:p>
        </p:txBody>
      </p:sp>
      <p:grpSp>
        <p:nvGrpSpPr>
          <p:cNvPr id="2" name="Group 28"/>
          <p:cNvGrpSpPr>
            <a:grpSpLocks/>
          </p:cNvGrpSpPr>
          <p:nvPr/>
        </p:nvGrpSpPr>
        <p:grpSpPr bwMode="auto">
          <a:xfrm rot="16200000">
            <a:off x="-1231356" y="2836054"/>
            <a:ext cx="4648200" cy="1184304"/>
            <a:chOff x="1728" y="4704"/>
            <a:chExt cx="2928" cy="1061"/>
          </a:xfrm>
        </p:grpSpPr>
        <p:pic>
          <p:nvPicPr>
            <p:cNvPr id="19523" name="Picture 29" descr="column-orange"/>
            <p:cNvPicPr>
              <a:picLocks noChangeAspect="1" noChangeArrowheads="1"/>
            </p:cNvPicPr>
            <p:nvPr/>
          </p:nvPicPr>
          <p:blipFill>
            <a:blip r:embed="rId9" cstate="email"/>
            <a:srcRect/>
            <a:stretch>
              <a:fillRect/>
            </a:stretch>
          </p:blipFill>
          <p:spPr bwMode="auto">
            <a:xfrm rot="5400000">
              <a:off x="2791" y="3915"/>
              <a:ext cx="513" cy="2640"/>
            </a:xfrm>
            <a:prstGeom prst="rect">
              <a:avLst/>
            </a:prstGeom>
            <a:noFill/>
            <a:ln w="9525">
              <a:noFill/>
              <a:miter lim="800000"/>
              <a:headEnd/>
              <a:tailEnd/>
            </a:ln>
          </p:spPr>
        </p:pic>
        <p:pic>
          <p:nvPicPr>
            <p:cNvPr id="19524" name="Picture 30" descr="arrow-tip-orange"/>
            <p:cNvPicPr>
              <a:picLocks noChangeAspect="1" noChangeArrowheads="1"/>
            </p:cNvPicPr>
            <p:nvPr/>
          </p:nvPicPr>
          <p:blipFill>
            <a:blip r:embed="rId10" cstate="email"/>
            <a:srcRect/>
            <a:stretch>
              <a:fillRect/>
            </a:stretch>
          </p:blipFill>
          <p:spPr bwMode="auto">
            <a:xfrm>
              <a:off x="4090" y="4704"/>
              <a:ext cx="566" cy="1061"/>
            </a:xfrm>
            <a:prstGeom prst="rect">
              <a:avLst/>
            </a:prstGeom>
            <a:noFill/>
            <a:ln w="9525">
              <a:noFill/>
              <a:miter lim="800000"/>
              <a:headEnd/>
              <a:tailEnd/>
            </a:ln>
          </p:spPr>
        </p:pic>
      </p:grpSp>
      <p:sp>
        <p:nvSpPr>
          <p:cNvPr id="7234" name="Text Box 31"/>
          <p:cNvSpPr txBox="1">
            <a:spLocks noChangeArrowheads="1"/>
          </p:cNvSpPr>
          <p:nvPr/>
        </p:nvSpPr>
        <p:spPr bwMode="auto">
          <a:xfrm rot="16200000">
            <a:off x="-77784" y="3444873"/>
            <a:ext cx="2194833" cy="400110"/>
          </a:xfrm>
          <a:prstGeom prst="rect">
            <a:avLst/>
          </a:prstGeom>
          <a:noFill/>
          <a:ln w="9525">
            <a:noFill/>
            <a:miter lim="800000"/>
            <a:headEnd/>
            <a:tailEnd/>
          </a:ln>
        </p:spPr>
        <p:txBody>
          <a:bodyPr wrap="none">
            <a:spAutoFit/>
          </a:bodyPr>
          <a:lstStyle/>
          <a:p>
            <a:pPr algn="ctr">
              <a:defRPr/>
            </a:pPr>
            <a:r>
              <a:rPr lang="en-US" sz="2000" dirty="0">
                <a:solidFill>
                  <a:schemeClr val="bg1"/>
                </a:solidFill>
                <a:effectLst>
                  <a:outerShdw blurRad="38100" dist="38100" dir="2700000" algn="tl">
                    <a:srgbClr val="000000">
                      <a:alpha val="43137"/>
                    </a:srgbClr>
                  </a:outerShdw>
                </a:effectLst>
                <a:cs typeface="+mn-cs"/>
              </a:rPr>
              <a:t>Software </a:t>
            </a:r>
            <a:r>
              <a:rPr lang="en-US" sz="2000" dirty="0" smtClean="0">
                <a:solidFill>
                  <a:schemeClr val="bg1"/>
                </a:solidFill>
                <a:effectLst>
                  <a:outerShdw blurRad="38100" dist="38100" dir="2700000" algn="tl">
                    <a:srgbClr val="000000">
                      <a:alpha val="43137"/>
                    </a:srgbClr>
                  </a:outerShdw>
                </a:effectLst>
                <a:cs typeface="+mn-cs"/>
              </a:rPr>
              <a:t>Delivery</a:t>
            </a:r>
            <a:endParaRPr lang="en-US" sz="2000" dirty="0">
              <a:solidFill>
                <a:schemeClr val="bg1"/>
              </a:solidFill>
              <a:effectLst>
                <a:outerShdw blurRad="38100" dist="38100" dir="2700000" algn="tl">
                  <a:srgbClr val="000000">
                    <a:alpha val="43137"/>
                  </a:srgbClr>
                </a:outerShdw>
              </a:effectLst>
              <a:cs typeface="+mn-cs"/>
            </a:endParaRPr>
          </a:p>
        </p:txBody>
      </p:sp>
      <p:pic>
        <p:nvPicPr>
          <p:cNvPr id="19505" name="Picture 54" descr="rectangle-sm-red"/>
          <p:cNvPicPr>
            <a:picLocks noChangeAspect="1" noChangeArrowheads="1"/>
          </p:cNvPicPr>
          <p:nvPr/>
        </p:nvPicPr>
        <p:blipFill>
          <a:blip r:embed="rId11"/>
          <a:srcRect/>
          <a:stretch>
            <a:fillRect/>
          </a:stretch>
        </p:blipFill>
        <p:spPr bwMode="auto">
          <a:xfrm>
            <a:off x="2716428" y="1209675"/>
            <a:ext cx="1524000" cy="1143000"/>
          </a:xfrm>
          <a:prstGeom prst="rect">
            <a:avLst/>
          </a:prstGeom>
          <a:noFill/>
          <a:ln w="9525">
            <a:noFill/>
            <a:miter lim="800000"/>
            <a:headEnd/>
            <a:tailEnd/>
          </a:ln>
        </p:spPr>
      </p:pic>
      <p:sp>
        <p:nvSpPr>
          <p:cNvPr id="7218" name="Text Box 55"/>
          <p:cNvSpPr txBox="1">
            <a:spLocks noChangeArrowheads="1"/>
          </p:cNvSpPr>
          <p:nvPr/>
        </p:nvSpPr>
        <p:spPr bwMode="auto">
          <a:xfrm>
            <a:off x="2906928" y="1500174"/>
            <a:ext cx="1143000" cy="584775"/>
          </a:xfrm>
          <a:prstGeom prst="rect">
            <a:avLst/>
          </a:prstGeom>
          <a:noFill/>
          <a:ln w="9525">
            <a:noFill/>
            <a:miter lim="800000"/>
            <a:headEnd/>
            <a:tailEnd/>
          </a:ln>
        </p:spPr>
        <p:txBody>
          <a:bodyPr>
            <a:spAutoFit/>
          </a:bodyPr>
          <a:lstStyle/>
          <a:p>
            <a:pPr algn="ctr">
              <a:defRPr/>
            </a:pPr>
            <a:r>
              <a:rPr lang="en-US" sz="1600" b="1" dirty="0" smtClean="0">
                <a:solidFill>
                  <a:schemeClr val="bg1"/>
                </a:solidFill>
                <a:effectLst>
                  <a:outerShdw blurRad="38100" dist="38100" dir="2700000" algn="tl">
                    <a:srgbClr val="000000">
                      <a:alpha val="43137"/>
                    </a:srgbClr>
                  </a:outerShdw>
                </a:effectLst>
                <a:cs typeface="+mn-cs"/>
              </a:rPr>
              <a:t>Attached</a:t>
            </a:r>
            <a:br>
              <a:rPr lang="en-US" sz="1600" b="1" dirty="0" smtClean="0">
                <a:solidFill>
                  <a:schemeClr val="bg1"/>
                </a:solidFill>
                <a:effectLst>
                  <a:outerShdw blurRad="38100" dist="38100" dir="2700000" algn="tl">
                    <a:srgbClr val="000000">
                      <a:alpha val="43137"/>
                    </a:srgbClr>
                  </a:outerShdw>
                </a:effectLst>
                <a:cs typeface="+mn-cs"/>
              </a:rPr>
            </a:br>
            <a:r>
              <a:rPr lang="en-US" sz="1600" b="1" dirty="0" smtClean="0">
                <a:solidFill>
                  <a:schemeClr val="bg1"/>
                </a:solidFill>
                <a:effectLst>
                  <a:outerShdw blurRad="38100" dist="38100" dir="2700000" algn="tl">
                    <a:srgbClr val="000000">
                      <a:alpha val="43137"/>
                    </a:srgbClr>
                  </a:outerShdw>
                </a:effectLst>
                <a:cs typeface="+mn-cs"/>
              </a:rPr>
              <a:t>Services</a:t>
            </a:r>
            <a:endParaRPr lang="en-US" sz="1600" b="1" dirty="0">
              <a:solidFill>
                <a:schemeClr val="bg1"/>
              </a:solidFill>
              <a:effectLst>
                <a:outerShdw blurRad="38100" dist="38100" dir="2700000" algn="tl">
                  <a:srgbClr val="000000">
                    <a:alpha val="43137"/>
                  </a:srgbClr>
                </a:outerShdw>
              </a:effectLst>
              <a:cs typeface="+mn-cs"/>
            </a:endParaRPr>
          </a:p>
        </p:txBody>
      </p:sp>
      <p:pic>
        <p:nvPicPr>
          <p:cNvPr id="19503" name="Picture 57" descr="rectangle-sm-red"/>
          <p:cNvPicPr>
            <a:picLocks noChangeAspect="1" noChangeArrowheads="1"/>
          </p:cNvPicPr>
          <p:nvPr/>
        </p:nvPicPr>
        <p:blipFill>
          <a:blip r:embed="rId11"/>
          <a:srcRect/>
          <a:stretch>
            <a:fillRect/>
          </a:stretch>
        </p:blipFill>
        <p:spPr bwMode="auto">
          <a:xfrm>
            <a:off x="4349583" y="1209675"/>
            <a:ext cx="1524000" cy="1143000"/>
          </a:xfrm>
          <a:prstGeom prst="rect">
            <a:avLst/>
          </a:prstGeom>
          <a:noFill/>
          <a:ln w="9525">
            <a:noFill/>
            <a:miter lim="800000"/>
            <a:headEnd/>
            <a:tailEnd/>
          </a:ln>
        </p:spPr>
      </p:pic>
      <p:sp>
        <p:nvSpPr>
          <p:cNvPr id="7216" name="Text Box 58"/>
          <p:cNvSpPr txBox="1">
            <a:spLocks noChangeArrowheads="1"/>
          </p:cNvSpPr>
          <p:nvPr/>
        </p:nvSpPr>
        <p:spPr bwMode="auto">
          <a:xfrm>
            <a:off x="4425783" y="1514475"/>
            <a:ext cx="1371600" cy="584775"/>
          </a:xfrm>
          <a:prstGeom prst="rect">
            <a:avLst/>
          </a:prstGeom>
          <a:noFill/>
          <a:ln w="9525">
            <a:noFill/>
            <a:miter lim="800000"/>
            <a:headEnd/>
            <a:tailEnd/>
          </a:ln>
        </p:spPr>
        <p:txBody>
          <a:bodyPr>
            <a:spAutoFit/>
          </a:bodyPr>
          <a:lstStyle/>
          <a:p>
            <a:pPr algn="ctr">
              <a:defRPr/>
            </a:pPr>
            <a:r>
              <a:rPr lang="en-US" sz="1600" b="1" dirty="0" smtClean="0">
                <a:solidFill>
                  <a:schemeClr val="bg1"/>
                </a:solidFill>
                <a:effectLst>
                  <a:outerShdw blurRad="38100" dist="38100" dir="2700000" algn="tl">
                    <a:srgbClr val="000000">
                      <a:alpha val="43137"/>
                    </a:srgbClr>
                  </a:outerShdw>
                </a:effectLst>
                <a:cs typeface="+mn-cs"/>
              </a:rPr>
              <a:t>Finished Services</a:t>
            </a:r>
            <a:endParaRPr lang="en-US" sz="1600" b="1" dirty="0">
              <a:solidFill>
                <a:schemeClr val="bg1"/>
              </a:solidFill>
              <a:effectLst>
                <a:outerShdw blurRad="38100" dist="38100" dir="2700000" algn="tl">
                  <a:srgbClr val="000000">
                    <a:alpha val="43137"/>
                  </a:srgbClr>
                </a:outerShdw>
              </a:effectLst>
              <a:cs typeface="+mn-cs"/>
            </a:endParaRPr>
          </a:p>
        </p:txBody>
      </p:sp>
      <p:pic>
        <p:nvPicPr>
          <p:cNvPr id="19501" name="Picture 60" descr="rectangle-sm-red"/>
          <p:cNvPicPr>
            <a:picLocks noChangeAspect="1" noChangeArrowheads="1"/>
          </p:cNvPicPr>
          <p:nvPr/>
        </p:nvPicPr>
        <p:blipFill>
          <a:blip r:embed="rId11"/>
          <a:srcRect/>
          <a:stretch>
            <a:fillRect/>
          </a:stretch>
        </p:blipFill>
        <p:spPr bwMode="auto">
          <a:xfrm>
            <a:off x="5857708" y="1209600"/>
            <a:ext cx="1524000" cy="1143000"/>
          </a:xfrm>
          <a:prstGeom prst="rect">
            <a:avLst/>
          </a:prstGeom>
          <a:noFill/>
          <a:ln w="9525">
            <a:noFill/>
            <a:miter lim="800000"/>
            <a:headEnd/>
            <a:tailEnd/>
          </a:ln>
        </p:spPr>
      </p:pic>
      <p:sp>
        <p:nvSpPr>
          <p:cNvPr id="7214" name="Text Box 61"/>
          <p:cNvSpPr txBox="1">
            <a:spLocks noChangeArrowheads="1"/>
          </p:cNvSpPr>
          <p:nvPr/>
        </p:nvSpPr>
        <p:spPr bwMode="auto">
          <a:xfrm>
            <a:off x="6056146" y="1504875"/>
            <a:ext cx="1066800" cy="584775"/>
          </a:xfrm>
          <a:prstGeom prst="rect">
            <a:avLst/>
          </a:prstGeom>
          <a:noFill/>
          <a:ln w="9525">
            <a:noFill/>
            <a:miter lim="800000"/>
            <a:headEnd/>
            <a:tailEnd/>
          </a:ln>
        </p:spPr>
        <p:txBody>
          <a:bodyPr>
            <a:spAutoFit/>
          </a:bodyPr>
          <a:lstStyle/>
          <a:p>
            <a:pPr algn="ctr">
              <a:defRPr/>
            </a:pPr>
            <a:r>
              <a:rPr lang="en-US" sz="1600" b="1" dirty="0" smtClean="0">
                <a:solidFill>
                  <a:schemeClr val="bg1"/>
                </a:solidFill>
                <a:effectLst>
                  <a:outerShdw blurRad="38100" dist="38100" dir="2700000" algn="tl">
                    <a:srgbClr val="000000">
                      <a:alpha val="43137"/>
                    </a:srgbClr>
                  </a:outerShdw>
                </a:effectLst>
                <a:cs typeface="+mn-cs"/>
              </a:rPr>
              <a:t>Building</a:t>
            </a:r>
            <a:br>
              <a:rPr lang="en-US" sz="1600" b="1" dirty="0" smtClean="0">
                <a:solidFill>
                  <a:schemeClr val="bg1"/>
                </a:solidFill>
                <a:effectLst>
                  <a:outerShdw blurRad="38100" dist="38100" dir="2700000" algn="tl">
                    <a:srgbClr val="000000">
                      <a:alpha val="43137"/>
                    </a:srgbClr>
                  </a:outerShdw>
                </a:effectLst>
                <a:cs typeface="+mn-cs"/>
              </a:rPr>
            </a:br>
            <a:r>
              <a:rPr lang="en-US" sz="1600" b="1" dirty="0" smtClean="0">
                <a:solidFill>
                  <a:schemeClr val="bg1"/>
                </a:solidFill>
                <a:effectLst>
                  <a:outerShdw blurRad="38100" dist="38100" dir="2700000" algn="tl">
                    <a:srgbClr val="000000">
                      <a:alpha val="43137"/>
                    </a:srgbClr>
                  </a:outerShdw>
                </a:effectLst>
                <a:cs typeface="+mn-cs"/>
              </a:rPr>
              <a:t>Blocks</a:t>
            </a:r>
            <a:endParaRPr lang="en-US" sz="1600" b="1" dirty="0">
              <a:solidFill>
                <a:schemeClr val="bg1"/>
              </a:solidFill>
              <a:effectLst>
                <a:outerShdw blurRad="38100" dist="38100" dir="2700000" algn="tl">
                  <a:srgbClr val="000000">
                    <a:alpha val="43137"/>
                  </a:srgbClr>
                </a:outerShdw>
              </a:effectLst>
              <a:cs typeface="+mn-cs"/>
            </a:endParaRPr>
          </a:p>
        </p:txBody>
      </p:sp>
      <p:pic>
        <p:nvPicPr>
          <p:cNvPr id="19498" name="Picture 63" descr="column-orange"/>
          <p:cNvPicPr>
            <a:picLocks noChangeAspect="1" noChangeArrowheads="1"/>
          </p:cNvPicPr>
          <p:nvPr/>
        </p:nvPicPr>
        <p:blipFill>
          <a:blip r:embed="rId12" cstate="email"/>
          <a:srcRect/>
          <a:stretch>
            <a:fillRect/>
          </a:stretch>
        </p:blipFill>
        <p:spPr bwMode="auto">
          <a:xfrm rot="5400000">
            <a:off x="4578851" y="3646216"/>
            <a:ext cx="518111" cy="4495800"/>
          </a:xfrm>
          <a:prstGeom prst="rect">
            <a:avLst/>
          </a:prstGeom>
          <a:noFill/>
          <a:ln w="9525">
            <a:noFill/>
            <a:miter lim="800000"/>
            <a:headEnd/>
            <a:tailEnd/>
          </a:ln>
        </p:spPr>
      </p:pic>
      <p:pic>
        <p:nvPicPr>
          <p:cNvPr id="19499" name="Picture 64" descr="arrow-tip-orange"/>
          <p:cNvPicPr>
            <a:picLocks noChangeAspect="1" noChangeArrowheads="1"/>
          </p:cNvPicPr>
          <p:nvPr/>
        </p:nvPicPr>
        <p:blipFill>
          <a:blip r:embed="rId10" cstate="email"/>
          <a:srcRect/>
          <a:stretch>
            <a:fillRect/>
          </a:stretch>
        </p:blipFill>
        <p:spPr bwMode="auto">
          <a:xfrm>
            <a:off x="6645275" y="5357826"/>
            <a:ext cx="898525" cy="1071570"/>
          </a:xfrm>
          <a:prstGeom prst="rect">
            <a:avLst/>
          </a:prstGeom>
          <a:noFill/>
          <a:ln w="9525">
            <a:noFill/>
            <a:miter lim="800000"/>
            <a:headEnd/>
            <a:tailEnd/>
          </a:ln>
        </p:spPr>
      </p:pic>
      <p:sp>
        <p:nvSpPr>
          <p:cNvPr id="7212" name="Text Box 65"/>
          <p:cNvSpPr txBox="1">
            <a:spLocks noChangeArrowheads="1"/>
          </p:cNvSpPr>
          <p:nvPr/>
        </p:nvSpPr>
        <p:spPr bwMode="auto">
          <a:xfrm>
            <a:off x="2819400" y="5674954"/>
            <a:ext cx="4114800" cy="400110"/>
          </a:xfrm>
          <a:prstGeom prst="rect">
            <a:avLst/>
          </a:prstGeom>
          <a:noFill/>
          <a:ln w="9525">
            <a:noFill/>
            <a:miter lim="800000"/>
            <a:headEnd/>
            <a:tailEnd/>
          </a:ln>
        </p:spPr>
        <p:txBody>
          <a:bodyPr lIns="0" rIns="0">
            <a:spAutoFit/>
          </a:bodyPr>
          <a:lstStyle/>
          <a:p>
            <a:pPr algn="ctr">
              <a:defRPr/>
            </a:pPr>
            <a:r>
              <a:rPr lang="en-US" sz="2000" dirty="0">
                <a:solidFill>
                  <a:schemeClr val="bg1"/>
                </a:solidFill>
                <a:effectLst>
                  <a:outerShdw blurRad="38100" dist="38100" dir="2700000" algn="tl">
                    <a:srgbClr val="000000">
                      <a:alpha val="43137"/>
                    </a:srgbClr>
                  </a:outerShdw>
                </a:effectLst>
                <a:cs typeface="+mn-cs"/>
              </a:rPr>
              <a:t>Application </a:t>
            </a:r>
            <a:r>
              <a:rPr lang="en-US" sz="2000" dirty="0" smtClean="0">
                <a:solidFill>
                  <a:schemeClr val="bg1"/>
                </a:solidFill>
                <a:effectLst>
                  <a:outerShdw blurRad="38100" dist="38100" dir="2700000" algn="tl">
                    <a:srgbClr val="000000">
                      <a:alpha val="43137"/>
                    </a:srgbClr>
                  </a:outerShdw>
                </a:effectLst>
                <a:cs typeface="+mn-cs"/>
              </a:rPr>
              <a:t>Management</a:t>
            </a:r>
            <a:endParaRPr lang="en-US" sz="2000" dirty="0">
              <a:solidFill>
                <a:schemeClr val="bg1"/>
              </a:solidFill>
              <a:effectLst>
                <a:outerShdw blurRad="38100" dist="38100" dir="2700000" algn="tl">
                  <a:srgbClr val="000000">
                    <a:alpha val="43137"/>
                  </a:srgbClr>
                </a:outerShdw>
              </a:effectLst>
              <a:cs typeface="+mn-cs"/>
            </a:endParaRPr>
          </a:p>
        </p:txBody>
      </p:sp>
      <p:sp>
        <p:nvSpPr>
          <p:cNvPr id="7207" name="Rectangle 381964"/>
          <p:cNvSpPr>
            <a:spLocks noChangeArrowheads="1"/>
          </p:cNvSpPr>
          <p:nvPr>
            <p:custDataLst>
              <p:tags r:id="rId4"/>
            </p:custDataLst>
          </p:nvPr>
        </p:nvSpPr>
        <p:spPr bwMode="gray">
          <a:xfrm>
            <a:off x="3155950" y="4706914"/>
            <a:ext cx="775854" cy="430887"/>
          </a:xfrm>
          <a:prstGeom prst="rect">
            <a:avLst/>
          </a:prstGeom>
          <a:noFill/>
          <a:ln w="9525">
            <a:noFill/>
            <a:miter lim="800000"/>
            <a:headEnd/>
            <a:tailEnd/>
          </a:ln>
        </p:spPr>
        <p:txBody>
          <a:bodyPr wrap="none"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Customer</a:t>
            </a:r>
            <a:br>
              <a:rPr lang="en-US" sz="1400">
                <a:solidFill>
                  <a:schemeClr val="bg1"/>
                </a:solidFill>
                <a:effectLst>
                  <a:outerShdw blurRad="38100" dist="38100" dir="2700000" algn="tl">
                    <a:srgbClr val="000000">
                      <a:alpha val="43137"/>
                    </a:srgbClr>
                  </a:outerShdw>
                </a:effectLst>
                <a:cs typeface="+mn-cs"/>
              </a:rPr>
            </a:br>
            <a:r>
              <a:rPr lang="en-US" sz="1400">
                <a:solidFill>
                  <a:schemeClr val="bg1"/>
                </a:solidFill>
                <a:effectLst>
                  <a:outerShdw blurRad="38100" dist="38100" dir="2700000" algn="tl">
                    <a:srgbClr val="000000">
                      <a:alpha val="43137"/>
                    </a:srgbClr>
                  </a:outerShdw>
                </a:effectLst>
                <a:cs typeface="+mn-cs"/>
              </a:rPr>
              <a:t>Managed</a:t>
            </a:r>
          </a:p>
        </p:txBody>
      </p:sp>
      <p:sp>
        <p:nvSpPr>
          <p:cNvPr id="7208" name="Rectangle 381965"/>
          <p:cNvSpPr>
            <a:spLocks noChangeArrowheads="1"/>
          </p:cNvSpPr>
          <p:nvPr>
            <p:custDataLst>
              <p:tags r:id="rId5"/>
            </p:custDataLst>
          </p:nvPr>
        </p:nvSpPr>
        <p:spPr bwMode="gray">
          <a:xfrm>
            <a:off x="6078538" y="5097463"/>
            <a:ext cx="745397" cy="430887"/>
          </a:xfrm>
          <a:prstGeom prst="rect">
            <a:avLst/>
          </a:prstGeom>
          <a:noFill/>
          <a:ln w="9525">
            <a:noFill/>
            <a:miter lim="800000"/>
            <a:headEnd/>
            <a:tailEnd/>
          </a:ln>
        </p:spPr>
        <p:txBody>
          <a:bodyPr wrap="none"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Provider</a:t>
            </a:r>
            <a:br>
              <a:rPr lang="en-US" sz="1400">
                <a:solidFill>
                  <a:schemeClr val="bg1"/>
                </a:solidFill>
                <a:effectLst>
                  <a:outerShdw blurRad="38100" dist="38100" dir="2700000" algn="tl">
                    <a:srgbClr val="000000">
                      <a:alpha val="43137"/>
                    </a:srgbClr>
                  </a:outerShdw>
                </a:effectLst>
                <a:cs typeface="+mn-cs"/>
              </a:rPr>
            </a:br>
            <a:r>
              <a:rPr lang="en-US" sz="1400">
                <a:solidFill>
                  <a:schemeClr val="bg1"/>
                </a:solidFill>
                <a:effectLst>
                  <a:outerShdw blurRad="38100" dist="38100" dir="2700000" algn="tl">
                    <a:srgbClr val="000000">
                      <a:alpha val="43137"/>
                    </a:srgbClr>
                  </a:outerShdw>
                </a:effectLst>
                <a:cs typeface="+mn-cs"/>
              </a:rPr>
              <a:t>Managed</a:t>
            </a:r>
          </a:p>
        </p:txBody>
      </p:sp>
      <p:sp>
        <p:nvSpPr>
          <p:cNvPr id="7209" name="Rectangle 381972"/>
          <p:cNvSpPr>
            <a:spLocks noChangeArrowheads="1"/>
          </p:cNvSpPr>
          <p:nvPr>
            <p:custDataLst>
              <p:tags r:id="rId6"/>
            </p:custDataLst>
          </p:nvPr>
        </p:nvSpPr>
        <p:spPr bwMode="gray">
          <a:xfrm>
            <a:off x="4665663" y="5138812"/>
            <a:ext cx="1033937" cy="215444"/>
          </a:xfrm>
          <a:prstGeom prst="rect">
            <a:avLst/>
          </a:prstGeom>
          <a:noFill/>
          <a:ln w="9525">
            <a:noFill/>
            <a:miter lim="800000"/>
            <a:headEnd/>
            <a:tailEnd/>
          </a:ln>
        </p:spPr>
        <p:txBody>
          <a:bodyPr wrap="none" lIns="0" tIns="0" rIns="0" bIns="0">
            <a:spAutoFit/>
          </a:bodyPr>
          <a:lstStyle/>
          <a:p>
            <a:pPr algn="ctr" defTabSz="895350">
              <a:buSzPct val="120000"/>
              <a:defRPr/>
            </a:pPr>
            <a:r>
              <a:rPr lang="en-US" sz="1400">
                <a:solidFill>
                  <a:schemeClr val="bg1"/>
                </a:solidFill>
                <a:effectLst>
                  <a:outerShdw blurRad="38100" dist="38100" dir="2700000" algn="tl">
                    <a:srgbClr val="000000">
                      <a:alpha val="43137"/>
                    </a:srgbClr>
                  </a:outerShdw>
                </a:effectLst>
                <a:cs typeface="+mn-cs"/>
              </a:rPr>
              <a:t>Co-Managed</a:t>
            </a:r>
          </a:p>
        </p:txBody>
      </p:sp>
      <p:sp>
        <p:nvSpPr>
          <p:cNvPr id="74" name="&quot;GLASS&quot;; White to Transparent Linear; Shadow; 1pt stroke;"/>
          <p:cNvSpPr/>
          <p:nvPr/>
        </p:nvSpPr>
        <p:spPr bwMode="auto">
          <a:xfrm>
            <a:off x="6574840" y="2571744"/>
            <a:ext cx="2514568" cy="4267200"/>
          </a:xfrm>
          <a:prstGeom prst="roundRect">
            <a:avLst>
              <a:gd name="adj" fmla="val 15831"/>
            </a:avLst>
          </a:prstGeom>
          <a:gradFill flip="none" rotWithShape="1">
            <a:gsLst>
              <a:gs pos="18000">
                <a:schemeClr val="accent1"/>
              </a:gs>
              <a:gs pos="50000">
                <a:srgbClr val="FFFFFF">
                  <a:alpha val="0"/>
                </a:srgbClr>
              </a:gs>
              <a:gs pos="100000">
                <a:srgbClr val="000000">
                  <a:alpha val="45000"/>
                </a:srgbClr>
              </a:gs>
            </a:gsLst>
            <a:path path="circle">
              <a:fillToRect l="100000" t="100000"/>
            </a:path>
            <a:tileRect r="-100000" b="-100000"/>
          </a:gradFill>
          <a:ln w="12700" cap="flat" cmpd="sng" algn="ctr">
            <a:solidFill>
              <a:schemeClr val="accent1"/>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prstMaterial="plastic"/>
        </p:spPr>
        <p:txBody>
          <a:bodyPr vert="horz" wrap="square" lIns="82305" tIns="41153" rIns="82305" bIns="41153" numCol="1" rtlCol="0" anchor="t" anchorCtr="0" compatLnSpc="1">
            <a:prstTxWarp prst="textNoShape">
              <a:avLst/>
            </a:prstTxWarp>
          </a:bodyPr>
          <a:lstStyle/>
          <a:p>
            <a:pPr algn="ctr" fontAlgn="base">
              <a:lnSpc>
                <a:spcPct val="80000"/>
              </a:lnSpc>
              <a:spcBef>
                <a:spcPct val="0"/>
              </a:spcBef>
              <a:spcAft>
                <a:spcPct val="0"/>
              </a:spcAft>
              <a:defRPr/>
            </a:pPr>
            <a:endParaRPr lang="en-US" altLang="zh-CN" sz="20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a:cs typeface="Arial" pitchFamily="34" charset="0"/>
            </a:endParaRPr>
          </a:p>
          <a:p>
            <a:pPr algn="ctr" fontAlgn="base">
              <a:lnSpc>
                <a:spcPct val="80000"/>
              </a:lnSpc>
              <a:spcBef>
                <a:spcPct val="0"/>
              </a:spcBef>
              <a:spcAft>
                <a:spcPct val="0"/>
              </a:spcAft>
              <a:defRPr/>
            </a:pPr>
            <a:endParaRPr lang="en-US" altLang="zh-CN" sz="20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a:cs typeface="Arial" pitchFamily="34" charset="0"/>
            </a:endParaRPr>
          </a:p>
        </p:txBody>
      </p:sp>
      <p:sp>
        <p:nvSpPr>
          <p:cNvPr id="75" name="&quot;GLASS&quot;; White to Transparent Linear; Shadow; 1pt stroke;"/>
          <p:cNvSpPr/>
          <p:nvPr/>
        </p:nvSpPr>
        <p:spPr bwMode="auto">
          <a:xfrm>
            <a:off x="3845288" y="2571744"/>
            <a:ext cx="2514600" cy="4267200"/>
          </a:xfrm>
          <a:prstGeom prst="roundRect">
            <a:avLst>
              <a:gd name="adj" fmla="val 15831"/>
            </a:avLst>
          </a:prstGeom>
          <a:gradFill flip="none" rotWithShape="1">
            <a:gsLst>
              <a:gs pos="18000">
                <a:schemeClr val="accent1"/>
              </a:gs>
              <a:gs pos="50000">
                <a:srgbClr val="FFFFFF">
                  <a:alpha val="0"/>
                </a:srgbClr>
              </a:gs>
              <a:gs pos="100000">
                <a:srgbClr val="000000">
                  <a:alpha val="45000"/>
                </a:srgbClr>
              </a:gs>
            </a:gsLst>
            <a:path path="circle">
              <a:fillToRect l="100000" t="100000"/>
            </a:path>
            <a:tileRect r="-100000" b="-100000"/>
          </a:gradFill>
          <a:ln w="12700" cap="flat" cmpd="sng" algn="ctr">
            <a:solidFill>
              <a:schemeClr val="accent1"/>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prstMaterial="plastic"/>
        </p:spPr>
        <p:txBody>
          <a:bodyPr vert="horz" wrap="square" lIns="82305" tIns="41153" rIns="82305" bIns="41153" numCol="1" rtlCol="0" anchor="t" anchorCtr="0" compatLnSpc="1">
            <a:prstTxWarp prst="textNoShape">
              <a:avLst/>
            </a:prstTxWarp>
          </a:bodyPr>
          <a:lstStyle/>
          <a:p>
            <a:pPr algn="ctr" fontAlgn="base">
              <a:lnSpc>
                <a:spcPct val="80000"/>
              </a:lnSpc>
              <a:spcBef>
                <a:spcPct val="0"/>
              </a:spcBef>
              <a:spcAft>
                <a:spcPct val="0"/>
              </a:spcAft>
              <a:defRPr/>
            </a:pPr>
            <a:endParaRPr lang="en-US" altLang="zh-CN" sz="20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a:cs typeface="Arial" pitchFamily="34" charset="0"/>
            </a:endParaRPr>
          </a:p>
          <a:p>
            <a:pPr algn="ctr" fontAlgn="base">
              <a:lnSpc>
                <a:spcPct val="80000"/>
              </a:lnSpc>
              <a:spcBef>
                <a:spcPct val="0"/>
              </a:spcBef>
              <a:spcAft>
                <a:spcPct val="0"/>
              </a:spcAft>
              <a:defRPr/>
            </a:pPr>
            <a:endParaRPr lang="en-US" altLang="zh-CN" sz="20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a:cs typeface="Arial" pitchFamily="34" charset="0"/>
            </a:endParaRPr>
          </a:p>
        </p:txBody>
      </p:sp>
      <p:sp>
        <p:nvSpPr>
          <p:cNvPr id="76" name="&quot;GLASS&quot;; White to Transparent Linear; Shadow; 1pt stroke;"/>
          <p:cNvSpPr/>
          <p:nvPr/>
        </p:nvSpPr>
        <p:spPr bwMode="auto">
          <a:xfrm>
            <a:off x="1143032" y="2571744"/>
            <a:ext cx="2514600" cy="4267200"/>
          </a:xfrm>
          <a:prstGeom prst="roundRect">
            <a:avLst>
              <a:gd name="adj" fmla="val 15831"/>
            </a:avLst>
          </a:prstGeom>
          <a:gradFill flip="none" rotWithShape="1">
            <a:gsLst>
              <a:gs pos="18000">
                <a:schemeClr val="accent1"/>
              </a:gs>
              <a:gs pos="50000">
                <a:srgbClr val="FFFFFF">
                  <a:alpha val="0"/>
                </a:srgbClr>
              </a:gs>
              <a:gs pos="100000">
                <a:srgbClr val="000000">
                  <a:alpha val="45000"/>
                </a:srgbClr>
              </a:gs>
            </a:gsLst>
            <a:path path="circle">
              <a:fillToRect l="100000" t="100000"/>
            </a:path>
            <a:tileRect r="-100000" b="-100000"/>
          </a:gradFill>
          <a:ln w="12700" cap="flat" cmpd="sng" algn="ctr">
            <a:solidFill>
              <a:schemeClr val="accent1"/>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prstMaterial="plastic"/>
        </p:spPr>
        <p:txBody>
          <a:bodyPr vert="horz" wrap="square" lIns="82305" tIns="41153" rIns="82305" bIns="41153" numCol="1" rtlCol="0" anchor="t" anchorCtr="0" compatLnSpc="1">
            <a:prstTxWarp prst="textNoShape">
              <a:avLst/>
            </a:prstTxWarp>
          </a:bodyPr>
          <a:lstStyle/>
          <a:p>
            <a:pPr algn="ctr" rtl="0" fontAlgn="base">
              <a:lnSpc>
                <a:spcPct val="80000"/>
              </a:lnSpc>
              <a:spcBef>
                <a:spcPct val="0"/>
              </a:spcBef>
              <a:spcAft>
                <a:spcPct val="0"/>
              </a:spcAft>
              <a:defRPr/>
            </a:pPr>
            <a:endParaRPr lang="en-US" altLang="zh-CN" sz="2000" b="1" kern="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a:ea typeface="+mn-ea"/>
              <a:cs typeface="Arial" pitchFamily="34" charset="0"/>
            </a:endParaRPr>
          </a:p>
        </p:txBody>
      </p:sp>
      <p:pic>
        <p:nvPicPr>
          <p:cNvPr id="47" name="Picture 12" descr="Windows Live reverse"/>
          <p:cNvPicPr>
            <a:picLocks noChangeAspect="1" noChangeArrowheads="1"/>
          </p:cNvPicPr>
          <p:nvPr/>
        </p:nvPicPr>
        <p:blipFill>
          <a:blip r:embed="rId13" cstate="email"/>
          <a:srcRect/>
          <a:stretch>
            <a:fillRect/>
          </a:stretch>
        </p:blipFill>
        <p:spPr bwMode="invGray">
          <a:xfrm>
            <a:off x="4079472" y="2840660"/>
            <a:ext cx="1784515" cy="371897"/>
          </a:xfrm>
          <a:prstGeom prst="rect">
            <a:avLst/>
          </a:prstGeom>
          <a:noFill/>
          <a:ln w="9525">
            <a:noFill/>
            <a:miter lim="800000"/>
            <a:headEnd/>
            <a:tailEnd/>
          </a:ln>
        </p:spPr>
      </p:pic>
      <p:pic>
        <p:nvPicPr>
          <p:cNvPr id="48" name="Picture 3" descr="C:\Users\tobrien\Desktop\ofc-SharePt-online_rgb_r.png"/>
          <p:cNvPicPr>
            <a:picLocks noChangeAspect="1" noChangeArrowheads="1"/>
          </p:cNvPicPr>
          <p:nvPr/>
        </p:nvPicPr>
        <p:blipFill>
          <a:blip r:embed="rId14" cstate="email"/>
          <a:srcRect/>
          <a:stretch>
            <a:fillRect/>
          </a:stretch>
        </p:blipFill>
        <p:spPr bwMode="auto">
          <a:xfrm>
            <a:off x="3857620" y="5069717"/>
            <a:ext cx="2490037" cy="322950"/>
          </a:xfrm>
          <a:prstGeom prst="rect">
            <a:avLst/>
          </a:prstGeom>
          <a:noFill/>
        </p:spPr>
      </p:pic>
      <p:pic>
        <p:nvPicPr>
          <p:cNvPr id="49" name="Picture 4" descr="C:\Users\tobrien\Desktop\MediaBin_Items_1\Exchange-online_bL_r.png"/>
          <p:cNvPicPr>
            <a:picLocks noChangeAspect="1" noChangeArrowheads="1"/>
          </p:cNvPicPr>
          <p:nvPr/>
        </p:nvPicPr>
        <p:blipFill>
          <a:blip r:embed="rId15" cstate="email"/>
          <a:srcRect/>
          <a:stretch>
            <a:fillRect/>
          </a:stretch>
        </p:blipFill>
        <p:spPr bwMode="auto">
          <a:xfrm>
            <a:off x="4145608" y="5701638"/>
            <a:ext cx="1884144" cy="376829"/>
          </a:xfrm>
          <a:prstGeom prst="rect">
            <a:avLst/>
          </a:prstGeom>
          <a:noFill/>
        </p:spPr>
      </p:pic>
      <p:pic>
        <p:nvPicPr>
          <p:cNvPr id="50" name="Picture 5" descr="C:\Users\tobrien\Desktop\MediaBin_Items_1\ofc-Comm-Online_rgb_r.png"/>
          <p:cNvPicPr>
            <a:picLocks noChangeAspect="1" noChangeArrowheads="1"/>
          </p:cNvPicPr>
          <p:nvPr/>
        </p:nvPicPr>
        <p:blipFill>
          <a:blip r:embed="rId16" cstate="email"/>
          <a:srcRect/>
          <a:stretch>
            <a:fillRect/>
          </a:stretch>
        </p:blipFill>
        <p:spPr bwMode="auto">
          <a:xfrm>
            <a:off x="3869673" y="6307067"/>
            <a:ext cx="2490951" cy="265205"/>
          </a:xfrm>
          <a:prstGeom prst="rect">
            <a:avLst/>
          </a:prstGeom>
          <a:noFill/>
        </p:spPr>
      </p:pic>
      <p:pic>
        <p:nvPicPr>
          <p:cNvPr id="51" name="Picture 6" descr="C:\Users\tobrien\Desktop\MediaBin_Items_2\ofc-Live-SmBiz-2_rgb_r.png"/>
          <p:cNvPicPr>
            <a:picLocks noChangeAspect="1" noChangeArrowheads="1"/>
          </p:cNvPicPr>
          <p:nvPr/>
        </p:nvPicPr>
        <p:blipFill>
          <a:blip r:embed="rId17" cstate="email"/>
          <a:srcRect/>
          <a:stretch>
            <a:fillRect/>
          </a:stretch>
        </p:blipFill>
        <p:spPr bwMode="auto">
          <a:xfrm>
            <a:off x="4555473" y="3464182"/>
            <a:ext cx="1542722" cy="556885"/>
          </a:xfrm>
          <a:prstGeom prst="rect">
            <a:avLst/>
          </a:prstGeom>
          <a:noFill/>
        </p:spPr>
      </p:pic>
      <p:pic>
        <p:nvPicPr>
          <p:cNvPr id="52" name="Picture 51" descr="dyn-CRM-Online_rgb_r.png"/>
          <p:cNvPicPr>
            <a:picLocks noChangeAspect="1"/>
          </p:cNvPicPr>
          <p:nvPr/>
        </p:nvPicPr>
        <p:blipFill>
          <a:blip r:embed="rId18" cstate="email"/>
          <a:stretch>
            <a:fillRect/>
          </a:stretch>
        </p:blipFill>
        <p:spPr>
          <a:xfrm>
            <a:off x="3869673" y="4325867"/>
            <a:ext cx="2514600" cy="367827"/>
          </a:xfrm>
          <a:prstGeom prst="rect">
            <a:avLst/>
          </a:prstGeom>
        </p:spPr>
      </p:pic>
      <p:pic>
        <p:nvPicPr>
          <p:cNvPr id="53" name="Picture 12" descr="Windows Live reverse"/>
          <p:cNvPicPr>
            <a:picLocks noChangeAspect="1" noChangeArrowheads="1"/>
          </p:cNvPicPr>
          <p:nvPr/>
        </p:nvPicPr>
        <p:blipFill>
          <a:blip r:embed="rId13" cstate="email"/>
          <a:srcRect/>
          <a:stretch>
            <a:fillRect/>
          </a:stretch>
        </p:blipFill>
        <p:spPr bwMode="invGray">
          <a:xfrm>
            <a:off x="6796102" y="2857496"/>
            <a:ext cx="1784515" cy="371897"/>
          </a:xfrm>
          <a:prstGeom prst="rect">
            <a:avLst/>
          </a:prstGeom>
          <a:noFill/>
          <a:ln w="9525">
            <a:noFill/>
            <a:miter lim="800000"/>
            <a:headEnd/>
            <a:tailEnd/>
          </a:ln>
        </p:spPr>
      </p:pic>
      <p:sp>
        <p:nvSpPr>
          <p:cNvPr id="55" name="TextBox 54"/>
          <p:cNvSpPr txBox="1"/>
          <p:nvPr/>
        </p:nvSpPr>
        <p:spPr>
          <a:xfrm>
            <a:off x="7827938" y="4026949"/>
            <a:ext cx="1330364" cy="400110"/>
          </a:xfrm>
          <a:prstGeom prst="rect">
            <a:avLst/>
          </a:prstGeom>
          <a:noFill/>
        </p:spPr>
        <p:txBody>
          <a:bodyPr wrap="none" rtlCol="0">
            <a:spAutoFit/>
          </a:bodyPr>
          <a:lstStyle/>
          <a:p>
            <a:r>
              <a:rPr lang="en-US" sz="2000" dirty="0" smtClean="0">
                <a:solidFill>
                  <a:schemeClr val="bg1"/>
                </a:solidFill>
                <a:latin typeface="Segoe UI" pitchFamily="34" charset="0"/>
                <a:ea typeface="Verdana" pitchFamily="34" charset="0"/>
                <a:cs typeface="Segoe UI" pitchFamily="34" charset="0"/>
              </a:rPr>
              <a:t>Streaming</a:t>
            </a:r>
            <a:endParaRPr lang="en-US" sz="2000" dirty="0">
              <a:solidFill>
                <a:schemeClr val="bg1"/>
              </a:solidFill>
            </a:endParaRPr>
          </a:p>
        </p:txBody>
      </p:sp>
      <p:pic>
        <p:nvPicPr>
          <p:cNvPr id="56" name="Picture 3"/>
          <p:cNvPicPr>
            <a:picLocks noChangeAspect="1" noChangeArrowheads="1"/>
          </p:cNvPicPr>
          <p:nvPr/>
        </p:nvPicPr>
        <p:blipFill>
          <a:blip r:embed="rId19" cstate="email"/>
          <a:srcRect/>
          <a:stretch>
            <a:fillRect/>
          </a:stretch>
        </p:blipFill>
        <p:spPr bwMode="auto">
          <a:xfrm>
            <a:off x="7267243" y="3598134"/>
            <a:ext cx="1752600" cy="555369"/>
          </a:xfrm>
          <a:prstGeom prst="rect">
            <a:avLst/>
          </a:prstGeom>
          <a:noFill/>
          <a:ln w="9525">
            <a:noFill/>
            <a:miter lim="800000"/>
            <a:headEnd/>
            <a:tailEnd/>
          </a:ln>
          <a:effectLst/>
        </p:spPr>
      </p:pic>
      <p:pic>
        <p:nvPicPr>
          <p:cNvPr id="57" name="Picture 2" descr="C:\Program Files\Microsoft Resource DVD Artwork\DVD_ART\BoxShots_Logos\BizTalk Server 2006\BizTalk server 2006 logo black.png"/>
          <p:cNvPicPr>
            <a:picLocks noChangeAspect="1" noChangeArrowheads="1"/>
          </p:cNvPicPr>
          <p:nvPr/>
        </p:nvPicPr>
        <p:blipFill>
          <a:blip r:embed="rId20" cstate="email">
            <a:lum bright="100000" contrast="100000"/>
          </a:blip>
          <a:srcRect/>
          <a:stretch>
            <a:fillRect/>
          </a:stretch>
        </p:blipFill>
        <p:spPr bwMode="auto">
          <a:xfrm>
            <a:off x="6761892" y="5827999"/>
            <a:ext cx="713054" cy="312085"/>
          </a:xfrm>
          <a:prstGeom prst="rect">
            <a:avLst/>
          </a:prstGeom>
          <a:noFill/>
        </p:spPr>
      </p:pic>
      <p:sp>
        <p:nvSpPr>
          <p:cNvPr id="58" name="TextBox 57"/>
          <p:cNvSpPr txBox="1"/>
          <p:nvPr/>
        </p:nvSpPr>
        <p:spPr>
          <a:xfrm>
            <a:off x="6643702" y="6172129"/>
            <a:ext cx="1168910" cy="312330"/>
          </a:xfrm>
          <a:prstGeom prst="rect">
            <a:avLst/>
          </a:prstGeom>
          <a:noFill/>
        </p:spPr>
        <p:txBody>
          <a:bodyPr wrap="none" rtlCol="0">
            <a:spAutoFit/>
          </a:bodyPr>
          <a:lstStyle/>
          <a:p>
            <a:pPr algn="ctr">
              <a:lnSpc>
                <a:spcPct val="70000"/>
              </a:lnSpc>
            </a:pPr>
            <a:r>
              <a:rPr lang="en-US" sz="2000" dirty="0" smtClean="0">
                <a:solidFill>
                  <a:schemeClr val="bg1"/>
                </a:solidFill>
                <a:latin typeface="Segoe" pitchFamily="34" charset="0"/>
              </a:rPr>
              <a:t>Services</a:t>
            </a:r>
            <a:endParaRPr lang="en-US" sz="1400" dirty="0">
              <a:solidFill>
                <a:schemeClr val="bg1"/>
              </a:solidFill>
              <a:latin typeface="Segoe" pitchFamily="34" charset="0"/>
            </a:endParaRPr>
          </a:p>
        </p:txBody>
      </p:sp>
      <p:pic>
        <p:nvPicPr>
          <p:cNvPr id="59" name="Picture 58" descr="C:\Program Files\Microsoft Resource DVD Artwork\DVD_ART\BoxShots_Logos\Microsoft Virtual Earth\Microsoft Virtual Earth logo rev v.png"/>
          <p:cNvPicPr>
            <a:picLocks noChangeAspect="1" noChangeArrowheads="1"/>
          </p:cNvPicPr>
          <p:nvPr/>
        </p:nvPicPr>
        <p:blipFill>
          <a:blip r:embed="rId21" cstate="email"/>
          <a:srcRect/>
          <a:stretch>
            <a:fillRect/>
          </a:stretch>
        </p:blipFill>
        <p:spPr bwMode="auto">
          <a:xfrm>
            <a:off x="6796102" y="4679856"/>
            <a:ext cx="1676400" cy="280603"/>
          </a:xfrm>
          <a:prstGeom prst="rect">
            <a:avLst/>
          </a:prstGeom>
          <a:noFill/>
        </p:spPr>
      </p:pic>
      <p:sp>
        <p:nvSpPr>
          <p:cNvPr id="60" name="TextBox 59"/>
          <p:cNvSpPr txBox="1"/>
          <p:nvPr/>
        </p:nvSpPr>
        <p:spPr>
          <a:xfrm>
            <a:off x="7156700" y="3112549"/>
            <a:ext cx="1149161" cy="400110"/>
          </a:xfrm>
          <a:prstGeom prst="rect">
            <a:avLst/>
          </a:prstGeom>
          <a:noFill/>
        </p:spPr>
        <p:txBody>
          <a:bodyPr wrap="none" rtlCol="0">
            <a:spAutoFit/>
          </a:bodyPr>
          <a:lstStyle/>
          <a:p>
            <a:r>
              <a:rPr lang="en-US" sz="2000" dirty="0" smtClean="0">
                <a:solidFill>
                  <a:schemeClr val="bg1"/>
                </a:solidFill>
                <a:latin typeface="Segoe UI" pitchFamily="34" charset="0"/>
                <a:ea typeface="Verdana" pitchFamily="34" charset="0"/>
                <a:cs typeface="Segoe UI" pitchFamily="34" charset="0"/>
              </a:rPr>
              <a:t>Platform</a:t>
            </a:r>
            <a:endParaRPr lang="en-US" dirty="0" smtClean="0">
              <a:solidFill>
                <a:schemeClr val="bg1"/>
              </a:solidFill>
              <a:effectLst>
                <a:outerShdw blurRad="38100" dist="38100" dir="2700000" algn="tl">
                  <a:srgbClr val="000000">
                    <a:alpha val="43137"/>
                  </a:srgbClr>
                </a:outerShdw>
              </a:effectLst>
            </a:endParaRPr>
          </a:p>
        </p:txBody>
      </p:sp>
      <p:pic>
        <p:nvPicPr>
          <p:cNvPr id="61" name="Picture 60" descr="SQL-DtSvc-2_bL_r.png"/>
          <p:cNvPicPr>
            <a:picLocks noChangeAspect="1"/>
          </p:cNvPicPr>
          <p:nvPr/>
        </p:nvPicPr>
        <p:blipFill>
          <a:blip r:embed="rId22" cstate="email"/>
          <a:stretch>
            <a:fillRect/>
          </a:stretch>
        </p:blipFill>
        <p:spPr>
          <a:xfrm>
            <a:off x="7634302" y="5276689"/>
            <a:ext cx="1447800" cy="521970"/>
          </a:xfrm>
          <a:prstGeom prst="rect">
            <a:avLst/>
          </a:prstGeom>
          <a:ln w="38100">
            <a:noFill/>
          </a:ln>
        </p:spPr>
      </p:pic>
      <p:pic>
        <p:nvPicPr>
          <p:cNvPr id="62" name="Picture 5" descr="C:\Program Files\Microsoft Resource DVD Artwork\DVD_ART\BoxShots_Logos\Xbox Live\Xbox Live logo horiz.png"/>
          <p:cNvPicPr>
            <a:picLocks noChangeAspect="1" noChangeArrowheads="1"/>
          </p:cNvPicPr>
          <p:nvPr/>
        </p:nvPicPr>
        <p:blipFill>
          <a:blip r:embed="rId23" cstate="email"/>
          <a:srcRect/>
          <a:stretch>
            <a:fillRect/>
          </a:stretch>
        </p:blipFill>
        <p:spPr bwMode="auto">
          <a:xfrm>
            <a:off x="1533250" y="3883815"/>
            <a:ext cx="1489428" cy="192881"/>
          </a:xfrm>
          <a:prstGeom prst="rect">
            <a:avLst/>
          </a:prstGeom>
          <a:noFill/>
        </p:spPr>
      </p:pic>
      <p:pic>
        <p:nvPicPr>
          <p:cNvPr id="63" name="Rectangle 955437"/>
          <p:cNvPicPr>
            <a:picLocks noChangeAspect="1" noChangeArrowheads="1"/>
          </p:cNvPicPr>
          <p:nvPr/>
        </p:nvPicPr>
        <p:blipFill>
          <a:blip r:embed="rId24" cstate="email">
            <a:lum bright="100000"/>
          </a:blip>
          <a:stretch>
            <a:fillRect/>
          </a:stretch>
        </p:blipFill>
        <p:spPr bwMode="auto">
          <a:xfrm>
            <a:off x="1408514" y="5850556"/>
            <a:ext cx="2148489" cy="512140"/>
          </a:xfrm>
          <a:prstGeom prst="rect">
            <a:avLst/>
          </a:prstGeom>
          <a:noFill/>
          <a:ln>
            <a:noFill/>
          </a:ln>
          <a:effectLst>
            <a:outerShdw blurRad="63500" sx="102000" sy="102000" algn="ctr" rotWithShape="0">
              <a:prstClr val="black">
                <a:alpha val="40000"/>
              </a:prstClr>
            </a:outerShdw>
          </a:effectLst>
        </p:spPr>
      </p:pic>
      <p:pic>
        <p:nvPicPr>
          <p:cNvPr id="64" name="Picture 16" descr="C:\Program Files\Microsoft Resource DVD Artwork\DVD_ART\BoxShots_Logos\Exchange Hosted Services\exchange hosted services logo rev.png"/>
          <p:cNvPicPr>
            <a:picLocks noChangeAspect="1" noChangeArrowheads="1"/>
          </p:cNvPicPr>
          <p:nvPr/>
        </p:nvPicPr>
        <p:blipFill>
          <a:blip r:embed="rId25" cstate="email"/>
          <a:srcRect/>
          <a:stretch>
            <a:fillRect/>
          </a:stretch>
        </p:blipFill>
        <p:spPr bwMode="auto">
          <a:xfrm>
            <a:off x="1285852" y="5067296"/>
            <a:ext cx="1734110" cy="529247"/>
          </a:xfrm>
          <a:prstGeom prst="rect">
            <a:avLst/>
          </a:prstGeom>
          <a:noFill/>
        </p:spPr>
      </p:pic>
      <p:pic>
        <p:nvPicPr>
          <p:cNvPr id="65" name="Picture 12" descr="\\eventsql\dvd27\Clip_Installer\DVD_ART\BoxShots_Logos\Windows Live - MANY Service Logos\Windows Live OneCare\Windows Live OneCare logo rev v.png"/>
          <p:cNvPicPr>
            <a:picLocks noChangeAspect="1" noChangeArrowheads="1"/>
          </p:cNvPicPr>
          <p:nvPr/>
        </p:nvPicPr>
        <p:blipFill>
          <a:blip r:embed="rId26" cstate="email"/>
          <a:srcRect/>
          <a:stretch>
            <a:fillRect/>
          </a:stretch>
        </p:blipFill>
        <p:spPr bwMode="auto">
          <a:xfrm>
            <a:off x="2384028" y="4356096"/>
            <a:ext cx="1125474" cy="711200"/>
          </a:xfrm>
          <a:prstGeom prst="rect">
            <a:avLst/>
          </a:prstGeom>
          <a:noFill/>
          <a:ln w="9525">
            <a:noFill/>
            <a:miter lim="800000"/>
            <a:headEnd/>
            <a:tailEnd/>
          </a:ln>
        </p:spPr>
      </p:pic>
      <p:pic>
        <p:nvPicPr>
          <p:cNvPr id="66" name="Picture 7" descr="C:\Users\tobrien\Desktop\MediaBin_Items_2\ofc-Live-WkSpcBeta_v_rgb_r.png"/>
          <p:cNvPicPr>
            <a:picLocks noChangeAspect="1" noChangeArrowheads="1"/>
          </p:cNvPicPr>
          <p:nvPr/>
        </p:nvPicPr>
        <p:blipFill>
          <a:blip r:embed="rId27" cstate="email"/>
          <a:srcRect/>
          <a:stretch>
            <a:fillRect/>
          </a:stretch>
        </p:blipFill>
        <p:spPr bwMode="auto">
          <a:xfrm>
            <a:off x="1570014" y="2857496"/>
            <a:ext cx="1558488" cy="60438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1949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19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18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20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20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20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49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2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7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6" name="Content Placeholder 2"/>
          <p:cNvSpPr>
            <a:spLocks noGrp="1"/>
          </p:cNvSpPr>
          <p:nvPr>
            <p:ph idx="1"/>
          </p:nvPr>
        </p:nvSpPr>
        <p:spPr/>
        <p:txBody>
          <a:bodyPr/>
          <a:lstStyle/>
          <a:p>
            <a:r>
              <a:rPr lang="en-US" dirty="0" smtClean="0"/>
              <a:t>S+S: What, Why, Who and Where</a:t>
            </a:r>
          </a:p>
          <a:p>
            <a:r>
              <a:rPr lang="en-US" dirty="0" smtClean="0"/>
              <a:t>The Microsoft S+S platform today</a:t>
            </a:r>
            <a:endParaRPr lang="nl-BE" dirty="0" smtClean="0"/>
          </a:p>
          <a:p>
            <a:pPr lvl="1"/>
            <a:r>
              <a:rPr lang="nl-BE" dirty="0" smtClean="0"/>
              <a:t>Microsoft  </a:t>
            </a:r>
            <a:r>
              <a:rPr lang="nl-BE" dirty="0" err="1" smtClean="0"/>
              <a:t>SaaS</a:t>
            </a:r>
            <a:r>
              <a:rPr lang="nl-BE" dirty="0" smtClean="0"/>
              <a:t> platform</a:t>
            </a:r>
          </a:p>
          <a:p>
            <a:pPr lvl="1"/>
            <a:r>
              <a:rPr lang="nl-BE" dirty="0" err="1" smtClean="0"/>
              <a:t>End-toEnd</a:t>
            </a:r>
            <a:r>
              <a:rPr lang="nl-BE" dirty="0" smtClean="0"/>
              <a:t> S+S sample: </a:t>
            </a:r>
            <a:r>
              <a:rPr lang="nl-BE" dirty="0" err="1" smtClean="0"/>
              <a:t>LitwareHR</a:t>
            </a:r>
            <a:r>
              <a:rPr lang="nl-BE" dirty="0" smtClean="0"/>
              <a:t> v2</a:t>
            </a:r>
            <a:endParaRPr lang="en-US" dirty="0" smtClean="0"/>
          </a:p>
          <a:p>
            <a:r>
              <a:rPr lang="en-US" dirty="0" smtClean="0"/>
              <a:t>The Microsoft S+S platform tomorrow</a:t>
            </a:r>
          </a:p>
          <a:p>
            <a:pPr lvl="1"/>
            <a:r>
              <a:rPr lang="en-US" dirty="0" smtClean="0"/>
              <a:t>Catch the next wave in Oslo!</a:t>
            </a:r>
          </a:p>
          <a:p>
            <a:endParaRPr lang="en-US" dirty="0" smtClean="0"/>
          </a:p>
          <a:p>
            <a:endParaRPr lang="en-US" dirty="0" smtClean="0"/>
          </a:p>
        </p:txBody>
      </p:sp>
      <p:sp>
        <p:nvSpPr>
          <p:cNvPr id="4" name="Rectangle 3"/>
          <p:cNvSpPr/>
          <p:nvPr/>
        </p:nvSpPr>
        <p:spPr>
          <a:xfrm>
            <a:off x="685800" y="2057400"/>
            <a:ext cx="5080000" cy="444500"/>
          </a:xfrm>
          <a:prstGeom prst="rect">
            <a:avLst/>
          </a:prstGeom>
          <a:solidFill>
            <a:schemeClr val="tx2">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smtClean="0"/>
              <a:t>Developer</a:t>
            </a:r>
            <a:r>
              <a:rPr lang="en-US" dirty="0" smtClean="0"/>
              <a:t> Platform in the Cloud</a:t>
            </a:r>
            <a:endParaRPr lang="en-US" dirty="0"/>
          </a:p>
        </p:txBody>
      </p:sp>
      <p:grpSp>
        <p:nvGrpSpPr>
          <p:cNvPr id="2" name="Group 93"/>
          <p:cNvGrpSpPr/>
          <p:nvPr/>
        </p:nvGrpSpPr>
        <p:grpSpPr>
          <a:xfrm>
            <a:off x="191069" y="3010299"/>
            <a:ext cx="8720919" cy="1463040"/>
            <a:chOff x="383807" y="3363982"/>
            <a:chExt cx="8343900" cy="1463040"/>
          </a:xfrm>
        </p:grpSpPr>
        <p:sp>
          <p:nvSpPr>
            <p:cNvPr id="70" name="Rounded Rectangle 69"/>
            <p:cNvSpPr/>
            <p:nvPr/>
          </p:nvSpPr>
          <p:spPr bwMode="auto">
            <a:xfrm rot="10800000">
              <a:off x="383807" y="3363982"/>
              <a:ext cx="8343900" cy="1463040"/>
            </a:xfrm>
            <a:prstGeom prst="roundRect">
              <a:avLst/>
            </a:prstGeom>
            <a:gradFill flip="none" rotWithShape="0">
              <a:gsLst>
                <a:gs pos="0">
                  <a:srgbClr val="62E0FE"/>
                </a:gs>
                <a:gs pos="46000">
                  <a:srgbClr val="BFE7F7">
                    <a:alpha val="0"/>
                  </a:srgbClr>
                </a:gs>
                <a:gs pos="25000">
                  <a:srgbClr val="54B0E2">
                    <a:shade val="45000"/>
                    <a:satMod val="170000"/>
                    <a:alpha val="25000"/>
                  </a:srgbClr>
                </a:gs>
                <a:gs pos="72000">
                  <a:srgbClr val="54B0E2">
                    <a:tint val="99000"/>
                    <a:shade val="65000"/>
                    <a:satMod val="155000"/>
                    <a:alpha val="25000"/>
                  </a:srgbClr>
                </a:gs>
                <a:gs pos="100000">
                  <a:srgbClr val="54B0E2">
                    <a:tint val="95500"/>
                    <a:shade val="100000"/>
                    <a:satMod val="155000"/>
                    <a:alpha val="0"/>
                  </a:srgbClr>
                </a:gs>
              </a:gsLst>
              <a:lin ang="3000000" scaled="0"/>
              <a:tileRect/>
            </a:gradFill>
            <a:ln w="3175" cmpd="sng">
              <a:solidFill>
                <a:srgbClr val="00B0F0">
                  <a:alpha val="64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
                  <a:srgbClr val="FFFF99"/>
                </a:buClr>
                <a:buSzPct val="120000"/>
                <a:buFontTx/>
                <a:buNone/>
                <a:tabLst/>
                <a:defRPr/>
              </a:pPr>
              <a:endParaRPr kumimoji="0" lang="en-US" altLang="zh-CN" sz="2000" b="0" i="0" u="none" strike="noStrike" kern="1200" cap="none" spc="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71" name="Rounded Rectangle 70"/>
            <p:cNvSpPr/>
            <p:nvPr/>
          </p:nvSpPr>
          <p:spPr bwMode="auto">
            <a:xfrm>
              <a:off x="497288" y="3501142"/>
              <a:ext cx="1828800" cy="1188720"/>
            </a:xfrm>
            <a:prstGeom prst="roundRect">
              <a:avLst/>
            </a:prstGeom>
            <a:solidFill>
              <a:srgbClr val="000000">
                <a:alpha val="60000"/>
              </a:srgbClr>
            </a:solidFill>
            <a:ln w="55000" cap="flat" cmpd="thickThin" algn="ctr">
              <a:solidFill>
                <a:srgbClr val="FFFFFF">
                  <a:alpha val="23922"/>
                </a:srgbClr>
              </a:solidFill>
              <a:prstDash val="solid"/>
            </a:ln>
            <a:effectLst/>
          </p:spPr>
          <p:txBody>
            <a:bodyPr lIns="0" tIns="0" rIns="0" bIns="0" rtlCol="0" anchor="ctr" anchorCtr="0"/>
            <a:lstStyle/>
            <a:p>
              <a:pPr marL="0" marR="0" lvl="0" indent="0" algn="ctr" defTabSz="914400" rtl="0" eaLnBrk="1" fontAlgn="base" latinLnBrk="0" hangingPunct="1">
                <a:lnSpc>
                  <a:spcPct val="85000"/>
                </a:lnSpc>
                <a:spcBef>
                  <a:spcPct val="0"/>
                </a:spcBef>
                <a:spcAft>
                  <a:spcPts val="600"/>
                </a:spcAft>
                <a:buClr>
                  <a:srgbClr val="FFFF99"/>
                </a:buClr>
                <a:buSzPct val="120000"/>
                <a:buFontTx/>
                <a:buNone/>
                <a:tabLst/>
                <a:defRPr/>
              </a:pPr>
              <a:r>
                <a:rPr kumimoji="0" lang="en-US" altLang="zh-CN" sz="2000" b="0" i="0" u="none" strike="noStrike" kern="1200" cap="none" spc="-5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Semibold" pitchFamily="34" charset="0"/>
                  <a:ea typeface="+mn-ea"/>
                  <a:cs typeface="Arial" charset="0"/>
                </a:rPr>
                <a:t>BUILDING </a:t>
              </a:r>
              <a:br>
                <a:rPr kumimoji="0" lang="en-US" altLang="zh-CN" sz="2000" b="0" i="0" u="none" strike="noStrike" kern="1200" cap="none" spc="-5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Semibold" pitchFamily="34" charset="0"/>
                  <a:ea typeface="+mn-ea"/>
                  <a:cs typeface="Arial" charset="0"/>
                </a:rPr>
              </a:br>
              <a:r>
                <a:rPr kumimoji="0" lang="en-US" altLang="zh-CN" sz="2000" b="0" i="0" u="none" strike="noStrike" kern="1200" cap="none" spc="-5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Semibold" pitchFamily="34" charset="0"/>
                  <a:ea typeface="+mn-ea"/>
                  <a:cs typeface="Arial" charset="0"/>
                </a:rPr>
                <a:t>BLOCK SERVICES</a:t>
              </a:r>
            </a:p>
          </p:txBody>
        </p:sp>
        <p:sp>
          <p:nvSpPr>
            <p:cNvPr id="72" name="Rounded Rectangle 71"/>
            <p:cNvSpPr/>
            <p:nvPr/>
          </p:nvSpPr>
          <p:spPr bwMode="auto">
            <a:xfrm>
              <a:off x="2435886" y="3501142"/>
              <a:ext cx="1463040" cy="548640"/>
            </a:xfrm>
            <a:prstGeom prst="roundRect">
              <a:avLst>
                <a:gd name="adj" fmla="val 13612"/>
              </a:avLst>
            </a:prstGeom>
            <a:gradFill flip="none" rotWithShape="1">
              <a:gsLst>
                <a:gs pos="0">
                  <a:srgbClr val="62E0FE"/>
                </a:gs>
                <a:gs pos="46000">
                  <a:srgbClr val="000000">
                    <a:alpha val="72000"/>
                  </a:srgbClr>
                </a:gs>
                <a:gs pos="25000">
                  <a:srgbClr val="000000"/>
                </a:gs>
                <a:gs pos="72000">
                  <a:srgbClr val="000000">
                    <a:alpha val="33000"/>
                  </a:srgbClr>
                </a:gs>
                <a:gs pos="100000">
                  <a:srgbClr val="000000">
                    <a:alpha val="31000"/>
                  </a:srgbClr>
                </a:gs>
              </a:gsLst>
              <a:lin ang="3000000" scaled="0"/>
              <a:tileRect/>
            </a:gradFill>
            <a:ln w="0" cmpd="sng">
              <a:no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rtl="0" eaLnBrk="1" fontAlgn="base" latinLnBrk="0" hangingPunct="1">
                <a:lnSpc>
                  <a:spcPct val="80000"/>
                </a:lnSpc>
                <a:spcBef>
                  <a:spcPct val="0"/>
                </a:spcBef>
                <a:spcAft>
                  <a:spcPct val="0"/>
                </a:spcAft>
                <a:buClr>
                  <a:srgbClr val="FFFF99"/>
                </a:buClr>
                <a:buSzPct val="120000"/>
                <a:buFontTx/>
                <a:buNone/>
                <a:tabLst/>
                <a:defRPr/>
              </a:pPr>
              <a:r>
                <a:rPr kumimoji="0" lang="en-US" altLang="zh-CN"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ID AND ACCESS</a:t>
              </a:r>
            </a:p>
          </p:txBody>
        </p:sp>
        <p:sp>
          <p:nvSpPr>
            <p:cNvPr id="73" name="Rounded Rectangle 72"/>
            <p:cNvSpPr/>
            <p:nvPr/>
          </p:nvSpPr>
          <p:spPr bwMode="auto">
            <a:xfrm>
              <a:off x="2435886" y="4141222"/>
              <a:ext cx="1463040" cy="548640"/>
            </a:xfrm>
            <a:prstGeom prst="roundRect">
              <a:avLst>
                <a:gd name="adj" fmla="val 13612"/>
              </a:avLst>
            </a:prstGeom>
            <a:gradFill flip="none" rotWithShape="1">
              <a:gsLst>
                <a:gs pos="0">
                  <a:srgbClr val="62E0FE"/>
                </a:gs>
                <a:gs pos="46000">
                  <a:srgbClr val="000000">
                    <a:alpha val="72000"/>
                  </a:srgbClr>
                </a:gs>
                <a:gs pos="25000">
                  <a:srgbClr val="000000"/>
                </a:gs>
                <a:gs pos="72000">
                  <a:srgbClr val="000000">
                    <a:alpha val="33000"/>
                  </a:srgbClr>
                </a:gs>
                <a:gs pos="100000">
                  <a:srgbClr val="000000">
                    <a:alpha val="31000"/>
                  </a:srgbClr>
                </a:gs>
              </a:gsLst>
              <a:lin ang="3000000" scaled="0"/>
              <a:tileRect/>
            </a:gradFill>
            <a:ln w="0" cmpd="sng">
              <a:no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rtl="0" eaLnBrk="1" fontAlgn="base" latinLnBrk="0" hangingPunct="1">
                <a:lnSpc>
                  <a:spcPct val="80000"/>
                </a:lnSpc>
                <a:spcBef>
                  <a:spcPct val="0"/>
                </a:spcBef>
                <a:spcAft>
                  <a:spcPct val="0"/>
                </a:spcAft>
                <a:buClr>
                  <a:srgbClr val="FFFF99"/>
                </a:buClr>
                <a:buSzPct val="120000"/>
                <a:buFontTx/>
                <a:buNone/>
                <a:tabLst/>
                <a:defRPr/>
              </a:pPr>
              <a:r>
                <a:rPr kumimoji="0" lang="en-US" altLang="zh-CN"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DATA SERVICES</a:t>
              </a:r>
            </a:p>
          </p:txBody>
        </p:sp>
        <p:sp>
          <p:nvSpPr>
            <p:cNvPr id="74" name="Rounded Rectangle 73"/>
            <p:cNvSpPr/>
            <p:nvPr/>
          </p:nvSpPr>
          <p:spPr bwMode="auto">
            <a:xfrm>
              <a:off x="4007518" y="3501142"/>
              <a:ext cx="1463040" cy="548640"/>
            </a:xfrm>
            <a:prstGeom prst="roundRect">
              <a:avLst>
                <a:gd name="adj" fmla="val 13612"/>
              </a:avLst>
            </a:prstGeom>
            <a:gradFill flip="none" rotWithShape="1">
              <a:gsLst>
                <a:gs pos="0">
                  <a:srgbClr val="62E0FE"/>
                </a:gs>
                <a:gs pos="46000">
                  <a:srgbClr val="000000">
                    <a:alpha val="72000"/>
                  </a:srgbClr>
                </a:gs>
                <a:gs pos="25000">
                  <a:srgbClr val="000000"/>
                </a:gs>
                <a:gs pos="72000">
                  <a:srgbClr val="000000">
                    <a:alpha val="33000"/>
                  </a:srgbClr>
                </a:gs>
                <a:gs pos="100000">
                  <a:srgbClr val="000000">
                    <a:alpha val="31000"/>
                  </a:srgbClr>
                </a:gs>
              </a:gsLst>
              <a:lin ang="3000000" scaled="0"/>
              <a:tileRect/>
            </a:gradFill>
            <a:ln w="0" cmpd="sng">
              <a:no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rtl="0" eaLnBrk="1" fontAlgn="base" latinLnBrk="0" hangingPunct="1">
                <a:lnSpc>
                  <a:spcPct val="80000"/>
                </a:lnSpc>
                <a:spcBef>
                  <a:spcPct val="0"/>
                </a:spcBef>
                <a:spcAft>
                  <a:spcPct val="0"/>
                </a:spcAft>
                <a:buClr>
                  <a:srgbClr val="FFFF99"/>
                </a:buClr>
                <a:buSzPct val="120000"/>
                <a:buFontTx/>
                <a:buNone/>
                <a:tabLst/>
                <a:defRPr/>
              </a:pPr>
              <a:r>
                <a:rPr kumimoji="0" lang="en-US" altLang="zh-CN" sz="1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COMMUNI-CATIONS</a:t>
              </a:r>
              <a:endParaRPr kumimoji="0" lang="en-US" altLang="zh-CN"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80" name="Rounded Rectangle 79"/>
            <p:cNvSpPr/>
            <p:nvPr/>
          </p:nvSpPr>
          <p:spPr bwMode="auto">
            <a:xfrm>
              <a:off x="4007518" y="4141222"/>
              <a:ext cx="1463040" cy="548640"/>
            </a:xfrm>
            <a:prstGeom prst="roundRect">
              <a:avLst>
                <a:gd name="adj" fmla="val 13612"/>
              </a:avLst>
            </a:prstGeom>
            <a:gradFill flip="none" rotWithShape="1">
              <a:gsLst>
                <a:gs pos="0">
                  <a:srgbClr val="62E0FE"/>
                </a:gs>
                <a:gs pos="46000">
                  <a:srgbClr val="000000">
                    <a:alpha val="72000"/>
                  </a:srgbClr>
                </a:gs>
                <a:gs pos="25000">
                  <a:srgbClr val="000000"/>
                </a:gs>
                <a:gs pos="72000">
                  <a:srgbClr val="000000">
                    <a:alpha val="33000"/>
                  </a:srgbClr>
                </a:gs>
                <a:gs pos="100000">
                  <a:srgbClr val="000000">
                    <a:alpha val="31000"/>
                  </a:srgbClr>
                </a:gs>
              </a:gsLst>
              <a:lin ang="3000000" scaled="0"/>
              <a:tileRect/>
            </a:gradFill>
            <a:ln w="0" cmpd="sng">
              <a:no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rtl="0" eaLnBrk="1" fontAlgn="base" latinLnBrk="0" hangingPunct="1">
                <a:lnSpc>
                  <a:spcPct val="80000"/>
                </a:lnSpc>
                <a:spcBef>
                  <a:spcPct val="0"/>
                </a:spcBef>
                <a:spcAft>
                  <a:spcPct val="0"/>
                </a:spcAft>
                <a:buClr>
                  <a:srgbClr val="FFFF99"/>
                </a:buClr>
                <a:buSzPct val="120000"/>
                <a:buFontTx/>
                <a:buNone/>
                <a:tabLst/>
                <a:defRPr/>
              </a:pPr>
              <a:r>
                <a:rPr kumimoji="0" lang="en-US" altLang="zh-CN"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BUSINESS LOGIC</a:t>
              </a:r>
            </a:p>
          </p:txBody>
        </p:sp>
        <p:sp>
          <p:nvSpPr>
            <p:cNvPr id="83" name="Rounded Rectangle 82"/>
            <p:cNvSpPr/>
            <p:nvPr/>
          </p:nvSpPr>
          <p:spPr bwMode="auto">
            <a:xfrm>
              <a:off x="7150783" y="3501142"/>
              <a:ext cx="1463040" cy="548640"/>
            </a:xfrm>
            <a:prstGeom prst="roundRect">
              <a:avLst>
                <a:gd name="adj" fmla="val 13612"/>
              </a:avLst>
            </a:prstGeom>
            <a:gradFill flip="none" rotWithShape="1">
              <a:gsLst>
                <a:gs pos="0">
                  <a:srgbClr val="62E0FE"/>
                </a:gs>
                <a:gs pos="46000">
                  <a:srgbClr val="000000">
                    <a:alpha val="72000"/>
                  </a:srgbClr>
                </a:gs>
                <a:gs pos="25000">
                  <a:srgbClr val="000000"/>
                </a:gs>
                <a:gs pos="72000">
                  <a:srgbClr val="000000">
                    <a:alpha val="33000"/>
                  </a:srgbClr>
                </a:gs>
                <a:gs pos="100000">
                  <a:srgbClr val="000000">
                    <a:alpha val="31000"/>
                  </a:srgbClr>
                </a:gs>
              </a:gsLst>
              <a:lin ang="3000000" scaled="0"/>
              <a:tileRect/>
            </a:gradFill>
            <a:ln w="0" cmpd="sng">
              <a:no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rtl="0" eaLnBrk="1" fontAlgn="base" latinLnBrk="0" hangingPunct="1">
                <a:lnSpc>
                  <a:spcPct val="80000"/>
                </a:lnSpc>
                <a:spcBef>
                  <a:spcPct val="0"/>
                </a:spcBef>
                <a:spcAft>
                  <a:spcPct val="0"/>
                </a:spcAft>
                <a:buClr>
                  <a:srgbClr val="FFFF99"/>
                </a:buClr>
                <a:buSzPct val="120000"/>
                <a:buFontTx/>
                <a:buNone/>
                <a:tabLst/>
                <a:defRPr/>
              </a:pPr>
              <a:r>
                <a:rPr kumimoji="0" lang="en-US" altLang="zh-CN"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SERVICE DELIVERY</a:t>
              </a:r>
            </a:p>
          </p:txBody>
        </p:sp>
        <p:sp>
          <p:nvSpPr>
            <p:cNvPr id="84" name="Rounded Rectangle 83"/>
            <p:cNvSpPr/>
            <p:nvPr/>
          </p:nvSpPr>
          <p:spPr bwMode="auto">
            <a:xfrm>
              <a:off x="5579150" y="4141222"/>
              <a:ext cx="1463040" cy="548640"/>
            </a:xfrm>
            <a:prstGeom prst="roundRect">
              <a:avLst>
                <a:gd name="adj" fmla="val 13612"/>
              </a:avLst>
            </a:prstGeom>
            <a:gradFill flip="none" rotWithShape="1">
              <a:gsLst>
                <a:gs pos="0">
                  <a:srgbClr val="62E0FE"/>
                </a:gs>
                <a:gs pos="46000">
                  <a:srgbClr val="000000">
                    <a:alpha val="72000"/>
                  </a:srgbClr>
                </a:gs>
                <a:gs pos="25000">
                  <a:srgbClr val="000000"/>
                </a:gs>
                <a:gs pos="72000">
                  <a:srgbClr val="000000">
                    <a:alpha val="33000"/>
                  </a:srgbClr>
                </a:gs>
                <a:gs pos="100000">
                  <a:srgbClr val="000000">
                    <a:alpha val="31000"/>
                  </a:srgbClr>
                </a:gs>
              </a:gsLst>
              <a:lin ang="3000000" scaled="0"/>
              <a:tileRect/>
            </a:gradFill>
            <a:ln w="0" cmpd="sng">
              <a:no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rtl="0" eaLnBrk="1" fontAlgn="base" latinLnBrk="0" hangingPunct="1">
                <a:lnSpc>
                  <a:spcPct val="80000"/>
                </a:lnSpc>
                <a:spcBef>
                  <a:spcPct val="0"/>
                </a:spcBef>
                <a:spcAft>
                  <a:spcPct val="0"/>
                </a:spcAft>
                <a:buClr>
                  <a:srgbClr val="FFFF99"/>
                </a:buClr>
                <a:buSzPct val="120000"/>
                <a:buFontTx/>
                <a:buNone/>
                <a:tabLst/>
                <a:defRPr/>
              </a:pPr>
              <a:r>
                <a:rPr kumimoji="0" lang="en-US" altLang="zh-CN"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CORE SERVICES</a:t>
              </a:r>
            </a:p>
          </p:txBody>
        </p:sp>
        <p:sp>
          <p:nvSpPr>
            <p:cNvPr id="85" name="Rounded Rectangle 84"/>
            <p:cNvSpPr/>
            <p:nvPr/>
          </p:nvSpPr>
          <p:spPr bwMode="auto">
            <a:xfrm>
              <a:off x="5579150" y="3501142"/>
              <a:ext cx="1463040" cy="548640"/>
            </a:xfrm>
            <a:prstGeom prst="roundRect">
              <a:avLst>
                <a:gd name="adj" fmla="val 13612"/>
              </a:avLst>
            </a:prstGeom>
            <a:gradFill flip="none" rotWithShape="1">
              <a:gsLst>
                <a:gs pos="0">
                  <a:srgbClr val="62E0FE"/>
                </a:gs>
                <a:gs pos="46000">
                  <a:srgbClr val="000000">
                    <a:alpha val="72000"/>
                  </a:srgbClr>
                </a:gs>
                <a:gs pos="25000">
                  <a:srgbClr val="000000"/>
                </a:gs>
                <a:gs pos="72000">
                  <a:srgbClr val="000000">
                    <a:alpha val="33000"/>
                  </a:srgbClr>
                </a:gs>
                <a:gs pos="100000">
                  <a:srgbClr val="000000">
                    <a:alpha val="31000"/>
                  </a:srgbClr>
                </a:gs>
              </a:gsLst>
              <a:lin ang="3000000" scaled="0"/>
              <a:tileRect/>
            </a:gradFill>
            <a:ln w="0" cmpd="sng">
              <a:no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rtl="0" eaLnBrk="1" fontAlgn="base" latinLnBrk="0" hangingPunct="1">
                <a:lnSpc>
                  <a:spcPct val="80000"/>
                </a:lnSpc>
                <a:spcBef>
                  <a:spcPct val="0"/>
                </a:spcBef>
                <a:spcAft>
                  <a:spcPct val="0"/>
                </a:spcAft>
                <a:buClr>
                  <a:srgbClr val="FFFF99"/>
                </a:buClr>
                <a:buSzPct val="120000"/>
                <a:buFontTx/>
                <a:buNone/>
                <a:tabLst/>
                <a:defRPr/>
              </a:pPr>
              <a:r>
                <a:rPr kumimoji="0" lang="en-US" altLang="zh-CN"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SEARCH</a:t>
              </a:r>
            </a:p>
          </p:txBody>
        </p:sp>
        <p:sp>
          <p:nvSpPr>
            <p:cNvPr id="86" name="Rounded Rectangle 85"/>
            <p:cNvSpPr/>
            <p:nvPr/>
          </p:nvSpPr>
          <p:spPr bwMode="auto">
            <a:xfrm>
              <a:off x="7150783" y="4141222"/>
              <a:ext cx="1463040" cy="548640"/>
            </a:xfrm>
            <a:prstGeom prst="roundRect">
              <a:avLst>
                <a:gd name="adj" fmla="val 13612"/>
              </a:avLst>
            </a:prstGeom>
            <a:gradFill flip="none" rotWithShape="1">
              <a:gsLst>
                <a:gs pos="0">
                  <a:srgbClr val="62E0FE"/>
                </a:gs>
                <a:gs pos="46000">
                  <a:srgbClr val="000000">
                    <a:alpha val="72000"/>
                  </a:srgbClr>
                </a:gs>
                <a:gs pos="25000">
                  <a:srgbClr val="000000"/>
                </a:gs>
                <a:gs pos="72000">
                  <a:srgbClr val="000000">
                    <a:alpha val="33000"/>
                  </a:srgbClr>
                </a:gs>
                <a:gs pos="100000">
                  <a:srgbClr val="000000">
                    <a:alpha val="31000"/>
                  </a:srgbClr>
                </a:gs>
              </a:gsLst>
              <a:lin ang="3000000" scaled="0"/>
              <a:tileRect/>
            </a:gradFill>
            <a:ln w="0" cmpd="sng">
              <a:no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rtl="0" eaLnBrk="1" fontAlgn="base" latinLnBrk="0" hangingPunct="1">
                <a:lnSpc>
                  <a:spcPct val="80000"/>
                </a:lnSpc>
                <a:spcBef>
                  <a:spcPct val="0"/>
                </a:spcBef>
                <a:spcAft>
                  <a:spcPct val="0"/>
                </a:spcAft>
                <a:buClr>
                  <a:srgbClr val="FFFF99"/>
                </a:buClr>
                <a:buSzPct val="120000"/>
                <a:buFontTx/>
                <a:buNone/>
                <a:tabLst/>
                <a:defRPr/>
              </a:pPr>
              <a:r>
                <a:rPr kumimoji="0" lang="en-US" altLang="zh-CN"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a:t>
              </a:r>
            </a:p>
          </p:txBody>
        </p:sp>
      </p:grpSp>
      <p:grpSp>
        <p:nvGrpSpPr>
          <p:cNvPr id="3" name="Group 83"/>
          <p:cNvGrpSpPr/>
          <p:nvPr/>
        </p:nvGrpSpPr>
        <p:grpSpPr>
          <a:xfrm>
            <a:off x="191069" y="1397375"/>
            <a:ext cx="8720919" cy="1463040"/>
            <a:chOff x="327660" y="1855331"/>
            <a:chExt cx="8343900" cy="1463040"/>
          </a:xfrm>
        </p:grpSpPr>
        <p:sp>
          <p:nvSpPr>
            <p:cNvPr id="88" name="Rounded Rectangle 87"/>
            <p:cNvSpPr/>
            <p:nvPr/>
          </p:nvSpPr>
          <p:spPr bwMode="auto">
            <a:xfrm rot="10800000">
              <a:off x="327660" y="1855331"/>
              <a:ext cx="8343900" cy="1463040"/>
            </a:xfrm>
            <a:prstGeom prst="roundRect">
              <a:avLst/>
            </a:prstGeom>
            <a:gradFill flip="none" rotWithShape="0">
              <a:gsLst>
                <a:gs pos="0">
                  <a:srgbClr val="62E0FE"/>
                </a:gs>
                <a:gs pos="46000">
                  <a:srgbClr val="BFE7F7">
                    <a:alpha val="0"/>
                  </a:srgbClr>
                </a:gs>
                <a:gs pos="25000">
                  <a:srgbClr val="54B0E2">
                    <a:shade val="45000"/>
                    <a:satMod val="170000"/>
                    <a:alpha val="25000"/>
                  </a:srgbClr>
                </a:gs>
                <a:gs pos="72000">
                  <a:srgbClr val="54B0E2">
                    <a:tint val="99000"/>
                    <a:shade val="65000"/>
                    <a:satMod val="155000"/>
                    <a:alpha val="25000"/>
                  </a:srgbClr>
                </a:gs>
                <a:gs pos="100000">
                  <a:srgbClr val="54B0E2">
                    <a:tint val="95500"/>
                    <a:shade val="100000"/>
                    <a:satMod val="155000"/>
                    <a:alpha val="0"/>
                  </a:srgbClr>
                </a:gs>
              </a:gsLst>
              <a:lin ang="3000000" scaled="0"/>
              <a:tileRect/>
            </a:gradFill>
            <a:ln w="3175" cmpd="sng">
              <a:solidFill>
                <a:srgbClr val="00B0F0">
                  <a:alpha val="64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
                  <a:srgbClr val="FFFF99"/>
                </a:buClr>
                <a:buSzPct val="120000"/>
                <a:buFontTx/>
                <a:buNone/>
                <a:tabLst/>
                <a:defRPr/>
              </a:pPr>
              <a:endParaRPr kumimoji="0" lang="en-US" altLang="zh-CN" sz="2000" b="0" i="0" u="none" strike="noStrike" kern="1200" cap="none" spc="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92" name="Rounded Rectangle 91"/>
            <p:cNvSpPr/>
            <p:nvPr/>
          </p:nvSpPr>
          <p:spPr bwMode="auto">
            <a:xfrm>
              <a:off x="441141" y="1992491"/>
              <a:ext cx="1828800" cy="1188720"/>
            </a:xfrm>
            <a:prstGeom prst="roundRect">
              <a:avLst>
                <a:gd name="adj" fmla="val 16068"/>
              </a:avLst>
            </a:prstGeom>
            <a:solidFill>
              <a:srgbClr val="000000">
                <a:alpha val="60000"/>
              </a:srgbClr>
            </a:solidFill>
            <a:ln w="55000" cap="flat" cmpd="thickThin" algn="ctr">
              <a:solidFill>
                <a:srgbClr val="FFFFFF">
                  <a:alpha val="23922"/>
                </a:srgbClr>
              </a:solidFill>
              <a:prstDash val="solid"/>
            </a:ln>
            <a:effectLst/>
          </p:spPr>
          <p:txBody>
            <a:bodyPr lIns="0" tIns="0" rIns="0" bIns="0" rtlCol="0" anchor="ctr" anchorCtr="0"/>
            <a:lstStyle/>
            <a:p>
              <a:pPr marL="0" marR="0" lvl="0" indent="0" algn="ctr" defTabSz="914400" rtl="0" eaLnBrk="1" fontAlgn="base" latinLnBrk="0" hangingPunct="1">
                <a:lnSpc>
                  <a:spcPct val="85000"/>
                </a:lnSpc>
                <a:spcBef>
                  <a:spcPct val="0"/>
                </a:spcBef>
                <a:spcAft>
                  <a:spcPts val="600"/>
                </a:spcAft>
                <a:buClr>
                  <a:srgbClr val="FFFF99"/>
                </a:buClr>
                <a:buSzPct val="120000"/>
                <a:buFontTx/>
                <a:buNone/>
                <a:tabLst/>
                <a:defRPr/>
              </a:pPr>
              <a:r>
                <a:rPr kumimoji="0" lang="en-US" altLang="zh-CN" sz="2000" b="0" i="0" u="none" strike="noStrike" kern="1200" cap="none" spc="-5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Semibold" pitchFamily="34" charset="0"/>
                  <a:ea typeface="+mn-ea"/>
                  <a:cs typeface="Arial" charset="0"/>
                </a:rPr>
                <a:t>APPLICATIONS </a:t>
              </a:r>
              <a:br>
                <a:rPr kumimoji="0" lang="en-US" altLang="zh-CN" sz="2000" b="0" i="0" u="none" strike="noStrike" kern="1200" cap="none" spc="-5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Semibold" pitchFamily="34" charset="0"/>
                  <a:ea typeface="+mn-ea"/>
                  <a:cs typeface="Arial" charset="0"/>
                </a:rPr>
              </a:br>
              <a:r>
                <a:rPr kumimoji="0" lang="en-US" altLang="zh-CN" sz="2000" b="0" i="0" u="none" strike="noStrike" kern="1200" cap="none" spc="-5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Semibold" pitchFamily="34" charset="0"/>
                  <a:ea typeface="+mn-ea"/>
                  <a:cs typeface="Arial" charset="0"/>
                </a:rPr>
                <a:t>&amp; SOLUTIONS</a:t>
              </a:r>
            </a:p>
          </p:txBody>
        </p:sp>
      </p:grpSp>
      <p:grpSp>
        <p:nvGrpSpPr>
          <p:cNvPr id="4" name="Group 88"/>
          <p:cNvGrpSpPr/>
          <p:nvPr/>
        </p:nvGrpSpPr>
        <p:grpSpPr>
          <a:xfrm>
            <a:off x="191068" y="4623224"/>
            <a:ext cx="8720919" cy="1648180"/>
            <a:chOff x="327659" y="4944823"/>
            <a:chExt cx="8343900" cy="1648180"/>
          </a:xfrm>
        </p:grpSpPr>
        <p:sp>
          <p:nvSpPr>
            <p:cNvPr id="94" name="Rounded Rectangle 93"/>
            <p:cNvSpPr/>
            <p:nvPr/>
          </p:nvSpPr>
          <p:spPr bwMode="auto">
            <a:xfrm rot="10800000">
              <a:off x="327659" y="4944823"/>
              <a:ext cx="8343900" cy="1648180"/>
            </a:xfrm>
            <a:prstGeom prst="roundRect">
              <a:avLst/>
            </a:prstGeom>
            <a:gradFill flip="none" rotWithShape="0">
              <a:gsLst>
                <a:gs pos="0">
                  <a:srgbClr val="62E0FE"/>
                </a:gs>
                <a:gs pos="46000">
                  <a:srgbClr val="BFE7F7">
                    <a:alpha val="0"/>
                  </a:srgbClr>
                </a:gs>
                <a:gs pos="25000">
                  <a:srgbClr val="54B0E2">
                    <a:shade val="45000"/>
                    <a:satMod val="170000"/>
                    <a:alpha val="25000"/>
                  </a:srgbClr>
                </a:gs>
                <a:gs pos="72000">
                  <a:srgbClr val="54B0E2">
                    <a:tint val="99000"/>
                    <a:shade val="65000"/>
                    <a:satMod val="155000"/>
                    <a:alpha val="25000"/>
                  </a:srgbClr>
                </a:gs>
                <a:gs pos="100000">
                  <a:srgbClr val="54B0E2">
                    <a:tint val="95500"/>
                    <a:shade val="100000"/>
                    <a:satMod val="155000"/>
                    <a:alpha val="0"/>
                  </a:srgbClr>
                </a:gs>
              </a:gsLst>
              <a:lin ang="3000000" scaled="0"/>
              <a:tileRect/>
            </a:gradFill>
            <a:ln w="3175" cmpd="sng">
              <a:solidFill>
                <a:srgbClr val="00B0F0">
                  <a:alpha val="64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
                  <a:srgbClr val="FFFF99"/>
                </a:buClr>
                <a:buSzPct val="120000"/>
                <a:buFontTx/>
                <a:buNone/>
                <a:tabLst/>
                <a:defRPr/>
              </a:pPr>
              <a:endParaRPr kumimoji="0" lang="en-US" altLang="zh-CN" sz="2000" b="0" i="0" u="none" strike="noStrike" kern="1200" cap="none" spc="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95" name="Rounded Rectangle 94"/>
            <p:cNvSpPr/>
            <p:nvPr/>
          </p:nvSpPr>
          <p:spPr bwMode="auto">
            <a:xfrm>
              <a:off x="441141" y="5081983"/>
              <a:ext cx="1828800" cy="1347118"/>
            </a:xfrm>
            <a:prstGeom prst="roundRect">
              <a:avLst/>
            </a:prstGeom>
            <a:solidFill>
              <a:srgbClr val="000000">
                <a:alpha val="60000"/>
              </a:srgbClr>
            </a:solidFill>
            <a:ln w="55000" cap="flat" cmpd="thickThin" algn="ctr">
              <a:solidFill>
                <a:srgbClr val="FFFFFF">
                  <a:alpha val="23922"/>
                </a:srgbClr>
              </a:solidFill>
              <a:prstDash val="solid"/>
            </a:ln>
            <a:effectLst/>
          </p:spPr>
          <p:txBody>
            <a:bodyPr lIns="0" tIns="0" rIns="0" bIns="0" rtlCol="0" anchor="ctr" anchorCtr="0"/>
            <a:lstStyle/>
            <a:p>
              <a:pPr marL="0" marR="0" lvl="0" indent="0" algn="ctr" defTabSz="914400" rtl="0" eaLnBrk="1" fontAlgn="base" latinLnBrk="0" hangingPunct="1">
                <a:lnSpc>
                  <a:spcPct val="85000"/>
                </a:lnSpc>
                <a:spcBef>
                  <a:spcPct val="0"/>
                </a:spcBef>
                <a:spcAft>
                  <a:spcPts val="600"/>
                </a:spcAft>
                <a:buClr>
                  <a:srgbClr val="FFFF99"/>
                </a:buClr>
                <a:buSzPct val="120000"/>
                <a:buFontTx/>
                <a:buNone/>
                <a:tabLst/>
                <a:defRPr/>
              </a:pPr>
              <a:r>
                <a:rPr kumimoji="0" lang="en-US" altLang="zh-CN" sz="2000" b="0" i="0" u="none" strike="noStrike" kern="1200" cap="none" spc="-5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Semibold" pitchFamily="34" charset="0"/>
                  <a:ea typeface="+mn-ea"/>
                  <a:cs typeface="Arial" charset="0"/>
                </a:rPr>
                <a:t>GLOBAL</a:t>
              </a:r>
              <a:br>
                <a:rPr kumimoji="0" lang="en-US" altLang="zh-CN" sz="2000" b="0" i="0" u="none" strike="noStrike" kern="1200" cap="none" spc="-5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Semibold" pitchFamily="34" charset="0"/>
                  <a:ea typeface="+mn-ea"/>
                  <a:cs typeface="Arial" charset="0"/>
                </a:rPr>
              </a:br>
              <a:r>
                <a:rPr kumimoji="0" lang="en-US" altLang="zh-CN" sz="2000" b="0" i="0" u="none" strike="noStrike" kern="1200" cap="none" spc="-50" normalizeH="0" baseline="0" noProof="0" dirty="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uLnTx/>
                  <a:uFillTx/>
                  <a:latin typeface="Segoe Semibold" pitchFamily="34" charset="0"/>
                  <a:ea typeface="+mn-ea"/>
                  <a:cs typeface="Arial" charset="0"/>
                </a:rPr>
                <a:t>FOUNDATION</a:t>
              </a:r>
            </a:p>
          </p:txBody>
        </p:sp>
      </p:grpSp>
      <p:grpSp>
        <p:nvGrpSpPr>
          <p:cNvPr id="33" name="Group 64"/>
          <p:cNvGrpSpPr/>
          <p:nvPr/>
        </p:nvGrpSpPr>
        <p:grpSpPr>
          <a:xfrm>
            <a:off x="4524982" y="4751697"/>
            <a:ext cx="2065593" cy="1485330"/>
            <a:chOff x="3269366" y="4724401"/>
            <a:chExt cx="2612926" cy="1645920"/>
          </a:xfrm>
        </p:grpSpPr>
        <p:sp>
          <p:nvSpPr>
            <p:cNvPr id="34" name="Round Single Corner Rectangle 33"/>
            <p:cNvSpPr/>
            <p:nvPr/>
          </p:nvSpPr>
          <p:spPr bwMode="auto">
            <a:xfrm flipH="1" flipV="1">
              <a:off x="3269366" y="4724401"/>
              <a:ext cx="2612926" cy="1645920"/>
            </a:xfrm>
            <a:prstGeom prst="round1Rect">
              <a:avLst>
                <a:gd name="adj" fmla="val 0"/>
              </a:avLst>
            </a:prstGeom>
            <a:gradFill flip="none" rotWithShape="0">
              <a:gsLst>
                <a:gs pos="0">
                  <a:srgbClr val="FFFFFF"/>
                </a:gs>
                <a:gs pos="30000">
                  <a:srgbClr val="FFFFFF">
                    <a:alpha val="57000"/>
                  </a:srgbClr>
                </a:gs>
                <a:gs pos="50000">
                  <a:srgbClr val="FFFFFF">
                    <a:alpha val="33000"/>
                  </a:srgbClr>
                </a:gs>
                <a:gs pos="100000">
                  <a:srgbClr val="FFFFFF">
                    <a:alpha val="10000"/>
                  </a:srgbClr>
                </a:gs>
              </a:gsLst>
              <a:lin ang="5400000" scaled="1"/>
              <a:tileRect/>
            </a:gradFill>
            <a:ln w="3175" cmpd="sng">
              <a:solidFill>
                <a:schemeClr val="tx1">
                  <a:alpha val="56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TextBox 34"/>
            <p:cNvSpPr txBox="1"/>
            <p:nvPr/>
          </p:nvSpPr>
          <p:spPr>
            <a:xfrm>
              <a:off x="3945260" y="4834557"/>
              <a:ext cx="1498111" cy="272842"/>
            </a:xfrm>
            <a:prstGeom prst="rect">
              <a:avLst/>
            </a:prstGeom>
            <a:noFill/>
          </p:spPr>
          <p:txBody>
            <a:bodyPr wrap="none" lIns="0" tIns="0" rIns="0" bIns="0" rtlCol="0">
              <a:spAutoFit/>
            </a:bodyPr>
            <a:lstStyle/>
            <a:p>
              <a:pPr algn="ctr">
                <a:lnSpc>
                  <a:spcPct val="80000"/>
                </a:lnSpc>
              </a:pPr>
              <a:r>
                <a:rPr lang="en-US" sz="2000" spc="-60" dirty="0" smtClean="0">
                  <a:solidFill>
                    <a:srgbClr val="000000"/>
                  </a:solidFill>
                  <a:latin typeface="+mj-lt"/>
                </a:rPr>
                <a:t>Computers</a:t>
              </a:r>
            </a:p>
          </p:txBody>
        </p:sp>
        <p:pic>
          <p:nvPicPr>
            <p:cNvPr id="36" name="Picture 35" descr="Gateway One with PowerPoint 2007.png"/>
            <p:cNvPicPr>
              <a:picLocks noChangeAspect="1"/>
            </p:cNvPicPr>
            <p:nvPr/>
          </p:nvPicPr>
          <p:blipFill>
            <a:blip r:embed="rId3" cstate="email"/>
            <a:srcRect/>
            <a:stretch>
              <a:fillRect/>
            </a:stretch>
          </p:blipFill>
          <p:spPr>
            <a:xfrm>
              <a:off x="3799840" y="5082186"/>
              <a:ext cx="1445019" cy="1288134"/>
            </a:xfrm>
            <a:prstGeom prst="rect">
              <a:avLst/>
            </a:prstGeom>
            <a:noFill/>
            <a:ln>
              <a:noFill/>
            </a:ln>
          </p:spPr>
        </p:pic>
      </p:grpSp>
      <p:grpSp>
        <p:nvGrpSpPr>
          <p:cNvPr id="37" name="Group 62"/>
          <p:cNvGrpSpPr/>
          <p:nvPr/>
        </p:nvGrpSpPr>
        <p:grpSpPr>
          <a:xfrm>
            <a:off x="6669223" y="4751697"/>
            <a:ext cx="2136819" cy="1485330"/>
            <a:chOff x="5973175" y="4724401"/>
            <a:chExt cx="2703026" cy="1645920"/>
          </a:xfrm>
        </p:grpSpPr>
        <p:sp>
          <p:nvSpPr>
            <p:cNvPr id="38" name="Round Single Corner Rectangle 37"/>
            <p:cNvSpPr/>
            <p:nvPr/>
          </p:nvSpPr>
          <p:spPr bwMode="auto">
            <a:xfrm flipV="1">
              <a:off x="5973175" y="4724401"/>
              <a:ext cx="2703026" cy="1645920"/>
            </a:xfrm>
            <a:prstGeom prst="round1Rect">
              <a:avLst>
                <a:gd name="adj" fmla="val 33334"/>
              </a:avLst>
            </a:prstGeom>
            <a:gradFill flip="none" rotWithShape="0">
              <a:gsLst>
                <a:gs pos="0">
                  <a:srgbClr val="FFFFFF"/>
                </a:gs>
                <a:gs pos="30000">
                  <a:srgbClr val="FFFFFF">
                    <a:alpha val="57000"/>
                  </a:srgbClr>
                </a:gs>
                <a:gs pos="50000">
                  <a:srgbClr val="FFFFFF">
                    <a:alpha val="33000"/>
                  </a:srgbClr>
                </a:gs>
                <a:gs pos="100000">
                  <a:srgbClr val="FFFFFF">
                    <a:alpha val="10000"/>
                  </a:srgbClr>
                </a:gs>
              </a:gsLst>
              <a:lin ang="5400000" scaled="1"/>
              <a:tileRect/>
            </a:gradFill>
            <a:ln w="3175" cmpd="sng">
              <a:solidFill>
                <a:schemeClr val="tx1">
                  <a:alpha val="56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TextBox 38"/>
            <p:cNvSpPr txBox="1"/>
            <p:nvPr/>
          </p:nvSpPr>
          <p:spPr>
            <a:xfrm>
              <a:off x="6702349" y="4857844"/>
              <a:ext cx="1274651" cy="272842"/>
            </a:xfrm>
            <a:prstGeom prst="rect">
              <a:avLst/>
            </a:prstGeom>
            <a:noFill/>
          </p:spPr>
          <p:txBody>
            <a:bodyPr wrap="none" lIns="0" tIns="0" rIns="0" bIns="0" rtlCol="0">
              <a:spAutoFit/>
            </a:bodyPr>
            <a:lstStyle/>
            <a:p>
              <a:pPr algn="ctr">
                <a:lnSpc>
                  <a:spcPct val="80000"/>
                </a:lnSpc>
              </a:pPr>
              <a:r>
                <a:rPr lang="en-US" sz="2000" spc="-60" dirty="0" smtClean="0">
                  <a:solidFill>
                    <a:srgbClr val="000000"/>
                  </a:solidFill>
                  <a:latin typeface="+mj-lt"/>
                </a:rPr>
                <a:t>Networks</a:t>
              </a:r>
            </a:p>
          </p:txBody>
        </p:sp>
        <p:grpSp>
          <p:nvGrpSpPr>
            <p:cNvPr id="40" name="Group 33"/>
            <p:cNvGrpSpPr/>
            <p:nvPr/>
          </p:nvGrpSpPr>
          <p:grpSpPr>
            <a:xfrm>
              <a:off x="6235966" y="5102302"/>
              <a:ext cx="2312591" cy="1268016"/>
              <a:chOff x="5390576" y="5226590"/>
              <a:chExt cx="2550033" cy="1377730"/>
            </a:xfrm>
          </p:grpSpPr>
          <p:pic>
            <p:nvPicPr>
              <p:cNvPr id="41" name="Picture 2" descr="C:\Program Files\Microsoft Resource DVD Artwork\DVD_ART\Artwork_Imagery\Shapes and Graphics\communication towers satellites\pink wireless waves.png"/>
              <p:cNvPicPr>
                <a:picLocks noChangeAspect="1" noChangeArrowheads="1"/>
              </p:cNvPicPr>
              <p:nvPr/>
            </p:nvPicPr>
            <p:blipFill>
              <a:blip r:embed="rId4" cstate="email"/>
              <a:srcRect/>
              <a:stretch>
                <a:fillRect/>
              </a:stretch>
            </p:blipFill>
            <p:spPr bwMode="auto">
              <a:xfrm>
                <a:off x="5390576" y="5226590"/>
                <a:ext cx="1341249" cy="1341249"/>
              </a:xfrm>
              <a:prstGeom prst="rect">
                <a:avLst/>
              </a:prstGeom>
              <a:noFill/>
              <a:ln>
                <a:noFill/>
              </a:ln>
            </p:spPr>
          </p:pic>
          <p:pic>
            <p:nvPicPr>
              <p:cNvPr id="42" name="Picture 3" descr="C:\Program Files\Microsoft Resource DVD Artwork\DVD_ART\Artwork_Imagery\HARDWARE_IMAGERY\Illustration - Misc Hardware\Windows Server Icons\Hardware\Plug Ethernet Cat-5.png"/>
              <p:cNvPicPr>
                <a:picLocks noChangeAspect="1" noChangeArrowheads="1"/>
              </p:cNvPicPr>
              <p:nvPr/>
            </p:nvPicPr>
            <p:blipFill>
              <a:blip r:embed="rId5" cstate="email"/>
              <a:srcRect/>
              <a:stretch>
                <a:fillRect/>
              </a:stretch>
            </p:blipFill>
            <p:spPr bwMode="auto">
              <a:xfrm>
                <a:off x="6199538" y="5592711"/>
                <a:ext cx="1741071" cy="1011609"/>
              </a:xfrm>
              <a:prstGeom prst="rect">
                <a:avLst/>
              </a:prstGeom>
              <a:noFill/>
              <a:ln>
                <a:noFill/>
              </a:ln>
            </p:spPr>
          </p:pic>
        </p:grpSp>
      </p:grpSp>
      <p:grpSp>
        <p:nvGrpSpPr>
          <p:cNvPr id="43" name="Group 61"/>
          <p:cNvGrpSpPr/>
          <p:nvPr/>
        </p:nvGrpSpPr>
        <p:grpSpPr>
          <a:xfrm>
            <a:off x="2320118" y="3002281"/>
            <a:ext cx="6496335" cy="1433241"/>
            <a:chOff x="475456" y="3002281"/>
            <a:chExt cx="8203248" cy="1656080"/>
          </a:xfrm>
        </p:grpSpPr>
        <p:sp>
          <p:nvSpPr>
            <p:cNvPr id="44" name="Round Same Side Corner Rectangle 43"/>
            <p:cNvSpPr/>
            <p:nvPr/>
          </p:nvSpPr>
          <p:spPr bwMode="auto">
            <a:xfrm>
              <a:off x="475456" y="3012441"/>
              <a:ext cx="8200745" cy="1645920"/>
            </a:xfrm>
            <a:prstGeom prst="round2SameRect">
              <a:avLst>
                <a:gd name="adj1" fmla="val 0"/>
                <a:gd name="adj2" fmla="val 1252"/>
              </a:avLst>
            </a:prstGeom>
            <a:gradFill flip="none" rotWithShape="1">
              <a:gsLst>
                <a:gs pos="0">
                  <a:srgbClr val="FFFFFF"/>
                </a:gs>
                <a:gs pos="39000">
                  <a:srgbClr val="FFFFFF">
                    <a:alpha val="57000"/>
                  </a:srgbClr>
                </a:gs>
                <a:gs pos="68000">
                  <a:srgbClr val="FFFFFF">
                    <a:alpha val="33000"/>
                  </a:srgbClr>
                </a:gs>
                <a:gs pos="100000">
                  <a:srgbClr val="FFFFFF">
                    <a:alpha val="10000"/>
                  </a:srgbClr>
                </a:gs>
              </a:gsLst>
              <a:lin ang="5400000" scaled="1"/>
              <a:tileRect/>
            </a:gradFill>
            <a:ln w="3175" cmpd="sng">
              <a:solidFill>
                <a:schemeClr val="tx1">
                  <a:alpha val="56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5" name="Picture 2" descr="C:\Program Files\Microsoft Resource DVD Artwork\DVD_ART\Artwork_Imagery\Shapes and Graphics\Internet Cloud\cloud 1.png"/>
            <p:cNvPicPr>
              <a:picLocks noChangeAspect="1" noChangeArrowheads="1"/>
            </p:cNvPicPr>
            <p:nvPr/>
          </p:nvPicPr>
          <p:blipFill>
            <a:blip r:embed="rId6" cstate="email"/>
            <a:srcRect/>
            <a:stretch>
              <a:fillRect/>
            </a:stretch>
          </p:blipFill>
          <p:spPr bwMode="auto">
            <a:xfrm>
              <a:off x="489535" y="3002281"/>
              <a:ext cx="3974450" cy="1656080"/>
            </a:xfrm>
            <a:prstGeom prst="rect">
              <a:avLst/>
            </a:prstGeom>
            <a:noFill/>
            <a:ln>
              <a:noFill/>
            </a:ln>
          </p:spPr>
        </p:pic>
        <p:pic>
          <p:nvPicPr>
            <p:cNvPr id="46" name="Picture 45" descr="building blocks.png"/>
            <p:cNvPicPr>
              <a:picLocks noChangeAspect="1"/>
            </p:cNvPicPr>
            <p:nvPr/>
          </p:nvPicPr>
          <p:blipFill>
            <a:blip r:embed="rId7" cstate="email"/>
            <a:stretch>
              <a:fillRect/>
            </a:stretch>
          </p:blipFill>
          <p:spPr>
            <a:xfrm>
              <a:off x="1043905" y="3264701"/>
              <a:ext cx="1878353" cy="1265389"/>
            </a:xfrm>
            <a:prstGeom prst="rect">
              <a:avLst/>
            </a:prstGeom>
            <a:noFill/>
            <a:ln>
              <a:noFill/>
            </a:ln>
          </p:spPr>
        </p:pic>
        <p:pic>
          <p:nvPicPr>
            <p:cNvPr id="47" name="Picture 2" descr="C:\Program Files\Microsoft Resource DVD Artwork\DVD_ART\Artwork_Imagery\Shapes and Graphics\Internet Cloud\cloud 3.png"/>
            <p:cNvPicPr>
              <a:picLocks noChangeAspect="1" noChangeArrowheads="1"/>
            </p:cNvPicPr>
            <p:nvPr/>
          </p:nvPicPr>
          <p:blipFill>
            <a:blip r:embed="rId8" cstate="email"/>
            <a:srcRect/>
            <a:stretch>
              <a:fillRect/>
            </a:stretch>
          </p:blipFill>
          <p:spPr bwMode="auto">
            <a:xfrm>
              <a:off x="3868318" y="3235961"/>
              <a:ext cx="4810386" cy="1412240"/>
            </a:xfrm>
            <a:prstGeom prst="rect">
              <a:avLst/>
            </a:prstGeom>
            <a:noFill/>
            <a:ln>
              <a:noFill/>
            </a:ln>
          </p:spPr>
        </p:pic>
        <p:pic>
          <p:nvPicPr>
            <p:cNvPr id="48" name="Picture 6" descr="C:\Program Files\Microsoft Resource DVD Artwork\DVD_ART\Artwork_Imagery\HARDWARE_IMAGERY\Illustration - Misc Hardware\Windows Server Icons\Misc\Web Services.png"/>
            <p:cNvPicPr>
              <a:picLocks noChangeAspect="1" noChangeArrowheads="1"/>
            </p:cNvPicPr>
            <p:nvPr/>
          </p:nvPicPr>
          <p:blipFill>
            <a:blip r:embed="rId9" cstate="email"/>
            <a:srcRect/>
            <a:stretch>
              <a:fillRect/>
            </a:stretch>
          </p:blipFill>
          <p:spPr bwMode="auto">
            <a:xfrm>
              <a:off x="6586543" y="3081525"/>
              <a:ext cx="1262057" cy="1383796"/>
            </a:xfrm>
            <a:prstGeom prst="rect">
              <a:avLst/>
            </a:prstGeom>
            <a:noFill/>
            <a:ln>
              <a:noFill/>
            </a:ln>
          </p:spPr>
        </p:pic>
        <p:sp>
          <p:nvSpPr>
            <p:cNvPr id="49" name="TextBox 48"/>
            <p:cNvSpPr txBox="1"/>
            <p:nvPr/>
          </p:nvSpPr>
          <p:spPr>
            <a:xfrm>
              <a:off x="3431706" y="3701124"/>
              <a:ext cx="2656817" cy="295466"/>
            </a:xfrm>
            <a:prstGeom prst="rect">
              <a:avLst/>
            </a:prstGeom>
            <a:noFill/>
          </p:spPr>
          <p:txBody>
            <a:bodyPr wrap="none" lIns="0" tIns="0" rIns="0" bIns="0" rtlCol="0">
              <a:spAutoFit/>
            </a:bodyPr>
            <a:lstStyle/>
            <a:p>
              <a:pPr algn="ctr">
                <a:lnSpc>
                  <a:spcPct val="80000"/>
                </a:lnSpc>
              </a:pPr>
              <a:r>
                <a:rPr lang="en-US" sz="2400" spc="-60" dirty="0" smtClean="0">
                  <a:solidFill>
                    <a:srgbClr val="000000"/>
                  </a:solidFill>
                  <a:latin typeface="+mj-lt"/>
                </a:rPr>
                <a:t>Building Block Services</a:t>
              </a:r>
            </a:p>
          </p:txBody>
        </p:sp>
      </p:grpSp>
      <p:grpSp>
        <p:nvGrpSpPr>
          <p:cNvPr id="50" name="Group 49"/>
          <p:cNvGrpSpPr/>
          <p:nvPr/>
        </p:nvGrpSpPr>
        <p:grpSpPr>
          <a:xfrm>
            <a:off x="6710167" y="1419366"/>
            <a:ext cx="2136819" cy="1433016"/>
            <a:chOff x="5973175" y="1290321"/>
            <a:chExt cx="2703026" cy="1651000"/>
          </a:xfrm>
        </p:grpSpPr>
        <p:sp>
          <p:nvSpPr>
            <p:cNvPr id="51" name="Round Single Corner Rectangle 50"/>
            <p:cNvSpPr/>
            <p:nvPr/>
          </p:nvSpPr>
          <p:spPr bwMode="auto">
            <a:xfrm>
              <a:off x="5973175" y="1290321"/>
              <a:ext cx="2703026" cy="1645920"/>
            </a:xfrm>
            <a:prstGeom prst="round1Rect">
              <a:avLst>
                <a:gd name="adj" fmla="val 33334"/>
              </a:avLst>
            </a:prstGeom>
            <a:gradFill flip="none" rotWithShape="0">
              <a:gsLst>
                <a:gs pos="0">
                  <a:srgbClr val="FFFFFF"/>
                </a:gs>
                <a:gs pos="30000">
                  <a:srgbClr val="FFFFFF">
                    <a:alpha val="57000"/>
                  </a:srgbClr>
                </a:gs>
                <a:gs pos="50000">
                  <a:srgbClr val="FFFFFF">
                    <a:alpha val="33000"/>
                  </a:srgbClr>
                </a:gs>
                <a:gs pos="100000">
                  <a:srgbClr val="FFFFFF">
                    <a:alpha val="10000"/>
                  </a:srgbClr>
                </a:gs>
              </a:gsLst>
              <a:lin ang="5400000" scaled="1"/>
              <a:tileRect/>
            </a:gradFill>
            <a:ln w="3175" cmpd="sng">
              <a:solidFill>
                <a:schemeClr val="tx1">
                  <a:alpha val="56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2" name="Picture 4" descr="C:\Program Files\Microsoft Resource DVD Artwork\DVD_ART\Artwork_Imagery\Photos_for_PPT\Photo_backgrounds\Miscellaneous\world map background.png"/>
            <p:cNvPicPr>
              <a:picLocks noChangeAspect="1" noChangeArrowheads="1"/>
            </p:cNvPicPr>
            <p:nvPr/>
          </p:nvPicPr>
          <p:blipFill>
            <a:blip r:embed="rId10" cstate="email"/>
            <a:srcRect/>
            <a:stretch>
              <a:fillRect/>
            </a:stretch>
          </p:blipFill>
          <p:spPr bwMode="auto">
            <a:xfrm>
              <a:off x="6028237" y="1371600"/>
              <a:ext cx="2592903" cy="1569721"/>
            </a:xfrm>
            <a:prstGeom prst="rect">
              <a:avLst/>
            </a:prstGeom>
            <a:noFill/>
            <a:ln>
              <a:noFill/>
            </a:ln>
          </p:spPr>
        </p:pic>
        <p:sp>
          <p:nvSpPr>
            <p:cNvPr id="53" name="TextBox 52"/>
            <p:cNvSpPr txBox="1"/>
            <p:nvPr/>
          </p:nvSpPr>
          <p:spPr>
            <a:xfrm>
              <a:off x="6021030" y="1363313"/>
              <a:ext cx="2607317" cy="567351"/>
            </a:xfrm>
            <a:prstGeom prst="rect">
              <a:avLst/>
            </a:prstGeom>
            <a:noFill/>
          </p:spPr>
          <p:txBody>
            <a:bodyPr wrap="square" lIns="0" tIns="0" rIns="0" bIns="0" rtlCol="0">
              <a:spAutoFit/>
            </a:bodyPr>
            <a:lstStyle/>
            <a:p>
              <a:pPr algn="ctr">
                <a:lnSpc>
                  <a:spcPct val="80000"/>
                </a:lnSpc>
              </a:pPr>
              <a:r>
                <a:rPr lang="en-US" sz="2000" spc="-60" dirty="0" smtClean="0">
                  <a:solidFill>
                    <a:srgbClr val="000000"/>
                  </a:solidFill>
                  <a:latin typeface="+mj-lt"/>
                </a:rPr>
                <a:t>3</a:t>
              </a:r>
              <a:r>
                <a:rPr lang="en-US" sz="2000" spc="-60" baseline="30000" dirty="0" smtClean="0">
                  <a:solidFill>
                    <a:srgbClr val="000000"/>
                  </a:solidFill>
                  <a:latin typeface="+mj-lt"/>
                </a:rPr>
                <a:t>rd</a:t>
              </a:r>
              <a:r>
                <a:rPr lang="en-US" sz="2000" spc="-60" dirty="0" smtClean="0">
                  <a:solidFill>
                    <a:srgbClr val="000000"/>
                  </a:solidFill>
                  <a:latin typeface="+mj-lt"/>
                </a:rPr>
                <a:t> Party</a:t>
              </a:r>
            </a:p>
            <a:p>
              <a:pPr algn="ctr">
                <a:lnSpc>
                  <a:spcPct val="80000"/>
                </a:lnSpc>
              </a:pPr>
              <a:r>
                <a:rPr lang="en-US" sz="2000" spc="-60" dirty="0" smtClean="0">
                  <a:solidFill>
                    <a:srgbClr val="000000"/>
                  </a:solidFill>
                  <a:latin typeface="+mj-lt"/>
                </a:rPr>
                <a:t>Apps &amp; Solutions</a:t>
              </a:r>
              <a:endParaRPr lang="en-US" sz="2000" spc="-60" dirty="0">
                <a:solidFill>
                  <a:srgbClr val="000000"/>
                </a:solidFill>
                <a:latin typeface="+mj-lt"/>
              </a:endParaRPr>
            </a:p>
          </p:txBody>
        </p:sp>
      </p:grpSp>
      <p:grpSp>
        <p:nvGrpSpPr>
          <p:cNvPr id="54" name="Group 48"/>
          <p:cNvGrpSpPr/>
          <p:nvPr/>
        </p:nvGrpSpPr>
        <p:grpSpPr>
          <a:xfrm>
            <a:off x="4584556" y="1413153"/>
            <a:ext cx="2065593" cy="1439229"/>
            <a:chOff x="3260700" y="1290321"/>
            <a:chExt cx="2612926" cy="1645920"/>
          </a:xfrm>
        </p:grpSpPr>
        <p:sp>
          <p:nvSpPr>
            <p:cNvPr id="55" name="Round Single Corner Rectangle 54"/>
            <p:cNvSpPr/>
            <p:nvPr/>
          </p:nvSpPr>
          <p:spPr bwMode="auto">
            <a:xfrm flipH="1" flipV="1">
              <a:off x="3260700" y="1290321"/>
              <a:ext cx="2612926" cy="1645920"/>
            </a:xfrm>
            <a:prstGeom prst="round1Rect">
              <a:avLst>
                <a:gd name="adj" fmla="val 0"/>
              </a:avLst>
            </a:prstGeom>
            <a:gradFill flip="none" rotWithShape="0">
              <a:gsLst>
                <a:gs pos="0">
                  <a:srgbClr val="FFFFFF"/>
                </a:gs>
                <a:gs pos="30000">
                  <a:srgbClr val="FFFFFF">
                    <a:alpha val="57000"/>
                  </a:srgbClr>
                </a:gs>
                <a:gs pos="50000">
                  <a:srgbClr val="FFFFFF">
                    <a:alpha val="33000"/>
                  </a:srgbClr>
                </a:gs>
                <a:gs pos="100000">
                  <a:srgbClr val="FFFFFF">
                    <a:alpha val="10000"/>
                  </a:srgbClr>
                </a:gs>
              </a:gsLst>
              <a:lin ang="5400000" scaled="1"/>
              <a:tileRect/>
            </a:gradFill>
            <a:ln w="3175" cmpd="sng">
              <a:solidFill>
                <a:schemeClr val="tx1">
                  <a:alpha val="56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6" name="Picture 9" descr="C:\Program Files\Microsoft Resource DVD Artwork\DVD_ART\Artwork_Imagery\Photos_for_PPT\Soft-edge_photos\FY07 Partner To Customer\ITandMgmtConsulting_Image1.png"/>
            <p:cNvPicPr>
              <a:picLocks noChangeAspect="1" noChangeArrowheads="1"/>
            </p:cNvPicPr>
            <p:nvPr/>
          </p:nvPicPr>
          <p:blipFill>
            <a:blip r:embed="rId11" cstate="email"/>
            <a:srcRect/>
            <a:stretch>
              <a:fillRect/>
            </a:stretch>
          </p:blipFill>
          <p:spPr bwMode="auto">
            <a:xfrm>
              <a:off x="3275718" y="1315721"/>
              <a:ext cx="2582891" cy="1615441"/>
            </a:xfrm>
            <a:prstGeom prst="rect">
              <a:avLst/>
            </a:prstGeom>
            <a:noFill/>
            <a:ln>
              <a:noFill/>
            </a:ln>
          </p:spPr>
        </p:pic>
        <p:sp>
          <p:nvSpPr>
            <p:cNvPr id="57" name="TextBox 56"/>
            <p:cNvSpPr txBox="1"/>
            <p:nvPr/>
          </p:nvSpPr>
          <p:spPr>
            <a:xfrm>
              <a:off x="3417008" y="1468121"/>
              <a:ext cx="2282751" cy="281581"/>
            </a:xfrm>
            <a:prstGeom prst="rect">
              <a:avLst/>
            </a:prstGeom>
            <a:noFill/>
          </p:spPr>
          <p:txBody>
            <a:bodyPr wrap="square" lIns="0" tIns="0" rIns="0" bIns="0" rtlCol="0">
              <a:spAutoFit/>
            </a:bodyPr>
            <a:lstStyle/>
            <a:p>
              <a:pPr algn="ctr">
                <a:lnSpc>
                  <a:spcPct val="80000"/>
                </a:lnSpc>
              </a:pPr>
              <a:r>
                <a:rPr lang="en-US" sz="2000" spc="-60" dirty="0" smtClean="0">
                  <a:solidFill>
                    <a:srgbClr val="000000"/>
                  </a:solidFill>
                  <a:latin typeface="+mj-lt"/>
                </a:rPr>
                <a:t>Online Services</a:t>
              </a:r>
            </a:p>
          </p:txBody>
        </p:sp>
      </p:grpSp>
      <p:grpSp>
        <p:nvGrpSpPr>
          <p:cNvPr id="58" name="Group 41"/>
          <p:cNvGrpSpPr/>
          <p:nvPr/>
        </p:nvGrpSpPr>
        <p:grpSpPr>
          <a:xfrm>
            <a:off x="2306470" y="1413153"/>
            <a:ext cx="2216526" cy="1425581"/>
            <a:chOff x="475456" y="1290321"/>
            <a:chExt cx="2703026" cy="1645920"/>
          </a:xfrm>
        </p:grpSpPr>
        <p:sp>
          <p:nvSpPr>
            <p:cNvPr id="59" name="Round Single Corner Rectangle 58"/>
            <p:cNvSpPr/>
            <p:nvPr/>
          </p:nvSpPr>
          <p:spPr bwMode="auto">
            <a:xfrm flipH="1">
              <a:off x="475456" y="1290321"/>
              <a:ext cx="2703026" cy="1645920"/>
            </a:xfrm>
            <a:prstGeom prst="round1Rect">
              <a:avLst>
                <a:gd name="adj" fmla="val 33334"/>
              </a:avLst>
            </a:prstGeom>
            <a:gradFill flip="none" rotWithShape="0">
              <a:gsLst>
                <a:gs pos="0">
                  <a:srgbClr val="FFFFFF"/>
                </a:gs>
                <a:gs pos="30000">
                  <a:srgbClr val="FFFFFF">
                    <a:alpha val="57000"/>
                  </a:srgbClr>
                </a:gs>
                <a:gs pos="50000">
                  <a:srgbClr val="FFFFFF">
                    <a:alpha val="33000"/>
                  </a:srgbClr>
                </a:gs>
                <a:gs pos="100000">
                  <a:srgbClr val="FFFFFF">
                    <a:alpha val="10000"/>
                  </a:srgbClr>
                </a:gs>
              </a:gsLst>
              <a:lin ang="5400000" scaled="1"/>
              <a:tileRect/>
            </a:gradFill>
            <a:ln w="3175" cmpd="sng">
              <a:solidFill>
                <a:schemeClr val="tx1">
                  <a:alpha val="56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1" name="Picture 5" descr="C:\Program Files\Microsoft Resource DVD Artwork\DVD_ART\Artwork_Imagery\Photos_for_PPT\Soft-edge_photos\FY07 MS Consumer Identity\Gaming\MSCG07_david+ji.png"/>
            <p:cNvPicPr>
              <a:picLocks noChangeAspect="1" noChangeArrowheads="1"/>
            </p:cNvPicPr>
            <p:nvPr/>
          </p:nvPicPr>
          <p:blipFill>
            <a:blip r:embed="rId12" cstate="email"/>
            <a:srcRect/>
            <a:stretch>
              <a:fillRect/>
            </a:stretch>
          </p:blipFill>
          <p:spPr bwMode="auto">
            <a:xfrm>
              <a:off x="829916" y="1784435"/>
              <a:ext cx="2052298" cy="1146726"/>
            </a:xfrm>
            <a:prstGeom prst="rect">
              <a:avLst/>
            </a:prstGeom>
            <a:noFill/>
            <a:ln>
              <a:noFill/>
            </a:ln>
          </p:spPr>
        </p:pic>
        <p:sp>
          <p:nvSpPr>
            <p:cNvPr id="62" name="TextBox 61"/>
            <p:cNvSpPr txBox="1"/>
            <p:nvPr/>
          </p:nvSpPr>
          <p:spPr>
            <a:xfrm>
              <a:off x="1003926" y="1457134"/>
              <a:ext cx="1739027" cy="284277"/>
            </a:xfrm>
            <a:prstGeom prst="rect">
              <a:avLst/>
            </a:prstGeom>
            <a:noFill/>
          </p:spPr>
          <p:txBody>
            <a:bodyPr wrap="none" lIns="0" tIns="0" rIns="0" bIns="0" rtlCol="0">
              <a:spAutoFit/>
            </a:bodyPr>
            <a:lstStyle/>
            <a:p>
              <a:pPr algn="ctr">
                <a:lnSpc>
                  <a:spcPct val="80000"/>
                </a:lnSpc>
              </a:pPr>
              <a:r>
                <a:rPr lang="en-US" sz="2000" spc="-60" dirty="0" smtClean="0">
                  <a:solidFill>
                    <a:srgbClr val="000000"/>
                  </a:solidFill>
                  <a:latin typeface="+mj-lt"/>
                </a:rPr>
                <a:t>Live Services</a:t>
              </a:r>
              <a:endParaRPr lang="en-US" sz="2000" spc="-60" dirty="0">
                <a:solidFill>
                  <a:srgbClr val="000000"/>
                </a:solidFill>
                <a:latin typeface="+mj-lt"/>
              </a:endParaRPr>
            </a:p>
          </p:txBody>
        </p:sp>
      </p:grpSp>
      <p:grpSp>
        <p:nvGrpSpPr>
          <p:cNvPr id="63" name="Group 65"/>
          <p:cNvGrpSpPr/>
          <p:nvPr/>
        </p:nvGrpSpPr>
        <p:grpSpPr>
          <a:xfrm>
            <a:off x="2331584" y="4738049"/>
            <a:ext cx="2146114" cy="1498978"/>
            <a:chOff x="475456" y="4724401"/>
            <a:chExt cx="2714784" cy="1645920"/>
          </a:xfrm>
        </p:grpSpPr>
        <p:grpSp>
          <p:nvGrpSpPr>
            <p:cNvPr id="64" name="Group 50"/>
            <p:cNvGrpSpPr/>
            <p:nvPr/>
          </p:nvGrpSpPr>
          <p:grpSpPr>
            <a:xfrm>
              <a:off x="475456" y="4724401"/>
              <a:ext cx="2703026" cy="1645920"/>
              <a:chOff x="475456" y="4724401"/>
              <a:chExt cx="2703026" cy="1645920"/>
            </a:xfrm>
          </p:grpSpPr>
          <p:sp>
            <p:nvSpPr>
              <p:cNvPr id="66" name="Round Single Corner Rectangle 65"/>
              <p:cNvSpPr/>
              <p:nvPr/>
            </p:nvSpPr>
            <p:spPr bwMode="auto">
              <a:xfrm flipH="1" flipV="1">
                <a:off x="475456" y="4724401"/>
                <a:ext cx="2703026" cy="1645920"/>
              </a:xfrm>
              <a:prstGeom prst="round1Rect">
                <a:avLst>
                  <a:gd name="adj" fmla="val 33334"/>
                </a:avLst>
              </a:prstGeom>
              <a:gradFill flip="none" rotWithShape="0">
                <a:gsLst>
                  <a:gs pos="0">
                    <a:srgbClr val="FFFFFF"/>
                  </a:gs>
                  <a:gs pos="30000">
                    <a:srgbClr val="FFFFFF">
                      <a:alpha val="57000"/>
                    </a:srgbClr>
                  </a:gs>
                  <a:gs pos="50000">
                    <a:srgbClr val="FFFFFF">
                      <a:alpha val="33000"/>
                    </a:srgbClr>
                  </a:gs>
                  <a:gs pos="100000">
                    <a:srgbClr val="FFFFFF">
                      <a:alpha val="10000"/>
                    </a:srgbClr>
                  </a:gs>
                </a:gsLst>
                <a:lin ang="5400000" scaled="1"/>
                <a:tileRect/>
              </a:gradFill>
              <a:ln w="3175" cmpd="sng">
                <a:solidFill>
                  <a:schemeClr val="tx1">
                    <a:alpha val="56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7" name="TextBox 66"/>
              <p:cNvSpPr txBox="1"/>
              <p:nvPr/>
            </p:nvSpPr>
            <p:spPr>
              <a:xfrm>
                <a:off x="1076386" y="4800600"/>
                <a:ext cx="1640866" cy="270358"/>
              </a:xfrm>
              <a:prstGeom prst="rect">
                <a:avLst/>
              </a:prstGeom>
              <a:noFill/>
            </p:spPr>
            <p:txBody>
              <a:bodyPr wrap="none" lIns="0" tIns="0" rIns="0" bIns="0" rtlCol="0">
                <a:spAutoFit/>
              </a:bodyPr>
              <a:lstStyle/>
              <a:p>
                <a:pPr algn="ctr">
                  <a:lnSpc>
                    <a:spcPct val="80000"/>
                  </a:lnSpc>
                </a:pPr>
                <a:r>
                  <a:rPr lang="en-US" sz="2000" spc="-60" dirty="0" smtClean="0">
                    <a:solidFill>
                      <a:srgbClr val="000000"/>
                    </a:solidFill>
                    <a:latin typeface="+mj-lt"/>
                  </a:rPr>
                  <a:t>Datacenters</a:t>
                </a:r>
                <a:endParaRPr lang="en-US" sz="2000" spc="-60" dirty="0">
                  <a:solidFill>
                    <a:srgbClr val="000000"/>
                  </a:solidFill>
                  <a:latin typeface="+mj-lt"/>
                </a:endParaRPr>
              </a:p>
            </p:txBody>
          </p:sp>
        </p:grpSp>
        <p:sp>
          <p:nvSpPr>
            <p:cNvPr id="65" name="Round Single Corner Rectangle 64"/>
            <p:cNvSpPr/>
            <p:nvPr/>
          </p:nvSpPr>
          <p:spPr bwMode="auto">
            <a:xfrm flipH="1" flipV="1">
              <a:off x="487214" y="4897119"/>
              <a:ext cx="2703026" cy="1452879"/>
            </a:xfrm>
            <a:prstGeom prst="round1Rect">
              <a:avLst>
                <a:gd name="adj" fmla="val 35432"/>
              </a:avLst>
            </a:prstGeom>
            <a:blipFill dpi="0" rotWithShape="0">
              <a:blip r:embed="rId13" cstate="email"/>
              <a:srcRect/>
              <a:stretch>
                <a:fillRect/>
              </a:stretch>
            </a:blipFill>
            <a:ln w="3175" cmpd="sng">
              <a:noFill/>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1000"/>
                                        <p:tgtEl>
                                          <p:spTgt spid="63"/>
                                        </p:tgtEl>
                                      </p:cBhvr>
                                    </p:animEffect>
                                    <p:anim calcmode="lin" valueType="num">
                                      <p:cBhvr>
                                        <p:cTn id="26" dur="1000" fill="hold"/>
                                        <p:tgtEl>
                                          <p:spTgt spid="63"/>
                                        </p:tgtEl>
                                        <p:attrNameLst>
                                          <p:attrName>ppt_x</p:attrName>
                                        </p:attrNameLst>
                                      </p:cBhvr>
                                      <p:tavLst>
                                        <p:tav tm="0">
                                          <p:val>
                                            <p:strVal val="#ppt_x"/>
                                          </p:val>
                                        </p:tav>
                                        <p:tav tm="100000">
                                          <p:val>
                                            <p:strVal val="#ppt_x"/>
                                          </p:val>
                                        </p:tav>
                                      </p:tavLst>
                                    </p:anim>
                                    <p:anim calcmode="lin" valueType="num">
                                      <p:cBhvr>
                                        <p:cTn id="27" dur="1000" fill="hold"/>
                                        <p:tgtEl>
                                          <p:spTgt spid="6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anim calcmode="lin" valueType="num">
                                      <p:cBhvr>
                                        <p:cTn id="48" dur="1000" fill="hold"/>
                                        <p:tgtEl>
                                          <p:spTgt spid="58"/>
                                        </p:tgtEl>
                                        <p:attrNameLst>
                                          <p:attrName>ppt_x</p:attrName>
                                        </p:attrNameLst>
                                      </p:cBhvr>
                                      <p:tavLst>
                                        <p:tav tm="0">
                                          <p:val>
                                            <p:strVal val="#ppt_x"/>
                                          </p:val>
                                        </p:tav>
                                        <p:tav tm="100000">
                                          <p:val>
                                            <p:strVal val="#ppt_x"/>
                                          </p:val>
                                        </p:tav>
                                      </p:tavLst>
                                    </p:anim>
                                    <p:anim calcmode="lin" valueType="num">
                                      <p:cBhvr>
                                        <p:cTn id="49" dur="1000" fill="hold"/>
                                        <p:tgtEl>
                                          <p:spTgt spid="5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130750" y="3204521"/>
            <a:ext cx="2894634" cy="295629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1" tIns="45716" rIns="91431" bIns="45716" numCol="1" rtlCol="0" anchor="t" anchorCtr="0" compatLnSpc="1">
            <a:prstTxWarp prst="textNoShape">
              <a:avLst/>
            </a:prstTxWarp>
          </a:bodyPr>
          <a:lstStyle/>
          <a:p>
            <a:pPr algn="ctr" defTabSz="914052"/>
            <a:r>
              <a:rPr lang="en-US" sz="2400" b="1" i="1" dirty="0">
                <a:solidFill>
                  <a:srgbClr val="FFFFFF"/>
                </a:solidFill>
                <a:effectLst>
                  <a:outerShdw blurRad="38100" dist="38100" dir="2700000" algn="tl">
                    <a:srgbClr val="000000">
                      <a:alpha val="43137"/>
                    </a:srgbClr>
                  </a:outerShdw>
                </a:effectLst>
                <a:latin typeface="Segoe" pitchFamily="34" charset="0"/>
              </a:rPr>
              <a:t>Scales without Limits</a:t>
            </a:r>
            <a:r>
              <a:rPr lang="en-US" sz="2000" b="1" dirty="0">
                <a:solidFill>
                  <a:srgbClr val="FFFFFF"/>
                </a:solidFill>
                <a:effectLst>
                  <a:outerShdw blurRad="38100" dist="38100" dir="2700000" algn="tl">
                    <a:srgbClr val="000000">
                      <a:alpha val="43137"/>
                    </a:srgbClr>
                  </a:outerShdw>
                </a:effectLst>
                <a:latin typeface="Segoe" pitchFamily="34" charset="0"/>
              </a:rPr>
              <a:t/>
            </a:r>
            <a:br>
              <a:rPr lang="en-US" sz="2000" b="1" dirty="0">
                <a:solidFill>
                  <a:srgbClr val="FFFFFF"/>
                </a:solidFill>
                <a:effectLst>
                  <a:outerShdw blurRad="38100" dist="38100" dir="2700000" algn="tl">
                    <a:srgbClr val="000000">
                      <a:alpha val="43137"/>
                    </a:srgbClr>
                  </a:outerShdw>
                </a:effectLst>
                <a:latin typeface="Segoe" pitchFamily="34" charset="0"/>
              </a:rPr>
            </a:br>
            <a:endParaRPr lang="en-US" sz="2000" b="1" dirty="0">
              <a:solidFill>
                <a:srgbClr val="FFFFFF"/>
              </a:solidFill>
              <a:effectLst>
                <a:outerShdw blurRad="38100" dist="38100" dir="2700000" algn="tl">
                  <a:srgbClr val="000000">
                    <a:alpha val="43137"/>
                  </a:srgbClr>
                </a:outerShdw>
              </a:effectLst>
              <a:latin typeface="Segoe" pitchFamily="34" charset="0"/>
            </a:endParaRPr>
          </a:p>
          <a:p>
            <a:pPr defTabSz="914052">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Segoe" pitchFamily="34" charset="0"/>
              </a:rPr>
              <a:t>  </a:t>
            </a:r>
            <a:r>
              <a:rPr lang="en-US" sz="1600" dirty="0">
                <a:solidFill>
                  <a:srgbClr val="FFFFFF"/>
                </a:solidFill>
                <a:effectLst>
                  <a:outerShdw blurRad="38100" dist="38100" dir="2700000" algn="tl">
                    <a:srgbClr val="000000">
                      <a:alpha val="43137"/>
                    </a:srgbClr>
                  </a:outerShdw>
                </a:effectLst>
                <a:latin typeface="Segoe" pitchFamily="34" charset="0"/>
              </a:rPr>
              <a:t>Storage and processing scales without restrictions</a:t>
            </a:r>
            <a:br>
              <a:rPr lang="en-US" sz="1600" dirty="0">
                <a:solidFill>
                  <a:srgbClr val="FFFFFF"/>
                </a:solidFill>
                <a:effectLst>
                  <a:outerShdw blurRad="38100" dist="38100" dir="2700000" algn="tl">
                    <a:srgbClr val="000000">
                      <a:alpha val="43137"/>
                    </a:srgbClr>
                  </a:outerShdw>
                </a:effectLst>
                <a:latin typeface="Segoe" pitchFamily="34" charset="0"/>
              </a:rPr>
            </a:br>
            <a:endParaRPr lang="en-US" sz="1600" dirty="0">
              <a:solidFill>
                <a:srgbClr val="FFFFFF"/>
              </a:solidFill>
              <a:effectLst>
                <a:outerShdw blurRad="38100" dist="38100" dir="2700000" algn="tl">
                  <a:srgbClr val="000000">
                    <a:alpha val="43137"/>
                  </a:srgbClr>
                </a:outerShdw>
              </a:effectLst>
              <a:latin typeface="Segoe" pitchFamily="34" charset="0"/>
            </a:endParaRPr>
          </a:p>
          <a:p>
            <a:pPr defTabSz="914052">
              <a:buFont typeface="Arial" pitchFamily="34" charset="0"/>
              <a:buChar char="•"/>
            </a:pPr>
            <a:r>
              <a:rPr lang="en-US" sz="1600" dirty="0">
                <a:solidFill>
                  <a:srgbClr val="FFFFFF"/>
                </a:solidFill>
                <a:effectLst>
                  <a:outerShdw blurRad="38100" dist="38100" dir="2700000" algn="tl">
                    <a:srgbClr val="000000">
                      <a:alpha val="43137"/>
                    </a:srgbClr>
                  </a:outerShdw>
                </a:effectLst>
                <a:latin typeface="Segoe" pitchFamily="34" charset="0"/>
              </a:rPr>
              <a:t>  Businesses pay only for the resources consumed</a:t>
            </a:r>
          </a:p>
          <a:p>
            <a:pPr algn="ctr" defTabSz="914052"/>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130244" y="3204261"/>
            <a:ext cx="2894634" cy="2947035"/>
          </a:xfrm>
          <a:prstGeom prst="roundRect">
            <a:avLst>
              <a:gd name="adj" fmla="val 9033"/>
            </a:avLst>
          </a:prstGeom>
          <a:gradFill>
            <a:gsLst>
              <a:gs pos="0">
                <a:srgbClr val="591300"/>
              </a:gs>
              <a:gs pos="50000">
                <a:srgbClr val="902805"/>
              </a:gs>
              <a:gs pos="70000">
                <a:srgbClr val="A33817"/>
              </a:gs>
              <a:gs pos="100000">
                <a:srgbClr val="C65436"/>
              </a:gs>
            </a:gsLst>
          </a:gradFill>
          <a:ln>
            <a:solidFill>
              <a:srgbClr val="A7513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1" tIns="45716" rIns="91431" bIns="45716" numCol="1" rtlCol="0" anchor="t" anchorCtr="0" compatLnSpc="1">
            <a:prstTxWarp prst="textNoShape">
              <a:avLst/>
            </a:prstTxWarp>
          </a:bodyPr>
          <a:lstStyle/>
          <a:p>
            <a:pPr algn="ctr" defTabSz="914052"/>
            <a:r>
              <a:rPr lang="en-US" sz="2400" b="1" i="1" dirty="0">
                <a:solidFill>
                  <a:srgbClr val="FFFFFF"/>
                </a:solidFill>
                <a:effectLst>
                  <a:outerShdw blurRad="38100" dist="38100" dir="2700000" algn="tl">
                    <a:srgbClr val="000000">
                      <a:alpha val="43137"/>
                    </a:srgbClr>
                  </a:outerShdw>
                </a:effectLst>
                <a:latin typeface="Segoe" pitchFamily="34" charset="0"/>
              </a:rPr>
              <a:t>Application Agility</a:t>
            </a:r>
            <a:r>
              <a:rPr lang="en-US" sz="2400" b="1" dirty="0">
                <a:solidFill>
                  <a:srgbClr val="FFFFFF"/>
                </a:solidFill>
                <a:effectLst>
                  <a:outerShdw blurRad="38100" dist="38100" dir="2700000" algn="tl">
                    <a:srgbClr val="000000">
                      <a:alpha val="43137"/>
                    </a:srgbClr>
                  </a:outerShdw>
                </a:effectLst>
                <a:latin typeface="Segoe" pitchFamily="34" charset="0"/>
              </a:rPr>
              <a:t/>
            </a:r>
            <a:br>
              <a:rPr lang="en-US" sz="2400" b="1" dirty="0">
                <a:solidFill>
                  <a:srgbClr val="FFFFFF"/>
                </a:solidFill>
                <a:effectLst>
                  <a:outerShdw blurRad="38100" dist="38100" dir="2700000" algn="tl">
                    <a:srgbClr val="000000">
                      <a:alpha val="43137"/>
                    </a:srgbClr>
                  </a:outerShdw>
                </a:effectLst>
                <a:latin typeface="Segoe" pitchFamily="34" charset="0"/>
              </a:rPr>
            </a:br>
            <a:endParaRPr lang="en-US" sz="2000" b="1" dirty="0">
              <a:solidFill>
                <a:srgbClr val="FFFFFF"/>
              </a:solidFill>
              <a:effectLst>
                <a:outerShdw blurRad="38100" dist="38100" dir="2700000" algn="tl">
                  <a:srgbClr val="000000">
                    <a:alpha val="43137"/>
                  </a:srgbClr>
                </a:outerShdw>
              </a:effectLst>
              <a:latin typeface="Segoe" pitchFamily="34" charset="0"/>
            </a:endParaRPr>
          </a:p>
          <a:p>
            <a:pPr defTabSz="914052">
              <a:buFont typeface="Arial" pitchFamily="34" charset="0"/>
              <a:buChar char="•"/>
            </a:pPr>
            <a:r>
              <a:rPr lang="en-US" sz="1600" dirty="0">
                <a:solidFill>
                  <a:srgbClr val="FFFFFF"/>
                </a:solidFill>
                <a:effectLst>
                  <a:outerShdw blurRad="38100" dist="38100" dir="2700000" algn="tl">
                    <a:srgbClr val="000000">
                      <a:alpha val="43137"/>
                    </a:srgbClr>
                  </a:outerShdw>
                </a:effectLst>
                <a:latin typeface="Segoe" pitchFamily="34" charset="0"/>
              </a:rPr>
              <a:t>  Simple, flexible data model</a:t>
            </a:r>
            <a:br>
              <a:rPr lang="en-US" sz="1600" dirty="0">
                <a:solidFill>
                  <a:srgbClr val="FFFFFF"/>
                </a:solidFill>
                <a:effectLst>
                  <a:outerShdw blurRad="38100" dist="38100" dir="2700000" algn="tl">
                    <a:srgbClr val="000000">
                      <a:alpha val="43137"/>
                    </a:srgbClr>
                  </a:outerShdw>
                </a:effectLst>
                <a:latin typeface="Segoe" pitchFamily="34" charset="0"/>
              </a:rPr>
            </a:br>
            <a:endParaRPr lang="en-US" sz="1600" dirty="0">
              <a:solidFill>
                <a:srgbClr val="FFFFFF"/>
              </a:solidFill>
              <a:effectLst>
                <a:outerShdw blurRad="38100" dist="38100" dir="2700000" algn="tl">
                  <a:srgbClr val="000000">
                    <a:alpha val="43137"/>
                  </a:srgbClr>
                </a:outerShdw>
              </a:effectLst>
              <a:latin typeface="Segoe" pitchFamily="34" charset="0"/>
            </a:endParaRPr>
          </a:p>
          <a:p>
            <a:pPr defTabSz="914052">
              <a:buFont typeface="Arial" pitchFamily="34" charset="0"/>
              <a:buChar char="•"/>
            </a:pPr>
            <a:r>
              <a:rPr lang="en-US" sz="1600" dirty="0">
                <a:solidFill>
                  <a:srgbClr val="FFFFFF"/>
                </a:solidFill>
                <a:effectLst>
                  <a:outerShdw blurRad="38100" dist="38100" dir="2700000" algn="tl">
                    <a:srgbClr val="000000">
                      <a:alpha val="43137"/>
                    </a:srgbClr>
                  </a:outerShdw>
                </a:effectLst>
                <a:latin typeface="Segoe" pitchFamily="34" charset="0"/>
              </a:rPr>
              <a:t>  REST and SOAP protocols support</a:t>
            </a:r>
          </a:p>
          <a:p>
            <a:pPr algn="ctr" defTabSz="914052"/>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6111444" y="3177851"/>
            <a:ext cx="2880156" cy="3002019"/>
          </a:xfrm>
          <a:prstGeom prst="roundRect">
            <a:avLst>
              <a:gd name="adj" fmla="val 9033"/>
            </a:avLst>
          </a:prstGeom>
          <a:gradFill>
            <a:gsLst>
              <a:gs pos="20000">
                <a:srgbClr val="0D2D30"/>
              </a:gs>
              <a:gs pos="50000">
                <a:srgbClr val="1F4E52"/>
              </a:gs>
              <a:gs pos="70000">
                <a:srgbClr val="2E5D61"/>
              </a:gs>
              <a:gs pos="100000">
                <a:srgbClr val="4D7B7E"/>
              </a:gs>
            </a:gsLst>
          </a:gradFill>
          <a:ln>
            <a:solidFill>
              <a:srgbClr val="3F6669"/>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1" tIns="45716" rIns="91431" bIns="45716" numCol="1" rtlCol="0" anchor="t" anchorCtr="0" compatLnSpc="1">
            <a:prstTxWarp prst="textNoShape">
              <a:avLst/>
            </a:prstTxWarp>
          </a:bodyPr>
          <a:lstStyle/>
          <a:p>
            <a:pPr algn="ctr" defTabSz="914052"/>
            <a:r>
              <a:rPr lang="en-US" sz="2400" b="1" i="1" dirty="0">
                <a:solidFill>
                  <a:srgbClr val="FFFFFF"/>
                </a:solidFill>
                <a:effectLst>
                  <a:outerShdw blurRad="38100" dist="38100" dir="2700000" algn="tl">
                    <a:srgbClr val="000000">
                      <a:alpha val="43137"/>
                    </a:srgbClr>
                  </a:outerShdw>
                </a:effectLst>
                <a:latin typeface="Segoe" pitchFamily="34" charset="0"/>
              </a:rPr>
              <a:t>Business Ready SLA</a:t>
            </a:r>
            <a:endParaRPr lang="en-US" sz="2400" b="1" dirty="0">
              <a:solidFill>
                <a:srgbClr val="FFFFFF"/>
              </a:solidFill>
              <a:effectLst>
                <a:outerShdw blurRad="38100" dist="38100" dir="2700000" algn="tl">
                  <a:srgbClr val="000000">
                    <a:alpha val="43137"/>
                  </a:srgbClr>
                </a:outerShdw>
              </a:effectLst>
              <a:latin typeface="Segoe" pitchFamily="34" charset="0"/>
            </a:endParaRPr>
          </a:p>
          <a:p>
            <a:pPr defTabSz="914052"/>
            <a:endParaRPr lang="en-US" sz="2000" b="1" dirty="0">
              <a:solidFill>
                <a:srgbClr val="FFFFFF"/>
              </a:solidFill>
              <a:effectLst>
                <a:outerShdw blurRad="38100" dist="38100" dir="2700000" algn="tl">
                  <a:srgbClr val="000000">
                    <a:alpha val="43137"/>
                  </a:srgbClr>
                </a:outerShdw>
              </a:effectLst>
              <a:latin typeface="Segoe" pitchFamily="34" charset="0"/>
            </a:endParaRPr>
          </a:p>
          <a:p>
            <a:pPr defTabSz="914052">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Segoe" pitchFamily="34" charset="0"/>
              </a:rPr>
              <a:t>  </a:t>
            </a:r>
            <a:r>
              <a:rPr lang="en-US" sz="1400" dirty="0">
                <a:solidFill>
                  <a:srgbClr val="FFFFFF"/>
                </a:solidFill>
                <a:effectLst>
                  <a:outerShdw blurRad="38100" dist="38100" dir="2700000" algn="tl">
                    <a:srgbClr val="000000">
                      <a:alpha val="43137"/>
                    </a:srgbClr>
                  </a:outerShdw>
                </a:effectLst>
                <a:latin typeface="Segoe" pitchFamily="34" charset="0"/>
              </a:rPr>
              <a:t>Built using robust Microsoft SQL Server technology</a:t>
            </a:r>
            <a:br>
              <a:rPr lang="en-US" sz="1400" dirty="0">
                <a:solidFill>
                  <a:srgbClr val="FFFFFF"/>
                </a:solidFill>
                <a:effectLst>
                  <a:outerShdw blurRad="38100" dist="38100" dir="2700000" algn="tl">
                    <a:srgbClr val="000000">
                      <a:alpha val="43137"/>
                    </a:srgbClr>
                  </a:outerShdw>
                </a:effectLst>
                <a:latin typeface="Segoe" pitchFamily="34" charset="0"/>
              </a:rPr>
            </a:br>
            <a:endParaRPr lang="en-US" sz="1400" dirty="0">
              <a:solidFill>
                <a:srgbClr val="FFFFFF"/>
              </a:solidFill>
              <a:effectLst>
                <a:outerShdw blurRad="38100" dist="38100" dir="2700000" algn="tl">
                  <a:srgbClr val="000000">
                    <a:alpha val="43137"/>
                  </a:srgbClr>
                </a:outerShdw>
              </a:effectLst>
              <a:latin typeface="Segoe" pitchFamily="34" charset="0"/>
            </a:endParaRPr>
          </a:p>
          <a:p>
            <a:pPr defTabSz="914052">
              <a:buFont typeface="Arial" pitchFamily="34" charset="0"/>
              <a:buChar char="•"/>
            </a:pPr>
            <a:r>
              <a:rPr lang="en-US" sz="1400" dirty="0">
                <a:solidFill>
                  <a:srgbClr val="FFFFFF"/>
                </a:solidFill>
                <a:effectLst>
                  <a:outerShdw blurRad="38100" dist="38100" dir="2700000" algn="tl">
                    <a:srgbClr val="000000">
                      <a:alpha val="43137"/>
                    </a:srgbClr>
                  </a:outerShdw>
                </a:effectLst>
                <a:latin typeface="Segoe" pitchFamily="34" charset="0"/>
              </a:rPr>
              <a:t>  SLA for business continuity</a:t>
            </a:r>
            <a:br>
              <a:rPr lang="en-US" sz="1400" dirty="0">
                <a:solidFill>
                  <a:srgbClr val="FFFFFF"/>
                </a:solidFill>
                <a:effectLst>
                  <a:outerShdw blurRad="38100" dist="38100" dir="2700000" algn="tl">
                    <a:srgbClr val="000000">
                      <a:alpha val="43137"/>
                    </a:srgbClr>
                  </a:outerShdw>
                </a:effectLst>
                <a:latin typeface="Segoe" pitchFamily="34" charset="0"/>
              </a:rPr>
            </a:br>
            <a:endParaRPr lang="en-US" sz="1400" dirty="0">
              <a:solidFill>
                <a:srgbClr val="FFFFFF"/>
              </a:solidFill>
              <a:effectLst>
                <a:outerShdw blurRad="38100" dist="38100" dir="2700000" algn="tl">
                  <a:srgbClr val="000000">
                    <a:alpha val="43137"/>
                  </a:srgbClr>
                </a:outerShdw>
              </a:effectLst>
              <a:latin typeface="Segoe" pitchFamily="34" charset="0"/>
            </a:endParaRPr>
          </a:p>
          <a:p>
            <a:pPr defTabSz="914052">
              <a:buFont typeface="Arial" pitchFamily="34" charset="0"/>
              <a:buChar char="•"/>
            </a:pPr>
            <a:r>
              <a:rPr lang="en-US" sz="1400" dirty="0">
                <a:solidFill>
                  <a:srgbClr val="FFFFFF"/>
                </a:solidFill>
                <a:effectLst>
                  <a:outerShdw blurRad="38100" dist="38100" dir="2700000" algn="tl">
                    <a:srgbClr val="000000">
                      <a:alpha val="43137"/>
                    </a:srgbClr>
                  </a:outerShdw>
                </a:effectLst>
                <a:latin typeface="Segoe" pitchFamily="34" charset="0"/>
              </a:rPr>
              <a:t>  Highly available, reliable and secure</a:t>
            </a:r>
          </a:p>
          <a:p>
            <a:pPr algn="ctr" defTabSz="914052"/>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152401" y="1570496"/>
            <a:ext cx="8791575" cy="154305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1" tIns="45716" rIns="91431" bIns="45716" numCol="1" rtlCol="0" anchor="ctr" anchorCtr="0" compatLnSpc="1">
            <a:prstTxWarp prst="textNoShape">
              <a:avLst/>
            </a:prstTxWarp>
          </a:bodyPr>
          <a:lstStyle/>
          <a:p>
            <a:pPr algn="ctr" fontAlgn="base">
              <a:buNone/>
            </a:pPr>
            <a:r>
              <a:rPr lang="en-US" sz="2000" dirty="0"/>
              <a:t>Microsoft® SQL Server® Data Services (SSDS)</a:t>
            </a:r>
            <a:br>
              <a:rPr lang="en-US" sz="2000" dirty="0"/>
            </a:br>
            <a:r>
              <a:rPr lang="en-US" sz="2000" dirty="0"/>
              <a:t> is an internet facing, highly scalable and cost effective pay as you grow data storage and processing utility</a:t>
            </a:r>
          </a:p>
        </p:txBody>
      </p:sp>
      <p:sp>
        <p:nvSpPr>
          <p:cNvPr id="12" name="Title 11"/>
          <p:cNvSpPr>
            <a:spLocks noGrp="1"/>
          </p:cNvSpPr>
          <p:nvPr>
            <p:ph type="title"/>
          </p:nvPr>
        </p:nvSpPr>
        <p:spPr/>
        <p:txBody>
          <a:bodyPr/>
          <a:lstStyle/>
          <a:p>
            <a:r>
              <a:rPr lang="en-US" sz="3800" dirty="0" smtClean="0"/>
              <a:t>SQL Server Data Services</a:t>
            </a:r>
            <a:endParaRPr lang="en-US" sz="3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Microsoft Online Services</a:t>
            </a:r>
            <a:endParaRPr lang="en-US" dirty="0"/>
          </a:p>
        </p:txBody>
      </p:sp>
      <p:grpSp>
        <p:nvGrpSpPr>
          <p:cNvPr id="3" name="Group 16"/>
          <p:cNvGrpSpPr/>
          <p:nvPr/>
        </p:nvGrpSpPr>
        <p:grpSpPr>
          <a:xfrm>
            <a:off x="762000" y="2667000"/>
            <a:ext cx="7772400" cy="3649980"/>
            <a:chOff x="685800" y="2667000"/>
            <a:chExt cx="7772400" cy="3649980"/>
          </a:xfrm>
        </p:grpSpPr>
        <p:sp>
          <p:nvSpPr>
            <p:cNvPr id="16" name="Rounded Rectangle 15"/>
            <p:cNvSpPr/>
            <p:nvPr/>
          </p:nvSpPr>
          <p:spPr bwMode="auto">
            <a:xfrm>
              <a:off x="685800" y="3192780"/>
              <a:ext cx="7772400" cy="3124200"/>
            </a:xfrm>
            <a:prstGeom prst="roundRect">
              <a:avLst/>
            </a:prstGeom>
            <a:solidFill>
              <a:srgbClr val="008AE7">
                <a:lumMod val="5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CC00">
                    <a:lumMod val="20000"/>
                    <a:lumOff val="80000"/>
                  </a:srgbClr>
                </a:solidFill>
                <a:effectLst>
                  <a:outerShdw blurRad="38100" dist="38100" dir="2700000" algn="tl">
                    <a:srgbClr val="000000">
                      <a:alpha val="43137"/>
                    </a:srgbClr>
                  </a:outerShdw>
                </a:effectLst>
                <a:uLnTx/>
                <a:uFillTx/>
                <a:latin typeface="Segoe"/>
                <a:ea typeface="ＭＳ Ｐゴシック" pitchFamily="34" charset="-128"/>
                <a:cs typeface="+mn-cs"/>
              </a:endParaRPr>
            </a:p>
          </p:txBody>
        </p:sp>
        <p:sp>
          <p:nvSpPr>
            <p:cNvPr id="17" name="TextBox 16"/>
            <p:cNvSpPr txBox="1"/>
            <p:nvPr/>
          </p:nvSpPr>
          <p:spPr>
            <a:xfrm>
              <a:off x="1143000" y="3352800"/>
              <a:ext cx="5065810"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a:ea typeface="ＭＳ Ｐゴシック" pitchFamily="34" charset="-128"/>
                  <a:cs typeface="Arial" charset="0"/>
                </a:rPr>
                <a:t>Business Productivity Online Suite</a:t>
              </a:r>
            </a:p>
          </p:txBody>
        </p:sp>
        <p:cxnSp>
          <p:nvCxnSpPr>
            <p:cNvPr id="18" name="Straight Connector 17"/>
            <p:cNvCxnSpPr/>
            <p:nvPr/>
          </p:nvCxnSpPr>
          <p:spPr>
            <a:xfrm>
              <a:off x="990600" y="3884612"/>
              <a:ext cx="4038600" cy="1588"/>
            </a:xfrm>
            <a:prstGeom prst="line">
              <a:avLst/>
            </a:prstGeom>
            <a:noFill/>
            <a:ln w="28575" cap="flat" cmpd="sng" algn="ctr">
              <a:gradFill flip="none" rotWithShape="1">
                <a:gsLst>
                  <a:gs pos="0">
                    <a:srgbClr val="FFFFFF">
                      <a:alpha val="0"/>
                    </a:srgbClr>
                  </a:gs>
                  <a:gs pos="50000">
                    <a:srgbClr val="808080">
                      <a:lumMod val="20000"/>
                      <a:lumOff val="80000"/>
                    </a:srgbClr>
                  </a:gs>
                  <a:gs pos="100000">
                    <a:srgbClr val="FFFFFF">
                      <a:alpha val="0"/>
                    </a:srgbClr>
                  </a:gs>
                </a:gsLst>
                <a:lin ang="10800000" scaled="1"/>
                <a:tileRect/>
              </a:gradFill>
              <a:prstDash val="solid"/>
            </a:ln>
            <a:effectLst/>
          </p:spPr>
        </p:cxnSp>
        <p:pic>
          <p:nvPicPr>
            <p:cNvPr id="19" name="Picture 3" descr="C:\Users\tobrien\Desktop\ofc-SharePt-online_rgb_r.png"/>
            <p:cNvPicPr>
              <a:picLocks noChangeAspect="1" noChangeArrowheads="1"/>
            </p:cNvPicPr>
            <p:nvPr/>
          </p:nvPicPr>
          <p:blipFill>
            <a:blip r:embed="rId3" cstate="email"/>
            <a:srcRect/>
            <a:stretch>
              <a:fillRect/>
            </a:stretch>
          </p:blipFill>
          <p:spPr bwMode="auto">
            <a:xfrm>
              <a:off x="3048000" y="5486400"/>
              <a:ext cx="3077561" cy="399150"/>
            </a:xfrm>
            <a:prstGeom prst="rect">
              <a:avLst/>
            </a:prstGeom>
            <a:noFill/>
          </p:spPr>
        </p:pic>
        <p:pic>
          <p:nvPicPr>
            <p:cNvPr id="20" name="Picture 4" descr="C:\Users\tobrien\Desktop\MediaBin_Items_1\Exchange-online_bL_r.png"/>
            <p:cNvPicPr>
              <a:picLocks noChangeAspect="1" noChangeArrowheads="1"/>
            </p:cNvPicPr>
            <p:nvPr/>
          </p:nvPicPr>
          <p:blipFill>
            <a:blip r:embed="rId4" cstate="email"/>
            <a:srcRect/>
            <a:stretch>
              <a:fillRect/>
            </a:stretch>
          </p:blipFill>
          <p:spPr bwMode="auto">
            <a:xfrm>
              <a:off x="1676400" y="4800600"/>
              <a:ext cx="1981200" cy="396240"/>
            </a:xfrm>
            <a:prstGeom prst="rect">
              <a:avLst/>
            </a:prstGeom>
            <a:noFill/>
          </p:spPr>
        </p:pic>
        <p:pic>
          <p:nvPicPr>
            <p:cNvPr id="21" name="Picture 5" descr="C:\Users\tobrien\Desktop\MediaBin_Items_1\ofc-Comm-Online_rgb_r.png"/>
            <p:cNvPicPr>
              <a:picLocks noChangeAspect="1" noChangeArrowheads="1"/>
            </p:cNvPicPr>
            <p:nvPr/>
          </p:nvPicPr>
          <p:blipFill>
            <a:blip r:embed="rId5" cstate="email"/>
            <a:srcRect/>
            <a:stretch>
              <a:fillRect/>
            </a:stretch>
          </p:blipFill>
          <p:spPr bwMode="auto">
            <a:xfrm>
              <a:off x="4343400" y="4800600"/>
              <a:ext cx="3578561" cy="381000"/>
            </a:xfrm>
            <a:prstGeom prst="rect">
              <a:avLst/>
            </a:prstGeom>
            <a:noFill/>
          </p:spPr>
        </p:pic>
        <p:pic>
          <p:nvPicPr>
            <p:cNvPr id="22" name="Picture 5"/>
            <p:cNvPicPr>
              <a:picLocks noChangeAspect="1" noChangeArrowheads="1"/>
            </p:cNvPicPr>
            <p:nvPr/>
          </p:nvPicPr>
          <p:blipFill>
            <a:blip r:embed="rId6" cstate="email"/>
            <a:srcRect/>
            <a:stretch>
              <a:fillRect/>
            </a:stretch>
          </p:blipFill>
          <p:spPr bwMode="auto">
            <a:xfrm>
              <a:off x="1219197" y="4114797"/>
              <a:ext cx="2981516" cy="510350"/>
            </a:xfrm>
            <a:prstGeom prst="rect">
              <a:avLst/>
            </a:prstGeom>
            <a:noFill/>
            <a:ln w="9525">
              <a:noFill/>
              <a:miter lim="800000"/>
              <a:headEnd/>
              <a:tailEnd/>
            </a:ln>
            <a:effectLst/>
          </p:spPr>
        </p:pic>
        <p:pic>
          <p:nvPicPr>
            <p:cNvPr id="23" name="Picture 16" descr="C:\Program Files\Microsoft Resource DVD Artwork\DVD_ART\BoxShots_Logos\Exchange Hosted Services\exchange hosted services logo rev.png"/>
            <p:cNvPicPr>
              <a:picLocks noChangeAspect="1" noChangeArrowheads="1"/>
            </p:cNvPicPr>
            <p:nvPr/>
          </p:nvPicPr>
          <p:blipFill>
            <a:blip r:embed="rId7" cstate="email"/>
            <a:srcRect/>
            <a:stretch>
              <a:fillRect/>
            </a:stretch>
          </p:blipFill>
          <p:spPr bwMode="auto">
            <a:xfrm>
              <a:off x="4953000" y="4038600"/>
              <a:ext cx="1901130" cy="582500"/>
            </a:xfrm>
            <a:prstGeom prst="rect">
              <a:avLst/>
            </a:prstGeom>
            <a:noFill/>
          </p:spPr>
        </p:pic>
        <p:sp>
          <p:nvSpPr>
            <p:cNvPr id="24" name="TextBox 23"/>
            <p:cNvSpPr txBox="1"/>
            <p:nvPr/>
          </p:nvSpPr>
          <p:spPr>
            <a:xfrm>
              <a:off x="685800" y="2667000"/>
              <a:ext cx="2186817"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outerShdw blurRad="38100" dist="38100" dir="2700000" algn="tl">
                      <a:srgbClr val="000000">
                        <a:alpha val="43137"/>
                      </a:srgbClr>
                    </a:outerShdw>
                  </a:effectLst>
                  <a:uLnTx/>
                  <a:uFillTx/>
                  <a:latin typeface="Segoe"/>
                  <a:ea typeface="ＭＳ Ｐゴシック" pitchFamily="34" charset="-128"/>
                  <a:cs typeface="+mn-cs"/>
                </a:rPr>
                <a:t>Starting with…</a:t>
              </a:r>
            </a:p>
          </p:txBody>
        </p:sp>
      </p:grpSp>
      <p:sp>
        <p:nvSpPr>
          <p:cNvPr id="25" name="TextBox 24"/>
          <p:cNvSpPr txBox="1"/>
          <p:nvPr/>
        </p:nvSpPr>
        <p:spPr>
          <a:xfrm>
            <a:off x="685800" y="1143000"/>
            <a:ext cx="7772400" cy="1384995"/>
          </a:xfrm>
          <a:prstGeom prst="rect">
            <a:avLst/>
          </a:prstGeom>
          <a:noFill/>
        </p:spPr>
        <p:txBody>
          <a:bodyPr wrap="square" rtlCol="0">
            <a:spAutoFit/>
          </a:bodyPr>
          <a:lstStyle/>
          <a:p>
            <a:pPr algn="ctr" rtl="0" eaLnBrk="0" fontAlgn="base" hangingPunct="0">
              <a:spcBef>
                <a:spcPct val="0"/>
              </a:spcBef>
              <a:spcAft>
                <a:spcPct val="0"/>
              </a:spcAft>
            </a:pPr>
            <a:r>
              <a:rPr lang="en-US" sz="2800" kern="1200" dirty="0">
                <a:solidFill>
                  <a:srgbClr val="FFFFFF"/>
                </a:solidFill>
                <a:latin typeface="Segoe"/>
                <a:ea typeface="ＭＳ Ｐゴシック" pitchFamily="34" charset="-128"/>
                <a:cs typeface="+mn-cs"/>
              </a:rPr>
              <a:t>Enterprise class software delivered as subscription service hosted by Microsoft and sold with partners </a:t>
            </a:r>
          </a:p>
        </p:txBody>
      </p:sp>
      <p:sp>
        <p:nvSpPr>
          <p:cNvPr id="26" name="Round Same Side Corner Rectangle 25"/>
          <p:cNvSpPr/>
          <p:nvPr/>
        </p:nvSpPr>
        <p:spPr bwMode="auto">
          <a:xfrm>
            <a:off x="627144" y="3103343"/>
            <a:ext cx="8026958" cy="3286148"/>
          </a:xfrm>
          <a:prstGeom prst="round2SameRect">
            <a:avLst>
              <a:gd name="adj1" fmla="val 12585"/>
              <a:gd name="adj2" fmla="val 12694"/>
            </a:avLst>
          </a:prstGeom>
          <a:noFill/>
          <a:ln w="19050" cmpd="sng">
            <a:gradFill>
              <a:gsLst>
                <a:gs pos="0">
                  <a:srgbClr val="FFFFFF">
                    <a:alpha val="48000"/>
                  </a:srgbClr>
                </a:gs>
                <a:gs pos="50000">
                  <a:srgbClr val="FFFFFF">
                    <a:alpha val="41000"/>
                  </a:srgbClr>
                </a:gs>
                <a:gs pos="100000">
                  <a:srgbClr val="FFFFFF">
                    <a:alpha val="54000"/>
                  </a:srgbClr>
                </a:gs>
              </a:gsLst>
              <a:lin ang="5400000" scaled="0"/>
            </a:gra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indent="-227197" algn="ctr" defTabSz="914099" fontAlgn="base">
              <a:lnSpc>
                <a:spcPct val="90000"/>
              </a:lnSpc>
              <a:spcBef>
                <a:spcPct val="0"/>
              </a:spcBef>
              <a:spcAft>
                <a:spcPct val="0"/>
              </a:spcAft>
              <a:defRPr/>
            </a:pPr>
            <a:endParaRPr lang="en-US" altLang="zh-CN"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The </a:t>
            </a:r>
            <a:r>
              <a:rPr sz="4400" smtClean="0"/>
              <a:t>Windows Live Platform</a:t>
            </a:r>
            <a:endParaRPr lang="en-US" sz="4400" dirty="0"/>
          </a:p>
        </p:txBody>
      </p:sp>
      <p:sp>
        <p:nvSpPr>
          <p:cNvPr id="74" name="Rounded Rectangle 73"/>
          <p:cNvSpPr/>
          <p:nvPr/>
        </p:nvSpPr>
        <p:spPr>
          <a:xfrm>
            <a:off x="142844" y="5164359"/>
            <a:ext cx="8858312" cy="1143008"/>
          </a:xfrm>
          <a:prstGeom prst="roundRect">
            <a:avLst/>
          </a:prstGeom>
          <a:solidFill>
            <a:srgbClr val="4747B7">
              <a:lumMod val="50000"/>
              <a:alpha val="28000"/>
            </a:srgbClr>
          </a:solidFill>
          <a:ln w="19050" cap="flat" cmpd="sng" algn="ctr">
            <a:noFill/>
            <a:prstDash val="solid"/>
            <a:headEnd type="none" w="med" len="med"/>
            <a:tailEnd type="none" w="med" len="med"/>
          </a:ln>
          <a:effectLst/>
          <a:scene3d>
            <a:camera prst="orthographicFront"/>
            <a:lightRig rig="threePt" dir="t"/>
          </a:scene3d>
          <a:sp3d>
            <a:bevelT/>
          </a:sp3d>
        </p:spPr>
        <p:txBody>
          <a:bodyPr lIns="109728" tIns="54864" rIns="109728" bIns="54864"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88" name="Slide Number Placeholder 3"/>
          <p:cNvSpPr txBox="1">
            <a:spLocks/>
          </p:cNvSpPr>
          <p:nvPr/>
        </p:nvSpPr>
        <p:spPr bwMode="auto">
          <a:xfrm>
            <a:off x="7545205" y="3254375"/>
            <a:ext cx="1628775" cy="2825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821D783-2F9A-4287-8B08-CE28838E303D}" type="slidenum">
              <a:rPr kumimoji="0" lang="en-US" sz="900" b="1" i="0" u="none" strike="noStrike" kern="1200" cap="none" spc="0" normalizeH="0" baseline="0" noProof="0" smtClean="0">
                <a:ln>
                  <a:noFill/>
                </a:ln>
                <a:solidFill>
                  <a:srgbClr val="FFFFFF"/>
                </a:solidFill>
                <a:effectLst/>
                <a:uLnTx/>
                <a:uFillTx/>
                <a:latin typeface="Trebuchet MS"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900" b="1" i="0" u="none" strike="noStrike" kern="1200" cap="none" spc="0" normalizeH="0" baseline="0" noProof="0">
              <a:ln>
                <a:noFill/>
              </a:ln>
              <a:solidFill>
                <a:srgbClr val="FFFFFF"/>
              </a:solidFill>
              <a:effectLst/>
              <a:uLnTx/>
              <a:uFillTx/>
              <a:latin typeface="Trebuchet MS" pitchFamily="34" charset="0"/>
              <a:ea typeface="+mn-ea"/>
              <a:cs typeface="Arial" pitchFamily="34" charset="0"/>
            </a:endParaRPr>
          </a:p>
        </p:txBody>
      </p:sp>
      <p:pic>
        <p:nvPicPr>
          <p:cNvPr id="89" name="Picture 4" descr="http://www.product-reviews.net/wp-content/userimages/2007/05/popflyfrommicrosoft.jpg"/>
          <p:cNvPicPr>
            <a:picLocks noChangeAspect="1" noChangeArrowheads="1"/>
          </p:cNvPicPr>
          <p:nvPr/>
        </p:nvPicPr>
        <p:blipFill>
          <a:blip r:embed="rId3" cstate="email"/>
          <a:srcRect/>
          <a:stretch>
            <a:fillRect/>
          </a:stretch>
        </p:blipFill>
        <p:spPr bwMode="auto">
          <a:xfrm>
            <a:off x="6573797" y="5435049"/>
            <a:ext cx="917885" cy="716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0" name="Picture 6" descr="Expression Studio"/>
          <p:cNvPicPr>
            <a:picLocks noChangeAspect="1" noChangeArrowheads="1"/>
          </p:cNvPicPr>
          <p:nvPr/>
        </p:nvPicPr>
        <p:blipFill>
          <a:blip r:embed="rId4" cstate="email"/>
          <a:srcRect/>
          <a:stretch>
            <a:fillRect/>
          </a:stretch>
        </p:blipFill>
        <p:spPr bwMode="auto">
          <a:xfrm>
            <a:off x="1928794" y="5400683"/>
            <a:ext cx="1036828" cy="707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1" name="Picture 2" descr="Microsoft Office SharePoint Designer (c) Microsoft"/>
          <p:cNvPicPr>
            <a:picLocks noChangeAspect="1" noChangeArrowheads="1"/>
          </p:cNvPicPr>
          <p:nvPr/>
        </p:nvPicPr>
        <p:blipFill>
          <a:blip r:embed="rId5" cstate="email"/>
          <a:srcRect/>
          <a:stretch>
            <a:fillRect/>
          </a:stretch>
        </p:blipFill>
        <p:spPr bwMode="auto">
          <a:xfrm>
            <a:off x="7994822" y="5288774"/>
            <a:ext cx="735731" cy="851899"/>
          </a:xfrm>
          <a:prstGeom prst="rect">
            <a:avLst/>
          </a:prstGeom>
          <a:noFill/>
        </p:spPr>
      </p:pic>
      <p:pic>
        <p:nvPicPr>
          <p:cNvPr id="92" name="Picture 3" descr="C:\Program Files\Microsoft Resource DVD Artwork\DVD_ART\BoxShots_Logos\Visual Studio 2005\Visual Studio 2005 logo v white.png"/>
          <p:cNvPicPr>
            <a:picLocks noChangeAspect="1" noChangeArrowheads="1"/>
          </p:cNvPicPr>
          <p:nvPr/>
        </p:nvPicPr>
        <p:blipFill>
          <a:blip r:embed="rId6" cstate="email"/>
          <a:srcRect/>
          <a:stretch>
            <a:fillRect/>
          </a:stretch>
        </p:blipFill>
        <p:spPr bwMode="auto">
          <a:xfrm>
            <a:off x="500033" y="5592986"/>
            <a:ext cx="916591" cy="350605"/>
          </a:xfrm>
          <a:prstGeom prst="rect">
            <a:avLst/>
          </a:prstGeom>
          <a:noFill/>
        </p:spPr>
      </p:pic>
      <p:sp>
        <p:nvSpPr>
          <p:cNvPr id="93" name="Rounded Rectangle 92"/>
          <p:cNvSpPr/>
          <p:nvPr/>
        </p:nvSpPr>
        <p:spPr>
          <a:xfrm>
            <a:off x="5771165" y="1726330"/>
            <a:ext cx="1116864" cy="3370286"/>
          </a:xfrm>
          <a:prstGeom prst="roundRect">
            <a:avLst/>
          </a:prstGeom>
          <a:solidFill>
            <a:srgbClr val="000000">
              <a:alpha val="20000"/>
            </a:srgbClr>
          </a:solidFill>
          <a:ln w="19050" cap="flat" cmpd="sng" algn="ctr">
            <a:noFill/>
            <a:prstDash val="solid"/>
            <a:headEnd type="none" w="med" len="med"/>
            <a:tailEnd type="none" w="med" len="med"/>
          </a:ln>
          <a:effectLst/>
          <a:scene3d>
            <a:camera prst="orthographicFront"/>
            <a:lightRig rig="threePt" dir="t"/>
          </a:scene3d>
          <a:sp3d>
            <a:bevelT/>
          </a:sp3d>
        </p:spPr>
        <p:txBody>
          <a:bodyPr lIns="109728" tIns="54864" rIns="109728" bIns="54864" anchor="b"/>
          <a:lstStyle/>
          <a:p>
            <a:pPr marL="457200" marR="0" lvl="1" indent="0" algn="l" defTabSz="1096963"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94" name="Rounded Rectangle 93"/>
          <p:cNvSpPr/>
          <p:nvPr/>
        </p:nvSpPr>
        <p:spPr>
          <a:xfrm>
            <a:off x="6914173" y="1716500"/>
            <a:ext cx="1116864" cy="3370286"/>
          </a:xfrm>
          <a:prstGeom prst="roundRect">
            <a:avLst/>
          </a:prstGeom>
          <a:solidFill>
            <a:srgbClr val="000000">
              <a:alpha val="20000"/>
            </a:srgbClr>
          </a:solidFill>
          <a:ln w="19050" cap="flat" cmpd="sng" algn="ctr">
            <a:noFill/>
            <a:prstDash val="solid"/>
            <a:headEnd type="none" w="med" len="med"/>
            <a:tailEnd type="none" w="med" len="med"/>
          </a:ln>
          <a:effectLst/>
          <a:scene3d>
            <a:camera prst="orthographicFront"/>
            <a:lightRig rig="threePt" dir="t"/>
          </a:scene3d>
          <a:sp3d>
            <a:bevelT/>
          </a:sp3d>
        </p:spPr>
        <p:txBody>
          <a:bodyPr lIns="109728" tIns="54864" rIns="109728" bIns="54864" anchor="b"/>
          <a:lstStyle/>
          <a:p>
            <a:pPr marL="457200" marR="0" lvl="1" indent="0" algn="l" defTabSz="1096963"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95" name="Rounded Rectangle 94"/>
          <p:cNvSpPr/>
          <p:nvPr/>
        </p:nvSpPr>
        <p:spPr>
          <a:xfrm>
            <a:off x="3485149" y="1726330"/>
            <a:ext cx="1116864" cy="3370286"/>
          </a:xfrm>
          <a:prstGeom prst="roundRect">
            <a:avLst/>
          </a:prstGeom>
          <a:solidFill>
            <a:srgbClr val="0070C0">
              <a:alpha val="28000"/>
            </a:srgbClr>
          </a:solidFill>
          <a:ln w="19050" cap="flat" cmpd="sng" algn="ctr">
            <a:noFill/>
            <a:prstDash val="solid"/>
            <a:headEnd type="none" w="med" len="med"/>
            <a:tailEnd type="none" w="med" len="med"/>
          </a:ln>
          <a:effectLst/>
          <a:scene3d>
            <a:camera prst="orthographicFront"/>
            <a:lightRig rig="threePt" dir="t"/>
          </a:scene3d>
          <a:sp3d>
            <a:bevelT/>
          </a:sp3d>
        </p:spPr>
        <p:txBody>
          <a:bodyPr lIns="109728" tIns="54864" rIns="109728" bIns="54864" anchor="t"/>
          <a:lstStyle/>
          <a:p>
            <a:pPr marL="0" lvl="0" algn="l" defTabSz="1096963"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p:txBody>
      </p:sp>
      <p:sp>
        <p:nvSpPr>
          <p:cNvPr id="96" name="Rounded Rectangle 95"/>
          <p:cNvSpPr/>
          <p:nvPr/>
        </p:nvSpPr>
        <p:spPr>
          <a:xfrm>
            <a:off x="2336757" y="1729200"/>
            <a:ext cx="1116864" cy="3370286"/>
          </a:xfrm>
          <a:prstGeom prst="roundRect">
            <a:avLst/>
          </a:prstGeom>
          <a:solidFill>
            <a:srgbClr val="0070C0">
              <a:alpha val="28000"/>
            </a:srgbClr>
          </a:solidFill>
          <a:ln w="19050" cap="flat" cmpd="sng" algn="ctr">
            <a:noFill/>
            <a:prstDash val="solid"/>
            <a:headEnd type="none" w="med" len="med"/>
            <a:tailEnd type="none" w="med" len="med"/>
          </a:ln>
          <a:effectLst/>
          <a:scene3d>
            <a:camera prst="orthographicFront"/>
            <a:lightRig rig="threePt" dir="t"/>
          </a:scene3d>
          <a:sp3d>
            <a:bevelT/>
          </a:sp3d>
        </p:spPr>
        <p:txBody>
          <a:bodyPr lIns="109728" tIns="54864" rIns="109728" bIns="54864" anchor="t"/>
          <a:lstStyle/>
          <a:p>
            <a:pPr marL="457200" lvl="1" algn="l" defTabSz="1096963"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p:txBody>
      </p:sp>
      <p:sp>
        <p:nvSpPr>
          <p:cNvPr id="97" name="Rounded Rectangle 96"/>
          <p:cNvSpPr/>
          <p:nvPr/>
        </p:nvSpPr>
        <p:spPr>
          <a:xfrm>
            <a:off x="4614768" y="1729200"/>
            <a:ext cx="1116864" cy="3370286"/>
          </a:xfrm>
          <a:prstGeom prst="roundRect">
            <a:avLst/>
          </a:prstGeom>
          <a:solidFill>
            <a:srgbClr val="0070C0">
              <a:alpha val="28000"/>
            </a:srgbClr>
          </a:solidFill>
          <a:ln w="19050" cap="flat" cmpd="sng" algn="ctr">
            <a:noFill/>
            <a:prstDash val="solid"/>
            <a:headEnd type="none" w="med" len="med"/>
            <a:tailEnd type="none" w="med" len="med"/>
          </a:ln>
          <a:effectLst/>
          <a:scene3d>
            <a:camera prst="orthographicFront"/>
            <a:lightRig rig="threePt" dir="t"/>
          </a:scene3d>
          <a:sp3d>
            <a:bevelT/>
          </a:sp3d>
        </p:spPr>
        <p:txBody>
          <a:bodyPr lIns="109728" tIns="54864" rIns="109728" bIns="54864" anchor="t"/>
          <a:lstStyle/>
          <a:p>
            <a:pPr marL="914400" lvl="2" algn="l" defTabSz="1096963"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p:txBody>
      </p:sp>
      <p:sp>
        <p:nvSpPr>
          <p:cNvPr id="98" name="Rounded Rectangle 97"/>
          <p:cNvSpPr/>
          <p:nvPr/>
        </p:nvSpPr>
        <p:spPr>
          <a:xfrm>
            <a:off x="8031780" y="1729200"/>
            <a:ext cx="1116864" cy="3370286"/>
          </a:xfrm>
          <a:prstGeom prst="roundRect">
            <a:avLst/>
          </a:prstGeom>
          <a:solidFill>
            <a:srgbClr val="000000">
              <a:alpha val="20000"/>
            </a:srgbClr>
          </a:solidFill>
          <a:ln w="19050" cap="flat" cmpd="sng" algn="ctr">
            <a:noFill/>
            <a:prstDash val="solid"/>
            <a:headEnd type="none" w="med" len="med"/>
            <a:tailEnd type="none" w="med" len="med"/>
          </a:ln>
          <a:effectLst/>
          <a:scene3d>
            <a:camera prst="orthographicFront"/>
            <a:lightRig rig="threePt" dir="t"/>
          </a:scene3d>
          <a:sp3d>
            <a:bevelT/>
          </a:sp3d>
        </p:spPr>
        <p:txBody>
          <a:bodyPr lIns="109728" tIns="54864" rIns="109728" bIns="54864" anchor="b"/>
          <a:lstStyle/>
          <a:p>
            <a:pPr marL="457200" marR="0" lvl="1" indent="0" algn="l" defTabSz="1096963"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grpSp>
        <p:nvGrpSpPr>
          <p:cNvPr id="99" name="Group 66"/>
          <p:cNvGrpSpPr>
            <a:grpSpLocks/>
          </p:cNvGrpSpPr>
          <p:nvPr/>
        </p:nvGrpSpPr>
        <p:grpSpPr bwMode="auto">
          <a:xfrm>
            <a:off x="2486976" y="4255619"/>
            <a:ext cx="972029" cy="555031"/>
            <a:chOff x="4310191" y="5669956"/>
            <a:chExt cx="1460098" cy="934975"/>
          </a:xfrm>
        </p:grpSpPr>
        <p:grpSp>
          <p:nvGrpSpPr>
            <p:cNvPr id="100" name="Group 260"/>
            <p:cNvGrpSpPr>
              <a:grpSpLocks/>
            </p:cNvGrpSpPr>
            <p:nvPr/>
          </p:nvGrpSpPr>
          <p:grpSpPr bwMode="auto">
            <a:xfrm>
              <a:off x="4638712" y="5669956"/>
              <a:ext cx="685611" cy="685992"/>
              <a:chOff x="11486142" y="5290939"/>
              <a:chExt cx="1495880" cy="1496710"/>
            </a:xfrm>
          </p:grpSpPr>
          <p:sp>
            <p:nvSpPr>
              <p:cNvPr id="102" name="Rounded Rectangle 101"/>
              <p:cNvSpPr/>
              <p:nvPr/>
            </p:nvSpPr>
            <p:spPr>
              <a:xfrm>
                <a:off x="11486142" y="5290939"/>
                <a:ext cx="1495880" cy="1496710"/>
              </a:xfrm>
              <a:prstGeom prst="roundRect">
                <a:avLst/>
              </a:prstGeom>
              <a:solidFill>
                <a:srgbClr val="FFFFFF"/>
              </a:solidFill>
              <a:ln w="19050" cap="flat" cmpd="sng" algn="ctr">
                <a:noFill/>
                <a:prstDash val="solid"/>
              </a:ln>
              <a:effectLst>
                <a:outerShdw blurRad="152400" dist="12000" dir="900000" sy="98000" kx="110000" ky="200000" algn="tl" rotWithShape="0">
                  <a:srgbClr val="000000">
                    <a:alpha val="30000"/>
                  </a:srgbClr>
                </a:outerShdw>
              </a:effectLst>
            </p:spPr>
            <p:txBody>
              <a:bodyPr anchor="ctr"/>
              <a:lstStyle/>
              <a:p>
                <a:pPr algn="ctr" rtl="0">
                  <a:defRPr/>
                </a:pPr>
                <a:endParaRPr lang="en-US" sz="1100" b="1">
                  <a:solidFill>
                    <a:srgbClr val="FFFFFF"/>
                  </a:solidFill>
                  <a:latin typeface="Segoe"/>
                  <a:ea typeface="+mn-ea"/>
                  <a:cs typeface="Arial" pitchFamily="34" charset="0"/>
                </a:endParaRPr>
              </a:p>
            </p:txBody>
          </p:sp>
          <p:pic>
            <p:nvPicPr>
              <p:cNvPr id="103" name="Picture 102" descr="Silverlight Streaming Banner.jpg"/>
              <p:cNvPicPr>
                <a:picLocks noChangeAspect="1"/>
              </p:cNvPicPr>
              <p:nvPr/>
            </p:nvPicPr>
            <p:blipFill>
              <a:blip r:embed="rId7" cstate="email"/>
              <a:srcRect/>
              <a:stretch>
                <a:fillRect/>
              </a:stretch>
            </p:blipFill>
            <p:spPr>
              <a:xfrm>
                <a:off x="11631817" y="5446804"/>
                <a:ext cx="1246919" cy="1192357"/>
              </a:xfrm>
              <a:prstGeom prst="roundRect">
                <a:avLst>
                  <a:gd name="adj" fmla="val 0"/>
                </a:avLst>
              </a:prstGeom>
              <a:ln>
                <a:noFill/>
              </a:ln>
              <a:effectLst/>
            </p:spPr>
          </p:pic>
        </p:grpSp>
        <p:sp>
          <p:nvSpPr>
            <p:cNvPr id="101" name="TextBox 100"/>
            <p:cNvSpPr txBox="1"/>
            <p:nvPr/>
          </p:nvSpPr>
          <p:spPr>
            <a:xfrm>
              <a:off x="4310191" y="6343248"/>
              <a:ext cx="1460098" cy="261683"/>
            </a:xfrm>
            <a:prstGeom prst="rect">
              <a:avLst/>
            </a:prstGeom>
            <a:noFill/>
          </p:spPr>
          <p:txBody>
            <a:bodyPr>
              <a:spAutoFit/>
            </a:bodyPr>
            <a:lstStyle/>
            <a:p>
              <a:pPr algn="l" defTabSz="1096963" rtl="0">
                <a:defRPr/>
              </a:pPr>
              <a:r>
                <a:rPr lang="en-US" sz="1100" b="1" dirty="0">
                  <a:solidFill>
                    <a:srgbClr val="FFFFFF"/>
                  </a:solidFill>
                  <a:effectLst>
                    <a:outerShdw blurRad="38100" dist="38100" dir="2700000" algn="tl">
                      <a:srgbClr val="000000">
                        <a:alpha val="43137"/>
                      </a:srgbClr>
                    </a:outerShdw>
                  </a:effectLst>
                  <a:latin typeface="Segoe"/>
                  <a:ea typeface="+mn-ea"/>
                  <a:cs typeface="Arial" pitchFamily="34" charset="0"/>
                </a:rPr>
                <a:t>Silverlight  Streaming</a:t>
              </a:r>
            </a:p>
          </p:txBody>
        </p:sp>
      </p:grpSp>
      <p:grpSp>
        <p:nvGrpSpPr>
          <p:cNvPr id="104" name="Group 75"/>
          <p:cNvGrpSpPr>
            <a:grpSpLocks/>
          </p:cNvGrpSpPr>
          <p:nvPr/>
        </p:nvGrpSpPr>
        <p:grpSpPr bwMode="auto">
          <a:xfrm>
            <a:off x="3515528" y="4255619"/>
            <a:ext cx="992103" cy="555030"/>
            <a:chOff x="6182046" y="5546076"/>
            <a:chExt cx="1490698" cy="934346"/>
          </a:xfrm>
        </p:grpSpPr>
        <p:grpSp>
          <p:nvGrpSpPr>
            <p:cNvPr id="105" name="Group 261"/>
            <p:cNvGrpSpPr>
              <a:grpSpLocks/>
            </p:cNvGrpSpPr>
            <p:nvPr/>
          </p:nvGrpSpPr>
          <p:grpSpPr bwMode="auto">
            <a:xfrm>
              <a:off x="6621794" y="5546076"/>
              <a:ext cx="685817" cy="685532"/>
              <a:chOff x="9719126" y="5385466"/>
              <a:chExt cx="1496328" cy="1495708"/>
            </a:xfrm>
          </p:grpSpPr>
          <p:sp>
            <p:nvSpPr>
              <p:cNvPr id="107" name="Rounded Rectangle 106"/>
              <p:cNvSpPr>
                <a:spLocks noChangeAspect="1"/>
              </p:cNvSpPr>
              <p:nvPr/>
            </p:nvSpPr>
            <p:spPr>
              <a:xfrm>
                <a:off x="9719126" y="5385466"/>
                <a:ext cx="1496328" cy="1495708"/>
              </a:xfrm>
              <a:prstGeom prst="roundRect">
                <a:avLst/>
              </a:prstGeom>
              <a:solidFill>
                <a:srgbClr val="FFFFFF"/>
              </a:solidFill>
              <a:ln w="19050" cap="flat" cmpd="sng" algn="ctr">
                <a:noFill/>
                <a:prstDash val="solid"/>
              </a:ln>
              <a:effectLst>
                <a:outerShdw blurRad="152400" dist="12000" dir="900000" sy="98000" kx="110000" ky="200000" algn="tl" rotWithShape="0">
                  <a:srgbClr val="000000">
                    <a:alpha val="30000"/>
                  </a:srgbClr>
                </a:outerShdw>
              </a:effectLst>
            </p:spPr>
            <p:txBody>
              <a:bodyPr anchor="ctr"/>
              <a:lstStyle/>
              <a:p>
                <a:pPr algn="ctr" rtl="0">
                  <a:defRPr/>
                </a:pPr>
                <a:endParaRPr lang="en-US" sz="1100" b="1">
                  <a:solidFill>
                    <a:srgbClr val="FFFFFF"/>
                  </a:solidFill>
                  <a:latin typeface="Segoe"/>
                  <a:ea typeface="+mn-ea"/>
                  <a:cs typeface="Arial" pitchFamily="34" charset="0"/>
                </a:endParaRPr>
              </a:p>
            </p:txBody>
          </p:sp>
          <p:pic>
            <p:nvPicPr>
              <p:cNvPr id="108" name="Picture 93" descr="spaces.png"/>
              <p:cNvPicPr>
                <a:picLocks noChangeAspect="1"/>
              </p:cNvPicPr>
              <p:nvPr/>
            </p:nvPicPr>
            <p:blipFill>
              <a:blip r:embed="rId8" cstate="email"/>
              <a:srcRect/>
              <a:stretch>
                <a:fillRect/>
              </a:stretch>
            </p:blipFill>
            <p:spPr bwMode="auto">
              <a:xfrm>
                <a:off x="9862162" y="5519111"/>
                <a:ext cx="1268651" cy="1197034"/>
              </a:xfrm>
              <a:prstGeom prst="rect">
                <a:avLst/>
              </a:prstGeom>
              <a:noFill/>
              <a:ln w="9525">
                <a:noFill/>
                <a:miter lim="800000"/>
                <a:headEnd/>
                <a:tailEnd/>
              </a:ln>
            </p:spPr>
          </p:pic>
        </p:grpSp>
        <p:sp>
          <p:nvSpPr>
            <p:cNvPr id="106" name="TextBox 105"/>
            <p:cNvSpPr txBox="1"/>
            <p:nvPr/>
          </p:nvSpPr>
          <p:spPr>
            <a:xfrm>
              <a:off x="6182046" y="6218914"/>
              <a:ext cx="1490698" cy="261508"/>
            </a:xfrm>
            <a:prstGeom prst="rect">
              <a:avLst/>
            </a:prstGeom>
            <a:noFill/>
          </p:spPr>
          <p:txBody>
            <a:bodyPr>
              <a:spAutoFit/>
            </a:bodyPr>
            <a:lstStyle/>
            <a:p>
              <a:pPr algn="ctr" defTabSz="1096963" rtl="0">
                <a:defRPr/>
              </a:pPr>
              <a:r>
                <a:rPr lang="en-US" sz="1100" b="1" dirty="0">
                  <a:solidFill>
                    <a:srgbClr val="FFFFFF"/>
                  </a:solidFill>
                  <a:effectLst>
                    <a:outerShdw blurRad="38100" dist="38100" dir="2700000" algn="tl">
                      <a:srgbClr val="000000">
                        <a:alpha val="43137"/>
                      </a:srgbClr>
                    </a:outerShdw>
                  </a:effectLst>
                  <a:latin typeface="Segoe"/>
                  <a:ea typeface="+mn-ea"/>
                  <a:cs typeface="Arial" pitchFamily="34" charset="0"/>
                </a:rPr>
                <a:t>Spaces  </a:t>
              </a:r>
            </a:p>
          </p:txBody>
        </p:sp>
      </p:grpSp>
      <p:grpSp>
        <p:nvGrpSpPr>
          <p:cNvPr id="109" name="Group 82"/>
          <p:cNvGrpSpPr>
            <a:grpSpLocks/>
          </p:cNvGrpSpPr>
          <p:nvPr/>
        </p:nvGrpSpPr>
        <p:grpSpPr bwMode="auto">
          <a:xfrm>
            <a:off x="7173781" y="4255619"/>
            <a:ext cx="699354" cy="650832"/>
            <a:chOff x="8320921" y="5731392"/>
            <a:chExt cx="1001250" cy="1096355"/>
          </a:xfrm>
        </p:grpSpPr>
        <p:grpSp>
          <p:nvGrpSpPr>
            <p:cNvPr id="110" name="Group 264"/>
            <p:cNvGrpSpPr>
              <a:grpSpLocks/>
            </p:cNvGrpSpPr>
            <p:nvPr/>
          </p:nvGrpSpPr>
          <p:grpSpPr bwMode="auto">
            <a:xfrm>
              <a:off x="8448064" y="5731392"/>
              <a:ext cx="684983" cy="685992"/>
              <a:chOff x="2866774" y="5269024"/>
              <a:chExt cx="1497328" cy="1499535"/>
            </a:xfrm>
          </p:grpSpPr>
          <p:sp>
            <p:nvSpPr>
              <p:cNvPr id="112" name="Rounded Rectangle 111"/>
              <p:cNvSpPr/>
              <p:nvPr/>
            </p:nvSpPr>
            <p:spPr>
              <a:xfrm>
                <a:off x="2866774" y="5269024"/>
                <a:ext cx="1497328" cy="1499535"/>
              </a:xfrm>
              <a:prstGeom prst="roundRect">
                <a:avLst/>
              </a:prstGeom>
              <a:solidFill>
                <a:srgbClr val="FFFFFF"/>
              </a:solidFill>
              <a:ln w="19050" cap="flat" cmpd="sng" algn="ctr">
                <a:noFill/>
                <a:prstDash val="solid"/>
              </a:ln>
              <a:effectLst>
                <a:outerShdw blurRad="152400" dist="12000" dir="900000" sy="98000" kx="110000" ky="200000" algn="tl" rotWithShape="0">
                  <a:srgbClr val="000000">
                    <a:alpha val="30000"/>
                  </a:srgbClr>
                </a:outerShdw>
              </a:effectLst>
            </p:spPr>
            <p:txBody>
              <a:bodyPr anchor="ctr"/>
              <a:lstStyle/>
              <a:p>
                <a:pPr algn="ctr" rtl="0">
                  <a:defRPr/>
                </a:pPr>
                <a:endParaRPr lang="en-US" sz="1100" b="1">
                  <a:solidFill>
                    <a:srgbClr val="FFFFFF"/>
                  </a:solidFill>
                  <a:latin typeface="Segoe"/>
                  <a:ea typeface="+mn-ea"/>
                  <a:cs typeface="Arial" pitchFamily="34" charset="0"/>
                </a:endParaRPr>
              </a:p>
            </p:txBody>
          </p:sp>
          <p:pic>
            <p:nvPicPr>
              <p:cNvPr id="113" name="Picture 98" descr="search.png"/>
              <p:cNvPicPr>
                <a:picLocks noChangeAspect="1"/>
              </p:cNvPicPr>
              <p:nvPr/>
            </p:nvPicPr>
            <p:blipFill>
              <a:blip r:embed="rId9" cstate="email"/>
              <a:srcRect/>
              <a:stretch>
                <a:fillRect/>
              </a:stretch>
            </p:blipFill>
            <p:spPr bwMode="auto">
              <a:xfrm>
                <a:off x="3011973" y="5437374"/>
                <a:ext cx="1199291" cy="1199292"/>
              </a:xfrm>
              <a:prstGeom prst="rect">
                <a:avLst/>
              </a:prstGeom>
              <a:noFill/>
              <a:ln w="9525">
                <a:noFill/>
                <a:miter lim="800000"/>
                <a:headEnd/>
                <a:tailEnd/>
              </a:ln>
            </p:spPr>
          </p:pic>
        </p:grpSp>
        <p:sp>
          <p:nvSpPr>
            <p:cNvPr id="111" name="TextBox 110"/>
            <p:cNvSpPr txBox="1"/>
            <p:nvPr/>
          </p:nvSpPr>
          <p:spPr>
            <a:xfrm>
              <a:off x="8320921" y="6396739"/>
              <a:ext cx="1001250" cy="431008"/>
            </a:xfrm>
            <a:prstGeom prst="rect">
              <a:avLst/>
            </a:prstGeom>
            <a:noFill/>
          </p:spPr>
          <p:txBody>
            <a:bodyPr>
              <a:spAutoFit/>
            </a:bodyPr>
            <a:lstStyle/>
            <a:p>
              <a:pPr algn="ctr" defTabSz="1096963" rtl="0">
                <a:defRPr/>
              </a:pPr>
              <a:r>
                <a:rPr lang="en-US" sz="1100" b="1" dirty="0">
                  <a:solidFill>
                    <a:srgbClr val="FFFFFF"/>
                  </a:solidFill>
                  <a:effectLst>
                    <a:outerShdw blurRad="38100" dist="38100" dir="2700000" algn="tl">
                      <a:srgbClr val="000000">
                        <a:alpha val="43137"/>
                      </a:srgbClr>
                    </a:outerShdw>
                  </a:effectLst>
                  <a:latin typeface="Segoe"/>
                  <a:ea typeface="+mn-ea"/>
                  <a:cs typeface="Arial" pitchFamily="34" charset="0"/>
                </a:rPr>
                <a:t>Live </a:t>
              </a:r>
            </a:p>
            <a:p>
              <a:pPr algn="ctr" defTabSz="1096963" rtl="0">
                <a:defRPr/>
              </a:pPr>
              <a:r>
                <a:rPr lang="en-US" sz="1100" b="1" dirty="0">
                  <a:solidFill>
                    <a:srgbClr val="FFFFFF"/>
                  </a:solidFill>
                  <a:effectLst>
                    <a:outerShdw blurRad="38100" dist="38100" dir="2700000" algn="tl">
                      <a:srgbClr val="000000">
                        <a:alpha val="43137"/>
                      </a:srgbClr>
                    </a:outerShdw>
                  </a:effectLst>
                  <a:latin typeface="Segoe"/>
                  <a:ea typeface="+mn-ea"/>
                  <a:cs typeface="Arial" pitchFamily="34" charset="0"/>
                </a:rPr>
                <a:t>Search </a:t>
              </a:r>
            </a:p>
          </p:txBody>
        </p:sp>
      </p:grpSp>
      <p:grpSp>
        <p:nvGrpSpPr>
          <p:cNvPr id="114" name="Group 89"/>
          <p:cNvGrpSpPr>
            <a:grpSpLocks/>
          </p:cNvGrpSpPr>
          <p:nvPr/>
        </p:nvGrpSpPr>
        <p:grpSpPr bwMode="auto">
          <a:xfrm>
            <a:off x="5959108" y="4255619"/>
            <a:ext cx="734304" cy="651779"/>
            <a:chOff x="10250180" y="5795179"/>
            <a:chExt cx="1102216" cy="1098010"/>
          </a:xfrm>
        </p:grpSpPr>
        <p:grpSp>
          <p:nvGrpSpPr>
            <p:cNvPr id="115" name="Group 223"/>
            <p:cNvGrpSpPr>
              <a:grpSpLocks/>
            </p:cNvGrpSpPr>
            <p:nvPr/>
          </p:nvGrpSpPr>
          <p:grpSpPr bwMode="auto">
            <a:xfrm>
              <a:off x="10437318" y="5795179"/>
              <a:ext cx="686704" cy="686028"/>
              <a:chOff x="4869608" y="4671213"/>
              <a:chExt cx="1498264" cy="1496789"/>
            </a:xfrm>
          </p:grpSpPr>
          <p:sp>
            <p:nvSpPr>
              <p:cNvPr id="117" name="Rounded Rectangle 116"/>
              <p:cNvSpPr>
                <a:spLocks noChangeAspect="1"/>
              </p:cNvSpPr>
              <p:nvPr/>
            </p:nvSpPr>
            <p:spPr>
              <a:xfrm>
                <a:off x="4869608" y="4671213"/>
                <a:ext cx="1498264" cy="1496789"/>
              </a:xfrm>
              <a:prstGeom prst="roundRect">
                <a:avLst/>
              </a:prstGeom>
              <a:solidFill>
                <a:srgbClr val="FFFFFF"/>
              </a:solidFill>
              <a:ln w="19050" cap="flat" cmpd="sng" algn="ctr">
                <a:noFill/>
                <a:prstDash val="solid"/>
              </a:ln>
              <a:effectLst>
                <a:outerShdw blurRad="152400" dist="12000" dir="900000" sy="98000" kx="110000" ky="200000" algn="tl" rotWithShape="0">
                  <a:srgbClr val="000000">
                    <a:alpha val="30000"/>
                  </a:srgbClr>
                </a:outerShdw>
              </a:effectLst>
            </p:spPr>
            <p:txBody>
              <a:bodyPr anchor="ctr"/>
              <a:lstStyle/>
              <a:p>
                <a:pPr algn="ctr" rtl="0">
                  <a:defRPr/>
                </a:pPr>
                <a:endParaRPr lang="en-US" sz="1100" b="1">
                  <a:solidFill>
                    <a:srgbClr val="FFFFFF"/>
                  </a:solidFill>
                  <a:latin typeface="Segoe"/>
                  <a:ea typeface="+mn-ea"/>
                  <a:cs typeface="Arial" pitchFamily="34" charset="0"/>
                </a:endParaRPr>
              </a:p>
            </p:txBody>
          </p:sp>
          <p:pic>
            <p:nvPicPr>
              <p:cNvPr id="118" name="Picture 103" descr="map.png"/>
              <p:cNvPicPr>
                <a:picLocks noChangeAspect="1"/>
              </p:cNvPicPr>
              <p:nvPr/>
            </p:nvPicPr>
            <p:blipFill>
              <a:blip r:embed="rId10" cstate="email"/>
              <a:srcRect/>
              <a:stretch>
                <a:fillRect/>
              </a:stretch>
            </p:blipFill>
            <p:spPr bwMode="auto">
              <a:xfrm>
                <a:off x="5086073" y="4728830"/>
                <a:ext cx="1159030" cy="1197033"/>
              </a:xfrm>
              <a:prstGeom prst="rect">
                <a:avLst/>
              </a:prstGeom>
              <a:noFill/>
              <a:ln w="9525">
                <a:noFill/>
                <a:miter lim="800000"/>
                <a:headEnd/>
                <a:tailEnd/>
              </a:ln>
            </p:spPr>
          </p:pic>
        </p:grpSp>
        <p:sp>
          <p:nvSpPr>
            <p:cNvPr id="116" name="TextBox 115"/>
            <p:cNvSpPr txBox="1"/>
            <p:nvPr/>
          </p:nvSpPr>
          <p:spPr>
            <a:xfrm>
              <a:off x="10250180" y="6462158"/>
              <a:ext cx="1102216" cy="431031"/>
            </a:xfrm>
            <a:prstGeom prst="rect">
              <a:avLst/>
            </a:prstGeom>
            <a:noFill/>
          </p:spPr>
          <p:txBody>
            <a:bodyPr>
              <a:spAutoFit/>
            </a:bodyPr>
            <a:lstStyle/>
            <a:p>
              <a:pPr algn="ctr" defTabSz="1096963" rtl="0">
                <a:defRPr/>
              </a:pPr>
              <a:r>
                <a:rPr lang="en-US" sz="1100" b="1" dirty="0">
                  <a:solidFill>
                    <a:srgbClr val="FFFFFF"/>
                  </a:solidFill>
                  <a:effectLst>
                    <a:outerShdw blurRad="38100" dist="38100" dir="2700000" algn="tl">
                      <a:srgbClr val="000000">
                        <a:alpha val="43137"/>
                      </a:srgbClr>
                    </a:outerShdw>
                  </a:effectLst>
                  <a:latin typeface="Segoe"/>
                  <a:ea typeface="+mn-ea"/>
                  <a:cs typeface="Arial" pitchFamily="34" charset="0"/>
                </a:rPr>
                <a:t>Virtual </a:t>
              </a:r>
            </a:p>
            <a:p>
              <a:pPr algn="ctr" defTabSz="1096963" rtl="0">
                <a:defRPr/>
              </a:pPr>
              <a:r>
                <a:rPr lang="en-US" sz="1100" b="1" dirty="0">
                  <a:solidFill>
                    <a:srgbClr val="FFFFFF"/>
                  </a:solidFill>
                  <a:effectLst>
                    <a:outerShdw blurRad="38100" dist="38100" dir="2700000" algn="tl">
                      <a:srgbClr val="000000">
                        <a:alpha val="43137"/>
                      </a:srgbClr>
                    </a:outerShdw>
                  </a:effectLst>
                  <a:latin typeface="Segoe"/>
                  <a:ea typeface="+mn-ea"/>
                  <a:cs typeface="Arial" pitchFamily="34" charset="0"/>
                </a:rPr>
                <a:t>Earth</a:t>
              </a:r>
            </a:p>
          </p:txBody>
        </p:sp>
      </p:grpSp>
      <p:grpSp>
        <p:nvGrpSpPr>
          <p:cNvPr id="119" name="Group 56"/>
          <p:cNvGrpSpPr>
            <a:grpSpLocks/>
          </p:cNvGrpSpPr>
          <p:nvPr/>
        </p:nvGrpSpPr>
        <p:grpSpPr bwMode="auto">
          <a:xfrm>
            <a:off x="4691882" y="4255619"/>
            <a:ext cx="1062892" cy="643295"/>
            <a:chOff x="1328583" y="6930366"/>
            <a:chExt cx="1596190" cy="1083538"/>
          </a:xfrm>
        </p:grpSpPr>
        <p:grpSp>
          <p:nvGrpSpPr>
            <p:cNvPr id="126" name="Group 262"/>
            <p:cNvGrpSpPr>
              <a:grpSpLocks/>
            </p:cNvGrpSpPr>
            <p:nvPr/>
          </p:nvGrpSpPr>
          <p:grpSpPr bwMode="auto">
            <a:xfrm>
              <a:off x="1779197" y="6930366"/>
              <a:ext cx="685441" cy="685915"/>
              <a:chOff x="6875360" y="5437619"/>
              <a:chExt cx="1495507" cy="1496541"/>
            </a:xfrm>
          </p:grpSpPr>
          <p:sp>
            <p:nvSpPr>
              <p:cNvPr id="128" name="Rounded Rectangle 127"/>
              <p:cNvSpPr/>
              <p:nvPr/>
            </p:nvSpPr>
            <p:spPr>
              <a:xfrm>
                <a:off x="6875360" y="5437619"/>
                <a:ext cx="1495507" cy="1496541"/>
              </a:xfrm>
              <a:prstGeom prst="roundRect">
                <a:avLst/>
              </a:prstGeom>
              <a:solidFill>
                <a:srgbClr val="FFFFFF"/>
              </a:solidFill>
              <a:ln w="19050" cap="flat" cmpd="sng" algn="ctr">
                <a:noFill/>
                <a:prstDash val="solid"/>
              </a:ln>
              <a:effectLst>
                <a:outerShdw blurRad="152400" dist="12000" dir="900000" sy="98000" kx="110000" ky="200000" algn="tl" rotWithShape="0">
                  <a:srgbClr val="000000">
                    <a:alpha val="30000"/>
                  </a:srgbClr>
                </a:outerShdw>
              </a:effectLst>
            </p:spPr>
            <p:txBody>
              <a:bodyPr anchor="ctr"/>
              <a:lstStyle/>
              <a:p>
                <a:pPr algn="ctr" rtl="0">
                  <a:defRPr/>
                </a:pPr>
                <a:endParaRPr lang="en-US" sz="1100" b="1">
                  <a:solidFill>
                    <a:srgbClr val="FFFFFF"/>
                  </a:solidFill>
                  <a:latin typeface="Segoe"/>
                  <a:ea typeface="+mn-ea"/>
                  <a:cs typeface="Arial" pitchFamily="34" charset="0"/>
                </a:endParaRPr>
              </a:p>
            </p:txBody>
          </p:sp>
          <p:pic>
            <p:nvPicPr>
              <p:cNvPr id="129" name="Picture 108" descr="contacts.png"/>
              <p:cNvPicPr>
                <a:picLocks noChangeAspect="1"/>
              </p:cNvPicPr>
              <p:nvPr/>
            </p:nvPicPr>
            <p:blipFill>
              <a:blip r:embed="rId11" cstate="email"/>
              <a:srcRect/>
              <a:stretch>
                <a:fillRect/>
              </a:stretch>
            </p:blipFill>
            <p:spPr bwMode="auto">
              <a:xfrm>
                <a:off x="6875879" y="5672267"/>
                <a:ext cx="1476339" cy="1050359"/>
              </a:xfrm>
              <a:prstGeom prst="rect">
                <a:avLst/>
              </a:prstGeom>
              <a:noFill/>
              <a:ln w="9525">
                <a:noFill/>
                <a:miter lim="800000"/>
                <a:headEnd/>
                <a:tailEnd/>
              </a:ln>
            </p:spPr>
          </p:pic>
        </p:grpSp>
        <p:sp>
          <p:nvSpPr>
            <p:cNvPr id="127" name="TextBox 126"/>
            <p:cNvSpPr txBox="1"/>
            <p:nvPr/>
          </p:nvSpPr>
          <p:spPr>
            <a:xfrm>
              <a:off x="1328583" y="7582944"/>
              <a:ext cx="1596190" cy="430960"/>
            </a:xfrm>
            <a:prstGeom prst="rect">
              <a:avLst/>
            </a:prstGeom>
            <a:noFill/>
          </p:spPr>
          <p:txBody>
            <a:bodyPr>
              <a:spAutoFit/>
            </a:bodyPr>
            <a:lstStyle/>
            <a:p>
              <a:pPr algn="ctr" defTabSz="1096963" rtl="0">
                <a:defRPr/>
              </a:pPr>
              <a:r>
                <a:rPr lang="en-US" sz="1100" b="1" dirty="0">
                  <a:solidFill>
                    <a:srgbClr val="FFFFFF"/>
                  </a:solidFill>
                  <a:effectLst>
                    <a:outerShdw blurRad="38100" dist="38100" dir="2700000" algn="tl">
                      <a:srgbClr val="000000">
                        <a:alpha val="43137"/>
                      </a:srgbClr>
                    </a:outerShdw>
                  </a:effectLst>
                  <a:latin typeface="Segoe"/>
                  <a:ea typeface="+mn-ea"/>
                  <a:cs typeface="Arial" pitchFamily="34" charset="0"/>
                </a:rPr>
                <a:t>Live </a:t>
              </a:r>
            </a:p>
            <a:p>
              <a:pPr algn="ctr" defTabSz="1096963" rtl="0">
                <a:defRPr/>
              </a:pPr>
              <a:r>
                <a:rPr lang="en-US" sz="1100" b="1" dirty="0">
                  <a:solidFill>
                    <a:srgbClr val="FFFFFF"/>
                  </a:solidFill>
                  <a:effectLst>
                    <a:outerShdw blurRad="38100" dist="38100" dir="2700000" algn="tl">
                      <a:srgbClr val="000000">
                        <a:alpha val="43137"/>
                      </a:srgbClr>
                    </a:outerShdw>
                  </a:effectLst>
                  <a:latin typeface="Segoe"/>
                  <a:ea typeface="+mn-ea"/>
                  <a:cs typeface="Arial" pitchFamily="34" charset="0"/>
                </a:rPr>
                <a:t>Contacts</a:t>
              </a:r>
            </a:p>
          </p:txBody>
        </p:sp>
      </p:grpSp>
      <p:grpSp>
        <p:nvGrpSpPr>
          <p:cNvPr id="130" name="Group 227"/>
          <p:cNvGrpSpPr/>
          <p:nvPr/>
        </p:nvGrpSpPr>
        <p:grpSpPr>
          <a:xfrm>
            <a:off x="8169607" y="4254149"/>
            <a:ext cx="764693" cy="791593"/>
            <a:chOff x="8139627" y="3883439"/>
            <a:chExt cx="764693" cy="791593"/>
          </a:xfrm>
        </p:grpSpPr>
        <p:sp>
          <p:nvSpPr>
            <p:cNvPr id="131" name="Rounded Rectangle 130"/>
            <p:cNvSpPr/>
            <p:nvPr/>
          </p:nvSpPr>
          <p:spPr>
            <a:xfrm>
              <a:off x="8215691" y="3884909"/>
              <a:ext cx="523530" cy="407227"/>
            </a:xfrm>
            <a:prstGeom prst="roundRect">
              <a:avLst/>
            </a:prstGeom>
            <a:solidFill>
              <a:srgbClr val="FFFFFF"/>
            </a:solidFill>
            <a:ln w="19050" cap="flat" cmpd="sng" algn="ctr">
              <a:noFill/>
              <a:prstDash val="solid"/>
            </a:ln>
            <a:effectLst>
              <a:outerShdw blurRad="152400" dist="12000" dir="900000" sy="98000" kx="110000" ky="200000" algn="tl" rotWithShape="0">
                <a:srgbClr val="000000">
                  <a:alpha val="30000"/>
                </a:srgbClr>
              </a:outerShdw>
            </a:effectLst>
          </p:spPr>
          <p:txBody>
            <a:bodyPr anchor="ctr"/>
            <a:lstStyle/>
            <a:p>
              <a:pPr algn="ctr" rtl="0">
                <a:defRPr/>
              </a:pPr>
              <a:endParaRPr lang="en-US" sz="1100" b="1">
                <a:solidFill>
                  <a:srgbClr val="FFFFFF"/>
                </a:solidFill>
                <a:latin typeface="Segoe"/>
                <a:ea typeface="+mn-ea"/>
                <a:cs typeface="Arial" pitchFamily="34" charset="0"/>
              </a:endParaRPr>
            </a:p>
          </p:txBody>
        </p:sp>
        <p:sp>
          <p:nvSpPr>
            <p:cNvPr id="132" name="TextBox 131"/>
            <p:cNvSpPr txBox="1"/>
            <p:nvPr/>
          </p:nvSpPr>
          <p:spPr>
            <a:xfrm>
              <a:off x="8139627" y="4413422"/>
              <a:ext cx="764693" cy="261610"/>
            </a:xfrm>
            <a:prstGeom prst="rect">
              <a:avLst/>
            </a:prstGeom>
            <a:noFill/>
          </p:spPr>
          <p:txBody>
            <a:bodyPr wrap="square">
              <a:spAutoFit/>
            </a:bodyPr>
            <a:lstStyle/>
            <a:p>
              <a:pPr algn="ctr" defTabSz="1096963" rtl="0">
                <a:defRPr/>
              </a:pPr>
              <a:r>
                <a:rPr lang="en-US" sz="1100" b="1" dirty="0">
                  <a:solidFill>
                    <a:srgbClr val="FFFFFF"/>
                  </a:solidFill>
                  <a:effectLst>
                    <a:outerShdw blurRad="38100" dist="38100" dir="2700000" algn="tl">
                      <a:srgbClr val="000000">
                        <a:alpha val="43137"/>
                      </a:srgbClr>
                    </a:outerShdw>
                  </a:effectLst>
                  <a:latin typeface="Segoe"/>
                  <a:ea typeface="+mn-ea"/>
                  <a:cs typeface="Arial" pitchFamily="34" charset="0"/>
                </a:rPr>
                <a:t>Live ID</a:t>
              </a:r>
            </a:p>
          </p:txBody>
        </p:sp>
        <p:pic>
          <p:nvPicPr>
            <p:cNvPr id="133" name="Picture 111" descr="liveid.png"/>
            <p:cNvPicPr>
              <a:picLocks noChangeAspect="1"/>
            </p:cNvPicPr>
            <p:nvPr/>
          </p:nvPicPr>
          <p:blipFill>
            <a:blip r:embed="rId12" cstate="email"/>
            <a:srcRect/>
            <a:stretch>
              <a:fillRect/>
            </a:stretch>
          </p:blipFill>
          <p:spPr bwMode="auto">
            <a:xfrm>
              <a:off x="8318139" y="3883439"/>
              <a:ext cx="380989" cy="392000"/>
            </a:xfrm>
            <a:prstGeom prst="rect">
              <a:avLst/>
            </a:prstGeom>
            <a:noFill/>
            <a:ln w="9525">
              <a:noFill/>
              <a:miter lim="800000"/>
              <a:headEnd/>
              <a:tailEnd/>
            </a:ln>
          </p:spPr>
        </p:pic>
      </p:grpSp>
      <p:sp>
        <p:nvSpPr>
          <p:cNvPr id="134" name="Rounded Rectangle 133"/>
          <p:cNvSpPr/>
          <p:nvPr/>
        </p:nvSpPr>
        <p:spPr>
          <a:xfrm>
            <a:off x="1170429" y="1729199"/>
            <a:ext cx="1116864" cy="3370286"/>
          </a:xfrm>
          <a:prstGeom prst="roundRect">
            <a:avLst/>
          </a:prstGeom>
          <a:solidFill>
            <a:srgbClr val="0070C0">
              <a:alpha val="28000"/>
            </a:srgbClr>
          </a:solidFill>
          <a:ln w="19050" cap="flat" cmpd="sng" algn="ctr">
            <a:noFill/>
            <a:prstDash val="solid"/>
            <a:headEnd type="none" w="med" len="med"/>
            <a:tailEnd type="none" w="med" len="med"/>
          </a:ln>
          <a:effectLst/>
          <a:scene3d>
            <a:camera prst="orthographicFront"/>
            <a:lightRig rig="threePt" dir="t"/>
          </a:scene3d>
          <a:sp3d>
            <a:bevelT/>
          </a:sp3d>
        </p:spPr>
        <p:txBody>
          <a:bodyPr lIns="109728" tIns="54864" rIns="109728" bIns="54864" anchor="t"/>
          <a:lstStyle/>
          <a:p>
            <a:pPr marL="0" lvl="0" algn="ctr" defTabSz="914400" fontAlgn="base">
              <a:spcBef>
                <a:spcPct val="0"/>
              </a:spcBef>
              <a:spcAft>
                <a:spcPct val="0"/>
              </a:spcAft>
              <a:defRPr/>
            </a:pPr>
            <a:r>
              <a:rPr lang="en-US" sz="1100" b="1" dirty="0">
                <a:solidFill>
                  <a:srgbClr val="FFFFFF"/>
                </a:solidFill>
                <a:effectLst>
                  <a:outerShdw blurRad="38100" dist="38100" dir="2700000" algn="tl">
                    <a:srgbClr val="000000">
                      <a:alpha val="43137"/>
                    </a:srgbClr>
                  </a:outerShdw>
                </a:effectLst>
                <a:latin typeface="Segoe"/>
              </a:rPr>
              <a:t>Additional SDKs &amp; APIs</a:t>
            </a:r>
          </a:p>
          <a:p>
            <a:pPr marL="0" lvl="0" algn="ctr" defTabSz="914400"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a:p>
            <a:pPr marL="0" lvl="0" algn="l" defTabSz="914400" fontAlgn="base">
              <a:spcBef>
                <a:spcPct val="0"/>
              </a:spcBef>
              <a:spcAft>
                <a:spcPct val="0"/>
              </a:spcAft>
              <a:defRPr/>
            </a:pPr>
            <a:r>
              <a:rPr lang="en-US" sz="1100" b="1" dirty="0" err="1">
                <a:solidFill>
                  <a:srgbClr val="FFFFFF"/>
                </a:solidFill>
                <a:effectLst>
                  <a:outerShdw blurRad="38100" dist="38100" dir="2700000" algn="tl">
                    <a:srgbClr val="000000">
                      <a:alpha val="43137"/>
                    </a:srgbClr>
                  </a:outerShdw>
                </a:effectLst>
                <a:latin typeface="Segoe"/>
              </a:rPr>
              <a:t>Silverlight</a:t>
            </a:r>
            <a:endParaRPr lang="en-US" sz="1100" b="1" dirty="0">
              <a:solidFill>
                <a:srgbClr val="FFFFFF"/>
              </a:solidFill>
              <a:effectLst>
                <a:outerShdw blurRad="38100" dist="38100" dir="2700000" algn="tl">
                  <a:srgbClr val="000000">
                    <a:alpha val="43137"/>
                  </a:srgbClr>
                </a:outerShdw>
              </a:effectLst>
              <a:latin typeface="Segoe"/>
            </a:endParaRPr>
          </a:p>
          <a:p>
            <a:pPr marL="0" lvl="0" algn="l" defTabSz="914400"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a:p>
            <a:pPr marL="0" lvl="0" algn="l" defTabSz="914400"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a:p>
            <a:pPr marL="0" lvl="0" algn="l" defTabSz="914400"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a:p>
            <a:pPr marL="0" lvl="0" algn="l" defTabSz="914400" fontAlgn="base">
              <a:spcBef>
                <a:spcPct val="0"/>
              </a:spcBef>
              <a:spcAft>
                <a:spcPct val="0"/>
              </a:spcAft>
              <a:defRPr/>
            </a:pPr>
            <a:r>
              <a:rPr lang="en-US" sz="1100" b="1" dirty="0">
                <a:solidFill>
                  <a:srgbClr val="FFFFFF"/>
                </a:solidFill>
                <a:effectLst>
                  <a:outerShdw blurRad="38100" dist="38100" dir="2700000" algn="tl">
                    <a:srgbClr val="000000">
                      <a:alpha val="43137"/>
                    </a:srgbClr>
                  </a:outerShdw>
                </a:effectLst>
                <a:latin typeface="Segoe"/>
              </a:rPr>
              <a:t>Agents SDK</a:t>
            </a:r>
          </a:p>
          <a:p>
            <a:pPr marL="0" lvl="0" algn="l" defTabSz="914400"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a:p>
            <a:pPr marL="0" lvl="0" algn="l" defTabSz="914400"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a:p>
            <a:pPr marL="0" lvl="0" algn="l" defTabSz="914400"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a:p>
            <a:pPr marL="0" lvl="0" algn="l" defTabSz="914400"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a:p>
            <a:pPr marL="0" lvl="0" algn="l" defTabSz="914400" fontAlgn="base">
              <a:spcBef>
                <a:spcPct val="0"/>
              </a:spcBef>
              <a:spcAft>
                <a:spcPct val="0"/>
              </a:spcAft>
              <a:defRPr/>
            </a:pPr>
            <a:r>
              <a:rPr lang="en-US" sz="1100" b="1" dirty="0">
                <a:solidFill>
                  <a:srgbClr val="FFFFFF"/>
                </a:solidFill>
                <a:effectLst>
                  <a:outerShdw blurRad="38100" dist="38100" dir="2700000" algn="tl">
                    <a:srgbClr val="000000">
                      <a:alpha val="43137"/>
                    </a:srgbClr>
                  </a:outerShdw>
                </a:effectLst>
                <a:latin typeface="Segoe"/>
              </a:rPr>
              <a:t>Alerts SDK</a:t>
            </a:r>
          </a:p>
          <a:p>
            <a:pPr marL="457200" lvl="1" algn="l" defTabSz="1096963" fontAlgn="base">
              <a:spcBef>
                <a:spcPct val="0"/>
              </a:spcBef>
              <a:spcAft>
                <a:spcPct val="0"/>
              </a:spcAft>
              <a:defRPr/>
            </a:pPr>
            <a:endParaRPr lang="en-US" sz="1100" b="1" dirty="0">
              <a:solidFill>
                <a:srgbClr val="FFFFFF"/>
              </a:solidFill>
              <a:effectLst>
                <a:outerShdw blurRad="38100" dist="38100" dir="2700000" algn="tl">
                  <a:srgbClr val="000000">
                    <a:alpha val="43137"/>
                  </a:srgbClr>
                </a:outerShdw>
              </a:effectLst>
              <a:latin typeface="Segoe"/>
            </a:endParaRPr>
          </a:p>
        </p:txBody>
      </p:sp>
      <p:sp>
        <p:nvSpPr>
          <p:cNvPr id="135" name="Rounded Rectangle 134"/>
          <p:cNvSpPr/>
          <p:nvPr/>
        </p:nvSpPr>
        <p:spPr>
          <a:xfrm>
            <a:off x="26112" y="1728008"/>
            <a:ext cx="1116864" cy="3370286"/>
          </a:xfrm>
          <a:prstGeom prst="roundRect">
            <a:avLst/>
          </a:prstGeom>
          <a:solidFill>
            <a:srgbClr val="0070C0">
              <a:alpha val="28000"/>
            </a:srgbClr>
          </a:solidFill>
          <a:ln w="19050" cap="flat" cmpd="sng" algn="ctr">
            <a:noFill/>
            <a:prstDash val="solid"/>
            <a:headEnd type="none" w="med" len="med"/>
            <a:tailEnd type="none" w="med" len="med"/>
          </a:ln>
          <a:effectLst/>
          <a:scene3d>
            <a:camera prst="orthographicFront"/>
            <a:lightRig rig="threePt" dir="t"/>
          </a:scene3d>
          <a:sp3d>
            <a:bevelT/>
          </a:sp3d>
        </p:spPr>
        <p:txBody>
          <a:bodyPr lIns="109728" tIns="54864" rIns="109728" bIns="54864"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Client-side SDKs &amp; APIs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IM Activity SDK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IM Add-In SDK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Writer Add-In SDK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Live ID Client SDK</a:t>
            </a:r>
          </a:p>
          <a:p>
            <a:pPr marL="457200" marR="0" lvl="1" indent="0" algn="l" defTabSz="1096963"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pic>
        <p:nvPicPr>
          <p:cNvPr id="136" name="Picture 2"/>
          <p:cNvPicPr>
            <a:picLocks noChangeAspect="1" noChangeArrowheads="1"/>
          </p:cNvPicPr>
          <p:nvPr/>
        </p:nvPicPr>
        <p:blipFill>
          <a:blip r:embed="rId13" cstate="email"/>
          <a:srcRect/>
          <a:stretch>
            <a:fillRect/>
          </a:stretch>
        </p:blipFill>
        <p:spPr bwMode="auto">
          <a:xfrm>
            <a:off x="1500166" y="4364265"/>
            <a:ext cx="411453" cy="390211"/>
          </a:xfrm>
          <a:prstGeom prst="rect">
            <a:avLst/>
          </a:prstGeom>
          <a:noFill/>
          <a:ln w="9525">
            <a:noFill/>
            <a:miter lim="800000"/>
            <a:headEnd/>
            <a:tailEnd/>
          </a:ln>
          <a:effectLst/>
        </p:spPr>
      </p:pic>
      <p:pic>
        <p:nvPicPr>
          <p:cNvPr id="137" name="Picture 4" descr="Microsoft Agent">
            <a:hlinkClick r:id="rId14"/>
          </p:cNvPr>
          <p:cNvPicPr>
            <a:picLocks noChangeAspect="1" noChangeArrowheads="1"/>
          </p:cNvPicPr>
          <p:nvPr/>
        </p:nvPicPr>
        <p:blipFill>
          <a:blip r:embed="rId15"/>
          <a:srcRect l="8658" t="11132" r="71509" b="7988"/>
          <a:stretch>
            <a:fillRect/>
          </a:stretch>
        </p:blipFill>
        <p:spPr bwMode="auto">
          <a:xfrm>
            <a:off x="1571604" y="3529019"/>
            <a:ext cx="350155" cy="34270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38" name="Picture 137"/>
          <p:cNvPicPr/>
          <p:nvPr/>
        </p:nvPicPr>
        <p:blipFill>
          <a:blip r:embed="rId16"/>
          <a:srcRect r="6249" b="17682"/>
          <a:stretch>
            <a:fillRect/>
          </a:stretch>
        </p:blipFill>
        <p:spPr bwMode="auto">
          <a:xfrm>
            <a:off x="1571604" y="2728140"/>
            <a:ext cx="357190" cy="357190"/>
          </a:xfrm>
          <a:prstGeom prst="rect">
            <a:avLst/>
          </a:prstGeom>
          <a:noFill/>
          <a:ln w="9525">
            <a:noFill/>
            <a:miter lim="800000"/>
            <a:headEnd/>
            <a:tailEnd/>
          </a:ln>
        </p:spPr>
      </p:pic>
      <p:sp>
        <p:nvSpPr>
          <p:cNvPr id="139" name="Rounded Rectangle 138"/>
          <p:cNvSpPr/>
          <p:nvPr/>
        </p:nvSpPr>
        <p:spPr bwMode="auto">
          <a:xfrm>
            <a:off x="2315997" y="1731903"/>
            <a:ext cx="6857983" cy="1824050"/>
          </a:xfrm>
          <a:prstGeom prst="roundRect">
            <a:avLst>
              <a:gd name="adj" fmla="val 8264"/>
            </a:avLst>
          </a:prstGeom>
          <a:solidFill>
            <a:srgbClr val="6A366E">
              <a:alpha val="50000"/>
            </a:srgbClr>
          </a:solidFill>
          <a:ln w="19050" cap="flat" cmpd="sng" algn="ctr">
            <a:solidFill>
              <a:srgbClr val="CC3300"/>
            </a:solidFill>
            <a:prstDash val="solid"/>
            <a:headEnd type="none" w="med" len="med"/>
            <a:tailEnd type="none" w="med" len="med"/>
          </a:ln>
          <a:effectLst/>
          <a:scene3d>
            <a:camera prst="orthographicFront"/>
            <a:lightRig rig="threePt" dir="t"/>
          </a:scene3d>
          <a:sp3d>
            <a:bevelT/>
          </a:sp3d>
        </p:spPr>
        <p:txBody>
          <a:bodyPr lIns="109728" tIns="0" rIns="109728" bIns="54864"/>
          <a:lstStyle/>
          <a:p>
            <a:pPr marL="0" marR="0" lvl="0" indent="0" algn="ctr" defTabSz="10969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Arial" pitchFamily="34" charset="0"/>
              </a:rPr>
              <a:t>Web Controls for </a:t>
            </a:r>
            <a:r>
              <a:rPr kumimoji="0" lang="en-US" sz="1200" b="1"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Segoe"/>
                <a:ea typeface="+mn-ea"/>
                <a:cs typeface="Arial" pitchFamily="34" charset="0"/>
              </a:rPr>
              <a:t>Mashups</a:t>
            </a:r>
            <a:endParaRPr kumimoji="0" lang="en-US" sz="1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Arial" pitchFamily="34" charset="0"/>
            </a:endParaRPr>
          </a:p>
        </p:txBody>
      </p:sp>
      <p:pic>
        <p:nvPicPr>
          <p:cNvPr id="140" name="Picture 8"/>
          <p:cNvPicPr>
            <a:picLocks noChangeAspect="1" noChangeArrowheads="1"/>
          </p:cNvPicPr>
          <p:nvPr/>
        </p:nvPicPr>
        <p:blipFill>
          <a:blip r:embed="rId17" cstate="email"/>
          <a:srcRect/>
          <a:stretch>
            <a:fillRect/>
          </a:stretch>
        </p:blipFill>
        <p:spPr bwMode="auto">
          <a:xfrm>
            <a:off x="2485854" y="2732035"/>
            <a:ext cx="877668" cy="677307"/>
          </a:xfrm>
          <a:prstGeom prst="rect">
            <a:avLst/>
          </a:prstGeom>
          <a:noFill/>
          <a:ln w="9525">
            <a:noFill/>
            <a:miter lim="800000"/>
            <a:headEnd/>
            <a:tailEnd/>
          </a:ln>
        </p:spPr>
      </p:pic>
      <p:pic>
        <p:nvPicPr>
          <p:cNvPr id="141" name="Picture 9"/>
          <p:cNvPicPr>
            <a:picLocks noChangeAspect="1" noChangeArrowheads="1"/>
          </p:cNvPicPr>
          <p:nvPr/>
        </p:nvPicPr>
        <p:blipFill>
          <a:blip r:embed="rId18" cstate="email"/>
          <a:srcRect/>
          <a:stretch>
            <a:fillRect/>
          </a:stretch>
        </p:blipFill>
        <p:spPr bwMode="auto">
          <a:xfrm>
            <a:off x="2485854" y="2017655"/>
            <a:ext cx="877668" cy="632661"/>
          </a:xfrm>
          <a:prstGeom prst="rect">
            <a:avLst/>
          </a:prstGeom>
          <a:noFill/>
          <a:ln w="9525">
            <a:noFill/>
            <a:miter lim="800000"/>
            <a:headEnd/>
            <a:tailEnd/>
          </a:ln>
        </p:spPr>
      </p:pic>
      <p:pic>
        <p:nvPicPr>
          <p:cNvPr id="142" name="Picture 6"/>
          <p:cNvPicPr>
            <a:picLocks noChangeAspect="1" noChangeArrowheads="1"/>
          </p:cNvPicPr>
          <p:nvPr/>
        </p:nvPicPr>
        <p:blipFill>
          <a:blip r:embed="rId19" cstate="email"/>
          <a:srcRect/>
          <a:stretch>
            <a:fillRect/>
          </a:stretch>
        </p:blipFill>
        <p:spPr bwMode="auto">
          <a:xfrm>
            <a:off x="3557863" y="1946217"/>
            <a:ext cx="955908" cy="1428760"/>
          </a:xfrm>
          <a:prstGeom prst="rect">
            <a:avLst/>
          </a:prstGeom>
          <a:noFill/>
          <a:ln w="9525">
            <a:noFill/>
            <a:miter lim="800000"/>
            <a:headEnd/>
            <a:tailEnd/>
          </a:ln>
        </p:spPr>
      </p:pic>
      <p:grpSp>
        <p:nvGrpSpPr>
          <p:cNvPr id="143" name="Group 88"/>
          <p:cNvGrpSpPr/>
          <p:nvPr/>
        </p:nvGrpSpPr>
        <p:grpSpPr>
          <a:xfrm>
            <a:off x="4627776" y="2020310"/>
            <a:ext cx="981619" cy="1360251"/>
            <a:chOff x="4597796" y="1575458"/>
            <a:chExt cx="981619" cy="1360251"/>
          </a:xfrm>
        </p:grpSpPr>
        <p:pic>
          <p:nvPicPr>
            <p:cNvPr id="144" name="Picture 3"/>
            <p:cNvPicPr>
              <a:picLocks noChangeAspect="1" noChangeArrowheads="1"/>
            </p:cNvPicPr>
            <p:nvPr/>
          </p:nvPicPr>
          <p:blipFill>
            <a:blip r:embed="rId20" cstate="email"/>
            <a:srcRect/>
            <a:stretch>
              <a:fillRect/>
            </a:stretch>
          </p:blipFill>
          <p:spPr bwMode="auto">
            <a:xfrm>
              <a:off x="4597796" y="1575458"/>
              <a:ext cx="903555" cy="1022335"/>
            </a:xfrm>
            <a:prstGeom prst="rect">
              <a:avLst/>
            </a:prstGeom>
            <a:noFill/>
            <a:ln w="9525">
              <a:noFill/>
              <a:miter lim="800000"/>
              <a:headEnd/>
              <a:tailEnd/>
            </a:ln>
          </p:spPr>
        </p:pic>
        <p:pic>
          <p:nvPicPr>
            <p:cNvPr id="145" name="Picture 2"/>
            <p:cNvPicPr>
              <a:picLocks noChangeAspect="1" noChangeArrowheads="1"/>
            </p:cNvPicPr>
            <p:nvPr/>
          </p:nvPicPr>
          <p:blipFill>
            <a:blip r:embed="rId21" cstate="email"/>
            <a:srcRect/>
            <a:stretch>
              <a:fillRect/>
            </a:stretch>
          </p:blipFill>
          <p:spPr bwMode="auto">
            <a:xfrm>
              <a:off x="4675860" y="1913374"/>
              <a:ext cx="903555" cy="1022335"/>
            </a:xfrm>
            <a:prstGeom prst="rect">
              <a:avLst/>
            </a:prstGeom>
            <a:noFill/>
            <a:ln w="9525">
              <a:noFill/>
              <a:miter lim="800000"/>
              <a:headEnd/>
              <a:tailEnd/>
            </a:ln>
          </p:spPr>
        </p:pic>
      </p:grpSp>
      <p:pic>
        <p:nvPicPr>
          <p:cNvPr id="146" name="Picture 95"/>
          <p:cNvPicPr>
            <a:picLocks noChangeAspect="1" noChangeArrowheads="1"/>
          </p:cNvPicPr>
          <p:nvPr/>
        </p:nvPicPr>
        <p:blipFill>
          <a:blip r:embed="rId22" cstate="email"/>
          <a:srcRect/>
          <a:stretch>
            <a:fillRect/>
          </a:stretch>
        </p:blipFill>
        <p:spPr bwMode="auto">
          <a:xfrm>
            <a:off x="5816459" y="1992604"/>
            <a:ext cx="922236" cy="953745"/>
          </a:xfrm>
          <a:prstGeom prst="rect">
            <a:avLst/>
          </a:prstGeom>
          <a:gradFill rotWithShape="1">
            <a:gsLst>
              <a:gs pos="0">
                <a:srgbClr val="000000">
                  <a:tint val="73000"/>
                  <a:satMod val="150000"/>
                </a:srgbClr>
              </a:gs>
              <a:gs pos="25000">
                <a:srgbClr val="000000">
                  <a:tint val="96000"/>
                  <a:shade val="80000"/>
                  <a:satMod val="105000"/>
                </a:srgbClr>
              </a:gs>
              <a:gs pos="38000">
                <a:srgbClr val="000000">
                  <a:tint val="96000"/>
                  <a:shade val="59000"/>
                  <a:satMod val="120000"/>
                </a:srgbClr>
              </a:gs>
              <a:gs pos="55000">
                <a:srgbClr val="000000">
                  <a:shade val="57000"/>
                  <a:satMod val="120000"/>
                </a:srgbClr>
              </a:gs>
              <a:gs pos="80000">
                <a:srgbClr val="000000">
                  <a:shade val="56000"/>
                  <a:satMod val="145000"/>
                </a:srgbClr>
              </a:gs>
              <a:gs pos="88000">
                <a:srgbClr val="000000">
                  <a:shade val="63000"/>
                  <a:satMod val="160000"/>
                </a:srgbClr>
              </a:gs>
              <a:gs pos="100000">
                <a:srgbClr val="000000">
                  <a:tint val="99555"/>
                  <a:satMod val="155000"/>
                </a:srgbClr>
              </a:gs>
            </a:gsLst>
            <a:lin ang="5400000" scaled="1"/>
          </a:gradFill>
          <a:ln w="9525" cap="flat" cmpd="sng" algn="ctr">
            <a:noFill/>
            <a:prstDash val="solid"/>
          </a:ln>
          <a:effectLst/>
        </p:spPr>
      </p:pic>
      <p:pic>
        <p:nvPicPr>
          <p:cNvPr id="150" name="Picture 10"/>
          <p:cNvPicPr>
            <a:picLocks noChangeAspect="1" noChangeArrowheads="1"/>
          </p:cNvPicPr>
          <p:nvPr/>
        </p:nvPicPr>
        <p:blipFill>
          <a:blip r:embed="rId23" cstate="email"/>
          <a:srcRect/>
          <a:stretch>
            <a:fillRect/>
          </a:stretch>
        </p:blipFill>
        <p:spPr bwMode="auto">
          <a:xfrm>
            <a:off x="6096271" y="2446283"/>
            <a:ext cx="692381" cy="1005715"/>
          </a:xfrm>
          <a:prstGeom prst="rect">
            <a:avLst/>
          </a:prstGeom>
          <a:noFill/>
          <a:ln w="9525">
            <a:noFill/>
            <a:miter lim="800000"/>
            <a:headEnd/>
            <a:tailEnd/>
          </a:ln>
        </p:spPr>
      </p:pic>
      <p:pic>
        <p:nvPicPr>
          <p:cNvPr id="151" name="Picture 3"/>
          <p:cNvPicPr>
            <a:picLocks noChangeAspect="1" noChangeArrowheads="1"/>
          </p:cNvPicPr>
          <p:nvPr/>
        </p:nvPicPr>
        <p:blipFill>
          <a:blip r:embed="rId24" cstate="email"/>
          <a:srcRect/>
          <a:stretch>
            <a:fillRect/>
          </a:stretch>
        </p:blipFill>
        <p:spPr bwMode="auto">
          <a:xfrm>
            <a:off x="8057104" y="1814771"/>
            <a:ext cx="1047060" cy="774388"/>
          </a:xfrm>
          <a:prstGeom prst="rect">
            <a:avLst/>
          </a:prstGeom>
          <a:noFill/>
          <a:ln w="9525">
            <a:noFill/>
            <a:miter lim="800000"/>
            <a:headEnd/>
            <a:tailEnd/>
          </a:ln>
        </p:spPr>
      </p:pic>
      <p:pic>
        <p:nvPicPr>
          <p:cNvPr id="155" name="Picture 3"/>
          <p:cNvPicPr>
            <a:picLocks noChangeAspect="1" noChangeArrowheads="1"/>
          </p:cNvPicPr>
          <p:nvPr/>
        </p:nvPicPr>
        <p:blipFill>
          <a:blip r:embed="rId25" cstate="email"/>
          <a:srcRect/>
          <a:stretch>
            <a:fillRect/>
          </a:stretch>
        </p:blipFill>
        <p:spPr bwMode="auto">
          <a:xfrm>
            <a:off x="8061866" y="2642942"/>
            <a:ext cx="1047060" cy="803473"/>
          </a:xfrm>
          <a:prstGeom prst="rect">
            <a:avLst/>
          </a:prstGeom>
          <a:noFill/>
          <a:ln w="9525">
            <a:noFill/>
            <a:miter lim="800000"/>
            <a:headEnd/>
            <a:tailEnd/>
          </a:ln>
        </p:spPr>
      </p:pic>
      <p:pic>
        <p:nvPicPr>
          <p:cNvPr id="156" name="Picture 16"/>
          <p:cNvPicPr>
            <a:picLocks noChangeAspect="1" noChangeArrowheads="1"/>
          </p:cNvPicPr>
          <p:nvPr/>
        </p:nvPicPr>
        <p:blipFill>
          <a:blip r:embed="rId26" cstate="email"/>
          <a:srcRect/>
          <a:stretch>
            <a:fillRect/>
          </a:stretch>
        </p:blipFill>
        <p:spPr bwMode="auto">
          <a:xfrm>
            <a:off x="7102343" y="1874779"/>
            <a:ext cx="726085" cy="1577219"/>
          </a:xfrm>
          <a:prstGeom prst="rect">
            <a:avLst/>
          </a:prstGeom>
          <a:noFill/>
          <a:ln w="9525">
            <a:noFill/>
            <a:miter lim="800000"/>
            <a:headEnd/>
            <a:tailEnd/>
          </a:ln>
        </p:spPr>
      </p:pic>
      <p:grpSp>
        <p:nvGrpSpPr>
          <p:cNvPr id="160" name="Group 87"/>
          <p:cNvGrpSpPr/>
          <p:nvPr/>
        </p:nvGrpSpPr>
        <p:grpSpPr>
          <a:xfrm>
            <a:off x="2320242" y="3571110"/>
            <a:ext cx="6853738" cy="614399"/>
            <a:chOff x="2290262" y="3101544"/>
            <a:chExt cx="6912508" cy="614399"/>
          </a:xfrm>
        </p:grpSpPr>
        <p:sp>
          <p:nvSpPr>
            <p:cNvPr id="161" name="Rounded Rectangle 160"/>
            <p:cNvSpPr/>
            <p:nvPr/>
          </p:nvSpPr>
          <p:spPr bwMode="auto">
            <a:xfrm>
              <a:off x="2290262" y="3101544"/>
              <a:ext cx="6899808" cy="614399"/>
            </a:xfrm>
            <a:prstGeom prst="roundRect">
              <a:avLst>
                <a:gd name="adj" fmla="val 8264"/>
              </a:avLst>
            </a:prstGeom>
            <a:solidFill>
              <a:srgbClr val="000000">
                <a:alpha val="50000"/>
              </a:srgbClr>
            </a:solidFill>
            <a:ln w="19050" cap="flat" cmpd="sng" algn="ctr">
              <a:solidFill>
                <a:srgbClr val="CC3300"/>
              </a:solidFill>
              <a:prstDash val="solid"/>
              <a:headEnd type="none" w="med" len="med"/>
              <a:tailEnd type="none" w="med" len="med"/>
            </a:ln>
            <a:effectLst/>
            <a:scene3d>
              <a:camera prst="orthographicFront"/>
              <a:lightRig rig="threePt" dir="t"/>
            </a:scene3d>
            <a:sp3d>
              <a:bevelT/>
            </a:sp3d>
          </p:spPr>
          <p:txBody>
            <a:bodyPr lIns="109728" tIns="0" rIns="109728" bIns="0"/>
            <a:lstStyle/>
            <a:p>
              <a:pPr algn="ctr" defTabSz="1096963" rtl="0">
                <a:defRPr/>
              </a:pPr>
              <a:r>
                <a:rPr lang="en-US" sz="1200" b="1" dirty="0">
                  <a:solidFill>
                    <a:srgbClr val="FFFFFF"/>
                  </a:solidFill>
                  <a:effectLst>
                    <a:outerShdw blurRad="38100" dist="38100" dir="2700000" algn="tl">
                      <a:srgbClr val="000000">
                        <a:alpha val="43137"/>
                      </a:srgbClr>
                    </a:outerShdw>
                  </a:effectLst>
                  <a:latin typeface="Segoe"/>
                  <a:ea typeface="+mn-ea"/>
                  <a:cs typeface="Arial" pitchFamily="34" charset="0"/>
                </a:rPr>
                <a:t>Service APIs</a:t>
              </a:r>
            </a:p>
          </p:txBody>
        </p:sp>
        <p:sp>
          <p:nvSpPr>
            <p:cNvPr id="165" name="Cube 164"/>
            <p:cNvSpPr/>
            <p:nvPr/>
          </p:nvSpPr>
          <p:spPr>
            <a:xfrm>
              <a:off x="3470256" y="3285020"/>
              <a:ext cx="1047060" cy="271485"/>
            </a:xfrm>
            <a:prstGeom prst="cube">
              <a:avLst>
                <a:gd name="adj" fmla="val 0"/>
              </a:avLst>
            </a:prstGeom>
            <a:gradFill rotWithShape="1">
              <a:gsLst>
                <a:gs pos="0">
                  <a:srgbClr val="AAD228">
                    <a:tint val="73000"/>
                    <a:satMod val="150000"/>
                  </a:srgbClr>
                </a:gs>
                <a:gs pos="25000">
                  <a:srgbClr val="AAD228">
                    <a:tint val="96000"/>
                    <a:shade val="80000"/>
                    <a:satMod val="105000"/>
                  </a:srgbClr>
                </a:gs>
                <a:gs pos="38000">
                  <a:srgbClr val="AAD228">
                    <a:tint val="96000"/>
                    <a:shade val="59000"/>
                    <a:satMod val="120000"/>
                  </a:srgbClr>
                </a:gs>
                <a:gs pos="55000">
                  <a:srgbClr val="AAD228">
                    <a:shade val="57000"/>
                    <a:satMod val="120000"/>
                  </a:srgbClr>
                </a:gs>
                <a:gs pos="80000">
                  <a:srgbClr val="AAD228">
                    <a:shade val="56000"/>
                    <a:satMod val="145000"/>
                  </a:srgbClr>
                </a:gs>
                <a:gs pos="88000">
                  <a:srgbClr val="AAD228">
                    <a:shade val="63000"/>
                    <a:satMod val="160000"/>
                  </a:srgbClr>
                </a:gs>
                <a:gs pos="100000">
                  <a:srgbClr val="AAD228">
                    <a:tint val="99555"/>
                    <a:satMod val="155000"/>
                  </a:srgbClr>
                </a:gs>
              </a:gsLst>
              <a:lin ang="5400000" scaled="1"/>
            </a:gradFill>
            <a:ln w="9525" cap="flat" cmpd="sng" algn="ctr">
              <a:solidFill>
                <a:srgbClr val="AAD228">
                  <a:shade val="60000"/>
                  <a:satMod val="300000"/>
                </a:srgbClr>
              </a:solidFill>
              <a:prstDash val="solid"/>
            </a:ln>
            <a:effectLst>
              <a:glow rad="70000">
                <a:srgbClr val="AAD228">
                  <a:tint val="30000"/>
                  <a:shade val="95000"/>
                  <a:satMod val="300000"/>
                  <a:alpha val="50000"/>
                </a:srgbClr>
              </a:glow>
            </a:effectLst>
          </p:spPr>
          <p:txBody>
            <a:bodyPr anchor="ctr"/>
            <a:lstStyle/>
            <a:p>
              <a:pPr algn="ctr" rtl="0">
                <a:defRPr/>
              </a:pPr>
              <a:r>
                <a:rPr lang="en-US" sz="1200" b="1" dirty="0">
                  <a:solidFill>
                    <a:srgbClr val="FFFFFF"/>
                  </a:solidFill>
                  <a:latin typeface="Segoe"/>
                  <a:ea typeface="+mn-ea"/>
                  <a:cs typeface="Arial" pitchFamily="34" charset="0"/>
                </a:rPr>
                <a:t>XML-RPC</a:t>
              </a:r>
            </a:p>
          </p:txBody>
        </p:sp>
        <p:sp>
          <p:nvSpPr>
            <p:cNvPr id="166" name="Cube 165"/>
            <p:cNvSpPr/>
            <p:nvPr/>
          </p:nvSpPr>
          <p:spPr>
            <a:xfrm>
              <a:off x="6883196" y="3285020"/>
              <a:ext cx="1047060" cy="271485"/>
            </a:xfrm>
            <a:prstGeom prst="cube">
              <a:avLst>
                <a:gd name="adj" fmla="val 0"/>
              </a:avLst>
            </a:prstGeom>
            <a:gradFill rotWithShape="1">
              <a:gsLst>
                <a:gs pos="0">
                  <a:srgbClr val="AAD228">
                    <a:tint val="73000"/>
                    <a:satMod val="150000"/>
                  </a:srgbClr>
                </a:gs>
                <a:gs pos="25000">
                  <a:srgbClr val="AAD228">
                    <a:tint val="96000"/>
                    <a:shade val="80000"/>
                    <a:satMod val="105000"/>
                  </a:srgbClr>
                </a:gs>
                <a:gs pos="38000">
                  <a:srgbClr val="AAD228">
                    <a:tint val="96000"/>
                    <a:shade val="59000"/>
                    <a:satMod val="120000"/>
                  </a:srgbClr>
                </a:gs>
                <a:gs pos="55000">
                  <a:srgbClr val="AAD228">
                    <a:shade val="57000"/>
                    <a:satMod val="120000"/>
                  </a:srgbClr>
                </a:gs>
                <a:gs pos="80000">
                  <a:srgbClr val="AAD228">
                    <a:shade val="56000"/>
                    <a:satMod val="145000"/>
                  </a:srgbClr>
                </a:gs>
                <a:gs pos="88000">
                  <a:srgbClr val="AAD228">
                    <a:shade val="63000"/>
                    <a:satMod val="160000"/>
                  </a:srgbClr>
                </a:gs>
                <a:gs pos="100000">
                  <a:srgbClr val="AAD228">
                    <a:tint val="99555"/>
                    <a:satMod val="155000"/>
                  </a:srgbClr>
                </a:gs>
              </a:gsLst>
              <a:lin ang="5400000" scaled="1"/>
            </a:gradFill>
            <a:ln w="9525" cap="flat" cmpd="sng" algn="ctr">
              <a:solidFill>
                <a:srgbClr val="AAD228">
                  <a:shade val="60000"/>
                  <a:satMod val="300000"/>
                </a:srgbClr>
              </a:solidFill>
              <a:prstDash val="solid"/>
            </a:ln>
            <a:effectLst>
              <a:glow rad="70000">
                <a:srgbClr val="AAD228">
                  <a:tint val="30000"/>
                  <a:shade val="95000"/>
                  <a:satMod val="300000"/>
                  <a:alpha val="50000"/>
                </a:srgbClr>
              </a:glow>
            </a:effectLst>
          </p:spPr>
          <p:txBody>
            <a:bodyPr anchor="ctr"/>
            <a:lstStyle/>
            <a:p>
              <a:pPr algn="ctr" rtl="0">
                <a:defRPr/>
              </a:pPr>
              <a:r>
                <a:rPr lang="en-US" sz="1200" b="1" dirty="0">
                  <a:solidFill>
                    <a:srgbClr val="FFFFFF"/>
                  </a:solidFill>
                  <a:latin typeface="Segoe"/>
                  <a:ea typeface="+mn-ea"/>
                  <a:cs typeface="Arial" pitchFamily="34" charset="0"/>
                </a:rPr>
                <a:t>SOAP</a:t>
              </a:r>
            </a:p>
          </p:txBody>
        </p:sp>
        <p:sp>
          <p:nvSpPr>
            <p:cNvPr id="178" name="Cube 177"/>
            <p:cNvSpPr/>
            <p:nvPr/>
          </p:nvSpPr>
          <p:spPr>
            <a:xfrm>
              <a:off x="5748126" y="3285020"/>
              <a:ext cx="1047060" cy="271485"/>
            </a:xfrm>
            <a:prstGeom prst="cube">
              <a:avLst>
                <a:gd name="adj" fmla="val 0"/>
              </a:avLst>
            </a:prstGeom>
            <a:gradFill rotWithShape="1">
              <a:gsLst>
                <a:gs pos="0">
                  <a:srgbClr val="AAD228">
                    <a:tint val="73000"/>
                    <a:satMod val="150000"/>
                  </a:srgbClr>
                </a:gs>
                <a:gs pos="25000">
                  <a:srgbClr val="AAD228">
                    <a:tint val="96000"/>
                    <a:shade val="80000"/>
                    <a:satMod val="105000"/>
                  </a:srgbClr>
                </a:gs>
                <a:gs pos="38000">
                  <a:srgbClr val="AAD228">
                    <a:tint val="96000"/>
                    <a:shade val="59000"/>
                    <a:satMod val="120000"/>
                  </a:srgbClr>
                </a:gs>
                <a:gs pos="55000">
                  <a:srgbClr val="AAD228">
                    <a:shade val="57000"/>
                    <a:satMod val="120000"/>
                  </a:srgbClr>
                </a:gs>
                <a:gs pos="80000">
                  <a:srgbClr val="AAD228">
                    <a:shade val="56000"/>
                    <a:satMod val="145000"/>
                  </a:srgbClr>
                </a:gs>
                <a:gs pos="88000">
                  <a:srgbClr val="AAD228">
                    <a:shade val="63000"/>
                    <a:satMod val="160000"/>
                  </a:srgbClr>
                </a:gs>
                <a:gs pos="100000">
                  <a:srgbClr val="AAD228">
                    <a:tint val="99555"/>
                    <a:satMod val="155000"/>
                  </a:srgbClr>
                </a:gs>
              </a:gsLst>
              <a:lin ang="5400000" scaled="1"/>
            </a:gradFill>
            <a:ln w="9525" cap="flat" cmpd="sng" algn="ctr">
              <a:solidFill>
                <a:srgbClr val="AAD228">
                  <a:shade val="60000"/>
                  <a:satMod val="300000"/>
                </a:srgbClr>
              </a:solidFill>
              <a:prstDash val="solid"/>
            </a:ln>
            <a:effectLst>
              <a:glow rad="70000">
                <a:srgbClr val="AAD228">
                  <a:tint val="30000"/>
                  <a:shade val="95000"/>
                  <a:satMod val="300000"/>
                  <a:alpha val="50000"/>
                </a:srgbClr>
              </a:glow>
            </a:effectLst>
          </p:spPr>
          <p:txBody>
            <a:bodyPr anchor="ctr"/>
            <a:lstStyle/>
            <a:p>
              <a:pPr algn="ctr" rtl="0">
                <a:defRPr/>
              </a:pPr>
              <a:r>
                <a:rPr lang="en-US" sz="1200" b="1" dirty="0">
                  <a:solidFill>
                    <a:srgbClr val="FFFFFF"/>
                  </a:solidFill>
                  <a:latin typeface="Segoe"/>
                  <a:ea typeface="+mn-ea"/>
                  <a:cs typeface="Arial" pitchFamily="34" charset="0"/>
                </a:rPr>
                <a:t>SOAP</a:t>
              </a:r>
            </a:p>
          </p:txBody>
        </p:sp>
        <p:sp>
          <p:nvSpPr>
            <p:cNvPr id="179" name="Cube 178"/>
            <p:cNvSpPr/>
            <p:nvPr/>
          </p:nvSpPr>
          <p:spPr>
            <a:xfrm>
              <a:off x="2332509" y="3285020"/>
              <a:ext cx="1047060" cy="271485"/>
            </a:xfrm>
            <a:prstGeom prst="cube">
              <a:avLst>
                <a:gd name="adj" fmla="val 0"/>
              </a:avLst>
            </a:prstGeom>
            <a:gradFill rotWithShape="1">
              <a:gsLst>
                <a:gs pos="0">
                  <a:srgbClr val="AAD228">
                    <a:tint val="73000"/>
                    <a:satMod val="150000"/>
                  </a:srgbClr>
                </a:gs>
                <a:gs pos="25000">
                  <a:srgbClr val="AAD228">
                    <a:tint val="96000"/>
                    <a:shade val="80000"/>
                    <a:satMod val="105000"/>
                  </a:srgbClr>
                </a:gs>
                <a:gs pos="38000">
                  <a:srgbClr val="AAD228">
                    <a:tint val="96000"/>
                    <a:shade val="59000"/>
                    <a:satMod val="120000"/>
                  </a:srgbClr>
                </a:gs>
                <a:gs pos="55000">
                  <a:srgbClr val="AAD228">
                    <a:shade val="57000"/>
                    <a:satMod val="120000"/>
                  </a:srgbClr>
                </a:gs>
                <a:gs pos="80000">
                  <a:srgbClr val="AAD228">
                    <a:shade val="56000"/>
                    <a:satMod val="145000"/>
                  </a:srgbClr>
                </a:gs>
                <a:gs pos="88000">
                  <a:srgbClr val="AAD228">
                    <a:shade val="63000"/>
                    <a:satMod val="160000"/>
                  </a:srgbClr>
                </a:gs>
                <a:gs pos="100000">
                  <a:srgbClr val="AAD228">
                    <a:tint val="99555"/>
                    <a:satMod val="155000"/>
                  </a:srgbClr>
                </a:gs>
              </a:gsLst>
              <a:lin ang="5400000" scaled="1"/>
            </a:gradFill>
            <a:ln w="9525" cap="flat" cmpd="sng" algn="ctr">
              <a:solidFill>
                <a:srgbClr val="AAD228">
                  <a:shade val="60000"/>
                  <a:satMod val="300000"/>
                </a:srgbClr>
              </a:solidFill>
              <a:prstDash val="solid"/>
            </a:ln>
            <a:effectLst>
              <a:glow rad="70000">
                <a:srgbClr val="AAD228">
                  <a:tint val="30000"/>
                  <a:shade val="95000"/>
                  <a:satMod val="300000"/>
                  <a:alpha val="50000"/>
                </a:srgbClr>
              </a:glow>
            </a:effectLst>
          </p:spPr>
          <p:txBody>
            <a:bodyPr anchor="ctr"/>
            <a:lstStyle/>
            <a:p>
              <a:pPr algn="ctr" rtl="0">
                <a:defRPr/>
              </a:pPr>
              <a:r>
                <a:rPr lang="en-US" sz="1200" b="1" dirty="0">
                  <a:solidFill>
                    <a:srgbClr val="FFFFFF"/>
                  </a:solidFill>
                  <a:latin typeface="Segoe"/>
                  <a:ea typeface="+mn-ea"/>
                  <a:cs typeface="Arial" pitchFamily="34" charset="0"/>
                </a:rPr>
                <a:t>REST</a:t>
              </a:r>
            </a:p>
          </p:txBody>
        </p:sp>
        <p:sp>
          <p:nvSpPr>
            <p:cNvPr id="180" name="Cube 179"/>
            <p:cNvSpPr/>
            <p:nvPr/>
          </p:nvSpPr>
          <p:spPr>
            <a:xfrm>
              <a:off x="8003030" y="3285020"/>
              <a:ext cx="1199740" cy="271485"/>
            </a:xfrm>
            <a:prstGeom prst="cube">
              <a:avLst>
                <a:gd name="adj" fmla="val 0"/>
              </a:avLst>
            </a:prstGeom>
            <a:gradFill rotWithShape="1">
              <a:gsLst>
                <a:gs pos="0">
                  <a:srgbClr val="AAD228">
                    <a:tint val="73000"/>
                    <a:satMod val="150000"/>
                  </a:srgbClr>
                </a:gs>
                <a:gs pos="25000">
                  <a:srgbClr val="AAD228">
                    <a:tint val="96000"/>
                    <a:shade val="80000"/>
                    <a:satMod val="105000"/>
                  </a:srgbClr>
                </a:gs>
                <a:gs pos="38000">
                  <a:srgbClr val="AAD228">
                    <a:tint val="96000"/>
                    <a:shade val="59000"/>
                    <a:satMod val="120000"/>
                  </a:srgbClr>
                </a:gs>
                <a:gs pos="55000">
                  <a:srgbClr val="AAD228">
                    <a:shade val="57000"/>
                    <a:satMod val="120000"/>
                  </a:srgbClr>
                </a:gs>
                <a:gs pos="80000">
                  <a:srgbClr val="AAD228">
                    <a:shade val="56000"/>
                    <a:satMod val="145000"/>
                  </a:srgbClr>
                </a:gs>
                <a:gs pos="88000">
                  <a:srgbClr val="AAD228">
                    <a:shade val="63000"/>
                    <a:satMod val="160000"/>
                  </a:srgbClr>
                </a:gs>
                <a:gs pos="100000">
                  <a:srgbClr val="AAD228">
                    <a:tint val="99555"/>
                    <a:satMod val="155000"/>
                  </a:srgbClr>
                </a:gs>
              </a:gsLst>
              <a:lin ang="5400000" scaled="1"/>
            </a:gradFill>
            <a:ln w="9525" cap="flat" cmpd="sng" algn="ctr">
              <a:solidFill>
                <a:srgbClr val="AAD228">
                  <a:shade val="60000"/>
                  <a:satMod val="300000"/>
                </a:srgbClr>
              </a:solidFill>
              <a:prstDash val="solid"/>
            </a:ln>
            <a:effectLst>
              <a:glow rad="70000">
                <a:srgbClr val="AAD228">
                  <a:tint val="30000"/>
                  <a:shade val="95000"/>
                  <a:satMod val="300000"/>
                  <a:alpha val="50000"/>
                </a:srgbClr>
              </a:glow>
            </a:effectLst>
          </p:spPr>
          <p:txBody>
            <a:bodyPr anchor="ctr"/>
            <a:lstStyle/>
            <a:p>
              <a:pPr algn="ctr" rtl="0">
                <a:defRPr/>
              </a:pPr>
              <a:r>
                <a:rPr lang="en-US" sz="1200" b="1" dirty="0">
                  <a:solidFill>
                    <a:srgbClr val="FFFFFF"/>
                  </a:solidFill>
                  <a:latin typeface="Segoe"/>
                  <a:ea typeface="+mn-ea"/>
                  <a:cs typeface="Arial" pitchFamily="34" charset="0"/>
                </a:rPr>
                <a:t>HTTP/SOAP</a:t>
              </a:r>
            </a:p>
          </p:txBody>
        </p:sp>
        <p:sp>
          <p:nvSpPr>
            <p:cNvPr id="181" name="Cube 180"/>
            <p:cNvSpPr/>
            <p:nvPr/>
          </p:nvSpPr>
          <p:spPr>
            <a:xfrm>
              <a:off x="4572033" y="3285020"/>
              <a:ext cx="1047060" cy="271485"/>
            </a:xfrm>
            <a:prstGeom prst="cube">
              <a:avLst>
                <a:gd name="adj" fmla="val 0"/>
              </a:avLst>
            </a:prstGeom>
            <a:gradFill rotWithShape="1">
              <a:gsLst>
                <a:gs pos="0">
                  <a:srgbClr val="AAD228">
                    <a:tint val="73000"/>
                    <a:satMod val="150000"/>
                  </a:srgbClr>
                </a:gs>
                <a:gs pos="25000">
                  <a:srgbClr val="AAD228">
                    <a:tint val="96000"/>
                    <a:shade val="80000"/>
                    <a:satMod val="105000"/>
                  </a:srgbClr>
                </a:gs>
                <a:gs pos="38000">
                  <a:srgbClr val="AAD228">
                    <a:tint val="96000"/>
                    <a:shade val="59000"/>
                    <a:satMod val="120000"/>
                  </a:srgbClr>
                </a:gs>
                <a:gs pos="55000">
                  <a:srgbClr val="AAD228">
                    <a:shade val="57000"/>
                    <a:satMod val="120000"/>
                  </a:srgbClr>
                </a:gs>
                <a:gs pos="80000">
                  <a:srgbClr val="AAD228">
                    <a:shade val="56000"/>
                    <a:satMod val="145000"/>
                  </a:srgbClr>
                </a:gs>
                <a:gs pos="88000">
                  <a:srgbClr val="AAD228">
                    <a:shade val="63000"/>
                    <a:satMod val="160000"/>
                  </a:srgbClr>
                </a:gs>
                <a:gs pos="100000">
                  <a:srgbClr val="AAD228">
                    <a:tint val="99555"/>
                    <a:satMod val="155000"/>
                  </a:srgbClr>
                </a:gs>
              </a:gsLst>
              <a:lin ang="5400000" scaled="1"/>
            </a:gradFill>
            <a:ln w="9525" cap="flat" cmpd="sng" algn="ctr">
              <a:solidFill>
                <a:srgbClr val="AAD228">
                  <a:shade val="60000"/>
                  <a:satMod val="300000"/>
                </a:srgbClr>
              </a:solidFill>
              <a:prstDash val="solid"/>
            </a:ln>
            <a:effectLst>
              <a:glow rad="70000">
                <a:srgbClr val="AAD228">
                  <a:tint val="30000"/>
                  <a:shade val="95000"/>
                  <a:satMod val="300000"/>
                  <a:alpha val="50000"/>
                </a:srgbClr>
              </a:glow>
            </a:effectLst>
          </p:spPr>
          <p:txBody>
            <a:bodyPr anchor="ctr"/>
            <a:lstStyle/>
            <a:p>
              <a:pPr algn="ctr" rtl="0">
                <a:defRPr/>
              </a:pPr>
              <a:r>
                <a:rPr lang="en-US" sz="1200" b="1" dirty="0">
                  <a:solidFill>
                    <a:srgbClr val="FFFFFF"/>
                  </a:solidFill>
                  <a:latin typeface="Segoe"/>
                  <a:ea typeface="+mn-ea"/>
                  <a:cs typeface="Arial" pitchFamily="34" charset="0"/>
                </a:rPr>
                <a:t>REST</a:t>
              </a:r>
            </a:p>
          </p:txBody>
        </p:sp>
      </p:grpSp>
      <p:pic>
        <p:nvPicPr>
          <p:cNvPr id="183" name="Picture 2"/>
          <p:cNvPicPr>
            <a:picLocks noChangeAspect="1" noChangeArrowheads="1"/>
          </p:cNvPicPr>
          <p:nvPr/>
        </p:nvPicPr>
        <p:blipFill>
          <a:blip r:embed="rId27" cstate="email"/>
          <a:srcRect/>
          <a:stretch>
            <a:fillRect/>
          </a:stretch>
        </p:blipFill>
        <p:spPr bwMode="auto">
          <a:xfrm>
            <a:off x="2306272" y="1422274"/>
            <a:ext cx="6882698" cy="276890"/>
          </a:xfrm>
          <a:prstGeom prst="rect">
            <a:avLst/>
          </a:prstGeom>
          <a:noFill/>
          <a:ln w="9525">
            <a:noFill/>
            <a:miter lim="800000"/>
            <a:headEnd/>
            <a:tailEnd/>
          </a:ln>
          <a:effectLst/>
        </p:spPr>
      </p:pic>
      <p:sp>
        <p:nvSpPr>
          <p:cNvPr id="185" name="Rectangle 184"/>
          <p:cNvSpPr/>
          <p:nvPr/>
        </p:nvSpPr>
        <p:spPr>
          <a:xfrm>
            <a:off x="3805886" y="5238396"/>
            <a:ext cx="1890579" cy="1046440"/>
          </a:xfrm>
          <a:prstGeom prst="rect">
            <a:avLst/>
          </a:prstGeom>
        </p:spPr>
        <p:txBody>
          <a:bodyPr wrap="square">
            <a:spAutoFit/>
          </a:bodyPr>
          <a:lstStyle/>
          <a:p>
            <a:pPr algn="l" rtl="0" fontAlgn="base">
              <a:spcBef>
                <a:spcPct val="0"/>
              </a:spcBef>
              <a:spcAft>
                <a:spcPct val="0"/>
              </a:spcAft>
              <a:defRPr/>
            </a:pPr>
            <a:r>
              <a:rPr lang="en-US" sz="1200" b="1" kern="1200" dirty="0">
                <a:solidFill>
                  <a:srgbClr val="FFFFFF"/>
                </a:solidFill>
                <a:effectLst>
                  <a:outerShdw blurRad="38100" dist="38100" dir="2700000" algn="tl">
                    <a:srgbClr val="000000">
                      <a:alpha val="43137"/>
                    </a:srgbClr>
                  </a:outerShdw>
                </a:effectLst>
                <a:latin typeface="Trebuchet MS" pitchFamily="34" charset="0"/>
                <a:ea typeface="+mn-ea"/>
                <a:cs typeface="Arial" pitchFamily="34" charset="0"/>
              </a:rPr>
              <a:t>Development Tools</a:t>
            </a:r>
          </a:p>
          <a:p>
            <a:pPr algn="ctr" rtl="0" fontAlgn="base">
              <a:spcBef>
                <a:spcPct val="0"/>
              </a:spcBef>
              <a:spcAft>
                <a:spcPct val="0"/>
              </a:spcAft>
              <a:defRPr/>
            </a:pPr>
            <a:endParaRPr lang="en-US" sz="800" b="1" kern="1200" dirty="0">
              <a:solidFill>
                <a:srgbClr val="FFFFFF"/>
              </a:solidFill>
              <a:latin typeface="Trebuchet MS" pitchFamily="34" charset="0"/>
              <a:ea typeface="+mn-ea"/>
              <a:cs typeface="Arial" pitchFamily="34" charset="0"/>
            </a:endParaRPr>
          </a:p>
          <a:p>
            <a:pPr algn="l" rtl="0" fontAlgn="base">
              <a:spcBef>
                <a:spcPct val="0"/>
              </a:spcBef>
              <a:spcAft>
                <a:spcPct val="0"/>
              </a:spcAft>
              <a:defRPr/>
            </a:pPr>
            <a:r>
              <a:rPr lang="en-US" sz="1050" b="1" kern="1200" dirty="0">
                <a:solidFill>
                  <a:srgbClr val="FFFFFF"/>
                </a:solidFill>
                <a:effectLst>
                  <a:outerShdw blurRad="38100" dist="38100" dir="2700000" algn="tl">
                    <a:srgbClr val="000000">
                      <a:alpha val="43137"/>
                    </a:srgbClr>
                  </a:outerShdw>
                </a:effectLst>
                <a:latin typeface="Trebuchet MS" pitchFamily="34" charset="0"/>
                <a:ea typeface="+mn-ea"/>
                <a:cs typeface="Arial" pitchFamily="34" charset="0"/>
              </a:rPr>
              <a:t>Visual Studio</a:t>
            </a:r>
          </a:p>
          <a:p>
            <a:pPr algn="l" rtl="0" fontAlgn="base">
              <a:spcBef>
                <a:spcPct val="0"/>
              </a:spcBef>
              <a:spcAft>
                <a:spcPct val="0"/>
              </a:spcAft>
              <a:defRPr/>
            </a:pPr>
            <a:r>
              <a:rPr lang="en-US" sz="1050" b="1" kern="1200" dirty="0">
                <a:solidFill>
                  <a:srgbClr val="FFFFFF"/>
                </a:solidFill>
                <a:effectLst>
                  <a:outerShdw blurRad="38100" dist="38100" dir="2700000" algn="tl">
                    <a:srgbClr val="000000">
                      <a:alpha val="43137"/>
                    </a:srgbClr>
                  </a:outerShdw>
                </a:effectLst>
                <a:latin typeface="Trebuchet MS" pitchFamily="34" charset="0"/>
                <a:ea typeface="+mn-ea"/>
                <a:cs typeface="Arial" pitchFamily="34" charset="0"/>
              </a:rPr>
              <a:t>Expression Studio</a:t>
            </a:r>
          </a:p>
          <a:p>
            <a:pPr algn="l" rtl="0" fontAlgn="base">
              <a:spcBef>
                <a:spcPct val="0"/>
              </a:spcBef>
              <a:spcAft>
                <a:spcPct val="0"/>
              </a:spcAft>
              <a:defRPr/>
            </a:pPr>
            <a:r>
              <a:rPr lang="en-US" sz="1050" b="1" kern="1200" dirty="0">
                <a:solidFill>
                  <a:srgbClr val="FFFFFF"/>
                </a:solidFill>
                <a:effectLst>
                  <a:outerShdw blurRad="38100" dist="38100" dir="2700000" algn="tl">
                    <a:srgbClr val="000000">
                      <a:alpha val="43137"/>
                    </a:srgbClr>
                  </a:outerShdw>
                </a:effectLst>
                <a:latin typeface="Trebuchet MS" pitchFamily="34" charset="0"/>
                <a:ea typeface="+mn-ea"/>
                <a:cs typeface="Arial" pitchFamily="34" charset="0"/>
              </a:rPr>
              <a:t>Popfly</a:t>
            </a:r>
          </a:p>
          <a:p>
            <a:pPr algn="l" rtl="0" fontAlgn="base">
              <a:spcBef>
                <a:spcPct val="0"/>
              </a:spcBef>
              <a:spcAft>
                <a:spcPct val="0"/>
              </a:spcAft>
              <a:defRPr/>
            </a:pPr>
            <a:r>
              <a:rPr lang="en-US" sz="1050" b="1" kern="1200" dirty="0">
                <a:solidFill>
                  <a:srgbClr val="FFFFFF"/>
                </a:solidFill>
                <a:effectLst>
                  <a:outerShdw blurRad="38100" dist="38100" dir="2700000" algn="tl">
                    <a:srgbClr val="000000">
                      <a:alpha val="43137"/>
                    </a:srgbClr>
                  </a:outerShdw>
                </a:effectLst>
                <a:latin typeface="Trebuchet MS" pitchFamily="34" charset="0"/>
                <a:ea typeface="+mn-ea"/>
                <a:cs typeface="Arial" pitchFamily="34" charset="0"/>
              </a:rPr>
              <a:t>SharePoint Designer</a:t>
            </a:r>
          </a:p>
        </p:txBody>
      </p:sp>
    </p:spTree>
  </p:cSld>
  <p:clrMapOvr>
    <a:masterClrMapping/>
  </p:clrMapOvr>
  <p:transition advTm="2441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20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linds(horizontal)">
                                      <p:cBhvr>
                                        <p:cTn id="12" dur="500"/>
                                        <p:tgtEl>
                                          <p:spTgt spid="8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blinds(horizontal)">
                                      <p:cBhvr>
                                        <p:cTn id="15" dur="500"/>
                                        <p:tgtEl>
                                          <p:spTgt spid="139"/>
                                        </p:tgtEl>
                                      </p:cBhvr>
                                    </p:animEffect>
                                  </p:childTnLst>
                                </p:cTn>
                              </p:par>
                              <p:par>
                                <p:cTn id="16" presetID="3" presetClass="entr" presetSubtype="10" fill="hold" nodeType="with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blinds(horizontal)">
                                      <p:cBhvr>
                                        <p:cTn id="18" dur="500"/>
                                        <p:tgtEl>
                                          <p:spTgt spid="140"/>
                                        </p:tgtEl>
                                      </p:cBhvr>
                                    </p:animEffect>
                                  </p:childTnLst>
                                </p:cTn>
                              </p:par>
                              <p:par>
                                <p:cTn id="19" presetID="3" presetClass="entr" presetSubtype="10" fill="hold" nodeType="withEffect">
                                  <p:stCondLst>
                                    <p:cond delay="0"/>
                                  </p:stCondLst>
                                  <p:childTnLst>
                                    <p:set>
                                      <p:cBhvr>
                                        <p:cTn id="20" dur="1" fill="hold">
                                          <p:stCondLst>
                                            <p:cond delay="0"/>
                                          </p:stCondLst>
                                        </p:cTn>
                                        <p:tgtEl>
                                          <p:spTgt spid="141"/>
                                        </p:tgtEl>
                                        <p:attrNameLst>
                                          <p:attrName>style.visibility</p:attrName>
                                        </p:attrNameLst>
                                      </p:cBhvr>
                                      <p:to>
                                        <p:strVal val="visible"/>
                                      </p:to>
                                    </p:set>
                                    <p:animEffect transition="in" filter="blinds(horizontal)">
                                      <p:cBhvr>
                                        <p:cTn id="21" dur="500"/>
                                        <p:tgtEl>
                                          <p:spTgt spid="141"/>
                                        </p:tgtEl>
                                      </p:cBhvr>
                                    </p:animEffect>
                                  </p:childTnLst>
                                </p:cTn>
                              </p:par>
                              <p:par>
                                <p:cTn id="22" presetID="3" presetClass="entr" presetSubtype="10" fill="hold" nodeType="withEffect">
                                  <p:stCondLst>
                                    <p:cond delay="0"/>
                                  </p:stCondLst>
                                  <p:childTnLst>
                                    <p:set>
                                      <p:cBhvr>
                                        <p:cTn id="23" dur="1" fill="hold">
                                          <p:stCondLst>
                                            <p:cond delay="0"/>
                                          </p:stCondLst>
                                        </p:cTn>
                                        <p:tgtEl>
                                          <p:spTgt spid="142"/>
                                        </p:tgtEl>
                                        <p:attrNameLst>
                                          <p:attrName>style.visibility</p:attrName>
                                        </p:attrNameLst>
                                      </p:cBhvr>
                                      <p:to>
                                        <p:strVal val="visible"/>
                                      </p:to>
                                    </p:set>
                                    <p:animEffect transition="in" filter="blinds(horizontal)">
                                      <p:cBhvr>
                                        <p:cTn id="24" dur="500"/>
                                        <p:tgtEl>
                                          <p:spTgt spid="142"/>
                                        </p:tgtEl>
                                      </p:cBhvr>
                                    </p:animEffect>
                                  </p:childTnLst>
                                </p:cTn>
                              </p:par>
                              <p:par>
                                <p:cTn id="25" presetID="3" presetClass="entr" presetSubtype="1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blinds(horizontal)">
                                      <p:cBhvr>
                                        <p:cTn id="27" dur="500"/>
                                        <p:tgtEl>
                                          <p:spTgt spid="143"/>
                                        </p:tgtEl>
                                      </p:cBhvr>
                                    </p:animEffect>
                                  </p:childTnLst>
                                </p:cTn>
                              </p:par>
                              <p:par>
                                <p:cTn id="28" presetID="3" presetClass="entr" presetSubtype="10" fill="hold" nodeType="with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blinds(horizontal)">
                                      <p:cBhvr>
                                        <p:cTn id="30" dur="500"/>
                                        <p:tgtEl>
                                          <p:spTgt spid="146"/>
                                        </p:tgtEl>
                                      </p:cBhvr>
                                    </p:animEffect>
                                  </p:childTnLst>
                                </p:cTn>
                              </p:par>
                              <p:par>
                                <p:cTn id="31" presetID="3" presetClass="entr" presetSubtype="10" fill="hold" nodeType="withEffect">
                                  <p:stCondLst>
                                    <p:cond delay="0"/>
                                  </p:stCondLst>
                                  <p:childTnLst>
                                    <p:set>
                                      <p:cBhvr>
                                        <p:cTn id="32" dur="1" fill="hold">
                                          <p:stCondLst>
                                            <p:cond delay="0"/>
                                          </p:stCondLst>
                                        </p:cTn>
                                        <p:tgtEl>
                                          <p:spTgt spid="150"/>
                                        </p:tgtEl>
                                        <p:attrNameLst>
                                          <p:attrName>style.visibility</p:attrName>
                                        </p:attrNameLst>
                                      </p:cBhvr>
                                      <p:to>
                                        <p:strVal val="visible"/>
                                      </p:to>
                                    </p:set>
                                    <p:animEffect transition="in" filter="blinds(horizontal)">
                                      <p:cBhvr>
                                        <p:cTn id="33" dur="500"/>
                                        <p:tgtEl>
                                          <p:spTgt spid="150"/>
                                        </p:tgtEl>
                                      </p:cBhvr>
                                    </p:animEffect>
                                  </p:childTnLst>
                                </p:cTn>
                              </p:par>
                              <p:par>
                                <p:cTn id="34" presetID="3" presetClass="entr" presetSubtype="10" fill="hold" nodeType="withEffect">
                                  <p:stCondLst>
                                    <p:cond delay="0"/>
                                  </p:stCondLst>
                                  <p:childTnLst>
                                    <p:set>
                                      <p:cBhvr>
                                        <p:cTn id="35" dur="1" fill="hold">
                                          <p:stCondLst>
                                            <p:cond delay="0"/>
                                          </p:stCondLst>
                                        </p:cTn>
                                        <p:tgtEl>
                                          <p:spTgt spid="151"/>
                                        </p:tgtEl>
                                        <p:attrNameLst>
                                          <p:attrName>style.visibility</p:attrName>
                                        </p:attrNameLst>
                                      </p:cBhvr>
                                      <p:to>
                                        <p:strVal val="visible"/>
                                      </p:to>
                                    </p:set>
                                    <p:animEffect transition="in" filter="blinds(horizontal)">
                                      <p:cBhvr>
                                        <p:cTn id="36" dur="500"/>
                                        <p:tgtEl>
                                          <p:spTgt spid="151"/>
                                        </p:tgtEl>
                                      </p:cBhvr>
                                    </p:animEffect>
                                  </p:childTnLst>
                                </p:cTn>
                              </p:par>
                              <p:par>
                                <p:cTn id="37" presetID="3" presetClass="entr" presetSubtype="10" fill="hold" nodeType="with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blinds(horizontal)">
                                      <p:cBhvr>
                                        <p:cTn id="39" dur="500"/>
                                        <p:tgtEl>
                                          <p:spTgt spid="155"/>
                                        </p:tgtEl>
                                      </p:cBhvr>
                                    </p:animEffect>
                                  </p:childTnLst>
                                </p:cTn>
                              </p:par>
                              <p:par>
                                <p:cTn id="40" presetID="3" presetClass="entr" presetSubtype="10" fill="hold" nodeType="withEffect">
                                  <p:stCondLst>
                                    <p:cond delay="0"/>
                                  </p:stCondLst>
                                  <p:childTnLst>
                                    <p:set>
                                      <p:cBhvr>
                                        <p:cTn id="41" dur="1" fill="hold">
                                          <p:stCondLst>
                                            <p:cond delay="0"/>
                                          </p:stCondLst>
                                        </p:cTn>
                                        <p:tgtEl>
                                          <p:spTgt spid="156"/>
                                        </p:tgtEl>
                                        <p:attrNameLst>
                                          <p:attrName>style.visibility</p:attrName>
                                        </p:attrNameLst>
                                      </p:cBhvr>
                                      <p:to>
                                        <p:strVal val="visible"/>
                                      </p:to>
                                    </p:set>
                                    <p:animEffect transition="in" filter="blinds(horizontal)">
                                      <p:cBhvr>
                                        <p:cTn id="42"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184275" y="2395538"/>
            <a:ext cx="7023100" cy="100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tabLst>
                <a:tab pos="1600200" algn="l"/>
              </a:tabLst>
              <a:defRPr/>
            </a:pPr>
            <a:r>
              <a:rPr lang="en-US" sz="3200" b="1" dirty="0" smtClean="0">
                <a:solidFill>
                  <a:schemeClr val="bg1"/>
                </a:solidFill>
              </a:rPr>
              <a:t>Changing the world with </a:t>
            </a:r>
          </a:p>
          <a:p>
            <a:pPr lvl="0" algn="ctr">
              <a:tabLst>
                <a:tab pos="1600200" algn="l"/>
              </a:tabLst>
              <a:defRPr/>
            </a:pPr>
            <a:r>
              <a:rPr lang="en-US" sz="3200" b="1" dirty="0" smtClean="0">
                <a:solidFill>
                  <a:schemeClr val="bg1"/>
                </a:solidFill>
              </a:rPr>
              <a:t>Software + Services</a:t>
            </a:r>
            <a:endParaRPr lang="en-US" sz="3200" dirty="0" smtClean="0">
              <a:solidFill>
                <a:schemeClr val="bg1"/>
              </a:solidFill>
              <a:latin typeface="+mn-lt"/>
              <a:ea typeface="+mj-ea"/>
              <a:cs typeface="+mj-cs"/>
            </a:endParaRPr>
          </a:p>
        </p:txBody>
      </p:sp>
      <p:sp>
        <p:nvSpPr>
          <p:cNvPr id="12" name="Rectangle 3"/>
          <p:cNvSpPr txBox="1">
            <a:spLocks noChangeArrowheads="1"/>
          </p:cNvSpPr>
          <p:nvPr/>
        </p:nvSpPr>
        <p:spPr bwMode="auto">
          <a:xfrm>
            <a:off x="1208088" y="3921125"/>
            <a:ext cx="7100887" cy="113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Tx/>
              <a:tabLst/>
              <a:defRPr/>
            </a:pPr>
            <a:r>
              <a:rPr lang="en-US" sz="2400" kern="0" dirty="0" smtClean="0">
                <a:solidFill>
                  <a:schemeClr val="bg1"/>
                </a:solidFill>
                <a:latin typeface="+mn-lt"/>
              </a:rPr>
              <a:t>Luc Van de Velde</a:t>
            </a:r>
          </a:p>
          <a:p>
            <a:pPr marL="342900" marR="0" lvl="0" indent="-342900" algn="l" defTabSz="914400" rtl="0" eaLnBrk="1" fontAlgn="base" latinLnBrk="0" hangingPunct="1">
              <a:lnSpc>
                <a:spcPct val="100000"/>
              </a:lnSpc>
              <a:spcBef>
                <a:spcPct val="20000"/>
              </a:spcBef>
              <a:spcAft>
                <a:spcPct val="0"/>
              </a:spcAft>
              <a:buClr>
                <a:schemeClr val="accent1"/>
              </a:buClr>
              <a:buSzTx/>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Director Developer</a:t>
            </a:r>
            <a:r>
              <a:rPr kumimoji="0" lang="en-US" sz="2400" b="0" i="0" u="none" strike="noStrike" kern="0" cap="none" spc="0" normalizeH="0" noProof="0" dirty="0" smtClean="0">
                <a:ln>
                  <a:noFill/>
                </a:ln>
                <a:solidFill>
                  <a:schemeClr val="bg1"/>
                </a:solidFill>
                <a:effectLst/>
                <a:uLnTx/>
                <a:uFillTx/>
                <a:latin typeface="+mn-lt"/>
                <a:ea typeface="+mn-ea"/>
                <a:cs typeface="+mn-cs"/>
              </a:rPr>
              <a:t> and Platform Group</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tabLst/>
              <a:defRPr/>
            </a:pPr>
            <a:r>
              <a:rPr lang="en-US" sz="2400" kern="0" dirty="0" smtClean="0">
                <a:solidFill>
                  <a:schemeClr val="bg1"/>
                </a:solidFill>
                <a:latin typeface="+mn-lt"/>
              </a:rPr>
              <a:t>Microsoft Belux</a:t>
            </a:r>
          </a:p>
          <a:p>
            <a:pPr marL="342900" lvl="0" indent="-342900">
              <a:spcBef>
                <a:spcPct val="20000"/>
              </a:spcBef>
              <a:buClr>
                <a:schemeClr val="accent1"/>
              </a:buClr>
              <a:defRPr/>
            </a:pPr>
            <a:endParaRPr kumimoji="0" lang="en-US" sz="2400" b="0" i="0" u="none" strike="noStrike" kern="0" cap="none" spc="0" normalizeH="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tabLst/>
              <a:defRPr/>
            </a:pPr>
            <a:endParaRPr kumimoji="0" lang="en-US" sz="2400" b="0" i="0" u="none" strike="noStrike" kern="0" cap="none" spc="0" normalizeH="0" baseline="0" noProof="0" dirty="0" smtClean="0">
              <a:ln>
                <a:noFill/>
              </a:ln>
              <a:solidFill>
                <a:srgbClr val="A2998A"/>
              </a:solidFill>
              <a:effectLst/>
              <a:uLnTx/>
              <a:uFillTx/>
              <a:latin typeface="+mn-lt"/>
              <a:ea typeface="+mn-ea"/>
              <a:cs typeface="+mn-cs"/>
            </a:endParaRPr>
          </a:p>
        </p:txBody>
      </p:sp>
      <p:pic>
        <p:nvPicPr>
          <p:cNvPr id="8" name="Picture 3"/>
          <p:cNvPicPr>
            <a:picLocks noChangeAspect="1" noChangeArrowheads="1"/>
          </p:cNvPicPr>
          <p:nvPr/>
        </p:nvPicPr>
        <p:blipFill>
          <a:blip r:embed="rId3"/>
          <a:srcRect/>
          <a:stretch>
            <a:fillRect/>
          </a:stretch>
        </p:blipFill>
        <p:spPr bwMode="auto">
          <a:xfrm>
            <a:off x="0" y="0"/>
            <a:ext cx="6121400" cy="1953433"/>
          </a:xfrm>
          <a:prstGeom prst="rect">
            <a:avLst/>
          </a:prstGeom>
          <a:noFill/>
          <a:ln w="9525">
            <a:noFill/>
            <a:miter lim="800000"/>
            <a:headEnd/>
            <a:tailEnd/>
          </a:ln>
          <a:effectLst/>
        </p:spPr>
      </p:pic>
    </p:spTree>
  </p:cSld>
  <p:clrMapOvr>
    <a:masterClrMapping/>
  </p:clrMapOvr>
  <p:transition advTm="37284">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rmAutofit/>
          </a:bodyPr>
          <a:lstStyle/>
          <a:p>
            <a:r>
              <a:rPr lang="en-GB" dirty="0" smtClean="0"/>
              <a:t>Windows Live Web Controls APIs</a:t>
            </a:r>
            <a:endParaRPr lang="en-GB" dirty="0"/>
          </a:p>
        </p:txBody>
      </p:sp>
      <p:pic>
        <p:nvPicPr>
          <p:cNvPr id="4098" name="Picture 2"/>
          <p:cNvPicPr>
            <a:picLocks noChangeAspect="1" noChangeArrowheads="1"/>
          </p:cNvPicPr>
          <p:nvPr/>
        </p:nvPicPr>
        <p:blipFill>
          <a:blip r:embed="rId3" cstate="email"/>
          <a:srcRect/>
          <a:stretch>
            <a:fillRect/>
          </a:stretch>
        </p:blipFill>
        <p:spPr bwMode="auto">
          <a:xfrm>
            <a:off x="-31" y="1928802"/>
            <a:ext cx="9144032" cy="426721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a:bodyPr>
          <a:lstStyle/>
          <a:p>
            <a:r>
              <a:rPr lang="en-GB" dirty="0" smtClean="0"/>
              <a:t>Windows Live Web Services APIs</a:t>
            </a:r>
            <a:endParaRPr lang="en-GB" dirty="0"/>
          </a:p>
        </p:txBody>
      </p:sp>
      <p:grpSp>
        <p:nvGrpSpPr>
          <p:cNvPr id="3" name="Group 4"/>
          <p:cNvGrpSpPr/>
          <p:nvPr/>
        </p:nvGrpSpPr>
        <p:grpSpPr>
          <a:xfrm>
            <a:off x="-32" y="1775254"/>
            <a:ext cx="9144064" cy="4868456"/>
            <a:chOff x="-32" y="1775254"/>
            <a:chExt cx="9144064" cy="4868456"/>
          </a:xfrm>
        </p:grpSpPr>
        <p:pic>
          <p:nvPicPr>
            <p:cNvPr id="5122" name="Picture 2"/>
            <p:cNvPicPr>
              <a:picLocks noChangeAspect="1" noChangeArrowheads="1"/>
            </p:cNvPicPr>
            <p:nvPr/>
          </p:nvPicPr>
          <p:blipFill>
            <a:blip r:embed="rId3" cstate="email"/>
            <a:srcRect/>
            <a:stretch>
              <a:fillRect/>
            </a:stretch>
          </p:blipFill>
          <p:spPr bwMode="auto">
            <a:xfrm>
              <a:off x="-32" y="2071678"/>
              <a:ext cx="9144064" cy="4572032"/>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email"/>
            <a:srcRect/>
            <a:stretch>
              <a:fillRect/>
            </a:stretch>
          </p:blipFill>
          <p:spPr bwMode="auto">
            <a:xfrm>
              <a:off x="0" y="1775254"/>
              <a:ext cx="9144000" cy="367862"/>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 WL</a:t>
            </a:r>
            <a:endParaRPr lang="en-US" dirty="0"/>
          </a:p>
        </p:txBody>
      </p:sp>
      <p:sp>
        <p:nvSpPr>
          <p:cNvPr id="4" name="Content Placeholder 3"/>
          <p:cNvSpPr>
            <a:spLocks noGrp="1"/>
          </p:cNvSpPr>
          <p:nvPr>
            <p:ph idx="1"/>
          </p:nvPr>
        </p:nvSpPr>
        <p:spPr>
          <a:xfrm>
            <a:off x="184150" y="1168400"/>
            <a:ext cx="8959850" cy="4525963"/>
          </a:xfrm>
        </p:spPr>
        <p:txBody>
          <a:bodyPr/>
          <a:lstStyle/>
          <a:p>
            <a:r>
              <a:rPr lang="nl-BE" dirty="0" smtClean="0"/>
              <a:t>WL Platform</a:t>
            </a:r>
          </a:p>
          <a:p>
            <a:pPr lvl="1">
              <a:buNone/>
            </a:pPr>
            <a:r>
              <a:rPr lang="nl-BE" dirty="0" smtClean="0">
                <a:hlinkClick r:id="rId3"/>
              </a:rPr>
              <a:t>http://Dev.live.com</a:t>
            </a:r>
            <a:endParaRPr lang="nl-BE" dirty="0" smtClean="0"/>
          </a:p>
          <a:p>
            <a:r>
              <a:rPr lang="nl-BE" dirty="0" smtClean="0"/>
              <a:t>Samples</a:t>
            </a:r>
          </a:p>
          <a:p>
            <a:pPr lvl="1">
              <a:buNone/>
            </a:pPr>
            <a:r>
              <a:rPr lang="nl-BE" dirty="0" smtClean="0">
                <a:hlinkClick r:id="rId4"/>
              </a:rPr>
              <a:t>http://Get.live.com</a:t>
            </a:r>
            <a:endParaRPr lang="nl-BE" dirty="0" smtClean="0"/>
          </a:p>
          <a:p>
            <a:r>
              <a:rPr lang="fr-BE" dirty="0" smtClean="0"/>
              <a:t>Simple business </a:t>
            </a:r>
            <a:r>
              <a:rPr lang="fr-BE" dirty="0" err="1" smtClean="0"/>
              <a:t>sample</a:t>
            </a:r>
            <a:endParaRPr lang="fr-BE" dirty="0" smtClean="0"/>
          </a:p>
          <a:p>
            <a:pPr lvl="1">
              <a:buNone/>
            </a:pPr>
            <a:r>
              <a:rPr lang="fr-BE" dirty="0" smtClean="0">
                <a:hlinkClick r:id="rId5"/>
              </a:rPr>
              <a:t>http://extra.msn.be/specials/hyundai/fr.asp</a:t>
            </a:r>
            <a:r>
              <a:rPr lang="fr-BE" dirty="0" smtClean="0"/>
              <a:t> </a:t>
            </a:r>
          </a:p>
          <a:p>
            <a:endParaRPr lang="fr-BE" dirty="0" smtClean="0"/>
          </a:p>
          <a:p>
            <a:endParaRPr lang="nl-BE"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Woodgrove</a:t>
            </a:r>
            <a:r>
              <a:rPr lang="en-US" dirty="0" smtClean="0"/>
              <a:t> Bank Online</a:t>
            </a:r>
            <a:endParaRPr lang="en-US" dirty="0"/>
          </a:p>
        </p:txBody>
      </p:sp>
      <p:sp>
        <p:nvSpPr>
          <p:cNvPr id="3" name="Content Placeholder 2"/>
          <p:cNvSpPr>
            <a:spLocks noGrp="1"/>
          </p:cNvSpPr>
          <p:nvPr>
            <p:ph idx="1"/>
          </p:nvPr>
        </p:nvSpPr>
        <p:spPr/>
        <p:txBody>
          <a:bodyPr/>
          <a:lstStyle/>
          <a:p>
            <a:endParaRPr lang="en-US"/>
          </a:p>
        </p:txBody>
      </p:sp>
      <p:pic>
        <p:nvPicPr>
          <p:cNvPr id="2050" name="Picture 2">
            <a:hlinkClick r:id="rId3"/>
          </p:cNvPr>
          <p:cNvPicPr>
            <a:picLocks noChangeAspect="1" noChangeArrowheads="1"/>
          </p:cNvPicPr>
          <p:nvPr/>
        </p:nvPicPr>
        <p:blipFill>
          <a:blip r:embed="rId4" cstate="email"/>
          <a:srcRect/>
          <a:stretch>
            <a:fillRect/>
          </a:stretch>
        </p:blipFill>
        <p:spPr bwMode="auto">
          <a:xfrm>
            <a:off x="1000100" y="1185666"/>
            <a:ext cx="7358114" cy="54580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086"/>
            <a:ext cx="8048625" cy="1143000"/>
          </a:xfrm>
        </p:spPr>
        <p:txBody>
          <a:bodyPr/>
          <a:lstStyle/>
          <a:p>
            <a:r>
              <a:rPr lang="nl-BE" dirty="0" smtClean="0">
                <a:hlinkClick r:id="rId3" action="ppaction://hlinkfile" tooltip="SaaS Sample Application: LitwareHR"/>
              </a:rPr>
              <a:t>S+S Sample </a:t>
            </a:r>
            <a:r>
              <a:rPr lang="nl-BE" dirty="0" err="1" smtClean="0">
                <a:hlinkClick r:id="rId3" action="ppaction://hlinkfile" tooltip="SaaS Sample Application: LitwareHR"/>
              </a:rPr>
              <a:t>Application</a:t>
            </a:r>
            <a:r>
              <a:rPr lang="nl-BE" dirty="0" smtClean="0">
                <a:hlinkClick r:id="rId3" action="ppaction://hlinkfile" tooltip="SaaS Sample Application: LitwareHR"/>
              </a:rPr>
              <a:t>: </a:t>
            </a:r>
            <a:r>
              <a:rPr lang="nl-BE" dirty="0" err="1" smtClean="0">
                <a:hlinkClick r:id="rId3" action="ppaction://hlinkfile" tooltip="SaaS Sample Application: LitwareHR"/>
              </a:rPr>
              <a:t>LitwareHR</a:t>
            </a:r>
            <a:endParaRPr lang="en-US" dirty="0"/>
          </a:p>
        </p:txBody>
      </p:sp>
      <p:pic>
        <p:nvPicPr>
          <p:cNvPr id="1027" name="Picture 3"/>
          <p:cNvPicPr>
            <a:picLocks noChangeAspect="1" noChangeArrowheads="1"/>
          </p:cNvPicPr>
          <p:nvPr/>
        </p:nvPicPr>
        <p:blipFill>
          <a:blip r:embed="rId4"/>
          <a:srcRect/>
          <a:stretch>
            <a:fillRect/>
          </a:stretch>
        </p:blipFill>
        <p:spPr bwMode="auto">
          <a:xfrm>
            <a:off x="-95250" y="723900"/>
            <a:ext cx="10506076" cy="83248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44" y="54677"/>
            <a:ext cx="9042456" cy="913061"/>
          </a:xfrm>
        </p:spPr>
        <p:txBody>
          <a:bodyPr/>
          <a:lstStyle/>
          <a:p>
            <a:r>
              <a:rPr lang="en-US" dirty="0" err="1" smtClean="0"/>
              <a:t>LitwareHR</a:t>
            </a:r>
            <a:r>
              <a:rPr lang="en-US" dirty="0" smtClean="0"/>
              <a:t> – Reference Application</a:t>
            </a:r>
            <a:endParaRPr lang="en-US" dirty="0"/>
          </a:p>
        </p:txBody>
      </p:sp>
      <p:grpSp>
        <p:nvGrpSpPr>
          <p:cNvPr id="3" name="Group 79"/>
          <p:cNvGrpSpPr/>
          <p:nvPr/>
        </p:nvGrpSpPr>
        <p:grpSpPr>
          <a:xfrm>
            <a:off x="6143635" y="1118427"/>
            <a:ext cx="2789871" cy="3951416"/>
            <a:chOff x="8737615" y="1590652"/>
            <a:chExt cx="3967816" cy="5619791"/>
          </a:xfrm>
        </p:grpSpPr>
        <p:sp>
          <p:nvSpPr>
            <p:cNvPr id="21" name="Rounded Rectangle 20"/>
            <p:cNvSpPr/>
            <p:nvPr/>
          </p:nvSpPr>
          <p:spPr>
            <a:xfrm rot="16200000">
              <a:off x="6502400" y="4264022"/>
              <a:ext cx="5181636" cy="711205"/>
            </a:xfrm>
            <a:prstGeom prst="roundRect">
              <a:avLst>
                <a:gd name="adj" fmla="val 16916"/>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accent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30039" tIns="65020" rIns="130039" bIns="65020" rtlCol="0" anchor="ctr"/>
            <a:lstStyle/>
            <a:p>
              <a:pPr algn="ctr" defTabSz="914306">
                <a:defRPr/>
              </a:pPr>
              <a:r>
                <a:rPr lang="en-US" sz="1700" dirty="0" smtClean="0">
                  <a:solidFill>
                    <a:schemeClr val="bg1"/>
                  </a:solidFill>
                  <a:latin typeface="Calibri"/>
                  <a:sym typeface="Segoe Light" pitchFamily="64" charset="0"/>
                </a:rPr>
                <a:t>Multi-Tenant  Data Access</a:t>
              </a:r>
              <a:endParaRPr lang="en-US" sz="1700" dirty="0">
                <a:solidFill>
                  <a:schemeClr val="bg1"/>
                </a:solidFill>
                <a:latin typeface="Calibri"/>
                <a:sym typeface="Segoe Light" pitchFamily="64" charset="0"/>
              </a:endParaRPr>
            </a:p>
          </p:txBody>
        </p:sp>
        <p:grpSp>
          <p:nvGrpSpPr>
            <p:cNvPr id="4" name="Group 5"/>
            <p:cNvGrpSpPr/>
            <p:nvPr/>
          </p:nvGrpSpPr>
          <p:grpSpPr>
            <a:xfrm>
              <a:off x="10810905" y="1590652"/>
              <a:ext cx="1692287" cy="1622436"/>
              <a:chOff x="2286000" y="3733800"/>
              <a:chExt cx="1894342" cy="1905000"/>
            </a:xfrm>
          </p:grpSpPr>
          <p:pic>
            <p:nvPicPr>
              <p:cNvPr id="24" name="Picture 9" descr="Database"/>
              <p:cNvPicPr>
                <a:picLocks noChangeAspect="1" noChangeArrowheads="1"/>
              </p:cNvPicPr>
              <p:nvPr/>
            </p:nvPicPr>
            <p:blipFill>
              <a:blip r:embed="rId3" cstate="email"/>
              <a:srcRect/>
              <a:stretch>
                <a:fillRect/>
              </a:stretch>
            </p:blipFill>
            <p:spPr bwMode="auto">
              <a:xfrm>
                <a:off x="2286000" y="3733800"/>
                <a:ext cx="903742" cy="914400"/>
              </a:xfrm>
              <a:prstGeom prst="rect">
                <a:avLst/>
              </a:prstGeom>
              <a:noFill/>
              <a:ln w="9525">
                <a:solidFill>
                  <a:schemeClr val="accent6"/>
                </a:solidFill>
                <a:miter lim="800000"/>
                <a:headEnd/>
                <a:tailEnd/>
              </a:ln>
            </p:spPr>
          </p:pic>
          <p:pic>
            <p:nvPicPr>
              <p:cNvPr id="25" name="Picture 9" descr="Database"/>
              <p:cNvPicPr>
                <a:picLocks noChangeAspect="1" noChangeArrowheads="1"/>
              </p:cNvPicPr>
              <p:nvPr/>
            </p:nvPicPr>
            <p:blipFill>
              <a:blip r:embed="rId3" cstate="email"/>
              <a:srcRect/>
              <a:stretch>
                <a:fillRect/>
              </a:stretch>
            </p:blipFill>
            <p:spPr bwMode="auto">
              <a:xfrm>
                <a:off x="3276600" y="3733800"/>
                <a:ext cx="903742" cy="914400"/>
              </a:xfrm>
              <a:prstGeom prst="rect">
                <a:avLst/>
              </a:prstGeom>
              <a:noFill/>
              <a:ln w="9525">
                <a:solidFill>
                  <a:schemeClr val="accent6"/>
                </a:solidFill>
                <a:miter lim="800000"/>
                <a:headEnd/>
                <a:tailEnd/>
              </a:ln>
            </p:spPr>
          </p:pic>
          <p:pic>
            <p:nvPicPr>
              <p:cNvPr id="26" name="Picture 9" descr="Database"/>
              <p:cNvPicPr>
                <a:picLocks noChangeAspect="1" noChangeArrowheads="1"/>
              </p:cNvPicPr>
              <p:nvPr/>
            </p:nvPicPr>
            <p:blipFill>
              <a:blip r:embed="rId3" cstate="email"/>
              <a:srcRect/>
              <a:stretch>
                <a:fillRect/>
              </a:stretch>
            </p:blipFill>
            <p:spPr bwMode="auto">
              <a:xfrm>
                <a:off x="2286000" y="4724400"/>
                <a:ext cx="903742" cy="914400"/>
              </a:xfrm>
              <a:prstGeom prst="rect">
                <a:avLst/>
              </a:prstGeom>
              <a:noFill/>
              <a:ln w="9525">
                <a:solidFill>
                  <a:schemeClr val="accent6"/>
                </a:solidFill>
                <a:miter lim="800000"/>
                <a:headEnd/>
                <a:tailEnd/>
              </a:ln>
            </p:spPr>
          </p:pic>
          <p:pic>
            <p:nvPicPr>
              <p:cNvPr id="27" name="Picture 26" descr="Database"/>
              <p:cNvPicPr>
                <a:picLocks noChangeAspect="1" noChangeArrowheads="1"/>
              </p:cNvPicPr>
              <p:nvPr/>
            </p:nvPicPr>
            <p:blipFill>
              <a:blip r:embed="rId3" cstate="email"/>
              <a:srcRect/>
              <a:stretch>
                <a:fillRect/>
              </a:stretch>
            </p:blipFill>
            <p:spPr bwMode="auto">
              <a:xfrm>
                <a:off x="3276600" y="4724400"/>
                <a:ext cx="903742" cy="914400"/>
              </a:xfrm>
              <a:prstGeom prst="rect">
                <a:avLst/>
              </a:prstGeom>
              <a:noFill/>
              <a:ln w="9525">
                <a:solidFill>
                  <a:schemeClr val="accent6"/>
                </a:solidFill>
                <a:miter lim="800000"/>
                <a:headEnd/>
                <a:tailEnd/>
              </a:ln>
            </p:spPr>
          </p:pic>
        </p:grpSp>
        <p:cxnSp>
          <p:nvCxnSpPr>
            <p:cNvPr id="28" name="Straight Connector 27"/>
            <p:cNvCxnSpPr/>
            <p:nvPr/>
          </p:nvCxnSpPr>
          <p:spPr>
            <a:xfrm rot="5400000">
              <a:off x="8910403" y="2973602"/>
              <a:ext cx="2296020" cy="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0058425" y="2519346"/>
              <a:ext cx="609604" cy="2258"/>
            </a:xfrm>
            <a:prstGeom prst="straightConnector1">
              <a:avLst/>
            </a:prstGeom>
            <a:ln w="381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448821" y="2943212"/>
              <a:ext cx="609604" cy="2258"/>
            </a:xfrm>
            <a:prstGeom prst="straightConnector1">
              <a:avLst/>
            </a:prstGeom>
            <a:ln w="381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574366" y="3252917"/>
              <a:ext cx="2131065" cy="668251"/>
            </a:xfrm>
            <a:prstGeom prst="rect">
              <a:avLst/>
            </a:prstGeom>
            <a:noFill/>
            <a:ln>
              <a:noFill/>
            </a:ln>
          </p:spPr>
          <p:txBody>
            <a:bodyPr wrap="none" lIns="130039" tIns="65020" rIns="130039" bIns="65020" rtlCol="0">
              <a:spAutoFit/>
            </a:bodyPr>
            <a:lstStyle/>
            <a:p>
              <a:pPr algn="ctr" defTabSz="914306"/>
              <a:r>
                <a:rPr lang="en-US" sz="2200" dirty="0">
                  <a:solidFill>
                    <a:schemeClr val="bg1"/>
                  </a:solidFill>
                  <a:latin typeface="Calibri"/>
                </a:rPr>
                <a:t>SQL Server</a:t>
              </a:r>
            </a:p>
          </p:txBody>
        </p:sp>
      </p:grpSp>
      <p:grpSp>
        <p:nvGrpSpPr>
          <p:cNvPr id="5" name="Group 52"/>
          <p:cNvGrpSpPr/>
          <p:nvPr/>
        </p:nvGrpSpPr>
        <p:grpSpPr>
          <a:xfrm rot="16200000">
            <a:off x="211409" y="3517486"/>
            <a:ext cx="4298645" cy="748286"/>
            <a:chOff x="6248400" y="2681599"/>
            <a:chExt cx="2175350" cy="935179"/>
          </a:xfrm>
          <a:effectLst>
            <a:outerShdw blurRad="76200" dist="88900" dir="2700000" algn="tl" rotWithShape="0">
              <a:prstClr val="black">
                <a:alpha val="50000"/>
              </a:prstClr>
            </a:outerShdw>
          </a:effectLst>
        </p:grpSpPr>
        <p:pic>
          <p:nvPicPr>
            <p:cNvPr id="41" name="Rectangle 181269"/>
            <p:cNvPicPr>
              <a:picLocks noChangeAspect="1" noChangeArrowheads="1"/>
            </p:cNvPicPr>
            <p:nvPr/>
          </p:nvPicPr>
          <p:blipFill>
            <a:blip r:embed="rId4" cstate="email"/>
            <a:srcRect/>
            <a:stretch>
              <a:fillRect/>
            </a:stretch>
          </p:blipFill>
          <p:spPr bwMode="auto">
            <a:xfrm>
              <a:off x="6248400" y="2681599"/>
              <a:ext cx="2175350" cy="935179"/>
            </a:xfrm>
            <a:prstGeom prst="rect">
              <a:avLst/>
            </a:prstGeom>
            <a:noFill/>
            <a:ln w="9525">
              <a:noFill/>
              <a:miter lim="800000"/>
              <a:headEnd/>
              <a:tailEnd/>
            </a:ln>
          </p:spPr>
        </p:pic>
        <p:sp>
          <p:nvSpPr>
            <p:cNvPr id="42" name="TextBox 41"/>
            <p:cNvSpPr txBox="1"/>
            <p:nvPr/>
          </p:nvSpPr>
          <p:spPr>
            <a:xfrm>
              <a:off x="7015665" y="2706172"/>
              <a:ext cx="665353" cy="576971"/>
            </a:xfrm>
            <a:prstGeom prst="rect">
              <a:avLst/>
            </a:prstGeom>
            <a:noFill/>
          </p:spPr>
          <p:txBody>
            <a:bodyPr wrap="none" rtlCol="0">
              <a:spAutoFit/>
            </a:bodyPr>
            <a:lstStyle/>
            <a:p>
              <a:pPr algn="ctr"/>
              <a:r>
                <a:rPr lang="en-US" sz="2400" dirty="0">
                  <a:solidFill>
                    <a:schemeClr val="tx1"/>
                  </a:solidFill>
                </a:rPr>
                <a:t>Network</a:t>
              </a:r>
            </a:p>
          </p:txBody>
        </p:sp>
      </p:grpSp>
      <p:grpSp>
        <p:nvGrpSpPr>
          <p:cNvPr id="6" name="Group 74"/>
          <p:cNvGrpSpPr/>
          <p:nvPr/>
        </p:nvGrpSpPr>
        <p:grpSpPr>
          <a:xfrm>
            <a:off x="151774" y="1109641"/>
            <a:ext cx="2157651" cy="1710162"/>
            <a:chOff x="215856" y="1578156"/>
            <a:chExt cx="3068659" cy="2432231"/>
          </a:xfrm>
        </p:grpSpPr>
        <p:pic>
          <p:nvPicPr>
            <p:cNvPr id="51" name="Picture 2"/>
            <p:cNvPicPr>
              <a:picLocks noChangeAspect="1" noChangeArrowheads="1"/>
            </p:cNvPicPr>
            <p:nvPr/>
          </p:nvPicPr>
          <p:blipFill>
            <a:blip r:embed="rId5" cstate="email"/>
            <a:srcRect/>
            <a:stretch>
              <a:fillRect/>
            </a:stretch>
          </p:blipFill>
          <p:spPr bwMode="auto">
            <a:xfrm>
              <a:off x="520364" y="1885979"/>
              <a:ext cx="2018345" cy="1517198"/>
            </a:xfrm>
            <a:prstGeom prst="rect">
              <a:avLst/>
            </a:prstGeom>
            <a:noFill/>
            <a:ln w="9525">
              <a:solidFill>
                <a:schemeClr val="accent6"/>
              </a:solidFill>
              <a:miter lim="800000"/>
              <a:headEnd/>
              <a:tailEnd/>
            </a:ln>
            <a:effectLst/>
          </p:spPr>
        </p:pic>
        <p:sp>
          <p:nvSpPr>
            <p:cNvPr id="52" name="TextBox 51"/>
            <p:cNvSpPr txBox="1"/>
            <p:nvPr/>
          </p:nvSpPr>
          <p:spPr>
            <a:xfrm>
              <a:off x="660427" y="3385909"/>
              <a:ext cx="1996008" cy="624478"/>
            </a:xfrm>
            <a:prstGeom prst="rect">
              <a:avLst/>
            </a:prstGeom>
            <a:noFill/>
            <a:ln>
              <a:noFill/>
            </a:ln>
          </p:spPr>
          <p:txBody>
            <a:bodyPr wrap="none" lIns="130039" tIns="65020" rIns="130039" bIns="65020" rtlCol="0">
              <a:spAutoFit/>
            </a:bodyPr>
            <a:lstStyle/>
            <a:p>
              <a:pPr defTabSz="914306"/>
              <a:r>
                <a:rPr lang="en-US" sz="2000" dirty="0">
                  <a:solidFill>
                    <a:schemeClr val="bg1"/>
                  </a:solidFill>
                  <a:latin typeface="Calibri"/>
                </a:rPr>
                <a:t>Web Client</a:t>
              </a:r>
            </a:p>
          </p:txBody>
        </p:sp>
        <p:pic>
          <p:nvPicPr>
            <p:cNvPr id="47" name="Picture 2"/>
            <p:cNvPicPr>
              <a:picLocks noChangeAspect="1" noChangeArrowheads="1"/>
            </p:cNvPicPr>
            <p:nvPr/>
          </p:nvPicPr>
          <p:blipFill>
            <a:blip r:embed="rId6"/>
            <a:srcRect/>
            <a:stretch>
              <a:fillRect/>
            </a:stretch>
          </p:blipFill>
          <p:spPr bwMode="auto">
            <a:xfrm>
              <a:off x="215856" y="1578156"/>
              <a:ext cx="650240" cy="750276"/>
            </a:xfrm>
            <a:prstGeom prst="rect">
              <a:avLst/>
            </a:prstGeom>
            <a:noFill/>
            <a:ln w="9525">
              <a:solidFill>
                <a:schemeClr val="accent6"/>
              </a:solidFill>
              <a:miter lim="800000"/>
              <a:headEnd/>
              <a:tailEnd/>
            </a:ln>
            <a:effectLst/>
          </p:spPr>
        </p:pic>
        <p:cxnSp>
          <p:nvCxnSpPr>
            <p:cNvPr id="56" name="Straight Arrow Connector 55"/>
            <p:cNvCxnSpPr/>
            <p:nvPr/>
          </p:nvCxnSpPr>
          <p:spPr>
            <a:xfrm>
              <a:off x="2573310" y="2876536"/>
              <a:ext cx="711205" cy="2258"/>
            </a:xfrm>
            <a:prstGeom prst="straightConnector1">
              <a:avLst/>
            </a:prstGeom>
            <a:noFill/>
            <a:ln w="38100" cap="flat" cmpd="sng" algn="ctr">
              <a:solidFill>
                <a:schemeClr val="accent6"/>
              </a:solidFill>
              <a:prstDash val="solid"/>
              <a:headEnd type="arrow"/>
              <a:tailEnd type="arrow"/>
            </a:ln>
            <a:effectLst/>
          </p:spPr>
        </p:cxnSp>
      </p:grpSp>
      <p:grpSp>
        <p:nvGrpSpPr>
          <p:cNvPr id="7" name="Group 77"/>
          <p:cNvGrpSpPr/>
          <p:nvPr/>
        </p:nvGrpSpPr>
        <p:grpSpPr>
          <a:xfrm>
            <a:off x="2622633" y="1290558"/>
            <a:ext cx="2592309" cy="4620629"/>
            <a:chOff x="3729966" y="1835460"/>
            <a:chExt cx="3686840" cy="6571561"/>
          </a:xfrm>
        </p:grpSpPr>
        <p:sp>
          <p:nvSpPr>
            <p:cNvPr id="15" name="Rounded Rectangle 14"/>
            <p:cNvSpPr/>
            <p:nvPr/>
          </p:nvSpPr>
          <p:spPr>
            <a:xfrm>
              <a:off x="4470386" y="2028805"/>
              <a:ext cx="1524011" cy="2235216"/>
            </a:xfrm>
            <a:prstGeom prst="roundRect">
              <a:avLst>
                <a:gd name="adj" fmla="val 7778"/>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solidFill>
                <a:schemeClr val="accent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30039" tIns="65020" rIns="130039" bIns="65020" rtlCol="0" anchor="t"/>
            <a:lstStyle/>
            <a:p>
              <a:pPr algn="ctr" defTabSz="914306">
                <a:defRPr/>
              </a:pPr>
              <a:r>
                <a:rPr lang="en-US" dirty="0" smtClean="0">
                  <a:solidFill>
                    <a:schemeClr val="bg1"/>
                  </a:solidFill>
                  <a:latin typeface="Calibri"/>
                  <a:sym typeface="Segoe Light" pitchFamily="64" charset="0"/>
                </a:rPr>
                <a:t>Private</a:t>
              </a:r>
            </a:p>
            <a:p>
              <a:pPr algn="ctr" defTabSz="914306">
                <a:defRPr/>
              </a:pPr>
              <a:r>
                <a:rPr lang="en-US" dirty="0" smtClean="0">
                  <a:solidFill>
                    <a:schemeClr val="bg1"/>
                  </a:solidFill>
                  <a:latin typeface="Calibri"/>
                  <a:sym typeface="Segoe Light" pitchFamily="64" charset="0"/>
                </a:rPr>
                <a:t>Website</a:t>
              </a:r>
              <a:endParaRPr lang="en-US" dirty="0">
                <a:solidFill>
                  <a:schemeClr val="bg1"/>
                </a:solidFill>
                <a:latin typeface="Calibri"/>
                <a:sym typeface="Segoe Light" pitchFamily="64" charset="0"/>
              </a:endParaRPr>
            </a:p>
          </p:txBody>
        </p:sp>
        <p:sp>
          <p:nvSpPr>
            <p:cNvPr id="16" name="Rounded Rectangle 15"/>
            <p:cNvSpPr/>
            <p:nvPr/>
          </p:nvSpPr>
          <p:spPr>
            <a:xfrm>
              <a:off x="4470387" y="4975226"/>
              <a:ext cx="1524011" cy="2235216"/>
            </a:xfrm>
            <a:prstGeom prst="roundRect">
              <a:avLst>
                <a:gd name="adj" fmla="val 7778"/>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solidFill>
                <a:schemeClr val="accent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30039" tIns="65020" rIns="130039" bIns="65020" rtlCol="0" anchor="t"/>
            <a:lstStyle/>
            <a:p>
              <a:pPr algn="ctr" defTabSz="914306">
                <a:defRPr/>
              </a:pPr>
              <a:r>
                <a:rPr lang="en-US" dirty="0" smtClean="0">
                  <a:solidFill>
                    <a:schemeClr val="bg1"/>
                  </a:solidFill>
                  <a:latin typeface="Calibri"/>
                  <a:sym typeface="Segoe Light" pitchFamily="64" charset="0"/>
                </a:rPr>
                <a:t>Public</a:t>
              </a:r>
            </a:p>
            <a:p>
              <a:pPr algn="ctr" defTabSz="914306">
                <a:defRPr/>
              </a:pPr>
              <a:r>
                <a:rPr lang="en-US" dirty="0" smtClean="0">
                  <a:solidFill>
                    <a:schemeClr val="bg1"/>
                  </a:solidFill>
                  <a:latin typeface="Calibri"/>
                  <a:sym typeface="Segoe Light" pitchFamily="64" charset="0"/>
                </a:rPr>
                <a:t>Website</a:t>
              </a:r>
              <a:endParaRPr lang="en-US" dirty="0">
                <a:solidFill>
                  <a:schemeClr val="bg1"/>
                </a:solidFill>
                <a:latin typeface="Calibri"/>
                <a:sym typeface="Segoe Light" pitchFamily="64" charset="0"/>
              </a:endParaRPr>
            </a:p>
          </p:txBody>
        </p:sp>
        <p:cxnSp>
          <p:nvCxnSpPr>
            <p:cNvPr id="17" name="Straight Arrow Connector 16"/>
            <p:cNvCxnSpPr>
              <a:stCxn id="15" idx="3"/>
            </p:cNvCxnSpPr>
            <p:nvPr/>
          </p:nvCxnSpPr>
          <p:spPr>
            <a:xfrm>
              <a:off x="5994396" y="3146413"/>
              <a:ext cx="711205" cy="2258"/>
            </a:xfrm>
            <a:prstGeom prst="straightConnector1">
              <a:avLst/>
            </a:prstGeom>
            <a:noFill/>
            <a:ln w="38100" cap="flat" cmpd="sng" algn="ctr">
              <a:solidFill>
                <a:schemeClr val="accent6"/>
              </a:solidFill>
              <a:prstDash val="solid"/>
              <a:headEnd type="arrow"/>
              <a:tailEnd type="arrow"/>
            </a:ln>
            <a:effectLst/>
          </p:spPr>
        </p:cxnSp>
        <p:cxnSp>
          <p:nvCxnSpPr>
            <p:cNvPr id="18" name="Straight Arrow Connector 17"/>
            <p:cNvCxnSpPr>
              <a:stCxn id="16" idx="3"/>
            </p:cNvCxnSpPr>
            <p:nvPr/>
          </p:nvCxnSpPr>
          <p:spPr>
            <a:xfrm>
              <a:off x="5994396" y="6092834"/>
              <a:ext cx="711205" cy="2258"/>
            </a:xfrm>
            <a:prstGeom prst="straightConnector1">
              <a:avLst/>
            </a:prstGeom>
            <a:noFill/>
            <a:ln w="38100" cap="flat" cmpd="sng" algn="ctr">
              <a:solidFill>
                <a:schemeClr val="accent6"/>
              </a:solidFill>
              <a:prstDash val="solid"/>
              <a:headEnd type="arrow"/>
              <a:tailEnd type="arrow"/>
            </a:ln>
            <a:effectLst/>
          </p:spPr>
        </p:cxnSp>
        <p:cxnSp>
          <p:nvCxnSpPr>
            <p:cNvPr id="19" name="Straight Arrow Connector 18"/>
            <p:cNvCxnSpPr>
              <a:endCxn id="14" idx="1"/>
            </p:cNvCxnSpPr>
            <p:nvPr/>
          </p:nvCxnSpPr>
          <p:spPr>
            <a:xfrm>
              <a:off x="6705601" y="3146413"/>
              <a:ext cx="711205" cy="2258"/>
            </a:xfrm>
            <a:prstGeom prst="straightConnector1">
              <a:avLst/>
            </a:prstGeom>
            <a:noFill/>
            <a:ln w="38100" cap="flat" cmpd="sng" algn="ctr">
              <a:solidFill>
                <a:schemeClr val="accent6"/>
              </a:solidFill>
              <a:prstDash val="solid"/>
              <a:headEnd type="arrow"/>
              <a:tailEnd type="arrow"/>
            </a:ln>
            <a:effectLst/>
          </p:spPr>
        </p:cxnSp>
        <p:cxnSp>
          <p:nvCxnSpPr>
            <p:cNvPr id="20" name="Straight Arrow Connector 19"/>
            <p:cNvCxnSpPr/>
            <p:nvPr/>
          </p:nvCxnSpPr>
          <p:spPr>
            <a:xfrm>
              <a:off x="6705601" y="6092834"/>
              <a:ext cx="711205" cy="2258"/>
            </a:xfrm>
            <a:prstGeom prst="straightConnector1">
              <a:avLst/>
            </a:prstGeom>
            <a:noFill/>
            <a:ln w="38100" cap="flat" cmpd="sng" algn="ctr">
              <a:solidFill>
                <a:schemeClr val="accent6"/>
              </a:solidFill>
              <a:prstDash val="solid"/>
              <a:headEnd type="arrow"/>
              <a:tailEnd type="arrow"/>
            </a:ln>
            <a:effectLst/>
          </p:spPr>
        </p:cxnSp>
        <p:cxnSp>
          <p:nvCxnSpPr>
            <p:cNvPr id="43" name="Straight Connector 42"/>
            <p:cNvCxnSpPr/>
            <p:nvPr/>
          </p:nvCxnSpPr>
          <p:spPr>
            <a:xfrm rot="5400000">
              <a:off x="3403760" y="5119104"/>
              <a:ext cx="6571561" cy="427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0962" name="Picture 2"/>
            <p:cNvPicPr>
              <a:picLocks noChangeAspect="1"/>
            </p:cNvPicPr>
            <p:nvPr/>
          </p:nvPicPr>
          <p:blipFill>
            <a:blip r:embed="rId7" cstate="email"/>
            <a:srcRect/>
            <a:stretch>
              <a:fillRect/>
            </a:stretch>
          </p:blipFill>
          <p:spPr bwMode="auto">
            <a:xfrm>
              <a:off x="4645012" y="6654793"/>
              <a:ext cx="1123950" cy="504825"/>
            </a:xfrm>
            <a:prstGeom prst="rect">
              <a:avLst/>
            </a:prstGeom>
            <a:noFill/>
            <a:ln w="88900">
              <a:solidFill>
                <a:schemeClr val="accent6"/>
              </a:solidFill>
              <a:miter lim="800000"/>
              <a:headEnd/>
              <a:tailEnd/>
            </a:ln>
            <a:effectLst/>
          </p:spPr>
        </p:pic>
        <p:pic>
          <p:nvPicPr>
            <p:cNvPr id="40963" name="Picture 3"/>
            <p:cNvPicPr>
              <a:picLocks noChangeAspect="1"/>
            </p:cNvPicPr>
            <p:nvPr/>
          </p:nvPicPr>
          <p:blipFill>
            <a:blip r:embed="rId7" cstate="email"/>
            <a:srcRect/>
            <a:stretch>
              <a:fillRect/>
            </a:stretch>
          </p:blipFill>
          <p:spPr bwMode="auto">
            <a:xfrm>
              <a:off x="4645012" y="3701737"/>
              <a:ext cx="1123950" cy="504825"/>
            </a:xfrm>
            <a:prstGeom prst="rect">
              <a:avLst/>
            </a:prstGeom>
            <a:noFill/>
            <a:ln w="88900">
              <a:solidFill>
                <a:schemeClr val="accent6"/>
              </a:solidFill>
              <a:miter lim="800000"/>
              <a:headEnd/>
              <a:tailEnd/>
            </a:ln>
            <a:effectLst/>
          </p:spPr>
        </p:pic>
        <p:cxnSp>
          <p:nvCxnSpPr>
            <p:cNvPr id="57" name="Straight Arrow Connector 56"/>
            <p:cNvCxnSpPr/>
            <p:nvPr/>
          </p:nvCxnSpPr>
          <p:spPr>
            <a:xfrm>
              <a:off x="3790931" y="3028936"/>
              <a:ext cx="711205" cy="2258"/>
            </a:xfrm>
            <a:prstGeom prst="straightConnector1">
              <a:avLst/>
            </a:prstGeom>
            <a:noFill/>
            <a:ln w="38100" cap="flat" cmpd="sng" algn="ctr">
              <a:solidFill>
                <a:schemeClr val="accent6"/>
              </a:solidFill>
              <a:prstDash val="solid"/>
              <a:headEnd type="arrow"/>
              <a:tailEnd type="arrow"/>
            </a:ln>
            <a:effectLst/>
          </p:spPr>
        </p:cxnSp>
        <p:cxnSp>
          <p:nvCxnSpPr>
            <p:cNvPr id="58" name="Straight Arrow Connector 57"/>
            <p:cNvCxnSpPr/>
            <p:nvPr/>
          </p:nvCxnSpPr>
          <p:spPr>
            <a:xfrm>
              <a:off x="3729966" y="6067148"/>
              <a:ext cx="711205" cy="2258"/>
            </a:xfrm>
            <a:prstGeom prst="straightConnector1">
              <a:avLst/>
            </a:prstGeom>
            <a:noFill/>
            <a:ln w="38100" cap="flat" cmpd="sng" algn="ctr">
              <a:solidFill>
                <a:schemeClr val="accent6"/>
              </a:solidFill>
              <a:prstDash val="solid"/>
              <a:headEnd type="arrow"/>
              <a:tailEnd type="arrow"/>
            </a:ln>
            <a:effectLst/>
          </p:spPr>
        </p:cxnSp>
        <p:cxnSp>
          <p:nvCxnSpPr>
            <p:cNvPr id="59" name="Straight Arrow Connector 58"/>
            <p:cNvCxnSpPr/>
            <p:nvPr/>
          </p:nvCxnSpPr>
          <p:spPr>
            <a:xfrm>
              <a:off x="3930632" y="8020072"/>
              <a:ext cx="2786082" cy="1588"/>
            </a:xfrm>
            <a:prstGeom prst="straightConnector1">
              <a:avLst/>
            </a:prstGeom>
            <a:noFill/>
            <a:ln w="38100" cap="flat" cmpd="sng" algn="ctr">
              <a:solidFill>
                <a:schemeClr val="accent6"/>
              </a:solidFill>
              <a:prstDash val="solid"/>
              <a:headEnd type="arrow"/>
              <a:tailEnd type="arrow"/>
            </a:ln>
            <a:effectLst/>
          </p:spPr>
        </p:cxnSp>
      </p:grpSp>
      <p:grpSp>
        <p:nvGrpSpPr>
          <p:cNvPr id="8" name="Group 75"/>
          <p:cNvGrpSpPr/>
          <p:nvPr/>
        </p:nvGrpSpPr>
        <p:grpSpPr>
          <a:xfrm>
            <a:off x="202004" y="3374754"/>
            <a:ext cx="1755812" cy="1454242"/>
            <a:chOff x="287294" y="4799651"/>
            <a:chExt cx="2497155" cy="2068256"/>
          </a:xfrm>
        </p:grpSpPr>
        <p:pic>
          <p:nvPicPr>
            <p:cNvPr id="49" name="Picture 6"/>
            <p:cNvPicPr>
              <a:picLocks noChangeAspect="1" noChangeArrowheads="1"/>
            </p:cNvPicPr>
            <p:nvPr/>
          </p:nvPicPr>
          <p:blipFill>
            <a:blip r:embed="rId8"/>
            <a:srcRect/>
            <a:stretch>
              <a:fillRect/>
            </a:stretch>
          </p:blipFill>
          <p:spPr bwMode="auto">
            <a:xfrm>
              <a:off x="448307" y="4799651"/>
              <a:ext cx="1524011" cy="1143009"/>
            </a:xfrm>
            <a:prstGeom prst="rect">
              <a:avLst/>
            </a:prstGeom>
            <a:noFill/>
            <a:ln w="12700" cap="sq" algn="ctr">
              <a:solidFill>
                <a:schemeClr val="accent6"/>
              </a:solidFill>
              <a:miter lim="800000"/>
              <a:headEnd/>
              <a:tailEnd/>
            </a:ln>
            <a:effectLst/>
          </p:spPr>
        </p:pic>
        <p:sp>
          <p:nvSpPr>
            <p:cNvPr id="50" name="TextBox 49"/>
            <p:cNvSpPr txBox="1"/>
            <p:nvPr/>
          </p:nvSpPr>
          <p:spPr>
            <a:xfrm>
              <a:off x="287294" y="6243429"/>
              <a:ext cx="2198548" cy="624478"/>
            </a:xfrm>
            <a:prstGeom prst="rect">
              <a:avLst/>
            </a:prstGeom>
            <a:noFill/>
            <a:ln>
              <a:noFill/>
            </a:ln>
          </p:spPr>
          <p:txBody>
            <a:bodyPr wrap="none" lIns="130039" tIns="65020" rIns="130039" bIns="65020" rtlCol="0">
              <a:spAutoFit/>
            </a:bodyPr>
            <a:lstStyle/>
            <a:p>
              <a:pPr defTabSz="914306"/>
              <a:r>
                <a:rPr lang="en-US" sz="2000" dirty="0">
                  <a:solidFill>
                    <a:schemeClr val="bg1"/>
                  </a:solidFill>
                  <a:latin typeface="Calibri"/>
                </a:rPr>
                <a:t>Smart Client</a:t>
              </a:r>
            </a:p>
          </p:txBody>
        </p:sp>
        <p:cxnSp>
          <p:nvCxnSpPr>
            <p:cNvPr id="61" name="Straight Arrow Connector 60"/>
            <p:cNvCxnSpPr/>
            <p:nvPr/>
          </p:nvCxnSpPr>
          <p:spPr>
            <a:xfrm>
              <a:off x="2073244" y="5446046"/>
              <a:ext cx="711205" cy="2258"/>
            </a:xfrm>
            <a:prstGeom prst="straightConnector1">
              <a:avLst/>
            </a:prstGeom>
            <a:noFill/>
            <a:ln w="38100" cap="flat" cmpd="sng" algn="ctr">
              <a:solidFill>
                <a:schemeClr val="accent6"/>
              </a:solidFill>
              <a:prstDash val="solid"/>
              <a:headEnd type="arrow"/>
              <a:tailEnd type="arrow"/>
            </a:ln>
            <a:effectLst/>
          </p:spPr>
        </p:cxnSp>
        <p:pic>
          <p:nvPicPr>
            <p:cNvPr id="48" name="Picture 27" descr="database"/>
            <p:cNvPicPr>
              <a:picLocks noChangeAspect="1" noChangeArrowheads="1"/>
            </p:cNvPicPr>
            <p:nvPr/>
          </p:nvPicPr>
          <p:blipFill>
            <a:blip r:embed="rId9">
              <a:clrChange>
                <a:clrFrom>
                  <a:srgbClr val="08369A"/>
                </a:clrFrom>
                <a:clrTo>
                  <a:srgbClr val="08369A">
                    <a:alpha val="0"/>
                  </a:srgbClr>
                </a:clrTo>
              </a:clrChange>
            </a:blip>
            <a:srcRect/>
            <a:stretch>
              <a:fillRect/>
            </a:stretch>
          </p:blipFill>
          <p:spPr bwMode="auto">
            <a:xfrm>
              <a:off x="1644616" y="5662618"/>
              <a:ext cx="801018" cy="771073"/>
            </a:xfrm>
            <a:prstGeom prst="rect">
              <a:avLst/>
            </a:prstGeom>
            <a:noFill/>
            <a:ln>
              <a:noFill/>
            </a:ln>
          </p:spPr>
        </p:pic>
      </p:grpSp>
      <p:grpSp>
        <p:nvGrpSpPr>
          <p:cNvPr id="9" name="Group 76"/>
          <p:cNvGrpSpPr/>
          <p:nvPr/>
        </p:nvGrpSpPr>
        <p:grpSpPr>
          <a:xfrm>
            <a:off x="202004" y="5387966"/>
            <a:ext cx="2109653" cy="746863"/>
            <a:chOff x="287294" y="7662882"/>
            <a:chExt cx="3000396" cy="1062205"/>
          </a:xfrm>
        </p:grpSpPr>
        <p:sp>
          <p:nvSpPr>
            <p:cNvPr id="53" name="TextBox 52"/>
            <p:cNvSpPr txBox="1"/>
            <p:nvPr/>
          </p:nvSpPr>
          <p:spPr>
            <a:xfrm>
              <a:off x="287294" y="7662882"/>
              <a:ext cx="2071702" cy="1062205"/>
            </a:xfrm>
            <a:prstGeom prst="rect">
              <a:avLst/>
            </a:prstGeom>
            <a:noFill/>
            <a:ln>
              <a:noFill/>
            </a:ln>
          </p:spPr>
          <p:txBody>
            <a:bodyPr wrap="square" lIns="130039" tIns="65020" rIns="130039" bIns="65020" rtlCol="0">
              <a:spAutoFit/>
            </a:bodyPr>
            <a:lstStyle/>
            <a:p>
              <a:pPr defTabSz="914306"/>
              <a:r>
                <a:rPr lang="en-US" sz="2000" dirty="0">
                  <a:solidFill>
                    <a:schemeClr val="bg1"/>
                  </a:solidFill>
                  <a:latin typeface="Calibri"/>
                </a:rPr>
                <a:t>REST/</a:t>
              </a:r>
            </a:p>
            <a:p>
              <a:pPr defTabSz="914306"/>
              <a:r>
                <a:rPr lang="en-US" sz="2000" dirty="0">
                  <a:solidFill>
                    <a:schemeClr val="bg1"/>
                  </a:solidFill>
                  <a:latin typeface="Calibri"/>
                </a:rPr>
                <a:t>SOAP APIs</a:t>
              </a:r>
            </a:p>
          </p:txBody>
        </p:sp>
        <p:cxnSp>
          <p:nvCxnSpPr>
            <p:cNvPr id="62" name="Straight Arrow Connector 61"/>
            <p:cNvCxnSpPr/>
            <p:nvPr/>
          </p:nvCxnSpPr>
          <p:spPr>
            <a:xfrm>
              <a:off x="1930368" y="8091510"/>
              <a:ext cx="1357322" cy="1588"/>
            </a:xfrm>
            <a:prstGeom prst="straightConnector1">
              <a:avLst/>
            </a:prstGeom>
            <a:noFill/>
            <a:ln w="38100" cap="flat" cmpd="sng" algn="ctr">
              <a:solidFill>
                <a:schemeClr val="accent6"/>
              </a:solidFill>
              <a:prstDash val="solid"/>
              <a:headEnd type="arrow"/>
              <a:tailEnd type="arrow"/>
            </a:ln>
            <a:effectLst/>
          </p:spPr>
        </p:cxnSp>
      </p:grpSp>
      <p:grpSp>
        <p:nvGrpSpPr>
          <p:cNvPr id="10" name="Group 78"/>
          <p:cNvGrpSpPr/>
          <p:nvPr/>
        </p:nvGrpSpPr>
        <p:grpSpPr>
          <a:xfrm>
            <a:off x="5043263" y="1426504"/>
            <a:ext cx="1200970" cy="4033217"/>
            <a:chOff x="7172638" y="2028805"/>
            <a:chExt cx="1708046" cy="5736131"/>
          </a:xfrm>
        </p:grpSpPr>
        <p:sp>
          <p:nvSpPr>
            <p:cNvPr id="14" name="Rounded Rectangle 13"/>
            <p:cNvSpPr/>
            <p:nvPr/>
          </p:nvSpPr>
          <p:spPr>
            <a:xfrm>
              <a:off x="7416806" y="2028805"/>
              <a:ext cx="1219209" cy="2235216"/>
            </a:xfrm>
            <a:prstGeom prst="roundRect">
              <a:avLst>
                <a:gd name="adj" fmla="val 7778"/>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lIns="130039" tIns="65020" rIns="130039" bIns="65020" rtlCol="0" anchor="ctr"/>
            <a:lstStyle/>
            <a:p>
              <a:pPr algn="ctr" defTabSz="914306">
                <a:defRPr/>
              </a:pPr>
              <a:r>
                <a:rPr lang="en-US" sz="2000" dirty="0" smtClean="0">
                  <a:solidFill>
                    <a:schemeClr val="bg1"/>
                  </a:solidFill>
                  <a:latin typeface="Calibri"/>
                  <a:sym typeface="Segoe Light" pitchFamily="64" charset="0"/>
                </a:rPr>
                <a:t>Functional</a:t>
              </a:r>
            </a:p>
            <a:p>
              <a:pPr algn="ctr" defTabSz="914306">
                <a:defRPr/>
              </a:pPr>
              <a:r>
                <a:rPr lang="en-US" sz="2000" dirty="0" smtClean="0">
                  <a:solidFill>
                    <a:schemeClr val="bg1"/>
                  </a:solidFill>
                  <a:latin typeface="Calibri"/>
                  <a:sym typeface="Segoe Light" pitchFamily="64" charset="0"/>
                </a:rPr>
                <a:t>Services</a:t>
              </a:r>
              <a:endParaRPr lang="en-US" sz="2000" dirty="0">
                <a:solidFill>
                  <a:schemeClr val="bg1"/>
                </a:solidFill>
                <a:latin typeface="Calibri"/>
                <a:sym typeface="Segoe Light" pitchFamily="64" charset="0"/>
              </a:endParaRPr>
            </a:p>
          </p:txBody>
        </p:sp>
        <p:sp>
          <p:nvSpPr>
            <p:cNvPr id="22" name="Rounded Rectangle 21"/>
            <p:cNvSpPr/>
            <p:nvPr/>
          </p:nvSpPr>
          <p:spPr>
            <a:xfrm>
              <a:off x="7416806" y="4975226"/>
              <a:ext cx="1219209" cy="2235216"/>
            </a:xfrm>
            <a:prstGeom prst="roundRect">
              <a:avLst>
                <a:gd name="adj" fmla="val 7778"/>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lIns="130039" tIns="65020" rIns="130039" bIns="65020" rtlCol="0" anchor="ctr"/>
            <a:lstStyle/>
            <a:p>
              <a:pPr algn="ctr" defTabSz="914306">
                <a:defRPr/>
              </a:pPr>
              <a:r>
                <a:rPr lang="en-US" sz="2000" dirty="0" smtClean="0">
                  <a:solidFill>
                    <a:schemeClr val="bg1"/>
                  </a:solidFill>
                  <a:latin typeface="Calibri"/>
                  <a:sym typeface="Segoe Light" pitchFamily="64" charset="0"/>
                </a:rPr>
                <a:t>Metadata</a:t>
              </a:r>
            </a:p>
            <a:p>
              <a:pPr algn="ctr" defTabSz="914306">
                <a:defRPr/>
              </a:pPr>
              <a:r>
                <a:rPr lang="en-US" sz="2000" dirty="0" smtClean="0">
                  <a:solidFill>
                    <a:schemeClr val="bg1"/>
                  </a:solidFill>
                  <a:latin typeface="Calibri"/>
                  <a:sym typeface="Segoe Light" pitchFamily="64" charset="0"/>
                </a:rPr>
                <a:t>Services</a:t>
              </a:r>
              <a:endParaRPr lang="en-US" sz="2000" dirty="0">
                <a:solidFill>
                  <a:schemeClr val="bg1"/>
                </a:solidFill>
                <a:latin typeface="Calibri"/>
                <a:sym typeface="Segoe Light" pitchFamily="64" charset="0"/>
              </a:endParaRPr>
            </a:p>
          </p:txBody>
        </p:sp>
        <p:sp>
          <p:nvSpPr>
            <p:cNvPr id="65" name="TextBox 64"/>
            <p:cNvSpPr txBox="1"/>
            <p:nvPr/>
          </p:nvSpPr>
          <p:spPr>
            <a:xfrm>
              <a:off x="7172638" y="7261550"/>
              <a:ext cx="1708046" cy="503386"/>
            </a:xfrm>
            <a:prstGeom prst="rect">
              <a:avLst/>
            </a:prstGeom>
            <a:noFill/>
          </p:spPr>
          <p:txBody>
            <a:bodyPr wrap="none" rtlCol="0">
              <a:spAutoFit/>
            </a:bodyPr>
            <a:lstStyle/>
            <a:p>
              <a:r>
                <a:rPr lang="en-US" sz="1700" dirty="0" smtClean="0">
                  <a:solidFill>
                    <a:schemeClr val="bg1"/>
                  </a:solidFill>
                </a:rPr>
                <a:t>WCF / WF</a:t>
              </a:r>
              <a:endParaRPr lang="en-US" sz="1700" dirty="0">
                <a:solidFill>
                  <a:schemeClr val="bg1"/>
                </a:solidFill>
              </a:endParaRPr>
            </a:p>
          </p:txBody>
        </p:sp>
      </p:grpSp>
      <p:grpSp>
        <p:nvGrpSpPr>
          <p:cNvPr id="11" name="Group 80"/>
          <p:cNvGrpSpPr/>
          <p:nvPr/>
        </p:nvGrpSpPr>
        <p:grpSpPr>
          <a:xfrm>
            <a:off x="6643700" y="3124675"/>
            <a:ext cx="2604354" cy="2543546"/>
            <a:chOff x="9448821" y="4443982"/>
            <a:chExt cx="3703970" cy="3617487"/>
          </a:xfrm>
        </p:grpSpPr>
        <p:cxnSp>
          <p:nvCxnSpPr>
            <p:cNvPr id="30" name="Straight Arrow Connector 29"/>
            <p:cNvCxnSpPr/>
            <p:nvPr/>
          </p:nvCxnSpPr>
          <p:spPr>
            <a:xfrm flipV="1">
              <a:off x="9448821" y="6091246"/>
              <a:ext cx="411165" cy="1588"/>
            </a:xfrm>
            <a:prstGeom prst="straightConnector1">
              <a:avLst/>
            </a:prstGeom>
            <a:ln w="381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795751" y="5526791"/>
              <a:ext cx="2357040" cy="1062205"/>
            </a:xfrm>
            <a:prstGeom prst="rect">
              <a:avLst/>
            </a:prstGeom>
            <a:noFill/>
            <a:ln>
              <a:noFill/>
            </a:ln>
          </p:spPr>
          <p:txBody>
            <a:bodyPr wrap="none" lIns="130039" tIns="65020" rIns="130039" bIns="65020" rtlCol="0">
              <a:spAutoFit/>
            </a:bodyPr>
            <a:lstStyle/>
            <a:p>
              <a:pPr algn="ctr" defTabSz="914306"/>
              <a:r>
                <a:rPr lang="en-US" sz="2000" dirty="0">
                  <a:solidFill>
                    <a:schemeClr val="bg1"/>
                  </a:solidFill>
                  <a:latin typeface="Calibri"/>
                </a:rPr>
                <a:t>SQL </a:t>
              </a:r>
              <a:r>
                <a:rPr lang="en-US" sz="2000" dirty="0" smtClean="0">
                  <a:solidFill>
                    <a:schemeClr val="bg1"/>
                  </a:solidFill>
                  <a:latin typeface="Calibri"/>
                </a:rPr>
                <a:t>Server</a:t>
              </a:r>
            </a:p>
            <a:p>
              <a:pPr algn="ctr" defTabSz="914306"/>
              <a:r>
                <a:rPr lang="en-US" sz="2000" dirty="0" smtClean="0">
                  <a:solidFill>
                    <a:schemeClr val="bg1"/>
                  </a:solidFill>
                  <a:latin typeface="Calibri"/>
                </a:rPr>
                <a:t>Data Services</a:t>
              </a:r>
              <a:endParaRPr lang="en-US" sz="2000" dirty="0">
                <a:solidFill>
                  <a:schemeClr val="bg1"/>
                </a:solidFill>
                <a:latin typeface="Calibri"/>
              </a:endParaRPr>
            </a:p>
          </p:txBody>
        </p:sp>
        <p:pic>
          <p:nvPicPr>
            <p:cNvPr id="40964" name="Picture 4"/>
            <p:cNvPicPr>
              <a:picLocks noChangeAspect="1"/>
            </p:cNvPicPr>
            <p:nvPr/>
          </p:nvPicPr>
          <p:blipFill>
            <a:blip r:embed="rId10" cstate="email"/>
            <a:srcRect/>
            <a:stretch>
              <a:fillRect/>
            </a:stretch>
          </p:blipFill>
          <p:spPr bwMode="auto">
            <a:xfrm>
              <a:off x="10671210" y="4443982"/>
              <a:ext cx="2332048" cy="1308439"/>
            </a:xfrm>
            <a:prstGeom prst="rect">
              <a:avLst/>
            </a:prstGeom>
            <a:noFill/>
            <a:ln w="88900">
              <a:noFill/>
              <a:miter lim="800000"/>
              <a:headEnd/>
              <a:tailEnd/>
            </a:ln>
            <a:effectLst/>
          </p:spPr>
        </p:pic>
        <p:pic>
          <p:nvPicPr>
            <p:cNvPr id="69" name="Rectangle 181269"/>
            <p:cNvPicPr>
              <a:picLocks noChangeAspect="1" noChangeArrowheads="1"/>
            </p:cNvPicPr>
            <p:nvPr/>
          </p:nvPicPr>
          <p:blipFill>
            <a:blip r:embed="rId11" cstate="email"/>
            <a:srcRect/>
            <a:stretch>
              <a:fillRect/>
            </a:stretch>
          </p:blipFill>
          <p:spPr bwMode="auto">
            <a:xfrm rot="16200000">
              <a:off x="8485834" y="6108074"/>
              <a:ext cx="3327548" cy="579242"/>
            </a:xfrm>
            <a:prstGeom prst="rect">
              <a:avLst/>
            </a:prstGeom>
            <a:noFill/>
            <a:ln w="9525">
              <a:noFill/>
              <a:miter lim="800000"/>
              <a:headEnd/>
              <a:tailEnd/>
            </a:ln>
          </p:spPr>
        </p:pic>
        <p:cxnSp>
          <p:nvCxnSpPr>
            <p:cNvPr id="72" name="Straight Arrow Connector 71"/>
            <p:cNvCxnSpPr/>
            <p:nvPr/>
          </p:nvCxnSpPr>
          <p:spPr>
            <a:xfrm>
              <a:off x="10431490" y="5519742"/>
              <a:ext cx="609604" cy="2258"/>
            </a:xfrm>
            <a:prstGeom prst="straightConnector1">
              <a:avLst/>
            </a:prstGeom>
            <a:ln w="381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2" name="Group 81"/>
          <p:cNvGrpSpPr/>
          <p:nvPr/>
        </p:nvGrpSpPr>
        <p:grpSpPr>
          <a:xfrm>
            <a:off x="7234182" y="5187045"/>
            <a:ext cx="1895328" cy="796975"/>
            <a:chOff x="10288614" y="7377130"/>
            <a:chExt cx="2695578" cy="1133475"/>
          </a:xfrm>
        </p:grpSpPr>
        <p:pic>
          <p:nvPicPr>
            <p:cNvPr id="40965" name="Picture 5"/>
            <p:cNvPicPr>
              <a:picLocks noChangeAspect="1"/>
            </p:cNvPicPr>
            <p:nvPr/>
          </p:nvPicPr>
          <p:blipFill>
            <a:blip r:embed="rId12" cstate="email"/>
            <a:srcRect/>
            <a:stretch>
              <a:fillRect/>
            </a:stretch>
          </p:blipFill>
          <p:spPr bwMode="auto">
            <a:xfrm>
              <a:off x="10717242" y="7377130"/>
              <a:ext cx="2266950" cy="1133475"/>
            </a:xfrm>
            <a:prstGeom prst="rect">
              <a:avLst/>
            </a:prstGeom>
            <a:noFill/>
            <a:ln w="88900">
              <a:noFill/>
              <a:miter lim="800000"/>
              <a:headEnd/>
              <a:tailEnd/>
            </a:ln>
            <a:effectLst/>
          </p:spPr>
        </p:pic>
        <p:cxnSp>
          <p:nvCxnSpPr>
            <p:cNvPr id="73" name="Straight Arrow Connector 72"/>
            <p:cNvCxnSpPr/>
            <p:nvPr/>
          </p:nvCxnSpPr>
          <p:spPr>
            <a:xfrm>
              <a:off x="10288614" y="7591444"/>
              <a:ext cx="609604" cy="2258"/>
            </a:xfrm>
            <a:prstGeom prst="straightConnector1">
              <a:avLst/>
            </a:prstGeom>
            <a:ln w="381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dirty="0">
              <a:solidFill>
                <a:schemeClr val="bg1"/>
              </a:solidFill>
              <a:latin typeface="+mn-lt"/>
              <a:ea typeface="+mn-ea"/>
              <a:cs typeface="+mn-cs"/>
            </a:endParaRPr>
          </a:p>
        </p:txBody>
      </p:sp>
      <p:sp>
        <p:nvSpPr>
          <p:cNvPr id="6" name="Content Placeholder 2"/>
          <p:cNvSpPr>
            <a:spLocks noGrp="1"/>
          </p:cNvSpPr>
          <p:nvPr>
            <p:ph idx="1"/>
          </p:nvPr>
        </p:nvSpPr>
        <p:spPr>
          <a:xfrm>
            <a:off x="539750" y="1612901"/>
            <a:ext cx="8048625" cy="3568700"/>
          </a:xfrm>
        </p:spPr>
        <p:txBody>
          <a:bodyPr/>
          <a:lstStyle/>
          <a:p>
            <a:r>
              <a:rPr lang="en-US" dirty="0" smtClean="0"/>
              <a:t>S+S: What, Why, Who and Where</a:t>
            </a:r>
          </a:p>
          <a:p>
            <a:r>
              <a:rPr lang="en-US" dirty="0" smtClean="0"/>
              <a:t>S+S: How - build them now!</a:t>
            </a:r>
          </a:p>
          <a:p>
            <a:pPr lvl="1"/>
            <a:r>
              <a:rPr lang="nl-BE" dirty="0" smtClean="0"/>
              <a:t>End-toEnd S+S sample: LitwareHR v2</a:t>
            </a:r>
          </a:p>
          <a:p>
            <a:pPr lvl="1"/>
            <a:r>
              <a:rPr lang="nl-BE" dirty="0" smtClean="0"/>
              <a:t>Windows Life as a development platform</a:t>
            </a:r>
            <a:endParaRPr lang="en-US" dirty="0" smtClean="0"/>
          </a:p>
          <a:p>
            <a:r>
              <a:rPr lang="en-US" dirty="0" smtClean="0"/>
              <a:t>S+S</a:t>
            </a:r>
            <a:r>
              <a:rPr lang="en-US" dirty="0" smtClean="0"/>
              <a:t>: how - catch the next wave in Oslo!</a:t>
            </a:r>
          </a:p>
          <a:p>
            <a:endParaRPr lang="en-US" dirty="0" smtClean="0"/>
          </a:p>
          <a:p>
            <a:endParaRPr lang="en-US" dirty="0" smtClean="0"/>
          </a:p>
        </p:txBody>
      </p:sp>
      <p:sp>
        <p:nvSpPr>
          <p:cNvPr id="4" name="Rectangle 3"/>
          <p:cNvSpPr/>
          <p:nvPr/>
        </p:nvSpPr>
        <p:spPr>
          <a:xfrm>
            <a:off x="965199" y="3281896"/>
            <a:ext cx="5517487" cy="444500"/>
          </a:xfrm>
          <a:prstGeom prst="rect">
            <a:avLst/>
          </a:prstGeom>
          <a:solidFill>
            <a:schemeClr val="tx2">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Software and Services: VNext</a:t>
            </a:r>
            <a:endParaRPr lang="nl-BE" dirty="0"/>
          </a:p>
        </p:txBody>
      </p:sp>
      <p:sp>
        <p:nvSpPr>
          <p:cNvPr id="3" name="Text Placeholder 2"/>
          <p:cNvSpPr>
            <a:spLocks noGrp="1"/>
          </p:cNvSpPr>
          <p:nvPr>
            <p:ph idx="1"/>
          </p:nvPr>
        </p:nvSpPr>
        <p:spPr>
          <a:xfrm>
            <a:off x="539750" y="1259000"/>
            <a:ext cx="8048625" cy="4525963"/>
          </a:xfrm>
        </p:spPr>
        <p:txBody>
          <a:bodyPr/>
          <a:lstStyle/>
          <a:p>
            <a:r>
              <a:rPr lang="en-US" dirty="0" smtClean="0"/>
              <a:t>An emerging platform for </a:t>
            </a:r>
            <a:endParaRPr lang="en-US" dirty="0" smtClean="0"/>
          </a:p>
          <a:p>
            <a:pPr lvl="1"/>
            <a:r>
              <a:rPr lang="en-US" dirty="0" smtClean="0"/>
              <a:t>“</a:t>
            </a:r>
            <a:r>
              <a:rPr lang="en-US" dirty="0" smtClean="0"/>
              <a:t>in the cloud” </a:t>
            </a:r>
            <a:endParaRPr lang="en-US" dirty="0" smtClean="0"/>
          </a:p>
          <a:p>
            <a:pPr lvl="1"/>
            <a:r>
              <a:rPr lang="en-US" dirty="0" smtClean="0"/>
              <a:t>composite applications</a:t>
            </a:r>
          </a:p>
          <a:p>
            <a:pPr lvl="1"/>
            <a:r>
              <a:rPr lang="en-US" dirty="0" smtClean="0"/>
              <a:t>Internet </a:t>
            </a:r>
            <a:r>
              <a:rPr lang="en-US" dirty="0" smtClean="0"/>
              <a:t>Services Bus</a:t>
            </a:r>
          </a:p>
          <a:p>
            <a:r>
              <a:rPr lang="en-US" dirty="0" smtClean="0"/>
              <a:t>Many enabling </a:t>
            </a:r>
            <a:r>
              <a:rPr lang="en-US" dirty="0" smtClean="0"/>
              <a:t>trends </a:t>
            </a:r>
            <a:r>
              <a:rPr lang="en-US" sz="1800" dirty="0" smtClean="0"/>
              <a:t>(HW/SW/changing business models)</a:t>
            </a:r>
            <a:endParaRPr lang="en-US" dirty="0" smtClean="0"/>
          </a:p>
          <a:p>
            <a:r>
              <a:rPr lang="en-US" dirty="0" smtClean="0"/>
              <a:t>Will become the next “Win 32” ecosystem</a:t>
            </a:r>
          </a:p>
          <a:p>
            <a:pPr lvl="1"/>
            <a:r>
              <a:rPr lang="en-US" dirty="0" smtClean="0"/>
              <a:t>Rapid, ad hoc, just-in-time solutions (Long Tail)</a:t>
            </a:r>
          </a:p>
          <a:p>
            <a:pPr lvl="1"/>
            <a:r>
              <a:rPr lang="en-US" dirty="0" smtClean="0"/>
              <a:t>Delivery model for packaged applications and useful business services</a:t>
            </a:r>
          </a:p>
          <a:p>
            <a:r>
              <a:rPr lang="en-US" dirty="0" smtClean="0"/>
              <a:t>Driven by and drives SW transformation within enterprises</a:t>
            </a:r>
          </a:p>
          <a:p>
            <a:pPr lvl="1"/>
            <a:r>
              <a:rPr lang="en-US" dirty="0" smtClean="0"/>
              <a:t>Model driven development</a:t>
            </a:r>
          </a:p>
          <a:p>
            <a:pPr lvl="1"/>
            <a:r>
              <a:rPr lang="en-US" dirty="0" smtClean="0"/>
              <a:t>BPM</a:t>
            </a:r>
          </a:p>
          <a:p>
            <a:pPr lvl="1"/>
            <a:r>
              <a:rPr lang="en-US" dirty="0" smtClean="0"/>
              <a:t>ESB</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Our Approach</a:t>
            </a:r>
            <a:endParaRPr lang="nl-BE"/>
          </a:p>
        </p:txBody>
      </p:sp>
      <p:sp>
        <p:nvSpPr>
          <p:cNvPr id="5" name="TextBox 4"/>
          <p:cNvSpPr txBox="1"/>
          <p:nvPr/>
        </p:nvSpPr>
        <p:spPr>
          <a:xfrm>
            <a:off x="315772" y="3779811"/>
            <a:ext cx="1713931" cy="757130"/>
          </a:xfrm>
          <a:prstGeom prst="rect">
            <a:avLst/>
          </a:prstGeom>
          <a:noFill/>
          <a:ln w="3175">
            <a:noFill/>
          </a:ln>
          <a:effectLst>
            <a:innerShdw blurRad="393700">
              <a:srgbClr val="564484">
                <a:alpha val="50000"/>
              </a:srgbClr>
            </a:innerShdw>
          </a:effectLst>
        </p:spPr>
        <p:txBody>
          <a:bodyPr wrap="none" rtlCol="0">
            <a:spAutoFit/>
          </a:bodyPr>
          <a:lstStyle/>
          <a:p>
            <a:pPr defTabSz="914400">
              <a:lnSpc>
                <a:spcPct val="90000"/>
              </a:lnSpc>
            </a:pPr>
            <a:r>
              <a:rPr lang="en-US" sz="4800"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Client</a:t>
            </a:r>
          </a:p>
        </p:txBody>
      </p:sp>
      <p:sp>
        <p:nvSpPr>
          <p:cNvPr id="7" name="TextBox 6"/>
          <p:cNvSpPr txBox="1"/>
          <p:nvPr/>
        </p:nvSpPr>
        <p:spPr>
          <a:xfrm>
            <a:off x="6732895" y="3779811"/>
            <a:ext cx="1818126" cy="757130"/>
          </a:xfrm>
          <a:prstGeom prst="rect">
            <a:avLst/>
          </a:prstGeom>
          <a:noFill/>
          <a:ln w="3175">
            <a:noFill/>
          </a:ln>
          <a:effectLst>
            <a:innerShdw blurRad="393700">
              <a:srgbClr val="564484">
                <a:alpha val="50000"/>
              </a:srgbClr>
            </a:innerShdw>
          </a:effectLst>
        </p:spPr>
        <p:txBody>
          <a:bodyPr wrap="none" rtlCol="0">
            <a:spAutoFit/>
          </a:bodyPr>
          <a:lstStyle/>
          <a:p>
            <a:pPr defTabSz="914400">
              <a:lnSpc>
                <a:spcPct val="90000"/>
              </a:lnSpc>
            </a:pPr>
            <a:r>
              <a:rPr lang="en-US" sz="4800"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Server</a:t>
            </a:r>
          </a:p>
        </p:txBody>
      </p:sp>
      <p:sp>
        <p:nvSpPr>
          <p:cNvPr id="21" name="TextBox 20"/>
          <p:cNvSpPr txBox="1"/>
          <p:nvPr/>
        </p:nvSpPr>
        <p:spPr>
          <a:xfrm>
            <a:off x="3598314" y="5983652"/>
            <a:ext cx="1731564" cy="757130"/>
          </a:xfrm>
          <a:prstGeom prst="rect">
            <a:avLst/>
          </a:prstGeom>
          <a:noFill/>
          <a:ln w="3175">
            <a:noFill/>
          </a:ln>
          <a:effectLst>
            <a:innerShdw blurRad="393700">
              <a:srgbClr val="564484">
                <a:alpha val="50000"/>
              </a:srgbClr>
            </a:innerShdw>
          </a:effectLst>
        </p:spPr>
        <p:txBody>
          <a:bodyPr wrap="none" rtlCol="0">
            <a:spAutoFit/>
          </a:bodyPr>
          <a:lstStyle/>
          <a:p>
            <a:pPr defTabSz="914400">
              <a:lnSpc>
                <a:spcPct val="90000"/>
              </a:lnSpc>
            </a:pPr>
            <a:r>
              <a:rPr lang="en-US" sz="4800"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Cloud</a:t>
            </a:r>
          </a:p>
        </p:txBody>
      </p:sp>
      <p:pic>
        <p:nvPicPr>
          <p:cNvPr id="1027" name="Picture 3" descr="\\aditera1\data\Microsoft\MS_07-00035_Akshay_PPT_Support\Phase I\PNGs\Woman-PDA.png"/>
          <p:cNvPicPr>
            <a:picLocks noChangeAspect="1" noChangeArrowheads="1"/>
          </p:cNvPicPr>
          <p:nvPr/>
        </p:nvPicPr>
        <p:blipFill>
          <a:blip r:embed="rId3" cstate="email">
            <a:lum bright="100000"/>
          </a:blip>
          <a:srcRect/>
          <a:stretch>
            <a:fillRect/>
          </a:stretch>
        </p:blipFill>
        <p:spPr bwMode="auto">
          <a:xfrm>
            <a:off x="730249" y="2201456"/>
            <a:ext cx="1011213" cy="1539918"/>
          </a:xfrm>
          <a:prstGeom prst="rect">
            <a:avLst/>
          </a:prstGeom>
          <a:noFill/>
        </p:spPr>
      </p:pic>
      <p:pic>
        <p:nvPicPr>
          <p:cNvPr id="1030" name="Picture 6" descr="\\aditera1\data\Microsoft\MS_07-00035_Akshay_PPT_Support\Phase I\PNGs\BlackServers.png"/>
          <p:cNvPicPr>
            <a:picLocks noChangeAspect="1" noChangeArrowheads="1"/>
          </p:cNvPicPr>
          <p:nvPr/>
        </p:nvPicPr>
        <p:blipFill>
          <a:blip r:embed="rId4" cstate="email">
            <a:lum bright="100000"/>
          </a:blip>
          <a:srcRect/>
          <a:stretch>
            <a:fillRect/>
          </a:stretch>
        </p:blipFill>
        <p:spPr bwMode="auto">
          <a:xfrm>
            <a:off x="6544492" y="2330040"/>
            <a:ext cx="1867672" cy="1245114"/>
          </a:xfrm>
          <a:prstGeom prst="rect">
            <a:avLst/>
          </a:prstGeom>
          <a:noFill/>
        </p:spPr>
      </p:pic>
      <p:pic>
        <p:nvPicPr>
          <p:cNvPr id="1034" name="Picture 10" descr="\\aditera1\data\Microsoft\MS_07-00035_Akshay_PPT_Support\Phase I\PNGs\cloud.png"/>
          <p:cNvPicPr>
            <a:picLocks noChangeAspect="1" noChangeArrowheads="1"/>
          </p:cNvPicPr>
          <p:nvPr/>
        </p:nvPicPr>
        <p:blipFill>
          <a:blip r:embed="rId5" cstate="email">
            <a:lum bright="100000"/>
          </a:blip>
          <a:srcRect/>
          <a:stretch>
            <a:fillRect/>
          </a:stretch>
        </p:blipFill>
        <p:spPr bwMode="auto">
          <a:xfrm>
            <a:off x="3785184" y="5199017"/>
            <a:ext cx="1531105" cy="641831"/>
          </a:xfrm>
          <a:prstGeom prst="rect">
            <a:avLst/>
          </a:prstGeom>
          <a:noFill/>
        </p:spPr>
      </p:pic>
      <p:grpSp>
        <p:nvGrpSpPr>
          <p:cNvPr id="28" name="Group 35"/>
          <p:cNvGrpSpPr/>
          <p:nvPr/>
        </p:nvGrpSpPr>
        <p:grpSpPr>
          <a:xfrm>
            <a:off x="2760134" y="1531088"/>
            <a:ext cx="3561907" cy="3561907"/>
            <a:chOff x="2775099" y="1562987"/>
            <a:chExt cx="3561907" cy="3561907"/>
          </a:xfrm>
        </p:grpSpPr>
        <p:sp>
          <p:nvSpPr>
            <p:cNvPr id="29" name="Pie 28"/>
            <p:cNvSpPr/>
            <p:nvPr/>
          </p:nvSpPr>
          <p:spPr bwMode="auto">
            <a:xfrm>
              <a:off x="2775099" y="1562987"/>
              <a:ext cx="3561907" cy="3561907"/>
            </a:xfrm>
            <a:prstGeom prst="pie">
              <a:avLst>
                <a:gd name="adj1" fmla="val 0"/>
                <a:gd name="adj2" fmla="val 10810479"/>
              </a:avLst>
            </a:prstGeom>
            <a:gradFill flip="none" rotWithShape="1">
              <a:gsLst>
                <a:gs pos="38000">
                  <a:schemeClr val="accent5">
                    <a:lumMod val="25000"/>
                    <a:alpha val="43000"/>
                  </a:schemeClr>
                </a:gs>
                <a:gs pos="95000">
                  <a:schemeClr val="accent5">
                    <a:lumMod val="75000"/>
                    <a:alpha val="94000"/>
                  </a:schemeClr>
                </a:gs>
              </a:gsLst>
              <a:path path="circle">
                <a:fillToRect l="50000" t="50000" r="50000" b="50000"/>
              </a:path>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23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30" name="TextBox 29"/>
            <p:cNvSpPr txBox="1"/>
            <p:nvPr/>
          </p:nvSpPr>
          <p:spPr>
            <a:xfrm>
              <a:off x="3066638" y="1827650"/>
              <a:ext cx="2996588" cy="3040655"/>
            </a:xfrm>
            <a:prstGeom prst="rect">
              <a:avLst/>
            </a:prstGeom>
            <a:noFill/>
          </p:spPr>
          <p:txBody>
            <a:bodyPr wrap="none" rtlCol="0" anchor="ctr">
              <a:prstTxWarp prst="textArchDown">
                <a:avLst/>
              </a:prstTxWarp>
              <a:spAutoFit/>
            </a:bodyPr>
            <a:lstStyle/>
            <a:p>
              <a:pPr algn="ctr" defTabSz="1023612" fontAlgn="base">
                <a:lnSpc>
                  <a:spcPct val="80000"/>
                </a:lnSpc>
                <a:spcBef>
                  <a:spcPct val="0"/>
                </a:spcBef>
                <a:spcAft>
                  <a:spcPct val="0"/>
                </a:spcAft>
                <a:defRPr/>
              </a:pPr>
              <a:r>
                <a:rPr lang="en-US" sz="44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SERVICES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p:cTn id="17" dur="500" fill="hold"/>
                                        <p:tgtEl>
                                          <p:spTgt spid="1030"/>
                                        </p:tgtEl>
                                        <p:attrNameLst>
                                          <p:attrName>ppt_w</p:attrName>
                                        </p:attrNameLst>
                                      </p:cBhvr>
                                      <p:tavLst>
                                        <p:tav tm="0">
                                          <p:val>
                                            <p:fltVal val="0"/>
                                          </p:val>
                                        </p:tav>
                                        <p:tav tm="100000">
                                          <p:val>
                                            <p:strVal val="#ppt_w"/>
                                          </p:val>
                                        </p:tav>
                                      </p:tavLst>
                                    </p:anim>
                                    <p:anim calcmode="lin" valueType="num">
                                      <p:cBhvr>
                                        <p:cTn id="18" dur="500" fill="hold"/>
                                        <p:tgtEl>
                                          <p:spTgt spid="1030"/>
                                        </p:tgtEl>
                                        <p:attrNameLst>
                                          <p:attrName>ppt_h</p:attrName>
                                        </p:attrNameLst>
                                      </p:cBhvr>
                                      <p:tavLst>
                                        <p:tav tm="0">
                                          <p:val>
                                            <p:fltVal val="0"/>
                                          </p:val>
                                        </p:tav>
                                        <p:tav tm="100000">
                                          <p:val>
                                            <p:strVal val="#ppt_h"/>
                                          </p:val>
                                        </p:tav>
                                      </p:tavLst>
                                    </p:anim>
                                    <p:animEffect transition="in" filter="fade">
                                      <p:cBhvr>
                                        <p:cTn id="19" dur="500"/>
                                        <p:tgtEl>
                                          <p:spTgt spid="103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anim calcmode="lin" valueType="num">
                                      <p:cBhvr>
                                        <p:cTn id="27" dur="500" fill="hold"/>
                                        <p:tgtEl>
                                          <p:spTgt spid="1034"/>
                                        </p:tgtEl>
                                        <p:attrNameLst>
                                          <p:attrName>ppt_w</p:attrName>
                                        </p:attrNameLst>
                                      </p:cBhvr>
                                      <p:tavLst>
                                        <p:tav tm="0">
                                          <p:val>
                                            <p:fltVal val="0"/>
                                          </p:val>
                                        </p:tav>
                                        <p:tav tm="100000">
                                          <p:val>
                                            <p:strVal val="#ppt_w"/>
                                          </p:val>
                                        </p:tav>
                                      </p:tavLst>
                                    </p:anim>
                                    <p:anim calcmode="lin" valueType="num">
                                      <p:cBhvr>
                                        <p:cTn id="28" dur="500" fill="hold"/>
                                        <p:tgtEl>
                                          <p:spTgt spid="1034"/>
                                        </p:tgtEl>
                                        <p:attrNameLst>
                                          <p:attrName>ppt_h</p:attrName>
                                        </p:attrNameLst>
                                      </p:cBhvr>
                                      <p:tavLst>
                                        <p:tav tm="0">
                                          <p:val>
                                            <p:fltVal val="0"/>
                                          </p:val>
                                        </p:tav>
                                        <p:tav tm="100000">
                                          <p:val>
                                            <p:strVal val="#ppt_h"/>
                                          </p:val>
                                        </p:tav>
                                      </p:tavLst>
                                    </p:anim>
                                    <p:animEffect transition="in" filter="fade">
                                      <p:cBhvr>
                                        <p:cTn id="29" dur="500"/>
                                        <p:tgtEl>
                                          <p:spTgt spid="1034"/>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0" y="2346496"/>
            <a:ext cx="9144000" cy="3649857"/>
          </a:xfrm>
          <a:prstGeom prst="roundRect">
            <a:avLst>
              <a:gd name="adj" fmla="val 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33" name="TextBox 32"/>
          <p:cNvSpPr txBox="1"/>
          <p:nvPr/>
        </p:nvSpPr>
        <p:spPr>
          <a:xfrm>
            <a:off x="7207528" y="3956905"/>
            <a:ext cx="1282723" cy="480131"/>
          </a:xfrm>
          <a:prstGeom prst="rect">
            <a:avLst/>
          </a:prstGeom>
          <a:noFill/>
          <a:ln w="3175">
            <a:noFill/>
          </a:ln>
          <a:effectLst>
            <a:innerShdw blurRad="393700">
              <a:srgbClr val="564484">
                <a:alpha val="50000"/>
              </a:srgbClr>
            </a:innerShdw>
          </a:effectLst>
        </p:spPr>
        <p:txBody>
          <a:bodyPr wrap="none" rtlCol="0">
            <a:spAutoFit/>
          </a:bodyPr>
          <a:lstStyle/>
          <a:p>
            <a:pPr defTabSz="914400">
              <a:lnSpc>
                <a:spcPct val="90000"/>
              </a:lnSpc>
            </a:pPr>
            <a:r>
              <a:rPr lang="en-US" sz="28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Agility</a:t>
            </a:r>
          </a:p>
        </p:txBody>
      </p:sp>
      <p:sp>
        <p:nvSpPr>
          <p:cNvPr id="2" name="Title 1"/>
          <p:cNvSpPr>
            <a:spLocks noGrp="1"/>
          </p:cNvSpPr>
          <p:nvPr>
            <p:ph type="title"/>
          </p:nvPr>
        </p:nvSpPr>
        <p:spPr/>
        <p:txBody>
          <a:bodyPr/>
          <a:lstStyle/>
          <a:p>
            <a:r>
              <a:rPr lang="nl-BE" smtClean="0"/>
              <a:t>Our Approach</a:t>
            </a:r>
            <a:endParaRPr lang="nl-BE"/>
          </a:p>
        </p:txBody>
      </p:sp>
      <p:sp>
        <p:nvSpPr>
          <p:cNvPr id="34" name="TextBox 33"/>
          <p:cNvSpPr txBox="1"/>
          <p:nvPr/>
        </p:nvSpPr>
        <p:spPr>
          <a:xfrm>
            <a:off x="4502878" y="6062977"/>
            <a:ext cx="894797" cy="480131"/>
          </a:xfrm>
          <a:prstGeom prst="rect">
            <a:avLst/>
          </a:prstGeom>
          <a:noFill/>
          <a:ln w="3175">
            <a:noFill/>
          </a:ln>
          <a:effectLst>
            <a:innerShdw blurRad="393700">
              <a:srgbClr val="564484">
                <a:alpha val="50000"/>
              </a:srgbClr>
            </a:innerShdw>
          </a:effectLst>
        </p:spPr>
        <p:txBody>
          <a:bodyPr wrap="none" rtlCol="0">
            <a:spAutoFit/>
          </a:bodyPr>
          <a:lstStyle/>
          <a:p>
            <a:pPr defTabSz="914400">
              <a:lnSpc>
                <a:spcPct val="90000"/>
              </a:lnSpc>
            </a:pPr>
            <a:r>
              <a:rPr lang="en-US" sz="28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TCO</a:t>
            </a:r>
          </a:p>
        </p:txBody>
      </p:sp>
      <p:pic>
        <p:nvPicPr>
          <p:cNvPr id="3" name="Picture 2" descr="\\aditera1\data\Microsoft\MS_07-00035_Akshay_PPT_Support\Phase I\PNGs\newquest_hacker.png"/>
          <p:cNvPicPr>
            <a:picLocks noChangeAspect="1" noChangeArrowheads="1"/>
          </p:cNvPicPr>
          <p:nvPr/>
        </p:nvPicPr>
        <p:blipFill>
          <a:blip r:embed="rId3" cstate="email">
            <a:lum bright="100000"/>
          </a:blip>
          <a:srcRect/>
          <a:stretch>
            <a:fillRect/>
          </a:stretch>
        </p:blipFill>
        <p:spPr bwMode="auto">
          <a:xfrm>
            <a:off x="244560" y="2752705"/>
            <a:ext cx="1328540" cy="996405"/>
          </a:xfrm>
          <a:prstGeom prst="rect">
            <a:avLst/>
          </a:prstGeom>
          <a:noFill/>
        </p:spPr>
      </p:pic>
      <p:pic>
        <p:nvPicPr>
          <p:cNvPr id="4100" name="Picture 4" descr="\\aditera1\data\Microsoft\MS_07-00035_Akshay_PPT_Support\Phase I\PNGs\03Pie.png"/>
          <p:cNvPicPr>
            <a:picLocks noChangeAspect="1" noChangeArrowheads="1"/>
          </p:cNvPicPr>
          <p:nvPr/>
        </p:nvPicPr>
        <p:blipFill>
          <a:blip r:embed="rId4">
            <a:lum bright="100000"/>
          </a:blip>
          <a:srcRect/>
          <a:stretch>
            <a:fillRect/>
          </a:stretch>
        </p:blipFill>
        <p:spPr bwMode="auto">
          <a:xfrm rot="955433">
            <a:off x="3527087" y="5838694"/>
            <a:ext cx="985583" cy="862385"/>
          </a:xfrm>
          <a:prstGeom prst="rect">
            <a:avLst/>
          </a:prstGeom>
          <a:noFill/>
        </p:spPr>
      </p:pic>
      <p:pic>
        <p:nvPicPr>
          <p:cNvPr id="4" name="Picture 3" descr="\\aditera1\data\Microsoft\MS_07-00035_Akshay_PPT_Support\Phase I\PNGs\Woman_working_helpdesk.png"/>
          <p:cNvPicPr>
            <a:picLocks noChangeAspect="1" noChangeArrowheads="1"/>
          </p:cNvPicPr>
          <p:nvPr/>
        </p:nvPicPr>
        <p:blipFill>
          <a:blip r:embed="rId5" cstate="email">
            <a:lum bright="100000"/>
          </a:blip>
          <a:srcRect/>
          <a:stretch>
            <a:fillRect/>
          </a:stretch>
        </p:blipFill>
        <p:spPr bwMode="auto">
          <a:xfrm>
            <a:off x="7131430" y="2632375"/>
            <a:ext cx="1858439" cy="1080829"/>
          </a:xfrm>
          <a:prstGeom prst="rect">
            <a:avLst/>
          </a:prstGeom>
          <a:noFill/>
        </p:spPr>
      </p:pic>
      <p:sp>
        <p:nvSpPr>
          <p:cNvPr id="32" name="TextBox 31"/>
          <p:cNvSpPr txBox="1"/>
          <p:nvPr/>
        </p:nvSpPr>
        <p:spPr>
          <a:xfrm>
            <a:off x="0" y="4044850"/>
            <a:ext cx="2210862" cy="480131"/>
          </a:xfrm>
          <a:prstGeom prst="rect">
            <a:avLst/>
          </a:prstGeom>
          <a:noFill/>
          <a:ln w="3175">
            <a:noFill/>
          </a:ln>
          <a:effectLst>
            <a:innerShdw blurRad="393700">
              <a:srgbClr val="564484">
                <a:alpha val="50000"/>
              </a:srgbClr>
            </a:innerShdw>
          </a:effectLst>
        </p:spPr>
        <p:txBody>
          <a:bodyPr wrap="none" rtlCol="0">
            <a:spAutoFit/>
          </a:bodyPr>
          <a:lstStyle/>
          <a:p>
            <a:pPr defTabSz="914400">
              <a:lnSpc>
                <a:spcPct val="90000"/>
              </a:lnSpc>
            </a:pPr>
            <a:r>
              <a:rPr lang="en-US" sz="28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Productivity</a:t>
            </a:r>
          </a:p>
        </p:txBody>
      </p:sp>
      <p:sp>
        <p:nvSpPr>
          <p:cNvPr id="29" name="Oval 28"/>
          <p:cNvSpPr/>
          <p:nvPr/>
        </p:nvSpPr>
        <p:spPr bwMode="auto">
          <a:xfrm>
            <a:off x="2176338" y="940973"/>
            <a:ext cx="4766722" cy="4800600"/>
          </a:xfrm>
          <a:prstGeom prst="ellipse">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TextBox 29"/>
          <p:cNvSpPr txBox="1"/>
          <p:nvPr/>
        </p:nvSpPr>
        <p:spPr>
          <a:xfrm>
            <a:off x="2389911" y="1070262"/>
            <a:ext cx="4395353" cy="4436919"/>
          </a:xfrm>
          <a:prstGeom prst="rect">
            <a:avLst/>
          </a:prstGeom>
          <a:noFill/>
        </p:spPr>
        <p:txBody>
          <a:bodyPr wrap="none" rtlCol="0">
            <a:prstTxWarp prst="textArchDown">
              <a:avLst/>
            </a:prstTxWarp>
            <a:spAutoFit/>
          </a:bodyPr>
          <a:lstStyle/>
          <a:p>
            <a:pPr algn="ctr"/>
            <a:r>
              <a:rPr lang="en-US" sz="28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APPLICATIONS</a:t>
            </a:r>
          </a:p>
        </p:txBody>
      </p:sp>
      <p:grpSp>
        <p:nvGrpSpPr>
          <p:cNvPr id="5" name="Group 35"/>
          <p:cNvGrpSpPr/>
          <p:nvPr/>
        </p:nvGrpSpPr>
        <p:grpSpPr>
          <a:xfrm>
            <a:off x="2760134" y="1531088"/>
            <a:ext cx="3561907" cy="3561907"/>
            <a:chOff x="2775099" y="1562987"/>
            <a:chExt cx="3561907" cy="3561907"/>
          </a:xfrm>
        </p:grpSpPr>
        <p:sp>
          <p:nvSpPr>
            <p:cNvPr id="36" name="Pie 35"/>
            <p:cNvSpPr/>
            <p:nvPr/>
          </p:nvSpPr>
          <p:spPr bwMode="auto">
            <a:xfrm>
              <a:off x="2775099" y="1562987"/>
              <a:ext cx="3561907" cy="3561907"/>
            </a:xfrm>
            <a:prstGeom prst="pie">
              <a:avLst>
                <a:gd name="adj1" fmla="val 0"/>
                <a:gd name="adj2" fmla="val 10810479"/>
              </a:avLst>
            </a:prstGeom>
            <a:gradFill flip="none" rotWithShape="1">
              <a:gsLst>
                <a:gs pos="38000">
                  <a:schemeClr val="accent5">
                    <a:lumMod val="25000"/>
                    <a:alpha val="43000"/>
                  </a:schemeClr>
                </a:gs>
                <a:gs pos="95000">
                  <a:schemeClr val="accent5">
                    <a:lumMod val="75000"/>
                    <a:alpha val="94000"/>
                  </a:schemeClr>
                </a:gs>
              </a:gsLst>
              <a:path path="circle">
                <a:fillToRect l="50000" t="50000" r="50000" b="50000"/>
              </a:path>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23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37" name="TextBox 36"/>
            <p:cNvSpPr txBox="1"/>
            <p:nvPr/>
          </p:nvSpPr>
          <p:spPr>
            <a:xfrm>
              <a:off x="3066638" y="1827650"/>
              <a:ext cx="2996588" cy="3040655"/>
            </a:xfrm>
            <a:prstGeom prst="rect">
              <a:avLst/>
            </a:prstGeom>
            <a:noFill/>
          </p:spPr>
          <p:txBody>
            <a:bodyPr wrap="none" rtlCol="0" anchor="ctr">
              <a:prstTxWarp prst="textArchDown">
                <a:avLst/>
              </a:prstTxWarp>
              <a:spAutoFit/>
            </a:bodyPr>
            <a:lstStyle/>
            <a:p>
              <a:pPr algn="ctr" defTabSz="1023612" fontAlgn="base">
                <a:lnSpc>
                  <a:spcPct val="80000"/>
                </a:lnSpc>
                <a:spcBef>
                  <a:spcPct val="0"/>
                </a:spcBef>
                <a:spcAft>
                  <a:spcPct val="0"/>
                </a:spcAft>
                <a:defRPr/>
              </a:pPr>
              <a:r>
                <a:rPr lang="en-US" sz="44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SERVICES</a:t>
              </a:r>
            </a:p>
          </p:txBody>
        </p:sp>
      </p:grpSp>
      <p:sp>
        <p:nvSpPr>
          <p:cNvPr id="38" name="Pie 37"/>
          <p:cNvSpPr/>
          <p:nvPr/>
        </p:nvSpPr>
        <p:spPr bwMode="auto">
          <a:xfrm rot="10800000">
            <a:off x="2757376" y="1428307"/>
            <a:ext cx="3561907" cy="3561907"/>
          </a:xfrm>
          <a:prstGeom prst="pie">
            <a:avLst>
              <a:gd name="adj1" fmla="val 0"/>
              <a:gd name="adj2" fmla="val 10810479"/>
            </a:avLst>
          </a:prstGeom>
          <a:gradFill flip="none" rotWithShape="1">
            <a:gsLst>
              <a:gs pos="2000">
                <a:schemeClr val="accent1"/>
              </a:gs>
              <a:gs pos="63000">
                <a:schemeClr val="accent1">
                  <a:lumMod val="50000"/>
                </a:schemeClr>
              </a:gs>
              <a:gs pos="45000">
                <a:schemeClr val="accent1">
                  <a:lumMod val="75000"/>
                </a:schemeClr>
              </a:gs>
            </a:gsLst>
            <a:lin ang="13500000" scaled="1"/>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23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39" name="TextBox 38"/>
          <p:cNvSpPr txBox="1"/>
          <p:nvPr/>
        </p:nvSpPr>
        <p:spPr>
          <a:xfrm rot="195905">
            <a:off x="3032460" y="1964314"/>
            <a:ext cx="2983719" cy="3309776"/>
          </a:xfrm>
          <a:prstGeom prst="rect">
            <a:avLst/>
          </a:prstGeom>
          <a:noFill/>
        </p:spPr>
        <p:txBody>
          <a:bodyPr wrap="none" rtlCol="0" anchor="ctr">
            <a:prstTxWarp prst="textArchUp">
              <a:avLst/>
            </a:prstTxWarp>
            <a:spAutoFit/>
          </a:bodyPr>
          <a:lstStyle/>
          <a:p>
            <a:pPr algn="ctr" defTabSz="1023612" fontAlgn="base">
              <a:lnSpc>
                <a:spcPct val="80000"/>
              </a:lnSpc>
              <a:spcBef>
                <a:spcPct val="0"/>
              </a:spcBef>
              <a:spcAft>
                <a:spcPct val="0"/>
              </a:spcAft>
              <a:defRPr/>
            </a:pPr>
            <a:r>
              <a:rPr lang="en-US" sz="4400" spc="1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MODELS</a:t>
            </a:r>
          </a:p>
        </p:txBody>
      </p:sp>
      <p:pic>
        <p:nvPicPr>
          <p:cNvPr id="40" name="Picture 39" descr="yellow_circle.png"/>
          <p:cNvPicPr>
            <a:picLocks noChangeAspect="1"/>
          </p:cNvPicPr>
          <p:nvPr/>
        </p:nvPicPr>
        <p:blipFill>
          <a:blip r:embed="rId6" cstate="email">
            <a:duotone>
              <a:prstClr val="black"/>
              <a:schemeClr val="accent6">
                <a:tint val="45000"/>
                <a:satMod val="400000"/>
              </a:schemeClr>
            </a:duotone>
          </a:blip>
          <a:stretch>
            <a:fillRect/>
          </a:stretch>
        </p:blipFill>
        <p:spPr>
          <a:xfrm>
            <a:off x="3610050" y="2400300"/>
            <a:ext cx="1857328" cy="1832426"/>
          </a:xfrm>
          <a:prstGeom prst="rect">
            <a:avLst/>
          </a:prstGeom>
        </p:spPr>
      </p:pic>
      <p:sp>
        <p:nvSpPr>
          <p:cNvPr id="20" name="TextBox 19"/>
          <p:cNvSpPr txBox="1"/>
          <p:nvPr/>
        </p:nvSpPr>
        <p:spPr>
          <a:xfrm>
            <a:off x="3851518" y="2960370"/>
            <a:ext cx="1490856" cy="757130"/>
          </a:xfrm>
          <a:prstGeom prst="rect">
            <a:avLst/>
          </a:prstGeom>
          <a:noFill/>
          <a:ln w="3175">
            <a:noFill/>
          </a:ln>
          <a:effectLst>
            <a:innerShdw blurRad="393700">
              <a:srgbClr val="564484">
                <a:alpha val="50000"/>
              </a:srgbClr>
            </a:innerShdw>
          </a:effectLst>
        </p:spPr>
        <p:txBody>
          <a:bodyPr wrap="square" rtlCol="0">
            <a:spAutoFit/>
          </a:bodyPr>
          <a:lstStyle/>
          <a:p>
            <a:pPr defTabSz="1097280">
              <a:lnSpc>
                <a:spcPct val="90000"/>
              </a:lnSpc>
              <a:spcBef>
                <a:spcPct val="20000"/>
              </a:spcBef>
            </a:pPr>
            <a:r>
              <a:rPr lang="en-US" sz="4800" b="1" i="1" spc="-36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Oslo</a:t>
            </a:r>
            <a:endParaRPr lang="en-US" sz="4800" b="1" i="1" spc="-360"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500"/>
                            </p:stCondLst>
                            <p:childTnLst>
                              <p:par>
                                <p:cTn id="21" presetID="53"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par>
                                <p:cTn id="31" presetID="53"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par>
                                <p:cTn id="41" presetID="53" presetClass="entr" presetSubtype="0" fill="hold" nodeType="withEffect">
                                  <p:stCondLst>
                                    <p:cond delay="0"/>
                                  </p:stCondLst>
                                  <p:childTnLst>
                                    <p:set>
                                      <p:cBhvr>
                                        <p:cTn id="42" dur="1" fill="hold">
                                          <p:stCondLst>
                                            <p:cond delay="0"/>
                                          </p:stCondLst>
                                        </p:cTn>
                                        <p:tgtEl>
                                          <p:spTgt spid="4100"/>
                                        </p:tgtEl>
                                        <p:attrNameLst>
                                          <p:attrName>style.visibility</p:attrName>
                                        </p:attrNameLst>
                                      </p:cBhvr>
                                      <p:to>
                                        <p:strVal val="visible"/>
                                      </p:to>
                                    </p:set>
                                    <p:anim calcmode="lin" valueType="num">
                                      <p:cBhvr>
                                        <p:cTn id="43" dur="500" fill="hold"/>
                                        <p:tgtEl>
                                          <p:spTgt spid="4100"/>
                                        </p:tgtEl>
                                        <p:attrNameLst>
                                          <p:attrName>ppt_w</p:attrName>
                                        </p:attrNameLst>
                                      </p:cBhvr>
                                      <p:tavLst>
                                        <p:tav tm="0">
                                          <p:val>
                                            <p:fltVal val="0"/>
                                          </p:val>
                                        </p:tav>
                                        <p:tav tm="100000">
                                          <p:val>
                                            <p:strVal val="#ppt_w"/>
                                          </p:val>
                                        </p:tav>
                                      </p:tavLst>
                                    </p:anim>
                                    <p:anim calcmode="lin" valueType="num">
                                      <p:cBhvr>
                                        <p:cTn id="44" dur="500" fill="hold"/>
                                        <p:tgtEl>
                                          <p:spTgt spid="4100"/>
                                        </p:tgtEl>
                                        <p:attrNameLst>
                                          <p:attrName>ppt_h</p:attrName>
                                        </p:attrNameLst>
                                      </p:cBhvr>
                                      <p:tavLst>
                                        <p:tav tm="0">
                                          <p:val>
                                            <p:fltVal val="0"/>
                                          </p:val>
                                        </p:tav>
                                        <p:tav tm="100000">
                                          <p:val>
                                            <p:strVal val="#ppt_h"/>
                                          </p:val>
                                        </p:tav>
                                      </p:tavLst>
                                    </p:anim>
                                    <p:animEffect transition="in" filter="fade">
                                      <p:cBhvr>
                                        <p:cTn id="45" dur="500"/>
                                        <p:tgtEl>
                                          <p:spTgt spid="4100"/>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animEffect transition="in" filter="fade">
                                      <p:cBhvr>
                                        <p:cTn id="53"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2" grpId="0"/>
      <p:bldP spid="29" grpId="0"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dirty="0">
              <a:solidFill>
                <a:schemeClr val="bg1"/>
              </a:solidFill>
              <a:latin typeface="+mn-lt"/>
              <a:ea typeface="+mn-ea"/>
              <a:cs typeface="+mn-cs"/>
            </a:endParaRPr>
          </a:p>
        </p:txBody>
      </p:sp>
      <p:sp>
        <p:nvSpPr>
          <p:cNvPr id="6" name="Content Placeholder 2"/>
          <p:cNvSpPr>
            <a:spLocks noGrp="1"/>
          </p:cNvSpPr>
          <p:nvPr>
            <p:ph idx="1"/>
          </p:nvPr>
        </p:nvSpPr>
        <p:spPr>
          <a:xfrm>
            <a:off x="539750" y="1612900"/>
            <a:ext cx="8048625" cy="3924299"/>
          </a:xfrm>
        </p:spPr>
        <p:txBody>
          <a:bodyPr/>
          <a:lstStyle/>
          <a:p>
            <a:r>
              <a:rPr lang="en-US" dirty="0" smtClean="0"/>
              <a:t>S+S: What, Why, Who and Where</a:t>
            </a:r>
          </a:p>
          <a:p>
            <a:r>
              <a:rPr lang="en-US" dirty="0" smtClean="0"/>
              <a:t>The Microsoft S+S platform today</a:t>
            </a:r>
            <a:endParaRPr lang="nl-BE" dirty="0" smtClean="0"/>
          </a:p>
          <a:p>
            <a:pPr lvl="1"/>
            <a:r>
              <a:rPr lang="nl-BE" dirty="0" smtClean="0"/>
              <a:t>Microsoft  SaaS platform</a:t>
            </a:r>
          </a:p>
          <a:p>
            <a:pPr lvl="2"/>
            <a:r>
              <a:rPr lang="nl-BE" sz="2000" dirty="0" smtClean="0"/>
              <a:t>Live &amp; Online</a:t>
            </a:r>
            <a:endParaRPr lang="nl-BE" dirty="0" smtClean="0"/>
          </a:p>
          <a:p>
            <a:pPr lvl="1"/>
            <a:r>
              <a:rPr lang="nl-BE" dirty="0" err="1" smtClean="0"/>
              <a:t>End-toEnd</a:t>
            </a:r>
            <a:r>
              <a:rPr lang="nl-BE" dirty="0" smtClean="0"/>
              <a:t> S+S sample: </a:t>
            </a:r>
            <a:r>
              <a:rPr lang="nl-BE" dirty="0" err="1" smtClean="0"/>
              <a:t>LitwareHR</a:t>
            </a:r>
            <a:r>
              <a:rPr lang="nl-BE" dirty="0" smtClean="0"/>
              <a:t> </a:t>
            </a:r>
            <a:endParaRPr lang="en-US" dirty="0" smtClean="0"/>
          </a:p>
          <a:p>
            <a:r>
              <a:rPr lang="en-US" dirty="0" smtClean="0"/>
              <a:t>The Microsoft S+S platform tomorrow</a:t>
            </a:r>
          </a:p>
          <a:p>
            <a:pPr lvl="1"/>
            <a:r>
              <a:rPr lang="en-US" dirty="0" smtClean="0"/>
              <a:t>Catch the next  wave in </a:t>
            </a:r>
            <a:r>
              <a:rPr lang="en-US" dirty="0" err="1" smtClean="0"/>
              <a:t>Olso</a:t>
            </a:r>
            <a:r>
              <a:rPr lang="en-US" dirty="0" smtClean="0"/>
              <a:t>!</a:t>
            </a:r>
          </a:p>
          <a:p>
            <a:pPr lvl="1">
              <a:buNone/>
            </a:pPr>
            <a:endParaRPr lang="en-US" dirty="0" smtClean="0"/>
          </a:p>
          <a:p>
            <a:pPr lvl="1"/>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500"/>
                                        <p:tgtEl>
                                          <p:spTgt spid="6">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dissolve">
                                      <p:cBhvr>
                                        <p:cTn id="22" dur="500"/>
                                        <p:tgtEl>
                                          <p:spTgt spid="6">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dissolve">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Model Driven Development</a:t>
            </a:r>
            <a:endParaRPr lang="nl-BE" dirty="0"/>
          </a:p>
        </p:txBody>
      </p:sp>
      <p:sp>
        <p:nvSpPr>
          <p:cNvPr id="3" name="Text Placeholder 2"/>
          <p:cNvSpPr>
            <a:spLocks noGrp="1"/>
          </p:cNvSpPr>
          <p:nvPr>
            <p:ph idx="1"/>
          </p:nvPr>
        </p:nvSpPr>
        <p:spPr>
          <a:xfrm>
            <a:off x="539750" y="1409128"/>
            <a:ext cx="8048625" cy="4525963"/>
          </a:xfrm>
        </p:spPr>
        <p:txBody>
          <a:bodyPr/>
          <a:lstStyle/>
          <a:p>
            <a:r>
              <a:rPr lang="en-US" sz="2000" dirty="0" smtClean="0"/>
              <a:t>SOA and Web Services</a:t>
            </a:r>
          </a:p>
          <a:p>
            <a:pPr lvl="1"/>
            <a:r>
              <a:rPr lang="en-US" sz="1800" dirty="0" smtClean="0"/>
              <a:t>All components “look” the same from the outside</a:t>
            </a:r>
          </a:p>
          <a:p>
            <a:pPr lvl="1"/>
            <a:r>
              <a:rPr lang="en-US" sz="1800" dirty="0" smtClean="0"/>
              <a:t>Contracts</a:t>
            </a:r>
          </a:p>
          <a:p>
            <a:pPr lvl="1"/>
            <a:r>
              <a:rPr lang="en-US" sz="1800" dirty="0" smtClean="0"/>
              <a:t>Channels</a:t>
            </a:r>
          </a:p>
          <a:p>
            <a:r>
              <a:rPr lang="en-US" sz="2000" dirty="0" smtClean="0"/>
              <a:t>Enables</a:t>
            </a:r>
          </a:p>
          <a:p>
            <a:pPr lvl="1"/>
            <a:r>
              <a:rPr lang="en-US" sz="1800" dirty="0" smtClean="0"/>
              <a:t>High level, intuitive tools for structural composition</a:t>
            </a:r>
          </a:p>
          <a:p>
            <a:pPr lvl="1"/>
            <a:r>
              <a:rPr lang="en-US" sz="1800" dirty="0" smtClean="0"/>
              <a:t>More dynamic connections</a:t>
            </a:r>
          </a:p>
          <a:p>
            <a:r>
              <a:rPr lang="en-US" sz="2000" dirty="0" smtClean="0"/>
              <a:t>HW Performance trends enable higher-level application abstractions</a:t>
            </a:r>
          </a:p>
          <a:p>
            <a:pPr lvl="1"/>
            <a:r>
              <a:rPr lang="en-US" sz="1800" dirty="0" smtClean="0"/>
              <a:t>Workflows, Rule sets, etc</a:t>
            </a:r>
          </a:p>
          <a:p>
            <a:pPr lvl="1"/>
            <a:r>
              <a:rPr lang="en-US" sz="1800" dirty="0" smtClean="0"/>
              <a:t>Closer, simpler and higher fidelity “catcher” for elements of the business modeling.</a:t>
            </a:r>
          </a:p>
          <a:p>
            <a:pPr lvl="1"/>
            <a:r>
              <a:rPr lang="en-US" sz="1800" dirty="0" smtClean="0"/>
              <a:t>Eliminates the “miracle happens here transformation.”</a:t>
            </a:r>
          </a:p>
          <a:p>
            <a:r>
              <a:rPr lang="en-US" sz="2000" dirty="0" smtClean="0"/>
              <a:t>High level abstraction enables recipes, patterns </a:t>
            </a:r>
            <a:br>
              <a:rPr lang="en-US" sz="2000" dirty="0" smtClean="0"/>
            </a:br>
            <a:r>
              <a:rPr lang="en-US" sz="2000" dirty="0" smtClean="0"/>
              <a:t>and templates.</a:t>
            </a:r>
            <a:endParaRPr lang="en-US" sz="20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6"/>
          <p:cNvGrpSpPr/>
          <p:nvPr/>
        </p:nvGrpSpPr>
        <p:grpSpPr>
          <a:xfrm>
            <a:off x="2162482" y="947899"/>
            <a:ext cx="4766722" cy="4800600"/>
            <a:chOff x="2162482" y="947899"/>
            <a:chExt cx="4766722" cy="4800600"/>
          </a:xfrm>
        </p:grpSpPr>
        <p:sp>
          <p:nvSpPr>
            <p:cNvPr id="68" name="Oval 67"/>
            <p:cNvSpPr/>
            <p:nvPr/>
          </p:nvSpPr>
          <p:spPr bwMode="auto">
            <a:xfrm>
              <a:off x="2162482" y="947899"/>
              <a:ext cx="4766722" cy="4800600"/>
            </a:xfrm>
            <a:prstGeom prst="ellipse">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9" name="TextBox 68"/>
            <p:cNvSpPr txBox="1"/>
            <p:nvPr/>
          </p:nvSpPr>
          <p:spPr>
            <a:xfrm>
              <a:off x="2376055" y="1077188"/>
              <a:ext cx="4395353" cy="4436919"/>
            </a:xfrm>
            <a:prstGeom prst="rect">
              <a:avLst/>
            </a:prstGeom>
            <a:noFill/>
          </p:spPr>
          <p:txBody>
            <a:bodyPr wrap="none" rtlCol="0">
              <a:prstTxWarp prst="textArchDown">
                <a:avLst/>
              </a:prstTxWarp>
              <a:spAutoFit/>
            </a:bodyPr>
            <a:lstStyle/>
            <a:p>
              <a:pPr algn="ctr"/>
              <a:r>
                <a:rPr lang="en-US" sz="28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APPLICATIONS</a:t>
              </a:r>
            </a:p>
          </p:txBody>
        </p:sp>
        <p:grpSp>
          <p:nvGrpSpPr>
            <p:cNvPr id="4" name="Group 35"/>
            <p:cNvGrpSpPr/>
            <p:nvPr/>
          </p:nvGrpSpPr>
          <p:grpSpPr>
            <a:xfrm>
              <a:off x="2746278" y="1538014"/>
              <a:ext cx="3561907" cy="3561907"/>
              <a:chOff x="2775099" y="1562987"/>
              <a:chExt cx="3561907" cy="3561907"/>
            </a:xfrm>
          </p:grpSpPr>
          <p:sp>
            <p:nvSpPr>
              <p:cNvPr id="74" name="Pie 73"/>
              <p:cNvSpPr/>
              <p:nvPr/>
            </p:nvSpPr>
            <p:spPr bwMode="auto">
              <a:xfrm>
                <a:off x="2775099" y="1562987"/>
                <a:ext cx="3561907" cy="3561907"/>
              </a:xfrm>
              <a:prstGeom prst="pie">
                <a:avLst>
                  <a:gd name="adj1" fmla="val 0"/>
                  <a:gd name="adj2" fmla="val 10810479"/>
                </a:avLst>
              </a:prstGeom>
              <a:gradFill flip="none" rotWithShape="1">
                <a:gsLst>
                  <a:gs pos="38000">
                    <a:schemeClr val="accent5">
                      <a:lumMod val="25000"/>
                      <a:alpha val="43000"/>
                    </a:schemeClr>
                  </a:gs>
                  <a:gs pos="95000">
                    <a:schemeClr val="accent5">
                      <a:lumMod val="75000"/>
                      <a:alpha val="94000"/>
                    </a:schemeClr>
                  </a:gs>
                </a:gsLst>
                <a:path path="circle">
                  <a:fillToRect l="50000" t="50000" r="50000" b="50000"/>
                </a:path>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23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75" name="TextBox 74"/>
              <p:cNvSpPr txBox="1"/>
              <p:nvPr/>
            </p:nvSpPr>
            <p:spPr>
              <a:xfrm>
                <a:off x="3066638" y="1827650"/>
                <a:ext cx="2996588" cy="3040655"/>
              </a:xfrm>
              <a:prstGeom prst="rect">
                <a:avLst/>
              </a:prstGeom>
              <a:noFill/>
            </p:spPr>
            <p:txBody>
              <a:bodyPr wrap="none" rtlCol="0" anchor="ctr">
                <a:prstTxWarp prst="textArchDown">
                  <a:avLst/>
                </a:prstTxWarp>
                <a:spAutoFit/>
              </a:bodyPr>
              <a:lstStyle/>
              <a:p>
                <a:pPr algn="ctr" defTabSz="1023612" fontAlgn="base">
                  <a:lnSpc>
                    <a:spcPct val="80000"/>
                  </a:lnSpc>
                  <a:spcBef>
                    <a:spcPct val="0"/>
                  </a:spcBef>
                  <a:spcAft>
                    <a:spcPct val="0"/>
                  </a:spcAft>
                  <a:defRPr/>
                </a:pPr>
                <a:r>
                  <a:rPr lang="en-US" sz="44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SERVICES</a:t>
                </a:r>
              </a:p>
            </p:txBody>
          </p:sp>
        </p:grpSp>
        <p:sp>
          <p:nvSpPr>
            <p:cNvPr id="71" name="Pie 70"/>
            <p:cNvSpPr/>
            <p:nvPr/>
          </p:nvSpPr>
          <p:spPr bwMode="auto">
            <a:xfrm rot="10800000">
              <a:off x="2743520" y="1435233"/>
              <a:ext cx="3561907" cy="3561907"/>
            </a:xfrm>
            <a:prstGeom prst="pie">
              <a:avLst>
                <a:gd name="adj1" fmla="val 0"/>
                <a:gd name="adj2" fmla="val 10810479"/>
              </a:avLst>
            </a:prstGeom>
            <a:gradFill flip="none" rotWithShape="1">
              <a:gsLst>
                <a:gs pos="2000">
                  <a:schemeClr val="accent1"/>
                </a:gs>
                <a:gs pos="63000">
                  <a:schemeClr val="accent1">
                    <a:lumMod val="50000"/>
                  </a:schemeClr>
                </a:gs>
                <a:gs pos="45000">
                  <a:schemeClr val="accent1">
                    <a:lumMod val="75000"/>
                  </a:schemeClr>
                </a:gs>
              </a:gsLst>
              <a:lin ang="13500000" scaled="1"/>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23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72" name="TextBox 71"/>
            <p:cNvSpPr txBox="1"/>
            <p:nvPr/>
          </p:nvSpPr>
          <p:spPr>
            <a:xfrm rot="195905">
              <a:off x="3018604" y="2011433"/>
              <a:ext cx="2983719" cy="3309776"/>
            </a:xfrm>
            <a:prstGeom prst="rect">
              <a:avLst/>
            </a:prstGeom>
            <a:noFill/>
          </p:spPr>
          <p:txBody>
            <a:bodyPr wrap="none" rtlCol="0" anchor="ctr">
              <a:prstTxWarp prst="textArchUp">
                <a:avLst/>
              </a:prstTxWarp>
              <a:spAutoFit/>
            </a:bodyPr>
            <a:lstStyle/>
            <a:p>
              <a:pPr algn="ctr" defTabSz="1023612" fontAlgn="base">
                <a:lnSpc>
                  <a:spcPct val="80000"/>
                </a:lnSpc>
                <a:spcBef>
                  <a:spcPct val="0"/>
                </a:spcBef>
                <a:spcAft>
                  <a:spcPct val="0"/>
                </a:spcAft>
                <a:defRPr/>
              </a:pPr>
              <a:r>
                <a:rPr lang="en-US" sz="4400" spc="1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MODELS</a:t>
              </a:r>
            </a:p>
          </p:txBody>
        </p:sp>
        <p:pic>
          <p:nvPicPr>
            <p:cNvPr id="73" name="Picture 72" descr="yellow_circle.png"/>
            <p:cNvPicPr>
              <a:picLocks noChangeAspect="1"/>
            </p:cNvPicPr>
            <p:nvPr/>
          </p:nvPicPr>
          <p:blipFill>
            <a:blip r:embed="rId3" cstate="email">
              <a:duotone>
                <a:prstClr val="black"/>
                <a:schemeClr val="accent6">
                  <a:tint val="45000"/>
                  <a:satMod val="400000"/>
                </a:schemeClr>
              </a:duotone>
            </a:blip>
            <a:stretch>
              <a:fillRect/>
            </a:stretch>
          </p:blipFill>
          <p:spPr>
            <a:xfrm>
              <a:off x="3596194" y="2407226"/>
              <a:ext cx="1857328" cy="1832426"/>
            </a:xfrm>
            <a:prstGeom prst="rect">
              <a:avLst/>
            </a:prstGeom>
          </p:spPr>
        </p:pic>
      </p:grpSp>
      <p:pic>
        <p:nvPicPr>
          <p:cNvPr id="59" name="Picture 3" descr="C:\Program Files\Microsoft Resource DVD Artwork\DVD_ART\Artwork_Imagery\Shapes and Graphics\circular shapes\sphere ball\blue sphere semi transparent.png"/>
          <p:cNvPicPr>
            <a:picLocks noChangeAspect="1" noChangeArrowheads="1"/>
          </p:cNvPicPr>
          <p:nvPr/>
        </p:nvPicPr>
        <p:blipFill>
          <a:blip r:embed="rId4" cstate="email"/>
          <a:srcRect/>
          <a:stretch>
            <a:fillRect/>
          </a:stretch>
        </p:blipFill>
        <p:spPr bwMode="auto">
          <a:xfrm>
            <a:off x="1063123" y="2776046"/>
            <a:ext cx="1450181" cy="1450181"/>
          </a:xfrm>
          <a:prstGeom prst="rect">
            <a:avLst/>
          </a:prstGeom>
          <a:noFill/>
        </p:spPr>
      </p:pic>
      <p:pic>
        <p:nvPicPr>
          <p:cNvPr id="63" name="Picture 3" descr="C:\Program Files\Microsoft Resource DVD Artwork\DVD_ART\Artwork_Imagery\Shapes and Graphics\circular shapes\sphere ball\blue sphere semi transparent.png"/>
          <p:cNvPicPr>
            <a:picLocks noChangeAspect="1" noChangeArrowheads="1"/>
          </p:cNvPicPr>
          <p:nvPr/>
        </p:nvPicPr>
        <p:blipFill>
          <a:blip r:embed="rId4" cstate="email"/>
          <a:srcRect/>
          <a:stretch>
            <a:fillRect/>
          </a:stretch>
        </p:blipFill>
        <p:spPr bwMode="auto">
          <a:xfrm>
            <a:off x="1172539" y="1010076"/>
            <a:ext cx="1450181" cy="1450181"/>
          </a:xfrm>
          <a:prstGeom prst="rect">
            <a:avLst/>
          </a:prstGeom>
          <a:noFill/>
        </p:spPr>
      </p:pic>
      <p:pic>
        <p:nvPicPr>
          <p:cNvPr id="55" name="Picture 3" descr="C:\Program Files\Microsoft Resource DVD Artwork\DVD_ART\Artwork_Imagery\Shapes and Graphics\circular shapes\sphere ball\blue sphere semi transparent.png"/>
          <p:cNvPicPr>
            <a:picLocks noChangeAspect="1" noChangeArrowheads="1"/>
          </p:cNvPicPr>
          <p:nvPr/>
        </p:nvPicPr>
        <p:blipFill>
          <a:blip r:embed="rId4" cstate="email"/>
          <a:srcRect/>
          <a:stretch>
            <a:fillRect/>
          </a:stretch>
        </p:blipFill>
        <p:spPr bwMode="auto">
          <a:xfrm>
            <a:off x="6710702" y="2865940"/>
            <a:ext cx="1450181" cy="1450181"/>
          </a:xfrm>
          <a:prstGeom prst="rect">
            <a:avLst/>
          </a:prstGeom>
          <a:noFill/>
        </p:spPr>
      </p:pic>
      <p:pic>
        <p:nvPicPr>
          <p:cNvPr id="57" name="Picture 3" descr="C:\Program Files\Microsoft Resource DVD Artwork\DVD_ART\Artwork_Imagery\Shapes and Graphics\circular shapes\sphere ball\blue sphere semi transparent.png"/>
          <p:cNvPicPr>
            <a:picLocks noChangeAspect="1" noChangeArrowheads="1"/>
          </p:cNvPicPr>
          <p:nvPr/>
        </p:nvPicPr>
        <p:blipFill>
          <a:blip r:embed="rId4" cstate="email"/>
          <a:srcRect/>
          <a:stretch>
            <a:fillRect/>
          </a:stretch>
        </p:blipFill>
        <p:spPr bwMode="auto">
          <a:xfrm>
            <a:off x="6442688" y="1327272"/>
            <a:ext cx="1450181" cy="1450181"/>
          </a:xfrm>
          <a:prstGeom prst="rect">
            <a:avLst/>
          </a:prstGeom>
          <a:noFill/>
        </p:spPr>
      </p:pic>
      <p:pic>
        <p:nvPicPr>
          <p:cNvPr id="58" name="Picture 3" descr="C:\Program Files\Microsoft Resource DVD Artwork\DVD_ART\Artwork_Imagery\Shapes and Graphics\circular shapes\sphere ball\blue sphere semi transparent.png"/>
          <p:cNvPicPr>
            <a:picLocks noChangeAspect="1" noChangeArrowheads="1"/>
          </p:cNvPicPr>
          <p:nvPr/>
        </p:nvPicPr>
        <p:blipFill>
          <a:blip r:embed="rId4" cstate="email"/>
          <a:srcRect/>
          <a:stretch>
            <a:fillRect/>
          </a:stretch>
        </p:blipFill>
        <p:spPr bwMode="auto">
          <a:xfrm>
            <a:off x="5156037" y="65088"/>
            <a:ext cx="1450181" cy="1450181"/>
          </a:xfrm>
          <a:prstGeom prst="rect">
            <a:avLst/>
          </a:prstGeom>
          <a:noFill/>
        </p:spPr>
      </p:pic>
      <p:pic>
        <p:nvPicPr>
          <p:cNvPr id="51" name="Picture 3" descr="C:\Program Files\Microsoft Resource DVD Artwork\DVD_ART\Artwork_Imagery\Shapes and Graphics\circular shapes\sphere ball\blue sphere semi transparent.png"/>
          <p:cNvPicPr>
            <a:picLocks noChangeAspect="1" noChangeArrowheads="1"/>
          </p:cNvPicPr>
          <p:nvPr/>
        </p:nvPicPr>
        <p:blipFill>
          <a:blip r:embed="rId4" cstate="email"/>
          <a:srcRect/>
          <a:stretch>
            <a:fillRect/>
          </a:stretch>
        </p:blipFill>
        <p:spPr bwMode="auto">
          <a:xfrm>
            <a:off x="2828381" y="5328884"/>
            <a:ext cx="1450181" cy="1450181"/>
          </a:xfrm>
          <a:prstGeom prst="rect">
            <a:avLst/>
          </a:prstGeom>
          <a:noFill/>
        </p:spPr>
      </p:pic>
      <p:pic>
        <p:nvPicPr>
          <p:cNvPr id="52" name="Picture 3" descr="C:\Program Files\Microsoft Resource DVD Artwork\DVD_ART\Artwork_Imagery\Shapes and Graphics\circular shapes\sphere ball\blue sphere semi transparent.png"/>
          <p:cNvPicPr>
            <a:picLocks noChangeAspect="1" noChangeArrowheads="1"/>
          </p:cNvPicPr>
          <p:nvPr/>
        </p:nvPicPr>
        <p:blipFill>
          <a:blip r:embed="rId4" cstate="email"/>
          <a:srcRect/>
          <a:stretch>
            <a:fillRect/>
          </a:stretch>
        </p:blipFill>
        <p:spPr bwMode="auto">
          <a:xfrm>
            <a:off x="4782362" y="5420185"/>
            <a:ext cx="1450181" cy="1450181"/>
          </a:xfrm>
          <a:prstGeom prst="rect">
            <a:avLst/>
          </a:prstGeom>
          <a:noFill/>
        </p:spPr>
      </p:pic>
      <p:pic>
        <p:nvPicPr>
          <p:cNvPr id="53" name="Picture 3" descr="C:\Program Files\Microsoft Resource DVD Artwork\DVD_ART\Artwork_Imagery\Shapes and Graphics\circular shapes\sphere ball\blue sphere semi transparent.png"/>
          <p:cNvPicPr>
            <a:picLocks noChangeAspect="1" noChangeArrowheads="1"/>
          </p:cNvPicPr>
          <p:nvPr/>
        </p:nvPicPr>
        <p:blipFill>
          <a:blip r:embed="rId4" cstate="email"/>
          <a:srcRect/>
          <a:stretch>
            <a:fillRect/>
          </a:stretch>
        </p:blipFill>
        <p:spPr bwMode="auto">
          <a:xfrm>
            <a:off x="6133019" y="4386957"/>
            <a:ext cx="1450181" cy="1450181"/>
          </a:xfrm>
          <a:prstGeom prst="rect">
            <a:avLst/>
          </a:prstGeom>
          <a:noFill/>
        </p:spPr>
      </p:pic>
      <p:pic>
        <p:nvPicPr>
          <p:cNvPr id="54" name="Picture 3" descr="C:\Program Files\Microsoft Resource DVD Artwork\DVD_ART\Artwork_Imagery\Shapes and Graphics\circular shapes\sphere ball\blue sphere semi transparent.png"/>
          <p:cNvPicPr>
            <a:picLocks noChangeAspect="1" noChangeArrowheads="1"/>
          </p:cNvPicPr>
          <p:nvPr/>
        </p:nvPicPr>
        <p:blipFill>
          <a:blip r:embed="rId4" cstate="email"/>
          <a:srcRect/>
          <a:stretch>
            <a:fillRect/>
          </a:stretch>
        </p:blipFill>
        <p:spPr bwMode="auto">
          <a:xfrm>
            <a:off x="1402900" y="4307650"/>
            <a:ext cx="1450181" cy="1450181"/>
          </a:xfrm>
          <a:prstGeom prst="rect">
            <a:avLst/>
          </a:prstGeom>
          <a:noFill/>
        </p:spPr>
      </p:pic>
      <p:sp>
        <p:nvSpPr>
          <p:cNvPr id="2" name="Title 1"/>
          <p:cNvSpPr>
            <a:spLocks noGrp="1"/>
          </p:cNvSpPr>
          <p:nvPr>
            <p:ph type="title"/>
          </p:nvPr>
        </p:nvSpPr>
        <p:spPr/>
        <p:txBody>
          <a:bodyPr/>
          <a:lstStyle/>
          <a:p>
            <a:r>
              <a:rPr lang="nl-BE" smtClean="0"/>
              <a:t>Our Approach</a:t>
            </a:r>
            <a:endParaRPr lang="nl-BE" dirty="0"/>
          </a:p>
        </p:txBody>
      </p:sp>
      <p:grpSp>
        <p:nvGrpSpPr>
          <p:cNvPr id="5" name="Group 51"/>
          <p:cNvGrpSpPr/>
          <p:nvPr/>
        </p:nvGrpSpPr>
        <p:grpSpPr>
          <a:xfrm>
            <a:off x="1045165" y="3160709"/>
            <a:ext cx="1343829" cy="1099151"/>
            <a:chOff x="-483538" y="4371263"/>
            <a:chExt cx="2685478" cy="2016686"/>
          </a:xfrm>
        </p:grpSpPr>
        <p:pic>
          <p:nvPicPr>
            <p:cNvPr id="88" name="Picture 9"/>
            <p:cNvPicPr>
              <a:picLocks noChangeAspect="1" noChangeArrowheads="1"/>
            </p:cNvPicPr>
            <p:nvPr/>
          </p:nvPicPr>
          <p:blipFill>
            <a:blip r:embed="rId5" cstate="email"/>
            <a:srcRect/>
            <a:stretch>
              <a:fillRect/>
            </a:stretch>
          </p:blipFill>
          <p:spPr bwMode="auto">
            <a:xfrm>
              <a:off x="374595" y="4371263"/>
              <a:ext cx="1484313" cy="1028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9" name="Picture 6" descr="C:\Program Files\Microsoft Resource DVD Artwork\DVD_ART\Artwork_Imagery\HARDWARE_IMAGERY\Illustration - Misc Hardware\XML Icons\user casual man.png"/>
            <p:cNvPicPr>
              <a:picLocks noChangeAspect="1" noChangeArrowheads="1"/>
            </p:cNvPicPr>
            <p:nvPr/>
          </p:nvPicPr>
          <p:blipFill>
            <a:blip r:embed="rId6" cstate="email"/>
            <a:srcRect/>
            <a:stretch>
              <a:fillRect/>
            </a:stretch>
          </p:blipFill>
          <p:spPr bwMode="auto">
            <a:xfrm>
              <a:off x="1296250" y="5066310"/>
              <a:ext cx="905690" cy="1242218"/>
            </a:xfrm>
            <a:prstGeom prst="rect">
              <a:avLst/>
            </a:prstGeom>
            <a:noFill/>
          </p:spPr>
        </p:pic>
        <p:sp>
          <p:nvSpPr>
            <p:cNvPr id="90" name="TextBox 89"/>
            <p:cNvSpPr txBox="1"/>
            <p:nvPr/>
          </p:nvSpPr>
          <p:spPr>
            <a:xfrm>
              <a:off x="-483538" y="5433617"/>
              <a:ext cx="2127049" cy="954332"/>
            </a:xfrm>
            <a:prstGeom prst="rect">
              <a:avLst/>
            </a:prstGeom>
            <a:noFill/>
          </p:spPr>
          <p:txBody>
            <a:bodyPr wrap="none" lIns="76197" tIns="38098" rIns="76197" bIns="38098" rtlCol="0">
              <a:spAutoFit/>
            </a:bodyPr>
            <a:lstStyle/>
            <a:p>
              <a:pPr defTabSz="914400">
                <a:lnSpc>
                  <a:spcPct val="90000"/>
                </a:lnSpc>
              </a:pP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Business</a:t>
              </a:r>
              <a:b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b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Analyst</a:t>
              </a:r>
            </a:p>
          </p:txBody>
        </p:sp>
      </p:grpSp>
      <p:grpSp>
        <p:nvGrpSpPr>
          <p:cNvPr id="6" name="Group 31"/>
          <p:cNvGrpSpPr/>
          <p:nvPr/>
        </p:nvGrpSpPr>
        <p:grpSpPr>
          <a:xfrm>
            <a:off x="5495788" y="598627"/>
            <a:ext cx="1754098" cy="990436"/>
            <a:chOff x="3597779" y="1714902"/>
            <a:chExt cx="3505350" cy="1817219"/>
          </a:xfrm>
        </p:grpSpPr>
        <p:pic>
          <p:nvPicPr>
            <p:cNvPr id="92" name="Picture 10"/>
            <p:cNvPicPr>
              <a:picLocks noChangeAspect="1" noChangeArrowheads="1"/>
            </p:cNvPicPr>
            <p:nvPr/>
          </p:nvPicPr>
          <p:blipFill>
            <a:blip r:embed="rId7" cstate="email"/>
            <a:srcRect/>
            <a:stretch>
              <a:fillRect/>
            </a:stretch>
          </p:blipFill>
          <p:spPr bwMode="auto">
            <a:xfrm>
              <a:off x="3597779" y="1714902"/>
              <a:ext cx="1611313" cy="9826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3" name="Picture 5" descr="C:\Program Files\Microsoft Resource DVD Artwork\DVD_ART\Artwork_Imagery\HARDWARE_IMAGERY\Illustration - Misc Hardware\XML Icons\user business man.png"/>
            <p:cNvPicPr>
              <a:picLocks noChangeAspect="1" noChangeArrowheads="1"/>
            </p:cNvPicPr>
            <p:nvPr/>
          </p:nvPicPr>
          <p:blipFill>
            <a:blip r:embed="rId8" cstate="email"/>
            <a:srcRect/>
            <a:stretch>
              <a:fillRect/>
            </a:stretch>
          </p:blipFill>
          <p:spPr bwMode="auto">
            <a:xfrm>
              <a:off x="4438590" y="2289903"/>
              <a:ext cx="935052" cy="1242218"/>
            </a:xfrm>
            <a:prstGeom prst="rect">
              <a:avLst/>
            </a:prstGeom>
            <a:noFill/>
          </p:spPr>
        </p:pic>
        <p:sp>
          <p:nvSpPr>
            <p:cNvPr id="94" name="TextBox 93"/>
            <p:cNvSpPr txBox="1"/>
            <p:nvPr/>
          </p:nvSpPr>
          <p:spPr>
            <a:xfrm>
              <a:off x="5338064" y="1924906"/>
              <a:ext cx="1765065" cy="1055978"/>
            </a:xfrm>
            <a:prstGeom prst="rect">
              <a:avLst/>
            </a:prstGeom>
            <a:noFill/>
          </p:spPr>
          <p:txBody>
            <a:bodyPr wrap="none" lIns="76197" tIns="38098" rIns="76197" bIns="38098" rtlCol="0">
              <a:spAutoFit/>
            </a:bodyPr>
            <a:lstStyle/>
            <a:p>
              <a:pPr defTabSz="914400">
                <a:lnSpc>
                  <a:spcPct val="90000"/>
                </a:lnSpc>
              </a:pPr>
              <a:r>
                <a:rPr lang="en-US" sz="20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Site</a:t>
              </a:r>
              <a:br>
                <a:rPr lang="en-US" sz="20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b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Creator</a:t>
              </a:r>
              <a:endParaRPr lang="en-US" sz="20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endParaRPr>
            </a:p>
          </p:txBody>
        </p:sp>
      </p:grpSp>
      <p:grpSp>
        <p:nvGrpSpPr>
          <p:cNvPr id="7" name="Group 42"/>
          <p:cNvGrpSpPr/>
          <p:nvPr/>
        </p:nvGrpSpPr>
        <p:grpSpPr>
          <a:xfrm>
            <a:off x="1201053" y="1499736"/>
            <a:ext cx="1465012" cy="1070256"/>
            <a:chOff x="5810669" y="2065311"/>
            <a:chExt cx="2540447" cy="1963670"/>
          </a:xfrm>
        </p:grpSpPr>
        <p:sp>
          <p:nvSpPr>
            <p:cNvPr id="96" name="TextBox 95"/>
            <p:cNvSpPr txBox="1"/>
            <p:nvPr/>
          </p:nvSpPr>
          <p:spPr>
            <a:xfrm>
              <a:off x="5810669" y="2709307"/>
              <a:ext cx="1984720" cy="954332"/>
            </a:xfrm>
            <a:prstGeom prst="rect">
              <a:avLst/>
            </a:prstGeom>
            <a:noFill/>
          </p:spPr>
          <p:txBody>
            <a:bodyPr wrap="none" lIns="76197" tIns="38098" rIns="76197" bIns="38098" rtlCol="0">
              <a:spAutoFit/>
            </a:bodyPr>
            <a:lstStyle/>
            <a:p>
              <a:pPr defTabSz="914400">
                <a:lnSpc>
                  <a:spcPct val="90000"/>
                </a:lnSpc>
              </a:pP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BUIT </a:t>
              </a:r>
              <a:b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b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Developer</a:t>
              </a:r>
            </a:p>
          </p:txBody>
        </p:sp>
        <p:pic>
          <p:nvPicPr>
            <p:cNvPr id="97" name="Picture 25" descr="Example of a sales report in InfoPath 2003"/>
            <p:cNvPicPr>
              <a:picLocks noChangeAspect="1" noChangeArrowheads="1"/>
            </p:cNvPicPr>
            <p:nvPr/>
          </p:nvPicPr>
          <p:blipFill>
            <a:blip r:embed="rId9" r:link="rId10"/>
            <a:srcRect/>
            <a:stretch>
              <a:fillRect/>
            </a:stretch>
          </p:blipFill>
          <p:spPr bwMode="auto">
            <a:xfrm>
              <a:off x="7112867" y="2065311"/>
              <a:ext cx="1238249" cy="10779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8" name="Picture 4" descr="C:\Program Files\Microsoft Resource DVD Artwork\DVD_ART\Artwork_Imagery\HARDWARE_IMAGERY\Illustration - Misc Hardware\XML Icons\user business casual man.png"/>
            <p:cNvPicPr>
              <a:picLocks noChangeAspect="1" noChangeArrowheads="1"/>
            </p:cNvPicPr>
            <p:nvPr/>
          </p:nvPicPr>
          <p:blipFill>
            <a:blip r:embed="rId11" cstate="email"/>
            <a:srcRect/>
            <a:stretch>
              <a:fillRect/>
            </a:stretch>
          </p:blipFill>
          <p:spPr bwMode="auto">
            <a:xfrm>
              <a:off x="7359153" y="2786763"/>
              <a:ext cx="935052" cy="1242218"/>
            </a:xfrm>
            <a:prstGeom prst="rect">
              <a:avLst/>
            </a:prstGeom>
            <a:noFill/>
          </p:spPr>
        </p:pic>
      </p:grpSp>
      <p:grpSp>
        <p:nvGrpSpPr>
          <p:cNvPr id="8" name="Group 44"/>
          <p:cNvGrpSpPr/>
          <p:nvPr/>
        </p:nvGrpSpPr>
        <p:grpSpPr>
          <a:xfrm>
            <a:off x="1331629" y="4832651"/>
            <a:ext cx="1374950" cy="860952"/>
            <a:chOff x="3480579" y="-652564"/>
            <a:chExt cx="2747666" cy="1579643"/>
          </a:xfrm>
        </p:grpSpPr>
        <p:sp>
          <p:nvSpPr>
            <p:cNvPr id="100" name="TextBox 99"/>
            <p:cNvSpPr txBox="1"/>
            <p:nvPr/>
          </p:nvSpPr>
          <p:spPr>
            <a:xfrm>
              <a:off x="3480579" y="-27251"/>
              <a:ext cx="2085402" cy="954330"/>
            </a:xfrm>
            <a:prstGeom prst="rect">
              <a:avLst/>
            </a:prstGeom>
            <a:noFill/>
          </p:spPr>
          <p:txBody>
            <a:bodyPr wrap="none" lIns="76197" tIns="38098" rIns="76197" bIns="38098" rtlCol="0">
              <a:spAutoFit/>
            </a:bodyPr>
            <a:lstStyle/>
            <a:p>
              <a:pPr defTabSz="914400">
                <a:lnSpc>
                  <a:spcPct val="90000"/>
                </a:lnSpc>
              </a:pP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
              </a:r>
              <a:b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b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Architect</a:t>
              </a:r>
            </a:p>
          </p:txBody>
        </p:sp>
        <p:pic>
          <p:nvPicPr>
            <p:cNvPr id="101" name="Picture 11"/>
            <p:cNvPicPr>
              <a:picLocks noChangeAspect="1" noChangeArrowheads="1"/>
            </p:cNvPicPr>
            <p:nvPr/>
          </p:nvPicPr>
          <p:blipFill>
            <a:blip r:embed="rId12" cstate="email"/>
            <a:srcRect/>
            <a:stretch>
              <a:fillRect/>
            </a:stretch>
          </p:blipFill>
          <p:spPr bwMode="auto">
            <a:xfrm>
              <a:off x="4592383" y="-652564"/>
              <a:ext cx="1597048" cy="9465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 name="Picture 6" descr="C:\Program Files\Microsoft Resource DVD Artwork\DVD_ART\Artwork_Imagery\HARDWARE_IMAGERY\Illustration - Misc Hardware\XML Icons\user casual man.png"/>
            <p:cNvPicPr>
              <a:picLocks noChangeAspect="1" noChangeArrowheads="1"/>
            </p:cNvPicPr>
            <p:nvPr/>
          </p:nvPicPr>
          <p:blipFill>
            <a:blip r:embed="rId6" cstate="email"/>
            <a:srcRect/>
            <a:stretch>
              <a:fillRect/>
            </a:stretch>
          </p:blipFill>
          <p:spPr bwMode="auto">
            <a:xfrm>
              <a:off x="5322555" y="-321074"/>
              <a:ext cx="905690" cy="1242218"/>
            </a:xfrm>
            <a:prstGeom prst="rect">
              <a:avLst/>
            </a:prstGeom>
            <a:noFill/>
          </p:spPr>
        </p:pic>
      </p:grpSp>
      <p:grpSp>
        <p:nvGrpSpPr>
          <p:cNvPr id="9" name="Group 43"/>
          <p:cNvGrpSpPr/>
          <p:nvPr/>
        </p:nvGrpSpPr>
        <p:grpSpPr>
          <a:xfrm>
            <a:off x="5159140" y="5999832"/>
            <a:ext cx="2216459" cy="761147"/>
            <a:chOff x="6721790" y="133225"/>
            <a:chExt cx="4429320" cy="1396527"/>
          </a:xfrm>
        </p:grpSpPr>
        <p:sp>
          <p:nvSpPr>
            <p:cNvPr id="104" name="TextBox 103"/>
            <p:cNvSpPr txBox="1"/>
            <p:nvPr/>
          </p:nvSpPr>
          <p:spPr>
            <a:xfrm>
              <a:off x="8863892" y="473774"/>
              <a:ext cx="2287218" cy="1055978"/>
            </a:xfrm>
            <a:prstGeom prst="rect">
              <a:avLst/>
            </a:prstGeom>
            <a:noFill/>
          </p:spPr>
          <p:txBody>
            <a:bodyPr wrap="none" lIns="76197" tIns="38098" rIns="76197" bIns="38098" rtlCol="0">
              <a:spAutoFit/>
            </a:bodyPr>
            <a:lstStyle/>
            <a:p>
              <a:pPr defTabSz="914400">
                <a:lnSpc>
                  <a:spcPct val="90000"/>
                </a:lnSpc>
              </a:pPr>
              <a:r>
                <a:rPr lang="en-US" sz="20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
              </a:r>
              <a:br>
                <a:rPr lang="en-US" sz="20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b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Developer</a:t>
              </a:r>
            </a:p>
          </p:txBody>
        </p:sp>
        <p:pic>
          <p:nvPicPr>
            <p:cNvPr id="105" name="Picture 11"/>
            <p:cNvPicPr>
              <a:picLocks noChangeAspect="1" noChangeArrowheads="1"/>
            </p:cNvPicPr>
            <p:nvPr/>
          </p:nvPicPr>
          <p:blipFill>
            <a:blip r:embed="rId12" cstate="email"/>
            <a:srcRect/>
            <a:stretch>
              <a:fillRect/>
            </a:stretch>
          </p:blipFill>
          <p:spPr bwMode="auto">
            <a:xfrm>
              <a:off x="7399769" y="578503"/>
              <a:ext cx="1597048" cy="9465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6" name="Picture 3" descr="C:\Program Files\Microsoft Resource DVD Artwork\DVD_ART\Artwork_Imagery\HARDWARE_IMAGERY\Illustration - Misc Hardware\XML Icons\user business user woman.png"/>
            <p:cNvPicPr>
              <a:picLocks noChangeAspect="1" noChangeArrowheads="1"/>
            </p:cNvPicPr>
            <p:nvPr/>
          </p:nvPicPr>
          <p:blipFill>
            <a:blip r:embed="rId13" cstate="email"/>
            <a:srcRect/>
            <a:stretch>
              <a:fillRect/>
            </a:stretch>
          </p:blipFill>
          <p:spPr bwMode="auto">
            <a:xfrm>
              <a:off x="6721790" y="133225"/>
              <a:ext cx="919242" cy="1242218"/>
            </a:xfrm>
            <a:prstGeom prst="rect">
              <a:avLst/>
            </a:prstGeom>
            <a:noFill/>
          </p:spPr>
        </p:pic>
      </p:grpSp>
      <p:grpSp>
        <p:nvGrpSpPr>
          <p:cNvPr id="10" name="Group 41"/>
          <p:cNvGrpSpPr/>
          <p:nvPr/>
        </p:nvGrpSpPr>
        <p:grpSpPr>
          <a:xfrm>
            <a:off x="6903892" y="1987289"/>
            <a:ext cx="1571246" cy="869804"/>
            <a:chOff x="154739" y="1939897"/>
            <a:chExt cx="3139941" cy="1595886"/>
          </a:xfrm>
        </p:grpSpPr>
        <p:pic>
          <p:nvPicPr>
            <p:cNvPr id="108" name="Picture 23"/>
            <p:cNvPicPr>
              <a:picLocks noChangeAspect="1" noChangeArrowheads="1"/>
            </p:cNvPicPr>
            <p:nvPr/>
          </p:nvPicPr>
          <p:blipFill>
            <a:blip r:embed="rId14" cstate="email"/>
            <a:srcRect/>
            <a:stretch>
              <a:fillRect/>
            </a:stretch>
          </p:blipFill>
          <p:spPr bwMode="auto">
            <a:xfrm>
              <a:off x="459821" y="1939897"/>
              <a:ext cx="1311275" cy="11112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9" name="TextBox 108"/>
            <p:cNvSpPr txBox="1"/>
            <p:nvPr/>
          </p:nvSpPr>
          <p:spPr>
            <a:xfrm>
              <a:off x="1167632" y="2988034"/>
              <a:ext cx="2127048" cy="547749"/>
            </a:xfrm>
            <a:prstGeom prst="rect">
              <a:avLst/>
            </a:prstGeom>
            <a:noFill/>
          </p:spPr>
          <p:txBody>
            <a:bodyPr wrap="none" lIns="76197" tIns="38098" rIns="76197" bIns="38098" rtlCol="0">
              <a:spAutoFit/>
            </a:bodyPr>
            <a:lstStyle/>
            <a:p>
              <a:pPr defTabSz="914400">
                <a:lnSpc>
                  <a:spcPct val="90000"/>
                </a:lnSpc>
              </a:pP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End-User</a:t>
              </a:r>
              <a:endParaRPr lang="en-US" sz="20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endParaRPr>
            </a:p>
          </p:txBody>
        </p:sp>
        <p:pic>
          <p:nvPicPr>
            <p:cNvPr id="110" name="Picture 5" descr="C:\Program Files\Microsoft Resource DVD Artwork\DVD_ART\Artwork_Imagery\HARDWARE_IMAGERY\Illustration - Misc Hardware\XML Icons\user business man.png"/>
            <p:cNvPicPr>
              <a:picLocks noChangeAspect="1" noChangeArrowheads="1"/>
            </p:cNvPicPr>
            <p:nvPr/>
          </p:nvPicPr>
          <p:blipFill>
            <a:blip r:embed="rId8" cstate="email"/>
            <a:srcRect/>
            <a:stretch>
              <a:fillRect/>
            </a:stretch>
          </p:blipFill>
          <p:spPr bwMode="auto">
            <a:xfrm>
              <a:off x="154739" y="2044959"/>
              <a:ext cx="935052" cy="1242219"/>
            </a:xfrm>
            <a:prstGeom prst="rect">
              <a:avLst/>
            </a:prstGeom>
            <a:noFill/>
          </p:spPr>
        </p:pic>
      </p:grpSp>
      <p:grpSp>
        <p:nvGrpSpPr>
          <p:cNvPr id="11" name="Group 50"/>
          <p:cNvGrpSpPr/>
          <p:nvPr/>
        </p:nvGrpSpPr>
        <p:grpSpPr>
          <a:xfrm>
            <a:off x="7082896" y="3281631"/>
            <a:ext cx="1684551" cy="994698"/>
            <a:chOff x="-2755488" y="4084320"/>
            <a:chExt cx="3366381" cy="1825040"/>
          </a:xfrm>
        </p:grpSpPr>
        <p:sp>
          <p:nvSpPr>
            <p:cNvPr id="112" name="TextBox 111"/>
            <p:cNvSpPr txBox="1"/>
            <p:nvPr/>
          </p:nvSpPr>
          <p:spPr>
            <a:xfrm>
              <a:off x="-1862132" y="5361610"/>
              <a:ext cx="2473025" cy="547750"/>
            </a:xfrm>
            <a:prstGeom prst="rect">
              <a:avLst/>
            </a:prstGeom>
            <a:noFill/>
          </p:spPr>
          <p:txBody>
            <a:bodyPr wrap="none" lIns="76197" tIns="38098" rIns="76197" bIns="38098" rtlCol="0">
              <a:spAutoFit/>
            </a:bodyPr>
            <a:lstStyle/>
            <a:p>
              <a:pPr defTabSz="914400">
                <a:lnSpc>
                  <a:spcPct val="90000"/>
                </a:lnSpc>
              </a:pP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Operations</a:t>
              </a:r>
            </a:p>
          </p:txBody>
        </p:sp>
        <p:pic>
          <p:nvPicPr>
            <p:cNvPr id="113" name="Picture 18"/>
            <p:cNvPicPr>
              <a:picLocks noChangeAspect="1" noChangeArrowheads="1"/>
            </p:cNvPicPr>
            <p:nvPr/>
          </p:nvPicPr>
          <p:blipFill>
            <a:blip r:embed="rId15" cstate="email"/>
            <a:srcRect/>
            <a:stretch>
              <a:fillRect/>
            </a:stretch>
          </p:blipFill>
          <p:spPr bwMode="auto">
            <a:xfrm>
              <a:off x="-2439582" y="4084320"/>
              <a:ext cx="1636396" cy="12268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4" name="Picture 6" descr="C:\Program Files\Microsoft Resource DVD Artwork\DVD_ART\Artwork_Imagery\HARDWARE_IMAGERY\Illustration - Misc Hardware\XML Icons\user casual man.png"/>
            <p:cNvPicPr>
              <a:picLocks noChangeAspect="1" noChangeArrowheads="1"/>
            </p:cNvPicPr>
            <p:nvPr/>
          </p:nvPicPr>
          <p:blipFill>
            <a:blip r:embed="rId6" cstate="email"/>
            <a:srcRect/>
            <a:stretch>
              <a:fillRect/>
            </a:stretch>
          </p:blipFill>
          <p:spPr bwMode="auto">
            <a:xfrm>
              <a:off x="-2755488" y="4656406"/>
              <a:ext cx="905690" cy="1242218"/>
            </a:xfrm>
            <a:prstGeom prst="rect">
              <a:avLst/>
            </a:prstGeom>
            <a:noFill/>
          </p:spPr>
        </p:pic>
      </p:grpSp>
      <p:grpSp>
        <p:nvGrpSpPr>
          <p:cNvPr id="12" name="Group 58"/>
          <p:cNvGrpSpPr/>
          <p:nvPr/>
        </p:nvGrpSpPr>
        <p:grpSpPr>
          <a:xfrm>
            <a:off x="3017725" y="5826784"/>
            <a:ext cx="1098732" cy="1081552"/>
            <a:chOff x="6161829" y="1915065"/>
            <a:chExt cx="1905294" cy="1984396"/>
          </a:xfrm>
        </p:grpSpPr>
        <p:sp>
          <p:nvSpPr>
            <p:cNvPr id="116" name="TextBox 115"/>
            <p:cNvSpPr txBox="1"/>
            <p:nvPr/>
          </p:nvSpPr>
          <p:spPr>
            <a:xfrm>
              <a:off x="6161829" y="2945129"/>
              <a:ext cx="1198059" cy="954332"/>
            </a:xfrm>
            <a:prstGeom prst="rect">
              <a:avLst/>
            </a:prstGeom>
            <a:noFill/>
          </p:spPr>
          <p:txBody>
            <a:bodyPr wrap="none" lIns="76197" tIns="38098" rIns="76197" bIns="38098" rtlCol="0">
              <a:spAutoFit/>
            </a:bodyPr>
            <a:lstStyle/>
            <a:p>
              <a:pPr defTabSz="914400">
                <a:lnSpc>
                  <a:spcPct val="90000"/>
                </a:lnSpc>
              </a:pP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Test /</a:t>
              </a:r>
              <a:b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b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QA</a:t>
              </a:r>
            </a:p>
          </p:txBody>
        </p:sp>
        <p:pic>
          <p:nvPicPr>
            <p:cNvPr id="117" name="Picture 25" descr="Example of a sales report in InfoPath 2003"/>
            <p:cNvPicPr>
              <a:picLocks noChangeAspect="1" noChangeArrowheads="1"/>
            </p:cNvPicPr>
            <p:nvPr/>
          </p:nvPicPr>
          <p:blipFill>
            <a:blip r:embed="rId9" r:link="rId10"/>
            <a:srcRect/>
            <a:stretch>
              <a:fillRect/>
            </a:stretch>
          </p:blipFill>
          <p:spPr bwMode="auto">
            <a:xfrm>
              <a:off x="6828874" y="1915065"/>
              <a:ext cx="1238249" cy="10779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8" name="Picture 4" descr="C:\Program Files\Microsoft Resource DVD Artwork\DVD_ART\Artwork_Imagery\HARDWARE_IMAGERY\Illustration - Misc Hardware\XML Icons\user business casual man.png"/>
            <p:cNvPicPr>
              <a:picLocks noChangeAspect="1" noChangeArrowheads="1"/>
            </p:cNvPicPr>
            <p:nvPr/>
          </p:nvPicPr>
          <p:blipFill>
            <a:blip r:embed="rId11" cstate="email"/>
            <a:srcRect/>
            <a:stretch>
              <a:fillRect/>
            </a:stretch>
          </p:blipFill>
          <p:spPr bwMode="auto">
            <a:xfrm>
              <a:off x="7098826" y="2636517"/>
              <a:ext cx="935053" cy="1242218"/>
            </a:xfrm>
            <a:prstGeom prst="rect">
              <a:avLst/>
            </a:prstGeom>
            <a:noFill/>
          </p:spPr>
        </p:pic>
      </p:grpSp>
      <p:grpSp>
        <p:nvGrpSpPr>
          <p:cNvPr id="13" name="Group 62"/>
          <p:cNvGrpSpPr/>
          <p:nvPr/>
        </p:nvGrpSpPr>
        <p:grpSpPr>
          <a:xfrm>
            <a:off x="6439436" y="4881017"/>
            <a:ext cx="1933287" cy="939256"/>
            <a:chOff x="6721790" y="-198260"/>
            <a:chExt cx="3863438" cy="1723313"/>
          </a:xfrm>
        </p:grpSpPr>
        <p:sp>
          <p:nvSpPr>
            <p:cNvPr id="120" name="TextBox 119"/>
            <p:cNvSpPr txBox="1"/>
            <p:nvPr/>
          </p:nvSpPr>
          <p:spPr>
            <a:xfrm>
              <a:off x="7586852" y="-198260"/>
              <a:ext cx="2998376" cy="954330"/>
            </a:xfrm>
            <a:prstGeom prst="rect">
              <a:avLst/>
            </a:prstGeom>
            <a:noFill/>
          </p:spPr>
          <p:txBody>
            <a:bodyPr wrap="none" lIns="76197" tIns="38098" rIns="76197" bIns="38098" rtlCol="0">
              <a:spAutoFit/>
            </a:bodyPr>
            <a:lstStyle/>
            <a:p>
              <a:pPr defTabSz="914400">
                <a:lnSpc>
                  <a:spcPct val="90000"/>
                </a:lnSpc>
              </a:pP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Database</a:t>
              </a:r>
              <a:b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br>
              <a:r>
                <a:rPr lang="en-US" sz="1600" b="1" i="1" kern="0" dirty="0" smtClean="0">
                  <a:ln w="3175" cmpd="sng">
                    <a:solidFill>
                      <a:schemeClr val="bg2">
                        <a:lumMod val="50000"/>
                        <a:alpha val="74000"/>
                      </a:schemeClr>
                    </a:solidFill>
                  </a:ln>
                  <a:gradFill flip="none" rotWithShape="1">
                    <a:gsLst>
                      <a:gs pos="0">
                        <a:srgbClr val="FFFFFF"/>
                      </a:gs>
                      <a:gs pos="100000">
                        <a:srgbClr val="7DFFF0"/>
                      </a:gs>
                    </a:gsLst>
                    <a:lin ang="5400000" scaled="1"/>
                    <a:tileRect/>
                  </a:gradFill>
                </a:rPr>
                <a:t>Administrator</a:t>
              </a:r>
            </a:p>
          </p:txBody>
        </p:sp>
        <p:pic>
          <p:nvPicPr>
            <p:cNvPr id="121" name="Picture 11"/>
            <p:cNvPicPr>
              <a:picLocks noChangeAspect="1" noChangeArrowheads="1"/>
            </p:cNvPicPr>
            <p:nvPr/>
          </p:nvPicPr>
          <p:blipFill>
            <a:blip r:embed="rId12" cstate="email"/>
            <a:srcRect/>
            <a:stretch>
              <a:fillRect/>
            </a:stretch>
          </p:blipFill>
          <p:spPr bwMode="auto">
            <a:xfrm>
              <a:off x="7399769" y="578503"/>
              <a:ext cx="1597048" cy="9465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2" name="Picture 3" descr="C:\Program Files\Microsoft Resource DVD Artwork\DVD_ART\Artwork_Imagery\HARDWARE_IMAGERY\Illustration - Misc Hardware\XML Icons\user business user woman.png"/>
            <p:cNvPicPr>
              <a:picLocks noChangeAspect="1" noChangeArrowheads="1"/>
            </p:cNvPicPr>
            <p:nvPr/>
          </p:nvPicPr>
          <p:blipFill>
            <a:blip r:embed="rId13" cstate="email"/>
            <a:srcRect/>
            <a:stretch>
              <a:fillRect/>
            </a:stretch>
          </p:blipFill>
          <p:spPr bwMode="auto">
            <a:xfrm>
              <a:off x="6721790" y="133225"/>
              <a:ext cx="919242" cy="1242218"/>
            </a:xfrm>
            <a:prstGeom prst="rect">
              <a:avLst/>
            </a:prstGeom>
            <a:noFill/>
          </p:spPr>
        </p:pic>
      </p:grpSp>
      <p:sp>
        <p:nvSpPr>
          <p:cNvPr id="61" name="TextBox 60"/>
          <p:cNvSpPr txBox="1"/>
          <p:nvPr/>
        </p:nvSpPr>
        <p:spPr>
          <a:xfrm>
            <a:off x="3851518" y="2960370"/>
            <a:ext cx="1490856" cy="757130"/>
          </a:xfrm>
          <a:prstGeom prst="rect">
            <a:avLst/>
          </a:prstGeom>
          <a:noFill/>
          <a:ln w="3175">
            <a:noFill/>
          </a:ln>
          <a:effectLst>
            <a:innerShdw blurRad="393700">
              <a:srgbClr val="564484">
                <a:alpha val="50000"/>
              </a:srgbClr>
            </a:innerShdw>
          </a:effectLst>
        </p:spPr>
        <p:txBody>
          <a:bodyPr wrap="square" rtlCol="0">
            <a:spAutoFit/>
          </a:bodyPr>
          <a:lstStyle/>
          <a:p>
            <a:pPr defTabSz="1097280">
              <a:lnSpc>
                <a:spcPct val="90000"/>
              </a:lnSpc>
              <a:spcBef>
                <a:spcPct val="20000"/>
              </a:spcBef>
            </a:pPr>
            <a:r>
              <a:rPr lang="en-US" sz="4800" b="1" i="1" spc="-36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Oslo</a:t>
            </a:r>
            <a:endParaRPr lang="en-US" sz="4800" b="1" i="1" spc="-360"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par>
                                <p:cTn id="57" presetID="53"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par>
                                <p:cTn id="62" presetID="53" presetClass="entr" presetSubtype="0"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p:cTn id="64" dur="500" fill="hold"/>
                                        <p:tgtEl>
                                          <p:spTgt spid="59"/>
                                        </p:tgtEl>
                                        <p:attrNameLst>
                                          <p:attrName>ppt_w</p:attrName>
                                        </p:attrNameLst>
                                      </p:cBhvr>
                                      <p:tavLst>
                                        <p:tav tm="0">
                                          <p:val>
                                            <p:fltVal val="0"/>
                                          </p:val>
                                        </p:tav>
                                        <p:tav tm="100000">
                                          <p:val>
                                            <p:strVal val="#ppt_w"/>
                                          </p:val>
                                        </p:tav>
                                      </p:tavLst>
                                    </p:anim>
                                    <p:anim calcmode="lin" valueType="num">
                                      <p:cBhvr>
                                        <p:cTn id="65" dur="500" fill="hold"/>
                                        <p:tgtEl>
                                          <p:spTgt spid="59"/>
                                        </p:tgtEl>
                                        <p:attrNameLst>
                                          <p:attrName>ppt_h</p:attrName>
                                        </p:attrNameLst>
                                      </p:cBhvr>
                                      <p:tavLst>
                                        <p:tav tm="0">
                                          <p:val>
                                            <p:fltVal val="0"/>
                                          </p:val>
                                        </p:tav>
                                        <p:tav tm="100000">
                                          <p:val>
                                            <p:strVal val="#ppt_h"/>
                                          </p:val>
                                        </p:tav>
                                      </p:tavLst>
                                    </p:anim>
                                    <p:animEffect transition="in" filter="fade">
                                      <p:cBhvr>
                                        <p:cTn id="6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60"/>
          <p:cNvGrpSpPr/>
          <p:nvPr/>
        </p:nvGrpSpPr>
        <p:grpSpPr>
          <a:xfrm>
            <a:off x="3150986" y="1056990"/>
            <a:ext cx="5263981" cy="625799"/>
            <a:chOff x="2693777" y="1118775"/>
            <a:chExt cx="5263981" cy="625799"/>
          </a:xfrm>
        </p:grpSpPr>
        <p:sp>
          <p:nvSpPr>
            <p:cNvPr id="257" name="Rounded Rectangle 256"/>
            <p:cNvSpPr/>
            <p:nvPr/>
          </p:nvSpPr>
          <p:spPr bwMode="auto">
            <a:xfrm rot="5400000">
              <a:off x="5058989" y="-1218370"/>
              <a:ext cx="533558" cy="5263981"/>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grpSp>
          <p:nvGrpSpPr>
            <p:cNvPr id="4" name="Group 166"/>
            <p:cNvGrpSpPr/>
            <p:nvPr/>
          </p:nvGrpSpPr>
          <p:grpSpPr>
            <a:xfrm>
              <a:off x="4036398" y="1118775"/>
              <a:ext cx="3785434" cy="625799"/>
              <a:chOff x="4110534" y="4726951"/>
              <a:chExt cx="4521133" cy="747423"/>
            </a:xfrm>
          </p:grpSpPr>
          <p:pic>
            <p:nvPicPr>
              <p:cNvPr id="199" name="Picture 6" descr="C:\Program Files\Microsoft Resource DVD Artwork\DVD_ART\Artwork_Imagery\HARDWARE_IMAGERY\Illustration - Misc Hardware\XML Icons\Database blue.png"/>
              <p:cNvPicPr>
                <a:picLocks noChangeAspect="1" noChangeArrowheads="1"/>
              </p:cNvPicPr>
              <p:nvPr/>
            </p:nvPicPr>
            <p:blipFill>
              <a:blip r:embed="rId3" cstate="email"/>
              <a:stretch>
                <a:fillRect/>
              </a:stretch>
            </p:blipFill>
            <p:spPr bwMode="auto">
              <a:xfrm>
                <a:off x="7248024" y="4815185"/>
                <a:ext cx="397044" cy="528398"/>
              </a:xfrm>
              <a:prstGeom prst="rect">
                <a:avLst/>
              </a:prstGeom>
              <a:noFill/>
            </p:spPr>
          </p:pic>
          <p:pic>
            <p:nvPicPr>
              <p:cNvPr id="200" name="Picture 2" descr="C:\Program Files\Microsoft Resource DVD Artwork\DVD_ART\Artwork_Imagery\HARDWARE_IMAGERY\Illustration - Misc Hardware\XML Icons\Server.png"/>
              <p:cNvPicPr>
                <a:picLocks noChangeAspect="1" noChangeArrowheads="1"/>
              </p:cNvPicPr>
              <p:nvPr/>
            </p:nvPicPr>
            <p:blipFill>
              <a:blip r:embed="rId4" cstate="email"/>
              <a:stretch>
                <a:fillRect/>
              </a:stretch>
            </p:blipFill>
            <p:spPr bwMode="auto">
              <a:xfrm>
                <a:off x="8252867" y="4851737"/>
                <a:ext cx="378800" cy="518359"/>
              </a:xfrm>
              <a:prstGeom prst="rect">
                <a:avLst/>
              </a:prstGeom>
              <a:noFill/>
            </p:spPr>
          </p:pic>
          <p:grpSp>
            <p:nvGrpSpPr>
              <p:cNvPr id="5" name="Group 26"/>
              <p:cNvGrpSpPr/>
              <p:nvPr/>
            </p:nvGrpSpPr>
            <p:grpSpPr>
              <a:xfrm>
                <a:off x="5577357" y="4805463"/>
                <a:ext cx="987253" cy="447476"/>
                <a:chOff x="5148259" y="3209684"/>
                <a:chExt cx="1395792" cy="697896"/>
              </a:xfrm>
            </p:grpSpPr>
            <p:sp>
              <p:nvSpPr>
                <p:cNvPr id="218" name="Rounded Rectangle 217"/>
                <p:cNvSpPr/>
                <p:nvPr/>
              </p:nvSpPr>
              <p:spPr>
                <a:xfrm>
                  <a:off x="5148259" y="3209684"/>
                  <a:ext cx="1395792" cy="697896"/>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8" name="Rounded Rectangle 257"/>
                <p:cNvSpPr/>
                <p:nvPr/>
              </p:nvSpPr>
              <p:spPr>
                <a:xfrm>
                  <a:off x="5200065" y="3289300"/>
                  <a:ext cx="232869" cy="124460"/>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259" name="Rounded Rectangle 258"/>
                <p:cNvSpPr/>
                <p:nvPr/>
              </p:nvSpPr>
              <p:spPr>
                <a:xfrm>
                  <a:off x="5713412" y="3352800"/>
                  <a:ext cx="232869" cy="1244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260" name="Rounded Rectangle 259"/>
                <p:cNvSpPr/>
                <p:nvPr/>
              </p:nvSpPr>
              <p:spPr>
                <a:xfrm>
                  <a:off x="5277688" y="3631565"/>
                  <a:ext cx="232869" cy="12446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279" name="Elbow Connector 278"/>
                <p:cNvCxnSpPr>
                  <a:stCxn id="258" idx="3"/>
                  <a:endCxn id="259" idx="1"/>
                </p:cNvCxnSpPr>
                <p:nvPr/>
              </p:nvCxnSpPr>
              <p:spPr>
                <a:xfrm>
                  <a:off x="5432934" y="3351530"/>
                  <a:ext cx="280478" cy="63500"/>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280" name="Elbow Connector 279"/>
                <p:cNvCxnSpPr>
                  <a:stCxn id="259" idx="2"/>
                  <a:endCxn id="260" idx="0"/>
                </p:cNvCxnSpPr>
                <p:nvPr/>
              </p:nvCxnSpPr>
              <p:spPr>
                <a:xfrm rot="5400000">
                  <a:off x="5534833" y="3336550"/>
                  <a:ext cx="154305" cy="435724"/>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81" name="Rounded Rectangle 280"/>
                <p:cNvSpPr/>
                <p:nvPr/>
              </p:nvSpPr>
              <p:spPr>
                <a:xfrm>
                  <a:off x="6246812" y="3581400"/>
                  <a:ext cx="232869" cy="12446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300" name="Shape 82"/>
                <p:cNvCxnSpPr>
                  <a:stCxn id="259" idx="3"/>
                  <a:endCxn id="281" idx="0"/>
                </p:cNvCxnSpPr>
                <p:nvPr/>
              </p:nvCxnSpPr>
              <p:spPr>
                <a:xfrm>
                  <a:off x="5946281" y="3415030"/>
                  <a:ext cx="416966" cy="166370"/>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301" name="Shape 300"/>
                <p:cNvCxnSpPr>
                  <a:stCxn id="281" idx="2"/>
                  <a:endCxn id="303" idx="3"/>
                </p:cNvCxnSpPr>
                <p:nvPr/>
              </p:nvCxnSpPr>
              <p:spPr>
                <a:xfrm rot="5400000">
                  <a:off x="6185879" y="3542462"/>
                  <a:ext cx="13970" cy="340766"/>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303" name="Rounded Rectangle 302"/>
                <p:cNvSpPr/>
                <p:nvPr/>
              </p:nvSpPr>
              <p:spPr>
                <a:xfrm>
                  <a:off x="5789612" y="3657600"/>
                  <a:ext cx="232869" cy="1244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grpSp>
          <p:sp>
            <p:nvSpPr>
              <p:cNvPr id="388" name="Right Arrow 387"/>
              <p:cNvSpPr/>
              <p:nvPr/>
            </p:nvSpPr>
            <p:spPr bwMode="auto">
              <a:xfrm>
                <a:off x="6692630"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sp>
            <p:nvSpPr>
              <p:cNvPr id="396" name="Right Arrow 395"/>
              <p:cNvSpPr/>
              <p:nvPr/>
            </p:nvSpPr>
            <p:spPr bwMode="auto">
              <a:xfrm>
                <a:off x="5019472"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nvGrpSpPr>
              <p:cNvPr id="7" name="Group 415"/>
              <p:cNvGrpSpPr/>
              <p:nvPr/>
            </p:nvGrpSpPr>
            <p:grpSpPr>
              <a:xfrm>
                <a:off x="4110534" y="4726951"/>
                <a:ext cx="894601" cy="747423"/>
                <a:chOff x="3990220" y="-2600325"/>
                <a:chExt cx="3299580" cy="2756741"/>
              </a:xfrm>
            </p:grpSpPr>
            <p:pic>
              <p:nvPicPr>
                <p:cNvPr id="417" name="Picture 2" descr="C:\Program Files\Microsoft Resource DVD Artwork\DVD_ART\Artwork_Imagery\HARDWARE_IMAGERY\Illustration - Misc Hardware\Windows Vista Illustration Icons\Computer.png"/>
                <p:cNvPicPr>
                  <a:picLocks noChangeAspect="1" noChangeArrowheads="1"/>
                </p:cNvPicPr>
                <p:nvPr/>
              </p:nvPicPr>
              <p:blipFill>
                <a:blip r:embed="rId5" cstate="email"/>
                <a:srcRect/>
                <a:stretch>
                  <a:fillRect/>
                </a:stretch>
              </p:blipFill>
              <p:spPr bwMode="auto">
                <a:xfrm>
                  <a:off x="4851400" y="-2600325"/>
                  <a:ext cx="2438400" cy="2438400"/>
                </a:xfrm>
                <a:prstGeom prst="rect">
                  <a:avLst/>
                </a:prstGeom>
                <a:noFill/>
              </p:spPr>
            </p:pic>
            <p:pic>
              <p:nvPicPr>
                <p:cNvPr id="418" name="Picture 3" descr="C:\Program Files\Microsoft Resource DVD Artwork\DVD_ART\Artwork_Imagery\HARDWARE_IMAGERY\Illustration - Misc Hardware\Windows Vista Illustration Icons\Female User.png"/>
                <p:cNvPicPr>
                  <a:picLocks noChangeAspect="1" noChangeArrowheads="1"/>
                </p:cNvPicPr>
                <p:nvPr/>
              </p:nvPicPr>
              <p:blipFill>
                <a:blip r:embed="rId6" cstate="email"/>
                <a:srcRect/>
                <a:stretch>
                  <a:fillRect/>
                </a:stretch>
              </p:blipFill>
              <p:spPr bwMode="auto">
                <a:xfrm>
                  <a:off x="3990220" y="-2367710"/>
                  <a:ext cx="2438400" cy="2524126"/>
                </a:xfrm>
                <a:prstGeom prst="rect">
                  <a:avLst/>
                </a:prstGeom>
                <a:noFill/>
              </p:spPr>
            </p:pic>
          </p:grpSp>
          <p:sp>
            <p:nvSpPr>
              <p:cNvPr id="463" name="Right Arrow 462"/>
              <p:cNvSpPr/>
              <p:nvPr/>
            </p:nvSpPr>
            <p:spPr bwMode="auto">
              <a:xfrm>
                <a:off x="7715315"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grpSp>
      <p:sp>
        <p:nvSpPr>
          <p:cNvPr id="465" name="Rounded Rectangle 464"/>
          <p:cNvSpPr/>
          <p:nvPr/>
        </p:nvSpPr>
        <p:spPr bwMode="auto">
          <a:xfrm>
            <a:off x="398653" y="1072554"/>
            <a:ext cx="3780210" cy="3964185"/>
          </a:xfrm>
          <a:prstGeom prst="roundRect">
            <a:avLst>
              <a:gd name="adj" fmla="val 4721"/>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467" name="Rectangle 466"/>
          <p:cNvSpPr/>
          <p:nvPr/>
        </p:nvSpPr>
        <p:spPr>
          <a:xfrm>
            <a:off x="461101" y="1077100"/>
            <a:ext cx="4914091" cy="4659737"/>
          </a:xfrm>
          <a:prstGeom prst="rect">
            <a:avLst/>
          </a:prstGeom>
        </p:spPr>
        <p:txBody>
          <a:bodyPr wrap="square">
            <a:spAutoFit/>
          </a:bodyPr>
          <a:lstStyle/>
          <a:p>
            <a:pPr marL="396875" lvl="0" indent="-396875">
              <a:spcBef>
                <a:spcPct val="20000"/>
              </a:spcBef>
              <a:buBlip>
                <a:blip r:embed="rId7"/>
              </a:buBlip>
            </a:pPr>
            <a:r>
              <a:rPr lang="en-US" sz="2800" dirty="0" smtClean="0">
                <a:solidFill>
                  <a:srgbClr val="FFFFFF"/>
                </a:solidFill>
              </a:rPr>
              <a:t>Requirements</a:t>
            </a:r>
          </a:p>
          <a:p>
            <a:pPr marL="396875" lvl="0" indent="-396875">
              <a:spcBef>
                <a:spcPct val="20000"/>
              </a:spcBef>
              <a:buBlip>
                <a:blip r:embed="rId7"/>
              </a:buBlip>
            </a:pPr>
            <a:r>
              <a:rPr lang="en-US" sz="2800" dirty="0" smtClean="0">
                <a:solidFill>
                  <a:srgbClr val="FFFFFF"/>
                </a:solidFill>
              </a:rPr>
              <a:t>Process</a:t>
            </a:r>
          </a:p>
          <a:p>
            <a:pPr marL="396875" lvl="0" indent="-396875">
              <a:spcBef>
                <a:spcPct val="20000"/>
              </a:spcBef>
              <a:buBlip>
                <a:blip r:embed="rId7"/>
              </a:buBlip>
            </a:pPr>
            <a:r>
              <a:rPr lang="en-US" sz="2800" dirty="0" smtClean="0">
                <a:solidFill>
                  <a:srgbClr val="FFFFFF"/>
                </a:solidFill>
              </a:rPr>
              <a:t>Design</a:t>
            </a:r>
          </a:p>
          <a:p>
            <a:pPr marL="396875" lvl="0" indent="-396875">
              <a:spcBef>
                <a:spcPct val="20000"/>
              </a:spcBef>
              <a:buBlip>
                <a:blip r:embed="rId7"/>
              </a:buBlip>
            </a:pPr>
            <a:r>
              <a:rPr lang="en-US" sz="2800" dirty="0" smtClean="0">
                <a:solidFill>
                  <a:srgbClr val="FFFFFF"/>
                </a:solidFill>
              </a:rPr>
              <a:t>Contracts</a:t>
            </a:r>
          </a:p>
          <a:p>
            <a:pPr marL="396875" lvl="0" indent="-396875">
              <a:spcBef>
                <a:spcPct val="20000"/>
              </a:spcBef>
              <a:buBlip>
                <a:blip r:embed="rId7"/>
              </a:buBlip>
            </a:pPr>
            <a:r>
              <a:rPr lang="en-US" sz="2800" dirty="0" smtClean="0">
                <a:solidFill>
                  <a:srgbClr val="FFFFFF"/>
                </a:solidFill>
              </a:rPr>
              <a:t>Workflow</a:t>
            </a:r>
          </a:p>
          <a:p>
            <a:pPr marL="396875" lvl="0" indent="-396875">
              <a:spcBef>
                <a:spcPct val="20000"/>
              </a:spcBef>
              <a:buBlip>
                <a:blip r:embed="rId7"/>
              </a:buBlip>
            </a:pPr>
            <a:r>
              <a:rPr lang="en-US" sz="2800" dirty="0" smtClean="0">
                <a:solidFill>
                  <a:srgbClr val="FFFFFF"/>
                </a:solidFill>
              </a:rPr>
              <a:t>Rules</a:t>
            </a:r>
          </a:p>
          <a:p>
            <a:pPr marL="396875" lvl="0" indent="-396875">
              <a:spcBef>
                <a:spcPct val="20000"/>
              </a:spcBef>
              <a:buBlip>
                <a:blip r:embed="rId7"/>
              </a:buBlip>
            </a:pPr>
            <a:r>
              <a:rPr lang="en-US" sz="2800" dirty="0" smtClean="0">
                <a:solidFill>
                  <a:srgbClr val="FFFFFF"/>
                </a:solidFill>
              </a:rPr>
              <a:t>Deployment</a:t>
            </a:r>
          </a:p>
          <a:p>
            <a:pPr marL="396875" lvl="0" indent="-396875">
              <a:spcBef>
                <a:spcPct val="20000"/>
              </a:spcBef>
              <a:buBlip>
                <a:blip r:embed="rId7"/>
              </a:buBlip>
            </a:pPr>
            <a:r>
              <a:rPr lang="en-US" sz="2800" dirty="0" smtClean="0">
                <a:solidFill>
                  <a:srgbClr val="FFFFFF"/>
                </a:solidFill>
              </a:rPr>
              <a:t>Health</a:t>
            </a:r>
          </a:p>
          <a:p>
            <a:pPr marL="396875" lvl="0" indent="-396875">
              <a:spcBef>
                <a:spcPct val="20000"/>
              </a:spcBef>
              <a:buBlip>
                <a:blip r:embed="rId7"/>
              </a:buBlip>
            </a:pPr>
            <a:r>
              <a:rPr lang="en-US" sz="2800" dirty="0" smtClean="0">
                <a:solidFill>
                  <a:srgbClr val="FFFFFF"/>
                </a:solidFill>
              </a:rPr>
              <a:t>…</a:t>
            </a:r>
          </a:p>
        </p:txBody>
      </p:sp>
      <p:sp>
        <p:nvSpPr>
          <p:cNvPr id="2" name="Title 1"/>
          <p:cNvSpPr>
            <a:spLocks noGrp="1"/>
          </p:cNvSpPr>
          <p:nvPr>
            <p:ph type="title"/>
          </p:nvPr>
        </p:nvSpPr>
        <p:spPr/>
        <p:txBody>
          <a:bodyPr/>
          <a:lstStyle/>
          <a:p>
            <a:r>
              <a:rPr lang="nl-BE" smtClean="0"/>
              <a:t>Getting Out of Silos</a:t>
            </a:r>
            <a:endParaRPr lang="nl-BE"/>
          </a:p>
        </p:txBody>
      </p:sp>
      <p:grpSp>
        <p:nvGrpSpPr>
          <p:cNvPr id="8" name="Group 471"/>
          <p:cNvGrpSpPr/>
          <p:nvPr/>
        </p:nvGrpSpPr>
        <p:grpSpPr>
          <a:xfrm>
            <a:off x="152398" y="5741665"/>
            <a:ext cx="8730347" cy="855958"/>
            <a:chOff x="152398" y="5642811"/>
            <a:chExt cx="8730347" cy="855958"/>
          </a:xfrm>
        </p:grpSpPr>
        <p:sp>
          <p:nvSpPr>
            <p:cNvPr id="471" name="&quot;GLASS&quot;; Black to Transparent"/>
            <p:cNvSpPr/>
            <p:nvPr/>
          </p:nvSpPr>
          <p:spPr bwMode="auto">
            <a:xfrm rot="5400000">
              <a:off x="4089593" y="1705616"/>
              <a:ext cx="855958" cy="8730347"/>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6" name="TextBox 5"/>
            <p:cNvSpPr txBox="1"/>
            <p:nvPr/>
          </p:nvSpPr>
          <p:spPr>
            <a:xfrm>
              <a:off x="264704" y="5824183"/>
              <a:ext cx="8382000" cy="461665"/>
            </a:xfrm>
            <a:prstGeom prst="rect">
              <a:avLst/>
            </a:prstGeom>
            <a:noFill/>
          </p:spPr>
          <p:txBody>
            <a:bodyPr wrap="square" rtlCol="0">
              <a:spAutoFit/>
            </a:bodyPr>
            <a:lstStyle/>
            <a:p>
              <a:pPr algn="r"/>
              <a:r>
                <a:rPr lang="en-US" sz="2400" i="1" dirty="0" smtClean="0">
                  <a:solidFill>
                    <a:schemeClr val="bg1"/>
                  </a:solidFill>
                </a:rPr>
                <a:t>We need a way to bring these models together</a:t>
              </a:r>
            </a:p>
          </p:txBody>
        </p:sp>
      </p:grpSp>
      <p:grpSp>
        <p:nvGrpSpPr>
          <p:cNvPr id="9" name="Group 263"/>
          <p:cNvGrpSpPr/>
          <p:nvPr/>
        </p:nvGrpSpPr>
        <p:grpSpPr>
          <a:xfrm>
            <a:off x="3150986" y="1563617"/>
            <a:ext cx="5263981" cy="625799"/>
            <a:chOff x="2693777" y="1118775"/>
            <a:chExt cx="5263981" cy="625799"/>
          </a:xfrm>
        </p:grpSpPr>
        <p:sp>
          <p:nvSpPr>
            <p:cNvPr id="265" name="Rounded Rectangle 264"/>
            <p:cNvSpPr/>
            <p:nvPr/>
          </p:nvSpPr>
          <p:spPr bwMode="auto">
            <a:xfrm rot="5400000">
              <a:off x="5058989" y="-1218370"/>
              <a:ext cx="533558" cy="5263981"/>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grpSp>
          <p:nvGrpSpPr>
            <p:cNvPr id="10" name="Group 265"/>
            <p:cNvGrpSpPr/>
            <p:nvPr/>
          </p:nvGrpSpPr>
          <p:grpSpPr>
            <a:xfrm>
              <a:off x="4036397" y="1118782"/>
              <a:ext cx="3785432" cy="625800"/>
              <a:chOff x="4110534" y="4726951"/>
              <a:chExt cx="4521133" cy="747423"/>
            </a:xfrm>
          </p:grpSpPr>
          <p:pic>
            <p:nvPicPr>
              <p:cNvPr id="267" name="Picture 6" descr="C:\Program Files\Microsoft Resource DVD Artwork\DVD_ART\Artwork_Imagery\HARDWARE_IMAGERY\Illustration - Misc Hardware\XML Icons\Database blue.png"/>
              <p:cNvPicPr>
                <a:picLocks noChangeAspect="1" noChangeArrowheads="1"/>
              </p:cNvPicPr>
              <p:nvPr/>
            </p:nvPicPr>
            <p:blipFill>
              <a:blip r:embed="rId3" cstate="email"/>
              <a:stretch>
                <a:fillRect/>
              </a:stretch>
            </p:blipFill>
            <p:spPr bwMode="auto">
              <a:xfrm>
                <a:off x="7248024" y="4815185"/>
                <a:ext cx="397044" cy="528398"/>
              </a:xfrm>
              <a:prstGeom prst="rect">
                <a:avLst/>
              </a:prstGeom>
              <a:noFill/>
            </p:spPr>
          </p:pic>
          <p:pic>
            <p:nvPicPr>
              <p:cNvPr id="268" name="Picture 2" descr="C:\Program Files\Microsoft Resource DVD Artwork\DVD_ART\Artwork_Imagery\HARDWARE_IMAGERY\Illustration - Misc Hardware\XML Icons\Server.png"/>
              <p:cNvPicPr>
                <a:picLocks noChangeAspect="1" noChangeArrowheads="1"/>
              </p:cNvPicPr>
              <p:nvPr/>
            </p:nvPicPr>
            <p:blipFill>
              <a:blip r:embed="rId4" cstate="email"/>
              <a:stretch>
                <a:fillRect/>
              </a:stretch>
            </p:blipFill>
            <p:spPr bwMode="auto">
              <a:xfrm>
                <a:off x="8252867" y="4851737"/>
                <a:ext cx="378800" cy="518359"/>
              </a:xfrm>
              <a:prstGeom prst="rect">
                <a:avLst/>
              </a:prstGeom>
              <a:noFill/>
            </p:spPr>
          </p:pic>
          <p:grpSp>
            <p:nvGrpSpPr>
              <p:cNvPr id="11" name="Group 26"/>
              <p:cNvGrpSpPr/>
              <p:nvPr/>
            </p:nvGrpSpPr>
            <p:grpSpPr>
              <a:xfrm>
                <a:off x="5577357" y="4805463"/>
                <a:ext cx="987253" cy="447476"/>
                <a:chOff x="5148259" y="3209684"/>
                <a:chExt cx="1395792" cy="697896"/>
              </a:xfrm>
            </p:grpSpPr>
            <p:sp>
              <p:nvSpPr>
                <p:cNvPr id="276" name="Rounded Rectangle 275"/>
                <p:cNvSpPr/>
                <p:nvPr/>
              </p:nvSpPr>
              <p:spPr>
                <a:xfrm>
                  <a:off x="5148259" y="3209684"/>
                  <a:ext cx="1395792" cy="697896"/>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7" name="Rounded Rectangle 276"/>
                <p:cNvSpPr/>
                <p:nvPr/>
              </p:nvSpPr>
              <p:spPr>
                <a:xfrm>
                  <a:off x="5200065" y="3289300"/>
                  <a:ext cx="232869" cy="124460"/>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278" name="Rounded Rectangle 277"/>
                <p:cNvSpPr/>
                <p:nvPr/>
              </p:nvSpPr>
              <p:spPr>
                <a:xfrm>
                  <a:off x="5713412" y="3352800"/>
                  <a:ext cx="232869" cy="1244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282" name="Rounded Rectangle 281"/>
                <p:cNvSpPr/>
                <p:nvPr/>
              </p:nvSpPr>
              <p:spPr>
                <a:xfrm>
                  <a:off x="5277688" y="3631565"/>
                  <a:ext cx="232869" cy="12446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285" name="Elbow Connector 284"/>
                <p:cNvCxnSpPr>
                  <a:stCxn id="277" idx="3"/>
                  <a:endCxn id="278" idx="1"/>
                </p:cNvCxnSpPr>
                <p:nvPr/>
              </p:nvCxnSpPr>
              <p:spPr>
                <a:xfrm>
                  <a:off x="5432934" y="3351530"/>
                  <a:ext cx="280478" cy="63500"/>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286" name="Elbow Connector 285"/>
                <p:cNvCxnSpPr>
                  <a:stCxn id="278" idx="2"/>
                  <a:endCxn id="282" idx="0"/>
                </p:cNvCxnSpPr>
                <p:nvPr/>
              </p:nvCxnSpPr>
              <p:spPr>
                <a:xfrm rot="5400000">
                  <a:off x="5534833" y="3336550"/>
                  <a:ext cx="154305" cy="435724"/>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87" name="Rounded Rectangle 286"/>
                <p:cNvSpPr/>
                <p:nvPr/>
              </p:nvSpPr>
              <p:spPr>
                <a:xfrm>
                  <a:off x="6246812" y="3581400"/>
                  <a:ext cx="232869" cy="12446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288" name="Shape 82"/>
                <p:cNvCxnSpPr>
                  <a:stCxn id="278" idx="3"/>
                  <a:endCxn id="287" idx="0"/>
                </p:cNvCxnSpPr>
                <p:nvPr/>
              </p:nvCxnSpPr>
              <p:spPr>
                <a:xfrm>
                  <a:off x="5946281" y="3415030"/>
                  <a:ext cx="416966" cy="166370"/>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289" name="Shape 288"/>
                <p:cNvCxnSpPr>
                  <a:stCxn id="287" idx="2"/>
                  <a:endCxn id="290" idx="3"/>
                </p:cNvCxnSpPr>
                <p:nvPr/>
              </p:nvCxnSpPr>
              <p:spPr>
                <a:xfrm rot="5400000">
                  <a:off x="6185879" y="3542462"/>
                  <a:ext cx="13970" cy="340766"/>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90" name="Rounded Rectangle 289"/>
                <p:cNvSpPr/>
                <p:nvPr/>
              </p:nvSpPr>
              <p:spPr>
                <a:xfrm>
                  <a:off x="5789612" y="3657600"/>
                  <a:ext cx="232869" cy="1244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grpSp>
          <p:sp>
            <p:nvSpPr>
              <p:cNvPr id="270" name="Right Arrow 269"/>
              <p:cNvSpPr/>
              <p:nvPr/>
            </p:nvSpPr>
            <p:spPr bwMode="auto">
              <a:xfrm>
                <a:off x="6692630"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sp>
            <p:nvSpPr>
              <p:cNvPr id="271" name="Right Arrow 270"/>
              <p:cNvSpPr/>
              <p:nvPr/>
            </p:nvSpPr>
            <p:spPr bwMode="auto">
              <a:xfrm>
                <a:off x="5019472"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nvGrpSpPr>
              <p:cNvPr id="12" name="Group 415"/>
              <p:cNvGrpSpPr/>
              <p:nvPr/>
            </p:nvGrpSpPr>
            <p:grpSpPr>
              <a:xfrm>
                <a:off x="4110534" y="4726951"/>
                <a:ext cx="894601" cy="747423"/>
                <a:chOff x="3990220" y="-2600325"/>
                <a:chExt cx="3299580" cy="2756741"/>
              </a:xfrm>
            </p:grpSpPr>
            <p:pic>
              <p:nvPicPr>
                <p:cNvPr id="274" name="Picture 2" descr="C:\Program Files\Microsoft Resource DVD Artwork\DVD_ART\Artwork_Imagery\HARDWARE_IMAGERY\Illustration - Misc Hardware\Windows Vista Illustration Icons\Computer.png"/>
                <p:cNvPicPr>
                  <a:picLocks noChangeAspect="1" noChangeArrowheads="1"/>
                </p:cNvPicPr>
                <p:nvPr/>
              </p:nvPicPr>
              <p:blipFill>
                <a:blip r:embed="rId5" cstate="email"/>
                <a:srcRect/>
                <a:stretch>
                  <a:fillRect/>
                </a:stretch>
              </p:blipFill>
              <p:spPr bwMode="auto">
                <a:xfrm>
                  <a:off x="4851400" y="-2600325"/>
                  <a:ext cx="2438400" cy="2438400"/>
                </a:xfrm>
                <a:prstGeom prst="rect">
                  <a:avLst/>
                </a:prstGeom>
                <a:noFill/>
              </p:spPr>
            </p:pic>
            <p:pic>
              <p:nvPicPr>
                <p:cNvPr id="275" name="Picture 3" descr="C:\Program Files\Microsoft Resource DVD Artwork\DVD_ART\Artwork_Imagery\HARDWARE_IMAGERY\Illustration - Misc Hardware\Windows Vista Illustration Icons\Female User.png"/>
                <p:cNvPicPr>
                  <a:picLocks noChangeAspect="1" noChangeArrowheads="1"/>
                </p:cNvPicPr>
                <p:nvPr/>
              </p:nvPicPr>
              <p:blipFill>
                <a:blip r:embed="rId6" cstate="email"/>
                <a:srcRect/>
                <a:stretch>
                  <a:fillRect/>
                </a:stretch>
              </p:blipFill>
              <p:spPr bwMode="auto">
                <a:xfrm>
                  <a:off x="3990220" y="-2367710"/>
                  <a:ext cx="2438400" cy="2524126"/>
                </a:xfrm>
                <a:prstGeom prst="rect">
                  <a:avLst/>
                </a:prstGeom>
                <a:noFill/>
              </p:spPr>
            </p:pic>
          </p:grpSp>
          <p:sp>
            <p:nvSpPr>
              <p:cNvPr id="273" name="Right Arrow 272"/>
              <p:cNvSpPr/>
              <p:nvPr/>
            </p:nvSpPr>
            <p:spPr bwMode="auto">
              <a:xfrm>
                <a:off x="7715315"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grpSp>
      <p:grpSp>
        <p:nvGrpSpPr>
          <p:cNvPr id="13" name="Group 290"/>
          <p:cNvGrpSpPr/>
          <p:nvPr/>
        </p:nvGrpSpPr>
        <p:grpSpPr>
          <a:xfrm>
            <a:off x="3150986" y="2070244"/>
            <a:ext cx="5263981" cy="625799"/>
            <a:chOff x="2693777" y="1118775"/>
            <a:chExt cx="5263981" cy="625799"/>
          </a:xfrm>
        </p:grpSpPr>
        <p:sp>
          <p:nvSpPr>
            <p:cNvPr id="292" name="Rounded Rectangle 291"/>
            <p:cNvSpPr/>
            <p:nvPr/>
          </p:nvSpPr>
          <p:spPr bwMode="auto">
            <a:xfrm rot="5400000">
              <a:off x="5058989" y="-1218370"/>
              <a:ext cx="533558" cy="5263981"/>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grpSp>
          <p:nvGrpSpPr>
            <p:cNvPr id="14" name="Group 292"/>
            <p:cNvGrpSpPr/>
            <p:nvPr/>
          </p:nvGrpSpPr>
          <p:grpSpPr>
            <a:xfrm>
              <a:off x="4036397" y="1118782"/>
              <a:ext cx="3785432" cy="625800"/>
              <a:chOff x="4110534" y="4726951"/>
              <a:chExt cx="4521133" cy="747423"/>
            </a:xfrm>
          </p:grpSpPr>
          <p:pic>
            <p:nvPicPr>
              <p:cNvPr id="294" name="Picture 6" descr="C:\Program Files\Microsoft Resource DVD Artwork\DVD_ART\Artwork_Imagery\HARDWARE_IMAGERY\Illustration - Misc Hardware\XML Icons\Database blue.png"/>
              <p:cNvPicPr>
                <a:picLocks noChangeAspect="1" noChangeArrowheads="1"/>
              </p:cNvPicPr>
              <p:nvPr/>
            </p:nvPicPr>
            <p:blipFill>
              <a:blip r:embed="rId3" cstate="email"/>
              <a:stretch>
                <a:fillRect/>
              </a:stretch>
            </p:blipFill>
            <p:spPr bwMode="auto">
              <a:xfrm>
                <a:off x="7248024" y="4815185"/>
                <a:ext cx="397044" cy="528398"/>
              </a:xfrm>
              <a:prstGeom prst="rect">
                <a:avLst/>
              </a:prstGeom>
              <a:noFill/>
            </p:spPr>
          </p:pic>
          <p:pic>
            <p:nvPicPr>
              <p:cNvPr id="295" name="Picture 2" descr="C:\Program Files\Microsoft Resource DVD Artwork\DVD_ART\Artwork_Imagery\HARDWARE_IMAGERY\Illustration - Misc Hardware\XML Icons\Server.png"/>
              <p:cNvPicPr>
                <a:picLocks noChangeAspect="1" noChangeArrowheads="1"/>
              </p:cNvPicPr>
              <p:nvPr/>
            </p:nvPicPr>
            <p:blipFill>
              <a:blip r:embed="rId4" cstate="email"/>
              <a:stretch>
                <a:fillRect/>
              </a:stretch>
            </p:blipFill>
            <p:spPr bwMode="auto">
              <a:xfrm>
                <a:off x="8252867" y="4851737"/>
                <a:ext cx="378800" cy="518359"/>
              </a:xfrm>
              <a:prstGeom prst="rect">
                <a:avLst/>
              </a:prstGeom>
              <a:noFill/>
            </p:spPr>
          </p:pic>
          <p:grpSp>
            <p:nvGrpSpPr>
              <p:cNvPr id="15" name="Group 26"/>
              <p:cNvGrpSpPr/>
              <p:nvPr/>
            </p:nvGrpSpPr>
            <p:grpSpPr>
              <a:xfrm>
                <a:off x="5577357" y="4805463"/>
                <a:ext cx="987253" cy="447476"/>
                <a:chOff x="5148259" y="3209684"/>
                <a:chExt cx="1395792" cy="697896"/>
              </a:xfrm>
            </p:grpSpPr>
            <p:sp>
              <p:nvSpPr>
                <p:cNvPr id="326" name="Rounded Rectangle 325"/>
                <p:cNvSpPr/>
                <p:nvPr/>
              </p:nvSpPr>
              <p:spPr>
                <a:xfrm>
                  <a:off x="5148259" y="3209684"/>
                  <a:ext cx="1395792" cy="697896"/>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7" name="Rounded Rectangle 336"/>
                <p:cNvSpPr/>
                <p:nvPr/>
              </p:nvSpPr>
              <p:spPr>
                <a:xfrm>
                  <a:off x="5200065" y="3289300"/>
                  <a:ext cx="232869" cy="124460"/>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348" name="Rounded Rectangle 347"/>
                <p:cNvSpPr/>
                <p:nvPr/>
              </p:nvSpPr>
              <p:spPr>
                <a:xfrm>
                  <a:off x="5713412" y="3352800"/>
                  <a:ext cx="232869" cy="1244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359" name="Rounded Rectangle 358"/>
                <p:cNvSpPr/>
                <p:nvPr/>
              </p:nvSpPr>
              <p:spPr>
                <a:xfrm>
                  <a:off x="5277688" y="3631565"/>
                  <a:ext cx="232869" cy="12446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370" name="Elbow Connector 369"/>
                <p:cNvCxnSpPr>
                  <a:stCxn id="337" idx="3"/>
                  <a:endCxn id="348" idx="1"/>
                </p:cNvCxnSpPr>
                <p:nvPr/>
              </p:nvCxnSpPr>
              <p:spPr>
                <a:xfrm>
                  <a:off x="5432934" y="3351530"/>
                  <a:ext cx="280478" cy="63500"/>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397" name="Elbow Connector 396"/>
                <p:cNvCxnSpPr>
                  <a:stCxn id="348" idx="2"/>
                  <a:endCxn id="359" idx="0"/>
                </p:cNvCxnSpPr>
                <p:nvPr/>
              </p:nvCxnSpPr>
              <p:spPr>
                <a:xfrm rot="5400000">
                  <a:off x="5534833" y="3336550"/>
                  <a:ext cx="154305" cy="435724"/>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398" name="Rounded Rectangle 397"/>
                <p:cNvSpPr/>
                <p:nvPr/>
              </p:nvSpPr>
              <p:spPr>
                <a:xfrm>
                  <a:off x="6246812" y="3581400"/>
                  <a:ext cx="232869" cy="12446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401" name="Shape 82"/>
                <p:cNvCxnSpPr>
                  <a:stCxn id="348" idx="3"/>
                  <a:endCxn id="398" idx="0"/>
                </p:cNvCxnSpPr>
                <p:nvPr/>
              </p:nvCxnSpPr>
              <p:spPr>
                <a:xfrm>
                  <a:off x="5946281" y="3415030"/>
                  <a:ext cx="416966" cy="166370"/>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404" name="Shape 403"/>
                <p:cNvCxnSpPr>
                  <a:stCxn id="398" idx="2"/>
                  <a:endCxn id="407" idx="3"/>
                </p:cNvCxnSpPr>
                <p:nvPr/>
              </p:nvCxnSpPr>
              <p:spPr>
                <a:xfrm rot="5400000">
                  <a:off x="6185879" y="3542462"/>
                  <a:ext cx="13970" cy="340766"/>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407" name="Rounded Rectangle 406"/>
                <p:cNvSpPr/>
                <p:nvPr/>
              </p:nvSpPr>
              <p:spPr>
                <a:xfrm>
                  <a:off x="5789612" y="3657600"/>
                  <a:ext cx="232869" cy="1244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grpSp>
          <p:sp>
            <p:nvSpPr>
              <p:cNvPr id="297" name="Right Arrow 296"/>
              <p:cNvSpPr/>
              <p:nvPr/>
            </p:nvSpPr>
            <p:spPr bwMode="auto">
              <a:xfrm>
                <a:off x="6692630"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sp>
            <p:nvSpPr>
              <p:cNvPr id="298" name="Right Arrow 297"/>
              <p:cNvSpPr/>
              <p:nvPr/>
            </p:nvSpPr>
            <p:spPr bwMode="auto">
              <a:xfrm>
                <a:off x="5019472"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nvGrpSpPr>
              <p:cNvPr id="16" name="Group 415"/>
              <p:cNvGrpSpPr/>
              <p:nvPr/>
            </p:nvGrpSpPr>
            <p:grpSpPr>
              <a:xfrm>
                <a:off x="4110534" y="4726951"/>
                <a:ext cx="894601" cy="747423"/>
                <a:chOff x="3990220" y="-2600325"/>
                <a:chExt cx="3299580" cy="2756741"/>
              </a:xfrm>
            </p:grpSpPr>
            <p:pic>
              <p:nvPicPr>
                <p:cNvPr id="304" name="Picture 2" descr="C:\Program Files\Microsoft Resource DVD Artwork\DVD_ART\Artwork_Imagery\HARDWARE_IMAGERY\Illustration - Misc Hardware\Windows Vista Illustration Icons\Computer.png"/>
                <p:cNvPicPr>
                  <a:picLocks noChangeAspect="1" noChangeArrowheads="1"/>
                </p:cNvPicPr>
                <p:nvPr/>
              </p:nvPicPr>
              <p:blipFill>
                <a:blip r:embed="rId5" cstate="email"/>
                <a:srcRect/>
                <a:stretch>
                  <a:fillRect/>
                </a:stretch>
              </p:blipFill>
              <p:spPr bwMode="auto">
                <a:xfrm>
                  <a:off x="4851400" y="-2600325"/>
                  <a:ext cx="2438400" cy="2438400"/>
                </a:xfrm>
                <a:prstGeom prst="rect">
                  <a:avLst/>
                </a:prstGeom>
                <a:noFill/>
              </p:spPr>
            </p:pic>
            <p:pic>
              <p:nvPicPr>
                <p:cNvPr id="315" name="Picture 3" descr="C:\Program Files\Microsoft Resource DVD Artwork\DVD_ART\Artwork_Imagery\HARDWARE_IMAGERY\Illustration - Misc Hardware\Windows Vista Illustration Icons\Female User.png"/>
                <p:cNvPicPr>
                  <a:picLocks noChangeAspect="1" noChangeArrowheads="1"/>
                </p:cNvPicPr>
                <p:nvPr/>
              </p:nvPicPr>
              <p:blipFill>
                <a:blip r:embed="rId6" cstate="email"/>
                <a:srcRect/>
                <a:stretch>
                  <a:fillRect/>
                </a:stretch>
              </p:blipFill>
              <p:spPr bwMode="auto">
                <a:xfrm>
                  <a:off x="3990220" y="-2367710"/>
                  <a:ext cx="2438400" cy="2524126"/>
                </a:xfrm>
                <a:prstGeom prst="rect">
                  <a:avLst/>
                </a:prstGeom>
                <a:noFill/>
              </p:spPr>
            </p:pic>
          </p:grpSp>
          <p:sp>
            <p:nvSpPr>
              <p:cNvPr id="302" name="Right Arrow 301"/>
              <p:cNvSpPr/>
              <p:nvPr/>
            </p:nvSpPr>
            <p:spPr bwMode="auto">
              <a:xfrm>
                <a:off x="7715315"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grpSp>
      <p:grpSp>
        <p:nvGrpSpPr>
          <p:cNvPr id="17" name="Group 409"/>
          <p:cNvGrpSpPr/>
          <p:nvPr/>
        </p:nvGrpSpPr>
        <p:grpSpPr>
          <a:xfrm>
            <a:off x="3150986" y="2576871"/>
            <a:ext cx="5263981" cy="625799"/>
            <a:chOff x="2693777" y="1118775"/>
            <a:chExt cx="5263981" cy="625799"/>
          </a:xfrm>
        </p:grpSpPr>
        <p:sp>
          <p:nvSpPr>
            <p:cNvPr id="413" name="Rounded Rectangle 412"/>
            <p:cNvSpPr/>
            <p:nvPr/>
          </p:nvSpPr>
          <p:spPr bwMode="auto">
            <a:xfrm rot="5400000">
              <a:off x="5058989" y="-1218370"/>
              <a:ext cx="533558" cy="5263981"/>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grpSp>
          <p:nvGrpSpPr>
            <p:cNvPr id="18" name="Group 415"/>
            <p:cNvGrpSpPr/>
            <p:nvPr/>
          </p:nvGrpSpPr>
          <p:grpSpPr>
            <a:xfrm>
              <a:off x="4036397" y="1118782"/>
              <a:ext cx="3785432" cy="625800"/>
              <a:chOff x="4110534" y="4726951"/>
              <a:chExt cx="4521133" cy="747423"/>
            </a:xfrm>
          </p:grpSpPr>
          <p:pic>
            <p:nvPicPr>
              <p:cNvPr id="419" name="Picture 6" descr="C:\Program Files\Microsoft Resource DVD Artwork\DVD_ART\Artwork_Imagery\HARDWARE_IMAGERY\Illustration - Misc Hardware\XML Icons\Database blue.png"/>
              <p:cNvPicPr>
                <a:picLocks noChangeAspect="1" noChangeArrowheads="1"/>
              </p:cNvPicPr>
              <p:nvPr/>
            </p:nvPicPr>
            <p:blipFill>
              <a:blip r:embed="rId3" cstate="email"/>
              <a:stretch>
                <a:fillRect/>
              </a:stretch>
            </p:blipFill>
            <p:spPr bwMode="auto">
              <a:xfrm>
                <a:off x="7248024" y="4815185"/>
                <a:ext cx="397044" cy="528398"/>
              </a:xfrm>
              <a:prstGeom prst="rect">
                <a:avLst/>
              </a:prstGeom>
              <a:noFill/>
            </p:spPr>
          </p:pic>
          <p:pic>
            <p:nvPicPr>
              <p:cNvPr id="420" name="Picture 2" descr="C:\Program Files\Microsoft Resource DVD Artwork\DVD_ART\Artwork_Imagery\HARDWARE_IMAGERY\Illustration - Misc Hardware\XML Icons\Server.png"/>
              <p:cNvPicPr>
                <a:picLocks noChangeAspect="1" noChangeArrowheads="1"/>
              </p:cNvPicPr>
              <p:nvPr/>
            </p:nvPicPr>
            <p:blipFill>
              <a:blip r:embed="rId4" cstate="email"/>
              <a:stretch>
                <a:fillRect/>
              </a:stretch>
            </p:blipFill>
            <p:spPr bwMode="auto">
              <a:xfrm>
                <a:off x="8252867" y="4851737"/>
                <a:ext cx="378800" cy="518359"/>
              </a:xfrm>
              <a:prstGeom prst="rect">
                <a:avLst/>
              </a:prstGeom>
              <a:noFill/>
            </p:spPr>
          </p:pic>
          <p:grpSp>
            <p:nvGrpSpPr>
              <p:cNvPr id="19" name="Group 26"/>
              <p:cNvGrpSpPr/>
              <p:nvPr/>
            </p:nvGrpSpPr>
            <p:grpSpPr>
              <a:xfrm>
                <a:off x="5577357" y="4805463"/>
                <a:ext cx="987253" cy="447476"/>
                <a:chOff x="5148259" y="3209684"/>
                <a:chExt cx="1395792" cy="697896"/>
              </a:xfrm>
            </p:grpSpPr>
            <p:sp>
              <p:nvSpPr>
                <p:cNvPr id="428" name="Rounded Rectangle 427"/>
                <p:cNvSpPr/>
                <p:nvPr/>
              </p:nvSpPr>
              <p:spPr>
                <a:xfrm>
                  <a:off x="5148259" y="3209684"/>
                  <a:ext cx="1395792" cy="697896"/>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29" name="Rounded Rectangle 428"/>
                <p:cNvSpPr/>
                <p:nvPr/>
              </p:nvSpPr>
              <p:spPr>
                <a:xfrm>
                  <a:off x="5200065" y="3289300"/>
                  <a:ext cx="232869" cy="124460"/>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430" name="Rounded Rectangle 429"/>
                <p:cNvSpPr/>
                <p:nvPr/>
              </p:nvSpPr>
              <p:spPr>
                <a:xfrm>
                  <a:off x="5713412" y="3352800"/>
                  <a:ext cx="232869" cy="1244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431" name="Rounded Rectangle 430"/>
                <p:cNvSpPr/>
                <p:nvPr/>
              </p:nvSpPr>
              <p:spPr>
                <a:xfrm>
                  <a:off x="5277688" y="3631565"/>
                  <a:ext cx="232869" cy="12446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432" name="Elbow Connector 431"/>
                <p:cNvCxnSpPr>
                  <a:stCxn id="429" idx="3"/>
                  <a:endCxn id="430" idx="1"/>
                </p:cNvCxnSpPr>
                <p:nvPr/>
              </p:nvCxnSpPr>
              <p:spPr>
                <a:xfrm>
                  <a:off x="5432934" y="3351530"/>
                  <a:ext cx="280478" cy="63500"/>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433" name="Elbow Connector 432"/>
                <p:cNvCxnSpPr>
                  <a:stCxn id="430" idx="2"/>
                  <a:endCxn id="431" idx="0"/>
                </p:cNvCxnSpPr>
                <p:nvPr/>
              </p:nvCxnSpPr>
              <p:spPr>
                <a:xfrm rot="5400000">
                  <a:off x="5534833" y="3336550"/>
                  <a:ext cx="154305" cy="435724"/>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434" name="Rounded Rectangle 433"/>
                <p:cNvSpPr/>
                <p:nvPr/>
              </p:nvSpPr>
              <p:spPr>
                <a:xfrm>
                  <a:off x="6246812" y="3581400"/>
                  <a:ext cx="232869" cy="12446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435" name="Shape 82"/>
                <p:cNvCxnSpPr>
                  <a:stCxn id="430" idx="3"/>
                  <a:endCxn id="434" idx="0"/>
                </p:cNvCxnSpPr>
                <p:nvPr/>
              </p:nvCxnSpPr>
              <p:spPr>
                <a:xfrm>
                  <a:off x="5946281" y="3415030"/>
                  <a:ext cx="416966" cy="166370"/>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436" name="Shape 435"/>
                <p:cNvCxnSpPr>
                  <a:stCxn id="434" idx="2"/>
                  <a:endCxn id="437" idx="3"/>
                </p:cNvCxnSpPr>
                <p:nvPr/>
              </p:nvCxnSpPr>
              <p:spPr>
                <a:xfrm rot="5400000">
                  <a:off x="6185879" y="3542462"/>
                  <a:ext cx="13970" cy="340766"/>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437" name="Rounded Rectangle 436"/>
                <p:cNvSpPr/>
                <p:nvPr/>
              </p:nvSpPr>
              <p:spPr>
                <a:xfrm>
                  <a:off x="5789612" y="3657600"/>
                  <a:ext cx="232869" cy="1244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grpSp>
          <p:sp>
            <p:nvSpPr>
              <p:cNvPr id="422" name="Right Arrow 421"/>
              <p:cNvSpPr/>
              <p:nvPr/>
            </p:nvSpPr>
            <p:spPr bwMode="auto">
              <a:xfrm>
                <a:off x="6692630"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sp>
            <p:nvSpPr>
              <p:cNvPr id="423" name="Right Arrow 422"/>
              <p:cNvSpPr/>
              <p:nvPr/>
            </p:nvSpPr>
            <p:spPr bwMode="auto">
              <a:xfrm>
                <a:off x="5019472"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nvGrpSpPr>
              <p:cNvPr id="20" name="Group 415"/>
              <p:cNvGrpSpPr/>
              <p:nvPr/>
            </p:nvGrpSpPr>
            <p:grpSpPr>
              <a:xfrm>
                <a:off x="4110534" y="4726951"/>
                <a:ext cx="894601" cy="747423"/>
                <a:chOff x="3990220" y="-2600325"/>
                <a:chExt cx="3299580" cy="2756741"/>
              </a:xfrm>
            </p:grpSpPr>
            <p:pic>
              <p:nvPicPr>
                <p:cNvPr id="426" name="Picture 2" descr="C:\Program Files\Microsoft Resource DVD Artwork\DVD_ART\Artwork_Imagery\HARDWARE_IMAGERY\Illustration - Misc Hardware\Windows Vista Illustration Icons\Computer.png"/>
                <p:cNvPicPr>
                  <a:picLocks noChangeAspect="1" noChangeArrowheads="1"/>
                </p:cNvPicPr>
                <p:nvPr/>
              </p:nvPicPr>
              <p:blipFill>
                <a:blip r:embed="rId5" cstate="email"/>
                <a:srcRect/>
                <a:stretch>
                  <a:fillRect/>
                </a:stretch>
              </p:blipFill>
              <p:spPr bwMode="auto">
                <a:xfrm>
                  <a:off x="4851400" y="-2600325"/>
                  <a:ext cx="2438400" cy="2438400"/>
                </a:xfrm>
                <a:prstGeom prst="rect">
                  <a:avLst/>
                </a:prstGeom>
                <a:noFill/>
              </p:spPr>
            </p:pic>
            <p:pic>
              <p:nvPicPr>
                <p:cNvPr id="427" name="Picture 3" descr="C:\Program Files\Microsoft Resource DVD Artwork\DVD_ART\Artwork_Imagery\HARDWARE_IMAGERY\Illustration - Misc Hardware\Windows Vista Illustration Icons\Female User.png"/>
                <p:cNvPicPr>
                  <a:picLocks noChangeAspect="1" noChangeArrowheads="1"/>
                </p:cNvPicPr>
                <p:nvPr/>
              </p:nvPicPr>
              <p:blipFill>
                <a:blip r:embed="rId6" cstate="email"/>
                <a:srcRect/>
                <a:stretch>
                  <a:fillRect/>
                </a:stretch>
              </p:blipFill>
              <p:spPr bwMode="auto">
                <a:xfrm>
                  <a:off x="3990220" y="-2367710"/>
                  <a:ext cx="2438400" cy="2524126"/>
                </a:xfrm>
                <a:prstGeom prst="rect">
                  <a:avLst/>
                </a:prstGeom>
                <a:noFill/>
              </p:spPr>
            </p:pic>
          </p:grpSp>
          <p:sp>
            <p:nvSpPr>
              <p:cNvPr id="425" name="Right Arrow 424"/>
              <p:cNvSpPr/>
              <p:nvPr/>
            </p:nvSpPr>
            <p:spPr bwMode="auto">
              <a:xfrm>
                <a:off x="7715315"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grpSp>
      <p:grpSp>
        <p:nvGrpSpPr>
          <p:cNvPr id="21" name="Group 437"/>
          <p:cNvGrpSpPr/>
          <p:nvPr/>
        </p:nvGrpSpPr>
        <p:grpSpPr>
          <a:xfrm>
            <a:off x="3150986" y="3083498"/>
            <a:ext cx="5263981" cy="625799"/>
            <a:chOff x="2693777" y="1118775"/>
            <a:chExt cx="5263981" cy="625799"/>
          </a:xfrm>
        </p:grpSpPr>
        <p:sp>
          <p:nvSpPr>
            <p:cNvPr id="439" name="Rounded Rectangle 438"/>
            <p:cNvSpPr/>
            <p:nvPr/>
          </p:nvSpPr>
          <p:spPr bwMode="auto">
            <a:xfrm rot="5400000">
              <a:off x="5058989" y="-1218370"/>
              <a:ext cx="533558" cy="5263981"/>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grpSp>
          <p:nvGrpSpPr>
            <p:cNvPr id="22" name="Group 439"/>
            <p:cNvGrpSpPr/>
            <p:nvPr/>
          </p:nvGrpSpPr>
          <p:grpSpPr>
            <a:xfrm>
              <a:off x="4036397" y="1118782"/>
              <a:ext cx="3785432" cy="625800"/>
              <a:chOff x="4110534" y="4726951"/>
              <a:chExt cx="4521133" cy="747423"/>
            </a:xfrm>
          </p:grpSpPr>
          <p:pic>
            <p:nvPicPr>
              <p:cNvPr id="441" name="Picture 6" descr="C:\Program Files\Microsoft Resource DVD Artwork\DVD_ART\Artwork_Imagery\HARDWARE_IMAGERY\Illustration - Misc Hardware\XML Icons\Database blue.png"/>
              <p:cNvPicPr>
                <a:picLocks noChangeAspect="1" noChangeArrowheads="1"/>
              </p:cNvPicPr>
              <p:nvPr/>
            </p:nvPicPr>
            <p:blipFill>
              <a:blip r:embed="rId3" cstate="email"/>
              <a:stretch>
                <a:fillRect/>
              </a:stretch>
            </p:blipFill>
            <p:spPr bwMode="auto">
              <a:xfrm>
                <a:off x="7248024" y="4815185"/>
                <a:ext cx="397044" cy="528398"/>
              </a:xfrm>
              <a:prstGeom prst="rect">
                <a:avLst/>
              </a:prstGeom>
              <a:noFill/>
            </p:spPr>
          </p:pic>
          <p:pic>
            <p:nvPicPr>
              <p:cNvPr id="442" name="Picture 2" descr="C:\Program Files\Microsoft Resource DVD Artwork\DVD_ART\Artwork_Imagery\HARDWARE_IMAGERY\Illustration - Misc Hardware\XML Icons\Server.png"/>
              <p:cNvPicPr>
                <a:picLocks noChangeAspect="1" noChangeArrowheads="1"/>
              </p:cNvPicPr>
              <p:nvPr/>
            </p:nvPicPr>
            <p:blipFill>
              <a:blip r:embed="rId4" cstate="email"/>
              <a:stretch>
                <a:fillRect/>
              </a:stretch>
            </p:blipFill>
            <p:spPr bwMode="auto">
              <a:xfrm>
                <a:off x="8252867" y="4851737"/>
                <a:ext cx="378800" cy="518359"/>
              </a:xfrm>
              <a:prstGeom prst="rect">
                <a:avLst/>
              </a:prstGeom>
              <a:noFill/>
            </p:spPr>
          </p:pic>
          <p:grpSp>
            <p:nvGrpSpPr>
              <p:cNvPr id="23" name="Group 26"/>
              <p:cNvGrpSpPr/>
              <p:nvPr/>
            </p:nvGrpSpPr>
            <p:grpSpPr>
              <a:xfrm>
                <a:off x="5577357" y="4805463"/>
                <a:ext cx="987253" cy="447476"/>
                <a:chOff x="5148259" y="3209684"/>
                <a:chExt cx="1395792" cy="697896"/>
              </a:xfrm>
            </p:grpSpPr>
            <p:sp>
              <p:nvSpPr>
                <p:cNvPr id="450" name="Rounded Rectangle 449"/>
                <p:cNvSpPr/>
                <p:nvPr/>
              </p:nvSpPr>
              <p:spPr>
                <a:xfrm>
                  <a:off x="5148259" y="3209684"/>
                  <a:ext cx="1395792" cy="697896"/>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51" name="Rounded Rectangle 450"/>
                <p:cNvSpPr/>
                <p:nvPr/>
              </p:nvSpPr>
              <p:spPr>
                <a:xfrm>
                  <a:off x="5200065" y="3289300"/>
                  <a:ext cx="232869" cy="124460"/>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452" name="Rounded Rectangle 451"/>
                <p:cNvSpPr/>
                <p:nvPr/>
              </p:nvSpPr>
              <p:spPr>
                <a:xfrm>
                  <a:off x="5713412" y="3352800"/>
                  <a:ext cx="232869" cy="1244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453" name="Rounded Rectangle 452"/>
                <p:cNvSpPr/>
                <p:nvPr/>
              </p:nvSpPr>
              <p:spPr>
                <a:xfrm>
                  <a:off x="5277688" y="3631565"/>
                  <a:ext cx="232869" cy="12446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454" name="Elbow Connector 453"/>
                <p:cNvCxnSpPr>
                  <a:stCxn id="451" idx="3"/>
                  <a:endCxn id="452" idx="1"/>
                </p:cNvCxnSpPr>
                <p:nvPr/>
              </p:nvCxnSpPr>
              <p:spPr>
                <a:xfrm>
                  <a:off x="5432934" y="3351530"/>
                  <a:ext cx="280478" cy="63500"/>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455" name="Elbow Connector 454"/>
                <p:cNvCxnSpPr>
                  <a:stCxn id="452" idx="2"/>
                  <a:endCxn id="453" idx="0"/>
                </p:cNvCxnSpPr>
                <p:nvPr/>
              </p:nvCxnSpPr>
              <p:spPr>
                <a:xfrm rot="5400000">
                  <a:off x="5534833" y="3336550"/>
                  <a:ext cx="154305" cy="435724"/>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464" name="Rounded Rectangle 463"/>
                <p:cNvSpPr/>
                <p:nvPr/>
              </p:nvSpPr>
              <p:spPr>
                <a:xfrm>
                  <a:off x="6246812" y="3581400"/>
                  <a:ext cx="232869" cy="12446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469" name="Shape 82"/>
                <p:cNvCxnSpPr>
                  <a:stCxn id="452" idx="3"/>
                  <a:endCxn id="464" idx="0"/>
                </p:cNvCxnSpPr>
                <p:nvPr/>
              </p:nvCxnSpPr>
              <p:spPr>
                <a:xfrm>
                  <a:off x="5946281" y="3415030"/>
                  <a:ext cx="416966" cy="166370"/>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470" name="Shape 469"/>
                <p:cNvCxnSpPr>
                  <a:stCxn id="464" idx="2"/>
                  <a:endCxn id="472" idx="3"/>
                </p:cNvCxnSpPr>
                <p:nvPr/>
              </p:nvCxnSpPr>
              <p:spPr>
                <a:xfrm rot="5400000">
                  <a:off x="6185879" y="3542462"/>
                  <a:ext cx="13970" cy="340766"/>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472" name="Rounded Rectangle 471"/>
                <p:cNvSpPr/>
                <p:nvPr/>
              </p:nvSpPr>
              <p:spPr>
                <a:xfrm>
                  <a:off x="5789612" y="3657600"/>
                  <a:ext cx="232869" cy="1244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grpSp>
          <p:sp>
            <p:nvSpPr>
              <p:cNvPr id="444" name="Right Arrow 443"/>
              <p:cNvSpPr/>
              <p:nvPr/>
            </p:nvSpPr>
            <p:spPr bwMode="auto">
              <a:xfrm>
                <a:off x="6692630"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sp>
            <p:nvSpPr>
              <p:cNvPr id="445" name="Right Arrow 444"/>
              <p:cNvSpPr/>
              <p:nvPr/>
            </p:nvSpPr>
            <p:spPr bwMode="auto">
              <a:xfrm>
                <a:off x="5019472"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nvGrpSpPr>
              <p:cNvPr id="24" name="Group 415"/>
              <p:cNvGrpSpPr/>
              <p:nvPr/>
            </p:nvGrpSpPr>
            <p:grpSpPr>
              <a:xfrm>
                <a:off x="4110534" y="4726951"/>
                <a:ext cx="894601" cy="747423"/>
                <a:chOff x="3990220" y="-2600325"/>
                <a:chExt cx="3299580" cy="2756741"/>
              </a:xfrm>
            </p:grpSpPr>
            <p:pic>
              <p:nvPicPr>
                <p:cNvPr id="448" name="Picture 2" descr="C:\Program Files\Microsoft Resource DVD Artwork\DVD_ART\Artwork_Imagery\HARDWARE_IMAGERY\Illustration - Misc Hardware\Windows Vista Illustration Icons\Computer.png"/>
                <p:cNvPicPr>
                  <a:picLocks noChangeAspect="1" noChangeArrowheads="1"/>
                </p:cNvPicPr>
                <p:nvPr/>
              </p:nvPicPr>
              <p:blipFill>
                <a:blip r:embed="rId5" cstate="email"/>
                <a:srcRect/>
                <a:stretch>
                  <a:fillRect/>
                </a:stretch>
              </p:blipFill>
              <p:spPr bwMode="auto">
                <a:xfrm>
                  <a:off x="4851400" y="-2600325"/>
                  <a:ext cx="2438400" cy="2438400"/>
                </a:xfrm>
                <a:prstGeom prst="rect">
                  <a:avLst/>
                </a:prstGeom>
                <a:noFill/>
              </p:spPr>
            </p:pic>
            <p:pic>
              <p:nvPicPr>
                <p:cNvPr id="449" name="Picture 3" descr="C:\Program Files\Microsoft Resource DVD Artwork\DVD_ART\Artwork_Imagery\HARDWARE_IMAGERY\Illustration - Misc Hardware\Windows Vista Illustration Icons\Female User.png"/>
                <p:cNvPicPr>
                  <a:picLocks noChangeAspect="1" noChangeArrowheads="1"/>
                </p:cNvPicPr>
                <p:nvPr/>
              </p:nvPicPr>
              <p:blipFill>
                <a:blip r:embed="rId6" cstate="email"/>
                <a:srcRect/>
                <a:stretch>
                  <a:fillRect/>
                </a:stretch>
              </p:blipFill>
              <p:spPr bwMode="auto">
                <a:xfrm>
                  <a:off x="3990220" y="-2367710"/>
                  <a:ext cx="2438400" cy="2524126"/>
                </a:xfrm>
                <a:prstGeom prst="rect">
                  <a:avLst/>
                </a:prstGeom>
                <a:noFill/>
              </p:spPr>
            </p:pic>
          </p:grpSp>
          <p:sp>
            <p:nvSpPr>
              <p:cNvPr id="447" name="Right Arrow 446"/>
              <p:cNvSpPr/>
              <p:nvPr/>
            </p:nvSpPr>
            <p:spPr bwMode="auto">
              <a:xfrm>
                <a:off x="7715315"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grpSp>
      <p:grpSp>
        <p:nvGrpSpPr>
          <p:cNvPr id="25" name="Group 472"/>
          <p:cNvGrpSpPr/>
          <p:nvPr/>
        </p:nvGrpSpPr>
        <p:grpSpPr>
          <a:xfrm>
            <a:off x="3150986" y="3590125"/>
            <a:ext cx="5263981" cy="625799"/>
            <a:chOff x="2693777" y="1118775"/>
            <a:chExt cx="5263981" cy="625799"/>
          </a:xfrm>
        </p:grpSpPr>
        <p:sp>
          <p:nvSpPr>
            <p:cNvPr id="474" name="Rounded Rectangle 473"/>
            <p:cNvSpPr/>
            <p:nvPr/>
          </p:nvSpPr>
          <p:spPr bwMode="auto">
            <a:xfrm rot="5400000">
              <a:off x="5058989" y="-1218370"/>
              <a:ext cx="533558" cy="5263981"/>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grpSp>
          <p:nvGrpSpPr>
            <p:cNvPr id="26" name="Group 474"/>
            <p:cNvGrpSpPr/>
            <p:nvPr/>
          </p:nvGrpSpPr>
          <p:grpSpPr>
            <a:xfrm>
              <a:off x="4036397" y="1118782"/>
              <a:ext cx="3785432" cy="625800"/>
              <a:chOff x="4110534" y="4726951"/>
              <a:chExt cx="4521133" cy="747423"/>
            </a:xfrm>
          </p:grpSpPr>
          <p:pic>
            <p:nvPicPr>
              <p:cNvPr id="476" name="Picture 6" descr="C:\Program Files\Microsoft Resource DVD Artwork\DVD_ART\Artwork_Imagery\HARDWARE_IMAGERY\Illustration - Misc Hardware\XML Icons\Database blue.png"/>
              <p:cNvPicPr>
                <a:picLocks noChangeAspect="1" noChangeArrowheads="1"/>
              </p:cNvPicPr>
              <p:nvPr/>
            </p:nvPicPr>
            <p:blipFill>
              <a:blip r:embed="rId3" cstate="email"/>
              <a:stretch>
                <a:fillRect/>
              </a:stretch>
            </p:blipFill>
            <p:spPr bwMode="auto">
              <a:xfrm>
                <a:off x="7248024" y="4815185"/>
                <a:ext cx="397044" cy="528398"/>
              </a:xfrm>
              <a:prstGeom prst="rect">
                <a:avLst/>
              </a:prstGeom>
              <a:noFill/>
            </p:spPr>
          </p:pic>
          <p:pic>
            <p:nvPicPr>
              <p:cNvPr id="477" name="Picture 2" descr="C:\Program Files\Microsoft Resource DVD Artwork\DVD_ART\Artwork_Imagery\HARDWARE_IMAGERY\Illustration - Misc Hardware\XML Icons\Server.png"/>
              <p:cNvPicPr>
                <a:picLocks noChangeAspect="1" noChangeArrowheads="1"/>
              </p:cNvPicPr>
              <p:nvPr/>
            </p:nvPicPr>
            <p:blipFill>
              <a:blip r:embed="rId4" cstate="email"/>
              <a:stretch>
                <a:fillRect/>
              </a:stretch>
            </p:blipFill>
            <p:spPr bwMode="auto">
              <a:xfrm>
                <a:off x="8252867" y="4851737"/>
                <a:ext cx="378800" cy="518359"/>
              </a:xfrm>
              <a:prstGeom prst="rect">
                <a:avLst/>
              </a:prstGeom>
              <a:noFill/>
            </p:spPr>
          </p:pic>
          <p:grpSp>
            <p:nvGrpSpPr>
              <p:cNvPr id="27" name="Group 26"/>
              <p:cNvGrpSpPr/>
              <p:nvPr/>
            </p:nvGrpSpPr>
            <p:grpSpPr>
              <a:xfrm>
                <a:off x="5577357" y="4805463"/>
                <a:ext cx="987253" cy="447476"/>
                <a:chOff x="5148259" y="3209684"/>
                <a:chExt cx="1395792" cy="697896"/>
              </a:xfrm>
            </p:grpSpPr>
            <p:sp>
              <p:nvSpPr>
                <p:cNvPr id="485" name="Rounded Rectangle 484"/>
                <p:cNvSpPr/>
                <p:nvPr/>
              </p:nvSpPr>
              <p:spPr>
                <a:xfrm>
                  <a:off x="5148259" y="3209684"/>
                  <a:ext cx="1395792" cy="697896"/>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6" name="Rounded Rectangle 485"/>
                <p:cNvSpPr/>
                <p:nvPr/>
              </p:nvSpPr>
              <p:spPr>
                <a:xfrm>
                  <a:off x="5200065" y="3289300"/>
                  <a:ext cx="232869" cy="124460"/>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487" name="Rounded Rectangle 486"/>
                <p:cNvSpPr/>
                <p:nvPr/>
              </p:nvSpPr>
              <p:spPr>
                <a:xfrm>
                  <a:off x="5713412" y="3352800"/>
                  <a:ext cx="232869" cy="1244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488" name="Rounded Rectangle 487"/>
                <p:cNvSpPr/>
                <p:nvPr/>
              </p:nvSpPr>
              <p:spPr>
                <a:xfrm>
                  <a:off x="5277688" y="3631565"/>
                  <a:ext cx="232869" cy="12446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489" name="Elbow Connector 488"/>
                <p:cNvCxnSpPr>
                  <a:stCxn id="486" idx="3"/>
                  <a:endCxn id="487" idx="1"/>
                </p:cNvCxnSpPr>
                <p:nvPr/>
              </p:nvCxnSpPr>
              <p:spPr>
                <a:xfrm>
                  <a:off x="5432934" y="3351530"/>
                  <a:ext cx="280478" cy="63500"/>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490" name="Elbow Connector 489"/>
                <p:cNvCxnSpPr>
                  <a:stCxn id="487" idx="2"/>
                  <a:endCxn id="488" idx="0"/>
                </p:cNvCxnSpPr>
                <p:nvPr/>
              </p:nvCxnSpPr>
              <p:spPr>
                <a:xfrm rot="5400000">
                  <a:off x="5534833" y="3336550"/>
                  <a:ext cx="154305" cy="435724"/>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491" name="Rounded Rectangle 490"/>
                <p:cNvSpPr/>
                <p:nvPr/>
              </p:nvSpPr>
              <p:spPr>
                <a:xfrm>
                  <a:off x="6246812" y="3581400"/>
                  <a:ext cx="232869" cy="12446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492" name="Shape 82"/>
                <p:cNvCxnSpPr>
                  <a:stCxn id="487" idx="3"/>
                  <a:endCxn id="491" idx="0"/>
                </p:cNvCxnSpPr>
                <p:nvPr/>
              </p:nvCxnSpPr>
              <p:spPr>
                <a:xfrm>
                  <a:off x="5946281" y="3415030"/>
                  <a:ext cx="416966" cy="166370"/>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493" name="Shape 492"/>
                <p:cNvCxnSpPr>
                  <a:stCxn id="491" idx="2"/>
                  <a:endCxn id="494" idx="3"/>
                </p:cNvCxnSpPr>
                <p:nvPr/>
              </p:nvCxnSpPr>
              <p:spPr>
                <a:xfrm rot="5400000">
                  <a:off x="6185879" y="3542462"/>
                  <a:ext cx="13970" cy="340766"/>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494" name="Rounded Rectangle 493"/>
                <p:cNvSpPr/>
                <p:nvPr/>
              </p:nvSpPr>
              <p:spPr>
                <a:xfrm>
                  <a:off x="5789612" y="3657600"/>
                  <a:ext cx="232869" cy="1244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grpSp>
          <p:sp>
            <p:nvSpPr>
              <p:cNvPr id="479" name="Right Arrow 478"/>
              <p:cNvSpPr/>
              <p:nvPr/>
            </p:nvSpPr>
            <p:spPr bwMode="auto">
              <a:xfrm>
                <a:off x="6692630"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sp>
            <p:nvSpPr>
              <p:cNvPr id="480" name="Right Arrow 479"/>
              <p:cNvSpPr/>
              <p:nvPr/>
            </p:nvSpPr>
            <p:spPr bwMode="auto">
              <a:xfrm>
                <a:off x="5019472"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nvGrpSpPr>
              <p:cNvPr id="28" name="Group 415"/>
              <p:cNvGrpSpPr/>
              <p:nvPr/>
            </p:nvGrpSpPr>
            <p:grpSpPr>
              <a:xfrm>
                <a:off x="4110534" y="4726951"/>
                <a:ext cx="894601" cy="747423"/>
                <a:chOff x="3990220" y="-2600325"/>
                <a:chExt cx="3299580" cy="2756741"/>
              </a:xfrm>
            </p:grpSpPr>
            <p:pic>
              <p:nvPicPr>
                <p:cNvPr id="483" name="Picture 2" descr="C:\Program Files\Microsoft Resource DVD Artwork\DVD_ART\Artwork_Imagery\HARDWARE_IMAGERY\Illustration - Misc Hardware\Windows Vista Illustration Icons\Computer.png"/>
                <p:cNvPicPr>
                  <a:picLocks noChangeAspect="1" noChangeArrowheads="1"/>
                </p:cNvPicPr>
                <p:nvPr/>
              </p:nvPicPr>
              <p:blipFill>
                <a:blip r:embed="rId5" cstate="email"/>
                <a:srcRect/>
                <a:stretch>
                  <a:fillRect/>
                </a:stretch>
              </p:blipFill>
              <p:spPr bwMode="auto">
                <a:xfrm>
                  <a:off x="4851400" y="-2600325"/>
                  <a:ext cx="2438400" cy="2438400"/>
                </a:xfrm>
                <a:prstGeom prst="rect">
                  <a:avLst/>
                </a:prstGeom>
                <a:noFill/>
              </p:spPr>
            </p:pic>
            <p:pic>
              <p:nvPicPr>
                <p:cNvPr id="484" name="Picture 3" descr="C:\Program Files\Microsoft Resource DVD Artwork\DVD_ART\Artwork_Imagery\HARDWARE_IMAGERY\Illustration - Misc Hardware\Windows Vista Illustration Icons\Female User.png"/>
                <p:cNvPicPr>
                  <a:picLocks noChangeAspect="1" noChangeArrowheads="1"/>
                </p:cNvPicPr>
                <p:nvPr/>
              </p:nvPicPr>
              <p:blipFill>
                <a:blip r:embed="rId6" cstate="email"/>
                <a:srcRect/>
                <a:stretch>
                  <a:fillRect/>
                </a:stretch>
              </p:blipFill>
              <p:spPr bwMode="auto">
                <a:xfrm>
                  <a:off x="3990220" y="-2367710"/>
                  <a:ext cx="2438400" cy="2524126"/>
                </a:xfrm>
                <a:prstGeom prst="rect">
                  <a:avLst/>
                </a:prstGeom>
                <a:noFill/>
              </p:spPr>
            </p:pic>
          </p:grpSp>
          <p:sp>
            <p:nvSpPr>
              <p:cNvPr id="482" name="Right Arrow 481"/>
              <p:cNvSpPr/>
              <p:nvPr/>
            </p:nvSpPr>
            <p:spPr bwMode="auto">
              <a:xfrm>
                <a:off x="7715315"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grpSp>
      <p:grpSp>
        <p:nvGrpSpPr>
          <p:cNvPr id="29" name="Group 494"/>
          <p:cNvGrpSpPr/>
          <p:nvPr/>
        </p:nvGrpSpPr>
        <p:grpSpPr>
          <a:xfrm>
            <a:off x="3150986" y="4096752"/>
            <a:ext cx="5263981" cy="625799"/>
            <a:chOff x="2693777" y="1118775"/>
            <a:chExt cx="5263981" cy="625799"/>
          </a:xfrm>
        </p:grpSpPr>
        <p:sp>
          <p:nvSpPr>
            <p:cNvPr id="496" name="Rounded Rectangle 495"/>
            <p:cNvSpPr/>
            <p:nvPr/>
          </p:nvSpPr>
          <p:spPr bwMode="auto">
            <a:xfrm rot="5400000">
              <a:off x="5058989" y="-1218370"/>
              <a:ext cx="533558" cy="5263981"/>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grpSp>
          <p:nvGrpSpPr>
            <p:cNvPr id="30" name="Group 496"/>
            <p:cNvGrpSpPr/>
            <p:nvPr/>
          </p:nvGrpSpPr>
          <p:grpSpPr>
            <a:xfrm>
              <a:off x="4036397" y="1118782"/>
              <a:ext cx="3785432" cy="625800"/>
              <a:chOff x="4110534" y="4726951"/>
              <a:chExt cx="4521133" cy="747423"/>
            </a:xfrm>
          </p:grpSpPr>
          <p:pic>
            <p:nvPicPr>
              <p:cNvPr id="498" name="Picture 6" descr="C:\Program Files\Microsoft Resource DVD Artwork\DVD_ART\Artwork_Imagery\HARDWARE_IMAGERY\Illustration - Misc Hardware\XML Icons\Database blue.png"/>
              <p:cNvPicPr>
                <a:picLocks noChangeAspect="1" noChangeArrowheads="1"/>
              </p:cNvPicPr>
              <p:nvPr/>
            </p:nvPicPr>
            <p:blipFill>
              <a:blip r:embed="rId3" cstate="email"/>
              <a:stretch>
                <a:fillRect/>
              </a:stretch>
            </p:blipFill>
            <p:spPr bwMode="auto">
              <a:xfrm>
                <a:off x="7248024" y="4815185"/>
                <a:ext cx="397044" cy="528398"/>
              </a:xfrm>
              <a:prstGeom prst="rect">
                <a:avLst/>
              </a:prstGeom>
              <a:noFill/>
            </p:spPr>
          </p:pic>
          <p:pic>
            <p:nvPicPr>
              <p:cNvPr id="499" name="Picture 2" descr="C:\Program Files\Microsoft Resource DVD Artwork\DVD_ART\Artwork_Imagery\HARDWARE_IMAGERY\Illustration - Misc Hardware\XML Icons\Server.png"/>
              <p:cNvPicPr>
                <a:picLocks noChangeAspect="1" noChangeArrowheads="1"/>
              </p:cNvPicPr>
              <p:nvPr/>
            </p:nvPicPr>
            <p:blipFill>
              <a:blip r:embed="rId4" cstate="email"/>
              <a:stretch>
                <a:fillRect/>
              </a:stretch>
            </p:blipFill>
            <p:spPr bwMode="auto">
              <a:xfrm>
                <a:off x="8252867" y="4851737"/>
                <a:ext cx="378800" cy="518359"/>
              </a:xfrm>
              <a:prstGeom prst="rect">
                <a:avLst/>
              </a:prstGeom>
              <a:noFill/>
            </p:spPr>
          </p:pic>
          <p:grpSp>
            <p:nvGrpSpPr>
              <p:cNvPr id="31" name="Group 26"/>
              <p:cNvGrpSpPr/>
              <p:nvPr/>
            </p:nvGrpSpPr>
            <p:grpSpPr>
              <a:xfrm>
                <a:off x="5577357" y="4805463"/>
                <a:ext cx="987253" cy="447476"/>
                <a:chOff x="5148259" y="3209684"/>
                <a:chExt cx="1395792" cy="697896"/>
              </a:xfrm>
            </p:grpSpPr>
            <p:sp>
              <p:nvSpPr>
                <p:cNvPr id="507" name="Rounded Rectangle 506"/>
                <p:cNvSpPr/>
                <p:nvPr/>
              </p:nvSpPr>
              <p:spPr>
                <a:xfrm>
                  <a:off x="5148259" y="3209684"/>
                  <a:ext cx="1395792" cy="697896"/>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8" name="Rounded Rectangle 507"/>
                <p:cNvSpPr/>
                <p:nvPr/>
              </p:nvSpPr>
              <p:spPr>
                <a:xfrm>
                  <a:off x="5200065" y="3289300"/>
                  <a:ext cx="232869" cy="124460"/>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509" name="Rounded Rectangle 508"/>
                <p:cNvSpPr/>
                <p:nvPr/>
              </p:nvSpPr>
              <p:spPr>
                <a:xfrm>
                  <a:off x="5713412" y="3352800"/>
                  <a:ext cx="232869" cy="1244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510" name="Rounded Rectangle 509"/>
                <p:cNvSpPr/>
                <p:nvPr/>
              </p:nvSpPr>
              <p:spPr>
                <a:xfrm>
                  <a:off x="5277688" y="3631565"/>
                  <a:ext cx="232869" cy="12446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511" name="Elbow Connector 510"/>
                <p:cNvCxnSpPr>
                  <a:stCxn id="508" idx="3"/>
                  <a:endCxn id="509" idx="1"/>
                </p:cNvCxnSpPr>
                <p:nvPr/>
              </p:nvCxnSpPr>
              <p:spPr>
                <a:xfrm>
                  <a:off x="5432934" y="3351530"/>
                  <a:ext cx="280478" cy="63500"/>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512" name="Elbow Connector 511"/>
                <p:cNvCxnSpPr>
                  <a:stCxn id="509" idx="2"/>
                  <a:endCxn id="510" idx="0"/>
                </p:cNvCxnSpPr>
                <p:nvPr/>
              </p:nvCxnSpPr>
              <p:spPr>
                <a:xfrm rot="5400000">
                  <a:off x="5534833" y="3336550"/>
                  <a:ext cx="154305" cy="435724"/>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513" name="Rounded Rectangle 512"/>
                <p:cNvSpPr/>
                <p:nvPr/>
              </p:nvSpPr>
              <p:spPr>
                <a:xfrm>
                  <a:off x="6246812" y="3581400"/>
                  <a:ext cx="232869" cy="12446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514" name="Shape 82"/>
                <p:cNvCxnSpPr>
                  <a:stCxn id="509" idx="3"/>
                  <a:endCxn id="513" idx="0"/>
                </p:cNvCxnSpPr>
                <p:nvPr/>
              </p:nvCxnSpPr>
              <p:spPr>
                <a:xfrm>
                  <a:off x="5946281" y="3415030"/>
                  <a:ext cx="416966" cy="166370"/>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515" name="Shape 514"/>
                <p:cNvCxnSpPr>
                  <a:stCxn id="513" idx="2"/>
                  <a:endCxn id="516" idx="3"/>
                </p:cNvCxnSpPr>
                <p:nvPr/>
              </p:nvCxnSpPr>
              <p:spPr>
                <a:xfrm rot="5400000">
                  <a:off x="6185879" y="3542462"/>
                  <a:ext cx="13970" cy="340766"/>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516" name="Rounded Rectangle 515"/>
                <p:cNvSpPr/>
                <p:nvPr/>
              </p:nvSpPr>
              <p:spPr>
                <a:xfrm>
                  <a:off x="5789612" y="3657600"/>
                  <a:ext cx="232869" cy="1244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grpSp>
          <p:sp>
            <p:nvSpPr>
              <p:cNvPr id="501" name="Right Arrow 500"/>
              <p:cNvSpPr/>
              <p:nvPr/>
            </p:nvSpPr>
            <p:spPr bwMode="auto">
              <a:xfrm>
                <a:off x="6692630"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sp>
            <p:nvSpPr>
              <p:cNvPr id="502" name="Right Arrow 501"/>
              <p:cNvSpPr/>
              <p:nvPr/>
            </p:nvSpPr>
            <p:spPr bwMode="auto">
              <a:xfrm>
                <a:off x="5019472"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nvGrpSpPr>
              <p:cNvPr id="192" name="Group 415"/>
              <p:cNvGrpSpPr/>
              <p:nvPr/>
            </p:nvGrpSpPr>
            <p:grpSpPr>
              <a:xfrm>
                <a:off x="4110534" y="4726951"/>
                <a:ext cx="894601" cy="747423"/>
                <a:chOff x="3990220" y="-2600325"/>
                <a:chExt cx="3299580" cy="2756741"/>
              </a:xfrm>
            </p:grpSpPr>
            <p:pic>
              <p:nvPicPr>
                <p:cNvPr id="505" name="Picture 2" descr="C:\Program Files\Microsoft Resource DVD Artwork\DVD_ART\Artwork_Imagery\HARDWARE_IMAGERY\Illustration - Misc Hardware\Windows Vista Illustration Icons\Computer.png"/>
                <p:cNvPicPr>
                  <a:picLocks noChangeAspect="1" noChangeArrowheads="1"/>
                </p:cNvPicPr>
                <p:nvPr/>
              </p:nvPicPr>
              <p:blipFill>
                <a:blip r:embed="rId5" cstate="email"/>
                <a:srcRect/>
                <a:stretch>
                  <a:fillRect/>
                </a:stretch>
              </p:blipFill>
              <p:spPr bwMode="auto">
                <a:xfrm>
                  <a:off x="4851400" y="-2600325"/>
                  <a:ext cx="2438400" cy="2438400"/>
                </a:xfrm>
                <a:prstGeom prst="rect">
                  <a:avLst/>
                </a:prstGeom>
                <a:noFill/>
              </p:spPr>
            </p:pic>
            <p:pic>
              <p:nvPicPr>
                <p:cNvPr id="506" name="Picture 3" descr="C:\Program Files\Microsoft Resource DVD Artwork\DVD_ART\Artwork_Imagery\HARDWARE_IMAGERY\Illustration - Misc Hardware\Windows Vista Illustration Icons\Female User.png"/>
                <p:cNvPicPr>
                  <a:picLocks noChangeAspect="1" noChangeArrowheads="1"/>
                </p:cNvPicPr>
                <p:nvPr/>
              </p:nvPicPr>
              <p:blipFill>
                <a:blip r:embed="rId6" cstate="email"/>
                <a:srcRect/>
                <a:stretch>
                  <a:fillRect/>
                </a:stretch>
              </p:blipFill>
              <p:spPr bwMode="auto">
                <a:xfrm>
                  <a:off x="3990220" y="-2367710"/>
                  <a:ext cx="2438400" cy="2524126"/>
                </a:xfrm>
                <a:prstGeom prst="rect">
                  <a:avLst/>
                </a:prstGeom>
                <a:noFill/>
              </p:spPr>
            </p:pic>
          </p:grpSp>
          <p:sp>
            <p:nvSpPr>
              <p:cNvPr id="504" name="Right Arrow 503"/>
              <p:cNvSpPr/>
              <p:nvPr/>
            </p:nvSpPr>
            <p:spPr bwMode="auto">
              <a:xfrm>
                <a:off x="7715315"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grpSp>
      <p:grpSp>
        <p:nvGrpSpPr>
          <p:cNvPr id="193" name="Group 516"/>
          <p:cNvGrpSpPr/>
          <p:nvPr/>
        </p:nvGrpSpPr>
        <p:grpSpPr>
          <a:xfrm>
            <a:off x="3150986" y="4603379"/>
            <a:ext cx="5263981" cy="625799"/>
            <a:chOff x="2693777" y="1118775"/>
            <a:chExt cx="5263981" cy="625799"/>
          </a:xfrm>
        </p:grpSpPr>
        <p:sp>
          <p:nvSpPr>
            <p:cNvPr id="518" name="Rounded Rectangle 517"/>
            <p:cNvSpPr/>
            <p:nvPr/>
          </p:nvSpPr>
          <p:spPr bwMode="auto">
            <a:xfrm rot="5400000">
              <a:off x="5058989" y="-1218370"/>
              <a:ext cx="533558" cy="5263981"/>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grpSp>
          <p:nvGrpSpPr>
            <p:cNvPr id="194" name="Group 518"/>
            <p:cNvGrpSpPr/>
            <p:nvPr/>
          </p:nvGrpSpPr>
          <p:grpSpPr>
            <a:xfrm>
              <a:off x="4036397" y="1118782"/>
              <a:ext cx="3785432" cy="625800"/>
              <a:chOff x="4110534" y="4726951"/>
              <a:chExt cx="4521133" cy="747423"/>
            </a:xfrm>
          </p:grpSpPr>
          <p:pic>
            <p:nvPicPr>
              <p:cNvPr id="520" name="Picture 6" descr="C:\Program Files\Microsoft Resource DVD Artwork\DVD_ART\Artwork_Imagery\HARDWARE_IMAGERY\Illustration - Misc Hardware\XML Icons\Database blue.png"/>
              <p:cNvPicPr>
                <a:picLocks noChangeAspect="1" noChangeArrowheads="1"/>
              </p:cNvPicPr>
              <p:nvPr/>
            </p:nvPicPr>
            <p:blipFill>
              <a:blip r:embed="rId3" cstate="email"/>
              <a:stretch>
                <a:fillRect/>
              </a:stretch>
            </p:blipFill>
            <p:spPr bwMode="auto">
              <a:xfrm>
                <a:off x="7248024" y="4815185"/>
                <a:ext cx="397044" cy="528398"/>
              </a:xfrm>
              <a:prstGeom prst="rect">
                <a:avLst/>
              </a:prstGeom>
              <a:noFill/>
            </p:spPr>
          </p:pic>
          <p:pic>
            <p:nvPicPr>
              <p:cNvPr id="521" name="Picture 2" descr="C:\Program Files\Microsoft Resource DVD Artwork\DVD_ART\Artwork_Imagery\HARDWARE_IMAGERY\Illustration - Misc Hardware\XML Icons\Server.png"/>
              <p:cNvPicPr>
                <a:picLocks noChangeAspect="1" noChangeArrowheads="1"/>
              </p:cNvPicPr>
              <p:nvPr/>
            </p:nvPicPr>
            <p:blipFill>
              <a:blip r:embed="rId4" cstate="email"/>
              <a:stretch>
                <a:fillRect/>
              </a:stretch>
            </p:blipFill>
            <p:spPr bwMode="auto">
              <a:xfrm>
                <a:off x="8252867" y="4851737"/>
                <a:ext cx="378800" cy="518359"/>
              </a:xfrm>
              <a:prstGeom prst="rect">
                <a:avLst/>
              </a:prstGeom>
              <a:noFill/>
            </p:spPr>
          </p:pic>
          <p:grpSp>
            <p:nvGrpSpPr>
              <p:cNvPr id="195" name="Group 26"/>
              <p:cNvGrpSpPr/>
              <p:nvPr/>
            </p:nvGrpSpPr>
            <p:grpSpPr>
              <a:xfrm>
                <a:off x="5577357" y="4805463"/>
                <a:ext cx="987253" cy="447476"/>
                <a:chOff x="5148259" y="3209684"/>
                <a:chExt cx="1395792" cy="697896"/>
              </a:xfrm>
            </p:grpSpPr>
            <p:sp>
              <p:nvSpPr>
                <p:cNvPr id="529" name="Rounded Rectangle 528"/>
                <p:cNvSpPr/>
                <p:nvPr/>
              </p:nvSpPr>
              <p:spPr>
                <a:xfrm>
                  <a:off x="5148259" y="3209684"/>
                  <a:ext cx="1395792" cy="697896"/>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0" name="Rounded Rectangle 529"/>
                <p:cNvSpPr/>
                <p:nvPr/>
              </p:nvSpPr>
              <p:spPr>
                <a:xfrm>
                  <a:off x="5200065" y="3289300"/>
                  <a:ext cx="232869" cy="124460"/>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531" name="Rounded Rectangle 530"/>
                <p:cNvSpPr/>
                <p:nvPr/>
              </p:nvSpPr>
              <p:spPr>
                <a:xfrm>
                  <a:off x="5713412" y="3352800"/>
                  <a:ext cx="232869" cy="1244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532" name="Rounded Rectangle 531"/>
                <p:cNvSpPr/>
                <p:nvPr/>
              </p:nvSpPr>
              <p:spPr>
                <a:xfrm>
                  <a:off x="5277688" y="3631565"/>
                  <a:ext cx="232869" cy="12446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533" name="Elbow Connector 532"/>
                <p:cNvCxnSpPr>
                  <a:stCxn id="530" idx="3"/>
                  <a:endCxn id="531" idx="1"/>
                </p:cNvCxnSpPr>
                <p:nvPr/>
              </p:nvCxnSpPr>
              <p:spPr>
                <a:xfrm>
                  <a:off x="5432934" y="3351530"/>
                  <a:ext cx="280478" cy="63500"/>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534" name="Elbow Connector 533"/>
                <p:cNvCxnSpPr>
                  <a:stCxn id="531" idx="2"/>
                  <a:endCxn id="532" idx="0"/>
                </p:cNvCxnSpPr>
                <p:nvPr/>
              </p:nvCxnSpPr>
              <p:spPr>
                <a:xfrm rot="5400000">
                  <a:off x="5534833" y="3336550"/>
                  <a:ext cx="154305" cy="435724"/>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535" name="Rounded Rectangle 534"/>
                <p:cNvSpPr/>
                <p:nvPr/>
              </p:nvSpPr>
              <p:spPr>
                <a:xfrm>
                  <a:off x="6246812" y="3581400"/>
                  <a:ext cx="232869" cy="12446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536" name="Shape 82"/>
                <p:cNvCxnSpPr>
                  <a:stCxn id="531" idx="3"/>
                  <a:endCxn id="535" idx="0"/>
                </p:cNvCxnSpPr>
                <p:nvPr/>
              </p:nvCxnSpPr>
              <p:spPr>
                <a:xfrm>
                  <a:off x="5946281" y="3415030"/>
                  <a:ext cx="416966" cy="166370"/>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537" name="Shape 536"/>
                <p:cNvCxnSpPr>
                  <a:stCxn id="535" idx="2"/>
                  <a:endCxn id="538" idx="3"/>
                </p:cNvCxnSpPr>
                <p:nvPr/>
              </p:nvCxnSpPr>
              <p:spPr>
                <a:xfrm rot="5400000">
                  <a:off x="6185879" y="3542462"/>
                  <a:ext cx="13970" cy="340766"/>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538" name="Rounded Rectangle 537"/>
                <p:cNvSpPr/>
                <p:nvPr/>
              </p:nvSpPr>
              <p:spPr>
                <a:xfrm>
                  <a:off x="5789612" y="3657600"/>
                  <a:ext cx="232869" cy="1244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grpSp>
          <p:sp>
            <p:nvSpPr>
              <p:cNvPr id="523" name="Right Arrow 522"/>
              <p:cNvSpPr/>
              <p:nvPr/>
            </p:nvSpPr>
            <p:spPr bwMode="auto">
              <a:xfrm>
                <a:off x="6692630"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sp>
            <p:nvSpPr>
              <p:cNvPr id="524" name="Right Arrow 523"/>
              <p:cNvSpPr/>
              <p:nvPr/>
            </p:nvSpPr>
            <p:spPr bwMode="auto">
              <a:xfrm>
                <a:off x="5019472"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nvGrpSpPr>
              <p:cNvPr id="196" name="Group 415"/>
              <p:cNvGrpSpPr/>
              <p:nvPr/>
            </p:nvGrpSpPr>
            <p:grpSpPr>
              <a:xfrm>
                <a:off x="4110534" y="4726951"/>
                <a:ext cx="894601" cy="747423"/>
                <a:chOff x="3990220" y="-2600325"/>
                <a:chExt cx="3299580" cy="2756741"/>
              </a:xfrm>
            </p:grpSpPr>
            <p:pic>
              <p:nvPicPr>
                <p:cNvPr id="527" name="Picture 2" descr="C:\Program Files\Microsoft Resource DVD Artwork\DVD_ART\Artwork_Imagery\HARDWARE_IMAGERY\Illustration - Misc Hardware\Windows Vista Illustration Icons\Computer.png"/>
                <p:cNvPicPr>
                  <a:picLocks noChangeAspect="1" noChangeArrowheads="1"/>
                </p:cNvPicPr>
                <p:nvPr/>
              </p:nvPicPr>
              <p:blipFill>
                <a:blip r:embed="rId5" cstate="email"/>
                <a:srcRect/>
                <a:stretch>
                  <a:fillRect/>
                </a:stretch>
              </p:blipFill>
              <p:spPr bwMode="auto">
                <a:xfrm>
                  <a:off x="4851400" y="-2600325"/>
                  <a:ext cx="2438400" cy="2438400"/>
                </a:xfrm>
                <a:prstGeom prst="rect">
                  <a:avLst/>
                </a:prstGeom>
                <a:noFill/>
              </p:spPr>
            </p:pic>
            <p:pic>
              <p:nvPicPr>
                <p:cNvPr id="528" name="Picture 3" descr="C:\Program Files\Microsoft Resource DVD Artwork\DVD_ART\Artwork_Imagery\HARDWARE_IMAGERY\Illustration - Misc Hardware\Windows Vista Illustration Icons\Female User.png"/>
                <p:cNvPicPr>
                  <a:picLocks noChangeAspect="1" noChangeArrowheads="1"/>
                </p:cNvPicPr>
                <p:nvPr/>
              </p:nvPicPr>
              <p:blipFill>
                <a:blip r:embed="rId6" cstate="email"/>
                <a:srcRect/>
                <a:stretch>
                  <a:fillRect/>
                </a:stretch>
              </p:blipFill>
              <p:spPr bwMode="auto">
                <a:xfrm>
                  <a:off x="3990220" y="-2367710"/>
                  <a:ext cx="2438400" cy="2524126"/>
                </a:xfrm>
                <a:prstGeom prst="rect">
                  <a:avLst/>
                </a:prstGeom>
                <a:noFill/>
              </p:spPr>
            </p:pic>
          </p:grpSp>
          <p:sp>
            <p:nvSpPr>
              <p:cNvPr id="526" name="Right Arrow 525"/>
              <p:cNvSpPr/>
              <p:nvPr/>
            </p:nvSpPr>
            <p:spPr bwMode="auto">
              <a:xfrm>
                <a:off x="7715315"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grpSp>
      <p:grpSp>
        <p:nvGrpSpPr>
          <p:cNvPr id="197" name="Group 538"/>
          <p:cNvGrpSpPr/>
          <p:nvPr/>
        </p:nvGrpSpPr>
        <p:grpSpPr>
          <a:xfrm>
            <a:off x="3150986" y="5110006"/>
            <a:ext cx="5263981" cy="625799"/>
            <a:chOff x="2693777" y="1118775"/>
            <a:chExt cx="5263981" cy="625799"/>
          </a:xfrm>
        </p:grpSpPr>
        <p:sp>
          <p:nvSpPr>
            <p:cNvPr id="540" name="Rounded Rectangle 539"/>
            <p:cNvSpPr/>
            <p:nvPr/>
          </p:nvSpPr>
          <p:spPr bwMode="auto">
            <a:xfrm rot="5400000">
              <a:off x="5058989" y="-1218370"/>
              <a:ext cx="533558" cy="5263981"/>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grpSp>
          <p:nvGrpSpPr>
            <p:cNvPr id="198" name="Group 540"/>
            <p:cNvGrpSpPr/>
            <p:nvPr/>
          </p:nvGrpSpPr>
          <p:grpSpPr>
            <a:xfrm>
              <a:off x="4036397" y="1118782"/>
              <a:ext cx="3785432" cy="625800"/>
              <a:chOff x="4110534" y="4726951"/>
              <a:chExt cx="4521133" cy="747423"/>
            </a:xfrm>
          </p:grpSpPr>
          <p:pic>
            <p:nvPicPr>
              <p:cNvPr id="542" name="Picture 6" descr="C:\Program Files\Microsoft Resource DVD Artwork\DVD_ART\Artwork_Imagery\HARDWARE_IMAGERY\Illustration - Misc Hardware\XML Icons\Database blue.png"/>
              <p:cNvPicPr>
                <a:picLocks noChangeAspect="1" noChangeArrowheads="1"/>
              </p:cNvPicPr>
              <p:nvPr/>
            </p:nvPicPr>
            <p:blipFill>
              <a:blip r:embed="rId3" cstate="email"/>
              <a:stretch>
                <a:fillRect/>
              </a:stretch>
            </p:blipFill>
            <p:spPr bwMode="auto">
              <a:xfrm>
                <a:off x="7248024" y="4815185"/>
                <a:ext cx="397044" cy="528398"/>
              </a:xfrm>
              <a:prstGeom prst="rect">
                <a:avLst/>
              </a:prstGeom>
              <a:noFill/>
            </p:spPr>
          </p:pic>
          <p:pic>
            <p:nvPicPr>
              <p:cNvPr id="543" name="Picture 2" descr="C:\Program Files\Microsoft Resource DVD Artwork\DVD_ART\Artwork_Imagery\HARDWARE_IMAGERY\Illustration - Misc Hardware\XML Icons\Server.png"/>
              <p:cNvPicPr>
                <a:picLocks noChangeAspect="1" noChangeArrowheads="1"/>
              </p:cNvPicPr>
              <p:nvPr/>
            </p:nvPicPr>
            <p:blipFill>
              <a:blip r:embed="rId4" cstate="email"/>
              <a:stretch>
                <a:fillRect/>
              </a:stretch>
            </p:blipFill>
            <p:spPr bwMode="auto">
              <a:xfrm>
                <a:off x="8252867" y="4851737"/>
                <a:ext cx="378800" cy="518359"/>
              </a:xfrm>
              <a:prstGeom prst="rect">
                <a:avLst/>
              </a:prstGeom>
              <a:noFill/>
            </p:spPr>
          </p:pic>
          <p:grpSp>
            <p:nvGrpSpPr>
              <p:cNvPr id="201" name="Group 26"/>
              <p:cNvGrpSpPr/>
              <p:nvPr/>
            </p:nvGrpSpPr>
            <p:grpSpPr>
              <a:xfrm>
                <a:off x="5577357" y="4805463"/>
                <a:ext cx="987253" cy="447476"/>
                <a:chOff x="5148259" y="3209684"/>
                <a:chExt cx="1395792" cy="697896"/>
              </a:xfrm>
            </p:grpSpPr>
            <p:sp>
              <p:nvSpPr>
                <p:cNvPr id="551" name="Rounded Rectangle 550"/>
                <p:cNvSpPr/>
                <p:nvPr/>
              </p:nvSpPr>
              <p:spPr>
                <a:xfrm>
                  <a:off x="5148259" y="3209684"/>
                  <a:ext cx="1395792" cy="697896"/>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52" name="Rounded Rectangle 551"/>
                <p:cNvSpPr/>
                <p:nvPr/>
              </p:nvSpPr>
              <p:spPr>
                <a:xfrm>
                  <a:off x="5200065" y="3289300"/>
                  <a:ext cx="232869" cy="124460"/>
                </a:xfrm>
                <a:prstGeom prst="roundRect">
                  <a:avLst/>
                </a:prstGeom>
                <a:gradFill>
                  <a:gsLst>
                    <a:gs pos="0">
                      <a:schemeClr val="accent1">
                        <a:shade val="15000"/>
                        <a:satMod val="180000"/>
                      </a:schemeClr>
                    </a:gs>
                    <a:gs pos="50000">
                      <a:schemeClr val="accent1">
                        <a:shade val="45000"/>
                        <a:satMod val="170000"/>
                        <a:alpha val="44000"/>
                      </a:schemeClr>
                    </a:gs>
                    <a:gs pos="70000">
                      <a:schemeClr val="accent1">
                        <a:tint val="99000"/>
                        <a:shade val="65000"/>
                        <a:satMod val="155000"/>
                        <a:alpha val="54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553" name="Rounded Rectangle 552"/>
                <p:cNvSpPr/>
                <p:nvPr/>
              </p:nvSpPr>
              <p:spPr>
                <a:xfrm>
                  <a:off x="5713412" y="3352800"/>
                  <a:ext cx="232869" cy="1244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sp>
              <p:nvSpPr>
                <p:cNvPr id="554" name="Rounded Rectangle 553"/>
                <p:cNvSpPr/>
                <p:nvPr/>
              </p:nvSpPr>
              <p:spPr>
                <a:xfrm>
                  <a:off x="5277688" y="3631565"/>
                  <a:ext cx="232869" cy="12446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555" name="Elbow Connector 554"/>
                <p:cNvCxnSpPr>
                  <a:stCxn id="552" idx="3"/>
                  <a:endCxn id="553" idx="1"/>
                </p:cNvCxnSpPr>
                <p:nvPr/>
              </p:nvCxnSpPr>
              <p:spPr>
                <a:xfrm>
                  <a:off x="5432934" y="3351530"/>
                  <a:ext cx="280478" cy="63500"/>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556" name="Elbow Connector 555"/>
                <p:cNvCxnSpPr>
                  <a:stCxn id="553" idx="2"/>
                  <a:endCxn id="554" idx="0"/>
                </p:cNvCxnSpPr>
                <p:nvPr/>
              </p:nvCxnSpPr>
              <p:spPr>
                <a:xfrm rot="5400000">
                  <a:off x="5534833" y="3336550"/>
                  <a:ext cx="154305" cy="435724"/>
                </a:xfrm>
                <a:prstGeom prst="bentConnector3">
                  <a:avLst>
                    <a:gd name="adj1"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557" name="Rounded Rectangle 556"/>
                <p:cNvSpPr/>
                <p:nvPr/>
              </p:nvSpPr>
              <p:spPr>
                <a:xfrm>
                  <a:off x="6246812" y="3581400"/>
                  <a:ext cx="232869" cy="12446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cxnSp>
              <p:nvCxnSpPr>
                <p:cNvPr id="558" name="Shape 82"/>
                <p:cNvCxnSpPr>
                  <a:stCxn id="553" idx="3"/>
                  <a:endCxn id="557" idx="0"/>
                </p:cNvCxnSpPr>
                <p:nvPr/>
              </p:nvCxnSpPr>
              <p:spPr>
                <a:xfrm>
                  <a:off x="5946281" y="3415030"/>
                  <a:ext cx="416966" cy="166370"/>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559" name="Shape 558"/>
                <p:cNvCxnSpPr>
                  <a:stCxn id="557" idx="2"/>
                  <a:endCxn id="560" idx="3"/>
                </p:cNvCxnSpPr>
                <p:nvPr/>
              </p:nvCxnSpPr>
              <p:spPr>
                <a:xfrm rot="5400000">
                  <a:off x="6185879" y="3542462"/>
                  <a:ext cx="13970" cy="340766"/>
                </a:xfrm>
                <a:prstGeom prst="bentConnector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gradFill flip="none" rotWithShape="1">
                    <a:gsLst>
                      <a:gs pos="0">
                        <a:schemeClr val="accent1">
                          <a:tint val="66000"/>
                          <a:satMod val="160000"/>
                          <a:alpha val="3000"/>
                        </a:schemeClr>
                      </a:gs>
                      <a:gs pos="50000">
                        <a:schemeClr val="accent1">
                          <a:tint val="44500"/>
                          <a:satMod val="160000"/>
                        </a:schemeClr>
                      </a:gs>
                      <a:gs pos="100000">
                        <a:schemeClr val="accent1">
                          <a:tint val="23500"/>
                          <a:satMod val="160000"/>
                        </a:schemeClr>
                      </a:gs>
                    </a:gsLst>
                    <a:lin ang="27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560" name="Rounded Rectangle 559"/>
                <p:cNvSpPr/>
                <p:nvPr/>
              </p:nvSpPr>
              <p:spPr>
                <a:xfrm>
                  <a:off x="5789612" y="3657600"/>
                  <a:ext cx="232869" cy="1244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solidFill>
                      <a:schemeClr val="tx1"/>
                    </a:solidFill>
                    <a:effectLst>
                      <a:outerShdw blurRad="38100" dist="38100" dir="2700000" algn="tl">
                        <a:srgbClr val="000000">
                          <a:alpha val="43137"/>
                        </a:srgbClr>
                      </a:outerShdw>
                    </a:effectLst>
                    <a:latin typeface="Segoe" pitchFamily="34" charset="0"/>
                  </a:endParaRPr>
                </a:p>
              </p:txBody>
            </p:sp>
          </p:grpSp>
          <p:sp>
            <p:nvSpPr>
              <p:cNvPr id="545" name="Right Arrow 544"/>
              <p:cNvSpPr/>
              <p:nvPr/>
            </p:nvSpPr>
            <p:spPr bwMode="auto">
              <a:xfrm>
                <a:off x="6692630"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sp>
            <p:nvSpPr>
              <p:cNvPr id="546" name="Right Arrow 545"/>
              <p:cNvSpPr/>
              <p:nvPr/>
            </p:nvSpPr>
            <p:spPr bwMode="auto">
              <a:xfrm>
                <a:off x="5019472"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nvGrpSpPr>
              <p:cNvPr id="202" name="Group 415"/>
              <p:cNvGrpSpPr/>
              <p:nvPr/>
            </p:nvGrpSpPr>
            <p:grpSpPr>
              <a:xfrm>
                <a:off x="4110534" y="4726951"/>
                <a:ext cx="894601" cy="747423"/>
                <a:chOff x="3990220" y="-2600325"/>
                <a:chExt cx="3299580" cy="2756741"/>
              </a:xfrm>
            </p:grpSpPr>
            <p:pic>
              <p:nvPicPr>
                <p:cNvPr id="549" name="Picture 2" descr="C:\Program Files\Microsoft Resource DVD Artwork\DVD_ART\Artwork_Imagery\HARDWARE_IMAGERY\Illustration - Misc Hardware\Windows Vista Illustration Icons\Computer.png"/>
                <p:cNvPicPr>
                  <a:picLocks noChangeAspect="1" noChangeArrowheads="1"/>
                </p:cNvPicPr>
                <p:nvPr/>
              </p:nvPicPr>
              <p:blipFill>
                <a:blip r:embed="rId5" cstate="email"/>
                <a:srcRect/>
                <a:stretch>
                  <a:fillRect/>
                </a:stretch>
              </p:blipFill>
              <p:spPr bwMode="auto">
                <a:xfrm>
                  <a:off x="4851400" y="-2600325"/>
                  <a:ext cx="2438400" cy="2438400"/>
                </a:xfrm>
                <a:prstGeom prst="rect">
                  <a:avLst/>
                </a:prstGeom>
                <a:noFill/>
              </p:spPr>
            </p:pic>
            <p:pic>
              <p:nvPicPr>
                <p:cNvPr id="550" name="Picture 3" descr="C:\Program Files\Microsoft Resource DVD Artwork\DVD_ART\Artwork_Imagery\HARDWARE_IMAGERY\Illustration - Misc Hardware\Windows Vista Illustration Icons\Female User.png"/>
                <p:cNvPicPr>
                  <a:picLocks noChangeAspect="1" noChangeArrowheads="1"/>
                </p:cNvPicPr>
                <p:nvPr/>
              </p:nvPicPr>
              <p:blipFill>
                <a:blip r:embed="rId6" cstate="email"/>
                <a:srcRect/>
                <a:stretch>
                  <a:fillRect/>
                </a:stretch>
              </p:blipFill>
              <p:spPr bwMode="auto">
                <a:xfrm>
                  <a:off x="3990220" y="-2367710"/>
                  <a:ext cx="2438400" cy="2524126"/>
                </a:xfrm>
                <a:prstGeom prst="rect">
                  <a:avLst/>
                </a:prstGeom>
                <a:noFill/>
              </p:spPr>
            </p:pic>
          </p:grpSp>
          <p:sp>
            <p:nvSpPr>
              <p:cNvPr id="548" name="Right Arrow 547"/>
              <p:cNvSpPr/>
              <p:nvPr/>
            </p:nvSpPr>
            <p:spPr bwMode="auto">
              <a:xfrm>
                <a:off x="7715315" y="4863830"/>
                <a:ext cx="489162" cy="42801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dirty="0" smtClean="0"/>
              </a:p>
            </p:txBody>
          </p:sp>
        </p:grpSp>
      </p:gr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67">
                                            <p:txEl>
                                              <p:pRg st="0" end="0"/>
                                            </p:txEl>
                                          </p:spTgt>
                                        </p:tgtEl>
                                        <p:attrNameLst>
                                          <p:attrName>style.visibility</p:attrName>
                                        </p:attrNameLst>
                                      </p:cBhvr>
                                      <p:to>
                                        <p:strVal val="visible"/>
                                      </p:to>
                                    </p:set>
                                    <p:animEffect transition="in" filter="blinds(horizontal)">
                                      <p:cBhvr>
                                        <p:cTn id="7" dur="500"/>
                                        <p:tgtEl>
                                          <p:spTgt spid="4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67">
                                            <p:txEl>
                                              <p:pRg st="1" end="1"/>
                                            </p:txEl>
                                          </p:spTgt>
                                        </p:tgtEl>
                                        <p:attrNameLst>
                                          <p:attrName>style.visibility</p:attrName>
                                        </p:attrNameLst>
                                      </p:cBhvr>
                                      <p:to>
                                        <p:strVal val="visible"/>
                                      </p:to>
                                    </p:set>
                                    <p:animEffect transition="in" filter="blinds(horizontal)">
                                      <p:cBhvr>
                                        <p:cTn id="10" dur="500"/>
                                        <p:tgtEl>
                                          <p:spTgt spid="46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67">
                                            <p:txEl>
                                              <p:pRg st="2" end="2"/>
                                            </p:txEl>
                                          </p:spTgt>
                                        </p:tgtEl>
                                        <p:attrNameLst>
                                          <p:attrName>style.visibility</p:attrName>
                                        </p:attrNameLst>
                                      </p:cBhvr>
                                      <p:to>
                                        <p:strVal val="visible"/>
                                      </p:to>
                                    </p:set>
                                    <p:animEffect transition="in" filter="blinds(horizontal)">
                                      <p:cBhvr>
                                        <p:cTn id="13" dur="500"/>
                                        <p:tgtEl>
                                          <p:spTgt spid="46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67">
                                            <p:txEl>
                                              <p:pRg st="3" end="3"/>
                                            </p:txEl>
                                          </p:spTgt>
                                        </p:tgtEl>
                                        <p:attrNameLst>
                                          <p:attrName>style.visibility</p:attrName>
                                        </p:attrNameLst>
                                      </p:cBhvr>
                                      <p:to>
                                        <p:strVal val="visible"/>
                                      </p:to>
                                    </p:set>
                                    <p:animEffect transition="in" filter="blinds(horizontal)">
                                      <p:cBhvr>
                                        <p:cTn id="16" dur="500"/>
                                        <p:tgtEl>
                                          <p:spTgt spid="46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67">
                                            <p:txEl>
                                              <p:pRg st="4" end="4"/>
                                            </p:txEl>
                                          </p:spTgt>
                                        </p:tgtEl>
                                        <p:attrNameLst>
                                          <p:attrName>style.visibility</p:attrName>
                                        </p:attrNameLst>
                                      </p:cBhvr>
                                      <p:to>
                                        <p:strVal val="visible"/>
                                      </p:to>
                                    </p:set>
                                    <p:animEffect transition="in" filter="blinds(horizontal)">
                                      <p:cBhvr>
                                        <p:cTn id="19" dur="500"/>
                                        <p:tgtEl>
                                          <p:spTgt spid="46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67">
                                            <p:txEl>
                                              <p:pRg st="5" end="5"/>
                                            </p:txEl>
                                          </p:spTgt>
                                        </p:tgtEl>
                                        <p:attrNameLst>
                                          <p:attrName>style.visibility</p:attrName>
                                        </p:attrNameLst>
                                      </p:cBhvr>
                                      <p:to>
                                        <p:strVal val="visible"/>
                                      </p:to>
                                    </p:set>
                                    <p:animEffect transition="in" filter="blinds(horizontal)">
                                      <p:cBhvr>
                                        <p:cTn id="22" dur="500"/>
                                        <p:tgtEl>
                                          <p:spTgt spid="46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67">
                                            <p:txEl>
                                              <p:pRg st="6" end="6"/>
                                            </p:txEl>
                                          </p:spTgt>
                                        </p:tgtEl>
                                        <p:attrNameLst>
                                          <p:attrName>style.visibility</p:attrName>
                                        </p:attrNameLst>
                                      </p:cBhvr>
                                      <p:to>
                                        <p:strVal val="visible"/>
                                      </p:to>
                                    </p:set>
                                    <p:animEffect transition="in" filter="blinds(horizontal)">
                                      <p:cBhvr>
                                        <p:cTn id="25" dur="500"/>
                                        <p:tgtEl>
                                          <p:spTgt spid="467">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67">
                                            <p:txEl>
                                              <p:pRg st="7" end="7"/>
                                            </p:txEl>
                                          </p:spTgt>
                                        </p:tgtEl>
                                        <p:attrNameLst>
                                          <p:attrName>style.visibility</p:attrName>
                                        </p:attrNameLst>
                                      </p:cBhvr>
                                      <p:to>
                                        <p:strVal val="visible"/>
                                      </p:to>
                                    </p:set>
                                    <p:animEffect transition="in" filter="blinds(horizontal)">
                                      <p:cBhvr>
                                        <p:cTn id="28" dur="500"/>
                                        <p:tgtEl>
                                          <p:spTgt spid="467">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67">
                                            <p:txEl>
                                              <p:pRg st="8" end="8"/>
                                            </p:txEl>
                                          </p:spTgt>
                                        </p:tgtEl>
                                        <p:attrNameLst>
                                          <p:attrName>style.visibility</p:attrName>
                                        </p:attrNameLst>
                                      </p:cBhvr>
                                      <p:to>
                                        <p:strVal val="visible"/>
                                      </p:to>
                                    </p:set>
                                    <p:animEffect transition="in" filter="blinds(horizontal)">
                                      <p:cBhvr>
                                        <p:cTn id="31" dur="500"/>
                                        <p:tgtEl>
                                          <p:spTgt spid="467">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par>
                          <p:cTn id="37" fill="hold">
                            <p:stCondLst>
                              <p:cond delay="500"/>
                            </p:stCondLst>
                            <p:childTnLst>
                              <p:par>
                                <p:cTn id="38" presetID="3" presetClass="entr" presetSubtype="1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par>
                          <p:cTn id="41" fill="hold">
                            <p:stCondLst>
                              <p:cond delay="1000"/>
                            </p:stCondLst>
                            <p:childTnLst>
                              <p:par>
                                <p:cTn id="42" presetID="3" presetClass="entr" presetSubtype="1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par>
                          <p:cTn id="45" fill="hold">
                            <p:stCondLst>
                              <p:cond delay="1500"/>
                            </p:stCondLst>
                            <p:childTnLst>
                              <p:par>
                                <p:cTn id="46" presetID="3" presetClass="entr" presetSubtype="1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childTnLst>
                          </p:cTn>
                        </p:par>
                        <p:par>
                          <p:cTn id="49" fill="hold">
                            <p:stCondLst>
                              <p:cond delay="2000"/>
                            </p:stCondLst>
                            <p:childTnLst>
                              <p:par>
                                <p:cTn id="50" presetID="3" presetClass="entr" presetSubtype="1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par>
                          <p:cTn id="53" fill="hold">
                            <p:stCondLst>
                              <p:cond delay="2500"/>
                            </p:stCondLst>
                            <p:childTnLst>
                              <p:par>
                                <p:cTn id="54" presetID="3" presetClass="entr" presetSubtype="1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linds(horizontal)">
                                      <p:cBhvr>
                                        <p:cTn id="56" dur="500"/>
                                        <p:tgtEl>
                                          <p:spTgt spid="25"/>
                                        </p:tgtEl>
                                      </p:cBhvr>
                                    </p:animEffect>
                                  </p:childTnLst>
                                </p:cTn>
                              </p:par>
                            </p:childTnLst>
                          </p:cTn>
                        </p:par>
                        <p:par>
                          <p:cTn id="57" fill="hold">
                            <p:stCondLst>
                              <p:cond delay="3000"/>
                            </p:stCondLst>
                            <p:childTnLst>
                              <p:par>
                                <p:cTn id="58" presetID="3" presetClass="entr" presetSubtype="1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childTnLst>
                          </p:cTn>
                        </p:par>
                        <p:par>
                          <p:cTn id="61" fill="hold">
                            <p:stCondLst>
                              <p:cond delay="3500"/>
                            </p:stCondLst>
                            <p:childTnLst>
                              <p:par>
                                <p:cTn id="62" presetID="3" presetClass="entr" presetSubtype="10" fill="hold" nodeType="afterEffect">
                                  <p:stCondLst>
                                    <p:cond delay="0"/>
                                  </p:stCondLst>
                                  <p:childTnLst>
                                    <p:set>
                                      <p:cBhvr>
                                        <p:cTn id="63" dur="1" fill="hold">
                                          <p:stCondLst>
                                            <p:cond delay="0"/>
                                          </p:stCondLst>
                                        </p:cTn>
                                        <p:tgtEl>
                                          <p:spTgt spid="193"/>
                                        </p:tgtEl>
                                        <p:attrNameLst>
                                          <p:attrName>style.visibility</p:attrName>
                                        </p:attrNameLst>
                                      </p:cBhvr>
                                      <p:to>
                                        <p:strVal val="visible"/>
                                      </p:to>
                                    </p:set>
                                    <p:animEffect transition="in" filter="blinds(horizontal)">
                                      <p:cBhvr>
                                        <p:cTn id="64" dur="500"/>
                                        <p:tgtEl>
                                          <p:spTgt spid="193"/>
                                        </p:tgtEl>
                                      </p:cBhvr>
                                    </p:animEffect>
                                  </p:childTnLst>
                                </p:cTn>
                              </p:par>
                            </p:childTnLst>
                          </p:cTn>
                        </p:par>
                        <p:par>
                          <p:cTn id="65" fill="hold">
                            <p:stCondLst>
                              <p:cond delay="4000"/>
                            </p:stCondLst>
                            <p:childTnLst>
                              <p:par>
                                <p:cTn id="66" presetID="3" presetClass="entr" presetSubtype="10" fill="hold" nodeType="afterEffect">
                                  <p:stCondLst>
                                    <p:cond delay="0"/>
                                  </p:stCondLst>
                                  <p:childTnLst>
                                    <p:set>
                                      <p:cBhvr>
                                        <p:cTn id="67" dur="1" fill="hold">
                                          <p:stCondLst>
                                            <p:cond delay="0"/>
                                          </p:stCondLst>
                                        </p:cTn>
                                        <p:tgtEl>
                                          <p:spTgt spid="197"/>
                                        </p:tgtEl>
                                        <p:attrNameLst>
                                          <p:attrName>style.visibility</p:attrName>
                                        </p:attrNameLst>
                                      </p:cBhvr>
                                      <p:to>
                                        <p:strVal val="visible"/>
                                      </p:to>
                                    </p:set>
                                    <p:animEffect transition="in" filter="blinds(horizontal)">
                                      <p:cBhvr>
                                        <p:cTn id="68" dur="500"/>
                                        <p:tgtEl>
                                          <p:spTgt spid="197"/>
                                        </p:tgtEl>
                                      </p:cBhvr>
                                    </p:animEffect>
                                  </p:childTnLst>
                                </p:cTn>
                              </p:par>
                            </p:childTnLst>
                          </p:cTn>
                        </p:par>
                        <p:par>
                          <p:cTn id="69" fill="hold">
                            <p:stCondLst>
                              <p:cond delay="4500"/>
                            </p:stCondLst>
                            <p:childTnLst>
                              <p:par>
                                <p:cTn id="70" presetID="3" presetClass="entr" presetSubtype="10"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linds(horizontal)">
                                      <p:cBhvr>
                                        <p:cTn id="7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bwMode="auto">
          <a:xfrm rot="10800000">
            <a:off x="200132" y="304798"/>
            <a:ext cx="5649685" cy="5744309"/>
          </a:xfrm>
          <a:prstGeom prst="roundRect">
            <a:avLst>
              <a:gd name="adj" fmla="val 4721"/>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140" name="Rounded Rectangle 139"/>
          <p:cNvSpPr/>
          <p:nvPr/>
        </p:nvSpPr>
        <p:spPr bwMode="auto">
          <a:xfrm>
            <a:off x="6061075" y="665205"/>
            <a:ext cx="3082925" cy="3946357"/>
          </a:xfrm>
          <a:prstGeom prst="roundRect">
            <a:avLst>
              <a:gd name="adj" fmla="val 15467"/>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endParaRPr>
          </a:p>
        </p:txBody>
      </p:sp>
      <p:sp>
        <p:nvSpPr>
          <p:cNvPr id="67" name="Text Placeholder 4"/>
          <p:cNvSpPr txBox="1">
            <a:spLocks/>
          </p:cNvSpPr>
          <p:nvPr/>
        </p:nvSpPr>
        <p:spPr>
          <a:xfrm>
            <a:off x="6061075" y="650875"/>
            <a:ext cx="3075258" cy="3214795"/>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Autofit/>
          </a:bodyPr>
          <a:lstStyle/>
          <a:p>
            <a:pPr algn="ctr"/>
            <a:r>
              <a:rPr lang="en-US" sz="2000" b="1" dirty="0" smtClean="0">
                <a:solidFill>
                  <a:schemeClr val="bg1"/>
                </a:solidFill>
              </a:rPr>
              <a:t>Modeling Language</a:t>
            </a:r>
          </a:p>
          <a:p>
            <a:pPr algn="ctr"/>
            <a:r>
              <a:rPr lang="en-US" sz="2000" dirty="0" smtClean="0">
                <a:solidFill>
                  <a:schemeClr val="bg1"/>
                </a:solidFill>
              </a:rPr>
              <a:t>An approachable, mainstream, textual modeling language for describing both data (e.g. requirements) and behavior (</a:t>
            </a:r>
            <a:r>
              <a:rPr lang="en-US" sz="2000" dirty="0" err="1" smtClean="0">
                <a:solidFill>
                  <a:schemeClr val="bg1"/>
                </a:solidFill>
              </a:rPr>
              <a:t>e.g.workflow</a:t>
            </a:r>
            <a:r>
              <a:rPr lang="en-US" sz="2000" dirty="0" smtClean="0">
                <a:solidFill>
                  <a:schemeClr val="bg1"/>
                </a:solidFill>
              </a:rPr>
              <a:t>)</a:t>
            </a:r>
          </a:p>
          <a:p>
            <a:pPr lvl="0" algn="ctr">
              <a:lnSpc>
                <a:spcPct val="90000"/>
              </a:lnSpc>
              <a:spcBef>
                <a:spcPct val="20000"/>
              </a:spcBef>
            </a:pPr>
            <a:endPar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endParaRPr>
          </a:p>
        </p:txBody>
      </p:sp>
      <p:sp>
        <p:nvSpPr>
          <p:cNvPr id="81" name="Text Placeholder 4"/>
          <p:cNvSpPr txBox="1">
            <a:spLocks/>
          </p:cNvSpPr>
          <p:nvPr/>
        </p:nvSpPr>
        <p:spPr>
          <a:xfrm>
            <a:off x="6060449" y="650875"/>
            <a:ext cx="3083551" cy="2946866"/>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rmAutofit/>
          </a:bodyPr>
          <a:lstStyle/>
          <a:p>
            <a:pPr lvl="0" algn="ctr">
              <a:lnSpc>
                <a:spcPct val="90000"/>
              </a:lnSpc>
              <a:spcBef>
                <a:spcPct val="20000"/>
              </a:spcBef>
            </a:pPr>
            <a:r>
              <a:rPr lang="en-US" sz="2000" b="1"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Repository</a:t>
            </a:r>
          </a:p>
          <a:p>
            <a:pPr lvl="0" algn="ctr">
              <a:lnSpc>
                <a:spcPct val="90000"/>
              </a:lnSpc>
              <a:spcBef>
                <a:spcPct val="20000"/>
              </a:spcBef>
            </a:pPr>
            <a:r>
              <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Database to store and </a:t>
            </a:r>
            <a:br>
              <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br>
            <a:r>
              <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share models</a:t>
            </a:r>
          </a:p>
        </p:txBody>
      </p:sp>
      <p:sp>
        <p:nvSpPr>
          <p:cNvPr id="94" name="Text Placeholder 4"/>
          <p:cNvSpPr txBox="1">
            <a:spLocks/>
          </p:cNvSpPr>
          <p:nvPr/>
        </p:nvSpPr>
        <p:spPr>
          <a:xfrm>
            <a:off x="6081823" y="650875"/>
            <a:ext cx="3062177" cy="2678938"/>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Autofit/>
          </a:bodyPr>
          <a:lstStyle/>
          <a:p>
            <a:pPr algn="ctr"/>
            <a:r>
              <a:rPr lang="en-US" sz="2000" b="1" dirty="0" smtClean="0">
                <a:solidFill>
                  <a:schemeClr val="bg1"/>
                </a:solidFill>
              </a:rPr>
              <a:t>Process Server</a:t>
            </a:r>
          </a:p>
          <a:p>
            <a:pPr algn="ctr"/>
            <a:r>
              <a:rPr lang="en-US" sz="2000" dirty="0" smtClean="0">
                <a:solidFill>
                  <a:schemeClr val="bg1"/>
                </a:solidFill>
              </a:rPr>
              <a:t>A full featured execution environment for workflow, rules, and any .NET service.</a:t>
            </a:r>
          </a:p>
          <a:p>
            <a:pPr lvl="0" algn="ctr">
              <a:lnSpc>
                <a:spcPct val="90000"/>
              </a:lnSpc>
              <a:spcBef>
                <a:spcPct val="20000"/>
              </a:spcBef>
            </a:pPr>
            <a:endPar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endParaRPr>
          </a:p>
        </p:txBody>
      </p:sp>
      <p:sp>
        <p:nvSpPr>
          <p:cNvPr id="97" name="Text Placeholder 4"/>
          <p:cNvSpPr txBox="1">
            <a:spLocks/>
          </p:cNvSpPr>
          <p:nvPr/>
        </p:nvSpPr>
        <p:spPr>
          <a:xfrm>
            <a:off x="6079363" y="669272"/>
            <a:ext cx="3082925" cy="2138970"/>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Autofit/>
          </a:bodyPr>
          <a:lstStyle/>
          <a:p>
            <a:pPr lvl="0" algn="ctr">
              <a:lnSpc>
                <a:spcPct val="90000"/>
              </a:lnSpc>
              <a:spcBef>
                <a:spcPct val="20000"/>
              </a:spcBef>
            </a:pPr>
            <a:r>
              <a:rPr lang="en-US" sz="2000" b="1"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Service Bus </a:t>
            </a:r>
          </a:p>
          <a:p>
            <a:pPr lvl="0" algn="ctr">
              <a:lnSpc>
                <a:spcPct val="90000"/>
              </a:lnSpc>
              <a:spcBef>
                <a:spcPct val="20000"/>
              </a:spcBef>
            </a:pPr>
            <a:r>
              <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Allows services to discover and communicate with each other</a:t>
            </a:r>
          </a:p>
        </p:txBody>
      </p:sp>
      <p:sp>
        <p:nvSpPr>
          <p:cNvPr id="139" name="Text Placeholder 4"/>
          <p:cNvSpPr txBox="1">
            <a:spLocks/>
          </p:cNvSpPr>
          <p:nvPr/>
        </p:nvSpPr>
        <p:spPr>
          <a:xfrm>
            <a:off x="6081824" y="650875"/>
            <a:ext cx="3062176" cy="3456629"/>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Autofit/>
          </a:bodyPr>
          <a:lstStyle/>
          <a:p>
            <a:pPr lvl="0" algn="ctr">
              <a:lnSpc>
                <a:spcPct val="90000"/>
              </a:lnSpc>
              <a:spcBef>
                <a:spcPct val="20000"/>
              </a:spcBef>
            </a:pPr>
            <a:r>
              <a:rPr lang="en-US" sz="2000" b="1"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Modeling Tools</a:t>
            </a:r>
          </a:p>
          <a:p>
            <a:pPr lvl="0" algn="ctr">
              <a:lnSpc>
                <a:spcPct val="90000"/>
              </a:lnSpc>
              <a:spcBef>
                <a:spcPct val="20000"/>
              </a:spcBef>
            </a:pPr>
            <a:r>
              <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Create, edit, </a:t>
            </a:r>
            <a:br>
              <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br>
            <a:r>
              <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and browse models</a:t>
            </a:r>
          </a:p>
        </p:txBody>
      </p:sp>
      <p:sp>
        <p:nvSpPr>
          <p:cNvPr id="141" name="Text Placeholder 4"/>
          <p:cNvSpPr txBox="1">
            <a:spLocks/>
          </p:cNvSpPr>
          <p:nvPr/>
        </p:nvSpPr>
        <p:spPr>
          <a:xfrm>
            <a:off x="6081824" y="650875"/>
            <a:ext cx="3062176" cy="3145463"/>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Autofit/>
          </a:bodyPr>
          <a:lstStyle/>
          <a:p>
            <a:pPr algn="ctr"/>
            <a:r>
              <a:rPr lang="en-US" sz="2000" b="1" dirty="0" smtClean="0">
                <a:solidFill>
                  <a:schemeClr val="bg1"/>
                </a:solidFill>
              </a:rPr>
              <a:t>Cloud Services</a:t>
            </a:r>
          </a:p>
          <a:p>
            <a:pPr algn="ctr"/>
            <a:r>
              <a:rPr lang="en-US" sz="2000" dirty="0" smtClean="0">
                <a:solidFill>
                  <a:schemeClr val="bg1"/>
                </a:solidFill>
              </a:rPr>
              <a:t>A set of Microsoft hosted services including a service bus and a process server</a:t>
            </a:r>
            <a:endParaRPr lang="en-US" sz="2000" dirty="0">
              <a:solidFill>
                <a:schemeClr val="bg1"/>
              </a:solidFill>
            </a:endParaRPr>
          </a:p>
        </p:txBody>
      </p:sp>
      <p:sp>
        <p:nvSpPr>
          <p:cNvPr id="50" name="Rounded Rectangle 49"/>
          <p:cNvSpPr/>
          <p:nvPr/>
        </p:nvSpPr>
        <p:spPr bwMode="auto">
          <a:xfrm>
            <a:off x="365046" y="4379062"/>
            <a:ext cx="5349923"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Rectangle 89"/>
          <p:cNvSpPr/>
          <p:nvPr/>
        </p:nvSpPr>
        <p:spPr>
          <a:xfrm>
            <a:off x="2274467" y="4510339"/>
            <a:ext cx="1627946" cy="446276"/>
          </a:xfrm>
          <a:prstGeom prst="rect">
            <a:avLst/>
          </a:prstGeom>
        </p:spPr>
        <p:txBody>
          <a:bodyPr wrap="none">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Service Bus</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blackGray">
          <a:xfrm>
            <a:off x="372792" y="3014480"/>
            <a:ext cx="5336274"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smtClean="0">
                <a:solidFill>
                  <a:srgbClr val="FFFFFF"/>
                </a:solidFill>
                <a:effectLst>
                  <a:outerShdw blurRad="38100" dist="38100" dir="2700000" algn="tl">
                    <a:srgbClr val="000000">
                      <a:alpha val="43137"/>
                    </a:srgbClr>
                  </a:outerShdw>
                </a:effectLst>
                <a:latin typeface="Segoe" pitchFamily="34" charset="0"/>
              </a:rPr>
              <a:t>Model Repository</a:t>
            </a:r>
          </a:p>
        </p:txBody>
      </p:sp>
      <p:grpSp>
        <p:nvGrpSpPr>
          <p:cNvPr id="2" name="Group 24"/>
          <p:cNvGrpSpPr/>
          <p:nvPr/>
        </p:nvGrpSpPr>
        <p:grpSpPr>
          <a:xfrm>
            <a:off x="1360069" y="5070543"/>
            <a:ext cx="3354938" cy="685799"/>
            <a:chOff x="1588446" y="6905353"/>
            <a:chExt cx="4493198" cy="1030290"/>
          </a:xfrm>
        </p:grpSpPr>
        <p:pic>
          <p:nvPicPr>
            <p:cNvPr id="23" name="Picture 74" descr="live-services-electric-wire"/>
            <p:cNvPicPr>
              <a:picLocks noChangeAspect="1" noChangeArrowheads="1"/>
            </p:cNvPicPr>
            <p:nvPr/>
          </p:nvPicPr>
          <p:blipFill>
            <a:blip r:embed="rId3" cstate="email"/>
            <a:stretch>
              <a:fillRect/>
            </a:stretch>
          </p:blipFill>
          <p:spPr bwMode="auto">
            <a:xfrm>
              <a:off x="1588446" y="6905353"/>
              <a:ext cx="4493198" cy="1030290"/>
            </a:xfrm>
            <a:prstGeom prst="rect">
              <a:avLst/>
            </a:prstGeom>
            <a:noFill/>
          </p:spPr>
        </p:pic>
        <p:sp>
          <p:nvSpPr>
            <p:cNvPr id="24" name="TextBox 23"/>
            <p:cNvSpPr txBox="1"/>
            <p:nvPr/>
          </p:nvSpPr>
          <p:spPr>
            <a:xfrm>
              <a:off x="2336830" y="7055026"/>
              <a:ext cx="3084270" cy="670450"/>
            </a:xfrm>
            <a:prstGeom prst="rect">
              <a:avLst/>
            </a:prstGeom>
            <a:noFill/>
          </p:spPr>
          <p:txBody>
            <a:bodyPr wrap="square" rtlCol="0">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Cloud Services</a:t>
              </a:r>
            </a:p>
          </p:txBody>
        </p:sp>
      </p:grpSp>
      <p:sp>
        <p:nvSpPr>
          <p:cNvPr id="45" name="Rounded Rectangle 44"/>
          <p:cNvSpPr/>
          <p:nvPr/>
        </p:nvSpPr>
        <p:spPr bwMode="blackGray">
          <a:xfrm>
            <a:off x="372791" y="1652957"/>
            <a:ext cx="534009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a:xfrm>
            <a:off x="2028936" y="1801833"/>
            <a:ext cx="2159630" cy="446276"/>
          </a:xfrm>
          <a:prstGeom prst="rect">
            <a:avLst/>
          </a:prstGeom>
        </p:spPr>
        <p:txBody>
          <a:bodyPr wrap="none">
            <a:spAutoFit/>
          </a:bodyPr>
          <a:lstStyle/>
          <a:p>
            <a:pPr algn="ctr" defTabSz="914099" fontAlgn="base">
              <a:spcBef>
                <a:spcPct val="0"/>
              </a:spcBef>
              <a:spcAft>
                <a:spcPct val="0"/>
              </a:spcAft>
            </a:pPr>
            <a:r>
              <a:rPr lang="en-US" sz="2300" dirty="0">
                <a:solidFill>
                  <a:srgbClr val="FFFFFF"/>
                </a:solidFill>
                <a:effectLst>
                  <a:outerShdw blurRad="38100" dist="38100" dir="2700000" algn="tl">
                    <a:srgbClr val="000000">
                      <a:alpha val="43137"/>
                    </a:srgbClr>
                  </a:outerShdw>
                </a:effectLst>
                <a:latin typeface="Segoe" pitchFamily="34" charset="0"/>
              </a:rPr>
              <a:t>Modeling Tools</a:t>
            </a:r>
          </a:p>
        </p:txBody>
      </p:sp>
      <p:sp>
        <p:nvSpPr>
          <p:cNvPr id="27" name="Rounded Rectangle 26"/>
          <p:cNvSpPr/>
          <p:nvPr/>
        </p:nvSpPr>
        <p:spPr bwMode="blackGray">
          <a:xfrm>
            <a:off x="376510" y="3696771"/>
            <a:ext cx="533255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smtClean="0">
                <a:solidFill>
                  <a:srgbClr val="FFFFFF"/>
                </a:solidFill>
                <a:effectLst>
                  <a:outerShdw blurRad="38100" dist="38100" dir="2700000" algn="tl">
                    <a:srgbClr val="000000">
                      <a:alpha val="43137"/>
                    </a:srgbClr>
                  </a:outerShdw>
                </a:effectLst>
                <a:latin typeface="Segoe" pitchFamily="34" charset="0"/>
              </a:rPr>
              <a:t>Process Server</a:t>
            </a:r>
          </a:p>
        </p:txBody>
      </p:sp>
      <p:sp>
        <p:nvSpPr>
          <p:cNvPr id="52" name="Rounded Rectangle 51"/>
          <p:cNvSpPr/>
          <p:nvPr/>
        </p:nvSpPr>
        <p:spPr bwMode="auto">
          <a:xfrm>
            <a:off x="372791" y="2335248"/>
            <a:ext cx="5336275" cy="611910"/>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ectangle 57"/>
          <p:cNvSpPr/>
          <p:nvPr/>
        </p:nvSpPr>
        <p:spPr>
          <a:xfrm>
            <a:off x="1724136" y="2402963"/>
            <a:ext cx="2778325" cy="446276"/>
          </a:xfrm>
          <a:prstGeom prst="rect">
            <a:avLst/>
          </a:prstGeom>
        </p:spPr>
        <p:txBody>
          <a:bodyPr wrap="none">
            <a:spAutoFit/>
          </a:bodyPr>
          <a:lstStyle/>
          <a:p>
            <a:pPr algn="ctr" defTabSz="914099" fontAlgn="base">
              <a:spcBef>
                <a:spcPct val="0"/>
              </a:spcBef>
              <a:spcAft>
                <a:spcPct val="0"/>
              </a:spcAft>
            </a:pPr>
            <a:r>
              <a:rPr lang="en-US" sz="2300" dirty="0">
                <a:solidFill>
                  <a:srgbClr val="FFFFFF"/>
                </a:solidFill>
                <a:effectLst>
                  <a:outerShdw blurRad="38100" dist="38100" dir="2700000" algn="tl">
                    <a:srgbClr val="000000">
                      <a:alpha val="43137"/>
                    </a:srgbClr>
                  </a:outerShdw>
                </a:effectLst>
                <a:latin typeface="Segoe" pitchFamily="34" charset="0"/>
              </a:rPr>
              <a:t>Modeling Language</a:t>
            </a:r>
          </a:p>
        </p:txBody>
      </p:sp>
      <p:sp>
        <p:nvSpPr>
          <p:cNvPr id="47" name="Rounded Rectangle 46"/>
          <p:cNvSpPr/>
          <p:nvPr/>
        </p:nvSpPr>
        <p:spPr bwMode="blackGray">
          <a:xfrm>
            <a:off x="893216" y="636629"/>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bg1"/>
              </a:solidFill>
            </a:endParaRPr>
          </a:p>
        </p:txBody>
      </p:sp>
      <p:pic>
        <p:nvPicPr>
          <p:cNvPr id="48" name="Picture 2" descr="C:\Program Files\Microsoft Resource DVD Artwork\DVD_ART\Artwork_Imagery\Shapes and Graphics\Charts and Graphs\diagrams\sdk square.png"/>
          <p:cNvPicPr>
            <a:picLocks noChangeAspect="1" noChangeArrowheads="1"/>
          </p:cNvPicPr>
          <p:nvPr/>
        </p:nvPicPr>
        <p:blipFill>
          <a:blip r:embed="rId4" cstate="email">
            <a:duotone>
              <a:prstClr val="black"/>
              <a:schemeClr val="accent1">
                <a:tint val="45000"/>
                <a:satMod val="400000"/>
              </a:schemeClr>
            </a:duotone>
          </a:blip>
          <a:srcRect/>
          <a:stretch>
            <a:fillRect/>
          </a:stretch>
        </p:blipFill>
        <p:spPr bwMode="auto">
          <a:xfrm>
            <a:off x="1062251" y="897773"/>
            <a:ext cx="643842" cy="530978"/>
          </a:xfrm>
          <a:prstGeom prst="roundRect">
            <a:avLst/>
          </a:prstGeom>
          <a:solidFill>
            <a:srgbClr val="A3C6FF"/>
          </a:solidFill>
        </p:spPr>
      </p:pic>
      <p:sp>
        <p:nvSpPr>
          <p:cNvPr id="49" name="Rectangle 48"/>
          <p:cNvSpPr/>
          <p:nvPr/>
        </p:nvSpPr>
        <p:spPr>
          <a:xfrm>
            <a:off x="974710" y="662330"/>
            <a:ext cx="1067023"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Bus Analyst</a:t>
            </a:r>
          </a:p>
        </p:txBody>
      </p:sp>
      <p:sp>
        <p:nvSpPr>
          <p:cNvPr id="51" name="Rounded Rectangle 50"/>
          <p:cNvSpPr/>
          <p:nvPr/>
        </p:nvSpPr>
        <p:spPr bwMode="blackGray">
          <a:xfrm>
            <a:off x="1938503" y="636629"/>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bg1"/>
              </a:solidFill>
            </a:endParaRPr>
          </a:p>
        </p:txBody>
      </p:sp>
      <p:pic>
        <p:nvPicPr>
          <p:cNvPr id="53" name="Picture 2" descr="C:\Program Files\Microsoft Resource DVD Artwork\DVD_ART\Artwork_Imagery\Shapes and Graphics\Charts and Graphs\diagrams\sdk square.png"/>
          <p:cNvPicPr>
            <a:picLocks noChangeAspect="1" noChangeArrowheads="1"/>
          </p:cNvPicPr>
          <p:nvPr/>
        </p:nvPicPr>
        <p:blipFill>
          <a:blip r:embed="rId4" cstate="email">
            <a:duotone>
              <a:prstClr val="black"/>
              <a:schemeClr val="accent1">
                <a:tint val="45000"/>
                <a:satMod val="400000"/>
              </a:schemeClr>
            </a:duotone>
          </a:blip>
          <a:srcRect/>
          <a:stretch>
            <a:fillRect/>
          </a:stretch>
        </p:blipFill>
        <p:spPr bwMode="auto">
          <a:xfrm>
            <a:off x="2107538" y="897773"/>
            <a:ext cx="643842" cy="530978"/>
          </a:xfrm>
          <a:prstGeom prst="roundRect">
            <a:avLst/>
          </a:prstGeom>
          <a:solidFill>
            <a:srgbClr val="A3C6FF"/>
          </a:solidFill>
        </p:spPr>
      </p:pic>
      <p:sp>
        <p:nvSpPr>
          <p:cNvPr id="57" name="Rectangle 56"/>
          <p:cNvSpPr/>
          <p:nvPr/>
        </p:nvSpPr>
        <p:spPr>
          <a:xfrm>
            <a:off x="2217954" y="662330"/>
            <a:ext cx="534122"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Arch</a:t>
            </a:r>
          </a:p>
        </p:txBody>
      </p:sp>
      <p:sp>
        <p:nvSpPr>
          <p:cNvPr id="64" name="Rounded Rectangle 63"/>
          <p:cNvSpPr/>
          <p:nvPr/>
        </p:nvSpPr>
        <p:spPr bwMode="blackGray">
          <a:xfrm>
            <a:off x="2969066" y="636629"/>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5" name="Picture 2" descr="C:\Program Files\Microsoft Resource DVD Artwork\DVD_ART\Artwork_Imagery\Shapes and Graphics\Charts and Graphs\diagrams\sdk square.png"/>
          <p:cNvPicPr>
            <a:picLocks noChangeAspect="1" noChangeArrowheads="1"/>
          </p:cNvPicPr>
          <p:nvPr/>
        </p:nvPicPr>
        <p:blipFill>
          <a:blip r:embed="rId4" cstate="email">
            <a:duotone>
              <a:prstClr val="black"/>
              <a:schemeClr val="accent1">
                <a:tint val="45000"/>
                <a:satMod val="400000"/>
              </a:schemeClr>
            </a:duotone>
          </a:blip>
          <a:srcRect/>
          <a:stretch>
            <a:fillRect/>
          </a:stretch>
        </p:blipFill>
        <p:spPr bwMode="auto">
          <a:xfrm>
            <a:off x="3138101" y="897773"/>
            <a:ext cx="643842" cy="530978"/>
          </a:xfrm>
          <a:prstGeom prst="roundRect">
            <a:avLst/>
          </a:prstGeom>
          <a:solidFill>
            <a:srgbClr val="A3C6FF"/>
          </a:solidFill>
        </p:spPr>
      </p:pic>
      <p:sp>
        <p:nvSpPr>
          <p:cNvPr id="66" name="Rectangle 65"/>
          <p:cNvSpPr/>
          <p:nvPr/>
        </p:nvSpPr>
        <p:spPr>
          <a:xfrm>
            <a:off x="3248517" y="662330"/>
            <a:ext cx="465192"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Dev</a:t>
            </a:r>
          </a:p>
        </p:txBody>
      </p:sp>
      <p:sp>
        <p:nvSpPr>
          <p:cNvPr id="68" name="Rounded Rectangle 67"/>
          <p:cNvSpPr/>
          <p:nvPr/>
        </p:nvSpPr>
        <p:spPr bwMode="blackGray">
          <a:xfrm>
            <a:off x="3999632" y="636629"/>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bg1"/>
              </a:solidFill>
            </a:endParaRPr>
          </a:p>
        </p:txBody>
      </p:sp>
      <p:pic>
        <p:nvPicPr>
          <p:cNvPr id="69" name="Picture 2" descr="C:\Program Files\Microsoft Resource DVD Artwork\DVD_ART\Artwork_Imagery\Shapes and Graphics\Charts and Graphs\diagrams\sdk square.png"/>
          <p:cNvPicPr>
            <a:picLocks noChangeAspect="1" noChangeArrowheads="1"/>
          </p:cNvPicPr>
          <p:nvPr/>
        </p:nvPicPr>
        <p:blipFill>
          <a:blip r:embed="rId4" cstate="email">
            <a:duotone>
              <a:prstClr val="black"/>
              <a:schemeClr val="accent1">
                <a:tint val="45000"/>
                <a:satMod val="400000"/>
              </a:schemeClr>
            </a:duotone>
          </a:blip>
          <a:srcRect/>
          <a:stretch>
            <a:fillRect/>
          </a:stretch>
        </p:blipFill>
        <p:spPr bwMode="auto">
          <a:xfrm>
            <a:off x="4168667" y="897773"/>
            <a:ext cx="643842" cy="530978"/>
          </a:xfrm>
          <a:prstGeom prst="roundRect">
            <a:avLst/>
          </a:prstGeom>
          <a:solidFill>
            <a:srgbClr val="A3C6FF"/>
          </a:solidFill>
        </p:spPr>
      </p:pic>
      <p:sp>
        <p:nvSpPr>
          <p:cNvPr id="70" name="Rectangle 69"/>
          <p:cNvSpPr/>
          <p:nvPr/>
        </p:nvSpPr>
        <p:spPr>
          <a:xfrm>
            <a:off x="4279083" y="662330"/>
            <a:ext cx="622286"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IT Pro</a:t>
            </a:r>
          </a:p>
        </p:txBody>
      </p:sp>
      <p:pic>
        <p:nvPicPr>
          <p:cNvPr id="59" name="Picture 2" descr="C:\Program Files\Microsoft Resource DVD Artwork\DVD_ART\Artwork_Imagery\Shapes and Graphics\Charts and Graphs\diagrams\sdk square.png"/>
          <p:cNvPicPr>
            <a:picLocks noChangeAspect="1" noChangeArrowheads="1"/>
          </p:cNvPicPr>
          <p:nvPr/>
        </p:nvPicPr>
        <p:blipFill>
          <a:blip r:embed="rId5" cstate="email">
            <a:duotone>
              <a:prstClr val="black"/>
              <a:schemeClr val="accent1">
                <a:tint val="45000"/>
                <a:satMod val="400000"/>
              </a:schemeClr>
            </a:duotone>
          </a:blip>
          <a:srcRect/>
          <a:stretch>
            <a:fillRect/>
          </a:stretch>
        </p:blipFill>
        <p:spPr bwMode="auto">
          <a:xfrm>
            <a:off x="5025659" y="1725929"/>
            <a:ext cx="616522" cy="508447"/>
          </a:xfrm>
          <a:prstGeom prst="roundRect">
            <a:avLst/>
          </a:prstGeom>
          <a:solidFill>
            <a:srgbClr val="A3C6FF"/>
          </a:solidFill>
        </p:spPr>
      </p:pic>
      <p:pic>
        <p:nvPicPr>
          <p:cNvPr id="1026" name="Picture 2" descr="C:\Program Files\Microsoft Resource DVD Artwork\DVD_ART\Artwork_Imagery\Shapes and Graphics\Charts and Graphs\diagrams\visio process chart 1.png"/>
          <p:cNvPicPr>
            <a:picLocks noChangeAspect="1" noChangeArrowheads="1"/>
          </p:cNvPicPr>
          <p:nvPr/>
        </p:nvPicPr>
        <p:blipFill>
          <a:blip r:embed="rId6" cstate="email">
            <a:duotone>
              <a:prstClr val="black"/>
              <a:schemeClr val="accent4">
                <a:tint val="45000"/>
                <a:satMod val="400000"/>
              </a:schemeClr>
            </a:duotone>
          </a:blip>
          <a:srcRect/>
          <a:stretch>
            <a:fillRect/>
          </a:stretch>
        </p:blipFill>
        <p:spPr bwMode="auto">
          <a:xfrm>
            <a:off x="5298795" y="3279885"/>
            <a:ext cx="886851" cy="515449"/>
          </a:xfrm>
          <a:prstGeom prst="rect">
            <a:avLst/>
          </a:prstGeom>
          <a:noFill/>
        </p:spPr>
      </p:pic>
      <p:pic>
        <p:nvPicPr>
          <p:cNvPr id="1029" name="Picture 5" descr="C:\Program Files\Microsoft Resource DVD Artwork\DVD_ART\Artwork_Imagery\HARDWARE_IMAGERY\Illustration - Misc Hardware\XML Icons\Binary Code.png"/>
          <p:cNvPicPr>
            <a:picLocks noChangeAspect="1" noChangeArrowheads="1"/>
          </p:cNvPicPr>
          <p:nvPr/>
        </p:nvPicPr>
        <p:blipFill>
          <a:blip r:embed="rId7" cstate="email">
            <a:duotone>
              <a:prstClr val="black"/>
              <a:schemeClr val="accent4">
                <a:tint val="45000"/>
                <a:satMod val="400000"/>
              </a:schemeClr>
            </a:duotone>
          </a:blip>
          <a:stretch>
            <a:fillRect/>
          </a:stretch>
        </p:blipFill>
        <p:spPr bwMode="auto">
          <a:xfrm>
            <a:off x="6903481" y="4343400"/>
            <a:ext cx="764255" cy="76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3" name="Picture 5" descr="C:\Program Files\Microsoft Resource DVD Artwork\DVD_ART\Artwork_Imagery\HARDWARE_IMAGERY\Illustration - Misc Hardware\XML Icons\Binary Code.png"/>
          <p:cNvPicPr>
            <a:picLocks noChangeAspect="1" noChangeArrowheads="1"/>
          </p:cNvPicPr>
          <p:nvPr/>
        </p:nvPicPr>
        <p:blipFill>
          <a:blip r:embed="rId7" cstate="email">
            <a:duotone>
              <a:prstClr val="black"/>
              <a:schemeClr val="accent4">
                <a:tint val="45000"/>
                <a:satMod val="400000"/>
              </a:schemeClr>
            </a:duotone>
          </a:blip>
          <a:stretch>
            <a:fillRect/>
          </a:stretch>
        </p:blipFill>
        <p:spPr bwMode="auto">
          <a:xfrm>
            <a:off x="4648007" y="5403611"/>
            <a:ext cx="764255" cy="76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2" name="Picture 5" descr="C:\Program Files\Microsoft Resource DVD Artwork\DVD_ART\Artwork_Imagery\HARDWARE_IMAGERY\Illustration - Misc Hardware\XML Icons\Binary Code.png"/>
          <p:cNvPicPr>
            <a:picLocks noChangeAspect="1" noChangeArrowheads="1"/>
          </p:cNvPicPr>
          <p:nvPr/>
        </p:nvPicPr>
        <p:blipFill>
          <a:blip r:embed="rId7" cstate="email">
            <a:duotone>
              <a:prstClr val="black"/>
              <a:schemeClr val="accent4">
                <a:tint val="45000"/>
                <a:satMod val="400000"/>
              </a:schemeClr>
            </a:duotone>
          </a:blip>
          <a:stretch>
            <a:fillRect/>
          </a:stretch>
        </p:blipFill>
        <p:spPr bwMode="auto">
          <a:xfrm>
            <a:off x="2847427" y="5403611"/>
            <a:ext cx="764255" cy="76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4" name="Picture 5" descr="C:\Program Files\Microsoft Resource DVD Artwork\DVD_ART\Artwork_Imagery\HARDWARE_IMAGERY\Illustration - Misc Hardware\XML Icons\Binary Code.png"/>
          <p:cNvPicPr>
            <a:picLocks noChangeAspect="1" noChangeArrowheads="1"/>
          </p:cNvPicPr>
          <p:nvPr/>
        </p:nvPicPr>
        <p:blipFill>
          <a:blip r:embed="rId8" cstate="email">
            <a:duotone>
              <a:prstClr val="black"/>
              <a:schemeClr val="accent4">
                <a:tint val="45000"/>
                <a:satMod val="400000"/>
              </a:schemeClr>
            </a:duotone>
          </a:blip>
          <a:stretch>
            <a:fillRect/>
          </a:stretch>
        </p:blipFill>
        <p:spPr bwMode="auto">
          <a:xfrm>
            <a:off x="754919" y="5397979"/>
            <a:ext cx="761995" cy="7619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5" name="Picture 5" descr="C:\Program Files\Microsoft Resource DVD Artwork\DVD_ART\Artwork_Imagery\HARDWARE_IMAGERY\Illustration - Misc Hardware\XML Icons\Binary Code.png"/>
          <p:cNvPicPr>
            <a:picLocks noChangeAspect="1" noChangeArrowheads="1"/>
          </p:cNvPicPr>
          <p:nvPr/>
        </p:nvPicPr>
        <p:blipFill>
          <a:blip r:embed="rId7" cstate="email">
            <a:duotone>
              <a:prstClr val="black"/>
              <a:schemeClr val="accent4">
                <a:tint val="45000"/>
                <a:satMod val="400000"/>
              </a:schemeClr>
            </a:duotone>
          </a:blip>
          <a:stretch>
            <a:fillRect/>
          </a:stretch>
        </p:blipFill>
        <p:spPr bwMode="auto">
          <a:xfrm>
            <a:off x="7118252" y="4495800"/>
            <a:ext cx="764255" cy="76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2" name="Picture 5" descr="C:\Program Files\Microsoft Resource DVD Artwork\DVD_ART\Artwork_Imagery\HARDWARE_IMAGERY\Illustration - Misc Hardware\XML Icons\Binary Code.png"/>
          <p:cNvPicPr>
            <a:picLocks noChangeAspect="1" noChangeArrowheads="1"/>
          </p:cNvPicPr>
          <p:nvPr/>
        </p:nvPicPr>
        <p:blipFill>
          <a:blip r:embed="rId7" cstate="email">
            <a:duotone>
              <a:prstClr val="black"/>
              <a:schemeClr val="accent4">
                <a:tint val="45000"/>
                <a:satMod val="400000"/>
              </a:schemeClr>
            </a:duotone>
          </a:blip>
          <a:stretch>
            <a:fillRect/>
          </a:stretch>
        </p:blipFill>
        <p:spPr bwMode="auto">
          <a:xfrm>
            <a:off x="6845297" y="4632278"/>
            <a:ext cx="764255" cy="76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3" name="Title 42"/>
          <p:cNvSpPr>
            <a:spLocks noGrp="1"/>
          </p:cNvSpPr>
          <p:nvPr>
            <p:ph type="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1000"/>
                                        <p:tgtEl>
                                          <p:spTgt spid="140"/>
                                        </p:tgtEl>
                                      </p:cBhvr>
                                    </p:animEffect>
                                    <p:anim calcmode="lin" valueType="num">
                                      <p:cBhvr>
                                        <p:cTn id="13" dur="1000" fill="hold"/>
                                        <p:tgtEl>
                                          <p:spTgt spid="140"/>
                                        </p:tgtEl>
                                        <p:attrNameLst>
                                          <p:attrName>ppt_x</p:attrName>
                                        </p:attrNameLst>
                                      </p:cBhvr>
                                      <p:tavLst>
                                        <p:tav tm="0">
                                          <p:val>
                                            <p:strVal val="#ppt_x"/>
                                          </p:val>
                                        </p:tav>
                                        <p:tav tm="100000">
                                          <p:val>
                                            <p:strVal val="#ppt_x"/>
                                          </p:val>
                                        </p:tav>
                                      </p:tavLst>
                                    </p:anim>
                                    <p:anim calcmode="lin" valueType="num">
                                      <p:cBhvr>
                                        <p:cTn id="14" dur="1000" fill="hold"/>
                                        <p:tgtEl>
                                          <p:spTgt spid="140"/>
                                        </p:tgtEl>
                                        <p:attrNameLst>
                                          <p:attrName>ppt_y</p:attrName>
                                        </p:attrNameLst>
                                      </p:cBhvr>
                                      <p:tavLst>
                                        <p:tav tm="0">
                                          <p:val>
                                            <p:strVal val="#ppt_y+.1"/>
                                          </p:val>
                                        </p:tav>
                                        <p:tav tm="100000">
                                          <p:val>
                                            <p:strVal val="#ppt_y"/>
                                          </p:val>
                                        </p:tav>
                                      </p:tavLst>
                                    </p:anim>
                                  </p:childTnLst>
                                </p:cTn>
                              </p:par>
                              <p:par>
                                <p:cTn id="15" presetID="1" presetClass="emph" presetSubtype="2" fill="hold" nodeType="withEffect">
                                  <p:stCondLst>
                                    <p:cond delay="0"/>
                                  </p:stCondLst>
                                  <p:childTnLst>
                                    <p:animClr clrSpc="rgb">
                                      <p:cBhvr>
                                        <p:cTn id="16" dur="500" fill="hold"/>
                                        <p:tgtEl>
                                          <p:spTgt spid="45"/>
                                        </p:tgtEl>
                                        <p:attrNameLst>
                                          <p:attrName>fillcolor</p:attrName>
                                        </p:attrNameLst>
                                      </p:cBhvr>
                                      <p:to>
                                        <a:schemeClr val="accent2"/>
                                      </p:to>
                                    </p:animClr>
                                    <p:set>
                                      <p:cBhvr>
                                        <p:cTn id="17" dur="500" fill="hold"/>
                                        <p:tgtEl>
                                          <p:spTgt spid="45"/>
                                        </p:tgtEl>
                                        <p:attrNameLst>
                                          <p:attrName>fill.type</p:attrName>
                                        </p:attrNameLst>
                                      </p:cBhvr>
                                      <p:to>
                                        <p:strVal val="solid"/>
                                      </p:to>
                                    </p:set>
                                    <p:set>
                                      <p:cBhvr>
                                        <p:cTn id="18" dur="500" fill="hold"/>
                                        <p:tgtEl>
                                          <p:spTgt spid="45"/>
                                        </p:tgtEl>
                                        <p:attrNameLst>
                                          <p:attrName>fill.on</p:attrName>
                                        </p:attrNameLst>
                                      </p:cBhvr>
                                      <p:to>
                                        <p:strVal val="true"/>
                                      </p:to>
                                    </p:set>
                                  </p:childTnLst>
                                </p:cTn>
                              </p:par>
                            </p:childTnLst>
                          </p:cTn>
                        </p:par>
                        <p:par>
                          <p:cTn id="19" fill="hold">
                            <p:stCondLst>
                              <p:cond delay="1000"/>
                            </p:stCondLst>
                            <p:childTnLst>
                              <p:par>
                                <p:cTn id="20" presetID="0" presetClass="path" presetSubtype="0" accel="50000" decel="50000" fill="hold" nodeType="afterEffect">
                                  <p:stCondLst>
                                    <p:cond delay="0"/>
                                  </p:stCondLst>
                                  <p:childTnLst>
                                    <p:animMotion origin="layout" path="M -0.00295 -0.00023 L 0.42952 0.11574 " pathEditMode="relative" rAng="0" ptsTypes="AA">
                                      <p:cBhvr>
                                        <p:cTn id="21" dur="2000" fill="hold"/>
                                        <p:tgtEl>
                                          <p:spTgt spid="48"/>
                                        </p:tgtEl>
                                        <p:attrNameLst>
                                          <p:attrName>ppt_x</p:attrName>
                                          <p:attrName>ppt_y</p:attrName>
                                        </p:attrNameLst>
                                      </p:cBhvr>
                                      <p:rCtr x="216" y="58"/>
                                    </p:animMotion>
                                  </p:childTnLst>
                                </p:cTn>
                              </p:par>
                              <p:par>
                                <p:cTn id="22" presetID="49" presetClass="path" presetSubtype="0" accel="50000" decel="50000" fill="hold" nodeType="withEffect">
                                  <p:stCondLst>
                                    <p:cond delay="0"/>
                                  </p:stCondLst>
                                  <p:childTnLst>
                                    <p:animMotion origin="layout" path="M -0.00468 0.0007 L 0.31528 0.11574 " pathEditMode="relative" rAng="0" ptsTypes="AA">
                                      <p:cBhvr>
                                        <p:cTn id="23" dur="2000" fill="hold"/>
                                        <p:tgtEl>
                                          <p:spTgt spid="53"/>
                                        </p:tgtEl>
                                        <p:attrNameLst>
                                          <p:attrName>ppt_x</p:attrName>
                                          <p:attrName>ppt_y</p:attrName>
                                        </p:attrNameLst>
                                      </p:cBhvr>
                                      <p:rCtr x="160" y="57"/>
                                    </p:animMotion>
                                  </p:childTnLst>
                                </p:cTn>
                              </p:par>
                              <p:par>
                                <p:cTn id="24" presetID="49" presetClass="path" presetSubtype="0" accel="50000" decel="50000" fill="hold" nodeType="withEffect">
                                  <p:stCondLst>
                                    <p:cond delay="0"/>
                                  </p:stCondLst>
                                  <p:childTnLst>
                                    <p:animMotion origin="layout" path="M 0.00052 0.00417 L 0.2026 0.11574 " pathEditMode="relative" rAng="0" ptsTypes="AA">
                                      <p:cBhvr>
                                        <p:cTn id="25" dur="2000" fill="hold"/>
                                        <p:tgtEl>
                                          <p:spTgt spid="65"/>
                                        </p:tgtEl>
                                        <p:attrNameLst>
                                          <p:attrName>ppt_x</p:attrName>
                                          <p:attrName>ppt_y</p:attrName>
                                        </p:attrNameLst>
                                      </p:cBhvr>
                                      <p:rCtr x="101" y="56"/>
                                    </p:animMotion>
                                  </p:childTnLst>
                                </p:cTn>
                              </p:par>
                              <p:par>
                                <p:cTn id="26" presetID="49" presetClass="path" presetSubtype="0" accel="50000" decel="50000" fill="hold" nodeType="withEffect">
                                  <p:stCondLst>
                                    <p:cond delay="0"/>
                                  </p:stCondLst>
                                  <p:childTnLst>
                                    <p:animMotion origin="layout" path="M -0.00643 -0.00254 L 0.08993 0.11574 " pathEditMode="relative" rAng="0" ptsTypes="AA">
                                      <p:cBhvr>
                                        <p:cTn id="27" dur="2000" fill="hold"/>
                                        <p:tgtEl>
                                          <p:spTgt spid="69"/>
                                        </p:tgtEl>
                                        <p:attrNameLst>
                                          <p:attrName>ppt_x</p:attrName>
                                          <p:attrName>ppt_y</p:attrName>
                                        </p:attrNameLst>
                                      </p:cBhvr>
                                      <p:rCtr x="48" y="59"/>
                                    </p:animMotion>
                                  </p:childTnLst>
                                </p:cTn>
                              </p:par>
                            </p:childTnLst>
                          </p:cTn>
                        </p:par>
                        <p:par>
                          <p:cTn id="28" fill="hold">
                            <p:stCondLst>
                              <p:cond delay="3000"/>
                            </p:stCondLst>
                            <p:childTnLst>
                              <p:par>
                                <p:cTn id="29" presetID="1" presetClass="exit" presetSubtype="0" fill="hold" nodeType="afterEffect">
                                  <p:stCondLst>
                                    <p:cond delay="0"/>
                                  </p:stCondLst>
                                  <p:childTnLst>
                                    <p:set>
                                      <p:cBhvr>
                                        <p:cTn id="30" dur="1" fill="hold">
                                          <p:stCondLst>
                                            <p:cond delay="0"/>
                                          </p:stCondLst>
                                        </p:cTn>
                                        <p:tgtEl>
                                          <p:spTgt spid="6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0243 -0.00324 L -0.00087 0.10116 " pathEditMode="relative" rAng="0" ptsTypes="AA">
                                      <p:cBhvr>
                                        <p:cTn id="42" dur="2000" fill="hold"/>
                                        <p:tgtEl>
                                          <p:spTgt spid="59"/>
                                        </p:tgtEl>
                                        <p:attrNameLst>
                                          <p:attrName>ppt_x</p:attrName>
                                          <p:attrName>ppt_y</p:attrName>
                                        </p:attrNameLst>
                                      </p:cBhvr>
                                      <p:rCtr x="1" y="52"/>
                                    </p:animMotion>
                                  </p:childTnLst>
                                </p:cTn>
                              </p:par>
                              <p:par>
                                <p:cTn id="43" presetID="1" presetClass="emph" presetSubtype="2" fill="hold" nodeType="withEffect">
                                  <p:stCondLst>
                                    <p:cond delay="0"/>
                                  </p:stCondLst>
                                  <p:childTnLst>
                                    <p:animClr clrSpc="rgb">
                                      <p:cBhvr>
                                        <p:cTn id="44" dur="500" fill="hold"/>
                                        <p:tgtEl>
                                          <p:spTgt spid="52"/>
                                        </p:tgtEl>
                                        <p:attrNameLst>
                                          <p:attrName>fillcolor</p:attrName>
                                        </p:attrNameLst>
                                      </p:cBhvr>
                                      <p:to>
                                        <a:schemeClr val="accent2"/>
                                      </p:to>
                                    </p:animClr>
                                    <p:set>
                                      <p:cBhvr>
                                        <p:cTn id="45" dur="500" fill="hold"/>
                                        <p:tgtEl>
                                          <p:spTgt spid="52"/>
                                        </p:tgtEl>
                                        <p:attrNameLst>
                                          <p:attrName>fill.type</p:attrName>
                                        </p:attrNameLst>
                                      </p:cBhvr>
                                      <p:to>
                                        <p:strVal val="solid"/>
                                      </p:to>
                                    </p:set>
                                    <p:set>
                                      <p:cBhvr>
                                        <p:cTn id="46" dur="500" fill="hold"/>
                                        <p:tgtEl>
                                          <p:spTgt spid="52"/>
                                        </p:tgtEl>
                                        <p:attrNameLst>
                                          <p:attrName>fill.on</p:attrName>
                                        </p:attrNameLst>
                                      </p:cBhvr>
                                      <p:to>
                                        <p:strVal val="true"/>
                                      </p:to>
                                    </p:set>
                                  </p:childTnLst>
                                </p:cTn>
                              </p:par>
                              <p:par>
                                <p:cTn id="47" presetID="1" presetClass="exit" presetSubtype="0" fill="hold" nodeType="withEffect">
                                  <p:stCondLst>
                                    <p:cond delay="0"/>
                                  </p:stCondLst>
                                  <p:childTnLst>
                                    <p:set>
                                      <p:cBhvr>
                                        <p:cTn id="48" dur="1" fill="hold">
                                          <p:stCondLst>
                                            <p:cond delay="0"/>
                                          </p:stCondLst>
                                        </p:cTn>
                                        <p:tgtEl>
                                          <p:spTgt spid="139"/>
                                        </p:tgtEl>
                                        <p:attrNameLst>
                                          <p:attrName>style.visibility</p:attrName>
                                        </p:attrNameLst>
                                      </p:cBhvr>
                                      <p:to>
                                        <p:strVal val="hidden"/>
                                      </p:to>
                                    </p:set>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1000"/>
                                        <p:tgtEl>
                                          <p:spTgt spid="67"/>
                                        </p:tgtEl>
                                      </p:cBhvr>
                                    </p:animEffect>
                                    <p:anim calcmode="lin" valueType="num">
                                      <p:cBhvr>
                                        <p:cTn id="53" dur="1000" fill="hold"/>
                                        <p:tgtEl>
                                          <p:spTgt spid="67"/>
                                        </p:tgtEl>
                                        <p:attrNameLst>
                                          <p:attrName>ppt_x</p:attrName>
                                        </p:attrNameLst>
                                      </p:cBhvr>
                                      <p:tavLst>
                                        <p:tav tm="0">
                                          <p:val>
                                            <p:strVal val="#ppt_x"/>
                                          </p:val>
                                        </p:tav>
                                        <p:tav tm="100000">
                                          <p:val>
                                            <p:strVal val="#ppt_x"/>
                                          </p:val>
                                        </p:tav>
                                      </p:tavLst>
                                    </p:anim>
                                    <p:anim calcmode="lin" valueType="num">
                                      <p:cBhvr>
                                        <p:cTn id="5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67"/>
                                        </p:tgtEl>
                                        <p:attrNameLst>
                                          <p:attrName>style.visibility</p:attrName>
                                        </p:attrNameLst>
                                      </p:cBhvr>
                                      <p:to>
                                        <p:strVal val="hidden"/>
                                      </p:to>
                                    </p:set>
                                  </p:childTnLst>
                                </p:cTn>
                              </p:par>
                              <p:par>
                                <p:cTn id="59" presetID="42" presetClass="path" presetSubtype="0" accel="50000" decel="50000" fill="hold" nodeType="withEffect">
                                  <p:stCondLst>
                                    <p:cond delay="0"/>
                                  </p:stCondLst>
                                  <p:childTnLst>
                                    <p:animMotion origin="layout" path="M -0.00087 0.10115 L -0.00329 0.20301 " pathEditMode="relative" rAng="0" ptsTypes="AA">
                                      <p:cBhvr>
                                        <p:cTn id="60" dur="2000" fill="hold"/>
                                        <p:tgtEl>
                                          <p:spTgt spid="59"/>
                                        </p:tgtEl>
                                        <p:attrNameLst>
                                          <p:attrName>ppt_x</p:attrName>
                                          <p:attrName>ppt_y</p:attrName>
                                        </p:attrNameLst>
                                      </p:cBhvr>
                                      <p:rCtr x="-1" y="51"/>
                                    </p:animMotion>
                                  </p:childTnLst>
                                </p:cTn>
                              </p:par>
                              <p:par>
                                <p:cTn id="61" presetID="1" presetClass="emph" presetSubtype="2" fill="hold" nodeType="withEffect">
                                  <p:stCondLst>
                                    <p:cond delay="0"/>
                                  </p:stCondLst>
                                  <p:childTnLst>
                                    <p:animClr clrSpc="rgb">
                                      <p:cBhvr>
                                        <p:cTn id="62" dur="500" fill="hold"/>
                                        <p:tgtEl>
                                          <p:spTgt spid="34"/>
                                        </p:tgtEl>
                                        <p:attrNameLst>
                                          <p:attrName>fillcolor</p:attrName>
                                        </p:attrNameLst>
                                      </p:cBhvr>
                                      <p:to>
                                        <a:schemeClr val="accent2"/>
                                      </p:to>
                                    </p:animClr>
                                    <p:set>
                                      <p:cBhvr>
                                        <p:cTn id="63" dur="500" fill="hold"/>
                                        <p:tgtEl>
                                          <p:spTgt spid="34"/>
                                        </p:tgtEl>
                                        <p:attrNameLst>
                                          <p:attrName>fill.type</p:attrName>
                                        </p:attrNameLst>
                                      </p:cBhvr>
                                      <p:to>
                                        <p:strVal val="solid"/>
                                      </p:to>
                                    </p:set>
                                    <p:set>
                                      <p:cBhvr>
                                        <p:cTn id="64" dur="500" fill="hold"/>
                                        <p:tgtEl>
                                          <p:spTgt spid="34"/>
                                        </p:tgtEl>
                                        <p:attrNameLst>
                                          <p:attrName>fill.on</p:attrName>
                                        </p:attrNameLst>
                                      </p:cBhvr>
                                      <p:to>
                                        <p:strVal val="true"/>
                                      </p:to>
                                    </p:set>
                                  </p:childTnLst>
                                </p:cTn>
                              </p:par>
                            </p:childTnLst>
                          </p:cTn>
                        </p:par>
                        <p:par>
                          <p:cTn id="65" fill="hold">
                            <p:stCondLst>
                              <p:cond delay="2000"/>
                            </p:stCondLst>
                            <p:childTnLst>
                              <p:par>
                                <p:cTn id="66" presetID="42" presetClass="entr" presetSubtype="0" fill="hold" grpId="0" nodeType="after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fade">
                                      <p:cBhvr>
                                        <p:cTn id="68" dur="1000"/>
                                        <p:tgtEl>
                                          <p:spTgt spid="81"/>
                                        </p:tgtEl>
                                      </p:cBhvr>
                                    </p:animEffect>
                                    <p:anim calcmode="lin" valueType="num">
                                      <p:cBhvr>
                                        <p:cTn id="69" dur="1000" fill="hold"/>
                                        <p:tgtEl>
                                          <p:spTgt spid="81"/>
                                        </p:tgtEl>
                                        <p:attrNameLst>
                                          <p:attrName>ppt_x</p:attrName>
                                        </p:attrNameLst>
                                      </p:cBhvr>
                                      <p:tavLst>
                                        <p:tav tm="0">
                                          <p:val>
                                            <p:strVal val="#ppt_x"/>
                                          </p:val>
                                        </p:tav>
                                        <p:tav tm="100000">
                                          <p:val>
                                            <p:strVal val="#ppt_x"/>
                                          </p:val>
                                        </p:tav>
                                      </p:tavLst>
                                    </p:anim>
                                    <p:anim calcmode="lin" valueType="num">
                                      <p:cBhvr>
                                        <p:cTn id="70"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81"/>
                                        </p:tgtEl>
                                        <p:attrNameLst>
                                          <p:attrName>style.visibility</p:attrName>
                                        </p:attrNameLst>
                                      </p:cBhvr>
                                      <p:to>
                                        <p:strVal val="hidden"/>
                                      </p:to>
                                    </p:set>
                                  </p:childTnLst>
                                </p:cTn>
                              </p:par>
                              <p:par>
                                <p:cTn id="75" presetID="1" presetClass="emph" presetSubtype="2" fill="hold" nodeType="withEffect">
                                  <p:stCondLst>
                                    <p:cond delay="0"/>
                                  </p:stCondLst>
                                  <p:childTnLst>
                                    <p:animClr clrSpc="rgb">
                                      <p:cBhvr>
                                        <p:cTn id="76" dur="2000" fill="hold"/>
                                        <p:tgtEl>
                                          <p:spTgt spid="27"/>
                                        </p:tgtEl>
                                        <p:attrNameLst>
                                          <p:attrName>fillcolor</p:attrName>
                                        </p:attrNameLst>
                                      </p:cBhvr>
                                      <p:to>
                                        <a:schemeClr val="accent2"/>
                                      </p:to>
                                    </p:animClr>
                                    <p:set>
                                      <p:cBhvr>
                                        <p:cTn id="77" dur="2000" fill="hold"/>
                                        <p:tgtEl>
                                          <p:spTgt spid="27"/>
                                        </p:tgtEl>
                                        <p:attrNameLst>
                                          <p:attrName>fill.type</p:attrName>
                                        </p:attrNameLst>
                                      </p:cBhvr>
                                      <p:to>
                                        <p:strVal val="solid"/>
                                      </p:to>
                                    </p:set>
                                    <p:set>
                                      <p:cBhvr>
                                        <p:cTn id="78" dur="2000" fill="hold"/>
                                        <p:tgtEl>
                                          <p:spTgt spid="27"/>
                                        </p:tgtEl>
                                        <p:attrNameLst>
                                          <p:attrName>fill.on</p:attrName>
                                        </p:attrNameLst>
                                      </p:cBhvr>
                                      <p:to>
                                        <p:strVal val="true"/>
                                      </p:to>
                                    </p:set>
                                  </p:childTnLst>
                                </p:cTn>
                              </p:par>
                              <p:par>
                                <p:cTn id="79" presetID="1" presetClass="entr" presetSubtype="0" fill="hold" nodeType="withEffect">
                                  <p:stCondLst>
                                    <p:cond delay="0"/>
                                  </p:stCondLst>
                                  <p:childTnLst>
                                    <p:set>
                                      <p:cBhvr>
                                        <p:cTn id="80" dur="1" fill="hold">
                                          <p:stCondLst>
                                            <p:cond delay="0"/>
                                          </p:stCondLst>
                                        </p:cTn>
                                        <p:tgtEl>
                                          <p:spTgt spid="1026"/>
                                        </p:tgtEl>
                                        <p:attrNameLst>
                                          <p:attrName>style.visibility</p:attrName>
                                        </p:attrNameLst>
                                      </p:cBhvr>
                                      <p:to>
                                        <p:strVal val="visible"/>
                                      </p:to>
                                    </p:set>
                                  </p:childTnLst>
                                </p:cTn>
                              </p:par>
                              <p:par>
                                <p:cTn id="81" presetID="0" presetClass="path" presetSubtype="0" accel="50000" decel="50000" fill="hold" nodeType="withEffect">
                                  <p:stCondLst>
                                    <p:cond delay="0"/>
                                  </p:stCondLst>
                                  <p:childTnLst>
                                    <p:animMotion origin="layout" path="M -0.01336 -0.0375 L -0.05382 0.07431 " pathEditMode="relative" rAng="0" ptsTypes="AA">
                                      <p:cBhvr>
                                        <p:cTn id="82" dur="2000" fill="hold"/>
                                        <p:tgtEl>
                                          <p:spTgt spid="1026"/>
                                        </p:tgtEl>
                                        <p:attrNameLst>
                                          <p:attrName>ppt_x</p:attrName>
                                          <p:attrName>ppt_y</p:attrName>
                                        </p:attrNameLst>
                                      </p:cBhvr>
                                      <p:rCtr x="-20" y="56"/>
                                    </p:animMotion>
                                  </p:childTnLst>
                                </p:cTn>
                              </p:par>
                              <p:par>
                                <p:cTn id="83" presetID="42" presetClass="entr" presetSubtype="0" fill="hold" grpId="0" nodeType="withEffect">
                                  <p:stCondLst>
                                    <p:cond delay="0"/>
                                  </p:stCondLst>
                                  <p:childTnLst>
                                    <p:set>
                                      <p:cBhvr>
                                        <p:cTn id="84" dur="1" fill="hold">
                                          <p:stCondLst>
                                            <p:cond delay="0"/>
                                          </p:stCondLst>
                                        </p:cTn>
                                        <p:tgtEl>
                                          <p:spTgt spid="94"/>
                                        </p:tgtEl>
                                        <p:attrNameLst>
                                          <p:attrName>style.visibility</p:attrName>
                                        </p:attrNameLst>
                                      </p:cBhvr>
                                      <p:to>
                                        <p:strVal val="visible"/>
                                      </p:to>
                                    </p:set>
                                    <p:animEffect transition="in" filter="fade">
                                      <p:cBhvr>
                                        <p:cTn id="85" dur="1000"/>
                                        <p:tgtEl>
                                          <p:spTgt spid="94"/>
                                        </p:tgtEl>
                                      </p:cBhvr>
                                    </p:animEffect>
                                    <p:anim calcmode="lin" valueType="num">
                                      <p:cBhvr>
                                        <p:cTn id="86" dur="1000" fill="hold"/>
                                        <p:tgtEl>
                                          <p:spTgt spid="94"/>
                                        </p:tgtEl>
                                        <p:attrNameLst>
                                          <p:attrName>ppt_x</p:attrName>
                                        </p:attrNameLst>
                                      </p:cBhvr>
                                      <p:tavLst>
                                        <p:tav tm="0">
                                          <p:val>
                                            <p:strVal val="#ppt_x"/>
                                          </p:val>
                                        </p:tav>
                                        <p:tav tm="100000">
                                          <p:val>
                                            <p:strVal val="#ppt_x"/>
                                          </p:val>
                                        </p:tav>
                                      </p:tavLst>
                                    </p:anim>
                                    <p:anim calcmode="lin" valueType="num">
                                      <p:cBhvr>
                                        <p:cTn id="8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029"/>
                                        </p:tgtEl>
                                        <p:attrNameLst>
                                          <p:attrName>style.visibility</p:attrName>
                                        </p:attrNameLst>
                                      </p:cBhvr>
                                      <p:to>
                                        <p:strVal val="visible"/>
                                      </p:to>
                                    </p:set>
                                    <p:animEffect transition="in" filter="blinds(horizontal)">
                                      <p:cBhvr>
                                        <p:cTn id="92" dur="500"/>
                                        <p:tgtEl>
                                          <p:spTgt spid="1029"/>
                                        </p:tgtEl>
                                      </p:cBhvr>
                                    </p:animEffect>
                                  </p:childTnLst>
                                </p:cTn>
                              </p:par>
                              <p:par>
                                <p:cTn id="93" presetID="1" presetClass="emph" presetSubtype="2" fill="hold" nodeType="withEffect">
                                  <p:stCondLst>
                                    <p:cond delay="0"/>
                                  </p:stCondLst>
                                  <p:childTnLst>
                                    <p:animClr clrSpc="rgb">
                                      <p:cBhvr>
                                        <p:cTn id="94" dur="500" fill="hold"/>
                                        <p:tgtEl>
                                          <p:spTgt spid="50"/>
                                        </p:tgtEl>
                                        <p:attrNameLst>
                                          <p:attrName>fillcolor</p:attrName>
                                        </p:attrNameLst>
                                      </p:cBhvr>
                                      <p:to>
                                        <a:schemeClr val="accent2"/>
                                      </p:to>
                                    </p:animClr>
                                    <p:set>
                                      <p:cBhvr>
                                        <p:cTn id="95" dur="500" fill="hold"/>
                                        <p:tgtEl>
                                          <p:spTgt spid="50"/>
                                        </p:tgtEl>
                                        <p:attrNameLst>
                                          <p:attrName>fill.type</p:attrName>
                                        </p:attrNameLst>
                                      </p:cBhvr>
                                      <p:to>
                                        <p:strVal val="solid"/>
                                      </p:to>
                                    </p:set>
                                    <p:set>
                                      <p:cBhvr>
                                        <p:cTn id="96" dur="500" fill="hold"/>
                                        <p:tgtEl>
                                          <p:spTgt spid="50"/>
                                        </p:tgtEl>
                                        <p:attrNameLst>
                                          <p:attrName>fill.on</p:attrName>
                                        </p:attrNameLst>
                                      </p:cBhvr>
                                      <p:to>
                                        <p:strVal val="true"/>
                                      </p:to>
                                    </p:set>
                                  </p:childTnLst>
                                </p:cTn>
                              </p:par>
                              <p:par>
                                <p:cTn id="97" presetID="3" presetClass="entr" presetSubtype="10" fill="hold"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blinds(horizontal)">
                                      <p:cBhvr>
                                        <p:cTn id="99" dur="500"/>
                                        <p:tgtEl>
                                          <p:spTgt spid="75"/>
                                        </p:tgtEl>
                                      </p:cBhvr>
                                    </p:animEffect>
                                  </p:childTnLst>
                                </p:cTn>
                              </p:par>
                              <p:par>
                                <p:cTn id="100" presetID="3" presetClass="entr" presetSubtype="10" fill="hold"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blinds(horizontal)">
                                      <p:cBhvr>
                                        <p:cTn id="102" dur="500"/>
                                        <p:tgtEl>
                                          <p:spTgt spid="62"/>
                                        </p:tgtEl>
                                      </p:cBhvr>
                                    </p:animEffect>
                                  </p:childTnLst>
                                </p:cTn>
                              </p:par>
                            </p:childTnLst>
                          </p:cTn>
                        </p:par>
                        <p:par>
                          <p:cTn id="103" fill="hold">
                            <p:stCondLst>
                              <p:cond delay="500"/>
                            </p:stCondLst>
                            <p:childTnLst>
                              <p:par>
                                <p:cTn id="104" presetID="42" presetClass="entr" presetSubtype="0"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Effect transition="in" filter="fade">
                                      <p:cBhvr>
                                        <p:cTn id="106" dur="1000"/>
                                        <p:tgtEl>
                                          <p:spTgt spid="97"/>
                                        </p:tgtEl>
                                      </p:cBhvr>
                                    </p:animEffect>
                                    <p:anim calcmode="lin" valueType="num">
                                      <p:cBhvr>
                                        <p:cTn id="107" dur="1000" fill="hold"/>
                                        <p:tgtEl>
                                          <p:spTgt spid="97"/>
                                        </p:tgtEl>
                                        <p:attrNameLst>
                                          <p:attrName>ppt_x</p:attrName>
                                        </p:attrNameLst>
                                      </p:cBhvr>
                                      <p:tavLst>
                                        <p:tav tm="0">
                                          <p:val>
                                            <p:strVal val="#ppt_x"/>
                                          </p:val>
                                        </p:tav>
                                        <p:tav tm="100000">
                                          <p:val>
                                            <p:strVal val="#ppt_x"/>
                                          </p:val>
                                        </p:tav>
                                      </p:tavLst>
                                    </p:anim>
                                    <p:anim calcmode="lin" valueType="num">
                                      <p:cBhvr>
                                        <p:cTn id="108" dur="1000" fill="hold"/>
                                        <p:tgtEl>
                                          <p:spTgt spid="97"/>
                                        </p:tgtEl>
                                        <p:attrNameLst>
                                          <p:attrName>ppt_y</p:attrName>
                                        </p:attrNameLst>
                                      </p:cBhvr>
                                      <p:tavLst>
                                        <p:tav tm="0">
                                          <p:val>
                                            <p:strVal val="#ppt_y+.1"/>
                                          </p:val>
                                        </p:tav>
                                        <p:tav tm="100000">
                                          <p:val>
                                            <p:strVal val="#ppt_y"/>
                                          </p:val>
                                        </p:tav>
                                      </p:tavLst>
                                    </p:anim>
                                  </p:childTnLst>
                                </p:cTn>
                              </p:par>
                              <p:par>
                                <p:cTn id="109" presetID="1" presetClass="exit" presetSubtype="0" fill="hold" grpId="1" nodeType="withEffect">
                                  <p:stCondLst>
                                    <p:cond delay="0"/>
                                  </p:stCondLst>
                                  <p:childTnLst>
                                    <p:set>
                                      <p:cBhvr>
                                        <p:cTn id="110" dur="1" fill="hold">
                                          <p:stCondLst>
                                            <p:cond delay="0"/>
                                          </p:stCondLst>
                                        </p:cTn>
                                        <p:tgtEl>
                                          <p:spTgt spid="94"/>
                                        </p:tgtEl>
                                        <p:attrNameLst>
                                          <p:attrName>style.visibility</p:attrName>
                                        </p:attrNameLst>
                                      </p:cBhvr>
                                      <p:to>
                                        <p:strVal val="hidden"/>
                                      </p:to>
                                    </p:set>
                                  </p:childTnLst>
                                </p:cTn>
                              </p:par>
                              <p:par>
                                <p:cTn id="111" presetID="35" presetClass="path" presetSubtype="0" accel="50000" decel="50000" fill="hold" nodeType="withEffect">
                                  <p:stCondLst>
                                    <p:cond delay="0"/>
                                  </p:stCondLst>
                                  <p:childTnLst>
                                    <p:animMotion origin="layout" path="M -3.05556E-6 1.11111E-6 L -0.23055 -0.01158 " pathEditMode="relative" rAng="0" ptsTypes="AA">
                                      <p:cBhvr>
                                        <p:cTn id="112" dur="2000" fill="hold"/>
                                        <p:tgtEl>
                                          <p:spTgt spid="1029"/>
                                        </p:tgtEl>
                                        <p:attrNameLst>
                                          <p:attrName>ppt_x</p:attrName>
                                          <p:attrName>ppt_y</p:attrName>
                                        </p:attrNameLst>
                                      </p:cBhvr>
                                      <p:rCtr x="-115" y="-6"/>
                                    </p:animMotion>
                                  </p:childTnLst>
                                </p:cTn>
                              </p:par>
                              <p:par>
                                <p:cTn id="113" presetID="35" presetClass="path" presetSubtype="0" accel="50000" decel="50000" fill="hold" nodeType="withEffect">
                                  <p:stCondLst>
                                    <p:cond delay="0"/>
                                  </p:stCondLst>
                                  <p:childTnLst>
                                    <p:animMotion origin="layout" path="M -5.55556E-7 -1.11111E-6 L -0.22812 -0.0206 " pathEditMode="relative" rAng="0" ptsTypes="AA">
                                      <p:cBhvr>
                                        <p:cTn id="114" dur="2000" fill="hold"/>
                                        <p:tgtEl>
                                          <p:spTgt spid="75"/>
                                        </p:tgtEl>
                                        <p:attrNameLst>
                                          <p:attrName>ppt_x</p:attrName>
                                          <p:attrName>ppt_y</p:attrName>
                                        </p:attrNameLst>
                                      </p:cBhvr>
                                      <p:rCtr x="-114" y="-10"/>
                                    </p:animMotion>
                                  </p:childTnLst>
                                </p:cTn>
                              </p:par>
                              <p:par>
                                <p:cTn id="115" presetID="35" presetClass="path" presetSubtype="0" accel="50000" decel="50000" fill="hold" nodeType="withEffect">
                                  <p:stCondLst>
                                    <p:cond delay="0"/>
                                  </p:stCondLst>
                                  <p:childTnLst>
                                    <p:animMotion origin="layout" path="M 5.55556E-7 1.48148E-6 L -0.23004 -0.02801 " pathEditMode="relative" rAng="0" ptsTypes="AA">
                                      <p:cBhvr>
                                        <p:cTn id="116" dur="2000" fill="hold"/>
                                        <p:tgtEl>
                                          <p:spTgt spid="62"/>
                                        </p:tgtEl>
                                        <p:attrNameLst>
                                          <p:attrName>ppt_x</p:attrName>
                                          <p:attrName>ppt_y</p:attrName>
                                        </p:attrNameLst>
                                      </p:cBhvr>
                                      <p:rCtr x="-115" y="-14"/>
                                    </p:animMotion>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blinds(horizontal)">
                                      <p:cBhvr>
                                        <p:cTn id="121" dur="500"/>
                                        <p:tgtEl>
                                          <p:spTgt spid="63"/>
                                        </p:tgtEl>
                                      </p:cBhvr>
                                    </p:animEffect>
                                  </p:childTnLst>
                                </p:cTn>
                              </p:par>
                              <p:par>
                                <p:cTn id="122" presetID="3" presetClass="entr" presetSubtype="10" fill="hold"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blinds(horizontal)">
                                      <p:cBhvr>
                                        <p:cTn id="124" dur="500"/>
                                        <p:tgtEl>
                                          <p:spTgt spid="72"/>
                                        </p:tgtEl>
                                      </p:cBhvr>
                                    </p:animEffect>
                                  </p:childTnLst>
                                </p:cTn>
                              </p:par>
                              <p:par>
                                <p:cTn id="125" presetID="3" presetClass="entr" presetSubtype="10" fill="hold" nodeType="with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blinds(horizontal)">
                                      <p:cBhvr>
                                        <p:cTn id="127" dur="500"/>
                                        <p:tgtEl>
                                          <p:spTgt spid="74"/>
                                        </p:tgtEl>
                                      </p:cBhvr>
                                    </p:animEffect>
                                  </p:childTnLst>
                                </p:cTn>
                              </p:par>
                            </p:childTnLst>
                          </p:cTn>
                        </p:par>
                        <p:par>
                          <p:cTn id="128" fill="hold">
                            <p:stCondLst>
                              <p:cond delay="500"/>
                            </p:stCondLst>
                            <p:childTnLst>
                              <p:par>
                                <p:cTn id="129" presetID="42" presetClass="entr" presetSubtype="0" fill="hold" grpId="0" nodeType="afterEffect">
                                  <p:stCondLst>
                                    <p:cond delay="0"/>
                                  </p:stCondLst>
                                  <p:childTnLst>
                                    <p:set>
                                      <p:cBhvr>
                                        <p:cTn id="130" dur="1" fill="hold">
                                          <p:stCondLst>
                                            <p:cond delay="0"/>
                                          </p:stCondLst>
                                        </p:cTn>
                                        <p:tgtEl>
                                          <p:spTgt spid="141"/>
                                        </p:tgtEl>
                                        <p:attrNameLst>
                                          <p:attrName>style.visibility</p:attrName>
                                        </p:attrNameLst>
                                      </p:cBhvr>
                                      <p:to>
                                        <p:strVal val="visible"/>
                                      </p:to>
                                    </p:set>
                                    <p:animEffect transition="in" filter="fade">
                                      <p:cBhvr>
                                        <p:cTn id="131" dur="1000"/>
                                        <p:tgtEl>
                                          <p:spTgt spid="141"/>
                                        </p:tgtEl>
                                      </p:cBhvr>
                                    </p:animEffect>
                                    <p:anim calcmode="lin" valueType="num">
                                      <p:cBhvr>
                                        <p:cTn id="132" dur="1000" fill="hold"/>
                                        <p:tgtEl>
                                          <p:spTgt spid="141"/>
                                        </p:tgtEl>
                                        <p:attrNameLst>
                                          <p:attrName>ppt_x</p:attrName>
                                        </p:attrNameLst>
                                      </p:cBhvr>
                                      <p:tavLst>
                                        <p:tav tm="0">
                                          <p:val>
                                            <p:strVal val="#ppt_x"/>
                                          </p:val>
                                        </p:tav>
                                        <p:tav tm="100000">
                                          <p:val>
                                            <p:strVal val="#ppt_x"/>
                                          </p:val>
                                        </p:tav>
                                      </p:tavLst>
                                    </p:anim>
                                    <p:anim calcmode="lin" valueType="num">
                                      <p:cBhvr>
                                        <p:cTn id="133" dur="1000" fill="hold"/>
                                        <p:tgtEl>
                                          <p:spTgt spid="141"/>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2"/>
                                        </p:tgtEl>
                                        <p:attrNameLst>
                                          <p:attrName>style.visibility</p:attrName>
                                        </p:attrNameLst>
                                      </p:cBhvr>
                                      <p:to>
                                        <p:strVal val="visible"/>
                                      </p:to>
                                    </p:set>
                                    <p:animEffect transition="in" filter="fade">
                                      <p:cBhvr>
                                        <p:cTn id="136" dur="1000"/>
                                        <p:tgtEl>
                                          <p:spTgt spid="2"/>
                                        </p:tgtEl>
                                      </p:cBhvr>
                                    </p:animEffect>
                                    <p:anim calcmode="lin" valueType="num">
                                      <p:cBhvr>
                                        <p:cTn id="137" dur="1000" fill="hold"/>
                                        <p:tgtEl>
                                          <p:spTgt spid="2"/>
                                        </p:tgtEl>
                                        <p:attrNameLst>
                                          <p:attrName>ppt_x</p:attrName>
                                        </p:attrNameLst>
                                      </p:cBhvr>
                                      <p:tavLst>
                                        <p:tav tm="0">
                                          <p:val>
                                            <p:strVal val="#ppt_x"/>
                                          </p:val>
                                        </p:tav>
                                        <p:tav tm="100000">
                                          <p:val>
                                            <p:strVal val="#ppt_x"/>
                                          </p:val>
                                        </p:tav>
                                      </p:tavLst>
                                    </p:anim>
                                    <p:anim calcmode="lin" valueType="num">
                                      <p:cBhvr>
                                        <p:cTn id="138" dur="1000" fill="hold"/>
                                        <p:tgtEl>
                                          <p:spTgt spid="2"/>
                                        </p:tgtEl>
                                        <p:attrNameLst>
                                          <p:attrName>ppt_y</p:attrName>
                                        </p:attrNameLst>
                                      </p:cBhvr>
                                      <p:tavLst>
                                        <p:tav tm="0">
                                          <p:val>
                                            <p:strVal val="#ppt_y+.1"/>
                                          </p:val>
                                        </p:tav>
                                        <p:tav tm="100000">
                                          <p:val>
                                            <p:strVal val="#ppt_y"/>
                                          </p:val>
                                        </p:tav>
                                      </p:tavLst>
                                    </p:anim>
                                  </p:childTnLst>
                                </p:cTn>
                              </p:par>
                              <p:par>
                                <p:cTn id="139" presetID="1" presetClass="exit" presetSubtype="0" fill="hold" nodeType="withEffect">
                                  <p:stCondLst>
                                    <p:cond delay="0"/>
                                  </p:stCondLst>
                                  <p:childTnLst>
                                    <p:set>
                                      <p:cBhvr>
                                        <p:cTn id="140" dur="1" fill="hold">
                                          <p:stCondLst>
                                            <p:cond delay="0"/>
                                          </p:stCondLst>
                                        </p:cTn>
                                        <p:tgtEl>
                                          <p:spTgt spid="97"/>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2000"/>
                                        <p:tgtEl>
                                          <p:spTgt spid="1029"/>
                                        </p:tgtEl>
                                      </p:cBhvr>
                                    </p:animEffect>
                                    <p:set>
                                      <p:cBhvr>
                                        <p:cTn id="143" dur="1" fill="hold">
                                          <p:stCondLst>
                                            <p:cond delay="1999"/>
                                          </p:stCondLst>
                                        </p:cTn>
                                        <p:tgtEl>
                                          <p:spTgt spid="1029"/>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2000"/>
                                        <p:tgtEl>
                                          <p:spTgt spid="75"/>
                                        </p:tgtEl>
                                      </p:cBhvr>
                                    </p:animEffect>
                                    <p:set>
                                      <p:cBhvr>
                                        <p:cTn id="146" dur="1" fill="hold">
                                          <p:stCondLst>
                                            <p:cond delay="1999"/>
                                          </p:stCondLst>
                                        </p:cTn>
                                        <p:tgtEl>
                                          <p:spTgt spid="75"/>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2000"/>
                                        <p:tgtEl>
                                          <p:spTgt spid="62"/>
                                        </p:tgtEl>
                                      </p:cBhvr>
                                    </p:animEffect>
                                    <p:set>
                                      <p:cBhvr>
                                        <p:cTn id="149" dur="1" fill="hold">
                                          <p:stCondLst>
                                            <p:cond delay="1999"/>
                                          </p:stCondLst>
                                        </p:cTn>
                                        <p:tgtEl>
                                          <p:spTgt spid="62"/>
                                        </p:tgtEl>
                                        <p:attrNameLst>
                                          <p:attrName>style.visibility</p:attrName>
                                        </p:attrNameLst>
                                      </p:cBhvr>
                                      <p:to>
                                        <p:strVal val="hidden"/>
                                      </p:to>
                                    </p:set>
                                  </p:childTnLst>
                                </p:cTn>
                              </p:par>
                              <p:par>
                                <p:cTn id="150" presetID="64" presetClass="path" presetSubtype="0" accel="50000" decel="50000" fill="hold" nodeType="withEffect">
                                  <p:stCondLst>
                                    <p:cond delay="0"/>
                                  </p:stCondLst>
                                  <p:childTnLst>
                                    <p:animMotion origin="layout" path="M -1.66667E-6 0.00648 L -0.11892 -0.15741 " pathEditMode="relative" rAng="0" ptsTypes="AA">
                                      <p:cBhvr>
                                        <p:cTn id="151" dur="2000" fill="hold"/>
                                        <p:tgtEl>
                                          <p:spTgt spid="63"/>
                                        </p:tgtEl>
                                        <p:attrNameLst>
                                          <p:attrName>ppt_x</p:attrName>
                                          <p:attrName>ppt_y</p:attrName>
                                        </p:attrNameLst>
                                      </p:cBhvr>
                                      <p:rCtr x="-60" y="-82"/>
                                    </p:animMotion>
                                  </p:childTnLst>
                                </p:cTn>
                              </p:par>
                              <p:par>
                                <p:cTn id="152" presetID="64" presetClass="path" presetSubtype="0" accel="50000" decel="50000" fill="hold" nodeType="withEffect">
                                  <p:stCondLst>
                                    <p:cond delay="0"/>
                                  </p:stCondLst>
                                  <p:childTnLst>
                                    <p:animMotion origin="layout" path="M 3.33333E-6 0.00648 L -0.00539 -0.15371 " pathEditMode="relative" rAng="0" ptsTypes="AA">
                                      <p:cBhvr>
                                        <p:cTn id="153" dur="2000" fill="hold"/>
                                        <p:tgtEl>
                                          <p:spTgt spid="72"/>
                                        </p:tgtEl>
                                        <p:attrNameLst>
                                          <p:attrName>ppt_x</p:attrName>
                                          <p:attrName>ppt_y</p:attrName>
                                        </p:attrNameLst>
                                      </p:cBhvr>
                                      <p:rCtr x="-3" y="-80"/>
                                    </p:animMotion>
                                  </p:childTnLst>
                                </p:cTn>
                              </p:par>
                              <p:par>
                                <p:cTn id="154" presetID="64" presetClass="path" presetSubtype="0" accel="50000" decel="50000" fill="hold" nodeType="withEffect">
                                  <p:stCondLst>
                                    <p:cond delay="0"/>
                                  </p:stCondLst>
                                  <p:childTnLst>
                                    <p:animMotion origin="layout" path="M -3.61111E-6 0.00648 L 0.13785 -0.15046 " pathEditMode="relative" rAng="0" ptsTypes="AA">
                                      <p:cBhvr>
                                        <p:cTn id="155" dur="2000" fill="hold"/>
                                        <p:tgtEl>
                                          <p:spTgt spid="74"/>
                                        </p:tgtEl>
                                        <p:attrNameLst>
                                          <p:attrName>ppt_x</p:attrName>
                                          <p:attrName>ppt_y</p:attrName>
                                        </p:attrNameLst>
                                      </p:cBhvr>
                                      <p:rCtr x="69" y="-78"/>
                                    </p:animMotion>
                                  </p:childTnLst>
                                </p:cTn>
                              </p:par>
                              <p:par>
                                <p:cTn id="156" presetID="10" presetClass="exit" presetSubtype="0" fill="hold" nodeType="withEffect">
                                  <p:stCondLst>
                                    <p:cond delay="0"/>
                                  </p:stCondLst>
                                  <p:childTnLst>
                                    <p:animEffect transition="out" filter="fade">
                                      <p:cBhvr>
                                        <p:cTn id="157" dur="5000"/>
                                        <p:tgtEl>
                                          <p:spTgt spid="63"/>
                                        </p:tgtEl>
                                      </p:cBhvr>
                                    </p:animEffect>
                                    <p:set>
                                      <p:cBhvr>
                                        <p:cTn id="158" dur="1" fill="hold">
                                          <p:stCondLst>
                                            <p:cond delay="4999"/>
                                          </p:stCondLst>
                                        </p:cTn>
                                        <p:tgtEl>
                                          <p:spTgt spid="63"/>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0"/>
                                        <p:tgtEl>
                                          <p:spTgt spid="72"/>
                                        </p:tgtEl>
                                      </p:cBhvr>
                                    </p:animEffect>
                                    <p:set>
                                      <p:cBhvr>
                                        <p:cTn id="161" dur="1" fill="hold">
                                          <p:stCondLst>
                                            <p:cond delay="4999"/>
                                          </p:stCondLst>
                                        </p:cTn>
                                        <p:tgtEl>
                                          <p:spTgt spid="72"/>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0"/>
                                        <p:tgtEl>
                                          <p:spTgt spid="74"/>
                                        </p:tgtEl>
                                      </p:cBhvr>
                                    </p:animEffect>
                                    <p:set>
                                      <p:cBhvr>
                                        <p:cTn id="164" dur="1" fill="hold">
                                          <p:stCondLst>
                                            <p:cond delay="49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81" grpId="0" animBg="1"/>
      <p:bldP spid="81" grpId="1" animBg="1"/>
      <p:bldP spid="94" grpId="0" animBg="1"/>
      <p:bldP spid="94" grpId="1" animBg="1"/>
      <p:bldP spid="97" grpId="0" animBg="1"/>
      <p:bldP spid="139" grpId="0" animBg="1"/>
      <p:bldP spid="14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p:cNvGrpSpPr/>
          <p:nvPr/>
        </p:nvGrpSpPr>
        <p:grpSpPr>
          <a:xfrm>
            <a:off x="1578426" y="1621971"/>
            <a:ext cx="7413174" cy="3962404"/>
            <a:chOff x="1578426" y="1621971"/>
            <a:chExt cx="7413174" cy="3962404"/>
          </a:xfrm>
        </p:grpSpPr>
        <p:grpSp>
          <p:nvGrpSpPr>
            <p:cNvPr id="4" name="Group 32"/>
            <p:cNvGrpSpPr/>
            <p:nvPr/>
          </p:nvGrpSpPr>
          <p:grpSpPr>
            <a:xfrm>
              <a:off x="1578426" y="1621971"/>
              <a:ext cx="7413174" cy="3962404"/>
              <a:chOff x="1578426" y="1621971"/>
              <a:chExt cx="7413174" cy="3962404"/>
            </a:xfrm>
          </p:grpSpPr>
          <p:sp>
            <p:nvSpPr>
              <p:cNvPr id="20" name="&quot;GLASS&quot;; Black to Transparent"/>
              <p:cNvSpPr/>
              <p:nvPr/>
            </p:nvSpPr>
            <p:spPr bwMode="auto">
              <a:xfrm rot="5400000">
                <a:off x="3298369" y="-97972"/>
                <a:ext cx="3962404" cy="7402289"/>
              </a:xfrm>
              <a:prstGeom prst="roundRect">
                <a:avLst>
                  <a:gd name="adj" fmla="val 4383"/>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solidFill>
                    <a:schemeClr val="bg1"/>
                  </a:solidFill>
                </a:endParaRPr>
              </a:p>
            </p:txBody>
          </p:sp>
          <p:grpSp>
            <p:nvGrpSpPr>
              <p:cNvPr id="5" name="Group 31"/>
              <p:cNvGrpSpPr/>
              <p:nvPr/>
            </p:nvGrpSpPr>
            <p:grpSpPr>
              <a:xfrm>
                <a:off x="5018315" y="1817913"/>
                <a:ext cx="3973285" cy="3548745"/>
                <a:chOff x="5018315" y="1817913"/>
                <a:chExt cx="3973285" cy="3548745"/>
              </a:xfrm>
            </p:grpSpPr>
            <p:sp>
              <p:nvSpPr>
                <p:cNvPr id="22" name="&quot;GLASS&quot;; Black to Transparent"/>
                <p:cNvSpPr/>
                <p:nvPr/>
              </p:nvSpPr>
              <p:spPr bwMode="auto">
                <a:xfrm rot="5400000">
                  <a:off x="6580415" y="255813"/>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solidFill>
                      <a:schemeClr val="bg1"/>
                    </a:solidFill>
                  </a:endParaRPr>
                </a:p>
              </p:txBody>
            </p:sp>
            <p:sp>
              <p:nvSpPr>
                <p:cNvPr id="23" name="&quot;GLASS&quot;; Black to Transparent"/>
                <p:cNvSpPr/>
                <p:nvPr/>
              </p:nvSpPr>
              <p:spPr bwMode="auto">
                <a:xfrm rot="5400000">
                  <a:off x="6580415" y="996042"/>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solidFill>
                      <a:schemeClr val="bg1"/>
                    </a:solidFill>
                  </a:endParaRPr>
                </a:p>
              </p:txBody>
            </p:sp>
            <p:sp>
              <p:nvSpPr>
                <p:cNvPr id="26" name="&quot;GLASS&quot;; Black to Transparent"/>
                <p:cNvSpPr/>
                <p:nvPr/>
              </p:nvSpPr>
              <p:spPr bwMode="auto">
                <a:xfrm rot="5400000">
                  <a:off x="6580415" y="1736271"/>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solidFill>
                      <a:schemeClr val="bg1"/>
                    </a:solidFill>
                  </a:endParaRPr>
                </a:p>
              </p:txBody>
            </p:sp>
            <p:sp>
              <p:nvSpPr>
                <p:cNvPr id="27" name="&quot;GLASS&quot;; Black to Transparent"/>
                <p:cNvSpPr/>
                <p:nvPr/>
              </p:nvSpPr>
              <p:spPr bwMode="auto">
                <a:xfrm rot="5400000">
                  <a:off x="6580415" y="2476500"/>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solidFill>
                      <a:schemeClr val="bg1"/>
                    </a:solidFill>
                  </a:endParaRPr>
                </a:p>
              </p:txBody>
            </p:sp>
            <p:sp>
              <p:nvSpPr>
                <p:cNvPr id="28" name="&quot;GLASS&quot;; Black to Transparent"/>
                <p:cNvSpPr/>
                <p:nvPr/>
              </p:nvSpPr>
              <p:spPr bwMode="auto">
                <a:xfrm rot="5400000">
                  <a:off x="6580415" y="3216728"/>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solidFill>
                      <a:schemeClr val="bg1"/>
                    </a:solidFill>
                  </a:endParaRPr>
                </a:p>
              </p:txBody>
            </p:sp>
            <p:sp>
              <p:nvSpPr>
                <p:cNvPr id="29" name="Rectangle 28"/>
                <p:cNvSpPr/>
                <p:nvPr/>
              </p:nvSpPr>
              <p:spPr>
                <a:xfrm>
                  <a:off x="5257800" y="1905000"/>
                  <a:ext cx="3733800" cy="3459409"/>
                </a:xfrm>
                <a:prstGeom prst="rect">
                  <a:avLst/>
                </a:prstGeom>
              </p:spPr>
              <p:txBody>
                <a:bodyPr wrap="square">
                  <a:spAutoFit/>
                </a:bodyPr>
                <a:lstStyle/>
                <a:p>
                  <a:pPr>
                    <a:lnSpc>
                      <a:spcPct val="90000"/>
                    </a:lnSpc>
                    <a:spcBef>
                      <a:spcPct val="20000"/>
                    </a:spcBef>
                  </a:pPr>
                  <a:r>
                    <a:rPr lang="en-US" sz="2800" dirty="0" smtClean="0">
                      <a:solidFill>
                        <a:schemeClr val="bg1"/>
                      </a:solidFill>
                    </a:rPr>
                    <a:t>                     </a:t>
                  </a:r>
                  <a:r>
                    <a:rPr lang="en-US" sz="28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“6”</a:t>
                  </a:r>
                </a:p>
                <a:p>
                  <a:pPr>
                    <a:lnSpc>
                      <a:spcPct val="90000"/>
                    </a:lnSpc>
                    <a:spcBef>
                      <a:spcPct val="20000"/>
                    </a:spcBef>
                  </a:pPr>
                  <a:endParaRPr lang="en-US" sz="1600" dirty="0" smtClean="0">
                    <a:solidFill>
                      <a:schemeClr val="bg1"/>
                    </a:solidFill>
                  </a:endParaRPr>
                </a:p>
                <a:p>
                  <a:pPr>
                    <a:lnSpc>
                      <a:spcPct val="90000"/>
                    </a:lnSpc>
                    <a:spcBef>
                      <a:spcPct val="20000"/>
                    </a:spcBef>
                  </a:pPr>
                  <a:r>
                    <a:rPr lang="en-US" sz="16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                          </a:t>
                  </a:r>
                  <a:r>
                    <a:rPr lang="en-US" sz="28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Services “1”</a:t>
                  </a:r>
                </a:p>
                <a:p>
                  <a:pPr>
                    <a:lnSpc>
                      <a:spcPct val="90000"/>
                    </a:lnSpc>
                    <a:spcBef>
                      <a:spcPct val="20000"/>
                    </a:spcBef>
                  </a:pPr>
                  <a:endParaRPr lang="en-US" sz="1600" dirty="0" smtClean="0">
                    <a:solidFill>
                      <a:schemeClr val="bg1"/>
                    </a:solidFill>
                  </a:endParaRPr>
                </a:p>
                <a:p>
                  <a:pPr>
                    <a:lnSpc>
                      <a:spcPct val="90000"/>
                    </a:lnSpc>
                    <a:spcBef>
                      <a:spcPct val="20000"/>
                    </a:spcBef>
                  </a:pPr>
                  <a:r>
                    <a:rPr lang="en-US" sz="1600" dirty="0" smtClean="0">
                      <a:solidFill>
                        <a:schemeClr val="bg1"/>
                      </a:solidFill>
                    </a:rPr>
                    <a:t>                                                </a:t>
                  </a:r>
                  <a:r>
                    <a:rPr lang="en-US" sz="28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“10”</a:t>
                  </a:r>
                </a:p>
                <a:p>
                  <a:pPr>
                    <a:lnSpc>
                      <a:spcPct val="90000"/>
                    </a:lnSpc>
                    <a:spcBef>
                      <a:spcPct val="20000"/>
                    </a:spcBef>
                  </a:pPr>
                  <a:endParaRPr lang="en-US" sz="1600" dirty="0" smtClean="0">
                    <a:solidFill>
                      <a:schemeClr val="bg1"/>
                    </a:solidFill>
                  </a:endParaRPr>
                </a:p>
                <a:p>
                  <a:pPr>
                    <a:lnSpc>
                      <a:spcPct val="90000"/>
                    </a:lnSpc>
                    <a:spcBef>
                      <a:spcPct val="20000"/>
                    </a:spcBef>
                  </a:pPr>
                  <a:r>
                    <a:rPr lang="en-US" sz="1600" dirty="0" smtClean="0">
                      <a:solidFill>
                        <a:schemeClr val="bg1"/>
                      </a:solidFill>
                    </a:rPr>
                    <a:t>                                               </a:t>
                  </a:r>
                  <a:r>
                    <a:rPr lang="en-US" sz="28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“5”</a:t>
                  </a:r>
                </a:p>
                <a:p>
                  <a:pPr>
                    <a:lnSpc>
                      <a:spcPct val="90000"/>
                    </a:lnSpc>
                    <a:spcBef>
                      <a:spcPct val="20000"/>
                    </a:spcBef>
                  </a:pPr>
                  <a:endParaRPr lang="en-US" sz="1600" dirty="0" smtClean="0">
                    <a:solidFill>
                      <a:schemeClr val="bg1"/>
                    </a:solidFill>
                  </a:endParaRPr>
                </a:p>
                <a:p>
                  <a:pPr>
                    <a:lnSpc>
                      <a:spcPct val="90000"/>
                    </a:lnSpc>
                    <a:spcBef>
                      <a:spcPct val="20000"/>
                    </a:spcBef>
                  </a:pPr>
                  <a:r>
                    <a:rPr lang="en-US" sz="1600" dirty="0" smtClean="0">
                      <a:solidFill>
                        <a:schemeClr val="bg1"/>
                      </a:solidFill>
                    </a:rPr>
                    <a:t>                                         </a:t>
                  </a:r>
                  <a:r>
                    <a:rPr lang="en-US" sz="2800"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“4”</a:t>
                  </a:r>
                </a:p>
              </p:txBody>
            </p:sp>
          </p:grpSp>
        </p:grpSp>
        <p:pic>
          <p:nvPicPr>
            <p:cNvPr id="1026" name="Picture 2" descr="C:\Program Files\Microsoft Resource DVD Artwork\DVD_ART\BoxShots_Logos\Biztalk Server\BizTalk Server logo r.png"/>
            <p:cNvPicPr>
              <a:picLocks noChangeAspect="1" noChangeArrowheads="1"/>
            </p:cNvPicPr>
            <p:nvPr/>
          </p:nvPicPr>
          <p:blipFill>
            <a:blip r:embed="rId3" cstate="email"/>
            <a:srcRect/>
            <a:stretch>
              <a:fillRect/>
            </a:stretch>
          </p:blipFill>
          <p:spPr bwMode="auto">
            <a:xfrm>
              <a:off x="5322914" y="1861457"/>
              <a:ext cx="1987606" cy="414920"/>
            </a:xfrm>
            <a:prstGeom prst="rect">
              <a:avLst/>
            </a:prstGeom>
            <a:noFill/>
          </p:spPr>
        </p:pic>
        <p:pic>
          <p:nvPicPr>
            <p:cNvPr id="1027" name="Picture 3" descr="C:\Program Files\Microsoft Resource DVD Artwork\DVD_ART\BoxShots_Logos\Visual Studio (generic)\Visual Studio logo reverse.png"/>
            <p:cNvPicPr>
              <a:picLocks noChangeAspect="1" noChangeArrowheads="1"/>
            </p:cNvPicPr>
            <p:nvPr/>
          </p:nvPicPr>
          <p:blipFill>
            <a:blip r:embed="rId4" cstate="email"/>
            <a:srcRect/>
            <a:stretch>
              <a:fillRect/>
            </a:stretch>
          </p:blipFill>
          <p:spPr bwMode="auto">
            <a:xfrm>
              <a:off x="5597732" y="3391580"/>
              <a:ext cx="2434946" cy="379565"/>
            </a:xfrm>
            <a:prstGeom prst="rect">
              <a:avLst/>
            </a:prstGeom>
            <a:noFill/>
          </p:spPr>
        </p:pic>
        <p:pic>
          <p:nvPicPr>
            <p:cNvPr id="1028" name="Picture 4" descr="C:\Program Files\Microsoft Resource DVD Artwork\DVD_ART\BoxShots_Logos\System Center\System Center logo w.png"/>
            <p:cNvPicPr>
              <a:picLocks noChangeAspect="1" noChangeArrowheads="1"/>
            </p:cNvPicPr>
            <p:nvPr/>
          </p:nvPicPr>
          <p:blipFill>
            <a:blip r:embed="rId5" cstate="email"/>
            <a:srcRect/>
            <a:stretch>
              <a:fillRect/>
            </a:stretch>
          </p:blipFill>
          <p:spPr bwMode="auto">
            <a:xfrm>
              <a:off x="5523674" y="4025530"/>
              <a:ext cx="2362200" cy="532080"/>
            </a:xfrm>
            <a:prstGeom prst="rect">
              <a:avLst/>
            </a:prstGeom>
            <a:noFill/>
          </p:spPr>
        </p:pic>
        <p:pic>
          <p:nvPicPr>
            <p:cNvPr id="1029" name="Picture 5" descr="C:\Program Files\Microsoft Resource DVD Artwork\DVD_ART\BoxShots_Logos\Microsoft .NET Framework - NET\NET Framework white h.png"/>
            <p:cNvPicPr>
              <a:picLocks noChangeAspect="1" noChangeArrowheads="1"/>
            </p:cNvPicPr>
            <p:nvPr/>
          </p:nvPicPr>
          <p:blipFill>
            <a:blip r:embed="rId6" cstate="email"/>
            <a:srcRect/>
            <a:stretch>
              <a:fillRect/>
            </a:stretch>
          </p:blipFill>
          <p:spPr bwMode="auto">
            <a:xfrm>
              <a:off x="5003441" y="4757059"/>
              <a:ext cx="2666755" cy="522514"/>
            </a:xfrm>
            <a:prstGeom prst="rect">
              <a:avLst/>
            </a:prstGeom>
            <a:noFill/>
          </p:spPr>
        </p:pic>
        <p:pic>
          <p:nvPicPr>
            <p:cNvPr id="36" name="Picture 2" descr="C:\Program Files\Microsoft Resource DVD Artwork\DVD_ART\BoxShots_Logos\Biztalk Server\BizTalk Server logo r.png"/>
            <p:cNvPicPr>
              <a:picLocks noChangeAspect="1" noChangeArrowheads="1"/>
            </p:cNvPicPr>
            <p:nvPr/>
          </p:nvPicPr>
          <p:blipFill>
            <a:blip r:embed="rId7" cstate="email"/>
            <a:srcRect/>
            <a:stretch>
              <a:fillRect/>
            </a:stretch>
          </p:blipFill>
          <p:spPr bwMode="auto">
            <a:xfrm>
              <a:off x="5640659" y="2576839"/>
              <a:ext cx="1110343" cy="452568"/>
            </a:xfrm>
            <a:prstGeom prst="rect">
              <a:avLst/>
            </a:prstGeom>
            <a:noFill/>
          </p:spPr>
        </p:pic>
      </p:grpSp>
      <p:grpSp>
        <p:nvGrpSpPr>
          <p:cNvPr id="6" name="Group 31"/>
          <p:cNvGrpSpPr/>
          <p:nvPr/>
        </p:nvGrpSpPr>
        <p:grpSpPr>
          <a:xfrm>
            <a:off x="333682" y="947898"/>
            <a:ext cx="4766722" cy="4800600"/>
            <a:chOff x="2162482" y="947899"/>
            <a:chExt cx="4766722" cy="4800600"/>
          </a:xfrm>
        </p:grpSpPr>
        <p:sp>
          <p:nvSpPr>
            <p:cNvPr id="33" name="Oval 32"/>
            <p:cNvSpPr/>
            <p:nvPr/>
          </p:nvSpPr>
          <p:spPr bwMode="auto">
            <a:xfrm>
              <a:off x="2162482" y="947899"/>
              <a:ext cx="4766722" cy="4800600"/>
            </a:xfrm>
            <a:prstGeom prst="ellipse">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TextBox 45"/>
            <p:cNvSpPr txBox="1"/>
            <p:nvPr/>
          </p:nvSpPr>
          <p:spPr>
            <a:xfrm>
              <a:off x="2376055" y="1077188"/>
              <a:ext cx="4395353" cy="4436919"/>
            </a:xfrm>
            <a:prstGeom prst="rect">
              <a:avLst/>
            </a:prstGeom>
            <a:noFill/>
          </p:spPr>
          <p:txBody>
            <a:bodyPr wrap="none" rtlCol="0">
              <a:prstTxWarp prst="textArchDown">
                <a:avLst/>
              </a:prstTxWarp>
              <a:spAutoFit/>
            </a:bodyPr>
            <a:lstStyle/>
            <a:p>
              <a:pPr algn="ctr"/>
              <a:r>
                <a:rPr lang="en-US" sz="28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APPLICATIONS</a:t>
              </a:r>
            </a:p>
          </p:txBody>
        </p:sp>
        <p:grpSp>
          <p:nvGrpSpPr>
            <p:cNvPr id="7" name="Group 35"/>
            <p:cNvGrpSpPr/>
            <p:nvPr/>
          </p:nvGrpSpPr>
          <p:grpSpPr>
            <a:xfrm>
              <a:off x="2746278" y="1538014"/>
              <a:ext cx="3561907" cy="3561907"/>
              <a:chOff x="2775099" y="1562987"/>
              <a:chExt cx="3561907" cy="3561907"/>
            </a:xfrm>
          </p:grpSpPr>
          <p:sp>
            <p:nvSpPr>
              <p:cNvPr id="51" name="Pie 50"/>
              <p:cNvSpPr/>
              <p:nvPr/>
            </p:nvSpPr>
            <p:spPr bwMode="auto">
              <a:xfrm>
                <a:off x="2775099" y="1562987"/>
                <a:ext cx="3561907" cy="3561907"/>
              </a:xfrm>
              <a:prstGeom prst="pie">
                <a:avLst>
                  <a:gd name="adj1" fmla="val 0"/>
                  <a:gd name="adj2" fmla="val 10810479"/>
                </a:avLst>
              </a:prstGeom>
              <a:gradFill flip="none" rotWithShape="1">
                <a:gsLst>
                  <a:gs pos="38000">
                    <a:schemeClr val="accent5">
                      <a:lumMod val="25000"/>
                      <a:alpha val="43000"/>
                    </a:schemeClr>
                  </a:gs>
                  <a:gs pos="95000">
                    <a:schemeClr val="accent5">
                      <a:lumMod val="75000"/>
                      <a:alpha val="94000"/>
                    </a:schemeClr>
                  </a:gs>
                </a:gsLst>
                <a:path path="circle">
                  <a:fillToRect l="50000" t="50000" r="50000" b="50000"/>
                </a:path>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23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52" name="TextBox 51"/>
              <p:cNvSpPr txBox="1"/>
              <p:nvPr/>
            </p:nvSpPr>
            <p:spPr>
              <a:xfrm>
                <a:off x="3066638" y="1827650"/>
                <a:ext cx="2996588" cy="3040655"/>
              </a:xfrm>
              <a:prstGeom prst="rect">
                <a:avLst/>
              </a:prstGeom>
              <a:noFill/>
            </p:spPr>
            <p:txBody>
              <a:bodyPr wrap="none" rtlCol="0" anchor="ctr">
                <a:prstTxWarp prst="textArchDown">
                  <a:avLst/>
                </a:prstTxWarp>
                <a:spAutoFit/>
              </a:bodyPr>
              <a:lstStyle/>
              <a:p>
                <a:pPr algn="ctr" defTabSz="1023612" fontAlgn="base">
                  <a:lnSpc>
                    <a:spcPct val="80000"/>
                  </a:lnSpc>
                  <a:spcBef>
                    <a:spcPct val="0"/>
                  </a:spcBef>
                  <a:spcAft>
                    <a:spcPct val="0"/>
                  </a:spcAft>
                  <a:defRPr/>
                </a:pPr>
                <a:r>
                  <a:rPr lang="en-US" sz="44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SERVICES</a:t>
                </a:r>
              </a:p>
            </p:txBody>
          </p:sp>
        </p:grpSp>
        <p:sp>
          <p:nvSpPr>
            <p:cNvPr id="48" name="Pie 47"/>
            <p:cNvSpPr/>
            <p:nvPr/>
          </p:nvSpPr>
          <p:spPr bwMode="auto">
            <a:xfrm rot="10800000">
              <a:off x="2743520" y="1435233"/>
              <a:ext cx="3561907" cy="3561907"/>
            </a:xfrm>
            <a:prstGeom prst="pie">
              <a:avLst>
                <a:gd name="adj1" fmla="val 0"/>
                <a:gd name="adj2" fmla="val 10810479"/>
              </a:avLst>
            </a:prstGeom>
            <a:gradFill flip="none" rotWithShape="1">
              <a:gsLst>
                <a:gs pos="2000">
                  <a:schemeClr val="accent1"/>
                </a:gs>
                <a:gs pos="63000">
                  <a:schemeClr val="accent1">
                    <a:lumMod val="50000"/>
                  </a:schemeClr>
                </a:gs>
                <a:gs pos="45000">
                  <a:schemeClr val="accent1">
                    <a:lumMod val="75000"/>
                  </a:schemeClr>
                </a:gs>
              </a:gsLst>
              <a:lin ang="13500000" scaled="1"/>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23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49" name="TextBox 48"/>
            <p:cNvSpPr txBox="1"/>
            <p:nvPr/>
          </p:nvSpPr>
          <p:spPr>
            <a:xfrm rot="195905">
              <a:off x="3018604" y="2011433"/>
              <a:ext cx="2983719" cy="3309776"/>
            </a:xfrm>
            <a:prstGeom prst="rect">
              <a:avLst/>
            </a:prstGeom>
            <a:noFill/>
          </p:spPr>
          <p:txBody>
            <a:bodyPr wrap="none" rtlCol="0" anchor="ctr">
              <a:prstTxWarp prst="textArchUp">
                <a:avLst/>
              </a:prstTxWarp>
              <a:spAutoFit/>
            </a:bodyPr>
            <a:lstStyle/>
            <a:p>
              <a:pPr algn="ctr" defTabSz="1023612" fontAlgn="base">
                <a:lnSpc>
                  <a:spcPct val="80000"/>
                </a:lnSpc>
                <a:spcBef>
                  <a:spcPct val="0"/>
                </a:spcBef>
                <a:spcAft>
                  <a:spcPct val="0"/>
                </a:spcAft>
                <a:defRPr/>
              </a:pPr>
              <a:r>
                <a:rPr lang="en-US" sz="4400" spc="1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MODELS</a:t>
              </a:r>
            </a:p>
          </p:txBody>
        </p:sp>
        <p:pic>
          <p:nvPicPr>
            <p:cNvPr id="50" name="Picture 49" descr="yellow_circle.png"/>
            <p:cNvPicPr>
              <a:picLocks noChangeAspect="1"/>
            </p:cNvPicPr>
            <p:nvPr/>
          </p:nvPicPr>
          <p:blipFill>
            <a:blip r:embed="rId8" cstate="email">
              <a:duotone>
                <a:prstClr val="black"/>
                <a:schemeClr val="accent6">
                  <a:tint val="45000"/>
                  <a:satMod val="400000"/>
                </a:schemeClr>
              </a:duotone>
            </a:blip>
            <a:stretch>
              <a:fillRect/>
            </a:stretch>
          </p:blipFill>
          <p:spPr>
            <a:xfrm>
              <a:off x="3596194" y="2407226"/>
              <a:ext cx="1857328" cy="1832426"/>
            </a:xfrm>
            <a:prstGeom prst="rect">
              <a:avLst/>
            </a:prstGeom>
          </p:spPr>
        </p:pic>
      </p:grpSp>
      <p:sp>
        <p:nvSpPr>
          <p:cNvPr id="2" name="Title 1"/>
          <p:cNvSpPr>
            <a:spLocks noGrp="1"/>
          </p:cNvSpPr>
          <p:nvPr>
            <p:ph type="title"/>
          </p:nvPr>
        </p:nvSpPr>
        <p:spPr/>
        <p:txBody>
          <a:bodyPr/>
          <a:lstStyle/>
          <a:p>
            <a:r>
              <a:rPr lang="nl-BE" smtClean="0"/>
              <a:t>Delivering the Vision</a:t>
            </a:r>
            <a:endParaRPr lang="nl-BE" dirty="0"/>
          </a:p>
        </p:txBody>
      </p:sp>
      <p:sp>
        <p:nvSpPr>
          <p:cNvPr id="35" name="&quot;GLASS&quot;; Black to Transparent"/>
          <p:cNvSpPr/>
          <p:nvPr/>
        </p:nvSpPr>
        <p:spPr bwMode="auto">
          <a:xfrm rot="5400000">
            <a:off x="2283646" y="1839680"/>
            <a:ext cx="587830" cy="8730347"/>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12" name="TextBox 11"/>
          <p:cNvSpPr txBox="1"/>
          <p:nvPr/>
        </p:nvSpPr>
        <p:spPr>
          <a:xfrm>
            <a:off x="178751" y="5987140"/>
            <a:ext cx="4623830" cy="461665"/>
          </a:xfrm>
          <a:prstGeom prst="rect">
            <a:avLst/>
          </a:prstGeom>
          <a:noFill/>
        </p:spPr>
        <p:txBody>
          <a:bodyPr wrap="none" rtlCol="0">
            <a:spAutoFit/>
          </a:bodyPr>
          <a:lstStyle/>
          <a:p>
            <a:r>
              <a:rPr lang="en-US" sz="2400" i="1" dirty="0" smtClean="0">
                <a:solidFill>
                  <a:schemeClr val="bg1"/>
                </a:solidFill>
              </a:rPr>
              <a:t>A New Way to Build Applications</a:t>
            </a:r>
            <a:endParaRPr lang="en-US" sz="2400" i="1" dirty="0">
              <a:solidFill>
                <a:schemeClr val="bg1"/>
              </a:solidFill>
            </a:endParaRPr>
          </a:p>
        </p:txBody>
      </p:sp>
      <p:sp>
        <p:nvSpPr>
          <p:cNvPr id="31" name="TextBox 30"/>
          <p:cNvSpPr txBox="1"/>
          <p:nvPr/>
        </p:nvSpPr>
        <p:spPr>
          <a:xfrm>
            <a:off x="2009038" y="2960370"/>
            <a:ext cx="1490856" cy="757130"/>
          </a:xfrm>
          <a:prstGeom prst="rect">
            <a:avLst/>
          </a:prstGeom>
          <a:noFill/>
          <a:ln w="3175">
            <a:noFill/>
          </a:ln>
          <a:effectLst>
            <a:innerShdw blurRad="393700">
              <a:srgbClr val="564484">
                <a:alpha val="50000"/>
              </a:srgbClr>
            </a:innerShdw>
          </a:effectLst>
        </p:spPr>
        <p:txBody>
          <a:bodyPr wrap="square" rtlCol="0">
            <a:spAutoFit/>
          </a:bodyPr>
          <a:lstStyle/>
          <a:p>
            <a:pPr defTabSz="1097280">
              <a:lnSpc>
                <a:spcPct val="90000"/>
              </a:lnSpc>
              <a:spcBef>
                <a:spcPct val="20000"/>
              </a:spcBef>
            </a:pPr>
            <a:r>
              <a:rPr lang="en-US" sz="4800" b="1" i="1" spc="-36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Oslo</a:t>
            </a:r>
            <a:endParaRPr lang="en-US" sz="4800" b="1" i="1" spc="-360"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rot="16200000">
            <a:off x="3619693" y="-2714435"/>
            <a:ext cx="1904618" cy="9143999"/>
          </a:xfrm>
          <a:prstGeom prst="roundRect">
            <a:avLst>
              <a:gd name="adj" fmla="val 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2" name="Title 1"/>
          <p:cNvSpPr>
            <a:spLocks noGrp="1"/>
          </p:cNvSpPr>
          <p:nvPr>
            <p:ph type="title"/>
          </p:nvPr>
        </p:nvSpPr>
        <p:spPr/>
        <p:txBody>
          <a:bodyPr/>
          <a:lstStyle/>
          <a:p>
            <a:r>
              <a:rPr lang="nl-BE" smtClean="0"/>
              <a:t>Oslo in a Nutshell</a:t>
            </a:r>
            <a:endParaRPr lang="nl-BE"/>
          </a:p>
        </p:txBody>
      </p:sp>
      <p:sp>
        <p:nvSpPr>
          <p:cNvPr id="3" name="Content Placeholder 2"/>
          <p:cNvSpPr>
            <a:spLocks noGrp="1"/>
          </p:cNvSpPr>
          <p:nvPr>
            <p:ph idx="1"/>
          </p:nvPr>
        </p:nvSpPr>
        <p:spPr>
          <a:xfrm>
            <a:off x="539750" y="958744"/>
            <a:ext cx="8048625" cy="4525963"/>
          </a:xfrm>
        </p:spPr>
        <p:txBody>
          <a:bodyPr/>
          <a:lstStyle/>
          <a:p>
            <a:endParaRPr lang="en-US" dirty="0" smtClean="0"/>
          </a:p>
          <a:p>
            <a:r>
              <a:rPr lang="en-US" dirty="0" smtClean="0"/>
              <a:t>Services </a:t>
            </a:r>
            <a:br>
              <a:rPr lang="en-US" dirty="0" smtClean="0"/>
            </a:br>
            <a:r>
              <a:rPr lang="en-US" dirty="0" smtClean="0"/>
              <a:t>Extending services from the client to the cloud</a:t>
            </a:r>
          </a:p>
          <a:p>
            <a:r>
              <a:rPr lang="en-US" dirty="0" smtClean="0"/>
              <a:t>Models</a:t>
            </a:r>
            <a:br>
              <a:rPr lang="en-US" dirty="0" smtClean="0"/>
            </a:br>
            <a:r>
              <a:rPr lang="en-US" dirty="0" smtClean="0"/>
              <a:t>Making models a mainstream part of development</a:t>
            </a:r>
          </a:p>
          <a:p>
            <a:r>
              <a:rPr lang="en-US" dirty="0" smtClean="0"/>
              <a:t>Detailed Announcement @ PDC in October </a:t>
            </a:r>
          </a:p>
          <a:p>
            <a:endParaRPr lang="en-US" dirty="0" smtClean="0"/>
          </a:p>
        </p:txBody>
      </p:sp>
      <p:grpSp>
        <p:nvGrpSpPr>
          <p:cNvPr id="15" name="Group 14"/>
          <p:cNvGrpSpPr/>
          <p:nvPr/>
        </p:nvGrpSpPr>
        <p:grpSpPr>
          <a:xfrm>
            <a:off x="2961551" y="3855820"/>
            <a:ext cx="2701343" cy="2720542"/>
            <a:chOff x="2713875" y="2973047"/>
            <a:chExt cx="3726955" cy="3753443"/>
          </a:xfrm>
        </p:grpSpPr>
        <p:grpSp>
          <p:nvGrpSpPr>
            <p:cNvPr id="4" name="Group 17"/>
            <p:cNvGrpSpPr/>
            <p:nvPr/>
          </p:nvGrpSpPr>
          <p:grpSpPr>
            <a:xfrm>
              <a:off x="2713875" y="2973047"/>
              <a:ext cx="3726955" cy="3753443"/>
              <a:chOff x="2162482" y="947899"/>
              <a:chExt cx="4766722" cy="4800600"/>
            </a:xfrm>
          </p:grpSpPr>
          <p:sp>
            <p:nvSpPr>
              <p:cNvPr id="19" name="Oval 18"/>
              <p:cNvSpPr/>
              <p:nvPr/>
            </p:nvSpPr>
            <p:spPr bwMode="auto">
              <a:xfrm>
                <a:off x="2162482" y="947899"/>
                <a:ext cx="4766722" cy="4800600"/>
              </a:xfrm>
              <a:prstGeom prst="ellipse">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a:off x="2376055" y="1077188"/>
                <a:ext cx="4395353" cy="4436919"/>
              </a:xfrm>
              <a:prstGeom prst="rect">
                <a:avLst/>
              </a:prstGeom>
              <a:noFill/>
            </p:spPr>
            <p:txBody>
              <a:bodyPr wrap="none" rtlCol="0">
                <a:prstTxWarp prst="textArchDown">
                  <a:avLst/>
                </a:prstTxWarp>
                <a:spAutoFit/>
              </a:bodyPr>
              <a:lstStyle/>
              <a:p>
                <a:pPr algn="ctr"/>
                <a:r>
                  <a:rPr lang="en-US" sz="14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APPLICATIONS</a:t>
                </a:r>
              </a:p>
            </p:txBody>
          </p:sp>
          <p:grpSp>
            <p:nvGrpSpPr>
              <p:cNvPr id="5" name="Group 35"/>
              <p:cNvGrpSpPr/>
              <p:nvPr/>
            </p:nvGrpSpPr>
            <p:grpSpPr>
              <a:xfrm>
                <a:off x="2746278" y="1538014"/>
                <a:ext cx="3561907" cy="3561907"/>
                <a:chOff x="2775099" y="1562987"/>
                <a:chExt cx="3561907" cy="3561907"/>
              </a:xfrm>
            </p:grpSpPr>
            <p:sp>
              <p:nvSpPr>
                <p:cNvPr id="25" name="Pie 24"/>
                <p:cNvSpPr/>
                <p:nvPr/>
              </p:nvSpPr>
              <p:spPr bwMode="auto">
                <a:xfrm>
                  <a:off x="2775099" y="1562987"/>
                  <a:ext cx="3561907" cy="3561907"/>
                </a:xfrm>
                <a:prstGeom prst="pie">
                  <a:avLst>
                    <a:gd name="adj1" fmla="val 0"/>
                    <a:gd name="adj2" fmla="val 10810479"/>
                  </a:avLst>
                </a:prstGeom>
                <a:gradFill flip="none" rotWithShape="1">
                  <a:gsLst>
                    <a:gs pos="38000">
                      <a:schemeClr val="accent5">
                        <a:lumMod val="25000"/>
                        <a:alpha val="43000"/>
                      </a:schemeClr>
                    </a:gs>
                    <a:gs pos="95000">
                      <a:schemeClr val="accent5">
                        <a:lumMod val="75000"/>
                        <a:alpha val="94000"/>
                      </a:schemeClr>
                    </a:gs>
                  </a:gsLst>
                  <a:path path="circle">
                    <a:fillToRect l="50000" t="50000" r="50000" b="50000"/>
                  </a:path>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12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26" name="TextBox 25"/>
                <p:cNvSpPr txBox="1"/>
                <p:nvPr/>
              </p:nvSpPr>
              <p:spPr>
                <a:xfrm>
                  <a:off x="3066638" y="1827650"/>
                  <a:ext cx="2996588" cy="3040655"/>
                </a:xfrm>
                <a:prstGeom prst="rect">
                  <a:avLst/>
                </a:prstGeom>
                <a:noFill/>
              </p:spPr>
              <p:txBody>
                <a:bodyPr wrap="none" rtlCol="0" anchor="ctr">
                  <a:prstTxWarp prst="textArchDown">
                    <a:avLst/>
                  </a:prstTxWarp>
                  <a:spAutoFit/>
                </a:bodyPr>
                <a:lstStyle/>
                <a:p>
                  <a:pPr algn="ctr" defTabSz="1023612" fontAlgn="base">
                    <a:lnSpc>
                      <a:spcPct val="80000"/>
                    </a:lnSpc>
                    <a:spcBef>
                      <a:spcPct val="0"/>
                    </a:spcBef>
                    <a:spcAft>
                      <a:spcPct val="0"/>
                    </a:spcAft>
                    <a:defRPr/>
                  </a:pPr>
                  <a:r>
                    <a:rPr lang="en-US" sz="24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SERVICES</a:t>
                  </a:r>
                </a:p>
              </p:txBody>
            </p:sp>
          </p:grpSp>
          <p:sp>
            <p:nvSpPr>
              <p:cNvPr id="22" name="Pie 21"/>
              <p:cNvSpPr/>
              <p:nvPr/>
            </p:nvSpPr>
            <p:spPr bwMode="auto">
              <a:xfrm rot="10800000">
                <a:off x="2743520" y="1435233"/>
                <a:ext cx="3561907" cy="3561907"/>
              </a:xfrm>
              <a:prstGeom prst="pie">
                <a:avLst>
                  <a:gd name="adj1" fmla="val 0"/>
                  <a:gd name="adj2" fmla="val 10810479"/>
                </a:avLst>
              </a:prstGeom>
              <a:gradFill flip="none" rotWithShape="1">
                <a:gsLst>
                  <a:gs pos="2000">
                    <a:schemeClr val="accent1"/>
                  </a:gs>
                  <a:gs pos="63000">
                    <a:schemeClr val="accent1">
                      <a:lumMod val="50000"/>
                    </a:schemeClr>
                  </a:gs>
                  <a:gs pos="45000">
                    <a:schemeClr val="accent1">
                      <a:lumMod val="75000"/>
                    </a:schemeClr>
                  </a:gs>
                </a:gsLst>
                <a:lin ang="13500000" scaled="1"/>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12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23" name="TextBox 22"/>
              <p:cNvSpPr txBox="1"/>
              <p:nvPr/>
            </p:nvSpPr>
            <p:spPr>
              <a:xfrm rot="195905">
                <a:off x="3018604" y="2011433"/>
                <a:ext cx="2983719" cy="3309776"/>
              </a:xfrm>
              <a:prstGeom prst="rect">
                <a:avLst/>
              </a:prstGeom>
              <a:noFill/>
            </p:spPr>
            <p:txBody>
              <a:bodyPr wrap="none" rtlCol="0" anchor="ctr">
                <a:prstTxWarp prst="textArchUp">
                  <a:avLst/>
                </a:prstTxWarp>
                <a:spAutoFit/>
              </a:bodyPr>
              <a:lstStyle/>
              <a:p>
                <a:pPr algn="ctr" defTabSz="1023612" fontAlgn="base">
                  <a:lnSpc>
                    <a:spcPct val="80000"/>
                  </a:lnSpc>
                  <a:spcBef>
                    <a:spcPct val="0"/>
                  </a:spcBef>
                  <a:spcAft>
                    <a:spcPct val="0"/>
                  </a:spcAft>
                  <a:defRPr/>
                </a:pPr>
                <a:r>
                  <a:rPr lang="en-US" sz="2400" spc="1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MODELS</a:t>
                </a:r>
              </a:p>
            </p:txBody>
          </p:sp>
          <p:pic>
            <p:nvPicPr>
              <p:cNvPr id="24" name="Picture 23" descr="yellow_circle.png"/>
              <p:cNvPicPr>
                <a:picLocks noChangeAspect="1"/>
              </p:cNvPicPr>
              <p:nvPr/>
            </p:nvPicPr>
            <p:blipFill>
              <a:blip r:embed="rId3" cstate="email">
                <a:duotone>
                  <a:prstClr val="black"/>
                  <a:schemeClr val="accent6">
                    <a:tint val="45000"/>
                    <a:satMod val="400000"/>
                  </a:schemeClr>
                </a:duotone>
              </a:blip>
              <a:stretch>
                <a:fillRect/>
              </a:stretch>
            </p:blipFill>
            <p:spPr>
              <a:xfrm>
                <a:off x="3596194" y="2407226"/>
                <a:ext cx="1857328" cy="1832426"/>
              </a:xfrm>
              <a:prstGeom prst="rect">
                <a:avLst/>
              </a:prstGeom>
            </p:spPr>
          </p:pic>
        </p:grpSp>
        <p:sp>
          <p:nvSpPr>
            <p:cNvPr id="27" name="TextBox 26"/>
            <p:cNvSpPr txBox="1"/>
            <p:nvPr/>
          </p:nvSpPr>
          <p:spPr>
            <a:xfrm>
              <a:off x="3886201" y="4477304"/>
              <a:ext cx="1298864" cy="662421"/>
            </a:xfrm>
            <a:prstGeom prst="rect">
              <a:avLst/>
            </a:prstGeom>
            <a:noFill/>
            <a:ln w="3175">
              <a:noFill/>
            </a:ln>
            <a:effectLst>
              <a:innerShdw blurRad="393700">
                <a:srgbClr val="564484">
                  <a:alpha val="50000"/>
                </a:srgbClr>
              </a:innerShdw>
            </a:effectLst>
          </p:spPr>
          <p:txBody>
            <a:bodyPr wrap="square" rtlCol="0">
              <a:spAutoFit/>
            </a:bodyPr>
            <a:lstStyle/>
            <a:p>
              <a:pPr algn="ctr" defTabSz="1097280">
                <a:lnSpc>
                  <a:spcPct val="90000"/>
                </a:lnSpc>
                <a:spcBef>
                  <a:spcPct val="20000"/>
                </a:spcBef>
              </a:pPr>
              <a:r>
                <a:rPr lang="en-US" sz="2800" b="1" i="1" spc="-36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Oslo</a:t>
              </a:r>
              <a:endParaRPr lang="en-US" sz="2800" b="1" i="1" spc="-360"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Software Plus Service World</a:t>
            </a:r>
            <a:endParaRPr lang="en-US" dirty="0"/>
          </a:p>
        </p:txBody>
      </p:sp>
      <p:sp>
        <p:nvSpPr>
          <p:cNvPr id="3" name="Text Placeholder 2"/>
          <p:cNvSpPr>
            <a:spLocks noGrp="1"/>
          </p:cNvSpPr>
          <p:nvPr>
            <p:ph idx="1"/>
          </p:nvPr>
        </p:nvSpPr>
        <p:spPr/>
        <p:txBody>
          <a:bodyPr/>
          <a:lstStyle/>
          <a:p>
            <a:r>
              <a:rPr lang="en-US" dirty="0" smtClean="0"/>
              <a:t>Software + Service will beat just software or just service</a:t>
            </a:r>
          </a:p>
          <a:p>
            <a:r>
              <a:rPr lang="en-US" dirty="0" smtClean="0"/>
              <a:t>Must focus on cost and value</a:t>
            </a:r>
          </a:p>
          <a:p>
            <a:r>
              <a:rPr lang="en-US" dirty="0" smtClean="0"/>
              <a:t>More </a:t>
            </a:r>
            <a:r>
              <a:rPr lang="en-US" dirty="0" smtClean="0"/>
              <a:t>choices, but more responsibilities</a:t>
            </a:r>
          </a:p>
          <a:p>
            <a:r>
              <a:rPr lang="en-US" dirty="0" smtClean="0"/>
              <a:t>Platforms will help and Microsoft will be there</a:t>
            </a:r>
          </a:p>
          <a:p>
            <a:pPr lvl="1"/>
            <a:r>
              <a:rPr lang="en-US" dirty="0" smtClean="0">
                <a:sym typeface="Wingdings" pitchFamily="2" charset="2"/>
              </a:rPr>
              <a:t>5 pillars for web platform - MS present on 5 pillars</a:t>
            </a:r>
          </a:p>
          <a:p>
            <a:pPr lvl="1"/>
            <a:r>
              <a:rPr lang="en-US" dirty="0" smtClean="0">
                <a:sym typeface="Wingdings" pitchFamily="2" charset="2"/>
              </a:rPr>
              <a:t>Will </a:t>
            </a:r>
            <a:r>
              <a:rPr lang="en-US" dirty="0" smtClean="0"/>
              <a:t>become the next “Win 32” platform &amp; ecosystem</a:t>
            </a:r>
          </a:p>
          <a:p>
            <a:pPr lvl="1"/>
            <a:r>
              <a:rPr lang="en-US" dirty="0" smtClean="0"/>
              <a:t>Web OS</a:t>
            </a:r>
          </a:p>
          <a:p>
            <a:pPr lvl="1"/>
            <a:r>
              <a:rPr lang="en-US" dirty="0" smtClean="0"/>
              <a:t>Microsoft 2.0 </a:t>
            </a:r>
            <a:r>
              <a:rPr lang="en-US" dirty="0" smtClean="0">
                <a:sym typeface="Wingdings" pitchFamily="2" charset="2"/>
              </a:rPr>
              <a:t></a:t>
            </a:r>
            <a:endParaRPr lang="en-US" dirty="0" smtClean="0"/>
          </a:p>
          <a:p>
            <a:pPr lvl="1"/>
            <a:endParaRPr lang="en-US" dirty="0" smtClean="0"/>
          </a:p>
          <a:p>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logo_ms_big.png"/>
          <p:cNvPicPr>
            <a:picLocks noChangeAspect="1"/>
          </p:cNvPicPr>
          <p:nvPr/>
        </p:nvPicPr>
        <p:blipFill>
          <a:blip r:embed="rId3">
            <a:lum bright="100000"/>
          </a:blip>
          <a:srcRect/>
          <a:stretch>
            <a:fillRect/>
          </a:stretch>
        </p:blipFill>
        <p:spPr bwMode="auto">
          <a:xfrm>
            <a:off x="1577975" y="3298825"/>
            <a:ext cx="4937125" cy="822325"/>
          </a:xfrm>
          <a:prstGeom prst="rect">
            <a:avLst/>
          </a:prstGeom>
          <a:noFill/>
          <a:ln w="9525">
            <a:noFill/>
            <a:miter lim="800000"/>
            <a:headEnd/>
            <a:tailEnd/>
          </a:ln>
        </p:spPr>
      </p:pic>
      <p:pic>
        <p:nvPicPr>
          <p:cNvPr id="2049" name="Picture 1"/>
          <p:cNvPicPr>
            <a:picLocks noChangeAspect="1" noChangeArrowheads="1"/>
          </p:cNvPicPr>
          <p:nvPr/>
        </p:nvPicPr>
        <p:blipFill>
          <a:blip r:embed="rId4"/>
          <a:srcRect/>
          <a:stretch>
            <a:fillRect/>
          </a:stretch>
        </p:blipFill>
        <p:spPr bwMode="auto">
          <a:xfrm>
            <a:off x="0" y="0"/>
            <a:ext cx="6686550" cy="2409825"/>
          </a:xfrm>
          <a:prstGeom prst="rect">
            <a:avLst/>
          </a:prstGeom>
          <a:noFill/>
          <a:ln w="9525">
            <a:noFill/>
            <a:miter lim="800000"/>
            <a:headEnd/>
            <a:tailEnd/>
          </a:ln>
          <a:effectLst/>
        </p:spPr>
      </p:pic>
    </p:spTree>
  </p:cSld>
  <p:clrMapOvr>
    <a:masterClrMapping/>
  </p:clrMapOvr>
  <p:transition advTm="37284">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9"/>
          <p:cNvSpPr>
            <a:spLocks/>
          </p:cNvSpPr>
          <p:nvPr/>
        </p:nvSpPr>
        <p:spPr bwMode="auto">
          <a:xfrm flipV="1">
            <a:off x="0" y="-2"/>
            <a:ext cx="9144000" cy="2448733"/>
          </a:xfrm>
          <a:custGeom>
            <a:avLst/>
            <a:gdLst/>
            <a:ahLst/>
            <a:cxnLst>
              <a:cxn ang="0">
                <a:pos x="6912" y="1509"/>
              </a:cxn>
              <a:cxn ang="0">
                <a:pos x="0" y="1509"/>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4"/>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4"/>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09"/>
              </a:cxn>
            </a:cxnLst>
            <a:rect l="0" t="0" r="r" b="b"/>
            <a:pathLst>
              <a:path w="6912" h="1509">
                <a:moveTo>
                  <a:pt x="6912" y="1509"/>
                </a:moveTo>
                <a:lnTo>
                  <a:pt x="0" y="1509"/>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4"/>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4"/>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09"/>
                </a:lnTo>
                <a:close/>
              </a:path>
            </a:pathLst>
          </a:custGeom>
          <a:gradFill flip="none" rotWithShape="1">
            <a:gsLst>
              <a:gs pos="100000">
                <a:srgbClr val="000000"/>
              </a:gs>
              <a:gs pos="85000">
                <a:srgbClr val="000000">
                  <a:alpha val="66000"/>
                </a:srgbClr>
              </a:gs>
              <a:gs pos="39000">
                <a:srgbClr val="000000">
                  <a:alpha val="22000"/>
                </a:srgbClr>
              </a:gs>
              <a:gs pos="16000">
                <a:schemeClr val="bg1">
                  <a:alpha val="0"/>
                </a:schemeClr>
              </a:gs>
            </a:gsLst>
            <a:lin ang="16200000" scaled="0"/>
            <a:tileRect/>
          </a:gradFill>
          <a:ln w="95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304751" rIns="91425" bIns="45713" numCol="1" rtlCol="0" anchor="t" anchorCtr="0" compatLnSpc="1">
            <a:prstTxWarp prst="textNoShape">
              <a:avLst/>
            </a:prstTxWarp>
          </a:bodyPr>
          <a:lstStyle/>
          <a:p>
            <a:pPr lvl="1" indent="-212725" algn="ctr" defTabSz="914363" rtl="0" fontAlgn="base">
              <a:lnSpc>
                <a:spcPct val="80000"/>
              </a:lnSpc>
              <a:spcBef>
                <a:spcPct val="0"/>
              </a:spcBef>
              <a:spcAft>
                <a:spcPct val="0"/>
              </a:spcAft>
              <a:buClr>
                <a:srgbClr val="FFFF99"/>
              </a:buClr>
              <a:buSzPct val="120000"/>
              <a:buFontTx/>
              <a:buBlip>
                <a:blip r:embed="rId3"/>
              </a:buBlip>
              <a:defRPr/>
            </a:pPr>
            <a:endParaRPr lang="en-US" altLang="zh-CN" sz="5400" kern="1200" spc="-125" dirty="0">
              <a:ln w="18415" cmpd="sng">
                <a:noFill/>
                <a:prstDash val="solid"/>
              </a:ln>
              <a:solidFill>
                <a:srgbClr val="000000"/>
              </a:solidFill>
              <a:effectLst>
                <a:glow rad="101600">
                  <a:srgbClr val="CCECFF"/>
                </a:glow>
                <a:innerShdw blurRad="114300">
                  <a:prstClr val="black"/>
                </a:innerShdw>
              </a:effectLst>
              <a:latin typeface="Segoe"/>
              <a:ea typeface="+mn-ea"/>
              <a:cs typeface="+mn-cs"/>
            </a:endParaRPr>
          </a:p>
        </p:txBody>
      </p:sp>
      <p:grpSp>
        <p:nvGrpSpPr>
          <p:cNvPr id="2" name="Group 41"/>
          <p:cNvGrpSpPr/>
          <p:nvPr/>
        </p:nvGrpSpPr>
        <p:grpSpPr>
          <a:xfrm>
            <a:off x="239842" y="1169826"/>
            <a:ext cx="4253068" cy="3044992"/>
            <a:chOff x="319707" y="1169826"/>
            <a:chExt cx="5587500" cy="3056434"/>
          </a:xfrm>
        </p:grpSpPr>
        <p:sp>
          <p:nvSpPr>
            <p:cNvPr id="40" name="Round Same Side Corner Rectangle 39"/>
            <p:cNvSpPr/>
            <p:nvPr/>
          </p:nvSpPr>
          <p:spPr bwMode="auto">
            <a:xfrm>
              <a:off x="319707" y="1169826"/>
              <a:ext cx="5478947" cy="1635368"/>
            </a:xfrm>
            <a:prstGeom prst="round2SameRect">
              <a:avLst>
                <a:gd name="adj1" fmla="val 24902"/>
                <a:gd name="adj2" fmla="val 30326"/>
              </a:avLst>
            </a:prstGeom>
            <a:gradFill flip="none" rotWithShape="1">
              <a:gsLst>
                <a:gs pos="0">
                  <a:srgbClr val="000000">
                    <a:alpha val="0"/>
                  </a:srgbClr>
                </a:gs>
                <a:gs pos="57000">
                  <a:srgbClr val="002060">
                    <a:alpha val="0"/>
                  </a:srgbClr>
                </a:gs>
                <a:gs pos="100000">
                  <a:schemeClr val="tx1"/>
                </a:gs>
                <a:gs pos="97000">
                  <a:srgbClr val="0070C0"/>
                </a:gs>
              </a:gsLst>
              <a:lin ang="162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1" name="Round Same Side Corner Rectangle 40"/>
            <p:cNvSpPr/>
            <p:nvPr/>
          </p:nvSpPr>
          <p:spPr bwMode="auto">
            <a:xfrm>
              <a:off x="451742" y="1309304"/>
              <a:ext cx="5263065" cy="2916956"/>
            </a:xfrm>
            <a:prstGeom prst="round2SameRect">
              <a:avLst>
                <a:gd name="adj1" fmla="val 7766"/>
                <a:gd name="adj2" fmla="val 0"/>
              </a:avLst>
            </a:prstGeom>
            <a:gradFill flip="none" rotWithShape="1">
              <a:gsLst>
                <a:gs pos="0">
                  <a:srgbClr val="00B0F0"/>
                </a:gs>
                <a:gs pos="100000">
                  <a:srgbClr val="000000">
                    <a:alpha val="0"/>
                  </a:srgbClr>
                </a:gs>
                <a:gs pos="35000">
                  <a:srgbClr val="000000">
                    <a:alpha val="0"/>
                  </a:srgbClr>
                </a:gs>
              </a:gsLst>
              <a:lin ang="2700000" scaled="1"/>
              <a:tileRect/>
            </a:gradFill>
            <a:ln w="12700">
              <a:gradFill>
                <a:gsLst>
                  <a:gs pos="0">
                    <a:schemeClr val="tx1"/>
                  </a:gs>
                  <a:gs pos="50000">
                    <a:schemeClr val="tx1">
                      <a:alpha val="0"/>
                    </a:schemeClr>
                  </a:gs>
                  <a:gs pos="100000">
                    <a:schemeClr val="tx1">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latin typeface="Segoe" pitchFamily="34" charset="0"/>
                </a:rPr>
                <a:t>The revolution of </a:t>
              </a:r>
              <a:br>
                <a:rPr lang="en-US" sz="2800" dirty="0" smtClean="0">
                  <a:solidFill>
                    <a:srgbClr val="FFFFFF"/>
                  </a:solidFill>
                  <a:effectLst>
                    <a:outerShdw blurRad="38100" dist="38100" dir="2700000" algn="tl">
                      <a:srgbClr val="000000">
                        <a:alpha val="43137"/>
                      </a:srgbClr>
                    </a:outerShdw>
                  </a:effectLst>
                  <a:latin typeface="Segoe" pitchFamily="34" charset="0"/>
                </a:rPr>
              </a:br>
              <a:r>
                <a:rPr lang="en-US" sz="2800" dirty="0" smtClean="0">
                  <a:solidFill>
                    <a:srgbClr val="FFFFFF"/>
                  </a:solidFill>
                  <a:effectLst>
                    <a:outerShdw blurRad="38100" dist="38100" dir="2700000" algn="tl">
                      <a:srgbClr val="000000">
                        <a:alpha val="43137"/>
                      </a:srgbClr>
                    </a:outerShdw>
                  </a:effectLst>
                  <a:latin typeface="Segoe" pitchFamily="34" charset="0"/>
                </a:rPr>
                <a:t>“fast and cheep”</a:t>
              </a: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0" name="Rectangle 9"/>
            <p:cNvSpPr/>
            <p:nvPr/>
          </p:nvSpPr>
          <p:spPr>
            <a:xfrm>
              <a:off x="617009" y="1489719"/>
              <a:ext cx="4962384" cy="488114"/>
            </a:xfrm>
            <a:prstGeom prst="rect">
              <a:avLst/>
            </a:prstGeom>
          </p:spPr>
          <p:txBody>
            <a:bodyPr wrap="square">
              <a:spAutoFit/>
            </a:bodyPr>
            <a:lstStyle/>
            <a:p>
              <a:pPr marL="330200" indent="-330200" algn="ctr" defTabSz="914363" rtl="0">
                <a:lnSpc>
                  <a:spcPct val="80000"/>
                </a:lnSpc>
                <a:spcBef>
                  <a:spcPts val="1200"/>
                </a:spcBef>
                <a:tabLst>
                  <a:tab pos="2743200" algn="l"/>
                  <a:tab pos="3027363" algn="l"/>
                </a:tabLst>
              </a:pPr>
              <a:r>
                <a:rPr lang="en-US" sz="3200" b="1" i="1" kern="1200" spc="-150" dirty="0" smtClean="0">
                  <a:solidFill>
                    <a:srgbClr val="FFFFFF"/>
                  </a:solidFill>
                  <a:latin typeface="Segoe"/>
                  <a:ea typeface="+mn-ea"/>
                  <a:cs typeface="+mn-cs"/>
                </a:rPr>
                <a:t>Technology</a:t>
              </a:r>
              <a:endParaRPr lang="en-US" sz="3200" b="1" i="1" kern="1200" spc="-150" dirty="0">
                <a:solidFill>
                  <a:srgbClr val="FFFFFF"/>
                </a:solidFill>
                <a:latin typeface="Segoe"/>
                <a:ea typeface="+mn-ea"/>
                <a:cs typeface="+mn-cs"/>
              </a:endParaRPr>
            </a:p>
          </p:txBody>
        </p:sp>
        <p:sp>
          <p:nvSpPr>
            <p:cNvPr id="13" name="Rectangle 12"/>
            <p:cNvSpPr/>
            <p:nvPr/>
          </p:nvSpPr>
          <p:spPr>
            <a:xfrm>
              <a:off x="490062" y="2262507"/>
              <a:ext cx="5417145" cy="370720"/>
            </a:xfrm>
            <a:prstGeom prst="rect">
              <a:avLst/>
            </a:prstGeom>
          </p:spPr>
          <p:txBody>
            <a:bodyPr wrap="square">
              <a:spAutoFit/>
            </a:bodyPr>
            <a:lstStyle/>
            <a:p>
              <a:pPr marL="330200" indent="-330200" algn="l" defTabSz="914363" rtl="0">
                <a:lnSpc>
                  <a:spcPct val="90000"/>
                </a:lnSpc>
                <a:spcBef>
                  <a:spcPts val="800"/>
                </a:spcBef>
                <a:buFontTx/>
                <a:buBlip>
                  <a:blip r:embed="rId4"/>
                </a:buBlip>
              </a:pPr>
              <a:endParaRPr lang="en-US" sz="2000" kern="1200" dirty="0">
                <a:solidFill>
                  <a:srgbClr val="FFFFFF"/>
                </a:solidFill>
                <a:latin typeface="Segoe"/>
                <a:ea typeface="+mn-ea"/>
                <a:cs typeface="+mn-cs"/>
              </a:endParaRPr>
            </a:p>
          </p:txBody>
        </p:sp>
      </p:grpSp>
      <p:grpSp>
        <p:nvGrpSpPr>
          <p:cNvPr id="3" name="Group 42"/>
          <p:cNvGrpSpPr/>
          <p:nvPr/>
        </p:nvGrpSpPr>
        <p:grpSpPr>
          <a:xfrm>
            <a:off x="4634756" y="1142984"/>
            <a:ext cx="4253068" cy="2928958"/>
            <a:chOff x="6178066" y="1169826"/>
            <a:chExt cx="5478947" cy="2939965"/>
          </a:xfrm>
        </p:grpSpPr>
        <p:sp>
          <p:nvSpPr>
            <p:cNvPr id="39" name="Round Same Side Corner Rectangle 38"/>
            <p:cNvSpPr/>
            <p:nvPr/>
          </p:nvSpPr>
          <p:spPr bwMode="auto">
            <a:xfrm>
              <a:off x="6178066" y="1169826"/>
              <a:ext cx="5478947" cy="1635368"/>
            </a:xfrm>
            <a:prstGeom prst="round2SameRect">
              <a:avLst>
                <a:gd name="adj1" fmla="val 24902"/>
                <a:gd name="adj2" fmla="val 30326"/>
              </a:avLst>
            </a:prstGeom>
            <a:gradFill flip="none" rotWithShape="1">
              <a:gsLst>
                <a:gs pos="0">
                  <a:srgbClr val="000000">
                    <a:alpha val="0"/>
                  </a:srgbClr>
                </a:gs>
                <a:gs pos="57000">
                  <a:srgbClr val="002060">
                    <a:alpha val="0"/>
                  </a:srgbClr>
                </a:gs>
                <a:gs pos="100000">
                  <a:schemeClr val="tx1"/>
                </a:gs>
                <a:gs pos="97000">
                  <a:srgbClr val="0070C0"/>
                </a:gs>
              </a:gsLst>
              <a:lin ang="162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7" name="Round Same Side Corner Rectangle 36"/>
            <p:cNvSpPr/>
            <p:nvPr/>
          </p:nvSpPr>
          <p:spPr bwMode="auto">
            <a:xfrm>
              <a:off x="6325078" y="1384945"/>
              <a:ext cx="5162972" cy="2724846"/>
            </a:xfrm>
            <a:prstGeom prst="round2SameRect">
              <a:avLst>
                <a:gd name="adj1" fmla="val 7766"/>
                <a:gd name="adj2" fmla="val 0"/>
              </a:avLst>
            </a:prstGeom>
            <a:gradFill flip="none" rotWithShape="1">
              <a:gsLst>
                <a:gs pos="0">
                  <a:srgbClr val="00B0F0"/>
                </a:gs>
                <a:gs pos="100000">
                  <a:srgbClr val="000000">
                    <a:alpha val="0"/>
                  </a:srgbClr>
                </a:gs>
                <a:gs pos="35000">
                  <a:srgbClr val="000000">
                    <a:alpha val="0"/>
                  </a:srgbClr>
                </a:gs>
              </a:gsLst>
              <a:lin ang="8100000" scaled="1"/>
              <a:tileRect/>
            </a:gradFill>
            <a:ln w="12700">
              <a:gradFill>
                <a:gsLst>
                  <a:gs pos="0">
                    <a:schemeClr val="tx1"/>
                  </a:gs>
                  <a:gs pos="50000">
                    <a:schemeClr val="tx1">
                      <a:alpha val="0"/>
                    </a:schemeClr>
                  </a:gs>
                  <a:gs pos="100000">
                    <a:schemeClr val="tx1">
                      <a:alpha val="0"/>
                    </a:schemeClr>
                  </a:gs>
                </a:gsLst>
                <a:lin ang="5400000" scaled="0"/>
              </a:gra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en-US" sz="28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The race for </a:t>
              </a:r>
              <a:br>
                <a:rPr lang="en-US" sz="28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br>
              <a:r>
                <a:rPr lang="en-US" sz="28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“a free long tail”</a:t>
              </a: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1" name="Rectangle 10"/>
            <p:cNvSpPr/>
            <p:nvPr/>
          </p:nvSpPr>
          <p:spPr>
            <a:xfrm>
              <a:off x="6411816" y="1489719"/>
              <a:ext cx="4957590" cy="486287"/>
            </a:xfrm>
            <a:prstGeom prst="rect">
              <a:avLst/>
            </a:prstGeom>
          </p:spPr>
          <p:txBody>
            <a:bodyPr wrap="square">
              <a:spAutoFit/>
            </a:bodyPr>
            <a:lstStyle/>
            <a:p>
              <a:pPr marL="330200" indent="-330200" algn="ctr" defTabSz="914363" rtl="0">
                <a:lnSpc>
                  <a:spcPct val="80000"/>
                </a:lnSpc>
                <a:spcBef>
                  <a:spcPts val="1200"/>
                </a:spcBef>
                <a:tabLst>
                  <a:tab pos="2743200" algn="l"/>
                  <a:tab pos="3027363" algn="l"/>
                </a:tabLst>
              </a:pPr>
              <a:r>
                <a:rPr lang="en-US" sz="3200" b="1" i="1" kern="1200" spc="-150" dirty="0" smtClean="0">
                  <a:solidFill>
                    <a:srgbClr val="FFFFFF"/>
                  </a:solidFill>
                  <a:latin typeface="Segoe"/>
                  <a:ea typeface="+mn-ea"/>
                  <a:cs typeface="+mn-cs"/>
                </a:rPr>
                <a:t>Business</a:t>
              </a:r>
              <a:endParaRPr lang="en-US" sz="3200" b="1" i="1" kern="1200" spc="-150" dirty="0">
                <a:solidFill>
                  <a:srgbClr val="FFFFFF"/>
                </a:solidFill>
                <a:latin typeface="Segoe"/>
                <a:ea typeface="+mn-ea"/>
                <a:cs typeface="+mn-cs"/>
              </a:endParaRPr>
            </a:p>
          </p:txBody>
        </p:sp>
        <p:sp>
          <p:nvSpPr>
            <p:cNvPr id="14" name="Rectangle 13"/>
            <p:cNvSpPr/>
            <p:nvPr/>
          </p:nvSpPr>
          <p:spPr>
            <a:xfrm>
              <a:off x="6400802" y="2262507"/>
              <a:ext cx="5178721" cy="370720"/>
            </a:xfrm>
            <a:prstGeom prst="rect">
              <a:avLst/>
            </a:prstGeom>
          </p:spPr>
          <p:txBody>
            <a:bodyPr wrap="square">
              <a:spAutoFit/>
            </a:bodyPr>
            <a:lstStyle/>
            <a:p>
              <a:pPr marL="330200" indent="-330200" algn="l" defTabSz="914363" rtl="0">
                <a:lnSpc>
                  <a:spcPct val="90000"/>
                </a:lnSpc>
                <a:spcBef>
                  <a:spcPts val="800"/>
                </a:spcBef>
                <a:buFontTx/>
                <a:buBlip>
                  <a:blip r:embed="rId4"/>
                </a:buBlip>
              </a:pPr>
              <a:endParaRPr lang="en-US" sz="2000" kern="1200" spc="-30" dirty="0">
                <a:solidFill>
                  <a:srgbClr val="FFFFFF"/>
                </a:solidFill>
                <a:latin typeface="Segoe"/>
                <a:ea typeface="+mn-ea"/>
                <a:cs typeface="+mn-cs"/>
              </a:endParaRPr>
            </a:p>
          </p:txBody>
        </p:sp>
      </p:grpSp>
      <p:sp>
        <p:nvSpPr>
          <p:cNvPr id="15" name="Title 14"/>
          <p:cNvSpPr>
            <a:spLocks noGrp="1"/>
          </p:cNvSpPr>
          <p:nvPr>
            <p:ph type="title"/>
          </p:nvPr>
        </p:nvSpPr>
        <p:spPr/>
        <p:txBody>
          <a:bodyPr/>
          <a:lstStyle/>
          <a:p>
            <a:r>
              <a:rPr lang="en-US" smtClean="0"/>
              <a:t>Two strong drivers for change</a:t>
            </a:r>
            <a:endParaRPr lang="en-US" dirty="0"/>
          </a:p>
        </p:txBody>
      </p:sp>
      <p:pic>
        <p:nvPicPr>
          <p:cNvPr id="3074" name="Picture 2" descr="cover.LO">
            <a:hlinkClick r:id="rId5"/>
          </p:cNvPr>
          <p:cNvPicPr>
            <a:picLocks noChangeAspect="1" noChangeArrowheads="1"/>
          </p:cNvPicPr>
          <p:nvPr/>
        </p:nvPicPr>
        <p:blipFill>
          <a:blip r:embed="rId6"/>
          <a:srcRect/>
          <a:stretch>
            <a:fillRect/>
          </a:stretch>
        </p:blipFill>
        <p:spPr bwMode="auto">
          <a:xfrm>
            <a:off x="6858016" y="3929066"/>
            <a:ext cx="1771650" cy="2324101"/>
          </a:xfrm>
          <a:prstGeom prst="rect">
            <a:avLst/>
          </a:prstGeom>
          <a:noFill/>
        </p:spPr>
      </p:pic>
      <p:pic>
        <p:nvPicPr>
          <p:cNvPr id="3076" name="Picture 4" descr="http://www.thelongtail.com/smallcover.jpg"/>
          <p:cNvPicPr>
            <a:picLocks noChangeAspect="1" noChangeArrowheads="1"/>
          </p:cNvPicPr>
          <p:nvPr/>
        </p:nvPicPr>
        <p:blipFill>
          <a:blip r:embed="rId7"/>
          <a:srcRect/>
          <a:stretch>
            <a:fillRect/>
          </a:stretch>
        </p:blipFill>
        <p:spPr bwMode="auto">
          <a:xfrm>
            <a:off x="5072066" y="3929066"/>
            <a:ext cx="1571625" cy="2381250"/>
          </a:xfrm>
          <a:prstGeom prst="rect">
            <a:avLst/>
          </a:prstGeom>
          <a:noFill/>
        </p:spPr>
      </p:pic>
      <p:pic>
        <p:nvPicPr>
          <p:cNvPr id="3077" name="Picture 5"/>
          <p:cNvPicPr>
            <a:picLocks noChangeAspect="1" noChangeArrowheads="1"/>
          </p:cNvPicPr>
          <p:nvPr/>
        </p:nvPicPr>
        <p:blipFill>
          <a:blip r:embed="rId8" cstate="email"/>
          <a:srcRect/>
          <a:stretch>
            <a:fillRect/>
          </a:stretch>
        </p:blipFill>
        <p:spPr bwMode="auto">
          <a:xfrm>
            <a:off x="357158" y="3429000"/>
            <a:ext cx="1828800" cy="13716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9" cstate="email"/>
          <a:srcRect/>
          <a:stretch>
            <a:fillRect/>
          </a:stretch>
        </p:blipFill>
        <p:spPr bwMode="auto">
          <a:xfrm>
            <a:off x="2457448" y="3429000"/>
            <a:ext cx="1828800" cy="13716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10" cstate="email"/>
          <a:srcRect/>
          <a:stretch>
            <a:fillRect/>
          </a:stretch>
        </p:blipFill>
        <p:spPr bwMode="auto">
          <a:xfrm>
            <a:off x="361928" y="4929198"/>
            <a:ext cx="1828800" cy="1371600"/>
          </a:xfrm>
          <a:prstGeom prst="rect">
            <a:avLst/>
          </a:prstGeom>
          <a:noFill/>
          <a:ln w="9525">
            <a:noFill/>
            <a:miter lim="800000"/>
            <a:headEnd/>
            <a:tailEnd/>
          </a:ln>
          <a:effectLst/>
        </p:spPr>
      </p:pic>
      <p:grpSp>
        <p:nvGrpSpPr>
          <p:cNvPr id="19" name="Group 446"/>
          <p:cNvGrpSpPr/>
          <p:nvPr/>
        </p:nvGrpSpPr>
        <p:grpSpPr>
          <a:xfrm>
            <a:off x="2438400" y="4940300"/>
            <a:ext cx="1854869" cy="1409700"/>
            <a:chOff x="4679950" y="1689082"/>
            <a:chExt cx="3803652" cy="4013219"/>
          </a:xfrm>
          <a:effectLst>
            <a:outerShdw blurRad="330200" dir="5400000" sx="101000" sy="101000" algn="ctr" rotWithShape="0">
              <a:prstClr val="black"/>
            </a:outerShdw>
          </a:effectLst>
        </p:grpSpPr>
        <p:sp>
          <p:nvSpPr>
            <p:cNvPr id="20" name="Text Box 12"/>
            <p:cNvSpPr txBox="1">
              <a:spLocks noChangeArrowheads="1"/>
            </p:cNvSpPr>
            <p:nvPr/>
          </p:nvSpPr>
          <p:spPr bwMode="auto">
            <a:xfrm>
              <a:off x="7436179" y="4521316"/>
              <a:ext cx="946150" cy="685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r>
                <a:rPr lang="en-US" sz="1600" i="1" dirty="0">
                  <a:solidFill>
                    <a:schemeClr val="bg1"/>
                  </a:solidFill>
                  <a:latin typeface="Courier New" pitchFamily="49" charset="0"/>
                </a:rPr>
                <a:t> </a:t>
              </a:r>
            </a:p>
          </p:txBody>
        </p:sp>
        <p:sp>
          <p:nvSpPr>
            <p:cNvPr id="21" name="AutoShape 107"/>
            <p:cNvSpPr>
              <a:spLocks noChangeAspect="1" noChangeArrowheads="1" noTextEdit="1"/>
            </p:cNvSpPr>
            <p:nvPr/>
          </p:nvSpPr>
          <p:spPr bwMode="auto">
            <a:xfrm>
              <a:off x="4692650" y="1701782"/>
              <a:ext cx="3779838" cy="39893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22" name="Rectangle 109"/>
            <p:cNvSpPr>
              <a:spLocks noChangeArrowheads="1"/>
            </p:cNvSpPr>
            <p:nvPr/>
          </p:nvSpPr>
          <p:spPr bwMode="auto">
            <a:xfrm>
              <a:off x="4699000" y="1708132"/>
              <a:ext cx="942975" cy="44290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23" name="Rectangle 110"/>
            <p:cNvSpPr>
              <a:spLocks noChangeArrowheads="1"/>
            </p:cNvSpPr>
            <p:nvPr/>
          </p:nvSpPr>
          <p:spPr bwMode="auto">
            <a:xfrm>
              <a:off x="5640388" y="1708132"/>
              <a:ext cx="1884363" cy="442908"/>
            </a:xfrm>
            <a:prstGeom prst="rect">
              <a:avLst/>
            </a:prstGeom>
            <a:solidFill>
              <a:schemeClr val="accent5">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24" name="Rectangle 111"/>
            <p:cNvSpPr>
              <a:spLocks noChangeArrowheads="1"/>
            </p:cNvSpPr>
            <p:nvPr/>
          </p:nvSpPr>
          <p:spPr bwMode="auto">
            <a:xfrm>
              <a:off x="7523163" y="1708132"/>
              <a:ext cx="942975" cy="44290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25" name="Rectangle 112"/>
            <p:cNvSpPr>
              <a:spLocks noChangeArrowheads="1"/>
            </p:cNvSpPr>
            <p:nvPr/>
          </p:nvSpPr>
          <p:spPr bwMode="auto">
            <a:xfrm>
              <a:off x="4699000" y="2149452"/>
              <a:ext cx="942975" cy="1327136"/>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26" name="Rectangle 113"/>
            <p:cNvSpPr>
              <a:spLocks noChangeArrowheads="1"/>
            </p:cNvSpPr>
            <p:nvPr/>
          </p:nvSpPr>
          <p:spPr bwMode="auto">
            <a:xfrm>
              <a:off x="5640388" y="2149452"/>
              <a:ext cx="1884363" cy="1327136"/>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27" name="Rectangle 114"/>
            <p:cNvSpPr>
              <a:spLocks noChangeArrowheads="1"/>
            </p:cNvSpPr>
            <p:nvPr/>
          </p:nvSpPr>
          <p:spPr bwMode="auto">
            <a:xfrm>
              <a:off x="7523163" y="2149452"/>
              <a:ext cx="942975" cy="1327136"/>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28" name="Rectangle 115"/>
            <p:cNvSpPr>
              <a:spLocks noChangeArrowheads="1"/>
            </p:cNvSpPr>
            <p:nvPr/>
          </p:nvSpPr>
          <p:spPr bwMode="auto">
            <a:xfrm>
              <a:off x="4699000" y="3475000"/>
              <a:ext cx="471488" cy="442908"/>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29" name="Rectangle 116"/>
            <p:cNvSpPr>
              <a:spLocks noChangeArrowheads="1"/>
            </p:cNvSpPr>
            <p:nvPr/>
          </p:nvSpPr>
          <p:spPr bwMode="auto">
            <a:xfrm>
              <a:off x="5168900" y="3475000"/>
              <a:ext cx="2827338" cy="4429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30" name="Rectangle 117"/>
            <p:cNvSpPr>
              <a:spLocks noChangeArrowheads="1"/>
            </p:cNvSpPr>
            <p:nvPr/>
          </p:nvSpPr>
          <p:spPr bwMode="auto">
            <a:xfrm>
              <a:off x="7994650" y="3475000"/>
              <a:ext cx="471488" cy="442908"/>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31" name="Rectangle 118"/>
            <p:cNvSpPr>
              <a:spLocks noChangeArrowheads="1"/>
            </p:cNvSpPr>
            <p:nvPr/>
          </p:nvSpPr>
          <p:spPr bwMode="auto">
            <a:xfrm>
              <a:off x="4699000" y="3916320"/>
              <a:ext cx="942975" cy="1327136"/>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32" name="Rectangle 119"/>
            <p:cNvSpPr>
              <a:spLocks noChangeArrowheads="1"/>
            </p:cNvSpPr>
            <p:nvPr/>
          </p:nvSpPr>
          <p:spPr bwMode="auto">
            <a:xfrm>
              <a:off x="5640388" y="3916320"/>
              <a:ext cx="1884363" cy="1327136"/>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33" name="Rectangle 120"/>
            <p:cNvSpPr>
              <a:spLocks noChangeArrowheads="1"/>
            </p:cNvSpPr>
            <p:nvPr/>
          </p:nvSpPr>
          <p:spPr bwMode="auto">
            <a:xfrm>
              <a:off x="7523163" y="3916320"/>
              <a:ext cx="942975" cy="1327136"/>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34" name="Rectangle 121"/>
            <p:cNvSpPr>
              <a:spLocks noChangeArrowheads="1"/>
            </p:cNvSpPr>
            <p:nvPr/>
          </p:nvSpPr>
          <p:spPr bwMode="auto">
            <a:xfrm>
              <a:off x="4699000" y="5241867"/>
              <a:ext cx="942975" cy="44290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35" name="Rectangle 122"/>
            <p:cNvSpPr>
              <a:spLocks noChangeArrowheads="1"/>
            </p:cNvSpPr>
            <p:nvPr/>
          </p:nvSpPr>
          <p:spPr bwMode="auto">
            <a:xfrm>
              <a:off x="5640388" y="5241867"/>
              <a:ext cx="1884363" cy="442908"/>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36" name="Rectangle 123"/>
            <p:cNvSpPr>
              <a:spLocks noChangeArrowheads="1"/>
            </p:cNvSpPr>
            <p:nvPr/>
          </p:nvSpPr>
          <p:spPr bwMode="auto">
            <a:xfrm>
              <a:off x="7523163" y="5241867"/>
              <a:ext cx="942975" cy="44290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42" name="Rectangle 124"/>
            <p:cNvSpPr>
              <a:spLocks noChangeArrowheads="1"/>
            </p:cNvSpPr>
            <p:nvPr/>
          </p:nvSpPr>
          <p:spPr bwMode="auto">
            <a:xfrm>
              <a:off x="4797424" y="1776394"/>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LPIA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125"/>
            <p:cNvSpPr>
              <a:spLocks noChangeArrowheads="1"/>
            </p:cNvSpPr>
            <p:nvPr/>
          </p:nvSpPr>
          <p:spPr bwMode="auto">
            <a:xfrm>
              <a:off x="4833937" y="1939904"/>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x86</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126"/>
            <p:cNvSpPr>
              <a:spLocks noChangeArrowheads="1"/>
            </p:cNvSpPr>
            <p:nvPr/>
          </p:nvSpPr>
          <p:spPr bwMode="auto">
            <a:xfrm>
              <a:off x="5268913" y="1776394"/>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LPIA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127"/>
            <p:cNvSpPr>
              <a:spLocks noChangeArrowheads="1"/>
            </p:cNvSpPr>
            <p:nvPr/>
          </p:nvSpPr>
          <p:spPr bwMode="auto">
            <a:xfrm>
              <a:off x="5305424" y="1939904"/>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x86</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128"/>
            <p:cNvSpPr>
              <a:spLocks noChangeArrowheads="1"/>
            </p:cNvSpPr>
            <p:nvPr/>
          </p:nvSpPr>
          <p:spPr bwMode="auto">
            <a:xfrm>
              <a:off x="5692773" y="1776394"/>
              <a:ext cx="330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DRAM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129"/>
            <p:cNvSpPr>
              <a:spLocks noChangeArrowheads="1"/>
            </p:cNvSpPr>
            <p:nvPr/>
          </p:nvSpPr>
          <p:spPr bwMode="auto">
            <a:xfrm>
              <a:off x="5783263" y="1939904"/>
              <a:ext cx="15662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ctlr</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130"/>
            <p:cNvSpPr>
              <a:spLocks noChangeArrowheads="1"/>
            </p:cNvSpPr>
            <p:nvPr/>
          </p:nvSpPr>
          <p:spPr bwMode="auto">
            <a:xfrm>
              <a:off x="6162675" y="1776394"/>
              <a:ext cx="330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DRAM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131"/>
            <p:cNvSpPr>
              <a:spLocks noChangeArrowheads="1"/>
            </p:cNvSpPr>
            <p:nvPr/>
          </p:nvSpPr>
          <p:spPr bwMode="auto">
            <a:xfrm>
              <a:off x="6254750" y="1939904"/>
              <a:ext cx="15662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ctlr</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132"/>
            <p:cNvSpPr>
              <a:spLocks noChangeArrowheads="1"/>
            </p:cNvSpPr>
            <p:nvPr/>
          </p:nvSpPr>
          <p:spPr bwMode="auto">
            <a:xfrm>
              <a:off x="6634164" y="1776394"/>
              <a:ext cx="330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DRAM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133"/>
            <p:cNvSpPr>
              <a:spLocks noChangeArrowheads="1"/>
            </p:cNvSpPr>
            <p:nvPr/>
          </p:nvSpPr>
          <p:spPr bwMode="auto">
            <a:xfrm>
              <a:off x="6724650" y="1939904"/>
              <a:ext cx="15662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ctlr</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134"/>
            <p:cNvSpPr>
              <a:spLocks noChangeArrowheads="1"/>
            </p:cNvSpPr>
            <p:nvPr/>
          </p:nvSpPr>
          <p:spPr bwMode="auto">
            <a:xfrm>
              <a:off x="7104064" y="1776394"/>
              <a:ext cx="330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DRAM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135"/>
            <p:cNvSpPr>
              <a:spLocks noChangeArrowheads="1"/>
            </p:cNvSpPr>
            <p:nvPr/>
          </p:nvSpPr>
          <p:spPr bwMode="auto">
            <a:xfrm>
              <a:off x="7196138" y="1939904"/>
              <a:ext cx="15662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err="1" smtClean="0">
                  <a:ln>
                    <a:noFill/>
                  </a:ln>
                  <a:solidFill>
                    <a:srgbClr val="000000"/>
                  </a:solidFill>
                  <a:effectLst/>
                  <a:latin typeface="Arial" pitchFamily="34" charset="0"/>
                  <a:cs typeface="Arial" pitchFamily="34" charset="0"/>
                </a:rPr>
                <a:t>ctlr</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136"/>
            <p:cNvSpPr>
              <a:spLocks noChangeArrowheads="1"/>
            </p:cNvSpPr>
            <p:nvPr/>
          </p:nvSpPr>
          <p:spPr bwMode="auto">
            <a:xfrm>
              <a:off x="7621587" y="1776394"/>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137"/>
            <p:cNvSpPr>
              <a:spLocks noChangeArrowheads="1"/>
            </p:cNvSpPr>
            <p:nvPr/>
          </p:nvSpPr>
          <p:spPr bwMode="auto">
            <a:xfrm>
              <a:off x="7659687" y="1939904"/>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138"/>
            <p:cNvSpPr>
              <a:spLocks noChangeArrowheads="1"/>
            </p:cNvSpPr>
            <p:nvPr/>
          </p:nvSpPr>
          <p:spPr bwMode="auto">
            <a:xfrm>
              <a:off x="8045449" y="1766869"/>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139"/>
            <p:cNvSpPr>
              <a:spLocks noChangeArrowheads="1"/>
            </p:cNvSpPr>
            <p:nvPr/>
          </p:nvSpPr>
          <p:spPr bwMode="auto">
            <a:xfrm>
              <a:off x="8081964" y="1930378"/>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x86</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140"/>
            <p:cNvSpPr>
              <a:spLocks noChangeArrowheads="1"/>
            </p:cNvSpPr>
            <p:nvPr/>
          </p:nvSpPr>
          <p:spPr bwMode="auto">
            <a:xfrm>
              <a:off x="4797424" y="2217712"/>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141"/>
            <p:cNvSpPr>
              <a:spLocks noChangeArrowheads="1"/>
            </p:cNvSpPr>
            <p:nvPr/>
          </p:nvSpPr>
          <p:spPr bwMode="auto">
            <a:xfrm>
              <a:off x="4833937" y="238122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142"/>
            <p:cNvSpPr>
              <a:spLocks noChangeArrowheads="1"/>
            </p:cNvSpPr>
            <p:nvPr/>
          </p:nvSpPr>
          <p:spPr bwMode="auto">
            <a:xfrm>
              <a:off x="5268913" y="2217712"/>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143"/>
            <p:cNvSpPr>
              <a:spLocks noChangeArrowheads="1"/>
            </p:cNvSpPr>
            <p:nvPr/>
          </p:nvSpPr>
          <p:spPr bwMode="auto">
            <a:xfrm>
              <a:off x="5305424" y="238122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144"/>
            <p:cNvSpPr>
              <a:spLocks noChangeArrowheads="1"/>
            </p:cNvSpPr>
            <p:nvPr/>
          </p:nvSpPr>
          <p:spPr bwMode="auto">
            <a:xfrm>
              <a:off x="5729288" y="2217712"/>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145"/>
            <p:cNvSpPr>
              <a:spLocks noChangeArrowheads="1"/>
            </p:cNvSpPr>
            <p:nvPr/>
          </p:nvSpPr>
          <p:spPr bwMode="auto">
            <a:xfrm>
              <a:off x="5700713" y="238122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146"/>
            <p:cNvSpPr>
              <a:spLocks noChangeArrowheads="1"/>
            </p:cNvSpPr>
            <p:nvPr/>
          </p:nvSpPr>
          <p:spPr bwMode="auto">
            <a:xfrm>
              <a:off x="6199188" y="2217712"/>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147"/>
            <p:cNvSpPr>
              <a:spLocks noChangeArrowheads="1"/>
            </p:cNvSpPr>
            <p:nvPr/>
          </p:nvSpPr>
          <p:spPr bwMode="auto">
            <a:xfrm>
              <a:off x="6172200" y="238122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cache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148"/>
            <p:cNvSpPr>
              <a:spLocks noChangeArrowheads="1"/>
            </p:cNvSpPr>
            <p:nvPr/>
          </p:nvSpPr>
          <p:spPr bwMode="auto">
            <a:xfrm>
              <a:off x="6670675" y="2217712"/>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 MB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149"/>
            <p:cNvSpPr>
              <a:spLocks noChangeArrowheads="1"/>
            </p:cNvSpPr>
            <p:nvPr/>
          </p:nvSpPr>
          <p:spPr bwMode="auto">
            <a:xfrm>
              <a:off x="6642100" y="238122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cache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150"/>
            <p:cNvSpPr>
              <a:spLocks noChangeArrowheads="1"/>
            </p:cNvSpPr>
            <p:nvPr/>
          </p:nvSpPr>
          <p:spPr bwMode="auto">
            <a:xfrm>
              <a:off x="7140575" y="2217712"/>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 MB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Rectangle 151"/>
            <p:cNvSpPr>
              <a:spLocks noChangeArrowheads="1"/>
            </p:cNvSpPr>
            <p:nvPr/>
          </p:nvSpPr>
          <p:spPr bwMode="auto">
            <a:xfrm>
              <a:off x="7113589" y="238122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cache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152"/>
            <p:cNvSpPr>
              <a:spLocks noChangeArrowheads="1"/>
            </p:cNvSpPr>
            <p:nvPr/>
          </p:nvSpPr>
          <p:spPr bwMode="auto">
            <a:xfrm>
              <a:off x="7621587" y="2217712"/>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153"/>
            <p:cNvSpPr>
              <a:spLocks noChangeArrowheads="1"/>
            </p:cNvSpPr>
            <p:nvPr/>
          </p:nvSpPr>
          <p:spPr bwMode="auto">
            <a:xfrm>
              <a:off x="7659687" y="238122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154"/>
            <p:cNvSpPr>
              <a:spLocks noChangeArrowheads="1"/>
            </p:cNvSpPr>
            <p:nvPr/>
          </p:nvSpPr>
          <p:spPr bwMode="auto">
            <a:xfrm>
              <a:off x="8093074" y="2217712"/>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155"/>
            <p:cNvSpPr>
              <a:spLocks noChangeArrowheads="1"/>
            </p:cNvSpPr>
            <p:nvPr/>
          </p:nvSpPr>
          <p:spPr bwMode="auto">
            <a:xfrm>
              <a:off x="8129588" y="238122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156"/>
            <p:cNvSpPr>
              <a:spLocks noChangeArrowheads="1"/>
            </p:cNvSpPr>
            <p:nvPr/>
          </p:nvSpPr>
          <p:spPr bwMode="auto">
            <a:xfrm>
              <a:off x="4797424" y="2660623"/>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157"/>
            <p:cNvSpPr>
              <a:spLocks noChangeArrowheads="1"/>
            </p:cNvSpPr>
            <p:nvPr/>
          </p:nvSpPr>
          <p:spPr bwMode="auto">
            <a:xfrm>
              <a:off x="4833937" y="282254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158"/>
            <p:cNvSpPr>
              <a:spLocks noChangeArrowheads="1"/>
            </p:cNvSpPr>
            <p:nvPr/>
          </p:nvSpPr>
          <p:spPr bwMode="auto">
            <a:xfrm>
              <a:off x="5268913" y="2660623"/>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159"/>
            <p:cNvSpPr>
              <a:spLocks noChangeArrowheads="1"/>
            </p:cNvSpPr>
            <p:nvPr/>
          </p:nvSpPr>
          <p:spPr bwMode="auto">
            <a:xfrm>
              <a:off x="5305424" y="282254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160"/>
            <p:cNvSpPr>
              <a:spLocks noChangeArrowheads="1"/>
            </p:cNvSpPr>
            <p:nvPr/>
          </p:nvSpPr>
          <p:spPr bwMode="auto">
            <a:xfrm>
              <a:off x="5729288" y="2660623"/>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 MB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Rectangle 161"/>
            <p:cNvSpPr>
              <a:spLocks noChangeArrowheads="1"/>
            </p:cNvSpPr>
            <p:nvPr/>
          </p:nvSpPr>
          <p:spPr bwMode="auto">
            <a:xfrm>
              <a:off x="5700713" y="282254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cache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Rectangle 162"/>
            <p:cNvSpPr>
              <a:spLocks noChangeArrowheads="1"/>
            </p:cNvSpPr>
            <p:nvPr/>
          </p:nvSpPr>
          <p:spPr bwMode="auto">
            <a:xfrm>
              <a:off x="6199188" y="2660623"/>
              <a:ext cx="267782" cy="155862"/>
            </a:xfrm>
            <a:prstGeom prst="rect">
              <a:avLst/>
            </a:prstGeom>
            <a:noFill/>
            <a:ln w="9525">
              <a:noFill/>
              <a:miter lim="800000"/>
              <a:headEnd/>
              <a:tailEnd/>
            </a:ln>
            <a:effectLst>
              <a:outerShdw blurRad="330200" dir="5400000" sx="101000" sy="101000" algn="ctr" rotWithShape="0">
                <a:prstClr val="black"/>
              </a:outerShdw>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 MB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Rectangle 163"/>
            <p:cNvSpPr>
              <a:spLocks noChangeArrowheads="1"/>
            </p:cNvSpPr>
            <p:nvPr/>
          </p:nvSpPr>
          <p:spPr bwMode="auto">
            <a:xfrm>
              <a:off x="6172200" y="282254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164"/>
            <p:cNvSpPr>
              <a:spLocks noChangeArrowheads="1"/>
            </p:cNvSpPr>
            <p:nvPr/>
          </p:nvSpPr>
          <p:spPr bwMode="auto">
            <a:xfrm>
              <a:off x="6670675" y="2660623"/>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165"/>
            <p:cNvSpPr>
              <a:spLocks noChangeArrowheads="1"/>
            </p:cNvSpPr>
            <p:nvPr/>
          </p:nvSpPr>
          <p:spPr bwMode="auto">
            <a:xfrm>
              <a:off x="6642100" y="282254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166"/>
            <p:cNvSpPr>
              <a:spLocks noChangeArrowheads="1"/>
            </p:cNvSpPr>
            <p:nvPr/>
          </p:nvSpPr>
          <p:spPr bwMode="auto">
            <a:xfrm>
              <a:off x="7140575" y="2660623"/>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167"/>
            <p:cNvSpPr>
              <a:spLocks noChangeArrowheads="1"/>
            </p:cNvSpPr>
            <p:nvPr/>
          </p:nvSpPr>
          <p:spPr bwMode="auto">
            <a:xfrm>
              <a:off x="7113589" y="282254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168"/>
            <p:cNvSpPr>
              <a:spLocks noChangeArrowheads="1"/>
            </p:cNvSpPr>
            <p:nvPr/>
          </p:nvSpPr>
          <p:spPr bwMode="auto">
            <a:xfrm>
              <a:off x="7621587" y="2660623"/>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169"/>
            <p:cNvSpPr>
              <a:spLocks noChangeArrowheads="1"/>
            </p:cNvSpPr>
            <p:nvPr/>
          </p:nvSpPr>
          <p:spPr bwMode="auto">
            <a:xfrm>
              <a:off x="7659687" y="282254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170"/>
            <p:cNvSpPr>
              <a:spLocks noChangeArrowheads="1"/>
            </p:cNvSpPr>
            <p:nvPr/>
          </p:nvSpPr>
          <p:spPr bwMode="auto">
            <a:xfrm>
              <a:off x="8093074" y="2660623"/>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171"/>
            <p:cNvSpPr>
              <a:spLocks noChangeArrowheads="1"/>
            </p:cNvSpPr>
            <p:nvPr/>
          </p:nvSpPr>
          <p:spPr bwMode="auto">
            <a:xfrm>
              <a:off x="8129588" y="282254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172"/>
            <p:cNvSpPr>
              <a:spLocks noChangeArrowheads="1"/>
            </p:cNvSpPr>
            <p:nvPr/>
          </p:nvSpPr>
          <p:spPr bwMode="auto">
            <a:xfrm>
              <a:off x="4797424" y="3101941"/>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173"/>
            <p:cNvSpPr>
              <a:spLocks noChangeArrowheads="1"/>
            </p:cNvSpPr>
            <p:nvPr/>
          </p:nvSpPr>
          <p:spPr bwMode="auto">
            <a:xfrm>
              <a:off x="4833937" y="326386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x86</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92" name="Rectangle 174"/>
            <p:cNvSpPr>
              <a:spLocks noChangeArrowheads="1"/>
            </p:cNvSpPr>
            <p:nvPr/>
          </p:nvSpPr>
          <p:spPr bwMode="auto">
            <a:xfrm>
              <a:off x="5268913" y="3101941"/>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LPIA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93" name="Rectangle 175"/>
            <p:cNvSpPr>
              <a:spLocks noChangeArrowheads="1"/>
            </p:cNvSpPr>
            <p:nvPr/>
          </p:nvSpPr>
          <p:spPr bwMode="auto">
            <a:xfrm>
              <a:off x="5305424" y="326386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94" name="Rectangle 176"/>
            <p:cNvSpPr>
              <a:spLocks noChangeArrowheads="1"/>
            </p:cNvSpPr>
            <p:nvPr/>
          </p:nvSpPr>
          <p:spPr bwMode="auto">
            <a:xfrm>
              <a:off x="5729288" y="3101941"/>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177"/>
            <p:cNvSpPr>
              <a:spLocks noChangeArrowheads="1"/>
            </p:cNvSpPr>
            <p:nvPr/>
          </p:nvSpPr>
          <p:spPr bwMode="auto">
            <a:xfrm>
              <a:off x="5700713" y="326386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96" name="Rectangle 178"/>
            <p:cNvSpPr>
              <a:spLocks noChangeArrowheads="1"/>
            </p:cNvSpPr>
            <p:nvPr/>
          </p:nvSpPr>
          <p:spPr bwMode="auto">
            <a:xfrm>
              <a:off x="6199188" y="3101941"/>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 MB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97" name="Rectangle 179"/>
            <p:cNvSpPr>
              <a:spLocks noChangeArrowheads="1"/>
            </p:cNvSpPr>
            <p:nvPr/>
          </p:nvSpPr>
          <p:spPr bwMode="auto">
            <a:xfrm>
              <a:off x="6172200" y="326386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98" name="Rectangle 180"/>
            <p:cNvSpPr>
              <a:spLocks noChangeArrowheads="1"/>
            </p:cNvSpPr>
            <p:nvPr/>
          </p:nvSpPr>
          <p:spPr bwMode="auto">
            <a:xfrm>
              <a:off x="6670675" y="3101941"/>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 MB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99" name="Rectangle 181"/>
            <p:cNvSpPr>
              <a:spLocks noChangeArrowheads="1"/>
            </p:cNvSpPr>
            <p:nvPr/>
          </p:nvSpPr>
          <p:spPr bwMode="auto">
            <a:xfrm>
              <a:off x="6642100" y="326386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cache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0" name="Rectangle 182"/>
            <p:cNvSpPr>
              <a:spLocks noChangeArrowheads="1"/>
            </p:cNvSpPr>
            <p:nvPr/>
          </p:nvSpPr>
          <p:spPr bwMode="auto">
            <a:xfrm>
              <a:off x="7140575" y="3101941"/>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 MB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Rectangle 183"/>
            <p:cNvSpPr>
              <a:spLocks noChangeArrowheads="1"/>
            </p:cNvSpPr>
            <p:nvPr/>
          </p:nvSpPr>
          <p:spPr bwMode="auto">
            <a:xfrm>
              <a:off x="7113589" y="3263865"/>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cache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2" name="Rectangle 184"/>
            <p:cNvSpPr>
              <a:spLocks noChangeArrowheads="1"/>
            </p:cNvSpPr>
            <p:nvPr/>
          </p:nvSpPr>
          <p:spPr bwMode="auto">
            <a:xfrm>
              <a:off x="7621587" y="3101941"/>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03" name="Rectangle 185"/>
            <p:cNvSpPr>
              <a:spLocks noChangeArrowheads="1"/>
            </p:cNvSpPr>
            <p:nvPr/>
          </p:nvSpPr>
          <p:spPr bwMode="auto">
            <a:xfrm>
              <a:off x="7659687" y="326386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186"/>
            <p:cNvSpPr>
              <a:spLocks noChangeArrowheads="1"/>
            </p:cNvSpPr>
            <p:nvPr/>
          </p:nvSpPr>
          <p:spPr bwMode="auto">
            <a:xfrm>
              <a:off x="8093074" y="3101941"/>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187"/>
            <p:cNvSpPr>
              <a:spLocks noChangeArrowheads="1"/>
            </p:cNvSpPr>
            <p:nvPr/>
          </p:nvSpPr>
          <p:spPr bwMode="auto">
            <a:xfrm>
              <a:off x="8129588" y="3263865"/>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x86</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6" name="Rectangle 188"/>
            <p:cNvSpPr>
              <a:spLocks noChangeArrowheads="1"/>
            </p:cNvSpPr>
            <p:nvPr/>
          </p:nvSpPr>
          <p:spPr bwMode="auto">
            <a:xfrm>
              <a:off x="4799013" y="3543261"/>
              <a:ext cx="252624"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err="1" smtClean="0">
                  <a:ln>
                    <a:noFill/>
                  </a:ln>
                  <a:solidFill>
                    <a:srgbClr val="000000"/>
                  </a:solidFill>
                  <a:effectLst/>
                  <a:latin typeface="Arial" pitchFamily="34" charset="0"/>
                  <a:cs typeface="Arial" pitchFamily="34" charset="0"/>
                </a:rPr>
                <a:t>PCIe</a:t>
              </a:r>
              <a:r>
                <a:rPr kumimoji="0" lang="en-US" sz="500" b="1" i="0" u="none" strike="noStrike" cap="none" normalizeH="0" baseline="0" dirty="0" smtClean="0">
                  <a:ln>
                    <a:noFill/>
                  </a:ln>
                  <a:solidFill>
                    <a:srgbClr val="000000"/>
                  </a:solidFill>
                  <a:effectLst/>
                  <a:latin typeface="Arial" pitchFamily="34" charset="0"/>
                  <a:cs typeface="Arial" pitchFamily="34" charset="0"/>
                </a:rPr>
                <a:t>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Rectangle 189"/>
            <p:cNvSpPr>
              <a:spLocks noChangeArrowheads="1"/>
            </p:cNvSpPr>
            <p:nvPr/>
          </p:nvSpPr>
          <p:spPr bwMode="auto">
            <a:xfrm>
              <a:off x="4841875" y="3706774"/>
              <a:ext cx="15662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ctlr</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90"/>
            <p:cNvSpPr>
              <a:spLocks noChangeArrowheads="1"/>
            </p:cNvSpPr>
            <p:nvPr/>
          </p:nvSpPr>
          <p:spPr bwMode="auto">
            <a:xfrm>
              <a:off x="5278438" y="3624225"/>
              <a:ext cx="20715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NoC</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91"/>
            <p:cNvSpPr>
              <a:spLocks noChangeArrowheads="1"/>
            </p:cNvSpPr>
            <p:nvPr/>
          </p:nvSpPr>
          <p:spPr bwMode="auto">
            <a:xfrm>
              <a:off x="5749925" y="3624225"/>
              <a:ext cx="20715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NoC</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92"/>
            <p:cNvSpPr>
              <a:spLocks noChangeArrowheads="1"/>
            </p:cNvSpPr>
            <p:nvPr/>
          </p:nvSpPr>
          <p:spPr bwMode="auto">
            <a:xfrm>
              <a:off x="6221414" y="3624225"/>
              <a:ext cx="20715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NoC</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193"/>
            <p:cNvSpPr>
              <a:spLocks noChangeArrowheads="1"/>
            </p:cNvSpPr>
            <p:nvPr/>
          </p:nvSpPr>
          <p:spPr bwMode="auto">
            <a:xfrm>
              <a:off x="6691312" y="3624225"/>
              <a:ext cx="20715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NoC</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94"/>
            <p:cNvSpPr>
              <a:spLocks noChangeArrowheads="1"/>
            </p:cNvSpPr>
            <p:nvPr/>
          </p:nvSpPr>
          <p:spPr bwMode="auto">
            <a:xfrm>
              <a:off x="7162799" y="3624225"/>
              <a:ext cx="20715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NoC</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195"/>
            <p:cNvSpPr>
              <a:spLocks noChangeArrowheads="1"/>
            </p:cNvSpPr>
            <p:nvPr/>
          </p:nvSpPr>
          <p:spPr bwMode="auto">
            <a:xfrm>
              <a:off x="7632699" y="3624225"/>
              <a:ext cx="20715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NoC</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96"/>
            <p:cNvSpPr>
              <a:spLocks noChangeArrowheads="1"/>
            </p:cNvSpPr>
            <p:nvPr/>
          </p:nvSpPr>
          <p:spPr bwMode="auto">
            <a:xfrm>
              <a:off x="8094663" y="3543261"/>
              <a:ext cx="252624"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PCIe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197"/>
            <p:cNvSpPr>
              <a:spLocks noChangeArrowheads="1"/>
            </p:cNvSpPr>
            <p:nvPr/>
          </p:nvSpPr>
          <p:spPr bwMode="auto">
            <a:xfrm>
              <a:off x="8137526" y="3706774"/>
              <a:ext cx="15662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ctlr</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98"/>
            <p:cNvSpPr>
              <a:spLocks noChangeArrowheads="1"/>
            </p:cNvSpPr>
            <p:nvPr/>
          </p:nvSpPr>
          <p:spPr bwMode="auto">
            <a:xfrm>
              <a:off x="4797424" y="3984582"/>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99"/>
            <p:cNvSpPr>
              <a:spLocks noChangeArrowheads="1"/>
            </p:cNvSpPr>
            <p:nvPr/>
          </p:nvSpPr>
          <p:spPr bwMode="auto">
            <a:xfrm>
              <a:off x="4833937" y="4148092"/>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200"/>
            <p:cNvSpPr>
              <a:spLocks noChangeArrowheads="1"/>
            </p:cNvSpPr>
            <p:nvPr/>
          </p:nvSpPr>
          <p:spPr bwMode="auto">
            <a:xfrm>
              <a:off x="5268913" y="3984582"/>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201"/>
            <p:cNvSpPr>
              <a:spLocks noChangeArrowheads="1"/>
            </p:cNvSpPr>
            <p:nvPr/>
          </p:nvSpPr>
          <p:spPr bwMode="auto">
            <a:xfrm>
              <a:off x="5305424" y="4148092"/>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202"/>
            <p:cNvSpPr>
              <a:spLocks noChangeArrowheads="1"/>
            </p:cNvSpPr>
            <p:nvPr/>
          </p:nvSpPr>
          <p:spPr bwMode="auto">
            <a:xfrm>
              <a:off x="5729288" y="3984582"/>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 MB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21" name="Rectangle 203"/>
            <p:cNvSpPr>
              <a:spLocks noChangeArrowheads="1"/>
            </p:cNvSpPr>
            <p:nvPr/>
          </p:nvSpPr>
          <p:spPr bwMode="auto">
            <a:xfrm>
              <a:off x="5700713" y="4148092"/>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204"/>
            <p:cNvSpPr>
              <a:spLocks noChangeArrowheads="1"/>
            </p:cNvSpPr>
            <p:nvPr/>
          </p:nvSpPr>
          <p:spPr bwMode="auto">
            <a:xfrm>
              <a:off x="6199188" y="3984582"/>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205"/>
            <p:cNvSpPr>
              <a:spLocks noChangeArrowheads="1"/>
            </p:cNvSpPr>
            <p:nvPr/>
          </p:nvSpPr>
          <p:spPr bwMode="auto">
            <a:xfrm>
              <a:off x="6172200" y="4148092"/>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206"/>
            <p:cNvSpPr>
              <a:spLocks noChangeArrowheads="1"/>
            </p:cNvSpPr>
            <p:nvPr/>
          </p:nvSpPr>
          <p:spPr bwMode="auto">
            <a:xfrm>
              <a:off x="6670675" y="3984582"/>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1 MB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207"/>
            <p:cNvSpPr>
              <a:spLocks noChangeArrowheads="1"/>
            </p:cNvSpPr>
            <p:nvPr/>
          </p:nvSpPr>
          <p:spPr bwMode="auto">
            <a:xfrm>
              <a:off x="6642100" y="4148092"/>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208"/>
            <p:cNvSpPr>
              <a:spLocks noChangeArrowheads="1"/>
            </p:cNvSpPr>
            <p:nvPr/>
          </p:nvSpPr>
          <p:spPr bwMode="auto">
            <a:xfrm>
              <a:off x="7140575" y="3984582"/>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209"/>
            <p:cNvSpPr>
              <a:spLocks noChangeArrowheads="1"/>
            </p:cNvSpPr>
            <p:nvPr/>
          </p:nvSpPr>
          <p:spPr bwMode="auto">
            <a:xfrm>
              <a:off x="7113589" y="4148092"/>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210"/>
            <p:cNvSpPr>
              <a:spLocks noChangeArrowheads="1"/>
            </p:cNvSpPr>
            <p:nvPr/>
          </p:nvSpPr>
          <p:spPr bwMode="auto">
            <a:xfrm>
              <a:off x="7621587" y="3984582"/>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29" name="Rectangle 211"/>
            <p:cNvSpPr>
              <a:spLocks noChangeArrowheads="1"/>
            </p:cNvSpPr>
            <p:nvPr/>
          </p:nvSpPr>
          <p:spPr bwMode="auto">
            <a:xfrm>
              <a:off x="7659687" y="4148092"/>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212"/>
            <p:cNvSpPr>
              <a:spLocks noChangeArrowheads="1"/>
            </p:cNvSpPr>
            <p:nvPr/>
          </p:nvSpPr>
          <p:spPr bwMode="auto">
            <a:xfrm>
              <a:off x="8093074" y="3984582"/>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213"/>
            <p:cNvSpPr>
              <a:spLocks noChangeArrowheads="1"/>
            </p:cNvSpPr>
            <p:nvPr/>
          </p:nvSpPr>
          <p:spPr bwMode="auto">
            <a:xfrm>
              <a:off x="8129588" y="4148092"/>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214"/>
            <p:cNvSpPr>
              <a:spLocks noChangeArrowheads="1"/>
            </p:cNvSpPr>
            <p:nvPr/>
          </p:nvSpPr>
          <p:spPr bwMode="auto">
            <a:xfrm>
              <a:off x="4797424" y="4427490"/>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33" name="Rectangle 215"/>
            <p:cNvSpPr>
              <a:spLocks noChangeArrowheads="1"/>
            </p:cNvSpPr>
            <p:nvPr/>
          </p:nvSpPr>
          <p:spPr bwMode="auto">
            <a:xfrm>
              <a:off x="4833937" y="4589413"/>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216"/>
            <p:cNvSpPr>
              <a:spLocks noChangeArrowheads="1"/>
            </p:cNvSpPr>
            <p:nvPr/>
          </p:nvSpPr>
          <p:spPr bwMode="auto">
            <a:xfrm>
              <a:off x="5268913" y="4427490"/>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217"/>
            <p:cNvSpPr>
              <a:spLocks noChangeArrowheads="1"/>
            </p:cNvSpPr>
            <p:nvPr/>
          </p:nvSpPr>
          <p:spPr bwMode="auto">
            <a:xfrm>
              <a:off x="5305424" y="4589413"/>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x86</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Rectangle 218"/>
            <p:cNvSpPr>
              <a:spLocks noChangeArrowheads="1"/>
            </p:cNvSpPr>
            <p:nvPr/>
          </p:nvSpPr>
          <p:spPr bwMode="auto">
            <a:xfrm>
              <a:off x="5729288" y="4427490"/>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219"/>
            <p:cNvSpPr>
              <a:spLocks noChangeArrowheads="1"/>
            </p:cNvSpPr>
            <p:nvPr/>
          </p:nvSpPr>
          <p:spPr bwMode="auto">
            <a:xfrm>
              <a:off x="5700713" y="4589413"/>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220"/>
            <p:cNvSpPr>
              <a:spLocks noChangeArrowheads="1"/>
            </p:cNvSpPr>
            <p:nvPr/>
          </p:nvSpPr>
          <p:spPr bwMode="auto">
            <a:xfrm>
              <a:off x="6199188" y="4427490"/>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39" name="Rectangle 221"/>
            <p:cNvSpPr>
              <a:spLocks noChangeArrowheads="1"/>
            </p:cNvSpPr>
            <p:nvPr/>
          </p:nvSpPr>
          <p:spPr bwMode="auto">
            <a:xfrm>
              <a:off x="6172200" y="4589413"/>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cache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222"/>
            <p:cNvSpPr>
              <a:spLocks noChangeArrowheads="1"/>
            </p:cNvSpPr>
            <p:nvPr/>
          </p:nvSpPr>
          <p:spPr bwMode="auto">
            <a:xfrm>
              <a:off x="6670675" y="4427490"/>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223"/>
            <p:cNvSpPr>
              <a:spLocks noChangeArrowheads="1"/>
            </p:cNvSpPr>
            <p:nvPr/>
          </p:nvSpPr>
          <p:spPr bwMode="auto">
            <a:xfrm>
              <a:off x="6642100" y="4589413"/>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224"/>
            <p:cNvSpPr>
              <a:spLocks noChangeArrowheads="1"/>
            </p:cNvSpPr>
            <p:nvPr/>
          </p:nvSpPr>
          <p:spPr bwMode="auto">
            <a:xfrm>
              <a:off x="7140575" y="4427490"/>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225"/>
            <p:cNvSpPr>
              <a:spLocks noChangeArrowheads="1"/>
            </p:cNvSpPr>
            <p:nvPr/>
          </p:nvSpPr>
          <p:spPr bwMode="auto">
            <a:xfrm>
              <a:off x="7113589" y="4589413"/>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226"/>
            <p:cNvSpPr>
              <a:spLocks noChangeArrowheads="1"/>
            </p:cNvSpPr>
            <p:nvPr/>
          </p:nvSpPr>
          <p:spPr bwMode="auto">
            <a:xfrm>
              <a:off x="7621587" y="4427490"/>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LPIA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ectangle 227"/>
            <p:cNvSpPr>
              <a:spLocks noChangeArrowheads="1"/>
            </p:cNvSpPr>
            <p:nvPr/>
          </p:nvSpPr>
          <p:spPr bwMode="auto">
            <a:xfrm>
              <a:off x="7659687" y="4589413"/>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46" name="Rectangle 228"/>
            <p:cNvSpPr>
              <a:spLocks noChangeArrowheads="1"/>
            </p:cNvSpPr>
            <p:nvPr/>
          </p:nvSpPr>
          <p:spPr bwMode="auto">
            <a:xfrm>
              <a:off x="8093074" y="4427490"/>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47" name="Rectangle 229"/>
            <p:cNvSpPr>
              <a:spLocks noChangeArrowheads="1"/>
            </p:cNvSpPr>
            <p:nvPr/>
          </p:nvSpPr>
          <p:spPr bwMode="auto">
            <a:xfrm>
              <a:off x="8129588" y="4589413"/>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48" name="Rectangle 230"/>
            <p:cNvSpPr>
              <a:spLocks noChangeArrowheads="1"/>
            </p:cNvSpPr>
            <p:nvPr/>
          </p:nvSpPr>
          <p:spPr bwMode="auto">
            <a:xfrm>
              <a:off x="4797424" y="4868809"/>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49" name="Rectangle 231"/>
            <p:cNvSpPr>
              <a:spLocks noChangeArrowheads="1"/>
            </p:cNvSpPr>
            <p:nvPr/>
          </p:nvSpPr>
          <p:spPr bwMode="auto">
            <a:xfrm>
              <a:off x="4833937" y="5032319"/>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50" name="Rectangle 232"/>
            <p:cNvSpPr>
              <a:spLocks noChangeArrowheads="1"/>
            </p:cNvSpPr>
            <p:nvPr/>
          </p:nvSpPr>
          <p:spPr bwMode="auto">
            <a:xfrm>
              <a:off x="5268913" y="4868809"/>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LPIA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233"/>
            <p:cNvSpPr>
              <a:spLocks noChangeArrowheads="1"/>
            </p:cNvSpPr>
            <p:nvPr/>
          </p:nvSpPr>
          <p:spPr bwMode="auto">
            <a:xfrm>
              <a:off x="5305424" y="5032319"/>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x86</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Rectangle 234"/>
            <p:cNvSpPr>
              <a:spLocks noChangeArrowheads="1"/>
            </p:cNvSpPr>
            <p:nvPr/>
          </p:nvSpPr>
          <p:spPr bwMode="auto">
            <a:xfrm>
              <a:off x="5729288" y="4868809"/>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53" name="Rectangle 235"/>
            <p:cNvSpPr>
              <a:spLocks noChangeArrowheads="1"/>
            </p:cNvSpPr>
            <p:nvPr/>
          </p:nvSpPr>
          <p:spPr bwMode="auto">
            <a:xfrm>
              <a:off x="5700713" y="5032319"/>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cache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54" name="Rectangle 236"/>
            <p:cNvSpPr>
              <a:spLocks noChangeArrowheads="1"/>
            </p:cNvSpPr>
            <p:nvPr/>
          </p:nvSpPr>
          <p:spPr bwMode="auto">
            <a:xfrm>
              <a:off x="6199188" y="4868809"/>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55" name="Rectangle 237"/>
            <p:cNvSpPr>
              <a:spLocks noChangeArrowheads="1"/>
            </p:cNvSpPr>
            <p:nvPr/>
          </p:nvSpPr>
          <p:spPr bwMode="auto">
            <a:xfrm>
              <a:off x="6172200" y="5032319"/>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56" name="Rectangle 238"/>
            <p:cNvSpPr>
              <a:spLocks noChangeArrowheads="1"/>
            </p:cNvSpPr>
            <p:nvPr/>
          </p:nvSpPr>
          <p:spPr bwMode="auto">
            <a:xfrm>
              <a:off x="6670675" y="4868809"/>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239"/>
            <p:cNvSpPr>
              <a:spLocks noChangeArrowheads="1"/>
            </p:cNvSpPr>
            <p:nvPr/>
          </p:nvSpPr>
          <p:spPr bwMode="auto">
            <a:xfrm>
              <a:off x="6642100" y="5032319"/>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58" name="Rectangle 240"/>
            <p:cNvSpPr>
              <a:spLocks noChangeArrowheads="1"/>
            </p:cNvSpPr>
            <p:nvPr/>
          </p:nvSpPr>
          <p:spPr bwMode="auto">
            <a:xfrm>
              <a:off x="7140575" y="4868809"/>
              <a:ext cx="26778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1 MB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59" name="Rectangle 241"/>
            <p:cNvSpPr>
              <a:spLocks noChangeArrowheads="1"/>
            </p:cNvSpPr>
            <p:nvPr/>
          </p:nvSpPr>
          <p:spPr bwMode="auto">
            <a:xfrm>
              <a:off x="7113589" y="5032319"/>
              <a:ext cx="282939"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cache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60" name="Rectangle 242"/>
            <p:cNvSpPr>
              <a:spLocks noChangeArrowheads="1"/>
            </p:cNvSpPr>
            <p:nvPr/>
          </p:nvSpPr>
          <p:spPr bwMode="auto">
            <a:xfrm>
              <a:off x="7621587" y="4868809"/>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61" name="Rectangle 243"/>
            <p:cNvSpPr>
              <a:spLocks noChangeArrowheads="1"/>
            </p:cNvSpPr>
            <p:nvPr/>
          </p:nvSpPr>
          <p:spPr bwMode="auto">
            <a:xfrm>
              <a:off x="7659687" y="5032319"/>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62" name="Rectangle 244"/>
            <p:cNvSpPr>
              <a:spLocks noChangeArrowheads="1"/>
            </p:cNvSpPr>
            <p:nvPr/>
          </p:nvSpPr>
          <p:spPr bwMode="auto">
            <a:xfrm>
              <a:off x="8093074" y="4868809"/>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LPIA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63" name="Rectangle 245"/>
            <p:cNvSpPr>
              <a:spLocks noChangeArrowheads="1"/>
            </p:cNvSpPr>
            <p:nvPr/>
          </p:nvSpPr>
          <p:spPr bwMode="auto">
            <a:xfrm>
              <a:off x="8129588" y="5032319"/>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x86</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64" name="Rectangle 246"/>
            <p:cNvSpPr>
              <a:spLocks noChangeArrowheads="1"/>
            </p:cNvSpPr>
            <p:nvPr/>
          </p:nvSpPr>
          <p:spPr bwMode="auto">
            <a:xfrm>
              <a:off x="4797424" y="5310129"/>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LPIA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65" name="Rectangle 247"/>
            <p:cNvSpPr>
              <a:spLocks noChangeArrowheads="1"/>
            </p:cNvSpPr>
            <p:nvPr/>
          </p:nvSpPr>
          <p:spPr bwMode="auto">
            <a:xfrm>
              <a:off x="4833937" y="5473642"/>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66" name="Rectangle 248"/>
            <p:cNvSpPr>
              <a:spLocks noChangeArrowheads="1"/>
            </p:cNvSpPr>
            <p:nvPr/>
          </p:nvSpPr>
          <p:spPr bwMode="auto">
            <a:xfrm>
              <a:off x="5268913" y="5310129"/>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67" name="Rectangle 249"/>
            <p:cNvSpPr>
              <a:spLocks noChangeArrowheads="1"/>
            </p:cNvSpPr>
            <p:nvPr/>
          </p:nvSpPr>
          <p:spPr bwMode="auto">
            <a:xfrm>
              <a:off x="5305424" y="5473642"/>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68" name="Rectangle 250"/>
            <p:cNvSpPr>
              <a:spLocks noChangeArrowheads="1"/>
            </p:cNvSpPr>
            <p:nvPr/>
          </p:nvSpPr>
          <p:spPr bwMode="auto">
            <a:xfrm>
              <a:off x="5921375" y="5391090"/>
              <a:ext cx="1040814"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  Custom acceleration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69" name="Rectangle 251"/>
            <p:cNvSpPr>
              <a:spLocks noChangeArrowheads="1"/>
            </p:cNvSpPr>
            <p:nvPr/>
          </p:nvSpPr>
          <p:spPr bwMode="auto">
            <a:xfrm>
              <a:off x="7621587" y="5310129"/>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70" name="Rectangle 252"/>
            <p:cNvSpPr>
              <a:spLocks noChangeArrowheads="1"/>
            </p:cNvSpPr>
            <p:nvPr/>
          </p:nvSpPr>
          <p:spPr bwMode="auto">
            <a:xfrm>
              <a:off x="7659687" y="5473642"/>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x86</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71" name="Rectangle 253"/>
            <p:cNvSpPr>
              <a:spLocks noChangeArrowheads="1"/>
            </p:cNvSpPr>
            <p:nvPr/>
          </p:nvSpPr>
          <p:spPr bwMode="auto">
            <a:xfrm>
              <a:off x="8093074" y="5310129"/>
              <a:ext cx="257677"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cs typeface="Arial" pitchFamily="34" charset="0"/>
                </a:rPr>
                <a:t>LPIA </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72" name="Rectangle 254"/>
            <p:cNvSpPr>
              <a:spLocks noChangeArrowheads="1"/>
            </p:cNvSpPr>
            <p:nvPr/>
          </p:nvSpPr>
          <p:spPr bwMode="auto">
            <a:xfrm>
              <a:off x="8129588" y="5473642"/>
              <a:ext cx="166732" cy="155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Arial" pitchFamily="34" charset="0"/>
                  <a:cs typeface="Arial" pitchFamily="34" charset="0"/>
                </a:rPr>
                <a:t>x86</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73" name="Rectangle 255"/>
            <p:cNvSpPr>
              <a:spLocks noChangeArrowheads="1"/>
            </p:cNvSpPr>
            <p:nvPr/>
          </p:nvSpPr>
          <p:spPr bwMode="auto">
            <a:xfrm>
              <a:off x="4679950" y="1689082"/>
              <a:ext cx="36513" cy="401315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74" name="Rectangle 256"/>
            <p:cNvSpPr>
              <a:spLocks noChangeArrowheads="1"/>
            </p:cNvSpPr>
            <p:nvPr/>
          </p:nvSpPr>
          <p:spPr bwMode="auto">
            <a:xfrm>
              <a:off x="5151438" y="1725595"/>
              <a:ext cx="36513" cy="397664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75" name="Rectangle 257"/>
            <p:cNvSpPr>
              <a:spLocks noChangeArrowheads="1"/>
            </p:cNvSpPr>
            <p:nvPr/>
          </p:nvSpPr>
          <p:spPr bwMode="auto">
            <a:xfrm>
              <a:off x="5621338" y="1725595"/>
              <a:ext cx="36513" cy="397664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76" name="Rectangle 258"/>
            <p:cNvSpPr>
              <a:spLocks noChangeArrowheads="1"/>
            </p:cNvSpPr>
            <p:nvPr/>
          </p:nvSpPr>
          <p:spPr bwMode="auto">
            <a:xfrm>
              <a:off x="6092825" y="1725595"/>
              <a:ext cx="36513" cy="353373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77" name="Rectangle 259"/>
            <p:cNvSpPr>
              <a:spLocks noChangeArrowheads="1"/>
            </p:cNvSpPr>
            <p:nvPr/>
          </p:nvSpPr>
          <p:spPr bwMode="auto">
            <a:xfrm>
              <a:off x="6564313" y="1725595"/>
              <a:ext cx="36513" cy="353373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78" name="Rectangle 260"/>
            <p:cNvSpPr>
              <a:spLocks noChangeArrowheads="1"/>
            </p:cNvSpPr>
            <p:nvPr/>
          </p:nvSpPr>
          <p:spPr bwMode="auto">
            <a:xfrm>
              <a:off x="7034213" y="1725595"/>
              <a:ext cx="36513" cy="353373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79" name="Rectangle 261"/>
            <p:cNvSpPr>
              <a:spLocks noChangeArrowheads="1"/>
            </p:cNvSpPr>
            <p:nvPr/>
          </p:nvSpPr>
          <p:spPr bwMode="auto">
            <a:xfrm>
              <a:off x="7505700" y="1725595"/>
              <a:ext cx="36513" cy="397664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80" name="Rectangle 262"/>
            <p:cNvSpPr>
              <a:spLocks noChangeArrowheads="1"/>
            </p:cNvSpPr>
            <p:nvPr/>
          </p:nvSpPr>
          <p:spPr bwMode="auto">
            <a:xfrm>
              <a:off x="7975600" y="1725595"/>
              <a:ext cx="36513" cy="397664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81" name="Rectangle 263"/>
            <p:cNvSpPr>
              <a:spLocks noChangeArrowheads="1"/>
            </p:cNvSpPr>
            <p:nvPr/>
          </p:nvSpPr>
          <p:spPr bwMode="auto">
            <a:xfrm>
              <a:off x="8447088" y="1725595"/>
              <a:ext cx="36513" cy="397664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82" name="Rectangle 264"/>
            <p:cNvSpPr>
              <a:spLocks noChangeArrowheads="1"/>
            </p:cNvSpPr>
            <p:nvPr/>
          </p:nvSpPr>
          <p:spPr bwMode="auto">
            <a:xfrm>
              <a:off x="4716463" y="1689082"/>
              <a:ext cx="3767138"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83" name="Rectangle 265"/>
            <p:cNvSpPr>
              <a:spLocks noChangeArrowheads="1"/>
            </p:cNvSpPr>
            <p:nvPr/>
          </p:nvSpPr>
          <p:spPr bwMode="auto">
            <a:xfrm>
              <a:off x="4716463" y="2131989"/>
              <a:ext cx="3767138"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84" name="Rectangle 266"/>
            <p:cNvSpPr>
              <a:spLocks noChangeArrowheads="1"/>
            </p:cNvSpPr>
            <p:nvPr/>
          </p:nvSpPr>
          <p:spPr bwMode="auto">
            <a:xfrm>
              <a:off x="4716463" y="2573309"/>
              <a:ext cx="3767138"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85" name="Rectangle 267"/>
            <p:cNvSpPr>
              <a:spLocks noChangeArrowheads="1"/>
            </p:cNvSpPr>
            <p:nvPr/>
          </p:nvSpPr>
          <p:spPr bwMode="auto">
            <a:xfrm>
              <a:off x="4716463" y="3014630"/>
              <a:ext cx="3767138"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86" name="Rectangle 268"/>
            <p:cNvSpPr>
              <a:spLocks noChangeArrowheads="1"/>
            </p:cNvSpPr>
            <p:nvPr/>
          </p:nvSpPr>
          <p:spPr bwMode="auto">
            <a:xfrm>
              <a:off x="4716463" y="3455948"/>
              <a:ext cx="3767138"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87" name="Rectangle 269"/>
            <p:cNvSpPr>
              <a:spLocks noChangeArrowheads="1"/>
            </p:cNvSpPr>
            <p:nvPr/>
          </p:nvSpPr>
          <p:spPr bwMode="auto">
            <a:xfrm>
              <a:off x="4716463" y="3898855"/>
              <a:ext cx="3767138"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88" name="Rectangle 270"/>
            <p:cNvSpPr>
              <a:spLocks noChangeArrowheads="1"/>
            </p:cNvSpPr>
            <p:nvPr/>
          </p:nvSpPr>
          <p:spPr bwMode="auto">
            <a:xfrm>
              <a:off x="4716463" y="4340177"/>
              <a:ext cx="3767138"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89" name="Rectangle 271"/>
            <p:cNvSpPr>
              <a:spLocks noChangeArrowheads="1"/>
            </p:cNvSpPr>
            <p:nvPr/>
          </p:nvSpPr>
          <p:spPr bwMode="auto">
            <a:xfrm>
              <a:off x="4716463" y="4781499"/>
              <a:ext cx="3767138"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90" name="Rectangle 272"/>
            <p:cNvSpPr>
              <a:spLocks noChangeArrowheads="1"/>
            </p:cNvSpPr>
            <p:nvPr/>
          </p:nvSpPr>
          <p:spPr bwMode="auto">
            <a:xfrm>
              <a:off x="4716463" y="5222817"/>
              <a:ext cx="3767138"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91" name="Rectangle 273"/>
            <p:cNvSpPr>
              <a:spLocks noChangeArrowheads="1"/>
            </p:cNvSpPr>
            <p:nvPr/>
          </p:nvSpPr>
          <p:spPr bwMode="auto">
            <a:xfrm>
              <a:off x="4716463" y="5665788"/>
              <a:ext cx="3767139"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1000" fill="hold"/>
                                        <p:tgtEl>
                                          <p:spTgt spid="3077"/>
                                        </p:tgtEl>
                                        <p:attrNameLst>
                                          <p:attrName>ppt_x</p:attrName>
                                        </p:attrNameLst>
                                      </p:cBhvr>
                                      <p:tavLst>
                                        <p:tav tm="0">
                                          <p:val>
                                            <p:strVal val="#ppt_x"/>
                                          </p:val>
                                        </p:tav>
                                        <p:tav tm="100000">
                                          <p:val>
                                            <p:strVal val="#ppt_x"/>
                                          </p:val>
                                        </p:tav>
                                      </p:tavLst>
                                    </p:anim>
                                    <p:anim calcmode="lin" valueType="num">
                                      <p:cBhvr additive="base">
                                        <p:cTn id="13" dur="1000" fill="hold"/>
                                        <p:tgtEl>
                                          <p:spTgt spid="307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additive="base">
                                        <p:cTn id="16" dur="1000" fill="hold"/>
                                        <p:tgtEl>
                                          <p:spTgt spid="3078"/>
                                        </p:tgtEl>
                                        <p:attrNameLst>
                                          <p:attrName>ppt_x</p:attrName>
                                        </p:attrNameLst>
                                      </p:cBhvr>
                                      <p:tavLst>
                                        <p:tav tm="0">
                                          <p:val>
                                            <p:strVal val="#ppt_x"/>
                                          </p:val>
                                        </p:tav>
                                        <p:tav tm="100000">
                                          <p:val>
                                            <p:strVal val="#ppt_x"/>
                                          </p:val>
                                        </p:tav>
                                      </p:tavLst>
                                    </p:anim>
                                    <p:anim calcmode="lin" valueType="num">
                                      <p:cBhvr additive="base">
                                        <p:cTn id="17" dur="1000" fill="hold"/>
                                        <p:tgtEl>
                                          <p:spTgt spid="307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79"/>
                                        </p:tgtEl>
                                        <p:attrNameLst>
                                          <p:attrName>style.visibility</p:attrName>
                                        </p:attrNameLst>
                                      </p:cBhvr>
                                      <p:to>
                                        <p:strVal val="visible"/>
                                      </p:to>
                                    </p:set>
                                    <p:anim calcmode="lin" valueType="num">
                                      <p:cBhvr additive="base">
                                        <p:cTn id="20" dur="1000" fill="hold"/>
                                        <p:tgtEl>
                                          <p:spTgt spid="3079"/>
                                        </p:tgtEl>
                                        <p:attrNameLst>
                                          <p:attrName>ppt_x</p:attrName>
                                        </p:attrNameLst>
                                      </p:cBhvr>
                                      <p:tavLst>
                                        <p:tav tm="0">
                                          <p:val>
                                            <p:strVal val="#ppt_x"/>
                                          </p:val>
                                        </p:tav>
                                        <p:tav tm="100000">
                                          <p:val>
                                            <p:strVal val="#ppt_x"/>
                                          </p:val>
                                        </p:tav>
                                      </p:tavLst>
                                    </p:anim>
                                    <p:anim calcmode="lin" valueType="num">
                                      <p:cBhvr additive="base">
                                        <p:cTn id="21" dur="1000" fill="hold"/>
                                        <p:tgtEl>
                                          <p:spTgt spid="307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ppt_x"/>
                                          </p:val>
                                        </p:tav>
                                        <p:tav tm="100000">
                                          <p:val>
                                            <p:strVal val="#ppt_x"/>
                                          </p:val>
                                        </p:tav>
                                      </p:tavLst>
                                    </p:anim>
                                    <p:anim calcmode="lin" valueType="num">
                                      <p:cBhvr additive="base">
                                        <p:cTn id="25"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55"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1000" fill="hold"/>
                                        <p:tgtEl>
                                          <p:spTgt spid="38"/>
                                        </p:tgtEl>
                                        <p:attrNameLst>
                                          <p:attrName>ppt_w</p:attrName>
                                        </p:attrNameLst>
                                      </p:cBhvr>
                                      <p:tavLst>
                                        <p:tav tm="0">
                                          <p:val>
                                            <p:strVal val="#ppt_w*0.70"/>
                                          </p:val>
                                        </p:tav>
                                        <p:tav tm="100000">
                                          <p:val>
                                            <p:strVal val="#ppt_w"/>
                                          </p:val>
                                        </p:tav>
                                      </p:tavLst>
                                    </p:anim>
                                    <p:anim calcmode="lin" valueType="num">
                                      <p:cBhvr>
                                        <p:cTn id="36" dur="1000" fill="hold"/>
                                        <p:tgtEl>
                                          <p:spTgt spid="38"/>
                                        </p:tgtEl>
                                        <p:attrNameLst>
                                          <p:attrName>ppt_h</p:attrName>
                                        </p:attrNameLst>
                                      </p:cBhvr>
                                      <p:tavLst>
                                        <p:tav tm="0">
                                          <p:val>
                                            <p:strVal val="#ppt_h"/>
                                          </p:val>
                                        </p:tav>
                                        <p:tav tm="100000">
                                          <p:val>
                                            <p:strVal val="#ppt_h"/>
                                          </p:val>
                                        </p:tav>
                                      </p:tavLst>
                                    </p:anim>
                                    <p:animEffect transition="in" filter="fade">
                                      <p:cBhvr>
                                        <p:cTn id="37" dur="1000"/>
                                        <p:tgtEl>
                                          <p:spTgt spid="38"/>
                                        </p:tgtEl>
                                      </p:cBhvr>
                                    </p:animEffect>
                                  </p:childTnLst>
                                </p:cTn>
                              </p:par>
                              <p:par>
                                <p:cTn id="38" presetID="2" presetClass="entr" presetSubtype="4" fill="hold" nodeType="withEffect">
                                  <p:stCondLst>
                                    <p:cond delay="0"/>
                                  </p:stCondLst>
                                  <p:childTnLst>
                                    <p:set>
                                      <p:cBhvr>
                                        <p:cTn id="39" dur="1" fill="hold">
                                          <p:stCondLst>
                                            <p:cond delay="0"/>
                                          </p:stCondLst>
                                        </p:cTn>
                                        <p:tgtEl>
                                          <p:spTgt spid="3076"/>
                                        </p:tgtEl>
                                        <p:attrNameLst>
                                          <p:attrName>style.visibility</p:attrName>
                                        </p:attrNameLst>
                                      </p:cBhvr>
                                      <p:to>
                                        <p:strVal val="visible"/>
                                      </p:to>
                                    </p:set>
                                    <p:anim calcmode="lin" valueType="num">
                                      <p:cBhvr additive="base">
                                        <p:cTn id="40" dur="1000" fill="hold"/>
                                        <p:tgtEl>
                                          <p:spTgt spid="3076"/>
                                        </p:tgtEl>
                                        <p:attrNameLst>
                                          <p:attrName>ppt_x</p:attrName>
                                        </p:attrNameLst>
                                      </p:cBhvr>
                                      <p:tavLst>
                                        <p:tav tm="0">
                                          <p:val>
                                            <p:strVal val="#ppt_x"/>
                                          </p:val>
                                        </p:tav>
                                        <p:tav tm="100000">
                                          <p:val>
                                            <p:strVal val="#ppt_x"/>
                                          </p:val>
                                        </p:tav>
                                      </p:tavLst>
                                    </p:anim>
                                    <p:anim calcmode="lin" valueType="num">
                                      <p:cBhvr additive="base">
                                        <p:cTn id="41" dur="1000" fill="hold"/>
                                        <p:tgtEl>
                                          <p:spTgt spid="307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074"/>
                                        </p:tgtEl>
                                        <p:attrNameLst>
                                          <p:attrName>style.visibility</p:attrName>
                                        </p:attrNameLst>
                                      </p:cBhvr>
                                      <p:to>
                                        <p:strVal val="visible"/>
                                      </p:to>
                                    </p:set>
                                    <p:anim calcmode="lin" valueType="num">
                                      <p:cBhvr additive="base">
                                        <p:cTn id="44" dur="1000" fill="hold"/>
                                        <p:tgtEl>
                                          <p:spTgt spid="3074"/>
                                        </p:tgtEl>
                                        <p:attrNameLst>
                                          <p:attrName>ppt_x</p:attrName>
                                        </p:attrNameLst>
                                      </p:cBhvr>
                                      <p:tavLst>
                                        <p:tav tm="0">
                                          <p:val>
                                            <p:strVal val="#ppt_x"/>
                                          </p:val>
                                        </p:tav>
                                        <p:tav tm="100000">
                                          <p:val>
                                            <p:strVal val="#ppt_x"/>
                                          </p:val>
                                        </p:tav>
                                      </p:tavLst>
                                    </p:anim>
                                    <p:anim calcmode="lin" valueType="num">
                                      <p:cBhvr additive="base">
                                        <p:cTn id="45"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The Industry Debate</a:t>
            </a:r>
            <a:endParaRPr lang="en-US" dirty="0"/>
          </a:p>
        </p:txBody>
      </p:sp>
      <p:sp>
        <p:nvSpPr>
          <p:cNvPr id="5" name="Rounded Rectangle 4"/>
          <p:cNvSpPr/>
          <p:nvPr/>
        </p:nvSpPr>
        <p:spPr bwMode="auto">
          <a:xfrm>
            <a:off x="635000" y="2273300"/>
            <a:ext cx="3009900" cy="3009900"/>
          </a:xfrm>
          <a:prstGeom prst="roundRect">
            <a:avLst/>
          </a:prstGeom>
          <a:blipFill>
            <a:blip r:embed="rId3"/>
            <a:tile tx="0" ty="0" sx="100000" sy="100000" flip="none" algn="tl"/>
          </a:blipFill>
          <a:ln w="12700" cap="flat" cmpd="sng" algn="ctr">
            <a:solidFill>
              <a:schemeClr val="accent2"/>
            </a:solidFill>
            <a:prstDash val="solid"/>
            <a:round/>
            <a:headEnd type="none" w="med" len="med"/>
            <a:tailEnd type="none" w="med" len="med"/>
          </a:ln>
          <a:effectLst/>
        </p:spPr>
        <p:txBody>
          <a:bodyPr wrap="none" anchor="ctr"/>
          <a:lstStyle/>
          <a:p>
            <a:pPr algn="ctr">
              <a:defRPr/>
            </a:pPr>
            <a:r>
              <a:rPr lang="en-US" sz="4000" dirty="0">
                <a:solidFill>
                  <a:schemeClr val="bg1"/>
                </a:solidFill>
                <a:effectLst>
                  <a:outerShdw blurRad="38100" dist="38100" dir="2700000" algn="tl">
                    <a:srgbClr val="000000">
                      <a:alpha val="43137"/>
                    </a:srgbClr>
                  </a:outerShdw>
                </a:effectLst>
                <a:cs typeface="+mn-cs"/>
              </a:rPr>
              <a:t>Software</a:t>
            </a:r>
            <a:endParaRPr lang="en-US" dirty="0">
              <a:solidFill>
                <a:schemeClr val="bg1"/>
              </a:solidFill>
              <a:effectLst>
                <a:outerShdw blurRad="38100" dist="38100" dir="2700000" algn="tl">
                  <a:srgbClr val="000000">
                    <a:alpha val="43137"/>
                  </a:srgbClr>
                </a:outerShdw>
              </a:effectLst>
              <a:cs typeface="+mn-cs"/>
            </a:endParaRPr>
          </a:p>
        </p:txBody>
      </p:sp>
      <p:sp>
        <p:nvSpPr>
          <p:cNvPr id="6" name="Rounded Rectangle 5"/>
          <p:cNvSpPr/>
          <p:nvPr/>
        </p:nvSpPr>
        <p:spPr bwMode="auto">
          <a:xfrm>
            <a:off x="5499100" y="2273300"/>
            <a:ext cx="3009900" cy="3009900"/>
          </a:xfrm>
          <a:prstGeom prst="roundRect">
            <a:avLst/>
          </a:prstGeom>
          <a:blipFill>
            <a:blip r:embed="rId4"/>
            <a:tile tx="0" ty="0" sx="100000" sy="100000" flip="none" algn="tl"/>
          </a:blipFill>
          <a:ln w="12700" cap="flat" cmpd="sng" algn="ctr">
            <a:solidFill>
              <a:schemeClr val="accent2"/>
            </a:solidFill>
            <a:prstDash val="solid"/>
            <a:round/>
            <a:headEnd type="none" w="med" len="med"/>
            <a:tailEnd type="none" w="med" len="med"/>
          </a:ln>
          <a:effectLst/>
        </p:spPr>
        <p:txBody>
          <a:bodyPr wrap="none" anchor="ctr"/>
          <a:lstStyle/>
          <a:p>
            <a:pPr algn="ctr">
              <a:defRPr/>
            </a:pPr>
            <a:r>
              <a:rPr lang="en-US" sz="4000" dirty="0">
                <a:solidFill>
                  <a:schemeClr val="bg1"/>
                </a:solidFill>
                <a:effectLst>
                  <a:outerShdw blurRad="38100" dist="38100" dir="2700000" algn="tl">
                    <a:srgbClr val="000000">
                      <a:alpha val="43137"/>
                    </a:srgbClr>
                  </a:outerShdw>
                </a:effectLst>
                <a:cs typeface="+mn-cs"/>
              </a:rPr>
              <a:t>Service</a:t>
            </a:r>
            <a:endParaRPr lang="en-US" dirty="0">
              <a:solidFill>
                <a:schemeClr val="bg1"/>
              </a:solidFill>
              <a:effectLst>
                <a:outerShdw blurRad="38100" dist="38100" dir="2700000" algn="tl">
                  <a:srgbClr val="000000">
                    <a:alpha val="43137"/>
                  </a:srgbClr>
                </a:outerShdw>
              </a:effectLst>
              <a:cs typeface="+mn-cs"/>
            </a:endParaRPr>
          </a:p>
        </p:txBody>
      </p:sp>
      <p:pic>
        <p:nvPicPr>
          <p:cNvPr id="6149" name="Picture 17" descr="boxer1"/>
          <p:cNvPicPr>
            <a:picLocks noChangeAspect="1" noChangeArrowheads="1"/>
          </p:cNvPicPr>
          <p:nvPr/>
        </p:nvPicPr>
        <p:blipFill>
          <a:blip r:embed="rId5"/>
          <a:srcRect/>
          <a:stretch>
            <a:fillRect/>
          </a:stretch>
        </p:blipFill>
        <p:spPr bwMode="auto">
          <a:xfrm>
            <a:off x="2914650" y="1677988"/>
            <a:ext cx="3363913" cy="4578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7" descr="boxer1"/>
          <p:cNvPicPr>
            <a:picLocks noChangeAspect="1" noChangeArrowheads="1"/>
          </p:cNvPicPr>
          <p:nvPr/>
        </p:nvPicPr>
        <p:blipFill>
          <a:blip r:embed="rId3"/>
          <a:srcRect/>
          <a:stretch>
            <a:fillRect/>
          </a:stretch>
        </p:blipFill>
        <p:spPr bwMode="auto">
          <a:xfrm>
            <a:off x="2914650" y="1677988"/>
            <a:ext cx="3363913" cy="4578350"/>
          </a:xfrm>
          <a:prstGeom prst="rect">
            <a:avLst/>
          </a:prstGeom>
          <a:noFill/>
          <a:ln w="9525">
            <a:noFill/>
            <a:miter lim="800000"/>
            <a:headEnd/>
            <a:tailEnd/>
          </a:ln>
        </p:spPr>
      </p:pic>
      <p:sp>
        <p:nvSpPr>
          <p:cNvPr id="4" name="Title 3"/>
          <p:cNvSpPr>
            <a:spLocks noGrp="1"/>
          </p:cNvSpPr>
          <p:nvPr>
            <p:ph type="title"/>
          </p:nvPr>
        </p:nvSpPr>
        <p:spPr/>
        <p:txBody>
          <a:bodyPr/>
          <a:lstStyle/>
          <a:p>
            <a:r>
              <a:rPr smtClean="0"/>
              <a:t>The Industry Debate</a:t>
            </a:r>
            <a:endParaRPr lang="en-US" dirty="0"/>
          </a:p>
        </p:txBody>
      </p:sp>
      <p:grpSp>
        <p:nvGrpSpPr>
          <p:cNvPr id="2" name="Group 32"/>
          <p:cNvGrpSpPr/>
          <p:nvPr/>
        </p:nvGrpSpPr>
        <p:grpSpPr>
          <a:xfrm>
            <a:off x="4834762" y="3947308"/>
            <a:ext cx="4388069" cy="1504923"/>
            <a:chOff x="5722883" y="4847130"/>
            <a:chExt cx="5265683" cy="1805907"/>
          </a:xfrm>
        </p:grpSpPr>
        <p:pic>
          <p:nvPicPr>
            <p:cNvPr id="15" name="Picture 16" descr="headline quote white thin"/>
            <p:cNvPicPr>
              <a:picLocks noChangeAspect="1" noChangeArrowheads="1"/>
            </p:cNvPicPr>
            <p:nvPr/>
          </p:nvPicPr>
          <p:blipFill>
            <a:blip r:embed="rId4" cstate="email"/>
            <a:srcRect/>
            <a:stretch>
              <a:fillRect/>
            </a:stretch>
          </p:blipFill>
          <p:spPr bwMode="auto">
            <a:xfrm>
              <a:off x="5722883" y="4847130"/>
              <a:ext cx="5265683" cy="1805907"/>
            </a:xfrm>
            <a:prstGeom prst="rect">
              <a:avLst/>
            </a:prstGeom>
            <a:noFill/>
          </p:spPr>
        </p:pic>
        <p:sp>
          <p:nvSpPr>
            <p:cNvPr id="28" name="TextBox 27"/>
            <p:cNvSpPr txBox="1"/>
            <p:nvPr/>
          </p:nvSpPr>
          <p:spPr>
            <a:xfrm>
              <a:off x="6139763" y="5202608"/>
              <a:ext cx="4718369" cy="480132"/>
            </a:xfrm>
            <a:prstGeom prst="rect">
              <a:avLst/>
            </a:prstGeom>
            <a:noFill/>
          </p:spPr>
          <p:txBody>
            <a:bodyPr wrap="none" rtlCol="0">
              <a:spAutoFit/>
            </a:bodyPr>
            <a:lstStyle/>
            <a:p>
              <a:r>
                <a:rPr lang="en-US" sz="2000" dirty="0">
                  <a:solidFill>
                    <a:schemeClr val="tx1"/>
                  </a:solidFill>
                  <a:latin typeface="Franklin Gothic Demi Cond" pitchFamily="34" charset="0"/>
                </a:rPr>
                <a:t>SaaS in 2007: It’s about services, </a:t>
              </a:r>
              <a:r>
                <a:rPr lang="en-US" sz="2000" dirty="0" err="1">
                  <a:solidFill>
                    <a:schemeClr val="tx1"/>
                  </a:solidFill>
                  <a:latin typeface="Franklin Gothic Demi Cond" pitchFamily="34" charset="0"/>
                </a:rPr>
                <a:t>doh</a:t>
              </a:r>
              <a:r>
                <a:rPr lang="en-US" sz="2000" dirty="0">
                  <a:solidFill>
                    <a:schemeClr val="tx1"/>
                  </a:solidFill>
                  <a:latin typeface="Franklin Gothic Demi Cond" pitchFamily="34" charset="0"/>
                </a:rPr>
                <a:t>!</a:t>
              </a:r>
              <a:endParaRPr lang="en-US" sz="2000" dirty="0" err="1">
                <a:solidFill>
                  <a:schemeClr val="tx1"/>
                </a:solidFill>
                <a:latin typeface="Franklin Gothic Demi Cond" pitchFamily="34" charset="0"/>
              </a:endParaRPr>
            </a:p>
          </p:txBody>
        </p:sp>
        <p:pic>
          <p:nvPicPr>
            <p:cNvPr id="53250" name="Picture 2"/>
            <p:cNvPicPr>
              <a:picLocks noChangeAspect="1" noChangeArrowheads="1"/>
            </p:cNvPicPr>
            <p:nvPr/>
          </p:nvPicPr>
          <p:blipFill>
            <a:blip r:embed="rId5" cstate="email"/>
            <a:srcRect/>
            <a:stretch>
              <a:fillRect/>
            </a:stretch>
          </p:blipFill>
          <p:spPr bwMode="auto">
            <a:xfrm>
              <a:off x="9388696" y="5643830"/>
              <a:ext cx="811596" cy="523114"/>
            </a:xfrm>
            <a:prstGeom prst="rect">
              <a:avLst/>
            </a:prstGeom>
            <a:noFill/>
            <a:ln w="9525">
              <a:noFill/>
              <a:miter lim="800000"/>
              <a:headEnd/>
              <a:tailEnd/>
            </a:ln>
            <a:effectLst/>
          </p:spPr>
        </p:pic>
      </p:grpSp>
      <p:grpSp>
        <p:nvGrpSpPr>
          <p:cNvPr id="3" name="Group 31"/>
          <p:cNvGrpSpPr/>
          <p:nvPr/>
        </p:nvGrpSpPr>
        <p:grpSpPr>
          <a:xfrm>
            <a:off x="5609894" y="2286003"/>
            <a:ext cx="3258208" cy="2364827"/>
            <a:chOff x="6731873" y="2680140"/>
            <a:chExt cx="3909850" cy="2837792"/>
          </a:xfrm>
        </p:grpSpPr>
        <p:pic>
          <p:nvPicPr>
            <p:cNvPr id="18" name="Picture 15" descr="headline quote white thinnest"/>
            <p:cNvPicPr>
              <a:picLocks noChangeAspect="1" noChangeArrowheads="1"/>
            </p:cNvPicPr>
            <p:nvPr/>
          </p:nvPicPr>
          <p:blipFill>
            <a:blip r:embed="rId6"/>
            <a:srcRect/>
            <a:stretch>
              <a:fillRect/>
            </a:stretch>
          </p:blipFill>
          <p:spPr bwMode="auto">
            <a:xfrm>
              <a:off x="6731873" y="2680140"/>
              <a:ext cx="3909850" cy="2837792"/>
            </a:xfrm>
            <a:prstGeom prst="rect">
              <a:avLst/>
            </a:prstGeom>
            <a:noFill/>
          </p:spPr>
        </p:pic>
        <p:sp>
          <p:nvSpPr>
            <p:cNvPr id="26" name="TextBox 25"/>
            <p:cNvSpPr txBox="1"/>
            <p:nvPr/>
          </p:nvSpPr>
          <p:spPr>
            <a:xfrm>
              <a:off x="6974291" y="3427707"/>
              <a:ext cx="3206058" cy="941796"/>
            </a:xfrm>
            <a:prstGeom prst="rect">
              <a:avLst/>
            </a:prstGeom>
            <a:noFill/>
          </p:spPr>
          <p:txBody>
            <a:bodyPr wrap="square" rtlCol="0">
              <a:spAutoFit/>
            </a:bodyPr>
            <a:lstStyle/>
            <a:p>
              <a:r>
                <a:rPr lang="en-US" sz="1500" dirty="0">
                  <a:solidFill>
                    <a:schemeClr val="tx1"/>
                  </a:solidFill>
                  <a:latin typeface="Times New Roman" pitchFamily="18" charset="0"/>
                  <a:cs typeface="Times New Roman" pitchFamily="18" charset="0"/>
                </a:rPr>
                <a:t>SaaS Will Grow At a 21% CAGR During the Next Three Years Reaching $10.7B in 2009</a:t>
              </a:r>
            </a:p>
          </p:txBody>
        </p:sp>
        <p:pic>
          <p:nvPicPr>
            <p:cNvPr id="53253" name="Picture 5"/>
            <p:cNvPicPr>
              <a:picLocks noChangeAspect="1" noChangeArrowheads="1"/>
            </p:cNvPicPr>
            <p:nvPr/>
          </p:nvPicPr>
          <p:blipFill>
            <a:blip r:embed="rId7"/>
            <a:srcRect/>
            <a:stretch>
              <a:fillRect/>
            </a:stretch>
          </p:blipFill>
          <p:spPr bwMode="auto">
            <a:xfrm>
              <a:off x="9451264" y="4315482"/>
              <a:ext cx="962025" cy="323850"/>
            </a:xfrm>
            <a:prstGeom prst="rect">
              <a:avLst/>
            </a:prstGeom>
            <a:noFill/>
            <a:ln w="9525">
              <a:noFill/>
              <a:miter lim="800000"/>
              <a:headEnd/>
              <a:tailEnd/>
            </a:ln>
            <a:effectLst/>
          </p:spPr>
        </p:pic>
      </p:grpSp>
      <p:grpSp>
        <p:nvGrpSpPr>
          <p:cNvPr id="5" name="Group 38"/>
          <p:cNvGrpSpPr/>
          <p:nvPr/>
        </p:nvGrpSpPr>
        <p:grpSpPr>
          <a:xfrm>
            <a:off x="5237279" y="1060029"/>
            <a:ext cx="4465092" cy="2125578"/>
            <a:chOff x="8176588" y="-745957"/>
            <a:chExt cx="5358110" cy="2550694"/>
          </a:xfrm>
        </p:grpSpPr>
        <p:pic>
          <p:nvPicPr>
            <p:cNvPr id="35" name="Picture 34" descr="headline quote white thinnest"/>
            <p:cNvPicPr>
              <a:picLocks noChangeAspect="1" noChangeArrowheads="1"/>
            </p:cNvPicPr>
            <p:nvPr/>
          </p:nvPicPr>
          <p:blipFill>
            <a:blip r:embed="rId8"/>
            <a:srcRect/>
            <a:stretch>
              <a:fillRect/>
            </a:stretch>
          </p:blipFill>
          <p:spPr bwMode="auto">
            <a:xfrm>
              <a:off x="8176588" y="-745957"/>
              <a:ext cx="4782668" cy="2550694"/>
            </a:xfrm>
            <a:prstGeom prst="rect">
              <a:avLst/>
            </a:prstGeom>
            <a:noFill/>
          </p:spPr>
        </p:pic>
        <p:sp>
          <p:nvSpPr>
            <p:cNvPr id="34" name="TextBox 33"/>
            <p:cNvSpPr txBox="1"/>
            <p:nvPr/>
          </p:nvSpPr>
          <p:spPr>
            <a:xfrm>
              <a:off x="8410904" y="0"/>
              <a:ext cx="5123794" cy="849463"/>
            </a:xfrm>
            <a:prstGeom prst="rect">
              <a:avLst/>
            </a:prstGeom>
            <a:noFill/>
          </p:spPr>
          <p:txBody>
            <a:bodyPr wrap="square" rtlCol="0">
              <a:spAutoFit/>
            </a:bodyPr>
            <a:lstStyle/>
            <a:p>
              <a:r>
                <a:rPr lang="en-US" sz="2000" dirty="0">
                  <a:solidFill>
                    <a:schemeClr val="tx1"/>
                  </a:solidFill>
                  <a:latin typeface="Tw Cen MT Condensed Extra Bold" pitchFamily="34" charset="0"/>
                </a:rPr>
                <a:t>SaaS Emerges as Long-Term Rival to Packaged Software </a:t>
              </a:r>
            </a:p>
          </p:txBody>
        </p:sp>
        <p:grpSp>
          <p:nvGrpSpPr>
            <p:cNvPr id="6" name="Group 37"/>
            <p:cNvGrpSpPr/>
            <p:nvPr/>
          </p:nvGrpSpPr>
          <p:grpSpPr>
            <a:xfrm>
              <a:off x="10878204" y="475012"/>
              <a:ext cx="1409411" cy="398071"/>
              <a:chOff x="4694506" y="-914400"/>
              <a:chExt cx="2115869" cy="552450"/>
            </a:xfrm>
          </p:grpSpPr>
          <p:pic>
            <p:nvPicPr>
              <p:cNvPr id="53255" name="Picture 7" descr="eWeek.com">
                <a:hlinkClick r:id="rId9"/>
              </p:cNvPr>
              <p:cNvPicPr>
                <a:picLocks noChangeAspect="1" noChangeArrowheads="1"/>
              </p:cNvPicPr>
              <p:nvPr/>
            </p:nvPicPr>
            <p:blipFill>
              <a:blip r:embed="rId10"/>
              <a:srcRect/>
              <a:stretch>
                <a:fillRect/>
              </a:stretch>
            </p:blipFill>
            <p:spPr bwMode="auto">
              <a:xfrm>
                <a:off x="4694506" y="-911816"/>
                <a:ext cx="2085975" cy="409575"/>
              </a:xfrm>
              <a:prstGeom prst="rect">
                <a:avLst/>
              </a:prstGeom>
              <a:noFill/>
            </p:spPr>
          </p:pic>
          <p:pic>
            <p:nvPicPr>
              <p:cNvPr id="53257" name="Picture 9" descr="eWeek.com">
                <a:hlinkClick r:id="rId9"/>
              </p:cNvPr>
              <p:cNvPicPr>
                <a:picLocks noChangeAspect="1" noChangeArrowheads="1"/>
              </p:cNvPicPr>
              <p:nvPr/>
            </p:nvPicPr>
            <p:blipFill>
              <a:blip r:embed="rId11"/>
              <a:srcRect/>
              <a:stretch>
                <a:fillRect/>
              </a:stretch>
            </p:blipFill>
            <p:spPr bwMode="auto">
              <a:xfrm>
                <a:off x="4724400" y="-533400"/>
                <a:ext cx="2085975" cy="171450"/>
              </a:xfrm>
              <a:prstGeom prst="rect">
                <a:avLst/>
              </a:prstGeom>
              <a:noFill/>
            </p:spPr>
          </p:pic>
          <p:pic>
            <p:nvPicPr>
              <p:cNvPr id="37" name="Picture 7" descr="eWeek.com">
                <a:hlinkClick r:id="rId9"/>
              </p:cNvPr>
              <p:cNvPicPr>
                <a:picLocks noChangeAspect="1" noChangeArrowheads="1"/>
              </p:cNvPicPr>
              <p:nvPr/>
            </p:nvPicPr>
            <p:blipFill>
              <a:blip r:embed="rId10"/>
              <a:srcRect/>
              <a:stretch>
                <a:fillRect/>
              </a:stretch>
            </p:blipFill>
            <p:spPr bwMode="auto">
              <a:xfrm>
                <a:off x="4724400" y="-914400"/>
                <a:ext cx="2085975" cy="409575"/>
              </a:xfrm>
              <a:prstGeom prst="rect">
                <a:avLst/>
              </a:prstGeom>
              <a:noFill/>
            </p:spPr>
          </p:pic>
        </p:grpSp>
      </p:grpSp>
      <p:grpSp>
        <p:nvGrpSpPr>
          <p:cNvPr id="7" name="Group 42"/>
          <p:cNvGrpSpPr/>
          <p:nvPr/>
        </p:nvGrpSpPr>
        <p:grpSpPr>
          <a:xfrm>
            <a:off x="181217" y="1508008"/>
            <a:ext cx="3104284" cy="1520210"/>
            <a:chOff x="-3440133" y="1785847"/>
            <a:chExt cx="3725141" cy="1824252"/>
          </a:xfrm>
        </p:grpSpPr>
        <p:pic>
          <p:nvPicPr>
            <p:cNvPr id="17" name="Picture 19" descr="headline quote white thin"/>
            <p:cNvPicPr>
              <a:picLocks noChangeAspect="1" noChangeArrowheads="1"/>
            </p:cNvPicPr>
            <p:nvPr/>
          </p:nvPicPr>
          <p:blipFill>
            <a:blip r:embed="rId12" cstate="email"/>
            <a:srcRect/>
            <a:stretch>
              <a:fillRect/>
            </a:stretch>
          </p:blipFill>
          <p:spPr bwMode="auto">
            <a:xfrm>
              <a:off x="-3440133" y="1785847"/>
              <a:ext cx="3653888" cy="1824252"/>
            </a:xfrm>
            <a:prstGeom prst="rect">
              <a:avLst/>
            </a:prstGeom>
            <a:noFill/>
          </p:spPr>
        </p:pic>
        <p:sp>
          <p:nvSpPr>
            <p:cNvPr id="40" name="TextBox 39"/>
            <p:cNvSpPr txBox="1"/>
            <p:nvPr/>
          </p:nvSpPr>
          <p:spPr>
            <a:xfrm>
              <a:off x="-3111335" y="2137559"/>
              <a:ext cx="3396343" cy="849463"/>
            </a:xfrm>
            <a:prstGeom prst="rect">
              <a:avLst/>
            </a:prstGeom>
            <a:noFill/>
          </p:spPr>
          <p:txBody>
            <a:bodyPr wrap="square" rtlCol="0">
              <a:spAutoFit/>
            </a:bodyPr>
            <a:lstStyle/>
            <a:p>
              <a:r>
                <a:rPr lang="en-US" sz="2000" dirty="0">
                  <a:solidFill>
                    <a:schemeClr val="tx1"/>
                  </a:solidFill>
                  <a:latin typeface="Rockwell Condensed" pitchFamily="18" charset="0"/>
                </a:rPr>
                <a:t>Enterprise Software Gets a Face-Lift</a:t>
              </a:r>
            </a:p>
          </p:txBody>
        </p:sp>
        <p:pic>
          <p:nvPicPr>
            <p:cNvPr id="53258" name="Picture 10"/>
            <p:cNvPicPr>
              <a:picLocks noChangeAspect="1" noChangeArrowheads="1"/>
            </p:cNvPicPr>
            <p:nvPr/>
          </p:nvPicPr>
          <p:blipFill>
            <a:blip r:embed="rId13" cstate="email"/>
            <a:srcRect/>
            <a:stretch>
              <a:fillRect/>
            </a:stretch>
          </p:blipFill>
          <p:spPr bwMode="auto">
            <a:xfrm>
              <a:off x="-1418359" y="2622241"/>
              <a:ext cx="907721" cy="466828"/>
            </a:xfrm>
            <a:prstGeom prst="rect">
              <a:avLst/>
            </a:prstGeom>
            <a:noFill/>
            <a:ln w="9525">
              <a:noFill/>
              <a:miter lim="800000"/>
              <a:headEnd/>
              <a:tailEnd/>
            </a:ln>
            <a:effectLst/>
          </p:spPr>
        </p:pic>
      </p:grpSp>
      <p:grpSp>
        <p:nvGrpSpPr>
          <p:cNvPr id="8" name="Group 49"/>
          <p:cNvGrpSpPr/>
          <p:nvPr/>
        </p:nvGrpSpPr>
        <p:grpSpPr>
          <a:xfrm>
            <a:off x="259161" y="2601050"/>
            <a:ext cx="3285506" cy="1396976"/>
            <a:chOff x="310993" y="3121260"/>
            <a:chExt cx="3942607" cy="1676371"/>
          </a:xfrm>
        </p:grpSpPr>
        <p:pic>
          <p:nvPicPr>
            <p:cNvPr id="16" name="Picture 18" descr="headline quote white thin"/>
            <p:cNvPicPr>
              <a:picLocks noChangeAspect="1" noChangeArrowheads="1"/>
            </p:cNvPicPr>
            <p:nvPr/>
          </p:nvPicPr>
          <p:blipFill>
            <a:blip r:embed="rId14" cstate="email"/>
            <a:srcRect/>
            <a:stretch>
              <a:fillRect/>
            </a:stretch>
          </p:blipFill>
          <p:spPr bwMode="auto">
            <a:xfrm>
              <a:off x="310993" y="3121260"/>
              <a:ext cx="3942607" cy="1676371"/>
            </a:xfrm>
            <a:prstGeom prst="rect">
              <a:avLst/>
            </a:prstGeom>
            <a:noFill/>
          </p:spPr>
        </p:pic>
        <p:sp>
          <p:nvSpPr>
            <p:cNvPr id="44" name="TextBox 43"/>
            <p:cNvSpPr txBox="1"/>
            <p:nvPr/>
          </p:nvSpPr>
          <p:spPr>
            <a:xfrm>
              <a:off x="712499" y="3467597"/>
              <a:ext cx="3360729" cy="849463"/>
            </a:xfrm>
            <a:prstGeom prst="rect">
              <a:avLst/>
            </a:prstGeom>
            <a:noFill/>
          </p:spPr>
          <p:txBody>
            <a:bodyPr wrap="square" rtlCol="0">
              <a:spAutoFit/>
            </a:bodyPr>
            <a:lstStyle/>
            <a:p>
              <a:r>
                <a:rPr lang="en-US" sz="2000" dirty="0">
                  <a:solidFill>
                    <a:schemeClr val="tx1"/>
                  </a:solidFill>
                  <a:latin typeface="Franklin Gothic Demi Cond" pitchFamily="34" charset="0"/>
                </a:rPr>
                <a:t>Is the Enterprise Ready for 2.0?</a:t>
              </a:r>
              <a:endParaRPr lang="en-US" sz="2000" dirty="0" err="1">
                <a:solidFill>
                  <a:schemeClr val="tx1"/>
                </a:solidFill>
                <a:latin typeface="Franklin Gothic Demi Cond" pitchFamily="34" charset="0"/>
              </a:endParaRPr>
            </a:p>
          </p:txBody>
        </p:sp>
        <p:pic>
          <p:nvPicPr>
            <p:cNvPr id="53260" name="Picture 12" descr="Software Newsletter">
              <a:hlinkClick r:id="rId15"/>
            </p:cNvPr>
            <p:cNvPicPr>
              <a:picLocks noChangeAspect="1" noChangeArrowheads="1"/>
            </p:cNvPicPr>
            <p:nvPr/>
          </p:nvPicPr>
          <p:blipFill>
            <a:blip r:embed="rId16"/>
            <a:srcRect/>
            <a:stretch>
              <a:fillRect/>
            </a:stretch>
          </p:blipFill>
          <p:spPr bwMode="auto">
            <a:xfrm>
              <a:off x="1895105" y="3893365"/>
              <a:ext cx="1263732" cy="505493"/>
            </a:xfrm>
            <a:prstGeom prst="rect">
              <a:avLst/>
            </a:prstGeom>
            <a:noFill/>
          </p:spPr>
        </p:pic>
      </p:grpSp>
      <p:grpSp>
        <p:nvGrpSpPr>
          <p:cNvPr id="9" name="Group 48"/>
          <p:cNvGrpSpPr/>
          <p:nvPr/>
        </p:nvGrpSpPr>
        <p:grpSpPr>
          <a:xfrm>
            <a:off x="1" y="3519675"/>
            <a:ext cx="3657600" cy="1742608"/>
            <a:chOff x="1" y="4223610"/>
            <a:chExt cx="4389120" cy="2091130"/>
          </a:xfrm>
        </p:grpSpPr>
        <p:pic>
          <p:nvPicPr>
            <p:cNvPr id="11" name="Picture 10" descr="headline quote white thinnest"/>
            <p:cNvPicPr>
              <a:picLocks noChangeAspect="1" noChangeArrowheads="1"/>
            </p:cNvPicPr>
            <p:nvPr/>
          </p:nvPicPr>
          <p:blipFill>
            <a:blip r:embed="rId8"/>
            <a:srcRect/>
            <a:stretch>
              <a:fillRect/>
            </a:stretch>
          </p:blipFill>
          <p:spPr bwMode="auto">
            <a:xfrm>
              <a:off x="1" y="4223610"/>
              <a:ext cx="4389120" cy="2091130"/>
            </a:xfrm>
            <a:prstGeom prst="rect">
              <a:avLst/>
            </a:prstGeom>
            <a:noFill/>
          </p:spPr>
        </p:pic>
        <p:sp>
          <p:nvSpPr>
            <p:cNvPr id="46" name="TextBox 45"/>
            <p:cNvSpPr txBox="1"/>
            <p:nvPr/>
          </p:nvSpPr>
          <p:spPr>
            <a:xfrm>
              <a:off x="220655" y="4795471"/>
              <a:ext cx="3824509" cy="480132"/>
            </a:xfrm>
            <a:prstGeom prst="rect">
              <a:avLst/>
            </a:prstGeom>
            <a:noFill/>
          </p:spPr>
          <p:txBody>
            <a:bodyPr wrap="none" rtlCol="0">
              <a:spAutoFit/>
            </a:bodyPr>
            <a:lstStyle/>
            <a:p>
              <a:r>
                <a:rPr lang="en-US" sz="2000" dirty="0">
                  <a:solidFill>
                    <a:schemeClr val="tx1"/>
                  </a:solidFill>
                  <a:latin typeface="Times New Roman" pitchFamily="18" charset="0"/>
                  <a:cs typeface="Times New Roman" pitchFamily="18" charset="0"/>
                </a:rPr>
                <a:t>The Rich Client Strikes Back</a:t>
              </a:r>
            </a:p>
          </p:txBody>
        </p:sp>
        <p:pic>
          <p:nvPicPr>
            <p:cNvPr id="53263" name="Picture 15"/>
            <p:cNvPicPr>
              <a:picLocks noChangeAspect="1" noChangeArrowheads="1"/>
            </p:cNvPicPr>
            <p:nvPr/>
          </p:nvPicPr>
          <p:blipFill>
            <a:blip r:embed="rId17" cstate="email"/>
            <a:srcRect/>
            <a:stretch>
              <a:fillRect/>
            </a:stretch>
          </p:blipFill>
          <p:spPr bwMode="auto">
            <a:xfrm>
              <a:off x="1686261" y="5217189"/>
              <a:ext cx="1498003" cy="38698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The Industry Debate</a:t>
            </a:r>
            <a:r>
              <a:rPr lang="nl-BE" dirty="0" smtClean="0"/>
              <a:t>: rationalized</a:t>
            </a:r>
            <a:endParaRPr lang="en-US" dirty="0"/>
          </a:p>
        </p:txBody>
      </p:sp>
      <p:sp>
        <p:nvSpPr>
          <p:cNvPr id="19" name="Rectangle 18"/>
          <p:cNvSpPr/>
          <p:nvPr/>
        </p:nvSpPr>
        <p:spPr>
          <a:xfrm>
            <a:off x="3452685" y="1196038"/>
            <a:ext cx="2438400" cy="3477871"/>
          </a:xfrm>
          <a:prstGeom prst="rect">
            <a:avLst/>
          </a:prstGeom>
          <a:noFill/>
        </p:spPr>
        <p:txBody>
          <a:bodyPr wrap="square" lIns="91436" tIns="45718" rIns="91436" bIns="45718">
            <a:spAutoFit/>
          </a:bodyPr>
          <a:lstStyle/>
          <a:p>
            <a:pPr algn="ctr"/>
            <a:r>
              <a:rPr lang="en-US" sz="2000" dirty="0" smtClean="0">
                <a:solidFill>
                  <a:schemeClr val="bg1"/>
                </a:solidFill>
                <a:latin typeface="Segoe"/>
              </a:rPr>
              <a:t>Control</a:t>
            </a:r>
          </a:p>
          <a:p>
            <a:pPr algn="ctr"/>
            <a:r>
              <a:rPr lang="en-US" sz="2000" dirty="0" smtClean="0">
                <a:solidFill>
                  <a:schemeClr val="bg1"/>
                </a:solidFill>
                <a:latin typeface="Segoe"/>
              </a:rPr>
              <a:t>Flexibility</a:t>
            </a:r>
          </a:p>
          <a:p>
            <a:pPr algn="ctr"/>
            <a:r>
              <a:rPr lang="en-US" sz="2000" dirty="0" smtClean="0">
                <a:solidFill>
                  <a:schemeClr val="bg1"/>
                </a:solidFill>
                <a:latin typeface="Segoe"/>
              </a:rPr>
              <a:t>Pricing</a:t>
            </a:r>
          </a:p>
          <a:p>
            <a:pPr algn="ctr"/>
            <a:r>
              <a:rPr lang="en-US" sz="2000" dirty="0" smtClean="0">
                <a:solidFill>
                  <a:schemeClr val="bg1"/>
                </a:solidFill>
                <a:latin typeface="Segoe"/>
              </a:rPr>
              <a:t>Trial</a:t>
            </a:r>
          </a:p>
          <a:p>
            <a:pPr algn="ctr"/>
            <a:r>
              <a:rPr lang="en-US" sz="2000" dirty="0" smtClean="0">
                <a:solidFill>
                  <a:schemeClr val="bg1"/>
                </a:solidFill>
                <a:latin typeface="Segoe"/>
              </a:rPr>
              <a:t>Operations</a:t>
            </a:r>
          </a:p>
          <a:p>
            <a:pPr algn="ctr"/>
            <a:r>
              <a:rPr lang="en-US" sz="2000" dirty="0" smtClean="0">
                <a:solidFill>
                  <a:schemeClr val="bg1"/>
                </a:solidFill>
                <a:latin typeface="Segoe"/>
              </a:rPr>
              <a:t>Customization</a:t>
            </a:r>
          </a:p>
          <a:p>
            <a:pPr algn="ctr"/>
            <a:r>
              <a:rPr lang="en-US" sz="2000" dirty="0" smtClean="0">
                <a:solidFill>
                  <a:schemeClr val="bg1"/>
                </a:solidFill>
                <a:latin typeface="Segoe"/>
              </a:rPr>
              <a:t>Extensibility</a:t>
            </a:r>
          </a:p>
          <a:p>
            <a:pPr algn="ctr"/>
            <a:r>
              <a:rPr lang="en-US" sz="2000" dirty="0" smtClean="0">
                <a:solidFill>
                  <a:schemeClr val="bg1"/>
                </a:solidFill>
                <a:latin typeface="Segoe"/>
              </a:rPr>
              <a:t>Integration</a:t>
            </a:r>
          </a:p>
          <a:p>
            <a:pPr algn="ctr"/>
            <a:r>
              <a:rPr lang="en-US" sz="2000" dirty="0" smtClean="0">
                <a:solidFill>
                  <a:schemeClr val="bg1"/>
                </a:solidFill>
                <a:latin typeface="Segoe"/>
              </a:rPr>
              <a:t>Richness</a:t>
            </a:r>
          </a:p>
          <a:p>
            <a:pPr algn="ctr"/>
            <a:r>
              <a:rPr lang="en-US" sz="2000" dirty="0" smtClean="0">
                <a:solidFill>
                  <a:schemeClr val="bg1"/>
                </a:solidFill>
              </a:rPr>
              <a:t>Security</a:t>
            </a:r>
            <a:endParaRPr lang="en-US" sz="2000" dirty="0" smtClean="0">
              <a:solidFill>
                <a:schemeClr val="bg1"/>
              </a:solidFill>
              <a:latin typeface="Segoe"/>
            </a:endParaRPr>
          </a:p>
          <a:p>
            <a:pPr algn="ctr"/>
            <a:r>
              <a:rPr lang="en-US" sz="2000" dirty="0" smtClean="0">
                <a:solidFill>
                  <a:schemeClr val="bg1"/>
                </a:solidFill>
                <a:latin typeface="Segoe"/>
              </a:rPr>
              <a:t>…</a:t>
            </a:r>
          </a:p>
        </p:txBody>
      </p:sp>
      <p:sp>
        <p:nvSpPr>
          <p:cNvPr id="23" name="&quot;GLASS&quot;; White to Transparent Linear; Shadow; 1pt stroke;"/>
          <p:cNvSpPr/>
          <p:nvPr/>
        </p:nvSpPr>
        <p:spPr bwMode="auto">
          <a:xfrm>
            <a:off x="5473700" y="1366168"/>
            <a:ext cx="3396568" cy="2803208"/>
          </a:xfrm>
          <a:prstGeom prst="roundRect">
            <a:avLst>
              <a:gd name="adj" fmla="val 8887"/>
            </a:avLst>
          </a:prstGeom>
          <a:gradFill flip="none" rotWithShape="1">
            <a:gsLst>
              <a:gs pos="0">
                <a:srgbClr val="FFFFFF"/>
              </a:gs>
              <a:gs pos="11000">
                <a:srgbClr val="FFFFFF">
                  <a:alpha val="0"/>
                </a:srgbClr>
              </a:gs>
              <a:gs pos="46000">
                <a:srgbClr val="FFFFFF">
                  <a:alpha val="0"/>
                </a:srgbClr>
              </a:gs>
              <a:gs pos="75000">
                <a:srgbClr val="4169E7">
                  <a:alpha val="74000"/>
                </a:srgbClr>
              </a:gs>
              <a:gs pos="100000">
                <a:srgbClr val="4840E8">
                  <a:alpha val="0"/>
                </a:srgbClr>
              </a:gs>
            </a:gsLst>
            <a:lin ang="6000000" scaled="0"/>
            <a:tileRect/>
          </a:gradFill>
          <a:ln w="6350" cap="flat" cmpd="sng" algn="ctr">
            <a:solidFill>
              <a:srgbClr val="FFFFFF">
                <a:alpha val="58039"/>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2305" tIns="41153" rIns="82305" bIns="41153" numCol="1" rtlCol="0" anchor="ctr" anchorCtr="0" compatLnSpc="1">
            <a:prstTxWarp prst="textNoShape">
              <a:avLst/>
            </a:prstTxWarp>
          </a:bodyPr>
          <a:lstStyle/>
          <a:p>
            <a:pPr>
              <a:lnSpc>
                <a:spcPct val="90000"/>
              </a:lnSpc>
              <a:spcAft>
                <a:spcPts val="1620"/>
              </a:spcAft>
            </a:pPr>
            <a:endParaRPr lang="en-US" altLang="zh-CN" sz="27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24" name="&quot;GLASS&quot;; White to Transparent Linear; Shadow; 1pt stroke;"/>
          <p:cNvSpPr/>
          <p:nvPr/>
        </p:nvSpPr>
        <p:spPr bwMode="auto">
          <a:xfrm>
            <a:off x="355600" y="1366168"/>
            <a:ext cx="3537623" cy="2803208"/>
          </a:xfrm>
          <a:prstGeom prst="roundRect">
            <a:avLst>
              <a:gd name="adj" fmla="val 8887"/>
            </a:avLst>
          </a:prstGeom>
          <a:gradFill flip="none" rotWithShape="1">
            <a:gsLst>
              <a:gs pos="0">
                <a:srgbClr val="FFFFFF"/>
              </a:gs>
              <a:gs pos="11000">
                <a:srgbClr val="FFFFFF">
                  <a:alpha val="0"/>
                </a:srgbClr>
              </a:gs>
              <a:gs pos="46000">
                <a:srgbClr val="FFFFFF">
                  <a:alpha val="0"/>
                </a:srgbClr>
              </a:gs>
              <a:gs pos="75000">
                <a:srgbClr val="00B0F0">
                  <a:alpha val="57000"/>
                </a:srgbClr>
              </a:gs>
              <a:gs pos="100000">
                <a:srgbClr val="12056F">
                  <a:alpha val="0"/>
                </a:srgbClr>
              </a:gs>
            </a:gsLst>
            <a:lin ang="4800000" scaled="0"/>
            <a:tileRect/>
          </a:gradFill>
          <a:ln w="6350" cap="flat" cmpd="sng" algn="ctr">
            <a:solidFill>
              <a:srgbClr val="FFFFFF">
                <a:alpha val="58039"/>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2305" tIns="41153" rIns="82305" bIns="41153" numCol="1" rtlCol="0" anchor="ctr" anchorCtr="0" compatLnSpc="1">
            <a:prstTxWarp prst="textNoShape">
              <a:avLst/>
            </a:prstTxWarp>
          </a:bodyPr>
          <a:lstStyle/>
          <a:p>
            <a:pPr>
              <a:lnSpc>
                <a:spcPct val="90000"/>
              </a:lnSpc>
              <a:spcAft>
                <a:spcPts val="1620"/>
              </a:spcAft>
            </a:pPr>
            <a:endParaRPr lang="en-US" altLang="zh-CN" sz="27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grpSp>
        <p:nvGrpSpPr>
          <p:cNvPr id="25" name="Group 11"/>
          <p:cNvGrpSpPr/>
          <p:nvPr/>
        </p:nvGrpSpPr>
        <p:grpSpPr>
          <a:xfrm>
            <a:off x="5594233" y="1434748"/>
            <a:ext cx="3155502" cy="1966178"/>
            <a:chOff x="1981200" y="1219200"/>
            <a:chExt cx="5448300" cy="2743200"/>
          </a:xfrm>
        </p:grpSpPr>
        <p:pic>
          <p:nvPicPr>
            <p:cNvPr id="26" name="Picture 2" descr="C:\Program Files\Microsoft Resource DVD Artwork\DVD_ART\Artwork_Imagery\Shapes and Graphics\Internet Cloud\cloud 1.png"/>
            <p:cNvPicPr>
              <a:picLocks noChangeAspect="1" noChangeArrowheads="1"/>
            </p:cNvPicPr>
            <p:nvPr/>
          </p:nvPicPr>
          <p:blipFill>
            <a:blip r:embed="rId3" cstate="email"/>
            <a:srcRect/>
            <a:stretch>
              <a:fillRect/>
            </a:stretch>
          </p:blipFill>
          <p:spPr bwMode="auto">
            <a:xfrm>
              <a:off x="2514600" y="1447800"/>
              <a:ext cx="4284873" cy="2419350"/>
            </a:xfrm>
            <a:prstGeom prst="rect">
              <a:avLst/>
            </a:prstGeom>
            <a:noFill/>
          </p:spPr>
        </p:pic>
        <p:pic>
          <p:nvPicPr>
            <p:cNvPr id="27" name="Picture 3" descr="C:\Program Files\Microsoft Resource DVD Artwork\DVD_ART\Artwork_Imagery\Shapes and Graphics\Internet Cloud\cloud 2.png"/>
            <p:cNvPicPr>
              <a:picLocks noChangeAspect="1" noChangeArrowheads="1"/>
            </p:cNvPicPr>
            <p:nvPr/>
          </p:nvPicPr>
          <p:blipFill>
            <a:blip r:embed="rId4" cstate="email"/>
            <a:srcRect/>
            <a:stretch>
              <a:fillRect/>
            </a:stretch>
          </p:blipFill>
          <p:spPr bwMode="auto">
            <a:xfrm>
              <a:off x="1981200" y="1219200"/>
              <a:ext cx="5448300" cy="2743200"/>
            </a:xfrm>
            <a:prstGeom prst="rect">
              <a:avLst/>
            </a:prstGeom>
            <a:noFill/>
          </p:spPr>
        </p:pic>
      </p:grpSp>
      <p:pic>
        <p:nvPicPr>
          <p:cNvPr id="28" name="Picture 2" descr="C:\Users\arib\Pictures\Presentation Stuff\Globe3.png"/>
          <p:cNvPicPr>
            <a:picLocks noChangeAspect="1" noChangeArrowheads="1"/>
          </p:cNvPicPr>
          <p:nvPr/>
        </p:nvPicPr>
        <p:blipFill>
          <a:blip r:embed="rId5" cstate="email"/>
          <a:stretch>
            <a:fillRect/>
          </a:stretch>
        </p:blipFill>
        <p:spPr bwMode="auto">
          <a:xfrm>
            <a:off x="6245869" y="1747485"/>
            <a:ext cx="1852231" cy="1690890"/>
          </a:xfrm>
          <a:prstGeom prst="rect">
            <a:avLst/>
          </a:prstGeom>
          <a:noFill/>
          <a:ln>
            <a:noFill/>
          </a:ln>
        </p:spPr>
      </p:pic>
      <p:pic>
        <p:nvPicPr>
          <p:cNvPr id="29" name="Picture 28" descr="coursesetter_large.PNG"/>
          <p:cNvPicPr>
            <a:picLocks noChangeAspect="1"/>
          </p:cNvPicPr>
          <p:nvPr/>
        </p:nvPicPr>
        <p:blipFill>
          <a:blip r:embed="rId6" cstate="email"/>
          <a:stretch>
            <a:fillRect/>
          </a:stretch>
        </p:blipFill>
        <p:spPr>
          <a:xfrm>
            <a:off x="203200" y="1518885"/>
            <a:ext cx="1905000" cy="1253478"/>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RightFacing"/>
            <a:lightRig rig="threePt" dir="t"/>
          </a:scene3d>
        </p:spPr>
      </p:pic>
      <p:pic>
        <p:nvPicPr>
          <p:cNvPr id="30" name="Picture 3" descr="C:\Users\tims\Desktop\image003.png"/>
          <p:cNvPicPr>
            <a:picLocks noChangeAspect="1" noChangeArrowheads="1"/>
          </p:cNvPicPr>
          <p:nvPr/>
        </p:nvPicPr>
        <p:blipFill>
          <a:blip r:embed="rId7" cstate="email"/>
          <a:srcRect/>
          <a:stretch>
            <a:fillRect/>
          </a:stretch>
        </p:blipFill>
        <p:spPr bwMode="auto">
          <a:xfrm>
            <a:off x="1879600" y="1415563"/>
            <a:ext cx="1989338" cy="1398722"/>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grpSp>
        <p:nvGrpSpPr>
          <p:cNvPr id="31" name="Group 19"/>
          <p:cNvGrpSpPr/>
          <p:nvPr/>
        </p:nvGrpSpPr>
        <p:grpSpPr>
          <a:xfrm>
            <a:off x="992924" y="2034346"/>
            <a:ext cx="2258276" cy="1541939"/>
            <a:chOff x="228600" y="2652998"/>
            <a:chExt cx="2508542" cy="1713265"/>
          </a:xfrm>
        </p:grpSpPr>
        <p:pic>
          <p:nvPicPr>
            <p:cNvPr id="32" name="Picture 31" descr="cell-phone-and-email-screen.png"/>
            <p:cNvPicPr>
              <a:picLocks noChangeAspect="1"/>
            </p:cNvPicPr>
            <p:nvPr/>
          </p:nvPicPr>
          <p:blipFill>
            <a:blip r:embed="rId8" cstate="email"/>
            <a:stretch>
              <a:fillRect/>
            </a:stretch>
          </p:blipFill>
          <p:spPr>
            <a:xfrm>
              <a:off x="228600" y="2652998"/>
              <a:ext cx="836595" cy="1354785"/>
            </a:xfrm>
            <a:prstGeom prst="rect">
              <a:avLst/>
            </a:prstGeom>
            <a:effectLst>
              <a:outerShdw blurRad="190500" dist="50800" dir="2400000" algn="ctr" rotWithShape="0">
                <a:srgbClr val="000000">
                  <a:alpha val="80000"/>
                </a:srgbClr>
              </a:outerShdw>
            </a:effectLst>
          </p:spPr>
        </p:pic>
        <p:pic>
          <p:nvPicPr>
            <p:cNvPr id="34" name="Picture 33" descr="ultra-and-mail-screen.png"/>
            <p:cNvPicPr>
              <a:picLocks noChangeAspect="1"/>
            </p:cNvPicPr>
            <p:nvPr/>
          </p:nvPicPr>
          <p:blipFill>
            <a:blip r:embed="rId9" cstate="email"/>
            <a:stretch>
              <a:fillRect/>
            </a:stretch>
          </p:blipFill>
          <p:spPr>
            <a:xfrm rot="617903">
              <a:off x="1072371" y="3021830"/>
              <a:ext cx="1664771" cy="1064812"/>
            </a:xfrm>
            <a:prstGeom prst="rect">
              <a:avLst/>
            </a:prstGeom>
            <a:effectLst>
              <a:outerShdw blurRad="190500" dist="50800" dir="2400000" algn="ctr" rotWithShape="0">
                <a:srgbClr val="000000">
                  <a:alpha val="80000"/>
                </a:srgbClr>
              </a:outerShdw>
            </a:effectLst>
          </p:spPr>
        </p:pic>
        <p:pic>
          <p:nvPicPr>
            <p:cNvPr id="35" name="Picture 6" descr="C:\Users\arib\Pictures\Presentation Stuff\zune-chocolate-VERTICAL.png"/>
            <p:cNvPicPr>
              <a:picLocks noChangeAspect="1" noChangeArrowheads="1"/>
            </p:cNvPicPr>
            <p:nvPr/>
          </p:nvPicPr>
          <p:blipFill>
            <a:blip r:embed="rId10" cstate="email"/>
            <a:srcRect/>
            <a:stretch>
              <a:fillRect/>
            </a:stretch>
          </p:blipFill>
          <p:spPr bwMode="auto">
            <a:xfrm>
              <a:off x="533400" y="2906444"/>
              <a:ext cx="938213" cy="1459819"/>
            </a:xfrm>
            <a:prstGeom prst="rect">
              <a:avLst/>
            </a:prstGeom>
            <a:noFill/>
          </p:spPr>
        </p:pic>
      </p:grpSp>
      <p:sp>
        <p:nvSpPr>
          <p:cNvPr id="37" name="TextBox 36"/>
          <p:cNvSpPr txBox="1"/>
          <p:nvPr/>
        </p:nvSpPr>
        <p:spPr>
          <a:xfrm>
            <a:off x="1092200" y="3491160"/>
            <a:ext cx="2262158" cy="646331"/>
          </a:xfrm>
          <a:prstGeom prst="rect">
            <a:avLst/>
          </a:prstGeom>
          <a:noFill/>
        </p:spPr>
        <p:txBody>
          <a:bodyPr wrap="none" rtlCol="0">
            <a:spAutoFit/>
          </a:bodyPr>
          <a:lstStyle/>
          <a:p>
            <a:r>
              <a:rPr lang="en-US" sz="3600" b="1" dirty="0" smtClean="0">
                <a:solidFill>
                  <a:schemeClr val="bg1"/>
                </a:solidFill>
              </a:rPr>
              <a:t>Software</a:t>
            </a:r>
            <a:r>
              <a:rPr lang="en-US" sz="3600" dirty="0" smtClean="0"/>
              <a:t> </a:t>
            </a:r>
            <a:endParaRPr lang="en-US" dirty="0"/>
          </a:p>
        </p:txBody>
      </p:sp>
      <p:sp>
        <p:nvSpPr>
          <p:cNvPr id="38" name="TextBox 37"/>
          <p:cNvSpPr txBox="1"/>
          <p:nvPr/>
        </p:nvSpPr>
        <p:spPr>
          <a:xfrm>
            <a:off x="6108700" y="3453060"/>
            <a:ext cx="2082621" cy="646331"/>
          </a:xfrm>
          <a:prstGeom prst="rect">
            <a:avLst/>
          </a:prstGeom>
          <a:noFill/>
        </p:spPr>
        <p:txBody>
          <a:bodyPr wrap="none" rtlCol="0">
            <a:spAutoFit/>
          </a:bodyPr>
          <a:lstStyle/>
          <a:p>
            <a:r>
              <a:rPr lang="en-US" sz="3600" b="1" dirty="0" smtClean="0">
                <a:solidFill>
                  <a:schemeClr val="bg1"/>
                </a:solidFill>
              </a:rPr>
              <a:t>Services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Strategy</a:t>
            </a:r>
            <a:endParaRPr lang="en-US" dirty="0"/>
          </a:p>
        </p:txBody>
      </p:sp>
      <p:sp>
        <p:nvSpPr>
          <p:cNvPr id="35" name="&quot;GLASS&quot;; White to Transparent Linear; Shadow; 1pt stroke;"/>
          <p:cNvSpPr/>
          <p:nvPr/>
        </p:nvSpPr>
        <p:spPr bwMode="auto">
          <a:xfrm>
            <a:off x="259307" y="1267073"/>
            <a:ext cx="8693623" cy="3008948"/>
          </a:xfrm>
          <a:prstGeom prst="roundRect">
            <a:avLst>
              <a:gd name="adj" fmla="val 11097"/>
            </a:avLst>
          </a:prstGeom>
          <a:gradFill flip="none" rotWithShape="1">
            <a:gsLst>
              <a:gs pos="0">
                <a:srgbClr val="FFFFFF"/>
              </a:gs>
              <a:gs pos="2000">
                <a:srgbClr val="FFFFFF">
                  <a:alpha val="0"/>
                </a:srgbClr>
              </a:gs>
              <a:gs pos="46000">
                <a:srgbClr val="FFFFFF">
                  <a:alpha val="0"/>
                </a:srgbClr>
              </a:gs>
              <a:gs pos="99000">
                <a:srgbClr val="A29F5E">
                  <a:alpha val="0"/>
                </a:srgbClr>
              </a:gs>
              <a:gs pos="100000">
                <a:srgbClr val="FFFFFF"/>
              </a:gs>
            </a:gsLst>
            <a:lin ang="5400000" scaled="0"/>
            <a:tileRect/>
          </a:gradFill>
          <a:ln w="6350" cap="flat" cmpd="sng" algn="ctr">
            <a:solidFill>
              <a:srgbClr val="FFFFFF">
                <a:alpha val="58039"/>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82305" tIns="41153" rIns="82305" bIns="41153" numCol="1" rtlCol="0" anchor="ctr" anchorCtr="0" compatLnSpc="1">
            <a:prstTxWarp prst="textNoShape">
              <a:avLst/>
            </a:prstTxWarp>
          </a:bodyPr>
          <a:lstStyle/>
          <a:p>
            <a:pPr>
              <a:lnSpc>
                <a:spcPct val="90000"/>
              </a:lnSpc>
              <a:spcAft>
                <a:spcPts val="1620"/>
              </a:spcAft>
            </a:pPr>
            <a:endParaRPr lang="en-US" altLang="zh-CN" sz="27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36" name="Rectangle 35"/>
          <p:cNvSpPr/>
          <p:nvPr/>
        </p:nvSpPr>
        <p:spPr>
          <a:xfrm>
            <a:off x="4036521" y="1970018"/>
            <a:ext cx="1234762" cy="2004598"/>
          </a:xfrm>
          <a:prstGeom prst="rect">
            <a:avLst/>
          </a:prstGeom>
        </p:spPr>
        <p:txBody>
          <a:bodyPr wrap="square" lIns="82305" tIns="41153" rIns="82305" bIns="41153">
            <a:spAutoFit/>
          </a:bodyPr>
          <a:lstStyle/>
          <a:p>
            <a:pPr algn="ctr" defTabSz="1096919" fontAlgn="base">
              <a:lnSpc>
                <a:spcPct val="75000"/>
              </a:lnSpc>
              <a:spcBef>
                <a:spcPct val="0"/>
              </a:spcBef>
              <a:spcAft>
                <a:spcPct val="0"/>
              </a:spcAft>
              <a:defRPr/>
            </a:pPr>
            <a:r>
              <a:rPr lang="en-US" sz="1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16600" b="1" dirty="0" smtClean="0">
              <a:ln w="9525" cmpd="sng">
                <a:noFill/>
                <a:prstDash val="solid"/>
              </a:ln>
              <a:solidFill>
                <a:schemeClr val="bg1"/>
              </a:solidFill>
              <a:effectLst>
                <a:glow rad="228600">
                  <a:srgbClr val="FFFFFF"/>
                </a:glow>
              </a:effectLst>
            </a:endParaRPr>
          </a:p>
        </p:txBody>
      </p:sp>
      <p:sp>
        <p:nvSpPr>
          <p:cNvPr id="37" name="&quot;GLASS&quot;; White to Transparent Linear; Shadow; 1pt stroke;"/>
          <p:cNvSpPr/>
          <p:nvPr/>
        </p:nvSpPr>
        <p:spPr bwMode="auto">
          <a:xfrm>
            <a:off x="5473700" y="1366168"/>
            <a:ext cx="3396568" cy="2803208"/>
          </a:xfrm>
          <a:prstGeom prst="roundRect">
            <a:avLst>
              <a:gd name="adj" fmla="val 8887"/>
            </a:avLst>
          </a:prstGeom>
          <a:gradFill flip="none" rotWithShape="1">
            <a:gsLst>
              <a:gs pos="0">
                <a:srgbClr val="FFFFFF"/>
              </a:gs>
              <a:gs pos="11000">
                <a:srgbClr val="FFFFFF">
                  <a:alpha val="0"/>
                </a:srgbClr>
              </a:gs>
              <a:gs pos="46000">
                <a:srgbClr val="FFFFFF">
                  <a:alpha val="0"/>
                </a:srgbClr>
              </a:gs>
              <a:gs pos="75000">
                <a:srgbClr val="4169E7">
                  <a:alpha val="74000"/>
                </a:srgbClr>
              </a:gs>
              <a:gs pos="100000">
                <a:srgbClr val="4840E8">
                  <a:alpha val="0"/>
                </a:srgbClr>
              </a:gs>
            </a:gsLst>
            <a:lin ang="6000000" scaled="0"/>
            <a:tileRect/>
          </a:gradFill>
          <a:ln w="6350" cap="flat" cmpd="sng" algn="ctr">
            <a:solidFill>
              <a:srgbClr val="FFFFFF">
                <a:alpha val="58039"/>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2305" tIns="41153" rIns="82305" bIns="41153" numCol="1" rtlCol="0" anchor="ctr" anchorCtr="0" compatLnSpc="1">
            <a:prstTxWarp prst="textNoShape">
              <a:avLst/>
            </a:prstTxWarp>
          </a:bodyPr>
          <a:lstStyle/>
          <a:p>
            <a:pPr>
              <a:lnSpc>
                <a:spcPct val="90000"/>
              </a:lnSpc>
              <a:spcAft>
                <a:spcPts val="1620"/>
              </a:spcAft>
            </a:pPr>
            <a:endParaRPr lang="en-US" altLang="zh-CN" sz="27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38" name="&quot;GLASS&quot;; White to Transparent Linear; Shadow; 1pt stroke;"/>
          <p:cNvSpPr/>
          <p:nvPr/>
        </p:nvSpPr>
        <p:spPr bwMode="auto">
          <a:xfrm>
            <a:off x="355600" y="1366168"/>
            <a:ext cx="3537623" cy="2803208"/>
          </a:xfrm>
          <a:prstGeom prst="roundRect">
            <a:avLst>
              <a:gd name="adj" fmla="val 8887"/>
            </a:avLst>
          </a:prstGeom>
          <a:gradFill flip="none" rotWithShape="1">
            <a:gsLst>
              <a:gs pos="0">
                <a:srgbClr val="FFFFFF"/>
              </a:gs>
              <a:gs pos="11000">
                <a:srgbClr val="FFFFFF">
                  <a:alpha val="0"/>
                </a:srgbClr>
              </a:gs>
              <a:gs pos="46000">
                <a:srgbClr val="FFFFFF">
                  <a:alpha val="0"/>
                </a:srgbClr>
              </a:gs>
              <a:gs pos="75000">
                <a:srgbClr val="00B0F0">
                  <a:alpha val="57000"/>
                </a:srgbClr>
              </a:gs>
              <a:gs pos="100000">
                <a:srgbClr val="12056F">
                  <a:alpha val="0"/>
                </a:srgbClr>
              </a:gs>
            </a:gsLst>
            <a:lin ang="4800000" scaled="0"/>
            <a:tileRect/>
          </a:gradFill>
          <a:ln w="6350" cap="flat" cmpd="sng" algn="ctr">
            <a:solidFill>
              <a:srgbClr val="FFFFFF">
                <a:alpha val="58039"/>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2305" tIns="41153" rIns="82305" bIns="41153" numCol="1" rtlCol="0" anchor="ctr" anchorCtr="0" compatLnSpc="1">
            <a:prstTxWarp prst="textNoShape">
              <a:avLst/>
            </a:prstTxWarp>
          </a:bodyPr>
          <a:lstStyle/>
          <a:p>
            <a:pPr>
              <a:lnSpc>
                <a:spcPct val="90000"/>
              </a:lnSpc>
              <a:spcAft>
                <a:spcPts val="1620"/>
              </a:spcAft>
            </a:pPr>
            <a:endParaRPr lang="en-US" altLang="zh-CN" sz="27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grpSp>
        <p:nvGrpSpPr>
          <p:cNvPr id="39" name="Group 11"/>
          <p:cNvGrpSpPr/>
          <p:nvPr/>
        </p:nvGrpSpPr>
        <p:grpSpPr>
          <a:xfrm>
            <a:off x="5594233" y="1434748"/>
            <a:ext cx="3155502" cy="1966178"/>
            <a:chOff x="1981200" y="1219200"/>
            <a:chExt cx="5448300" cy="2743200"/>
          </a:xfrm>
        </p:grpSpPr>
        <p:pic>
          <p:nvPicPr>
            <p:cNvPr id="40" name="Picture 2" descr="C:\Program Files\Microsoft Resource DVD Artwork\DVD_ART\Artwork_Imagery\Shapes and Graphics\Internet Cloud\cloud 1.png"/>
            <p:cNvPicPr>
              <a:picLocks noChangeAspect="1" noChangeArrowheads="1"/>
            </p:cNvPicPr>
            <p:nvPr/>
          </p:nvPicPr>
          <p:blipFill>
            <a:blip r:embed="rId3" cstate="email"/>
            <a:srcRect/>
            <a:stretch>
              <a:fillRect/>
            </a:stretch>
          </p:blipFill>
          <p:spPr bwMode="auto">
            <a:xfrm>
              <a:off x="2514600" y="1447800"/>
              <a:ext cx="4284873" cy="2419350"/>
            </a:xfrm>
            <a:prstGeom prst="rect">
              <a:avLst/>
            </a:prstGeom>
            <a:noFill/>
          </p:spPr>
        </p:pic>
        <p:pic>
          <p:nvPicPr>
            <p:cNvPr id="41" name="Picture 3" descr="C:\Program Files\Microsoft Resource DVD Artwork\DVD_ART\Artwork_Imagery\Shapes and Graphics\Internet Cloud\cloud 2.png"/>
            <p:cNvPicPr>
              <a:picLocks noChangeAspect="1" noChangeArrowheads="1"/>
            </p:cNvPicPr>
            <p:nvPr/>
          </p:nvPicPr>
          <p:blipFill>
            <a:blip r:embed="rId4" cstate="email"/>
            <a:srcRect/>
            <a:stretch>
              <a:fillRect/>
            </a:stretch>
          </p:blipFill>
          <p:spPr bwMode="auto">
            <a:xfrm>
              <a:off x="1981200" y="1219200"/>
              <a:ext cx="5448300" cy="2743200"/>
            </a:xfrm>
            <a:prstGeom prst="rect">
              <a:avLst/>
            </a:prstGeom>
            <a:noFill/>
          </p:spPr>
        </p:pic>
      </p:grpSp>
      <p:pic>
        <p:nvPicPr>
          <p:cNvPr id="42" name="Picture 2" descr="C:\Users\arib\Pictures\Presentation Stuff\Globe3.png"/>
          <p:cNvPicPr>
            <a:picLocks noChangeAspect="1" noChangeArrowheads="1"/>
          </p:cNvPicPr>
          <p:nvPr/>
        </p:nvPicPr>
        <p:blipFill>
          <a:blip r:embed="rId5" cstate="email"/>
          <a:stretch>
            <a:fillRect/>
          </a:stretch>
        </p:blipFill>
        <p:spPr bwMode="auto">
          <a:xfrm>
            <a:off x="6245869" y="1747485"/>
            <a:ext cx="1852231" cy="1690890"/>
          </a:xfrm>
          <a:prstGeom prst="rect">
            <a:avLst/>
          </a:prstGeom>
          <a:noFill/>
          <a:ln>
            <a:noFill/>
          </a:ln>
        </p:spPr>
      </p:pic>
      <p:pic>
        <p:nvPicPr>
          <p:cNvPr id="43" name="Picture 42" descr="coursesetter_large.PNG"/>
          <p:cNvPicPr>
            <a:picLocks noChangeAspect="1"/>
          </p:cNvPicPr>
          <p:nvPr/>
        </p:nvPicPr>
        <p:blipFill>
          <a:blip r:embed="rId6" cstate="email"/>
          <a:stretch>
            <a:fillRect/>
          </a:stretch>
        </p:blipFill>
        <p:spPr>
          <a:xfrm>
            <a:off x="203200" y="1518885"/>
            <a:ext cx="1905000" cy="1253478"/>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RightFacing"/>
            <a:lightRig rig="threePt" dir="t"/>
          </a:scene3d>
        </p:spPr>
      </p:pic>
      <p:pic>
        <p:nvPicPr>
          <p:cNvPr id="44" name="Picture 3" descr="C:\Users\tims\Desktop\image003.png"/>
          <p:cNvPicPr>
            <a:picLocks noChangeAspect="1" noChangeArrowheads="1"/>
          </p:cNvPicPr>
          <p:nvPr/>
        </p:nvPicPr>
        <p:blipFill>
          <a:blip r:embed="rId7" cstate="email"/>
          <a:srcRect/>
          <a:stretch>
            <a:fillRect/>
          </a:stretch>
        </p:blipFill>
        <p:spPr bwMode="auto">
          <a:xfrm>
            <a:off x="1879600" y="1415563"/>
            <a:ext cx="1989338" cy="1398722"/>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grpSp>
        <p:nvGrpSpPr>
          <p:cNvPr id="45" name="Group 19"/>
          <p:cNvGrpSpPr/>
          <p:nvPr/>
        </p:nvGrpSpPr>
        <p:grpSpPr>
          <a:xfrm>
            <a:off x="992924" y="2034346"/>
            <a:ext cx="2258276" cy="1541939"/>
            <a:chOff x="228600" y="2652998"/>
            <a:chExt cx="2508542" cy="1713265"/>
          </a:xfrm>
        </p:grpSpPr>
        <p:pic>
          <p:nvPicPr>
            <p:cNvPr id="46" name="Picture 45" descr="cell-phone-and-email-screen.png"/>
            <p:cNvPicPr>
              <a:picLocks noChangeAspect="1"/>
            </p:cNvPicPr>
            <p:nvPr/>
          </p:nvPicPr>
          <p:blipFill>
            <a:blip r:embed="rId8" cstate="email"/>
            <a:stretch>
              <a:fillRect/>
            </a:stretch>
          </p:blipFill>
          <p:spPr>
            <a:xfrm>
              <a:off x="228600" y="2652998"/>
              <a:ext cx="836595" cy="1354785"/>
            </a:xfrm>
            <a:prstGeom prst="rect">
              <a:avLst/>
            </a:prstGeom>
            <a:effectLst>
              <a:outerShdw blurRad="190500" dist="50800" dir="2400000" algn="ctr" rotWithShape="0">
                <a:srgbClr val="000000">
                  <a:alpha val="80000"/>
                </a:srgbClr>
              </a:outerShdw>
            </a:effectLst>
          </p:spPr>
        </p:pic>
        <p:pic>
          <p:nvPicPr>
            <p:cNvPr id="47" name="Picture 46" descr="ultra-and-mail-screen.png"/>
            <p:cNvPicPr>
              <a:picLocks noChangeAspect="1"/>
            </p:cNvPicPr>
            <p:nvPr/>
          </p:nvPicPr>
          <p:blipFill>
            <a:blip r:embed="rId9" cstate="email"/>
            <a:stretch>
              <a:fillRect/>
            </a:stretch>
          </p:blipFill>
          <p:spPr>
            <a:xfrm rot="617903">
              <a:off x="1072371" y="3021830"/>
              <a:ext cx="1664771" cy="1064812"/>
            </a:xfrm>
            <a:prstGeom prst="rect">
              <a:avLst/>
            </a:prstGeom>
            <a:effectLst>
              <a:outerShdw blurRad="190500" dist="50800" dir="2400000" algn="ctr" rotWithShape="0">
                <a:srgbClr val="000000">
                  <a:alpha val="80000"/>
                </a:srgbClr>
              </a:outerShdw>
            </a:effectLst>
          </p:spPr>
        </p:pic>
        <p:pic>
          <p:nvPicPr>
            <p:cNvPr id="48" name="Picture 6" descr="C:\Users\arib\Pictures\Presentation Stuff\zune-chocolate-VERTICAL.png"/>
            <p:cNvPicPr>
              <a:picLocks noChangeAspect="1" noChangeArrowheads="1"/>
            </p:cNvPicPr>
            <p:nvPr/>
          </p:nvPicPr>
          <p:blipFill>
            <a:blip r:embed="rId10" cstate="email"/>
            <a:srcRect/>
            <a:stretch>
              <a:fillRect/>
            </a:stretch>
          </p:blipFill>
          <p:spPr bwMode="auto">
            <a:xfrm>
              <a:off x="533400" y="2906444"/>
              <a:ext cx="938213" cy="1459819"/>
            </a:xfrm>
            <a:prstGeom prst="rect">
              <a:avLst/>
            </a:prstGeom>
            <a:noFill/>
          </p:spPr>
        </p:pic>
      </p:grpSp>
      <p:sp>
        <p:nvSpPr>
          <p:cNvPr id="49" name="TextBox 48"/>
          <p:cNvSpPr txBox="1"/>
          <p:nvPr/>
        </p:nvSpPr>
        <p:spPr>
          <a:xfrm>
            <a:off x="1092200" y="3491160"/>
            <a:ext cx="2262158" cy="646331"/>
          </a:xfrm>
          <a:prstGeom prst="rect">
            <a:avLst/>
          </a:prstGeom>
          <a:noFill/>
        </p:spPr>
        <p:txBody>
          <a:bodyPr wrap="none" rtlCol="0">
            <a:spAutoFit/>
          </a:bodyPr>
          <a:lstStyle/>
          <a:p>
            <a:r>
              <a:rPr lang="en-US" sz="3600" b="1" dirty="0" smtClean="0">
                <a:solidFill>
                  <a:schemeClr val="bg1"/>
                </a:solidFill>
              </a:rPr>
              <a:t>Software</a:t>
            </a:r>
            <a:r>
              <a:rPr lang="en-US" sz="3600" dirty="0" smtClean="0"/>
              <a:t> </a:t>
            </a:r>
            <a:endParaRPr lang="en-US" dirty="0"/>
          </a:p>
        </p:txBody>
      </p:sp>
      <p:sp>
        <p:nvSpPr>
          <p:cNvPr id="50" name="TextBox 49"/>
          <p:cNvSpPr txBox="1"/>
          <p:nvPr/>
        </p:nvSpPr>
        <p:spPr>
          <a:xfrm>
            <a:off x="6108700" y="3453060"/>
            <a:ext cx="2082621" cy="646331"/>
          </a:xfrm>
          <a:prstGeom prst="rect">
            <a:avLst/>
          </a:prstGeom>
          <a:noFill/>
        </p:spPr>
        <p:txBody>
          <a:bodyPr wrap="none" rtlCol="0">
            <a:spAutoFit/>
          </a:bodyPr>
          <a:lstStyle/>
          <a:p>
            <a:r>
              <a:rPr lang="en-US" sz="3600" b="1" dirty="0" smtClean="0">
                <a:solidFill>
                  <a:schemeClr val="bg1"/>
                </a:solidFill>
              </a:rPr>
              <a:t>Services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Our Strategy</a:t>
            </a:r>
            <a:endParaRPr lang="en-US" dirty="0"/>
          </a:p>
        </p:txBody>
      </p:sp>
      <p:sp>
        <p:nvSpPr>
          <p:cNvPr id="3" name="Freeform 9"/>
          <p:cNvSpPr>
            <a:spLocks/>
          </p:cNvSpPr>
          <p:nvPr/>
        </p:nvSpPr>
        <p:spPr bwMode="ltGray">
          <a:xfrm>
            <a:off x="0" y="3657600"/>
            <a:ext cx="9144000" cy="3061018"/>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gs>
              <a:gs pos="50000">
                <a:srgbClr val="000000">
                  <a:alpha val="8000"/>
                </a:srgbClr>
              </a:gs>
              <a:gs pos="100000">
                <a:srgbClr val="000000">
                  <a:alpha val="0"/>
                </a:srgbClr>
              </a:gs>
            </a:gsLst>
            <a:lin ang="5400000" scaled="1"/>
            <a:tileRect/>
          </a:gradFill>
          <a:ln>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2298" tIns="41150" rIns="82298" bIns="41150" numCol="1" rtlCol="0" anchor="ctr" anchorCtr="0" compatLnSpc="1">
            <a:prstTxWarp prst="textNoShape">
              <a:avLst/>
            </a:prstTxWarp>
          </a:bodyPr>
          <a:lstStyle/>
          <a:p>
            <a:pPr algn="ctr" defTabSz="822748" fontAlgn="base">
              <a:lnSpc>
                <a:spcPct val="90000"/>
              </a:lnSpc>
              <a:spcBef>
                <a:spcPct val="0"/>
              </a:spcBef>
              <a:spcAft>
                <a:spcPct val="0"/>
              </a:spcAft>
            </a:pPr>
            <a:endParaRPr lang="en-US" altLang="zh-CN" sz="2100" dirty="0" smtClean="0">
              <a:effectLst>
                <a:outerShdw blurRad="38100" dist="38100" dir="2700000" algn="tl">
                  <a:srgbClr val="000000">
                    <a:alpha val="43137"/>
                  </a:srgbClr>
                </a:outerShdw>
              </a:effectLst>
              <a:latin typeface="Segoe" pitchFamily="34" charset="0"/>
            </a:endParaRPr>
          </a:p>
        </p:txBody>
      </p:sp>
      <p:sp>
        <p:nvSpPr>
          <p:cNvPr id="7" name="Content Placeholder 2"/>
          <p:cNvSpPr txBox="1">
            <a:spLocks/>
          </p:cNvSpPr>
          <p:nvPr/>
        </p:nvSpPr>
        <p:spPr>
          <a:xfrm>
            <a:off x="545209" y="4572000"/>
            <a:ext cx="7836791" cy="166661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500" b="0" i="0" u="none" strike="noStrike" kern="1200" cap="none" spc="-135"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Segoe Semibold" pitchFamily="34" charset="0"/>
                <a:ea typeface="+mn-ea"/>
                <a:cs typeface="Arial" charset="0"/>
              </a:rPr>
              <a:t>Experience:</a:t>
            </a:r>
            <a:r>
              <a:rPr kumimoji="0" lang="en-US" sz="25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Consistent across multiple clients</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500" b="0" i="0" u="none" strike="noStrike" kern="1200" cap="none" spc="-135"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Segoe Semibold" pitchFamily="34" charset="0"/>
                <a:ea typeface="+mn-ea"/>
                <a:cs typeface="Arial" charset="0"/>
              </a:rPr>
              <a:t>Deployment:  </a:t>
            </a:r>
            <a:r>
              <a:rPr kumimoji="0" lang="en-US" sz="25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On-premise and hosted</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500" b="0" i="0" u="none" strike="noStrike" kern="1200" cap="none" spc="-135"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Segoe Semibold" pitchFamily="34" charset="0"/>
                <a:ea typeface="+mn-ea"/>
                <a:cs typeface="Arial" charset="0"/>
              </a:rPr>
              <a:t>Development:</a:t>
            </a:r>
            <a:r>
              <a:rPr kumimoji="0" lang="en-US" sz="25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Extending tools and platform to cloud</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500" b="0" i="0" u="none" strike="noStrike" kern="1200" cap="none" spc="-135"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Segoe Semibold" pitchFamily="34" charset="0"/>
                <a:ea typeface="+mn-ea"/>
                <a:cs typeface="Arial" charset="0"/>
              </a:rPr>
              <a:t>Business Models:  </a:t>
            </a:r>
            <a:r>
              <a:rPr kumimoji="0" lang="en-US" sz="25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Expanded monetization </a:t>
            </a:r>
            <a:r>
              <a:rPr kumimoji="0" lang="en-US" sz="25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opps</a:t>
            </a:r>
            <a:endParaRPr kumimoji="0" lang="en-US" sz="25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25" name="&quot;GLASS&quot;; White to Transparent Linear; Shadow; 1pt stroke;"/>
          <p:cNvSpPr/>
          <p:nvPr/>
        </p:nvSpPr>
        <p:spPr bwMode="auto">
          <a:xfrm>
            <a:off x="259307" y="1267073"/>
            <a:ext cx="8693623" cy="3008948"/>
          </a:xfrm>
          <a:prstGeom prst="roundRect">
            <a:avLst>
              <a:gd name="adj" fmla="val 11097"/>
            </a:avLst>
          </a:prstGeom>
          <a:gradFill flip="none" rotWithShape="1">
            <a:gsLst>
              <a:gs pos="0">
                <a:srgbClr val="FFFFFF"/>
              </a:gs>
              <a:gs pos="2000">
                <a:srgbClr val="FFFFFF">
                  <a:alpha val="0"/>
                </a:srgbClr>
              </a:gs>
              <a:gs pos="46000">
                <a:srgbClr val="FFFFFF">
                  <a:alpha val="0"/>
                </a:srgbClr>
              </a:gs>
              <a:gs pos="99000">
                <a:srgbClr val="A29F5E">
                  <a:alpha val="0"/>
                </a:srgbClr>
              </a:gs>
              <a:gs pos="100000">
                <a:srgbClr val="FFFFFF"/>
              </a:gs>
            </a:gsLst>
            <a:lin ang="5400000" scaled="0"/>
            <a:tileRect/>
          </a:gradFill>
          <a:ln w="6350" cap="flat" cmpd="sng" algn="ctr">
            <a:solidFill>
              <a:srgbClr val="FFFFFF">
                <a:alpha val="58039"/>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82305" tIns="41153" rIns="82305" bIns="41153" numCol="1" rtlCol="0" anchor="ctr" anchorCtr="0" compatLnSpc="1">
            <a:prstTxWarp prst="textNoShape">
              <a:avLst/>
            </a:prstTxWarp>
          </a:bodyPr>
          <a:lstStyle/>
          <a:p>
            <a:pPr>
              <a:lnSpc>
                <a:spcPct val="90000"/>
              </a:lnSpc>
              <a:spcAft>
                <a:spcPts val="1620"/>
              </a:spcAft>
            </a:pPr>
            <a:endParaRPr lang="en-US" altLang="zh-CN" sz="27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33" name="Rectangle 32"/>
          <p:cNvSpPr/>
          <p:nvPr/>
        </p:nvSpPr>
        <p:spPr>
          <a:xfrm>
            <a:off x="4036521" y="1970018"/>
            <a:ext cx="1234762" cy="2004598"/>
          </a:xfrm>
          <a:prstGeom prst="rect">
            <a:avLst/>
          </a:prstGeom>
        </p:spPr>
        <p:txBody>
          <a:bodyPr wrap="square" lIns="82305" tIns="41153" rIns="82305" bIns="41153">
            <a:spAutoFit/>
          </a:bodyPr>
          <a:lstStyle/>
          <a:p>
            <a:pPr algn="ctr" defTabSz="1096919" fontAlgn="base">
              <a:lnSpc>
                <a:spcPct val="75000"/>
              </a:lnSpc>
              <a:spcBef>
                <a:spcPct val="0"/>
              </a:spcBef>
              <a:spcAft>
                <a:spcPct val="0"/>
              </a:spcAft>
              <a:defRPr/>
            </a:pPr>
            <a:r>
              <a:rPr lang="en-US" sz="1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16600" b="1" dirty="0" smtClean="0">
              <a:ln w="9525" cmpd="sng">
                <a:noFill/>
                <a:prstDash val="solid"/>
              </a:ln>
              <a:solidFill>
                <a:schemeClr val="bg1"/>
              </a:solidFill>
              <a:effectLst>
                <a:glow rad="228600">
                  <a:srgbClr val="FFFFFF"/>
                </a:glow>
              </a:effectLst>
            </a:endParaRPr>
          </a:p>
        </p:txBody>
      </p:sp>
      <p:sp>
        <p:nvSpPr>
          <p:cNvPr id="37" name="&quot;GLASS&quot;; White to Transparent Linear; Shadow; 1pt stroke;"/>
          <p:cNvSpPr/>
          <p:nvPr/>
        </p:nvSpPr>
        <p:spPr bwMode="auto">
          <a:xfrm>
            <a:off x="5473700" y="1366168"/>
            <a:ext cx="3396568" cy="2803208"/>
          </a:xfrm>
          <a:prstGeom prst="roundRect">
            <a:avLst>
              <a:gd name="adj" fmla="val 8887"/>
            </a:avLst>
          </a:prstGeom>
          <a:gradFill flip="none" rotWithShape="1">
            <a:gsLst>
              <a:gs pos="0">
                <a:srgbClr val="FFFFFF"/>
              </a:gs>
              <a:gs pos="11000">
                <a:srgbClr val="FFFFFF">
                  <a:alpha val="0"/>
                </a:srgbClr>
              </a:gs>
              <a:gs pos="46000">
                <a:srgbClr val="FFFFFF">
                  <a:alpha val="0"/>
                </a:srgbClr>
              </a:gs>
              <a:gs pos="75000">
                <a:srgbClr val="4169E7">
                  <a:alpha val="74000"/>
                </a:srgbClr>
              </a:gs>
              <a:gs pos="100000">
                <a:srgbClr val="4840E8">
                  <a:alpha val="0"/>
                </a:srgbClr>
              </a:gs>
            </a:gsLst>
            <a:lin ang="6000000" scaled="0"/>
            <a:tileRect/>
          </a:gradFill>
          <a:ln w="6350" cap="flat" cmpd="sng" algn="ctr">
            <a:solidFill>
              <a:srgbClr val="FFFFFF">
                <a:alpha val="58039"/>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2305" tIns="41153" rIns="82305" bIns="41153" numCol="1" rtlCol="0" anchor="ctr" anchorCtr="0" compatLnSpc="1">
            <a:prstTxWarp prst="textNoShape">
              <a:avLst/>
            </a:prstTxWarp>
          </a:bodyPr>
          <a:lstStyle/>
          <a:p>
            <a:pPr>
              <a:lnSpc>
                <a:spcPct val="90000"/>
              </a:lnSpc>
              <a:spcAft>
                <a:spcPts val="1620"/>
              </a:spcAft>
            </a:pPr>
            <a:endParaRPr lang="en-US" altLang="zh-CN" sz="27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38" name="&quot;GLASS&quot;; White to Transparent Linear; Shadow; 1pt stroke;"/>
          <p:cNvSpPr/>
          <p:nvPr/>
        </p:nvSpPr>
        <p:spPr bwMode="auto">
          <a:xfrm>
            <a:off x="355600" y="1366168"/>
            <a:ext cx="3537623" cy="2803208"/>
          </a:xfrm>
          <a:prstGeom prst="roundRect">
            <a:avLst>
              <a:gd name="adj" fmla="val 8887"/>
            </a:avLst>
          </a:prstGeom>
          <a:gradFill flip="none" rotWithShape="1">
            <a:gsLst>
              <a:gs pos="0">
                <a:srgbClr val="FFFFFF"/>
              </a:gs>
              <a:gs pos="11000">
                <a:srgbClr val="FFFFFF">
                  <a:alpha val="0"/>
                </a:srgbClr>
              </a:gs>
              <a:gs pos="46000">
                <a:srgbClr val="FFFFFF">
                  <a:alpha val="0"/>
                </a:srgbClr>
              </a:gs>
              <a:gs pos="75000">
                <a:srgbClr val="00B0F0">
                  <a:alpha val="57000"/>
                </a:srgbClr>
              </a:gs>
              <a:gs pos="100000">
                <a:srgbClr val="12056F">
                  <a:alpha val="0"/>
                </a:srgbClr>
              </a:gs>
            </a:gsLst>
            <a:lin ang="4800000" scaled="0"/>
            <a:tileRect/>
          </a:gradFill>
          <a:ln w="6350" cap="flat" cmpd="sng" algn="ctr">
            <a:solidFill>
              <a:srgbClr val="FFFFFF">
                <a:alpha val="58039"/>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2305" tIns="41153" rIns="82305" bIns="41153" numCol="1" rtlCol="0" anchor="ctr" anchorCtr="0" compatLnSpc="1">
            <a:prstTxWarp prst="textNoShape">
              <a:avLst/>
            </a:prstTxWarp>
          </a:bodyPr>
          <a:lstStyle/>
          <a:p>
            <a:pPr>
              <a:lnSpc>
                <a:spcPct val="90000"/>
              </a:lnSpc>
              <a:spcAft>
                <a:spcPts val="1620"/>
              </a:spcAft>
            </a:pPr>
            <a:endParaRPr lang="en-US" altLang="zh-CN" sz="27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grpSp>
        <p:nvGrpSpPr>
          <p:cNvPr id="39" name="Group 11"/>
          <p:cNvGrpSpPr/>
          <p:nvPr/>
        </p:nvGrpSpPr>
        <p:grpSpPr>
          <a:xfrm>
            <a:off x="5594233" y="1434748"/>
            <a:ext cx="3155502" cy="1966178"/>
            <a:chOff x="1981200" y="1219200"/>
            <a:chExt cx="5448300" cy="2743200"/>
          </a:xfrm>
        </p:grpSpPr>
        <p:pic>
          <p:nvPicPr>
            <p:cNvPr id="40" name="Picture 2" descr="C:\Program Files\Microsoft Resource DVD Artwork\DVD_ART\Artwork_Imagery\Shapes and Graphics\Internet Cloud\cloud 1.png"/>
            <p:cNvPicPr>
              <a:picLocks noChangeAspect="1" noChangeArrowheads="1"/>
            </p:cNvPicPr>
            <p:nvPr/>
          </p:nvPicPr>
          <p:blipFill>
            <a:blip r:embed="rId4" cstate="email"/>
            <a:srcRect/>
            <a:stretch>
              <a:fillRect/>
            </a:stretch>
          </p:blipFill>
          <p:spPr bwMode="auto">
            <a:xfrm>
              <a:off x="2514600" y="1447800"/>
              <a:ext cx="4284873" cy="2419350"/>
            </a:xfrm>
            <a:prstGeom prst="rect">
              <a:avLst/>
            </a:prstGeom>
            <a:noFill/>
          </p:spPr>
        </p:pic>
        <p:pic>
          <p:nvPicPr>
            <p:cNvPr id="41" name="Picture 3" descr="C:\Program Files\Microsoft Resource DVD Artwork\DVD_ART\Artwork_Imagery\Shapes and Graphics\Internet Cloud\cloud 2.png"/>
            <p:cNvPicPr>
              <a:picLocks noChangeAspect="1" noChangeArrowheads="1"/>
            </p:cNvPicPr>
            <p:nvPr/>
          </p:nvPicPr>
          <p:blipFill>
            <a:blip r:embed="rId5" cstate="email"/>
            <a:srcRect/>
            <a:stretch>
              <a:fillRect/>
            </a:stretch>
          </p:blipFill>
          <p:spPr bwMode="auto">
            <a:xfrm>
              <a:off x="1981200" y="1219200"/>
              <a:ext cx="5448300" cy="2743200"/>
            </a:xfrm>
            <a:prstGeom prst="rect">
              <a:avLst/>
            </a:prstGeom>
            <a:noFill/>
          </p:spPr>
        </p:pic>
      </p:grpSp>
      <p:pic>
        <p:nvPicPr>
          <p:cNvPr id="42" name="Picture 2" descr="C:\Users\arib\Pictures\Presentation Stuff\Globe3.png"/>
          <p:cNvPicPr>
            <a:picLocks noChangeAspect="1" noChangeArrowheads="1"/>
          </p:cNvPicPr>
          <p:nvPr/>
        </p:nvPicPr>
        <p:blipFill>
          <a:blip r:embed="rId6" cstate="email"/>
          <a:stretch>
            <a:fillRect/>
          </a:stretch>
        </p:blipFill>
        <p:spPr bwMode="auto">
          <a:xfrm>
            <a:off x="6245869" y="1747485"/>
            <a:ext cx="1852231" cy="1690890"/>
          </a:xfrm>
          <a:prstGeom prst="rect">
            <a:avLst/>
          </a:prstGeom>
          <a:noFill/>
          <a:ln>
            <a:noFill/>
          </a:ln>
        </p:spPr>
      </p:pic>
      <p:pic>
        <p:nvPicPr>
          <p:cNvPr id="43" name="Picture 42" descr="coursesetter_large.PNG"/>
          <p:cNvPicPr>
            <a:picLocks noChangeAspect="1"/>
          </p:cNvPicPr>
          <p:nvPr/>
        </p:nvPicPr>
        <p:blipFill>
          <a:blip r:embed="rId7" cstate="email"/>
          <a:stretch>
            <a:fillRect/>
          </a:stretch>
        </p:blipFill>
        <p:spPr>
          <a:xfrm>
            <a:off x="203200" y="1518885"/>
            <a:ext cx="1905000" cy="1253478"/>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RightFacing"/>
            <a:lightRig rig="threePt" dir="t"/>
          </a:scene3d>
        </p:spPr>
      </p:pic>
      <p:pic>
        <p:nvPicPr>
          <p:cNvPr id="44" name="Picture 3" descr="C:\Users\tims\Desktop\image003.png"/>
          <p:cNvPicPr>
            <a:picLocks noChangeAspect="1" noChangeArrowheads="1"/>
          </p:cNvPicPr>
          <p:nvPr/>
        </p:nvPicPr>
        <p:blipFill>
          <a:blip r:embed="rId8" cstate="email"/>
          <a:srcRect/>
          <a:stretch>
            <a:fillRect/>
          </a:stretch>
        </p:blipFill>
        <p:spPr bwMode="auto">
          <a:xfrm>
            <a:off x="1879600" y="1415563"/>
            <a:ext cx="1989338" cy="1398722"/>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grpSp>
        <p:nvGrpSpPr>
          <p:cNvPr id="45" name="Group 19"/>
          <p:cNvGrpSpPr/>
          <p:nvPr/>
        </p:nvGrpSpPr>
        <p:grpSpPr>
          <a:xfrm>
            <a:off x="992924" y="2034346"/>
            <a:ext cx="2258276" cy="1541939"/>
            <a:chOff x="228600" y="2652998"/>
            <a:chExt cx="2508542" cy="1713265"/>
          </a:xfrm>
        </p:grpSpPr>
        <p:pic>
          <p:nvPicPr>
            <p:cNvPr id="46" name="Picture 45" descr="cell-phone-and-email-screen.png"/>
            <p:cNvPicPr>
              <a:picLocks noChangeAspect="1"/>
            </p:cNvPicPr>
            <p:nvPr/>
          </p:nvPicPr>
          <p:blipFill>
            <a:blip r:embed="rId9" cstate="email"/>
            <a:stretch>
              <a:fillRect/>
            </a:stretch>
          </p:blipFill>
          <p:spPr>
            <a:xfrm>
              <a:off x="228600" y="2652998"/>
              <a:ext cx="836595" cy="1354785"/>
            </a:xfrm>
            <a:prstGeom prst="rect">
              <a:avLst/>
            </a:prstGeom>
            <a:effectLst>
              <a:outerShdw blurRad="190500" dist="50800" dir="2400000" algn="ctr" rotWithShape="0">
                <a:srgbClr val="000000">
                  <a:alpha val="80000"/>
                </a:srgbClr>
              </a:outerShdw>
            </a:effectLst>
          </p:spPr>
        </p:pic>
        <p:pic>
          <p:nvPicPr>
            <p:cNvPr id="47" name="Picture 46" descr="ultra-and-mail-screen.png"/>
            <p:cNvPicPr>
              <a:picLocks noChangeAspect="1"/>
            </p:cNvPicPr>
            <p:nvPr/>
          </p:nvPicPr>
          <p:blipFill>
            <a:blip r:embed="rId10" cstate="email"/>
            <a:stretch>
              <a:fillRect/>
            </a:stretch>
          </p:blipFill>
          <p:spPr>
            <a:xfrm rot="617903">
              <a:off x="1072371" y="3021830"/>
              <a:ext cx="1664771" cy="1064812"/>
            </a:xfrm>
            <a:prstGeom prst="rect">
              <a:avLst/>
            </a:prstGeom>
            <a:effectLst>
              <a:outerShdw blurRad="190500" dist="50800" dir="2400000" algn="ctr" rotWithShape="0">
                <a:srgbClr val="000000">
                  <a:alpha val="80000"/>
                </a:srgbClr>
              </a:outerShdw>
            </a:effectLst>
          </p:spPr>
        </p:pic>
        <p:pic>
          <p:nvPicPr>
            <p:cNvPr id="48" name="Picture 6" descr="C:\Users\arib\Pictures\Presentation Stuff\zune-chocolate-VERTICAL.png"/>
            <p:cNvPicPr>
              <a:picLocks noChangeAspect="1" noChangeArrowheads="1"/>
            </p:cNvPicPr>
            <p:nvPr/>
          </p:nvPicPr>
          <p:blipFill>
            <a:blip r:embed="rId11" cstate="email"/>
            <a:srcRect/>
            <a:stretch>
              <a:fillRect/>
            </a:stretch>
          </p:blipFill>
          <p:spPr bwMode="auto">
            <a:xfrm>
              <a:off x="533400" y="2906444"/>
              <a:ext cx="938213" cy="1459819"/>
            </a:xfrm>
            <a:prstGeom prst="rect">
              <a:avLst/>
            </a:prstGeom>
            <a:noFill/>
          </p:spPr>
        </p:pic>
      </p:grpSp>
      <p:sp>
        <p:nvSpPr>
          <p:cNvPr id="49" name="TextBox 48"/>
          <p:cNvSpPr txBox="1"/>
          <p:nvPr/>
        </p:nvSpPr>
        <p:spPr>
          <a:xfrm>
            <a:off x="1092200" y="3491160"/>
            <a:ext cx="2262158" cy="646331"/>
          </a:xfrm>
          <a:prstGeom prst="rect">
            <a:avLst/>
          </a:prstGeom>
          <a:noFill/>
        </p:spPr>
        <p:txBody>
          <a:bodyPr wrap="none" rtlCol="0">
            <a:spAutoFit/>
          </a:bodyPr>
          <a:lstStyle/>
          <a:p>
            <a:r>
              <a:rPr lang="en-US" sz="3600" b="1" dirty="0" smtClean="0">
                <a:solidFill>
                  <a:schemeClr val="bg1"/>
                </a:solidFill>
              </a:rPr>
              <a:t>Software</a:t>
            </a:r>
            <a:r>
              <a:rPr lang="en-US" sz="3600" dirty="0" smtClean="0"/>
              <a:t> </a:t>
            </a:r>
            <a:endParaRPr lang="en-US" dirty="0"/>
          </a:p>
        </p:txBody>
      </p:sp>
      <p:sp>
        <p:nvSpPr>
          <p:cNvPr id="50" name="TextBox 49"/>
          <p:cNvSpPr txBox="1"/>
          <p:nvPr/>
        </p:nvSpPr>
        <p:spPr>
          <a:xfrm>
            <a:off x="6108700" y="3453060"/>
            <a:ext cx="2082621" cy="646331"/>
          </a:xfrm>
          <a:prstGeom prst="rect">
            <a:avLst/>
          </a:prstGeom>
          <a:noFill/>
        </p:spPr>
        <p:txBody>
          <a:bodyPr wrap="none" rtlCol="0">
            <a:spAutoFit/>
          </a:bodyPr>
          <a:lstStyle/>
          <a:p>
            <a:r>
              <a:rPr lang="en-US" sz="3600" b="1" dirty="0" smtClean="0">
                <a:solidFill>
                  <a:schemeClr val="bg1"/>
                </a:solidFill>
              </a:rPr>
              <a:t>Services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hBpdG2EClADJ2zkxXn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shBpdG2EClADJ2zkxX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xG2bvSM.J0yI7KZwPhXT3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xG2bvSM.J0yI7KZwPhXT3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IiwMnq9EEUmKS5TgZ20b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D0Npi3odPUmuNXA6iXWk4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lAIQ12LEaUSDb1ChUod.b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shBpdG2EClADJ2zkxX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xG2bvSM.J0yI7KZwPhXT3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xG2bvSM.J0yI7KZwPhXT3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xG2bvSM.J0yI7KZwPhXT3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IiwMnq9EEUmKS5TgZ20b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0Npi3odPUmuNXA6iXWk4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lAIQ12LEaUSDb1ChUod.b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xG2bvSM.J0yI7KZwPhXT3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IiwMnq9EEUmKS5TgZ20b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D0Npi3odPUmuNXA6iXWk4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lAIQ12LEaUSDb1ChUod.bQ"/>
</p:tagLst>
</file>

<file path=ppt/theme/theme1.xml><?xml version="1.0" encoding="utf-8"?>
<a:theme xmlns:a="http://schemas.openxmlformats.org/drawingml/2006/main" name="TechEd2007-Developer">
  <a:themeElements>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fontScheme name="Custom 8">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A_ Business_Process_Conference_2007">
  <a:themeElements>
    <a:clrScheme name="Custom 2">
      <a:dk1>
        <a:srgbClr val="000000"/>
      </a:dk1>
      <a:lt1>
        <a:srgbClr val="FFFFFF"/>
      </a:lt1>
      <a:dk2>
        <a:srgbClr val="77A6DF"/>
      </a:dk2>
      <a:lt2>
        <a:srgbClr val="FFFFFF"/>
      </a:lt2>
      <a:accent1>
        <a:srgbClr val="83DDFD"/>
      </a:accent1>
      <a:accent2>
        <a:srgbClr val="3058CA"/>
      </a:accent2>
      <a:accent3>
        <a:srgbClr val="BDD0EC"/>
      </a:accent3>
      <a:accent4>
        <a:srgbClr val="58BC1C"/>
      </a:accent4>
      <a:accent5>
        <a:srgbClr val="CDE6FE"/>
      </a:accent5>
      <a:accent6>
        <a:srgbClr val="DADADA"/>
      </a:accent6>
      <a:hlink>
        <a:srgbClr val="F3EB4F"/>
      </a:hlink>
      <a:folHlink>
        <a:srgbClr val="CD61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1512</Words>
  <Application>Microsoft Office PowerPoint</Application>
  <PresentationFormat>On-screen Show (4:3)</PresentationFormat>
  <Paragraphs>556</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TechEd2007-Developer</vt:lpstr>
      <vt:lpstr>SOA_ Business_Process_Conference_2007</vt:lpstr>
      <vt:lpstr>Slide 1</vt:lpstr>
      <vt:lpstr>Slide 2</vt:lpstr>
      <vt:lpstr>Agenda</vt:lpstr>
      <vt:lpstr>Two strong drivers for change</vt:lpstr>
      <vt:lpstr>The Industry Debate</vt:lpstr>
      <vt:lpstr>The Industry Debate</vt:lpstr>
      <vt:lpstr>The Industry Debate: rationalized</vt:lpstr>
      <vt:lpstr>Our Strategy</vt:lpstr>
      <vt:lpstr>Our Strategy</vt:lpstr>
      <vt:lpstr>The Industry Move is On</vt:lpstr>
      <vt:lpstr>Software Plus Service Pillars</vt:lpstr>
      <vt:lpstr>Delivery Capabilities</vt:lpstr>
      <vt:lpstr>Delivery Capabilities</vt:lpstr>
      <vt:lpstr>Service Types</vt:lpstr>
      <vt:lpstr>Agenda</vt:lpstr>
      <vt:lpstr>Developer Platform in the Cloud</vt:lpstr>
      <vt:lpstr>SQL Server Data Services</vt:lpstr>
      <vt:lpstr>Microsoft Online Services</vt:lpstr>
      <vt:lpstr>The Windows Live Platform</vt:lpstr>
      <vt:lpstr>Windows Live Web Controls APIs</vt:lpstr>
      <vt:lpstr>Windows Live Web Services APIs</vt:lpstr>
      <vt:lpstr>Resource WL</vt:lpstr>
      <vt:lpstr>Woodgrove Bank Online</vt:lpstr>
      <vt:lpstr>S+S Sample Application: LitwareHR</vt:lpstr>
      <vt:lpstr>LitwareHR – Reference Application</vt:lpstr>
      <vt:lpstr>Agenda</vt:lpstr>
      <vt:lpstr>Software and Services: VNext</vt:lpstr>
      <vt:lpstr>Our Approach</vt:lpstr>
      <vt:lpstr>Our Approach</vt:lpstr>
      <vt:lpstr>Model Driven Development</vt:lpstr>
      <vt:lpstr>Our Approach</vt:lpstr>
      <vt:lpstr>Getting Out of Silos</vt:lpstr>
      <vt:lpstr>Slide 33</vt:lpstr>
      <vt:lpstr>Delivering the Vision</vt:lpstr>
      <vt:lpstr>Oslo in a Nutshell</vt:lpstr>
      <vt:lpstr>The Software Plus Service World</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2008-04-14T22:08:24Z</dcterms:created>
  <dcterms:modified xsi:type="dcterms:W3CDTF">2008-04-14T22:41:33Z</dcterms:modified>
</cp:coreProperties>
</file>