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 Shea" initials="DS" lastIdx="7"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992" y="-3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pic>
        <p:nvPicPr>
          <p:cNvPr id="5" name="Picture 4" descr="TitleName.png"/>
          <p:cNvPicPr>
            <a:picLocks noChangeAspect="1"/>
          </p:cNvPicPr>
          <p:nvPr/>
        </p:nvPicPr>
        <p:blipFill>
          <a:blip r:embed="rId3" cstate="print"/>
          <a:srcRect/>
          <a:stretch>
            <a:fillRect/>
          </a:stretch>
        </p:blipFill>
        <p:spPr bwMode="auto">
          <a:xfrm>
            <a:off x="6389688" y="6354763"/>
            <a:ext cx="2366962" cy="274637"/>
          </a:xfrm>
          <a:prstGeom prst="rect">
            <a:avLst/>
          </a:prstGeom>
          <a:noFill/>
          <a:ln w="9525">
            <a:noFill/>
            <a:miter lim="800000"/>
            <a:headEnd/>
            <a:tailEnd/>
          </a:ln>
        </p:spPr>
      </p:pic>
      <p:sp>
        <p:nvSpPr>
          <p:cNvPr id="2" name="Title 1"/>
          <p:cNvSpPr>
            <a:spLocks noGrp="1"/>
          </p:cNvSpPr>
          <p:nvPr>
            <p:ph type="ctrTitle"/>
          </p:nvPr>
        </p:nvSpPr>
        <p:spPr>
          <a:xfrm>
            <a:off x="730251" y="1828801"/>
            <a:ext cx="7681913" cy="1523495"/>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50" y="3581401"/>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4" name="Text Placeholder 10"/>
          <p:cNvSpPr>
            <a:spLocks noGrp="1"/>
          </p:cNvSpPr>
          <p:nvPr>
            <p:ph type="body" sz="quarter" idx="10"/>
          </p:nvPr>
        </p:nvSpPr>
        <p:spPr>
          <a:xfrm>
            <a:off x="730044" y="228601"/>
            <a:ext cx="3429000" cy="276999"/>
          </a:xfrm>
        </p:spPr>
        <p:txBody>
          <a:bodyPr/>
          <a:lstStyle>
            <a:lvl1pPr marL="0" indent="0">
              <a:buFont typeface="Arial" pitchFamily="34" charset="0"/>
              <a:buNone/>
              <a:defRPr sz="2000"/>
            </a:lvl1pPr>
          </a:lstStyle>
          <a:p>
            <a:pPr lvl="0"/>
            <a:r>
              <a:rPr lang="en-US" dirty="0" smtClean="0"/>
              <a:t>Click to edit Master text styles</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1" y="6238877"/>
            <a:ext cx="9144001"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bg>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629400"/>
            <a:ext cx="2133600" cy="215900"/>
          </a:xfrm>
          <a:prstGeom prst="rect">
            <a:avLst/>
          </a:prstGeom>
        </p:spPr>
        <p:txBody>
          <a:bodyPr/>
          <a:lstStyle>
            <a:lvl1pPr fontAlgn="auto">
              <a:spcBef>
                <a:spcPts val="0"/>
              </a:spcBef>
              <a:spcAft>
                <a:spcPts val="0"/>
              </a:spcAft>
              <a:defRPr>
                <a:solidFill>
                  <a:prstClr val="white"/>
                </a:solidFill>
                <a:latin typeface="+mn-lt"/>
              </a:defRPr>
            </a:lvl1pPr>
          </a:lstStyle>
          <a:p>
            <a:pPr>
              <a:defRPr/>
            </a:pPr>
            <a:fld id="{B1FAF79C-9419-4994-BB7E-82BA73B30F36}" type="datetime1">
              <a:rPr lang="en-US"/>
              <a:pPr>
                <a:defRPr/>
              </a:pPr>
              <a:t>5/26/2010</a:t>
            </a:fld>
            <a:endParaRPr lang="en-US"/>
          </a:p>
        </p:txBody>
      </p:sp>
      <p:sp>
        <p:nvSpPr>
          <p:cNvPr id="5" name="Footer Placeholder 4"/>
          <p:cNvSpPr>
            <a:spLocks noGrp="1"/>
          </p:cNvSpPr>
          <p:nvPr>
            <p:ph type="ftr" sz="quarter" idx="11"/>
          </p:nvPr>
        </p:nvSpPr>
        <p:spPr>
          <a:xfrm>
            <a:off x="3124200" y="6629400"/>
            <a:ext cx="2895600" cy="215900"/>
          </a:xfrm>
          <a:prstGeom prst="rect">
            <a:avLst/>
          </a:prstGeom>
        </p:spPr>
        <p:txBody>
          <a:bodyPr/>
          <a:lstStyle>
            <a:lvl1pPr fontAlgn="auto">
              <a:spcBef>
                <a:spcPts val="0"/>
              </a:spcBef>
              <a:spcAft>
                <a:spcPts val="0"/>
              </a:spcAft>
              <a:defRPr>
                <a:solidFill>
                  <a:prstClr val="white"/>
                </a:solidFill>
                <a:latin typeface="+mn-lt"/>
              </a:defRPr>
            </a:lvl1pPr>
          </a:lstStyle>
          <a:p>
            <a:pPr>
              <a:defRPr/>
            </a:pPr>
            <a:r>
              <a:rPr lang="en-US"/>
              <a:t>MS Confidential | Ayesha Sheikh</a:t>
            </a:r>
          </a:p>
        </p:txBody>
      </p:sp>
      <p:sp>
        <p:nvSpPr>
          <p:cNvPr id="6" name="Slide Number Placeholder 5"/>
          <p:cNvSpPr>
            <a:spLocks noGrp="1"/>
          </p:cNvSpPr>
          <p:nvPr>
            <p:ph type="sldNum" sz="quarter" idx="12"/>
          </p:nvPr>
        </p:nvSpPr>
        <p:spPr>
          <a:xfrm>
            <a:off x="6553200" y="6629400"/>
            <a:ext cx="2133600" cy="215900"/>
          </a:xfrm>
          <a:prstGeom prst="rect">
            <a:avLst/>
          </a:prstGeom>
        </p:spPr>
        <p:txBody>
          <a:bodyPr/>
          <a:lstStyle>
            <a:lvl1pPr fontAlgn="auto">
              <a:spcBef>
                <a:spcPts val="0"/>
              </a:spcBef>
              <a:spcAft>
                <a:spcPts val="0"/>
              </a:spcAft>
              <a:defRPr>
                <a:solidFill>
                  <a:prstClr val="white"/>
                </a:solidFill>
                <a:latin typeface="+mn-lt"/>
              </a:defRPr>
            </a:lvl1pPr>
          </a:lstStyle>
          <a:p>
            <a:pPr>
              <a:defRPr/>
            </a:pPr>
            <a:fld id="{E78B2338-6E8A-4AD0-BAE6-F184D9E4C68B}"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629400"/>
            <a:ext cx="2133600" cy="215900"/>
          </a:xfrm>
          <a:prstGeom prst="rect">
            <a:avLst/>
          </a:prstGeom>
        </p:spPr>
        <p:txBody>
          <a:bodyPr/>
          <a:lstStyle>
            <a:lvl1pPr fontAlgn="auto">
              <a:spcBef>
                <a:spcPts val="0"/>
              </a:spcBef>
              <a:spcAft>
                <a:spcPts val="0"/>
              </a:spcAft>
              <a:defRPr>
                <a:solidFill>
                  <a:prstClr val="white"/>
                </a:solidFill>
                <a:latin typeface="+mn-lt"/>
              </a:defRPr>
            </a:lvl1pPr>
          </a:lstStyle>
          <a:p>
            <a:pPr>
              <a:defRPr/>
            </a:pPr>
            <a:fld id="{6280A693-6184-4AA1-BEF8-3707CE23C751}" type="datetime1">
              <a:rPr lang="en-US"/>
              <a:pPr>
                <a:defRPr/>
              </a:pPr>
              <a:t>5/26/2010</a:t>
            </a:fld>
            <a:endParaRPr lang="en-US"/>
          </a:p>
        </p:txBody>
      </p:sp>
      <p:sp>
        <p:nvSpPr>
          <p:cNvPr id="5" name="Footer Placeholder 4"/>
          <p:cNvSpPr>
            <a:spLocks noGrp="1"/>
          </p:cNvSpPr>
          <p:nvPr>
            <p:ph type="ftr" sz="quarter" idx="11"/>
          </p:nvPr>
        </p:nvSpPr>
        <p:spPr>
          <a:xfrm>
            <a:off x="3124200" y="6629400"/>
            <a:ext cx="2895600" cy="215900"/>
          </a:xfrm>
          <a:prstGeom prst="rect">
            <a:avLst/>
          </a:prstGeom>
        </p:spPr>
        <p:txBody>
          <a:bodyPr/>
          <a:lstStyle>
            <a:lvl1pPr fontAlgn="auto">
              <a:spcBef>
                <a:spcPts val="0"/>
              </a:spcBef>
              <a:spcAft>
                <a:spcPts val="0"/>
              </a:spcAft>
              <a:defRPr>
                <a:solidFill>
                  <a:prstClr val="white"/>
                </a:solidFill>
                <a:latin typeface="+mn-lt"/>
              </a:defRPr>
            </a:lvl1pPr>
          </a:lstStyle>
          <a:p>
            <a:pPr>
              <a:defRPr/>
            </a:pPr>
            <a:r>
              <a:rPr lang="en-US"/>
              <a:t>MS Confidential | Ayesha Sheikh</a:t>
            </a:r>
          </a:p>
        </p:txBody>
      </p:sp>
      <p:sp>
        <p:nvSpPr>
          <p:cNvPr id="6" name="Slide Number Placeholder 5"/>
          <p:cNvSpPr>
            <a:spLocks noGrp="1"/>
          </p:cNvSpPr>
          <p:nvPr>
            <p:ph type="sldNum" sz="quarter" idx="12"/>
          </p:nvPr>
        </p:nvSpPr>
        <p:spPr>
          <a:xfrm>
            <a:off x="6553200" y="6629400"/>
            <a:ext cx="2133600" cy="215900"/>
          </a:xfrm>
          <a:prstGeom prst="rect">
            <a:avLst/>
          </a:prstGeom>
        </p:spPr>
        <p:txBody>
          <a:bodyPr/>
          <a:lstStyle>
            <a:lvl1pPr fontAlgn="auto">
              <a:spcBef>
                <a:spcPts val="0"/>
              </a:spcBef>
              <a:spcAft>
                <a:spcPts val="0"/>
              </a:spcAft>
              <a:defRPr>
                <a:solidFill>
                  <a:prstClr val="white"/>
                </a:solidFill>
                <a:latin typeface="+mn-lt"/>
              </a:defRPr>
            </a:lvl1pPr>
          </a:lstStyle>
          <a:p>
            <a:pPr>
              <a:defRPr/>
            </a:pPr>
            <a:fld id="{77F581FC-79EB-4ABB-9886-ED2ECE707C6F}"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92"/>
            <a:ext cx="8382000" cy="664797"/>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idx="1"/>
          </p:nvPr>
        </p:nvSpPr>
        <p:spPr>
          <a:xfrm>
            <a:off x="381000" y="1412875"/>
            <a:ext cx="8382000" cy="2135969"/>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mtClean="0">
                <a:solidFill>
                  <a:prstClr val="white"/>
                </a:solidFill>
                <a:latin typeface="+mn-lt"/>
              </a:defRPr>
            </a:lvl1pPr>
          </a:lstStyle>
          <a:p>
            <a:pPr>
              <a:defRPr/>
            </a:pPr>
            <a:fld id="{31601128-8A81-4A6C-9C51-911F2958CA66}" type="datetime1">
              <a:rPr lang="en-US"/>
              <a:pPr>
                <a:defRPr/>
              </a:pPr>
              <a:t>5/26/2010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smtClean="0">
                <a:solidFill>
                  <a:prstClr val="white"/>
                </a:solidFill>
                <a:latin typeface="+mn-lt"/>
              </a:defRPr>
            </a:lvl1pPr>
          </a:lstStyle>
          <a:p>
            <a:pPr>
              <a:defRPr/>
            </a:pPr>
            <a:r>
              <a:rPr lang="en-US"/>
              <a:t>MS Confidential | Ayesha Sheikh</a:t>
            </a: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solidFill>
                  <a:prstClr val="white"/>
                </a:solidFill>
                <a:latin typeface="+mn-lt"/>
              </a:defRPr>
            </a:lvl1pPr>
          </a:lstStyle>
          <a:p>
            <a:pPr>
              <a:defRPr/>
            </a:pPr>
            <a:fld id="{F64808E2-17B9-4291-8AE4-AF48A161C089}"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50825" y="193676"/>
            <a:ext cx="8642350" cy="4032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50825" y="663576"/>
            <a:ext cx="8642350" cy="5761038"/>
          </a:xfrm>
        </p:spPr>
        <p:txBody>
          <a:bodyPr rtlCol="0"/>
          <a:lstStyle/>
          <a:p>
            <a:pPr lvl="0"/>
            <a:endParaRPr lang="en-US" noProof="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31520" y="533400"/>
            <a:ext cx="7043208" cy="1523494"/>
          </a:xfrm>
        </p:spPr>
        <p:txBody>
          <a:bodyPr anchor="b" anchorCtr="0">
            <a:noAutofit/>
          </a:bodyPr>
          <a:lstStyle>
            <a:lvl1pPr>
              <a:lnSpc>
                <a:spcPct val="90000"/>
              </a:lnSpc>
              <a:defRPr lang="en-US" sz="5400" b="0" kern="1200" cap="none" spc="-150" dirty="0">
                <a:ln w="3175">
                  <a:noFill/>
                </a:ln>
                <a:gradFill flip="none" rotWithShape="1">
                  <a:gsLst>
                    <a:gs pos="0">
                      <a:srgbClr val="FADF7A"/>
                    </a:gs>
                    <a:gs pos="21000">
                      <a:srgbClr val="F8B45A"/>
                    </a:gs>
                    <a:gs pos="59000">
                      <a:srgbClr val="F29000"/>
                    </a:gs>
                    <a:gs pos="80000">
                      <a:srgbClr val="C36405"/>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731520" y="2362202"/>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381000" y="5105402"/>
            <a:ext cx="8679127" cy="830997"/>
          </a:xfrm>
          <a:effectLst>
            <a:outerShdw blurRad="50800" dist="38100" dir="5400000" algn="t" rotWithShape="0">
              <a:prstClr val="black">
                <a:alpha val="40000"/>
              </a:prstClr>
            </a:outerShdw>
            <a:reflection blurRad="6350" stA="50000" endA="300" endPos="55000" dir="5400000" sy="-100000" algn="bl" rotWithShape="0"/>
          </a:effectLst>
        </p:spPr>
        <p:txBody>
          <a:bodyPr>
            <a:noAutofit/>
            <a:scene3d>
              <a:camera prst="orthographicFront"/>
              <a:lightRig rig="flat" dir="t"/>
            </a:scene3d>
            <a:sp3d extrusionH="88900">
              <a:contourClr>
                <a:srgbClr val="F4A234"/>
              </a:contourClr>
            </a:sp3d>
          </a:bodyPr>
          <a:lstStyle>
            <a:lvl1pPr marL="0" indent="0" algn="r" defTabSz="912777" rtl="0" eaLnBrk="1" fontAlgn="base" hangingPunct="1">
              <a:lnSpc>
                <a:spcPct val="90000"/>
              </a:lnSpc>
              <a:spcBef>
                <a:spcPts val="768"/>
              </a:spcBef>
              <a:spcAft>
                <a:spcPct val="0"/>
              </a:spcAft>
              <a:buClr>
                <a:schemeClr val="tx2"/>
              </a:buClr>
              <a:buSzPct val="95000"/>
              <a:buFont typeface="Arial" pitchFamily="34" charset="0"/>
              <a:buNone/>
              <a:defRPr kumimoji="0" lang="en-US" sz="7200" b="1" i="0" u="none" strike="noStrike" kern="1200" cap="none" spc="2200" normalizeH="0" baseline="0" noProof="0" dirty="0" smtClean="0">
                <a:ln w="11430"/>
                <a:solidFill>
                  <a:schemeClr val="tx1"/>
                </a:solidFill>
                <a:effectLst/>
                <a:uLnTx/>
                <a:uFillTx/>
                <a:latin typeface="Segoe Condensed" pitchFamily="34" charset="0"/>
                <a:ea typeface="+mn-ea"/>
                <a:cs typeface="+mn-cs"/>
              </a:defRPr>
            </a:lvl1pPr>
          </a:lstStyle>
          <a:p>
            <a:pPr lvl="0"/>
            <a:r>
              <a:rPr lang="en-US" dirty="0" smtClean="0"/>
              <a:t>Click to edit Master text styles</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1" y="1411554"/>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4"/>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1" y="1065306"/>
            <a:ext cx="4114800" cy="692497"/>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1000" y="2174875"/>
            <a:ext cx="4114800" cy="1855893"/>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2" y="1065306"/>
            <a:ext cx="4117019" cy="692497"/>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855893"/>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gray">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pic>
        <p:nvPicPr>
          <p:cNvPr id="2" name="Picture 2" descr="System.png"/>
          <p:cNvPicPr>
            <a:picLocks noChangeAspect="1"/>
          </p:cNvPicPr>
          <p:nvPr/>
        </p:nvPicPr>
        <p:blipFill>
          <a:blip r:embed="rId3" cstate="print"/>
          <a:srcRect/>
          <a:stretch>
            <a:fillRect/>
          </a:stretch>
        </p:blipFill>
        <p:spPr bwMode="auto">
          <a:xfrm>
            <a:off x="333375" y="6281738"/>
            <a:ext cx="1228725" cy="347662"/>
          </a:xfrm>
          <a:prstGeom prst="rect">
            <a:avLst/>
          </a:prstGeom>
          <a:noFill/>
          <a:ln w="9525">
            <a:noFill/>
            <a:miter lim="800000"/>
            <a:headEnd/>
            <a:tailEnd/>
          </a:ln>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8" cstate="print"/>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381000" y="1412875"/>
            <a:ext cx="8382000" cy="21351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3677" r:id="rId1"/>
    <p:sldLayoutId id="2147483678" r:id="rId2"/>
    <p:sldLayoutId id="2147483676" r:id="rId3"/>
    <p:sldLayoutId id="2147483675" r:id="rId4"/>
    <p:sldLayoutId id="2147483674" r:id="rId5"/>
    <p:sldLayoutId id="2147483673" r:id="rId6"/>
    <p:sldLayoutId id="2147483672" r:id="rId7"/>
    <p:sldLayoutId id="2147483671" r:id="rId8"/>
    <p:sldLayoutId id="2147483679" r:id="rId9"/>
    <p:sldLayoutId id="2147483680" r:id="rId10"/>
    <p:sldLayoutId id="2147483681" r:id="rId11"/>
    <p:sldLayoutId id="2147483682" r:id="rId12"/>
    <p:sldLayoutId id="2147483683" r:id="rId13"/>
    <p:sldLayoutId id="2147483684" r:id="rId14"/>
    <p:sldLayoutId id="2147483685" r:id="rId15"/>
    <p:sldLayoutId id="2147483670" r:id="rId16"/>
  </p:sldLayoutIdLst>
  <p:transition>
    <p:fade/>
  </p:transition>
  <p:hf hdr="0" dt="0"/>
  <p:txStyles>
    <p:titleStyle>
      <a:lvl1pPr algn="l" defTabSz="912813" rtl="0" fontAlgn="base">
        <a:lnSpc>
          <a:spcPct val="90000"/>
        </a:lnSpc>
        <a:spcBef>
          <a:spcPct val="0"/>
        </a:spcBef>
        <a:spcAft>
          <a:spcPct val="0"/>
        </a:spcAft>
        <a:defRPr lang="en-US" sz="4800" kern="1200" spc="-150" dirty="0">
          <a:ln w="3175">
            <a:noFill/>
          </a:ln>
          <a:gradFill flip="none" rotWithShape="1">
            <a:gsLst>
              <a:gs pos="0">
                <a:srgbClr val="FADF7A"/>
              </a:gs>
              <a:gs pos="21000">
                <a:srgbClr val="F8B45A"/>
              </a:gs>
              <a:gs pos="59000">
                <a:srgbClr val="F29000"/>
              </a:gs>
              <a:gs pos="80000">
                <a:srgbClr val="C36405"/>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fontAlgn="base">
        <a:lnSpc>
          <a:spcPct val="90000"/>
        </a:lnSpc>
        <a:spcBef>
          <a:spcPct val="0"/>
        </a:spcBef>
        <a:spcAft>
          <a:spcPct val="0"/>
        </a:spcAft>
        <a:defRPr sz="4800">
          <a:solidFill>
            <a:schemeClr val="tx1"/>
          </a:solidFill>
          <a:latin typeface="Segoe"/>
          <a:cs typeface="Arial" charset="0"/>
        </a:defRPr>
      </a:lvl2pPr>
      <a:lvl3pPr algn="l" defTabSz="912813" rtl="0" fontAlgn="base">
        <a:lnSpc>
          <a:spcPct val="90000"/>
        </a:lnSpc>
        <a:spcBef>
          <a:spcPct val="0"/>
        </a:spcBef>
        <a:spcAft>
          <a:spcPct val="0"/>
        </a:spcAft>
        <a:defRPr sz="4800">
          <a:solidFill>
            <a:schemeClr val="tx1"/>
          </a:solidFill>
          <a:latin typeface="Segoe"/>
          <a:cs typeface="Arial" charset="0"/>
        </a:defRPr>
      </a:lvl3pPr>
      <a:lvl4pPr algn="l" defTabSz="912813" rtl="0" fontAlgn="base">
        <a:lnSpc>
          <a:spcPct val="90000"/>
        </a:lnSpc>
        <a:spcBef>
          <a:spcPct val="0"/>
        </a:spcBef>
        <a:spcAft>
          <a:spcPct val="0"/>
        </a:spcAft>
        <a:defRPr sz="4800">
          <a:solidFill>
            <a:schemeClr val="tx1"/>
          </a:solidFill>
          <a:latin typeface="Segoe"/>
          <a:cs typeface="Arial" charset="0"/>
        </a:defRPr>
      </a:lvl4pPr>
      <a:lvl5pPr algn="l" defTabSz="912813" rtl="0" fontAlgn="base">
        <a:lnSpc>
          <a:spcPct val="90000"/>
        </a:lnSpc>
        <a:spcBef>
          <a:spcPct val="0"/>
        </a:spcBef>
        <a:spcAft>
          <a:spcPct val="0"/>
        </a:spcAft>
        <a:defRPr sz="4800">
          <a:solidFill>
            <a:schemeClr val="tx1"/>
          </a:solidFill>
          <a:latin typeface="Segoe"/>
          <a:cs typeface="Arial" charset="0"/>
        </a:defRPr>
      </a:lvl5pPr>
      <a:lvl6pPr marL="457200" algn="l" defTabSz="912813" rtl="0" fontAlgn="base">
        <a:lnSpc>
          <a:spcPct val="90000"/>
        </a:lnSpc>
        <a:spcBef>
          <a:spcPct val="0"/>
        </a:spcBef>
        <a:spcAft>
          <a:spcPct val="0"/>
        </a:spcAft>
        <a:defRPr sz="4800">
          <a:solidFill>
            <a:schemeClr val="tx1"/>
          </a:solidFill>
          <a:latin typeface="Segoe"/>
          <a:cs typeface="Arial" charset="0"/>
        </a:defRPr>
      </a:lvl6pPr>
      <a:lvl7pPr marL="914400" algn="l" defTabSz="912813" rtl="0" fontAlgn="base">
        <a:lnSpc>
          <a:spcPct val="90000"/>
        </a:lnSpc>
        <a:spcBef>
          <a:spcPct val="0"/>
        </a:spcBef>
        <a:spcAft>
          <a:spcPct val="0"/>
        </a:spcAft>
        <a:defRPr sz="4800">
          <a:solidFill>
            <a:schemeClr val="tx1"/>
          </a:solidFill>
          <a:latin typeface="Segoe"/>
          <a:cs typeface="Arial" charset="0"/>
        </a:defRPr>
      </a:lvl7pPr>
      <a:lvl8pPr marL="1371600" algn="l" defTabSz="912813" rtl="0" fontAlgn="base">
        <a:lnSpc>
          <a:spcPct val="90000"/>
        </a:lnSpc>
        <a:spcBef>
          <a:spcPct val="0"/>
        </a:spcBef>
        <a:spcAft>
          <a:spcPct val="0"/>
        </a:spcAft>
        <a:defRPr sz="4800">
          <a:solidFill>
            <a:schemeClr val="tx1"/>
          </a:solidFill>
          <a:latin typeface="Segoe"/>
          <a:cs typeface="Arial" charset="0"/>
        </a:defRPr>
      </a:lvl8pPr>
      <a:lvl9pPr marL="1828800" algn="l" defTabSz="912813" rtl="0" fontAlgn="base">
        <a:lnSpc>
          <a:spcPct val="90000"/>
        </a:lnSpc>
        <a:spcBef>
          <a:spcPct val="0"/>
        </a:spcBef>
        <a:spcAft>
          <a:spcPct val="0"/>
        </a:spcAft>
        <a:defRPr sz="4800">
          <a:solidFill>
            <a:schemeClr val="tx1"/>
          </a:solidFill>
          <a:latin typeface="Segoe"/>
          <a:cs typeface="Arial" charset="0"/>
        </a:defRPr>
      </a:lvl9pPr>
    </p:titleStyle>
    <p:bodyStyle>
      <a:lvl1pPr marL="396875" indent="-396875" algn="l" defTabSz="912813" rtl="0" fontAlgn="base">
        <a:lnSpc>
          <a:spcPct val="90000"/>
        </a:lnSpc>
        <a:spcBef>
          <a:spcPct val="20000"/>
        </a:spcBef>
        <a:spcAft>
          <a:spcPct val="0"/>
        </a:spcAft>
        <a:buClr>
          <a:srgbClr val="F3AF35"/>
        </a:buClr>
        <a:buSzPct val="85000"/>
        <a:buBlip>
          <a:blip r:embed="rId19"/>
        </a:buBlip>
        <a:defRPr sz="3200" kern="1200">
          <a:solidFill>
            <a:schemeClr val="tx1"/>
          </a:solidFill>
          <a:latin typeface="+mn-lt"/>
          <a:ea typeface="+mn-ea"/>
          <a:cs typeface="+mn-cs"/>
        </a:defRPr>
      </a:lvl1pPr>
      <a:lvl2pPr marL="914400" indent="-396875" algn="l" defTabSz="912813" rtl="0" fontAlgn="base">
        <a:lnSpc>
          <a:spcPct val="90000"/>
        </a:lnSpc>
        <a:spcBef>
          <a:spcPct val="20000"/>
        </a:spcBef>
        <a:spcAft>
          <a:spcPct val="0"/>
        </a:spcAft>
        <a:buClr>
          <a:srgbClr val="F3AF35"/>
        </a:buClr>
        <a:buSzPct val="85000"/>
        <a:buBlip>
          <a:blip r:embed="rId19"/>
        </a:buBlip>
        <a:defRPr sz="2800" kern="1200">
          <a:solidFill>
            <a:schemeClr val="tx1"/>
          </a:solidFill>
          <a:latin typeface="+mn-lt"/>
          <a:ea typeface="+mn-ea"/>
          <a:cs typeface="+mn-cs"/>
        </a:defRPr>
      </a:lvl2pPr>
      <a:lvl3pPr marL="1258888" indent="-344488" algn="l" defTabSz="912813" rtl="0" fontAlgn="base">
        <a:lnSpc>
          <a:spcPct val="90000"/>
        </a:lnSpc>
        <a:spcBef>
          <a:spcPct val="20000"/>
        </a:spcBef>
        <a:spcAft>
          <a:spcPct val="0"/>
        </a:spcAft>
        <a:buClr>
          <a:srgbClr val="F3AF35"/>
        </a:buClr>
        <a:buSzPct val="85000"/>
        <a:buBlip>
          <a:blip r:embed="rId19"/>
        </a:buBlip>
        <a:defRPr sz="2400" kern="1200">
          <a:solidFill>
            <a:schemeClr val="tx1"/>
          </a:solidFill>
          <a:latin typeface="+mn-lt"/>
          <a:ea typeface="+mn-ea"/>
          <a:cs typeface="+mn-cs"/>
        </a:defRPr>
      </a:lvl3pPr>
      <a:lvl4pPr marL="1604963" indent="-346075" algn="l" defTabSz="912813" rtl="0" fontAlgn="base">
        <a:lnSpc>
          <a:spcPct val="90000"/>
        </a:lnSpc>
        <a:spcBef>
          <a:spcPct val="20000"/>
        </a:spcBef>
        <a:spcAft>
          <a:spcPct val="0"/>
        </a:spcAft>
        <a:buClr>
          <a:srgbClr val="F3AF35"/>
        </a:buClr>
        <a:buSzPct val="85000"/>
        <a:buBlip>
          <a:blip r:embed="rId19"/>
        </a:buBlip>
        <a:defRPr sz="2400" kern="1200">
          <a:solidFill>
            <a:schemeClr val="tx1"/>
          </a:solidFill>
          <a:latin typeface="+mn-lt"/>
          <a:ea typeface="+mn-ea"/>
          <a:cs typeface="+mn-cs"/>
        </a:defRPr>
      </a:lvl4pPr>
      <a:lvl5pPr marL="1941513" indent="-336550" algn="l" defTabSz="912813" rtl="0" fontAlgn="base">
        <a:lnSpc>
          <a:spcPct val="90000"/>
        </a:lnSpc>
        <a:spcBef>
          <a:spcPct val="20000"/>
        </a:spcBef>
        <a:spcAft>
          <a:spcPct val="0"/>
        </a:spcAft>
        <a:buClr>
          <a:srgbClr val="F3AF35"/>
        </a:buClr>
        <a:buSzPct val="85000"/>
        <a:buBlip>
          <a:blip r:embed="rId19"/>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microsoft.com/virtualization/en/us/alliance.aspx" TargetMode="External"/><Relationship Id="rId2" Type="http://schemas.openxmlformats.org/officeDocument/2006/relationships/hyperlink" Target="http://www.microsoft.com/hosting/dynamicdatacenter/Alliance.html" TargetMode="Externa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hyperlink" Target="http://www.microsoft.com/privatecloud" TargetMode="External"/><Relationship Id="rId2" Type="http://schemas.openxmlformats.org/officeDocument/2006/relationships/hyperlink" Target="mailto:DDCAlly@microsoft.com" TargetMode="Externa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hyperlink" Target="mailto:cloudinf@microsoft.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763000" cy="346249"/>
          </a:xfrm>
        </p:spPr>
        <p:txBody>
          <a:bodyPr/>
          <a:lstStyle/>
          <a:p>
            <a:pPr defTabSz="914363" fontAlgn="auto">
              <a:spcAft>
                <a:spcPts val="0"/>
              </a:spcAft>
              <a:defRPr/>
            </a:pPr>
            <a:r>
              <a:rPr sz="2500" dirty="0">
                <a:latin typeface="Calibri" pitchFamily="34" charset="0"/>
              </a:rPr>
              <a:t>How Do The Dynamic </a:t>
            </a:r>
            <a:r>
              <a:rPr lang="en-US" sz="2500" dirty="0" smtClean="0">
                <a:latin typeface="Calibri" pitchFamily="34" charset="0"/>
              </a:rPr>
              <a:t>Datacenter</a:t>
            </a:r>
            <a:r>
              <a:rPr sz="2500" dirty="0" smtClean="0">
                <a:latin typeface="Calibri" pitchFamily="34" charset="0"/>
              </a:rPr>
              <a:t> </a:t>
            </a:r>
            <a:r>
              <a:rPr sz="2500" dirty="0">
                <a:latin typeface="Calibri" pitchFamily="34" charset="0"/>
              </a:rPr>
              <a:t>Toolkits Compare?</a:t>
            </a:r>
          </a:p>
        </p:txBody>
      </p:sp>
      <p:graphicFrame>
        <p:nvGraphicFramePr>
          <p:cNvPr id="18482" name="Group 50"/>
          <p:cNvGraphicFramePr>
            <a:graphicFrameLocks noGrp="1"/>
          </p:cNvGraphicFramePr>
          <p:nvPr/>
        </p:nvGraphicFramePr>
        <p:xfrm>
          <a:off x="152400" y="646427"/>
          <a:ext cx="8763000" cy="6135373"/>
        </p:xfrm>
        <a:graphic>
          <a:graphicData uri="http://schemas.openxmlformats.org/drawingml/2006/table">
            <a:tbl>
              <a:tblPr/>
              <a:tblGrid>
                <a:gridCol w="1447800"/>
                <a:gridCol w="3505200"/>
                <a:gridCol w="3810000"/>
              </a:tblGrid>
              <a:tr h="2762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404040"/>
                          </a:solidFill>
                          <a:effectLst/>
                          <a:latin typeface="Calibri" pitchFamily="34" charset="0"/>
                        </a:rPr>
                        <a:t>Category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FFCB0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404040"/>
                          </a:solidFill>
                          <a:effectLst/>
                          <a:latin typeface="Calibri" pitchFamily="34" charset="0"/>
                        </a:rPr>
                        <a:t>Dynamic </a:t>
                      </a:r>
                      <a:r>
                        <a:rPr kumimoji="0" lang="en-US" sz="1000" b="1" i="0" u="none" strike="noStrike" cap="none" normalizeH="0" baseline="0" dirty="0" smtClean="0">
                          <a:ln>
                            <a:noFill/>
                          </a:ln>
                          <a:solidFill>
                            <a:srgbClr val="404040"/>
                          </a:solidFill>
                          <a:effectLst/>
                          <a:latin typeface="Calibri" pitchFamily="34" charset="0"/>
                        </a:rPr>
                        <a:t>Datacenter </a:t>
                      </a:r>
                      <a:r>
                        <a:rPr kumimoji="0" lang="en-US" sz="1000" b="1" i="0" u="none" strike="noStrike" cap="none" normalizeH="0" baseline="0" dirty="0" smtClean="0">
                          <a:ln>
                            <a:noFill/>
                          </a:ln>
                          <a:solidFill>
                            <a:srgbClr val="404040"/>
                          </a:solidFill>
                          <a:effectLst/>
                          <a:latin typeface="Calibri" pitchFamily="34" charset="0"/>
                        </a:rPr>
                        <a:t>Toolkit for Hosters (DDTK-H)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FFCB05"/>
                    </a:solid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lang="en-US" sz="1000" b="1" kern="1200" dirty="0" smtClean="0">
                          <a:solidFill>
                            <a:schemeClr val="bg1">
                              <a:lumMod val="75000"/>
                              <a:lumOff val="25000"/>
                            </a:schemeClr>
                          </a:solidFill>
                          <a:latin typeface="Calibri" pitchFamily="34" charset="0"/>
                          <a:ea typeface="+mn-ea"/>
                          <a:cs typeface="Calibri" pitchFamily="34" charset="0"/>
                        </a:rPr>
                        <a:t>Dynamic Datacenter Toolkit (DDTK)</a:t>
                      </a:r>
                      <a:endParaRPr kumimoji="0" lang="en-US" sz="1000" b="1" i="0" u="none" strike="noStrike" cap="none" normalizeH="0" baseline="0" dirty="0" smtClean="0">
                        <a:ln>
                          <a:noFill/>
                        </a:ln>
                        <a:solidFill>
                          <a:schemeClr val="bg1">
                            <a:lumMod val="75000"/>
                            <a:lumOff val="25000"/>
                          </a:schemeClr>
                        </a:solidFill>
                        <a:effectLst/>
                        <a:latin typeface="Calibri" pitchFamily="34" charset="0"/>
                        <a:cs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FFCB05"/>
                    </a:solidFill>
                  </a:tcPr>
                </a:tc>
              </a:tr>
              <a:tr h="7508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404040"/>
                          </a:solidFill>
                          <a:effectLst/>
                          <a:latin typeface="Calibri" pitchFamily="34" charset="0"/>
                        </a:rPr>
                        <a:t>Service Offering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c>
                  <a:txBody>
                    <a:bodyPr/>
                    <a:lstStyle/>
                    <a:p>
                      <a:pPr marL="0" marR="0" lvl="0" indent="0" algn="just" defTabSz="912813"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Enables hosting service providers to offer on-demand virtualized servers, clustering, network and storage through technical guidance, sample code, and best practices.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ea typeface="Calibri" pitchFamily="34" charset="0"/>
                          <a:cs typeface="Arial" charset="0"/>
                        </a:rPr>
                        <a:t>Provides customers the tested guidance and tools they need to successfully plan, deliver, and operate a private cloud—using Microsoft technologies they may already license.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r>
              <a:tr h="4333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404040"/>
                          </a:solidFill>
                          <a:effectLst/>
                          <a:latin typeface="Calibri" pitchFamily="34" charset="0"/>
                        </a:rPr>
                        <a:t>Target Audience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6E7"/>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Hosting Service Providers - Owners, Founders, Presidents, VP of Operations, CTO, Senior Architects, and VP of Sales.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6E7"/>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Enterprise Customers in IT roles (Strategic IT Manager, Tactical IT Manager, or LOB and Infra Specialist).</a:t>
                      </a:r>
                      <a:endParaRPr kumimoji="0" lang="en-US" sz="1000" b="1" i="0" u="none" strike="noStrike" cap="none" normalizeH="0" baseline="0" dirty="0" smtClean="0">
                        <a:ln>
                          <a:noFill/>
                        </a:ln>
                        <a:solidFill>
                          <a:srgbClr val="404040"/>
                        </a:solidFill>
                        <a:effectLst/>
                        <a:latin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6E7"/>
                    </a:solidFill>
                  </a:tcPr>
                </a:tc>
              </a:tr>
              <a:tr h="4206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404040"/>
                          </a:solidFill>
                          <a:effectLst/>
                          <a:latin typeface="Calibri" pitchFamily="34" charset="0"/>
                        </a:rPr>
                        <a:t>Benefits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Operational Efficiency + Capital Efficiency + End User Flexibility + Managing Existing Applications.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Operational Efficiency + Capital Efficiency + End User Flexibility + Managing Existing Applications.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r>
              <a:tr h="4206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404040"/>
                          </a:solidFill>
                          <a:effectLst/>
                          <a:latin typeface="Calibri" pitchFamily="34" charset="0"/>
                        </a:rPr>
                        <a:t>Technology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6E7"/>
                    </a:solidFill>
                  </a:tcPr>
                </a:tc>
                <a:tc>
                  <a:txBody>
                    <a:bodyPr/>
                    <a:lstStyle/>
                    <a:p>
                      <a:pPr marL="0" marR="0" lvl="0" indent="0" algn="just" defTabSz="912813"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Built on Windows Server</a:t>
                      </a:r>
                      <a:r>
                        <a:rPr kumimoji="0" lang="en-US" sz="1000" b="1" i="0" u="none" strike="noStrike" cap="none" normalizeH="0" baseline="0" dirty="0" smtClean="0">
                          <a:ln>
                            <a:noFill/>
                          </a:ln>
                          <a:solidFill>
                            <a:srgbClr val="404040"/>
                          </a:solidFill>
                          <a:effectLst/>
                          <a:latin typeface="Calibri" pitchFamily="34" charset="0"/>
                        </a:rPr>
                        <a:t>®</a:t>
                      </a:r>
                      <a:r>
                        <a:rPr kumimoji="0" lang="en-US" sz="1000" b="0" i="0" u="none" strike="noStrike" cap="none" normalizeH="0" baseline="0" dirty="0" smtClean="0">
                          <a:ln>
                            <a:noFill/>
                          </a:ln>
                          <a:solidFill>
                            <a:srgbClr val="404040"/>
                          </a:solidFill>
                          <a:effectLst/>
                          <a:latin typeface="Calibri" pitchFamily="34" charset="0"/>
                        </a:rPr>
                        <a:t> 2008 R2 Hyper-V™ and Microsoft® System Center.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6E7"/>
                    </a:solidFill>
                  </a:tcPr>
                </a:tc>
                <a:tc>
                  <a:txBody>
                    <a:bodyPr/>
                    <a:lstStyle/>
                    <a:p>
                      <a:pPr marL="0" marR="0" lvl="0" indent="0" algn="just" defTabSz="912813"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Built on Windows Server</a:t>
                      </a:r>
                      <a:r>
                        <a:rPr kumimoji="0" lang="en-US" sz="1000" b="1" i="0" u="none" strike="noStrike" cap="none" normalizeH="0" baseline="0" dirty="0" smtClean="0">
                          <a:ln>
                            <a:noFill/>
                          </a:ln>
                          <a:solidFill>
                            <a:srgbClr val="404040"/>
                          </a:solidFill>
                          <a:effectLst/>
                          <a:latin typeface="Calibri" pitchFamily="34" charset="0"/>
                        </a:rPr>
                        <a:t>®</a:t>
                      </a:r>
                      <a:r>
                        <a:rPr kumimoji="0" lang="en-US" sz="1000" b="0" i="0" u="none" strike="noStrike" cap="none" normalizeH="0" baseline="0" dirty="0" smtClean="0">
                          <a:ln>
                            <a:noFill/>
                          </a:ln>
                          <a:solidFill>
                            <a:srgbClr val="404040"/>
                          </a:solidFill>
                          <a:effectLst/>
                          <a:latin typeface="Calibri" pitchFamily="34" charset="0"/>
                        </a:rPr>
                        <a:t> 2008 R2 Hyper-V™ and Microsoft® System Center Virtual Machine Manager 2008 (SCVMM).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6E7"/>
                    </a:solidFill>
                  </a:tcPr>
                </a:tc>
              </a:tr>
              <a:tr h="2555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404040"/>
                          </a:solidFill>
                          <a:effectLst/>
                          <a:latin typeface="Calibri" pitchFamily="34" charset="0"/>
                        </a:rPr>
                        <a:t>Cost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Free.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Free.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r>
              <a:tr h="2555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404040"/>
                          </a:solidFill>
                          <a:effectLst/>
                          <a:latin typeface="Calibri" pitchFamily="34" charset="0"/>
                        </a:rPr>
                        <a:t>Availability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6E7"/>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Available Today.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6E7"/>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Availability scheduled </a:t>
                      </a:r>
                      <a:r>
                        <a:rPr kumimoji="0" lang="en-US" sz="1000" b="0" i="0" u="none" strike="noStrike" cap="none" normalizeH="0" baseline="0" dirty="0" smtClean="0">
                          <a:ln>
                            <a:noFill/>
                          </a:ln>
                          <a:solidFill>
                            <a:srgbClr val="404040"/>
                          </a:solidFill>
                          <a:effectLst/>
                          <a:latin typeface="Calibri" pitchFamily="34" charset="0"/>
                        </a:rPr>
                        <a:t>in June </a:t>
                      </a:r>
                      <a:r>
                        <a:rPr kumimoji="0" lang="en-US" sz="1000" b="0" i="0" u="none" strike="noStrike" cap="none" normalizeH="0" baseline="0" dirty="0" smtClean="0">
                          <a:ln>
                            <a:noFill/>
                          </a:ln>
                          <a:solidFill>
                            <a:srgbClr val="404040"/>
                          </a:solidFill>
                          <a:effectLst/>
                          <a:latin typeface="Calibri" pitchFamily="34" charset="0"/>
                        </a:rPr>
                        <a:t>2010.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6E7"/>
                    </a:solidFill>
                  </a:tcPr>
                </a:tc>
              </a:tr>
              <a:tr h="5857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404040"/>
                          </a:solidFill>
                          <a:effectLst/>
                          <a:latin typeface="Calibri" pitchFamily="34" charset="0"/>
                        </a:rPr>
                        <a:t>Deployment Time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Depends on various factors such as hosting partner’s size, familiarity with technology, number of customers interested, customer environment, among other things.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sz="1000" b="0" i="0" u="none" strike="noStrike" cap="none" normalizeH="0" baseline="0" dirty="0" smtClean="0">
                          <a:ln>
                            <a:noFill/>
                          </a:ln>
                          <a:solidFill>
                            <a:srgbClr val="404040"/>
                          </a:solidFill>
                          <a:effectLst/>
                          <a:latin typeface="Calibri" pitchFamily="34" charset="0"/>
                        </a:rPr>
                        <a:t>Depends on various factors such as customer environment, infrastructure readiness, if it is a greenfield or brownfield deployment, among other things. </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sz="1000" b="0" i="1" u="none" strike="noStrike" kern="1200" cap="none" normalizeH="0" baseline="0" dirty="0" smtClean="0">
                          <a:ln>
                            <a:noFill/>
                          </a:ln>
                          <a:solidFill>
                            <a:srgbClr val="404040"/>
                          </a:solidFill>
                          <a:effectLst/>
                          <a:latin typeface="Calibri" pitchFamily="34" charset="0"/>
                          <a:ea typeface="+mn-ea"/>
                          <a:cs typeface="+mn-cs"/>
                        </a:rPr>
                        <a:t>In networking, a greenfield deployment is the installation and configuration of a network where none existed before. A brownfield deployment, in contrast, is an upgrade or addition to an existing network and uses some legacy components.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r>
              <a:tr h="5984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404040"/>
                          </a:solidFill>
                          <a:effectLst/>
                          <a:latin typeface="Calibri" pitchFamily="34" charset="0"/>
                        </a:rPr>
                        <a:t>Training  Requirements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6E7"/>
                    </a:solidFill>
                  </a:tcPr>
                </a:tc>
                <a:tc>
                  <a:txBody>
                    <a:bodyPr/>
                    <a:lstStyle/>
                    <a:p>
                      <a:pPr marL="0" marR="0" lvl="0" indent="0" algn="just" defTabSz="912813"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If  Hoster is familiar with Windows Server</a:t>
                      </a:r>
                      <a:r>
                        <a:rPr kumimoji="0" lang="en-US" sz="1000" b="1" i="0" u="none" strike="noStrike" cap="none" normalizeH="0" baseline="0" dirty="0" smtClean="0">
                          <a:ln>
                            <a:noFill/>
                          </a:ln>
                          <a:solidFill>
                            <a:srgbClr val="404040"/>
                          </a:solidFill>
                          <a:effectLst/>
                          <a:latin typeface="Calibri" pitchFamily="34" charset="0"/>
                        </a:rPr>
                        <a:t>®</a:t>
                      </a:r>
                      <a:r>
                        <a:rPr kumimoji="0" lang="en-US" sz="1000" b="0" i="0" u="none" strike="noStrike" cap="none" normalizeH="0" baseline="0" dirty="0" smtClean="0">
                          <a:ln>
                            <a:noFill/>
                          </a:ln>
                          <a:solidFill>
                            <a:srgbClr val="404040"/>
                          </a:solidFill>
                          <a:effectLst/>
                          <a:latin typeface="Calibri" pitchFamily="34" charset="0"/>
                        </a:rPr>
                        <a:t> 2008 R2 Hyper-V™ and Microsoft® System Center, he/she should be able to work with the Dynamic </a:t>
                      </a:r>
                      <a:r>
                        <a:rPr kumimoji="0" lang="en-US" sz="1000" b="0" i="0" u="none" strike="noStrike" cap="none" normalizeH="0" baseline="0" dirty="0" smtClean="0">
                          <a:ln>
                            <a:noFill/>
                          </a:ln>
                          <a:solidFill>
                            <a:srgbClr val="404040"/>
                          </a:solidFill>
                          <a:effectLst/>
                          <a:latin typeface="Calibri" pitchFamily="34" charset="0"/>
                        </a:rPr>
                        <a:t>Datacenter </a:t>
                      </a:r>
                      <a:r>
                        <a:rPr kumimoji="0" lang="en-US" sz="1000" b="0" i="0" u="none" strike="noStrike" cap="none" normalizeH="0" baseline="0" dirty="0" smtClean="0">
                          <a:ln>
                            <a:noFill/>
                          </a:ln>
                          <a:solidFill>
                            <a:srgbClr val="404040"/>
                          </a:solidFill>
                          <a:effectLst/>
                          <a:latin typeface="Calibri" pitchFamily="34" charset="0"/>
                        </a:rPr>
                        <a:t>Toolkit.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6E7"/>
                    </a:solidFill>
                  </a:tcPr>
                </a:tc>
                <a:tc>
                  <a:txBody>
                    <a:bodyPr/>
                    <a:lstStyle/>
                    <a:p>
                      <a:pPr marL="0" marR="0" lvl="0" indent="0" algn="just" defTabSz="912813"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If  Enterprise Customer is familiar with Windows Server</a:t>
                      </a:r>
                      <a:r>
                        <a:rPr kumimoji="0" lang="en-US" sz="1000" b="1" i="0" u="none" strike="noStrike" cap="none" normalizeH="0" baseline="0" dirty="0" smtClean="0">
                          <a:ln>
                            <a:noFill/>
                          </a:ln>
                          <a:solidFill>
                            <a:srgbClr val="404040"/>
                          </a:solidFill>
                          <a:effectLst/>
                          <a:latin typeface="Calibri" pitchFamily="34" charset="0"/>
                        </a:rPr>
                        <a:t>®</a:t>
                      </a:r>
                      <a:r>
                        <a:rPr kumimoji="0" lang="en-US" sz="1000" b="0" i="0" u="none" strike="noStrike" cap="none" normalizeH="0" baseline="0" dirty="0" smtClean="0">
                          <a:ln>
                            <a:noFill/>
                          </a:ln>
                          <a:solidFill>
                            <a:srgbClr val="404040"/>
                          </a:solidFill>
                          <a:effectLst/>
                          <a:latin typeface="Calibri" pitchFamily="34" charset="0"/>
                        </a:rPr>
                        <a:t> 2008 R2 Hyper-V™ and Microsoft® System Center Virtual Machine Manager 2008, he/she should be able to work with the Dynamic </a:t>
                      </a:r>
                      <a:r>
                        <a:rPr kumimoji="0" lang="en-US" sz="1000" b="0" i="0" u="none" strike="noStrike" cap="none" normalizeH="0" baseline="0" dirty="0" smtClean="0">
                          <a:ln>
                            <a:noFill/>
                          </a:ln>
                          <a:solidFill>
                            <a:srgbClr val="404040"/>
                          </a:solidFill>
                          <a:effectLst/>
                          <a:latin typeface="Calibri" pitchFamily="34" charset="0"/>
                        </a:rPr>
                        <a:t>Datacenter </a:t>
                      </a:r>
                      <a:r>
                        <a:rPr kumimoji="0" lang="en-US" sz="1000" b="0" i="0" u="none" strike="noStrike" cap="none" normalizeH="0" baseline="0" dirty="0" smtClean="0">
                          <a:ln>
                            <a:noFill/>
                          </a:ln>
                          <a:solidFill>
                            <a:srgbClr val="404040"/>
                          </a:solidFill>
                          <a:effectLst/>
                          <a:latin typeface="Calibri" pitchFamily="34" charset="0"/>
                        </a:rPr>
                        <a:t>Toolkit.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6E7"/>
                    </a:solidFill>
                  </a:tcPr>
                </a:tc>
              </a:tr>
              <a:tr h="142366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404040"/>
                          </a:solidFill>
                          <a:effectLst/>
                          <a:latin typeface="Calibri" pitchFamily="34" charset="0"/>
                        </a:rPr>
                        <a:t>Dynamic  </a:t>
                      </a:r>
                      <a:r>
                        <a:rPr kumimoji="0" lang="en-US" sz="1000" b="1" i="0" u="none" strike="noStrike" cap="none" normalizeH="0" baseline="0" dirty="0" smtClean="0">
                          <a:ln>
                            <a:noFill/>
                          </a:ln>
                          <a:solidFill>
                            <a:srgbClr val="404040"/>
                          </a:solidFill>
                          <a:effectLst/>
                          <a:latin typeface="Calibri" pitchFamily="34" charset="0"/>
                        </a:rPr>
                        <a:t>Datacenter </a:t>
                      </a:r>
                      <a:r>
                        <a:rPr kumimoji="0" lang="en-US" sz="1000" b="1" i="0" u="none" strike="noStrike" cap="none" normalizeH="0" baseline="0" dirty="0" smtClean="0">
                          <a:ln>
                            <a:noFill/>
                          </a:ln>
                          <a:solidFill>
                            <a:srgbClr val="404040"/>
                          </a:solidFill>
                          <a:effectLst/>
                          <a:latin typeface="Calibri" pitchFamily="34" charset="0"/>
                        </a:rPr>
                        <a:t>Alliance (DDA)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To participate in the </a:t>
                      </a:r>
                      <a:r>
                        <a:rPr kumimoji="0" lang="en-US" sz="1000" b="0" i="0" u="none" strike="noStrike" cap="none" normalizeH="0" baseline="0" dirty="0" smtClean="0">
                          <a:ln>
                            <a:noFill/>
                          </a:ln>
                          <a:solidFill>
                            <a:srgbClr val="404040"/>
                          </a:solidFill>
                          <a:effectLst/>
                          <a:latin typeface="Calibri" pitchFamily="34" charset="0"/>
                          <a:hlinkClick r:id="rId2"/>
                        </a:rPr>
                        <a:t>Dynamic </a:t>
                      </a:r>
                      <a:r>
                        <a:rPr kumimoji="0" lang="en-US" sz="1000" b="0" i="0" u="none" strike="noStrike" cap="none" normalizeH="0" baseline="0" dirty="0" smtClean="0">
                          <a:ln>
                            <a:noFill/>
                          </a:ln>
                          <a:solidFill>
                            <a:srgbClr val="404040"/>
                          </a:solidFill>
                          <a:effectLst/>
                          <a:latin typeface="Calibri" pitchFamily="34" charset="0"/>
                          <a:hlinkClick r:id="rId2"/>
                        </a:rPr>
                        <a:t>Datacenter </a:t>
                      </a:r>
                      <a:r>
                        <a:rPr kumimoji="0" lang="en-US" sz="1000" b="0" i="0" u="none" strike="noStrike" cap="none" normalizeH="0" baseline="0" dirty="0" smtClean="0">
                          <a:ln>
                            <a:noFill/>
                          </a:ln>
                          <a:solidFill>
                            <a:srgbClr val="404040"/>
                          </a:solidFill>
                          <a:effectLst/>
                          <a:latin typeface="Calibri" pitchFamily="34" charset="0"/>
                          <a:hlinkClick r:id="rId2"/>
                        </a:rPr>
                        <a:t>Alliance</a:t>
                      </a:r>
                      <a:r>
                        <a:rPr kumimoji="0" lang="en-US" sz="1000" b="0" i="0" u="none" strike="noStrike" cap="none" normalizeH="0" baseline="0" dirty="0" smtClean="0">
                          <a:ln>
                            <a:noFill/>
                          </a:ln>
                          <a:solidFill>
                            <a:srgbClr val="404040"/>
                          </a:solidFill>
                          <a:effectLst/>
                          <a:latin typeface="Calibri" pitchFamily="34" charset="0"/>
                        </a:rPr>
                        <a:t>, Hosting Partners must:</a:t>
                      </a: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 Be an existing Microsoft partner with a signed Microsoft Services Provider License Agreement, and have attained the Hosting Solutions Competency.</a:t>
                      </a: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 Launch and have an active Dynamic </a:t>
                      </a:r>
                      <a:r>
                        <a:rPr kumimoji="0" lang="en-US" sz="1000" b="0" i="0" u="none" strike="noStrike" cap="none" normalizeH="0" baseline="0" dirty="0" smtClean="0">
                          <a:ln>
                            <a:noFill/>
                          </a:ln>
                          <a:solidFill>
                            <a:srgbClr val="404040"/>
                          </a:solidFill>
                          <a:effectLst/>
                          <a:latin typeface="Calibri" pitchFamily="34" charset="0"/>
                        </a:rPr>
                        <a:t>Datacenter </a:t>
                      </a:r>
                      <a:r>
                        <a:rPr kumimoji="0" lang="en-US" sz="1000" b="0" i="0" u="none" strike="noStrike" cap="none" normalizeH="0" baseline="0" dirty="0" smtClean="0">
                          <a:ln>
                            <a:noFill/>
                          </a:ln>
                          <a:solidFill>
                            <a:srgbClr val="404040"/>
                          </a:solidFill>
                          <a:effectLst/>
                          <a:latin typeface="Calibri" pitchFamily="34" charset="0"/>
                        </a:rPr>
                        <a:t>offer in place.</a:t>
                      </a: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 Agree to participate in market research, provide insights to help drive product development, and assist in the creation of customer evidence.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To participate in the </a:t>
                      </a:r>
                      <a:r>
                        <a:rPr kumimoji="0" lang="en-US" sz="1000" b="0" i="0" u="none" strike="noStrike" cap="none" normalizeH="0" baseline="0" dirty="0" smtClean="0">
                          <a:ln>
                            <a:noFill/>
                          </a:ln>
                          <a:solidFill>
                            <a:srgbClr val="404040"/>
                          </a:solidFill>
                          <a:effectLst/>
                          <a:latin typeface="Calibri" pitchFamily="34" charset="0"/>
                          <a:hlinkClick r:id="rId3"/>
                        </a:rPr>
                        <a:t>Dynamic </a:t>
                      </a:r>
                      <a:r>
                        <a:rPr kumimoji="0" lang="en-US" sz="1000" b="0" i="0" u="none" strike="noStrike" cap="none" normalizeH="0" baseline="0" dirty="0" smtClean="0">
                          <a:ln>
                            <a:noFill/>
                          </a:ln>
                          <a:solidFill>
                            <a:srgbClr val="404040"/>
                          </a:solidFill>
                          <a:effectLst/>
                          <a:latin typeface="Calibri" pitchFamily="34" charset="0"/>
                          <a:hlinkClick r:id="rId3"/>
                        </a:rPr>
                        <a:t>Datacenter </a:t>
                      </a:r>
                      <a:r>
                        <a:rPr kumimoji="0" lang="en-US" sz="1000" b="0" i="0" u="none" strike="noStrike" cap="none" normalizeH="0" baseline="0" dirty="0" smtClean="0">
                          <a:ln>
                            <a:noFill/>
                          </a:ln>
                          <a:solidFill>
                            <a:srgbClr val="404040"/>
                          </a:solidFill>
                          <a:effectLst/>
                          <a:latin typeface="Calibri" pitchFamily="34" charset="0"/>
                          <a:hlinkClick r:id="rId3"/>
                        </a:rPr>
                        <a:t>Alliance</a:t>
                      </a:r>
                      <a:r>
                        <a:rPr kumimoji="0" lang="en-US" sz="1000" b="0" i="0" u="none" strike="noStrike" cap="none" normalizeH="0" baseline="0" dirty="0" smtClean="0">
                          <a:ln>
                            <a:noFill/>
                          </a:ln>
                          <a:solidFill>
                            <a:srgbClr val="404040"/>
                          </a:solidFill>
                          <a:effectLst/>
                          <a:latin typeface="Calibri" pitchFamily="34" charset="0"/>
                        </a:rPr>
                        <a:t>, Technology </a:t>
                      </a:r>
                      <a:r>
                        <a:rPr kumimoji="0" lang="en-US" sz="1000" b="0" i="0" u="none" strike="noStrike" kern="1200" cap="none" normalizeH="0" baseline="0" dirty="0" smtClean="0">
                          <a:ln>
                            <a:noFill/>
                          </a:ln>
                          <a:solidFill>
                            <a:srgbClr val="404040"/>
                          </a:solidFill>
                          <a:effectLst/>
                          <a:latin typeface="Calibri" pitchFamily="34" charset="0"/>
                          <a:ea typeface="Calibri" pitchFamily="34" charset="0"/>
                          <a:cs typeface="Arial" charset="0"/>
                        </a:rPr>
                        <a:t>Partners must:</a:t>
                      </a: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kern="1200" cap="none" normalizeH="0" baseline="0" dirty="0" smtClean="0">
                          <a:ln>
                            <a:noFill/>
                          </a:ln>
                          <a:solidFill>
                            <a:srgbClr val="404040"/>
                          </a:solidFill>
                          <a:effectLst/>
                          <a:latin typeface="Calibri" pitchFamily="34" charset="0"/>
                          <a:ea typeface="Calibri" pitchFamily="34" charset="0"/>
                          <a:cs typeface="Arial" charset="0"/>
                        </a:rPr>
                        <a:t> Be an existing Microsoft Certified Partner.</a:t>
                      </a: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ea typeface="Calibri" pitchFamily="34" charset="0"/>
                          <a:cs typeface="Arial" charset="0"/>
                        </a:rPr>
                        <a:t> Provide resources as needed to integrate and validate your technology into solution. </a:t>
                      </a: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ea typeface="Calibri" pitchFamily="34" charset="0"/>
                          <a:cs typeface="Arial" charset="0"/>
                        </a:rPr>
                        <a:t> Perform parallel testing with Solution Accelerator’s team to validate extensibility to your technology. </a:t>
                      </a:r>
                    </a:p>
                    <a:p>
                      <a:pPr marL="0" marR="0" lvl="0" indent="0"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ea typeface="Calibri" pitchFamily="34" charset="0"/>
                          <a:cs typeface="Arial" charset="0"/>
                        </a:rPr>
                        <a:t> Be willing to engage in joint marketing efforts regarding this solution.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r>
            </a:tbl>
          </a:graphicData>
        </a:graphic>
      </p:graphicFrame>
      <p:pic>
        <p:nvPicPr>
          <p:cNvPr id="18480" name="Picture 3" descr="Virtualization_r.png"/>
          <p:cNvPicPr>
            <a:picLocks noChangeAspect="1" noChangeArrowheads="1"/>
          </p:cNvPicPr>
          <p:nvPr/>
        </p:nvPicPr>
        <p:blipFill>
          <a:blip r:embed="rId4" cstate="print"/>
          <a:srcRect/>
          <a:stretch>
            <a:fillRect/>
          </a:stretch>
        </p:blipFill>
        <p:spPr bwMode="auto">
          <a:xfrm>
            <a:off x="6096000" y="0"/>
            <a:ext cx="2870200" cy="361950"/>
          </a:xfrm>
          <a:prstGeom prst="rect">
            <a:avLst/>
          </a:prstGeom>
          <a:noFill/>
          <a:ln w="9525">
            <a:noFill/>
            <a:miter lim="800000"/>
            <a:headEnd/>
            <a:tailEnd/>
          </a:ln>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57200"/>
            <a:ext cx="8763000" cy="387798"/>
          </a:xfrm>
        </p:spPr>
        <p:txBody>
          <a:bodyPr/>
          <a:lstStyle/>
          <a:p>
            <a:pPr defTabSz="914363" fontAlgn="auto">
              <a:spcAft>
                <a:spcPts val="0"/>
              </a:spcAft>
              <a:defRPr/>
            </a:pPr>
            <a:r>
              <a:rPr sz="2800" dirty="0">
                <a:latin typeface="Calibri" pitchFamily="34" charset="0"/>
              </a:rPr>
              <a:t>How Do The Dynamic </a:t>
            </a:r>
            <a:r>
              <a:rPr lang="en-US" sz="2800" dirty="0" smtClean="0">
                <a:latin typeface="Calibri" pitchFamily="34" charset="0"/>
              </a:rPr>
              <a:t>Datacenter</a:t>
            </a:r>
            <a:r>
              <a:rPr sz="2800" dirty="0" smtClean="0">
                <a:latin typeface="Calibri" pitchFamily="34" charset="0"/>
              </a:rPr>
              <a:t> </a:t>
            </a:r>
            <a:r>
              <a:rPr sz="2800" dirty="0">
                <a:latin typeface="Calibri" pitchFamily="34" charset="0"/>
              </a:rPr>
              <a:t>Toolkits Compare?</a:t>
            </a:r>
          </a:p>
        </p:txBody>
      </p:sp>
      <p:graphicFrame>
        <p:nvGraphicFramePr>
          <p:cNvPr id="8" name="Table 7"/>
          <p:cNvGraphicFramePr>
            <a:graphicFrameLocks noGrp="1"/>
          </p:cNvGraphicFramePr>
          <p:nvPr/>
        </p:nvGraphicFramePr>
        <p:xfrm>
          <a:off x="152400" y="990600"/>
          <a:ext cx="8763000" cy="4648200"/>
        </p:xfrm>
        <a:graphic>
          <a:graphicData uri="http://schemas.openxmlformats.org/drawingml/2006/table">
            <a:tbl>
              <a:tblPr/>
              <a:tblGrid>
                <a:gridCol w="1676400"/>
                <a:gridCol w="3657600"/>
                <a:gridCol w="3429000"/>
              </a:tblGrid>
              <a:tr h="3683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404040"/>
                          </a:solidFill>
                          <a:effectLst/>
                          <a:latin typeface="Calibri" pitchFamily="34" charset="0"/>
                        </a:rPr>
                        <a:t>Category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FFCB0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404040"/>
                          </a:solidFill>
                          <a:effectLst/>
                          <a:latin typeface="Calibri" pitchFamily="34" charset="0"/>
                        </a:rPr>
                        <a:t>Dynamic </a:t>
                      </a:r>
                      <a:r>
                        <a:rPr kumimoji="0" lang="en-US" sz="1000" b="1" i="0" u="none" strike="noStrike" cap="none" normalizeH="0" baseline="0" dirty="0" smtClean="0">
                          <a:ln>
                            <a:noFill/>
                          </a:ln>
                          <a:solidFill>
                            <a:srgbClr val="404040"/>
                          </a:solidFill>
                          <a:effectLst/>
                          <a:latin typeface="Calibri" pitchFamily="34" charset="0"/>
                        </a:rPr>
                        <a:t>Datacenter </a:t>
                      </a:r>
                      <a:r>
                        <a:rPr kumimoji="0" lang="en-US" sz="1000" b="1" i="0" u="none" strike="noStrike" cap="none" normalizeH="0" baseline="0" dirty="0" smtClean="0">
                          <a:ln>
                            <a:noFill/>
                          </a:ln>
                          <a:solidFill>
                            <a:srgbClr val="404040"/>
                          </a:solidFill>
                          <a:effectLst/>
                          <a:latin typeface="Calibri" pitchFamily="34" charset="0"/>
                        </a:rPr>
                        <a:t>Toolkit for Hosters (DDTK-H)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FFCB05"/>
                    </a:solidFill>
                  </a:tcPr>
                </a:tc>
                <a:tc>
                  <a:txBody>
                    <a:bodyPr/>
                    <a:lstStyle/>
                    <a:p>
                      <a:pPr marL="0" marR="0" lvl="0" indent="0" algn="ctr" defTabSz="912813" rtl="0" eaLnBrk="1" fontAlgn="base" latinLnBrk="0" hangingPunct="1">
                        <a:lnSpc>
                          <a:spcPct val="100000"/>
                        </a:lnSpc>
                        <a:spcBef>
                          <a:spcPct val="0"/>
                        </a:spcBef>
                        <a:spcAft>
                          <a:spcPct val="0"/>
                        </a:spcAft>
                        <a:buClrTx/>
                        <a:buSzTx/>
                        <a:buFontTx/>
                        <a:buNone/>
                        <a:tabLst/>
                      </a:pPr>
                      <a:r>
                        <a:rPr lang="en-US" sz="1000" b="1" kern="1200" dirty="0" smtClean="0">
                          <a:solidFill>
                            <a:schemeClr val="bg1">
                              <a:lumMod val="75000"/>
                              <a:lumOff val="25000"/>
                            </a:schemeClr>
                          </a:solidFill>
                          <a:latin typeface="Calibri" pitchFamily="34" charset="0"/>
                          <a:ea typeface="+mn-ea"/>
                          <a:cs typeface="Calibri" pitchFamily="34" charset="0"/>
                        </a:rPr>
                        <a:t>Dynamic Datacenter Toolkit (DDTK)</a:t>
                      </a:r>
                      <a:endParaRPr kumimoji="0" lang="en-US" sz="1000" b="1" i="0" u="none" strike="noStrike" cap="none" normalizeH="0" baseline="0" dirty="0" smtClean="0">
                        <a:ln>
                          <a:noFill/>
                        </a:ln>
                        <a:solidFill>
                          <a:schemeClr val="bg1">
                            <a:lumMod val="75000"/>
                            <a:lumOff val="25000"/>
                          </a:schemeClr>
                        </a:solidFill>
                        <a:effectLst/>
                        <a:latin typeface="Calibri" pitchFamily="34" charset="0"/>
                        <a:cs typeface="Calibri"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FFCB05"/>
                    </a:solidFill>
                  </a:tcPr>
                </a:tc>
              </a:tr>
              <a:tr h="42799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404040"/>
                          </a:solidFill>
                          <a:effectLst/>
                          <a:latin typeface="Calibri" pitchFamily="34" charset="0"/>
                        </a:rPr>
                        <a:t>Toolkit Features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c>
                  <a:txBody>
                    <a:bodyPr/>
                    <a:lstStyle/>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Sample of self service portal for users (Silverlight and ASP.net).</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Web Services for resource (host/network/storage)  provisioning, configuring and managing Hyper-V based Virtual Machines  (VMs).</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Web Services for Server Role {Internet Information Services 7.0 (IIS7), File Transfer Protocol 7 (FTP7), Domain Name System (DNS), Active Directory (AD), Storage, etc.}  provisioning &amp; management.</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Utilization monitoring of Virtual Machines/Hosts.</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Alerts, Events.</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Backup/restore at File, Folder &amp; VM level.</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Software Updates/Installations within user defined timeslots </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All services are JSON (Java Script Object Notation) enabled, to be consumed from JAVA or other technologies in LAMP stack</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Guidance includes whitepapers and Microsoft Office PowerPoint® presentations for installation and configuration; Best Practices for: IIS7, FTP, Microsoft SQL Server® 2005, SQL Server 2008, Storage, AD, Hyper-V, System Center suite of products: Data Protection Manager 2007, Operations Manager 2007, Configuration Manager 2007 R2, and Virtual Machine Manager 2008.</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Guidance on how to consume WCF Services from heterogeneous environments.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c>
                  <a:txBody>
                    <a:bodyPr/>
                    <a:lstStyle/>
                    <a:p>
                      <a:pPr marL="280988" marR="0" lvl="0" indent="-280988"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Calibri" pitchFamily="34" charset="0"/>
                        </a:rPr>
                        <a:t>         </a:t>
                      </a:r>
                      <a:r>
                        <a:rPr kumimoji="0" lang="en-US" sz="1000" b="1" i="0" u="sng" strike="noStrike" cap="none" normalizeH="0" baseline="0" dirty="0" smtClean="0">
                          <a:ln>
                            <a:noFill/>
                          </a:ln>
                          <a:solidFill>
                            <a:srgbClr val="404040"/>
                          </a:solidFill>
                          <a:effectLst/>
                          <a:latin typeface="Calibri" pitchFamily="34" charset="0"/>
                        </a:rPr>
                        <a:t>Automation</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On boarding customer/business unit</a:t>
                      </a:r>
                    </a:p>
                    <a:p>
                      <a:pPr marL="681038" marR="0" lvl="1" indent="-280988" algn="just" defTabSz="914400" rtl="0" eaLnBrk="1" fontAlgn="base" latinLnBrk="0" hangingPunct="1">
                        <a:lnSpc>
                          <a:spcPct val="100000"/>
                        </a:lnSpc>
                        <a:spcBef>
                          <a:spcPct val="0"/>
                        </a:spcBef>
                        <a:spcAft>
                          <a:spcPct val="0"/>
                        </a:spcAft>
                        <a:buClrTx/>
                        <a:buSzTx/>
                        <a:buFont typeface="Courier New" pitchFamily="49" charset="0"/>
                        <a:buChar char="o"/>
                        <a:tabLst/>
                      </a:pPr>
                      <a:r>
                        <a:rPr kumimoji="0" lang="en-US" sz="1000" b="0" i="0" u="none" strike="noStrike" cap="none" normalizeH="0" baseline="0" dirty="0" smtClean="0">
                          <a:ln>
                            <a:noFill/>
                          </a:ln>
                          <a:solidFill>
                            <a:srgbClr val="404040"/>
                          </a:solidFill>
                          <a:effectLst/>
                          <a:latin typeface="Calibri" pitchFamily="34" charset="0"/>
                        </a:rPr>
                        <a:t>Capture IT requirements</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Self service portal for users.</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Batch creation of Virtual Machines (VMs).</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RBAC (Role Based Access Control) system to control access.</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Extensibility UI for configuration with Independent Hardware Vendors (IHVs).</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Chargeback  reports based on user configured parameters.</a:t>
                      </a:r>
                    </a:p>
                    <a:p>
                      <a:pPr marL="280988" marR="0" lvl="0" indent="-280988" algn="just"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404040"/>
                          </a:solidFill>
                          <a:effectLst/>
                          <a:latin typeface="Calibri" pitchFamily="34" charset="0"/>
                        </a:rPr>
                        <a:t>          </a:t>
                      </a:r>
                    </a:p>
                    <a:p>
                      <a:pPr marL="280988" marR="0" lvl="0" indent="-280988"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404040"/>
                          </a:solidFill>
                          <a:effectLst/>
                          <a:latin typeface="Calibri" pitchFamily="34" charset="0"/>
                        </a:rPr>
                        <a:t>         </a:t>
                      </a:r>
                      <a:r>
                        <a:rPr kumimoji="0" lang="en-US" sz="1000" b="1" i="0" u="sng" strike="noStrike" cap="none" normalizeH="0" baseline="0" dirty="0" smtClean="0">
                          <a:ln>
                            <a:noFill/>
                          </a:ln>
                          <a:solidFill>
                            <a:srgbClr val="404040"/>
                          </a:solidFill>
                          <a:effectLst/>
                          <a:latin typeface="Calibri" pitchFamily="34" charset="0"/>
                        </a:rPr>
                        <a:t>Others/Guidance</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Alignment with future version of Virtual Machine Manager (VMM).</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Guidance on fabric readiness.</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Guidance from IPD </a:t>
                      </a:r>
                      <a:r>
                        <a:rPr kumimoji="0" lang="en-US" sz="1000" b="0" i="0" u="none" strike="noStrike" cap="none" normalizeH="0" baseline="0" dirty="0" smtClean="0">
                          <a:ln>
                            <a:noFill/>
                          </a:ln>
                          <a:solidFill>
                            <a:srgbClr val="000000"/>
                          </a:solidFill>
                          <a:effectLst/>
                          <a:latin typeface="Calibri" pitchFamily="34" charset="0"/>
                        </a:rPr>
                        <a:t>(</a:t>
                      </a:r>
                      <a:r>
                        <a:rPr kumimoji="0" lang="en-US" sz="1000" b="0" i="0" u="none" strike="noStrike" cap="none" normalizeH="0" baseline="0" dirty="0" smtClean="0">
                          <a:ln>
                            <a:noFill/>
                          </a:ln>
                          <a:solidFill>
                            <a:srgbClr val="000000"/>
                          </a:solidFill>
                          <a:effectLst/>
                          <a:latin typeface="Calibri" pitchFamily="34" charset="0"/>
                          <a:hlinkClick r:id=""/>
                        </a:rPr>
                        <a:t>Infrastructure Planning &amp; Design</a:t>
                      </a:r>
                      <a:r>
                        <a:rPr kumimoji="0" lang="en-US" sz="1000" b="0" i="0" u="none" strike="noStrike" cap="none" normalizeH="0" baseline="0" dirty="0" smtClean="0">
                          <a:ln>
                            <a:noFill/>
                          </a:ln>
                          <a:solidFill>
                            <a:srgbClr val="000000"/>
                          </a:solidFill>
                          <a:effectLst/>
                          <a:latin typeface="Calibri" pitchFamily="34" charset="0"/>
                        </a:rPr>
                        <a:t>) </a:t>
                      </a:r>
                      <a:r>
                        <a:rPr kumimoji="0" lang="en-US" sz="1000" b="0" i="0" u="none" strike="noStrike" cap="none" normalizeH="0" baseline="0" dirty="0" smtClean="0">
                          <a:ln>
                            <a:noFill/>
                          </a:ln>
                          <a:solidFill>
                            <a:srgbClr val="404040"/>
                          </a:solidFill>
                          <a:effectLst/>
                          <a:latin typeface="Calibri" pitchFamily="34" charset="0"/>
                        </a:rPr>
                        <a:t>series on planning and design.</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Guidance from MOF</a:t>
                      </a:r>
                      <a:r>
                        <a:rPr kumimoji="0" lang="en-US" sz="1000" b="0" i="0" u="none" strike="noStrike" cap="none" normalizeH="0" baseline="0" dirty="0" smtClean="0">
                          <a:ln>
                            <a:noFill/>
                          </a:ln>
                          <a:solidFill>
                            <a:srgbClr val="000000"/>
                          </a:solidFill>
                          <a:effectLst/>
                          <a:latin typeface="Calibri" pitchFamily="34" charset="0"/>
                        </a:rPr>
                        <a:t> (</a:t>
                      </a:r>
                      <a:r>
                        <a:rPr kumimoji="0" lang="en-US" sz="1000" b="0" i="0" u="none" strike="noStrike" cap="none" normalizeH="0" baseline="0" dirty="0" smtClean="0">
                          <a:ln>
                            <a:noFill/>
                          </a:ln>
                          <a:solidFill>
                            <a:srgbClr val="0000FF"/>
                          </a:solidFill>
                          <a:effectLst/>
                          <a:latin typeface="Calibri" pitchFamily="34" charset="0"/>
                          <a:hlinkClick r:id=""/>
                        </a:rPr>
                        <a:t>Microsoft Operations Framework</a:t>
                      </a:r>
                      <a:r>
                        <a:rPr kumimoji="0" lang="en-US" sz="1000" b="0" i="0" u="none" strike="noStrike" cap="none" normalizeH="0" baseline="0" dirty="0" smtClean="0">
                          <a:ln>
                            <a:noFill/>
                          </a:ln>
                          <a:solidFill>
                            <a:srgbClr val="000000"/>
                          </a:solidFill>
                          <a:effectLst/>
                          <a:latin typeface="Calibri" pitchFamily="34" charset="0"/>
                        </a:rPr>
                        <a:t>) </a:t>
                      </a:r>
                      <a:r>
                        <a:rPr kumimoji="0" lang="en-US" sz="1000" b="0" i="0" u="none" strike="noStrike" cap="none" normalizeH="0" baseline="0" dirty="0" smtClean="0">
                          <a:ln>
                            <a:noFill/>
                          </a:ln>
                          <a:solidFill>
                            <a:srgbClr val="404040"/>
                          </a:solidFill>
                          <a:effectLst/>
                          <a:latin typeface="Calibri" pitchFamily="34" charset="0"/>
                        </a:rPr>
                        <a:t>for managing reliability of fabric.</a:t>
                      </a:r>
                    </a:p>
                    <a:p>
                      <a:pPr marL="280988" marR="0" lvl="0" indent="-280988" algn="just" defTabSz="914400" rtl="0" eaLnBrk="1" fontAlgn="base" latinLnBrk="0" hangingPunct="1">
                        <a:lnSpc>
                          <a:spcPct val="100000"/>
                        </a:lnSpc>
                        <a:spcBef>
                          <a:spcPct val="0"/>
                        </a:spcBef>
                        <a:spcAft>
                          <a:spcPct val="0"/>
                        </a:spcAft>
                        <a:buClrTx/>
                        <a:buSzTx/>
                        <a:buFontTx/>
                        <a:buChar char="•"/>
                        <a:tabLst/>
                        <a:defRPr/>
                      </a:pPr>
                      <a:r>
                        <a:rPr kumimoji="0" lang="en-US" sz="1000" b="0" i="0" u="none" strike="noStrike" cap="none" normalizeH="0" baseline="0" dirty="0" smtClean="0">
                          <a:ln>
                            <a:noFill/>
                          </a:ln>
                          <a:solidFill>
                            <a:srgbClr val="404040"/>
                          </a:solidFill>
                          <a:effectLst/>
                          <a:latin typeface="Calibri" pitchFamily="34" charset="0"/>
                        </a:rPr>
                        <a:t> Leverages MAPS </a:t>
                      </a:r>
                      <a:r>
                        <a:rPr kumimoji="0" lang="en-US" sz="1000" b="0" i="0" u="none" strike="noStrike" cap="none" normalizeH="0" baseline="0" dirty="0" smtClean="0">
                          <a:ln>
                            <a:noFill/>
                          </a:ln>
                          <a:solidFill>
                            <a:srgbClr val="000000"/>
                          </a:solidFill>
                          <a:effectLst/>
                          <a:latin typeface="Calibri" pitchFamily="34" charset="0"/>
                        </a:rPr>
                        <a:t>(</a:t>
                      </a:r>
                      <a:r>
                        <a:rPr kumimoji="0" lang="en-US" sz="1000" b="0" i="0" u="none" strike="noStrike" cap="none" normalizeH="0" baseline="0" dirty="0" smtClean="0">
                          <a:ln>
                            <a:noFill/>
                          </a:ln>
                          <a:solidFill>
                            <a:srgbClr val="000000"/>
                          </a:solidFill>
                          <a:effectLst/>
                          <a:latin typeface="Calibri" pitchFamily="34" charset="0"/>
                          <a:hlinkClick r:id="rId2"/>
                        </a:rPr>
                        <a:t>Microsoft Assessment &amp; Planning Solution</a:t>
                      </a:r>
                      <a:r>
                        <a:rPr kumimoji="0" lang="en-US" sz="1000" b="0" i="0" u="none" strike="noStrike" cap="none" normalizeH="0" baseline="0" dirty="0" smtClean="0">
                          <a:ln>
                            <a:noFill/>
                          </a:ln>
                          <a:solidFill>
                            <a:srgbClr val="000000"/>
                          </a:solidFill>
                          <a:effectLst/>
                          <a:latin typeface="Calibri" pitchFamily="34" charset="0"/>
                        </a:rPr>
                        <a:t>) f</a:t>
                      </a:r>
                      <a:r>
                        <a:rPr kumimoji="0" lang="en-US" sz="1000" b="0" i="0" u="none" strike="noStrike" cap="none" normalizeH="0" baseline="0" dirty="0" smtClean="0">
                          <a:ln>
                            <a:noFill/>
                          </a:ln>
                          <a:solidFill>
                            <a:srgbClr val="404040"/>
                          </a:solidFill>
                          <a:effectLst/>
                          <a:latin typeface="Calibri" pitchFamily="34" charset="0"/>
                        </a:rPr>
                        <a:t>or the assessment and fabric readiness, and MDT </a:t>
                      </a:r>
                      <a:r>
                        <a:rPr kumimoji="0" lang="en-US" sz="1000" b="0" i="0" u="none" strike="noStrike" cap="none" normalizeH="0" baseline="0" dirty="0" smtClean="0">
                          <a:ln>
                            <a:noFill/>
                          </a:ln>
                          <a:solidFill>
                            <a:srgbClr val="000000"/>
                          </a:solidFill>
                          <a:effectLst/>
                          <a:latin typeface="Calibri" pitchFamily="34" charset="0"/>
                        </a:rPr>
                        <a:t>(</a:t>
                      </a:r>
                      <a:r>
                        <a:rPr kumimoji="0" lang="en-US" sz="1000" b="0" i="0" u="none" strike="noStrike" cap="none" normalizeH="0" baseline="0" dirty="0" smtClean="0">
                          <a:ln>
                            <a:noFill/>
                          </a:ln>
                          <a:solidFill>
                            <a:srgbClr val="000000"/>
                          </a:solidFill>
                          <a:effectLst/>
                          <a:latin typeface="Calibri" pitchFamily="34" charset="0"/>
                          <a:hlinkClick r:id="rId3"/>
                        </a:rPr>
                        <a:t>Microsoft Deployment Toolkit</a:t>
                      </a:r>
                      <a:r>
                        <a:rPr kumimoji="0" lang="en-US" sz="1000" b="0" i="0" u="none" strike="noStrike" cap="none" normalizeH="0" baseline="0" dirty="0" smtClean="0">
                          <a:ln>
                            <a:noFill/>
                          </a:ln>
                          <a:solidFill>
                            <a:srgbClr val="000000"/>
                          </a:solidFill>
                          <a:effectLst/>
                          <a:latin typeface="Calibri" pitchFamily="34" charset="0"/>
                        </a:rPr>
                        <a:t>) for deployment of hosts.</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MDT host provisioning guidance.</a:t>
                      </a:r>
                    </a:p>
                    <a:p>
                      <a:pPr marL="280988" marR="0" lvl="0" indent="-280988" algn="just" defTabSz="914400" rtl="0" eaLnBrk="1" fontAlgn="base" latinLnBrk="0" hangingPunct="1">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rgbClr val="404040"/>
                          </a:solidFill>
                          <a:effectLst/>
                          <a:latin typeface="Calibri" pitchFamily="34" charset="0"/>
                        </a:rPr>
                        <a:t>MAP assessment survey.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ECCC"/>
                    </a:solidFill>
                  </a:tcPr>
                </a:tc>
              </a:tr>
            </a:tbl>
          </a:graphicData>
        </a:graphic>
      </p:graphicFrame>
      <p:sp>
        <p:nvSpPr>
          <p:cNvPr id="19472" name="TextBox 4"/>
          <p:cNvSpPr txBox="1">
            <a:spLocks noChangeArrowheads="1"/>
          </p:cNvSpPr>
          <p:nvPr/>
        </p:nvSpPr>
        <p:spPr bwMode="auto">
          <a:xfrm>
            <a:off x="152400" y="5791200"/>
            <a:ext cx="8763000" cy="1357295"/>
          </a:xfrm>
          <a:prstGeom prst="rect">
            <a:avLst/>
          </a:prstGeom>
          <a:noFill/>
          <a:ln w="9525">
            <a:noFill/>
            <a:miter lim="800000"/>
            <a:headEnd/>
            <a:tailEnd/>
          </a:ln>
        </p:spPr>
        <p:txBody>
          <a:bodyPr lIns="0" tIns="0" rIns="0" bIns="0">
            <a:spAutoFit/>
          </a:bodyPr>
          <a:lstStyle/>
          <a:p>
            <a:pPr>
              <a:lnSpc>
                <a:spcPct val="90000"/>
              </a:lnSpc>
            </a:pPr>
            <a:r>
              <a:rPr lang="en-US" sz="1600" dirty="0">
                <a:solidFill>
                  <a:srgbClr val="FFC000"/>
                </a:solidFill>
                <a:latin typeface="Calibri" pitchFamily="34" charset="0"/>
              </a:rPr>
              <a:t>Want to know about </a:t>
            </a:r>
            <a:r>
              <a:rPr lang="en-US" sz="1400" dirty="0">
                <a:solidFill>
                  <a:srgbClr val="FFC000"/>
                </a:solidFill>
                <a:latin typeface="Calibri" pitchFamily="34" charset="0"/>
              </a:rPr>
              <a:t>Microsoft’s Cloud Computing Infrastructure? Visit </a:t>
            </a:r>
            <a:r>
              <a:rPr lang="en-US" sz="1400" dirty="0">
                <a:latin typeface="Calibri" pitchFamily="34" charset="0"/>
                <a:hlinkClick r:id="rId3"/>
              </a:rPr>
              <a:t>www.microsoft.com/privatecloud</a:t>
            </a:r>
            <a:r>
              <a:rPr lang="en-US" sz="1400" dirty="0">
                <a:latin typeface="Calibri" pitchFamily="34" charset="0"/>
              </a:rPr>
              <a:t>. </a:t>
            </a:r>
          </a:p>
          <a:p>
            <a:pPr>
              <a:lnSpc>
                <a:spcPct val="90000"/>
              </a:lnSpc>
            </a:pPr>
            <a:r>
              <a:rPr lang="en-US" sz="1400" dirty="0">
                <a:latin typeface="Calibri" pitchFamily="34" charset="0"/>
              </a:rPr>
              <a:t> </a:t>
            </a:r>
            <a:r>
              <a:rPr lang="en-US" sz="1400" dirty="0">
                <a:solidFill>
                  <a:srgbClr val="FFC000"/>
                </a:solidFill>
                <a:latin typeface="Calibri" pitchFamily="34" charset="0"/>
              </a:rPr>
              <a:t>Have A Question? Write to </a:t>
            </a:r>
            <a:r>
              <a:rPr lang="en-US" sz="1400" b="1" dirty="0" smtClean="0">
                <a:latin typeface="Calibri" pitchFamily="34" charset="0"/>
                <a:cs typeface="Calibri" pitchFamily="34" charset="0"/>
              </a:rPr>
              <a:t>Cloud Infrastructure Talk </a:t>
            </a:r>
            <a:r>
              <a:rPr lang="en-US" sz="1400" dirty="0" smtClean="0">
                <a:latin typeface="Calibri" pitchFamily="34" charset="0"/>
                <a:cs typeface="Calibri" pitchFamily="34" charset="0"/>
              </a:rPr>
              <a:t>at</a:t>
            </a:r>
            <a:r>
              <a:rPr lang="en-US" sz="1400" b="1" dirty="0" smtClean="0">
                <a:latin typeface="Calibri" pitchFamily="34" charset="0"/>
                <a:cs typeface="Calibri" pitchFamily="34" charset="0"/>
              </a:rPr>
              <a:t> </a:t>
            </a:r>
            <a:r>
              <a:rPr lang="en-US" sz="1400" dirty="0" smtClean="0">
                <a:latin typeface="Calibri" pitchFamily="34" charset="0"/>
                <a:cs typeface="Calibri" pitchFamily="34" charset="0"/>
                <a:hlinkClick r:id="rId4"/>
              </a:rPr>
              <a:t>cloudinf@microsoft.com</a:t>
            </a:r>
            <a:endParaRPr lang="en-US" sz="1400" dirty="0">
              <a:latin typeface="Calibri" pitchFamily="34" charset="0"/>
              <a:cs typeface="Calibri" pitchFamily="34" charset="0"/>
            </a:endParaRPr>
          </a:p>
          <a:p>
            <a:endParaRPr lang="en-US" sz="900" dirty="0">
              <a:latin typeface="Calibri" pitchFamily="34" charset="0"/>
              <a:ea typeface="Calibri" pitchFamily="34" charset="0"/>
              <a:cs typeface="Times New Roman" pitchFamily="18" charset="0"/>
            </a:endParaRPr>
          </a:p>
          <a:p>
            <a:pPr algn="just"/>
            <a:r>
              <a:rPr lang="en-US" sz="900" dirty="0">
                <a:latin typeface="Calibri" pitchFamily="34" charset="0"/>
                <a:ea typeface="Calibri" pitchFamily="34" charset="0"/>
                <a:cs typeface="Times New Roman" pitchFamily="18" charset="0"/>
              </a:rPr>
              <a:t>Copyright </a:t>
            </a:r>
            <a:r>
              <a:rPr lang="en-US" sz="900" dirty="0">
                <a:latin typeface="Symbol" pitchFamily="18" charset="2"/>
                <a:ea typeface="Calibri" pitchFamily="34" charset="0"/>
                <a:cs typeface="Times New Roman" pitchFamily="18" charset="0"/>
              </a:rPr>
              <a:t>Ó</a:t>
            </a:r>
            <a:r>
              <a:rPr lang="en-US" sz="900" dirty="0">
                <a:latin typeface="Verdana" pitchFamily="34" charset="0"/>
                <a:ea typeface="Calibri" pitchFamily="34" charset="0"/>
                <a:cs typeface="Times New Roman" pitchFamily="18" charset="0"/>
              </a:rPr>
              <a:t> </a:t>
            </a:r>
            <a:r>
              <a:rPr lang="en-US" sz="900" dirty="0" smtClean="0">
                <a:latin typeface="Calibri" pitchFamily="34" charset="0"/>
                <a:ea typeface="Calibri" pitchFamily="34" charset="0"/>
                <a:cs typeface="Times New Roman" pitchFamily="18" charset="0"/>
              </a:rPr>
              <a:t>2010 </a:t>
            </a:r>
            <a:r>
              <a:rPr lang="en-US" sz="900" dirty="0">
                <a:latin typeface="Calibri" pitchFamily="34" charset="0"/>
                <a:ea typeface="Calibri" pitchFamily="34" charset="0"/>
                <a:cs typeface="Times New Roman" pitchFamily="18" charset="0"/>
              </a:rPr>
              <a:t>Microsoft Corporation.  All rights reserved. </a:t>
            </a:r>
          </a:p>
          <a:p>
            <a:pPr algn="just"/>
            <a:r>
              <a:rPr lang="en-US" sz="900" dirty="0">
                <a:latin typeface="Calibri" pitchFamily="34" charset="0"/>
                <a:ea typeface="Calibri" pitchFamily="34" charset="0"/>
                <a:cs typeface="Times New Roman" pitchFamily="18" charset="0"/>
              </a:rPr>
              <a:t>Microsoft, Azure and Windows are trademarks of the Microsoft group of companies.  All other trademarks are property of their respective owners. This document is for informational purposes only.  Microsoft makes no warranties, express, implied or statutory, as to the information in this document.</a:t>
            </a:r>
          </a:p>
          <a:p>
            <a:pPr>
              <a:lnSpc>
                <a:spcPct val="90000"/>
              </a:lnSpc>
            </a:pPr>
            <a:endParaRPr lang="en-US" sz="1400" dirty="0">
              <a:latin typeface="Calibri" pitchFamily="34" charset="0"/>
            </a:endParaRPr>
          </a:p>
          <a:p>
            <a:pPr>
              <a:lnSpc>
                <a:spcPct val="90000"/>
              </a:lnSpc>
            </a:pPr>
            <a:endParaRPr lang="en-US" sz="1400" dirty="0">
              <a:latin typeface="Calibri" pitchFamily="34" charset="0"/>
            </a:endParaRPr>
          </a:p>
        </p:txBody>
      </p:sp>
      <p:pic>
        <p:nvPicPr>
          <p:cNvPr id="19473" name="Picture 5" descr="Virtualization_r.png"/>
          <p:cNvPicPr>
            <a:picLocks noChangeAspect="1" noChangeArrowheads="1"/>
          </p:cNvPicPr>
          <p:nvPr/>
        </p:nvPicPr>
        <p:blipFill>
          <a:blip r:embed="rId5" cstate="print"/>
          <a:srcRect/>
          <a:stretch>
            <a:fillRect/>
          </a:stretch>
        </p:blipFill>
        <p:spPr bwMode="auto">
          <a:xfrm>
            <a:off x="6096000" y="0"/>
            <a:ext cx="2870200" cy="361950"/>
          </a:xfrm>
          <a:prstGeom prst="rect">
            <a:avLst/>
          </a:prstGeom>
          <a:noFill/>
          <a:ln w="9525">
            <a:noFill/>
            <a:miter lim="800000"/>
            <a:headEnd/>
            <a:tailEnd/>
          </a:ln>
        </p:spPr>
      </p:pic>
    </p:spTree>
  </p:cSld>
  <p:clrMapOvr>
    <a:masterClrMapping/>
  </p:clrMapOvr>
  <p:transition>
    <p:fade/>
  </p:transition>
</p:sld>
</file>

<file path=ppt/theme/theme1.xml><?xml version="1.0" encoding="utf-8"?>
<a:theme xmlns:a="http://schemas.openxmlformats.org/drawingml/2006/main" name="MMS_Microsoft_Management_Summit_Breakout_16x9">
  <a:themeElements>
    <a:clrScheme name="MMS Colors">
      <a:dk1>
        <a:sysClr val="windowText" lastClr="000000"/>
      </a:dk1>
      <a:lt1>
        <a:sysClr val="window" lastClr="FFFFFF"/>
      </a:lt1>
      <a:dk2>
        <a:srgbClr val="000000"/>
      </a:dk2>
      <a:lt2>
        <a:srgbClr val="8CBA6A"/>
      </a:lt2>
      <a:accent1>
        <a:srgbClr val="F37C38"/>
      </a:accent1>
      <a:accent2>
        <a:srgbClr val="276DA1"/>
      </a:accent2>
      <a:accent3>
        <a:srgbClr val="7DC466"/>
      </a:accent3>
      <a:accent4>
        <a:srgbClr val="FFCB05"/>
      </a:accent4>
      <a:accent5>
        <a:srgbClr val="677A8C"/>
      </a:accent5>
      <a:accent6>
        <a:srgbClr val="6AA2CC"/>
      </a:accent6>
      <a:hlink>
        <a:srgbClr val="7DC466"/>
      </a:hlink>
      <a:folHlink>
        <a:srgbClr val="C2A874"/>
      </a:folHlink>
    </a:clrScheme>
    <a:fontScheme name="Blue-Purple TT">
      <a:majorFont>
        <a:latin typeface="Segoe"/>
        <a:ea typeface=""/>
        <a:cs typeface=""/>
      </a:majorFont>
      <a:minorFont>
        <a:latin typeface="Segoe"/>
        <a:ea typeface=""/>
        <a:cs typeface=""/>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lIns="0" tIns="0" rIns="0" bIns="0" rtlCol="0">
        <a:spAutoFit/>
      </a:bodyPr>
      <a:lstStyle>
        <a:defPPr>
          <a:lnSpc>
            <a:spcPct val="90000"/>
          </a:lnSpc>
          <a:defRPr sz="1800" dirty="0" smtClean="0"/>
        </a:defPPr>
      </a:lstStyle>
    </a:txDef>
  </a:objectDefaults>
  <a:extraClrSchemeLst/>
</a:theme>
</file>

<file path=docProps/app.xml><?xml version="1.0" encoding="utf-8"?>
<Properties xmlns="http://schemas.openxmlformats.org/officeDocument/2006/extended-properties" xmlns:vt="http://schemas.openxmlformats.org/officeDocument/2006/docPropsVTypes">
  <TotalTime>149</TotalTime>
  <Words>894</Words>
  <Application>Microsoft Office PowerPoint</Application>
  <PresentationFormat>On-screen Show (4:3)</PresentationFormat>
  <Paragraphs>76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MMS_Microsoft_Management_Summit_Breakout_16x9</vt:lpstr>
      <vt:lpstr>How Do The Dynamic Datacenter Toolkits Compare?</vt:lpstr>
      <vt:lpstr>How Do The Dynamic Datacenter Toolkits Compare?</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Dynamic Data Center Toolkits: Comparison Table</dc:title>
  <dc:creator>Ayesha Sheikh</dc:creator>
  <cp:lastModifiedBy>Ayesha Sheikh</cp:lastModifiedBy>
  <cp:revision>29</cp:revision>
  <dcterms:created xsi:type="dcterms:W3CDTF">2009-10-05T17:17:00Z</dcterms:created>
  <dcterms:modified xsi:type="dcterms:W3CDTF">2010-05-26T19:34:38Z</dcterms:modified>
</cp:coreProperties>
</file>