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3"/>
    <p:sldMasterId id="2147483764" r:id="rId4"/>
  </p:sldMasterIdLst>
  <p:notesMasterIdLst>
    <p:notesMasterId r:id="rId32"/>
  </p:notesMasterIdLst>
  <p:handoutMasterIdLst>
    <p:handoutMasterId r:id="rId33"/>
  </p:handoutMasterIdLst>
  <p:sldIdLst>
    <p:sldId id="429" r:id="rId5"/>
    <p:sldId id="431" r:id="rId6"/>
    <p:sldId id="416" r:id="rId7"/>
    <p:sldId id="417" r:id="rId8"/>
    <p:sldId id="442" r:id="rId9"/>
    <p:sldId id="395" r:id="rId10"/>
    <p:sldId id="428" r:id="rId11"/>
    <p:sldId id="396" r:id="rId12"/>
    <p:sldId id="397" r:id="rId13"/>
    <p:sldId id="418" r:id="rId14"/>
    <p:sldId id="399" r:id="rId15"/>
    <p:sldId id="400" r:id="rId16"/>
    <p:sldId id="401" r:id="rId17"/>
    <p:sldId id="425" r:id="rId18"/>
    <p:sldId id="419" r:id="rId19"/>
    <p:sldId id="404" r:id="rId20"/>
    <p:sldId id="405" r:id="rId21"/>
    <p:sldId id="406" r:id="rId22"/>
    <p:sldId id="407" r:id="rId23"/>
    <p:sldId id="424" r:id="rId24"/>
    <p:sldId id="426" r:id="rId25"/>
    <p:sldId id="409" r:id="rId26"/>
    <p:sldId id="423" r:id="rId27"/>
    <p:sldId id="414" r:id="rId28"/>
    <p:sldId id="415" r:id="rId29"/>
    <p:sldId id="441" r:id="rId30"/>
    <p:sldId id="430" r:id="rId31"/>
  </p:sldIdLst>
  <p:sldSz cx="9144000" cy="6858000" type="screen4x3"/>
  <p:notesSz cx="6858000" cy="91440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rmohrman" initials="rm" lastIdx="1" clrIdx="1"/>
  <p:cmAuthor id="2" name="Business User " initials="MSOffice"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9900"/>
    <a:srgbClr val="FFFFCC"/>
    <a:srgbClr val="27728D"/>
    <a:srgbClr val="3BA4C9"/>
    <a:srgbClr val="000000"/>
    <a:srgbClr val="FFCC99"/>
    <a:srgbClr val="FF9900"/>
    <a:srgbClr val="FFCC66"/>
    <a:srgbClr val="99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646" autoAdjust="0"/>
    <p:restoredTop sz="68864" autoAdjust="0"/>
  </p:normalViewPr>
  <p:slideViewPr>
    <p:cSldViewPr snapToGrid="0">
      <p:cViewPr>
        <p:scale>
          <a:sx n="80" d="100"/>
          <a:sy n="80" d="100"/>
        </p:scale>
        <p:origin x="-510" y="126"/>
      </p:cViewPr>
      <p:guideLst>
        <p:guide orient="horz" pos="139"/>
        <p:guide orient="horz" pos="892"/>
        <p:guide orient="horz" pos="1197"/>
        <p:guide orient="horz" pos="1939"/>
        <p:guide orient="horz" pos="4177"/>
        <p:guide orient="horz" pos="1485"/>
        <p:guide pos="2879"/>
        <p:guide pos="232"/>
        <p:guide pos="455"/>
        <p:guide pos="5528"/>
        <p:guide pos="5299"/>
      </p:guideLst>
    </p:cSldViewPr>
  </p:slideViewPr>
  <p:notesTextViewPr>
    <p:cViewPr>
      <p:scale>
        <a:sx n="100" d="100"/>
        <a:sy n="100" d="100"/>
      </p:scale>
      <p:origin x="0" y="0"/>
    </p:cViewPr>
  </p:notesTextViewPr>
  <p:sorterViewPr>
    <p:cViewPr>
      <p:scale>
        <a:sx n="74" d="100"/>
        <a:sy n="74" d="100"/>
      </p:scale>
      <p:origin x="0" y="0"/>
    </p:cViewPr>
  </p:sorterViewPr>
  <p:notesViewPr>
    <p:cSldViewPr snapToGrid="0" showGuides="1">
      <p:cViewPr varScale="1">
        <p:scale>
          <a:sx n="96" d="100"/>
          <a:sy n="96" d="100"/>
        </p:scale>
        <p:origin x="-36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F7A51-1042-4903-AC87-FE79686D3567}" type="doc">
      <dgm:prSet loTypeId="urn:microsoft.com/office/officeart/2005/8/layout/hierarchy4" loCatId="relationship" qsTypeId="urn:microsoft.com/office/officeart/2005/8/quickstyle/3d2" qsCatId="3D" csTypeId="urn:microsoft.com/office/officeart/2005/8/colors/accent1_5" csCatId="accent1" phldr="1"/>
      <dgm:spPr/>
      <dgm:t>
        <a:bodyPr/>
        <a:lstStyle/>
        <a:p>
          <a:endParaRPr lang="en-US"/>
        </a:p>
      </dgm:t>
    </dgm:pt>
    <dgm:pt modelId="{83A81437-D4CB-43EB-A344-3BCCA1B68A2C}">
      <dgm:prSet phldrT="[Text]"/>
      <dgm:spPr/>
      <dgm:t>
        <a:bodyPr/>
        <a:lstStyle/>
        <a:p>
          <a:endParaRPr lang="en-US" dirty="0"/>
        </a:p>
      </dgm:t>
    </dgm:pt>
    <dgm:pt modelId="{40B752DB-AD53-491B-B15B-7CD45ACDFECC}" type="parTrans" cxnId="{75AD1BF7-F533-4930-BA77-EA428E86A9F9}">
      <dgm:prSet/>
      <dgm:spPr/>
      <dgm:t>
        <a:bodyPr/>
        <a:lstStyle/>
        <a:p>
          <a:endParaRPr lang="en-US"/>
        </a:p>
      </dgm:t>
    </dgm:pt>
    <dgm:pt modelId="{1E570B5C-FF86-40AE-B615-DD8084D24A87}" type="sibTrans" cxnId="{75AD1BF7-F533-4930-BA77-EA428E86A9F9}">
      <dgm:prSet/>
      <dgm:spPr/>
      <dgm:t>
        <a:bodyPr/>
        <a:lstStyle/>
        <a:p>
          <a:endParaRPr lang="en-US"/>
        </a:p>
      </dgm:t>
    </dgm:pt>
    <dgm:pt modelId="{B24373EF-6F76-42F2-940E-DD8EC2ACFD11}">
      <dgm:prSet phldrT="[Text]"/>
      <dgm:spPr/>
      <dgm:t>
        <a:bodyPr/>
        <a:lstStyle/>
        <a:p>
          <a:r>
            <a:rPr lang="en-US" dirty="0" smtClean="0"/>
            <a:t> </a:t>
          </a:r>
          <a:endParaRPr lang="en-US" dirty="0"/>
        </a:p>
      </dgm:t>
    </dgm:pt>
    <dgm:pt modelId="{DE923F9E-BBA6-4514-ABEC-5C8A7F9AF6C8}" type="parTrans" cxnId="{C4F1E56D-712A-4536-970A-ECB55D35A087}">
      <dgm:prSet/>
      <dgm:spPr/>
      <dgm:t>
        <a:bodyPr/>
        <a:lstStyle/>
        <a:p>
          <a:endParaRPr lang="en-US"/>
        </a:p>
      </dgm:t>
    </dgm:pt>
    <dgm:pt modelId="{AAD3A07F-D8FE-4E3E-B43D-D84A320658D4}" type="sibTrans" cxnId="{C4F1E56D-712A-4536-970A-ECB55D35A087}">
      <dgm:prSet/>
      <dgm:spPr/>
      <dgm:t>
        <a:bodyPr/>
        <a:lstStyle/>
        <a:p>
          <a:endParaRPr lang="en-US"/>
        </a:p>
      </dgm:t>
    </dgm:pt>
    <dgm:pt modelId="{01A13588-8D53-46CA-A457-4E42C0F85864}">
      <dgm:prSet phldrT="[Text]"/>
      <dgm:spPr/>
      <dgm:t>
        <a:bodyPr/>
        <a:lstStyle/>
        <a:p>
          <a:r>
            <a:rPr lang="en-US" dirty="0" smtClean="0"/>
            <a:t> </a:t>
          </a:r>
          <a:endParaRPr lang="en-US" dirty="0"/>
        </a:p>
      </dgm:t>
    </dgm:pt>
    <dgm:pt modelId="{A1442556-8B8C-464B-9C47-C26E372833F4}" type="parTrans" cxnId="{FA2C6741-59FA-4CB6-BF7D-D5D2B4603DFC}">
      <dgm:prSet/>
      <dgm:spPr/>
      <dgm:t>
        <a:bodyPr/>
        <a:lstStyle/>
        <a:p>
          <a:endParaRPr lang="en-US"/>
        </a:p>
      </dgm:t>
    </dgm:pt>
    <dgm:pt modelId="{402AC3C4-A6EA-457F-B195-43C3CFBD63BE}" type="sibTrans" cxnId="{FA2C6741-59FA-4CB6-BF7D-D5D2B4603DFC}">
      <dgm:prSet/>
      <dgm:spPr/>
      <dgm:t>
        <a:bodyPr/>
        <a:lstStyle/>
        <a:p>
          <a:endParaRPr lang="en-US"/>
        </a:p>
      </dgm:t>
    </dgm:pt>
    <dgm:pt modelId="{C4BEB941-E98E-4FB5-BF76-47883AF16491}">
      <dgm:prSet phldrT="[Text]"/>
      <dgm:spPr/>
      <dgm:t>
        <a:bodyPr/>
        <a:lstStyle/>
        <a:p>
          <a:r>
            <a:rPr lang="en-US" dirty="0" smtClean="0"/>
            <a:t> </a:t>
          </a:r>
          <a:endParaRPr lang="en-US" dirty="0"/>
        </a:p>
      </dgm:t>
    </dgm:pt>
    <dgm:pt modelId="{646A132C-EBAF-42F2-BBA2-DBE6B6CBC0EC}" type="sibTrans" cxnId="{C316461D-718A-4330-9427-B05634A8AC52}">
      <dgm:prSet/>
      <dgm:spPr/>
      <dgm:t>
        <a:bodyPr/>
        <a:lstStyle/>
        <a:p>
          <a:endParaRPr lang="en-US"/>
        </a:p>
      </dgm:t>
    </dgm:pt>
    <dgm:pt modelId="{43A7A899-5114-4A75-8014-ECEC6B0E39DC}" type="parTrans" cxnId="{C316461D-718A-4330-9427-B05634A8AC52}">
      <dgm:prSet/>
      <dgm:spPr/>
      <dgm:t>
        <a:bodyPr/>
        <a:lstStyle/>
        <a:p>
          <a:endParaRPr lang="en-US"/>
        </a:p>
      </dgm:t>
    </dgm:pt>
    <dgm:pt modelId="{4BEBA238-F43E-4811-9AC7-E7F5FD93C49C}" type="pres">
      <dgm:prSet presAssocID="{D2FF7A51-1042-4903-AC87-FE79686D3567}" presName="Name0" presStyleCnt="0">
        <dgm:presLayoutVars>
          <dgm:chPref val="1"/>
          <dgm:dir/>
          <dgm:animOne val="branch"/>
          <dgm:animLvl val="lvl"/>
          <dgm:resizeHandles/>
        </dgm:presLayoutVars>
      </dgm:prSet>
      <dgm:spPr/>
      <dgm:t>
        <a:bodyPr/>
        <a:lstStyle/>
        <a:p>
          <a:endParaRPr lang="en-US"/>
        </a:p>
      </dgm:t>
    </dgm:pt>
    <dgm:pt modelId="{7C1AF177-8484-4C1C-83E6-F9CFE5B145F8}" type="pres">
      <dgm:prSet presAssocID="{83A81437-D4CB-43EB-A344-3BCCA1B68A2C}" presName="vertOne" presStyleCnt="0"/>
      <dgm:spPr/>
    </dgm:pt>
    <dgm:pt modelId="{9F04AAA1-EC20-4E6F-8810-6BDE8118AC9A}" type="pres">
      <dgm:prSet presAssocID="{83A81437-D4CB-43EB-A344-3BCCA1B68A2C}" presName="txOne" presStyleLbl="node0" presStyleIdx="0" presStyleCnt="1" custScaleY="52507" custLinFactNeighborX="19" custLinFactNeighborY="-65976">
        <dgm:presLayoutVars>
          <dgm:chPref val="3"/>
        </dgm:presLayoutVars>
      </dgm:prSet>
      <dgm:spPr/>
      <dgm:t>
        <a:bodyPr/>
        <a:lstStyle/>
        <a:p>
          <a:endParaRPr lang="en-US"/>
        </a:p>
      </dgm:t>
    </dgm:pt>
    <dgm:pt modelId="{6DFB7EBA-9416-4C7B-B219-3C5579189C1D}" type="pres">
      <dgm:prSet presAssocID="{83A81437-D4CB-43EB-A344-3BCCA1B68A2C}" presName="parTransOne" presStyleCnt="0"/>
      <dgm:spPr/>
    </dgm:pt>
    <dgm:pt modelId="{51E45DBF-D3AB-46BF-A570-CE74136F81D6}" type="pres">
      <dgm:prSet presAssocID="{83A81437-D4CB-43EB-A344-3BCCA1B68A2C}" presName="horzOne" presStyleCnt="0"/>
      <dgm:spPr/>
    </dgm:pt>
    <dgm:pt modelId="{A53E307A-5767-4910-BE92-740C45AA7035}" type="pres">
      <dgm:prSet presAssocID="{B24373EF-6F76-42F2-940E-DD8EC2ACFD11}" presName="vertTwo" presStyleCnt="0"/>
      <dgm:spPr/>
    </dgm:pt>
    <dgm:pt modelId="{5A940CE0-B978-44F9-9F07-8A70FE4277E2}" type="pres">
      <dgm:prSet presAssocID="{B24373EF-6F76-42F2-940E-DD8EC2ACFD11}" presName="txTwo" presStyleLbl="node2" presStyleIdx="0" presStyleCnt="1" custScaleX="100156" custScaleY="53581">
        <dgm:presLayoutVars>
          <dgm:chPref val="3"/>
        </dgm:presLayoutVars>
      </dgm:prSet>
      <dgm:spPr/>
      <dgm:t>
        <a:bodyPr/>
        <a:lstStyle/>
        <a:p>
          <a:endParaRPr lang="en-US"/>
        </a:p>
      </dgm:t>
    </dgm:pt>
    <dgm:pt modelId="{A6BBFCC7-2647-4E82-A599-464B4DA30CC2}" type="pres">
      <dgm:prSet presAssocID="{B24373EF-6F76-42F2-940E-DD8EC2ACFD11}" presName="parTransTwo" presStyleCnt="0"/>
      <dgm:spPr/>
    </dgm:pt>
    <dgm:pt modelId="{7102904F-9DA6-479E-B4D3-AB1DC3930713}" type="pres">
      <dgm:prSet presAssocID="{B24373EF-6F76-42F2-940E-DD8EC2ACFD11}" presName="horzTwo" presStyleCnt="0"/>
      <dgm:spPr/>
    </dgm:pt>
    <dgm:pt modelId="{C5DF967D-8B4D-4D8E-81BC-4797B5320CC5}" type="pres">
      <dgm:prSet presAssocID="{01A13588-8D53-46CA-A457-4E42C0F85864}" presName="vertThree" presStyleCnt="0"/>
      <dgm:spPr/>
    </dgm:pt>
    <dgm:pt modelId="{AAFC26FC-5D1B-4560-84A0-B6320ABAF175}" type="pres">
      <dgm:prSet presAssocID="{01A13588-8D53-46CA-A457-4E42C0F85864}" presName="txThree" presStyleLbl="node3" presStyleIdx="0" presStyleCnt="2" custScaleY="108900">
        <dgm:presLayoutVars>
          <dgm:chPref val="3"/>
        </dgm:presLayoutVars>
      </dgm:prSet>
      <dgm:spPr/>
      <dgm:t>
        <a:bodyPr/>
        <a:lstStyle/>
        <a:p>
          <a:endParaRPr lang="en-US"/>
        </a:p>
      </dgm:t>
    </dgm:pt>
    <dgm:pt modelId="{C5928EB4-1365-4D1B-B7BA-ADA37B631B1A}" type="pres">
      <dgm:prSet presAssocID="{01A13588-8D53-46CA-A457-4E42C0F85864}" presName="horzThree" presStyleCnt="0"/>
      <dgm:spPr/>
    </dgm:pt>
    <dgm:pt modelId="{D6DFC0C9-0A7F-42FF-B7AF-C6BAC2001BB7}" type="pres">
      <dgm:prSet presAssocID="{402AC3C4-A6EA-457F-B195-43C3CFBD63BE}" presName="sibSpaceThree" presStyleCnt="0"/>
      <dgm:spPr/>
    </dgm:pt>
    <dgm:pt modelId="{184268F0-EE0A-4D97-9896-BA76CC8CD534}" type="pres">
      <dgm:prSet presAssocID="{C4BEB941-E98E-4FB5-BF76-47883AF16491}" presName="vertThree" presStyleCnt="0"/>
      <dgm:spPr/>
    </dgm:pt>
    <dgm:pt modelId="{A8033DBA-48B0-4FC7-998B-2C3DB18FA843}" type="pres">
      <dgm:prSet presAssocID="{C4BEB941-E98E-4FB5-BF76-47883AF16491}" presName="txThree" presStyleLbl="node3" presStyleIdx="1" presStyleCnt="2" custScaleY="107885" custLinFactNeighborY="1111">
        <dgm:presLayoutVars>
          <dgm:chPref val="3"/>
        </dgm:presLayoutVars>
      </dgm:prSet>
      <dgm:spPr/>
      <dgm:t>
        <a:bodyPr/>
        <a:lstStyle/>
        <a:p>
          <a:endParaRPr lang="en-US"/>
        </a:p>
      </dgm:t>
    </dgm:pt>
    <dgm:pt modelId="{AE64C2F8-F17F-4486-87EA-4BB976BE5277}" type="pres">
      <dgm:prSet presAssocID="{C4BEB941-E98E-4FB5-BF76-47883AF16491}" presName="horzThree" presStyleCnt="0"/>
      <dgm:spPr/>
    </dgm:pt>
  </dgm:ptLst>
  <dgm:cxnLst>
    <dgm:cxn modelId="{C4F1E56D-712A-4536-970A-ECB55D35A087}" srcId="{83A81437-D4CB-43EB-A344-3BCCA1B68A2C}" destId="{B24373EF-6F76-42F2-940E-DD8EC2ACFD11}" srcOrd="0" destOrd="0" parTransId="{DE923F9E-BBA6-4514-ABEC-5C8A7F9AF6C8}" sibTransId="{AAD3A07F-D8FE-4E3E-B43D-D84A320658D4}"/>
    <dgm:cxn modelId="{B64ECA3A-1BC6-4DB6-9AA9-C344F627B6F8}" type="presOf" srcId="{C4BEB941-E98E-4FB5-BF76-47883AF16491}" destId="{A8033DBA-48B0-4FC7-998B-2C3DB18FA843}" srcOrd="0" destOrd="0" presId="urn:microsoft.com/office/officeart/2005/8/layout/hierarchy4"/>
    <dgm:cxn modelId="{5019B963-16C0-47CC-8A4A-A620234BD6AD}" type="presOf" srcId="{D2FF7A51-1042-4903-AC87-FE79686D3567}" destId="{4BEBA238-F43E-4811-9AC7-E7F5FD93C49C}" srcOrd="0" destOrd="0" presId="urn:microsoft.com/office/officeart/2005/8/layout/hierarchy4"/>
    <dgm:cxn modelId="{CABFC681-C5A6-41A3-9518-B239F3A37B84}" type="presOf" srcId="{B24373EF-6F76-42F2-940E-DD8EC2ACFD11}" destId="{5A940CE0-B978-44F9-9F07-8A70FE4277E2}" srcOrd="0" destOrd="0" presId="urn:microsoft.com/office/officeart/2005/8/layout/hierarchy4"/>
    <dgm:cxn modelId="{75AD1BF7-F533-4930-BA77-EA428E86A9F9}" srcId="{D2FF7A51-1042-4903-AC87-FE79686D3567}" destId="{83A81437-D4CB-43EB-A344-3BCCA1B68A2C}" srcOrd="0" destOrd="0" parTransId="{40B752DB-AD53-491B-B15B-7CD45ACDFECC}" sibTransId="{1E570B5C-FF86-40AE-B615-DD8084D24A87}"/>
    <dgm:cxn modelId="{DF5910B8-6C88-4267-93E0-91A6FC800AB4}" type="presOf" srcId="{83A81437-D4CB-43EB-A344-3BCCA1B68A2C}" destId="{9F04AAA1-EC20-4E6F-8810-6BDE8118AC9A}" srcOrd="0" destOrd="0" presId="urn:microsoft.com/office/officeart/2005/8/layout/hierarchy4"/>
    <dgm:cxn modelId="{C316461D-718A-4330-9427-B05634A8AC52}" srcId="{B24373EF-6F76-42F2-940E-DD8EC2ACFD11}" destId="{C4BEB941-E98E-4FB5-BF76-47883AF16491}" srcOrd="1" destOrd="0" parTransId="{43A7A899-5114-4A75-8014-ECEC6B0E39DC}" sibTransId="{646A132C-EBAF-42F2-BBA2-DBE6B6CBC0EC}"/>
    <dgm:cxn modelId="{60024355-600E-485E-B012-C5DDE3556673}" type="presOf" srcId="{01A13588-8D53-46CA-A457-4E42C0F85864}" destId="{AAFC26FC-5D1B-4560-84A0-B6320ABAF175}" srcOrd="0" destOrd="0" presId="urn:microsoft.com/office/officeart/2005/8/layout/hierarchy4"/>
    <dgm:cxn modelId="{FA2C6741-59FA-4CB6-BF7D-D5D2B4603DFC}" srcId="{B24373EF-6F76-42F2-940E-DD8EC2ACFD11}" destId="{01A13588-8D53-46CA-A457-4E42C0F85864}" srcOrd="0" destOrd="0" parTransId="{A1442556-8B8C-464B-9C47-C26E372833F4}" sibTransId="{402AC3C4-A6EA-457F-B195-43C3CFBD63BE}"/>
    <dgm:cxn modelId="{F72C22FB-DB47-44A2-8217-7B006F6017C4}" type="presParOf" srcId="{4BEBA238-F43E-4811-9AC7-E7F5FD93C49C}" destId="{7C1AF177-8484-4C1C-83E6-F9CFE5B145F8}" srcOrd="0" destOrd="0" presId="urn:microsoft.com/office/officeart/2005/8/layout/hierarchy4"/>
    <dgm:cxn modelId="{3F150CF7-78C1-41E4-BA9E-F0ABA528FCA8}" type="presParOf" srcId="{7C1AF177-8484-4C1C-83E6-F9CFE5B145F8}" destId="{9F04AAA1-EC20-4E6F-8810-6BDE8118AC9A}" srcOrd="0" destOrd="0" presId="urn:microsoft.com/office/officeart/2005/8/layout/hierarchy4"/>
    <dgm:cxn modelId="{F03B61AB-360A-4FE4-A3B1-F8533C9C4EF0}" type="presParOf" srcId="{7C1AF177-8484-4C1C-83E6-F9CFE5B145F8}" destId="{6DFB7EBA-9416-4C7B-B219-3C5579189C1D}" srcOrd="1" destOrd="0" presId="urn:microsoft.com/office/officeart/2005/8/layout/hierarchy4"/>
    <dgm:cxn modelId="{83CE96C9-E54F-4098-B133-9B74B53B0A78}" type="presParOf" srcId="{7C1AF177-8484-4C1C-83E6-F9CFE5B145F8}" destId="{51E45DBF-D3AB-46BF-A570-CE74136F81D6}" srcOrd="2" destOrd="0" presId="urn:microsoft.com/office/officeart/2005/8/layout/hierarchy4"/>
    <dgm:cxn modelId="{1F2F9578-B179-4326-9E40-787DCE5BB661}" type="presParOf" srcId="{51E45DBF-D3AB-46BF-A570-CE74136F81D6}" destId="{A53E307A-5767-4910-BE92-740C45AA7035}" srcOrd="0" destOrd="0" presId="urn:microsoft.com/office/officeart/2005/8/layout/hierarchy4"/>
    <dgm:cxn modelId="{9228B268-BAEA-4F60-9012-533B58FC8174}" type="presParOf" srcId="{A53E307A-5767-4910-BE92-740C45AA7035}" destId="{5A940CE0-B978-44F9-9F07-8A70FE4277E2}" srcOrd="0" destOrd="0" presId="urn:microsoft.com/office/officeart/2005/8/layout/hierarchy4"/>
    <dgm:cxn modelId="{A1AF6EF9-34B1-416B-99B5-8B0CD624775B}" type="presParOf" srcId="{A53E307A-5767-4910-BE92-740C45AA7035}" destId="{A6BBFCC7-2647-4E82-A599-464B4DA30CC2}" srcOrd="1" destOrd="0" presId="urn:microsoft.com/office/officeart/2005/8/layout/hierarchy4"/>
    <dgm:cxn modelId="{39F8D829-7267-490D-999F-69CD178C1A4F}" type="presParOf" srcId="{A53E307A-5767-4910-BE92-740C45AA7035}" destId="{7102904F-9DA6-479E-B4D3-AB1DC3930713}" srcOrd="2" destOrd="0" presId="urn:microsoft.com/office/officeart/2005/8/layout/hierarchy4"/>
    <dgm:cxn modelId="{4ACB192E-030C-47D2-B7B3-252F22F74FD3}" type="presParOf" srcId="{7102904F-9DA6-479E-B4D3-AB1DC3930713}" destId="{C5DF967D-8B4D-4D8E-81BC-4797B5320CC5}" srcOrd="0" destOrd="0" presId="urn:microsoft.com/office/officeart/2005/8/layout/hierarchy4"/>
    <dgm:cxn modelId="{4D2DE46E-FA4D-4D21-995E-CB69CB8265C8}" type="presParOf" srcId="{C5DF967D-8B4D-4D8E-81BC-4797B5320CC5}" destId="{AAFC26FC-5D1B-4560-84A0-B6320ABAF175}" srcOrd="0" destOrd="0" presId="urn:microsoft.com/office/officeart/2005/8/layout/hierarchy4"/>
    <dgm:cxn modelId="{9AD27E54-70EE-42E4-95F1-550296772B68}" type="presParOf" srcId="{C5DF967D-8B4D-4D8E-81BC-4797B5320CC5}" destId="{C5928EB4-1365-4D1B-B7BA-ADA37B631B1A}" srcOrd="1" destOrd="0" presId="urn:microsoft.com/office/officeart/2005/8/layout/hierarchy4"/>
    <dgm:cxn modelId="{4887043D-610B-4270-BE9F-ACFC6BE95F73}" type="presParOf" srcId="{7102904F-9DA6-479E-B4D3-AB1DC3930713}" destId="{D6DFC0C9-0A7F-42FF-B7AF-C6BAC2001BB7}" srcOrd="1" destOrd="0" presId="urn:microsoft.com/office/officeart/2005/8/layout/hierarchy4"/>
    <dgm:cxn modelId="{84985BE8-AD05-45C3-BC3B-A1F220A7165C}" type="presParOf" srcId="{7102904F-9DA6-479E-B4D3-AB1DC3930713}" destId="{184268F0-EE0A-4D97-9896-BA76CC8CD534}" srcOrd="2" destOrd="0" presId="urn:microsoft.com/office/officeart/2005/8/layout/hierarchy4"/>
    <dgm:cxn modelId="{D348BE48-A798-4274-A323-7A2B4BB6B4A4}" type="presParOf" srcId="{184268F0-EE0A-4D97-9896-BA76CC8CD534}" destId="{A8033DBA-48B0-4FC7-998B-2C3DB18FA843}" srcOrd="0" destOrd="0" presId="urn:microsoft.com/office/officeart/2005/8/layout/hierarchy4"/>
    <dgm:cxn modelId="{2653BA21-97F8-4C24-B4B3-58AF4AF743EF}" type="presParOf" srcId="{184268F0-EE0A-4D97-9896-BA76CC8CD534}" destId="{AE64C2F8-F17F-4486-87EA-4BB976BE5277}" srcOrd="1" destOrd="0" presId="urn:microsoft.com/office/officeart/2005/8/layout/hierarchy4"/>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Arial" pitchFamily="34" charset="0"/>
              </a:rPr>
              <a:pPr/>
              <a:t>9/6/2007</a:t>
            </a:fld>
            <a:endParaRPr lang="en-US" dirty="0">
              <a:latin typeface="Arial"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pPr defTabSz="914099" eaLnBrk="0" hangingPunct="0"/>
            <a:r>
              <a:rPr lang="en-US" dirty="0" smtClean="0">
                <a:cs typeface="Arial" charset="0"/>
              </a:rPr>
              <a:t>© 2007 Microsoft Corporation. All rights reserved. Microsoft, Windows, Windows Vista and other product names are or may be registered trademarks and/or trademarks in the U.S. and/or other countries.</a:t>
            </a:r>
          </a:p>
          <a:p>
            <a:pPr defTabSz="914099" eaLnBrk="0" hangingPunct="0"/>
            <a:r>
              <a:rPr lang="en-US" dirty="0" smtClean="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cs typeface="Arial" charset="0"/>
              </a:rPr>
            </a:br>
            <a:r>
              <a:rPr lang="en-US" dirty="0" smtClean="0">
                <a:cs typeface="Arial" charset="0"/>
              </a:rPr>
              <a:t>MICROSOFT MAKES NO WARRANTIES, EXPRESS, IMPLIED OR STATUTORY, AS TO THE INFORMATION IN THIS PRESENTATION. </a:t>
            </a:r>
            <a:r>
              <a:rPr lang="en-US" dirty="0" smtClean="0"/>
              <a:t>This document may contain information related to pre-release software, which may be substantially modified before its first commercial release. Accordingly, the information may not accurately describe or reflect the software product when first commercially released.</a:t>
            </a:r>
            <a:endParaRPr lang="en-US" dirty="0">
              <a:cs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7C3FBCD4-166E-446F-AF18-7D4A0CF9AEF6}" type="datetimeFigureOut">
              <a:rPr lang="en-US" smtClean="0"/>
              <a:pPr/>
              <a:t>9/6/2007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pPr defTabSz="914099" eaLnBrk="0" hangingPunct="0"/>
            <a:r>
              <a:rPr lang="en-US" dirty="0" smtClean="0">
                <a:cs typeface="Arial" charset="0"/>
              </a:rPr>
              <a:t>© 2007 Microsoft Corporation. All rights reserved. Microsoft, Windows, Windows Vista and other product names are or may be registered trademarks and/or trademarks in the U.S. and/or other countries.</a:t>
            </a:r>
          </a:p>
          <a:p>
            <a:pPr defTabSz="914099" eaLnBrk="0" hangingPunct="0"/>
            <a:r>
              <a:rPr lang="en-US" dirty="0" smtClean="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cs typeface="Arial" charset="0"/>
              </a:rPr>
            </a:br>
            <a:r>
              <a:rPr lang="en-US" dirty="0" smtClean="0">
                <a:cs typeface="Arial" charset="0"/>
              </a:rPr>
              <a:t>MICROSOFT MAKES NO WARRANTIES, EXPRESS, IMPLIED OR STATUTORY, AS TO THE INFORMATION IN THIS PRESENTATION. </a:t>
            </a:r>
            <a:r>
              <a:rPr lang="en-US" dirty="0" smtClean="0"/>
              <a:t>This document may contain information related to pre-release software, which may be substantially modified before its first commercial release. Accordingly, the information may not accurately describe or reflect the software product when first commercially released.</a:t>
            </a:r>
            <a:endParaRPr lang="en-US" dirty="0">
              <a:cs typeface="Arial"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8:27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fld id="{2BDC8A09-FC36-4AF1-8CAB-FEC2A1D4AF44}" type="slidenum">
              <a:rPr lang="en-US" smtClean="0"/>
              <a:pPr/>
              <a:t>14</a:t>
            </a:fld>
            <a:endParaRPr lang="en-US" dirty="0" smtClean="0"/>
          </a:p>
        </p:txBody>
      </p:sp>
      <p:sp>
        <p:nvSpPr>
          <p:cNvPr id="3" name="Notes Placeholder 2"/>
          <p:cNvSpPr>
            <a:spLocks noGrp="1"/>
          </p:cNvSpPr>
          <p:nvPr>
            <p:ph type="body" idx="1"/>
          </p:nvPr>
        </p:nvSpPr>
        <p:spPr/>
        <p:txBody>
          <a:bodyPr>
            <a:normAutofit/>
          </a:bodyPr>
          <a:lstStyle/>
          <a:p>
            <a:pPr defTabSz="914350"/>
            <a:endParaRPr lang="en-US" dirty="0" smtClean="0"/>
          </a:p>
          <a:p>
            <a:pPr defTabSz="914350"/>
            <a:r>
              <a:rPr lang="en-US" b="1" u="sng" dirty="0" smtClean="0"/>
              <a:t>RoundTable Panoramic Video</a:t>
            </a:r>
          </a:p>
          <a:p>
            <a:pPr defTabSz="914350"/>
            <a:endParaRPr lang="en-US" dirty="0" smtClean="0"/>
          </a:p>
          <a:p>
            <a:pPr eaLnBrk="1" hangingPunct="1">
              <a:buFontTx/>
              <a:buNone/>
            </a:pPr>
            <a:r>
              <a:rPr lang="en-US" dirty="0" smtClean="0"/>
              <a:t>Danny, an engineering lead at a mid-size</a:t>
            </a:r>
            <a:r>
              <a:rPr lang="en-US" baseline="0" dirty="0" smtClean="0"/>
              <a:t> manufacturing firm, holds a standing Friday status meeting for his 30-person distributed team.  The company has invested in Microsoft conferencing technology, including the </a:t>
            </a:r>
            <a:r>
              <a:rPr lang="en-US" b="1" baseline="0" dirty="0" smtClean="0"/>
              <a:t>RoundTable conferencing device (new)</a:t>
            </a:r>
            <a:r>
              <a:rPr lang="en-US" baseline="0" dirty="0" smtClean="0"/>
              <a:t>.</a:t>
            </a:r>
          </a:p>
          <a:p>
            <a:pPr marL="224325" indent="-224325"/>
            <a:endParaRPr lang="en-US" baseline="0" dirty="0" smtClean="0"/>
          </a:p>
          <a:p>
            <a:pPr marL="224325" indent="-224325" algn="l"/>
            <a:r>
              <a:rPr lang="en-US" baseline="0" dirty="0" smtClean="0"/>
              <a:t>At the appointed time several remote teams assemble in RoundTable-enabled conference rooms. </a:t>
            </a:r>
          </a:p>
          <a:p>
            <a:pPr defTabSz="914350"/>
            <a:endParaRPr lang="en-US" dirty="0" smtClean="0"/>
          </a:p>
          <a:p>
            <a:pPr defTabSz="914350"/>
            <a:r>
              <a:rPr lang="en-US" sz="900" kern="1200" dirty="0" smtClean="0">
                <a:solidFill>
                  <a:schemeClr val="tx1"/>
                </a:solidFill>
                <a:latin typeface="Arial" pitchFamily="34" charset="0"/>
                <a:ea typeface="+mn-ea"/>
                <a:cs typeface="+mn-cs"/>
              </a:rPr>
              <a:t>RoundTable is easy to setup and connect. It's </a:t>
            </a:r>
            <a:r>
              <a:rPr lang="en-US" sz="900" b="1" kern="1200" dirty="0" smtClean="0">
                <a:solidFill>
                  <a:schemeClr val="tx1"/>
                </a:solidFill>
                <a:latin typeface="Arial" pitchFamily="34" charset="0"/>
                <a:ea typeface="+mn-ea"/>
                <a:cs typeface="+mn-cs"/>
              </a:rPr>
              <a:t>plug-and-play</a:t>
            </a:r>
            <a:r>
              <a:rPr lang="en-US" sz="900" kern="1200" dirty="0" smtClean="0">
                <a:solidFill>
                  <a:schemeClr val="tx1"/>
                </a:solidFill>
                <a:latin typeface="Arial" pitchFamily="34" charset="0"/>
                <a:ea typeface="+mn-ea"/>
                <a:cs typeface="+mn-cs"/>
              </a:rPr>
              <a:t>, with no external drivers required, and it's fully </a:t>
            </a:r>
            <a:r>
              <a:rPr lang="en-US" sz="900" b="1" kern="1200" dirty="0" smtClean="0">
                <a:solidFill>
                  <a:schemeClr val="tx1"/>
                </a:solidFill>
                <a:latin typeface="Arial" pitchFamily="34" charset="0"/>
                <a:ea typeface="+mn-ea"/>
                <a:cs typeface="+mn-cs"/>
              </a:rPr>
              <a:t>integrated with the Live Meeting 2007 client</a:t>
            </a:r>
            <a:r>
              <a:rPr lang="en-US" sz="900" kern="1200" dirty="0" smtClean="0">
                <a:solidFill>
                  <a:schemeClr val="tx1"/>
                </a:solidFill>
                <a:latin typeface="Arial" pitchFamily="34" charset="0"/>
                <a:ea typeface="+mn-ea"/>
                <a:cs typeface="+mn-cs"/>
              </a:rPr>
              <a:t>. To set up the RoundTable, Danny just needs to plug it in the USB port of her laptop. T</a:t>
            </a:r>
            <a:r>
              <a:rPr lang="en-US" baseline="0" dirty="0" smtClean="0"/>
              <a:t>he customer project owner does the same on his end. </a:t>
            </a:r>
          </a:p>
          <a:p>
            <a:pPr marL="224325" indent="-224325" algn="l"/>
            <a:endParaRPr lang="en-US" baseline="0" dirty="0" smtClean="0"/>
          </a:p>
          <a:p>
            <a:pPr marL="224325" indent="-224325" algn="l"/>
            <a:r>
              <a:rPr lang="en-US" baseline="0" dirty="0" smtClean="0"/>
              <a:t>Because of the </a:t>
            </a:r>
            <a:r>
              <a:rPr lang="en-US" b="1" baseline="0" dirty="0" smtClean="0"/>
              <a:t>360-degree panoramic video </a:t>
            </a:r>
            <a:r>
              <a:rPr lang="en-US" baseline="0" dirty="0" smtClean="0"/>
              <a:t>delivered by RoundTable both teams can </a:t>
            </a:r>
            <a:r>
              <a:rPr lang="en-US" b="0" baseline="0" dirty="0" smtClean="0"/>
              <a:t>now see each other and benefit from a more immersive virtual meeting experience, including visual cues and body language which previously got lost in audio-conferencing conferences.</a:t>
            </a:r>
          </a:p>
          <a:p>
            <a:pPr eaLnBrk="1" hangingPunct="1">
              <a:buFontTx/>
              <a:buNone/>
            </a:pPr>
            <a:endParaRPr lang="en-US" b="0" baseline="0" dirty="0" smtClean="0"/>
          </a:p>
          <a:p>
            <a:pPr eaLnBrk="1" hangingPunct="1">
              <a:buFontTx/>
              <a:buNone/>
            </a:pPr>
            <a:r>
              <a:rPr lang="en-US" baseline="0" dirty="0" smtClean="0"/>
              <a:t>Because of the size of the team, the </a:t>
            </a:r>
            <a:r>
              <a:rPr lang="en-US" b="1" baseline="0" dirty="0" smtClean="0"/>
              <a:t>active-speaker video switching (new) </a:t>
            </a:r>
            <a:r>
              <a:rPr lang="en-US" baseline="0" dirty="0" smtClean="0"/>
              <a:t>comes very handy – only one person is shown at a time, saving screen real estate for the content that is being presented and causing less distraction </a:t>
            </a:r>
            <a:r>
              <a:rPr lang="en-US" b="1" baseline="0" dirty="0" smtClean="0"/>
              <a:t>(Note: active-speaker switching involves only attendees who use VoIP audio).</a:t>
            </a:r>
          </a:p>
          <a:p>
            <a:pPr defTabSz="914350"/>
            <a:endParaRPr lang="en-US" dirty="0" smtClean="0"/>
          </a:p>
          <a:p>
            <a:pPr defTabSz="914350"/>
            <a:r>
              <a:rPr lang="en-US" dirty="0" smtClean="0"/>
              <a:t>To deliver the </a:t>
            </a:r>
            <a:r>
              <a:rPr lang="en-US" b="1" dirty="0" smtClean="0"/>
              <a:t>quality of experience </a:t>
            </a:r>
            <a:r>
              <a:rPr lang="en-US" dirty="0" smtClean="0"/>
              <a:t>RoundTable incorporates e</a:t>
            </a:r>
            <a:r>
              <a:rPr lang="en-US" sz="900" dirty="0" smtClean="0">
                <a:effectLst>
                  <a:outerShdw blurRad="38100" dist="38100" dir="2700000" algn="tl">
                    <a:srgbClr val="000000">
                      <a:alpha val="43137"/>
                    </a:srgbClr>
                  </a:outerShdw>
                </a:effectLst>
                <a:sym typeface="Wingdings" pitchFamily="2" charset="2"/>
              </a:rPr>
              <a:t>cho cancellation and a</a:t>
            </a:r>
            <a:r>
              <a:rPr lang="en-US" sz="900" i="0" kern="1200" dirty="0" smtClean="0">
                <a:solidFill>
                  <a:schemeClr val="tx1"/>
                </a:solidFill>
                <a:effectLst>
                  <a:outerShdw blurRad="38100" dist="38100" dir="2700000" algn="tl">
                    <a:srgbClr val="000000">
                      <a:alpha val="43137"/>
                    </a:srgbClr>
                  </a:outerShdw>
                </a:effectLst>
                <a:latin typeface="Arial" pitchFamily="34" charset="0"/>
                <a:ea typeface="+mn-ea"/>
                <a:cs typeface="+mn-cs"/>
                <a:sym typeface="Wingdings" pitchFamily="2" charset="2"/>
              </a:rPr>
              <a:t>utomatic gain control. </a:t>
            </a:r>
            <a:r>
              <a:rPr lang="en-US" sz="900" kern="1200" dirty="0" smtClean="0">
                <a:solidFill>
                  <a:schemeClr val="tx1"/>
                </a:solidFill>
                <a:latin typeface="Arial" pitchFamily="34" charset="0"/>
                <a:ea typeface="+mn-ea"/>
                <a:cs typeface="+mn-cs"/>
              </a:rPr>
              <a:t>RoundTable can also work as a traditional </a:t>
            </a:r>
            <a:r>
              <a:rPr lang="en-US" sz="900" b="1" kern="1200" dirty="0" smtClean="0">
                <a:solidFill>
                  <a:schemeClr val="tx1"/>
                </a:solidFill>
                <a:latin typeface="Arial" pitchFamily="34" charset="0"/>
                <a:ea typeface="+mn-ea"/>
                <a:cs typeface="+mn-cs"/>
              </a:rPr>
              <a:t>PSTN speakerphone</a:t>
            </a:r>
            <a:r>
              <a:rPr lang="en-US" sz="900" kern="1200" dirty="0" smtClean="0">
                <a:solidFill>
                  <a:schemeClr val="tx1"/>
                </a:solidFill>
                <a:latin typeface="Arial" pitchFamily="34" charset="0"/>
                <a:ea typeface="+mn-ea"/>
                <a:cs typeface="+mn-cs"/>
              </a:rPr>
              <a:t>.</a:t>
            </a:r>
            <a:endParaRPr lang="en-US" dirty="0" smtClean="0"/>
          </a:p>
          <a:p>
            <a:pPr defTabSz="914350"/>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B38C9D-F167-43FE-9E91-2F54FA896A14}" type="slidenum">
              <a:rPr lang="en-US"/>
              <a:pPr>
                <a:defRPr/>
              </a:pPr>
              <a:t>17</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414339" y="3798889"/>
            <a:ext cx="6021387" cy="6709529"/>
          </a:xfrm>
        </p:spPr>
        <p:txBody>
          <a:bodyPr/>
          <a:lstStyle/>
          <a:p>
            <a:pPr defTabSz="914300">
              <a:defRPr/>
            </a:pPr>
            <a:endParaRPr lang="en-AU" b="1" baseline="0" dirty="0" smtClean="0"/>
          </a:p>
          <a:p>
            <a:pPr marL="228574" indent="-228574" defTabSz="914300">
              <a:buFontTx/>
              <a:buAutoNum type="arabicPeriod"/>
              <a:defRPr/>
            </a:pPr>
            <a:r>
              <a:rPr lang="en-AU" b="1" baseline="0" dirty="0" smtClean="0"/>
              <a:t>It fundamentally comes down to a customer choice about how they want to use our software</a:t>
            </a:r>
          </a:p>
          <a:p>
            <a:pPr marL="228574" indent="-228574" defTabSz="914300">
              <a:defRPr/>
            </a:pPr>
            <a:r>
              <a:rPr lang="en-AU" b="0" baseline="0" dirty="0" smtClean="0"/>
              <a:t>		- Customers see value in a service if they want to free up their IT resources to focus on other important projects</a:t>
            </a:r>
          </a:p>
          <a:p>
            <a:pPr marL="228574" indent="-228574" defTabSz="914300">
              <a:defRPr/>
            </a:pPr>
            <a:r>
              <a:rPr lang="en-AU" b="0" baseline="0" dirty="0" smtClean="0"/>
              <a:t>		- Customers see value in a server if they want to take control of the information and delivery of the solution – the simplest case being a customer that has a corporate or industry compliance requirement for keeping data and meeting information inside their firewall</a:t>
            </a:r>
          </a:p>
          <a:p>
            <a:pPr marL="228574" indent="-228574" defTabSz="914300">
              <a:defRPr/>
            </a:pPr>
            <a:endParaRPr lang="en-AU" b="0" baseline="0" dirty="0" smtClean="0"/>
          </a:p>
          <a:p>
            <a:pPr marL="228574" indent="-228574" defTabSz="914300">
              <a:defRPr/>
            </a:pPr>
            <a:r>
              <a:rPr lang="en-AU" b="0" baseline="0" dirty="0" smtClean="0"/>
              <a:t>2. The one other high level factor to consider is for customers interested in using an on-premise solution that need to use some of the features that are not currently offered with OCS.  For these customers it may make sense to extend their OCS solution with some licenses for users that need to conduct trainings or events.  </a:t>
            </a:r>
          </a:p>
          <a:p>
            <a:pPr marL="228574" indent="-228574" defTabSz="914300">
              <a:defRPr/>
            </a:pPr>
            <a:endParaRPr lang="en-AU" b="0" baseline="0" dirty="0" smtClean="0"/>
          </a:p>
          <a:p>
            <a:pPr marL="228574" indent="-228574" defTabSz="914300">
              <a:defRPr/>
            </a:pPr>
            <a:r>
              <a:rPr lang="en-AU" b="0" baseline="0" dirty="0" smtClean="0"/>
              <a:t>The next slide will give you a better sense of the feature breakdown</a:t>
            </a:r>
          </a:p>
          <a:p>
            <a:pPr marL="228574" indent="-228574" defTabSz="914300">
              <a:defRPr/>
            </a:pPr>
            <a:endParaRPr lang="en-AU" b="0" baseline="0" dirty="0" smtClean="0"/>
          </a:p>
          <a:p>
            <a:pPr marL="228574" indent="-228574" defTabSz="914300">
              <a:buFontTx/>
              <a:buAutoNum type="arabicPeriod" startAt="3"/>
              <a:defRPr/>
            </a:pPr>
            <a:r>
              <a:rPr lang="en-AU" b="0" baseline="0" dirty="0" smtClean="0"/>
              <a:t>In terms of other meeting products from MSFT:</a:t>
            </a:r>
          </a:p>
          <a:p>
            <a:pPr lvl="2"/>
            <a:endParaRPr lang="en-US" b="1" dirty="0" smtClean="0"/>
          </a:p>
          <a:p>
            <a:pPr lvl="2"/>
            <a:r>
              <a:rPr lang="en-US" b="1" dirty="0" smtClean="0"/>
              <a:t>NetMeeting: </a:t>
            </a:r>
            <a:r>
              <a:rPr lang="en-US" dirty="0" smtClean="0"/>
              <a:t> NetMeeting has not shipped as an independent feature since 2000.  There will be no future versions of NetMeeting and Microsoft does not recommend that customers invest in new deployments of NetMeeting.</a:t>
            </a:r>
          </a:p>
          <a:p>
            <a:pPr lvl="2"/>
            <a:endParaRPr lang="en-US" dirty="0" smtClean="0"/>
          </a:p>
          <a:p>
            <a:pPr lvl="2"/>
            <a:r>
              <a:rPr lang="en-US" b="1" dirty="0" smtClean="0"/>
              <a:t>Windows Meeting Space:</a:t>
            </a:r>
            <a:r>
              <a:rPr lang="en-US" dirty="0" smtClean="0"/>
              <a:t> Optimized for the Face to Face collaboration experience (the hotel lobby or team meeting ) on LAN and ad-hoc Wi-Fi networks. Allows groups to form a shared, common session for up to 10 people in the same room.</a:t>
            </a:r>
          </a:p>
          <a:p>
            <a:pPr>
              <a:buFontTx/>
              <a:buChar char="-"/>
            </a:pPr>
            <a:endParaRPr lang="en-AU" dirty="0" smtClean="0"/>
          </a:p>
          <a:p>
            <a:pPr>
              <a:buFontTx/>
              <a:buNone/>
            </a:pPr>
            <a:r>
              <a:rPr lang="en-AU" dirty="0" smtClean="0"/>
              <a:t>****************</a:t>
            </a:r>
          </a:p>
          <a:p>
            <a:pPr>
              <a:buFontTx/>
              <a:buChar char="-"/>
            </a:pPr>
            <a:endParaRPr lang="en-AU" dirty="0" smtClean="0"/>
          </a:p>
          <a:p>
            <a:pPr defTabSz="914300">
              <a:defRPr/>
            </a:pPr>
            <a:r>
              <a:rPr lang="en-AU" b="1" baseline="0" dirty="0" smtClean="0"/>
              <a:t>Primary is OCS, support with LiveMeeting</a:t>
            </a:r>
            <a:endParaRPr lang="en-AU" baseline="0" dirty="0" smtClean="0"/>
          </a:p>
          <a:p>
            <a:pPr>
              <a:buFontTx/>
              <a:buChar char="-"/>
            </a:pPr>
            <a:r>
              <a:rPr lang="en-AU" baseline="0" dirty="0" smtClean="0"/>
              <a:t>-  </a:t>
            </a:r>
            <a:r>
              <a:rPr lang="en-AU" b="1" baseline="0" dirty="0" smtClean="0"/>
              <a:t>Feature need. </a:t>
            </a:r>
            <a:r>
              <a:rPr lang="en-AU" baseline="0" dirty="0" smtClean="0"/>
              <a:t>Server is primary conferencing platform but need additional features in the service (see feature chart)</a:t>
            </a:r>
          </a:p>
          <a:p>
            <a:pPr>
              <a:buFontTx/>
              <a:buNone/>
            </a:pPr>
            <a:r>
              <a:rPr lang="en-AU" baseline="0" dirty="0" smtClean="0"/>
              <a:t>-   </a:t>
            </a:r>
            <a:r>
              <a:rPr lang="en-AU" b="1" baseline="0" dirty="0" smtClean="0"/>
              <a:t>Gradual rollout to server.  </a:t>
            </a:r>
            <a:r>
              <a:rPr lang="en-AU" baseline="0" dirty="0" smtClean="0"/>
              <a:t>Start with a service and over time have a controlled rollout based on your schedule and when your IT skilled</a:t>
            </a:r>
          </a:p>
          <a:p>
            <a:pPr>
              <a:buFontTx/>
              <a:buChar char="-"/>
            </a:pPr>
            <a:r>
              <a:rPr lang="en-AU" dirty="0" smtClean="0"/>
              <a:t>   </a:t>
            </a:r>
            <a:r>
              <a:rPr lang="en-AU" b="1" dirty="0" smtClean="0"/>
              <a:t>Flexible</a:t>
            </a:r>
            <a:r>
              <a:rPr lang="en-AU" b="1" baseline="0" dirty="0" smtClean="0"/>
              <a:t> meeting capacity. </a:t>
            </a:r>
            <a:r>
              <a:rPr lang="en-AU" baseline="0" dirty="0" smtClean="0"/>
              <a:t>Server is primary conferencing platform but augment with a hosted service to quickly scale to meet demands of larger meetings</a:t>
            </a:r>
          </a:p>
          <a:p>
            <a:pPr>
              <a:buFontTx/>
              <a:buChar char="-"/>
            </a:pPr>
            <a:r>
              <a:rPr lang="en-AU" baseline="0" dirty="0" smtClean="0"/>
              <a:t>   </a:t>
            </a:r>
            <a:r>
              <a:rPr lang="en-AU" b="1" baseline="0" dirty="0" smtClean="0"/>
              <a:t>Meeting configurations with external attendees.  </a:t>
            </a:r>
            <a:r>
              <a:rPr lang="en-AU" baseline="0" dirty="0" smtClean="0"/>
              <a:t>Use service to provide for meetings that include both internal and external attendees to eliminate need for setting up server inside DMZ.</a:t>
            </a:r>
          </a:p>
          <a:p>
            <a:pPr>
              <a:buFontTx/>
              <a:buNone/>
            </a:pPr>
            <a:endParaRPr lang="en-AU" baseline="0" dirty="0" smtClean="0"/>
          </a:p>
          <a:p>
            <a:pPr>
              <a:buFontTx/>
              <a:buChar char="-"/>
            </a:pPr>
            <a:endParaRPr lang="en-AU" baseline="0" dirty="0" smtClean="0"/>
          </a:p>
          <a:p>
            <a:pPr defTabSz="914300">
              <a:defRPr/>
            </a:pPr>
            <a:r>
              <a:rPr lang="en-AU" b="1" baseline="0" dirty="0" smtClean="0"/>
              <a:t>Primary is LiveMeeting, support with OCS</a:t>
            </a:r>
            <a:endParaRPr lang="en-AU" baseline="0" dirty="0" smtClean="0"/>
          </a:p>
          <a:p>
            <a:pPr>
              <a:buFontTx/>
              <a:buChar char="-"/>
            </a:pPr>
            <a:r>
              <a:rPr lang="en-AU" b="1" dirty="0" smtClean="0"/>
              <a:t>   Compliance requirements</a:t>
            </a:r>
            <a:r>
              <a:rPr lang="en-AU" b="1" baseline="0" dirty="0" smtClean="0"/>
              <a:t>.</a:t>
            </a:r>
            <a:r>
              <a:rPr lang="en-AU" baseline="0" dirty="0" smtClean="0"/>
              <a:t>  S</a:t>
            </a:r>
            <a:r>
              <a:rPr lang="en-AU" dirty="0" smtClean="0"/>
              <a:t>ervice is primary conferencing platform,</a:t>
            </a:r>
            <a:r>
              <a:rPr lang="en-AU" baseline="0" dirty="0" smtClean="0"/>
              <a:t> but use server conferencing for meetings where it’s important to control content for company and industry regulations</a:t>
            </a:r>
          </a:p>
          <a:p>
            <a:pPr>
              <a:buFontTx/>
              <a:buChar char="-"/>
            </a:pPr>
            <a:endParaRPr lang="en-AU"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smtClean="0"/>
          </a:p>
          <a:p>
            <a:pPr>
              <a:buFontTx/>
              <a:buNone/>
            </a:pPr>
            <a:r>
              <a:rPr lang="en-US" b="1" dirty="0" smtClean="0"/>
              <a:t>Key feature differences</a:t>
            </a:r>
            <a:r>
              <a:rPr lang="en-US" b="1" baseline="0" dirty="0" smtClean="0"/>
              <a:t> between Office Communication Server 2007 and Live Meeting 2007 </a:t>
            </a:r>
            <a:r>
              <a:rPr lang="en-US" b="1" dirty="0" smtClean="0"/>
              <a:t>to point</a:t>
            </a:r>
            <a:r>
              <a:rPr lang="en-US" b="1" baseline="0" dirty="0" smtClean="0"/>
              <a:t> out</a:t>
            </a:r>
            <a:endParaRPr lang="en-US" b="1" dirty="0" smtClean="0"/>
          </a:p>
          <a:p>
            <a:pPr>
              <a:buFontTx/>
              <a:buNone/>
            </a:pPr>
            <a:endParaRPr lang="en-US" dirty="0" smtClean="0"/>
          </a:p>
          <a:p>
            <a:pPr marL="228574" indent="-228574">
              <a:buFontTx/>
              <a:buAutoNum type="arabicPeriod"/>
            </a:pPr>
            <a:r>
              <a:rPr lang="en-US" dirty="0" smtClean="0"/>
              <a:t>Meeting size –</a:t>
            </a:r>
            <a:r>
              <a:rPr lang="en-US" baseline="0" dirty="0" smtClean="0"/>
              <a:t> LM allows bigger</a:t>
            </a:r>
            <a:endParaRPr lang="en-US" dirty="0" smtClean="0"/>
          </a:p>
          <a:p>
            <a:pPr marL="228574" indent="-228574">
              <a:buFontTx/>
              <a:buAutoNum type="arabicPeriod"/>
            </a:pPr>
            <a:r>
              <a:rPr lang="en-US" dirty="0" smtClean="0"/>
              <a:t>Storage – LM has</a:t>
            </a:r>
          </a:p>
          <a:p>
            <a:pPr marL="228574" indent="-228574">
              <a:buFontTx/>
              <a:buAutoNum type="arabicPeriod"/>
            </a:pPr>
            <a:r>
              <a:rPr lang="en-US" dirty="0" smtClean="0"/>
              <a:t>Shared recordings, registration,</a:t>
            </a:r>
            <a:r>
              <a:rPr lang="en-US" baseline="0" dirty="0" smtClean="0"/>
              <a:t> virtual breakout rooms, testing/grading, pre-meeting handouts, account management, reporting</a:t>
            </a:r>
          </a:p>
          <a:p>
            <a:pPr marL="228574" indent="-228574">
              <a:buFontTx/>
              <a:buAutoNum type="arabicPeriod"/>
            </a:pPr>
            <a:r>
              <a:rPr lang="en-US" baseline="0" dirty="0" smtClean="0"/>
              <a:t>Web client – LM has</a:t>
            </a:r>
          </a:p>
          <a:p>
            <a:pPr marL="228574" indent="-228574">
              <a:buFontTx/>
              <a:buAutoNum type="arabicPeriod"/>
            </a:pPr>
            <a:r>
              <a:rPr lang="en-US" baseline="0" dirty="0" smtClean="0"/>
              <a:t>Support – LM provides in-meeting support</a:t>
            </a:r>
          </a:p>
          <a:p>
            <a:pPr marL="228574" indent="-228574">
              <a:buFontTx/>
              <a:buAutoNum type="arabicPeriod"/>
            </a:pPr>
            <a:r>
              <a:rPr lang="en-US" baseline="0" dirty="0" smtClean="0"/>
              <a:t>Audio bridge – LM comes with 4 ACP partners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8:27 AM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B38C9D-F167-43FE-9E91-2F54FA896A14}" type="slidenum">
              <a:rPr lang="en-US"/>
              <a:pPr>
                <a:defRPr/>
              </a:pPr>
              <a:t>19</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414339" y="3798889"/>
            <a:ext cx="6021387" cy="4059573"/>
          </a:xfrm>
        </p:spPr>
        <p:txBody>
          <a:bodyPr/>
          <a:lstStyle/>
          <a:p>
            <a:pPr defTabSz="914300">
              <a:defRPr/>
            </a:pPr>
            <a:r>
              <a:rPr lang="en-AU" b="1" baseline="0" dirty="0" smtClean="0"/>
              <a:t>Primary is OCS, support with LiveMeeting</a:t>
            </a:r>
            <a:endParaRPr lang="en-AU" baseline="0" dirty="0" smtClean="0"/>
          </a:p>
          <a:p>
            <a:pPr>
              <a:buFontTx/>
              <a:buChar char="-"/>
            </a:pPr>
            <a:r>
              <a:rPr lang="en-AU" baseline="0" dirty="0" smtClean="0"/>
              <a:t>-  </a:t>
            </a:r>
            <a:r>
              <a:rPr lang="en-AU" b="1" baseline="0" dirty="0" smtClean="0"/>
              <a:t>Feature need. </a:t>
            </a:r>
            <a:r>
              <a:rPr lang="en-AU" baseline="0" dirty="0" smtClean="0"/>
              <a:t>Server is primary conferencing platform but need additional features in the service (see feature chart)</a:t>
            </a:r>
          </a:p>
          <a:p>
            <a:pPr>
              <a:buFontTx/>
              <a:buNone/>
            </a:pPr>
            <a:r>
              <a:rPr lang="en-AU" baseline="0" dirty="0" smtClean="0"/>
              <a:t>-   </a:t>
            </a:r>
            <a:r>
              <a:rPr lang="en-AU" b="1" baseline="0" dirty="0" smtClean="0"/>
              <a:t>Gradual rollout to server.  </a:t>
            </a:r>
            <a:r>
              <a:rPr lang="en-AU" baseline="0" dirty="0" smtClean="0"/>
              <a:t>Start with a service and over time have a controlled rollout based on your schedule and when your IT skilled</a:t>
            </a:r>
          </a:p>
          <a:p>
            <a:pPr>
              <a:buFontTx/>
              <a:buChar char="-"/>
            </a:pPr>
            <a:r>
              <a:rPr lang="en-AU" dirty="0" smtClean="0"/>
              <a:t>   </a:t>
            </a:r>
            <a:r>
              <a:rPr lang="en-AU" b="1" dirty="0" smtClean="0"/>
              <a:t>Flexible</a:t>
            </a:r>
            <a:r>
              <a:rPr lang="en-AU" b="1" baseline="0" dirty="0" smtClean="0"/>
              <a:t> meeting capacity. </a:t>
            </a:r>
            <a:r>
              <a:rPr lang="en-AU" baseline="0" dirty="0" smtClean="0"/>
              <a:t>Server is primary conferencing platform but augment with a hosted service to quickly scale to meet demands of larger meetings</a:t>
            </a:r>
          </a:p>
          <a:p>
            <a:pPr>
              <a:buFontTx/>
              <a:buChar char="-"/>
            </a:pPr>
            <a:r>
              <a:rPr lang="en-AU" baseline="0" dirty="0" smtClean="0"/>
              <a:t>   </a:t>
            </a:r>
            <a:r>
              <a:rPr lang="en-AU" b="1" baseline="0" dirty="0" smtClean="0"/>
              <a:t>Meeting configurations with external attendees.  </a:t>
            </a:r>
            <a:r>
              <a:rPr lang="en-AU" baseline="0" dirty="0" smtClean="0"/>
              <a:t>Use service to provide for meetings that include both internal and external attendees to eliminate need for setting up server inside DMZ.</a:t>
            </a:r>
          </a:p>
          <a:p>
            <a:pPr>
              <a:buFontTx/>
              <a:buNone/>
            </a:pPr>
            <a:endParaRPr lang="en-AU" baseline="0" dirty="0" smtClean="0"/>
          </a:p>
          <a:p>
            <a:pPr>
              <a:buFontTx/>
              <a:buChar char="-"/>
            </a:pPr>
            <a:endParaRPr lang="en-AU" baseline="0" dirty="0" smtClean="0"/>
          </a:p>
          <a:p>
            <a:pPr defTabSz="914300">
              <a:defRPr/>
            </a:pPr>
            <a:r>
              <a:rPr lang="en-AU" b="1" baseline="0" dirty="0" smtClean="0"/>
              <a:t>Primary is LiveMeeting, support with OCS</a:t>
            </a:r>
            <a:endParaRPr lang="en-AU" baseline="0" dirty="0" smtClean="0"/>
          </a:p>
          <a:p>
            <a:pPr>
              <a:buFontTx/>
              <a:buChar char="-"/>
            </a:pPr>
            <a:r>
              <a:rPr lang="en-AU" b="1" dirty="0" smtClean="0"/>
              <a:t>   Compliance requirements</a:t>
            </a:r>
            <a:r>
              <a:rPr lang="en-AU" b="1" baseline="0" dirty="0" smtClean="0"/>
              <a:t>.</a:t>
            </a:r>
            <a:r>
              <a:rPr lang="en-AU" baseline="0" dirty="0" smtClean="0"/>
              <a:t>  S</a:t>
            </a:r>
            <a:r>
              <a:rPr lang="en-AU" dirty="0" smtClean="0"/>
              <a:t>ervice is primary conferencing platform,</a:t>
            </a:r>
            <a:r>
              <a:rPr lang="en-AU" baseline="0" dirty="0" smtClean="0"/>
              <a:t> but use server conferencing for meetings where it’s important to control content for company and industry regulations</a:t>
            </a:r>
          </a:p>
          <a:p>
            <a:pPr>
              <a:buFontTx/>
              <a:buChar char="-"/>
            </a:pPr>
            <a:endParaRPr lang="en-AU"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07AFCD-684A-4D4A-9B20-B9F4EBEEAB9F}"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sz="900" dirty="0" smtClean="0"/>
              <a:t>Management: </a:t>
            </a:r>
          </a:p>
          <a:p>
            <a:pPr marL="0" marR="0" indent="0" algn="l" defTabSz="914327" rtl="0" eaLnBrk="1" fontAlgn="auto" latinLnBrk="0" hangingPunct="1">
              <a:lnSpc>
                <a:spcPct val="90000"/>
              </a:lnSpc>
              <a:spcBef>
                <a:spcPts val="0"/>
              </a:spcBef>
              <a:spcAft>
                <a:spcPts val="333"/>
              </a:spcAft>
              <a:buClrTx/>
              <a:buSzTx/>
              <a:buFontTx/>
              <a:buChar char="-"/>
              <a:tabLst/>
              <a:defRPr/>
            </a:pPr>
            <a:r>
              <a:rPr lang="en-US" dirty="0" smtClean="0">
                <a:latin typeface="Segoe" pitchFamily="34" charset="0"/>
              </a:rPr>
              <a:t>Two options for managing RoundTable devices</a:t>
            </a:r>
          </a:p>
          <a:p>
            <a:pPr algn="l">
              <a:buFontTx/>
              <a:buChar char="-"/>
            </a:pPr>
            <a:r>
              <a:rPr lang="en-US" sz="900" dirty="0" smtClean="0"/>
              <a:t>OCS 2007 Software Update Service: an Add-on to OCS 2007;</a:t>
            </a:r>
            <a:r>
              <a:rPr lang="en-US" sz="900" baseline="0" dirty="0" smtClean="0"/>
              <a:t> Has a </a:t>
            </a:r>
            <a:r>
              <a:rPr lang="en-US" sz="900" dirty="0" smtClean="0"/>
              <a:t>Web-based configuration UI </a:t>
            </a:r>
          </a:p>
          <a:p>
            <a:pPr algn="l">
              <a:buFontTx/>
              <a:buChar char="-"/>
            </a:pPr>
            <a:r>
              <a:rPr lang="en-US" sz="900" b="0" dirty="0" smtClean="0">
                <a:latin typeface="Segoe" pitchFamily="34" charset="0"/>
              </a:rPr>
              <a:t>RT Device Management</a:t>
            </a:r>
            <a:r>
              <a:rPr lang="en-US" sz="900" b="0" baseline="0" dirty="0" smtClean="0">
                <a:latin typeface="Segoe" pitchFamily="34" charset="0"/>
              </a:rPr>
              <a:t> Tool: a command-line tool with an Office InfoPath form UI</a:t>
            </a:r>
            <a:endParaRPr lang="en-US" sz="900" b="0" dirty="0" smtClean="0">
              <a:latin typeface="Segoe" pitchFamily="34" charset="0"/>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fld id="{E507AFCD-684A-4D4A-9B20-B9F4EBEEAB9F}"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9/6/2007 8:27 AM</a:t>
            </a:fld>
            <a:endParaRPr lang="en-US" dirty="0" smtClean="0"/>
          </a:p>
        </p:txBody>
      </p:sp>
      <p:sp>
        <p:nvSpPr>
          <p:cNvPr id="51203" name="Rectangle 6"/>
          <p:cNvSpPr>
            <a:spLocks noGrp="1" noChangeArrowheads="1"/>
          </p:cNvSpPr>
          <p:nvPr>
            <p:ph type="ftr" sz="quarter" idx="4"/>
          </p:nvPr>
        </p:nvSpPr>
        <p:spPr>
          <a:noFill/>
        </p:spPr>
        <p:txBody>
          <a:bodyPr/>
          <a:lstStyle/>
          <a:p>
            <a:pPr eaLnBrk="1" hangingPunct="1"/>
            <a:r>
              <a:rPr lang="en-US" sz="500" dirty="0"/>
              <a:t>© 2005 Microsoft Corporation. All rights reserved.</a:t>
            </a:r>
          </a:p>
          <a:p>
            <a:r>
              <a:rPr lang="en-US" sz="500"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23</a:t>
            </a:fld>
            <a:endParaRPr lang="en-US" dirty="0"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14338" y="3798888"/>
            <a:ext cx="6021387" cy="8121650"/>
          </a:xfrm>
          <a:noFill/>
          <a:ln/>
        </p:spPr>
        <p:txBody>
          <a:bodyPr/>
          <a:lstStyle/>
          <a:p>
            <a:endParaRPr lang="en-US" sz="22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fld id="{632BF772-37EC-4574-A2F1-4FEA0239C42B}" type="datetime8">
              <a:rPr lang="en-US" sz="1200">
                <a:solidFill>
                  <a:schemeClr val="tx1"/>
                </a:solidFill>
              </a:rPr>
              <a:pPr algn="r"/>
              <a:t>9/6/2007 8:27 AM</a:t>
            </a:fld>
            <a:endParaRPr lang="en-US" sz="1200" dirty="0">
              <a:solidFill>
                <a:schemeClr val="tx1"/>
              </a:solidFill>
            </a:endParaRPr>
          </a:p>
        </p:txBody>
      </p:sp>
      <p:sp>
        <p:nvSpPr>
          <p:cNvPr id="95235" name="Rectangle 6"/>
          <p:cNvSpPr txBox="1">
            <a:spLocks noGrp="1" noChangeArrowheads="1"/>
          </p:cNvSpPr>
          <p:nvPr/>
        </p:nvSpPr>
        <p:spPr bwMode="auto">
          <a:xfrm>
            <a:off x="0" y="8523288"/>
            <a:ext cx="5959475" cy="619125"/>
          </a:xfrm>
          <a:prstGeom prst="rect">
            <a:avLst/>
          </a:prstGeom>
          <a:noFill/>
          <a:ln w="9525">
            <a:noFill/>
            <a:miter lim="800000"/>
            <a:headEnd/>
            <a:tailEnd/>
          </a:ln>
        </p:spPr>
        <p:txBody>
          <a:bodyPr anchor="b"/>
          <a:lstStyle/>
          <a:p>
            <a:r>
              <a:rPr lang="en-US" sz="500" dirty="0">
                <a:latin typeface="Segoe" pitchFamily="34" charset="0"/>
              </a:rPr>
              <a:t>© 2005 Microsoft Corporation. All rights reserved.</a:t>
            </a:r>
          </a:p>
          <a:p>
            <a:pPr eaLnBrk="0" hangingPunct="0"/>
            <a:r>
              <a:rPr lang="en-US" sz="500" dirty="0">
                <a:latin typeface="Segoe" pitchFamily="34" charset="0"/>
              </a:rPr>
              <a:t>This presentation is for informational purposes only. Microsoft makes no warranties, express or implied, in this summary.</a:t>
            </a:r>
          </a:p>
        </p:txBody>
      </p:sp>
      <p:sp>
        <p:nvSpPr>
          <p:cNvPr id="95236" name="Rectangle 7"/>
          <p:cNvSpPr txBox="1">
            <a:spLocks noGrp="1" noChangeArrowheads="1"/>
          </p:cNvSpPr>
          <p:nvPr/>
        </p:nvSpPr>
        <p:spPr bwMode="auto">
          <a:xfrm>
            <a:off x="5583238" y="8685213"/>
            <a:ext cx="1273175" cy="457200"/>
          </a:xfrm>
          <a:prstGeom prst="rect">
            <a:avLst/>
          </a:prstGeom>
          <a:noFill/>
          <a:ln w="9525">
            <a:noFill/>
            <a:miter lim="800000"/>
            <a:headEnd/>
            <a:tailEnd/>
          </a:ln>
        </p:spPr>
        <p:txBody>
          <a:bodyPr anchor="b"/>
          <a:lstStyle/>
          <a:p>
            <a:pPr algn="r"/>
            <a:fld id="{2443EAF3-C912-44B8-B72A-8592245E55F0}" type="slidenum">
              <a:rPr lang="en-US" sz="1200">
                <a:solidFill>
                  <a:schemeClr val="tx1"/>
                </a:solidFill>
              </a:rPr>
              <a:pPr algn="r"/>
              <a:t>25</a:t>
            </a:fld>
            <a:endParaRPr lang="en-US" sz="1200" dirty="0">
              <a:solidFill>
                <a:schemeClr val="tx1"/>
              </a:solidFill>
            </a:endParaRPr>
          </a:p>
        </p:txBody>
      </p:sp>
      <p:sp>
        <p:nvSpPr>
          <p:cNvPr id="95237"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9A0E4-0BE8-4CB8-A037-8B22CB9B6B64}" type="slidenum">
              <a:rPr lang="en-US"/>
              <a:pPr/>
              <a:t>4</a:t>
            </a:fld>
            <a:endParaRPr lang="en-US" dirty="0"/>
          </a:p>
        </p:txBody>
      </p:sp>
      <p:sp>
        <p:nvSpPr>
          <p:cNvPr id="324610" name="Rectangle 2"/>
          <p:cNvSpPr>
            <a:spLocks noGrp="1" noRot="1" noChangeAspect="1" noChangeArrowheads="1" noTextEdit="1"/>
          </p:cNvSpPr>
          <p:nvPr>
            <p:ph type="sldImg"/>
          </p:nvPr>
        </p:nvSpPr>
        <p:spPr>
          <a:xfrm>
            <a:off x="1143000" y="684213"/>
            <a:ext cx="4573588" cy="3430587"/>
          </a:xfrm>
          <a:ln/>
        </p:spPr>
      </p:sp>
      <p:sp>
        <p:nvSpPr>
          <p:cNvPr id="324611" name="Rectangle 3"/>
          <p:cNvSpPr>
            <a:spLocks noGrp="1" noChangeArrowheads="1"/>
          </p:cNvSpPr>
          <p:nvPr>
            <p:ph type="body" idx="1"/>
          </p:nvPr>
        </p:nvSpPr>
        <p:spPr>
          <a:xfrm>
            <a:off x="686421" y="4344026"/>
            <a:ext cx="5485158" cy="4116049"/>
          </a:xfrm>
        </p:spPr>
        <p:txBody>
          <a:bodyPr/>
          <a:lstStyle/>
          <a:p>
            <a:r>
              <a:rPr lang="en-US" sz="900" b="0" kern="1200" dirty="0" smtClean="0">
                <a:solidFill>
                  <a:schemeClr val="tx1"/>
                </a:solidFill>
                <a:latin typeface="Arial" charset="0"/>
                <a:ea typeface="+mn-ea"/>
                <a:cs typeface="+mn-cs"/>
              </a:rPr>
              <a:t>For businesses today the key challenge is really connecting the disconnected.  It is estimated that over two thirds of information workers today are collaborating with colleagues in different regions of the country and world.  At the same time as business is being conducted in a more distributed manner, the costs of travel –be it  transportation costs, time to meetings, environmental impact of air and automobiles – and of audio/video</a:t>
            </a:r>
            <a:r>
              <a:rPr lang="en-US" sz="900" b="0" kern="1200" baseline="0" dirty="0" smtClean="0">
                <a:solidFill>
                  <a:schemeClr val="tx1"/>
                </a:solidFill>
                <a:latin typeface="Arial" charset="0"/>
                <a:ea typeface="+mn-ea"/>
                <a:cs typeface="+mn-cs"/>
              </a:rPr>
              <a:t> conferencing</a:t>
            </a:r>
            <a:r>
              <a:rPr lang="en-US" sz="900" b="0" kern="1200" dirty="0" smtClean="0">
                <a:solidFill>
                  <a:schemeClr val="tx1"/>
                </a:solidFill>
                <a:latin typeface="Arial" charset="0"/>
                <a:ea typeface="+mn-ea"/>
                <a:cs typeface="+mn-cs"/>
              </a:rPr>
              <a:t> remains high.  While earlier versions of web conferencing helped to partially address this new world of work, it is clear that there is still a ways to go.  End-users particularly request an</a:t>
            </a:r>
            <a:r>
              <a:rPr lang="en-US" sz="900" b="0" kern="1200" baseline="0" dirty="0" smtClean="0">
                <a:solidFill>
                  <a:schemeClr val="tx1"/>
                </a:solidFill>
                <a:latin typeface="Arial" charset="0"/>
                <a:ea typeface="+mn-ea"/>
                <a:cs typeface="+mn-cs"/>
              </a:rPr>
              <a:t> easy-to-use tool that provides a great experience to both novice and advanced users.</a:t>
            </a:r>
            <a:endParaRPr lang="en-US" sz="900" b="0" kern="1200" dirty="0" smtClean="0">
              <a:solidFill>
                <a:schemeClr val="tx1"/>
              </a:solidFill>
              <a:latin typeface="Arial" charset="0"/>
              <a:ea typeface="+mn-ea"/>
              <a:cs typeface="+mn-cs"/>
            </a:endParaRPr>
          </a:p>
          <a:p>
            <a:endParaRPr lang="en-US" sz="900" b="0" kern="1200" dirty="0" smtClean="0">
              <a:solidFill>
                <a:schemeClr val="tx1"/>
              </a:solidFill>
              <a:latin typeface="Arial" charset="0"/>
              <a:ea typeface="+mn-ea"/>
              <a:cs typeface="+mn-cs"/>
            </a:endParaRPr>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sym typeface="Wingdings" pitchFamily="2" charset="2"/>
              </a:rPr>
              <a:t>If the first set of requirements are around the “what” of web conferencing, the second set of requirements are around the “how”.  This is to more deeply engaging attendees to have more effective meetings with integrated audio, video and media.</a:t>
            </a:r>
          </a:p>
          <a:p>
            <a:pPr marL="0" marR="0" indent="0" algn="l" defTabSz="914327" rtl="0" eaLnBrk="1" fontAlgn="auto" latinLnBrk="0" hangingPunct="1">
              <a:lnSpc>
                <a:spcPct val="90000"/>
              </a:lnSpc>
              <a:spcBef>
                <a:spcPts val="0"/>
              </a:spcBef>
              <a:spcAft>
                <a:spcPts val="333"/>
              </a:spcAft>
              <a:buClrTx/>
              <a:buSzTx/>
              <a:buFontTx/>
              <a:buNone/>
              <a:tabLst/>
              <a:defRPr/>
            </a:pPr>
            <a:endParaRPr lang="en-US" baseline="0" dirty="0" smtClean="0">
              <a:sym typeface="Wingdings" pitchFamily="2" charset="2"/>
            </a:endParaRPr>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sym typeface="Wingdings" pitchFamily="2" charset="2"/>
              </a:rPr>
              <a:t>Lastly, customers want to have a choice when deploying web conferencing. They want software to control the information flow and when deploying the complete UC application suite. They want the service is they want to free up their IT for other strategic projects.</a:t>
            </a:r>
          </a:p>
          <a:p>
            <a:endParaRPr lang="en-US" sz="900" b="0" kern="1200" dirty="0" smtClean="0">
              <a:solidFill>
                <a:schemeClr val="tx1"/>
              </a:solidFill>
              <a:latin typeface="Arial"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01FB5-FB86-4301-9373-FF996579CDED}" type="slidenum">
              <a:rPr lang="en-US"/>
              <a:pPr/>
              <a:t>26</a:t>
            </a:fld>
            <a:endParaRPr lang="en-US" dirty="0"/>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B38C9D-F167-43FE-9E91-2F54FA896A14}" type="slidenum">
              <a:rPr lang="en-US"/>
              <a:pPr>
                <a:defRPr/>
              </a:pPr>
              <a:t>5</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pPr marL="228587" indent="-228587" defTabSz="914350">
              <a:defRPr/>
            </a:pPr>
            <a:endParaRPr lang="en-AU" b="1" baseline="0" dirty="0" smtClean="0"/>
          </a:p>
          <a:p>
            <a:pPr marL="228587" indent="-228587" defTabSz="914350">
              <a:buFontTx/>
              <a:buAutoNum type="arabicPeriod"/>
              <a:defRPr/>
            </a:pPr>
            <a:r>
              <a:rPr lang="en-AU" b="1" baseline="0" dirty="0" smtClean="0"/>
              <a:t>With the 2007 releases of Office Communications Server and the Live Meeting service, Organizations will have a choice of web conferencing technologies from Microsoft.</a:t>
            </a:r>
          </a:p>
          <a:p>
            <a:pPr marL="228587" indent="-228587" defTabSz="914350">
              <a:defRPr/>
            </a:pPr>
            <a:endParaRPr lang="en-AU" b="1" baseline="0" dirty="0" smtClean="0"/>
          </a:p>
          <a:p>
            <a:pPr marL="228587" indent="-228587" defTabSz="914350">
              <a:defRPr/>
            </a:pPr>
            <a:r>
              <a:rPr lang="en-AU" b="1" baseline="0" dirty="0" smtClean="0"/>
              <a:t>2. However, regardless of whether end users are using one or the other on the backend for a web conference, there is a single web conferencing client that works with both, insuring a single common end user experience.  This simplifies learning and support for people new to web conferencing and lets power users be maximally efficient no matter what’s powering their web conference.</a:t>
            </a:r>
          </a:p>
          <a:p>
            <a:pPr marL="228587" indent="-228587" defTabSz="914350">
              <a:defRPr/>
            </a:pPr>
            <a:endParaRPr lang="en-AU" b="1" baseline="0" dirty="0" smtClean="0"/>
          </a:p>
          <a:p>
            <a:pPr marL="228587" indent="-228587" defTabSz="914350">
              <a:defRPr/>
            </a:pPr>
            <a:r>
              <a:rPr lang="en-AU" b="1" baseline="0" dirty="0" smtClean="0"/>
              <a:t>3. When an organization is deciding whether to use the on-premise server solution of the hosted service solution, it fundamentally comes down to a customer choice about how they want to manage, deploy and control the technology.  </a:t>
            </a:r>
          </a:p>
          <a:p>
            <a:pPr marL="228587" indent="-228587" defTabSz="914350">
              <a:defRPr/>
            </a:pPr>
            <a:r>
              <a:rPr lang="en-AU" b="0" baseline="0" dirty="0" smtClean="0"/>
              <a:t>		- Customers will see value in a service if they want to free up their IT resources to focus on other important projects</a:t>
            </a:r>
          </a:p>
          <a:p>
            <a:pPr marL="228587" indent="-228587" defTabSz="914350">
              <a:defRPr/>
            </a:pPr>
            <a:r>
              <a:rPr lang="en-AU" b="0" baseline="0" dirty="0" smtClean="0"/>
              <a:t>		- Customers will see value in a server if they want to take control of the information and delivery of the solution – the simplest case being a customer that has a corporate or industry compliance requirement for keeping data and meeting information inside their firewall</a:t>
            </a:r>
          </a:p>
          <a:p>
            <a:pPr marL="228587" indent="-228587" defTabSz="914350">
              <a:defRPr/>
            </a:pPr>
            <a:endParaRPr lang="en-AU" b="0" baseline="0" dirty="0" smtClean="0"/>
          </a:p>
          <a:p>
            <a:pPr marL="228587" indent="-228587" defTabSz="914350">
              <a:defRPr/>
            </a:pPr>
            <a:r>
              <a:rPr lang="en-AU" b="0" baseline="0" dirty="0" smtClean="0"/>
              <a:t>4. One other high level factor to consider is for customers interested in using an on-premise solution that need to use some of the features that are not currently offered with OCS.  For these customers it may make sense to extend their OCS solution with some licenses for users that need to conduct trainings or events.  </a:t>
            </a:r>
          </a:p>
          <a:p>
            <a:pPr>
              <a:buFontTx/>
              <a:buChar char="-"/>
            </a:pPr>
            <a:endParaRPr lang="en-A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txBox="1">
            <a:spLocks noGrp="1" noChangeArrowheads="1"/>
          </p:cNvSpPr>
          <p:nvPr/>
        </p:nvSpPr>
        <p:spPr bwMode="auto">
          <a:xfrm>
            <a:off x="3884027" y="0"/>
            <a:ext cx="2972421" cy="457513"/>
          </a:xfrm>
          <a:prstGeom prst="rect">
            <a:avLst/>
          </a:prstGeom>
          <a:noFill/>
          <a:ln w="9525">
            <a:noFill/>
            <a:miter lim="800000"/>
            <a:headEnd/>
            <a:tailEnd/>
          </a:ln>
        </p:spPr>
        <p:txBody>
          <a:bodyPr lIns="91435" tIns="45718" rIns="91435" bIns="45718"/>
          <a:lstStyle/>
          <a:p>
            <a:pPr algn="r"/>
            <a:fld id="{B49902CC-6D93-4DFC-BCC3-A46A64CA1BA2}" type="datetime8">
              <a:rPr lang="en-US" sz="1200">
                <a:latin typeface="Times New Roman" pitchFamily="18" charset="0"/>
              </a:rPr>
              <a:pPr algn="r"/>
              <a:t>9/6/2007 8:27 AM</a:t>
            </a:fld>
            <a:endParaRPr lang="en-US" sz="1200" dirty="0">
              <a:latin typeface="Times New Roman" pitchFamily="18" charset="0"/>
            </a:endParaRPr>
          </a:p>
        </p:txBody>
      </p:sp>
      <p:sp>
        <p:nvSpPr>
          <p:cNvPr id="79875" name="Rectangle 6"/>
          <p:cNvSpPr txBox="1">
            <a:spLocks noGrp="1" noChangeArrowheads="1"/>
          </p:cNvSpPr>
          <p:nvPr/>
        </p:nvSpPr>
        <p:spPr bwMode="auto">
          <a:xfrm>
            <a:off x="0" y="8791107"/>
            <a:ext cx="5666858" cy="351332"/>
          </a:xfrm>
          <a:prstGeom prst="rect">
            <a:avLst/>
          </a:prstGeom>
          <a:noFill/>
          <a:ln w="9525">
            <a:noFill/>
            <a:miter lim="800000"/>
            <a:headEnd/>
            <a:tailEnd/>
          </a:ln>
        </p:spPr>
        <p:txBody>
          <a:bodyPr lIns="91435" tIns="45718" rIns="91435" bIns="45718"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79876" name="Rectangle 7"/>
          <p:cNvSpPr txBox="1">
            <a:spLocks noGrp="1" noChangeArrowheads="1"/>
          </p:cNvSpPr>
          <p:nvPr/>
        </p:nvSpPr>
        <p:spPr bwMode="auto">
          <a:xfrm>
            <a:off x="5582996" y="8684926"/>
            <a:ext cx="1273451" cy="457513"/>
          </a:xfrm>
          <a:prstGeom prst="rect">
            <a:avLst/>
          </a:prstGeom>
          <a:noFill/>
          <a:ln w="9525">
            <a:noFill/>
            <a:miter lim="800000"/>
            <a:headEnd/>
            <a:tailEnd/>
          </a:ln>
        </p:spPr>
        <p:txBody>
          <a:bodyPr lIns="91435" tIns="45718" rIns="91435" bIns="45718" anchor="b"/>
          <a:lstStyle/>
          <a:p>
            <a:pPr algn="r"/>
            <a:fld id="{ED0A885E-BFF5-4181-8C5F-26C2867DB1EB}" type="slidenum">
              <a:rPr lang="en-US" sz="1200">
                <a:latin typeface="Times New Roman" pitchFamily="18" charset="0"/>
              </a:rPr>
              <a:pPr algn="r"/>
              <a:t>6</a:t>
            </a:fld>
            <a:endParaRPr lang="en-US" sz="1200" dirty="0">
              <a:latin typeface="Times New Roman" pitchFamily="18" charset="0"/>
            </a:endParaRPr>
          </a:p>
        </p:txBody>
      </p:sp>
      <p:sp>
        <p:nvSpPr>
          <p:cNvPr id="79877" name="Rectangle 2"/>
          <p:cNvSpPr>
            <a:spLocks noGrp="1" noRot="1" noChangeAspect="1" noChangeArrowheads="1" noTextEdit="1"/>
          </p:cNvSpPr>
          <p:nvPr>
            <p:ph type="sldImg"/>
          </p:nvPr>
        </p:nvSpPr>
        <p:spPr>
          <a:ln/>
        </p:spPr>
      </p:sp>
      <p:sp>
        <p:nvSpPr>
          <p:cNvPr id="79878" name="Rectangle 3"/>
          <p:cNvSpPr>
            <a:spLocks noGrp="1" noChangeArrowheads="1"/>
          </p:cNvSpPr>
          <p:nvPr>
            <p:ph type="body" idx="1"/>
          </p:nvPr>
        </p:nvSpPr>
        <p:spPr>
          <a:noFill/>
          <a:ln/>
        </p:spPr>
        <p:txBody>
          <a:bodyPr/>
          <a:lstStyle/>
          <a:p>
            <a:pPr eaLnBrk="1" hangingPunct="1"/>
            <a:r>
              <a:rPr lang="en-US" dirty="0" smtClean="0"/>
              <a:t>Microsoft’s 2007 releases of OCS and OLM have </a:t>
            </a:r>
            <a:r>
              <a:rPr lang="en-US" baseline="0" dirty="0" smtClean="0"/>
              <a:t>been in the works for over two years now with improvements and enhancements that touch on all customer needs.  But if you look at the big investments we’ve made in these 3 areas, they include:</a:t>
            </a:r>
          </a:p>
          <a:p>
            <a:pPr eaLnBrk="1" hangingPunct="1"/>
            <a:endParaRPr lang="en-US" baseline="0" dirty="0" smtClean="0"/>
          </a:p>
          <a:p>
            <a:pPr eaLnBrk="1" hangingPunct="1"/>
            <a:r>
              <a:rPr lang="en-US" baseline="0" dirty="0" smtClean="0"/>
              <a:t>Connected Organizations</a:t>
            </a:r>
          </a:p>
          <a:p>
            <a:pPr eaLnBrk="1" hangingPunct="1">
              <a:buFontTx/>
              <a:buChar char="-"/>
            </a:pPr>
            <a:r>
              <a:rPr lang="en-US" baseline="0" dirty="0" smtClean="0"/>
              <a:t>A redesigned Windows client and web client to simplify the experience for new users and help advanced users be more efficient</a:t>
            </a:r>
          </a:p>
          <a:p>
            <a:pPr eaLnBrk="1" hangingPunct="1">
              <a:buFontTx/>
              <a:buChar char="-"/>
            </a:pPr>
            <a:r>
              <a:rPr lang="en-US" baseline="0" dirty="0" smtClean="0"/>
              <a:t>Broader support for using Live Meeting for online trainings and events through advanced testing/grading, breakout rooms and event registration</a:t>
            </a:r>
          </a:p>
          <a:p>
            <a:pPr eaLnBrk="1" hangingPunct="1"/>
            <a:endParaRPr lang="en-US" baseline="0" dirty="0" smtClean="0"/>
          </a:p>
          <a:p>
            <a:pPr eaLnBrk="1" hangingPunct="1"/>
            <a:r>
              <a:rPr lang="en-US" baseline="0" dirty="0" smtClean="0"/>
              <a:t>Engaged Attendees</a:t>
            </a:r>
          </a:p>
          <a:p>
            <a:pPr eaLnBrk="1" hangingPunct="1">
              <a:buFontTx/>
              <a:buChar char="-"/>
            </a:pPr>
            <a:r>
              <a:rPr lang="en-US" baseline="0" dirty="0" smtClean="0"/>
              <a:t>Ability to share multimedia clips</a:t>
            </a:r>
          </a:p>
          <a:p>
            <a:pPr eaLnBrk="1" hangingPunct="1">
              <a:buFontTx/>
              <a:buChar char="-"/>
            </a:pPr>
            <a:r>
              <a:rPr lang="en-US" baseline="0" dirty="0" smtClean="0"/>
              <a:t>Improvements in video, including native support of webcams and of Microsoft RoundTable</a:t>
            </a:r>
          </a:p>
          <a:p>
            <a:pPr eaLnBrk="1" hangingPunct="1">
              <a:buFontTx/>
              <a:buChar char="-"/>
            </a:pPr>
            <a:r>
              <a:rPr lang="en-US" baseline="0" dirty="0" smtClean="0"/>
              <a:t>Two-way VoIP audio</a:t>
            </a:r>
          </a:p>
          <a:p>
            <a:pPr eaLnBrk="1" hangingPunct="1">
              <a:buFontTx/>
              <a:buChar char="-"/>
            </a:pPr>
            <a:endParaRPr lang="en-US" baseline="0" dirty="0" smtClean="0"/>
          </a:p>
          <a:p>
            <a:pPr eaLnBrk="1" hangingPunct="1"/>
            <a:r>
              <a:rPr lang="en-US" baseline="0" dirty="0" smtClean="0"/>
              <a:t>Software + Service Choice</a:t>
            </a:r>
          </a:p>
          <a:p>
            <a:pPr eaLnBrk="1" hangingPunct="1">
              <a:buFontTx/>
              <a:buChar char="-"/>
            </a:pPr>
            <a:r>
              <a:rPr lang="en-US" baseline="0" dirty="0" smtClean="0"/>
              <a:t>Single client that works with OCS and OLM back-ends adds flexibility in usage and deployment, simplifies training</a:t>
            </a:r>
          </a:p>
          <a:p>
            <a:pPr eaLnBrk="1" hangingPunct="1">
              <a:buFontTx/>
              <a:buChar char="-"/>
            </a:pPr>
            <a:r>
              <a:rPr lang="en-US" baseline="0" dirty="0" smtClean="0"/>
              <a:t>Outlook Add-in can be used to schedule meeting on both server and service</a:t>
            </a:r>
          </a:p>
          <a:p>
            <a:pPr eaLnBrk="1" hangingPunct="1">
              <a:buFontTx/>
              <a:buChar char="-"/>
            </a:pPr>
            <a:endParaRPr lang="en-US"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fld id="{2BDC8A09-FC36-4AF1-8CAB-FEC2A1D4AF44}" type="slidenum">
              <a:rPr lang="en-US" smtClean="0"/>
              <a:pPr/>
              <a:t>8</a:t>
            </a:fld>
            <a:endParaRPr lang="en-US" dirty="0" smtClean="0"/>
          </a:p>
        </p:txBody>
      </p:sp>
      <p:sp>
        <p:nvSpPr>
          <p:cNvPr id="3" name="Notes Placeholder 2"/>
          <p:cNvSpPr>
            <a:spLocks noGrp="1"/>
          </p:cNvSpPr>
          <p:nvPr>
            <p:ph type="body" idx="1"/>
          </p:nvPr>
        </p:nvSpPr>
        <p:spPr/>
        <p:txBody>
          <a:bodyPr>
            <a:normAutofit lnSpcReduction="10000"/>
          </a:bodyPr>
          <a:lstStyle/>
          <a:p>
            <a:pPr marL="224325" indent="-224325"/>
            <a:r>
              <a:rPr lang="en-US" sz="1200" b="1" u="sng" dirty="0" smtClean="0">
                <a:latin typeface="Segoe" pitchFamily="34" charset="0"/>
              </a:rPr>
              <a:t>LM2007  </a:t>
            </a:r>
            <a:r>
              <a:rPr lang="en-US" b="1" u="sng" dirty="0" smtClean="0"/>
              <a:t>Collaborative Meetings Scenario: </a:t>
            </a:r>
          </a:p>
          <a:p>
            <a:pPr marL="224325" indent="-224325"/>
            <a:endParaRPr lang="en-US" b="1" u="sng" dirty="0" smtClean="0"/>
          </a:p>
          <a:p>
            <a:r>
              <a:rPr lang="en-US" sz="900" kern="1200" dirty="0" smtClean="0">
                <a:solidFill>
                  <a:schemeClr val="tx1"/>
                </a:solidFill>
                <a:latin typeface="Arial" pitchFamily="34" charset="0"/>
                <a:ea typeface="+mn-ea"/>
                <a:cs typeface="+mn-cs"/>
              </a:rPr>
              <a:t>Jim’s company is deploying Microsoft's UC suite and he set up a meeting to discuss the network architecture our rollout plans with his team mates.</a:t>
            </a:r>
          </a:p>
          <a:p>
            <a:pPr marL="0" marR="0" indent="0" algn="l" defTabSz="914327" rtl="0" eaLnBrk="1" fontAlgn="auto" latinLnBrk="0" hangingPunct="1">
              <a:lnSpc>
                <a:spcPct val="90000"/>
              </a:lnSpc>
              <a:spcBef>
                <a:spcPts val="0"/>
              </a:spcBef>
              <a:spcAft>
                <a:spcPts val="333"/>
              </a:spcAft>
              <a:buClrTx/>
              <a:buSzTx/>
              <a:buFontTx/>
              <a:buNone/>
              <a:tabLst/>
              <a:defRPr/>
            </a:pPr>
            <a:endParaRPr lang="en-US" sz="900" kern="1200" dirty="0" smtClean="0">
              <a:solidFill>
                <a:schemeClr val="tx1"/>
              </a:solidFill>
              <a:latin typeface="Arial" pitchFamily="34" charset="0"/>
              <a:ea typeface="+mn-ea"/>
              <a:cs typeface="+mn-cs"/>
            </a:endParaRPr>
          </a:p>
          <a:p>
            <a:pPr marL="0" marR="0" indent="0" algn="l" defTabSz="914327"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Arial" pitchFamily="34" charset="0"/>
                <a:ea typeface="+mn-ea"/>
                <a:cs typeface="+mn-cs"/>
              </a:rPr>
              <a:t>He uses the </a:t>
            </a:r>
            <a:r>
              <a:rPr lang="en-US" sz="900" b="1" kern="1200" dirty="0" smtClean="0">
                <a:solidFill>
                  <a:schemeClr val="tx1"/>
                </a:solidFill>
                <a:latin typeface="Arial" pitchFamily="34" charset="0"/>
                <a:ea typeface="+mn-ea"/>
                <a:cs typeface="+mn-cs"/>
              </a:rPr>
              <a:t>Scheduling Add-in for Outlook</a:t>
            </a:r>
            <a:r>
              <a:rPr lang="en-US" sz="900" kern="1200" dirty="0" smtClean="0">
                <a:solidFill>
                  <a:schemeClr val="tx1"/>
                </a:solidFill>
                <a:latin typeface="Arial" pitchFamily="34" charset="0"/>
                <a:ea typeface="+mn-ea"/>
                <a:cs typeface="+mn-cs"/>
              </a:rPr>
              <a:t> to schedule the meeting and send invitations to his team members. Alternatively, he could have used the </a:t>
            </a:r>
            <a:r>
              <a:rPr lang="en-US" sz="900" b="1" kern="1200" dirty="0" smtClean="0">
                <a:solidFill>
                  <a:schemeClr val="tx1"/>
                </a:solidFill>
                <a:latin typeface="Arial" pitchFamily="34" charset="0"/>
                <a:ea typeface="+mn-ea"/>
                <a:cs typeface="+mn-cs"/>
              </a:rPr>
              <a:t>MeetNow menu in Communicator</a:t>
            </a:r>
            <a:r>
              <a:rPr lang="en-US" sz="900" kern="1200" dirty="0" smtClean="0">
                <a:solidFill>
                  <a:schemeClr val="tx1"/>
                </a:solidFill>
                <a:latin typeface="Arial" pitchFamily="34" charset="0"/>
                <a:ea typeface="+mn-ea"/>
                <a:cs typeface="+mn-cs"/>
              </a:rPr>
              <a:t> to invite them</a:t>
            </a:r>
            <a:r>
              <a:rPr lang="en-US" sz="900" kern="1200" baseline="0" dirty="0" smtClean="0">
                <a:solidFill>
                  <a:schemeClr val="tx1"/>
                </a:solidFill>
                <a:latin typeface="Arial" pitchFamily="34" charset="0"/>
                <a:ea typeface="+mn-ea"/>
                <a:cs typeface="+mn-cs"/>
              </a:rPr>
              <a:t> on an ad-hoc basis, but the meeting is not until tomorrow and Jim wants </a:t>
            </a:r>
            <a:r>
              <a:rPr lang="en-US" sz="900" kern="1200" dirty="0" smtClean="0">
                <a:solidFill>
                  <a:schemeClr val="tx1"/>
                </a:solidFill>
                <a:latin typeface="Arial" pitchFamily="34" charset="0"/>
                <a:ea typeface="+mn-ea"/>
                <a:cs typeface="+mn-cs"/>
              </a:rPr>
              <a:t>to put this meeting on their calendars.</a:t>
            </a:r>
          </a:p>
          <a:p>
            <a:pPr defTabSz="897301" fontAlgn="base">
              <a:lnSpc>
                <a:spcPct val="100000"/>
              </a:lnSpc>
              <a:spcBef>
                <a:spcPct val="30000"/>
              </a:spcBef>
              <a:spcAft>
                <a:spcPct val="0"/>
              </a:spcAft>
              <a:defRPr/>
            </a:pPr>
            <a:endParaRPr lang="en-US" baseline="0" dirty="0" smtClean="0"/>
          </a:p>
          <a:p>
            <a:r>
              <a:rPr lang="en-US" sz="900" kern="1200" dirty="0" smtClean="0">
                <a:solidFill>
                  <a:schemeClr val="tx1"/>
                </a:solidFill>
                <a:latin typeface="Arial" pitchFamily="34" charset="0"/>
                <a:ea typeface="+mn-ea"/>
                <a:cs typeface="+mn-cs"/>
              </a:rPr>
              <a:t>The new user experience is enhanced with a streamlined interface without any panes exposed initially.  A </a:t>
            </a:r>
            <a:r>
              <a:rPr lang="en-US" sz="900" b="1" kern="1200" dirty="0" smtClean="0">
                <a:solidFill>
                  <a:schemeClr val="tx1"/>
                </a:solidFill>
                <a:latin typeface="Arial" pitchFamily="34" charset="0"/>
                <a:ea typeface="+mn-ea"/>
                <a:cs typeface="+mn-cs"/>
              </a:rPr>
              <a:t>large area for viewing shared documents focuses attendees on content.</a:t>
            </a:r>
          </a:p>
          <a:p>
            <a:endParaRPr lang="en-US" b="1" baseline="0" dirty="0" smtClean="0"/>
          </a:p>
          <a:p>
            <a:pPr marL="224325" indent="-224325"/>
            <a:r>
              <a:rPr lang="en-US" baseline="0" dirty="0" smtClean="0"/>
              <a:t>Jim has a choice of </a:t>
            </a:r>
            <a:r>
              <a:rPr lang="en-US" b="1" baseline="0" dirty="0" smtClean="0"/>
              <a:t>PSTN and two-way VoIP audio </a:t>
            </a:r>
            <a:r>
              <a:rPr lang="en-US" baseline="0" dirty="0" smtClean="0"/>
              <a:t>to conduct the audio portion of his remote meeting.</a:t>
            </a:r>
          </a:p>
          <a:p>
            <a:pPr marL="224325" indent="-224325"/>
            <a:endParaRPr lang="en-US" baseline="0" dirty="0" smtClean="0"/>
          </a:p>
          <a:p>
            <a:pPr marL="224325" indent="-224325"/>
            <a:r>
              <a:rPr lang="en-US" baseline="0" dirty="0" smtClean="0"/>
              <a:t>Several attendees use the interactive whiteboard and </a:t>
            </a:r>
            <a:r>
              <a:rPr lang="en-US" b="1" baseline="0" dirty="0" smtClean="0"/>
              <a:t>annotation tools</a:t>
            </a:r>
            <a:r>
              <a:rPr lang="en-US" baseline="0" dirty="0" smtClean="0"/>
              <a:t> to brainstorm new design ideas.  </a:t>
            </a:r>
            <a:r>
              <a:rPr lang="en-US" b="1" baseline="0" dirty="0" smtClean="0"/>
              <a:t>(new annotation tools include rich text, shapes and flowcharts)</a:t>
            </a:r>
          </a:p>
          <a:p>
            <a:pPr marL="224325" indent="-224325"/>
            <a:endParaRPr lang="en-US" baseline="0" dirty="0" smtClean="0"/>
          </a:p>
          <a:p>
            <a:pPr marL="224325" indent="-224325"/>
            <a:r>
              <a:rPr lang="en-US" baseline="0" dirty="0" smtClean="0"/>
              <a:t>Jim keeps track of customer inputs in </a:t>
            </a:r>
            <a:r>
              <a:rPr lang="en-US" b="1" baseline="0" dirty="0" smtClean="0"/>
              <a:t>the new always-on Shared Notes pane (new)</a:t>
            </a:r>
            <a:r>
              <a:rPr lang="en-US" baseline="0" dirty="0" smtClean="0"/>
              <a:t>. From time to time, meeting attendees jump in and clarify some of the more subtle points by co-editing the action items. By the end of the conference a new action plan is agreed upon and attendees exit the call satisfied with the efficiency of their collaborative meeting </a:t>
            </a:r>
          </a:p>
          <a:p>
            <a:pPr marL="224325" indent="-224325"/>
            <a:endParaRPr lang="en-US" baseline="0" dirty="0" smtClean="0"/>
          </a:p>
          <a:p>
            <a:pPr marL="224325" indent="-224325"/>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fld id="{2BDC8A09-FC36-4AF1-8CAB-FEC2A1D4AF44}" type="slidenum">
              <a:rPr lang="en-US" smtClean="0"/>
              <a:pPr/>
              <a:t>9</a:t>
            </a:fld>
            <a:endParaRPr lang="en-US" dirty="0" smtClean="0"/>
          </a:p>
        </p:txBody>
      </p:sp>
      <p:sp>
        <p:nvSpPr>
          <p:cNvPr id="3" name="Notes Placeholder 2"/>
          <p:cNvSpPr>
            <a:spLocks noGrp="1"/>
          </p:cNvSpPr>
          <p:nvPr>
            <p:ph type="body" idx="1"/>
          </p:nvPr>
        </p:nvSpPr>
        <p:spPr/>
        <p:txBody>
          <a:bodyPr>
            <a:normAutofit fontScale="55000" lnSpcReduction="20000"/>
          </a:bodyPr>
          <a:lstStyle/>
          <a:p>
            <a:pPr eaLnBrk="1" hangingPunct="1"/>
            <a:endParaRPr lang="en-US" b="1" u="sng" dirty="0" smtClean="0"/>
          </a:p>
          <a:p>
            <a:pPr eaLnBrk="1" hangingPunct="1"/>
            <a:r>
              <a:rPr lang="en-US" b="1" u="sng" dirty="0" smtClean="0"/>
              <a:t>Training and Events and</a:t>
            </a:r>
            <a:r>
              <a:rPr lang="en-US" b="1" u="sng" baseline="0" dirty="0" smtClean="0"/>
              <a:t> events with LM2007 scenario:</a:t>
            </a:r>
            <a:r>
              <a:rPr lang="en-US" b="1" baseline="0" dirty="0" smtClean="0"/>
              <a:t>  </a:t>
            </a:r>
          </a:p>
          <a:p>
            <a:pPr eaLnBrk="1" hangingPunct="1"/>
            <a:endParaRPr lang="en-US" b="1" baseline="0" dirty="0" smtClean="0"/>
          </a:p>
          <a:p>
            <a:pPr eaLnBrk="1" hangingPunct="1"/>
            <a:r>
              <a:rPr lang="en-US" baseline="0" dirty="0" smtClean="0"/>
              <a:t>Sam, a marketing manager responsible for training the sales field on new company products and campaigns, organizes an internal training  event </a:t>
            </a:r>
            <a:r>
              <a:rPr lang="en-US" b="1" baseline="0" dirty="0" smtClean="0"/>
              <a:t>for the 500-strong sales force (max. meeting size is 1250 attendees) </a:t>
            </a:r>
            <a:r>
              <a:rPr lang="en-US" b="0" baseline="0" dirty="0" smtClean="0"/>
              <a:t>using LiveMeeting</a:t>
            </a:r>
            <a:r>
              <a:rPr lang="en-US" baseline="0" dirty="0" smtClean="0"/>
              <a:t>.</a:t>
            </a:r>
          </a:p>
          <a:p>
            <a:pPr eaLnBrk="1" hangingPunct="1"/>
            <a:endParaRPr lang="en-US" baseline="0" dirty="0" smtClean="0"/>
          </a:p>
          <a:p>
            <a:pPr eaLnBrk="1" hangingPunct="1"/>
            <a:r>
              <a:rPr lang="en-US" baseline="0" dirty="0" smtClean="0"/>
              <a:t>Sam sets up a </a:t>
            </a:r>
            <a:r>
              <a:rPr lang="en-US" b="1" baseline="0" dirty="0" smtClean="0"/>
              <a:t>public events page (new)</a:t>
            </a:r>
            <a:r>
              <a:rPr lang="en-US" baseline="0" dirty="0" smtClean="0"/>
              <a:t> and defines an </a:t>
            </a:r>
            <a:r>
              <a:rPr lang="en-US" b="1" baseline="0" dirty="0" smtClean="0"/>
              <a:t>attendee survey (new) covering the attendee preferences for training sessions</a:t>
            </a:r>
            <a:r>
              <a:rPr lang="en-US" baseline="0" dirty="0" smtClean="0"/>
              <a:t>. He sends an email to an internal email alias and includes the URL of the registration page . One by one, sales representatives sign up for the  training event. </a:t>
            </a:r>
            <a:r>
              <a:rPr lang="en-US" b="0" baseline="0" dirty="0" smtClean="0"/>
              <a:t>Each attendee receives a confirmation email and an Outlook calendar item.</a:t>
            </a:r>
            <a:r>
              <a:rPr lang="en-US" baseline="0" dirty="0" smtClean="0"/>
              <a:t> Sam </a:t>
            </a:r>
            <a:r>
              <a:rPr lang="en-US" b="1" baseline="0" dirty="0" smtClean="0"/>
              <a:t>tracks registrations using the registration dashboard and reports (new).</a:t>
            </a:r>
            <a:r>
              <a:rPr lang="en-US" baseline="0" dirty="0" smtClean="0"/>
              <a:t> When Sam has to change the date of the event, all registered </a:t>
            </a:r>
            <a:r>
              <a:rPr lang="en-US" b="1" baseline="0" dirty="0" smtClean="0"/>
              <a:t>attendees receive an update email with new information (improved).</a:t>
            </a:r>
            <a:endParaRPr lang="en-US" baseline="0" dirty="0" smtClean="0"/>
          </a:p>
          <a:p>
            <a:pPr eaLnBrk="1" hangingPunct="1"/>
            <a:endParaRPr lang="en-US"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A sizable portion of attendees join the training event </a:t>
            </a:r>
            <a:r>
              <a:rPr lang="en-US" b="1" baseline="0" dirty="0" smtClean="0"/>
              <a:t>using the web client (improved: UI design follows the windows client’s design)</a:t>
            </a:r>
            <a:r>
              <a:rPr lang="en-US" baseline="0" dirty="0" smtClean="0"/>
              <a:t> – staffers with locked-down PCs, and several MacOS users. </a:t>
            </a:r>
          </a:p>
          <a:p>
            <a:pPr eaLnBrk="1" hangingPunct="1"/>
            <a:endParaRPr lang="en-US" baseline="0"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Sam </a:t>
            </a:r>
            <a:r>
              <a:rPr lang="en-US" b="1" baseline="0" dirty="0" smtClean="0"/>
              <a:t>divides the attendees into two groups to discuss sub-topics and launches Virtual Breakouts (new)</a:t>
            </a:r>
            <a:r>
              <a:rPr lang="en-US" baseline="0" dirty="0" smtClean="0"/>
              <a:t>. Each group gains its </a:t>
            </a:r>
            <a:r>
              <a:rPr lang="en-US" b="1" baseline="0" dirty="0" smtClean="0"/>
              <a:t>own environment for whiteboarding and sharing content, including a dedicated PSTN audio sub-conference (new) </a:t>
            </a:r>
            <a:r>
              <a:rPr lang="en-US" baseline="0" dirty="0" smtClean="0"/>
              <a:t>At the end of the breakouts </a:t>
            </a:r>
            <a:r>
              <a:rPr lang="en-US" b="0" baseline="0" dirty="0" smtClean="0"/>
              <a:t>Sam brings everybody back to the main room</a:t>
            </a:r>
            <a:r>
              <a:rPr lang="en-US" baseline="0" dirty="0" smtClean="0"/>
              <a:t>. </a:t>
            </a:r>
            <a:endParaRPr lang="en-US" dirty="0" smtClean="0"/>
          </a:p>
          <a:p>
            <a:pPr eaLnBrk="1" hangingPunct="1"/>
            <a:endParaRPr 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9/6/2007 8:27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Arial" pitchFamily="34" charset="0"/>
              </a:rPr>
            </a:br>
            <a:r>
              <a:rPr lang="en-US" sz="500" dirty="0" smtClean="0">
                <a:solidFill>
                  <a:srgbClr val="000000"/>
                </a:solidFill>
                <a:latin typeface="Arial" pitchFamily="34" charset="0"/>
              </a:rPr>
              <a:t>MICROSOFT MAKES NO WARRANTIES, EXPRESS, IMPLIED OR STATUTORY, AS TO THE INFORMATION IN THIS PRESENTATION.</a:t>
            </a:r>
          </a:p>
          <a:p>
            <a:endParaRPr lang="en-US" sz="500" dirty="0">
              <a:latin typeface="Arial"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fld id="{2BDC8A09-FC36-4AF1-8CAB-FEC2A1D4AF44}" type="slidenum">
              <a:rPr lang="en-US" smtClean="0"/>
              <a:pPr/>
              <a:t>12</a:t>
            </a:fld>
            <a:endParaRPr lang="en-US" dirty="0" smtClean="0"/>
          </a:p>
        </p:txBody>
      </p:sp>
      <p:sp>
        <p:nvSpPr>
          <p:cNvPr id="3" name="Notes Placeholder 2"/>
          <p:cNvSpPr>
            <a:spLocks noGrp="1"/>
          </p:cNvSpPr>
          <p:nvPr>
            <p:ph type="body" idx="1"/>
          </p:nvPr>
        </p:nvSpPr>
        <p:spPr/>
        <p:txBody>
          <a:bodyPr>
            <a:normAutofit/>
          </a:bodyPr>
          <a:lstStyle/>
          <a:p>
            <a:pPr eaLnBrk="1" hangingPunct="1"/>
            <a:r>
              <a:rPr lang="en-US" b="1" u="sng" dirty="0" smtClean="0"/>
              <a:t>Integrated Media with</a:t>
            </a:r>
            <a:r>
              <a:rPr lang="en-US" b="1" u="sng" baseline="0" dirty="0" smtClean="0"/>
              <a:t> LiveMeeting 2007 </a:t>
            </a:r>
            <a:r>
              <a:rPr lang="en-US" b="1" u="sng" dirty="0" smtClean="0"/>
              <a:t>Scenario:  </a:t>
            </a:r>
          </a:p>
          <a:p>
            <a:pPr eaLnBrk="1" hangingPunct="1"/>
            <a:endParaRPr lang="en-US" b="1" u="sng" dirty="0" smtClean="0"/>
          </a:p>
          <a:p>
            <a:pPr eaLnBrk="1" hangingPunct="1"/>
            <a:r>
              <a:rPr lang="en-US" dirty="0" smtClean="0"/>
              <a:t>Donna, an architect working on designs</a:t>
            </a:r>
            <a:r>
              <a:rPr lang="en-US" baseline="0" dirty="0" smtClean="0"/>
              <a:t> for a new </a:t>
            </a:r>
            <a:r>
              <a:rPr lang="en-US" dirty="0" smtClean="0"/>
              <a:t>condominium, invites several representatives of the property owner and the construction company to discuss</a:t>
            </a:r>
            <a:r>
              <a:rPr lang="en-US" baseline="0" dirty="0" smtClean="0"/>
              <a:t> </a:t>
            </a:r>
            <a:r>
              <a:rPr lang="en-US" dirty="0" smtClean="0"/>
              <a:t>the latest changes to building’s exterior. To speed up approvals, Donna uses Live Meeting to connect with the remote representatives. </a:t>
            </a:r>
          </a:p>
          <a:p>
            <a:pPr eaLnBrk="1" hangingPunct="1"/>
            <a:endParaRPr lang="en-US" dirty="0" smtClean="0"/>
          </a:p>
          <a:p>
            <a:pPr eaLnBrk="1" hangingPunct="1"/>
            <a:r>
              <a:rPr lang="en-US" dirty="0" smtClean="0"/>
              <a:t>While on</a:t>
            </a:r>
            <a:r>
              <a:rPr lang="en-US" baseline="0" dirty="0" smtClean="0"/>
              <a:t> location, </a:t>
            </a:r>
            <a:r>
              <a:rPr lang="en-US" dirty="0" smtClean="0"/>
              <a:t>Donna recorded a </a:t>
            </a:r>
            <a:r>
              <a:rPr lang="en-US" b="0" dirty="0" smtClean="0"/>
              <a:t>short video clip with her camera phone,</a:t>
            </a:r>
            <a:r>
              <a:rPr lang="en-US" b="1" dirty="0" smtClean="0"/>
              <a:t> which she shares with her attendees </a:t>
            </a:r>
            <a:r>
              <a:rPr lang="en-US" b="1" baseline="0" dirty="0" smtClean="0"/>
              <a:t>using Live Meeting (new: Rich media)</a:t>
            </a:r>
            <a:r>
              <a:rPr lang="en-US" baseline="0" dirty="0" smtClean="0"/>
              <a:t>. </a:t>
            </a:r>
          </a:p>
          <a:p>
            <a:pPr eaLnBrk="1" hangingPunct="1"/>
            <a:endParaRPr lang="en-US" baseline="0" dirty="0" smtClean="0"/>
          </a:p>
          <a:p>
            <a:pPr eaLnBrk="1" hangingPunct="1"/>
            <a:r>
              <a:rPr lang="en-US" baseline="0" dirty="0" smtClean="0"/>
              <a:t>She also </a:t>
            </a:r>
            <a:r>
              <a:rPr lang="en-US" b="1" baseline="0" dirty="0" smtClean="0"/>
              <a:t>distributes new building plans in their native CAD format, a revised location map and costing estimate spreadsheet (new: Handouts in native format)</a:t>
            </a:r>
          </a:p>
          <a:p>
            <a:pPr eaLnBrk="1" hangingPunct="1"/>
            <a:endParaRPr lang="en-US" baseline="0" dirty="0" smtClean="0"/>
          </a:p>
          <a:p>
            <a:pPr eaLnBrk="1" hangingPunct="1"/>
            <a:r>
              <a:rPr lang="en-US" b="1" baseline="0" dirty="0" smtClean="0"/>
              <a:t>Everyone on the call is using a web camera (new: Webcam and RoundTable video)</a:t>
            </a:r>
            <a:r>
              <a:rPr lang="en-US" baseline="0" dirty="0" smtClean="0"/>
              <a:t>, making the distance between the attendees seem smaller. </a:t>
            </a:r>
          </a:p>
          <a:p>
            <a:pPr eaLnBrk="1" hangingPunct="1"/>
            <a:endParaRPr lang="en-US" dirty="0" smtClean="0"/>
          </a:p>
          <a:p>
            <a:pPr marL="0" marR="0" indent="0" algn="l" defTabSz="914327" rtl="0" eaLnBrk="1" fontAlgn="auto" latinLnBrk="0" hangingPunct="1">
              <a:lnSpc>
                <a:spcPct val="90000"/>
              </a:lnSpc>
              <a:spcBef>
                <a:spcPts val="0"/>
              </a:spcBef>
              <a:spcAft>
                <a:spcPts val="333"/>
              </a:spcAft>
              <a:buClrTx/>
              <a:buSzTx/>
              <a:buFontTx/>
              <a:buNone/>
              <a:tabLst/>
              <a:defRPr/>
            </a:pPr>
            <a:r>
              <a:rPr lang="en-US" baseline="0" dirty="0" smtClean="0"/>
              <a:t>Most attendees use </a:t>
            </a:r>
            <a:r>
              <a:rPr lang="en-US" b="1" baseline="0" dirty="0" smtClean="0"/>
              <a:t>VoIP computer audio for their audio experience (new: VoIP Audio)</a:t>
            </a:r>
            <a:r>
              <a:rPr lang="en-US" baseline="0" dirty="0" smtClean="0"/>
              <a:t>, but to accommodate the two colleagues who are stuck at an airport waiting for their plane, Danny provides a </a:t>
            </a:r>
            <a:r>
              <a:rPr lang="en-US" b="0" baseline="0" dirty="0" smtClean="0"/>
              <a:t>PSTN telephone number to call in. </a:t>
            </a:r>
            <a:r>
              <a:rPr lang="en-US" b="1" i="0" baseline="0" dirty="0" smtClean="0"/>
              <a:t>Live Meeting supports mixing of PSTN and VoIP audio in the same meeting (new: PSTN and VoIP bridging)</a:t>
            </a:r>
          </a:p>
          <a:p>
            <a:pPr eaLnBrk="1" hangingPunct="1"/>
            <a:endParaRPr lang="en-US" dirty="0" smtClean="0"/>
          </a:p>
          <a:p>
            <a:pPr marL="0" marR="0" indent="0" algn="l" defTabSz="914350" rtl="0" eaLnBrk="1" fontAlgn="auto" latinLnBrk="0" hangingPunct="1">
              <a:lnSpc>
                <a:spcPct val="90000"/>
              </a:lnSpc>
              <a:spcBef>
                <a:spcPts val="0"/>
              </a:spcBef>
              <a:spcAft>
                <a:spcPts val="333"/>
              </a:spcAft>
              <a:buClrTx/>
              <a:buSzTx/>
              <a:buFontTx/>
              <a:buNone/>
              <a:tabLst/>
              <a:defRPr/>
            </a:pPr>
            <a:r>
              <a:rPr lang="en-US" baseline="0" dirty="0" smtClean="0"/>
              <a:t>Sam asks the trainers-presenters to record their Live Meeting sessions. These </a:t>
            </a:r>
            <a:r>
              <a:rPr lang="en-US" b="1" baseline="0" dirty="0" smtClean="0"/>
              <a:t>high-fidelity recordings (new: new multimedia content types are now supported in recordings; recording quality is improved) </a:t>
            </a:r>
            <a:r>
              <a:rPr lang="en-US" baseline="0" dirty="0" smtClean="0"/>
              <a:t>will be available after the event for reference and to scale the training effort to subsidiaries and new employees.</a:t>
            </a:r>
          </a:p>
          <a:p>
            <a:pPr defTabSz="914350"/>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noChangeArrowheads="1"/>
          </p:cNvSpPr>
          <p:nvPr>
            <p:ph type="sldNum" sz="quarter" idx="5"/>
          </p:nvPr>
        </p:nvSpPr>
        <p:spPr>
          <a:noFill/>
        </p:spPr>
        <p:txBody>
          <a:bodyPr/>
          <a:lstStyle/>
          <a:p>
            <a:fld id="{2BDC8A09-FC36-4AF1-8CAB-FEC2A1D4AF44}" type="slidenum">
              <a:rPr lang="en-US" smtClean="0"/>
              <a:pPr/>
              <a:t>13</a:t>
            </a:fld>
            <a:endParaRPr lang="en-US" dirty="0" smtClean="0"/>
          </a:p>
        </p:txBody>
      </p:sp>
      <p:sp>
        <p:nvSpPr>
          <p:cNvPr id="3" name="Notes Placeholder 2"/>
          <p:cNvSpPr>
            <a:spLocks noGrp="1"/>
          </p:cNvSpPr>
          <p:nvPr>
            <p:ph type="body" idx="1"/>
          </p:nvPr>
        </p:nvSpPr>
        <p:spPr/>
        <p:txBody>
          <a:bodyPr>
            <a:normAutofit/>
          </a:bodyPr>
          <a:lstStyle/>
          <a:p>
            <a:pPr defTabSz="914350"/>
            <a:endParaRPr lang="en-US" dirty="0" smtClean="0"/>
          </a:p>
          <a:p>
            <a:pPr eaLnBrk="1" hangingPunct="1">
              <a:buFontTx/>
              <a:buNone/>
            </a:pPr>
            <a:r>
              <a:rPr lang="en-US" b="1" u="sng" dirty="0" smtClean="0"/>
              <a:t>More Interactive Meetings with</a:t>
            </a:r>
            <a:r>
              <a:rPr lang="en-US" b="1" u="sng" baseline="0" dirty="0" smtClean="0"/>
              <a:t> LiveMeeting 2007 </a:t>
            </a:r>
            <a:r>
              <a:rPr lang="en-US" b="1" u="sng" dirty="0" smtClean="0"/>
              <a:t>Scenario:</a:t>
            </a:r>
            <a:r>
              <a:rPr lang="en-US" u="sng" dirty="0" smtClean="0"/>
              <a:t>  </a:t>
            </a:r>
          </a:p>
          <a:p>
            <a:pPr eaLnBrk="1" hangingPunct="1">
              <a:buFontTx/>
              <a:buNone/>
            </a:pPr>
            <a:endParaRPr lang="en-US" u="sng" dirty="0" smtClean="0"/>
          </a:p>
          <a:p>
            <a:pPr eaLnBrk="1" hangingPunct="1">
              <a:buFontTx/>
              <a:buNone/>
            </a:pPr>
            <a:r>
              <a:rPr lang="en-US" baseline="0" dirty="0" smtClean="0"/>
              <a:t>Paul is conducting a review session with his team and shares the Customer Proposal document with everyone online. He opens the document in Word and uses </a:t>
            </a:r>
            <a:r>
              <a:rPr lang="en-US" b="1" baseline="0" dirty="0" smtClean="0"/>
              <a:t>Application Sharing</a:t>
            </a:r>
            <a:r>
              <a:rPr lang="en-US" baseline="0" dirty="0" smtClean="0"/>
              <a:t> to stream the image of his desktop to all meeting participants. </a:t>
            </a:r>
          </a:p>
          <a:p>
            <a:pPr eaLnBrk="1" hangingPunct="1">
              <a:buFontTx/>
              <a:buNone/>
            </a:pPr>
            <a:endParaRPr lang="en-US" baseline="0" dirty="0" smtClean="0"/>
          </a:p>
          <a:p>
            <a:pPr eaLnBrk="1" hangingPunct="1">
              <a:buFontTx/>
              <a:buNone/>
            </a:pPr>
            <a:r>
              <a:rPr lang="en-US" baseline="0" dirty="0" smtClean="0"/>
              <a:t>Paul set up </a:t>
            </a:r>
            <a:r>
              <a:rPr lang="en-US" b="1" baseline="0" dirty="0" smtClean="0"/>
              <a:t>two-way multi-party VoIP</a:t>
            </a:r>
            <a:r>
              <a:rPr lang="en-US" baseline="0" dirty="0" smtClean="0"/>
              <a:t> as his audio choice for the meeting. Everyone is  using webcams for </a:t>
            </a:r>
            <a:r>
              <a:rPr lang="en-US" b="1" baseline="0" dirty="0" smtClean="0"/>
              <a:t>multi-party video </a:t>
            </a:r>
            <a:r>
              <a:rPr lang="en-US" b="0" baseline="0" dirty="0" smtClean="0"/>
              <a:t>experience</a:t>
            </a:r>
            <a:r>
              <a:rPr lang="en-US" baseline="0" dirty="0" smtClean="0"/>
              <a:t>.</a:t>
            </a:r>
          </a:p>
          <a:p>
            <a:pPr eaLnBrk="1" hangingPunct="1">
              <a:buFontTx/>
              <a:buNone/>
            </a:pPr>
            <a:endParaRPr lang="en-US" baseline="0" dirty="0" smtClean="0"/>
          </a:p>
          <a:p>
            <a:pPr defTabSz="897301" fontAlgn="base">
              <a:spcBef>
                <a:spcPct val="20000"/>
              </a:spcBef>
              <a:spcAft>
                <a:spcPct val="0"/>
              </a:spcAft>
              <a:defRPr/>
            </a:pPr>
            <a:r>
              <a:rPr lang="en-US" baseline="0" dirty="0" smtClean="0"/>
              <a:t>Paul wants to keep attendees engaged while making sure that he’s still in control of his meeting – the </a:t>
            </a:r>
            <a:r>
              <a:rPr lang="en-US" b="0" baseline="0" dirty="0" smtClean="0"/>
              <a:t>structured feedback tools </a:t>
            </a:r>
            <a:r>
              <a:rPr lang="en-US" baseline="0" dirty="0" smtClean="0"/>
              <a:t>provided by Live Meeting are giving him just that. Attendees </a:t>
            </a:r>
            <a:r>
              <a:rPr lang="en-US" b="0" baseline="0" dirty="0" smtClean="0"/>
              <a:t>send in their questions in background using the Q&amp;A tool</a:t>
            </a:r>
            <a:r>
              <a:rPr lang="en-US" b="1" baseline="0" dirty="0" smtClean="0"/>
              <a:t>, or “raise their hands” to request permission to interrupt the presenter with a verbal question (new).</a:t>
            </a:r>
          </a:p>
          <a:p>
            <a:pPr defTabSz="914350"/>
            <a:endParaRPr lang="en-US" dirty="0" smtClean="0"/>
          </a:p>
          <a:p>
            <a:pPr defTabSz="914350"/>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043" y="2239963"/>
            <a:ext cx="7681913" cy="914400"/>
          </a:xfrm>
        </p:spPr>
        <p:txBody>
          <a:bodyPr>
            <a:no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731042" y="3154363"/>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4" cstate="screen"/>
          <a:srcRect l="35053"/>
          <a:stretch>
            <a:fillRect/>
          </a:stretch>
        </p:blipFill>
        <p:spPr>
          <a:xfrm>
            <a:off x="0" y="5972054"/>
            <a:ext cx="1905975" cy="978225"/>
          </a:xfrm>
          <a:prstGeom prst="rect">
            <a:avLst/>
          </a:prstGeom>
        </p:spPr>
      </p:pic>
      <p:sp>
        <p:nvSpPr>
          <p:cNvPr id="9" name="TextBox 8"/>
          <p:cNvSpPr txBox="1"/>
          <p:nvPr userDrawn="1"/>
        </p:nvSpPr>
        <p:spPr>
          <a:xfrm>
            <a:off x="1862270" y="6310498"/>
            <a:ext cx="166904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version LOGOS">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pic>
        <p:nvPicPr>
          <p:cNvPr id="9" name="Picture 8" descr="exchange server generic logo.png"/>
          <p:cNvPicPr>
            <a:picLocks noChangeAspect="1"/>
          </p:cNvPicPr>
          <p:nvPr userDrawn="1"/>
        </p:nvPicPr>
        <p:blipFill>
          <a:blip r:embed="rId4"/>
          <a:stretch>
            <a:fillRect/>
          </a:stretch>
        </p:blipFill>
        <p:spPr>
          <a:xfrm>
            <a:off x="2071913" y="5130017"/>
            <a:ext cx="2017776" cy="399027"/>
          </a:xfrm>
          <a:prstGeom prst="rect">
            <a:avLst/>
          </a:prstGeom>
        </p:spPr>
      </p:pic>
      <p:pic>
        <p:nvPicPr>
          <p:cNvPr id="10" name="Picture 9" descr="Office Communications Server 2007 logo.png"/>
          <p:cNvPicPr>
            <a:picLocks noChangeAspect="1"/>
          </p:cNvPicPr>
          <p:nvPr userDrawn="1"/>
        </p:nvPicPr>
        <p:blipFill>
          <a:blip r:embed="rId5" cstate="print"/>
          <a:stretch>
            <a:fillRect/>
          </a:stretch>
        </p:blipFill>
        <p:spPr>
          <a:xfrm>
            <a:off x="1353314" y="4156136"/>
            <a:ext cx="2990084" cy="588458"/>
          </a:xfrm>
          <a:prstGeom prst="rect">
            <a:avLst/>
          </a:prstGeom>
        </p:spPr>
      </p:pic>
      <p:pic>
        <p:nvPicPr>
          <p:cNvPr id="11" name="Picture 10" descr="Office Communicator 2007 logo.png"/>
          <p:cNvPicPr>
            <a:picLocks noChangeAspect="1"/>
          </p:cNvPicPr>
          <p:nvPr userDrawn="1"/>
        </p:nvPicPr>
        <p:blipFill>
          <a:blip r:embed="rId6"/>
          <a:srcRect r="11948"/>
          <a:stretch>
            <a:fillRect/>
          </a:stretch>
        </p:blipFill>
        <p:spPr>
          <a:xfrm>
            <a:off x="4953000" y="4157445"/>
            <a:ext cx="2819400" cy="409425"/>
          </a:xfrm>
          <a:prstGeom prst="rect">
            <a:avLst/>
          </a:prstGeom>
        </p:spPr>
      </p:pic>
      <p:pic>
        <p:nvPicPr>
          <p:cNvPr id="12" name="Picture 11" descr="Office Live Meeting logo.png"/>
          <p:cNvPicPr>
            <a:picLocks noChangeAspect="1"/>
          </p:cNvPicPr>
          <p:nvPr userDrawn="1"/>
        </p:nvPicPr>
        <p:blipFill>
          <a:blip r:embed="rId7"/>
          <a:stretch>
            <a:fillRect/>
          </a:stretch>
        </p:blipFill>
        <p:spPr>
          <a:xfrm>
            <a:off x="4613947" y="5088492"/>
            <a:ext cx="2590796" cy="440552"/>
          </a:xfrm>
          <a:prstGeom prst="rect">
            <a:avLst/>
          </a:prstGeom>
        </p:spPr>
      </p:pic>
      <p:pic>
        <p:nvPicPr>
          <p:cNvPr id="13" name="Picture 2" descr="C:\Program Files\Microsoft Resource DVD Artwork\DVD_ART\BoxShots_Logos\MICROSOFT\Microsoft logo and tagline.png"/>
          <p:cNvPicPr>
            <a:picLocks noChangeAspect="1" noChangeArrowheads="1"/>
          </p:cNvPicPr>
          <p:nvPr userDrawn="1"/>
        </p:nvPicPr>
        <p:blipFill>
          <a:blip r:embed="rId8" cstate="screen"/>
          <a:srcRect/>
          <a:stretch>
            <a:fillRect/>
          </a:stretch>
        </p:blipFill>
        <p:spPr bwMode="auto">
          <a:xfrm>
            <a:off x="8001000" y="228600"/>
            <a:ext cx="974952" cy="168121"/>
          </a:xfrm>
          <a:prstGeom prst="rect">
            <a:avLst/>
          </a:prstGeom>
          <a:noFill/>
        </p:spPr>
      </p:pic>
      <p:sp>
        <p:nvSpPr>
          <p:cNvPr id="14" name="TextBox 13"/>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91436"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invGray">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chor="t" anchorCtr="0">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5860140" y="2481942"/>
            <a:ext cx="2902860" cy="9277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dirty="0" smtClean="0"/>
              <a:t>click to…</a:t>
            </a:r>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4" cstate="screen"/>
          <a:srcRect l="1977"/>
          <a:stretch>
            <a:fillRect/>
          </a:stretch>
        </p:blipFill>
        <p:spPr>
          <a:xfrm>
            <a:off x="0" y="1889435"/>
            <a:ext cx="5715000" cy="1943425"/>
          </a:xfrm>
          <a:prstGeom prst="rect">
            <a:avLst/>
          </a:prstGeom>
        </p:spPr>
      </p:pic>
      <p:sp>
        <p:nvSpPr>
          <p:cNvPr id="10" name="TextBox 9"/>
          <p:cNvSpPr txBox="1"/>
          <p:nvPr userDrawn="1"/>
        </p:nvSpPr>
        <p:spPr>
          <a:xfrm>
            <a:off x="6898387" y="6355080"/>
            <a:ext cx="1864613"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Simplified.</a:t>
            </a:r>
            <a:endParaRPr lang="en-US" sz="1600" dirty="0">
              <a:latin typeface="+mn-lt"/>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UC_Strands_rgb.png"/>
          <p:cNvPicPr>
            <a:picLocks noChangeAspect="1"/>
          </p:cNvPicPr>
          <p:nvPr userDrawn="1"/>
        </p:nvPicPr>
        <p:blipFill>
          <a:blip r:embed="rId2"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524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0999" y="228732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1045" y="2287322"/>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10" name="TextBox 9"/>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descr="UC_Strands_rgb.png"/>
          <p:cNvPicPr>
            <a:picLocks noChangeAspect="1"/>
          </p:cNvPicPr>
          <p:nvPr userDrawn="1"/>
        </p:nvPicPr>
        <p:blipFill>
          <a:blip r:embed="rId2"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sp>
        <p:nvSpPr>
          <p:cNvPr id="3" name="TextBox 2"/>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pic>
        <p:nvPicPr>
          <p:cNvPr id="1026" name="Picture 2" descr="C:\Program Files\Microsoft Resource DVD Artwork\DVD_ART\BoxShots_Logos\MICROSOFT\Microsoft logo and tagline.png"/>
          <p:cNvPicPr>
            <a:picLocks noChangeAspect="1" noChangeArrowheads="1"/>
          </p:cNvPicPr>
          <p:nvPr userDrawn="1"/>
        </p:nvPicPr>
        <p:blipFill>
          <a:blip r:embed="rId4" cstate="screen"/>
          <a:srcRect/>
          <a:stretch>
            <a:fillRect/>
          </a:stretch>
        </p:blipFill>
        <p:spPr bwMode="auto">
          <a:xfrm>
            <a:off x="8001000" y="228600"/>
            <a:ext cx="974952" cy="168121"/>
          </a:xfrm>
          <a:prstGeom prst="rect">
            <a:avLst/>
          </a:prstGeom>
          <a:noFill/>
        </p:spPr>
      </p:pic>
      <p:sp>
        <p:nvSpPr>
          <p:cNvPr id="6" name="TextBox 5"/>
          <p:cNvSpPr txBox="1"/>
          <p:nvPr userDrawn="1"/>
        </p:nvSpPr>
        <p:spPr>
          <a:xfrm>
            <a:off x="5170350" y="6355080"/>
            <a:ext cx="3592650"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Communications Launch 2007</a:t>
            </a:r>
            <a:endParaRPr lang="en-US" sz="1600" dirty="0">
              <a:latin typeface="+mn-lt"/>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220663"/>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79413" y="1416050"/>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812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solidFill>
            <a:schemeClr val="bg2"/>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6.png"/><Relationship Id="rId3" Type="http://schemas.openxmlformats.org/officeDocument/2006/relationships/notesSlide" Target="../notesSlides/notesSlide16.xml"/><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5.png"/><Relationship Id="rId2" Type="http://schemas.openxmlformats.org/officeDocument/2006/relationships/slideLayout" Target="../slideLayouts/slideLayout7.xml"/><Relationship Id="rId16" Type="http://schemas.openxmlformats.org/officeDocument/2006/relationships/image" Target="../media/image44.png"/><Relationship Id="rId1" Type="http://schemas.openxmlformats.org/officeDocument/2006/relationships/vmlDrawing" Target="../drawings/vmlDrawing1.v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3.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livemeeting.com/trial/"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www.microsoft.com/uc/products/livehosted.mspx" TargetMode="External"/><Relationship Id="rId4" Type="http://schemas.openxmlformats.org/officeDocument/2006/relationships/hyperlink" Target="http://technet.microsoft.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7.png"/><Relationship Id="rId5" Type="http://schemas.openxmlformats.org/officeDocument/2006/relationships/diagramQuickStyle" Target="../diagrams/quickStyle1.xml"/><Relationship Id="rId10" Type="http://schemas.openxmlformats.org/officeDocument/2006/relationships/image" Target="../media/image16.jpeg"/><Relationship Id="rId4" Type="http://schemas.openxmlformats.org/officeDocument/2006/relationships/diagramLayout" Target="../diagrams/layout1.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smtClean="0"/>
              <a:t>Connected Organizations</a:t>
            </a:r>
            <a:endParaRPr lang="en-US" dirty="0"/>
          </a:p>
        </p:txBody>
      </p:sp>
      <p:sp>
        <p:nvSpPr>
          <p:cNvPr id="13" name="Text Placeholder 12"/>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Engaged Attendees</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368300" y="3510039"/>
            <a:ext cx="4789311" cy="2062103"/>
          </a:xfrm>
          <a:prstGeom prst="rect">
            <a:avLst/>
          </a:prstGeom>
        </p:spPr>
        <p:txBody>
          <a:bodyPr wrap="square">
            <a:spAutoFit/>
          </a:bodyPr>
          <a:lstStyle/>
          <a:p>
            <a:pPr marL="282575" indent="-282575" defTabSz="914363">
              <a:lnSpc>
                <a:spcPct val="90000"/>
              </a:lnSpc>
              <a:spcBef>
                <a:spcPct val="20000"/>
              </a:spcBef>
              <a:buClr>
                <a:schemeClr val="tx2"/>
              </a:buClr>
              <a:buSzPct val="80000"/>
              <a:buBlip>
                <a:blip r:embed="rId3"/>
              </a:buBlip>
            </a:pPr>
            <a:r>
              <a:rPr lang="en-US" sz="2000" dirty="0" smtClean="0">
                <a:sym typeface="Wingdings" pitchFamily="2" charset="2"/>
              </a:rPr>
              <a:t>Rich media (Flash, movies)</a:t>
            </a:r>
          </a:p>
          <a:p>
            <a:pPr marL="282575" indent="-282575" defTabSz="914363">
              <a:lnSpc>
                <a:spcPct val="90000"/>
              </a:lnSpc>
              <a:spcBef>
                <a:spcPct val="20000"/>
              </a:spcBef>
              <a:buClr>
                <a:schemeClr val="tx2"/>
              </a:buClr>
              <a:buSzPct val="80000"/>
              <a:buBlip>
                <a:blip r:embed="rId3"/>
              </a:buBlip>
            </a:pPr>
            <a:r>
              <a:rPr lang="en-US" sz="2000" dirty="0" smtClean="0">
                <a:sym typeface="Wingdings" pitchFamily="2" charset="2"/>
              </a:rPr>
              <a:t>Webcam and RoundTable video</a:t>
            </a:r>
          </a:p>
          <a:p>
            <a:pPr marL="282575" indent="-282575" defTabSz="914363">
              <a:lnSpc>
                <a:spcPct val="90000"/>
              </a:lnSpc>
              <a:spcBef>
                <a:spcPct val="20000"/>
              </a:spcBef>
              <a:buClr>
                <a:schemeClr val="tx2"/>
              </a:buClr>
              <a:buSzPct val="80000"/>
              <a:buBlip>
                <a:blip r:embed="rId3"/>
              </a:buBlip>
            </a:pPr>
            <a:r>
              <a:rPr lang="en-US" sz="2000" dirty="0" smtClean="0">
                <a:sym typeface="Wingdings" pitchFamily="2" charset="2"/>
              </a:rPr>
              <a:t>VoIP audio and ACP call controls</a:t>
            </a:r>
          </a:p>
          <a:p>
            <a:pPr marL="282575" indent="-282575" defTabSz="914363">
              <a:lnSpc>
                <a:spcPct val="90000"/>
              </a:lnSpc>
              <a:spcBef>
                <a:spcPct val="20000"/>
              </a:spcBef>
              <a:buClr>
                <a:schemeClr val="tx2"/>
              </a:buClr>
              <a:buSzPct val="80000"/>
              <a:buBlip>
                <a:blip r:embed="rId3"/>
              </a:buBlip>
            </a:pPr>
            <a:r>
              <a:rPr lang="en-US" sz="2000" dirty="0" smtClean="0">
                <a:sym typeface="Wingdings" pitchFamily="2" charset="2"/>
              </a:rPr>
              <a:t>PSTN and VoIP bridging * </a:t>
            </a:r>
          </a:p>
          <a:p>
            <a:pPr marL="282575" indent="-282575" defTabSz="914363">
              <a:lnSpc>
                <a:spcPct val="90000"/>
              </a:lnSpc>
              <a:spcBef>
                <a:spcPct val="20000"/>
              </a:spcBef>
              <a:buClr>
                <a:schemeClr val="tx2"/>
              </a:buClr>
              <a:buSzPct val="80000"/>
              <a:buBlip>
                <a:blip r:embed="rId3"/>
              </a:buBlip>
            </a:pPr>
            <a:r>
              <a:rPr lang="en-US" sz="2000" dirty="0" smtClean="0">
                <a:sym typeface="Wingdings" pitchFamily="2" charset="2"/>
              </a:rPr>
              <a:t>Handouts in native format</a:t>
            </a:r>
          </a:p>
          <a:p>
            <a:pPr marL="282575" indent="-282575" defTabSz="914363">
              <a:lnSpc>
                <a:spcPct val="90000"/>
              </a:lnSpc>
              <a:spcBef>
                <a:spcPct val="20000"/>
              </a:spcBef>
              <a:buClr>
                <a:schemeClr val="tx2"/>
              </a:buClr>
              <a:buSzPct val="80000"/>
              <a:buBlip>
                <a:blip r:embed="rId3"/>
              </a:buBlip>
            </a:pPr>
            <a:r>
              <a:rPr lang="en-US" sz="2000" dirty="0" smtClean="0">
                <a:sym typeface="Wingdings" pitchFamily="2" charset="2"/>
              </a:rPr>
              <a:t>High-fidelity recordings</a:t>
            </a:r>
          </a:p>
        </p:txBody>
      </p:sp>
      <p:pic>
        <p:nvPicPr>
          <p:cNvPr id="11" name="Picture 2"/>
          <p:cNvPicPr>
            <a:picLocks noChangeAspect="1" noChangeArrowheads="1"/>
          </p:cNvPicPr>
          <p:nvPr/>
        </p:nvPicPr>
        <p:blipFill>
          <a:blip r:embed="rId4" cstate="print"/>
          <a:srcRect/>
          <a:stretch>
            <a:fillRect/>
          </a:stretch>
        </p:blipFill>
        <p:spPr bwMode="auto">
          <a:xfrm>
            <a:off x="5367376" y="3078164"/>
            <a:ext cx="3408324" cy="2646776"/>
          </a:xfrm>
          <a:prstGeom prst="roundRect">
            <a:avLst>
              <a:gd name="adj" fmla="val 1462"/>
            </a:avLst>
          </a:prstGeom>
          <a:noFill/>
          <a:ln>
            <a:noFill/>
          </a:ln>
          <a:effectLst>
            <a:outerShdw blurRad="63500" sx="102000" sy="102000" algn="ctr" rotWithShape="0">
              <a:prstClr val="black">
                <a:alpha val="40000"/>
              </a:prstClr>
            </a:outerShdw>
          </a:effectLst>
        </p:spPr>
      </p:pic>
      <p:sp>
        <p:nvSpPr>
          <p:cNvPr id="28" name="Title 27"/>
          <p:cNvSpPr>
            <a:spLocks noGrp="1"/>
          </p:cNvSpPr>
          <p:nvPr>
            <p:ph type="title"/>
          </p:nvPr>
        </p:nvSpPr>
        <p:spPr/>
        <p:txBody>
          <a:bodyPr/>
          <a:lstStyle/>
          <a:p>
            <a:r>
              <a:rPr lang="en-US" dirty="0" smtClean="0">
                <a:sym typeface="Wingdings" pitchFamily="2" charset="2"/>
              </a:rPr>
              <a:t>Integrated Media</a:t>
            </a:r>
            <a:endParaRPr lang="en-US" dirty="0"/>
          </a:p>
        </p:txBody>
      </p:sp>
      <p:sp>
        <p:nvSpPr>
          <p:cNvPr id="33" name="Rectangle 32"/>
          <p:cNvSpPr/>
          <p:nvPr/>
        </p:nvSpPr>
        <p:spPr>
          <a:xfrm>
            <a:off x="3817875" y="3626562"/>
            <a:ext cx="463588"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NEW</a:t>
            </a:r>
          </a:p>
        </p:txBody>
      </p:sp>
      <p:sp>
        <p:nvSpPr>
          <p:cNvPr id="38" name="Rectangle 37"/>
          <p:cNvSpPr/>
          <p:nvPr/>
        </p:nvSpPr>
        <p:spPr>
          <a:xfrm>
            <a:off x="4424110" y="4293143"/>
            <a:ext cx="463588"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NEW</a:t>
            </a:r>
          </a:p>
        </p:txBody>
      </p:sp>
      <p:sp>
        <p:nvSpPr>
          <p:cNvPr id="39" name="Rectangle 38"/>
          <p:cNvSpPr/>
          <p:nvPr/>
        </p:nvSpPr>
        <p:spPr>
          <a:xfrm>
            <a:off x="4332884" y="3948925"/>
            <a:ext cx="543431" cy="235962"/>
          </a:xfrm>
          <a:prstGeom prst="rect">
            <a:avLst/>
          </a:prstGeom>
        </p:spPr>
        <p:txBody>
          <a:bodyPr wrap="squar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NEW</a:t>
            </a:r>
          </a:p>
        </p:txBody>
      </p:sp>
      <p:sp>
        <p:nvSpPr>
          <p:cNvPr id="18" name="TextBox 1026063"/>
          <p:cNvSpPr txBox="1">
            <a:spLocks noChangeArrowheads="1"/>
          </p:cNvSpPr>
          <p:nvPr/>
        </p:nvSpPr>
        <p:spPr bwMode="auto">
          <a:xfrm>
            <a:off x="7361595" y="220663"/>
            <a:ext cx="1414105" cy="830997"/>
          </a:xfrm>
          <a:prstGeom prst="rect">
            <a:avLst/>
          </a:prstGeom>
          <a:noFill/>
          <a:ln w="9525">
            <a:noFill/>
            <a:miter lim="800000"/>
            <a:headEnd/>
            <a:tailEnd/>
          </a:ln>
        </p:spPr>
        <p:txBody>
          <a:bodyPr wrap="none">
            <a:spAutoFit/>
          </a:bodyPr>
          <a:lstStyle/>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Engaged</a:t>
            </a:r>
          </a:p>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Attendees</a:t>
            </a:r>
          </a:p>
        </p:txBody>
      </p:sp>
      <p:sp>
        <p:nvSpPr>
          <p:cNvPr id="19" name="Rectangle 18"/>
          <p:cNvSpPr/>
          <p:nvPr/>
        </p:nvSpPr>
        <p:spPr>
          <a:xfrm>
            <a:off x="3659725" y="4994629"/>
            <a:ext cx="824265"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IMPROVED</a:t>
            </a:r>
          </a:p>
        </p:txBody>
      </p:sp>
      <p:sp>
        <p:nvSpPr>
          <p:cNvPr id="20" name="Rectangle 19"/>
          <p:cNvSpPr/>
          <p:nvPr/>
        </p:nvSpPr>
        <p:spPr>
          <a:xfrm>
            <a:off x="3615701" y="4647630"/>
            <a:ext cx="463588"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NEW</a:t>
            </a:r>
          </a:p>
        </p:txBody>
      </p:sp>
      <p:sp>
        <p:nvSpPr>
          <p:cNvPr id="24" name="Rectangle 23"/>
          <p:cNvSpPr/>
          <p:nvPr/>
        </p:nvSpPr>
        <p:spPr>
          <a:xfrm>
            <a:off x="3349280" y="5332190"/>
            <a:ext cx="824265"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IMPROVED</a:t>
            </a:r>
          </a:p>
        </p:txBody>
      </p:sp>
      <p:sp>
        <p:nvSpPr>
          <p:cNvPr id="36" name="Rectangle 35"/>
          <p:cNvSpPr/>
          <p:nvPr/>
        </p:nvSpPr>
        <p:spPr>
          <a:xfrm>
            <a:off x="5344206" y="5737813"/>
            <a:ext cx="3454664" cy="276999"/>
          </a:xfrm>
          <a:prstGeom prst="rect">
            <a:avLst/>
          </a:prstGeom>
        </p:spPr>
        <p:txBody>
          <a:bodyPr wrap="none">
            <a:spAutoFit/>
          </a:bodyPr>
          <a:lstStyle/>
          <a:p>
            <a:r>
              <a:rPr lang="en-US" sz="1200" dirty="0" smtClean="0">
                <a:effectLst>
                  <a:outerShdw blurRad="38100" dist="38100" dir="2700000" algn="tl">
                    <a:srgbClr val="000000">
                      <a:alpha val="43137"/>
                    </a:srgbClr>
                  </a:outerShdw>
                </a:effectLst>
                <a:sym typeface="Wingdings" pitchFamily="2" charset="2"/>
              </a:rPr>
              <a:t>Rich media, Webcam video, and VoIP integration</a:t>
            </a:r>
            <a:endParaRPr lang="en-US" sz="1200" dirty="0"/>
          </a:p>
        </p:txBody>
      </p:sp>
      <p:grpSp>
        <p:nvGrpSpPr>
          <p:cNvPr id="41" name="Group 70"/>
          <p:cNvGrpSpPr/>
          <p:nvPr/>
        </p:nvGrpSpPr>
        <p:grpSpPr>
          <a:xfrm>
            <a:off x="524656" y="1572752"/>
            <a:ext cx="8619344" cy="830580"/>
            <a:chOff x="524656" y="1901942"/>
            <a:chExt cx="8619344" cy="830580"/>
          </a:xfrm>
        </p:grpSpPr>
        <p:sp>
          <p:nvSpPr>
            <p:cNvPr id="42" name="Rectangle 41"/>
            <p:cNvSpPr/>
            <p:nvPr/>
          </p:nvSpPr>
          <p:spPr bwMode="auto">
            <a:xfrm>
              <a:off x="524656" y="1901942"/>
              <a:ext cx="8619344" cy="830580"/>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800" dirty="0">
                <a:solidFill>
                  <a:schemeClr val="lt1"/>
                </a:solidFill>
                <a:latin typeface="Segoe" pitchFamily="34" charset="0"/>
              </a:endParaRPr>
            </a:p>
          </p:txBody>
        </p:sp>
        <p:sp>
          <p:nvSpPr>
            <p:cNvPr id="43" name="TextBox 1026063"/>
            <p:cNvSpPr txBox="1">
              <a:spLocks noChangeArrowheads="1"/>
            </p:cNvSpPr>
            <p:nvPr/>
          </p:nvSpPr>
          <p:spPr bwMode="auto">
            <a:xfrm>
              <a:off x="2355994" y="2077359"/>
              <a:ext cx="6750414" cy="461665"/>
            </a:xfrm>
            <a:prstGeom prst="rect">
              <a:avLst/>
            </a:prstGeom>
            <a:noFill/>
            <a:ln w="9525">
              <a:noFill/>
              <a:miter lim="800000"/>
              <a:headEnd/>
              <a:tailEnd/>
            </a:ln>
          </p:spPr>
          <p:txBody>
            <a:bodyPr wrap="square">
              <a:spAutoFit/>
            </a:bodyPr>
            <a:lstStyle/>
            <a:p>
              <a:pPr indent="-228537">
                <a:spcBef>
                  <a:spcPct val="20000"/>
                </a:spcBef>
                <a:defRPr/>
              </a:pPr>
              <a:r>
                <a:rPr lang="en-US" sz="2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Enable immersive remote conferencing</a:t>
              </a:r>
            </a:p>
          </p:txBody>
        </p:sp>
      </p:grpSp>
      <p:sp>
        <p:nvSpPr>
          <p:cNvPr id="44" name="Rectangle 43"/>
          <p:cNvSpPr/>
          <p:nvPr/>
        </p:nvSpPr>
        <p:spPr>
          <a:xfrm>
            <a:off x="368301" y="3078163"/>
            <a:ext cx="1710084" cy="461665"/>
          </a:xfrm>
          <a:prstGeom prst="rect">
            <a:avLst/>
          </a:prstGeom>
        </p:spPr>
        <p:txBody>
          <a:bodyPr wrap="none">
            <a:spAutoFit/>
          </a:bodyPr>
          <a:lstStyle/>
          <a:p>
            <a:pPr marL="228537" lvl="0" indent="-228537" eaLnBrk="0" hangingPunct="0">
              <a:spcBef>
                <a:spcPct val="20000"/>
              </a:spcBef>
              <a:defRPr/>
            </a:pPr>
            <a:r>
              <a:rPr lang="en-US" sz="2400" spc="-150" dirty="0" smtClean="0">
                <a:ln w="3175">
                  <a:solidFill>
                    <a:schemeClr val="bg1">
                      <a:alpha val="62000"/>
                    </a:schemeClr>
                  </a:solidFill>
                </a:ln>
                <a:gradFill flip="none" rotWithShape="1">
                  <a:gsLst>
                    <a:gs pos="0">
                      <a:schemeClr val="tx2"/>
                    </a:gs>
                    <a:gs pos="42000">
                      <a:schemeClr val="accent1">
                        <a:lumMod val="20000"/>
                        <a:lumOff val="8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Key Features</a:t>
            </a:r>
          </a:p>
        </p:txBody>
      </p:sp>
      <p:grpSp>
        <p:nvGrpSpPr>
          <p:cNvPr id="46" name="Group 36"/>
          <p:cNvGrpSpPr/>
          <p:nvPr/>
        </p:nvGrpSpPr>
        <p:grpSpPr>
          <a:xfrm>
            <a:off x="368300" y="1416050"/>
            <a:ext cx="1760220" cy="1133856"/>
            <a:chOff x="9144000" y="1419225"/>
            <a:chExt cx="1760220" cy="1133856"/>
          </a:xfrm>
        </p:grpSpPr>
        <p:pic>
          <p:nvPicPr>
            <p:cNvPr id="47" name="Picture 142" descr="PictureA"/>
            <p:cNvPicPr>
              <a:picLocks noChangeAspect="1" noChangeArrowheads="1"/>
            </p:cNvPicPr>
            <p:nvPr/>
          </p:nvPicPr>
          <p:blipFill>
            <a:blip r:embed="rId5">
              <a:lum bright="12000" contrast="-15000"/>
            </a:blip>
            <a:srcRect/>
            <a:stretch>
              <a:fillRect/>
            </a:stretch>
          </p:blipFill>
          <p:spPr bwMode="auto">
            <a:xfrm>
              <a:off x="9144000" y="1419225"/>
              <a:ext cx="1696060" cy="1133856"/>
            </a:xfrm>
            <a:prstGeom prst="roundRect">
              <a:avLst/>
            </a:prstGeom>
            <a:solidFill>
              <a:schemeClr val="bg1">
                <a:lumMod val="95000"/>
                <a:lumOff val="5000"/>
              </a:schemeClr>
            </a:solidFill>
            <a:ln w="28575">
              <a:solidFill>
                <a:schemeClr val="tx1"/>
              </a:solidFill>
            </a:ln>
            <a:effectLst>
              <a:outerShdw blurRad="63500" sx="102000" sy="102000" algn="ctr" rotWithShape="0">
                <a:prstClr val="black">
                  <a:alpha val="40000"/>
                </a:prstClr>
              </a:outerShdw>
            </a:effectLst>
          </p:spPr>
        </p:pic>
        <p:sp>
          <p:nvSpPr>
            <p:cNvPr id="48" name="Rectangle 47"/>
            <p:cNvSpPr/>
            <p:nvPr/>
          </p:nvSpPr>
          <p:spPr bwMode="auto">
            <a:xfrm>
              <a:off x="9144000" y="2094546"/>
              <a:ext cx="1699260" cy="305331"/>
            </a:xfrm>
            <a:prstGeom prst="rect">
              <a:avLst/>
            </a:prstGeom>
            <a:solidFill>
              <a:schemeClr val="tx1">
                <a:alpha val="19000"/>
              </a:schemeClr>
            </a:solidFill>
            <a:ln w="9525" cap="flat" cmpd="sng" algn="ctr">
              <a:noFill/>
              <a:prstDash val="solid"/>
              <a:round/>
              <a:headEnd type="none" w="med" len="med"/>
              <a:tailEnd type="none" w="med" len="med"/>
            </a:ln>
            <a:effectLst/>
          </p:spPr>
          <p:txBody>
            <a:bodyPr/>
            <a:lstStyle/>
            <a:p>
              <a:pPr eaLnBrk="0" hangingPunct="0">
                <a:defRPr/>
              </a:pPr>
              <a:endParaRPr lang="en-US" sz="2400" dirty="0">
                <a:effectLst>
                  <a:outerShdw blurRad="38100" dist="38100" dir="2700000" algn="tl">
                    <a:srgbClr val="000000">
                      <a:alpha val="43137"/>
                    </a:srgbClr>
                  </a:outerShdw>
                </a:effectLst>
              </a:endParaRPr>
            </a:p>
          </p:txBody>
        </p:sp>
        <p:sp>
          <p:nvSpPr>
            <p:cNvPr id="49" name="Rectangle 48"/>
            <p:cNvSpPr/>
            <p:nvPr/>
          </p:nvSpPr>
          <p:spPr>
            <a:xfrm>
              <a:off x="9144000" y="2116406"/>
              <a:ext cx="1760220" cy="261610"/>
            </a:xfrm>
            <a:prstGeom prst="rect">
              <a:avLst/>
            </a:prstGeom>
          </p:spPr>
          <p:txBody>
            <a:bodyPr wrap="square">
              <a:spAutoFit/>
            </a:bodyPr>
            <a:lstStyle/>
            <a:p>
              <a:pPr algn="ctr">
                <a:defRPr/>
              </a:pPr>
              <a:r>
                <a:rPr lang="en-US" sz="1100" i="0" dirty="0" smtClean="0">
                  <a:effectLst>
                    <a:outerShdw blurRad="38100" dist="38100" dir="2700000" algn="tl">
                      <a:srgbClr val="000000">
                        <a:alpha val="43137"/>
                      </a:srgbClr>
                    </a:outerShdw>
                  </a:effectLst>
                  <a:latin typeface="Segoe" pitchFamily="34" charset="0"/>
                </a:rPr>
                <a:t>Engaged Attendees</a:t>
              </a:r>
            </a:p>
          </p:txBody>
        </p:sp>
      </p:grpSp>
      <p:sp>
        <p:nvSpPr>
          <p:cNvPr id="22" name="Rectangle 21"/>
          <p:cNvSpPr/>
          <p:nvPr/>
        </p:nvSpPr>
        <p:spPr>
          <a:xfrm>
            <a:off x="368300" y="5621076"/>
            <a:ext cx="4572000" cy="276999"/>
          </a:xfrm>
          <a:prstGeom prst="rect">
            <a:avLst/>
          </a:prstGeom>
        </p:spPr>
        <p:txBody>
          <a:bodyPr>
            <a:spAutoFit/>
          </a:bodyPr>
          <a:lstStyle/>
          <a:p>
            <a:r>
              <a:rPr lang="en-US" sz="1200" dirty="0" smtClean="0">
                <a:effectLst>
                  <a:outerShdw blurRad="38100" dist="38100" dir="2700000" algn="tl">
                    <a:srgbClr val="000000">
                      <a:alpha val="43137"/>
                    </a:srgbClr>
                  </a:outerShdw>
                </a:effectLst>
                <a:sym typeface="Wingdings" pitchFamily="2" charset="2"/>
              </a:rPr>
              <a:t>* PSTN &amp; VoIP Bridging available with Office Live Meeting  2007</a:t>
            </a:r>
            <a:endParaRPr lang="en-US" sz="12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smtClean="0">
                <a:sym typeface="Wingdings" pitchFamily="2" charset="2"/>
              </a:rPr>
              <a:t>More Interactive Meetings</a:t>
            </a:r>
            <a:endParaRPr lang="en-US" dirty="0"/>
          </a:p>
        </p:txBody>
      </p:sp>
      <p:sp>
        <p:nvSpPr>
          <p:cNvPr id="22" name="TextBox 1026063"/>
          <p:cNvSpPr txBox="1">
            <a:spLocks noChangeArrowheads="1"/>
          </p:cNvSpPr>
          <p:nvPr/>
        </p:nvSpPr>
        <p:spPr bwMode="auto">
          <a:xfrm>
            <a:off x="7361595" y="220663"/>
            <a:ext cx="1414105" cy="830997"/>
          </a:xfrm>
          <a:prstGeom prst="rect">
            <a:avLst/>
          </a:prstGeom>
          <a:noFill/>
          <a:ln w="9525">
            <a:noFill/>
            <a:miter lim="800000"/>
            <a:headEnd/>
            <a:tailEnd/>
          </a:ln>
        </p:spPr>
        <p:txBody>
          <a:bodyPr wrap="none">
            <a:spAutoFit/>
          </a:bodyPr>
          <a:lstStyle/>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Engaged</a:t>
            </a:r>
          </a:p>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Attendees</a:t>
            </a:r>
          </a:p>
        </p:txBody>
      </p:sp>
      <p:pic>
        <p:nvPicPr>
          <p:cNvPr id="23" name="Picture 22" descr="meeting console with pano.jpg"/>
          <p:cNvPicPr>
            <a:picLocks noChangeAspect="1"/>
          </p:cNvPicPr>
          <p:nvPr/>
        </p:nvPicPr>
        <p:blipFill>
          <a:blip r:embed="rId3" cstate="print"/>
          <a:stretch>
            <a:fillRect/>
          </a:stretch>
        </p:blipFill>
        <p:spPr>
          <a:xfrm>
            <a:off x="5347252" y="3078164"/>
            <a:ext cx="3428448" cy="2653969"/>
          </a:xfrm>
          <a:prstGeom prst="rect">
            <a:avLst/>
          </a:prstGeom>
        </p:spPr>
      </p:pic>
      <p:sp>
        <p:nvSpPr>
          <p:cNvPr id="25" name="Rectangle 24"/>
          <p:cNvSpPr/>
          <p:nvPr/>
        </p:nvSpPr>
        <p:spPr>
          <a:xfrm>
            <a:off x="5916772" y="5737813"/>
            <a:ext cx="2289409" cy="276999"/>
          </a:xfrm>
          <a:prstGeom prst="rect">
            <a:avLst/>
          </a:prstGeom>
        </p:spPr>
        <p:txBody>
          <a:bodyPr wrap="none">
            <a:spAutoFit/>
          </a:bodyPr>
          <a:lstStyle/>
          <a:p>
            <a:r>
              <a:rPr lang="en-US" sz="1200" dirty="0" smtClean="0">
                <a:effectLst>
                  <a:outerShdw blurRad="38100" dist="38100" dir="2700000" algn="tl">
                    <a:srgbClr val="000000">
                      <a:alpha val="43137"/>
                    </a:srgbClr>
                  </a:outerShdw>
                </a:effectLst>
                <a:sym typeface="Wingdings" pitchFamily="2" charset="2"/>
              </a:rPr>
              <a:t>Whiteboard and webcam video</a:t>
            </a:r>
            <a:endParaRPr lang="en-US" sz="1200" dirty="0"/>
          </a:p>
        </p:txBody>
      </p:sp>
      <p:grpSp>
        <p:nvGrpSpPr>
          <p:cNvPr id="34" name="Group 70"/>
          <p:cNvGrpSpPr/>
          <p:nvPr/>
        </p:nvGrpSpPr>
        <p:grpSpPr>
          <a:xfrm>
            <a:off x="524656" y="1572752"/>
            <a:ext cx="8619344" cy="830580"/>
            <a:chOff x="524656" y="1901942"/>
            <a:chExt cx="8619344" cy="830580"/>
          </a:xfrm>
        </p:grpSpPr>
        <p:sp>
          <p:nvSpPr>
            <p:cNvPr id="41" name="Rectangle 40"/>
            <p:cNvSpPr/>
            <p:nvPr/>
          </p:nvSpPr>
          <p:spPr bwMode="auto">
            <a:xfrm>
              <a:off x="524656" y="1901942"/>
              <a:ext cx="8619344" cy="830580"/>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800" dirty="0">
                <a:solidFill>
                  <a:schemeClr val="lt1"/>
                </a:solidFill>
                <a:latin typeface="Segoe" pitchFamily="34" charset="0"/>
              </a:endParaRPr>
            </a:p>
          </p:txBody>
        </p:sp>
        <p:sp>
          <p:nvSpPr>
            <p:cNvPr id="42" name="TextBox 1026063"/>
            <p:cNvSpPr txBox="1">
              <a:spLocks noChangeArrowheads="1"/>
            </p:cNvSpPr>
            <p:nvPr/>
          </p:nvSpPr>
          <p:spPr bwMode="auto">
            <a:xfrm>
              <a:off x="2164081" y="2066072"/>
              <a:ext cx="6750414" cy="461665"/>
            </a:xfrm>
            <a:prstGeom prst="rect">
              <a:avLst/>
            </a:prstGeom>
            <a:noFill/>
            <a:ln w="9525">
              <a:noFill/>
              <a:miter lim="800000"/>
              <a:headEnd/>
              <a:tailEnd/>
            </a:ln>
          </p:spPr>
          <p:txBody>
            <a:bodyPr wrap="square">
              <a:spAutoFit/>
            </a:bodyPr>
            <a:lstStyle/>
            <a:p>
              <a:pPr indent="-228537">
                <a:spcBef>
                  <a:spcPct val="20000"/>
                </a:spcBef>
                <a:defRPr/>
              </a:pPr>
              <a:r>
                <a:rPr lang="en-US" sz="2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Two-way, multi-party video and audio experience </a:t>
              </a:r>
            </a:p>
          </p:txBody>
        </p:sp>
      </p:grpSp>
      <p:sp>
        <p:nvSpPr>
          <p:cNvPr id="45" name="Rectangle 44"/>
          <p:cNvSpPr/>
          <p:nvPr/>
        </p:nvSpPr>
        <p:spPr>
          <a:xfrm>
            <a:off x="368301" y="3078163"/>
            <a:ext cx="1710084" cy="461665"/>
          </a:xfrm>
          <a:prstGeom prst="rect">
            <a:avLst/>
          </a:prstGeom>
        </p:spPr>
        <p:txBody>
          <a:bodyPr wrap="none">
            <a:spAutoFit/>
          </a:bodyPr>
          <a:lstStyle/>
          <a:p>
            <a:pPr marL="228537" lvl="0" indent="-228537" eaLnBrk="0" hangingPunct="0">
              <a:spcBef>
                <a:spcPct val="20000"/>
              </a:spcBef>
              <a:defRPr/>
            </a:pPr>
            <a:r>
              <a:rPr lang="en-US" sz="2400" spc="-150" dirty="0" smtClean="0">
                <a:ln w="3175">
                  <a:solidFill>
                    <a:schemeClr val="bg1">
                      <a:alpha val="62000"/>
                    </a:schemeClr>
                  </a:solidFill>
                </a:ln>
                <a:gradFill flip="none" rotWithShape="1">
                  <a:gsLst>
                    <a:gs pos="0">
                      <a:schemeClr val="tx2"/>
                    </a:gs>
                    <a:gs pos="42000">
                      <a:schemeClr val="accent1">
                        <a:lumMod val="20000"/>
                        <a:lumOff val="8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Key Features</a:t>
            </a:r>
          </a:p>
        </p:txBody>
      </p:sp>
      <p:sp>
        <p:nvSpPr>
          <p:cNvPr id="46" name="Rectangle 45"/>
          <p:cNvSpPr/>
          <p:nvPr/>
        </p:nvSpPr>
        <p:spPr>
          <a:xfrm>
            <a:off x="368300" y="3510039"/>
            <a:ext cx="4789311" cy="2062103"/>
          </a:xfrm>
          <a:prstGeom prst="rect">
            <a:avLst/>
          </a:prstGeom>
        </p:spPr>
        <p:txBody>
          <a:bodyPr wrap="square">
            <a:spAutoFit/>
          </a:bodyPr>
          <a:lstStyle/>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Application and desktop sharing</a:t>
            </a:r>
          </a:p>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Two-way multi-party VoIP audio </a:t>
            </a:r>
          </a:p>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Multi-party video </a:t>
            </a:r>
          </a:p>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Active speaker video switching</a:t>
            </a:r>
          </a:p>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Interactive whiteboard</a:t>
            </a:r>
          </a:p>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Polls and mood indicators</a:t>
            </a:r>
          </a:p>
        </p:txBody>
      </p:sp>
      <p:sp>
        <p:nvSpPr>
          <p:cNvPr id="48" name="Rectangle 47"/>
          <p:cNvSpPr/>
          <p:nvPr/>
        </p:nvSpPr>
        <p:spPr>
          <a:xfrm>
            <a:off x="4190140" y="4645779"/>
            <a:ext cx="463588"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NEW</a:t>
            </a:r>
          </a:p>
        </p:txBody>
      </p:sp>
      <p:sp>
        <p:nvSpPr>
          <p:cNvPr id="49" name="Rectangle 48"/>
          <p:cNvSpPr/>
          <p:nvPr/>
        </p:nvSpPr>
        <p:spPr>
          <a:xfrm>
            <a:off x="4279106" y="3989451"/>
            <a:ext cx="463588"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NEW</a:t>
            </a:r>
          </a:p>
        </p:txBody>
      </p:sp>
      <p:sp>
        <p:nvSpPr>
          <p:cNvPr id="50" name="Rectangle 49"/>
          <p:cNvSpPr/>
          <p:nvPr/>
        </p:nvSpPr>
        <p:spPr>
          <a:xfrm>
            <a:off x="2606258" y="4317788"/>
            <a:ext cx="463588"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NEW</a:t>
            </a:r>
          </a:p>
        </p:txBody>
      </p:sp>
      <p:sp>
        <p:nvSpPr>
          <p:cNvPr id="51" name="Rectangle 50"/>
          <p:cNvSpPr/>
          <p:nvPr/>
        </p:nvSpPr>
        <p:spPr>
          <a:xfrm>
            <a:off x="3615266" y="5308687"/>
            <a:ext cx="824265"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IMPROVED</a:t>
            </a:r>
          </a:p>
        </p:txBody>
      </p:sp>
      <p:grpSp>
        <p:nvGrpSpPr>
          <p:cNvPr id="3" name="Group 36"/>
          <p:cNvGrpSpPr/>
          <p:nvPr/>
        </p:nvGrpSpPr>
        <p:grpSpPr>
          <a:xfrm>
            <a:off x="368300" y="1416050"/>
            <a:ext cx="1760220" cy="1133856"/>
            <a:chOff x="9144000" y="1419225"/>
            <a:chExt cx="1760220" cy="1133856"/>
          </a:xfrm>
        </p:grpSpPr>
        <p:pic>
          <p:nvPicPr>
            <p:cNvPr id="38" name="Picture 142" descr="PictureA"/>
            <p:cNvPicPr>
              <a:picLocks noChangeAspect="1" noChangeArrowheads="1"/>
            </p:cNvPicPr>
            <p:nvPr/>
          </p:nvPicPr>
          <p:blipFill>
            <a:blip r:embed="rId5">
              <a:lum bright="12000" contrast="-15000"/>
            </a:blip>
            <a:srcRect/>
            <a:stretch>
              <a:fillRect/>
            </a:stretch>
          </p:blipFill>
          <p:spPr bwMode="auto">
            <a:xfrm>
              <a:off x="9144000" y="1419225"/>
              <a:ext cx="1696060" cy="1133856"/>
            </a:xfrm>
            <a:prstGeom prst="roundRect">
              <a:avLst/>
            </a:prstGeom>
            <a:solidFill>
              <a:schemeClr val="bg1">
                <a:lumMod val="95000"/>
                <a:lumOff val="5000"/>
              </a:schemeClr>
            </a:solidFill>
            <a:ln w="28575">
              <a:solidFill>
                <a:schemeClr val="tx1"/>
              </a:solidFill>
            </a:ln>
            <a:effectLst>
              <a:outerShdw blurRad="63500" sx="102000" sy="102000" algn="ctr" rotWithShape="0">
                <a:prstClr val="black">
                  <a:alpha val="40000"/>
                </a:prstClr>
              </a:outerShdw>
            </a:effectLst>
          </p:spPr>
        </p:pic>
        <p:sp>
          <p:nvSpPr>
            <p:cNvPr id="39" name="Rectangle 38"/>
            <p:cNvSpPr/>
            <p:nvPr/>
          </p:nvSpPr>
          <p:spPr bwMode="auto">
            <a:xfrm>
              <a:off x="9144000" y="2094546"/>
              <a:ext cx="1699260" cy="305331"/>
            </a:xfrm>
            <a:prstGeom prst="rect">
              <a:avLst/>
            </a:prstGeom>
            <a:solidFill>
              <a:schemeClr val="tx1">
                <a:alpha val="19000"/>
              </a:schemeClr>
            </a:solidFill>
            <a:ln w="9525" cap="flat" cmpd="sng" algn="ctr">
              <a:noFill/>
              <a:prstDash val="solid"/>
              <a:round/>
              <a:headEnd type="none" w="med" len="med"/>
              <a:tailEnd type="none" w="med" len="med"/>
            </a:ln>
            <a:effectLst/>
          </p:spPr>
          <p:txBody>
            <a:bodyPr/>
            <a:lstStyle/>
            <a:p>
              <a:pPr eaLnBrk="0" hangingPunct="0">
                <a:defRPr/>
              </a:pPr>
              <a:endParaRPr lang="en-US" sz="2400" dirty="0">
                <a:effectLst>
                  <a:outerShdw blurRad="38100" dist="38100" dir="2700000" algn="tl">
                    <a:srgbClr val="000000">
                      <a:alpha val="43137"/>
                    </a:srgbClr>
                  </a:outerShdw>
                </a:effectLst>
              </a:endParaRPr>
            </a:p>
          </p:txBody>
        </p:sp>
        <p:sp>
          <p:nvSpPr>
            <p:cNvPr id="40" name="Rectangle 39"/>
            <p:cNvSpPr/>
            <p:nvPr/>
          </p:nvSpPr>
          <p:spPr>
            <a:xfrm>
              <a:off x="9144000" y="2116406"/>
              <a:ext cx="1760220" cy="261610"/>
            </a:xfrm>
            <a:prstGeom prst="rect">
              <a:avLst/>
            </a:prstGeom>
          </p:spPr>
          <p:txBody>
            <a:bodyPr wrap="square">
              <a:spAutoFit/>
            </a:bodyPr>
            <a:lstStyle/>
            <a:p>
              <a:pPr algn="ctr">
                <a:defRPr/>
              </a:pPr>
              <a:r>
                <a:rPr lang="en-US" sz="1100" i="0" dirty="0" smtClean="0">
                  <a:effectLst>
                    <a:outerShdw blurRad="38100" dist="38100" dir="2700000" algn="tl">
                      <a:srgbClr val="000000">
                        <a:alpha val="43137"/>
                      </a:srgbClr>
                    </a:outerShdw>
                  </a:effectLst>
                  <a:latin typeface="Segoe" pitchFamily="34" charset="0"/>
                </a:rPr>
                <a:t>Engaged Attendees</a:t>
              </a: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8967280" y="2631514"/>
            <a:ext cx="1710084" cy="461665"/>
          </a:xfrm>
          <a:prstGeom prst="rect">
            <a:avLst/>
          </a:prstGeom>
        </p:spPr>
        <p:txBody>
          <a:bodyPr wrap="none">
            <a:spAutoFit/>
          </a:bodyPr>
          <a:lstStyle/>
          <a:p>
            <a:pPr marL="228537" lvl="0" indent="-228537" eaLnBrk="0" hangingPunct="0">
              <a:spcBef>
                <a:spcPct val="20000"/>
              </a:spcBef>
              <a:defRPr/>
            </a:pPr>
            <a:r>
              <a:rPr lang="en-US" sz="2400" i="0" spc="-150" dirty="0" smtClean="0">
                <a:ln w="3175">
                  <a:solidFill>
                    <a:srgbClr val="000000">
                      <a:alpha val="62000"/>
                    </a:srgbClr>
                  </a:solidFill>
                </a:ln>
                <a:gradFill flip="none" rotWithShape="1">
                  <a:gsLst>
                    <a:gs pos="0">
                      <a:srgbClr val="FFC000">
                        <a:lumMod val="20000"/>
                        <a:lumOff val="80000"/>
                      </a:srgbClr>
                    </a:gs>
                    <a:gs pos="42000">
                      <a:srgbClr val="FFC000">
                        <a:lumMod val="40000"/>
                        <a:lumOff val="60000"/>
                      </a:srgbClr>
                    </a:gs>
                    <a:gs pos="84000">
                      <a:srgbClr val="FFC000">
                        <a:lumMod val="50000"/>
                      </a:srgb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Key Features</a:t>
            </a:r>
          </a:p>
        </p:txBody>
      </p:sp>
      <p:sp>
        <p:nvSpPr>
          <p:cNvPr id="29" name="Rectangle 28"/>
          <p:cNvSpPr/>
          <p:nvPr/>
        </p:nvSpPr>
        <p:spPr>
          <a:xfrm>
            <a:off x="-8967280" y="3063390"/>
            <a:ext cx="4602480" cy="2062103"/>
          </a:xfrm>
          <a:prstGeom prst="rect">
            <a:avLst/>
          </a:prstGeom>
        </p:spPr>
        <p:txBody>
          <a:bodyPr wrap="square">
            <a:spAutoFit/>
          </a:bodyPr>
          <a:lstStyle/>
          <a:p>
            <a:pPr marL="288925" indent="-288925" defTabSz="914363">
              <a:lnSpc>
                <a:spcPct val="90000"/>
              </a:lnSpc>
              <a:spcBef>
                <a:spcPct val="20000"/>
              </a:spcBef>
              <a:buClr>
                <a:schemeClr val="tx2"/>
              </a:buClr>
              <a:buBlip>
                <a:blip r:embed="rId3"/>
              </a:buBlip>
            </a:pPr>
            <a:r>
              <a:rPr lang="en-US" sz="2000" i="0" dirty="0" smtClean="0">
                <a:effectLst>
                  <a:outerShdw blurRad="38100" dist="38100" dir="2700000" algn="tl">
                    <a:srgbClr val="000000">
                      <a:alpha val="43137"/>
                    </a:srgbClr>
                  </a:outerShdw>
                </a:effectLst>
                <a:latin typeface="+mn-lt"/>
                <a:sym typeface="Wingdings" pitchFamily="2" charset="2"/>
              </a:rPr>
              <a:t>360-degree panoramic video</a:t>
            </a:r>
          </a:p>
          <a:p>
            <a:pPr marL="288925" indent="-288925" defTabSz="914363">
              <a:lnSpc>
                <a:spcPct val="90000"/>
              </a:lnSpc>
              <a:spcBef>
                <a:spcPct val="20000"/>
              </a:spcBef>
              <a:buClr>
                <a:schemeClr val="tx2"/>
              </a:buClr>
              <a:buBlip>
                <a:blip r:embed="rId3"/>
              </a:buBlip>
            </a:pPr>
            <a:r>
              <a:rPr lang="en-US" sz="2000" i="0" dirty="0" smtClean="0">
                <a:effectLst>
                  <a:outerShdw blurRad="38100" dist="38100" dir="2700000" algn="tl">
                    <a:srgbClr val="000000">
                      <a:alpha val="43137"/>
                    </a:srgbClr>
                  </a:outerShdw>
                </a:effectLst>
                <a:latin typeface="+mn-lt"/>
                <a:sym typeface="Wingdings" pitchFamily="2" charset="2"/>
              </a:rPr>
              <a:t>Active speaker video switching</a:t>
            </a:r>
          </a:p>
          <a:p>
            <a:pPr marL="288925" indent="-288925" defTabSz="914363">
              <a:lnSpc>
                <a:spcPct val="90000"/>
              </a:lnSpc>
              <a:spcBef>
                <a:spcPct val="20000"/>
              </a:spcBef>
              <a:buClr>
                <a:schemeClr val="tx2"/>
              </a:buClr>
              <a:buBlip>
                <a:blip r:embed="rId3"/>
              </a:buBlip>
            </a:pPr>
            <a:r>
              <a:rPr lang="en-US" sz="2000" dirty="0" smtClean="0">
                <a:effectLst>
                  <a:outerShdw blurRad="38100" dist="38100" dir="2700000" algn="tl">
                    <a:srgbClr val="000000">
                      <a:alpha val="43137"/>
                    </a:srgbClr>
                  </a:outerShdw>
                </a:effectLst>
                <a:sym typeface="Wingdings" pitchFamily="2" charset="2"/>
              </a:rPr>
              <a:t>Quality of experience</a:t>
            </a:r>
          </a:p>
          <a:p>
            <a:pPr marL="288925" indent="-288925" defTabSz="914363">
              <a:lnSpc>
                <a:spcPct val="90000"/>
              </a:lnSpc>
              <a:spcBef>
                <a:spcPct val="20000"/>
              </a:spcBef>
              <a:buClr>
                <a:schemeClr val="tx2"/>
              </a:buClr>
              <a:buBlip>
                <a:blip r:embed="rId3"/>
              </a:buBlip>
            </a:pPr>
            <a:r>
              <a:rPr lang="en-US" sz="2000" i="0" dirty="0" smtClean="0">
                <a:effectLst>
                  <a:outerShdw blurRad="38100" dist="38100" dir="2700000" algn="tl">
                    <a:srgbClr val="000000">
                      <a:alpha val="43137"/>
                    </a:srgbClr>
                  </a:outerShdw>
                </a:effectLst>
                <a:latin typeface="+mn-lt"/>
                <a:sym typeface="Wingdings" pitchFamily="2" charset="2"/>
              </a:rPr>
              <a:t>Easy to use</a:t>
            </a:r>
          </a:p>
          <a:p>
            <a:pPr marL="288925" indent="-288925" defTabSz="914363">
              <a:lnSpc>
                <a:spcPct val="90000"/>
              </a:lnSpc>
              <a:spcBef>
                <a:spcPct val="20000"/>
              </a:spcBef>
              <a:buClr>
                <a:schemeClr val="tx2"/>
              </a:buClr>
              <a:buBlip>
                <a:blip r:embed="rId3"/>
              </a:buBlip>
            </a:pPr>
            <a:r>
              <a:rPr lang="en-US" sz="2000" i="0" dirty="0" smtClean="0">
                <a:effectLst>
                  <a:outerShdw blurRad="38100" dist="38100" dir="2700000" algn="tl">
                    <a:srgbClr val="000000">
                      <a:alpha val="43137"/>
                    </a:srgbClr>
                  </a:outerShdw>
                </a:effectLst>
                <a:latin typeface="+mn-lt"/>
                <a:sym typeface="Wingdings" pitchFamily="2" charset="2"/>
              </a:rPr>
              <a:t>PSTN speakerphone</a:t>
            </a:r>
          </a:p>
          <a:p>
            <a:pPr marL="288925" indent="-288925" defTabSz="914363">
              <a:lnSpc>
                <a:spcPct val="90000"/>
              </a:lnSpc>
              <a:spcBef>
                <a:spcPct val="20000"/>
              </a:spcBef>
              <a:buClr>
                <a:schemeClr val="tx2"/>
              </a:buClr>
              <a:buBlip>
                <a:blip r:embed="rId3"/>
              </a:buBlip>
            </a:pPr>
            <a:r>
              <a:rPr lang="en-US" sz="2000" dirty="0" smtClean="0">
                <a:effectLst>
                  <a:outerShdw blurRad="38100" dist="38100" dir="2700000" algn="tl">
                    <a:srgbClr val="000000">
                      <a:alpha val="43137"/>
                    </a:srgbClr>
                  </a:outerShdw>
                </a:effectLst>
                <a:sym typeface="Wingdings" pitchFamily="2" charset="2"/>
              </a:rPr>
              <a:t>Integrated with Live Meeting client</a:t>
            </a:r>
          </a:p>
        </p:txBody>
      </p:sp>
      <p:sp>
        <p:nvSpPr>
          <p:cNvPr id="32" name="Rectangle 31"/>
          <p:cNvSpPr/>
          <p:nvPr/>
        </p:nvSpPr>
        <p:spPr>
          <a:xfrm>
            <a:off x="2005458" y="3174281"/>
            <a:ext cx="662361" cy="338554"/>
          </a:xfrm>
          <a:prstGeom prst="rect">
            <a:avLst/>
          </a:prstGeom>
        </p:spPr>
        <p:txBody>
          <a:bodyPr wrap="none">
            <a:spAutoFit/>
          </a:bodyPr>
          <a:lstStyle/>
          <a:p>
            <a:pPr eaLnBrk="0" hangingPunct="0">
              <a:spcBef>
                <a:spcPct val="30000"/>
              </a:spcBef>
              <a:buClr>
                <a:schemeClr val="tx2"/>
              </a:buClr>
              <a:defRPr/>
            </a:pPr>
            <a:r>
              <a:rPr lang="en-US" sz="2400" i="0" baseline="30000" dirty="0" smtClean="0">
                <a:solidFill>
                  <a:srgbClr val="FFCC00"/>
                </a:solidFill>
                <a:effectLst>
                  <a:outerShdw blurRad="38100" dist="38100" dir="2700000" algn="tl">
                    <a:srgbClr val="000000">
                      <a:alpha val="43137"/>
                    </a:srgbClr>
                  </a:outerShdw>
                </a:effectLst>
                <a:latin typeface="Segoe Semibold" pitchFamily="34" charset="0"/>
              </a:rPr>
              <a:t>NEW</a:t>
            </a:r>
          </a:p>
        </p:txBody>
      </p:sp>
      <p:sp>
        <p:nvSpPr>
          <p:cNvPr id="35" name="Title 34"/>
          <p:cNvSpPr>
            <a:spLocks noGrp="1"/>
          </p:cNvSpPr>
          <p:nvPr>
            <p:ph type="title"/>
          </p:nvPr>
        </p:nvSpPr>
        <p:spPr>
          <a:xfrm>
            <a:off x="368300" y="220663"/>
            <a:ext cx="8382000" cy="498598"/>
          </a:xfrm>
        </p:spPr>
        <p:txBody>
          <a:bodyPr/>
          <a:lstStyle/>
          <a:p>
            <a:r>
              <a:rPr lang="en-US" sz="3600" dirty="0" smtClean="0">
                <a:sym typeface="Wingdings" pitchFamily="2" charset="2"/>
              </a:rPr>
              <a:t>Microsoft RoundTable Panoramic Video</a:t>
            </a:r>
            <a:endParaRPr lang="en-US" sz="3600" dirty="0"/>
          </a:p>
        </p:txBody>
      </p:sp>
      <p:sp>
        <p:nvSpPr>
          <p:cNvPr id="22" name="TextBox 1026063"/>
          <p:cNvSpPr txBox="1">
            <a:spLocks noChangeArrowheads="1"/>
          </p:cNvSpPr>
          <p:nvPr/>
        </p:nvSpPr>
        <p:spPr bwMode="auto">
          <a:xfrm>
            <a:off x="7572603" y="220663"/>
            <a:ext cx="1414105" cy="830997"/>
          </a:xfrm>
          <a:prstGeom prst="rect">
            <a:avLst/>
          </a:prstGeom>
          <a:noFill/>
          <a:ln w="9525">
            <a:noFill/>
            <a:miter lim="800000"/>
            <a:headEnd/>
            <a:tailEnd/>
          </a:ln>
        </p:spPr>
        <p:txBody>
          <a:bodyPr wrap="none">
            <a:spAutoFit/>
          </a:bodyPr>
          <a:lstStyle/>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Engaged</a:t>
            </a:r>
          </a:p>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Attendees</a:t>
            </a:r>
          </a:p>
        </p:txBody>
      </p:sp>
      <p:pic>
        <p:nvPicPr>
          <p:cNvPr id="23" name="Picture 22" descr="meeting console with pano.jpg"/>
          <p:cNvPicPr>
            <a:picLocks noChangeAspect="1"/>
          </p:cNvPicPr>
          <p:nvPr/>
        </p:nvPicPr>
        <p:blipFill>
          <a:blip r:embed="rId4"/>
          <a:srcRect r="825" b="870"/>
          <a:stretch>
            <a:fillRect/>
          </a:stretch>
        </p:blipFill>
        <p:spPr>
          <a:xfrm>
            <a:off x="5208104" y="3078163"/>
            <a:ext cx="3567596" cy="2644753"/>
          </a:xfrm>
          <a:prstGeom prst="rect">
            <a:avLst/>
          </a:prstGeom>
        </p:spPr>
      </p:pic>
      <p:sp>
        <p:nvSpPr>
          <p:cNvPr id="19" name="Rectangle 18"/>
          <p:cNvSpPr/>
          <p:nvPr/>
        </p:nvSpPr>
        <p:spPr>
          <a:xfrm>
            <a:off x="5827160" y="5737813"/>
            <a:ext cx="2329484" cy="276999"/>
          </a:xfrm>
          <a:prstGeom prst="rect">
            <a:avLst/>
          </a:prstGeom>
        </p:spPr>
        <p:txBody>
          <a:bodyPr wrap="none">
            <a:spAutoFit/>
          </a:bodyPr>
          <a:lstStyle/>
          <a:p>
            <a:r>
              <a:rPr lang="en-US" sz="1200" dirty="0" smtClean="0">
                <a:effectLst>
                  <a:outerShdw blurRad="38100" dist="38100" dir="2700000" algn="tl">
                    <a:srgbClr val="000000">
                      <a:alpha val="43137"/>
                    </a:srgbClr>
                  </a:outerShdw>
                </a:effectLst>
                <a:sym typeface="Wingdings" pitchFamily="2" charset="2"/>
              </a:rPr>
              <a:t>Panoramic video by RoundTable</a:t>
            </a:r>
            <a:endParaRPr lang="en-US" sz="1200" dirty="0"/>
          </a:p>
        </p:txBody>
      </p:sp>
      <p:grpSp>
        <p:nvGrpSpPr>
          <p:cNvPr id="25" name="Group 70"/>
          <p:cNvGrpSpPr/>
          <p:nvPr/>
        </p:nvGrpSpPr>
        <p:grpSpPr>
          <a:xfrm>
            <a:off x="524656" y="1572752"/>
            <a:ext cx="8619344" cy="830580"/>
            <a:chOff x="524656" y="1901942"/>
            <a:chExt cx="8619344" cy="830580"/>
          </a:xfrm>
        </p:grpSpPr>
        <p:sp>
          <p:nvSpPr>
            <p:cNvPr id="26" name="Rectangle 25"/>
            <p:cNvSpPr/>
            <p:nvPr/>
          </p:nvSpPr>
          <p:spPr bwMode="auto">
            <a:xfrm>
              <a:off x="524656" y="1901942"/>
              <a:ext cx="8619344" cy="830580"/>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800" dirty="0">
                <a:solidFill>
                  <a:schemeClr val="lt1"/>
                </a:solidFill>
                <a:latin typeface="Segoe" pitchFamily="34" charset="0"/>
              </a:endParaRPr>
            </a:p>
          </p:txBody>
        </p:sp>
        <p:sp>
          <p:nvSpPr>
            <p:cNvPr id="30" name="TextBox 1026063"/>
            <p:cNvSpPr txBox="1">
              <a:spLocks noChangeArrowheads="1"/>
            </p:cNvSpPr>
            <p:nvPr/>
          </p:nvSpPr>
          <p:spPr bwMode="auto">
            <a:xfrm>
              <a:off x="2164081" y="2059073"/>
              <a:ext cx="6750414" cy="461665"/>
            </a:xfrm>
            <a:prstGeom prst="rect">
              <a:avLst/>
            </a:prstGeom>
            <a:noFill/>
            <a:ln w="9525">
              <a:noFill/>
              <a:miter lim="800000"/>
              <a:headEnd/>
              <a:tailEnd/>
            </a:ln>
          </p:spPr>
          <p:txBody>
            <a:bodyPr wrap="square">
              <a:spAutoFit/>
            </a:bodyPr>
            <a:lstStyle/>
            <a:p>
              <a:pPr indent="-228537">
                <a:spcBef>
                  <a:spcPct val="20000"/>
                </a:spcBef>
                <a:defRPr/>
              </a:pPr>
              <a:r>
                <a:rPr lang="en-US" sz="2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Enable immersive remote conferencing</a:t>
              </a:r>
            </a:p>
          </p:txBody>
        </p:sp>
      </p:grpSp>
      <p:sp>
        <p:nvSpPr>
          <p:cNvPr id="31" name="Rectangle 30"/>
          <p:cNvSpPr/>
          <p:nvPr/>
        </p:nvSpPr>
        <p:spPr>
          <a:xfrm>
            <a:off x="368301" y="3078163"/>
            <a:ext cx="1710084" cy="461665"/>
          </a:xfrm>
          <a:prstGeom prst="rect">
            <a:avLst/>
          </a:prstGeom>
        </p:spPr>
        <p:txBody>
          <a:bodyPr wrap="none">
            <a:spAutoFit/>
          </a:bodyPr>
          <a:lstStyle/>
          <a:p>
            <a:pPr marL="228537" lvl="0" indent="-228537" eaLnBrk="0" hangingPunct="0">
              <a:spcBef>
                <a:spcPct val="20000"/>
              </a:spcBef>
              <a:defRPr/>
            </a:pPr>
            <a:r>
              <a:rPr lang="en-US" sz="2400" spc="-150" dirty="0" smtClean="0">
                <a:ln w="3175">
                  <a:solidFill>
                    <a:schemeClr val="bg1">
                      <a:alpha val="62000"/>
                    </a:schemeClr>
                  </a:solidFill>
                </a:ln>
                <a:gradFill flip="none" rotWithShape="1">
                  <a:gsLst>
                    <a:gs pos="0">
                      <a:schemeClr val="tx2"/>
                    </a:gs>
                    <a:gs pos="42000">
                      <a:schemeClr val="accent1">
                        <a:lumMod val="20000"/>
                        <a:lumOff val="8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Key Features</a:t>
            </a:r>
          </a:p>
        </p:txBody>
      </p:sp>
      <p:sp>
        <p:nvSpPr>
          <p:cNvPr id="33" name="Rectangle 32"/>
          <p:cNvSpPr/>
          <p:nvPr/>
        </p:nvSpPr>
        <p:spPr>
          <a:xfrm>
            <a:off x="368300" y="3510039"/>
            <a:ext cx="4789311" cy="2062103"/>
          </a:xfrm>
          <a:prstGeom prst="rect">
            <a:avLst/>
          </a:prstGeom>
        </p:spPr>
        <p:txBody>
          <a:bodyPr wrap="square">
            <a:spAutoFit/>
          </a:bodyPr>
          <a:lstStyle/>
          <a:p>
            <a:pPr marL="282575" indent="-282575" defTabSz="914363">
              <a:lnSpc>
                <a:spcPct val="90000"/>
              </a:lnSpc>
              <a:spcBef>
                <a:spcPct val="20000"/>
              </a:spcBef>
              <a:buClr>
                <a:schemeClr val="tx2"/>
              </a:buClr>
              <a:buSzPct val="80000"/>
              <a:buBlip>
                <a:blip r:embed="rId5"/>
              </a:buBlip>
            </a:pPr>
            <a:r>
              <a:rPr lang="en-US" sz="2000" dirty="0" smtClean="0">
                <a:sym typeface="Wingdings" pitchFamily="2" charset="2"/>
              </a:rPr>
              <a:t>360-degree panoramic video</a:t>
            </a:r>
          </a:p>
          <a:p>
            <a:pPr marL="282575" indent="-282575" defTabSz="914363">
              <a:lnSpc>
                <a:spcPct val="90000"/>
              </a:lnSpc>
              <a:spcBef>
                <a:spcPct val="20000"/>
              </a:spcBef>
              <a:buClr>
                <a:schemeClr val="tx2"/>
              </a:buClr>
              <a:buSzPct val="80000"/>
              <a:buBlip>
                <a:blip r:embed="rId5"/>
              </a:buBlip>
            </a:pPr>
            <a:r>
              <a:rPr lang="en-US" sz="2000" dirty="0" smtClean="0">
                <a:sym typeface="Wingdings" pitchFamily="2" charset="2"/>
              </a:rPr>
              <a:t>Active speaker video switching</a:t>
            </a:r>
          </a:p>
          <a:p>
            <a:pPr marL="282575" indent="-282575" defTabSz="914363">
              <a:lnSpc>
                <a:spcPct val="90000"/>
              </a:lnSpc>
              <a:spcBef>
                <a:spcPct val="20000"/>
              </a:spcBef>
              <a:buClr>
                <a:schemeClr val="tx2"/>
              </a:buClr>
              <a:buSzPct val="80000"/>
              <a:buBlip>
                <a:blip r:embed="rId5"/>
              </a:buBlip>
            </a:pPr>
            <a:r>
              <a:rPr lang="en-US" sz="2000" dirty="0" smtClean="0">
                <a:sym typeface="Wingdings" pitchFamily="2" charset="2"/>
              </a:rPr>
              <a:t>Quality of experience</a:t>
            </a:r>
          </a:p>
          <a:p>
            <a:pPr marL="282575" indent="-282575" defTabSz="914363">
              <a:lnSpc>
                <a:spcPct val="90000"/>
              </a:lnSpc>
              <a:spcBef>
                <a:spcPct val="20000"/>
              </a:spcBef>
              <a:buClr>
                <a:schemeClr val="tx2"/>
              </a:buClr>
              <a:buSzPct val="80000"/>
              <a:buBlip>
                <a:blip r:embed="rId5"/>
              </a:buBlip>
            </a:pPr>
            <a:r>
              <a:rPr lang="en-US" sz="2000" dirty="0" smtClean="0">
                <a:sym typeface="Wingdings" pitchFamily="2" charset="2"/>
              </a:rPr>
              <a:t>Easy to use</a:t>
            </a:r>
          </a:p>
          <a:p>
            <a:pPr marL="282575" indent="-282575" defTabSz="914363">
              <a:lnSpc>
                <a:spcPct val="90000"/>
              </a:lnSpc>
              <a:spcBef>
                <a:spcPct val="20000"/>
              </a:spcBef>
              <a:buClr>
                <a:schemeClr val="tx2"/>
              </a:buClr>
              <a:buSzPct val="80000"/>
              <a:buBlip>
                <a:blip r:embed="rId5"/>
              </a:buBlip>
            </a:pPr>
            <a:r>
              <a:rPr lang="en-US" sz="2000" dirty="0" smtClean="0">
                <a:sym typeface="Wingdings" pitchFamily="2" charset="2"/>
              </a:rPr>
              <a:t>PSTN speakerphone</a:t>
            </a:r>
          </a:p>
          <a:p>
            <a:pPr marL="282575" indent="-282575" defTabSz="914363">
              <a:lnSpc>
                <a:spcPct val="90000"/>
              </a:lnSpc>
              <a:spcBef>
                <a:spcPct val="20000"/>
              </a:spcBef>
              <a:buClr>
                <a:schemeClr val="tx2"/>
              </a:buClr>
              <a:buSzPct val="80000"/>
              <a:buBlip>
                <a:blip r:embed="rId5"/>
              </a:buBlip>
            </a:pPr>
            <a:r>
              <a:rPr lang="en-US" sz="2000" dirty="0" smtClean="0">
                <a:sym typeface="Wingdings" pitchFamily="2" charset="2"/>
              </a:rPr>
              <a:t>Integrated with Live Meeting client</a:t>
            </a:r>
          </a:p>
        </p:txBody>
      </p:sp>
      <p:grpSp>
        <p:nvGrpSpPr>
          <p:cNvPr id="43" name="Group 36"/>
          <p:cNvGrpSpPr/>
          <p:nvPr/>
        </p:nvGrpSpPr>
        <p:grpSpPr>
          <a:xfrm>
            <a:off x="368300" y="1416050"/>
            <a:ext cx="1760220" cy="1133856"/>
            <a:chOff x="9144000" y="1419225"/>
            <a:chExt cx="1760220" cy="1133856"/>
          </a:xfrm>
        </p:grpSpPr>
        <p:pic>
          <p:nvPicPr>
            <p:cNvPr id="44" name="Picture 142" descr="PictureA"/>
            <p:cNvPicPr>
              <a:picLocks noChangeAspect="1" noChangeArrowheads="1"/>
            </p:cNvPicPr>
            <p:nvPr/>
          </p:nvPicPr>
          <p:blipFill>
            <a:blip r:embed="rId6">
              <a:lum bright="12000" contrast="-15000"/>
            </a:blip>
            <a:srcRect/>
            <a:stretch>
              <a:fillRect/>
            </a:stretch>
          </p:blipFill>
          <p:spPr bwMode="auto">
            <a:xfrm>
              <a:off x="9144000" y="1419225"/>
              <a:ext cx="1696060" cy="1133856"/>
            </a:xfrm>
            <a:prstGeom prst="roundRect">
              <a:avLst/>
            </a:prstGeom>
            <a:solidFill>
              <a:schemeClr val="bg1">
                <a:lumMod val="95000"/>
                <a:lumOff val="5000"/>
              </a:schemeClr>
            </a:solidFill>
            <a:ln w="28575">
              <a:solidFill>
                <a:schemeClr val="tx1"/>
              </a:solidFill>
            </a:ln>
            <a:effectLst>
              <a:outerShdw blurRad="63500" sx="102000" sy="102000" algn="ctr" rotWithShape="0">
                <a:prstClr val="black">
                  <a:alpha val="40000"/>
                </a:prstClr>
              </a:outerShdw>
            </a:effectLst>
          </p:spPr>
        </p:pic>
        <p:sp>
          <p:nvSpPr>
            <p:cNvPr id="45" name="Rectangle 44"/>
            <p:cNvSpPr/>
            <p:nvPr/>
          </p:nvSpPr>
          <p:spPr bwMode="auto">
            <a:xfrm>
              <a:off x="9144000" y="2094546"/>
              <a:ext cx="1699260" cy="305331"/>
            </a:xfrm>
            <a:prstGeom prst="rect">
              <a:avLst/>
            </a:prstGeom>
            <a:solidFill>
              <a:schemeClr val="tx1">
                <a:alpha val="19000"/>
              </a:schemeClr>
            </a:solidFill>
            <a:ln w="9525" cap="flat" cmpd="sng" algn="ctr">
              <a:noFill/>
              <a:prstDash val="solid"/>
              <a:round/>
              <a:headEnd type="none" w="med" len="med"/>
              <a:tailEnd type="none" w="med" len="med"/>
            </a:ln>
            <a:effectLst/>
          </p:spPr>
          <p:txBody>
            <a:bodyPr/>
            <a:lstStyle/>
            <a:p>
              <a:pPr eaLnBrk="0" hangingPunct="0">
                <a:defRPr/>
              </a:pPr>
              <a:endParaRPr lang="en-US" sz="2400" dirty="0">
                <a:effectLst>
                  <a:outerShdw blurRad="38100" dist="38100" dir="2700000" algn="tl">
                    <a:srgbClr val="000000">
                      <a:alpha val="43137"/>
                    </a:srgbClr>
                  </a:outerShdw>
                </a:effectLst>
              </a:endParaRPr>
            </a:p>
          </p:txBody>
        </p:sp>
        <p:sp>
          <p:nvSpPr>
            <p:cNvPr id="46" name="Rectangle 45"/>
            <p:cNvSpPr/>
            <p:nvPr/>
          </p:nvSpPr>
          <p:spPr>
            <a:xfrm>
              <a:off x="9144000" y="2116406"/>
              <a:ext cx="1760220" cy="261610"/>
            </a:xfrm>
            <a:prstGeom prst="rect">
              <a:avLst/>
            </a:prstGeom>
          </p:spPr>
          <p:txBody>
            <a:bodyPr wrap="square">
              <a:spAutoFit/>
            </a:bodyPr>
            <a:lstStyle/>
            <a:p>
              <a:pPr algn="ctr">
                <a:defRPr/>
              </a:pPr>
              <a:r>
                <a:rPr lang="en-US" sz="1100" i="0" dirty="0" smtClean="0">
                  <a:effectLst>
                    <a:outerShdw blurRad="38100" dist="38100" dir="2700000" algn="tl">
                      <a:srgbClr val="000000">
                        <a:alpha val="43137"/>
                      </a:srgbClr>
                    </a:outerShdw>
                  </a:effectLst>
                  <a:latin typeface="Segoe" pitchFamily="34" charset="0"/>
                </a:rPr>
                <a:t>Engaged Attendees</a:t>
              </a: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smtClean="0"/>
              <a:t>Engaged Attendees</a:t>
            </a:r>
            <a:endParaRPr lang="en-US" dirty="0"/>
          </a:p>
        </p:txBody>
      </p:sp>
      <p:sp>
        <p:nvSpPr>
          <p:cNvPr id="13" name="Text Placeholder 12"/>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Conferencing </a:t>
            </a:r>
            <a:br>
              <a:rPr lang="en-US" dirty="0" smtClean="0"/>
            </a:br>
            <a:r>
              <a:rPr lang="en-US" dirty="0" smtClean="0"/>
              <a:t>Software + Service Choice</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Picture 31" descr="0 copy.png"/>
          <p:cNvPicPr>
            <a:picLocks noChangeAspect="1"/>
          </p:cNvPicPr>
          <p:nvPr/>
        </p:nvPicPr>
        <p:blipFill>
          <a:blip r:embed="rId3"/>
          <a:stretch>
            <a:fillRect/>
          </a:stretch>
        </p:blipFill>
        <p:spPr>
          <a:xfrm>
            <a:off x="2587559" y="3690059"/>
            <a:ext cx="2966935" cy="3167941"/>
          </a:xfrm>
          <a:prstGeom prst="rect">
            <a:avLst/>
          </a:prstGeom>
        </p:spPr>
      </p:pic>
      <p:pic>
        <p:nvPicPr>
          <p:cNvPr id="31" name="Picture 30" descr="0 copy.png"/>
          <p:cNvPicPr>
            <a:picLocks noChangeAspect="1"/>
          </p:cNvPicPr>
          <p:nvPr/>
        </p:nvPicPr>
        <p:blipFill>
          <a:blip r:embed="rId3"/>
          <a:stretch>
            <a:fillRect/>
          </a:stretch>
        </p:blipFill>
        <p:spPr>
          <a:xfrm>
            <a:off x="300209" y="1900238"/>
            <a:ext cx="2041991" cy="4882493"/>
          </a:xfrm>
          <a:prstGeom prst="rect">
            <a:avLst/>
          </a:prstGeom>
        </p:spPr>
      </p:pic>
      <p:cxnSp>
        <p:nvCxnSpPr>
          <p:cNvPr id="69" name="Straight Connector 68"/>
          <p:cNvCxnSpPr/>
          <p:nvPr/>
        </p:nvCxnSpPr>
        <p:spPr>
          <a:xfrm rot="16200000" flipH="1">
            <a:off x="6341201" y="4828708"/>
            <a:ext cx="4532313" cy="1"/>
          </a:xfrm>
          <a:prstGeom prst="line">
            <a:avLst/>
          </a:prstGeom>
          <a:ln w="47625">
            <a:gradFill>
              <a:gsLst>
                <a:gs pos="0">
                  <a:schemeClr val="tx1">
                    <a:alpha val="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362228" y="4587820"/>
            <a:ext cx="4532313" cy="1"/>
          </a:xfrm>
          <a:prstGeom prst="line">
            <a:avLst/>
          </a:prstGeom>
          <a:ln w="47625">
            <a:gradFill>
              <a:gsLst>
                <a:gs pos="0">
                  <a:schemeClr val="tx1">
                    <a:alpha val="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3828424" y="5162338"/>
            <a:ext cx="3383280" cy="0"/>
          </a:xfrm>
          <a:prstGeom prst="line">
            <a:avLst/>
          </a:prstGeom>
          <a:ln w="47625">
            <a:gradFill>
              <a:gsLst>
                <a:gs pos="0">
                  <a:schemeClr val="tx1">
                    <a:alpha val="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
        <p:nvSpPr>
          <p:cNvPr id="75782" name="Rectangle 20"/>
          <p:cNvSpPr>
            <a:spLocks noChangeArrowheads="1"/>
          </p:cNvSpPr>
          <p:nvPr/>
        </p:nvSpPr>
        <p:spPr bwMode="auto">
          <a:xfrm>
            <a:off x="2330248" y="2386734"/>
            <a:ext cx="3657600" cy="381000"/>
          </a:xfrm>
          <a:prstGeom prst="rect">
            <a:avLst/>
          </a:prstGeom>
          <a:noFill/>
          <a:ln w="9525">
            <a:noFill/>
            <a:miter lim="800000"/>
            <a:headEnd/>
            <a:tailEnd/>
          </a:ln>
        </p:spPr>
        <p:txBody>
          <a:bodyPr lIns="91413" tIns="45708" rIns="91413" bIns="45708" anchor="ctr"/>
          <a:lstStyle/>
          <a:p>
            <a:pPr algn="ctr"/>
            <a:endParaRPr lang="en-US" dirty="0">
              <a:effectLst>
                <a:outerShdw blurRad="38100" dist="38100" dir="2700000" algn="tl">
                  <a:srgbClr val="000000">
                    <a:alpha val="43137"/>
                  </a:srgbClr>
                </a:outerShdw>
              </a:effectLst>
            </a:endParaRPr>
          </a:p>
        </p:txBody>
      </p:sp>
      <p:sp>
        <p:nvSpPr>
          <p:cNvPr id="36" name="TextBox 35"/>
          <p:cNvSpPr txBox="1"/>
          <p:nvPr/>
        </p:nvSpPr>
        <p:spPr>
          <a:xfrm>
            <a:off x="2889956" y="4942364"/>
            <a:ext cx="2472266" cy="575518"/>
          </a:xfrm>
          <a:prstGeom prst="rect">
            <a:avLst/>
          </a:prstGeom>
          <a:noFill/>
        </p:spPr>
        <p:txBody>
          <a:bodyPr wrap="square" lIns="76179" tIns="38088" rIns="76179" bIns="38088" rtlCol="0">
            <a:spAutoFit/>
          </a:bodyPr>
          <a:lstStyle/>
          <a:p>
            <a:pPr indent="-228537" algn="ctr">
              <a:lnSpc>
                <a:spcPct val="90000"/>
              </a:lnSpc>
              <a:spcBef>
                <a:spcPct val="20000"/>
              </a:spcBef>
              <a:spcAft>
                <a:spcPct val="20000"/>
              </a:spcAft>
              <a:buClr>
                <a:schemeClr val="tx1"/>
              </a:buClr>
              <a:buSzPct val="80000"/>
              <a:defRPr/>
            </a:pPr>
            <a:r>
              <a:rPr lang="en-US"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Control information flow and solution delivery </a:t>
            </a:r>
          </a:p>
        </p:txBody>
      </p:sp>
      <p:sp>
        <p:nvSpPr>
          <p:cNvPr id="50" name="TextBox 49"/>
          <p:cNvSpPr txBox="1"/>
          <p:nvPr/>
        </p:nvSpPr>
        <p:spPr>
          <a:xfrm>
            <a:off x="5588001" y="5055254"/>
            <a:ext cx="3138310" cy="326219"/>
          </a:xfrm>
          <a:prstGeom prst="rect">
            <a:avLst/>
          </a:prstGeom>
          <a:noFill/>
        </p:spPr>
        <p:txBody>
          <a:bodyPr wrap="square" lIns="76179" tIns="38088" rIns="76179" bIns="38088" rtlCol="0">
            <a:spAutoFit/>
          </a:bodyPr>
          <a:lstStyle/>
          <a:p>
            <a:pPr indent="-228537" algn="ctr">
              <a:lnSpc>
                <a:spcPct val="90000"/>
              </a:lnSpc>
              <a:spcBef>
                <a:spcPct val="20000"/>
              </a:spcBef>
              <a:spcAft>
                <a:spcPct val="20000"/>
              </a:spcAft>
              <a:buClr>
                <a:schemeClr val="tx1"/>
              </a:buClr>
              <a:buSzPct val="80000"/>
              <a:defRPr/>
            </a:pPr>
            <a:r>
              <a:rPr lang="en-US"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Free up IT resources </a:t>
            </a:r>
          </a:p>
        </p:txBody>
      </p:sp>
      <p:sp>
        <p:nvSpPr>
          <p:cNvPr id="53" name="TextBox 52"/>
          <p:cNvSpPr txBox="1"/>
          <p:nvPr/>
        </p:nvSpPr>
        <p:spPr>
          <a:xfrm>
            <a:off x="3409244" y="3106577"/>
            <a:ext cx="4696177" cy="326219"/>
          </a:xfrm>
          <a:prstGeom prst="rect">
            <a:avLst/>
          </a:prstGeom>
          <a:noFill/>
          <a:ln>
            <a:noFill/>
          </a:ln>
        </p:spPr>
        <p:txBody>
          <a:bodyPr wrap="square" lIns="76179" tIns="38088" rIns="76179" bIns="38088" rtlCol="0">
            <a:spAutoFit/>
          </a:bodyPr>
          <a:lstStyle/>
          <a:p>
            <a:pPr indent="-228537" algn="ctr">
              <a:lnSpc>
                <a:spcPct val="90000"/>
              </a:lnSpc>
              <a:spcBef>
                <a:spcPct val="20000"/>
              </a:spcBef>
              <a:spcAft>
                <a:spcPct val="20000"/>
              </a:spcAft>
              <a:buClr>
                <a:schemeClr val="tx1"/>
              </a:buClr>
              <a:buSzPct val="80000"/>
              <a:defRPr/>
            </a:pPr>
            <a:r>
              <a:rPr lang="en-US"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Extend with Live Meeting for training and events</a:t>
            </a:r>
          </a:p>
        </p:txBody>
      </p:sp>
      <p:sp>
        <p:nvSpPr>
          <p:cNvPr id="54" name="Title 53"/>
          <p:cNvSpPr>
            <a:spLocks noGrp="1"/>
          </p:cNvSpPr>
          <p:nvPr>
            <p:ph type="title"/>
          </p:nvPr>
        </p:nvSpPr>
        <p:spPr>
          <a:xfrm>
            <a:off x="368300" y="277108"/>
            <a:ext cx="8775700" cy="941796"/>
          </a:xfrm>
        </p:spPr>
        <p:txBody>
          <a:bodyPr/>
          <a:lstStyle/>
          <a:p>
            <a:r>
              <a:rPr lang="en-US" sz="4000" dirty="0" smtClean="0">
                <a:sym typeface="Wingdings" pitchFamily="2" charset="2"/>
              </a:rPr>
              <a:t>Conferencing Choice with 2007 Releases </a:t>
            </a:r>
            <a:br>
              <a:rPr lang="en-US" sz="4000" dirty="0" smtClean="0">
                <a:sym typeface="Wingdings" pitchFamily="2" charset="2"/>
              </a:rPr>
            </a:br>
            <a:r>
              <a:rPr lang="en-US" sz="2800" dirty="0" smtClean="0">
                <a:solidFill>
                  <a:schemeClr val="accent1">
                    <a:lumMod val="20000"/>
                    <a:lumOff val="80000"/>
                  </a:schemeClr>
                </a:solidFill>
              </a:rPr>
              <a:t>Choice of server or service with a common user experience</a:t>
            </a:r>
            <a:endParaRPr lang="en-US" sz="2800" dirty="0">
              <a:solidFill>
                <a:schemeClr val="accent1">
                  <a:lumMod val="20000"/>
                  <a:lumOff val="80000"/>
                </a:schemeClr>
              </a:solidFill>
            </a:endParaRPr>
          </a:p>
        </p:txBody>
      </p:sp>
      <p:grpSp>
        <p:nvGrpSpPr>
          <p:cNvPr id="2" name="Group 70"/>
          <p:cNvGrpSpPr/>
          <p:nvPr/>
        </p:nvGrpSpPr>
        <p:grpSpPr>
          <a:xfrm>
            <a:off x="4447895" y="2441558"/>
            <a:ext cx="2358081" cy="532169"/>
            <a:chOff x="3843985" y="2710736"/>
            <a:chExt cx="2829697" cy="638603"/>
          </a:xfrm>
        </p:grpSpPr>
        <p:sp>
          <p:nvSpPr>
            <p:cNvPr id="60" name="Rounded Rectangle 59"/>
            <p:cNvSpPr/>
            <p:nvPr/>
          </p:nvSpPr>
          <p:spPr>
            <a:xfrm>
              <a:off x="3843985" y="2710736"/>
              <a:ext cx="2829697" cy="638603"/>
            </a:xfrm>
            <a:prstGeom prst="roundRect">
              <a:avLst/>
            </a:prstGeom>
            <a:gradFill>
              <a:gsLst>
                <a:gs pos="0">
                  <a:schemeClr val="tx1"/>
                </a:gs>
                <a:gs pos="50000">
                  <a:schemeClr val="tx1"/>
                </a:gs>
                <a:gs pos="100000">
                  <a:schemeClr val="tx1">
                    <a:alpha val="83000"/>
                  </a:schemeClr>
                </a:gs>
              </a:gsLst>
              <a:lin ang="5400000" scaled="0"/>
            </a:gradFill>
            <a:ln w="28575">
              <a:gradFill>
                <a:gsLst>
                  <a:gs pos="0">
                    <a:schemeClr val="tx1">
                      <a:alpha val="42000"/>
                    </a:schemeClr>
                  </a:gs>
                  <a:gs pos="50000">
                    <a:schemeClr val="tx1"/>
                  </a:gs>
                  <a:gs pos="100000">
                    <a:schemeClr val="tx1">
                      <a:alpha val="16000"/>
                    </a:schemeClr>
                  </a:gs>
                </a:gsLst>
                <a:lin ang="5400000" scaled="0"/>
              </a:gradFill>
              <a:miter lim="800000"/>
              <a:headEnd type="none" w="sm" len="sm"/>
              <a:tailEnd type="none" w="sm" len="sm"/>
            </a:ln>
            <a:effectLst>
              <a:outerShdw blurRad="63500" sx="102000" sy="102000" algn="ctr" rotWithShape="0">
                <a:prstClr val="black">
                  <a:alpha val="40000"/>
                </a:prstClr>
              </a:outerShdw>
            </a:effectLst>
          </p:spPr>
          <p:txBody>
            <a:bodyPr wrap="none" lIns="91432" tIns="45717" rIns="91432" bIns="45717" anchor="ctr" anchorCtr="0"/>
            <a:lstStyle/>
            <a:p>
              <a:pPr algn="ctr" eaLnBrk="0" hangingPunct="0">
                <a:defRPr/>
              </a:pPr>
              <a:endParaRPr lang="en-US" sz="1300" dirty="0" smtClean="0">
                <a:effectLst>
                  <a:outerShdw blurRad="38100" dist="38100" dir="2700000" algn="tl">
                    <a:srgbClr val="000000">
                      <a:alpha val="43137"/>
                    </a:srgbClr>
                  </a:outerShdw>
                </a:effectLst>
                <a:latin typeface="+mj-lt"/>
                <a:sym typeface="Wingdings" pitchFamily="2" charset="2"/>
              </a:endParaRPr>
            </a:p>
          </p:txBody>
        </p:sp>
        <p:pic>
          <p:nvPicPr>
            <p:cNvPr id="52" name="Picture 36" descr="Office Live Meeting logo black"/>
            <p:cNvPicPr>
              <a:picLocks noChangeAspect="1" noChangeArrowheads="1"/>
            </p:cNvPicPr>
            <p:nvPr/>
          </p:nvPicPr>
          <p:blipFill>
            <a:blip r:embed="rId4"/>
            <a:srcRect/>
            <a:stretch>
              <a:fillRect/>
            </a:stretch>
          </p:blipFill>
          <p:spPr bwMode="auto">
            <a:xfrm>
              <a:off x="4272716" y="2862883"/>
              <a:ext cx="1972234" cy="334309"/>
            </a:xfrm>
            <a:prstGeom prst="rect">
              <a:avLst/>
            </a:prstGeom>
            <a:noFill/>
            <a:ln w="9525">
              <a:noFill/>
              <a:miter lim="800000"/>
              <a:headEnd/>
              <a:tailEnd/>
            </a:ln>
          </p:spPr>
        </p:pic>
      </p:grpSp>
      <p:grpSp>
        <p:nvGrpSpPr>
          <p:cNvPr id="3" name="Group 69"/>
          <p:cNvGrpSpPr/>
          <p:nvPr/>
        </p:nvGrpSpPr>
        <p:grpSpPr>
          <a:xfrm>
            <a:off x="5974410" y="3959027"/>
            <a:ext cx="2358081" cy="532169"/>
            <a:chOff x="7563182" y="2506448"/>
            <a:chExt cx="2829697" cy="638603"/>
          </a:xfrm>
        </p:grpSpPr>
        <p:sp>
          <p:nvSpPr>
            <p:cNvPr id="61" name="Rounded Rectangle 60"/>
            <p:cNvSpPr/>
            <p:nvPr/>
          </p:nvSpPr>
          <p:spPr>
            <a:xfrm>
              <a:off x="7563182" y="2506448"/>
              <a:ext cx="2829697" cy="638603"/>
            </a:xfrm>
            <a:prstGeom prst="roundRect">
              <a:avLst/>
            </a:prstGeom>
            <a:gradFill>
              <a:gsLst>
                <a:gs pos="0">
                  <a:schemeClr val="tx1"/>
                </a:gs>
                <a:gs pos="50000">
                  <a:schemeClr val="tx1"/>
                </a:gs>
                <a:gs pos="100000">
                  <a:schemeClr val="tx1">
                    <a:alpha val="63000"/>
                  </a:schemeClr>
                </a:gs>
              </a:gsLst>
              <a:lin ang="5400000" scaled="0"/>
            </a:gradFill>
            <a:ln w="28575">
              <a:gradFill>
                <a:gsLst>
                  <a:gs pos="0">
                    <a:schemeClr val="tx1">
                      <a:alpha val="42000"/>
                    </a:schemeClr>
                  </a:gs>
                  <a:gs pos="50000">
                    <a:schemeClr val="tx1"/>
                  </a:gs>
                  <a:gs pos="100000">
                    <a:schemeClr val="tx1">
                      <a:alpha val="16000"/>
                    </a:schemeClr>
                  </a:gs>
                </a:gsLst>
                <a:lin ang="5400000" scaled="0"/>
              </a:gradFill>
              <a:miter lim="800000"/>
              <a:headEnd type="none" w="sm" len="sm"/>
              <a:tailEnd type="none" w="sm" len="sm"/>
            </a:ln>
            <a:effectLst>
              <a:outerShdw blurRad="63500" sx="102000" sy="102000" algn="ctr" rotWithShape="0">
                <a:prstClr val="black">
                  <a:alpha val="40000"/>
                </a:prstClr>
              </a:outerShdw>
            </a:effectLst>
          </p:spPr>
          <p:txBody>
            <a:bodyPr wrap="none" lIns="91432" tIns="45717" rIns="91432" bIns="45717" anchor="ctr" anchorCtr="0"/>
            <a:lstStyle/>
            <a:p>
              <a:pPr algn="ctr" eaLnBrk="0" hangingPunct="0">
                <a:defRPr/>
              </a:pPr>
              <a:endParaRPr lang="en-US" sz="1300" dirty="0" smtClean="0">
                <a:effectLst>
                  <a:outerShdw blurRad="38100" dist="38100" dir="2700000" algn="tl">
                    <a:srgbClr val="000000">
                      <a:alpha val="43137"/>
                    </a:srgbClr>
                  </a:outerShdw>
                </a:effectLst>
                <a:latin typeface="+mj-lt"/>
                <a:sym typeface="Wingdings" pitchFamily="2" charset="2"/>
              </a:endParaRPr>
            </a:p>
          </p:txBody>
        </p:sp>
        <p:pic>
          <p:nvPicPr>
            <p:cNvPr id="75790" name="Picture 36" descr="Office Live Meeting logo black"/>
            <p:cNvPicPr>
              <a:picLocks noChangeAspect="1" noChangeArrowheads="1"/>
            </p:cNvPicPr>
            <p:nvPr/>
          </p:nvPicPr>
          <p:blipFill>
            <a:blip r:embed="rId4"/>
            <a:srcRect/>
            <a:stretch>
              <a:fillRect/>
            </a:stretch>
          </p:blipFill>
          <p:spPr bwMode="auto">
            <a:xfrm>
              <a:off x="7972190" y="2655251"/>
              <a:ext cx="2011680" cy="340996"/>
            </a:xfrm>
            <a:prstGeom prst="rect">
              <a:avLst/>
            </a:prstGeom>
            <a:noFill/>
            <a:ln w="9525">
              <a:noFill/>
              <a:miter lim="800000"/>
              <a:headEnd/>
              <a:tailEnd/>
            </a:ln>
          </p:spPr>
        </p:pic>
      </p:grpSp>
      <p:sp>
        <p:nvSpPr>
          <p:cNvPr id="59" name="Text Box 4"/>
          <p:cNvSpPr txBox="1">
            <a:spLocks noChangeArrowheads="1"/>
          </p:cNvSpPr>
          <p:nvPr/>
        </p:nvSpPr>
        <p:spPr bwMode="auto">
          <a:xfrm>
            <a:off x="586125" y="1646334"/>
            <a:ext cx="1457397" cy="507807"/>
          </a:xfrm>
          <a:prstGeom prst="rect">
            <a:avLst/>
          </a:prstGeom>
          <a:noFill/>
          <a:ln w="9525">
            <a:noFill/>
            <a:miter lim="800000"/>
            <a:headEnd/>
            <a:tailEnd/>
          </a:ln>
        </p:spPr>
        <p:txBody>
          <a:bodyPr wrap="none" lIns="91413" tIns="45708" rIns="91413" bIns="45708">
            <a:spAutoFit/>
          </a:bodyPr>
          <a:lstStyle/>
          <a:p>
            <a:pPr algn="ctr"/>
            <a:r>
              <a:rPr lang="en-US" sz="27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rPr>
              <a:t>Scenarios</a:t>
            </a:r>
          </a:p>
        </p:txBody>
      </p:sp>
      <p:grpSp>
        <p:nvGrpSpPr>
          <p:cNvPr id="4" name="Group 65"/>
          <p:cNvGrpSpPr/>
          <p:nvPr/>
        </p:nvGrpSpPr>
        <p:grpSpPr>
          <a:xfrm>
            <a:off x="2887117" y="3959027"/>
            <a:ext cx="2358081" cy="532169"/>
            <a:chOff x="3843985" y="4473034"/>
            <a:chExt cx="2829697" cy="638603"/>
          </a:xfrm>
        </p:grpSpPr>
        <p:sp>
          <p:nvSpPr>
            <p:cNvPr id="62" name="Rounded Rectangle 61"/>
            <p:cNvSpPr/>
            <p:nvPr/>
          </p:nvSpPr>
          <p:spPr>
            <a:xfrm>
              <a:off x="3843985" y="4473034"/>
              <a:ext cx="2829697" cy="638603"/>
            </a:xfrm>
            <a:prstGeom prst="roundRect">
              <a:avLst/>
            </a:prstGeom>
            <a:gradFill>
              <a:gsLst>
                <a:gs pos="0">
                  <a:schemeClr val="tx1"/>
                </a:gs>
                <a:gs pos="50000">
                  <a:schemeClr val="tx1"/>
                </a:gs>
                <a:gs pos="100000">
                  <a:schemeClr val="tx1">
                    <a:alpha val="83000"/>
                  </a:schemeClr>
                </a:gs>
              </a:gsLst>
              <a:lin ang="5400000" scaled="0"/>
            </a:gradFill>
            <a:ln w="28575">
              <a:gradFill>
                <a:gsLst>
                  <a:gs pos="0">
                    <a:schemeClr val="tx1">
                      <a:alpha val="42000"/>
                    </a:schemeClr>
                  </a:gs>
                  <a:gs pos="50000">
                    <a:schemeClr val="tx1"/>
                  </a:gs>
                  <a:gs pos="100000">
                    <a:schemeClr val="tx1">
                      <a:alpha val="16000"/>
                    </a:schemeClr>
                  </a:gs>
                </a:gsLst>
                <a:lin ang="5400000" scaled="0"/>
              </a:gradFill>
              <a:miter lim="800000"/>
              <a:headEnd type="none" w="sm" len="sm"/>
              <a:tailEnd type="none" w="sm" len="sm"/>
            </a:ln>
            <a:effectLst>
              <a:outerShdw blurRad="63500" sx="102000" sy="102000" algn="ctr" rotWithShape="0">
                <a:prstClr val="black">
                  <a:alpha val="40000"/>
                </a:prstClr>
              </a:outerShdw>
            </a:effectLst>
          </p:spPr>
          <p:txBody>
            <a:bodyPr wrap="none" lIns="91432" tIns="45717" rIns="91432" bIns="45717" anchor="ctr" anchorCtr="0"/>
            <a:lstStyle/>
            <a:p>
              <a:pPr algn="ctr" eaLnBrk="0" hangingPunct="0">
                <a:defRPr/>
              </a:pPr>
              <a:endParaRPr lang="en-US" sz="1300" dirty="0" smtClean="0">
                <a:effectLst>
                  <a:outerShdw blurRad="38100" dist="38100" dir="2700000" algn="tl">
                    <a:srgbClr val="000000">
                      <a:alpha val="43137"/>
                    </a:srgbClr>
                  </a:outerShdw>
                </a:effectLst>
                <a:latin typeface="+mj-lt"/>
                <a:sym typeface="Wingdings" pitchFamily="2" charset="2"/>
              </a:endParaRPr>
            </a:p>
          </p:txBody>
        </p:sp>
        <p:pic>
          <p:nvPicPr>
            <p:cNvPr id="75791" name="Picture 37" descr="Office Communications Server 2007 logo bl"/>
            <p:cNvPicPr>
              <a:picLocks noChangeAspect="1" noChangeArrowheads="1"/>
            </p:cNvPicPr>
            <p:nvPr/>
          </p:nvPicPr>
          <p:blipFill>
            <a:blip r:embed="rId5"/>
            <a:srcRect/>
            <a:stretch>
              <a:fillRect/>
            </a:stretch>
          </p:blipFill>
          <p:spPr bwMode="auto">
            <a:xfrm>
              <a:off x="4252993" y="4594215"/>
              <a:ext cx="2011680" cy="396240"/>
            </a:xfrm>
            <a:prstGeom prst="rect">
              <a:avLst/>
            </a:prstGeom>
            <a:noFill/>
            <a:ln w="9525">
              <a:noFill/>
              <a:miter lim="800000"/>
              <a:headEnd/>
              <a:tailEnd/>
            </a:ln>
          </p:spPr>
        </p:pic>
      </p:grpSp>
      <p:sp>
        <p:nvSpPr>
          <p:cNvPr id="35" name="Rectangle 23"/>
          <p:cNvSpPr>
            <a:spLocks noChangeArrowheads="1"/>
          </p:cNvSpPr>
          <p:nvPr/>
        </p:nvSpPr>
        <p:spPr bwMode="auto">
          <a:xfrm rot="-5400000">
            <a:off x="4876410" y="129948"/>
            <a:ext cx="1463040" cy="5742283"/>
          </a:xfrm>
          <a:prstGeom prst="rect">
            <a:avLst/>
          </a:prstGeom>
          <a:noFill/>
          <a:ln w="38100">
            <a:gradFill>
              <a:gsLst>
                <a:gs pos="0">
                  <a:schemeClr val="accent2"/>
                </a:gs>
                <a:gs pos="50000">
                  <a:schemeClr val="accent1">
                    <a:tint val="44500"/>
                    <a:satMod val="160000"/>
                  </a:schemeClr>
                </a:gs>
                <a:gs pos="100000">
                  <a:schemeClr val="accent1">
                    <a:tint val="23500"/>
                    <a:satMod val="160000"/>
                  </a:schemeClr>
                </a:gs>
              </a:gsLst>
              <a:lin ang="5400000" scaled="0"/>
            </a:gradFill>
            <a:prstDash val="sysDash"/>
            <a:miter lim="800000"/>
            <a:headEnd type="none" w="sm" len="sm"/>
            <a:tailEnd type="none" w="sm" len="sm"/>
          </a:ln>
        </p:spPr>
        <p:txBody>
          <a:bodyPr vert="eaVert" wrap="none" lIns="91413" tIns="45708" rIns="91413" bIns="45708" anchor="ctr"/>
          <a:lstStyle/>
          <a:p>
            <a:pPr algn="ctr"/>
            <a:endParaRPr lang="en-US" sz="2000" dirty="0"/>
          </a:p>
        </p:txBody>
      </p:sp>
      <p:sp>
        <p:nvSpPr>
          <p:cNvPr id="37" name="Rectangle 23"/>
          <p:cNvSpPr>
            <a:spLocks noChangeArrowheads="1"/>
          </p:cNvSpPr>
          <p:nvPr/>
        </p:nvSpPr>
        <p:spPr bwMode="auto">
          <a:xfrm rot="-5400000">
            <a:off x="5781610" y="3874126"/>
            <a:ext cx="2743200" cy="2660644"/>
          </a:xfrm>
          <a:prstGeom prst="rect">
            <a:avLst/>
          </a:prstGeom>
          <a:noFill/>
          <a:ln w="38100">
            <a:gradFill>
              <a:gsLst>
                <a:gs pos="0">
                  <a:schemeClr val="accent2"/>
                </a:gs>
                <a:gs pos="50000">
                  <a:schemeClr val="accent1">
                    <a:tint val="44500"/>
                    <a:satMod val="160000"/>
                  </a:schemeClr>
                </a:gs>
                <a:gs pos="100000">
                  <a:schemeClr val="accent1">
                    <a:tint val="23500"/>
                    <a:satMod val="160000"/>
                  </a:schemeClr>
                </a:gs>
              </a:gsLst>
              <a:lin ang="5400000" scaled="0"/>
            </a:gradFill>
            <a:prstDash val="sysDash"/>
            <a:miter lim="800000"/>
            <a:headEnd type="none" w="sm" len="sm"/>
            <a:tailEnd type="none" w="sm" len="sm"/>
          </a:ln>
        </p:spPr>
        <p:txBody>
          <a:bodyPr vert="eaVert" wrap="none" lIns="91413" tIns="45708" rIns="91413" bIns="45708" anchor="ctr"/>
          <a:lstStyle/>
          <a:p>
            <a:pPr algn="ctr"/>
            <a:endParaRPr lang="en-US" sz="2000" dirty="0"/>
          </a:p>
        </p:txBody>
      </p:sp>
      <p:sp>
        <p:nvSpPr>
          <p:cNvPr id="38" name="Rectangle 23"/>
          <p:cNvSpPr>
            <a:spLocks noChangeArrowheads="1"/>
          </p:cNvSpPr>
          <p:nvPr/>
        </p:nvSpPr>
        <p:spPr bwMode="auto">
          <a:xfrm rot="-5400000">
            <a:off x="2685143" y="3873285"/>
            <a:ext cx="2763935" cy="2660644"/>
          </a:xfrm>
          <a:prstGeom prst="rect">
            <a:avLst/>
          </a:prstGeom>
          <a:noFill/>
          <a:ln w="38100">
            <a:gradFill>
              <a:gsLst>
                <a:gs pos="0">
                  <a:schemeClr val="accent2"/>
                </a:gs>
                <a:gs pos="50000">
                  <a:schemeClr val="accent1">
                    <a:tint val="44500"/>
                    <a:satMod val="160000"/>
                  </a:schemeClr>
                </a:gs>
                <a:gs pos="100000">
                  <a:schemeClr val="accent1">
                    <a:tint val="23500"/>
                    <a:satMod val="160000"/>
                  </a:schemeClr>
                </a:gs>
              </a:gsLst>
              <a:lin ang="5400000" scaled="0"/>
            </a:gradFill>
            <a:prstDash val="sysDash"/>
            <a:miter lim="800000"/>
            <a:headEnd type="none" w="sm" len="sm"/>
            <a:tailEnd type="none" w="sm" len="sm"/>
          </a:ln>
        </p:spPr>
        <p:txBody>
          <a:bodyPr vert="eaVert" wrap="none" lIns="91413" tIns="45708" rIns="91413" bIns="45708" anchor="ctr"/>
          <a:lstStyle/>
          <a:p>
            <a:pPr algn="ctr"/>
            <a:endParaRPr lang="en-US" sz="2000" dirty="0"/>
          </a:p>
        </p:txBody>
      </p:sp>
      <p:cxnSp>
        <p:nvCxnSpPr>
          <p:cNvPr id="34" name="Straight Connector 33"/>
          <p:cNvCxnSpPr/>
          <p:nvPr/>
        </p:nvCxnSpPr>
        <p:spPr>
          <a:xfrm rot="16200000" flipH="1">
            <a:off x="3992399" y="5178178"/>
            <a:ext cx="3383280" cy="0"/>
          </a:xfrm>
          <a:prstGeom prst="line">
            <a:avLst/>
          </a:prstGeom>
          <a:ln w="47625">
            <a:gradFill>
              <a:gsLst>
                <a:gs pos="0">
                  <a:schemeClr val="tx1">
                    <a:alpha val="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
        <p:nvSpPr>
          <p:cNvPr id="29" name="Rectangle 11"/>
          <p:cNvSpPr>
            <a:spLocks noChangeArrowheads="1"/>
          </p:cNvSpPr>
          <p:nvPr/>
        </p:nvSpPr>
        <p:spPr bwMode="auto">
          <a:xfrm>
            <a:off x="426669" y="2269887"/>
            <a:ext cx="1800966" cy="640080"/>
          </a:xfrm>
          <a:prstGeom prst="roundRect">
            <a:avLst>
              <a:gd name="adj" fmla="val 6987"/>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dirty="0" smtClean="0">
                <a:latin typeface="Segoe" pitchFamily="34" charset="0"/>
              </a:rPr>
              <a:t>Training</a:t>
            </a:r>
          </a:p>
        </p:txBody>
      </p:sp>
      <p:sp>
        <p:nvSpPr>
          <p:cNvPr id="30" name="Rounded Rectangle 29"/>
          <p:cNvSpPr>
            <a:spLocks noChangeArrowheads="1"/>
          </p:cNvSpPr>
          <p:nvPr/>
        </p:nvSpPr>
        <p:spPr bwMode="auto">
          <a:xfrm>
            <a:off x="426669" y="3035030"/>
            <a:ext cx="1800966" cy="640080"/>
          </a:xfrm>
          <a:prstGeom prst="roundRect">
            <a:avLst>
              <a:gd name="adj" fmla="val 8573"/>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dirty="0" smtClean="0">
                <a:latin typeface="Segoe" pitchFamily="34" charset="0"/>
              </a:rPr>
              <a:t>Events</a:t>
            </a:r>
          </a:p>
        </p:txBody>
      </p:sp>
      <p:sp>
        <p:nvSpPr>
          <p:cNvPr id="33" name="Rounded Rectangle 32"/>
          <p:cNvSpPr>
            <a:spLocks noChangeArrowheads="1"/>
          </p:cNvSpPr>
          <p:nvPr/>
        </p:nvSpPr>
        <p:spPr bwMode="auto">
          <a:xfrm>
            <a:off x="426668" y="3745150"/>
            <a:ext cx="1800966" cy="2885838"/>
          </a:xfrm>
          <a:prstGeom prst="roundRect">
            <a:avLst>
              <a:gd name="adj" fmla="val 6727"/>
            </a:avLst>
          </a:prstGeom>
          <a:gradFill flip="none" rotWithShape="1">
            <a:gsLst>
              <a:gs pos="0">
                <a:schemeClr val="bg1">
                  <a:lumMod val="50000"/>
                  <a:alpha val="0"/>
                </a:schemeClr>
              </a:gs>
              <a:gs pos="42000">
                <a:srgbClr val="6B87FF"/>
              </a:gs>
              <a:gs pos="75000">
                <a:srgbClr val="001A8A"/>
              </a:gs>
              <a:gs pos="85000">
                <a:srgbClr val="010D67"/>
              </a:gs>
              <a:gs pos="99000">
                <a:srgbClr val="2E0595">
                  <a:alpha val="0"/>
                </a:srgb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defRPr/>
            </a:pPr>
            <a:endParaRPr lang="en-US" sz="2400" dirty="0" smtClean="0">
              <a:latin typeface="Segoe" pitchFamily="34" charset="0"/>
            </a:endParaRPr>
          </a:p>
          <a:p>
            <a:pPr algn="ctr" defTabSz="1096963" fontAlgn="base">
              <a:spcBef>
                <a:spcPct val="0"/>
              </a:spcBef>
              <a:spcAft>
                <a:spcPct val="0"/>
              </a:spcAft>
              <a:defRPr/>
            </a:pPr>
            <a:endParaRPr lang="en-US" sz="2400" dirty="0" smtClean="0">
              <a:latin typeface="Segoe" pitchFamily="34" charset="0"/>
            </a:endParaRPr>
          </a:p>
          <a:p>
            <a:pPr algn="ctr" defTabSz="1096963" fontAlgn="base">
              <a:spcBef>
                <a:spcPct val="0"/>
              </a:spcBef>
              <a:spcAft>
                <a:spcPct val="0"/>
              </a:spcAft>
              <a:defRPr/>
            </a:pPr>
            <a:endParaRPr lang="en-US" sz="2400" dirty="0" smtClean="0">
              <a:latin typeface="Segoe" pitchFamily="34" charset="0"/>
            </a:endParaRPr>
          </a:p>
          <a:p>
            <a:pPr algn="ctr" defTabSz="1096963" fontAlgn="base">
              <a:spcBef>
                <a:spcPct val="0"/>
              </a:spcBef>
              <a:spcAft>
                <a:spcPct val="0"/>
              </a:spcAft>
              <a:defRPr/>
            </a:pPr>
            <a:r>
              <a:rPr lang="en-US" sz="2000" dirty="0" smtClean="0">
                <a:latin typeface="Segoe" pitchFamily="34" charset="0"/>
              </a:rPr>
              <a:t>Collaborative  </a:t>
            </a:r>
            <a:br>
              <a:rPr lang="en-US" sz="2000" dirty="0" smtClean="0">
                <a:latin typeface="Segoe" pitchFamily="34" charset="0"/>
              </a:rPr>
            </a:br>
            <a:r>
              <a:rPr lang="en-US" sz="2000" dirty="0" smtClean="0">
                <a:latin typeface="Segoe" pitchFamily="34" charset="0"/>
              </a:rPr>
              <a:t>Meetings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p:cNvSpPr>
            <a:spLocks noChangeArrowheads="1"/>
          </p:cNvSpPr>
          <p:nvPr/>
        </p:nvSpPr>
        <p:spPr bwMode="auto">
          <a:xfrm>
            <a:off x="2372200" y="3715965"/>
            <a:ext cx="6403500" cy="2947481"/>
          </a:xfrm>
          <a:prstGeom prst="rect">
            <a:avLst/>
          </a:prstGeom>
          <a:gradFill flip="none" rotWithShape="1">
            <a:gsLst>
              <a:gs pos="0">
                <a:schemeClr val="bg1">
                  <a:lumMod val="50000"/>
                  <a:alpha val="0"/>
                </a:schemeClr>
              </a:gs>
              <a:gs pos="42000">
                <a:srgbClr val="6B87FF"/>
              </a:gs>
              <a:gs pos="75000">
                <a:srgbClr val="001A8A"/>
              </a:gs>
              <a:gs pos="85000">
                <a:srgbClr val="010D67"/>
              </a:gs>
              <a:gs pos="99000">
                <a:srgbClr val="2E0595">
                  <a:alpha val="0"/>
                </a:srgb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defRPr/>
            </a:pPr>
            <a:endParaRPr lang="en-US" sz="2400" dirty="0" smtClean="0">
              <a:latin typeface="Segoe" pitchFamily="34" charset="0"/>
            </a:endParaRPr>
          </a:p>
          <a:p>
            <a:pPr algn="ctr" defTabSz="1096963" fontAlgn="base">
              <a:spcBef>
                <a:spcPct val="0"/>
              </a:spcBef>
              <a:spcAft>
                <a:spcPct val="0"/>
              </a:spcAft>
              <a:defRPr/>
            </a:pPr>
            <a:endParaRPr lang="en-US" sz="2400" dirty="0" smtClean="0">
              <a:latin typeface="Segoe" pitchFamily="34" charset="0"/>
            </a:endParaRPr>
          </a:p>
          <a:p>
            <a:pPr algn="ctr" defTabSz="1096963" fontAlgn="base">
              <a:spcBef>
                <a:spcPct val="0"/>
              </a:spcBef>
              <a:spcAft>
                <a:spcPct val="0"/>
              </a:spcAft>
              <a:defRPr/>
            </a:pPr>
            <a:endParaRPr lang="en-US" sz="2400" dirty="0" smtClean="0">
              <a:latin typeface="Segoe" pitchFamily="34" charset="0"/>
            </a:endParaRPr>
          </a:p>
        </p:txBody>
      </p:sp>
      <p:sp>
        <p:nvSpPr>
          <p:cNvPr id="15" name="Rectangle 11"/>
          <p:cNvSpPr>
            <a:spLocks noChangeArrowheads="1"/>
          </p:cNvSpPr>
          <p:nvPr/>
        </p:nvSpPr>
        <p:spPr bwMode="auto">
          <a:xfrm>
            <a:off x="2372200" y="2269886"/>
            <a:ext cx="6403499" cy="1436351"/>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dirty="0" smtClean="0">
              <a:latin typeface="Segoe" pitchFamily="34" charset="0"/>
            </a:endParaRPr>
          </a:p>
        </p:txBody>
      </p:sp>
      <p:graphicFrame>
        <p:nvGraphicFramePr>
          <p:cNvPr id="25838" name="Group 238"/>
          <p:cNvGraphicFramePr>
            <a:graphicFrameLocks noGrp="1"/>
          </p:cNvGraphicFramePr>
          <p:nvPr/>
        </p:nvGraphicFramePr>
        <p:xfrm>
          <a:off x="2354094" y="1240556"/>
          <a:ext cx="6425682" cy="5409704"/>
        </p:xfrm>
        <a:graphic>
          <a:graphicData uri="http://schemas.openxmlformats.org/drawingml/2006/table">
            <a:tbl>
              <a:tblPr firstRow="1" firstCol="1">
                <a:effectLst>
                  <a:outerShdw blurRad="63500" sx="102000" sy="102000" algn="ctr" rotWithShape="0">
                    <a:prstClr val="black">
                      <a:alpha val="40000"/>
                    </a:prstClr>
                  </a:outerShdw>
                </a:effectLst>
                <a:tableStyleId>{37CE84F3-28C3-443E-9E96-99CF82512B78}</a:tableStyleId>
              </a:tblPr>
              <a:tblGrid>
                <a:gridCol w="2646884"/>
                <a:gridCol w="1359718"/>
                <a:gridCol w="1285137"/>
                <a:gridCol w="1133943"/>
              </a:tblGrid>
              <a:tr h="278934">
                <a:tc>
                  <a:txBody>
                    <a:bodyPr/>
                    <a:lstStyle/>
                    <a:p>
                      <a:pPr marL="228537" marR="0" lvl="0" indent="-228537" algn="ctr" defTabSz="762000" rtl="0" eaLnBrk="0" fontAlgn="base" latinLnBrk="0" hangingPunct="0">
                        <a:lnSpc>
                          <a:spcPct val="100000"/>
                        </a:lnSpc>
                        <a:spcBef>
                          <a:spcPct val="20000"/>
                        </a:spcBef>
                        <a:spcAft>
                          <a:spcPct val="0"/>
                        </a:spcAft>
                        <a:buClrTx/>
                        <a:buSzPct val="95000"/>
                        <a:buFont typeface="Webdings" pitchFamily="18" charset="2"/>
                        <a:buNone/>
                        <a:tabLst/>
                        <a:defRPr/>
                      </a:pPr>
                      <a:endPar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n-lt"/>
                        <a:ea typeface="+mn-ea"/>
                        <a:cs typeface="+mn-cs"/>
                        <a:sym typeface="Wingdings" pitchFamily="2" charset="2"/>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228537" marR="0" lvl="0" indent="-228537" algn="ctr" defTabSz="762000" rtl="0" eaLnBrk="0" fontAlgn="base" latinLnBrk="0" hangingPunct="0">
                        <a:lnSpc>
                          <a:spcPct val="100000"/>
                        </a:lnSpc>
                        <a:spcBef>
                          <a:spcPct val="20000"/>
                        </a:spcBef>
                        <a:spcAft>
                          <a:spcPct val="0"/>
                        </a:spcAft>
                        <a:buClrTx/>
                        <a:buSzPct val="95000"/>
                        <a:buFont typeface="Webdings" pitchFamily="18" charset="2"/>
                        <a:buNone/>
                        <a:tabLst/>
                        <a:defRPr/>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n-lt"/>
                          <a:ea typeface="+mn-ea"/>
                          <a:cs typeface="+mn-cs"/>
                          <a:sym typeface="Wingdings" pitchFamily="2" charset="2"/>
                        </a:rPr>
                        <a:t>OCS 2007</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gridSpan="2">
                  <a:txBody>
                    <a:bodyPr/>
                    <a:lstStyle/>
                    <a:p>
                      <a:pPr marL="228537" marR="0" lvl="0" indent="-228537" algn="ctr" defTabSz="762000" rtl="0" eaLnBrk="0" fontAlgn="base" latinLnBrk="0" hangingPunct="0">
                        <a:lnSpc>
                          <a:spcPct val="100000"/>
                        </a:lnSpc>
                        <a:spcBef>
                          <a:spcPct val="20000"/>
                        </a:spcBef>
                        <a:spcAft>
                          <a:spcPct val="0"/>
                        </a:spcAft>
                        <a:buClrTx/>
                        <a:buSzPct val="95000"/>
                        <a:buFont typeface="Webdings" pitchFamily="18" charset="2"/>
                        <a:buNone/>
                        <a:tabLst/>
                        <a:defRPr/>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n-lt"/>
                          <a:ea typeface="+mn-ea"/>
                          <a:cs typeface="+mn-cs"/>
                          <a:sym typeface="Wingdings" pitchFamily="2" charset="2"/>
                        </a:rPr>
                        <a:t>Live  Meeting  2007</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hMerge="1">
                  <a:txBody>
                    <a:bodyPr/>
                    <a:lstStyle/>
                    <a:p>
                      <a:endParaRPr lang="en-US"/>
                    </a:p>
                  </a:txBody>
                  <a:tcPr/>
                </a:tc>
              </a:tr>
              <a:tr h="228600">
                <a:tc>
                  <a:txBody>
                    <a:bodyPr/>
                    <a:lstStyle/>
                    <a:p>
                      <a:pPr marL="228537" marR="0" lvl="0" indent="-228537" algn="l" defTabSz="762000" rtl="0" eaLnBrk="0" fontAlgn="base" latinLnBrk="0" hangingPunct="0">
                        <a:lnSpc>
                          <a:spcPct val="100000"/>
                        </a:lnSpc>
                        <a:spcBef>
                          <a:spcPct val="20000"/>
                        </a:spcBef>
                        <a:spcAft>
                          <a:spcPct val="0"/>
                        </a:spcAft>
                        <a:buClrTx/>
                        <a:buSzPct val="95000"/>
                        <a:buFont typeface="Webdings" pitchFamily="18" charset="2"/>
                        <a:buNone/>
                        <a:tabLst/>
                        <a:defRPr/>
                      </a:pPr>
                      <a:r>
                        <a:rPr kumimoji="0" lang="en-US" sz="1100" b="0" u="none" strike="noStrike" kern="1200" cap="none" normalizeH="0" baseline="0" noProof="0" dirty="0" smtClean="0">
                          <a:ln>
                            <a:noFill/>
                          </a:ln>
                          <a:solidFill>
                            <a:schemeClr val="lt1"/>
                          </a:solidFill>
                          <a:effectLst>
                            <a:outerShdw blurRad="38100" dist="38100" dir="2700000" algn="tl">
                              <a:srgbClr val="000000">
                                <a:alpha val="43137"/>
                              </a:srgbClr>
                            </a:outerShdw>
                          </a:effectLst>
                          <a:latin typeface="+mn-lt"/>
                          <a:ea typeface="+mn-ea"/>
                          <a:cs typeface="+mn-cs"/>
                          <a:sym typeface="Wingdings" pitchFamily="2" charset="2"/>
                        </a:rPr>
                        <a:t>Editions</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n-lt"/>
                          <a:ea typeface="+mn-ea"/>
                          <a:cs typeface="+mn-cs"/>
                          <a:sym typeface="Wingdings" pitchFamily="2" charset="2"/>
                        </a:rPr>
                        <a:t>Enterprise</a:t>
                      </a:r>
                      <a:endPar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n-lt"/>
                        <a:ea typeface="+mn-ea"/>
                        <a:cs typeface="+mn-cs"/>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228537" marR="0" lvl="0" indent="-228537" algn="ctr" defTabSz="762000" rtl="0" eaLnBrk="0" fontAlgn="base" latinLnBrk="0" hangingPunct="0">
                        <a:lnSpc>
                          <a:spcPct val="100000"/>
                        </a:lnSpc>
                        <a:spcBef>
                          <a:spcPct val="20000"/>
                        </a:spcBef>
                        <a:spcAft>
                          <a:spcPct val="0"/>
                        </a:spcAft>
                        <a:buClrTx/>
                        <a:buSzPct val="95000"/>
                        <a:buFont typeface="Webdings" pitchFamily="18" charset="2"/>
                        <a:buNone/>
                        <a:tabLst/>
                        <a:defRPr/>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n-lt"/>
                          <a:ea typeface="+mn-ea"/>
                          <a:cs typeface="+mn-cs"/>
                          <a:sym typeface="Wingdings" pitchFamily="2" charset="2"/>
                        </a:rPr>
                        <a:t>Standard</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c>
                  <a:txBody>
                    <a:bodyPr/>
                    <a:lstStyle/>
                    <a:p>
                      <a:pPr marL="228537" marR="0" lvl="0" indent="-228537" algn="ctr" defTabSz="762000" rtl="0" eaLnBrk="0" fontAlgn="base" latinLnBrk="0" hangingPunct="0">
                        <a:lnSpc>
                          <a:spcPct val="100000"/>
                        </a:lnSpc>
                        <a:spcBef>
                          <a:spcPct val="20000"/>
                        </a:spcBef>
                        <a:spcAft>
                          <a:spcPct val="0"/>
                        </a:spcAft>
                        <a:buClrTx/>
                        <a:buSzPct val="95000"/>
                        <a:buFont typeface="Webdings" pitchFamily="18" charset="2"/>
                        <a:buNone/>
                        <a:tabLst/>
                        <a:defRPr/>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n-lt"/>
                          <a:ea typeface="+mn-ea"/>
                          <a:cs typeface="+mn-cs"/>
                          <a:sym typeface="Wingdings" pitchFamily="2" charset="2"/>
                        </a:rPr>
                        <a:t>Professional</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50000"/>
                      </a:schemeClr>
                    </a:solidFill>
                  </a:tcPr>
                </a:tc>
              </a:tr>
              <a:tr h="247615">
                <a:tc>
                  <a:txBody>
                    <a:bodyPr/>
                    <a:lstStyle/>
                    <a:p>
                      <a:pPr marL="228537" marR="0" lvl="0" indent="-228537" algn="l" defTabSz="762000" rtl="0" eaLnBrk="0" fontAlgn="base" latinLnBrk="0" hangingPunct="0">
                        <a:lnSpc>
                          <a:spcPct val="100000"/>
                        </a:lnSpc>
                        <a:spcBef>
                          <a:spcPct val="20000"/>
                        </a:spcBef>
                        <a:spcAft>
                          <a:spcPct val="0"/>
                        </a:spcAft>
                        <a:buClrTx/>
                        <a:buSzPct val="95000"/>
                        <a:buFont typeface="Webdings" pitchFamily="18" charset="2"/>
                        <a:buNone/>
                        <a:tabLst/>
                        <a:defRPr/>
                      </a:pPr>
                      <a:r>
                        <a:rPr kumimoji="0" lang="en-US" sz="1100" b="0" u="none" strike="noStrike" kern="1200" cap="none" normalizeH="0" baseline="0" dirty="0" smtClean="0">
                          <a:ln>
                            <a:noFill/>
                          </a:ln>
                          <a:solidFill>
                            <a:schemeClr val="tx1"/>
                          </a:solidFill>
                          <a:effectLst/>
                          <a:latin typeface="+mn-lt"/>
                          <a:ea typeface="+mn-ea"/>
                          <a:cs typeface="+mn-cs"/>
                          <a:sym typeface="Wingdings" pitchFamily="2" charset="2"/>
                        </a:rPr>
                        <a:t>Meeting Attendee Capacity</a:t>
                      </a:r>
                      <a:endParaRPr kumimoji="0" lang="en-US" sz="1100" b="0" u="none" strike="noStrike" kern="1200" cap="none" normalizeH="0" baseline="0" noProof="0" dirty="0" smtClean="0">
                        <a:ln>
                          <a:noFill/>
                        </a:ln>
                        <a:solidFill>
                          <a:schemeClr val="tx1"/>
                        </a:solidFill>
                        <a:effectLst/>
                        <a:latin typeface="+mn-lt"/>
                        <a:ea typeface="+mn-ea"/>
                        <a:cs typeface="+mn-cs"/>
                        <a:sym typeface="Wingdings" pitchFamily="2" charset="2"/>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50000"/>
                      </a:schemeClr>
                    </a:solidFill>
                  </a:tcPr>
                </a:tc>
                <a:tc>
                  <a:txBody>
                    <a:bodyPr/>
                    <a:lstStyle/>
                    <a:p>
                      <a:pPr marL="228537" marR="0" lvl="0" indent="-228537" algn="l" defTabSz="762000" rtl="0" eaLnBrk="0" fontAlgn="base" latinLnBrk="0" hangingPunct="0">
                        <a:lnSpc>
                          <a:spcPct val="100000"/>
                        </a:lnSpc>
                        <a:spcBef>
                          <a:spcPct val="20000"/>
                        </a:spcBef>
                        <a:spcAft>
                          <a:spcPct val="0"/>
                        </a:spcAft>
                        <a:buClrTx/>
                        <a:buSzPct val="95000"/>
                        <a:buFont typeface="Webdings" pitchFamily="18" charset="2"/>
                        <a:buNone/>
                        <a:tabLst/>
                        <a:defRPr/>
                      </a:pPr>
                      <a:r>
                        <a:rPr kumimoji="0" lang="en-US" sz="1100" b="0" u="none" strike="noStrike" kern="1200" cap="none" normalizeH="0" baseline="0" dirty="0" smtClean="0">
                          <a:ln>
                            <a:noFill/>
                          </a:ln>
                          <a:solidFill>
                            <a:schemeClr val="tx1"/>
                          </a:solidFill>
                          <a:effectLst/>
                          <a:latin typeface="+mn-lt"/>
                          <a:ea typeface="+mn-ea"/>
                          <a:cs typeface="+mn-cs"/>
                          <a:sym typeface="Wingdings" pitchFamily="2" charset="2"/>
                        </a:rPr>
                        <a:t>250</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50000"/>
                      </a:schemeClr>
                    </a:solidFill>
                  </a:tcPr>
                </a:tc>
                <a:tc>
                  <a:txBody>
                    <a:bodyPr/>
                    <a:lstStyle/>
                    <a:p>
                      <a:pPr marL="228537" marR="0" lvl="0" indent="-228537" algn="l" defTabSz="762000" rtl="0" eaLnBrk="0" fontAlgn="base" latinLnBrk="0" hangingPunct="0">
                        <a:lnSpc>
                          <a:spcPct val="100000"/>
                        </a:lnSpc>
                        <a:spcBef>
                          <a:spcPct val="20000"/>
                        </a:spcBef>
                        <a:spcAft>
                          <a:spcPct val="0"/>
                        </a:spcAft>
                        <a:buClrTx/>
                        <a:buSzPct val="95000"/>
                        <a:buFont typeface="Webdings" pitchFamily="18" charset="2"/>
                        <a:buNone/>
                        <a:tabLst/>
                        <a:defRPr/>
                      </a:pPr>
                      <a:r>
                        <a:rPr kumimoji="0" lang="en-US" sz="1100" b="0" u="none" strike="noStrike" kern="1200" cap="none" normalizeH="0" baseline="0" dirty="0" smtClean="0">
                          <a:ln>
                            <a:noFill/>
                          </a:ln>
                          <a:solidFill>
                            <a:schemeClr val="tx1"/>
                          </a:solidFill>
                          <a:effectLst/>
                          <a:latin typeface="+mn-lt"/>
                          <a:ea typeface="+mn-ea"/>
                          <a:cs typeface="+mn-cs"/>
                          <a:sym typeface="Wingdings" pitchFamily="2" charset="2"/>
                        </a:rPr>
                        <a:t>15</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50000"/>
                      </a:schemeClr>
                    </a:solidFill>
                  </a:tcPr>
                </a:tc>
                <a:tc>
                  <a:txBody>
                    <a:bodyPr/>
                    <a:lstStyle/>
                    <a:p>
                      <a:pPr marL="228537" marR="0" lvl="0" indent="-228537" algn="l" defTabSz="762000" rtl="0" eaLnBrk="0" fontAlgn="base" latinLnBrk="0" hangingPunct="0">
                        <a:lnSpc>
                          <a:spcPct val="100000"/>
                        </a:lnSpc>
                        <a:spcBef>
                          <a:spcPct val="20000"/>
                        </a:spcBef>
                        <a:spcAft>
                          <a:spcPct val="0"/>
                        </a:spcAft>
                        <a:buClrTx/>
                        <a:buSzPct val="95000"/>
                        <a:buFont typeface="Webdings" pitchFamily="18" charset="2"/>
                        <a:buNone/>
                        <a:tabLst/>
                        <a:defRPr/>
                      </a:pPr>
                      <a:r>
                        <a:rPr kumimoji="0" lang="en-US" sz="1100" b="0" u="none" strike="noStrike" kern="1200" cap="none" normalizeH="0" baseline="0" dirty="0" smtClean="0">
                          <a:ln>
                            <a:noFill/>
                          </a:ln>
                          <a:solidFill>
                            <a:schemeClr val="tx1"/>
                          </a:solidFill>
                          <a:effectLst/>
                          <a:latin typeface="+mn-lt"/>
                          <a:ea typeface="+mn-ea"/>
                          <a:cs typeface="+mn-cs"/>
                          <a:sym typeface="Wingdings" pitchFamily="2" charset="2"/>
                        </a:rPr>
                        <a:t>1250</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50000"/>
                      </a:schemeClr>
                    </a:solidFill>
                  </a:tcPr>
                </a:tc>
              </a:tr>
              <a:tr h="247615">
                <a:tc>
                  <a:txBody>
                    <a:bodyPr/>
                    <a:lstStyle/>
                    <a:p>
                      <a:pPr marL="228537" marR="0" lvl="0" indent="-228537" algn="l" defTabSz="762000" rtl="0" eaLnBrk="0" fontAlgn="base" latinLnBrk="0" hangingPunct="0">
                        <a:lnSpc>
                          <a:spcPct val="100000"/>
                        </a:lnSpc>
                        <a:spcBef>
                          <a:spcPct val="20000"/>
                        </a:spcBef>
                        <a:spcAft>
                          <a:spcPct val="0"/>
                        </a:spcAft>
                        <a:buClrTx/>
                        <a:buSzPct val="95000"/>
                        <a:buFont typeface="Webdings" pitchFamily="18" charset="2"/>
                        <a:buNone/>
                        <a:tabLst/>
                        <a:defRPr/>
                      </a:pPr>
                      <a:r>
                        <a:rPr kumimoji="0" lang="en-US" sz="1100" b="0" u="none" strike="noStrike" kern="1200" cap="none" normalizeH="0" baseline="0" dirty="0" smtClean="0">
                          <a:ln>
                            <a:noFill/>
                          </a:ln>
                          <a:solidFill>
                            <a:schemeClr val="tx1"/>
                          </a:solidFill>
                          <a:effectLst/>
                          <a:latin typeface="+mn-lt"/>
                          <a:ea typeface="+mn-ea"/>
                          <a:cs typeface="+mn-cs"/>
                          <a:sym typeface="Wingdings" pitchFamily="2" charset="2"/>
                        </a:rPr>
                        <a:t>Storage Days</a:t>
                      </a:r>
                      <a:endParaRPr kumimoji="0" lang="en-US" sz="1100" b="0" u="none" strike="noStrike" kern="1200" cap="none" normalizeH="0" baseline="0" noProof="0" dirty="0" smtClean="0">
                        <a:ln>
                          <a:noFill/>
                        </a:ln>
                        <a:solidFill>
                          <a:schemeClr val="tx1"/>
                        </a:solidFill>
                        <a:effectLst/>
                        <a:latin typeface="+mn-lt"/>
                        <a:ea typeface="+mn-ea"/>
                        <a:cs typeface="+mn-cs"/>
                        <a:sym typeface="Wingdings" pitchFamily="2" charset="2"/>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50000"/>
                      </a:schemeClr>
                    </a:solidFill>
                  </a:tcPr>
                </a:tc>
                <a:tc>
                  <a:txBody>
                    <a:bodyPr/>
                    <a:lstStyle/>
                    <a:p>
                      <a:pPr marL="228537" marR="0" lvl="0" indent="-228537" algn="l" defTabSz="762000" rtl="0" eaLnBrk="0" fontAlgn="base" latinLnBrk="0" hangingPunct="0">
                        <a:lnSpc>
                          <a:spcPct val="100000"/>
                        </a:lnSpc>
                        <a:spcBef>
                          <a:spcPct val="20000"/>
                        </a:spcBef>
                        <a:spcAft>
                          <a:spcPct val="0"/>
                        </a:spcAft>
                        <a:buClrTx/>
                        <a:buSzPct val="95000"/>
                        <a:buFont typeface="Webdings" pitchFamily="18" charset="2"/>
                        <a:buNone/>
                        <a:tabLst/>
                        <a:defRPr/>
                      </a:pPr>
                      <a:endParaRPr kumimoji="0" lang="en-US" sz="1100" b="0" u="none" strike="noStrike" kern="1200" cap="none" normalizeH="0" baseline="0" dirty="0" smtClean="0">
                        <a:ln>
                          <a:noFill/>
                        </a:ln>
                        <a:solidFill>
                          <a:schemeClr val="tx1"/>
                        </a:solidFill>
                        <a:effectLst/>
                        <a:latin typeface="+mn-lt"/>
                        <a:ea typeface="+mn-ea"/>
                        <a:cs typeface="+mn-cs"/>
                        <a:sym typeface="Wingdings" pitchFamily="2" charset="2"/>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50000"/>
                      </a:schemeClr>
                    </a:solidFill>
                  </a:tcPr>
                </a:tc>
                <a:tc>
                  <a:txBody>
                    <a:bodyPr/>
                    <a:lstStyle/>
                    <a:p>
                      <a:pPr marL="228537" marR="0" lvl="0" indent="-228537" algn="l" defTabSz="762000" rtl="0" eaLnBrk="0" fontAlgn="base" latinLnBrk="0" hangingPunct="0">
                        <a:lnSpc>
                          <a:spcPct val="100000"/>
                        </a:lnSpc>
                        <a:spcBef>
                          <a:spcPct val="20000"/>
                        </a:spcBef>
                        <a:spcAft>
                          <a:spcPct val="0"/>
                        </a:spcAft>
                        <a:buClrTx/>
                        <a:buSzPct val="95000"/>
                        <a:buFont typeface="Webdings" pitchFamily="18" charset="2"/>
                        <a:buNone/>
                        <a:tabLst/>
                        <a:defRPr/>
                      </a:pPr>
                      <a:r>
                        <a:rPr kumimoji="0" lang="en-US" sz="1100" b="0" u="none" strike="noStrike" kern="1200" cap="none" normalizeH="0" baseline="0" dirty="0" smtClean="0">
                          <a:ln>
                            <a:noFill/>
                          </a:ln>
                          <a:solidFill>
                            <a:schemeClr val="tx1"/>
                          </a:solidFill>
                          <a:effectLst/>
                          <a:latin typeface="+mn-lt"/>
                          <a:ea typeface="+mn-ea"/>
                          <a:cs typeface="+mn-cs"/>
                          <a:sym typeface="Wingdings" pitchFamily="2" charset="2"/>
                        </a:rPr>
                        <a:t>90</a:t>
                      </a:r>
                      <a:endParaRPr kumimoji="0" lang="en-US" sz="1100" b="0" u="none" strike="noStrike" kern="1200" cap="none" normalizeH="0" baseline="0" dirty="0">
                        <a:ln>
                          <a:noFill/>
                        </a:ln>
                        <a:solidFill>
                          <a:schemeClr val="tx1"/>
                        </a:solidFill>
                        <a:effectLst/>
                        <a:latin typeface="+mn-lt"/>
                        <a:ea typeface="+mn-ea"/>
                        <a:cs typeface="+mn-cs"/>
                        <a:sym typeface="Wingdings" pitchFamily="2" charset="2"/>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50000"/>
                      </a:schemeClr>
                    </a:solidFill>
                  </a:tcPr>
                </a:tc>
                <a:tc>
                  <a:txBody>
                    <a:bodyPr/>
                    <a:lstStyle/>
                    <a:p>
                      <a:pPr marL="228537" marR="0" lvl="0" indent="-228537" algn="l" defTabSz="762000" rtl="0" eaLnBrk="0" fontAlgn="base" latinLnBrk="0" hangingPunct="0">
                        <a:lnSpc>
                          <a:spcPct val="100000"/>
                        </a:lnSpc>
                        <a:spcBef>
                          <a:spcPct val="20000"/>
                        </a:spcBef>
                        <a:spcAft>
                          <a:spcPct val="0"/>
                        </a:spcAft>
                        <a:buClrTx/>
                        <a:buSzPct val="95000"/>
                        <a:buFont typeface="Webdings" pitchFamily="18" charset="2"/>
                        <a:buNone/>
                        <a:tabLst/>
                        <a:defRPr/>
                      </a:pPr>
                      <a:r>
                        <a:rPr kumimoji="0" lang="en-US" sz="1100" b="0" u="none" strike="noStrike" kern="1200" cap="none" normalizeH="0" baseline="0" dirty="0" smtClean="0">
                          <a:ln>
                            <a:noFill/>
                          </a:ln>
                          <a:solidFill>
                            <a:schemeClr val="tx1"/>
                          </a:solidFill>
                          <a:effectLst/>
                          <a:latin typeface="+mn-lt"/>
                          <a:ea typeface="+mn-ea"/>
                          <a:cs typeface="+mn-cs"/>
                          <a:sym typeface="Wingdings" pitchFamily="2" charset="2"/>
                        </a:rPr>
                        <a:t>365</a:t>
                      </a:r>
                      <a:endParaRPr kumimoji="0" lang="en-US" sz="1100" b="0" u="none" strike="noStrike" kern="1200" cap="none" normalizeH="0" baseline="0" dirty="0">
                        <a:ln>
                          <a:noFill/>
                        </a:ln>
                        <a:solidFill>
                          <a:schemeClr val="tx1"/>
                        </a:solidFill>
                        <a:effectLst/>
                        <a:latin typeface="+mn-lt"/>
                        <a:ea typeface="+mn-ea"/>
                        <a:cs typeface="+mn-cs"/>
                        <a:sym typeface="Wingdings" pitchFamily="2" charset="2"/>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alpha val="50000"/>
                      </a:schemeClr>
                    </a:solidFill>
                  </a:tcPr>
                </a:tc>
              </a:tr>
              <a:tr h="244830">
                <a:tc>
                  <a:txBody>
                    <a:bodyPr/>
                    <a:lstStyle/>
                    <a:p>
                      <a:pPr marL="400050" marR="0" lvl="0" indent="-400050" algn="l" defTabSz="762000" rtl="0" eaLnBrk="0" fontAlgn="base" latinLnBrk="0" hangingPunct="0">
                        <a:lnSpc>
                          <a:spcPct val="100000"/>
                        </a:lnSpc>
                        <a:spcBef>
                          <a:spcPct val="30000"/>
                        </a:spcBef>
                        <a:spcAft>
                          <a:spcPct val="0"/>
                        </a:spcAft>
                        <a:buClr>
                          <a:schemeClr val="tx2"/>
                        </a:buClr>
                        <a:buSzPct val="95000"/>
                        <a:buFont typeface="Webdings" pitchFamily="18" charset="2"/>
                        <a:buNone/>
                        <a:tabLst/>
                        <a:defRPr/>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n-lt"/>
                          <a:ea typeface="+mn-ea"/>
                          <a:cs typeface="+mn-cs"/>
                        </a:rPr>
                        <a:t>Pre-meeting Handouts</a:t>
                      </a:r>
                      <a:r>
                        <a:rPr kumimoji="0" lang="en-US" sz="1100" b="1"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mn-cs"/>
                        </a:rPr>
                        <a:t> </a:t>
                      </a:r>
                      <a:r>
                        <a:rPr lang="en-US" sz="1100" b="1" i="0" kern="1200" spc="0" dirty="0" smtClean="0">
                          <a:ln w="3175">
                            <a:solidFill>
                              <a:srgbClr val="000000">
                                <a:alpha val="62000"/>
                              </a:srgbClr>
                            </a:solidFill>
                          </a:ln>
                          <a:solidFill>
                            <a:srgbClr val="FFCC00"/>
                          </a:solidFill>
                          <a:effectLst>
                            <a:outerShdw blurRad="50800" dist="38100" dir="2700000" algn="tl" rotWithShape="0">
                              <a:prstClr val="black">
                                <a:alpha val="40000"/>
                              </a:prstClr>
                            </a:outerShdw>
                          </a:effectLst>
                          <a:latin typeface="Segoe Semibold" pitchFamily="34" charset="0"/>
                          <a:ea typeface="+mn-ea"/>
                          <a:cs typeface="Arial" charset="0"/>
                          <a:sym typeface="Wingdings" pitchFamily="2" charset="2"/>
                        </a:rPr>
                        <a:t>NEW</a:t>
                      </a:r>
                      <a:endParaRPr lang="en-US" sz="1400" b="1" i="0" kern="1200" spc="0" dirty="0" smtClean="0">
                        <a:ln w="3175">
                          <a:solidFill>
                            <a:srgbClr val="000000">
                              <a:alpha val="62000"/>
                            </a:srgbClr>
                          </a:solidFill>
                        </a:ln>
                        <a:solidFill>
                          <a:srgbClr val="FFCC00"/>
                        </a:solidFill>
                        <a:effectLst>
                          <a:outerShdw blurRad="50800" dist="38100" dir="2700000" algn="tl" rotWithShape="0">
                            <a:prstClr val="black">
                              <a:alpha val="40000"/>
                            </a:prstClr>
                          </a:outerShdw>
                        </a:effectLst>
                        <a:latin typeface="Segoe Semibold" pitchFamily="34" charset="0"/>
                        <a:ea typeface="+mn-ea"/>
                        <a:cs typeface="Arial" charset="0"/>
                        <a:sym typeface="Wingdings" pitchFamily="2" charset="2"/>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95000"/>
                        <a:buFont typeface="Webdings" pitchFamily="18" charset="2"/>
                        <a:buNone/>
                        <a:tabLst/>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95000"/>
                        <a:buFont typeface="Webdings" pitchFamily="18" charset="2"/>
                        <a:buNone/>
                        <a:tabLst/>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n-lt"/>
                          <a:ea typeface="+mn-ea"/>
                          <a:cs typeface="+mn-cs"/>
                        </a:rPr>
                        <a:t>Advanced </a:t>
                      </a:r>
                      <a:r>
                        <a:rPr kumimoji="0" lang="en-US" sz="1100" b="0" u="none" strike="noStrike" kern="1200" cap="none" normalizeH="0" baseline="0" dirty="0" smtClean="0">
                          <a:ln>
                            <a:noFill/>
                          </a:ln>
                          <a:solidFill>
                            <a:schemeClr val="tx1"/>
                          </a:solidFill>
                          <a:effectLst>
                            <a:outerShdw blurRad="38100" dist="38100" dir="2700000" algn="tl">
                              <a:srgbClr val="000000">
                                <a:alpha val="43137"/>
                              </a:srgbClr>
                            </a:outerShdw>
                          </a:effectLst>
                          <a:latin typeface="+mn-lt"/>
                          <a:ea typeface="+mn-ea"/>
                          <a:cs typeface="+mn-cs"/>
                        </a:rPr>
                        <a:t>Testing/Grading </a:t>
                      </a:r>
                      <a:r>
                        <a:rPr lang="en-US" sz="1100" b="1" i="0" kern="1200" spc="0" dirty="0" smtClean="0">
                          <a:ln w="3175">
                            <a:solidFill>
                              <a:srgbClr val="000000">
                                <a:alpha val="62000"/>
                              </a:srgbClr>
                            </a:solidFill>
                          </a:ln>
                          <a:solidFill>
                            <a:srgbClr val="FFCC00"/>
                          </a:solidFill>
                          <a:effectLst>
                            <a:outerShdw blurRad="50800" dist="38100" dir="2700000" algn="tl" rotWithShape="0">
                              <a:prstClr val="black">
                                <a:alpha val="40000"/>
                              </a:prstClr>
                            </a:outerShdw>
                          </a:effectLst>
                          <a:latin typeface="Segoe Semibold" pitchFamily="34" charset="0"/>
                          <a:ea typeface="+mn-ea"/>
                          <a:cs typeface="Arial" charset="0"/>
                          <a:sym typeface="Wingdings" pitchFamily="2" charset="2"/>
                        </a:rPr>
                        <a:t>NEW</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95000"/>
                        <a:buFont typeface="Webdings" pitchFamily="18" charset="2"/>
                        <a:buNone/>
                        <a:tabLst/>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95000"/>
                        <a:buFont typeface="Webdings" pitchFamily="18" charset="2"/>
                        <a:buNone/>
                        <a:tabLst/>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j-lt"/>
                          <a:ea typeface="+mn-ea"/>
                          <a:cs typeface="+mn-cs"/>
                        </a:rPr>
                        <a:t>Virtual Breakout Rooms  </a:t>
                      </a:r>
                      <a:r>
                        <a:rPr lang="en-US" sz="1100" b="1" i="0" kern="1200" spc="0" dirty="0" smtClean="0">
                          <a:ln w="3175">
                            <a:solidFill>
                              <a:srgbClr val="000000">
                                <a:alpha val="62000"/>
                              </a:srgbClr>
                            </a:solidFill>
                          </a:ln>
                          <a:solidFill>
                            <a:srgbClr val="FFCC00"/>
                          </a:solidFill>
                          <a:effectLst>
                            <a:outerShdw blurRad="50800" dist="38100" dir="2700000" algn="tl" rotWithShape="0">
                              <a:prstClr val="black">
                                <a:alpha val="40000"/>
                              </a:prstClr>
                            </a:outerShdw>
                          </a:effectLst>
                          <a:latin typeface="Segoe Semibold" pitchFamily="34" charset="0"/>
                          <a:ea typeface="+mn-ea"/>
                          <a:cs typeface="Arial" charset="0"/>
                          <a:sym typeface="Wingdings" pitchFamily="2" charset="2"/>
                        </a:rPr>
                        <a:t>NEW</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95000"/>
                        <a:buFont typeface="Webdings" pitchFamily="18" charset="2"/>
                        <a:buNone/>
                        <a:tabLst/>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95000"/>
                        <a:buFont typeface="Webdings" pitchFamily="18" charset="2"/>
                        <a:buNone/>
                        <a:tabLst/>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n-lt"/>
                          <a:ea typeface="+mn-ea"/>
                          <a:cs typeface="+mn-cs"/>
                        </a:rPr>
                        <a:t>Registration</a:t>
                      </a:r>
                      <a:r>
                        <a:rPr kumimoji="0" lang="en-US" sz="1100" b="1" u="none" strike="noStrike" kern="1200" cap="none" normalizeH="0" baseline="0" dirty="0" smtClean="0">
                          <a:ln>
                            <a:noFill/>
                          </a:ln>
                          <a:solidFill>
                            <a:schemeClr val="lt1"/>
                          </a:solidFill>
                          <a:effectLst>
                            <a:outerShdw blurRad="38100" dist="38100" dir="2700000" algn="tl">
                              <a:srgbClr val="000000">
                                <a:alpha val="43137"/>
                              </a:srgbClr>
                            </a:outerShdw>
                          </a:effectLst>
                          <a:latin typeface="+mn-lt"/>
                          <a:ea typeface="+mn-ea"/>
                          <a:cs typeface="+mn-cs"/>
                        </a:rPr>
                        <a:t> </a:t>
                      </a:r>
                      <a:r>
                        <a:rPr lang="en-US" sz="1100" b="1" i="0" kern="1200" spc="0" dirty="0" smtClean="0">
                          <a:ln w="3175">
                            <a:solidFill>
                              <a:srgbClr val="000000">
                                <a:alpha val="62000"/>
                              </a:srgbClr>
                            </a:solidFill>
                          </a:ln>
                          <a:solidFill>
                            <a:srgbClr val="FFCC00"/>
                          </a:solidFill>
                          <a:effectLst>
                            <a:outerShdw blurRad="50800" dist="38100" dir="2700000" algn="tl" rotWithShape="0">
                              <a:prstClr val="black">
                                <a:alpha val="40000"/>
                              </a:prstClr>
                            </a:outerShdw>
                          </a:effectLst>
                          <a:latin typeface="Segoe Semibold" pitchFamily="34" charset="0"/>
                          <a:ea typeface="+mn-ea"/>
                          <a:cs typeface="Arial" charset="0"/>
                          <a:sym typeface="Wingdings" pitchFamily="2" charset="2"/>
                        </a:rPr>
                        <a:t>IMPROVED</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95000"/>
                        <a:buFont typeface="Webdings" pitchFamily="18" charset="2"/>
                        <a:buNone/>
                        <a:tabLst/>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95000"/>
                        <a:buFont typeface="Webdings" pitchFamily="18" charset="2"/>
                        <a:buNone/>
                        <a:tabLst/>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n-lt"/>
                          <a:ea typeface="+mn-ea"/>
                          <a:cs typeface="+mn-cs"/>
                        </a:rPr>
                        <a:t>Shared Recordings </a:t>
                      </a:r>
                      <a:r>
                        <a:rPr lang="en-US" sz="1100" b="1" i="0" kern="1200" spc="0" dirty="0" smtClean="0">
                          <a:ln w="3175">
                            <a:solidFill>
                              <a:srgbClr val="000000">
                                <a:alpha val="62000"/>
                              </a:srgbClr>
                            </a:solidFill>
                          </a:ln>
                          <a:solidFill>
                            <a:srgbClr val="FFCC00"/>
                          </a:solidFill>
                          <a:effectLst>
                            <a:outerShdw blurRad="50800" dist="38100" dir="2700000" algn="tl" rotWithShape="0">
                              <a:prstClr val="black">
                                <a:alpha val="40000"/>
                              </a:prstClr>
                            </a:outerShdw>
                          </a:effectLst>
                          <a:latin typeface="Segoe Semibold" pitchFamily="34" charset="0"/>
                          <a:ea typeface="+mn-ea"/>
                          <a:cs typeface="Arial" charset="0"/>
                          <a:sym typeface="Wingdings" pitchFamily="2" charset="2"/>
                        </a:rPr>
                        <a:t>IMPROVED</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95000"/>
                        <a:buFont typeface="Webdings" pitchFamily="18" charset="2"/>
                        <a:buNone/>
                        <a:tabLst/>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95000"/>
                        <a:buFont typeface="Webdings" pitchFamily="18" charset="2"/>
                        <a:buNone/>
                        <a:tabLst/>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j-lt"/>
                          <a:ea typeface="+mn-ea"/>
                          <a:cs typeface="+mn-cs"/>
                        </a:rPr>
                        <a:t>Live Meeting Web Access </a:t>
                      </a:r>
                      <a:r>
                        <a:rPr lang="en-US" sz="1100" b="1" i="0" kern="1200" spc="0" dirty="0" smtClean="0">
                          <a:ln w="3175">
                            <a:solidFill>
                              <a:srgbClr val="000000">
                                <a:alpha val="62000"/>
                              </a:srgbClr>
                            </a:solidFill>
                          </a:ln>
                          <a:solidFill>
                            <a:schemeClr val="tx1"/>
                          </a:solidFill>
                          <a:effectLst>
                            <a:outerShdw blurRad="50800" dist="38100" dir="2700000" algn="tl" rotWithShape="0">
                              <a:prstClr val="black">
                                <a:alpha val="40000"/>
                              </a:prstClr>
                            </a:outerShdw>
                          </a:effectLst>
                          <a:latin typeface="Segoe Semibold" pitchFamily="34" charset="0"/>
                          <a:ea typeface="+mn-ea"/>
                          <a:cs typeface="Arial" charset="0"/>
                          <a:sym typeface="Wingdings" pitchFamily="2" charset="2"/>
                        </a:rPr>
                        <a:t>I</a:t>
                      </a:r>
                      <a:r>
                        <a:rPr lang="en-US" sz="1100" b="1" i="0" kern="1200" spc="0" dirty="0" smtClean="0">
                          <a:ln w="3175">
                            <a:solidFill>
                              <a:srgbClr val="000000">
                                <a:alpha val="62000"/>
                              </a:srgbClr>
                            </a:solidFill>
                          </a:ln>
                          <a:solidFill>
                            <a:srgbClr val="FFCC00"/>
                          </a:solidFill>
                          <a:effectLst>
                            <a:outerShdw blurRad="50800" dist="38100" dir="2700000" algn="tl" rotWithShape="0">
                              <a:prstClr val="black">
                                <a:alpha val="40000"/>
                              </a:prstClr>
                            </a:outerShdw>
                          </a:effectLst>
                          <a:latin typeface="Segoe Semibold" pitchFamily="34" charset="0"/>
                          <a:ea typeface="+mn-ea"/>
                          <a:cs typeface="Arial" charset="0"/>
                          <a:sym typeface="Wingdings" pitchFamily="2" charset="2"/>
                        </a:rPr>
                        <a:t>MPROVED</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0"/>
                        </a:spcBef>
                        <a:spcAft>
                          <a:spcPct val="0"/>
                        </a:spcAft>
                        <a:buClrTx/>
                        <a:buSzPct val="95000"/>
                        <a:buFont typeface="Webdings" pitchFamily="18" charset="2"/>
                        <a:buNone/>
                        <a:tabLst/>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j-lt"/>
                          <a:ea typeface="+mn-ea"/>
                          <a:cs typeface="+mn-cs"/>
                        </a:rPr>
                        <a:t>End user support</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0"/>
                        </a:spcBef>
                        <a:spcAft>
                          <a:spcPct val="0"/>
                        </a:spcAft>
                        <a:buClrTx/>
                        <a:buSzPct val="95000"/>
                        <a:buFont typeface="Webdings" pitchFamily="18" charset="2"/>
                        <a:buNone/>
                        <a:tabLst/>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j-lt"/>
                          <a:ea typeface="+mn-ea"/>
                          <a:cs typeface="+mn-cs"/>
                        </a:rPr>
                        <a:t>Account Management (LM Manager)</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0"/>
                        </a:spcBef>
                        <a:spcAft>
                          <a:spcPct val="0"/>
                        </a:spcAft>
                        <a:buClrTx/>
                        <a:buSzPct val="95000"/>
                        <a:buFont typeface="Webdings" pitchFamily="18" charset="2"/>
                        <a:buNone/>
                        <a:tabLst/>
                      </a:pP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j-lt"/>
                          <a:ea typeface="+mn-ea"/>
                          <a:cs typeface="+mn-cs"/>
                        </a:rPr>
                        <a:t>Reporting</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cap="none" normalizeH="0" baseline="0" dirty="0" smtClean="0">
                          <a:ln>
                            <a:noFill/>
                          </a:ln>
                          <a:effectLst>
                            <a:outerShdw blurRad="38100" dist="38100" dir="2700000" algn="tl">
                              <a:srgbClr val="000000">
                                <a:alpha val="43137"/>
                              </a:srgbClr>
                            </a:outerShdw>
                          </a:effectLst>
                        </a:rPr>
                        <a:t>Some</a:t>
                      </a:r>
                      <a:endParaRPr kumimoji="0" lang="en-US" sz="1100" b="0"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defRPr/>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j-lt"/>
                          <a:ea typeface="+mn-ea"/>
                          <a:cs typeface="+mn-cs"/>
                        </a:rPr>
                        <a:t>Client (Windows-based) </a:t>
                      </a:r>
                      <a:r>
                        <a:rPr lang="en-US" sz="1100" b="1" i="0" kern="1200" spc="0" dirty="0" smtClean="0">
                          <a:ln w="3175">
                            <a:solidFill>
                              <a:srgbClr val="000000">
                                <a:alpha val="62000"/>
                              </a:srgbClr>
                            </a:solidFill>
                          </a:ln>
                          <a:solidFill>
                            <a:srgbClr val="FFCC00"/>
                          </a:solidFill>
                          <a:effectLst>
                            <a:outerShdw blurRad="50800" dist="38100" dir="2700000" algn="tl" rotWithShape="0">
                              <a:prstClr val="black">
                                <a:alpha val="40000"/>
                              </a:prstClr>
                            </a:outerShdw>
                          </a:effectLst>
                          <a:latin typeface="Segoe Semibold" pitchFamily="34" charset="0"/>
                          <a:ea typeface="+mn-ea"/>
                          <a:cs typeface="Arial" charset="0"/>
                          <a:sym typeface="Wingdings" pitchFamily="2" charset="2"/>
                        </a:rPr>
                        <a:t>IMPROVED</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j-lt"/>
                          <a:ea typeface="+mn-ea"/>
                          <a:cs typeface="+mn-cs"/>
                        </a:rPr>
                        <a:t>Two-way VoIP audio  </a:t>
                      </a:r>
                      <a:r>
                        <a:rPr lang="en-US" sz="1100" b="0" i="0" kern="1200" spc="-150" dirty="0" smtClean="0">
                          <a:ln w="3175">
                            <a:solidFill>
                              <a:srgbClr val="000000">
                                <a:alpha val="62000"/>
                              </a:srgbClr>
                            </a:solidFill>
                          </a:ln>
                          <a:gradFill flip="none" rotWithShape="1">
                            <a:gsLst>
                              <a:gs pos="0">
                                <a:srgbClr val="FFC000">
                                  <a:lumMod val="20000"/>
                                  <a:lumOff val="80000"/>
                                </a:srgbClr>
                              </a:gs>
                              <a:gs pos="42000">
                                <a:srgbClr val="FFC000">
                                  <a:lumMod val="40000"/>
                                  <a:lumOff val="60000"/>
                                </a:srgbClr>
                              </a:gs>
                              <a:gs pos="84000">
                                <a:srgbClr val="FFC000">
                                  <a:lumMod val="50000"/>
                                </a:srgbClr>
                              </a:gs>
                            </a:gsLst>
                            <a:lin ang="5400000" scaled="0"/>
                            <a:tileRect/>
                          </a:gradFill>
                          <a:effectLst>
                            <a:outerShdw blurRad="50800" dist="38100" dir="2700000" algn="tl" rotWithShape="0">
                              <a:prstClr val="black">
                                <a:alpha val="40000"/>
                              </a:prstClr>
                            </a:outerShdw>
                          </a:effectLst>
                          <a:latin typeface="Segoe Semibold" pitchFamily="34" charset="0"/>
                          <a:ea typeface="+mn-ea"/>
                          <a:cs typeface="Arial" charset="0"/>
                          <a:sym typeface="Wingdings" pitchFamily="2" charset="2"/>
                        </a:rPr>
                        <a:t> </a:t>
                      </a:r>
                      <a:r>
                        <a:rPr lang="en-US" sz="1100" b="1" i="0" kern="1200" spc="0" dirty="0" smtClean="0">
                          <a:ln w="3175">
                            <a:solidFill>
                              <a:srgbClr val="000000">
                                <a:alpha val="62000"/>
                              </a:srgbClr>
                            </a:solidFill>
                          </a:ln>
                          <a:solidFill>
                            <a:srgbClr val="FFCC00"/>
                          </a:solidFill>
                          <a:effectLst>
                            <a:outerShdw blurRad="50800" dist="38100" dir="2700000" algn="tl" rotWithShape="0">
                              <a:prstClr val="black">
                                <a:alpha val="40000"/>
                              </a:prstClr>
                            </a:outerShdw>
                          </a:effectLst>
                          <a:latin typeface="Segoe Semibold" pitchFamily="34" charset="0"/>
                          <a:ea typeface="+mn-ea"/>
                          <a:cs typeface="Arial" charset="0"/>
                          <a:sym typeface="Wingdings" pitchFamily="2" charset="2"/>
                        </a:rPr>
                        <a:t>NEW</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j-lt"/>
                          <a:ea typeface="+mn-ea"/>
                          <a:cs typeface="+mn-cs"/>
                        </a:rPr>
                        <a:t>Audio bridge integration</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u="none" strike="noStrike" cap="none" normalizeH="0" baseline="0" dirty="0" smtClean="0">
                        <a:ln>
                          <a:noFill/>
                        </a:ln>
                        <a:effectLst>
                          <a:outerShdw blurRad="38100" dist="38100" dir="2700000" algn="tl">
                            <a:srgbClr val="000000">
                              <a:alpha val="43137"/>
                            </a:srgbClr>
                          </a:outerShdw>
                        </a:effectLst>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j-lt"/>
                          <a:ea typeface="+mn-ea"/>
                          <a:cs typeface="+mn-cs"/>
                        </a:rPr>
                        <a:t>Video (Webcam &amp; Roundtable) </a:t>
                      </a:r>
                      <a:r>
                        <a:rPr lang="en-US" sz="1100" b="1" i="0" kern="1200" spc="0" dirty="0" smtClean="0">
                          <a:ln w="3175">
                            <a:solidFill>
                              <a:srgbClr val="000000">
                                <a:alpha val="62000"/>
                              </a:srgbClr>
                            </a:solidFill>
                          </a:ln>
                          <a:solidFill>
                            <a:srgbClr val="FFCC00"/>
                          </a:solidFill>
                          <a:effectLst>
                            <a:outerShdw blurRad="50800" dist="38100" dir="2700000" algn="tl" rotWithShape="0">
                              <a:prstClr val="black">
                                <a:alpha val="40000"/>
                              </a:prstClr>
                            </a:outerShdw>
                          </a:effectLst>
                          <a:latin typeface="Segoe Semibold" pitchFamily="34" charset="0"/>
                          <a:ea typeface="+mn-ea"/>
                          <a:cs typeface="Arial" charset="0"/>
                          <a:sym typeface="Wingdings" pitchFamily="2" charset="2"/>
                        </a:rPr>
                        <a:t>NEW</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j-lt"/>
                          <a:ea typeface="+mn-ea"/>
                          <a:cs typeface="+mn-cs"/>
                        </a:rPr>
                        <a:t>Application Sharing</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j-lt"/>
                          <a:ea typeface="+mn-ea"/>
                          <a:cs typeface="+mn-cs"/>
                        </a:rPr>
                        <a:t>In-meeting File Transfer </a:t>
                      </a:r>
                      <a:r>
                        <a:rPr kumimoji="0" lang="en-US" sz="1100" b="1" u="none" strike="noStrike" kern="1200" cap="none" normalizeH="0" baseline="0" dirty="0" smtClean="0">
                          <a:ln>
                            <a:noFill/>
                          </a:ln>
                          <a:solidFill>
                            <a:schemeClr val="tx1"/>
                          </a:solidFill>
                          <a:effectLst>
                            <a:outerShdw blurRad="38100" dist="38100" dir="2700000" algn="tl">
                              <a:srgbClr val="000000">
                                <a:alpha val="43137"/>
                              </a:srgbClr>
                            </a:outerShdw>
                          </a:effectLst>
                          <a:latin typeface="+mj-lt"/>
                          <a:ea typeface="+mn-ea"/>
                          <a:cs typeface="+mn-cs"/>
                        </a:rPr>
                        <a:t> </a:t>
                      </a:r>
                      <a:r>
                        <a:rPr lang="en-US" sz="1100" b="1" i="0" kern="1200" spc="0" dirty="0" smtClean="0">
                          <a:ln w="3175">
                            <a:solidFill>
                              <a:srgbClr val="000000">
                                <a:alpha val="62000"/>
                              </a:srgbClr>
                            </a:solidFill>
                          </a:ln>
                          <a:solidFill>
                            <a:srgbClr val="FFCC00"/>
                          </a:solidFill>
                          <a:effectLst>
                            <a:outerShdw blurRad="50800" dist="38100" dir="2700000" algn="tl" rotWithShape="0">
                              <a:prstClr val="black">
                                <a:alpha val="40000"/>
                              </a:prstClr>
                            </a:outerShdw>
                          </a:effectLst>
                          <a:latin typeface="Segoe Semibold" pitchFamily="34" charset="0"/>
                          <a:ea typeface="+mn-ea"/>
                          <a:cs typeface="Arial" charset="0"/>
                          <a:sym typeface="Wingdings" pitchFamily="2" charset="2"/>
                        </a:rPr>
                        <a:t>NEW</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j-lt"/>
                          <a:ea typeface="+mn-ea"/>
                          <a:cs typeface="+mn-cs"/>
                        </a:rPr>
                        <a:t>Rich Media Presentations   </a:t>
                      </a:r>
                      <a:r>
                        <a:rPr lang="en-US" sz="1100" b="1" i="0" kern="1200" spc="0" dirty="0" smtClean="0">
                          <a:ln w="3175">
                            <a:solidFill>
                              <a:srgbClr val="000000">
                                <a:alpha val="62000"/>
                              </a:srgbClr>
                            </a:solidFill>
                          </a:ln>
                          <a:solidFill>
                            <a:srgbClr val="FFCC00"/>
                          </a:solidFill>
                          <a:effectLst>
                            <a:outerShdw blurRad="50800" dist="38100" dir="2700000" algn="tl" rotWithShape="0">
                              <a:prstClr val="black">
                                <a:alpha val="40000"/>
                              </a:prstClr>
                            </a:outerShdw>
                          </a:effectLst>
                          <a:latin typeface="Segoe Semibold" pitchFamily="34" charset="0"/>
                          <a:ea typeface="+mn-ea"/>
                          <a:cs typeface="Arial" charset="0"/>
                          <a:sym typeface="Wingdings" pitchFamily="2" charset="2"/>
                        </a:rPr>
                        <a:t>NEW</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j-lt"/>
                          <a:ea typeface="+mn-ea"/>
                          <a:cs typeface="+mn-cs"/>
                        </a:rPr>
                        <a:t>Scheduling Add-In for Outlook</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4830">
                <a:tc>
                  <a:txBody>
                    <a:bodyPr/>
                    <a:lstStyle/>
                    <a:p>
                      <a:pPr marL="400050" marR="0" lvl="0" indent="-400050" algn="l"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100" b="0" u="none" strike="noStrike" kern="1200" cap="none" normalizeH="0" baseline="0" dirty="0" smtClean="0">
                          <a:ln>
                            <a:noFill/>
                          </a:ln>
                          <a:solidFill>
                            <a:schemeClr val="lt1"/>
                          </a:solidFill>
                          <a:effectLst>
                            <a:outerShdw blurRad="38100" dist="38100" dir="2700000" algn="tl">
                              <a:srgbClr val="000000">
                                <a:alpha val="43137"/>
                              </a:srgbClr>
                            </a:outerShdw>
                          </a:effectLst>
                          <a:latin typeface="+mj-lt"/>
                          <a:ea typeface="+mn-ea"/>
                          <a:cs typeface="+mn-cs"/>
                        </a:rPr>
                        <a:t>Enable Personal Recordings   </a:t>
                      </a:r>
                      <a:r>
                        <a:rPr kumimoji="0" lang="en-US" sz="1100" b="1" u="none" strike="noStrike" kern="1200" cap="none" normalizeH="0" baseline="0" dirty="0" smtClean="0">
                          <a:ln>
                            <a:noFill/>
                          </a:ln>
                          <a:solidFill>
                            <a:schemeClr val="tx1"/>
                          </a:solidFill>
                          <a:effectLst>
                            <a:outerShdw blurRad="38100" dist="38100" dir="2700000" algn="tl">
                              <a:srgbClr val="000000">
                                <a:alpha val="43137"/>
                              </a:srgbClr>
                            </a:outerShdw>
                          </a:effectLst>
                          <a:latin typeface="+mj-lt"/>
                          <a:ea typeface="+mn-ea"/>
                          <a:cs typeface="+mn-cs"/>
                        </a:rPr>
                        <a:t> </a:t>
                      </a:r>
                      <a:r>
                        <a:rPr lang="en-US" sz="1100" b="1" i="0" kern="1200" spc="0" dirty="0" smtClean="0">
                          <a:ln w="3175">
                            <a:solidFill>
                              <a:srgbClr val="000000">
                                <a:alpha val="62000"/>
                              </a:srgbClr>
                            </a:solidFill>
                          </a:ln>
                          <a:solidFill>
                            <a:srgbClr val="FFCC00"/>
                          </a:solidFill>
                          <a:effectLst>
                            <a:outerShdw blurRad="50800" dist="38100" dir="2700000" algn="tl" rotWithShape="0">
                              <a:prstClr val="black">
                                <a:alpha val="40000"/>
                              </a:prstClr>
                            </a:outerShdw>
                          </a:effectLst>
                          <a:latin typeface="Segoe Semibold" pitchFamily="34" charset="0"/>
                          <a:ea typeface="+mn-ea"/>
                          <a:cs typeface="Arial" charset="0"/>
                          <a:sym typeface="Wingdings" pitchFamily="2" charset="2"/>
                        </a:rPr>
                        <a:t>NEW</a:t>
                      </a: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cs typeface="Arial"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00050" marR="0" lvl="0" indent="-400050" algn="ctr" defTabSz="762000" rtl="0" eaLnBrk="0" fontAlgn="base" latinLnBrk="0" hangingPunct="0">
                        <a:lnSpc>
                          <a:spcPct val="100000"/>
                        </a:lnSpc>
                        <a:spcBef>
                          <a:spcPct val="0"/>
                        </a:spcBef>
                        <a:spcAft>
                          <a:spcPct val="0"/>
                        </a:spcAft>
                        <a:buClrTx/>
                        <a:buSzPct val="95000"/>
                        <a:buFont typeface="Webdings" pitchFamily="18" charset="2"/>
                        <a:buNone/>
                        <a:tabLst/>
                      </a:pPr>
                      <a:r>
                        <a:rPr kumimoji="0" lang="en-US" sz="1400" b="1" u="none" strike="noStrike" cap="none" normalizeH="0" baseline="0" dirty="0" smtClean="0">
                          <a:ln>
                            <a:noFill/>
                          </a:ln>
                          <a:effectLst>
                            <a:outerShdw blurRad="38100" dist="38100" dir="2700000" algn="tl">
                              <a:srgbClr val="000000">
                                <a:alpha val="43137"/>
                              </a:srgbClr>
                            </a:outerShdw>
                          </a:effectLst>
                          <a:latin typeface="Agency FB"/>
                        </a:rPr>
                        <a:t>√</a:t>
                      </a:r>
                      <a:endParaRPr kumimoji="0" lang="en-US" sz="1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T="9144" marB="9144"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Title 12"/>
          <p:cNvSpPr>
            <a:spLocks noGrp="1"/>
          </p:cNvSpPr>
          <p:nvPr>
            <p:ph type="title"/>
          </p:nvPr>
        </p:nvSpPr>
        <p:spPr/>
        <p:txBody>
          <a:bodyPr/>
          <a:lstStyle/>
          <a:p>
            <a:r>
              <a:rPr smtClean="0"/>
              <a:t>Conferencing Features</a:t>
            </a:r>
            <a:endParaRPr lang="en-US" dirty="0"/>
          </a:p>
        </p:txBody>
      </p:sp>
      <p:sp>
        <p:nvSpPr>
          <p:cNvPr id="7" name="TextBox 1026063"/>
          <p:cNvSpPr txBox="1">
            <a:spLocks noChangeArrowheads="1"/>
          </p:cNvSpPr>
          <p:nvPr/>
        </p:nvSpPr>
        <p:spPr bwMode="auto">
          <a:xfrm>
            <a:off x="6955202" y="220663"/>
            <a:ext cx="1820498" cy="861774"/>
          </a:xfrm>
          <a:prstGeom prst="rect">
            <a:avLst/>
          </a:prstGeom>
          <a:noFill/>
          <a:ln w="9525">
            <a:noFill/>
            <a:miter lim="800000"/>
            <a:headEnd/>
            <a:tailEnd/>
          </a:ln>
        </p:spPr>
        <p:txBody>
          <a:bodyPr wrap="none">
            <a:spAutoFit/>
          </a:bodyPr>
          <a:lstStyle/>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Conferencing</a:t>
            </a:r>
          </a:p>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Choice</a:t>
            </a:r>
          </a:p>
        </p:txBody>
      </p:sp>
      <p:sp>
        <p:nvSpPr>
          <p:cNvPr id="11" name="Rectangle 11"/>
          <p:cNvSpPr>
            <a:spLocks noChangeArrowheads="1"/>
          </p:cNvSpPr>
          <p:nvPr/>
        </p:nvSpPr>
        <p:spPr bwMode="auto">
          <a:xfrm>
            <a:off x="426669" y="2269887"/>
            <a:ext cx="1800966" cy="640080"/>
          </a:xfrm>
          <a:prstGeom prst="roundRect">
            <a:avLst>
              <a:gd name="adj" fmla="val 6987"/>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dirty="0" smtClean="0">
                <a:latin typeface="Segoe" pitchFamily="34" charset="0"/>
              </a:rPr>
              <a:t>Training</a:t>
            </a:r>
          </a:p>
        </p:txBody>
      </p:sp>
      <p:sp>
        <p:nvSpPr>
          <p:cNvPr id="12" name="Rounded Rectangle 11"/>
          <p:cNvSpPr>
            <a:spLocks noChangeArrowheads="1"/>
          </p:cNvSpPr>
          <p:nvPr/>
        </p:nvSpPr>
        <p:spPr bwMode="auto">
          <a:xfrm>
            <a:off x="426669" y="3035030"/>
            <a:ext cx="1800966" cy="640080"/>
          </a:xfrm>
          <a:prstGeom prst="roundRect">
            <a:avLst>
              <a:gd name="adj" fmla="val 8573"/>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dirty="0" smtClean="0">
                <a:latin typeface="Segoe" pitchFamily="34" charset="0"/>
              </a:rPr>
              <a:t>Events</a:t>
            </a:r>
          </a:p>
        </p:txBody>
      </p:sp>
      <p:sp>
        <p:nvSpPr>
          <p:cNvPr id="14" name="Rounded Rectangle 13"/>
          <p:cNvSpPr>
            <a:spLocks noChangeArrowheads="1"/>
          </p:cNvSpPr>
          <p:nvPr/>
        </p:nvSpPr>
        <p:spPr bwMode="auto">
          <a:xfrm>
            <a:off x="426668" y="3745150"/>
            <a:ext cx="1800966" cy="2885838"/>
          </a:xfrm>
          <a:prstGeom prst="roundRect">
            <a:avLst>
              <a:gd name="adj" fmla="val 6727"/>
            </a:avLst>
          </a:prstGeom>
          <a:gradFill flip="none" rotWithShape="1">
            <a:gsLst>
              <a:gs pos="0">
                <a:schemeClr val="bg1">
                  <a:lumMod val="50000"/>
                  <a:alpha val="0"/>
                </a:schemeClr>
              </a:gs>
              <a:gs pos="42000">
                <a:srgbClr val="6B87FF"/>
              </a:gs>
              <a:gs pos="75000">
                <a:srgbClr val="001A8A"/>
              </a:gs>
              <a:gs pos="85000">
                <a:srgbClr val="010D67"/>
              </a:gs>
              <a:gs pos="99000">
                <a:srgbClr val="2E0595">
                  <a:alpha val="0"/>
                </a:srgb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defRPr/>
            </a:pPr>
            <a:endParaRPr lang="en-US" sz="2400" dirty="0" smtClean="0">
              <a:latin typeface="Segoe" pitchFamily="34" charset="0"/>
            </a:endParaRPr>
          </a:p>
          <a:p>
            <a:pPr algn="ctr" defTabSz="1096963" fontAlgn="base">
              <a:spcBef>
                <a:spcPct val="0"/>
              </a:spcBef>
              <a:spcAft>
                <a:spcPct val="0"/>
              </a:spcAft>
              <a:defRPr/>
            </a:pPr>
            <a:endParaRPr lang="en-US" sz="2400" dirty="0" smtClean="0">
              <a:latin typeface="Segoe" pitchFamily="34" charset="0"/>
            </a:endParaRPr>
          </a:p>
          <a:p>
            <a:pPr algn="ctr" defTabSz="1096963" fontAlgn="base">
              <a:spcBef>
                <a:spcPct val="0"/>
              </a:spcBef>
              <a:spcAft>
                <a:spcPct val="0"/>
              </a:spcAft>
              <a:defRPr/>
            </a:pPr>
            <a:endParaRPr lang="en-US" sz="2400" dirty="0" smtClean="0">
              <a:latin typeface="Segoe" pitchFamily="34" charset="0"/>
            </a:endParaRPr>
          </a:p>
          <a:p>
            <a:pPr algn="ctr" defTabSz="1096963" fontAlgn="base">
              <a:spcBef>
                <a:spcPct val="0"/>
              </a:spcBef>
              <a:spcAft>
                <a:spcPct val="0"/>
              </a:spcAft>
              <a:defRPr/>
            </a:pPr>
            <a:r>
              <a:rPr lang="en-US" sz="2000" dirty="0" smtClean="0">
                <a:latin typeface="Segoe" pitchFamily="34" charset="0"/>
              </a:rPr>
              <a:t>Collaborative  </a:t>
            </a:r>
            <a:br>
              <a:rPr lang="en-US" sz="2000" dirty="0" smtClean="0">
                <a:latin typeface="Segoe" pitchFamily="34" charset="0"/>
              </a:rPr>
            </a:br>
            <a:r>
              <a:rPr lang="en-US" sz="2000" dirty="0" smtClean="0">
                <a:latin typeface="Segoe" pitchFamily="34" charset="0"/>
              </a:rPr>
              <a:t>Meetings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874139" y="1468876"/>
            <a:ext cx="7657017" cy="4017524"/>
          </a:xfrm>
          <a:prstGeom prst="rect">
            <a:avLst/>
          </a:prstGeom>
          <a:gradFill flip="none" rotWithShape="1">
            <a:gsLst>
              <a:gs pos="0">
                <a:schemeClr val="bg1">
                  <a:lumMod val="50000"/>
                  <a:alpha val="0"/>
                </a:schemeClr>
              </a:gs>
              <a:gs pos="42000">
                <a:srgbClr val="6B87FF"/>
              </a:gs>
              <a:gs pos="75000">
                <a:srgbClr val="001A8A"/>
              </a:gs>
              <a:gs pos="85000">
                <a:srgbClr val="010D67"/>
              </a:gs>
              <a:gs pos="99000">
                <a:srgbClr val="2E0595">
                  <a:alpha val="0"/>
                </a:srgb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spcBef>
                <a:spcPct val="0"/>
              </a:spcBef>
              <a:spcAft>
                <a:spcPct val="0"/>
              </a:spcAft>
              <a:defRPr/>
            </a:pPr>
            <a:endParaRPr lang="en-US" sz="2400" dirty="0" smtClean="0">
              <a:latin typeface="Segoe" pitchFamily="34" charset="0"/>
            </a:endParaRPr>
          </a:p>
          <a:p>
            <a:pPr algn="ctr" defTabSz="1096963" fontAlgn="base">
              <a:spcBef>
                <a:spcPct val="0"/>
              </a:spcBef>
              <a:spcAft>
                <a:spcPct val="0"/>
              </a:spcAft>
              <a:defRPr/>
            </a:pPr>
            <a:endParaRPr lang="en-US" sz="2400" dirty="0" smtClean="0">
              <a:latin typeface="Segoe" pitchFamily="34" charset="0"/>
            </a:endParaRPr>
          </a:p>
          <a:p>
            <a:pPr algn="ctr" defTabSz="1096963" fontAlgn="base">
              <a:spcBef>
                <a:spcPct val="0"/>
              </a:spcBef>
              <a:spcAft>
                <a:spcPct val="0"/>
              </a:spcAft>
              <a:defRPr/>
            </a:pPr>
            <a:endParaRPr lang="en-US" sz="2400" dirty="0" smtClean="0">
              <a:latin typeface="Segoe" pitchFamily="34" charset="0"/>
            </a:endParaRPr>
          </a:p>
        </p:txBody>
      </p:sp>
      <p:graphicFrame>
        <p:nvGraphicFramePr>
          <p:cNvPr id="6" name="Table 5"/>
          <p:cNvGraphicFramePr>
            <a:graphicFrameLocks noGrp="1"/>
          </p:cNvGraphicFramePr>
          <p:nvPr/>
        </p:nvGraphicFramePr>
        <p:xfrm>
          <a:off x="856034" y="1138330"/>
          <a:ext cx="7912828" cy="4338341"/>
        </p:xfrm>
        <a:graphic>
          <a:graphicData uri="http://schemas.openxmlformats.org/drawingml/2006/table">
            <a:tbl>
              <a:tblPr firstRow="1" firstCol="1">
                <a:tableStyleId>{5940675A-B579-460E-94D1-54222C63F5DA}</a:tableStyleId>
              </a:tblPr>
              <a:tblGrid>
                <a:gridCol w="5558551"/>
                <a:gridCol w="1260370"/>
                <a:gridCol w="1093907"/>
              </a:tblGrid>
              <a:tr h="321310">
                <a:tc>
                  <a:txBody>
                    <a:bodyPr/>
                    <a:lstStyle/>
                    <a:p>
                      <a:pPr marL="0" marR="0" algn="ctr" defTabSz="914363" rtl="0" eaLnBrk="1" latinLnBrk="0" hangingPunct="1">
                        <a:lnSpc>
                          <a:spcPct val="115000"/>
                        </a:lnSpc>
                        <a:spcBef>
                          <a:spcPts val="0"/>
                        </a:spcBef>
                        <a:spcAft>
                          <a:spcPts val="0"/>
                        </a:spcAft>
                      </a:pPr>
                      <a:r>
                        <a:rPr lang="en-US" sz="1800" kern="1200" dirty="0" smtClean="0"/>
                        <a:t>Decision Criteria</a:t>
                      </a:r>
                      <a:endParaRPr lang="en-US" sz="1800" b="1" kern="1200" dirty="0">
                        <a:solidFill>
                          <a:schemeClr val="tx1"/>
                        </a:solidFill>
                        <a:latin typeface="+mn-lt"/>
                        <a:ea typeface="+mn-ea"/>
                        <a:cs typeface="+mn-cs"/>
                      </a:endParaRPr>
                    </a:p>
                  </a:txBody>
                  <a:tcPr marL="57828" marR="57828" marT="0" marB="0">
                    <a:solidFill>
                      <a:schemeClr val="bg1"/>
                    </a:solidFill>
                  </a:tcPr>
                </a:tc>
                <a:tc gridSpan="2">
                  <a:txBody>
                    <a:bodyPr/>
                    <a:lstStyle/>
                    <a:p>
                      <a:pPr marL="0" marR="0" algn="ctr">
                        <a:lnSpc>
                          <a:spcPct val="115000"/>
                        </a:lnSpc>
                        <a:spcBef>
                          <a:spcPts val="0"/>
                        </a:spcBef>
                        <a:spcAft>
                          <a:spcPts val="0"/>
                        </a:spcAft>
                      </a:pPr>
                      <a:r>
                        <a:rPr lang="en-US" sz="1800" dirty="0" smtClean="0"/>
                        <a:t>Best Solution</a:t>
                      </a:r>
                      <a:endParaRPr lang="en-US" sz="1800" b="1" dirty="0">
                        <a:solidFill>
                          <a:schemeClr val="tx1"/>
                        </a:solidFill>
                        <a:latin typeface="Calibri"/>
                        <a:ea typeface="Calibri"/>
                        <a:cs typeface="Times New Roman"/>
                      </a:endParaRPr>
                    </a:p>
                  </a:txBody>
                  <a:tcPr marL="57828" marR="57828" marT="0" marB="0">
                    <a:solidFill>
                      <a:schemeClr val="bg1"/>
                    </a:solidFill>
                  </a:tcPr>
                </a:tc>
                <a:tc hMerge="1">
                  <a:txBody>
                    <a:bodyPr/>
                    <a:lstStyle/>
                    <a:p>
                      <a:endParaRPr lang="en-US"/>
                    </a:p>
                  </a:txBody>
                  <a:tcPr/>
                </a:tc>
              </a:tr>
              <a:tr h="321310">
                <a:tc>
                  <a:txBody>
                    <a:bodyPr/>
                    <a:lstStyle/>
                    <a:p>
                      <a:pPr marL="0" marR="0">
                        <a:lnSpc>
                          <a:spcPct val="115000"/>
                        </a:lnSpc>
                        <a:spcBef>
                          <a:spcPts val="0"/>
                        </a:spcBef>
                        <a:spcAft>
                          <a:spcPts val="0"/>
                        </a:spcAft>
                      </a:pPr>
                      <a:endParaRPr lang="en-US" sz="1600" dirty="0">
                        <a:solidFill>
                          <a:schemeClr val="tx1"/>
                        </a:solidFill>
                        <a:latin typeface="Calibri"/>
                        <a:ea typeface="Calibri"/>
                        <a:cs typeface="Times New Roman"/>
                      </a:endParaRPr>
                    </a:p>
                  </a:txBody>
                  <a:tcPr marL="57828" marR="57828" marT="0" marB="0"/>
                </a:tc>
                <a:tc>
                  <a:txBody>
                    <a:bodyPr/>
                    <a:lstStyle/>
                    <a:p>
                      <a:pPr marL="0" marR="0" algn="ctr">
                        <a:lnSpc>
                          <a:spcPct val="115000"/>
                        </a:lnSpc>
                        <a:spcBef>
                          <a:spcPts val="0"/>
                        </a:spcBef>
                        <a:spcAft>
                          <a:spcPts val="0"/>
                        </a:spcAft>
                      </a:pPr>
                      <a:r>
                        <a:rPr lang="en-US" sz="1600" dirty="0" smtClean="0"/>
                        <a:t>OCS 2007</a:t>
                      </a:r>
                      <a:endParaRPr lang="en-US" sz="1600" b="1" dirty="0">
                        <a:solidFill>
                          <a:schemeClr val="tx1"/>
                        </a:solidFill>
                        <a:latin typeface="Calibri"/>
                        <a:ea typeface="Calibri"/>
                        <a:cs typeface="Times New Roman"/>
                      </a:endParaRPr>
                    </a:p>
                  </a:txBody>
                  <a:tcPr marL="57828" marR="57828" marT="0" marB="0"/>
                </a:tc>
                <a:tc>
                  <a:txBody>
                    <a:bodyPr/>
                    <a:lstStyle/>
                    <a:p>
                      <a:pPr marL="0" marR="0" algn="ctr">
                        <a:lnSpc>
                          <a:spcPct val="115000"/>
                        </a:lnSpc>
                        <a:spcBef>
                          <a:spcPts val="0"/>
                        </a:spcBef>
                        <a:spcAft>
                          <a:spcPts val="0"/>
                        </a:spcAft>
                      </a:pPr>
                      <a:r>
                        <a:rPr lang="en-US" sz="1600" dirty="0" smtClean="0"/>
                        <a:t>OLM 2007</a:t>
                      </a:r>
                      <a:endParaRPr lang="en-US" sz="1600" b="1" dirty="0">
                        <a:solidFill>
                          <a:schemeClr val="tx1"/>
                        </a:solidFill>
                        <a:latin typeface="Calibri"/>
                        <a:ea typeface="Calibri"/>
                        <a:cs typeface="Times New Roman"/>
                      </a:endParaRPr>
                    </a:p>
                  </a:txBody>
                  <a:tcPr marL="57828" marR="57828" marT="0" marB="0"/>
                </a:tc>
              </a:tr>
              <a:tr h="609621">
                <a:tc>
                  <a:txBody>
                    <a:bodyPr/>
                    <a:lstStyle/>
                    <a:p>
                      <a:pPr marL="0" marR="0">
                        <a:lnSpc>
                          <a:spcPct val="115000"/>
                        </a:lnSpc>
                        <a:spcBef>
                          <a:spcPts val="0"/>
                        </a:spcBef>
                        <a:spcAft>
                          <a:spcPts val="0"/>
                        </a:spcAft>
                      </a:pPr>
                      <a:r>
                        <a:rPr lang="en-US" sz="1600" dirty="0"/>
                        <a:t>Information </a:t>
                      </a:r>
                      <a:r>
                        <a:rPr lang="en-US" sz="1600" dirty="0" smtClean="0"/>
                        <a:t>Control</a:t>
                      </a:r>
                      <a:endParaRPr lang="en-US" sz="1600" dirty="0"/>
                    </a:p>
                    <a:p>
                      <a:pPr marL="0" marR="0">
                        <a:lnSpc>
                          <a:spcPct val="115000"/>
                        </a:lnSpc>
                        <a:spcBef>
                          <a:spcPts val="0"/>
                        </a:spcBef>
                        <a:spcAft>
                          <a:spcPts val="0"/>
                        </a:spcAft>
                      </a:pPr>
                      <a:r>
                        <a:rPr lang="en-US" sz="1200" dirty="0" smtClean="0"/>
                        <a:t>Have</a:t>
                      </a:r>
                      <a:r>
                        <a:rPr lang="en-US" sz="1200" baseline="0" dirty="0" smtClean="0"/>
                        <a:t> c</a:t>
                      </a:r>
                      <a:r>
                        <a:rPr lang="en-US" sz="1200" dirty="0" smtClean="0"/>
                        <a:t>orporate requirements </a:t>
                      </a:r>
                      <a:r>
                        <a:rPr lang="en-US" sz="1200" dirty="0"/>
                        <a:t>to keep data behind the firewall?</a:t>
                      </a:r>
                      <a:endParaRPr lang="en-US" sz="1400" dirty="0">
                        <a:solidFill>
                          <a:schemeClr val="tx1"/>
                        </a:solidFill>
                        <a:latin typeface="Calibri"/>
                        <a:ea typeface="Calibri"/>
                        <a:cs typeface="Times New Roman"/>
                      </a:endParaRPr>
                    </a:p>
                  </a:txBody>
                  <a:tcPr marL="57828" marR="57828" marT="0" marB="0"/>
                </a:tc>
                <a:tc>
                  <a:txBody>
                    <a:bodyPr/>
                    <a:lstStyle/>
                    <a:p>
                      <a:pPr marL="0" marR="0" lvl="0" indent="0" algn="ctr" defTabSz="914400" rtl="0" eaLnBrk="0" fontAlgn="base" latinLnBrk="0" hangingPunct="0">
                        <a:lnSpc>
                          <a:spcPct val="100000"/>
                        </a:lnSpc>
                        <a:spcBef>
                          <a:spcPct val="0"/>
                        </a:spcBef>
                        <a:spcAft>
                          <a:spcPct val="0"/>
                        </a:spcAft>
                        <a:buClrTx/>
                        <a:buSzPct val="95000"/>
                        <a:buFont typeface="Webdings" pitchFamily="18" charset="2"/>
                        <a:buNone/>
                        <a:tabLst/>
                      </a:pPr>
                      <a:r>
                        <a:rPr kumimoji="0" lang="en-US" sz="2400" u="none" strike="noStrike" cap="none" normalizeH="0" baseline="0" dirty="0" smtClean="0">
                          <a:ln>
                            <a:noFill/>
                          </a:ln>
                          <a:effectLst>
                            <a:outerShdw blurRad="38100" dist="38100" dir="2700000" algn="tl">
                              <a:srgbClr val="000000">
                                <a:alpha val="43137"/>
                              </a:srgbClr>
                            </a:outerShdw>
                          </a:effectLst>
                        </a:rPr>
                        <a:t>√</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L="57828" marR="57828" marT="0" marB="0" anchor="ctr"/>
                </a:tc>
                <a:tc>
                  <a:txBody>
                    <a:bodyPr/>
                    <a:lstStyle/>
                    <a:p>
                      <a:pPr marL="0" marR="0" algn="ctr">
                        <a:lnSpc>
                          <a:spcPct val="115000"/>
                        </a:lnSpc>
                        <a:spcBef>
                          <a:spcPts val="0"/>
                        </a:spcBef>
                        <a:spcAft>
                          <a:spcPts val="0"/>
                        </a:spcAft>
                      </a:pPr>
                      <a:endParaRPr lang="en-US" sz="2400" b="1" dirty="0">
                        <a:solidFill>
                          <a:schemeClr val="tx1"/>
                        </a:solidFill>
                        <a:latin typeface="Calibri"/>
                        <a:ea typeface="Calibri"/>
                        <a:cs typeface="Times New Roman"/>
                      </a:endParaRPr>
                    </a:p>
                  </a:txBody>
                  <a:tcPr marL="57828" marR="57828" marT="0" marB="0" anchor="ctr"/>
                </a:tc>
              </a:tr>
              <a:tr h="581891">
                <a:tc>
                  <a:txBody>
                    <a:bodyPr/>
                    <a:lstStyle/>
                    <a:p>
                      <a:pPr marL="0" marR="0">
                        <a:lnSpc>
                          <a:spcPct val="115000"/>
                        </a:lnSpc>
                        <a:spcBef>
                          <a:spcPts val="0"/>
                        </a:spcBef>
                        <a:spcAft>
                          <a:spcPts val="0"/>
                        </a:spcAft>
                      </a:pPr>
                      <a:r>
                        <a:rPr lang="en-US" sz="1600" dirty="0" smtClean="0"/>
                        <a:t>Unified</a:t>
                      </a:r>
                      <a:r>
                        <a:rPr lang="en-US" sz="1600" baseline="0" dirty="0" smtClean="0"/>
                        <a:t> </a:t>
                      </a:r>
                      <a:r>
                        <a:rPr lang="en-US" sz="1600" dirty="0" smtClean="0"/>
                        <a:t>Implementation</a:t>
                      </a:r>
                      <a:r>
                        <a:rPr lang="en-US" sz="1600" dirty="0" smtClean="0">
                          <a:effectLst>
                            <a:outerShdw blurRad="50800" dist="38100" algn="tr" rotWithShape="0">
                              <a:prstClr val="black">
                                <a:alpha val="40000"/>
                              </a:prstClr>
                            </a:outerShdw>
                          </a:effectLst>
                        </a:rPr>
                        <a:t> </a:t>
                      </a:r>
                    </a:p>
                    <a:p>
                      <a:pPr marL="0" marR="0">
                        <a:lnSpc>
                          <a:spcPct val="115000"/>
                        </a:lnSpc>
                        <a:spcBef>
                          <a:spcPts val="0"/>
                        </a:spcBef>
                        <a:spcAft>
                          <a:spcPts val="0"/>
                        </a:spcAft>
                      </a:pPr>
                      <a:r>
                        <a:rPr lang="en-US" sz="1200" dirty="0" smtClean="0"/>
                        <a:t>Are already implementing </a:t>
                      </a:r>
                      <a:r>
                        <a:rPr lang="en-US" sz="1200" dirty="0"/>
                        <a:t>OCS </a:t>
                      </a:r>
                      <a:r>
                        <a:rPr lang="en-US" sz="1200" dirty="0" smtClean="0"/>
                        <a:t>2007 </a:t>
                      </a:r>
                      <a:r>
                        <a:rPr lang="en-US" sz="1200" dirty="0"/>
                        <a:t>for IM, </a:t>
                      </a:r>
                      <a:r>
                        <a:rPr lang="en-US" sz="1200" dirty="0" smtClean="0"/>
                        <a:t>Presence, Voice?</a:t>
                      </a:r>
                      <a:endParaRPr lang="en-US" sz="1200" dirty="0" smtClean="0">
                        <a:solidFill>
                          <a:schemeClr val="tx1"/>
                        </a:solidFill>
                      </a:endParaRPr>
                    </a:p>
                  </a:txBody>
                  <a:tcPr marL="57828" marR="57828" marT="0" marB="0"/>
                </a:tc>
                <a:tc>
                  <a:txBody>
                    <a:bodyPr/>
                    <a:lstStyle/>
                    <a:p>
                      <a:pPr marL="0" marR="0" lvl="0" indent="0" algn="ctr" defTabSz="914400" rtl="0" eaLnBrk="0" fontAlgn="base" latinLnBrk="0" hangingPunct="0">
                        <a:lnSpc>
                          <a:spcPct val="100000"/>
                        </a:lnSpc>
                        <a:spcBef>
                          <a:spcPct val="0"/>
                        </a:spcBef>
                        <a:spcAft>
                          <a:spcPct val="0"/>
                        </a:spcAft>
                        <a:buClrTx/>
                        <a:buSzPct val="95000"/>
                        <a:buFont typeface="Webdings" pitchFamily="18" charset="2"/>
                        <a:buNone/>
                        <a:tabLst/>
                      </a:pPr>
                      <a:r>
                        <a:rPr kumimoji="0" lang="en-US" sz="2400" u="none" strike="noStrike" cap="none" normalizeH="0" baseline="0" dirty="0" smtClean="0">
                          <a:ln>
                            <a:noFill/>
                          </a:ln>
                          <a:effectLst>
                            <a:outerShdw blurRad="38100" dist="38100" dir="2700000" algn="tl">
                              <a:srgbClr val="000000">
                                <a:alpha val="43137"/>
                              </a:srgbClr>
                            </a:outerShdw>
                          </a:effectLst>
                        </a:rPr>
                        <a:t>√</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L="57828" marR="57828" marT="0" marB="0" anchor="ctr"/>
                </a:tc>
                <a:tc>
                  <a:txBody>
                    <a:bodyPr/>
                    <a:lstStyle/>
                    <a:p>
                      <a:pPr marL="0" marR="0" algn="ctr">
                        <a:lnSpc>
                          <a:spcPct val="115000"/>
                        </a:lnSpc>
                        <a:spcBef>
                          <a:spcPts val="0"/>
                        </a:spcBef>
                        <a:spcAft>
                          <a:spcPts val="0"/>
                        </a:spcAft>
                      </a:pPr>
                      <a:endParaRPr lang="en-US" sz="2400" b="1" dirty="0">
                        <a:solidFill>
                          <a:schemeClr val="tx1"/>
                        </a:solidFill>
                        <a:latin typeface="Calibri"/>
                        <a:ea typeface="Calibri"/>
                        <a:cs typeface="Times New Roman"/>
                      </a:endParaRPr>
                    </a:p>
                  </a:txBody>
                  <a:tcPr marL="57828" marR="57828" marT="0" marB="0" anchor="ctr"/>
                </a:tc>
              </a:tr>
              <a:tr h="592282">
                <a:tc>
                  <a:txBody>
                    <a:bodyPr/>
                    <a:lstStyle/>
                    <a:p>
                      <a:pPr marL="0" marR="0">
                        <a:lnSpc>
                          <a:spcPct val="115000"/>
                        </a:lnSpc>
                        <a:spcBef>
                          <a:spcPts val="0"/>
                        </a:spcBef>
                        <a:spcAft>
                          <a:spcPts val="0"/>
                        </a:spcAft>
                      </a:pPr>
                      <a:r>
                        <a:rPr lang="en-US" sz="1600" dirty="0" smtClean="0"/>
                        <a:t>Established IT department</a:t>
                      </a:r>
                      <a:endParaRPr lang="en-US" sz="1600" dirty="0"/>
                    </a:p>
                    <a:p>
                      <a:pPr marL="0" marR="0">
                        <a:lnSpc>
                          <a:spcPct val="115000"/>
                        </a:lnSpc>
                        <a:spcBef>
                          <a:spcPts val="0"/>
                        </a:spcBef>
                        <a:spcAft>
                          <a:spcPts val="0"/>
                        </a:spcAft>
                      </a:pPr>
                      <a:r>
                        <a:rPr lang="en-US" sz="1200" dirty="0" smtClean="0"/>
                        <a:t>Have an established IT department to deploy and operate?</a:t>
                      </a:r>
                    </a:p>
                  </a:txBody>
                  <a:tcPr marL="57828" marR="57828"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u="none" strike="noStrike" cap="none" normalizeH="0" baseline="0" dirty="0" smtClean="0">
                          <a:ln>
                            <a:noFill/>
                          </a:ln>
                          <a:effectLst>
                            <a:outerShdw blurRad="38100" dist="38100" dir="2700000" algn="tl">
                              <a:srgbClr val="000000">
                                <a:alpha val="43137"/>
                              </a:srgbClr>
                            </a:outerShdw>
                          </a:effectLst>
                        </a:rPr>
                        <a:t>√</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L="57828" marR="57828"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2400" b="1" dirty="0" smtClean="0">
                        <a:solidFill>
                          <a:schemeClr val="tx1"/>
                        </a:solidFill>
                        <a:latin typeface="Calibri"/>
                        <a:ea typeface="Calibri"/>
                        <a:cs typeface="Times New Roman"/>
                      </a:endParaRPr>
                    </a:p>
                  </a:txBody>
                  <a:tcPr marL="57828" marR="57828" marT="0" marB="0" anchor="ctr"/>
                </a:tc>
              </a:tr>
              <a:tr h="592282">
                <a:tc>
                  <a:txBody>
                    <a:bodyPr/>
                    <a:lstStyle/>
                    <a:p>
                      <a:pPr marL="0" marR="0">
                        <a:lnSpc>
                          <a:spcPct val="115000"/>
                        </a:lnSpc>
                        <a:spcBef>
                          <a:spcPts val="0"/>
                        </a:spcBef>
                        <a:spcAft>
                          <a:spcPts val="0"/>
                        </a:spcAft>
                      </a:pPr>
                      <a:r>
                        <a:rPr lang="en-US" sz="1600" dirty="0"/>
                        <a:t>Meeting size</a:t>
                      </a:r>
                    </a:p>
                    <a:p>
                      <a:pPr marL="0" marR="0">
                        <a:lnSpc>
                          <a:spcPct val="115000"/>
                        </a:lnSpc>
                        <a:spcBef>
                          <a:spcPts val="0"/>
                        </a:spcBef>
                        <a:spcAft>
                          <a:spcPts val="0"/>
                        </a:spcAft>
                      </a:pPr>
                      <a:r>
                        <a:rPr lang="en-US" sz="1200" dirty="0" smtClean="0"/>
                        <a:t>Need to support meetings with more than 250 </a:t>
                      </a:r>
                      <a:r>
                        <a:rPr lang="en-US" sz="1200" dirty="0"/>
                        <a:t>attendees</a:t>
                      </a:r>
                      <a:r>
                        <a:rPr lang="en-US" sz="1200" dirty="0" smtClean="0"/>
                        <a:t>?</a:t>
                      </a:r>
                    </a:p>
                  </a:txBody>
                  <a:tcPr marL="57828" marR="57828" marT="0" marB="0"/>
                </a:tc>
                <a:tc>
                  <a:txBody>
                    <a:bodyPr/>
                    <a:lstStyle/>
                    <a:p>
                      <a:pPr marL="0" marR="0" algn="ctr">
                        <a:lnSpc>
                          <a:spcPct val="115000"/>
                        </a:lnSpc>
                        <a:spcBef>
                          <a:spcPts val="0"/>
                        </a:spcBef>
                        <a:spcAft>
                          <a:spcPts val="0"/>
                        </a:spcAft>
                      </a:pPr>
                      <a:endParaRPr lang="en-US" sz="2400" b="1" dirty="0">
                        <a:solidFill>
                          <a:schemeClr val="tx1"/>
                        </a:solidFill>
                        <a:latin typeface="Calibri"/>
                        <a:ea typeface="Calibri"/>
                        <a:cs typeface="Times New Roman"/>
                      </a:endParaRPr>
                    </a:p>
                  </a:txBody>
                  <a:tcPr marL="57828" marR="57828"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u="none" strike="noStrike" cap="none" normalizeH="0" baseline="0" dirty="0" smtClean="0">
                          <a:ln>
                            <a:noFill/>
                          </a:ln>
                          <a:effectLst>
                            <a:outerShdw blurRad="38100" dist="38100" dir="2700000" algn="tl">
                              <a:srgbClr val="000000">
                                <a:alpha val="43137"/>
                              </a:srgbClr>
                            </a:outerShdw>
                          </a:effectLst>
                        </a:rPr>
                        <a:t>√</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L="57828" marR="57828" marT="0" marB="0" anchor="ctr"/>
                </a:tc>
              </a:tr>
              <a:tr h="581891">
                <a:tc>
                  <a:txBody>
                    <a:bodyPr/>
                    <a:lstStyle/>
                    <a:p>
                      <a:pPr marL="0" marR="0">
                        <a:lnSpc>
                          <a:spcPct val="115000"/>
                        </a:lnSpc>
                        <a:spcBef>
                          <a:spcPts val="0"/>
                        </a:spcBef>
                        <a:spcAft>
                          <a:spcPts val="0"/>
                        </a:spcAft>
                      </a:pPr>
                      <a:r>
                        <a:rPr lang="en-US" sz="1600" dirty="0"/>
                        <a:t>Training and event needs</a:t>
                      </a:r>
                    </a:p>
                    <a:p>
                      <a:pPr marL="0" marR="0">
                        <a:lnSpc>
                          <a:spcPct val="115000"/>
                        </a:lnSpc>
                        <a:spcBef>
                          <a:spcPts val="0"/>
                        </a:spcBef>
                        <a:spcAft>
                          <a:spcPts val="0"/>
                        </a:spcAft>
                      </a:pPr>
                      <a:r>
                        <a:rPr lang="en-US" sz="1200" dirty="0" smtClean="0"/>
                        <a:t>Need </a:t>
                      </a:r>
                      <a:r>
                        <a:rPr lang="en-US" sz="1200" dirty="0"/>
                        <a:t>to conduct training or events</a:t>
                      </a:r>
                      <a:r>
                        <a:rPr lang="en-US" sz="1200" dirty="0" smtClean="0"/>
                        <a:t>?</a:t>
                      </a:r>
                    </a:p>
                  </a:txBody>
                  <a:tcPr marL="57828" marR="57828" marT="0" marB="0"/>
                </a:tc>
                <a:tc>
                  <a:txBody>
                    <a:bodyPr/>
                    <a:lstStyle/>
                    <a:p>
                      <a:pPr marL="0" marR="0" algn="ctr">
                        <a:lnSpc>
                          <a:spcPct val="115000"/>
                        </a:lnSpc>
                        <a:spcBef>
                          <a:spcPts val="0"/>
                        </a:spcBef>
                        <a:spcAft>
                          <a:spcPts val="0"/>
                        </a:spcAft>
                      </a:pPr>
                      <a:endParaRPr lang="en-US" sz="2400" b="1" dirty="0">
                        <a:solidFill>
                          <a:schemeClr val="tx1"/>
                        </a:solidFill>
                        <a:latin typeface="Calibri"/>
                        <a:ea typeface="Calibri"/>
                        <a:cs typeface="Times New Roman"/>
                      </a:endParaRPr>
                    </a:p>
                  </a:txBody>
                  <a:tcPr marL="57828" marR="57828"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u="none" strike="noStrike" cap="none" normalizeH="0" baseline="0" dirty="0" smtClean="0">
                          <a:ln>
                            <a:noFill/>
                          </a:ln>
                          <a:effectLst>
                            <a:outerShdw blurRad="38100" dist="38100" dir="2700000" algn="tl">
                              <a:srgbClr val="000000">
                                <a:alpha val="43137"/>
                              </a:srgbClr>
                            </a:outerShdw>
                          </a:effectLst>
                        </a:rPr>
                        <a:t>√</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L="57828" marR="57828" marT="0" marB="0" anchor="ctr"/>
                </a:tc>
              </a:tr>
              <a:tr h="737754">
                <a:tc>
                  <a:txBody>
                    <a:bodyPr/>
                    <a:lstStyle/>
                    <a:p>
                      <a:pPr marL="0" marR="0">
                        <a:lnSpc>
                          <a:spcPct val="115000"/>
                        </a:lnSpc>
                        <a:spcBef>
                          <a:spcPts val="0"/>
                        </a:spcBef>
                        <a:spcAft>
                          <a:spcPts val="0"/>
                        </a:spcAft>
                      </a:pPr>
                      <a:r>
                        <a:rPr lang="en-US" sz="1600" dirty="0"/>
                        <a:t>External Attendees</a:t>
                      </a:r>
                    </a:p>
                    <a:p>
                      <a:pPr marL="233363" marR="0" lvl="1" indent="-233363" algn="l" defTabSz="914363" rtl="0" eaLnBrk="1" fontAlgn="base" latinLnBrk="0" hangingPunct="1">
                        <a:lnSpc>
                          <a:spcPct val="90000"/>
                        </a:lnSpc>
                        <a:spcBef>
                          <a:spcPct val="20000"/>
                        </a:spcBef>
                        <a:spcAft>
                          <a:spcPct val="15000"/>
                        </a:spcAft>
                        <a:buClr>
                          <a:schemeClr val="tx2"/>
                        </a:buClr>
                        <a:buSzPct val="80000"/>
                        <a:buFont typeface="Symbol"/>
                        <a:buBlip>
                          <a:blip r:embed="rId3"/>
                        </a:buBlip>
                        <a:defRPr/>
                      </a:pPr>
                      <a:r>
                        <a:rPr lang="en-US" sz="1200" kern="1200" dirty="0" smtClean="0">
                          <a:solidFill>
                            <a:schemeClr val="tx1"/>
                          </a:solidFill>
                          <a:latin typeface="+mn-lt"/>
                          <a:ea typeface="+mn-ea"/>
                          <a:cs typeface="+mn-cs"/>
                          <a:sym typeface="Wingdings" pitchFamily="2" charset="2"/>
                        </a:rPr>
                        <a:t>Do not want to deploy a secure extranet?</a:t>
                      </a:r>
                      <a:endParaRPr lang="en-US" sz="1200" kern="1200" dirty="0">
                        <a:solidFill>
                          <a:schemeClr val="tx1"/>
                        </a:solidFill>
                        <a:latin typeface="+mn-lt"/>
                        <a:ea typeface="+mn-ea"/>
                        <a:cs typeface="+mn-cs"/>
                        <a:sym typeface="Wingdings" pitchFamily="2" charset="2"/>
                      </a:endParaRPr>
                    </a:p>
                    <a:p>
                      <a:pPr marL="233363" marR="0" lvl="1" indent="-233363" algn="l" defTabSz="914363" rtl="0" eaLnBrk="1" fontAlgn="base" latinLnBrk="0" hangingPunct="1">
                        <a:lnSpc>
                          <a:spcPct val="90000"/>
                        </a:lnSpc>
                        <a:spcBef>
                          <a:spcPct val="20000"/>
                        </a:spcBef>
                        <a:spcAft>
                          <a:spcPct val="15000"/>
                        </a:spcAft>
                        <a:buClr>
                          <a:schemeClr val="tx2"/>
                        </a:buClr>
                        <a:buSzPct val="80000"/>
                        <a:buFont typeface="Symbol"/>
                        <a:buBlip>
                          <a:blip r:embed="rId3"/>
                        </a:buBlip>
                        <a:defRPr/>
                      </a:pPr>
                      <a:r>
                        <a:rPr lang="en-US" sz="1200" kern="1200" dirty="0" smtClean="0">
                          <a:solidFill>
                            <a:schemeClr val="tx1"/>
                          </a:solidFill>
                          <a:latin typeface="+mn-lt"/>
                          <a:ea typeface="+mn-ea"/>
                          <a:cs typeface="+mn-cs"/>
                          <a:sym typeface="Wingdings" pitchFamily="2" charset="2"/>
                        </a:rPr>
                        <a:t>IT department  does not  want to support external </a:t>
                      </a:r>
                      <a:r>
                        <a:rPr lang="en-US" sz="1200" kern="1200" dirty="0">
                          <a:solidFill>
                            <a:schemeClr val="tx1"/>
                          </a:solidFill>
                          <a:latin typeface="+mn-lt"/>
                          <a:ea typeface="+mn-ea"/>
                          <a:cs typeface="+mn-cs"/>
                          <a:sym typeface="Wingdings" pitchFamily="2" charset="2"/>
                        </a:rPr>
                        <a:t>attendees?</a:t>
                      </a:r>
                    </a:p>
                  </a:txBody>
                  <a:tcPr marL="57828" marR="5782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2400" b="1" dirty="0" smtClean="0">
                        <a:solidFill>
                          <a:schemeClr val="tx1"/>
                        </a:solidFill>
                        <a:latin typeface="Calibri"/>
                        <a:ea typeface="Calibri"/>
                        <a:cs typeface="Times New Roman"/>
                      </a:endParaRPr>
                    </a:p>
                  </a:txBody>
                  <a:tcPr marL="57828" marR="57828"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u="none" strike="noStrike" cap="none" normalizeH="0" baseline="0" dirty="0" smtClean="0">
                          <a:ln>
                            <a:noFill/>
                          </a:ln>
                          <a:effectLst>
                            <a:outerShdw blurRad="38100" dist="38100" dir="2700000" algn="tl">
                              <a:srgbClr val="000000">
                                <a:alpha val="43137"/>
                              </a:srgbClr>
                            </a:outerShdw>
                          </a:effectLst>
                        </a:rPr>
                        <a:t>√</a:t>
                      </a:r>
                      <a:endPar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itchFamily="34" charset="0"/>
                        <a:ea typeface="Times New Roman" pitchFamily="18" charset="0"/>
                        <a:cs typeface="Tahoma" pitchFamily="34" charset="0"/>
                      </a:endParaRPr>
                    </a:p>
                  </a:txBody>
                  <a:tcPr marL="57828" marR="57828" marT="0" marB="0" anchor="ctr"/>
                </a:tc>
              </a:tr>
            </a:tbl>
          </a:graphicData>
        </a:graphic>
      </p:graphicFrame>
      <p:sp>
        <p:nvSpPr>
          <p:cNvPr id="4" name="Title 3"/>
          <p:cNvSpPr>
            <a:spLocks noGrp="1"/>
          </p:cNvSpPr>
          <p:nvPr>
            <p:ph type="title"/>
          </p:nvPr>
        </p:nvSpPr>
        <p:spPr/>
        <p:txBody>
          <a:bodyPr/>
          <a:lstStyle/>
          <a:p>
            <a:r>
              <a:rPr smtClean="0"/>
              <a:t>C</a:t>
            </a:r>
            <a:r>
              <a:rPr lang="en-US" dirty="0" smtClean="0"/>
              <a:t>h</a:t>
            </a:r>
            <a:r>
              <a:rPr smtClean="0"/>
              <a:t>oosing The Right Mix</a:t>
            </a:r>
            <a:endParaRPr lang="en-US" dirty="0"/>
          </a:p>
        </p:txBody>
      </p:sp>
      <p:sp>
        <p:nvSpPr>
          <p:cNvPr id="5" name="TextBox 1026063"/>
          <p:cNvSpPr txBox="1">
            <a:spLocks noChangeArrowheads="1"/>
          </p:cNvSpPr>
          <p:nvPr/>
        </p:nvSpPr>
        <p:spPr bwMode="auto">
          <a:xfrm>
            <a:off x="6955202" y="220663"/>
            <a:ext cx="1820498" cy="861774"/>
          </a:xfrm>
          <a:prstGeom prst="rect">
            <a:avLst/>
          </a:prstGeom>
          <a:noFill/>
          <a:ln w="9525">
            <a:noFill/>
            <a:miter lim="800000"/>
            <a:headEnd/>
            <a:tailEnd/>
          </a:ln>
        </p:spPr>
        <p:txBody>
          <a:bodyPr wrap="none">
            <a:spAutoFit/>
          </a:bodyPr>
          <a:lstStyle/>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Conferencing</a:t>
            </a:r>
          </a:p>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Choice</a:t>
            </a:r>
          </a:p>
        </p:txBody>
      </p:sp>
      <p:sp>
        <p:nvSpPr>
          <p:cNvPr id="8" name="Rectangle 7"/>
          <p:cNvSpPr/>
          <p:nvPr/>
        </p:nvSpPr>
        <p:spPr>
          <a:xfrm>
            <a:off x="983674" y="5855670"/>
            <a:ext cx="7547264" cy="687881"/>
          </a:xfrm>
          <a:prstGeom prst="rect">
            <a:avLst/>
          </a:prstGeom>
        </p:spPr>
        <p:txBody>
          <a:bodyPr wrap="square">
            <a:spAutoFit/>
          </a:bodyPr>
          <a:lstStyle/>
          <a:p>
            <a:pPr marL="282575" lvl="1" indent="-282575" defTabSz="914363">
              <a:lnSpc>
                <a:spcPct val="90000"/>
              </a:lnSpc>
              <a:spcBef>
                <a:spcPct val="20000"/>
              </a:spcBef>
              <a:spcAft>
                <a:spcPct val="15000"/>
              </a:spcAft>
              <a:buClr>
                <a:schemeClr val="tx2"/>
              </a:buClr>
              <a:buSzPct val="80000"/>
              <a:buBlip>
                <a:blip r:embed="rId3"/>
              </a:buBlip>
            </a:pPr>
            <a:r>
              <a:rPr lang="en-US" dirty="0" smtClean="0">
                <a:sym typeface="Wingdings" pitchFamily="2" charset="2"/>
              </a:rPr>
              <a:t>Control information flow and solution delivery with OCS 2007</a:t>
            </a:r>
          </a:p>
          <a:p>
            <a:pPr marL="282575" lvl="1" indent="-282575" defTabSz="914363">
              <a:lnSpc>
                <a:spcPct val="90000"/>
              </a:lnSpc>
              <a:spcBef>
                <a:spcPct val="20000"/>
              </a:spcBef>
              <a:spcAft>
                <a:spcPct val="15000"/>
              </a:spcAft>
              <a:buClr>
                <a:schemeClr val="tx2"/>
              </a:buClr>
              <a:buSzPct val="80000"/>
              <a:buBlip>
                <a:blip r:embed="rId3"/>
              </a:buBlip>
            </a:pPr>
            <a:r>
              <a:rPr lang="en-US" dirty="0" smtClean="0">
                <a:sym typeface="Wingdings" pitchFamily="2" charset="2"/>
              </a:rPr>
              <a:t>Extend with OLM  2007 service for training and events</a:t>
            </a:r>
          </a:p>
        </p:txBody>
      </p:sp>
      <p:sp>
        <p:nvSpPr>
          <p:cNvPr id="9" name="Rounded Rectangle 8"/>
          <p:cNvSpPr/>
          <p:nvPr/>
        </p:nvSpPr>
        <p:spPr bwMode="auto">
          <a:xfrm>
            <a:off x="862445" y="5694218"/>
            <a:ext cx="7953309" cy="929510"/>
          </a:xfrm>
          <a:prstGeom prst="roundRect">
            <a:avLst>
              <a:gd name="adj" fmla="val 10207"/>
            </a:avLst>
          </a:prstGeom>
          <a:ln w="50800">
            <a:gradFill>
              <a:gsLst>
                <a:gs pos="0">
                  <a:schemeClr val="tx1">
                    <a:alpha val="17000"/>
                  </a:schemeClr>
                </a:gs>
                <a:gs pos="50000">
                  <a:schemeClr val="tx1"/>
                </a:gs>
                <a:gs pos="100000">
                  <a:schemeClr val="tx1">
                    <a:alpha val="24000"/>
                  </a:schemeClr>
                </a:gs>
              </a:gsLst>
              <a:lin ang="0" scaled="0"/>
            </a:gradFill>
            <a:tailEnd type="triangle"/>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txBody>
          <a:bodyPr lIns="76197" tIns="38098" rIns="76197" bIns="38098"/>
          <a:lstStyle/>
          <a:p>
            <a:pPr defTabSz="761970" eaLnBrk="0" hangingPunct="0">
              <a:defRPr/>
            </a:pPr>
            <a:endParaRPr lang="en-US" sz="2000" i="1" dirty="0" smtClean="0">
              <a:effectLst>
                <a:outerShdw blurRad="38100" dist="38100" dir="2700000" algn="tl">
                  <a:srgbClr val="000000">
                    <a:alpha val="43137"/>
                  </a:srgbClr>
                </a:outerShdw>
              </a:effectLst>
              <a:latin typeface="Arial" charset="0"/>
            </a:endParaRPr>
          </a:p>
        </p:txBody>
      </p:sp>
      <p:sp>
        <p:nvSpPr>
          <p:cNvPr id="10" name="Rounded Rectangle 9"/>
          <p:cNvSpPr/>
          <p:nvPr/>
        </p:nvSpPr>
        <p:spPr bwMode="auto">
          <a:xfrm>
            <a:off x="6355774" y="1849582"/>
            <a:ext cx="2313214" cy="3532909"/>
          </a:xfrm>
          <a:prstGeom prst="roundRect">
            <a:avLst>
              <a:gd name="adj" fmla="val 10207"/>
            </a:avLst>
          </a:prstGeom>
          <a:ln w="50800">
            <a:gradFill>
              <a:gsLst>
                <a:gs pos="0">
                  <a:schemeClr val="tx1">
                    <a:alpha val="17000"/>
                  </a:schemeClr>
                </a:gs>
                <a:gs pos="50000">
                  <a:schemeClr val="tx1"/>
                </a:gs>
                <a:gs pos="100000">
                  <a:schemeClr val="tx1">
                    <a:alpha val="24000"/>
                  </a:schemeClr>
                </a:gs>
              </a:gsLst>
              <a:lin ang="0" scaled="0"/>
            </a:gradFill>
            <a:tailEnd type="triangle"/>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txBody>
          <a:bodyPr lIns="76197" tIns="38098" rIns="76197" bIns="38098"/>
          <a:lstStyle/>
          <a:p>
            <a:pPr defTabSz="761970" eaLnBrk="0" hangingPunct="0">
              <a:defRPr/>
            </a:pPr>
            <a:endParaRPr lang="en-US" sz="2000" i="1" dirty="0" smtClean="0">
              <a:effectLst>
                <a:outerShdw blurRad="38100" dist="38100" dir="2700000" algn="tl">
                  <a:srgbClr val="000000">
                    <a:alpha val="43137"/>
                  </a:srgbClr>
                </a:outerShdw>
              </a:effectLst>
              <a:latin typeface="Arial" charset="0"/>
            </a:endParaRPr>
          </a:p>
        </p:txBody>
      </p:sp>
      <p:sp>
        <p:nvSpPr>
          <p:cNvPr id="11" name="Rectangle 10"/>
          <p:cNvSpPr/>
          <p:nvPr/>
        </p:nvSpPr>
        <p:spPr>
          <a:xfrm>
            <a:off x="7345776" y="1330377"/>
            <a:ext cx="651140" cy="523220"/>
          </a:xfrm>
          <a:prstGeom prst="rect">
            <a:avLst/>
          </a:prstGeom>
        </p:spPr>
        <p:txBody>
          <a:bodyPr wrap="square">
            <a:spAutoFit/>
          </a:bodyPr>
          <a:lstStyle/>
          <a:p>
            <a:pPr marL="228537" lvl="0" indent="-228537" algn="ctr" eaLnBrk="0" hangingPunct="0">
              <a:spcBef>
                <a:spcPct val="20000"/>
              </a:spcBef>
              <a:defRPr/>
            </a:pPr>
            <a:r>
              <a:rPr lang="en-US" sz="2800" i="0" spc="-150" dirty="0" smtClean="0">
                <a:ln w="3175">
                  <a:solidFill>
                    <a:srgbClr val="000000">
                      <a:alpha val="62000"/>
                    </a:srgb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043" y="2239963"/>
            <a:ext cx="8044657" cy="914400"/>
          </a:xfrm>
        </p:spPr>
        <p:txBody>
          <a:bodyPr/>
          <a:lstStyle/>
          <a:p>
            <a:r>
              <a:rPr sz="3800" smtClean="0"/>
              <a:t>M</a:t>
            </a:r>
            <a:r>
              <a:rPr sz="3800" smtClean="0"/>
              <a:t>icrosoft’s </a:t>
            </a:r>
            <a:r>
              <a:rPr sz="3800" smtClean="0"/>
              <a:t>Web Conferencing Solutions</a:t>
            </a:r>
            <a:endParaRPr lang="en-US" sz="3800" dirty="0"/>
          </a:p>
        </p:txBody>
      </p:sp>
      <p:sp>
        <p:nvSpPr>
          <p:cNvPr id="4" name="Rectangle 11"/>
          <p:cNvSpPr>
            <a:spLocks noGrp="1" noChangeArrowheads="1"/>
          </p:cNvSpPr>
          <p:nvPr>
            <p:ph type="subTitle" idx="1"/>
          </p:nvPr>
        </p:nvSpPr>
        <p:spPr>
          <a:xfrm>
            <a:off x="790697" y="3696799"/>
            <a:ext cx="7485795" cy="1701800"/>
          </a:xfrm>
        </p:spPr>
        <p:txBody>
          <a:bodyPr/>
          <a:lstStyle/>
          <a:p>
            <a:pPr>
              <a:lnSpc>
                <a:spcPct val="100000"/>
              </a:lnSpc>
            </a:pPr>
            <a:r>
              <a:rPr lang="en-US" sz="2800" dirty="0">
                <a:solidFill>
                  <a:schemeClr val="tx1"/>
                </a:solidFill>
              </a:rPr>
              <a:t>Name</a:t>
            </a:r>
            <a:br>
              <a:rPr lang="en-US" sz="2800" dirty="0">
                <a:solidFill>
                  <a:schemeClr val="tx1"/>
                </a:solidFill>
              </a:rPr>
            </a:br>
            <a:r>
              <a:rPr lang="en-US" sz="2800" dirty="0">
                <a:solidFill>
                  <a:schemeClr val="tx1"/>
                </a:solidFill>
              </a:rPr>
              <a:t>Title</a:t>
            </a:r>
            <a:br>
              <a:rPr lang="en-US" sz="2800" dirty="0">
                <a:solidFill>
                  <a:schemeClr val="tx1"/>
                </a:solidFill>
              </a:rPr>
            </a:br>
            <a:r>
              <a:rPr lang="en-US" sz="2800" dirty="0">
                <a:solidFill>
                  <a:schemeClr val="tx1"/>
                </a:solidFill>
              </a:rPr>
              <a:t>Microsoft Corporation</a:t>
            </a:r>
            <a:endParaRPr lang="en-US" sz="24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 Same Side Corner Rectangle 18"/>
          <p:cNvSpPr/>
          <p:nvPr/>
        </p:nvSpPr>
        <p:spPr>
          <a:xfrm rot="5400000">
            <a:off x="5330939" y="2348106"/>
            <a:ext cx="1154560" cy="6077118"/>
          </a:xfrm>
          <a:prstGeom prst="round2Same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flat" dir="t"/>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20" name="Round Same Side Corner Rectangle 12"/>
          <p:cNvSpPr/>
          <p:nvPr/>
        </p:nvSpPr>
        <p:spPr>
          <a:xfrm>
            <a:off x="2966941" y="4865746"/>
            <a:ext cx="6128420" cy="104183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Configure Live Meeting service meeting option defaults</a:t>
            </a:r>
          </a:p>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Deploy Service Portal to enable Active Directory authentication</a:t>
            </a:r>
          </a:p>
        </p:txBody>
      </p:sp>
      <p:grpSp>
        <p:nvGrpSpPr>
          <p:cNvPr id="16" name="Group 15"/>
          <p:cNvGrpSpPr/>
          <p:nvPr/>
        </p:nvGrpSpPr>
        <p:grpSpPr>
          <a:xfrm>
            <a:off x="368301" y="4633147"/>
            <a:ext cx="2539977" cy="1456370"/>
            <a:chOff x="0" y="3626864"/>
            <a:chExt cx="3182112" cy="1725832"/>
          </a:xfrm>
          <a:scene3d>
            <a:camera prst="orthographicFront"/>
            <a:lightRig rig="flat" dir="t"/>
          </a:scene3d>
        </p:grpSpPr>
        <p:sp>
          <p:nvSpPr>
            <p:cNvPr id="17" name="Rounded Rectangle 16"/>
            <p:cNvSpPr/>
            <p:nvPr/>
          </p:nvSpPr>
          <p:spPr>
            <a:xfrm>
              <a:off x="0" y="3626864"/>
              <a:ext cx="3182112" cy="172583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18" name="Rounded Rectangle 14"/>
            <p:cNvSpPr/>
            <p:nvPr/>
          </p:nvSpPr>
          <p:spPr>
            <a:xfrm>
              <a:off x="84248" y="3711112"/>
              <a:ext cx="3013616" cy="15573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endParaRPr lang="en-US" sz="3200" b="1" i="1" kern="1200" dirty="0" smtClean="0"/>
            </a:p>
          </p:txBody>
        </p:sp>
      </p:grpSp>
      <p:sp>
        <p:nvSpPr>
          <p:cNvPr id="4" name="Title 3"/>
          <p:cNvSpPr>
            <a:spLocks noGrp="1"/>
          </p:cNvSpPr>
          <p:nvPr>
            <p:ph type="title"/>
          </p:nvPr>
        </p:nvSpPr>
        <p:spPr>
          <a:xfrm>
            <a:off x="368300" y="604489"/>
            <a:ext cx="8382000" cy="443198"/>
          </a:xfrm>
        </p:spPr>
        <p:txBody>
          <a:bodyPr/>
          <a:lstStyle/>
          <a:p>
            <a:r>
              <a:rPr lang="en-US" sz="3200" dirty="0" smtClean="0"/>
              <a:t>Live Meeting And OCS 2007 Requirements</a:t>
            </a:r>
            <a:endParaRPr lang="en-US" sz="3200" dirty="0"/>
          </a:p>
        </p:txBody>
      </p:sp>
      <p:sp>
        <p:nvSpPr>
          <p:cNvPr id="6" name="TextBox 1026063"/>
          <p:cNvSpPr txBox="1">
            <a:spLocks noChangeArrowheads="1"/>
          </p:cNvSpPr>
          <p:nvPr/>
        </p:nvSpPr>
        <p:spPr bwMode="auto">
          <a:xfrm>
            <a:off x="6955202" y="220663"/>
            <a:ext cx="1820498" cy="861774"/>
          </a:xfrm>
          <a:prstGeom prst="rect">
            <a:avLst/>
          </a:prstGeom>
          <a:noFill/>
          <a:ln w="9525">
            <a:noFill/>
            <a:miter lim="800000"/>
            <a:headEnd/>
            <a:tailEnd/>
          </a:ln>
        </p:spPr>
        <p:txBody>
          <a:bodyPr wrap="none">
            <a:spAutoFit/>
          </a:bodyPr>
          <a:lstStyle/>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Conferencing</a:t>
            </a:r>
          </a:p>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Choice</a:t>
            </a:r>
          </a:p>
        </p:txBody>
      </p:sp>
      <p:pic>
        <p:nvPicPr>
          <p:cNvPr id="8" name="Picture 10" descr="C:\Program Files\Microsoft Resource DVD Artwork\DVD_ART\BoxShots_Logos\Office Live Meeting\Office Live Meeting logo r.png"/>
          <p:cNvPicPr>
            <a:picLocks noChangeAspect="1" noChangeArrowheads="1"/>
          </p:cNvPicPr>
          <p:nvPr/>
        </p:nvPicPr>
        <p:blipFill>
          <a:blip r:embed="rId4" cstate="print"/>
          <a:srcRect/>
          <a:stretch>
            <a:fillRect/>
          </a:stretch>
        </p:blipFill>
        <p:spPr bwMode="auto">
          <a:xfrm>
            <a:off x="443010" y="5110936"/>
            <a:ext cx="2358557" cy="416491"/>
          </a:xfrm>
          <a:prstGeom prst="rect">
            <a:avLst/>
          </a:prstGeom>
          <a:noFill/>
        </p:spPr>
      </p:pic>
      <p:sp>
        <p:nvSpPr>
          <p:cNvPr id="23" name="Round Same Side Corner Rectangle 22"/>
          <p:cNvSpPr/>
          <p:nvPr/>
        </p:nvSpPr>
        <p:spPr>
          <a:xfrm rot="5400000">
            <a:off x="5327938" y="712006"/>
            <a:ext cx="1154560" cy="6083816"/>
          </a:xfrm>
          <a:prstGeom prst="round2Same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flat" dir="t"/>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24" name="Round Same Side Corner Rectangle 8"/>
          <p:cNvSpPr/>
          <p:nvPr/>
        </p:nvSpPr>
        <p:spPr>
          <a:xfrm>
            <a:off x="2960592" y="3232995"/>
            <a:ext cx="6128420" cy="104183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Deploy pool of Web Conferencing and Audio and Video MCUs</a:t>
            </a:r>
            <a:endParaRPr lang="en-US" sz="1600" dirty="0">
              <a:solidFill>
                <a:schemeClr val="tx1"/>
              </a:solidFill>
              <a:sym typeface="Wingdings" pitchFamily="2" charset="2"/>
            </a:endParaRPr>
          </a:p>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Deploy Edge Servers to enable external access</a:t>
            </a:r>
            <a:endParaRPr lang="en-US" sz="1600" dirty="0">
              <a:solidFill>
                <a:schemeClr val="tx1"/>
              </a:solidFill>
              <a:sym typeface="Wingdings" pitchFamily="2" charset="2"/>
            </a:endParaRPr>
          </a:p>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Enable firewall ports 443, 444, 8057 for external access</a:t>
            </a:r>
            <a:endParaRPr lang="en-US" sz="2000" dirty="0" smtClean="0">
              <a:solidFill>
                <a:schemeClr val="tx1"/>
              </a:solidFill>
              <a:sym typeface="Wingdings" pitchFamily="2" charset="2"/>
            </a:endParaRPr>
          </a:p>
        </p:txBody>
      </p:sp>
      <p:grpSp>
        <p:nvGrpSpPr>
          <p:cNvPr id="14" name="Group 13"/>
          <p:cNvGrpSpPr/>
          <p:nvPr/>
        </p:nvGrpSpPr>
        <p:grpSpPr>
          <a:xfrm>
            <a:off x="361952" y="3025728"/>
            <a:ext cx="2539977" cy="1456370"/>
            <a:chOff x="0" y="1814739"/>
            <a:chExt cx="3182112" cy="1725832"/>
          </a:xfrm>
          <a:scene3d>
            <a:camera prst="orthographicFront"/>
            <a:lightRig rig="flat" dir="t"/>
          </a:scene3d>
        </p:grpSpPr>
        <p:sp>
          <p:nvSpPr>
            <p:cNvPr id="21" name="Rounded Rectangle 20"/>
            <p:cNvSpPr/>
            <p:nvPr/>
          </p:nvSpPr>
          <p:spPr>
            <a:xfrm>
              <a:off x="0" y="1814739"/>
              <a:ext cx="3182112" cy="1725832"/>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22" name="Rounded Rectangle 10"/>
            <p:cNvSpPr/>
            <p:nvPr/>
          </p:nvSpPr>
          <p:spPr>
            <a:xfrm>
              <a:off x="84248" y="1898987"/>
              <a:ext cx="3013616" cy="15573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endParaRPr lang="en-US" sz="3200" i="1" kern="1200" dirty="0"/>
            </a:p>
          </p:txBody>
        </p:sp>
      </p:grpSp>
      <p:pic>
        <p:nvPicPr>
          <p:cNvPr id="9" name="Rectangle 39"/>
          <p:cNvPicPr>
            <a:picLocks noChangeAspect="1" noChangeArrowheads="1"/>
          </p:cNvPicPr>
          <p:nvPr/>
        </p:nvPicPr>
        <p:blipFill>
          <a:blip r:embed="rId5" cstate="screen"/>
          <a:srcRect/>
          <a:stretch>
            <a:fillRect/>
          </a:stretch>
        </p:blipFill>
        <p:spPr bwMode="invGray">
          <a:xfrm>
            <a:off x="416931" y="3510795"/>
            <a:ext cx="2394173" cy="456339"/>
          </a:xfrm>
          <a:prstGeom prst="rect">
            <a:avLst/>
          </a:prstGeom>
          <a:noFill/>
          <a:ln w="9525">
            <a:noFill/>
            <a:miter lim="800000"/>
            <a:headEnd/>
            <a:tailEnd/>
          </a:ln>
        </p:spPr>
      </p:pic>
      <p:sp>
        <p:nvSpPr>
          <p:cNvPr id="27" name="Round Same Side Corner Rectangle 26"/>
          <p:cNvSpPr/>
          <p:nvPr/>
        </p:nvSpPr>
        <p:spPr>
          <a:xfrm rot="5400000">
            <a:off x="5319438" y="-889038"/>
            <a:ext cx="1154560" cy="6066547"/>
          </a:xfrm>
          <a:prstGeom prst="round2Same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flat" dir="t"/>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28" name="Round Same Side Corner Rectangle 4"/>
          <p:cNvSpPr/>
          <p:nvPr/>
        </p:nvSpPr>
        <p:spPr>
          <a:xfrm>
            <a:off x="2960726" y="1623317"/>
            <a:ext cx="5896554" cy="104183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Deploy client and Office Outlook Add-In to all users</a:t>
            </a:r>
            <a:endParaRPr lang="en-US" sz="1600" dirty="0">
              <a:solidFill>
                <a:schemeClr val="tx1"/>
              </a:solidFill>
              <a:sym typeface="Wingdings" pitchFamily="2" charset="2"/>
            </a:endParaRPr>
          </a:p>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External users auto-install the client from microsoft.com</a:t>
            </a:r>
            <a:endParaRPr lang="en-US" sz="1600" dirty="0">
              <a:solidFill>
                <a:schemeClr val="tx1"/>
              </a:solidFill>
              <a:sym typeface="Wingdings" pitchFamily="2" charset="2"/>
            </a:endParaRPr>
          </a:p>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2005 and 2007 clients can co-exist on user PCs</a:t>
            </a:r>
          </a:p>
        </p:txBody>
      </p:sp>
      <p:grpSp>
        <p:nvGrpSpPr>
          <p:cNvPr id="12" name="Group 11"/>
          <p:cNvGrpSpPr/>
          <p:nvPr/>
        </p:nvGrpSpPr>
        <p:grpSpPr>
          <a:xfrm>
            <a:off x="358866" y="1416050"/>
            <a:ext cx="2539977" cy="1456370"/>
            <a:chOff x="0" y="0"/>
            <a:chExt cx="3182112" cy="1725832"/>
          </a:xfrm>
          <a:scene3d>
            <a:camera prst="orthographicFront"/>
            <a:lightRig rig="flat" dir="t"/>
          </a:scene3d>
        </p:grpSpPr>
        <p:sp>
          <p:nvSpPr>
            <p:cNvPr id="25" name="Rounded Rectangle 24"/>
            <p:cNvSpPr/>
            <p:nvPr/>
          </p:nvSpPr>
          <p:spPr>
            <a:xfrm>
              <a:off x="0" y="0"/>
              <a:ext cx="3182112" cy="1725832"/>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26" name="Rounded Rectangle 6"/>
            <p:cNvSpPr/>
            <p:nvPr/>
          </p:nvSpPr>
          <p:spPr>
            <a:xfrm>
              <a:off x="287053" y="394929"/>
              <a:ext cx="1947604" cy="94138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Client</a:t>
              </a:r>
              <a:endParaRPr lang="en-US" sz="2400" kern="1200" dirty="0">
                <a:effectLst>
                  <a:outerShdw blurRad="38100" dist="38100" dir="2700000" algn="tl">
                    <a:srgbClr val="000000">
                      <a:alpha val="43137"/>
                    </a:srgbClr>
                  </a:outerShdw>
                </a:effectLst>
              </a:endParaRPr>
            </a:p>
          </p:txBody>
        </p:sp>
      </p:grpSp>
      <p:pic>
        <p:nvPicPr>
          <p:cNvPr id="11" name="Picture 3"/>
          <p:cNvPicPr>
            <a:picLocks noChangeAspect="1" noChangeArrowheads="1"/>
          </p:cNvPicPr>
          <p:nvPr/>
        </p:nvPicPr>
        <p:blipFill>
          <a:blip r:embed="rId6"/>
          <a:srcRect t="1044"/>
          <a:stretch>
            <a:fillRect/>
          </a:stretch>
        </p:blipFill>
        <p:spPr bwMode="auto">
          <a:xfrm>
            <a:off x="530579" y="1814216"/>
            <a:ext cx="347324" cy="333636"/>
          </a:xfrm>
          <a:prstGeom prst="round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ounded Rectangle 163"/>
          <p:cNvSpPr/>
          <p:nvPr/>
        </p:nvSpPr>
        <p:spPr>
          <a:xfrm>
            <a:off x="6426073" y="1932560"/>
            <a:ext cx="1550608" cy="259773"/>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508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sym typeface="Wingdings" pitchFamily="2" charset="2"/>
            </a:endParaRPr>
          </a:p>
        </p:txBody>
      </p:sp>
      <p:sp>
        <p:nvSpPr>
          <p:cNvPr id="13" name="Rounded Rectangle 12"/>
          <p:cNvSpPr/>
          <p:nvPr/>
        </p:nvSpPr>
        <p:spPr bwMode="auto">
          <a:xfrm>
            <a:off x="3892553" y="1354222"/>
            <a:ext cx="4992615" cy="2338086"/>
          </a:xfrm>
          <a:prstGeom prst="roundRect">
            <a:avLst>
              <a:gd name="adj" fmla="val 10990"/>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400" dirty="0" smtClean="0">
              <a:latin typeface="Segoe" pitchFamily="34" charset="0"/>
            </a:endParaRPr>
          </a:p>
        </p:txBody>
      </p:sp>
      <p:pic>
        <p:nvPicPr>
          <p:cNvPr id="9" name="Picture 2" descr="\\eventsql\dvd27\Clip_Installer\DVD_ART\Artwork_Imagery\Shapes and Graphics\Internet Cloud\cloud illustration icon.png"/>
          <p:cNvPicPr>
            <a:picLocks noChangeAspect="1" noChangeArrowheads="1"/>
          </p:cNvPicPr>
          <p:nvPr/>
        </p:nvPicPr>
        <p:blipFill>
          <a:blip r:embed="rId4"/>
          <a:srcRect/>
          <a:stretch>
            <a:fillRect/>
          </a:stretch>
        </p:blipFill>
        <p:spPr bwMode="auto">
          <a:xfrm>
            <a:off x="2131353" y="2638564"/>
            <a:ext cx="1612383" cy="1612382"/>
          </a:xfrm>
          <a:prstGeom prst="rect">
            <a:avLst/>
          </a:prstGeom>
          <a:noFill/>
        </p:spPr>
      </p:pic>
      <p:sp>
        <p:nvSpPr>
          <p:cNvPr id="2" name="Title 1"/>
          <p:cNvSpPr>
            <a:spLocks noGrp="1"/>
          </p:cNvSpPr>
          <p:nvPr>
            <p:ph type="title"/>
          </p:nvPr>
        </p:nvSpPr>
        <p:spPr/>
        <p:txBody>
          <a:bodyPr/>
          <a:lstStyle/>
          <a:p>
            <a:r>
              <a:rPr lang="en-US" dirty="0" smtClean="0"/>
              <a:t>Deployment Topology</a:t>
            </a:r>
            <a:endParaRPr lang="en-US" dirty="0"/>
          </a:p>
        </p:txBody>
      </p:sp>
      <p:pic>
        <p:nvPicPr>
          <p:cNvPr id="40" name="Picture 39" descr="Forefront_bL_r.png"/>
          <p:cNvPicPr>
            <a:picLocks noChangeAspect="1"/>
          </p:cNvPicPr>
          <p:nvPr/>
        </p:nvPicPr>
        <p:blipFill>
          <a:blip r:embed="rId5"/>
          <a:stretch>
            <a:fillRect/>
          </a:stretch>
        </p:blipFill>
        <p:spPr>
          <a:xfrm>
            <a:off x="4419928" y="2630396"/>
            <a:ext cx="863662" cy="242323"/>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4428554" y="1376883"/>
            <a:ext cx="3920613" cy="353931"/>
          </a:xfrm>
          <a:prstGeom prst="rect">
            <a:avLst/>
          </a:prstGeom>
        </p:spPr>
        <p:txBody>
          <a:bodyPr wrap="square" lIns="76187" tIns="38094" rIns="76187" bIns="38094">
            <a:spAutoFit/>
          </a:bodyPr>
          <a:lstStyle/>
          <a:p>
            <a:pPr indent="-228537" algn="ctr">
              <a:spcBef>
                <a:spcPct val="20000"/>
              </a:spcBef>
              <a:defRPr/>
            </a:pPr>
            <a:r>
              <a:rPr lang="en-US"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Live Meeting Data Centers</a:t>
            </a:r>
          </a:p>
        </p:txBody>
      </p:sp>
      <p:grpSp>
        <p:nvGrpSpPr>
          <p:cNvPr id="3" name="Group 20"/>
          <p:cNvGrpSpPr/>
          <p:nvPr/>
        </p:nvGrpSpPr>
        <p:grpSpPr>
          <a:xfrm>
            <a:off x="6019489" y="2083427"/>
            <a:ext cx="807805" cy="1125035"/>
            <a:chOff x="5031104" y="4458530"/>
            <a:chExt cx="1865673" cy="1972720"/>
          </a:xfrm>
        </p:grpSpPr>
        <p:pic>
          <p:nvPicPr>
            <p:cNvPr id="19" name="Picture 38" descr="Server sm"/>
            <p:cNvPicPr>
              <a:picLocks noChangeAspect="1" noChangeArrowheads="1"/>
            </p:cNvPicPr>
            <p:nvPr/>
          </p:nvPicPr>
          <p:blipFill>
            <a:blip r:embed="rId6"/>
            <a:srcRect/>
            <a:stretch>
              <a:fillRect/>
            </a:stretch>
          </p:blipFill>
          <p:spPr bwMode="auto">
            <a:xfrm>
              <a:off x="5031104" y="4458530"/>
              <a:ext cx="990600" cy="1451610"/>
            </a:xfrm>
            <a:prstGeom prst="rect">
              <a:avLst/>
            </a:prstGeom>
            <a:noFill/>
          </p:spPr>
        </p:pic>
        <p:pic>
          <p:nvPicPr>
            <p:cNvPr id="15" name="Picture 38" descr="Server sm"/>
            <p:cNvPicPr>
              <a:picLocks noChangeAspect="1" noChangeArrowheads="1"/>
            </p:cNvPicPr>
            <p:nvPr/>
          </p:nvPicPr>
          <p:blipFill>
            <a:blip r:embed="rId6"/>
            <a:srcRect/>
            <a:stretch>
              <a:fillRect/>
            </a:stretch>
          </p:blipFill>
          <p:spPr bwMode="auto">
            <a:xfrm>
              <a:off x="5463725" y="4714170"/>
              <a:ext cx="990600" cy="1451610"/>
            </a:xfrm>
            <a:prstGeom prst="rect">
              <a:avLst/>
            </a:prstGeom>
            <a:noFill/>
          </p:spPr>
        </p:pic>
        <p:pic>
          <p:nvPicPr>
            <p:cNvPr id="20" name="Picture 38" descr="Server sm"/>
            <p:cNvPicPr>
              <a:picLocks noChangeAspect="1" noChangeArrowheads="1"/>
            </p:cNvPicPr>
            <p:nvPr/>
          </p:nvPicPr>
          <p:blipFill>
            <a:blip r:embed="rId6"/>
            <a:srcRect/>
            <a:stretch>
              <a:fillRect/>
            </a:stretch>
          </p:blipFill>
          <p:spPr bwMode="auto">
            <a:xfrm>
              <a:off x="5906177" y="4979640"/>
              <a:ext cx="990600" cy="1451610"/>
            </a:xfrm>
            <a:prstGeom prst="rect">
              <a:avLst/>
            </a:prstGeom>
            <a:noFill/>
          </p:spPr>
        </p:pic>
      </p:grpSp>
      <p:cxnSp>
        <p:nvCxnSpPr>
          <p:cNvPr id="32" name="Straight Arrow Connector 31"/>
          <p:cNvCxnSpPr/>
          <p:nvPr/>
        </p:nvCxnSpPr>
        <p:spPr bwMode="auto">
          <a:xfrm flipV="1">
            <a:off x="581745" y="3498112"/>
            <a:ext cx="2969529" cy="1405728"/>
          </a:xfrm>
          <a:prstGeom prst="straightConnector1">
            <a:avLst/>
          </a:prstGeom>
          <a:ln w="63500">
            <a:gradFill>
              <a:gsLst>
                <a:gs pos="0">
                  <a:schemeClr val="tx1">
                    <a:alpha val="0"/>
                  </a:schemeClr>
                </a:gs>
                <a:gs pos="50000">
                  <a:schemeClr val="tx1"/>
                </a:gs>
                <a:gs pos="100000">
                  <a:schemeClr val="tx1">
                    <a:alpha val="72000"/>
                  </a:schemeClr>
                </a:gs>
              </a:gsLst>
              <a:lin ang="0" scaled="0"/>
            </a:gradFill>
            <a:tailEnd type="triangle"/>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6" idx="1"/>
          </p:cNvCxnSpPr>
          <p:nvPr/>
        </p:nvCxnSpPr>
        <p:spPr bwMode="auto">
          <a:xfrm>
            <a:off x="1148158" y="2961670"/>
            <a:ext cx="2444707" cy="348408"/>
          </a:xfrm>
          <a:prstGeom prst="straightConnector1">
            <a:avLst/>
          </a:prstGeom>
          <a:ln w="63500">
            <a:gradFill>
              <a:gsLst>
                <a:gs pos="0">
                  <a:schemeClr val="tx1">
                    <a:alpha val="0"/>
                  </a:schemeClr>
                </a:gs>
                <a:gs pos="50000">
                  <a:schemeClr val="tx1"/>
                </a:gs>
                <a:gs pos="100000">
                  <a:schemeClr val="tx1">
                    <a:alpha val="72000"/>
                  </a:schemeClr>
                </a:gs>
              </a:gsLst>
              <a:lin ang="0" scaled="0"/>
            </a:gradFill>
            <a:tailEnd type="triangle"/>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pic>
        <p:nvPicPr>
          <p:cNvPr id="7" name="Picture 5" descr="\\eventsql\dvd27\Clip_Installer\DVD_ART\Artwork_Imagery\HARDWARE_IMAGERY\Illustration - Misc Hardware\Windows Vista Illustration Icons\Female User.png"/>
          <p:cNvPicPr>
            <a:picLocks noChangeAspect="1" noChangeArrowheads="1"/>
          </p:cNvPicPr>
          <p:nvPr/>
        </p:nvPicPr>
        <p:blipFill>
          <a:blip r:embed="rId7"/>
          <a:srcRect/>
          <a:stretch>
            <a:fillRect/>
          </a:stretch>
        </p:blipFill>
        <p:spPr bwMode="auto">
          <a:xfrm>
            <a:off x="83310" y="2235044"/>
            <a:ext cx="1310968" cy="1357056"/>
          </a:xfrm>
          <a:prstGeom prst="rect">
            <a:avLst/>
          </a:prstGeom>
          <a:noFill/>
        </p:spPr>
      </p:pic>
      <p:pic>
        <p:nvPicPr>
          <p:cNvPr id="8" name="Picture 6" descr="\\eventsql\dvd27\Clip_Installer\DVD_ART\Artwork_Imagery\HARDWARE_IMAGERY\Illustration - Misc Hardware\Windows Vista Illustration Icons\Generic User.png"/>
          <p:cNvPicPr>
            <a:picLocks noChangeAspect="1" noChangeArrowheads="1"/>
          </p:cNvPicPr>
          <p:nvPr/>
        </p:nvPicPr>
        <p:blipFill>
          <a:blip r:embed="rId8"/>
          <a:srcRect/>
          <a:stretch>
            <a:fillRect/>
          </a:stretch>
        </p:blipFill>
        <p:spPr bwMode="auto">
          <a:xfrm flipH="1">
            <a:off x="327301" y="4185745"/>
            <a:ext cx="871672" cy="1060808"/>
          </a:xfrm>
          <a:prstGeom prst="rect">
            <a:avLst/>
          </a:prstGeom>
          <a:noFill/>
        </p:spPr>
      </p:pic>
      <p:pic>
        <p:nvPicPr>
          <p:cNvPr id="17" name="Picture 16" descr="Application.png"/>
          <p:cNvPicPr>
            <a:picLocks noChangeAspect="1"/>
          </p:cNvPicPr>
          <p:nvPr/>
        </p:nvPicPr>
        <p:blipFill>
          <a:blip r:embed="rId9" cstate="print"/>
          <a:stretch>
            <a:fillRect/>
          </a:stretch>
        </p:blipFill>
        <p:spPr>
          <a:xfrm>
            <a:off x="757839" y="5010006"/>
            <a:ext cx="544683" cy="448819"/>
          </a:xfrm>
          <a:prstGeom prst="rect">
            <a:avLst/>
          </a:prstGeom>
          <a:ln>
            <a:solidFill>
              <a:schemeClr val="bg2"/>
            </a:solidFill>
          </a:ln>
        </p:spPr>
      </p:pic>
      <p:pic>
        <p:nvPicPr>
          <p:cNvPr id="18" name="Picture 17" descr="Application.png"/>
          <p:cNvPicPr>
            <a:picLocks noChangeAspect="1"/>
          </p:cNvPicPr>
          <p:nvPr/>
        </p:nvPicPr>
        <p:blipFill>
          <a:blip r:embed="rId9" cstate="print"/>
          <a:stretch>
            <a:fillRect/>
          </a:stretch>
        </p:blipFill>
        <p:spPr>
          <a:xfrm>
            <a:off x="905678" y="3126264"/>
            <a:ext cx="544683" cy="448819"/>
          </a:xfrm>
          <a:prstGeom prst="rect">
            <a:avLst/>
          </a:prstGeom>
          <a:ln>
            <a:solidFill>
              <a:schemeClr val="bg2"/>
            </a:solidFill>
          </a:ln>
        </p:spPr>
      </p:pic>
      <p:sp>
        <p:nvSpPr>
          <p:cNvPr id="37" name="TextBox 36"/>
          <p:cNvSpPr txBox="1"/>
          <p:nvPr/>
        </p:nvSpPr>
        <p:spPr>
          <a:xfrm>
            <a:off x="1919783" y="1128658"/>
            <a:ext cx="864419" cy="353931"/>
          </a:xfrm>
          <a:prstGeom prst="rect">
            <a:avLst/>
          </a:prstGeom>
        </p:spPr>
        <p:txBody>
          <a:bodyPr wrap="square" lIns="76187" tIns="38094" rIns="76187" bIns="38094">
            <a:spAutoFit/>
          </a:bodyPr>
          <a:lstStyle/>
          <a:p>
            <a:pPr indent="-228537" algn="ctr">
              <a:spcBef>
                <a:spcPct val="20000"/>
              </a:spcBef>
              <a:defRPr/>
            </a:pPr>
            <a:r>
              <a:rPr lang="en-US"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PSTN</a:t>
            </a:r>
            <a:endParaRPr lang="en-US" b="1" spc="-150" dirty="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endParaRPr>
          </a:p>
        </p:txBody>
      </p:sp>
      <p:sp>
        <p:nvSpPr>
          <p:cNvPr id="41" name="TextBox 40"/>
          <p:cNvSpPr txBox="1"/>
          <p:nvPr/>
        </p:nvSpPr>
        <p:spPr>
          <a:xfrm>
            <a:off x="136192" y="5448185"/>
            <a:ext cx="1679677" cy="630938"/>
          </a:xfrm>
          <a:prstGeom prst="rect">
            <a:avLst/>
          </a:prstGeom>
          <a:noFill/>
        </p:spPr>
        <p:txBody>
          <a:bodyPr wrap="square" lIns="76197" tIns="38098" rIns="76197" bIns="38098" rtlCol="0">
            <a:spAutoFit/>
          </a:bodyPr>
          <a:lstStyle/>
          <a:p>
            <a:pPr indent="-228537" algn="ctr">
              <a:spcBef>
                <a:spcPct val="20000"/>
              </a:spcBef>
              <a:defRPr/>
            </a:pPr>
            <a:r>
              <a:rPr lang="en-US"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Windows-based client</a:t>
            </a:r>
            <a:endParaRPr lang="en-US" b="1" spc="-150" dirty="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endParaRPr>
          </a:p>
        </p:txBody>
      </p:sp>
      <p:sp>
        <p:nvSpPr>
          <p:cNvPr id="42" name="TextBox 41"/>
          <p:cNvSpPr txBox="1"/>
          <p:nvPr/>
        </p:nvSpPr>
        <p:spPr>
          <a:xfrm>
            <a:off x="902360" y="2148000"/>
            <a:ext cx="1524000" cy="889470"/>
          </a:xfrm>
          <a:prstGeom prst="rect">
            <a:avLst/>
          </a:prstGeom>
          <a:noFill/>
        </p:spPr>
        <p:txBody>
          <a:bodyPr wrap="square" lIns="76197" tIns="38098" rIns="76197" bIns="38098" rtlCol="0">
            <a:spAutoFit/>
          </a:bodyPr>
          <a:lstStyle/>
          <a:p>
            <a:pPr indent="-228537" algn="ctr">
              <a:spcBef>
                <a:spcPct val="20000"/>
              </a:spcBef>
              <a:defRPr/>
            </a:pPr>
            <a:r>
              <a:rPr lang="en-US"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LM Web Access</a:t>
            </a:r>
          </a:p>
          <a:p>
            <a:pPr indent="-228537" algn="ctr">
              <a:spcBef>
                <a:spcPct val="20000"/>
              </a:spcBef>
              <a:defRPr/>
            </a:pPr>
            <a:r>
              <a:rPr lang="en-US" sz="1400" spc="-150" dirty="0" smtClean="0">
                <a:ln w="3175">
                  <a:noFill/>
                </a:ln>
                <a:cs typeface="Arial" charset="0"/>
                <a:sym typeface="Wingdings" pitchFamily="2" charset="2"/>
              </a:rPr>
              <a:t>Mac, UNIX, Windows</a:t>
            </a:r>
            <a:endParaRPr lang="en-US" sz="1400" spc="-150" dirty="0">
              <a:ln w="3175">
                <a:noFill/>
              </a:ln>
              <a:cs typeface="Arial" charset="0"/>
              <a:sym typeface="Wingdings" pitchFamily="2" charset="2"/>
            </a:endParaRPr>
          </a:p>
        </p:txBody>
      </p:sp>
      <p:grpSp>
        <p:nvGrpSpPr>
          <p:cNvPr id="10" name="Group 55"/>
          <p:cNvGrpSpPr/>
          <p:nvPr/>
        </p:nvGrpSpPr>
        <p:grpSpPr>
          <a:xfrm>
            <a:off x="7258087" y="2217244"/>
            <a:ext cx="705987" cy="478351"/>
            <a:chOff x="8386917" y="4712111"/>
            <a:chExt cx="1246730" cy="990108"/>
          </a:xfrm>
        </p:grpSpPr>
        <p:pic>
          <p:nvPicPr>
            <p:cNvPr id="1027" name="Picture 3" descr="\\eventsql\dvd27\Clip_Installer\DVD_ART\Artwork_Imagery\Shapes and Graphics\Cylinder\teal gel cylinder.png"/>
            <p:cNvPicPr>
              <a:picLocks noChangeAspect="1" noChangeArrowheads="1"/>
            </p:cNvPicPr>
            <p:nvPr/>
          </p:nvPicPr>
          <p:blipFill>
            <a:blip r:embed="rId10" cstate="print"/>
            <a:srcRect/>
            <a:stretch>
              <a:fillRect/>
            </a:stretch>
          </p:blipFill>
          <p:spPr bwMode="auto">
            <a:xfrm>
              <a:off x="8780207" y="4712111"/>
              <a:ext cx="853440" cy="822960"/>
            </a:xfrm>
            <a:prstGeom prst="rect">
              <a:avLst/>
            </a:prstGeom>
            <a:noFill/>
          </p:spPr>
        </p:pic>
        <p:pic>
          <p:nvPicPr>
            <p:cNvPr id="48" name="Picture 3" descr="\\eventsql\dvd27\Clip_Installer\DVD_ART\Artwork_Imagery\Shapes and Graphics\Cylinder\teal gel cylinder.png"/>
            <p:cNvPicPr>
              <a:picLocks noChangeAspect="1" noChangeArrowheads="1"/>
            </p:cNvPicPr>
            <p:nvPr/>
          </p:nvPicPr>
          <p:blipFill>
            <a:blip r:embed="rId10" cstate="print"/>
            <a:srcRect/>
            <a:stretch>
              <a:fillRect/>
            </a:stretch>
          </p:blipFill>
          <p:spPr bwMode="auto">
            <a:xfrm>
              <a:off x="8386917" y="4879259"/>
              <a:ext cx="853440" cy="822960"/>
            </a:xfrm>
            <a:prstGeom prst="rect">
              <a:avLst/>
            </a:prstGeom>
            <a:noFill/>
          </p:spPr>
        </p:pic>
      </p:grpSp>
      <p:pic>
        <p:nvPicPr>
          <p:cNvPr id="5" name="Picture 8" descr="\\eventsql\dvd27\Clip_Installer\DVD_ART\Artwork_Imagery\HARDWARE_IMAGERY\Illustration - Misc Hardware\Windows Security\Security Download Server.png"/>
          <p:cNvPicPr>
            <a:picLocks noChangeAspect="1" noChangeArrowheads="1"/>
          </p:cNvPicPr>
          <p:nvPr/>
        </p:nvPicPr>
        <p:blipFill>
          <a:blip r:embed="rId11" cstate="print"/>
          <a:srcRect/>
          <a:stretch>
            <a:fillRect/>
          </a:stretch>
        </p:blipFill>
        <p:spPr bwMode="auto">
          <a:xfrm>
            <a:off x="4574001" y="2887481"/>
            <a:ext cx="411333" cy="610805"/>
          </a:xfrm>
          <a:prstGeom prst="rect">
            <a:avLst/>
          </a:prstGeom>
          <a:noFill/>
        </p:spPr>
      </p:pic>
      <p:sp>
        <p:nvSpPr>
          <p:cNvPr id="108" name="TextBox 107"/>
          <p:cNvSpPr txBox="1"/>
          <p:nvPr/>
        </p:nvSpPr>
        <p:spPr>
          <a:xfrm>
            <a:off x="1951972" y="3375637"/>
            <a:ext cx="946633" cy="353931"/>
          </a:xfrm>
          <a:prstGeom prst="rect">
            <a:avLst/>
          </a:prstGeom>
        </p:spPr>
        <p:txBody>
          <a:bodyPr wrap="square" lIns="76187" tIns="38094" rIns="76187" bIns="38094">
            <a:spAutoFit/>
          </a:bodyPr>
          <a:lstStyle/>
          <a:p>
            <a:pPr indent="-228537" algn="ctr">
              <a:spcBef>
                <a:spcPct val="20000"/>
              </a:spcBef>
              <a:defRPr/>
            </a:pPr>
            <a:r>
              <a:rPr lang="en-US"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Internet</a:t>
            </a:r>
            <a:endParaRPr lang="en-US" b="1" spc="-150" dirty="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endParaRPr>
          </a:p>
        </p:txBody>
      </p:sp>
      <p:pic>
        <p:nvPicPr>
          <p:cNvPr id="16" name="Picture 7" descr="\\eventsql\dvd27\Clip_Installer\DVD_ART\Artwork_Imagery\HARDWARE_IMAGERY\Illustration - Misc Hardware\Windows Security\Security firewall.png"/>
          <p:cNvPicPr>
            <a:picLocks noChangeAspect="1" noChangeArrowheads="1"/>
          </p:cNvPicPr>
          <p:nvPr/>
        </p:nvPicPr>
        <p:blipFill>
          <a:blip r:embed="rId12" cstate="print"/>
          <a:srcRect/>
          <a:stretch>
            <a:fillRect/>
          </a:stretch>
        </p:blipFill>
        <p:spPr bwMode="auto">
          <a:xfrm>
            <a:off x="3592865" y="3104383"/>
            <a:ext cx="556310" cy="411390"/>
          </a:xfrm>
          <a:prstGeom prst="rect">
            <a:avLst/>
          </a:prstGeom>
          <a:noFill/>
        </p:spPr>
      </p:pic>
      <p:cxnSp>
        <p:nvCxnSpPr>
          <p:cNvPr id="29" name="Straight Arrow Connector 28"/>
          <p:cNvCxnSpPr/>
          <p:nvPr/>
        </p:nvCxnSpPr>
        <p:spPr bwMode="auto">
          <a:xfrm>
            <a:off x="2838893" y="1796902"/>
            <a:ext cx="1286298" cy="31898"/>
          </a:xfrm>
          <a:prstGeom prst="straightConnector1">
            <a:avLst/>
          </a:prstGeom>
          <a:ln w="63500">
            <a:gradFill>
              <a:gsLst>
                <a:gs pos="0">
                  <a:schemeClr val="tx1">
                    <a:alpha val="0"/>
                  </a:schemeClr>
                </a:gs>
                <a:gs pos="50000">
                  <a:schemeClr val="tx1"/>
                </a:gs>
                <a:gs pos="100000">
                  <a:schemeClr val="tx1">
                    <a:alpha val="72000"/>
                  </a:schemeClr>
                </a:gs>
              </a:gsLst>
              <a:lin ang="0" scaled="0"/>
            </a:gradFill>
            <a:tailEnd type="triangle"/>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pic>
        <p:nvPicPr>
          <p:cNvPr id="1026" name="Picture 2" descr="\\eventsql\dvd27\Clip_Installer\DVD_ART\Artwork_Imagery\HARDWARE_IMAGERY\Illustration - Misc Hardware\Windows Vista Illustration Icons\Telephone.png"/>
          <p:cNvPicPr>
            <a:picLocks noChangeAspect="1" noChangeArrowheads="1"/>
          </p:cNvPicPr>
          <p:nvPr/>
        </p:nvPicPr>
        <p:blipFill>
          <a:blip r:embed="rId13" cstate="print"/>
          <a:srcRect/>
          <a:stretch>
            <a:fillRect/>
          </a:stretch>
        </p:blipFill>
        <p:spPr bwMode="auto">
          <a:xfrm>
            <a:off x="1858528" y="1230330"/>
            <a:ext cx="876832" cy="876832"/>
          </a:xfrm>
          <a:prstGeom prst="rect">
            <a:avLst/>
          </a:prstGeom>
          <a:noFill/>
        </p:spPr>
      </p:pic>
      <p:graphicFrame>
        <p:nvGraphicFramePr>
          <p:cNvPr id="12" name="Object 2"/>
          <p:cNvGraphicFramePr>
            <a:graphicFrameLocks noChangeAspect="1"/>
          </p:cNvGraphicFramePr>
          <p:nvPr/>
        </p:nvGraphicFramePr>
        <p:xfrm>
          <a:off x="4075344" y="1510863"/>
          <a:ext cx="508000" cy="625475"/>
        </p:xfrm>
        <a:graphic>
          <a:graphicData uri="http://schemas.openxmlformats.org/presentationml/2006/ole">
            <p:oleObj spid="_x0000_s1026" name="Visio" r:id="rId14" imgW="306404" imgH="375514" progId="Visio.Drawing.11">
              <p:embed/>
            </p:oleObj>
          </a:graphicData>
        </a:graphic>
      </p:graphicFrame>
      <p:cxnSp>
        <p:nvCxnSpPr>
          <p:cNvPr id="66" name="Straight Arrow Connector 65"/>
          <p:cNvCxnSpPr/>
          <p:nvPr/>
        </p:nvCxnSpPr>
        <p:spPr bwMode="auto">
          <a:xfrm flipV="1">
            <a:off x="5034503" y="2930237"/>
            <a:ext cx="696197" cy="249381"/>
          </a:xfrm>
          <a:prstGeom prst="straightConnector1">
            <a:avLst/>
          </a:prstGeom>
          <a:ln w="63500">
            <a:gradFill>
              <a:gsLst>
                <a:gs pos="0">
                  <a:schemeClr val="tx1">
                    <a:alpha val="0"/>
                  </a:schemeClr>
                </a:gs>
                <a:gs pos="50000">
                  <a:schemeClr val="tx1"/>
                </a:gs>
                <a:gs pos="100000">
                  <a:schemeClr val="tx1">
                    <a:alpha val="72000"/>
                  </a:schemeClr>
                </a:gs>
              </a:gsLst>
              <a:lin ang="0" scaled="0"/>
            </a:gradFill>
            <a:tailEnd type="triangle"/>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bwMode="auto">
          <a:xfrm>
            <a:off x="6826537" y="2834862"/>
            <a:ext cx="567147" cy="12248"/>
          </a:xfrm>
          <a:prstGeom prst="straightConnector1">
            <a:avLst/>
          </a:prstGeom>
          <a:ln w="63500">
            <a:gradFill>
              <a:gsLst>
                <a:gs pos="0">
                  <a:schemeClr val="tx1">
                    <a:alpha val="0"/>
                  </a:schemeClr>
                </a:gs>
                <a:gs pos="50000">
                  <a:schemeClr val="tx1"/>
                </a:gs>
                <a:gs pos="100000">
                  <a:schemeClr val="tx1">
                    <a:alpha val="72000"/>
                  </a:schemeClr>
                </a:gs>
              </a:gsLst>
              <a:lin ang="0" scaled="0"/>
            </a:gradFill>
            <a:tailEnd type="triangle"/>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bwMode="auto">
          <a:xfrm>
            <a:off x="4526288" y="1905266"/>
            <a:ext cx="1194018" cy="443079"/>
          </a:xfrm>
          <a:prstGeom prst="straightConnector1">
            <a:avLst/>
          </a:prstGeom>
          <a:ln w="63500">
            <a:gradFill>
              <a:gsLst>
                <a:gs pos="0">
                  <a:schemeClr val="tx1">
                    <a:alpha val="0"/>
                  </a:schemeClr>
                </a:gs>
                <a:gs pos="50000">
                  <a:schemeClr val="tx1"/>
                </a:gs>
                <a:gs pos="100000">
                  <a:schemeClr val="tx1">
                    <a:alpha val="72000"/>
                  </a:schemeClr>
                </a:gs>
              </a:gsLst>
              <a:lin ang="0" scaled="0"/>
            </a:gradFill>
            <a:tailEnd type="triangle"/>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5142493" y="1649837"/>
            <a:ext cx="2492735" cy="307777"/>
          </a:xfrm>
          <a:prstGeom prst="rect">
            <a:avLst/>
          </a:prstGeom>
        </p:spPr>
        <p:txBody>
          <a:bodyPr wrap="none">
            <a:spAutoFit/>
          </a:bodyPr>
          <a:lstStyle/>
          <a:p>
            <a:pPr indent="-228537" algn="ctr">
              <a:spcBef>
                <a:spcPct val="20000"/>
              </a:spcBef>
              <a:defRPr/>
            </a:pPr>
            <a:r>
              <a:rPr lang="en-US" sz="1400" spc="-100" dirty="0" smtClean="0">
                <a:ln w="3175">
                  <a:noFill/>
                </a:ln>
                <a:cs typeface="Arial" charset="0"/>
                <a:sym typeface="Wingdings" pitchFamily="2" charset="2"/>
              </a:rPr>
              <a:t>Virginia | California | Singapore | UK</a:t>
            </a:r>
            <a:endParaRPr lang="en-US" sz="1400" spc="-100" dirty="0">
              <a:ln w="3175">
                <a:noFill/>
              </a:ln>
              <a:cs typeface="Arial" charset="0"/>
              <a:sym typeface="Wingdings" pitchFamily="2" charset="2"/>
            </a:endParaRPr>
          </a:p>
        </p:txBody>
      </p:sp>
      <p:sp>
        <p:nvSpPr>
          <p:cNvPr id="82" name="Rounded Rectangle 81"/>
          <p:cNvSpPr/>
          <p:nvPr/>
        </p:nvSpPr>
        <p:spPr bwMode="auto">
          <a:xfrm>
            <a:off x="3875809" y="3965454"/>
            <a:ext cx="5026102" cy="2338086"/>
          </a:xfrm>
          <a:prstGeom prst="roundRect">
            <a:avLst>
              <a:gd name="adj" fmla="val 10990"/>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400" dirty="0" smtClean="0">
              <a:latin typeface="Segoe" pitchFamily="34" charset="0"/>
            </a:endParaRPr>
          </a:p>
        </p:txBody>
      </p:sp>
      <p:grpSp>
        <p:nvGrpSpPr>
          <p:cNvPr id="86" name="Group 20"/>
          <p:cNvGrpSpPr/>
          <p:nvPr/>
        </p:nvGrpSpPr>
        <p:grpSpPr>
          <a:xfrm>
            <a:off x="6019489" y="4659571"/>
            <a:ext cx="807805" cy="1125035"/>
            <a:chOff x="5031104" y="4458530"/>
            <a:chExt cx="1865673" cy="1972720"/>
          </a:xfrm>
        </p:grpSpPr>
        <p:pic>
          <p:nvPicPr>
            <p:cNvPr id="87" name="Picture 38" descr="Server sm"/>
            <p:cNvPicPr>
              <a:picLocks noChangeAspect="1" noChangeArrowheads="1"/>
            </p:cNvPicPr>
            <p:nvPr/>
          </p:nvPicPr>
          <p:blipFill>
            <a:blip r:embed="rId6"/>
            <a:srcRect/>
            <a:stretch>
              <a:fillRect/>
            </a:stretch>
          </p:blipFill>
          <p:spPr bwMode="auto">
            <a:xfrm>
              <a:off x="5031104" y="4458530"/>
              <a:ext cx="990600" cy="1451610"/>
            </a:xfrm>
            <a:prstGeom prst="rect">
              <a:avLst/>
            </a:prstGeom>
            <a:noFill/>
          </p:spPr>
        </p:pic>
        <p:pic>
          <p:nvPicPr>
            <p:cNvPr id="88" name="Picture 38" descr="Server sm"/>
            <p:cNvPicPr>
              <a:picLocks noChangeAspect="1" noChangeArrowheads="1"/>
            </p:cNvPicPr>
            <p:nvPr/>
          </p:nvPicPr>
          <p:blipFill>
            <a:blip r:embed="rId6"/>
            <a:srcRect/>
            <a:stretch>
              <a:fillRect/>
            </a:stretch>
          </p:blipFill>
          <p:spPr bwMode="auto">
            <a:xfrm>
              <a:off x="5463725" y="4714170"/>
              <a:ext cx="990600" cy="1451610"/>
            </a:xfrm>
            <a:prstGeom prst="rect">
              <a:avLst/>
            </a:prstGeom>
            <a:noFill/>
          </p:spPr>
        </p:pic>
        <p:pic>
          <p:nvPicPr>
            <p:cNvPr id="89" name="Picture 38" descr="Server sm"/>
            <p:cNvPicPr>
              <a:picLocks noChangeAspect="1" noChangeArrowheads="1"/>
            </p:cNvPicPr>
            <p:nvPr/>
          </p:nvPicPr>
          <p:blipFill>
            <a:blip r:embed="rId6"/>
            <a:srcRect/>
            <a:stretch>
              <a:fillRect/>
            </a:stretch>
          </p:blipFill>
          <p:spPr bwMode="auto">
            <a:xfrm>
              <a:off x="5906177" y="4979640"/>
              <a:ext cx="990600" cy="1451610"/>
            </a:xfrm>
            <a:prstGeom prst="rect">
              <a:avLst/>
            </a:prstGeom>
            <a:noFill/>
          </p:spPr>
        </p:pic>
      </p:grpSp>
      <p:pic>
        <p:nvPicPr>
          <p:cNvPr id="94" name="Picture 5"/>
          <p:cNvPicPr>
            <a:picLocks noChangeAspect="1" noChangeArrowheads="1"/>
          </p:cNvPicPr>
          <p:nvPr/>
        </p:nvPicPr>
        <p:blipFill>
          <a:blip r:embed="rId15"/>
          <a:srcRect/>
          <a:stretch>
            <a:fillRect/>
          </a:stretch>
        </p:blipFill>
        <p:spPr bwMode="auto">
          <a:xfrm>
            <a:off x="4104120" y="4159971"/>
            <a:ext cx="738043" cy="653476"/>
          </a:xfrm>
          <a:prstGeom prst="rect">
            <a:avLst/>
          </a:prstGeom>
          <a:noFill/>
          <a:ln w="12700">
            <a:noFill/>
            <a:miter lim="800000"/>
            <a:headEnd/>
            <a:tailEnd/>
          </a:ln>
        </p:spPr>
      </p:pic>
      <p:grpSp>
        <p:nvGrpSpPr>
          <p:cNvPr id="95" name="Group 54"/>
          <p:cNvGrpSpPr/>
          <p:nvPr/>
        </p:nvGrpSpPr>
        <p:grpSpPr>
          <a:xfrm>
            <a:off x="7306826" y="5153891"/>
            <a:ext cx="679253" cy="571842"/>
            <a:chOff x="8386917" y="3222524"/>
            <a:chExt cx="1246730" cy="1063850"/>
          </a:xfrm>
        </p:grpSpPr>
        <p:pic>
          <p:nvPicPr>
            <p:cNvPr id="96" name="Picture 4" descr="\\eventsql\dvd27\Clip_Installer\DVD_ART\Artwork_Imagery\Shapes and Graphics\Cylinder\orange gel cylinder.png"/>
            <p:cNvPicPr>
              <a:picLocks noChangeAspect="1" noChangeArrowheads="1"/>
            </p:cNvPicPr>
            <p:nvPr/>
          </p:nvPicPr>
          <p:blipFill>
            <a:blip r:embed="rId16" cstate="print"/>
            <a:srcRect/>
            <a:stretch>
              <a:fillRect/>
            </a:stretch>
          </p:blipFill>
          <p:spPr bwMode="auto">
            <a:xfrm>
              <a:off x="8780207" y="3222524"/>
              <a:ext cx="853440" cy="822960"/>
            </a:xfrm>
            <a:prstGeom prst="rect">
              <a:avLst/>
            </a:prstGeom>
            <a:noFill/>
          </p:spPr>
        </p:pic>
        <p:pic>
          <p:nvPicPr>
            <p:cNvPr id="97" name="Picture 4" descr="\\eventsql\dvd27\Clip_Installer\DVD_ART\Artwork_Imagery\Shapes and Graphics\Cylinder\orange gel cylinder.png"/>
            <p:cNvPicPr>
              <a:picLocks noChangeAspect="1" noChangeArrowheads="1"/>
            </p:cNvPicPr>
            <p:nvPr/>
          </p:nvPicPr>
          <p:blipFill>
            <a:blip r:embed="rId16" cstate="print"/>
            <a:srcRect/>
            <a:stretch>
              <a:fillRect/>
            </a:stretch>
          </p:blipFill>
          <p:spPr bwMode="auto">
            <a:xfrm>
              <a:off x="8386917" y="3463414"/>
              <a:ext cx="853440" cy="822960"/>
            </a:xfrm>
            <a:prstGeom prst="rect">
              <a:avLst/>
            </a:prstGeom>
            <a:noFill/>
          </p:spPr>
        </p:pic>
      </p:grpSp>
      <p:grpSp>
        <p:nvGrpSpPr>
          <p:cNvPr id="98" name="Group 43"/>
          <p:cNvGrpSpPr>
            <a:grpSpLocks/>
          </p:cNvGrpSpPr>
          <p:nvPr/>
        </p:nvGrpSpPr>
        <p:grpSpPr bwMode="auto">
          <a:xfrm>
            <a:off x="4211159" y="5352796"/>
            <a:ext cx="542925" cy="857250"/>
            <a:chOff x="4294895" y="3459978"/>
            <a:chExt cx="543435" cy="856648"/>
          </a:xfrm>
        </p:grpSpPr>
        <p:pic>
          <p:nvPicPr>
            <p:cNvPr id="99" name="Picture 91" descr="ISAS - firewall sm"/>
            <p:cNvPicPr>
              <a:picLocks noChangeAspect="1" noChangeArrowheads="1"/>
            </p:cNvPicPr>
            <p:nvPr/>
          </p:nvPicPr>
          <p:blipFill>
            <a:blip r:embed="rId17"/>
            <a:srcRect/>
            <a:stretch>
              <a:fillRect/>
            </a:stretch>
          </p:blipFill>
          <p:spPr bwMode="auto">
            <a:xfrm>
              <a:off x="4294895" y="3459978"/>
              <a:ext cx="543435" cy="856648"/>
            </a:xfrm>
            <a:prstGeom prst="rect">
              <a:avLst/>
            </a:prstGeom>
            <a:noFill/>
            <a:ln w="9525">
              <a:noFill/>
              <a:miter lim="800000"/>
              <a:headEnd/>
              <a:tailEnd/>
            </a:ln>
          </p:spPr>
        </p:pic>
        <p:pic>
          <p:nvPicPr>
            <p:cNvPr id="100" name="Picture 11"/>
            <p:cNvPicPr>
              <a:picLocks noChangeAspect="1" noChangeArrowheads="1"/>
            </p:cNvPicPr>
            <p:nvPr/>
          </p:nvPicPr>
          <p:blipFill>
            <a:blip r:embed="rId18"/>
            <a:srcRect/>
            <a:stretch>
              <a:fillRect/>
            </a:stretch>
          </p:blipFill>
          <p:spPr bwMode="auto">
            <a:xfrm>
              <a:off x="4527611" y="3737499"/>
              <a:ext cx="228600" cy="161925"/>
            </a:xfrm>
            <a:prstGeom prst="rect">
              <a:avLst/>
            </a:prstGeom>
            <a:noFill/>
            <a:ln w="9525">
              <a:noFill/>
              <a:miter lim="800000"/>
              <a:headEnd/>
              <a:tailEnd/>
            </a:ln>
          </p:spPr>
        </p:pic>
      </p:grpSp>
      <p:cxnSp>
        <p:nvCxnSpPr>
          <p:cNvPr id="101" name="Straight Arrow Connector 100"/>
          <p:cNvCxnSpPr/>
          <p:nvPr/>
        </p:nvCxnSpPr>
        <p:spPr bwMode="auto">
          <a:xfrm>
            <a:off x="1080655" y="5174672"/>
            <a:ext cx="3066043" cy="609440"/>
          </a:xfrm>
          <a:prstGeom prst="straightConnector1">
            <a:avLst/>
          </a:prstGeom>
          <a:ln w="63500">
            <a:gradFill>
              <a:gsLst>
                <a:gs pos="0">
                  <a:schemeClr val="tx1">
                    <a:alpha val="0"/>
                  </a:schemeClr>
                </a:gs>
                <a:gs pos="50000">
                  <a:schemeClr val="tx1"/>
                </a:gs>
                <a:gs pos="100000">
                  <a:schemeClr val="tx1">
                    <a:alpha val="72000"/>
                  </a:schemeClr>
                </a:gs>
              </a:gsLst>
              <a:lin ang="0" scaled="0"/>
            </a:gradFill>
            <a:tailEnd type="triangle"/>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bwMode="auto">
          <a:xfrm flipV="1">
            <a:off x="4837814" y="5475767"/>
            <a:ext cx="967563" cy="255182"/>
          </a:xfrm>
          <a:prstGeom prst="straightConnector1">
            <a:avLst/>
          </a:prstGeom>
          <a:ln w="63500">
            <a:gradFill>
              <a:gsLst>
                <a:gs pos="0">
                  <a:schemeClr val="tx1">
                    <a:alpha val="0"/>
                  </a:schemeClr>
                </a:gs>
                <a:gs pos="50000">
                  <a:schemeClr val="tx1"/>
                </a:gs>
                <a:gs pos="100000">
                  <a:schemeClr val="tx1">
                    <a:alpha val="72000"/>
                  </a:schemeClr>
                </a:gs>
              </a:gsLst>
              <a:lin ang="0" scaled="0"/>
            </a:gradFill>
            <a:tailEnd type="triangle"/>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grpSp>
        <p:nvGrpSpPr>
          <p:cNvPr id="115" name="Group 54"/>
          <p:cNvGrpSpPr/>
          <p:nvPr/>
        </p:nvGrpSpPr>
        <p:grpSpPr>
          <a:xfrm>
            <a:off x="7284821" y="2843647"/>
            <a:ext cx="679253" cy="571842"/>
            <a:chOff x="8386917" y="3222524"/>
            <a:chExt cx="1246730" cy="1063850"/>
          </a:xfrm>
        </p:grpSpPr>
        <p:pic>
          <p:nvPicPr>
            <p:cNvPr id="116" name="Picture 4" descr="\\eventsql\dvd27\Clip_Installer\DVD_ART\Artwork_Imagery\Shapes and Graphics\Cylinder\orange gel cylinder.png"/>
            <p:cNvPicPr>
              <a:picLocks noChangeAspect="1" noChangeArrowheads="1"/>
            </p:cNvPicPr>
            <p:nvPr/>
          </p:nvPicPr>
          <p:blipFill>
            <a:blip r:embed="rId16" cstate="print"/>
            <a:srcRect/>
            <a:stretch>
              <a:fillRect/>
            </a:stretch>
          </p:blipFill>
          <p:spPr bwMode="auto">
            <a:xfrm>
              <a:off x="8780207" y="3222524"/>
              <a:ext cx="853440" cy="822960"/>
            </a:xfrm>
            <a:prstGeom prst="rect">
              <a:avLst/>
            </a:prstGeom>
            <a:noFill/>
          </p:spPr>
        </p:pic>
        <p:pic>
          <p:nvPicPr>
            <p:cNvPr id="117" name="Picture 4" descr="\\eventsql\dvd27\Clip_Installer\DVD_ART\Artwork_Imagery\Shapes and Graphics\Cylinder\orange gel cylinder.png"/>
            <p:cNvPicPr>
              <a:picLocks noChangeAspect="1" noChangeArrowheads="1"/>
            </p:cNvPicPr>
            <p:nvPr/>
          </p:nvPicPr>
          <p:blipFill>
            <a:blip r:embed="rId16" cstate="print"/>
            <a:srcRect/>
            <a:stretch>
              <a:fillRect/>
            </a:stretch>
          </p:blipFill>
          <p:spPr bwMode="auto">
            <a:xfrm>
              <a:off x="8386917" y="3463414"/>
              <a:ext cx="853440" cy="822960"/>
            </a:xfrm>
            <a:prstGeom prst="rect">
              <a:avLst/>
            </a:prstGeom>
            <a:noFill/>
          </p:spPr>
        </p:pic>
      </p:grpSp>
      <p:sp>
        <p:nvSpPr>
          <p:cNvPr id="127" name="TextBox 126"/>
          <p:cNvSpPr txBox="1"/>
          <p:nvPr/>
        </p:nvSpPr>
        <p:spPr>
          <a:xfrm>
            <a:off x="3826299" y="2077155"/>
            <a:ext cx="1021893" cy="550908"/>
          </a:xfrm>
          <a:prstGeom prst="rect">
            <a:avLst/>
          </a:prstGeom>
        </p:spPr>
        <p:txBody>
          <a:bodyPr wrap="square" lIns="76187" tIns="38094" rIns="76187" bIns="38094">
            <a:spAutoFit/>
          </a:bodyPr>
          <a:lstStyle/>
          <a:p>
            <a:pPr indent="-228537" algn="ctr">
              <a:spcBef>
                <a:spcPct val="20000"/>
              </a:spcBef>
              <a:defRPr/>
            </a:pPr>
            <a:r>
              <a:rPr lang="en-US" sz="1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PSTN </a:t>
            </a:r>
          </a:p>
          <a:p>
            <a:pPr indent="-228537" algn="ctr">
              <a:spcBef>
                <a:spcPct val="20000"/>
              </a:spcBef>
              <a:defRPr/>
            </a:pPr>
            <a:r>
              <a:rPr lang="en-US" sz="1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Gateway</a:t>
            </a:r>
            <a:endParaRPr lang="en-US" sz="1400" b="1" spc="-150" dirty="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endParaRPr>
          </a:p>
        </p:txBody>
      </p:sp>
      <p:sp>
        <p:nvSpPr>
          <p:cNvPr id="128" name="TextBox 127"/>
          <p:cNvSpPr txBox="1"/>
          <p:nvPr/>
        </p:nvSpPr>
        <p:spPr>
          <a:xfrm>
            <a:off x="7821718" y="2296574"/>
            <a:ext cx="1064423" cy="292376"/>
          </a:xfrm>
          <a:prstGeom prst="rect">
            <a:avLst/>
          </a:prstGeom>
        </p:spPr>
        <p:txBody>
          <a:bodyPr wrap="square" lIns="76187" tIns="38094" rIns="76187" bIns="38094">
            <a:spAutoFit/>
          </a:bodyPr>
          <a:lstStyle/>
          <a:p>
            <a:pPr indent="-228537" algn="ctr">
              <a:spcBef>
                <a:spcPct val="20000"/>
              </a:spcBef>
              <a:defRPr/>
            </a:pPr>
            <a:r>
              <a:rPr lang="en-US" sz="1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Recordings</a:t>
            </a:r>
            <a:endParaRPr lang="en-US" sz="1400" b="1" spc="-150" dirty="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endParaRPr>
          </a:p>
        </p:txBody>
      </p:sp>
      <p:sp>
        <p:nvSpPr>
          <p:cNvPr id="129" name="TextBox 128"/>
          <p:cNvSpPr txBox="1"/>
          <p:nvPr/>
        </p:nvSpPr>
        <p:spPr>
          <a:xfrm>
            <a:off x="7654450" y="2795348"/>
            <a:ext cx="1273547" cy="550908"/>
          </a:xfrm>
          <a:prstGeom prst="rect">
            <a:avLst/>
          </a:prstGeom>
        </p:spPr>
        <p:txBody>
          <a:bodyPr wrap="square" lIns="76187" tIns="38094" rIns="76187" bIns="38094">
            <a:spAutoFit/>
          </a:bodyPr>
          <a:lstStyle/>
          <a:p>
            <a:pPr indent="-228537" algn="ctr">
              <a:spcBef>
                <a:spcPct val="20000"/>
              </a:spcBef>
              <a:defRPr/>
            </a:pPr>
            <a:r>
              <a:rPr lang="en-US" sz="1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Meeting </a:t>
            </a:r>
          </a:p>
          <a:p>
            <a:pPr indent="-228537" algn="ctr">
              <a:spcBef>
                <a:spcPct val="20000"/>
              </a:spcBef>
              <a:defRPr/>
            </a:pPr>
            <a:r>
              <a:rPr lang="en-US" sz="1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Content</a:t>
            </a:r>
            <a:endParaRPr lang="en-US" sz="1400" b="1" spc="-150" dirty="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endParaRPr>
          </a:p>
        </p:txBody>
      </p:sp>
      <p:sp>
        <p:nvSpPr>
          <p:cNvPr id="130" name="TextBox 129"/>
          <p:cNvSpPr txBox="1"/>
          <p:nvPr/>
        </p:nvSpPr>
        <p:spPr>
          <a:xfrm>
            <a:off x="7776022" y="5161306"/>
            <a:ext cx="1064423" cy="550908"/>
          </a:xfrm>
          <a:prstGeom prst="rect">
            <a:avLst/>
          </a:prstGeom>
        </p:spPr>
        <p:txBody>
          <a:bodyPr wrap="square" lIns="76187" tIns="38094" rIns="76187" bIns="38094">
            <a:spAutoFit/>
          </a:bodyPr>
          <a:lstStyle/>
          <a:p>
            <a:pPr indent="-228537" algn="ctr">
              <a:spcBef>
                <a:spcPct val="20000"/>
              </a:spcBef>
              <a:defRPr/>
            </a:pPr>
            <a:r>
              <a:rPr lang="en-US" sz="1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Meeting </a:t>
            </a:r>
          </a:p>
          <a:p>
            <a:pPr indent="-228537" algn="ctr">
              <a:spcBef>
                <a:spcPct val="20000"/>
              </a:spcBef>
              <a:defRPr/>
            </a:pPr>
            <a:r>
              <a:rPr lang="en-US" sz="1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Content</a:t>
            </a:r>
            <a:endParaRPr lang="en-US" sz="1400" b="1" spc="-150" dirty="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endParaRPr>
          </a:p>
        </p:txBody>
      </p:sp>
      <p:cxnSp>
        <p:nvCxnSpPr>
          <p:cNvPr id="131" name="Straight Arrow Connector 130"/>
          <p:cNvCxnSpPr/>
          <p:nvPr/>
        </p:nvCxnSpPr>
        <p:spPr bwMode="auto">
          <a:xfrm>
            <a:off x="6840913" y="5225286"/>
            <a:ext cx="555581" cy="1588"/>
          </a:xfrm>
          <a:prstGeom prst="straightConnector1">
            <a:avLst/>
          </a:prstGeom>
          <a:ln w="63500">
            <a:gradFill>
              <a:gsLst>
                <a:gs pos="0">
                  <a:schemeClr val="tx1">
                    <a:alpha val="0"/>
                  </a:schemeClr>
                </a:gs>
                <a:gs pos="50000">
                  <a:schemeClr val="tx1"/>
                </a:gs>
                <a:gs pos="100000">
                  <a:schemeClr val="tx1">
                    <a:alpha val="72000"/>
                  </a:schemeClr>
                </a:gs>
              </a:gsLst>
              <a:lin ang="0" scaled="0"/>
            </a:gradFill>
            <a:tailEnd type="triangle"/>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bwMode="auto">
          <a:xfrm flipV="1">
            <a:off x="4193729" y="3304309"/>
            <a:ext cx="373183" cy="25853"/>
          </a:xfrm>
          <a:prstGeom prst="straightConnector1">
            <a:avLst/>
          </a:prstGeom>
          <a:ln w="63500">
            <a:gradFill>
              <a:gsLst>
                <a:gs pos="0">
                  <a:schemeClr val="tx1">
                    <a:alpha val="0"/>
                  </a:schemeClr>
                </a:gs>
                <a:gs pos="50000">
                  <a:schemeClr val="tx1"/>
                </a:gs>
                <a:gs pos="100000">
                  <a:schemeClr val="tx1">
                    <a:alpha val="72000"/>
                  </a:schemeClr>
                </a:gs>
              </a:gsLst>
              <a:lin ang="0" scaled="0"/>
            </a:gradFill>
            <a:tailEnd type="triangle"/>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5617589" y="3165945"/>
            <a:ext cx="1611604" cy="507819"/>
          </a:xfrm>
          <a:prstGeom prst="rect">
            <a:avLst/>
          </a:prstGeom>
        </p:spPr>
        <p:txBody>
          <a:bodyPr wrap="square" lIns="76187" tIns="38094" rIns="76187" bIns="38094">
            <a:spAutoFit/>
          </a:bodyPr>
          <a:lstStyle/>
          <a:p>
            <a:pPr indent="-228537" algn="ctr">
              <a:spcBef>
                <a:spcPct val="20000"/>
              </a:spcBef>
              <a:defRPr/>
            </a:pPr>
            <a:r>
              <a:rPr lang="en-US" sz="1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Conferencing Servers (“MCUs”)</a:t>
            </a:r>
            <a:endParaRPr lang="en-US" sz="1400" b="1" spc="-150" dirty="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endParaRPr>
          </a:p>
        </p:txBody>
      </p:sp>
      <p:sp>
        <p:nvSpPr>
          <p:cNvPr id="147" name="TextBox 146"/>
          <p:cNvSpPr txBox="1"/>
          <p:nvPr/>
        </p:nvSpPr>
        <p:spPr>
          <a:xfrm>
            <a:off x="5617589" y="5697863"/>
            <a:ext cx="1611604" cy="507819"/>
          </a:xfrm>
          <a:prstGeom prst="rect">
            <a:avLst/>
          </a:prstGeom>
        </p:spPr>
        <p:txBody>
          <a:bodyPr wrap="square" lIns="76187" tIns="38094" rIns="76187" bIns="38094">
            <a:spAutoFit/>
          </a:bodyPr>
          <a:lstStyle/>
          <a:p>
            <a:pPr indent="-228537" algn="ctr">
              <a:spcBef>
                <a:spcPct val="20000"/>
              </a:spcBef>
              <a:defRPr/>
            </a:pPr>
            <a:r>
              <a:rPr lang="en-US" sz="1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Conferencing Servers (“MCUs”)</a:t>
            </a:r>
            <a:endParaRPr lang="en-US" sz="1400" b="1" spc="-150" dirty="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endParaRPr>
          </a:p>
        </p:txBody>
      </p:sp>
      <p:sp>
        <p:nvSpPr>
          <p:cNvPr id="148" name="TextBox 147"/>
          <p:cNvSpPr txBox="1"/>
          <p:nvPr/>
        </p:nvSpPr>
        <p:spPr>
          <a:xfrm>
            <a:off x="4428554" y="3971630"/>
            <a:ext cx="3920613" cy="353931"/>
          </a:xfrm>
          <a:prstGeom prst="rect">
            <a:avLst/>
          </a:prstGeom>
        </p:spPr>
        <p:txBody>
          <a:bodyPr wrap="square" lIns="76187" tIns="38094" rIns="76187" bIns="38094">
            <a:spAutoFit/>
          </a:bodyPr>
          <a:lstStyle/>
          <a:p>
            <a:pPr indent="-228537" algn="ctr">
              <a:spcBef>
                <a:spcPct val="20000"/>
              </a:spcBef>
              <a:defRPr/>
            </a:pPr>
            <a:r>
              <a:rPr lang="en-US"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Corporate Data Center</a:t>
            </a:r>
          </a:p>
        </p:txBody>
      </p:sp>
      <p:sp>
        <p:nvSpPr>
          <p:cNvPr id="149" name="TextBox 148"/>
          <p:cNvSpPr txBox="1"/>
          <p:nvPr/>
        </p:nvSpPr>
        <p:spPr>
          <a:xfrm>
            <a:off x="3874795" y="4807708"/>
            <a:ext cx="1372615" cy="292376"/>
          </a:xfrm>
          <a:prstGeom prst="rect">
            <a:avLst/>
          </a:prstGeom>
        </p:spPr>
        <p:txBody>
          <a:bodyPr wrap="square" lIns="76187" tIns="38094" rIns="76187" bIns="38094">
            <a:spAutoFit/>
          </a:bodyPr>
          <a:lstStyle/>
          <a:p>
            <a:pPr indent="-228537" algn="ctr">
              <a:spcBef>
                <a:spcPct val="20000"/>
              </a:spcBef>
              <a:defRPr/>
            </a:pPr>
            <a:r>
              <a:rPr lang="en-US" sz="1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Active Directory</a:t>
            </a:r>
            <a:endParaRPr lang="en-US" sz="1400" b="1" spc="-150" dirty="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endParaRPr>
          </a:p>
        </p:txBody>
      </p:sp>
      <p:graphicFrame>
        <p:nvGraphicFramePr>
          <p:cNvPr id="150" name="Table 149"/>
          <p:cNvGraphicFramePr>
            <a:graphicFrameLocks noGrp="1"/>
          </p:cNvGraphicFramePr>
          <p:nvPr/>
        </p:nvGraphicFramePr>
        <p:xfrm>
          <a:off x="2414799" y="4171840"/>
          <a:ext cx="1357101" cy="1149192"/>
        </p:xfrm>
        <a:graphic>
          <a:graphicData uri="http://schemas.openxmlformats.org/drawingml/2006/table">
            <a:tbl>
              <a:tblPr firstRow="1" bandRow="1">
                <a:tableStyleId>{5940675A-B579-460E-94D1-54222C63F5DA}</a:tableStyleId>
              </a:tblPr>
              <a:tblGrid>
                <a:gridCol w="910292"/>
                <a:gridCol w="446809"/>
              </a:tblGrid>
              <a:tr h="191532">
                <a:tc gridSpan="2">
                  <a:txBody>
                    <a:bodyPr/>
                    <a:lstStyle/>
                    <a:p>
                      <a:r>
                        <a:rPr lang="en-US" sz="900" b="0" u="sng" dirty="0" smtClean="0">
                          <a:solidFill>
                            <a:schemeClr val="tx1"/>
                          </a:solidFill>
                        </a:rPr>
                        <a:t>Bandwidth (kbps)</a:t>
                      </a:r>
                      <a:endParaRPr lang="en-US" sz="900" b="0" u="sng"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900" b="1"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91532">
                <a:tc>
                  <a:txBody>
                    <a:bodyPr/>
                    <a:lstStyle/>
                    <a:p>
                      <a:r>
                        <a:rPr lang="en-US" sz="900" b="0" dirty="0" smtClean="0">
                          <a:solidFill>
                            <a:schemeClr val="tx1"/>
                          </a:solidFill>
                        </a:rPr>
                        <a:t>Slides</a:t>
                      </a:r>
                      <a:endParaRPr lang="en-US" sz="900" b="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b="0" dirty="0" smtClean="0">
                          <a:solidFill>
                            <a:schemeClr val="tx1"/>
                          </a:solidFill>
                        </a:rPr>
                        <a:t>56</a:t>
                      </a:r>
                      <a:endParaRPr lang="en-US" sz="900" b="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91532">
                <a:tc>
                  <a:txBody>
                    <a:bodyPr/>
                    <a:lstStyle/>
                    <a:p>
                      <a:r>
                        <a:rPr lang="en-US" sz="900" b="0" dirty="0" smtClean="0">
                          <a:solidFill>
                            <a:schemeClr val="tx1"/>
                          </a:solidFill>
                        </a:rPr>
                        <a:t>App. Sharing</a:t>
                      </a:r>
                      <a:endParaRPr lang="en-US" sz="900" b="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b="0" dirty="0" smtClean="0">
                          <a:solidFill>
                            <a:schemeClr val="tx1"/>
                          </a:solidFill>
                        </a:rPr>
                        <a:t>120</a:t>
                      </a:r>
                      <a:endParaRPr lang="en-US" sz="900" b="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91532">
                <a:tc>
                  <a:txBody>
                    <a:bodyPr/>
                    <a:lstStyle/>
                    <a:p>
                      <a:r>
                        <a:rPr lang="en-US" sz="900" b="0" dirty="0" smtClean="0">
                          <a:solidFill>
                            <a:schemeClr val="tx1"/>
                          </a:solidFill>
                        </a:rPr>
                        <a:t>Voip</a:t>
                      </a:r>
                      <a:endParaRPr lang="en-US" sz="900" b="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b="0" dirty="0" smtClean="0">
                          <a:solidFill>
                            <a:schemeClr val="tx1"/>
                          </a:solidFill>
                        </a:rPr>
                        <a:t>80</a:t>
                      </a:r>
                      <a:endParaRPr lang="en-US" sz="900" b="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91532">
                <a:tc>
                  <a:txBody>
                    <a:bodyPr/>
                    <a:lstStyle/>
                    <a:p>
                      <a:r>
                        <a:rPr lang="en-US" sz="900" b="0" dirty="0" smtClean="0">
                          <a:solidFill>
                            <a:schemeClr val="tx1"/>
                          </a:solidFill>
                        </a:rPr>
                        <a:t>Webcam</a:t>
                      </a:r>
                      <a:endParaRPr lang="en-US" sz="900" b="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b="0" dirty="0" smtClean="0">
                          <a:solidFill>
                            <a:schemeClr val="tx1"/>
                          </a:solidFill>
                        </a:rPr>
                        <a:t>350</a:t>
                      </a:r>
                      <a:endParaRPr lang="en-US" sz="900" b="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91532">
                <a:tc>
                  <a:txBody>
                    <a:bodyPr/>
                    <a:lstStyle/>
                    <a:p>
                      <a:r>
                        <a:rPr lang="en-US" sz="900" b="0" dirty="0" smtClean="0">
                          <a:solidFill>
                            <a:schemeClr val="tx1"/>
                          </a:solidFill>
                        </a:rPr>
                        <a:t>RoundTable</a:t>
                      </a:r>
                      <a:endParaRPr lang="en-US" sz="900" b="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b="0" dirty="0" smtClean="0">
                          <a:solidFill>
                            <a:schemeClr val="tx1"/>
                          </a:solidFill>
                        </a:rPr>
                        <a:t>350</a:t>
                      </a:r>
                      <a:endParaRPr lang="en-US" sz="900" b="0" dirty="0">
                        <a:solidFill>
                          <a:schemeClr val="tx1"/>
                        </a:solidFill>
                      </a:endParaRPr>
                    </a:p>
                  </a:txBody>
                  <a:tcPr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60" name="Rounded Rectangle 159"/>
          <p:cNvSpPr/>
          <p:nvPr/>
        </p:nvSpPr>
        <p:spPr>
          <a:xfrm>
            <a:off x="6473089" y="4533086"/>
            <a:ext cx="1485900" cy="259773"/>
          </a:xfrm>
          <a:prstGeom prst="round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508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sym typeface="Wingdings" pitchFamily="2" charset="2"/>
            </a:endParaRPr>
          </a:p>
        </p:txBody>
      </p:sp>
      <p:sp>
        <p:nvSpPr>
          <p:cNvPr id="161" name="TextBox 160"/>
          <p:cNvSpPr txBox="1"/>
          <p:nvPr/>
        </p:nvSpPr>
        <p:spPr>
          <a:xfrm>
            <a:off x="6455636" y="4534252"/>
            <a:ext cx="1555307" cy="246217"/>
          </a:xfrm>
          <a:prstGeom prst="rect">
            <a:avLst/>
          </a:prstGeom>
          <a:noFill/>
        </p:spPr>
        <p:txBody>
          <a:bodyPr wrap="square" lIns="76197" tIns="38098" rIns="76197" bIns="38098" rtlCol="0">
            <a:spAutoFit/>
          </a:bodyPr>
          <a:lstStyle/>
          <a:p>
            <a:pPr algn="ctr"/>
            <a:r>
              <a:rPr lang="en-US" sz="1100" b="1" dirty="0" smtClean="0">
                <a:solidFill>
                  <a:schemeClr val="bg1"/>
                </a:solidFill>
              </a:rPr>
              <a:t>Up-to 250 Attendees</a:t>
            </a:r>
            <a:endParaRPr lang="en-US" sz="1100" b="1" dirty="0">
              <a:solidFill>
                <a:schemeClr val="bg1"/>
              </a:solidFill>
            </a:endParaRPr>
          </a:p>
        </p:txBody>
      </p:sp>
      <p:sp>
        <p:nvSpPr>
          <p:cNvPr id="162" name="TextBox 161"/>
          <p:cNvSpPr txBox="1"/>
          <p:nvPr/>
        </p:nvSpPr>
        <p:spPr>
          <a:xfrm>
            <a:off x="6335882" y="1936024"/>
            <a:ext cx="1735417" cy="243918"/>
          </a:xfrm>
          <a:prstGeom prst="rect">
            <a:avLst/>
          </a:prstGeom>
          <a:noFill/>
        </p:spPr>
        <p:txBody>
          <a:bodyPr wrap="square" lIns="76197" tIns="38098" rIns="76197" bIns="38098" rtlCol="0">
            <a:spAutoFit/>
          </a:bodyPr>
          <a:lstStyle/>
          <a:p>
            <a:pPr algn="ctr"/>
            <a:r>
              <a:rPr lang="en-US" sz="1100" b="1" dirty="0" smtClean="0">
                <a:solidFill>
                  <a:schemeClr val="bg1"/>
                </a:solidFill>
              </a:rPr>
              <a:t>Up-to 1,250 Attendees</a:t>
            </a:r>
            <a:endParaRPr lang="en-US" sz="1100" b="1" dirty="0">
              <a:solidFill>
                <a:schemeClr val="bg1"/>
              </a:solidFill>
            </a:endParaRPr>
          </a:p>
        </p:txBody>
      </p:sp>
      <p:cxnSp>
        <p:nvCxnSpPr>
          <p:cNvPr id="165" name="Straight Arrow Connector 164"/>
          <p:cNvCxnSpPr/>
          <p:nvPr/>
        </p:nvCxnSpPr>
        <p:spPr bwMode="auto">
          <a:xfrm rot="5400000" flipH="1" flipV="1">
            <a:off x="4732506" y="3130317"/>
            <a:ext cx="1218832" cy="1144990"/>
          </a:xfrm>
          <a:prstGeom prst="straightConnector1">
            <a:avLst/>
          </a:prstGeom>
          <a:ln w="38100">
            <a:gradFill>
              <a:gsLst>
                <a:gs pos="0">
                  <a:schemeClr val="tx1">
                    <a:alpha val="0"/>
                  </a:schemeClr>
                </a:gs>
                <a:gs pos="50000">
                  <a:schemeClr val="tx1"/>
                </a:gs>
                <a:gs pos="100000">
                  <a:schemeClr val="tx1">
                    <a:alpha val="72000"/>
                  </a:schemeClr>
                </a:gs>
              </a:gsLst>
              <a:lin ang="0" scaled="0"/>
            </a:gradFill>
            <a:prstDash val="sysDot"/>
            <a:headEnd type="triangle"/>
            <a:tailEnd type="triangle"/>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bwMode="auto">
          <a:xfrm rot="10800000">
            <a:off x="4935683" y="4582391"/>
            <a:ext cx="862445" cy="207818"/>
          </a:xfrm>
          <a:prstGeom prst="straightConnector1">
            <a:avLst/>
          </a:prstGeom>
          <a:ln w="38100">
            <a:gradFill>
              <a:gsLst>
                <a:gs pos="0">
                  <a:schemeClr val="tx1">
                    <a:alpha val="0"/>
                  </a:schemeClr>
                </a:gs>
                <a:gs pos="50000">
                  <a:schemeClr val="tx1"/>
                </a:gs>
                <a:gs pos="100000">
                  <a:schemeClr val="tx1">
                    <a:alpha val="72000"/>
                  </a:schemeClr>
                </a:gs>
              </a:gsLst>
              <a:lin ang="0" scaled="0"/>
            </a:gradFill>
            <a:prstDash val="sysDot"/>
            <a:headEnd type="triangle"/>
            <a:tailEnd type="triangle"/>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sp>
        <p:nvSpPr>
          <p:cNvPr id="172" name="TextBox 171"/>
          <p:cNvSpPr txBox="1"/>
          <p:nvPr/>
        </p:nvSpPr>
        <p:spPr>
          <a:xfrm>
            <a:off x="3829766" y="5105582"/>
            <a:ext cx="1372615" cy="292376"/>
          </a:xfrm>
          <a:prstGeom prst="rect">
            <a:avLst/>
          </a:prstGeom>
        </p:spPr>
        <p:txBody>
          <a:bodyPr wrap="square" lIns="76187" tIns="38094" rIns="76187" bIns="38094">
            <a:spAutoFit/>
          </a:bodyPr>
          <a:lstStyle/>
          <a:p>
            <a:pPr indent="-228537" algn="ctr">
              <a:spcBef>
                <a:spcPct val="20000"/>
              </a:spcBef>
              <a:defRPr/>
            </a:pPr>
            <a:r>
              <a:rPr lang="en-US" sz="1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Edge Servers</a:t>
            </a:r>
            <a:endParaRPr lang="en-US" sz="1400" b="1" spc="-150" dirty="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endParaRPr>
          </a:p>
        </p:txBody>
      </p:sp>
      <p:sp>
        <p:nvSpPr>
          <p:cNvPr id="173" name="TextBox 172"/>
          <p:cNvSpPr txBox="1"/>
          <p:nvPr/>
        </p:nvSpPr>
        <p:spPr>
          <a:xfrm>
            <a:off x="4158811" y="3408396"/>
            <a:ext cx="1372615" cy="292376"/>
          </a:xfrm>
          <a:prstGeom prst="rect">
            <a:avLst/>
          </a:prstGeom>
        </p:spPr>
        <p:txBody>
          <a:bodyPr wrap="square" lIns="76187" tIns="38094" rIns="76187" bIns="38094">
            <a:spAutoFit/>
          </a:bodyPr>
          <a:lstStyle/>
          <a:p>
            <a:pPr indent="-228537" algn="ctr">
              <a:spcBef>
                <a:spcPct val="20000"/>
              </a:spcBef>
              <a:defRPr/>
            </a:pPr>
            <a:r>
              <a:rPr lang="en-US" sz="1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Virus Scanning</a:t>
            </a:r>
            <a:endParaRPr lang="en-US" sz="1400" b="1" spc="-150" dirty="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endParaRPr>
          </a:p>
        </p:txBody>
      </p:sp>
      <p:sp>
        <p:nvSpPr>
          <p:cNvPr id="174" name="Rectangle 173"/>
          <p:cNvSpPr/>
          <p:nvPr/>
        </p:nvSpPr>
        <p:spPr>
          <a:xfrm>
            <a:off x="5286763" y="4233709"/>
            <a:ext cx="2204194" cy="307777"/>
          </a:xfrm>
          <a:prstGeom prst="rect">
            <a:avLst/>
          </a:prstGeom>
        </p:spPr>
        <p:txBody>
          <a:bodyPr wrap="none">
            <a:spAutoFit/>
          </a:bodyPr>
          <a:lstStyle/>
          <a:p>
            <a:pPr indent="-228537" algn="ctr">
              <a:spcBef>
                <a:spcPct val="20000"/>
              </a:spcBef>
              <a:defRPr/>
            </a:pPr>
            <a:r>
              <a:rPr lang="en-US" sz="1400" spc="-100" dirty="0" smtClean="0">
                <a:ln w="3175">
                  <a:noFill/>
                </a:ln>
                <a:cs typeface="Arial" charset="0"/>
                <a:sym typeface="Wingdings" pitchFamily="2" charset="2"/>
              </a:rPr>
              <a:t>Office Communications Server</a:t>
            </a:r>
            <a:endParaRPr lang="en-US" sz="1400" spc="-100" dirty="0">
              <a:ln w="3175">
                <a:noFill/>
              </a:ln>
              <a:cs typeface="Arial" charset="0"/>
              <a:sym typeface="Wingdings" pitchFamily="2" charset="2"/>
            </a:endParaRPr>
          </a:p>
        </p:txBody>
      </p:sp>
      <p:sp>
        <p:nvSpPr>
          <p:cNvPr id="73" name="TextBox 1026063"/>
          <p:cNvSpPr txBox="1">
            <a:spLocks noChangeArrowheads="1"/>
          </p:cNvSpPr>
          <p:nvPr/>
        </p:nvSpPr>
        <p:spPr bwMode="auto">
          <a:xfrm>
            <a:off x="6955202" y="220663"/>
            <a:ext cx="1820498" cy="830997"/>
          </a:xfrm>
          <a:prstGeom prst="rect">
            <a:avLst/>
          </a:prstGeom>
          <a:noFill/>
          <a:ln w="9525">
            <a:noFill/>
            <a:miter lim="800000"/>
            <a:headEnd/>
            <a:tailEnd/>
          </a:ln>
        </p:spPr>
        <p:txBody>
          <a:bodyPr wrap="none">
            <a:spAutoFit/>
          </a:bodyPr>
          <a:lstStyle/>
          <a:p>
            <a:pPr algn="r">
              <a:defRPr/>
            </a:pPr>
            <a:r>
              <a:rPr lang="en-US" sz="2400" i="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Conferencing</a:t>
            </a:r>
          </a:p>
          <a:p>
            <a:pPr algn="r">
              <a:defRPr/>
            </a:pPr>
            <a:r>
              <a:rPr lang="en-US" sz="2400" i="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Choice</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8300" y="220663"/>
            <a:ext cx="8382000" cy="609398"/>
          </a:xfrm>
        </p:spPr>
        <p:txBody>
          <a:bodyPr/>
          <a:lstStyle/>
          <a:p>
            <a:r>
              <a:rPr lang="en-US" sz="4400" dirty="0" smtClean="0"/>
              <a:t>RoundTable Requirements</a:t>
            </a:r>
            <a:endParaRPr lang="en-US" sz="4400" dirty="0"/>
          </a:p>
        </p:txBody>
      </p:sp>
      <p:sp>
        <p:nvSpPr>
          <p:cNvPr id="6" name="TextBox 1026063"/>
          <p:cNvSpPr txBox="1">
            <a:spLocks noChangeArrowheads="1"/>
          </p:cNvSpPr>
          <p:nvPr/>
        </p:nvSpPr>
        <p:spPr bwMode="auto">
          <a:xfrm>
            <a:off x="6955202" y="220663"/>
            <a:ext cx="1820498" cy="861774"/>
          </a:xfrm>
          <a:prstGeom prst="rect">
            <a:avLst/>
          </a:prstGeom>
          <a:noFill/>
          <a:ln w="9525">
            <a:noFill/>
            <a:miter lim="800000"/>
            <a:headEnd/>
            <a:tailEnd/>
          </a:ln>
        </p:spPr>
        <p:txBody>
          <a:bodyPr wrap="none">
            <a:spAutoFit/>
          </a:bodyPr>
          <a:lstStyle/>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Conferencing</a:t>
            </a:r>
          </a:p>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Choice</a:t>
            </a:r>
          </a:p>
        </p:txBody>
      </p:sp>
      <p:sp>
        <p:nvSpPr>
          <p:cNvPr id="32" name="Round Same Side Corner Rectangle 31"/>
          <p:cNvSpPr/>
          <p:nvPr/>
        </p:nvSpPr>
        <p:spPr>
          <a:xfrm rot="5400000">
            <a:off x="5330939" y="2348106"/>
            <a:ext cx="1154560" cy="6077118"/>
          </a:xfrm>
          <a:prstGeom prst="round2Same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flat" dir="t"/>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33" name="Round Same Side Corner Rectangle 12"/>
          <p:cNvSpPr/>
          <p:nvPr/>
        </p:nvSpPr>
        <p:spPr>
          <a:xfrm>
            <a:off x="2966941" y="4865746"/>
            <a:ext cx="6128420" cy="104183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For configuration and software updates use</a:t>
            </a:r>
          </a:p>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OCS 2007 Software Update Service for remote devices</a:t>
            </a:r>
          </a:p>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RoundTable Device Management Tool for local devices</a:t>
            </a:r>
          </a:p>
        </p:txBody>
      </p:sp>
      <p:grpSp>
        <p:nvGrpSpPr>
          <p:cNvPr id="34" name="Group 33"/>
          <p:cNvGrpSpPr/>
          <p:nvPr/>
        </p:nvGrpSpPr>
        <p:grpSpPr>
          <a:xfrm>
            <a:off x="368301" y="4633147"/>
            <a:ext cx="2539977" cy="1456370"/>
            <a:chOff x="0" y="3626864"/>
            <a:chExt cx="3182112" cy="1725832"/>
          </a:xfrm>
          <a:scene3d>
            <a:camera prst="orthographicFront"/>
            <a:lightRig rig="flat" dir="t"/>
          </a:scene3d>
        </p:grpSpPr>
        <p:sp>
          <p:nvSpPr>
            <p:cNvPr id="35" name="Rounded Rectangle 34"/>
            <p:cNvSpPr/>
            <p:nvPr/>
          </p:nvSpPr>
          <p:spPr>
            <a:xfrm>
              <a:off x="0" y="3626864"/>
              <a:ext cx="3182112" cy="172583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36" name="Rounded Rectangle 14"/>
            <p:cNvSpPr/>
            <p:nvPr/>
          </p:nvSpPr>
          <p:spPr>
            <a:xfrm>
              <a:off x="84248" y="3711112"/>
              <a:ext cx="3013616" cy="15573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endParaRPr lang="en-US" sz="3200" b="1" i="1" kern="1200" dirty="0" smtClean="0"/>
            </a:p>
          </p:txBody>
        </p:sp>
      </p:grpSp>
      <p:sp>
        <p:nvSpPr>
          <p:cNvPr id="38" name="Round Same Side Corner Rectangle 37"/>
          <p:cNvSpPr/>
          <p:nvPr/>
        </p:nvSpPr>
        <p:spPr>
          <a:xfrm rot="5400000">
            <a:off x="5327938" y="712006"/>
            <a:ext cx="1154560" cy="6083816"/>
          </a:xfrm>
          <a:prstGeom prst="round2Same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flat" dir="t"/>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39" name="Round Same Side Corner Rectangle 8"/>
          <p:cNvSpPr/>
          <p:nvPr/>
        </p:nvSpPr>
        <p:spPr>
          <a:xfrm>
            <a:off x="2960592" y="3232995"/>
            <a:ext cx="6128420" cy="104183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Use satellite microphones on tables larger than 15 x10 ft.</a:t>
            </a:r>
          </a:p>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Use indirect fluorescent or ambient lighting</a:t>
            </a:r>
          </a:p>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Use neutral wall coloring</a:t>
            </a:r>
          </a:p>
        </p:txBody>
      </p:sp>
      <p:grpSp>
        <p:nvGrpSpPr>
          <p:cNvPr id="40" name="Group 39"/>
          <p:cNvGrpSpPr/>
          <p:nvPr/>
        </p:nvGrpSpPr>
        <p:grpSpPr>
          <a:xfrm>
            <a:off x="361952" y="3025728"/>
            <a:ext cx="2539977" cy="1456370"/>
            <a:chOff x="0" y="1814739"/>
            <a:chExt cx="3182112" cy="1725832"/>
          </a:xfrm>
          <a:scene3d>
            <a:camera prst="orthographicFront"/>
            <a:lightRig rig="flat" dir="t"/>
          </a:scene3d>
        </p:grpSpPr>
        <p:sp>
          <p:nvSpPr>
            <p:cNvPr id="41" name="Rounded Rectangle 40"/>
            <p:cNvSpPr/>
            <p:nvPr/>
          </p:nvSpPr>
          <p:spPr>
            <a:xfrm>
              <a:off x="0" y="1814739"/>
              <a:ext cx="3182112" cy="1725832"/>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42" name="Rounded Rectangle 10"/>
            <p:cNvSpPr/>
            <p:nvPr/>
          </p:nvSpPr>
          <p:spPr>
            <a:xfrm>
              <a:off x="84248" y="1898987"/>
              <a:ext cx="3013616" cy="15573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endParaRPr lang="en-US" sz="3200" i="1" kern="1200" dirty="0"/>
            </a:p>
          </p:txBody>
        </p:sp>
      </p:grpSp>
      <p:sp>
        <p:nvSpPr>
          <p:cNvPr id="44" name="Round Same Side Corner Rectangle 43"/>
          <p:cNvSpPr/>
          <p:nvPr/>
        </p:nvSpPr>
        <p:spPr>
          <a:xfrm rot="5400000">
            <a:off x="5319438" y="-889038"/>
            <a:ext cx="1154560" cy="6066547"/>
          </a:xfrm>
          <a:prstGeom prst="round2Same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flat" dir="t"/>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45" name="Round Same Side Corner Rectangle 4"/>
          <p:cNvSpPr/>
          <p:nvPr/>
        </p:nvSpPr>
        <p:spPr>
          <a:xfrm>
            <a:off x="2960726" y="1623317"/>
            <a:ext cx="5896554" cy="104183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770" tIns="32385" rIns="64770" bIns="32385" numCol="1" spcCol="1270" anchor="ctr" anchorCtr="0">
            <a:noAutofit/>
          </a:bodyPr>
          <a:lstStyle/>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Maximum room size of 25 ft. x 15 ft. x 10 ft.</a:t>
            </a:r>
          </a:p>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Connect to analog phone line for PSTN bridging</a:t>
            </a:r>
          </a:p>
          <a:p>
            <a:pPr marL="282575" lvl="1" indent="-282575" defTabSz="914363">
              <a:lnSpc>
                <a:spcPct val="90000"/>
              </a:lnSpc>
              <a:spcBef>
                <a:spcPct val="20000"/>
              </a:spcBef>
              <a:spcAft>
                <a:spcPct val="15000"/>
              </a:spcAft>
              <a:buClr>
                <a:schemeClr val="tx2"/>
              </a:buClr>
              <a:buSzPct val="80000"/>
              <a:buBlip>
                <a:blip r:embed="rId3"/>
              </a:buBlip>
            </a:pPr>
            <a:r>
              <a:rPr lang="en-US" sz="1600" dirty="0" smtClean="0">
                <a:solidFill>
                  <a:schemeClr val="tx1"/>
                </a:solidFill>
                <a:sym typeface="Wingdings" pitchFamily="2" charset="2"/>
              </a:rPr>
              <a:t>Connect to PC with Ethernet cable</a:t>
            </a:r>
          </a:p>
        </p:txBody>
      </p:sp>
      <p:grpSp>
        <p:nvGrpSpPr>
          <p:cNvPr id="46" name="Group 45"/>
          <p:cNvGrpSpPr/>
          <p:nvPr/>
        </p:nvGrpSpPr>
        <p:grpSpPr>
          <a:xfrm>
            <a:off x="358866" y="1416050"/>
            <a:ext cx="2539977" cy="1456370"/>
            <a:chOff x="0" y="0"/>
            <a:chExt cx="3182112" cy="1725832"/>
          </a:xfrm>
          <a:scene3d>
            <a:camera prst="orthographicFront"/>
            <a:lightRig rig="flat" dir="t"/>
          </a:scene3d>
        </p:grpSpPr>
        <p:sp>
          <p:nvSpPr>
            <p:cNvPr id="47" name="Rounded Rectangle 46"/>
            <p:cNvSpPr/>
            <p:nvPr/>
          </p:nvSpPr>
          <p:spPr>
            <a:xfrm>
              <a:off x="0" y="0"/>
              <a:ext cx="3182112" cy="1725832"/>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sp>
        <p:sp>
          <p:nvSpPr>
            <p:cNvPr id="48" name="Rounded Rectangle 6"/>
            <p:cNvSpPr/>
            <p:nvPr/>
          </p:nvSpPr>
          <p:spPr>
            <a:xfrm>
              <a:off x="569913" y="394929"/>
              <a:ext cx="1947604" cy="94138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t>Room</a:t>
              </a:r>
              <a:endParaRPr lang="en-US" sz="3200" kern="1200" dirty="0"/>
            </a:p>
          </p:txBody>
        </p:sp>
      </p:grpSp>
      <p:sp>
        <p:nvSpPr>
          <p:cNvPr id="50" name="Rounded Rectangle 6"/>
          <p:cNvSpPr/>
          <p:nvPr/>
        </p:nvSpPr>
        <p:spPr>
          <a:xfrm>
            <a:off x="392419" y="3332952"/>
            <a:ext cx="2484783" cy="7944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2800" kern="1200" dirty="0" smtClean="0"/>
              <a:t>Acoustics </a:t>
            </a:r>
            <a:br>
              <a:rPr lang="en-US" sz="2800" kern="1200" dirty="0" smtClean="0"/>
            </a:br>
            <a:r>
              <a:rPr lang="en-US" sz="2800" kern="1200" dirty="0" smtClean="0"/>
              <a:t>and Lighting</a:t>
            </a:r>
            <a:endParaRPr lang="en-US" sz="2800" kern="1200" dirty="0"/>
          </a:p>
        </p:txBody>
      </p:sp>
      <p:sp>
        <p:nvSpPr>
          <p:cNvPr id="51" name="Rounded Rectangle 6"/>
          <p:cNvSpPr/>
          <p:nvPr/>
        </p:nvSpPr>
        <p:spPr>
          <a:xfrm>
            <a:off x="392419" y="4953030"/>
            <a:ext cx="2474843" cy="79440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2800" kern="1200" dirty="0" smtClean="0"/>
              <a:t>Management</a:t>
            </a:r>
            <a:endParaRPr lang="en-US" sz="2800" kern="12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blackGray">
          <a:xfrm>
            <a:off x="443753" y="1926292"/>
            <a:ext cx="8014447"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Microsoft’s Web Conferencing offerings</a:t>
            </a:r>
          </a:p>
        </p:txBody>
      </p:sp>
      <p:sp>
        <p:nvSpPr>
          <p:cNvPr id="18" name="Rounded Rectangle 17"/>
          <p:cNvSpPr/>
          <p:nvPr/>
        </p:nvSpPr>
        <p:spPr bwMode="blackGray">
          <a:xfrm>
            <a:off x="443753" y="2779732"/>
            <a:ext cx="8014447"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Capabilities of Microsoft’s Web Conferencing products</a:t>
            </a:r>
          </a:p>
        </p:txBody>
      </p:sp>
      <p:sp>
        <p:nvSpPr>
          <p:cNvPr id="20" name="Rounded Rectangle 19"/>
          <p:cNvSpPr/>
          <p:nvPr/>
        </p:nvSpPr>
        <p:spPr bwMode="blackGray">
          <a:xfrm>
            <a:off x="443753" y="3633172"/>
            <a:ext cx="8014447"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Evaluation criteria for on-premise, hosted, or hybrid deployments</a:t>
            </a:r>
          </a:p>
        </p:txBody>
      </p:sp>
      <p:sp>
        <p:nvSpPr>
          <p:cNvPr id="21" name="Rounded Rectangle 20"/>
          <p:cNvSpPr/>
          <p:nvPr/>
        </p:nvSpPr>
        <p:spPr bwMode="blackGray">
          <a:xfrm>
            <a:off x="443753" y="4486612"/>
            <a:ext cx="8014447"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Conferencing system requirements</a:t>
            </a:r>
          </a:p>
        </p:txBody>
      </p:sp>
      <p:sp>
        <p:nvSpPr>
          <p:cNvPr id="11" name="Title 10"/>
          <p:cNvSpPr>
            <a:spLocks noGrp="1"/>
          </p:cNvSpPr>
          <p:nvPr>
            <p:ph type="title"/>
          </p:nvPr>
        </p:nvSpPr>
        <p:spPr>
          <a:xfrm>
            <a:off x="368300" y="220663"/>
            <a:ext cx="8382000" cy="1163395"/>
          </a:xfrm>
        </p:spPr>
        <p:txBody>
          <a:bodyPr/>
          <a:lstStyle/>
          <a:p>
            <a:r>
              <a:rPr smtClean="0">
                <a:ln>
                  <a:noFill/>
                </a:ln>
              </a:rPr>
              <a:t>Key Takeaways</a:t>
            </a:r>
            <a:br>
              <a:rPr smtClean="0">
                <a:ln>
                  <a:noFill/>
                </a:ln>
              </a:rPr>
            </a:br>
            <a:r>
              <a:rPr sz="3600">
                <a:solidFill>
                  <a:schemeClr val="accent1">
                    <a:lumMod val="20000"/>
                    <a:lumOff val="80000"/>
                  </a:schemeClr>
                </a:solidFill>
              </a:rPr>
              <a:t>In this session you learned </a:t>
            </a:r>
            <a:r>
              <a:rPr sz="3600" smtClean="0">
                <a:solidFill>
                  <a:schemeClr val="accent1">
                    <a:lumMod val="20000"/>
                    <a:lumOff val="80000"/>
                  </a:schemeClr>
                </a:solidFill>
              </a:rPr>
              <a:t>about…</a:t>
            </a:r>
            <a:endParaRPr lang="en-US"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smtClean="0"/>
              <a:t>Q&amp;A</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blackGray">
          <a:xfrm>
            <a:off x="443753" y="1926292"/>
            <a:ext cx="8014447" cy="77724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Sign up for Office Live Meeting Trial</a:t>
            </a:r>
          </a:p>
          <a:p>
            <a:pPr marL="0" lvl="1" defTabSz="1096963" fontAlgn="base">
              <a:lnSpc>
                <a:spcPct val="90000"/>
              </a:lnSpc>
              <a:spcBef>
                <a:spcPct val="0"/>
              </a:spcBef>
              <a:spcAft>
                <a:spcPct val="0"/>
              </a:spcAft>
              <a:defRPr/>
            </a:pPr>
            <a:r>
              <a:rPr lang="en-US" sz="2000" dirty="0" smtClean="0">
                <a:solidFill>
                  <a:schemeClr val="tx1"/>
                </a:solidFill>
                <a:latin typeface="Segoe" pitchFamily="34" charset="0"/>
                <a:hlinkClick r:id="rId3"/>
              </a:rPr>
              <a:t>www.livemeeting.com/trial/</a:t>
            </a:r>
            <a:endParaRPr lang="en-US" sz="2000" dirty="0" smtClean="0">
              <a:solidFill>
                <a:schemeClr val="tx1"/>
              </a:solidFill>
              <a:latin typeface="Segoe" pitchFamily="34" charset="0"/>
            </a:endParaRPr>
          </a:p>
        </p:txBody>
      </p:sp>
      <p:sp>
        <p:nvSpPr>
          <p:cNvPr id="14" name="Rounded Rectangle 13"/>
          <p:cNvSpPr/>
          <p:nvPr/>
        </p:nvSpPr>
        <p:spPr bwMode="blackGray">
          <a:xfrm>
            <a:off x="443753" y="3633172"/>
            <a:ext cx="8014447" cy="77724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lnSpc>
                <a:spcPct val="90000"/>
              </a:lnSpc>
              <a:spcBef>
                <a:spcPct val="0"/>
              </a:spcBef>
              <a:spcAft>
                <a:spcPct val="0"/>
              </a:spcAft>
              <a:defRPr/>
            </a:pPr>
            <a:r>
              <a:rPr lang="en-US" sz="2000" dirty="0" smtClean="0">
                <a:solidFill>
                  <a:schemeClr val="tx1"/>
                </a:solidFill>
                <a:latin typeface="Segoe" pitchFamily="34" charset="0"/>
              </a:rPr>
              <a:t>Visit the OCS 2007 Tech Center</a:t>
            </a:r>
          </a:p>
          <a:p>
            <a:pPr marL="0" lvl="1" defTabSz="1096963" fontAlgn="base">
              <a:lnSpc>
                <a:spcPct val="90000"/>
              </a:lnSpc>
              <a:spcBef>
                <a:spcPct val="0"/>
              </a:spcBef>
              <a:spcAft>
                <a:spcPct val="0"/>
              </a:spcAft>
              <a:defRPr/>
            </a:pPr>
            <a:r>
              <a:rPr lang="en-US" sz="2000" smtClean="0">
                <a:solidFill>
                  <a:schemeClr val="tx1"/>
                </a:solidFill>
                <a:latin typeface="Segoe" pitchFamily="34" charset="0"/>
                <a:hlinkClick r:id="rId4"/>
              </a:rPr>
              <a:t>http://technet.microsoft.com</a:t>
            </a:r>
            <a:endParaRPr lang="en-US" sz="2000" dirty="0" smtClean="0">
              <a:solidFill>
                <a:schemeClr val="tx1"/>
              </a:solidFill>
              <a:latin typeface="Segoe" pitchFamily="34" charset="0"/>
            </a:endParaRPr>
          </a:p>
        </p:txBody>
      </p:sp>
      <p:sp>
        <p:nvSpPr>
          <p:cNvPr id="7" name="Rounded Rectangle 6"/>
          <p:cNvSpPr/>
          <p:nvPr/>
        </p:nvSpPr>
        <p:spPr bwMode="blackGray">
          <a:xfrm>
            <a:off x="443753" y="2779732"/>
            <a:ext cx="8014447" cy="777240"/>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lvl="1" defTabSz="1096963" fontAlgn="base">
              <a:lnSpc>
                <a:spcPct val="90000"/>
              </a:lnSpc>
              <a:spcBef>
                <a:spcPct val="0"/>
              </a:spcBef>
              <a:spcAft>
                <a:spcPct val="0"/>
              </a:spcAft>
              <a:defRPr/>
            </a:pPr>
            <a:r>
              <a:rPr lang="en-US" sz="2000" dirty="0" smtClean="0">
                <a:solidFill>
                  <a:schemeClr val="tx1"/>
                </a:solidFill>
                <a:latin typeface="Segoe" pitchFamily="34" charset="0"/>
              </a:rPr>
              <a:t>View Office Live Meeting demo videos</a:t>
            </a:r>
          </a:p>
          <a:p>
            <a:pPr marL="0" lvl="1" defTabSz="1096963" fontAlgn="base">
              <a:lnSpc>
                <a:spcPct val="90000"/>
              </a:lnSpc>
              <a:spcBef>
                <a:spcPct val="0"/>
              </a:spcBef>
              <a:spcAft>
                <a:spcPct val="0"/>
              </a:spcAft>
              <a:defRPr/>
            </a:pPr>
            <a:r>
              <a:rPr lang="en-US" sz="2000" dirty="0" smtClean="0">
                <a:solidFill>
                  <a:schemeClr val="tx1"/>
                </a:solidFill>
                <a:latin typeface="Segoe" pitchFamily="34" charset="0"/>
                <a:hlinkClick r:id="rId5"/>
              </a:rPr>
              <a:t>http://www.microsoft.com/uc/products/livehosted.mspx</a:t>
            </a:r>
            <a:endParaRPr lang="en-US" sz="2000" dirty="0" smtClean="0">
              <a:solidFill>
                <a:schemeClr val="tx1"/>
              </a:solidFill>
              <a:latin typeface="Segoe" pitchFamily="34" charset="0"/>
            </a:endParaRPr>
          </a:p>
        </p:txBody>
      </p:sp>
      <p:sp>
        <p:nvSpPr>
          <p:cNvPr id="6" name="Rectangle 2"/>
          <p:cNvSpPr>
            <a:spLocks noGrp="1" noChangeArrowheads="1"/>
          </p:cNvSpPr>
          <p:nvPr>
            <p:ph type="title"/>
          </p:nvPr>
        </p:nvSpPr>
        <p:spPr>
          <a:noFill/>
          <a:ln/>
        </p:spPr>
        <p:txBody>
          <a:bodyPr/>
          <a:lstStyle/>
          <a:p>
            <a:r>
              <a:rPr smtClean="0">
                <a:ln>
                  <a:noFill/>
                </a:ln>
              </a:rPr>
              <a:t>Resources</a:t>
            </a:r>
            <a:endParaRPr>
              <a:ln>
                <a:noFill/>
              </a:ln>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81" name="Picture 13" descr="12951_UC_PPT_Back_BPIO"/>
          <p:cNvPicPr>
            <a:picLocks noChangeAspect="1" noChangeArrowheads="1"/>
          </p:cNvPicPr>
          <p:nvPr/>
        </p:nvPicPr>
        <p:blipFill>
          <a:blip r:embed="rId3"/>
          <a:srcRect/>
          <a:stretch>
            <a:fillRect/>
          </a:stretch>
        </p:blipFill>
        <p:spPr bwMode="auto">
          <a:xfrm>
            <a:off x="0" y="0"/>
            <a:ext cx="9145588" cy="6859588"/>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p:nvPicPr>
        <p:blipFill>
          <a:blip r:embed="rId2"/>
          <a:srcRect/>
          <a:stretch>
            <a:fillRect/>
          </a:stretch>
        </p:blipFill>
        <p:spPr bwMode="black">
          <a:xfrm>
            <a:off x="1602053" y="2787386"/>
            <a:ext cx="5939896" cy="1283229"/>
          </a:xfrm>
          <a:prstGeom prst="rect">
            <a:avLst/>
          </a:prstGeom>
          <a:noFill/>
        </p:spPr>
      </p:pic>
      <p:sp>
        <p:nvSpPr>
          <p:cNvPr id="3" name="Text Box 3"/>
          <p:cNvSpPr txBox="1">
            <a:spLocks noChangeArrowheads="1"/>
          </p:cNvSpPr>
          <p:nvPr/>
        </p:nvSpPr>
        <p:spPr bwMode="blackWhite">
          <a:xfrm>
            <a:off x="381000" y="6083573"/>
            <a:ext cx="8382000" cy="630928"/>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r>
              <a:rPr lang="en-US" sz="700" dirty="0" smtClean="0">
                <a:latin typeface="Segoe" pitchFamily="34" charset="0"/>
                <a:cs typeface="Arial" charset="0"/>
              </a:rPr>
              <a:t>. </a:t>
            </a:r>
            <a:r>
              <a:rPr lang="en-US" sz="700" dirty="0" smtClean="0"/>
              <a:t>This document may contain information related to pre-release software, which may be substantially modified before its first commercial release. Accordingly, the information may not accurately describe or reflect the software product when first commercially released.</a:t>
            </a:r>
            <a:endParaRPr lang="en-US" sz="700" dirty="0">
              <a:latin typeface="Segoe"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blackGray">
          <a:xfrm>
            <a:off x="368300" y="1898595"/>
            <a:ext cx="8014447"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400" dirty="0" smtClean="0">
                <a:solidFill>
                  <a:schemeClr val="tx1"/>
                </a:solidFill>
                <a:latin typeface="Segoe" pitchFamily="34" charset="0"/>
              </a:rPr>
              <a:t>Microsoft’s Web Conferencing offerings</a:t>
            </a:r>
          </a:p>
        </p:txBody>
      </p:sp>
      <p:sp>
        <p:nvSpPr>
          <p:cNvPr id="18" name="Rounded Rectangle 17"/>
          <p:cNvSpPr/>
          <p:nvPr/>
        </p:nvSpPr>
        <p:spPr bwMode="blackGray">
          <a:xfrm>
            <a:off x="368300" y="2752035"/>
            <a:ext cx="8014447"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400" dirty="0" smtClean="0">
                <a:solidFill>
                  <a:schemeClr val="tx1"/>
                </a:solidFill>
                <a:latin typeface="Segoe" pitchFamily="34" charset="0"/>
              </a:rPr>
              <a:t>Capabilities of Microsoft’s Web Conferencing products</a:t>
            </a:r>
          </a:p>
        </p:txBody>
      </p:sp>
      <p:sp>
        <p:nvSpPr>
          <p:cNvPr id="20" name="Rounded Rectangle 19"/>
          <p:cNvSpPr/>
          <p:nvPr/>
        </p:nvSpPr>
        <p:spPr bwMode="blackGray">
          <a:xfrm>
            <a:off x="368300" y="3605475"/>
            <a:ext cx="8014447"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400" dirty="0" smtClean="0">
                <a:solidFill>
                  <a:schemeClr val="tx1"/>
                </a:solidFill>
                <a:latin typeface="Segoe" pitchFamily="34" charset="0"/>
              </a:rPr>
              <a:t>On-premise, hosted, and hybrid deployments</a:t>
            </a:r>
          </a:p>
        </p:txBody>
      </p:sp>
      <p:sp>
        <p:nvSpPr>
          <p:cNvPr id="21" name="Rounded Rectangle 20"/>
          <p:cNvSpPr/>
          <p:nvPr/>
        </p:nvSpPr>
        <p:spPr bwMode="blackGray">
          <a:xfrm>
            <a:off x="368300" y="4458915"/>
            <a:ext cx="8014447" cy="775445"/>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400" dirty="0" smtClean="0">
                <a:solidFill>
                  <a:schemeClr val="tx1"/>
                </a:solidFill>
                <a:latin typeface="Segoe" pitchFamily="34" charset="0"/>
              </a:rPr>
              <a:t>Conferencing system requirements</a:t>
            </a:r>
          </a:p>
        </p:txBody>
      </p:sp>
      <p:sp>
        <p:nvSpPr>
          <p:cNvPr id="11" name="Title 10"/>
          <p:cNvSpPr>
            <a:spLocks noGrp="1"/>
          </p:cNvSpPr>
          <p:nvPr>
            <p:ph type="title"/>
          </p:nvPr>
        </p:nvSpPr>
        <p:spPr>
          <a:xfrm>
            <a:off x="381000" y="381000"/>
            <a:ext cx="8382000" cy="1052596"/>
          </a:xfrm>
        </p:spPr>
        <p:txBody>
          <a:bodyPr/>
          <a:lstStyle/>
          <a:p>
            <a:r>
              <a:rPr lang="en-US" sz="4400" dirty="0" smtClean="0"/>
              <a:t>Session Objectives</a:t>
            </a:r>
            <a:br>
              <a:rPr lang="en-US" sz="4400" dirty="0" smtClean="0"/>
            </a:br>
            <a:r>
              <a:rPr lang="en-US" sz="3200" dirty="0" smtClean="0">
                <a:solidFill>
                  <a:schemeClr val="accent1">
                    <a:lumMod val="20000"/>
                    <a:lumOff val="80000"/>
                  </a:schemeClr>
                </a:solidFill>
              </a:rPr>
              <a:t>After this session, you will understand</a:t>
            </a:r>
            <a:endParaRPr lang="en-US" sz="4400" dirty="0">
              <a:solidFill>
                <a:schemeClr val="accent1">
                  <a:lumMod val="20000"/>
                  <a:lumOff val="80000"/>
                </a:schemeClr>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381000" y="381000"/>
            <a:ext cx="8382000" cy="1052596"/>
          </a:xfrm>
        </p:spPr>
        <p:txBody>
          <a:bodyPr/>
          <a:lstStyle/>
          <a:p>
            <a:pPr lvl="0"/>
            <a:r>
              <a:rPr lang="en-US" sz="4400" dirty="0" smtClean="0"/>
              <a:t>Today’s Business Environment</a:t>
            </a:r>
            <a:br>
              <a:rPr lang="en-US" sz="4400" dirty="0" smtClean="0"/>
            </a:br>
            <a:r>
              <a:rPr sz="3200" spc="-125">
                <a:solidFill>
                  <a:schemeClr val="accent1">
                    <a:lumMod val="20000"/>
                    <a:lumOff val="80000"/>
                  </a:schemeClr>
                </a:solidFill>
              </a:rPr>
              <a:t>What </a:t>
            </a:r>
            <a:r>
              <a:rPr sz="3200" spc="-125" smtClean="0">
                <a:solidFill>
                  <a:schemeClr val="accent1">
                    <a:lumMod val="20000"/>
                    <a:lumOff val="80000"/>
                  </a:schemeClr>
                </a:solidFill>
              </a:rPr>
              <a:t>customers </a:t>
            </a:r>
            <a:r>
              <a:rPr sz="3200" spc="-125">
                <a:solidFill>
                  <a:schemeClr val="accent1">
                    <a:lumMod val="20000"/>
                    <a:lumOff val="80000"/>
                  </a:schemeClr>
                </a:solidFill>
              </a:rPr>
              <a:t>a</a:t>
            </a:r>
            <a:r>
              <a:rPr sz="3200" spc="-125" smtClean="0">
                <a:solidFill>
                  <a:schemeClr val="accent1">
                    <a:lumMod val="20000"/>
                    <a:lumOff val="80000"/>
                  </a:schemeClr>
                </a:solidFill>
              </a:rPr>
              <a:t>re </a:t>
            </a:r>
            <a:r>
              <a:rPr sz="3200" spc="-125">
                <a:solidFill>
                  <a:schemeClr val="accent1">
                    <a:lumMod val="20000"/>
                    <a:lumOff val="80000"/>
                  </a:schemeClr>
                </a:solidFill>
              </a:rPr>
              <a:t>t</a:t>
            </a:r>
            <a:r>
              <a:rPr sz="3200" spc="-125" smtClean="0">
                <a:solidFill>
                  <a:schemeClr val="accent1">
                    <a:lumMod val="20000"/>
                    <a:lumOff val="80000"/>
                  </a:schemeClr>
                </a:solidFill>
              </a:rPr>
              <a:t>elling </a:t>
            </a:r>
            <a:r>
              <a:rPr sz="3200" spc="-125">
                <a:solidFill>
                  <a:schemeClr val="accent1">
                    <a:lumMod val="20000"/>
                    <a:lumOff val="80000"/>
                  </a:schemeClr>
                </a:solidFill>
              </a:rPr>
              <a:t>u</a:t>
            </a:r>
            <a:r>
              <a:rPr sz="3200" spc="-125" smtClean="0">
                <a:solidFill>
                  <a:schemeClr val="accent1">
                    <a:lumMod val="20000"/>
                    <a:lumOff val="80000"/>
                  </a:schemeClr>
                </a:solidFill>
              </a:rPr>
              <a:t>s</a:t>
            </a:r>
            <a:endParaRPr lang="en-US" sz="4400" dirty="0">
              <a:solidFill>
                <a:schemeClr val="accent1">
                  <a:lumMod val="20000"/>
                  <a:lumOff val="80000"/>
                </a:schemeClr>
              </a:solidFill>
            </a:endParaRPr>
          </a:p>
        </p:txBody>
      </p:sp>
      <p:sp>
        <p:nvSpPr>
          <p:cNvPr id="16" name="Rounded Rectangle 15"/>
          <p:cNvSpPr/>
          <p:nvPr/>
        </p:nvSpPr>
        <p:spPr bwMode="auto">
          <a:xfrm>
            <a:off x="293449" y="1624263"/>
            <a:ext cx="8626814"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0" name="Rounded Rectangle 29"/>
          <p:cNvSpPr/>
          <p:nvPr/>
        </p:nvSpPr>
        <p:spPr bwMode="blackGray">
          <a:xfrm>
            <a:off x="409342" y="1722688"/>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2" name="Rectangle 5"/>
          <p:cNvSpPr>
            <a:spLocks noChangeArrowheads="1"/>
          </p:cNvSpPr>
          <p:nvPr/>
        </p:nvSpPr>
        <p:spPr bwMode="auto">
          <a:xfrm>
            <a:off x="1858722" y="1820699"/>
            <a:ext cx="7131050" cy="978729"/>
          </a:xfrm>
          <a:prstGeom prst="rect">
            <a:avLst/>
          </a:prstGeom>
          <a:noFill/>
          <a:ln w="12700" algn="ctr">
            <a:noFill/>
            <a:miter lim="800000"/>
            <a:headEnd/>
            <a:tailEnd/>
          </a:ln>
          <a:effectLst/>
        </p:spPr>
        <p:txBody>
          <a:bodyPr>
            <a:spAutoFit/>
          </a:bodyPr>
          <a:lstStyle/>
          <a:p>
            <a:pPr marL="233363" indent="-233363">
              <a:spcBef>
                <a:spcPct val="30000"/>
              </a:spcBef>
              <a:buBlip>
                <a:blip r:embed="rId3"/>
              </a:buBlip>
            </a:pPr>
            <a:r>
              <a:rPr lang="en-US" sz="1600" dirty="0" smtClean="0">
                <a:effectLst>
                  <a:outerShdw blurRad="38100" dist="38100" dir="2700000" algn="tl">
                    <a:srgbClr val="000000">
                      <a:alpha val="43137"/>
                    </a:srgbClr>
                  </a:outerShdw>
                </a:effectLst>
                <a:sym typeface="Wingdings" pitchFamily="2" charset="2"/>
              </a:rPr>
              <a:t>Distributed workers need to collaborate remotely, train and conduct events</a:t>
            </a:r>
          </a:p>
          <a:p>
            <a:pPr marL="233363" indent="-233363">
              <a:spcBef>
                <a:spcPct val="30000"/>
              </a:spcBef>
              <a:buBlip>
                <a:blip r:embed="rId3"/>
              </a:buBlip>
            </a:pPr>
            <a:r>
              <a:rPr lang="en-US" sz="1600" dirty="0" smtClean="0">
                <a:solidFill>
                  <a:schemeClr val="tx2">
                    <a:lumMod val="20000"/>
                    <a:lumOff val="80000"/>
                  </a:schemeClr>
                </a:solidFill>
                <a:effectLst>
                  <a:outerShdw blurRad="38100" dist="38100" dir="2700000" algn="tl">
                    <a:srgbClr val="000000">
                      <a:alpha val="43137"/>
                    </a:srgbClr>
                  </a:outerShdw>
                </a:effectLst>
              </a:rPr>
              <a:t>Reduce cost of travel and proprietary audio and video conferencing</a:t>
            </a:r>
          </a:p>
          <a:p>
            <a:pPr marL="233363" indent="-233363">
              <a:spcBef>
                <a:spcPct val="30000"/>
              </a:spcBef>
              <a:buBlip>
                <a:blip r:embed="rId3"/>
              </a:buBlip>
            </a:pPr>
            <a:r>
              <a:rPr lang="en-US" sz="1600" dirty="0" smtClean="0">
                <a:solidFill>
                  <a:schemeClr val="tx2">
                    <a:lumMod val="20000"/>
                    <a:lumOff val="80000"/>
                  </a:schemeClr>
                </a:solidFill>
                <a:effectLst>
                  <a:outerShdw blurRad="38100" dist="38100" dir="2700000" algn="tl">
                    <a:srgbClr val="000000">
                      <a:alpha val="43137"/>
                    </a:srgbClr>
                  </a:outerShdw>
                </a:effectLst>
              </a:rPr>
              <a:t>Meet needs of both new and advanced users</a:t>
            </a:r>
          </a:p>
        </p:txBody>
      </p:sp>
      <p:sp>
        <p:nvSpPr>
          <p:cNvPr id="24" name="TextBox 23"/>
          <p:cNvSpPr txBox="1"/>
          <p:nvPr/>
        </p:nvSpPr>
        <p:spPr>
          <a:xfrm>
            <a:off x="403054" y="2017676"/>
            <a:ext cx="1445200" cy="584775"/>
          </a:xfrm>
          <a:prstGeom prst="rect">
            <a:avLst/>
          </a:prstGeom>
          <a:noFill/>
        </p:spPr>
        <p:txBody>
          <a:bodyPr wrap="square" rtlCol="0">
            <a:spAutoFit/>
          </a:bodyPr>
          <a:lstStyle/>
          <a:p>
            <a:pPr algn="ctr"/>
            <a:r>
              <a:rPr lang="en-US" sz="1600" dirty="0" smtClean="0"/>
              <a:t>Connect Organizations</a:t>
            </a:r>
          </a:p>
        </p:txBody>
      </p:sp>
      <p:sp>
        <p:nvSpPr>
          <p:cNvPr id="17" name="Rounded Rectangle 16"/>
          <p:cNvSpPr/>
          <p:nvPr/>
        </p:nvSpPr>
        <p:spPr bwMode="auto">
          <a:xfrm>
            <a:off x="293449" y="3115949"/>
            <a:ext cx="8626814"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3603" name="Rectangle 19"/>
          <p:cNvSpPr>
            <a:spLocks noChangeArrowheads="1"/>
          </p:cNvSpPr>
          <p:nvPr/>
        </p:nvSpPr>
        <p:spPr bwMode="auto">
          <a:xfrm>
            <a:off x="1858722" y="3337007"/>
            <a:ext cx="7131050" cy="929485"/>
          </a:xfrm>
          <a:prstGeom prst="rect">
            <a:avLst/>
          </a:prstGeom>
          <a:noFill/>
          <a:ln w="12700" algn="ctr">
            <a:noFill/>
            <a:miter lim="800000"/>
            <a:headEnd/>
            <a:tailEnd/>
          </a:ln>
          <a:effectLst/>
        </p:spPr>
        <p:txBody>
          <a:bodyPr>
            <a:spAutoFit/>
          </a:bodyPr>
          <a:lstStyle/>
          <a:p>
            <a:pPr marL="282575" indent="-282575">
              <a:spcBef>
                <a:spcPct val="30000"/>
              </a:spcBef>
              <a:buBlip>
                <a:blip r:embed="rId3"/>
              </a:buBlip>
            </a:pPr>
            <a:r>
              <a:rPr lang="en-US" sz="1600" dirty="0" smtClean="0">
                <a:solidFill>
                  <a:schemeClr val="tx2">
                    <a:lumMod val="20000"/>
                    <a:lumOff val="80000"/>
                  </a:schemeClr>
                </a:solidFill>
                <a:effectLst>
                  <a:outerShdw blurRad="38100" dist="38100" dir="2700000" algn="tl">
                    <a:srgbClr val="000000">
                      <a:alpha val="43137"/>
                    </a:srgbClr>
                  </a:outerShdw>
                </a:effectLst>
              </a:rPr>
              <a:t>Make remote meetings as effective as face-to-face meetings</a:t>
            </a:r>
          </a:p>
          <a:p>
            <a:pPr marL="282575" indent="-282575">
              <a:lnSpc>
                <a:spcPct val="90000"/>
              </a:lnSpc>
              <a:spcBef>
                <a:spcPct val="30000"/>
              </a:spcBef>
              <a:buClr>
                <a:schemeClr val="tx2"/>
              </a:buClr>
              <a:buBlip>
                <a:blip r:embed="rId3"/>
              </a:buBlip>
            </a:pPr>
            <a:r>
              <a:rPr lang="en-US" sz="1600" dirty="0" smtClean="0">
                <a:solidFill>
                  <a:schemeClr val="tx2">
                    <a:lumMod val="20000"/>
                    <a:lumOff val="80000"/>
                  </a:schemeClr>
                </a:solidFill>
                <a:effectLst>
                  <a:outerShdw blurRad="38100" dist="38100" dir="2700000" algn="tl">
                    <a:srgbClr val="000000">
                      <a:alpha val="43137"/>
                    </a:srgbClr>
                  </a:outerShdw>
                </a:effectLst>
                <a:sym typeface="Wingdings" pitchFamily="2" charset="2"/>
              </a:rPr>
              <a:t>Incorporate rich media and video to engage attendees</a:t>
            </a:r>
          </a:p>
          <a:p>
            <a:pPr marL="282575" indent="-282575">
              <a:lnSpc>
                <a:spcPct val="90000"/>
              </a:lnSpc>
              <a:spcBef>
                <a:spcPct val="30000"/>
              </a:spcBef>
              <a:buClr>
                <a:schemeClr val="tx2"/>
              </a:buClr>
              <a:buBlip>
                <a:blip r:embed="rId3"/>
              </a:buBlip>
            </a:pPr>
            <a:r>
              <a:rPr lang="en-US" sz="1600" dirty="0" smtClean="0">
                <a:solidFill>
                  <a:schemeClr val="tx2">
                    <a:lumMod val="20000"/>
                    <a:lumOff val="80000"/>
                  </a:schemeClr>
                </a:solidFill>
                <a:effectLst>
                  <a:outerShdw blurRad="38100" dist="38100" dir="2700000" algn="tl">
                    <a:srgbClr val="000000">
                      <a:alpha val="43137"/>
                    </a:srgbClr>
                  </a:outerShdw>
                </a:effectLst>
                <a:sym typeface="Wingdings" pitchFamily="2" charset="2"/>
              </a:rPr>
              <a:t>Have two-way audio and breakout rooms for more interactivity</a:t>
            </a:r>
          </a:p>
        </p:txBody>
      </p:sp>
      <p:sp>
        <p:nvSpPr>
          <p:cNvPr id="31" name="Rounded Rectangle 30"/>
          <p:cNvSpPr/>
          <p:nvPr/>
        </p:nvSpPr>
        <p:spPr bwMode="blackGray">
          <a:xfrm>
            <a:off x="409342" y="3214374"/>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5" name="TextBox 24"/>
          <p:cNvSpPr txBox="1"/>
          <p:nvPr/>
        </p:nvSpPr>
        <p:spPr>
          <a:xfrm>
            <a:off x="386903" y="3509362"/>
            <a:ext cx="1518249" cy="584775"/>
          </a:xfrm>
          <a:prstGeom prst="rect">
            <a:avLst/>
          </a:prstGeom>
          <a:noFill/>
        </p:spPr>
        <p:txBody>
          <a:bodyPr wrap="square" rtlCol="0">
            <a:spAutoFit/>
          </a:bodyPr>
          <a:lstStyle/>
          <a:p>
            <a:pPr algn="ctr"/>
            <a:r>
              <a:rPr lang="en-US" sz="1600" dirty="0" smtClean="0"/>
              <a:t>Engage Attendees</a:t>
            </a:r>
          </a:p>
        </p:txBody>
      </p:sp>
      <p:sp>
        <p:nvSpPr>
          <p:cNvPr id="18" name="Rounded Rectangle 17"/>
          <p:cNvSpPr/>
          <p:nvPr/>
        </p:nvSpPr>
        <p:spPr bwMode="auto">
          <a:xfrm>
            <a:off x="293449" y="4607635"/>
            <a:ext cx="8626814"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 name="Rounded Rectangle 31"/>
          <p:cNvSpPr/>
          <p:nvPr/>
        </p:nvSpPr>
        <p:spPr bwMode="blackGray">
          <a:xfrm>
            <a:off x="409342" y="4706060"/>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6" name="TextBox 25"/>
          <p:cNvSpPr txBox="1"/>
          <p:nvPr/>
        </p:nvSpPr>
        <p:spPr>
          <a:xfrm>
            <a:off x="280750" y="4877937"/>
            <a:ext cx="1651820" cy="830997"/>
          </a:xfrm>
          <a:prstGeom prst="rect">
            <a:avLst/>
          </a:prstGeom>
          <a:noFill/>
        </p:spPr>
        <p:txBody>
          <a:bodyPr wrap="square" rtlCol="0">
            <a:spAutoFit/>
          </a:bodyPr>
          <a:lstStyle/>
          <a:p>
            <a:pPr algn="ctr"/>
            <a:r>
              <a:rPr lang="en-US" sz="1600" dirty="0" smtClean="0"/>
              <a:t>Software +</a:t>
            </a:r>
            <a:br>
              <a:rPr lang="en-US" sz="1600" dirty="0" smtClean="0"/>
            </a:br>
            <a:r>
              <a:rPr lang="en-US" sz="1600" dirty="0" smtClean="0"/>
              <a:t>Service </a:t>
            </a:r>
          </a:p>
          <a:p>
            <a:pPr algn="ctr"/>
            <a:r>
              <a:rPr lang="en-US" sz="1600" dirty="0" smtClean="0"/>
              <a:t>Choice</a:t>
            </a:r>
          </a:p>
        </p:txBody>
      </p:sp>
      <p:sp>
        <p:nvSpPr>
          <p:cNvPr id="323597" name="Rectangle 13"/>
          <p:cNvSpPr>
            <a:spLocks noChangeArrowheads="1"/>
          </p:cNvSpPr>
          <p:nvPr/>
        </p:nvSpPr>
        <p:spPr bwMode="auto">
          <a:xfrm>
            <a:off x="1858722" y="4841004"/>
            <a:ext cx="7173912" cy="904863"/>
          </a:xfrm>
          <a:prstGeom prst="rect">
            <a:avLst/>
          </a:prstGeom>
          <a:noFill/>
          <a:ln w="12700" algn="ctr">
            <a:noFill/>
            <a:miter lim="800000"/>
            <a:headEnd/>
            <a:tailEnd/>
          </a:ln>
          <a:effectLst/>
        </p:spPr>
        <p:txBody>
          <a:bodyPr>
            <a:spAutoFit/>
          </a:bodyPr>
          <a:lstStyle/>
          <a:p>
            <a:pPr marL="282575" indent="-282575">
              <a:lnSpc>
                <a:spcPct val="90000"/>
              </a:lnSpc>
              <a:spcBef>
                <a:spcPct val="30000"/>
              </a:spcBef>
              <a:buClr>
                <a:schemeClr val="tx2"/>
              </a:buClr>
              <a:buBlip>
                <a:blip r:embed="rId3"/>
              </a:buBlip>
            </a:pPr>
            <a:r>
              <a:rPr lang="en-US" sz="1600" dirty="0" smtClean="0">
                <a:solidFill>
                  <a:schemeClr val="tx2">
                    <a:lumMod val="20000"/>
                    <a:lumOff val="80000"/>
                  </a:schemeClr>
                </a:solidFill>
                <a:effectLst>
                  <a:outerShdw blurRad="38100" dist="38100" dir="2700000" algn="tl">
                    <a:srgbClr val="000000">
                      <a:alpha val="43137"/>
                    </a:srgbClr>
                  </a:outerShdw>
                </a:effectLst>
                <a:sym typeface="Wingdings" pitchFamily="2" charset="2"/>
              </a:rPr>
              <a:t>Service for quick deployment across the organization</a:t>
            </a:r>
          </a:p>
          <a:p>
            <a:pPr marL="282575" indent="-282575">
              <a:lnSpc>
                <a:spcPct val="90000"/>
              </a:lnSpc>
              <a:spcBef>
                <a:spcPct val="30000"/>
              </a:spcBef>
              <a:buClr>
                <a:schemeClr val="tx2"/>
              </a:buClr>
              <a:buBlip>
                <a:blip r:embed="rId3"/>
              </a:buBlip>
            </a:pPr>
            <a:r>
              <a:rPr lang="en-US" sz="1600" dirty="0" smtClean="0">
                <a:solidFill>
                  <a:schemeClr val="tx2">
                    <a:lumMod val="20000"/>
                    <a:lumOff val="80000"/>
                  </a:schemeClr>
                </a:solidFill>
                <a:effectLst>
                  <a:outerShdw blurRad="38100" dist="38100" dir="2700000" algn="tl">
                    <a:srgbClr val="000000">
                      <a:alpha val="43137"/>
                    </a:srgbClr>
                  </a:outerShdw>
                </a:effectLst>
                <a:sym typeface="Wingdings" pitchFamily="2" charset="2"/>
              </a:rPr>
              <a:t>Software for information control and unified implementation</a:t>
            </a:r>
          </a:p>
          <a:p>
            <a:pPr marL="282575" indent="-282575">
              <a:lnSpc>
                <a:spcPct val="90000"/>
              </a:lnSpc>
              <a:spcBef>
                <a:spcPct val="30000"/>
              </a:spcBef>
              <a:buClr>
                <a:schemeClr val="tx2"/>
              </a:buClr>
              <a:buBlip>
                <a:blip r:embed="rId3"/>
              </a:buBlip>
            </a:pPr>
            <a:r>
              <a:rPr lang="en-US" sz="1600" dirty="0" smtClean="0">
                <a:solidFill>
                  <a:schemeClr val="tx2">
                    <a:lumMod val="20000"/>
                    <a:lumOff val="80000"/>
                  </a:schemeClr>
                </a:solidFill>
                <a:effectLst>
                  <a:outerShdw blurRad="38100" dist="38100" dir="2700000" algn="tl">
                    <a:srgbClr val="000000">
                      <a:alpha val="43137"/>
                    </a:srgbClr>
                  </a:outerShdw>
                </a:effectLst>
                <a:sym typeface="Wingdings" pitchFamily="2" charset="2"/>
              </a:rPr>
              <a:t>Software and Service solutions that work together</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p:cNvGraphicFramePr/>
          <p:nvPr/>
        </p:nvGraphicFramePr>
        <p:xfrm>
          <a:off x="484279" y="1749992"/>
          <a:ext cx="8173156" cy="4187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5778" name="Text Box 3"/>
          <p:cNvSpPr txBox="1">
            <a:spLocks noChangeArrowheads="1"/>
          </p:cNvSpPr>
          <p:nvPr/>
        </p:nvSpPr>
        <p:spPr bwMode="auto">
          <a:xfrm>
            <a:off x="1754335" y="5555333"/>
            <a:ext cx="1792496" cy="369312"/>
          </a:xfrm>
          <a:prstGeom prst="rect">
            <a:avLst/>
          </a:prstGeom>
          <a:noFill/>
          <a:ln w="9525">
            <a:noFill/>
            <a:miter lim="800000"/>
            <a:headEnd/>
            <a:tailEnd/>
          </a:ln>
        </p:spPr>
        <p:txBody>
          <a:bodyPr wrap="none" lIns="91417" tIns="45710" rIns="91417" bIns="45710">
            <a:spAutoFit/>
          </a:bodyPr>
          <a:lstStyle/>
          <a:p>
            <a:r>
              <a:rPr lang="en-US" i="0" spc="-125" dirty="0" smtClean="0">
                <a:ln w="3175">
                  <a:noFill/>
                </a:ln>
                <a:latin typeface="Segoe" pitchFamily="34" charset="0"/>
              </a:rPr>
              <a:t>On-Premise Server</a:t>
            </a:r>
            <a:endParaRPr lang="en-US" i="0" spc="-125" dirty="0">
              <a:ln w="3175">
                <a:noFill/>
              </a:ln>
              <a:latin typeface="Segoe" pitchFamily="34" charset="0"/>
            </a:endParaRPr>
          </a:p>
        </p:txBody>
      </p:sp>
      <p:sp>
        <p:nvSpPr>
          <p:cNvPr id="15" name="Text Box 3"/>
          <p:cNvSpPr txBox="1">
            <a:spLocks noChangeArrowheads="1"/>
          </p:cNvSpPr>
          <p:nvPr/>
        </p:nvSpPr>
        <p:spPr bwMode="auto">
          <a:xfrm>
            <a:off x="5912551" y="5555333"/>
            <a:ext cx="1453621" cy="369312"/>
          </a:xfrm>
          <a:prstGeom prst="rect">
            <a:avLst/>
          </a:prstGeom>
          <a:noFill/>
          <a:ln w="9525">
            <a:noFill/>
            <a:miter lim="800000"/>
            <a:headEnd/>
            <a:tailEnd/>
          </a:ln>
        </p:spPr>
        <p:txBody>
          <a:bodyPr wrap="none" lIns="91417" tIns="45710" rIns="91417" bIns="45710">
            <a:spAutoFit/>
          </a:bodyPr>
          <a:lstStyle/>
          <a:p>
            <a:r>
              <a:rPr lang="en-US" i="0" spc="-125" dirty="0" smtClean="0">
                <a:ln w="3175">
                  <a:noFill/>
                </a:ln>
                <a:latin typeface="Segoe" pitchFamily="34" charset="0"/>
              </a:rPr>
              <a:t>Hosted Service</a:t>
            </a:r>
            <a:endParaRPr lang="en-US" i="0" spc="-125" dirty="0">
              <a:ln w="3175">
                <a:noFill/>
              </a:ln>
              <a:latin typeface="Segoe" pitchFamily="34" charset="0"/>
            </a:endParaRPr>
          </a:p>
        </p:txBody>
      </p:sp>
      <p:sp>
        <p:nvSpPr>
          <p:cNvPr id="19" name="Rectangle 18"/>
          <p:cNvSpPr/>
          <p:nvPr/>
        </p:nvSpPr>
        <p:spPr>
          <a:xfrm>
            <a:off x="2559562" y="3036604"/>
            <a:ext cx="4608882" cy="523210"/>
          </a:xfrm>
          <a:prstGeom prst="rect">
            <a:avLst/>
          </a:prstGeom>
        </p:spPr>
        <p:txBody>
          <a:bodyPr wrap="square" lIns="91428" tIns="45715" rIns="91428" bIns="45715">
            <a:spAutoFit/>
          </a:bodyPr>
          <a:lstStyle/>
          <a:p>
            <a:pPr indent="-228537">
              <a:spcBef>
                <a:spcPct val="20000"/>
              </a:spcBef>
              <a:defRPr/>
            </a:pPr>
            <a:r>
              <a:rPr lang="en-US" sz="28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Choice of server or service</a:t>
            </a:r>
          </a:p>
        </p:txBody>
      </p:sp>
      <p:sp>
        <p:nvSpPr>
          <p:cNvPr id="18" name="Title 17"/>
          <p:cNvSpPr>
            <a:spLocks noGrp="1"/>
          </p:cNvSpPr>
          <p:nvPr>
            <p:ph type="title"/>
          </p:nvPr>
        </p:nvSpPr>
        <p:spPr>
          <a:xfrm>
            <a:off x="381000" y="381000"/>
            <a:ext cx="8382000" cy="553998"/>
          </a:xfrm>
        </p:spPr>
        <p:txBody>
          <a:bodyPr/>
          <a:lstStyle/>
          <a:p>
            <a:r>
              <a:rPr lang="en-US" sz="4000" dirty="0" smtClean="0">
                <a:sym typeface="Wingdings" pitchFamily="2" charset="2"/>
              </a:rPr>
              <a:t>Microsoft’s Web Conferencing Solutions</a:t>
            </a:r>
            <a:endParaRPr lang="en-US" sz="4000" dirty="0"/>
          </a:p>
        </p:txBody>
      </p:sp>
      <p:pic>
        <p:nvPicPr>
          <p:cNvPr id="1026" name="Picture 2" descr="C:\Program Files\Microsoft Resource DVD Artwork\DVD_ART\Artwork_Imagery\HARDWARE_IMAGERY\Illustration - Misc Hardware\Windows Vista Illustration Icons\VPN.png"/>
          <p:cNvPicPr>
            <a:picLocks noChangeAspect="1" noChangeArrowheads="1"/>
          </p:cNvPicPr>
          <p:nvPr/>
        </p:nvPicPr>
        <p:blipFill>
          <a:blip r:embed="rId7"/>
          <a:srcRect/>
          <a:stretch>
            <a:fillRect/>
          </a:stretch>
        </p:blipFill>
        <p:spPr bwMode="auto">
          <a:xfrm>
            <a:off x="2557878" y="4453000"/>
            <a:ext cx="860418" cy="1203645"/>
          </a:xfrm>
          <a:prstGeom prst="rect">
            <a:avLst/>
          </a:prstGeom>
          <a:noFill/>
        </p:spPr>
      </p:pic>
      <p:pic>
        <p:nvPicPr>
          <p:cNvPr id="1033" name="Picture 9" descr="C:\Program Files\Microsoft Resource DVD Artwork\DVD_ART\Artwork_Imagery\Shapes and Graphics\Internet Cloud\internet cloud.png"/>
          <p:cNvPicPr>
            <a:picLocks noChangeAspect="1" noChangeArrowheads="1"/>
          </p:cNvPicPr>
          <p:nvPr/>
        </p:nvPicPr>
        <p:blipFill>
          <a:blip r:embed="rId8"/>
          <a:srcRect/>
          <a:stretch>
            <a:fillRect/>
          </a:stretch>
        </p:blipFill>
        <p:spPr bwMode="auto">
          <a:xfrm>
            <a:off x="5504777" y="4507802"/>
            <a:ext cx="2359481" cy="1082106"/>
          </a:xfrm>
          <a:prstGeom prst="rect">
            <a:avLst/>
          </a:prstGeom>
          <a:noFill/>
        </p:spPr>
      </p:pic>
      <p:sp>
        <p:nvSpPr>
          <p:cNvPr id="51" name="Rectangle 50"/>
          <p:cNvSpPr/>
          <p:nvPr/>
        </p:nvSpPr>
        <p:spPr>
          <a:xfrm>
            <a:off x="2593428" y="1894810"/>
            <a:ext cx="4519101" cy="523210"/>
          </a:xfrm>
          <a:prstGeom prst="rect">
            <a:avLst/>
          </a:prstGeom>
        </p:spPr>
        <p:txBody>
          <a:bodyPr wrap="square" lIns="91428" tIns="45715" rIns="91428" bIns="45715">
            <a:spAutoFit/>
          </a:bodyPr>
          <a:lstStyle/>
          <a:p>
            <a:pPr indent="-228537">
              <a:spcBef>
                <a:spcPct val="20000"/>
              </a:spcBef>
              <a:defRPr/>
            </a:pPr>
            <a:r>
              <a:rPr lang="en-US" sz="28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Common user experience</a:t>
            </a:r>
          </a:p>
        </p:txBody>
      </p:sp>
      <p:pic>
        <p:nvPicPr>
          <p:cNvPr id="1034" name="Picture 10" descr="C:\Program Files\Microsoft Resource DVD Artwork\DVD_ART\BoxShots_Logos\Office Live Meeting\Office Live Meeting logo r.png"/>
          <p:cNvPicPr>
            <a:picLocks noChangeAspect="1" noChangeArrowheads="1"/>
          </p:cNvPicPr>
          <p:nvPr/>
        </p:nvPicPr>
        <p:blipFill>
          <a:blip r:embed="rId9" cstate="print"/>
          <a:srcRect/>
          <a:stretch>
            <a:fillRect/>
          </a:stretch>
        </p:blipFill>
        <p:spPr bwMode="auto">
          <a:xfrm>
            <a:off x="4948705" y="4064866"/>
            <a:ext cx="2613660" cy="461539"/>
          </a:xfrm>
          <a:prstGeom prst="rect">
            <a:avLst/>
          </a:prstGeom>
          <a:noFill/>
        </p:spPr>
      </p:pic>
      <p:sp>
        <p:nvSpPr>
          <p:cNvPr id="53" name="Rectangle 52"/>
          <p:cNvSpPr/>
          <p:nvPr/>
        </p:nvSpPr>
        <p:spPr>
          <a:xfrm>
            <a:off x="4377577" y="2497710"/>
            <a:ext cx="375424" cy="523220"/>
          </a:xfrm>
          <a:prstGeom prst="rect">
            <a:avLst/>
          </a:prstGeom>
        </p:spPr>
        <p:txBody>
          <a:bodyPr wrap="none">
            <a:spAutoFit/>
          </a:bodyPr>
          <a:lstStyle/>
          <a:p>
            <a:pPr lvl="0" indent="-228537">
              <a:spcBef>
                <a:spcPct val="20000"/>
              </a:spcBef>
              <a:defRPr/>
            </a:pPr>
            <a:r>
              <a:rPr lang="en-US" sz="28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a:t>
            </a:r>
          </a:p>
        </p:txBody>
      </p:sp>
      <p:pic>
        <p:nvPicPr>
          <p:cNvPr id="16" name="Picture 2"/>
          <p:cNvPicPr>
            <a:picLocks noChangeAspect="1" noChangeArrowheads="1"/>
          </p:cNvPicPr>
          <p:nvPr/>
        </p:nvPicPr>
        <p:blipFill>
          <a:blip r:embed="rId10" cstate="print"/>
          <a:srcRect/>
          <a:stretch>
            <a:fillRect/>
          </a:stretch>
        </p:blipFill>
        <p:spPr bwMode="auto">
          <a:xfrm>
            <a:off x="368300" y="1524150"/>
            <a:ext cx="2001143" cy="1554013"/>
          </a:xfrm>
          <a:prstGeom prst="roundRect">
            <a:avLst>
              <a:gd name="adj" fmla="val 1462"/>
            </a:avLst>
          </a:prstGeom>
          <a:noFill/>
          <a:ln>
            <a:noFill/>
          </a:ln>
          <a:effectLst>
            <a:outerShdw blurRad="63500" sx="102000" sy="102000" algn="ctr" rotWithShape="0">
              <a:prstClr val="black">
                <a:alpha val="40000"/>
              </a:prstClr>
            </a:outerShdw>
          </a:effectLst>
        </p:spPr>
      </p:pic>
      <p:pic>
        <p:nvPicPr>
          <p:cNvPr id="2" name="Picture 3"/>
          <p:cNvPicPr>
            <a:picLocks noChangeAspect="1" noChangeArrowheads="1"/>
          </p:cNvPicPr>
          <p:nvPr/>
        </p:nvPicPr>
        <p:blipFill>
          <a:blip r:embed="rId11"/>
          <a:srcRect t="1044"/>
          <a:stretch>
            <a:fillRect/>
          </a:stretch>
        </p:blipFill>
        <p:spPr bwMode="auto">
          <a:xfrm>
            <a:off x="254417" y="2804748"/>
            <a:ext cx="344502" cy="352269"/>
          </a:xfrm>
          <a:prstGeom prst="roundRect">
            <a:avLst/>
          </a:prstGeom>
          <a:noFill/>
          <a:ln w="9525">
            <a:noFill/>
            <a:miter lim="800000"/>
            <a:headEnd/>
            <a:tailEnd/>
          </a:ln>
          <a:effectLst>
            <a:outerShdw blurRad="63500" sx="102000" sy="102000" algn="ctr" rotWithShape="0">
              <a:prstClr val="black">
                <a:alpha val="40000"/>
              </a:prstClr>
            </a:outerShdw>
          </a:effectLst>
        </p:spPr>
      </p:pic>
      <p:pic>
        <p:nvPicPr>
          <p:cNvPr id="22" name="Rectangle 39"/>
          <p:cNvPicPr>
            <a:picLocks noChangeAspect="1" noChangeArrowheads="1"/>
          </p:cNvPicPr>
          <p:nvPr/>
        </p:nvPicPr>
        <p:blipFill>
          <a:blip r:embed="rId12" cstate="screen"/>
          <a:srcRect/>
          <a:stretch>
            <a:fillRect/>
          </a:stretch>
        </p:blipFill>
        <p:spPr bwMode="invGray">
          <a:xfrm>
            <a:off x="812062" y="4064866"/>
            <a:ext cx="2653129" cy="53831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68300" y="220663"/>
            <a:ext cx="8382000" cy="941796"/>
          </a:xfrm>
        </p:spPr>
        <p:txBody>
          <a:bodyPr/>
          <a:lstStyle/>
          <a:p>
            <a:r>
              <a:rPr lang="en-US" sz="4000" dirty="0" smtClean="0">
                <a:sym typeface="Wingdings" pitchFamily="2" charset="2"/>
              </a:rPr>
              <a:t>Microsoft’s Web Conferencing Solutions</a:t>
            </a:r>
            <a:br>
              <a:rPr lang="en-US" sz="4000" dirty="0" smtClean="0">
                <a:sym typeface="Wingdings" pitchFamily="2" charset="2"/>
              </a:rPr>
            </a:br>
            <a:r>
              <a:rPr lang="en-US" sz="2800" dirty="0" smtClean="0">
                <a:solidFill>
                  <a:schemeClr val="accent1">
                    <a:lumMod val="20000"/>
                    <a:lumOff val="80000"/>
                  </a:schemeClr>
                </a:solidFill>
                <a:sym typeface="Wingdings" pitchFamily="2" charset="2"/>
              </a:rPr>
              <a:t>Feature Highlights</a:t>
            </a:r>
            <a:endParaRPr lang="en-US" sz="4000" dirty="0">
              <a:solidFill>
                <a:schemeClr val="accent1">
                  <a:lumMod val="20000"/>
                  <a:lumOff val="80000"/>
                </a:schemeClr>
              </a:solidFill>
            </a:endParaRPr>
          </a:p>
        </p:txBody>
      </p:sp>
      <p:grpSp>
        <p:nvGrpSpPr>
          <p:cNvPr id="46" name="Group 45"/>
          <p:cNvGrpSpPr/>
          <p:nvPr/>
        </p:nvGrpSpPr>
        <p:grpSpPr>
          <a:xfrm>
            <a:off x="368300" y="4637848"/>
            <a:ext cx="8768751" cy="1274064"/>
            <a:chOff x="368300" y="4637848"/>
            <a:chExt cx="8768751" cy="1274064"/>
          </a:xfrm>
        </p:grpSpPr>
        <p:sp>
          <p:nvSpPr>
            <p:cNvPr id="73" name="Rectangle 72"/>
            <p:cNvSpPr/>
            <p:nvPr/>
          </p:nvSpPr>
          <p:spPr bwMode="auto">
            <a:xfrm>
              <a:off x="517707" y="4737242"/>
              <a:ext cx="8619344" cy="1075276"/>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800" dirty="0">
                <a:latin typeface="Segoe" pitchFamily="34" charset="0"/>
              </a:endParaRPr>
            </a:p>
          </p:txBody>
        </p:sp>
        <p:sp>
          <p:nvSpPr>
            <p:cNvPr id="78" name="Pentagon 77"/>
            <p:cNvSpPr/>
            <p:nvPr/>
          </p:nvSpPr>
          <p:spPr bwMode="auto">
            <a:xfrm>
              <a:off x="2062267" y="4739859"/>
              <a:ext cx="4946212" cy="1070043"/>
            </a:xfrm>
            <a:prstGeom prst="homePlate">
              <a:avLst>
                <a:gd name="adj" fmla="val 34259"/>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139700" dist="38100" algn="l" rotWithShape="0">
                <a:schemeClr val="accent1">
                  <a:lumMod val="40000"/>
                  <a:lumOff val="60000"/>
                  <a:alpha val="49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4"/>
            </a:lnRef>
            <a:fillRef idx="3">
              <a:schemeClr val="accent4"/>
            </a:fillRef>
            <a:effectRef idx="2">
              <a:schemeClr val="accent4"/>
            </a:effectRef>
            <a:fontRef idx="minor">
              <a:schemeClr val="lt1"/>
            </a:fontRef>
          </p:style>
          <p:txBody>
            <a:bodyPr/>
            <a:lstStyle/>
            <a:p>
              <a:pPr indent="-228537" algn="ctr">
                <a:lnSpc>
                  <a:spcPct val="90000"/>
                </a:lnSpc>
                <a:spcBef>
                  <a:spcPct val="20000"/>
                </a:spcBef>
                <a:defRPr/>
              </a:pPr>
              <a:endParaRPr lang="en-US" sz="2400" spc="-150" dirty="0">
                <a:ln w="3175">
                  <a:solidFill>
                    <a:schemeClr val="bg1">
                      <a:alpha val="62000"/>
                    </a:schemeClr>
                  </a:solidFill>
                </a:ln>
                <a:gradFill flip="none" rotWithShape="1">
                  <a:gsLst>
                    <a:gs pos="0">
                      <a:schemeClr val="tx2"/>
                    </a:gs>
                    <a:gs pos="42000">
                      <a:schemeClr val="accent1">
                        <a:lumMod val="20000"/>
                        <a:lumOff val="8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endParaRPr>
            </a:p>
          </p:txBody>
        </p:sp>
        <p:sp>
          <p:nvSpPr>
            <p:cNvPr id="75" name="TextBox 1026063"/>
            <p:cNvSpPr txBox="1">
              <a:spLocks noChangeArrowheads="1"/>
            </p:cNvSpPr>
            <p:nvPr/>
          </p:nvSpPr>
          <p:spPr bwMode="auto">
            <a:xfrm>
              <a:off x="7000376" y="4920937"/>
              <a:ext cx="2122697" cy="707886"/>
            </a:xfrm>
            <a:prstGeom prst="rect">
              <a:avLst/>
            </a:prstGeom>
            <a:noFill/>
            <a:ln w="9525">
              <a:noFill/>
              <a:miter lim="800000"/>
              <a:headEnd/>
              <a:tailEnd/>
            </a:ln>
          </p:spPr>
          <p:txBody>
            <a:bodyPr wrap="none">
              <a:spAutoFit/>
            </a:bodyPr>
            <a:lstStyle/>
            <a:p>
              <a:pPr indent="-228537" algn="ctr">
                <a:lnSpc>
                  <a:spcPct val="90000"/>
                </a:lnSpc>
                <a:spcBef>
                  <a:spcPct val="20000"/>
                </a:spcBef>
                <a:defRPr/>
              </a:pPr>
              <a:r>
                <a:rPr lang="en-US" sz="2000" b="1" spc="-150" dirty="0" smtClean="0">
                  <a:ln w="3175">
                    <a:solidFill>
                      <a:schemeClr val="bg1">
                        <a:alpha val="62000"/>
                      </a:schemeClr>
                    </a:solidFill>
                  </a:ln>
                  <a:latin typeface="Segoe Semibold" pitchFamily="34" charset="0"/>
                  <a:cs typeface="Arial" charset="0"/>
                  <a:sym typeface="Wingdings" pitchFamily="2" charset="2"/>
                </a:rPr>
                <a:t>Software + Service</a:t>
              </a:r>
            </a:p>
            <a:p>
              <a:pPr indent="-228537" algn="ctr">
                <a:lnSpc>
                  <a:spcPct val="90000"/>
                </a:lnSpc>
                <a:spcBef>
                  <a:spcPct val="20000"/>
                </a:spcBef>
                <a:defRPr/>
              </a:pPr>
              <a:r>
                <a:rPr lang="en-US" sz="2000" b="1" spc="-150" dirty="0" smtClean="0">
                  <a:ln w="3175">
                    <a:solidFill>
                      <a:schemeClr val="bg1">
                        <a:alpha val="62000"/>
                      </a:schemeClr>
                    </a:solidFill>
                  </a:ln>
                  <a:latin typeface="Segoe Semibold" pitchFamily="34" charset="0"/>
                  <a:cs typeface="Arial" charset="0"/>
                  <a:sym typeface="Wingdings" pitchFamily="2" charset="2"/>
                </a:rPr>
                <a:t>Choice</a:t>
              </a:r>
            </a:p>
          </p:txBody>
        </p:sp>
        <p:sp>
          <p:nvSpPr>
            <p:cNvPr id="76" name="Rectangle 1026060"/>
            <p:cNvSpPr>
              <a:spLocks noChangeArrowheads="1"/>
            </p:cNvSpPr>
            <p:nvPr/>
          </p:nvSpPr>
          <p:spPr bwMode="auto">
            <a:xfrm>
              <a:off x="2290273" y="4830143"/>
              <a:ext cx="5826125" cy="889474"/>
            </a:xfrm>
            <a:prstGeom prst="rect">
              <a:avLst/>
            </a:prstGeom>
            <a:noFill/>
            <a:ln w="9525" algn="ctr">
              <a:noFill/>
              <a:miter lim="800000"/>
              <a:headEnd/>
              <a:tailEnd/>
            </a:ln>
          </p:spPr>
          <p:txBody>
            <a:bodyPr>
              <a:spAutoFit/>
            </a:bodyPr>
            <a:lstStyle/>
            <a:p>
              <a:pPr marL="282575" indent="-282575" defTabSz="914363">
                <a:lnSpc>
                  <a:spcPct val="90000"/>
                </a:lnSpc>
                <a:spcBef>
                  <a:spcPct val="20000"/>
                </a:spcBef>
                <a:buSzPct val="80000"/>
                <a:buBlip>
                  <a:blip r:embed="rId3"/>
                </a:buBlip>
              </a:pPr>
              <a:r>
                <a:rPr lang="en-US" sz="1600" dirty="0" smtClean="0">
                  <a:sym typeface="Wingdings" pitchFamily="2" charset="2"/>
                </a:rPr>
                <a:t>Flexibility with single user experience</a:t>
              </a:r>
            </a:p>
            <a:p>
              <a:pPr marL="282575" indent="-282575" defTabSz="914363">
                <a:lnSpc>
                  <a:spcPct val="90000"/>
                </a:lnSpc>
                <a:spcBef>
                  <a:spcPct val="20000"/>
                </a:spcBef>
                <a:buSzPct val="80000"/>
                <a:buBlip>
                  <a:blip r:embed="rId3"/>
                </a:buBlip>
              </a:pPr>
              <a:r>
                <a:rPr lang="en-US" sz="1600" dirty="0" smtClean="0">
                  <a:sym typeface="Wingdings" pitchFamily="2" charset="2"/>
                </a:rPr>
                <a:t>Unified implementation with OCS 2007</a:t>
              </a:r>
            </a:p>
            <a:p>
              <a:pPr marL="282575" indent="-282575" defTabSz="914363">
                <a:lnSpc>
                  <a:spcPct val="90000"/>
                </a:lnSpc>
                <a:spcBef>
                  <a:spcPct val="20000"/>
                </a:spcBef>
                <a:buSzPct val="80000"/>
                <a:buBlip>
                  <a:blip r:embed="rId3"/>
                </a:buBlip>
              </a:pPr>
              <a:r>
                <a:rPr lang="en-US" sz="1600" dirty="0" smtClean="0">
                  <a:sym typeface="Wingdings" pitchFamily="2" charset="2"/>
                </a:rPr>
                <a:t>Extending to training and events with service</a:t>
              </a:r>
            </a:p>
          </p:txBody>
        </p:sp>
        <p:pic>
          <p:nvPicPr>
            <p:cNvPr id="72" name="Picture 11" descr="\\showsrus\Images\Branding_Photography\FY05 Partner Program OEM Photos - no expiration\Low res JPGs\OEM_Wiring_Closet.tif.jpg"/>
            <p:cNvPicPr>
              <a:picLocks noChangeAspect="1" noChangeArrowheads="1"/>
            </p:cNvPicPr>
            <p:nvPr/>
          </p:nvPicPr>
          <p:blipFill>
            <a:blip r:embed="rId4" cstate="screen">
              <a:lum bright="14000"/>
            </a:blip>
            <a:srcRect/>
            <a:stretch>
              <a:fillRect/>
            </a:stretch>
          </p:blipFill>
          <p:spPr bwMode="auto">
            <a:xfrm>
              <a:off x="368300" y="4637848"/>
              <a:ext cx="1911096" cy="1274064"/>
            </a:xfrm>
            <a:prstGeom prst="roundRect">
              <a:avLst/>
            </a:prstGeom>
            <a:noFill/>
            <a:ln w="28575">
              <a:solidFill>
                <a:schemeClr val="tx1"/>
              </a:solidFill>
            </a:ln>
            <a:effectLst>
              <a:outerShdw blurRad="63500" sx="102000" sy="102000" algn="ctr" rotWithShape="0">
                <a:prstClr val="black">
                  <a:alpha val="40000"/>
                </a:prstClr>
              </a:outerShdw>
            </a:effectLst>
          </p:spPr>
        </p:pic>
      </p:grpSp>
      <p:grpSp>
        <p:nvGrpSpPr>
          <p:cNvPr id="45" name="Group 44"/>
          <p:cNvGrpSpPr/>
          <p:nvPr/>
        </p:nvGrpSpPr>
        <p:grpSpPr>
          <a:xfrm>
            <a:off x="368300" y="3030799"/>
            <a:ext cx="8780040" cy="1272460"/>
            <a:chOff x="368300" y="3221821"/>
            <a:chExt cx="8780040" cy="1272460"/>
          </a:xfrm>
        </p:grpSpPr>
        <p:sp>
          <p:nvSpPr>
            <p:cNvPr id="32" name="Rectangle 31"/>
            <p:cNvSpPr/>
            <p:nvPr/>
          </p:nvSpPr>
          <p:spPr bwMode="auto">
            <a:xfrm>
              <a:off x="528996" y="3320413"/>
              <a:ext cx="8619344" cy="1075276"/>
            </a:xfrm>
            <a:prstGeom prst="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800" dirty="0" smtClean="0">
                <a:solidFill>
                  <a:schemeClr val="tx1"/>
                </a:solidFill>
                <a:latin typeface="Segoe" pitchFamily="34" charset="0"/>
              </a:endParaRPr>
            </a:p>
          </p:txBody>
        </p:sp>
        <p:sp>
          <p:nvSpPr>
            <p:cNvPr id="33" name="Pentagon 32"/>
            <p:cNvSpPr/>
            <p:nvPr/>
          </p:nvSpPr>
          <p:spPr bwMode="auto">
            <a:xfrm>
              <a:off x="2062267" y="3323030"/>
              <a:ext cx="4946212" cy="1070043"/>
            </a:xfrm>
            <a:prstGeom prst="homePlate">
              <a:avLst>
                <a:gd name="adj" fmla="val 34259"/>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lumMod val="60000"/>
                  <a:lumOff val="40000"/>
                  <a:alpha val="49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indent="-228537" defTabSz="1096963" fontAlgn="base">
                <a:lnSpc>
                  <a:spcPct val="90000"/>
                </a:lnSpc>
                <a:spcBef>
                  <a:spcPct val="0"/>
                </a:spcBef>
                <a:spcAft>
                  <a:spcPct val="0"/>
                </a:spcAft>
                <a:defRPr/>
              </a:pPr>
              <a:endParaRPr lang="en-US" sz="2800" dirty="0" smtClean="0">
                <a:solidFill>
                  <a:schemeClr val="tx1"/>
                </a:solidFill>
                <a:latin typeface="Segoe" pitchFamily="34" charset="0"/>
                <a:sym typeface="Wingdings" pitchFamily="2" charset="2"/>
              </a:endParaRPr>
            </a:p>
          </p:txBody>
        </p:sp>
        <p:sp>
          <p:nvSpPr>
            <p:cNvPr id="34" name="TextBox 1026063"/>
            <p:cNvSpPr txBox="1">
              <a:spLocks noChangeArrowheads="1"/>
            </p:cNvSpPr>
            <p:nvPr/>
          </p:nvSpPr>
          <p:spPr bwMode="auto">
            <a:xfrm>
              <a:off x="7372913" y="3534886"/>
              <a:ext cx="1252266" cy="646331"/>
            </a:xfrm>
            <a:prstGeom prst="rect">
              <a:avLst/>
            </a:prstGeom>
            <a:noFill/>
            <a:ln w="9525">
              <a:noFill/>
              <a:miter lim="800000"/>
              <a:headEnd/>
              <a:tailEnd/>
            </a:ln>
          </p:spPr>
          <p:txBody>
            <a:bodyPr wrap="none">
              <a:spAutoFit/>
            </a:bodyPr>
            <a:lstStyle/>
            <a:p>
              <a:pPr indent="-228537" algn="ctr">
                <a:lnSpc>
                  <a:spcPct val="90000"/>
                </a:lnSpc>
                <a:spcBef>
                  <a:spcPct val="20000"/>
                </a:spcBef>
                <a:defRPr/>
              </a:pPr>
              <a:r>
                <a:rPr lang="en-US" sz="2000" b="1" spc="-150" dirty="0" smtClean="0">
                  <a:ln w="3175">
                    <a:solidFill>
                      <a:schemeClr val="bg1">
                        <a:alpha val="62000"/>
                      </a:schemeClr>
                    </a:solidFill>
                  </a:ln>
                  <a:latin typeface="Segoe Semibold" pitchFamily="34" charset="0"/>
                  <a:cs typeface="Arial" charset="0"/>
                  <a:sym typeface="Wingdings" pitchFamily="2" charset="2"/>
                </a:rPr>
                <a:t>Engaged</a:t>
              </a:r>
              <a:br>
                <a:rPr lang="en-US" sz="2000" b="1" spc="-150" dirty="0" smtClean="0">
                  <a:ln w="3175">
                    <a:solidFill>
                      <a:schemeClr val="bg1">
                        <a:alpha val="62000"/>
                      </a:schemeClr>
                    </a:solidFill>
                  </a:ln>
                  <a:latin typeface="Segoe Semibold" pitchFamily="34" charset="0"/>
                  <a:cs typeface="Arial" charset="0"/>
                  <a:sym typeface="Wingdings" pitchFamily="2" charset="2"/>
                </a:rPr>
              </a:br>
              <a:r>
                <a:rPr lang="en-US" sz="2000" b="1" spc="-150" dirty="0" smtClean="0">
                  <a:ln w="3175">
                    <a:solidFill>
                      <a:schemeClr val="bg1">
                        <a:alpha val="62000"/>
                      </a:schemeClr>
                    </a:solidFill>
                  </a:ln>
                  <a:latin typeface="Segoe Semibold" pitchFamily="34" charset="0"/>
                  <a:cs typeface="Arial" charset="0"/>
                  <a:sym typeface="Wingdings" pitchFamily="2" charset="2"/>
                </a:rPr>
                <a:t>Attendees</a:t>
              </a:r>
            </a:p>
          </p:txBody>
        </p:sp>
        <p:sp>
          <p:nvSpPr>
            <p:cNvPr id="35" name="Rectangle 1026060"/>
            <p:cNvSpPr>
              <a:spLocks noChangeArrowheads="1"/>
            </p:cNvSpPr>
            <p:nvPr/>
          </p:nvSpPr>
          <p:spPr bwMode="auto">
            <a:xfrm>
              <a:off x="2290273" y="3413314"/>
              <a:ext cx="5826125" cy="889474"/>
            </a:xfrm>
            <a:prstGeom prst="rect">
              <a:avLst/>
            </a:prstGeom>
            <a:noFill/>
            <a:ln w="9525" algn="ctr">
              <a:noFill/>
              <a:miter lim="800000"/>
              <a:headEnd/>
              <a:tailEnd/>
            </a:ln>
          </p:spPr>
          <p:txBody>
            <a:bodyPr>
              <a:spAutoFit/>
            </a:bodyPr>
            <a:lstStyle/>
            <a:p>
              <a:pPr marL="282575" indent="-282575" defTabSz="914363">
                <a:lnSpc>
                  <a:spcPct val="90000"/>
                </a:lnSpc>
                <a:spcBef>
                  <a:spcPct val="20000"/>
                </a:spcBef>
                <a:buSzPct val="80000"/>
                <a:buBlip>
                  <a:blip r:embed="rId3"/>
                </a:buBlip>
              </a:pPr>
              <a:r>
                <a:rPr lang="en-US" sz="1600" dirty="0" smtClean="0">
                  <a:sym typeface="Wingdings" pitchFamily="2" charset="2"/>
                </a:rPr>
                <a:t>Rich media presentations</a:t>
              </a:r>
            </a:p>
            <a:p>
              <a:pPr marL="282575" indent="-282575" defTabSz="914363">
                <a:lnSpc>
                  <a:spcPct val="90000"/>
                </a:lnSpc>
                <a:spcBef>
                  <a:spcPct val="20000"/>
                </a:spcBef>
                <a:buSzPct val="80000"/>
                <a:buBlip>
                  <a:blip r:embed="rId3"/>
                </a:buBlip>
              </a:pPr>
              <a:r>
                <a:rPr lang="en-US" sz="1600" dirty="0" smtClean="0">
                  <a:sym typeface="Wingdings" pitchFamily="2" charset="2"/>
                </a:rPr>
                <a:t>Panoramic video and active speaker switching</a:t>
              </a:r>
            </a:p>
            <a:p>
              <a:pPr marL="282575" indent="-282575" defTabSz="914363">
                <a:lnSpc>
                  <a:spcPct val="90000"/>
                </a:lnSpc>
                <a:spcBef>
                  <a:spcPct val="20000"/>
                </a:spcBef>
                <a:buSzPct val="80000"/>
                <a:buBlip>
                  <a:blip r:embed="rId3"/>
                </a:buBlip>
              </a:pPr>
              <a:r>
                <a:rPr lang="en-US" sz="1600" dirty="0" smtClean="0">
                  <a:sym typeface="Wingdings" pitchFamily="2" charset="2"/>
                </a:rPr>
                <a:t>Two-way VoIP audio</a:t>
              </a:r>
            </a:p>
          </p:txBody>
        </p:sp>
        <p:pic>
          <p:nvPicPr>
            <p:cNvPr id="37" name="Picture 142" descr="PictureA"/>
            <p:cNvPicPr>
              <a:picLocks noChangeAspect="1" noChangeArrowheads="1"/>
            </p:cNvPicPr>
            <p:nvPr/>
          </p:nvPicPr>
          <p:blipFill>
            <a:blip r:embed="rId5">
              <a:lum bright="12000" contrast="-15000"/>
            </a:blip>
            <a:srcRect/>
            <a:stretch>
              <a:fillRect/>
            </a:stretch>
          </p:blipFill>
          <p:spPr bwMode="auto">
            <a:xfrm>
              <a:off x="368300" y="3221821"/>
              <a:ext cx="1903389" cy="1272460"/>
            </a:xfrm>
            <a:prstGeom prst="roundRect">
              <a:avLst/>
            </a:prstGeom>
            <a:solidFill>
              <a:schemeClr val="bg1">
                <a:lumMod val="95000"/>
                <a:lumOff val="5000"/>
              </a:schemeClr>
            </a:solidFill>
            <a:ln w="28575">
              <a:solidFill>
                <a:schemeClr val="tx1"/>
              </a:solidFill>
            </a:ln>
            <a:effectLst>
              <a:outerShdw blurRad="63500" sx="102000" sy="102000" algn="ctr" rotWithShape="0">
                <a:prstClr val="black">
                  <a:alpha val="40000"/>
                </a:prstClr>
              </a:outerShdw>
            </a:effectLst>
          </p:spPr>
        </p:pic>
      </p:grpSp>
      <p:grpSp>
        <p:nvGrpSpPr>
          <p:cNvPr id="44" name="Group 43"/>
          <p:cNvGrpSpPr/>
          <p:nvPr/>
        </p:nvGrpSpPr>
        <p:grpSpPr>
          <a:xfrm>
            <a:off x="368300" y="1416050"/>
            <a:ext cx="8768751" cy="1280160"/>
            <a:chOff x="368300" y="1678446"/>
            <a:chExt cx="8768751" cy="1280160"/>
          </a:xfrm>
        </p:grpSpPr>
        <p:sp>
          <p:nvSpPr>
            <p:cNvPr id="38" name="Rectangle 37"/>
            <p:cNvSpPr/>
            <p:nvPr/>
          </p:nvSpPr>
          <p:spPr bwMode="auto">
            <a:xfrm>
              <a:off x="517707" y="1780888"/>
              <a:ext cx="8619344" cy="1075276"/>
            </a:xfrm>
            <a:prstGeom prst="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800" dirty="0" smtClean="0">
                <a:solidFill>
                  <a:schemeClr val="tx1"/>
                </a:solidFill>
                <a:latin typeface="Segoe" pitchFamily="34" charset="0"/>
              </a:endParaRPr>
            </a:p>
          </p:txBody>
        </p:sp>
        <p:sp>
          <p:nvSpPr>
            <p:cNvPr id="39" name="Pentagon 38"/>
            <p:cNvSpPr/>
            <p:nvPr/>
          </p:nvSpPr>
          <p:spPr bwMode="auto">
            <a:xfrm>
              <a:off x="2062267" y="1783505"/>
              <a:ext cx="4946212" cy="1070043"/>
            </a:xfrm>
            <a:prstGeom prst="homePlate">
              <a:avLst>
                <a:gd name="adj" fmla="val 34259"/>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alpha val="49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indent="-228537" defTabSz="1096963" fontAlgn="base">
                <a:lnSpc>
                  <a:spcPct val="90000"/>
                </a:lnSpc>
                <a:spcBef>
                  <a:spcPct val="0"/>
                </a:spcBef>
                <a:spcAft>
                  <a:spcPct val="0"/>
                </a:spcAft>
                <a:defRPr/>
              </a:pPr>
              <a:endParaRPr lang="en-US" sz="2800" dirty="0" smtClean="0">
                <a:solidFill>
                  <a:schemeClr val="tx1"/>
                </a:solidFill>
                <a:latin typeface="Segoe" pitchFamily="34" charset="0"/>
                <a:sym typeface="Wingdings" pitchFamily="2" charset="2"/>
              </a:endParaRPr>
            </a:p>
          </p:txBody>
        </p:sp>
        <p:sp>
          <p:nvSpPr>
            <p:cNvPr id="41" name="Rectangle 1026060"/>
            <p:cNvSpPr>
              <a:spLocks noChangeArrowheads="1"/>
            </p:cNvSpPr>
            <p:nvPr/>
          </p:nvSpPr>
          <p:spPr bwMode="auto">
            <a:xfrm>
              <a:off x="2290273" y="1873789"/>
              <a:ext cx="5826125" cy="889474"/>
            </a:xfrm>
            <a:prstGeom prst="rect">
              <a:avLst/>
            </a:prstGeom>
            <a:noFill/>
            <a:ln w="9525" algn="ctr">
              <a:noFill/>
              <a:miter lim="800000"/>
              <a:headEnd/>
              <a:tailEnd/>
            </a:ln>
          </p:spPr>
          <p:txBody>
            <a:bodyPr>
              <a:spAutoFit/>
            </a:bodyPr>
            <a:lstStyle/>
            <a:p>
              <a:pPr marL="282575" indent="-282575" defTabSz="914363">
                <a:lnSpc>
                  <a:spcPct val="90000"/>
                </a:lnSpc>
                <a:spcBef>
                  <a:spcPct val="20000"/>
                </a:spcBef>
                <a:buClr>
                  <a:schemeClr val="tx2"/>
                </a:buClr>
                <a:buSzPct val="80000"/>
                <a:buBlip>
                  <a:blip r:embed="rId3"/>
                </a:buBlip>
              </a:pPr>
              <a:r>
                <a:rPr lang="en-US" sz="1600" dirty="0" smtClean="0">
                  <a:sym typeface="Wingdings" pitchFamily="2" charset="2"/>
                </a:rPr>
                <a:t>New client with improved user experience</a:t>
              </a:r>
            </a:p>
            <a:p>
              <a:pPr marL="282575" indent="-282575" defTabSz="914363">
                <a:lnSpc>
                  <a:spcPct val="90000"/>
                </a:lnSpc>
                <a:spcBef>
                  <a:spcPct val="20000"/>
                </a:spcBef>
                <a:buClr>
                  <a:schemeClr val="tx2"/>
                </a:buClr>
                <a:buSzPct val="80000"/>
                <a:buBlip>
                  <a:blip r:embed="rId3"/>
                </a:buBlip>
              </a:pPr>
              <a:r>
                <a:rPr lang="en-US" sz="1600" dirty="0" smtClean="0">
                  <a:sym typeface="Wingdings" pitchFamily="2" charset="2"/>
                </a:rPr>
                <a:t>Advanced testing and breakout rooms</a:t>
              </a:r>
            </a:p>
            <a:p>
              <a:pPr marL="282575" indent="-282575" defTabSz="914363">
                <a:lnSpc>
                  <a:spcPct val="90000"/>
                </a:lnSpc>
                <a:spcBef>
                  <a:spcPct val="20000"/>
                </a:spcBef>
                <a:buClr>
                  <a:schemeClr val="tx2"/>
                </a:buClr>
                <a:buSzPct val="80000"/>
                <a:buBlip>
                  <a:blip r:embed="rId3"/>
                </a:buBlip>
              </a:pPr>
              <a:r>
                <a:rPr lang="en-US" sz="1600" dirty="0" smtClean="0">
                  <a:sym typeface="Wingdings" pitchFamily="2" charset="2"/>
                </a:rPr>
                <a:t>New event registration</a:t>
              </a:r>
            </a:p>
          </p:txBody>
        </p:sp>
        <p:pic>
          <p:nvPicPr>
            <p:cNvPr id="43" name="Picture 12" descr="\\showsrus\Images\Branding_Photography\FY05 Partner Program OEM Photos - no expiration\Low res JPGs\OEM_2men_warehouse.tif.jpg"/>
            <p:cNvPicPr>
              <a:picLocks noChangeAspect="1" noChangeArrowheads="1"/>
            </p:cNvPicPr>
            <p:nvPr/>
          </p:nvPicPr>
          <p:blipFill>
            <a:blip r:embed="rId6">
              <a:lum bright="13000" contrast="6000"/>
            </a:blip>
            <a:srcRect/>
            <a:stretch>
              <a:fillRect/>
            </a:stretch>
          </p:blipFill>
          <p:spPr bwMode="auto">
            <a:xfrm>
              <a:off x="368300" y="1678446"/>
              <a:ext cx="1910687" cy="1280160"/>
            </a:xfrm>
            <a:prstGeom prst="roundRect">
              <a:avLst/>
            </a:prstGeom>
            <a:noFill/>
            <a:ln w="28575">
              <a:solidFill>
                <a:schemeClr val="tx1"/>
              </a:solidFill>
            </a:ln>
            <a:effectLst>
              <a:outerShdw blurRad="63500" sx="102000" sy="102000" algn="ctr" rotWithShape="0">
                <a:prstClr val="black">
                  <a:alpha val="40000"/>
                </a:prstClr>
              </a:outerShdw>
            </a:effectLst>
          </p:spPr>
        </p:pic>
        <p:sp>
          <p:nvSpPr>
            <p:cNvPr id="40" name="TextBox 1026063"/>
            <p:cNvSpPr txBox="1">
              <a:spLocks noChangeArrowheads="1"/>
            </p:cNvSpPr>
            <p:nvPr/>
          </p:nvSpPr>
          <p:spPr bwMode="auto">
            <a:xfrm>
              <a:off x="7113266" y="1995361"/>
              <a:ext cx="1643399" cy="646331"/>
            </a:xfrm>
            <a:prstGeom prst="rect">
              <a:avLst/>
            </a:prstGeom>
            <a:noFill/>
            <a:ln w="9525">
              <a:noFill/>
              <a:miter lim="800000"/>
              <a:headEnd/>
              <a:tailEnd/>
            </a:ln>
          </p:spPr>
          <p:txBody>
            <a:bodyPr wrap="none">
              <a:spAutoFit/>
            </a:bodyPr>
            <a:lstStyle/>
            <a:p>
              <a:pPr indent="-228537" algn="ctr">
                <a:lnSpc>
                  <a:spcPct val="90000"/>
                </a:lnSpc>
                <a:spcBef>
                  <a:spcPct val="20000"/>
                </a:spcBef>
                <a:defRPr/>
              </a:pPr>
              <a:r>
                <a:rPr lang="en-US" sz="2000" b="1" spc="-150" dirty="0" smtClean="0">
                  <a:ln w="3175">
                    <a:solidFill>
                      <a:schemeClr val="bg1">
                        <a:alpha val="62000"/>
                      </a:schemeClr>
                    </a:solidFill>
                  </a:ln>
                  <a:latin typeface="Segoe"/>
                  <a:cs typeface="Arial" charset="0"/>
                  <a:sym typeface="Wingdings" pitchFamily="2" charset="2"/>
                </a:rPr>
                <a:t>Connected</a:t>
              </a:r>
              <a:br>
                <a:rPr lang="en-US" sz="2000" b="1" spc="-150" dirty="0" smtClean="0">
                  <a:ln w="3175">
                    <a:solidFill>
                      <a:schemeClr val="bg1">
                        <a:alpha val="62000"/>
                      </a:schemeClr>
                    </a:solidFill>
                  </a:ln>
                  <a:latin typeface="Segoe"/>
                  <a:cs typeface="Arial" charset="0"/>
                  <a:sym typeface="Wingdings" pitchFamily="2" charset="2"/>
                </a:rPr>
              </a:br>
              <a:r>
                <a:rPr lang="en-US" sz="2000" b="1" spc="-150" dirty="0" smtClean="0">
                  <a:ln w="3175">
                    <a:solidFill>
                      <a:schemeClr val="bg1">
                        <a:alpha val="62000"/>
                      </a:schemeClr>
                    </a:solidFill>
                  </a:ln>
                  <a:latin typeface="Segoe"/>
                  <a:cs typeface="Arial" charset="0"/>
                  <a:sym typeface="Wingdings" pitchFamily="2" charset="2"/>
                </a:rPr>
                <a:t>Organizations</a:t>
              </a: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smtClean="0"/>
              <a:t>Connected Organizations</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381000" y="1419225"/>
            <a:ext cx="8763000" cy="1137634"/>
            <a:chOff x="381000" y="1730267"/>
            <a:chExt cx="8763000" cy="1137634"/>
          </a:xfrm>
        </p:grpSpPr>
        <p:grpSp>
          <p:nvGrpSpPr>
            <p:cNvPr id="3" name="Group 70"/>
            <p:cNvGrpSpPr/>
            <p:nvPr/>
          </p:nvGrpSpPr>
          <p:grpSpPr>
            <a:xfrm>
              <a:off x="524656" y="1883794"/>
              <a:ext cx="8619344" cy="830580"/>
              <a:chOff x="524656" y="1901942"/>
              <a:chExt cx="8619344" cy="830580"/>
            </a:xfrm>
          </p:grpSpPr>
          <p:sp>
            <p:nvSpPr>
              <p:cNvPr id="22" name="Rectangle 21"/>
              <p:cNvSpPr/>
              <p:nvPr/>
            </p:nvSpPr>
            <p:spPr bwMode="auto">
              <a:xfrm>
                <a:off x="524656" y="1901942"/>
                <a:ext cx="8619344" cy="830580"/>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800" dirty="0">
                  <a:solidFill>
                    <a:schemeClr val="lt1"/>
                  </a:solidFill>
                  <a:latin typeface="Segoe" pitchFamily="34" charset="0"/>
                </a:endParaRPr>
              </a:p>
            </p:txBody>
          </p:sp>
          <p:sp>
            <p:nvSpPr>
              <p:cNvPr id="27" name="TextBox 1026063"/>
              <p:cNvSpPr txBox="1">
                <a:spLocks noChangeArrowheads="1"/>
              </p:cNvSpPr>
              <p:nvPr/>
            </p:nvSpPr>
            <p:spPr bwMode="auto">
              <a:xfrm>
                <a:off x="2164081" y="2086400"/>
                <a:ext cx="6750414" cy="446276"/>
              </a:xfrm>
              <a:prstGeom prst="rect">
                <a:avLst/>
              </a:prstGeom>
              <a:noFill/>
              <a:ln w="9525">
                <a:noFill/>
                <a:miter lim="800000"/>
                <a:headEnd/>
                <a:tailEnd/>
              </a:ln>
            </p:spPr>
            <p:txBody>
              <a:bodyPr wrap="square">
                <a:spAutoFit/>
              </a:bodyPr>
              <a:lstStyle/>
              <a:p>
                <a:pPr indent="-228537">
                  <a:spcBef>
                    <a:spcPct val="20000"/>
                  </a:spcBef>
                  <a:defRPr/>
                </a:pPr>
                <a:r>
                  <a:rPr lang="en-US" sz="2300" b="1" spc="-150" dirty="0" smtClean="0">
                    <a:ln w="3175">
                      <a:solidFill>
                        <a:schemeClr val="bg1">
                          <a:alpha val="62000"/>
                        </a:schemeClr>
                      </a:solidFill>
                    </a:ln>
                    <a:effectLst>
                      <a:outerShdw blurRad="38100" dist="38100" dir="2700000" algn="tl">
                        <a:srgbClr val="000000">
                          <a:alpha val="43137"/>
                        </a:srgbClr>
                      </a:outerShdw>
                    </a:effectLst>
                    <a:latin typeface="Segoe Semibold" pitchFamily="34" charset="0"/>
                    <a:cs typeface="Arial" charset="0"/>
                    <a:sym typeface="Wingdings" pitchFamily="2" charset="2"/>
                  </a:rPr>
                  <a:t>Hold collaborative meetings easily and cost effectively</a:t>
                </a:r>
              </a:p>
            </p:txBody>
          </p:sp>
        </p:grpSp>
        <p:pic>
          <p:nvPicPr>
            <p:cNvPr id="20" name="Picture 12" descr="\\showsrus\Images\Branding_Photography\FY05 Partner Program OEM Photos - no expiration\Low res JPGs\OEM_2men_warehouse.tif.jpg"/>
            <p:cNvPicPr>
              <a:picLocks noChangeAspect="1" noChangeArrowheads="1"/>
            </p:cNvPicPr>
            <p:nvPr/>
          </p:nvPicPr>
          <p:blipFill>
            <a:blip r:embed="rId3">
              <a:lum bright="13000" contrast="6000"/>
            </a:blip>
            <a:srcRect/>
            <a:stretch>
              <a:fillRect/>
            </a:stretch>
          </p:blipFill>
          <p:spPr bwMode="auto">
            <a:xfrm>
              <a:off x="381000" y="1730267"/>
              <a:ext cx="1697962" cy="1137634"/>
            </a:xfrm>
            <a:prstGeom prst="roundRect">
              <a:avLst/>
            </a:prstGeom>
            <a:noFill/>
            <a:ln w="28575">
              <a:solidFill>
                <a:schemeClr val="tx1"/>
              </a:solidFill>
            </a:ln>
            <a:effectLst>
              <a:outerShdw blurRad="63500" sx="102000" sy="102000" algn="ctr" rotWithShape="0">
                <a:prstClr val="black">
                  <a:alpha val="40000"/>
                </a:prstClr>
              </a:outerShdw>
            </a:effectLst>
          </p:spPr>
        </p:pic>
      </p:grpSp>
      <p:sp>
        <p:nvSpPr>
          <p:cNvPr id="29" name="Title 28"/>
          <p:cNvSpPr>
            <a:spLocks noGrp="1"/>
          </p:cNvSpPr>
          <p:nvPr>
            <p:ph type="title"/>
          </p:nvPr>
        </p:nvSpPr>
        <p:spPr/>
        <p:txBody>
          <a:bodyPr/>
          <a:lstStyle/>
          <a:p>
            <a:r>
              <a:rPr lang="en-US" dirty="0" smtClean="0">
                <a:sym typeface="Wingdings" pitchFamily="2" charset="2"/>
              </a:rPr>
              <a:t>Collaborative Meetings</a:t>
            </a:r>
            <a:endParaRPr lang="en-US" dirty="0"/>
          </a:p>
        </p:txBody>
      </p:sp>
      <p:sp>
        <p:nvSpPr>
          <p:cNvPr id="35" name="Rectangle 34"/>
          <p:cNvSpPr/>
          <p:nvPr/>
        </p:nvSpPr>
        <p:spPr bwMode="auto">
          <a:xfrm>
            <a:off x="381000" y="2094546"/>
            <a:ext cx="1699260" cy="305331"/>
          </a:xfrm>
          <a:prstGeom prst="rect">
            <a:avLst/>
          </a:prstGeom>
          <a:solidFill>
            <a:schemeClr val="tx1">
              <a:alpha val="19000"/>
            </a:schemeClr>
          </a:solidFill>
          <a:ln w="9525" cap="flat" cmpd="sng" algn="ctr">
            <a:noFill/>
            <a:prstDash val="solid"/>
            <a:round/>
            <a:headEnd type="none" w="med" len="med"/>
            <a:tailEnd type="none" w="med" len="med"/>
          </a:ln>
          <a:effectLst/>
        </p:spPr>
        <p:txBody>
          <a:bodyPr/>
          <a:lstStyle/>
          <a:p>
            <a:pPr eaLnBrk="0" hangingPunct="0">
              <a:defRPr/>
            </a:pPr>
            <a:endParaRPr lang="en-US" sz="2400" dirty="0">
              <a:effectLst>
                <a:outerShdw blurRad="38100" dist="38100" dir="2700000" algn="tl">
                  <a:srgbClr val="000000">
                    <a:alpha val="43137"/>
                  </a:srgbClr>
                </a:outerShdw>
              </a:effectLst>
            </a:endParaRPr>
          </a:p>
        </p:txBody>
      </p:sp>
      <p:sp>
        <p:nvSpPr>
          <p:cNvPr id="34" name="Rectangle 33"/>
          <p:cNvSpPr/>
          <p:nvPr/>
        </p:nvSpPr>
        <p:spPr>
          <a:xfrm>
            <a:off x="381000" y="2116406"/>
            <a:ext cx="1760220" cy="261610"/>
          </a:xfrm>
          <a:prstGeom prst="rect">
            <a:avLst/>
          </a:prstGeom>
        </p:spPr>
        <p:txBody>
          <a:bodyPr wrap="square">
            <a:spAutoFit/>
          </a:bodyPr>
          <a:lstStyle/>
          <a:p>
            <a:pPr algn="ctr">
              <a:defRPr/>
            </a:pPr>
            <a:r>
              <a:rPr lang="en-US" sz="1100" i="0" dirty="0" smtClean="0">
                <a:effectLst>
                  <a:outerShdw blurRad="38100" dist="38100" dir="2700000" algn="tl">
                    <a:srgbClr val="000000">
                      <a:alpha val="43137"/>
                    </a:srgbClr>
                  </a:outerShdw>
                </a:effectLst>
                <a:latin typeface="Segoe" pitchFamily="34" charset="0"/>
              </a:rPr>
              <a:t>Connected Organizations</a:t>
            </a:r>
            <a:endParaRPr lang="en-US" sz="1100" i="0" dirty="0">
              <a:effectLst>
                <a:outerShdw blurRad="38100" dist="38100" dir="2700000" algn="tl">
                  <a:srgbClr val="000000">
                    <a:alpha val="43137"/>
                  </a:srgbClr>
                </a:outerShdw>
              </a:effectLst>
              <a:latin typeface="Segoe" pitchFamily="34" charset="0"/>
            </a:endParaRPr>
          </a:p>
        </p:txBody>
      </p:sp>
      <p:sp>
        <p:nvSpPr>
          <p:cNvPr id="36" name="Rectangle 35"/>
          <p:cNvSpPr/>
          <p:nvPr/>
        </p:nvSpPr>
        <p:spPr>
          <a:xfrm>
            <a:off x="204179" y="3078163"/>
            <a:ext cx="1710084" cy="461665"/>
          </a:xfrm>
          <a:prstGeom prst="rect">
            <a:avLst/>
          </a:prstGeom>
        </p:spPr>
        <p:txBody>
          <a:bodyPr wrap="none">
            <a:spAutoFit/>
          </a:bodyPr>
          <a:lstStyle/>
          <a:p>
            <a:pPr marL="228537" lvl="0" indent="-228537" eaLnBrk="0" hangingPunct="0">
              <a:spcBef>
                <a:spcPct val="20000"/>
              </a:spcBef>
              <a:defRPr/>
            </a:pPr>
            <a:r>
              <a:rPr lang="en-US" sz="2400" spc="-150" dirty="0" smtClean="0">
                <a:ln w="3175">
                  <a:solidFill>
                    <a:schemeClr val="bg1">
                      <a:alpha val="62000"/>
                    </a:schemeClr>
                  </a:solidFill>
                </a:ln>
                <a:gradFill flip="none" rotWithShape="1">
                  <a:gsLst>
                    <a:gs pos="0">
                      <a:schemeClr val="tx2"/>
                    </a:gs>
                    <a:gs pos="42000">
                      <a:schemeClr val="accent1">
                        <a:lumMod val="20000"/>
                        <a:lumOff val="8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Key Features</a:t>
            </a:r>
          </a:p>
        </p:txBody>
      </p:sp>
      <p:sp>
        <p:nvSpPr>
          <p:cNvPr id="37" name="Rectangle 36"/>
          <p:cNvSpPr/>
          <p:nvPr/>
        </p:nvSpPr>
        <p:spPr>
          <a:xfrm>
            <a:off x="180732" y="3510039"/>
            <a:ext cx="4789311" cy="2062103"/>
          </a:xfrm>
          <a:prstGeom prst="rect">
            <a:avLst/>
          </a:prstGeom>
        </p:spPr>
        <p:txBody>
          <a:bodyPr wrap="square">
            <a:spAutoFit/>
          </a:bodyPr>
          <a:lstStyle/>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Scheduling Add-in for Office Outlook</a:t>
            </a:r>
          </a:p>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MeetNow from Office Communicator</a:t>
            </a:r>
          </a:p>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Redesigned user experience</a:t>
            </a:r>
          </a:p>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Choice of VoIP or PSTN audio</a:t>
            </a:r>
          </a:p>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Whiteboard with new annotation tools</a:t>
            </a:r>
          </a:p>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Always-on shared notes pane </a:t>
            </a:r>
          </a:p>
        </p:txBody>
      </p:sp>
      <p:sp>
        <p:nvSpPr>
          <p:cNvPr id="43" name="Rectangle 42"/>
          <p:cNvSpPr/>
          <p:nvPr/>
        </p:nvSpPr>
        <p:spPr>
          <a:xfrm>
            <a:off x="4602802" y="3619036"/>
            <a:ext cx="824265"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IMPROVED</a:t>
            </a:r>
          </a:p>
        </p:txBody>
      </p:sp>
      <p:sp>
        <p:nvSpPr>
          <p:cNvPr id="19" name="TextBox 1026063"/>
          <p:cNvSpPr txBox="1">
            <a:spLocks noChangeArrowheads="1"/>
          </p:cNvSpPr>
          <p:nvPr/>
        </p:nvSpPr>
        <p:spPr bwMode="auto">
          <a:xfrm>
            <a:off x="6915127" y="220663"/>
            <a:ext cx="1860573" cy="794064"/>
          </a:xfrm>
          <a:prstGeom prst="rect">
            <a:avLst/>
          </a:prstGeom>
          <a:noFill/>
          <a:ln w="9525">
            <a:noFill/>
            <a:miter lim="800000"/>
            <a:headEnd/>
            <a:tailEnd/>
          </a:ln>
        </p:spPr>
        <p:txBody>
          <a:bodyPr wrap="none">
            <a:spAutoFit/>
          </a:bodyPr>
          <a:lstStyle/>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Connected</a:t>
            </a:r>
          </a:p>
          <a:p>
            <a:pPr indent="-396875" algn="r">
              <a:lnSpc>
                <a:spcPct val="90000"/>
              </a:lnSpc>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Organizations</a:t>
            </a:r>
          </a:p>
        </p:txBody>
      </p:sp>
      <p:sp>
        <p:nvSpPr>
          <p:cNvPr id="26" name="Rectangle 25"/>
          <p:cNvSpPr/>
          <p:nvPr/>
        </p:nvSpPr>
        <p:spPr>
          <a:xfrm>
            <a:off x="4059919" y="5317469"/>
            <a:ext cx="463588"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NEW</a:t>
            </a:r>
          </a:p>
        </p:txBody>
      </p:sp>
      <p:sp>
        <p:nvSpPr>
          <p:cNvPr id="28" name="Rectangle 27"/>
          <p:cNvSpPr/>
          <p:nvPr/>
        </p:nvSpPr>
        <p:spPr>
          <a:xfrm>
            <a:off x="5467846" y="5737813"/>
            <a:ext cx="3600666" cy="276999"/>
          </a:xfrm>
          <a:prstGeom prst="rect">
            <a:avLst/>
          </a:prstGeom>
        </p:spPr>
        <p:txBody>
          <a:bodyPr wrap="none">
            <a:spAutoFit/>
          </a:bodyPr>
          <a:lstStyle/>
          <a:p>
            <a:r>
              <a:rPr lang="en-US" sz="1200" dirty="0" smtClean="0">
                <a:effectLst>
                  <a:outerShdw blurRad="38100" dist="38100" dir="2700000" algn="tl">
                    <a:srgbClr val="000000">
                      <a:alpha val="43137"/>
                    </a:srgbClr>
                  </a:outerShdw>
                </a:effectLst>
                <a:sym typeface="Wingdings" pitchFamily="2" charset="2"/>
              </a:rPr>
              <a:t>Redesigned client with larger content viewing area</a:t>
            </a:r>
            <a:endParaRPr lang="en-US" sz="1200" dirty="0"/>
          </a:p>
        </p:txBody>
      </p:sp>
      <p:sp>
        <p:nvSpPr>
          <p:cNvPr id="30" name="Rectangle 29"/>
          <p:cNvSpPr/>
          <p:nvPr/>
        </p:nvSpPr>
        <p:spPr>
          <a:xfrm>
            <a:off x="4128614" y="4645780"/>
            <a:ext cx="463588"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NEW</a:t>
            </a:r>
          </a:p>
        </p:txBody>
      </p:sp>
      <p:sp>
        <p:nvSpPr>
          <p:cNvPr id="31" name="Rectangle 30"/>
          <p:cNvSpPr/>
          <p:nvPr/>
        </p:nvSpPr>
        <p:spPr>
          <a:xfrm>
            <a:off x="4009694" y="4306154"/>
            <a:ext cx="463588"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NEW</a:t>
            </a:r>
          </a:p>
        </p:txBody>
      </p:sp>
      <p:pic>
        <p:nvPicPr>
          <p:cNvPr id="32" name="Picture 2"/>
          <p:cNvPicPr>
            <a:picLocks noChangeAspect="1" noChangeArrowheads="1"/>
          </p:cNvPicPr>
          <p:nvPr/>
        </p:nvPicPr>
        <p:blipFill>
          <a:blip r:embed="rId5"/>
          <a:stretch>
            <a:fillRect/>
          </a:stretch>
        </p:blipFill>
        <p:spPr bwMode="auto">
          <a:xfrm>
            <a:off x="5479307" y="3078163"/>
            <a:ext cx="3507407" cy="2652416"/>
          </a:xfrm>
          <a:prstGeom prst="roundRect">
            <a:avLst>
              <a:gd name="adj" fmla="val 1462"/>
            </a:avLst>
          </a:prstGeom>
          <a:noFill/>
          <a:ln>
            <a:noFill/>
          </a:ln>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lstStyle/>
          <a:p>
            <a:r>
              <a:rPr lang="en-US" dirty="0" smtClean="0">
                <a:sym typeface="Wingdings" pitchFamily="2" charset="2"/>
              </a:rPr>
              <a:t>Training And Events</a:t>
            </a:r>
            <a:endParaRPr lang="en-US" dirty="0"/>
          </a:p>
        </p:txBody>
      </p:sp>
      <p:sp>
        <p:nvSpPr>
          <p:cNvPr id="50" name="Rectangle 49"/>
          <p:cNvSpPr/>
          <p:nvPr/>
        </p:nvSpPr>
        <p:spPr>
          <a:xfrm>
            <a:off x="-8892209" y="2116406"/>
            <a:ext cx="1760220" cy="261610"/>
          </a:xfrm>
          <a:prstGeom prst="rect">
            <a:avLst/>
          </a:prstGeom>
        </p:spPr>
        <p:txBody>
          <a:bodyPr wrap="square">
            <a:spAutoFit/>
          </a:bodyPr>
          <a:lstStyle/>
          <a:p>
            <a:pPr algn="ctr">
              <a:defRPr/>
            </a:pPr>
            <a:r>
              <a:rPr lang="en-US" sz="1100" i="0" dirty="0" smtClean="0">
                <a:effectLst>
                  <a:outerShdw blurRad="38100" dist="38100" dir="2700000" algn="tl">
                    <a:srgbClr val="000000">
                      <a:alpha val="43137"/>
                    </a:srgbClr>
                  </a:outerShdw>
                </a:effectLst>
                <a:latin typeface="Segoe" pitchFamily="34" charset="0"/>
              </a:rPr>
              <a:t>Connected Organizations</a:t>
            </a:r>
            <a:endParaRPr lang="en-US" sz="1100" i="0" dirty="0">
              <a:effectLst>
                <a:outerShdw blurRad="38100" dist="38100" dir="2700000" algn="tl">
                  <a:srgbClr val="000000">
                    <a:alpha val="43137"/>
                  </a:srgbClr>
                </a:outerShdw>
              </a:effectLst>
              <a:latin typeface="Segoe" pitchFamily="34" charset="0"/>
            </a:endParaRPr>
          </a:p>
        </p:txBody>
      </p:sp>
      <p:sp>
        <p:nvSpPr>
          <p:cNvPr id="19" name="TextBox 1026063"/>
          <p:cNvSpPr txBox="1">
            <a:spLocks noChangeArrowheads="1"/>
          </p:cNvSpPr>
          <p:nvPr/>
        </p:nvSpPr>
        <p:spPr bwMode="auto">
          <a:xfrm>
            <a:off x="6915127" y="220663"/>
            <a:ext cx="1860573" cy="794064"/>
          </a:xfrm>
          <a:prstGeom prst="rect">
            <a:avLst/>
          </a:prstGeom>
          <a:noFill/>
          <a:ln w="9525">
            <a:noFill/>
            <a:miter lim="800000"/>
            <a:headEnd/>
            <a:tailEnd/>
          </a:ln>
        </p:spPr>
        <p:txBody>
          <a:bodyPr wrap="none">
            <a:spAutoFit/>
          </a:bodyPr>
          <a:lstStyle/>
          <a:p>
            <a:pPr algn="r">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Connected</a:t>
            </a:r>
          </a:p>
          <a:p>
            <a:pPr indent="-396875" algn="r">
              <a:lnSpc>
                <a:spcPct val="90000"/>
              </a:lnSpc>
              <a:defRPr/>
            </a:pPr>
            <a:r>
              <a:rPr lang="en-US" sz="2400" spc="-150" dirty="0" smtClean="0">
                <a:ln w="3175">
                  <a:solidFill>
                    <a:schemeClr val="bg1">
                      <a:alpha val="62000"/>
                    </a:schemeClr>
                  </a:solidFill>
                </a:ln>
                <a:gradFill flip="none" rotWithShape="1">
                  <a:gsLst>
                    <a:gs pos="0">
                      <a:schemeClr val="accent1">
                        <a:lumMod val="20000"/>
                        <a:lumOff val="80000"/>
                      </a:schemeClr>
                    </a:gs>
                    <a:gs pos="42000">
                      <a:schemeClr val="accent1">
                        <a:lumMod val="40000"/>
                        <a:lumOff val="6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Organizations</a:t>
            </a:r>
          </a:p>
        </p:txBody>
      </p:sp>
      <p:sp>
        <p:nvSpPr>
          <p:cNvPr id="24" name="Rectangle 23"/>
          <p:cNvSpPr/>
          <p:nvPr/>
        </p:nvSpPr>
        <p:spPr>
          <a:xfrm>
            <a:off x="5732778" y="5737813"/>
            <a:ext cx="2571538" cy="276999"/>
          </a:xfrm>
          <a:prstGeom prst="rect">
            <a:avLst/>
          </a:prstGeom>
        </p:spPr>
        <p:txBody>
          <a:bodyPr wrap="none">
            <a:spAutoFit/>
          </a:bodyPr>
          <a:lstStyle/>
          <a:p>
            <a:r>
              <a:rPr lang="en-US" sz="1200" dirty="0" smtClean="0">
                <a:effectLst>
                  <a:outerShdw blurRad="38100" dist="38100" dir="2700000" algn="tl">
                    <a:srgbClr val="000000">
                      <a:alpha val="43137"/>
                    </a:srgbClr>
                  </a:outerShdw>
                </a:effectLst>
                <a:sym typeface="Wingdings" pitchFamily="2" charset="2"/>
              </a:rPr>
              <a:t>Live Meeting Web Access interface</a:t>
            </a:r>
            <a:endParaRPr lang="en-US" sz="1200" dirty="0"/>
          </a:p>
        </p:txBody>
      </p:sp>
      <p:grpSp>
        <p:nvGrpSpPr>
          <p:cNvPr id="26" name="Group 16"/>
          <p:cNvGrpSpPr/>
          <p:nvPr/>
        </p:nvGrpSpPr>
        <p:grpSpPr>
          <a:xfrm>
            <a:off x="381000" y="1419225"/>
            <a:ext cx="9168114" cy="1137634"/>
            <a:chOff x="381000" y="1730267"/>
            <a:chExt cx="8763000" cy="1137634"/>
          </a:xfrm>
        </p:grpSpPr>
        <p:grpSp>
          <p:nvGrpSpPr>
            <p:cNvPr id="29" name="Group 70"/>
            <p:cNvGrpSpPr/>
            <p:nvPr/>
          </p:nvGrpSpPr>
          <p:grpSpPr>
            <a:xfrm>
              <a:off x="524656" y="1867300"/>
              <a:ext cx="8619344" cy="847074"/>
              <a:chOff x="524656" y="1885448"/>
              <a:chExt cx="8619344" cy="847074"/>
            </a:xfrm>
          </p:grpSpPr>
          <p:sp>
            <p:nvSpPr>
              <p:cNvPr id="31" name="Rectangle 30"/>
              <p:cNvSpPr/>
              <p:nvPr/>
            </p:nvSpPr>
            <p:spPr bwMode="auto">
              <a:xfrm>
                <a:off x="524656" y="1901942"/>
                <a:ext cx="8619344" cy="830580"/>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800" dirty="0">
                  <a:solidFill>
                    <a:schemeClr val="tx1"/>
                  </a:solidFill>
                  <a:latin typeface="Segoe" pitchFamily="34" charset="0"/>
                </a:endParaRPr>
              </a:p>
            </p:txBody>
          </p:sp>
          <p:sp>
            <p:nvSpPr>
              <p:cNvPr id="32" name="TextBox 1026063"/>
              <p:cNvSpPr txBox="1">
                <a:spLocks noChangeArrowheads="1"/>
              </p:cNvSpPr>
              <p:nvPr/>
            </p:nvSpPr>
            <p:spPr bwMode="auto">
              <a:xfrm>
                <a:off x="2164081" y="1885448"/>
                <a:ext cx="6750414" cy="830997"/>
              </a:xfrm>
              <a:prstGeom prst="rect">
                <a:avLst/>
              </a:prstGeom>
              <a:noFill/>
              <a:ln w="9525">
                <a:noFill/>
                <a:miter lim="800000"/>
                <a:headEnd/>
                <a:tailEnd/>
              </a:ln>
            </p:spPr>
            <p:txBody>
              <a:bodyPr wrap="square">
                <a:spAutoFit/>
              </a:bodyPr>
              <a:lstStyle/>
              <a:p>
                <a:pPr indent="-228537">
                  <a:spcBef>
                    <a:spcPct val="20000"/>
                  </a:spcBef>
                  <a:defRPr/>
                </a:pPr>
                <a:r>
                  <a:rPr lang="en-US" sz="2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Train distributed employees and partners </a:t>
                </a:r>
                <a:br>
                  <a:rPr lang="en-US" sz="2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br>
                <a:r>
                  <a:rPr lang="en-US" sz="2400" b="1" spc="-150" dirty="0" smtClean="0">
                    <a:ln w="3175">
                      <a:solidFill>
                        <a:schemeClr val="bg1">
                          <a:alpha val="62000"/>
                        </a:schemeClr>
                      </a:solidFill>
                    </a:ln>
                    <a:effectLst>
                      <a:outerShdw blurRad="50800" dist="38100" dir="2700000" algn="tl" rotWithShape="0">
                        <a:prstClr val="black">
                          <a:alpha val="40000"/>
                        </a:prstClr>
                      </a:outerShdw>
                    </a:effectLst>
                    <a:latin typeface="Segoe Semibold" pitchFamily="34" charset="0"/>
                    <a:cs typeface="Arial" charset="0"/>
                    <a:sym typeface="Wingdings" pitchFamily="2" charset="2"/>
                  </a:rPr>
                  <a:t>Conduct events that support large audiences</a:t>
                </a:r>
              </a:p>
            </p:txBody>
          </p:sp>
        </p:grpSp>
        <p:pic>
          <p:nvPicPr>
            <p:cNvPr id="30" name="Picture 12" descr="\\showsrus\Images\Branding_Photography\FY05 Partner Program OEM Photos - no expiration\Low res JPGs\OEM_2men_warehouse.tif.jpg"/>
            <p:cNvPicPr>
              <a:picLocks noChangeAspect="1" noChangeArrowheads="1"/>
            </p:cNvPicPr>
            <p:nvPr/>
          </p:nvPicPr>
          <p:blipFill>
            <a:blip r:embed="rId3">
              <a:lum bright="13000" contrast="6000"/>
            </a:blip>
            <a:srcRect/>
            <a:stretch>
              <a:fillRect/>
            </a:stretch>
          </p:blipFill>
          <p:spPr bwMode="auto">
            <a:xfrm>
              <a:off x="381000" y="1730267"/>
              <a:ext cx="1697962" cy="1137634"/>
            </a:xfrm>
            <a:prstGeom prst="roundRect">
              <a:avLst/>
            </a:prstGeom>
            <a:noFill/>
            <a:ln w="28575">
              <a:solidFill>
                <a:schemeClr val="tx1"/>
              </a:solidFill>
            </a:ln>
            <a:effectLst>
              <a:outerShdw blurRad="63500" sx="102000" sy="102000" algn="ctr" rotWithShape="0">
                <a:prstClr val="black">
                  <a:alpha val="40000"/>
                </a:prstClr>
              </a:outerShdw>
            </a:effectLst>
          </p:spPr>
        </p:pic>
      </p:grpSp>
      <p:sp>
        <p:nvSpPr>
          <p:cNvPr id="33" name="Rectangle 32"/>
          <p:cNvSpPr/>
          <p:nvPr/>
        </p:nvSpPr>
        <p:spPr bwMode="auto">
          <a:xfrm>
            <a:off x="381000" y="2094546"/>
            <a:ext cx="1699260" cy="305331"/>
          </a:xfrm>
          <a:prstGeom prst="rect">
            <a:avLst/>
          </a:prstGeom>
          <a:solidFill>
            <a:schemeClr val="tx1">
              <a:alpha val="19000"/>
            </a:schemeClr>
          </a:solidFill>
          <a:ln w="9525" cap="flat" cmpd="sng" algn="ctr">
            <a:noFill/>
            <a:prstDash val="solid"/>
            <a:round/>
            <a:headEnd type="none" w="med" len="med"/>
            <a:tailEnd type="none" w="med" len="med"/>
          </a:ln>
          <a:effectLst/>
        </p:spPr>
        <p:txBody>
          <a:bodyPr/>
          <a:lstStyle/>
          <a:p>
            <a:pPr eaLnBrk="0" hangingPunct="0">
              <a:defRPr/>
            </a:pPr>
            <a:endParaRPr lang="en-US" sz="2400" dirty="0">
              <a:effectLst>
                <a:outerShdw blurRad="38100" dist="38100" dir="2700000" algn="tl">
                  <a:srgbClr val="000000">
                    <a:alpha val="43137"/>
                  </a:srgbClr>
                </a:outerShdw>
              </a:effectLst>
            </a:endParaRPr>
          </a:p>
        </p:txBody>
      </p:sp>
      <p:sp>
        <p:nvSpPr>
          <p:cNvPr id="34" name="Rectangle 33"/>
          <p:cNvSpPr/>
          <p:nvPr/>
        </p:nvSpPr>
        <p:spPr>
          <a:xfrm>
            <a:off x="381000" y="2116406"/>
            <a:ext cx="1760220" cy="261610"/>
          </a:xfrm>
          <a:prstGeom prst="rect">
            <a:avLst/>
          </a:prstGeom>
        </p:spPr>
        <p:txBody>
          <a:bodyPr wrap="square">
            <a:spAutoFit/>
          </a:bodyPr>
          <a:lstStyle/>
          <a:p>
            <a:pPr algn="ctr">
              <a:defRPr/>
            </a:pPr>
            <a:r>
              <a:rPr lang="en-US" sz="1100" i="0" dirty="0" smtClean="0">
                <a:effectLst>
                  <a:outerShdw blurRad="38100" dist="38100" dir="2700000" algn="tl">
                    <a:srgbClr val="000000">
                      <a:alpha val="43137"/>
                    </a:srgbClr>
                  </a:outerShdw>
                </a:effectLst>
                <a:latin typeface="Segoe" pitchFamily="34" charset="0"/>
              </a:rPr>
              <a:t>Connected Organizations</a:t>
            </a:r>
            <a:endParaRPr lang="en-US" sz="1100" i="0" dirty="0">
              <a:effectLst>
                <a:outerShdw blurRad="38100" dist="38100" dir="2700000" algn="tl">
                  <a:srgbClr val="000000">
                    <a:alpha val="43137"/>
                  </a:srgbClr>
                </a:outerShdw>
              </a:effectLst>
              <a:latin typeface="Segoe" pitchFamily="34" charset="0"/>
            </a:endParaRPr>
          </a:p>
        </p:txBody>
      </p:sp>
      <p:sp>
        <p:nvSpPr>
          <p:cNvPr id="35" name="Rectangle 34"/>
          <p:cNvSpPr/>
          <p:nvPr/>
        </p:nvSpPr>
        <p:spPr>
          <a:xfrm>
            <a:off x="368301" y="3078163"/>
            <a:ext cx="1710084" cy="461665"/>
          </a:xfrm>
          <a:prstGeom prst="rect">
            <a:avLst/>
          </a:prstGeom>
        </p:spPr>
        <p:txBody>
          <a:bodyPr wrap="none">
            <a:spAutoFit/>
          </a:bodyPr>
          <a:lstStyle/>
          <a:p>
            <a:pPr marL="228537" lvl="0" indent="-228537" eaLnBrk="0" hangingPunct="0">
              <a:spcBef>
                <a:spcPct val="20000"/>
              </a:spcBef>
              <a:defRPr/>
            </a:pPr>
            <a:r>
              <a:rPr lang="en-US" sz="2400" spc="-150" dirty="0" smtClean="0">
                <a:ln w="3175">
                  <a:solidFill>
                    <a:schemeClr val="bg1">
                      <a:alpha val="62000"/>
                    </a:schemeClr>
                  </a:solidFill>
                </a:ln>
                <a:gradFill flip="none" rotWithShape="1">
                  <a:gsLst>
                    <a:gs pos="0">
                      <a:schemeClr val="tx2"/>
                    </a:gs>
                    <a:gs pos="42000">
                      <a:schemeClr val="accent1">
                        <a:lumMod val="20000"/>
                        <a:lumOff val="80000"/>
                      </a:schemeClr>
                    </a:gs>
                    <a:gs pos="91000">
                      <a:schemeClr val="accent1">
                        <a:lumMod val="50000"/>
                      </a:schemeClr>
                    </a:gs>
                  </a:gsLst>
                  <a:lin ang="5400000" scaled="0"/>
                  <a:tileRect/>
                </a:gradFill>
                <a:effectLst>
                  <a:outerShdw blurRad="50800" dist="38100" dir="2700000" algn="tl" rotWithShape="0">
                    <a:prstClr val="black">
                      <a:alpha val="40000"/>
                    </a:prstClr>
                  </a:outerShdw>
                </a:effectLst>
                <a:latin typeface="Segoe Semibold" pitchFamily="34" charset="0"/>
                <a:cs typeface="Arial" charset="0"/>
                <a:sym typeface="Wingdings" pitchFamily="2" charset="2"/>
              </a:rPr>
              <a:t>Key Features</a:t>
            </a:r>
          </a:p>
        </p:txBody>
      </p:sp>
      <p:sp>
        <p:nvSpPr>
          <p:cNvPr id="36" name="Rectangle 35"/>
          <p:cNvSpPr/>
          <p:nvPr/>
        </p:nvSpPr>
        <p:spPr>
          <a:xfrm>
            <a:off x="368300" y="3510039"/>
            <a:ext cx="4789311" cy="1723549"/>
          </a:xfrm>
          <a:prstGeom prst="rect">
            <a:avLst/>
          </a:prstGeom>
        </p:spPr>
        <p:txBody>
          <a:bodyPr wrap="square">
            <a:spAutoFit/>
          </a:bodyPr>
          <a:lstStyle/>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Event and class registration * </a:t>
            </a:r>
          </a:p>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Surveys and public events page *</a:t>
            </a:r>
          </a:p>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Advanced testing and grading * </a:t>
            </a:r>
          </a:p>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Virtual breakout rooms *</a:t>
            </a:r>
          </a:p>
          <a:p>
            <a:pPr marL="282575" indent="-282575" defTabSz="914363">
              <a:lnSpc>
                <a:spcPct val="90000"/>
              </a:lnSpc>
              <a:spcBef>
                <a:spcPct val="20000"/>
              </a:spcBef>
              <a:buClr>
                <a:schemeClr val="tx2"/>
              </a:buClr>
              <a:buSzPct val="80000"/>
              <a:buBlip>
                <a:blip r:embed="rId4"/>
              </a:buBlip>
            </a:pPr>
            <a:r>
              <a:rPr lang="en-US" sz="2000" dirty="0" smtClean="0">
                <a:sym typeface="Wingdings" pitchFamily="2" charset="2"/>
              </a:rPr>
              <a:t>Live Meeting Web Access *</a:t>
            </a:r>
          </a:p>
        </p:txBody>
      </p:sp>
      <p:sp>
        <p:nvSpPr>
          <p:cNvPr id="37" name="Rectangle 36"/>
          <p:cNvSpPr/>
          <p:nvPr/>
        </p:nvSpPr>
        <p:spPr>
          <a:xfrm>
            <a:off x="3986162" y="3619036"/>
            <a:ext cx="824265"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IMPROVED</a:t>
            </a:r>
          </a:p>
        </p:txBody>
      </p:sp>
      <p:sp>
        <p:nvSpPr>
          <p:cNvPr id="40" name="Rectangle 39"/>
          <p:cNvSpPr/>
          <p:nvPr/>
        </p:nvSpPr>
        <p:spPr>
          <a:xfrm>
            <a:off x="3419376" y="4645779"/>
            <a:ext cx="463588"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NEW</a:t>
            </a:r>
          </a:p>
        </p:txBody>
      </p:sp>
      <p:sp>
        <p:nvSpPr>
          <p:cNvPr id="42" name="Rectangle 41"/>
          <p:cNvSpPr/>
          <p:nvPr/>
        </p:nvSpPr>
        <p:spPr>
          <a:xfrm>
            <a:off x="4440707" y="3978162"/>
            <a:ext cx="463588"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NEW</a:t>
            </a:r>
          </a:p>
        </p:txBody>
      </p:sp>
      <p:sp>
        <p:nvSpPr>
          <p:cNvPr id="43" name="Rectangle 42"/>
          <p:cNvSpPr/>
          <p:nvPr/>
        </p:nvSpPr>
        <p:spPr>
          <a:xfrm>
            <a:off x="4221796" y="4317788"/>
            <a:ext cx="463588"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NEW</a:t>
            </a:r>
          </a:p>
        </p:txBody>
      </p:sp>
      <p:sp>
        <p:nvSpPr>
          <p:cNvPr id="51" name="Rectangle 50"/>
          <p:cNvSpPr/>
          <p:nvPr/>
        </p:nvSpPr>
        <p:spPr>
          <a:xfrm>
            <a:off x="3759197" y="4970757"/>
            <a:ext cx="824265" cy="235962"/>
          </a:xfrm>
          <a:prstGeom prst="rect">
            <a:avLst/>
          </a:prstGeom>
        </p:spPr>
        <p:txBody>
          <a:bodyPr wrap="none">
            <a:spAutoFit/>
          </a:bodyPr>
          <a:lstStyle/>
          <a:p>
            <a:pPr eaLnBrk="0" hangingPunct="0">
              <a:spcBef>
                <a:spcPct val="30000"/>
              </a:spcBef>
              <a:buClr>
                <a:schemeClr val="tx2"/>
              </a:buClr>
              <a:defRPr/>
            </a:pPr>
            <a:r>
              <a:rPr lang="en-US" sz="1400" i="0" baseline="30000" dirty="0" smtClean="0">
                <a:solidFill>
                  <a:srgbClr val="FFCC00"/>
                </a:solidFill>
                <a:effectLst>
                  <a:outerShdw blurRad="38100" dist="38100" dir="2700000" algn="tl">
                    <a:srgbClr val="000000">
                      <a:alpha val="43137"/>
                    </a:srgbClr>
                  </a:outerShdw>
                </a:effectLst>
                <a:latin typeface="Segoe Semibold" pitchFamily="34" charset="0"/>
              </a:rPr>
              <a:t>IMPROVED</a:t>
            </a:r>
          </a:p>
        </p:txBody>
      </p:sp>
      <p:pic>
        <p:nvPicPr>
          <p:cNvPr id="52" name="Picture 2"/>
          <p:cNvPicPr>
            <a:picLocks noChangeAspect="1" noChangeArrowheads="1"/>
          </p:cNvPicPr>
          <p:nvPr/>
        </p:nvPicPr>
        <p:blipFill>
          <a:blip r:embed="rId5" cstate="print"/>
          <a:stretch>
            <a:fillRect/>
          </a:stretch>
        </p:blipFill>
        <p:spPr bwMode="auto">
          <a:xfrm>
            <a:off x="5272392" y="3078163"/>
            <a:ext cx="3500344" cy="2646344"/>
          </a:xfrm>
          <a:prstGeom prst="roundRect">
            <a:avLst>
              <a:gd name="adj" fmla="val 1462"/>
            </a:avLst>
          </a:prstGeom>
          <a:noFill/>
          <a:ln>
            <a:noFill/>
          </a:ln>
          <a:effectLst>
            <a:outerShdw blurRad="63500" sx="102000" sy="102000" algn="ctr" rotWithShape="0">
              <a:prstClr val="black">
                <a:alpha val="40000"/>
              </a:prstClr>
            </a:outerShdw>
          </a:effectLst>
        </p:spPr>
      </p:pic>
      <p:sp>
        <p:nvSpPr>
          <p:cNvPr id="22" name="Rectangle 21"/>
          <p:cNvSpPr/>
          <p:nvPr/>
        </p:nvSpPr>
        <p:spPr>
          <a:xfrm>
            <a:off x="368300" y="5621076"/>
            <a:ext cx="4572000" cy="276999"/>
          </a:xfrm>
          <a:prstGeom prst="rect">
            <a:avLst/>
          </a:prstGeom>
        </p:spPr>
        <p:txBody>
          <a:bodyPr>
            <a:spAutoFit/>
          </a:bodyPr>
          <a:lstStyle/>
          <a:p>
            <a:r>
              <a:rPr lang="en-US" sz="1200" dirty="0" smtClean="0">
                <a:effectLst>
                  <a:outerShdw blurRad="38100" dist="38100" dir="2700000" algn="tl">
                    <a:srgbClr val="000000">
                      <a:alpha val="43137"/>
                    </a:srgbClr>
                  </a:outerShdw>
                </a:effectLst>
                <a:sym typeface="Wingdings" pitchFamily="2" charset="2"/>
              </a:rPr>
              <a:t>* Advanced capabilities available with Office Live Meeting 2007 </a:t>
            </a:r>
            <a:endParaRPr lang="en-US" sz="1200" dirty="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01145_">
  <a:themeElements>
    <a:clrScheme name="1-01145_template colors">
      <a:dk1>
        <a:srgbClr val="000000"/>
      </a:dk1>
      <a:lt1>
        <a:srgbClr val="FFFFFF"/>
      </a:lt1>
      <a:dk2>
        <a:srgbClr val="050595"/>
      </a:dk2>
      <a:lt2>
        <a:srgbClr val="FFFFFF"/>
      </a:lt2>
      <a:accent1>
        <a:srgbClr val="0099FF"/>
      </a:accent1>
      <a:accent2>
        <a:srgbClr val="FFCC00"/>
      </a:accent2>
      <a:accent3>
        <a:srgbClr val="F4783C"/>
      </a:accent3>
      <a:accent4>
        <a:srgbClr val="75D048"/>
      </a:accent4>
      <a:accent5>
        <a:srgbClr val="FF9929"/>
      </a:accent5>
      <a:accent6>
        <a:srgbClr val="00388A"/>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0000"/>
          <a:buFontTx/>
          <a:buBlip>
            <a:blip xmlns:r="http://schemas.openxmlformats.org/officeDocument/2006/relationships" r:embed="rId1"/>
          </a:buBlip>
          <a:tabLst/>
          <a:defRPr kumimoji="0" sz="3200" b="0" i="0" u="none" strike="noStrike" kern="1200" cap="none" spc="0" normalizeH="0" baseline="0" noProof="0" smtClean="0">
            <a:ln>
              <a:noFill/>
            </a:ln>
            <a:solidFill>
              <a:schemeClr val="tx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1C10E894942642BE4C6B9F76EC728F" ma:contentTypeVersion="0" ma:contentTypeDescription="Create a new document." ma:contentTypeScope="" ma:versionID="f057a0fe20201b83c5b505fd686783a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88602B-6585-4308-AE15-7FC26C04E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D415DBC-DA71-4C71-8BBB-FBE1BED8A2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TechEd2007_template</Template>
  <TotalTime>1816</TotalTime>
  <Words>3460</Words>
  <Application>Microsoft Office PowerPoint</Application>
  <PresentationFormat>On-screen Show (4:3)</PresentationFormat>
  <Paragraphs>526</Paragraphs>
  <Slides>27</Slides>
  <Notes>20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1-01145_</vt:lpstr>
      <vt:lpstr>White with Courier font for code slides</vt:lpstr>
      <vt:lpstr>Visio</vt:lpstr>
      <vt:lpstr>Slide 1</vt:lpstr>
      <vt:lpstr>Microsoft’s Web Conferencing Solutions</vt:lpstr>
      <vt:lpstr>Session Objectives After this session, you will understand</vt:lpstr>
      <vt:lpstr>Today’s Business Environment What customers are telling us</vt:lpstr>
      <vt:lpstr>Microsoft’s Web Conferencing Solutions</vt:lpstr>
      <vt:lpstr>Microsoft’s Web Conferencing Solutions Feature Highlights</vt:lpstr>
      <vt:lpstr>Connected Organizations</vt:lpstr>
      <vt:lpstr>Collaborative Meetings</vt:lpstr>
      <vt:lpstr>Training And Events</vt:lpstr>
      <vt:lpstr>Connected Organizations</vt:lpstr>
      <vt:lpstr>Engaged Attendees</vt:lpstr>
      <vt:lpstr>Integrated Media</vt:lpstr>
      <vt:lpstr>More Interactive Meetings</vt:lpstr>
      <vt:lpstr>Microsoft RoundTable Panoramic Video</vt:lpstr>
      <vt:lpstr>Engaged Attendees</vt:lpstr>
      <vt:lpstr>Conferencing  Software + Service Choice</vt:lpstr>
      <vt:lpstr>Conferencing Choice with 2007 Releases  Choice of server or service with a common user experience</vt:lpstr>
      <vt:lpstr>Conferencing Features</vt:lpstr>
      <vt:lpstr>Choosing The Right Mix</vt:lpstr>
      <vt:lpstr>Live Meeting And OCS 2007 Requirements</vt:lpstr>
      <vt:lpstr>Deployment Topology</vt:lpstr>
      <vt:lpstr>RoundTable Requirements</vt:lpstr>
      <vt:lpstr>Key Takeaways In this session you learned about…</vt:lpstr>
      <vt:lpstr>Slide 24</vt:lpstr>
      <vt:lpstr>Resources</vt:lpstr>
      <vt:lpstr>Slide 26</vt:lpstr>
      <vt:lpstr>Slide 27</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Microsoft's Web Conferencing Solutions</dc:title>
  <dc:subject>Unified Communications Launch 2007</dc:subject>
  <dc:creator>SV Purushothaman</dc:creator>
  <dc:description>Template: Created by Slidework LLC
Formatting: Mike Zimmerman, Silver Fox Productions, Inc.
Event Date: 
Event Location: 
Audience:</dc:description>
  <cp:lastModifiedBy>SV Purushothaman</cp:lastModifiedBy>
  <cp:revision>132</cp:revision>
  <dcterms:created xsi:type="dcterms:W3CDTF">2007-07-31T18:24:54Z</dcterms:created>
  <dcterms:modified xsi:type="dcterms:W3CDTF">2007-09-06T15:27:48Z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0x010100AD1C10E894942642BE4C6B9F76EC728F</vt:lpwstr>
  </property>
  <property fmtid="{D5CDD505-2E9C-101B-9397-08002B2CF9AE}" pid="3" name="Owner">
    <vt:lpwstr/>
  </property>
  <property fmtid="{D5CDD505-2E9C-101B-9397-08002B2CF9AE}" pid="4" name="SPSDescription">
    <vt:lpwstr/>
  </property>
  <property fmtid="{D5CDD505-2E9C-101B-9397-08002B2CF9AE}" pid="5" name="Status">
    <vt:lpwstr/>
  </property>
</Properties>
</file>