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96" r:id="rId2"/>
  </p:sldMasterIdLst>
  <p:notesMasterIdLst>
    <p:notesMasterId r:id="rId4"/>
  </p:notesMasterIdLst>
  <p:sldIdLst>
    <p:sldId id="260" r:id="rId3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5524" autoAdjust="0"/>
  </p:normalViewPr>
  <p:slideViewPr>
    <p:cSldViewPr snapToGrid="0">
      <p:cViewPr varScale="1">
        <p:scale>
          <a:sx n="118" d="100"/>
          <a:sy n="118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A913A-2834-4398-B994-0E46AF2A2921}" type="datetimeFigureOut">
              <a:rPr kumimoji="1" lang="ja-JP" altLang="en-US" smtClean="0"/>
              <a:t>2008/12/12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3A590-1B01-4C2B-B85D-1E3E9958E12F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3A590-1B01-4C2B-B85D-1E3E9958E1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305B839-835C-4EE5-831E-8E119538BF39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2008/12/12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9F083445-3830-4941-9625-D63677EBDC92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&lt;#&gt;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3465-AFB9-4DE6-B39D-F010E61D18B2}" type="datetimeFigureOut">
              <a:rPr kumimoji="1" lang="ja-JP" altLang="en-US" smtClean="0"/>
              <a:pPr/>
              <a:t>2008/12/12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0149F-C2FE-4C94-92E3-7EACA46C52D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305B839-835C-4EE5-831E-8E119538BF39}" type="datetimeFigureOut">
              <a:rPr kumimoji="1" lang="ja-JP" alt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rtl="0"/>
              <a:t>2008/12/12</a:t>
            </a:fld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F083445-3830-4941-9625-D63677EBDC92}" type="slidenum">
              <a:rPr kumimoji="1" lang="ja-JP" alt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rtl="0"/>
              <a:t>&lt;#&gt;</a:t>
            </a:fld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3"/>
          <p:cNvPicPr>
            <a:picLocks noChangeAspect="1" noChangeArrowheads="1"/>
          </p:cNvPicPr>
          <p:nvPr/>
        </p:nvPicPr>
        <p:blipFill>
          <a:blip r:embed="rId3"/>
          <a:srcRect r="17109" b="58008"/>
          <a:stretch>
            <a:fillRect/>
          </a:stretch>
        </p:blipFill>
        <p:spPr bwMode="auto">
          <a:xfrm>
            <a:off x="71406" y="2112595"/>
            <a:ext cx="4547164" cy="1842849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pic>
        <p:nvPicPr>
          <p:cNvPr id="11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5451" y="2123651"/>
            <a:ext cx="4337143" cy="1602857"/>
          </a:xfrm>
          <a:prstGeom prst="rect">
            <a:avLst/>
          </a:prstGeom>
          <a:noFill/>
          <a:ln w="1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 type="none" w="med" len="med"/>
          </a:ln>
          <a:effectLst>
            <a:outerShdw blurRad="254000" dist="38100" dir="2700000" algn="tl" rotWithShape="0">
              <a:schemeClr val="accent6">
                <a:lumMod val="60000"/>
                <a:lumOff val="40000"/>
                <a:alpha val="40000"/>
              </a:schemeClr>
            </a:outerShdw>
          </a:effectLst>
        </p:spPr>
      </p:pic>
      <p:pic>
        <p:nvPicPr>
          <p:cNvPr id="9" name="図 8" descr="Excel 2007 logo blac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65764" y="238638"/>
            <a:ext cx="1847176" cy="360000"/>
          </a:xfrm>
          <a:prstGeom prst="rect">
            <a:avLst/>
          </a:prstGeom>
        </p:spPr>
      </p:pic>
      <p:pic>
        <p:nvPicPr>
          <p:cNvPr id="4" name="Picture 2" descr="BattleCard"/>
          <p:cNvPicPr>
            <a:picLocks noChangeAspect="1" noChangeArrowheads="1"/>
          </p:cNvPicPr>
          <p:nvPr/>
        </p:nvPicPr>
        <p:blipFill>
          <a:blip r:embed="rId6" cstate="print"/>
          <a:srcRect l="2272" t="18845" r="45454"/>
          <a:stretch>
            <a:fillRect/>
          </a:stretch>
        </p:blipFill>
        <p:spPr bwMode="auto">
          <a:xfrm>
            <a:off x="-32" y="-24"/>
            <a:ext cx="5287962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0" y="23863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kumimoji="1" lang="en-US" altLang="ja-JP" sz="16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2007 Microsoft Office system</a:t>
            </a:r>
            <a:r>
              <a:rPr kumimoji="1" lang="ja-JP" altLang="en-US" sz="16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　</a:t>
            </a:r>
            <a:r>
              <a:rPr kumimoji="1" lang="ja-JP" altLang="en-US" sz="16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クイックガイド</a:t>
            </a:r>
            <a:endParaRPr kumimoji="1" lang="en-US" altLang="ja-JP" sz="1600" kern="1200" dirty="0">
              <a:solidFill>
                <a:prstClr val="black"/>
              </a:solidFill>
              <a:latin typeface="Verdana" pitchFamily="34" charset="0"/>
              <a:ea typeface="ＭＳ Ｐゴシック"/>
              <a:cs typeface="+mn-cs"/>
            </a:endParaRPr>
          </a:p>
          <a:p>
            <a:pPr algn="ctr" rtl="0"/>
            <a:r>
              <a:rPr kumimoji="1" lang="ja-JP" altLang="en-US" sz="14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～</a:t>
            </a:r>
            <a:r>
              <a:rPr kumimoji="1" lang="en-US" altLang="ja-JP" sz="14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Excel</a:t>
            </a:r>
            <a:r>
              <a:rPr kumimoji="1" lang="ja-JP" altLang="en-US" sz="14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編～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32" y="78579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kumimoji="1" lang="ja-JP" altLang="en-US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より</a:t>
            </a:r>
            <a:r>
              <a:rPr kumimoji="1" lang="ja-JP" altLang="en-US" sz="10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効果的</a:t>
            </a:r>
            <a:r>
              <a:rPr kumimoji="1" lang="ja-JP" altLang="en-US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に </a:t>
            </a:r>
            <a:r>
              <a:rPr kumimoji="1" lang="en-US" altLang="ja-JP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Excel</a:t>
            </a:r>
            <a:r>
              <a:rPr kumimoji="1" lang="ja-JP" altLang="en-US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 </a:t>
            </a:r>
            <a:r>
              <a:rPr kumimoji="1" lang="en-US" altLang="ja-JP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2007</a:t>
            </a:r>
            <a:r>
              <a:rPr kumimoji="1" lang="ja-JP" altLang="en-US" sz="1000" kern="1200" dirty="0" smtClean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 を</a:t>
            </a:r>
            <a:r>
              <a:rPr kumimoji="1" lang="ja-JP" altLang="en-US" sz="1000" kern="1200" dirty="0">
                <a:solidFill>
                  <a:prstClr val="black"/>
                </a:solidFill>
                <a:latin typeface="Verdana" pitchFamily="34" charset="0"/>
                <a:ea typeface="ＭＳ Ｐゴシック"/>
                <a:cs typeface="+mn-cs"/>
              </a:rPr>
              <a:t>使用していただくための便利な機能を紹介します。</a:t>
            </a:r>
          </a:p>
        </p:txBody>
      </p:sp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7"/>
          <a:srcRect r="58672" b="61328"/>
          <a:stretch>
            <a:fillRect/>
          </a:stretch>
        </p:blipFill>
        <p:spPr bwMode="auto">
          <a:xfrm>
            <a:off x="2357422" y="4061103"/>
            <a:ext cx="2267136" cy="1697148"/>
          </a:xfrm>
          <a:prstGeom prst="rect">
            <a:avLst/>
          </a:prstGeom>
          <a:noFill/>
          <a:ln w="1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 type="none" w="med" len="med"/>
          </a:ln>
          <a:effectLst>
            <a:outerShdw blurRad="254000" dist="38100" dir="2700000" algn="tl" rotWithShape="0">
              <a:schemeClr val="accent6">
                <a:lumMod val="60000"/>
                <a:lumOff val="40000"/>
                <a:alpha val="40000"/>
              </a:schemeClr>
            </a:outerShdw>
          </a:effectLst>
        </p:spPr>
      </p:pic>
      <p:sp>
        <p:nvSpPr>
          <p:cNvPr id="38" name="角丸四角形 37"/>
          <p:cNvSpPr/>
          <p:nvPr/>
        </p:nvSpPr>
        <p:spPr>
          <a:xfrm>
            <a:off x="2085547" y="1071546"/>
            <a:ext cx="2196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データを</a:t>
            </a:r>
            <a:r>
              <a:rPr kumimoji="1" lang="ja-JP" altLang="en-US" sz="900" u="dbl" kern="1200" dirty="0" smtClean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より分析しやすく</a:t>
            </a:r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するには</a:t>
            </a:r>
            <a:endParaRPr kumimoji="1" lang="en-US" altLang="ja-JP" sz="900" u="dbl" kern="1200" dirty="0">
              <a:solidFill>
                <a:srgbClr val="FF3300"/>
              </a:solidFill>
              <a:uFill>
                <a:solidFill>
                  <a:srgbClr val="FFCC00"/>
                </a:solidFill>
              </a:u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r>
              <a:rPr kumimoji="1" lang="en-US" altLang="ja-JP" sz="800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条件付き書式</a:t>
            </a:r>
            <a:r>
              <a:rPr kumimoji="1" lang="en-US" altLang="ja-JP" sz="800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活用してください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。数値を分析するためのルールや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スタイルが多数用意されています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/>
            </a:r>
            <a:b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</a:b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ルールやスタイルを詳細に設定することも可能です。</a:t>
            </a:r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71406" y="5851013"/>
            <a:ext cx="2052000" cy="93600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マクロ付きファイルを開くには</a:t>
            </a:r>
          </a:p>
          <a:p>
            <a:pPr algn="l" rtl="0"/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リボンの下部に表示される「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オプション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」ボタンをクリックし、「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このコンテンツを有効にする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」を選択します。マクロのあるファイルは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「警告を表示して・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マクロを無効にする」が標準の設定になっています。</a:t>
            </a:r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1670" y="4071942"/>
            <a:ext cx="1840000" cy="1653334"/>
          </a:xfrm>
          <a:prstGeom prst="rect">
            <a:avLst/>
          </a:prstGeom>
          <a:noFill/>
          <a:ln w="1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 type="none" w="med" len="med"/>
          </a:ln>
          <a:effectLst>
            <a:outerShdw blurRad="254000" dist="38100" dir="2700000" algn="tl" rotWithShape="0">
              <a:schemeClr val="accent6">
                <a:lumMod val="60000"/>
                <a:lumOff val="40000"/>
                <a:alpha val="40000"/>
              </a:schemeClr>
            </a:outerShdw>
          </a:effectLst>
        </p:spPr>
      </p:pic>
      <p:pic>
        <p:nvPicPr>
          <p:cNvPr id="41" name="図 40" descr="cursor02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16213" y="3338989"/>
            <a:ext cx="55721" cy="90011"/>
          </a:xfrm>
          <a:prstGeom prst="rect">
            <a:avLst/>
          </a:prstGeom>
        </p:spPr>
      </p:pic>
      <p:sp>
        <p:nvSpPr>
          <p:cNvPr id="42" name="角丸四角形 41"/>
          <p:cNvSpPr/>
          <p:nvPr/>
        </p:nvSpPr>
        <p:spPr>
          <a:xfrm>
            <a:off x="4351688" y="1071546"/>
            <a:ext cx="1224000" cy="953453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 smtClean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並べ替えやフィルタ</a:t>
            </a:r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をかけるには</a:t>
            </a:r>
            <a:endParaRPr kumimoji="1" lang="en-US" altLang="ja-JP" sz="900" u="dbl" kern="1200" dirty="0">
              <a:solidFill>
                <a:srgbClr val="FF3300"/>
              </a:solidFill>
              <a:uFill>
                <a:solidFill>
                  <a:srgbClr val="FFCC00"/>
                </a:solidFill>
              </a:u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範囲指定をしてから、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並べ替えとフィルタ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コマンドをクリックします。</a:t>
            </a:r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5645829" y="1071546"/>
            <a:ext cx="1656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テーブルを作成するときは</a:t>
            </a:r>
            <a:endParaRPr kumimoji="1" lang="en-US" altLang="ja-JP" sz="900" u="dbl" kern="1200" dirty="0">
              <a:solidFill>
                <a:srgbClr val="FF3300"/>
              </a:solidFill>
              <a:uFill>
                <a:solidFill>
                  <a:srgbClr val="FFCC00"/>
                </a:solidFill>
              </a:u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挿入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タブの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テーブル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をクリックします。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テーブルツール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でテーブルのデザインを簡単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に変更したり、集計行を加えたりすること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ができます。</a:t>
            </a:r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7371968" y="1071546"/>
            <a:ext cx="1692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グラフを作成するときは</a:t>
            </a:r>
            <a:endParaRPr kumimoji="1" lang="en-US" altLang="ja-JP" sz="900" u="dbl" kern="1200" dirty="0">
              <a:solidFill>
                <a:srgbClr val="FF3300"/>
              </a:solidFill>
              <a:uFill>
                <a:solidFill>
                  <a:srgbClr val="FFCC00"/>
                </a:solidFill>
              </a:u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データを選択して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挿入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タブの 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グラフ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をクリックします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。各ボタンからスタイル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の選択をします。デザインの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変更は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グラフツール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を使用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します。</a:t>
            </a:r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980942" y="2371155"/>
            <a:ext cx="234000" cy="288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6026082" y="2370593"/>
            <a:ext cx="1332000" cy="396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016248" y="2361413"/>
            <a:ext cx="252000" cy="288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5" name="円/楕円 64"/>
          <p:cNvSpPr/>
          <p:nvPr/>
        </p:nvSpPr>
        <p:spPr>
          <a:xfrm>
            <a:off x="7000892" y="2106399"/>
            <a:ext cx="468000" cy="180000"/>
          </a:xfrm>
          <a:prstGeom prst="ellipse">
            <a:avLst/>
          </a:prstGeom>
          <a:noFill/>
          <a:ln w="15875">
            <a:solidFill>
              <a:srgbClr val="3A7C3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srgbClr val="FF9900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71406" y="2716727"/>
            <a:ext cx="1620000" cy="216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67" name="直線コネクタ 66"/>
          <p:cNvCxnSpPr>
            <a:stCxn id="39" idx="0"/>
            <a:endCxn id="28" idx="2"/>
          </p:cNvCxnSpPr>
          <p:nvPr/>
        </p:nvCxnSpPr>
        <p:spPr>
          <a:xfrm rot="5400000" flipH="1" flipV="1">
            <a:off x="1061670" y="5761013"/>
            <a:ext cx="125737" cy="54264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stCxn id="38" idx="2"/>
            <a:endCxn id="152" idx="0"/>
          </p:cNvCxnSpPr>
          <p:nvPr/>
        </p:nvCxnSpPr>
        <p:spPr>
          <a:xfrm rot="5400000">
            <a:off x="2863953" y="2055696"/>
            <a:ext cx="353440" cy="257994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>
            <a:stCxn id="42" idx="2"/>
            <a:endCxn id="63" idx="3"/>
          </p:cNvCxnSpPr>
          <p:nvPr/>
        </p:nvCxnSpPr>
        <p:spPr>
          <a:xfrm rot="5400000">
            <a:off x="4373983" y="1919264"/>
            <a:ext cx="480414" cy="691884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stCxn id="44" idx="2"/>
            <a:endCxn id="61" idx="3"/>
          </p:cNvCxnSpPr>
          <p:nvPr/>
        </p:nvCxnSpPr>
        <p:spPr>
          <a:xfrm rot="5400000">
            <a:off x="5583202" y="1639713"/>
            <a:ext cx="507182" cy="1243702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>
            <a:stCxn id="44" idx="2"/>
            <a:endCxn id="65" idx="2"/>
          </p:cNvCxnSpPr>
          <p:nvPr/>
        </p:nvCxnSpPr>
        <p:spPr>
          <a:xfrm rot="16200000" flipH="1">
            <a:off x="6635555" y="1831062"/>
            <a:ext cx="188426" cy="542248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45" idx="2"/>
            <a:endCxn id="62" idx="3"/>
          </p:cNvCxnSpPr>
          <p:nvPr/>
        </p:nvCxnSpPr>
        <p:spPr>
          <a:xfrm rot="5400000">
            <a:off x="7507715" y="1858340"/>
            <a:ext cx="560620" cy="859886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正方形/長方形 85"/>
          <p:cNvSpPr/>
          <p:nvPr/>
        </p:nvSpPr>
        <p:spPr>
          <a:xfrm>
            <a:off x="4890942" y="2940411"/>
            <a:ext cx="324000" cy="540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91" name="直線コネクタ 90"/>
          <p:cNvCxnSpPr>
            <a:stCxn id="28" idx="0"/>
            <a:endCxn id="66" idx="2"/>
          </p:cNvCxnSpPr>
          <p:nvPr/>
        </p:nvCxnSpPr>
        <p:spPr>
          <a:xfrm rot="16200000" flipV="1">
            <a:off x="446931" y="3367203"/>
            <a:ext cx="1139215" cy="270264"/>
          </a:xfrm>
          <a:prstGeom prst="line">
            <a:avLst/>
          </a:prstGeom>
          <a:ln w="12700">
            <a:solidFill>
              <a:srgbClr val="3A7C3C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/>
          <p:cNvCxnSpPr>
            <a:stCxn id="86" idx="0"/>
            <a:endCxn id="61" idx="2"/>
          </p:cNvCxnSpPr>
          <p:nvPr/>
        </p:nvCxnSpPr>
        <p:spPr>
          <a:xfrm rot="5400000" flipH="1" flipV="1">
            <a:off x="4934814" y="2777283"/>
            <a:ext cx="281256" cy="45000"/>
          </a:xfrm>
          <a:prstGeom prst="line">
            <a:avLst/>
          </a:prstGeom>
          <a:ln w="12700">
            <a:solidFill>
              <a:srgbClr val="3A7C3C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角丸四角形 100"/>
          <p:cNvSpPr/>
          <p:nvPr/>
        </p:nvSpPr>
        <p:spPr>
          <a:xfrm>
            <a:off x="2216927" y="5850586"/>
            <a:ext cx="2484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計算式を入力するときは</a:t>
            </a:r>
          </a:p>
          <a:p>
            <a:pPr algn="l" rtl="0"/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数式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タブの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関数ライブラリ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より選択します。関数が分類分けされて、各ボタンの配下に配置されています。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/>
            </a:r>
            <a:b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</a:b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関数にマウスカーソル</a:t>
            </a:r>
            <a:r>
              <a:rPr lang="ja-JP" altLang="en-US" sz="8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</a:rPr>
              <a:t>を合わせると、関数の内容を説明するヘルプが表示されます。</a:t>
            </a:r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</p:txBody>
      </p:sp>
      <p:pic>
        <p:nvPicPr>
          <p:cNvPr id="102" name="Picture 5"/>
          <p:cNvPicPr>
            <a:picLocks noChangeAspect="1" noChangeArrowheads="1"/>
          </p:cNvPicPr>
          <p:nvPr/>
        </p:nvPicPr>
        <p:blipFill>
          <a:blip r:embed="rId10"/>
          <a:srcRect t="20960" r="57024" b="47222"/>
          <a:stretch>
            <a:fillRect/>
          </a:stretch>
        </p:blipFill>
        <p:spPr bwMode="auto">
          <a:xfrm>
            <a:off x="4857752" y="4678167"/>
            <a:ext cx="2000264" cy="1079994"/>
          </a:xfrm>
          <a:prstGeom prst="rect">
            <a:avLst/>
          </a:prstGeom>
          <a:noFill/>
          <a:ln w="1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 type="none" w="med" len="med"/>
          </a:ln>
          <a:effectLst>
            <a:outerShdw blurRad="254000" dist="38100" dir="2700000" algn="tl" rotWithShape="0">
              <a:schemeClr val="accent6">
                <a:lumMod val="60000"/>
                <a:lumOff val="40000"/>
                <a:alpha val="40000"/>
              </a:schemeClr>
            </a:outerShdw>
          </a:effectLst>
        </p:spPr>
      </p:pic>
      <p:sp>
        <p:nvSpPr>
          <p:cNvPr id="103" name="角丸四角形 102"/>
          <p:cNvSpPr/>
          <p:nvPr/>
        </p:nvSpPr>
        <p:spPr>
          <a:xfrm>
            <a:off x="4794448" y="5850586"/>
            <a:ext cx="2232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オートコンプリート機能とは</a:t>
            </a:r>
          </a:p>
          <a:p>
            <a:pPr algn="l" rtl="0"/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セルに計算式を入力する際に、入力文字列にマッチする関数や、数値を自動的にリスト表示する機能</a:t>
            </a:r>
            <a:r>
              <a:rPr lang="en-US" altLang="ja-JP" sz="8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</a:rPr>
              <a:t/>
            </a:r>
            <a:br>
              <a:rPr lang="en-US" altLang="ja-JP" sz="8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</a:rPr>
            </a:br>
            <a:r>
              <a:rPr lang="ja-JP" altLang="en-US" sz="8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</a:rPr>
              <a:t>既知の関数をセルに直接入力する場合の入力効率をアップします。</a:t>
            </a:r>
            <a:endParaRPr kumimoji="1" lang="en-US" altLang="ja-JP" sz="800" kern="1200" dirty="0" smtClean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</p:txBody>
      </p:sp>
      <p:cxnSp>
        <p:nvCxnSpPr>
          <p:cNvPr id="105" name="直線コネクタ 104"/>
          <p:cNvCxnSpPr>
            <a:stCxn id="35" idx="2"/>
            <a:endCxn id="101" idx="0"/>
          </p:cNvCxnSpPr>
          <p:nvPr/>
        </p:nvCxnSpPr>
        <p:spPr>
          <a:xfrm rot="5400000">
            <a:off x="3427601" y="5787196"/>
            <a:ext cx="92335" cy="34444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>
            <a:stCxn id="102" idx="2"/>
            <a:endCxn id="103" idx="0"/>
          </p:cNvCxnSpPr>
          <p:nvPr/>
        </p:nvCxnSpPr>
        <p:spPr>
          <a:xfrm rot="16200000" flipH="1">
            <a:off x="5828359" y="5787686"/>
            <a:ext cx="92425" cy="33374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角丸四角形 116"/>
          <p:cNvSpPr/>
          <p:nvPr/>
        </p:nvSpPr>
        <p:spPr>
          <a:xfrm>
            <a:off x="4735140" y="3801229"/>
            <a:ext cx="1800000" cy="800219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 smtClean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オート カルク</a:t>
            </a:r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とは</a:t>
            </a:r>
          </a:p>
          <a:p>
            <a:pPr algn="l" rtl="0"/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選択範囲の平均や合計値など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ステータス バー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に表示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する機能です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。マウスの右クリックで簡単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に表示・非表示を設定できます。</a:t>
            </a:r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</p:txBody>
      </p:sp>
      <p:cxnSp>
        <p:nvCxnSpPr>
          <p:cNvPr id="118" name="直線コネクタ 117"/>
          <p:cNvCxnSpPr>
            <a:stCxn id="56" idx="2"/>
            <a:endCxn id="117" idx="3"/>
          </p:cNvCxnSpPr>
          <p:nvPr/>
        </p:nvCxnSpPr>
        <p:spPr>
          <a:xfrm rot="5400000">
            <a:off x="6448329" y="3818660"/>
            <a:ext cx="469490" cy="295868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/>
          <p:cNvSpPr/>
          <p:nvPr/>
        </p:nvSpPr>
        <p:spPr>
          <a:xfrm>
            <a:off x="1643042" y="3287107"/>
            <a:ext cx="828000" cy="540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43" name="直線コネクタ 142"/>
          <p:cNvCxnSpPr>
            <a:stCxn id="142" idx="3"/>
            <a:endCxn id="152" idx="2"/>
          </p:cNvCxnSpPr>
          <p:nvPr/>
        </p:nvCxnSpPr>
        <p:spPr>
          <a:xfrm flipV="1">
            <a:off x="2471042" y="2649413"/>
            <a:ext cx="440634" cy="907694"/>
          </a:xfrm>
          <a:prstGeom prst="line">
            <a:avLst/>
          </a:prstGeom>
          <a:ln w="12700">
            <a:solidFill>
              <a:srgbClr val="3A7C3C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角丸四角形 138"/>
          <p:cNvSpPr/>
          <p:nvPr/>
        </p:nvSpPr>
        <p:spPr>
          <a:xfrm>
            <a:off x="71406" y="1071546"/>
            <a:ext cx="1944000" cy="93600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通貨など表示形式を変えるときは</a:t>
            </a:r>
            <a:endParaRPr kumimoji="1" lang="en-US" altLang="ja-JP" sz="900" u="dbl" kern="1200" dirty="0">
              <a:solidFill>
                <a:srgbClr val="FF3300"/>
              </a:solidFill>
              <a:uFill>
                <a:solidFill>
                  <a:srgbClr val="FFCC00"/>
                </a:solidFill>
              </a:u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ホーム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タブの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数値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より変更します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。範囲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選択した際に表示される</a:t>
            </a:r>
            <a:r>
              <a:rPr kumimoji="1" lang="ja-JP" altLang="en-US" sz="800" b="1" u="heavy" kern="1200" dirty="0" smtClean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ミニ ツール バー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での変更も可能です。</a:t>
            </a:r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  <a:p>
            <a:pPr algn="l" rtl="0"/>
            <a:endParaRPr kumimoji="1" lang="ja-JP" altLang="en-US" sz="800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pic>
        <p:nvPicPr>
          <p:cNvPr id="147" name="Picture 7"/>
          <p:cNvPicPr>
            <a:picLocks noChangeAspect="1" noChangeArrowheads="1"/>
          </p:cNvPicPr>
          <p:nvPr/>
        </p:nvPicPr>
        <p:blipFill>
          <a:blip r:embed="rId11"/>
          <a:srcRect l="69062" t="33691" r="11485" b="61231"/>
          <a:stretch>
            <a:fillRect/>
          </a:stretch>
        </p:blipFill>
        <p:spPr bwMode="auto">
          <a:xfrm>
            <a:off x="428596" y="1729527"/>
            <a:ext cx="1067136" cy="222852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148" name="正方形/長方形 147"/>
          <p:cNvSpPr/>
          <p:nvPr/>
        </p:nvSpPr>
        <p:spPr>
          <a:xfrm>
            <a:off x="1033290" y="1729527"/>
            <a:ext cx="360000" cy="108000"/>
          </a:xfrm>
          <a:prstGeom prst="rect">
            <a:avLst/>
          </a:prstGeom>
          <a:noFill/>
          <a:ln w="12700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151" name="正方形/長方形 150"/>
          <p:cNvSpPr/>
          <p:nvPr/>
        </p:nvSpPr>
        <p:spPr>
          <a:xfrm>
            <a:off x="2182676" y="2361413"/>
            <a:ext cx="612000" cy="396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152" name="正方形/長方形 151"/>
          <p:cNvSpPr/>
          <p:nvPr/>
        </p:nvSpPr>
        <p:spPr>
          <a:xfrm>
            <a:off x="2794676" y="2361413"/>
            <a:ext cx="234000" cy="288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55" name="直線コネクタ 154"/>
          <p:cNvCxnSpPr>
            <a:stCxn id="139" idx="2"/>
            <a:endCxn id="151" idx="1"/>
          </p:cNvCxnSpPr>
          <p:nvPr/>
        </p:nvCxnSpPr>
        <p:spPr>
          <a:xfrm rot="16200000" flipH="1">
            <a:off x="1337108" y="1713844"/>
            <a:ext cx="551867" cy="1139270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5715008" y="3623849"/>
            <a:ext cx="2232000" cy="108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946838" y="3623849"/>
            <a:ext cx="324000" cy="108000"/>
          </a:xfrm>
          <a:prstGeom prst="rect">
            <a:avLst/>
          </a:prstGeom>
          <a:noFill/>
          <a:ln w="15875">
            <a:solidFill>
              <a:srgbClr val="3A7C3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kumimoji="1" lang="ja-JP" altLang="en-US" kern="1200" dirty="0">
              <a:solidFill>
                <a:prstClr val="white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6795968" y="3801229"/>
            <a:ext cx="2268000" cy="800219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表示モードを切り替えるときは</a:t>
            </a:r>
          </a:p>
          <a:p>
            <a:pPr algn="l" rtl="0"/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画面右下の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標準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err="1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、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ページレイアウト表示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 err="1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、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改ページプレビュー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を使用すると、簡単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にシートの表示状態を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切り替えることができます</a:t>
            </a: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。 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[</a:t>
            </a:r>
            <a:r>
              <a:rPr kumimoji="1" lang="ja-JP" altLang="en-US" sz="800" b="1" u="heavy" kern="1200" dirty="0">
                <a:solidFill>
                  <a:srgbClr val="8B7E6A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表示</a:t>
            </a:r>
            <a:r>
              <a:rPr kumimoji="1" lang="en-US" altLang="ja-JP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]</a:t>
            </a:r>
            <a:r>
              <a:rPr kumimoji="1" lang="ja-JP" altLang="en-US" sz="800" kern="1200" dirty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タブでの変更も可能です。</a:t>
            </a:r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</p:txBody>
      </p:sp>
      <p:cxnSp>
        <p:nvCxnSpPr>
          <p:cNvPr id="64" name="直線コネクタ 63"/>
          <p:cNvCxnSpPr>
            <a:stCxn id="57" idx="2"/>
            <a:endCxn id="59" idx="0"/>
          </p:cNvCxnSpPr>
          <p:nvPr/>
        </p:nvCxnSpPr>
        <p:spPr>
          <a:xfrm rot="5400000">
            <a:off x="7984713" y="3677104"/>
            <a:ext cx="69380" cy="178870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7119968" y="5850586"/>
            <a:ext cx="1944000" cy="936427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r>
              <a:rPr kumimoji="1" lang="ja-JP" altLang="en-US" sz="900" u="dbl" kern="1200" dirty="0">
                <a:solidFill>
                  <a:srgbClr val="FF3300"/>
                </a:solidFill>
                <a:uFill>
                  <a:solidFill>
                    <a:srgbClr val="FFCC00"/>
                  </a:solidFill>
                </a:uFill>
                <a:latin typeface="Verdana" pitchFamily="34" charset="0"/>
                <a:ea typeface="ＭＳ Ｐゴシック"/>
                <a:cs typeface="+mn-cs"/>
              </a:rPr>
              <a:t>引数の確認をするには</a:t>
            </a:r>
          </a:p>
          <a:p>
            <a:pPr algn="l" rtl="0"/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関数を入力すると、その関数にあった、引数の形式が表示され、引数の設定ミスを軽減します。</a:t>
            </a:r>
            <a: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/>
            </a:r>
            <a:br>
              <a:rPr kumimoji="1" lang="en-US" altLang="ja-JP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</a:br>
            <a:r>
              <a:rPr kumimoji="1" lang="ja-JP" altLang="en-US" sz="800" kern="1200" dirty="0" smtClean="0">
                <a:solidFill>
                  <a:srgbClr val="8B7E6A"/>
                </a:solidFill>
                <a:latin typeface="Verdana" pitchFamily="34" charset="0"/>
                <a:ea typeface="ＭＳ Ｐゴシック"/>
                <a:cs typeface="+mn-cs"/>
              </a:rPr>
              <a:t>引数のリンクをクリックすると、対応した設定箇所にジャンプします。</a:t>
            </a:r>
            <a:endParaRPr kumimoji="1" lang="en-US" altLang="ja-JP" sz="800" kern="1200" dirty="0">
              <a:solidFill>
                <a:srgbClr val="8B7E6A"/>
              </a:solidFill>
              <a:latin typeface="Verdana" pitchFamily="34" charset="0"/>
              <a:ea typeface="ＭＳ Ｐゴシック"/>
              <a:cs typeface="+mn-cs"/>
            </a:endParaRPr>
          </a:p>
        </p:txBody>
      </p:sp>
      <p:cxnSp>
        <p:nvCxnSpPr>
          <p:cNvPr id="85" name="直線コネクタ 84"/>
          <p:cNvCxnSpPr>
            <a:endCxn id="75" idx="0"/>
          </p:cNvCxnSpPr>
          <p:nvPr/>
        </p:nvCxnSpPr>
        <p:spPr>
          <a:xfrm rot="16200000" flipH="1">
            <a:off x="7921191" y="5679809"/>
            <a:ext cx="282828" cy="58726"/>
          </a:xfrm>
          <a:prstGeom prst="line">
            <a:avLst/>
          </a:prstGeom>
          <a:ln w="12700">
            <a:solidFill>
              <a:srgbClr val="3A7C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Picture 7"/>
          <p:cNvPicPr>
            <a:picLocks noChangeAspect="1" noChangeArrowheads="1"/>
          </p:cNvPicPr>
          <p:nvPr/>
        </p:nvPicPr>
        <p:blipFill>
          <a:blip r:embed="rId12"/>
          <a:srcRect t="23633" r="74531" b="54980"/>
          <a:stretch>
            <a:fillRect/>
          </a:stretch>
        </p:blipFill>
        <p:spPr bwMode="auto">
          <a:xfrm>
            <a:off x="7234445" y="4672147"/>
            <a:ext cx="1552397" cy="1042869"/>
          </a:xfrm>
          <a:prstGeom prst="rect">
            <a:avLst/>
          </a:prstGeom>
          <a:noFill/>
          <a:ln w="1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 type="none" w="med" len="med"/>
          </a:ln>
          <a:effectLst>
            <a:outerShdw blurRad="254000" dist="38100" dir="2700000" algn="tl" rotWithShape="0">
              <a:schemeClr val="accent6">
                <a:lumMod val="60000"/>
                <a:lumOff val="40000"/>
                <a:alpha val="4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テーマ</vt:lpstr>
      <vt:lpstr>4_Office テーマ</vt:lpstr>
      <vt:lpstr>スライド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2008-12-12T07:59:07Z</dcterms:created>
  <dcterms:modified xsi:type="dcterms:W3CDTF">2008-12-12T08:01:41Z</dcterms:modified>
</cp:coreProperties>
</file>