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2"/>
    <p:sldMasterId id="2147483946" r:id="rId3"/>
  </p:sldMasterIdLst>
  <p:notesMasterIdLst>
    <p:notesMasterId r:id="rId44"/>
  </p:notesMasterIdLst>
  <p:handoutMasterIdLst>
    <p:handoutMasterId r:id="rId45"/>
  </p:handoutMasterIdLst>
  <p:sldIdLst>
    <p:sldId id="410" r:id="rId4"/>
    <p:sldId id="412" r:id="rId5"/>
    <p:sldId id="413" r:id="rId6"/>
    <p:sldId id="414" r:id="rId7"/>
    <p:sldId id="415" r:id="rId8"/>
    <p:sldId id="416" r:id="rId9"/>
    <p:sldId id="417" r:id="rId10"/>
    <p:sldId id="446" r:id="rId11"/>
    <p:sldId id="419" r:id="rId12"/>
    <p:sldId id="420" r:id="rId13"/>
    <p:sldId id="447" r:id="rId14"/>
    <p:sldId id="422" r:id="rId15"/>
    <p:sldId id="423" r:id="rId16"/>
    <p:sldId id="424" r:id="rId17"/>
    <p:sldId id="425" r:id="rId18"/>
    <p:sldId id="448" r:id="rId19"/>
    <p:sldId id="455" r:id="rId20"/>
    <p:sldId id="456" r:id="rId21"/>
    <p:sldId id="457" r:id="rId22"/>
    <p:sldId id="458" r:id="rId23"/>
    <p:sldId id="427" r:id="rId24"/>
    <p:sldId id="428" r:id="rId25"/>
    <p:sldId id="429" r:id="rId26"/>
    <p:sldId id="449" r:id="rId27"/>
    <p:sldId id="431" r:id="rId28"/>
    <p:sldId id="432" r:id="rId29"/>
    <p:sldId id="433" r:id="rId30"/>
    <p:sldId id="434" r:id="rId31"/>
    <p:sldId id="450" r:id="rId32"/>
    <p:sldId id="436" r:id="rId33"/>
    <p:sldId id="437" r:id="rId34"/>
    <p:sldId id="438" r:id="rId35"/>
    <p:sldId id="451" r:id="rId36"/>
    <p:sldId id="453" r:id="rId37"/>
    <p:sldId id="454" r:id="rId38"/>
    <p:sldId id="440" r:id="rId39"/>
    <p:sldId id="441" r:id="rId40"/>
    <p:sldId id="452" r:id="rId41"/>
    <p:sldId id="332" r:id="rId42"/>
    <p:sldId id="324" r:id="rId43"/>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Arial" charset="0"/>
        <a:ea typeface="+mn-ea"/>
        <a:cs typeface="+mn-cs"/>
      </a:defRPr>
    </a:lvl1pPr>
    <a:lvl2pPr marL="455613" indent="1588" algn="l" defTabSz="912813" rtl="0" fontAlgn="base">
      <a:spcBef>
        <a:spcPct val="0"/>
      </a:spcBef>
      <a:spcAft>
        <a:spcPct val="0"/>
      </a:spcAft>
      <a:defRPr kern="1200">
        <a:solidFill>
          <a:schemeClr val="tx1"/>
        </a:solidFill>
        <a:latin typeface="Arial" charset="0"/>
        <a:ea typeface="+mn-ea"/>
        <a:cs typeface="+mn-cs"/>
      </a:defRPr>
    </a:lvl2pPr>
    <a:lvl3pPr marL="912813" indent="1588" algn="l" defTabSz="912813" rtl="0" fontAlgn="base">
      <a:spcBef>
        <a:spcPct val="0"/>
      </a:spcBef>
      <a:spcAft>
        <a:spcPct val="0"/>
      </a:spcAft>
      <a:defRPr kern="1200">
        <a:solidFill>
          <a:schemeClr val="tx1"/>
        </a:solidFill>
        <a:latin typeface="Arial" charset="0"/>
        <a:ea typeface="+mn-ea"/>
        <a:cs typeface="+mn-cs"/>
      </a:defRPr>
    </a:lvl3pPr>
    <a:lvl4pPr marL="1370013" indent="1588" algn="l" defTabSz="912813" rtl="0" fontAlgn="base">
      <a:spcBef>
        <a:spcPct val="0"/>
      </a:spcBef>
      <a:spcAft>
        <a:spcPct val="0"/>
      </a:spcAft>
      <a:defRPr kern="1200">
        <a:solidFill>
          <a:schemeClr val="tx1"/>
        </a:solidFill>
        <a:latin typeface="Arial" charset="0"/>
        <a:ea typeface="+mn-ea"/>
        <a:cs typeface="+mn-cs"/>
      </a:defRPr>
    </a:lvl4pPr>
    <a:lvl5pPr marL="1827213" indent="1588" algn="l" defTabSz="9128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ireh" initials="ce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270DB"/>
    <a:srgbClr val="9ACAA7"/>
    <a:srgbClr val="2CD858"/>
    <a:srgbClr val="0DB33D"/>
    <a:srgbClr val="2D6316"/>
    <a:srgbClr val="AFD5B9"/>
    <a:srgbClr val="99CC00"/>
    <a:srgbClr val="33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198" autoAdjust="0"/>
    <p:restoredTop sz="97080" autoAdjust="0"/>
  </p:normalViewPr>
  <p:slideViewPr>
    <p:cSldViewPr>
      <p:cViewPr>
        <p:scale>
          <a:sx n="60" d="100"/>
          <a:sy n="60" d="100"/>
        </p:scale>
        <p:origin x="-1590" y="-252"/>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776"/>
    </p:cViewPr>
  </p:sorterViewPr>
  <p:notesViewPr>
    <p:cSldViewPr>
      <p:cViewPr varScale="1">
        <p:scale>
          <a:sx n="86" d="100"/>
          <a:sy n="86" d="100"/>
        </p:scale>
        <p:origin x="-2472"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defRPr>
            </a:lvl1pPr>
          </a:lstStyle>
          <a:p>
            <a:pPr>
              <a:defRPr/>
            </a:pPr>
            <a:fld id="{F9D134D1-A57B-4813-906C-C24C64866106}" type="datetimeFigureOut">
              <a:rPr lang="en-US"/>
              <a:pPr>
                <a:defRPr/>
              </a:pPr>
              <a:t>11/6/2009</a:t>
            </a:fld>
            <a:endParaRPr lang="en-US" dirty="0"/>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Calibri" pitchFamily="34" charset="0"/>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defRPr>
            </a:lvl1pPr>
          </a:lstStyle>
          <a:p>
            <a:pPr>
              <a:defRPr/>
            </a:pPr>
            <a:fld id="{9D0CD9EA-8260-4073-8AEC-7829289A625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a:latin typeface="Calibri" pitchFamily="34" charset="0"/>
              </a:defRPr>
            </a:lvl1pPr>
          </a:lstStyle>
          <a:p>
            <a:pPr>
              <a:defRPr/>
            </a:pPr>
            <a:fld id="{CAC3C5EB-2B4C-473F-97A5-66602188608B}" type="datetimeFigureOut">
              <a:rPr lang="en-US"/>
              <a:pPr>
                <a:defRPr/>
              </a:pPr>
              <a:t>11/6/2009</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a:solidFill>
                  <a:srgbClr val="000000"/>
                </a:solidFill>
                <a:latin typeface="+mn-lt"/>
              </a:defRPr>
            </a:lvl1pPr>
          </a:lstStyle>
          <a:p>
            <a:pPr>
              <a:defRPr/>
            </a:pPr>
            <a:r>
              <a:rPr lang="en-US"/>
              <a:t>© 2008 Microsoft Corporation. All rights reserved. Microsoft, Windows, Windows Vista and other product names are or may be registered trademarks and/or trademarks in the U.S. and/or other countries.</a:t>
            </a:r>
          </a:p>
          <a:p>
            <a:pPr>
              <a:defRPr/>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a:latin typeface="Calibri" pitchFamily="34" charset="0"/>
              </a:defRPr>
            </a:lvl1pPr>
          </a:lstStyle>
          <a:p>
            <a:pPr>
              <a:defRPr/>
            </a:pPr>
            <a:fld id="{97D2036F-163D-4C42-9540-86365D1CC1D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eaLnBrk="0" fontAlgn="base" hangingPunct="0">
      <a:lnSpc>
        <a:spcPct val="90000"/>
      </a:lnSpc>
      <a:spcBef>
        <a:spcPct val="30000"/>
      </a:spcBef>
      <a:spcAft>
        <a:spcPts val="338"/>
      </a:spcAft>
      <a:defRPr sz="900" kern="1200">
        <a:solidFill>
          <a:schemeClr val="tx1"/>
        </a:solidFill>
        <a:latin typeface="Calibri" pitchFamily="34" charset="0"/>
        <a:ea typeface="+mn-ea"/>
        <a:cs typeface="+mn-cs"/>
      </a:defRPr>
    </a:lvl1pPr>
    <a:lvl2pPr marL="212725" indent="-104775"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2pPr>
    <a:lvl3pPr marL="327025"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3pPr>
    <a:lvl4pPr marL="482600" indent="-14605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4pPr>
    <a:lvl5pPr marL="614363" indent="-114300" algn="l" defTabSz="912813" rtl="0" eaLnBrk="0" fontAlgn="base" hangingPunct="0">
      <a:lnSpc>
        <a:spcPct val="90000"/>
      </a:lnSpc>
      <a:spcBef>
        <a:spcPct val="30000"/>
      </a:spcBef>
      <a:spcAft>
        <a:spcPts val="338"/>
      </a:spcAft>
      <a:buFont typeface="Arial"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900" kern="1200" dirty="0" smtClean="0">
                <a:solidFill>
                  <a:schemeClr val="tx1"/>
                </a:solidFill>
                <a:latin typeface="Calibri" pitchFamily="34" charset="0"/>
                <a:ea typeface="+mn-ea"/>
                <a:cs typeface="+mn-cs"/>
              </a:rPr>
              <a:t>The .NET Framework 4 release will include several enhancements to the framework that make application development easier. In this session, you’ll look at several sample applications that demonstrate how this release of the framework makes development easier. You’ll look at the new Managed Extensibility Framework,  changes to the CLR and C# and VB, improvements to data access, services and workflow technologies. You’ll also see how enhancements to ASP.NET and Windows Presentation Foundation make building end-user applications easier.</a:t>
            </a:r>
            <a:endParaRPr lang="en-US" sz="900" kern="1200" dirty="0">
              <a:solidFill>
                <a:schemeClr val="tx1"/>
              </a:solidFill>
              <a:latin typeface="Calibri"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97D2036F-163D-4C42-9540-86365D1CC1D4}"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20</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Today, concurrency usually has to be done by the brightest</a:t>
            </a:r>
            <a:r>
              <a:rPr lang="en-US" baseline="0" dirty="0" smtClean="0"/>
              <a:t> developers in a business. The problem with this is that the brightest developers are then being consumed by concurrency minutia rather than being able to be focused on core business problems and helping the business’s bottom line. By providing new libraries and tools that make it easy to write parallel code, we hope to allow the best and brightest developers focus on the business problems at hand. This in turn enables other developers to be able to address concurrency and parallelism.</a:t>
            </a:r>
          </a:p>
          <a:p>
            <a:endParaRPr lang="en-US" baseline="0" dirty="0" smtClean="0"/>
          </a:p>
          <a:p>
            <a:r>
              <a:rPr lang="en-US" baseline="0" dirty="0" smtClean="0"/>
              <a:t>This is the long term goal of Microsoft with the Parallel Computing Initiative. Visual Studio 2010 and .NET Framework 4 is merely the first step being taken in this direction.</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C837248A-CD45-4BB9-81F4-DDD45E4318F2}" type="slidenum">
              <a:rPr lang="en-US" smtClean="0"/>
              <a:pPr/>
              <a:t>23</a:t>
            </a:fld>
            <a:endParaRPr lang="en-US" smtClean="0"/>
          </a:p>
        </p:txBody>
      </p:sp>
      <p:sp>
        <p:nvSpPr>
          <p:cNvPr id="3" name="Notes Placeholder 2"/>
          <p:cNvSpPr>
            <a:spLocks noGrp="1"/>
          </p:cNvSpPr>
          <p:nvPr>
            <p:ph type="body" idx="1"/>
          </p:nvPr>
        </p:nvSpPr>
        <p:spPr/>
        <p:txBody>
          <a:bodyPr>
            <a:normAutofit/>
          </a:bodyPr>
          <a:lstStyle/>
          <a:p>
            <a:r>
              <a:rPr lang="en-GB" b="1" dirty="0" smtClean="0"/>
              <a:t>MESSAGING:</a:t>
            </a:r>
          </a:p>
          <a:p>
            <a:r>
              <a:rPr lang="en-GB" dirty="0" smtClean="0"/>
              <a:t>PLINQ is a technology that allows developers to _easily_ leverage</a:t>
            </a:r>
            <a:r>
              <a:rPr lang="en-GB" baseline="0" dirty="0" smtClean="0"/>
              <a:t> </a:t>
            </a:r>
            <a:r>
              <a:rPr lang="en-GB" baseline="0" dirty="0" err="1" smtClean="0"/>
              <a:t>manycore</a:t>
            </a:r>
            <a:r>
              <a:rPr lang="en-GB" baseline="0" dirty="0" smtClean="0"/>
              <a:t>. The great thing about PLINQ is that if you are using LINQ-to-objects, there is a very minimal impact to your code in order for it to use PLINQ. All it takes to use PLINQ is adding “.</a:t>
            </a:r>
            <a:r>
              <a:rPr lang="en-GB" baseline="0" dirty="0" err="1" smtClean="0"/>
              <a:t>AsParallel</a:t>
            </a:r>
            <a:r>
              <a:rPr lang="en-GB" baseline="0" dirty="0" smtClean="0"/>
              <a:t>()” to your query. This will turn the query into a PLINQ query and will use the PLINQ execution engine when executed.</a:t>
            </a:r>
          </a:p>
          <a:p>
            <a:endParaRPr lang="en-GB" baseline="0" dirty="0" smtClean="0"/>
          </a:p>
          <a:p>
            <a:r>
              <a:rPr lang="en-GB" baseline="0" dirty="0" smtClean="0"/>
              <a:t>One small change, and your code now takes advantage of all the hardware available to you.</a:t>
            </a:r>
          </a:p>
          <a:p>
            <a:endParaRPr lang="en-GB" baseline="0" dirty="0" smtClean="0"/>
          </a:p>
          <a:p>
            <a:r>
              <a:rPr lang="en-GB" b="1" baseline="0" dirty="0" smtClean="0"/>
              <a:t>NOTES:</a:t>
            </a:r>
          </a:p>
          <a:p>
            <a:r>
              <a:rPr lang="en-GB" baseline="0" dirty="0" err="1" smtClean="0"/>
              <a:t>AsParallel</a:t>
            </a:r>
            <a:r>
              <a:rPr lang="en-GB" baseline="0" dirty="0" smtClean="0"/>
              <a:t>() works by returning an </a:t>
            </a:r>
            <a:r>
              <a:rPr lang="en-GB" baseline="0" dirty="0" err="1" smtClean="0"/>
              <a:t>IParallelEnumerable</a:t>
            </a:r>
            <a:r>
              <a:rPr lang="en-GB" baseline="0" dirty="0" smtClean="0"/>
              <a:t> so every subsequent query operator works against the new </a:t>
            </a:r>
            <a:r>
              <a:rPr lang="en-GB" baseline="0" dirty="0" err="1" smtClean="0"/>
              <a:t>IParallelEnumerable</a:t>
            </a:r>
            <a:r>
              <a:rPr lang="en-GB" baseline="0" dirty="0" smtClean="0"/>
              <a:t> rather than the normal </a:t>
            </a:r>
            <a:r>
              <a:rPr lang="en-GB" baseline="0" dirty="0" err="1" smtClean="0"/>
              <a:t>IEnumerable</a:t>
            </a:r>
            <a:r>
              <a:rPr lang="en-GB" baseline="0" dirty="0" smtClean="0"/>
              <a:t>. See the hands-on lab for Parallel Extensions for more details.</a:t>
            </a:r>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24</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There</a:t>
            </a:r>
            <a:r>
              <a:rPr lang="en-US" baseline="0" dirty="0" smtClean="0"/>
              <a:t> is a good reason why the Dynamic Language Runtime (DLR) exists. The problem is that, today, dynamically-typed languages like Python and Ruby can’t easily run directly on top of the CLR as the CLR is primarily designed for statically-typed languages. By creating the DLR, we help plug that hole and allow dynamically-typed languages to run on top of the CLR (by working </a:t>
            </a:r>
            <a:r>
              <a:rPr lang="en-US" baseline="0" smtClean="0"/>
              <a:t>through the DLR).</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pPr>
              <a:buFontTx/>
              <a:buChar char="-"/>
            </a:pPr>
            <a:r>
              <a:rPr lang="en-US" dirty="0" smtClean="0"/>
              <a:t>The</a:t>
            </a:r>
            <a:r>
              <a:rPr lang="en-US" baseline="0" dirty="0" smtClean="0"/>
              <a:t> DLR </a:t>
            </a:r>
            <a:r>
              <a:rPr lang="en-US" dirty="0" smtClean="0"/>
              <a:t>provides </a:t>
            </a:r>
            <a:r>
              <a:rPr lang="en-US" baseline="0" dirty="0" smtClean="0"/>
              <a:t>core services that are necessary for dynamically-typed languages to work on the CLR</a:t>
            </a:r>
          </a:p>
          <a:p>
            <a:pPr>
              <a:buFontTx/>
              <a:buChar char="-"/>
            </a:pPr>
            <a:r>
              <a:rPr lang="en-US" baseline="0" dirty="0" smtClean="0"/>
              <a:t>The DLR also provides other services that can be used by statically-typed languages as well to achieve more dynamic behavior:</a:t>
            </a:r>
          </a:p>
          <a:p>
            <a:pPr lvl="1">
              <a:buFontTx/>
              <a:buChar char="-"/>
            </a:pPr>
            <a:r>
              <a:rPr lang="en-US" baseline="0" dirty="0" smtClean="0"/>
              <a:t>Expression Trees (including Statements)</a:t>
            </a:r>
          </a:p>
          <a:p>
            <a:pPr lvl="1">
              <a:buFontTx/>
              <a:buChar char="-"/>
            </a:pPr>
            <a:r>
              <a:rPr lang="en-US" baseline="0" dirty="0" smtClean="0"/>
              <a:t>Dynamic Dispatch</a:t>
            </a:r>
          </a:p>
          <a:p>
            <a:pPr lvl="1">
              <a:buFontTx/>
              <a:buChar char="-"/>
            </a:pPr>
            <a:r>
              <a:rPr lang="en-US" baseline="0" dirty="0" smtClean="0"/>
              <a:t>Call Site Caching</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26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The power of the DLR is that there are many binders</a:t>
            </a:r>
            <a:r>
              <a:rPr lang="en-US" baseline="0" dirty="0" smtClean="0"/>
              <a:t> for the DLR. Yes, we can </a:t>
            </a:r>
            <a:r>
              <a:rPr lang="en-US" baseline="0" dirty="0" err="1" smtClean="0"/>
              <a:t>interop</a:t>
            </a:r>
            <a:r>
              <a:rPr lang="en-US" baseline="0" dirty="0" smtClean="0"/>
              <a:t> with dynamic languages like Python and Ruby like we expect to. However, perhaps even more importantly, there are binders available for .NET, </a:t>
            </a:r>
            <a:r>
              <a:rPr lang="en-US" baseline="0" dirty="0" err="1" smtClean="0"/>
              <a:t>Silverlight</a:t>
            </a:r>
            <a:r>
              <a:rPr lang="en-US" baseline="0" dirty="0" smtClean="0"/>
              <a:t>, and Office. This allows us to interact between these platforms in very powerful ways that we were unable to currently.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As</a:t>
            </a:r>
            <a:r>
              <a:rPr lang="en-US" baseline="0" dirty="0" smtClean="0"/>
              <a:t> long as we stay in our statically-typed world, interacting with objects is a pleasant and intuitive experience. However, as soon as you step out of that boundary and have to start using reflection, your code becomes much less elegant, harder to read, and harder to maintain. </a:t>
            </a:r>
          </a:p>
          <a:p>
            <a:endParaRPr lang="en-US" baseline="0" dirty="0" smtClean="0"/>
          </a:p>
          <a:p>
            <a:r>
              <a:rPr lang="en-US" baseline="0" dirty="0" smtClean="0"/>
              <a:t>Using </a:t>
            </a:r>
            <a:r>
              <a:rPr lang="en-US" baseline="0" dirty="0" err="1" smtClean="0"/>
              <a:t>ScriptObject</a:t>
            </a:r>
            <a:r>
              <a:rPr lang="en-US" baseline="0" dirty="0" smtClean="0"/>
              <a:t> in the DLR makes this a bit easier as it provides some direct method calls to invoke methods with specific parameters. And while this is an improvement, it’s still a departure from the way we are used to interacting with objects.</a:t>
            </a:r>
          </a:p>
          <a:p>
            <a:endParaRPr lang="en-US" baseline="0" dirty="0" smtClean="0"/>
          </a:p>
          <a:p>
            <a:r>
              <a:rPr lang="en-US" baseline="0" dirty="0" smtClean="0"/>
              <a:t>Using the new dynamic keyword in C# 4, we can call the .Add method above exactly as it were statically typed like in our first code snippet. In this case, the calc object is statically typed to be dynamic (yes, that’s true). Once we have a dynamic object references, we can dynamically invoke methods, do dynamic conversion, etc.</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29</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a:t>
            </a:r>
            <a:r>
              <a:rPr lang="en-US" baseline="0" dirty="0" smtClean="0"/>
              <a:t> news about Web Forms 4 is that Dynamic Data will be rolled into Web Forms 4 so it’s not a separate “project”\”assembly”\etc. with .NET 4</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Office has thousands of APIs for </a:t>
            </a:r>
            <a:r>
              <a:rPr lang="en-US" dirty="0" err="1" smtClean="0"/>
              <a:t>addins</a:t>
            </a:r>
            <a:r>
              <a:rPr lang="en-US" dirty="0" smtClean="0"/>
              <a:t> exposed through COM. But COM was designed for native code. </a:t>
            </a:r>
            <a:r>
              <a:rPr lang="en-US" dirty="0" err="1" smtClean="0"/>
              <a:t>Interop</a:t>
            </a:r>
            <a:r>
              <a:rPr lang="en-US" dirty="0" smtClean="0"/>
              <a:t> Assemblies help</a:t>
            </a:r>
            <a:r>
              <a:rPr lang="en-US" baseline="0" dirty="0" smtClean="0"/>
              <a:t> “translate” between managed and native code by containing all the marshalling data necessary to make communication possible.</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MESSAGING:</a:t>
            </a:r>
          </a:p>
          <a:p>
            <a:r>
              <a:rPr lang="en-US" baseline="0" dirty="0" smtClean="0"/>
              <a:t>Let’s look at Office as an example. Add-ins in Excel, for instance, may very well need to talk to each other -&gt; Because they have to talk to each other, they have to be using the same types for Excel -&gt; Because of the way the type system works in the CLR, these types must also be in the same assembly -&gt; So, the assembly is required to be in a common location (e.g. the GAC) in order for the add-ins to function properly.</a:t>
            </a:r>
          </a:p>
          <a:p>
            <a:endParaRPr lang="en-US" baseline="0" dirty="0" smtClean="0"/>
          </a:p>
          <a:p>
            <a:r>
              <a:rPr lang="en-US" baseline="0" dirty="0" smtClean="0"/>
              <a:t>Well, Office currently does not require the .NET Framework to be installed on a machine. If a machine doesn’t have .NET installed, there’s no GAC, and hence nothing to deploy the PIA into. Herein lies the problem. Even if an add-in is only using a single function, </a:t>
            </a:r>
            <a:r>
              <a:rPr lang="en-US" baseline="0" dirty="0" err="1" smtClean="0"/>
              <a:t>enum</a:t>
            </a:r>
            <a:r>
              <a:rPr lang="en-US" baseline="0" dirty="0" smtClean="0"/>
              <a:t>, etc. from the </a:t>
            </a:r>
            <a:r>
              <a:rPr lang="en-US" baseline="0" dirty="0" err="1" smtClean="0"/>
              <a:t>interop</a:t>
            </a:r>
            <a:r>
              <a:rPr lang="en-US" baseline="0" dirty="0" smtClean="0"/>
              <a:t> assembly, the add-in must deploy the entire PIA along with itself. Office PIA is around 10-20mb, it’s HUGE. So you might have a 100k add-in “bringing along” a 20mb PIA.</a:t>
            </a:r>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There</a:t>
            </a:r>
            <a:r>
              <a:rPr lang="en-US" baseline="0" dirty="0" smtClean="0"/>
              <a:t> are two primary things that enable PIAs to be buried, forever, never to rise again. </a:t>
            </a:r>
          </a:p>
          <a:p>
            <a:pPr marL="228600" indent="-228600">
              <a:buAutoNum type="arabicParenR"/>
            </a:pPr>
            <a:r>
              <a:rPr lang="en-US" baseline="0" dirty="0" smtClean="0"/>
              <a:t>Compiler enhancements (this embedding works down to the method level even, so even a full interface is not required).</a:t>
            </a:r>
          </a:p>
          <a:p>
            <a:pPr marL="228600" indent="-228600">
              <a:buAutoNum type="arabicParenR"/>
            </a:pPr>
            <a:r>
              <a:rPr lang="en-US" baseline="0" dirty="0" smtClean="0"/>
              <a:t>Runtime enhancements</a:t>
            </a:r>
          </a:p>
          <a:p>
            <a:pPr marL="685800" lvl="1" indent="-228600">
              <a:buAutoNum type="arabicParenR"/>
            </a:pPr>
            <a:r>
              <a:rPr lang="en-US" baseline="0" dirty="0" smtClean="0"/>
              <a:t>Even though they are in different assemblies</a:t>
            </a:r>
          </a:p>
          <a:p>
            <a:pPr marL="685800" lvl="1" indent="-228600">
              <a:buAutoNum type="arabicParenR"/>
            </a:pPr>
            <a:r>
              <a:rPr lang="en-US" baseline="0" dirty="0" smtClean="0"/>
              <a:t>Even though they may have different subsets</a:t>
            </a:r>
          </a:p>
          <a:p>
            <a:pPr marL="228600" indent="-228600">
              <a:buAutoNum type="arabicParenR"/>
            </a:pPr>
            <a:endParaRPr lang="en-US" baseline="0" dirty="0" smtClean="0"/>
          </a:p>
          <a:p>
            <a:pPr marL="228600" indent="-228600">
              <a:buNone/>
            </a:pPr>
            <a:r>
              <a:rPr lang="en-US" baseline="0" dirty="0" smtClean="0"/>
              <a:t>Hence, type equivalence allows two interfaces, </a:t>
            </a:r>
            <a:r>
              <a:rPr lang="en-US" baseline="0" dirty="0" err="1" smtClean="0"/>
              <a:t>enums</a:t>
            </a:r>
            <a:r>
              <a:rPr lang="en-US" baseline="0" dirty="0" smtClean="0"/>
              <a:t>, delegates and plain-old-data-structures to mark themselves as equivalent with each other.</a:t>
            </a:r>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33</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MESSAGING:</a:t>
            </a:r>
          </a:p>
          <a:p>
            <a:r>
              <a:rPr lang="en-US" sz="1200" dirty="0" smtClean="0"/>
              <a:t>Side X Side releases solve app </a:t>
            </a:r>
            <a:r>
              <a:rPr lang="en-US" sz="1200" dirty="0" err="1" smtClean="0"/>
              <a:t>compat</a:t>
            </a:r>
            <a:r>
              <a:rPr lang="en-US" sz="1200" dirty="0" smtClean="0"/>
              <a:t> issue</a:t>
            </a:r>
          </a:p>
          <a:p>
            <a:r>
              <a:rPr lang="en-US" sz="1200" dirty="0" smtClean="0"/>
              <a:t>COM objects and other </a:t>
            </a:r>
            <a:r>
              <a:rPr lang="en-US" sz="1200" dirty="0" err="1" smtClean="0"/>
              <a:t>addins</a:t>
            </a:r>
            <a:r>
              <a:rPr lang="en-US" sz="1200" dirty="0" smtClean="0"/>
              <a:t> for different layers of the same cake can easily live together on the same runtime</a:t>
            </a:r>
          </a:p>
          <a:p>
            <a:r>
              <a:rPr lang="en-US" sz="1200" dirty="0" smtClean="0"/>
              <a:t>Highly compatible – but only certain kinds of functionality can be added</a:t>
            </a:r>
          </a:p>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Run both 2.0-based and 4.0-based CLR in the </a:t>
            </a:r>
            <a:r>
              <a:rPr lang="en-US" i="1" dirty="0" smtClean="0"/>
              <a:t>same process</a:t>
            </a:r>
          </a:p>
          <a:p>
            <a:pPr lvl="1"/>
            <a:r>
              <a:rPr lang="en-US" dirty="0" smtClean="0"/>
              <a:t>Old components use old CLR</a:t>
            </a:r>
          </a:p>
          <a:p>
            <a:pPr lvl="1"/>
            <a:r>
              <a:rPr lang="en-US" dirty="0" smtClean="0"/>
              <a:t>New components use new CLR</a:t>
            </a:r>
          </a:p>
          <a:p>
            <a:pPr marL="0" marR="0" lvl="1" indent="0" algn="l" defTabSz="914400" rtl="0" eaLnBrk="0" fontAlgn="base" latinLnBrk="0" hangingPunct="0">
              <a:lnSpc>
                <a:spcPct val="100000"/>
              </a:lnSpc>
              <a:spcBef>
                <a:spcPct val="3000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icrosoft Sans Serif" pitchFamily="34" charset="0"/>
              </a:rPr>
              <a:t>          Configuration file and hosting APIs give you fine-grained control</a:t>
            </a:r>
          </a:p>
          <a:p>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38</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608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7F8ED0A-C824-4F77-9F2D-685EADC7FAAD}" type="datetime8">
              <a:rPr lang="en-US" smtClean="0"/>
              <a:pPr defTabSz="912813" fontAlgn="base">
                <a:spcBef>
                  <a:spcPct val="0"/>
                </a:spcBef>
                <a:spcAft>
                  <a:spcPct val="0"/>
                </a:spcAft>
              </a:pPr>
              <a:t>11/6/2009 1:21 PM</a:t>
            </a:fld>
            <a:endParaRPr lang="en-US" smtClean="0"/>
          </a:p>
        </p:txBody>
      </p:sp>
      <p:sp>
        <p:nvSpPr>
          <p:cNvPr id="4710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608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60E91DB0-1258-4187-8163-B49CB8020EDC}" type="slidenum">
              <a:rPr lang="en-US" smtClean="0"/>
              <a:pPr defTabSz="912813" fontAlgn="base">
                <a:spcBef>
                  <a:spcPct val="0"/>
                </a:spcBef>
                <a:spcAft>
                  <a:spcPct val="0"/>
                </a:spcAft>
              </a:pPr>
              <a:t>40</a:t>
            </a:fld>
            <a:endParaRPr lang="en-US" smtClean="0"/>
          </a:p>
        </p:txBody>
      </p:sp>
      <p:sp>
        <p:nvSpPr>
          <p:cNvPr id="46086" name="Slide Image Placeholder 11"/>
          <p:cNvSpPr>
            <a:spLocks noGrp="1" noRot="1" noChangeAspect="1" noTextEdit="1"/>
          </p:cNvSpPr>
          <p:nvPr>
            <p:ph type="sldImg"/>
          </p:nvPr>
        </p:nvSpPr>
        <p:spPr bwMode="auto">
          <a:noFill/>
          <a:ln>
            <a:solidFill>
              <a:srgbClr val="000000"/>
            </a:solidFill>
            <a:miter lim="800000"/>
            <a:headEnd/>
            <a:tailEnd/>
          </a:ln>
        </p:spPr>
      </p:sp>
      <p:sp>
        <p:nvSpPr>
          <p:cNvPr id="4608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1:20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8</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u="sng" dirty="0" smtClean="0"/>
              <a:t>Estimated</a:t>
            </a:r>
            <a:r>
              <a:rPr lang="en-US" b="0" u="sng" baseline="0" dirty="0" smtClean="0"/>
              <a:t> Time:</a:t>
            </a:r>
            <a:r>
              <a:rPr lang="en-US" baseline="0" dirty="0" smtClean="0"/>
              <a:t> 3 minutes</a:t>
            </a:r>
          </a:p>
          <a:p>
            <a:endParaRPr lang="en-US" dirty="0" smtClean="0"/>
          </a:p>
          <a:p>
            <a:r>
              <a:rPr lang="en-US" dirty="0" smtClean="0"/>
              <a:t>In order to enable our ability to easily create dynamic UI and place the rendering process on the client, we need a way to define templates of markup that represent the UI we wish to create, and allow the runtime to instantiate them for us. This alleviates the need to write a bunch of DOM</a:t>
            </a:r>
            <a:r>
              <a:rPr lang="en-US" baseline="0" dirty="0" smtClean="0"/>
              <a:t> code or depend on server-rendering.</a:t>
            </a:r>
          </a:p>
          <a:p>
            <a:endParaRPr lang="en-US" baseline="0" dirty="0" smtClean="0"/>
          </a:p>
          <a:p>
            <a:r>
              <a:rPr lang="en-US" baseline="0" dirty="0" smtClean="0"/>
              <a:t>If you’ve used </a:t>
            </a:r>
            <a:r>
              <a:rPr lang="en-US" baseline="0" dirty="0" err="1" smtClean="0"/>
              <a:t>WebForms</a:t>
            </a:r>
            <a:r>
              <a:rPr lang="en-US" baseline="0" dirty="0" smtClean="0"/>
              <a:t> before, you’re already familiar with the approach many of its server controls take. You have access to a set of properties that allow you to define arbitrary templates of content, complete with HTML, server controls, and data binding expressions. This model makes it very easy to create dynamic UI that is rendered server-side </a:t>
            </a:r>
            <a:r>
              <a:rPr lang="en-US" b="1" baseline="0" dirty="0" smtClean="0"/>
              <a:t>[Advance Animation]</a:t>
            </a:r>
            <a:r>
              <a:rPr lang="en-US" baseline="0" dirty="0" smtClean="0"/>
              <a:t>.</a:t>
            </a:r>
          </a:p>
          <a:p>
            <a:endParaRPr lang="en-US" baseline="0" dirty="0" smtClean="0"/>
          </a:p>
          <a:p>
            <a:r>
              <a:rPr lang="en-US" baseline="0" dirty="0" smtClean="0"/>
              <a:t>ASP.NET AJAX 4.0 introduces the ability to define templates as well, but purely client-side. Now you can create the HTML markup you want to use for representing your template, complete with HTML and data binding expressions.  In this example, we’ve created an unordered list template whose content is a list item whose content is the value of the Name property of the JSON object that is bound to it. The data binding expression resembles that of WPF.</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Estimated Time:</a:t>
            </a:r>
            <a:r>
              <a:rPr lang="en-US" dirty="0" smtClean="0"/>
              <a:t> 2 minutes</a:t>
            </a:r>
            <a:br>
              <a:rPr lang="en-US" dirty="0" smtClean="0"/>
            </a:br>
            <a:endParaRPr lang="en-US" dirty="0" smtClean="0"/>
          </a:p>
          <a:p>
            <a:r>
              <a:rPr lang="en-US" dirty="0" smtClean="0"/>
              <a:t>The </a:t>
            </a:r>
            <a:r>
              <a:rPr lang="en-US" dirty="0" err="1" smtClean="0"/>
              <a:t>DataContext</a:t>
            </a:r>
            <a:r>
              <a:rPr lang="en-US" dirty="0" smtClean="0"/>
              <a:t> control</a:t>
            </a:r>
            <a:r>
              <a:rPr lang="en-US" baseline="0" dirty="0" smtClean="0"/>
              <a:t> essentially provides a connection between your client application and the server. The server component can be represented by any JSON compatible service, such as ASMX, WCF, and ADO.NET Data Services.</a:t>
            </a:r>
          </a:p>
          <a:p>
            <a:endParaRPr lang="en-US" baseline="0" dirty="0" smtClean="0"/>
          </a:p>
          <a:p>
            <a:r>
              <a:rPr lang="en-US" baseline="0" dirty="0" smtClean="0"/>
              <a:t>The </a:t>
            </a:r>
            <a:r>
              <a:rPr lang="en-US" baseline="0" dirty="0" err="1" smtClean="0"/>
              <a:t>DataContext</a:t>
            </a:r>
            <a:r>
              <a:rPr lang="en-US" baseline="0" dirty="0" smtClean="0"/>
              <a:t> handles requesting data from the server </a:t>
            </a:r>
            <a:r>
              <a:rPr lang="en-US" b="1" baseline="0" dirty="0" smtClean="0"/>
              <a:t>[Advance Animation]</a:t>
            </a:r>
            <a:r>
              <a:rPr lang="en-US" baseline="0" dirty="0" smtClean="0"/>
              <a:t>, as well as retrieving the returned JSON data. On the client, any JSON objects that were retrieved via a </a:t>
            </a:r>
            <a:r>
              <a:rPr lang="en-US" baseline="0" dirty="0" err="1" smtClean="0"/>
              <a:t>DataContext</a:t>
            </a:r>
            <a:r>
              <a:rPr lang="en-US" baseline="0" dirty="0" smtClean="0"/>
              <a:t> are participating in change tracking </a:t>
            </a:r>
            <a:r>
              <a:rPr lang="en-US" b="1" baseline="0" dirty="0" smtClean="0"/>
              <a:t>[Advance Animation]</a:t>
            </a:r>
            <a:r>
              <a:rPr lang="en-US" b="0" baseline="0" dirty="0" smtClean="0"/>
              <a:t>. This means that you can go about making any modifications you need, and can then simply save changes back to the server via the </a:t>
            </a:r>
            <a:r>
              <a:rPr lang="en-US" b="0" baseline="0" dirty="0" err="1" smtClean="0"/>
              <a:t>DataContext</a:t>
            </a:r>
            <a:r>
              <a:rPr lang="en-US" b="0" baseline="0" dirty="0" smtClean="0"/>
              <a:t> </a:t>
            </a:r>
            <a:r>
              <a:rPr lang="en-US" b="1" baseline="0" dirty="0" smtClean="0"/>
              <a:t>[Advance Animation]</a:t>
            </a:r>
            <a:r>
              <a:rPr lang="en-US" b="0" baseline="0" dirty="0" smtClean="0"/>
              <a:t> without having to worry about determining what changes have occurred.</a:t>
            </a:r>
            <a:endParaRPr lang="en-US" dirty="0"/>
          </a:p>
        </p:txBody>
      </p:sp>
      <p:sp>
        <p:nvSpPr>
          <p:cNvPr id="4" name="Slide Number Placeholder 3"/>
          <p:cNvSpPr>
            <a:spLocks noGrp="1"/>
          </p:cNvSpPr>
          <p:nvPr>
            <p:ph type="sldNum" sz="quarter" idx="10"/>
          </p:nvPr>
        </p:nvSpPr>
        <p:spPr/>
        <p:txBody>
          <a:bodyPr/>
          <a:lstStyle/>
          <a:p>
            <a:pPr>
              <a:defRPr/>
            </a:pPr>
            <a:fld id="{EBFB8504-2EB5-4A31-942A-BC8F1204C58F}"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1:20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11</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New Library = just an assembly,</a:t>
            </a:r>
            <a:r>
              <a:rPr lang="en-US" baseline="0" dirty="0" smtClean="0"/>
              <a:t> a normal .</a:t>
            </a:r>
            <a:r>
              <a:rPr lang="en-US" baseline="0" dirty="0" err="1" smtClean="0"/>
              <a:t>dll</a:t>
            </a:r>
            <a:r>
              <a:rPr lang="en-US" baseline="0" dirty="0" smtClean="0"/>
              <a:t>, used by any .NET language</a:t>
            </a:r>
          </a:p>
          <a:p>
            <a:r>
              <a:rPr lang="en-US" baseline="0" dirty="0" smtClean="0"/>
              <a:t>Dynamically Composed = composition takes place at runtime and composition behavior differs depending on how it is configured.</a:t>
            </a:r>
            <a:endParaRPr lang="en-US" dirty="0"/>
          </a:p>
        </p:txBody>
      </p:sp>
      <p:sp>
        <p:nvSpPr>
          <p:cNvPr id="4" name="Slide Number Placeholder 3"/>
          <p:cNvSpPr>
            <a:spLocks noGrp="1"/>
          </p:cNvSpPr>
          <p:nvPr>
            <p:ph type="sldNum" sz="quarter" idx="10"/>
          </p:nvPr>
        </p:nvSpPr>
        <p:spPr/>
        <p:txBody>
          <a:bodyPr/>
          <a:lstStyle/>
          <a:p>
            <a:fld id="{AC248039-9E8B-422F-8B1A-4AF677A6F4FF}"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MESSAGING:</a:t>
            </a:r>
          </a:p>
          <a:p>
            <a:r>
              <a:rPr lang="en-US" dirty="0" smtClean="0"/>
              <a:t>Due to it’s declarative-based and discovery-enabled approach, MEF becomes</a:t>
            </a:r>
            <a:r>
              <a:rPr lang="en-US" baseline="0" dirty="0" smtClean="0"/>
              <a:t> very powerful to use in an application where it is being used to put together a bunch of potentially unknown parts into a working application. You might also think about this as a 3</a:t>
            </a:r>
            <a:r>
              <a:rPr lang="en-US" baseline="30000" dirty="0" smtClean="0"/>
              <a:t>rd</a:t>
            </a:r>
            <a:r>
              <a:rPr lang="en-US" baseline="0" dirty="0" smtClean="0"/>
              <a:t> party extending your application. When you are compiling your application (long before you ship), you have absolutely no idea on what sorts of extensions might be built for your application into the future. That’s the power of extensible applications, they can be extended and used in ways the original authors perhaps didn’t expect, or didn’t have the time to do themselves. </a:t>
            </a:r>
          </a:p>
          <a:p>
            <a:endParaRPr lang="en-US" baseline="0" dirty="0" smtClean="0"/>
          </a:p>
          <a:p>
            <a:r>
              <a:rPr lang="en-US" baseline="0" dirty="0" smtClean="0"/>
              <a:t>If you are concerned strictly with the “known” part of the equation (composing different software entities together that are all known at compile time), there are other solutions that are available today that are very powerful for this scenario: namely </a:t>
            </a:r>
            <a:r>
              <a:rPr lang="en-US" baseline="0" dirty="0" err="1" smtClean="0"/>
              <a:t>IoC</a:t>
            </a:r>
            <a:r>
              <a:rPr lang="en-US" baseline="0" dirty="0" smtClean="0"/>
              <a:t> containers (</a:t>
            </a:r>
            <a:r>
              <a:rPr lang="en-US" baseline="0" dirty="0" err="1" smtClean="0"/>
              <a:t>IoC</a:t>
            </a:r>
            <a:r>
              <a:rPr lang="en-US" baseline="0" dirty="0" smtClean="0"/>
              <a:t> = Inversion of Control). The Managed Extensibility Framework was designed primarily with the unknown aspect of extension in mind. </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pt-BR" smtClean="0"/>
          </a:p>
        </p:txBody>
      </p:sp>
      <p:sp>
        <p:nvSpPr>
          <p:cNvPr id="40963"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0B386F1D-F51B-4F80-87CF-26C110C0FCA5}" type="datetime8">
              <a:rPr lang="en-US" smtClean="0"/>
              <a:pPr defTabSz="912813" fontAlgn="base">
                <a:spcBef>
                  <a:spcPct val="0"/>
                </a:spcBef>
                <a:spcAft>
                  <a:spcPct val="0"/>
                </a:spcAft>
              </a:pPr>
              <a:t>11/6/2009 1:21 PM</a:t>
            </a:fld>
            <a:endParaRPr lang="en-US" smtClean="0"/>
          </a:p>
        </p:txBody>
      </p:sp>
      <p:sp>
        <p:nvSpPr>
          <p:cNvPr id="40964"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12813" fontAlgn="base">
              <a:spcBef>
                <a:spcPct val="0"/>
              </a:spcBef>
              <a:spcAft>
                <a:spcPct val="0"/>
              </a:spcAft>
              <a:defRPr/>
            </a:pPr>
            <a:r>
              <a:rPr lang="en-US" smtClean="0">
                <a:solidFill>
                  <a:schemeClr val="tx1"/>
                </a:solidFill>
              </a:rPr>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defRPr/>
            </a:pPr>
            <a:r>
              <a:rPr lang="en-US"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chemeClr val="tx1"/>
                </a:solidFill>
              </a:rPr>
            </a:br>
            <a:r>
              <a:rPr lang="en-US" smtClean="0">
                <a:solidFill>
                  <a:schemeClr val="tx1"/>
                </a:solidFill>
              </a:rPr>
              <a:t>MICROSOFT MAKES NO WARRANTIES, EXPRESS, IMPLIED OR STATUTORY, AS TO THE INFORMATION IN THIS PRESENTATION.</a:t>
            </a:r>
          </a:p>
          <a:p>
            <a:pPr defTabSz="912813" fontAlgn="base">
              <a:spcBef>
                <a:spcPct val="0"/>
              </a:spcBef>
              <a:spcAft>
                <a:spcPct val="0"/>
              </a:spcAft>
              <a:defRPr/>
            </a:pPr>
            <a:endParaRPr lang="en-US" smtClean="0">
              <a:solidFill>
                <a:schemeClr val="tx1"/>
              </a:solidFill>
            </a:endParaRPr>
          </a:p>
        </p:txBody>
      </p:sp>
      <p:sp>
        <p:nvSpPr>
          <p:cNvPr id="40965"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BB2F0C97-E4D6-4BF1-A104-DA59DC98407D}" type="slidenum">
              <a:rPr lang="en-US" smtClean="0"/>
              <a:pPr defTabSz="912813" fontAlgn="base">
                <a:spcBef>
                  <a:spcPct val="0"/>
                </a:spcBef>
                <a:spcAft>
                  <a:spcPct val="0"/>
                </a:spcAft>
              </a:pPr>
              <a:t>16</a:t>
            </a:fld>
            <a:endParaRPr lang="en-US" smtClean="0"/>
          </a:p>
        </p:txBody>
      </p:sp>
      <p:sp>
        <p:nvSpPr>
          <p:cNvPr id="40966" name="Slide Image Placeholder 11"/>
          <p:cNvSpPr>
            <a:spLocks noGrp="1" noRot="1" noChangeAspect="1" noTextEdit="1"/>
          </p:cNvSpPr>
          <p:nvPr>
            <p:ph type="sldImg"/>
          </p:nvPr>
        </p:nvSpPr>
        <p:spPr bwMode="auto">
          <a:noFill/>
          <a:ln>
            <a:solidFill>
              <a:srgbClr val="000000"/>
            </a:solidFill>
            <a:miter lim="800000"/>
            <a:headEnd/>
            <a:tailEnd/>
          </a:ln>
        </p:spPr>
      </p:sp>
      <p:sp>
        <p:nvSpPr>
          <p:cNvPr id="40967"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NOTE layout - user must hid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B5B78816-B21D-4E08-A119-5B73D37B448C}" type="slidenum">
              <a:rPr lang="en-US" sz="1400" smtClean="0">
                <a:solidFill>
                  <a:srgbClr val="000000"/>
                </a:solidFill>
                <a:latin typeface="+mn-lt"/>
              </a:rPr>
              <a:pPr algn="l" defTabSz="914363" fontAlgn="auto">
                <a:spcBef>
                  <a:spcPts val="0"/>
                </a:spcBef>
                <a:spcAft>
                  <a:spcPts val="0"/>
                </a:spcAft>
                <a:defRPr/>
              </a:pPr>
              <a:t>‹#›</a:t>
            </a:fld>
            <a:endParaRPr lang="en-US" sz="1400" dirty="0">
              <a:solidFill>
                <a:srgbClr val="000000"/>
              </a:solidFill>
              <a:latin typeface="+mn-lt"/>
            </a:endParaRPr>
          </a:p>
        </p:txBody>
      </p:sp>
      <p:sp>
        <p:nvSpPr>
          <p:cNvPr id="2" name="Title 1"/>
          <p:cNvSpPr>
            <a:spLocks noGrp="1"/>
          </p:cNvSpPr>
          <p:nvPr>
            <p:ph type="title"/>
          </p:nvPr>
        </p:nvSpPr>
        <p:spPr bwMode="black"/>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black">
          <a:xfrm>
            <a:off x="381000" y="1799902"/>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bwMode="gray">
          <a:xfrm>
            <a:off x="1" y="6143645"/>
            <a:ext cx="9144001" cy="714358"/>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Calibr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1686616"/>
          </a:xfrm>
        </p:spPr>
        <p:txBody>
          <a:bodyPr/>
          <a:lstStyle>
            <a:lvl1pPr marR="0" algn="l" defTabSz="914363" rtl="0" eaLnBrk="1" fontAlgn="auto" latinLnBrk="0" hangingPunct="1">
              <a:lnSpc>
                <a:spcPct val="90000"/>
              </a:lnSpc>
              <a:spcBef>
                <a:spcPct val="20000"/>
              </a:spcBef>
              <a:spcAft>
                <a:spcPts val="0"/>
              </a:spcAft>
              <a:buClrTx/>
              <a:buSzTx/>
              <a:buFontTx/>
              <a:buBlip>
                <a:blip r:embed="rId3"/>
              </a:buBlip>
              <a:defRPr lang="pt-BR" sz="2400" kern="1200" baseline="0" dirty="0" smtClean="0">
                <a:solidFill>
                  <a:schemeClr val="tx1"/>
                </a:solidFill>
                <a:effectLst/>
                <a:latin typeface="+mn-lt"/>
                <a:ea typeface="+mn-ea"/>
                <a:cs typeface="+mn-cs"/>
              </a:defRPr>
            </a:lvl1pPr>
            <a:lvl2pPr marR="0" algn="l" defTabSz="914363" rtl="0" eaLnBrk="1" fontAlgn="auto" latinLnBrk="0" hangingPunct="1">
              <a:lnSpc>
                <a:spcPct val="90000"/>
              </a:lnSpc>
              <a:spcBef>
                <a:spcPct val="20000"/>
              </a:spcBef>
              <a:spcAft>
                <a:spcPts val="0"/>
              </a:spcAft>
              <a:buClrTx/>
              <a:buSzTx/>
              <a:buFontTx/>
              <a:buBlip>
                <a:blip r:embed="rId3"/>
              </a:buBlip>
              <a:defRPr lang="pt-BR" sz="2000" kern="1200" baseline="0" dirty="0" smtClean="0">
                <a:solidFill>
                  <a:schemeClr val="tx1"/>
                </a:solidFill>
                <a:effectLst/>
                <a:latin typeface="+mn-lt"/>
                <a:ea typeface="+mn-ea"/>
                <a:cs typeface="+mn-cs"/>
              </a:defRPr>
            </a:lvl2pPr>
            <a:lvl3pPr marR="0" algn="l" defTabSz="914363" rtl="0" eaLnBrk="1" fontAlgn="auto" latinLnBrk="0" hangingPunct="1">
              <a:lnSpc>
                <a:spcPct val="90000"/>
              </a:lnSpc>
              <a:spcBef>
                <a:spcPct val="20000"/>
              </a:spcBef>
              <a:spcAft>
                <a:spcPts val="0"/>
              </a:spcAft>
              <a:buClrTx/>
              <a:buSzTx/>
              <a:buFontTx/>
              <a:buBlip>
                <a:blip r:embed="rId3"/>
              </a:buBlip>
              <a:defRPr lang="pt-BR" sz="2000" kern="1200" baseline="0" dirty="0" smtClean="0">
                <a:solidFill>
                  <a:schemeClr val="tx1"/>
                </a:solidFill>
                <a:effectLst/>
                <a:latin typeface="+mn-lt"/>
                <a:ea typeface="+mn-ea"/>
                <a:cs typeface="+mn-cs"/>
              </a:defRPr>
            </a:lvl3pPr>
            <a:lvl4pPr marR="0" algn="l" defTabSz="914363" rtl="0" eaLnBrk="1" fontAlgn="auto" latinLnBrk="0" hangingPunct="1">
              <a:lnSpc>
                <a:spcPct val="90000"/>
              </a:lnSpc>
              <a:spcBef>
                <a:spcPct val="20000"/>
              </a:spcBef>
              <a:spcAft>
                <a:spcPts val="0"/>
              </a:spcAft>
              <a:buClrTx/>
              <a:buSzTx/>
              <a:buFontTx/>
              <a:buBlip>
                <a:blip r:embed="rId3"/>
              </a:buBlip>
              <a:defRPr lang="pt-BR" sz="2000" kern="1200" baseline="0" dirty="0" smtClean="0">
                <a:solidFill>
                  <a:schemeClr val="tx1"/>
                </a:solidFill>
                <a:effectLst/>
                <a:latin typeface="+mn-lt"/>
                <a:ea typeface="+mn-ea"/>
                <a:cs typeface="+mn-cs"/>
              </a:defRPr>
            </a:lvl4pPr>
            <a:lvl5pPr marR="0" algn="l" defTabSz="914363" rtl="0" eaLnBrk="1" fontAlgn="auto" latinLnBrk="0" hangingPunct="1">
              <a:lnSpc>
                <a:spcPct val="90000"/>
              </a:lnSpc>
              <a:spcBef>
                <a:spcPct val="20000"/>
              </a:spcBef>
              <a:spcAft>
                <a:spcPts val="0"/>
              </a:spcAft>
              <a:buClrTx/>
              <a:buSzTx/>
              <a:buFontTx/>
              <a:buBlip>
                <a:blip r:embed="rId3"/>
              </a:buBlip>
              <a:defRPr lang="en-US" sz="2000" kern="1200" baseline="0" dirty="0">
                <a:solidFill>
                  <a:schemeClr val="tx1"/>
                </a:solidFill>
                <a:effectLst/>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lated Content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lvl="0"/>
            <a:r>
              <a:rPr lang="en-US" noProof="0" smtClean="0"/>
              <a:t>Click to edit Master title style</a:t>
            </a:r>
            <a:endParaRPr lang="en-US" noProof="0" dirty="0"/>
          </a:p>
        </p:txBody>
      </p:sp>
      <p:sp>
        <p:nvSpPr>
          <p:cNvPr id="11" name="Content Placeholder 10"/>
          <p:cNvSpPr>
            <a:spLocks noGrp="1"/>
          </p:cNvSpPr>
          <p:nvPr>
            <p:ph sz="quarter" idx="10"/>
          </p:nvPr>
        </p:nvSpPr>
        <p:spPr>
          <a:xfrm>
            <a:off x="381000" y="1414460"/>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2" name="Content Placeholder 10"/>
          <p:cNvSpPr>
            <a:spLocks noGrp="1"/>
          </p:cNvSpPr>
          <p:nvPr>
            <p:ph sz="quarter" idx="11"/>
          </p:nvPr>
        </p:nvSpPr>
        <p:spPr>
          <a:xfrm>
            <a:off x="381000" y="2347420"/>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3" name="Content Placeholder 10"/>
          <p:cNvSpPr>
            <a:spLocks noGrp="1"/>
          </p:cNvSpPr>
          <p:nvPr>
            <p:ph sz="quarter" idx="12"/>
          </p:nvPr>
        </p:nvSpPr>
        <p:spPr>
          <a:xfrm>
            <a:off x="381000" y="3280383"/>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
        <p:nvSpPr>
          <p:cNvPr id="14" name="Content Placeholder 10"/>
          <p:cNvSpPr>
            <a:spLocks noGrp="1"/>
          </p:cNvSpPr>
          <p:nvPr>
            <p:ph sz="quarter" idx="13"/>
          </p:nvPr>
        </p:nvSpPr>
        <p:spPr>
          <a:xfrm>
            <a:off x="381000" y="4213345"/>
            <a:ext cx="8385048" cy="292697"/>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lstStyle>
            <a:lvl1pPr marL="0" algn="l" defTabSz="914099" rtl="0" eaLnBrk="1" fontAlgn="base" latinLnBrk="0" hangingPunct="1">
              <a:spcBef>
                <a:spcPct val="0"/>
              </a:spcBef>
              <a:spcAft>
                <a:spcPct val="0"/>
              </a:spcAft>
              <a:buFont typeface="Arial" pitchFamily="34" charset="0"/>
              <a:buNone/>
              <a:defRPr lang="en-US" sz="1800" kern="1200">
                <a:solidFill>
                  <a:schemeClr val="tx1"/>
                </a:solidFill>
                <a:effectLst>
                  <a:outerShdw blurRad="38100" dist="38100" dir="2700000" algn="tl">
                    <a:srgbClr val="000000">
                      <a:alpha val="43137"/>
                    </a:srgbClr>
                  </a:outerShdw>
                </a:effectLst>
                <a:latin typeface="+mn-lt"/>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457200" y="2667000"/>
            <a:ext cx="8229600" cy="27432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versatio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2362200"/>
            <a:ext cx="8153400" cy="3048000"/>
          </a:xfrm>
        </p:spPr>
        <p:txBody>
          <a:bodyPr/>
          <a:lstStyle>
            <a:lvl1pPr>
              <a:buNone/>
              <a:defRPr/>
            </a:lvl1pPr>
          </a:lstStyle>
          <a:p>
            <a:pPr lvl="0"/>
            <a:r>
              <a:rPr lang="en-US" dirty="0"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mslogo_R-75"/>
          <p:cNvPicPr>
            <a:picLocks noChangeAspect="1" noChangeArrowheads="1"/>
          </p:cNvPicPr>
          <p:nvPr/>
        </p:nvPicPr>
        <p:blipFill>
          <a:blip r:embed="rId2"/>
          <a:srcRect/>
          <a:stretch>
            <a:fillRect/>
          </a:stretch>
        </p:blipFill>
        <p:spPr bwMode="auto">
          <a:xfrm>
            <a:off x="6629400" y="381000"/>
            <a:ext cx="2143125" cy="695325"/>
          </a:xfrm>
          <a:prstGeom prst="rect">
            <a:avLst/>
          </a:prstGeom>
          <a:noFill/>
          <a:ln w="9525">
            <a:noFill/>
            <a:miter lim="800000"/>
            <a:headEnd/>
            <a:tailEnd/>
          </a:ln>
        </p:spPr>
      </p:pic>
      <p:sp>
        <p:nvSpPr>
          <p:cNvPr id="10243" name="Rectangle 3"/>
          <p:cNvSpPr>
            <a:spLocks noGrp="1" noChangeArrowheads="1"/>
          </p:cNvSpPr>
          <p:nvPr>
            <p:ph type="ctrTitle"/>
          </p:nvPr>
        </p:nvSpPr>
        <p:spPr>
          <a:xfrm>
            <a:off x="685800" y="2130425"/>
            <a:ext cx="7772400" cy="1470025"/>
          </a:xfrm>
        </p:spPr>
        <p:txBody>
          <a:bodyPr/>
          <a:lstStyle>
            <a:lvl1pPr>
              <a:defRPr sz="3600"/>
            </a:lvl1pPr>
          </a:lstStyle>
          <a:p>
            <a:r>
              <a:rPr lang="en-US" smtClean="0"/>
              <a:t>Click to edit Master title style</a:t>
            </a:r>
            <a:endParaRPr lang="en-US"/>
          </a:p>
        </p:txBody>
      </p:sp>
      <p:sp>
        <p:nvSpPr>
          <p:cNvPr id="10244" name="Rectangle 4"/>
          <p:cNvSpPr>
            <a:spLocks noGrp="1" noChangeArrowheads="1"/>
          </p:cNvSpPr>
          <p:nvPr>
            <p:ph type="subTitle" idx="1"/>
          </p:nvPr>
        </p:nvSpPr>
        <p:spPr>
          <a:xfrm>
            <a:off x="685800" y="3810000"/>
            <a:ext cx="6400800" cy="1752600"/>
          </a:xfrm>
        </p:spPr>
        <p:txBody>
          <a:bodyPr/>
          <a:lstStyle>
            <a:lvl1pPr marL="0" indent="0">
              <a:buFontTx/>
              <a:buNone/>
              <a:defRPr sz="2200"/>
            </a:lvl1pPr>
          </a:lstStyle>
          <a:p>
            <a:r>
              <a:rPr lang="en-US" smtClean="0"/>
              <a:t>Click to edit Master subtitle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versation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quarter" idx="10"/>
          </p:nvPr>
        </p:nvSpPr>
        <p:spPr>
          <a:xfrm>
            <a:off x="533400" y="2362200"/>
            <a:ext cx="8153400" cy="3048000"/>
          </a:xfrm>
        </p:spPr>
        <p:txBody>
          <a:bodyPr/>
          <a:lstStyle>
            <a:lvl1pPr>
              <a:buNone/>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157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157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pic>
        <p:nvPicPr>
          <p:cNvPr id="4" name="Picture 7"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8" descr="ContentForground.pn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757293"/>
            <a:ext cx="8382000" cy="1957459"/>
          </a:xfrm>
        </p:spPr>
        <p:txBody>
          <a:bodyPr/>
          <a:lstStyle>
            <a:lvl1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2pPr>
            <a:lvl3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3pPr>
            <a:lvl4pPr marR="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4pPr>
            <a:lvl5pPr marR="0" algn="l" defTabSz="914363" rtl="0" eaLnBrk="1" fontAlgn="auto" latinLnBrk="0" hangingPunct="1">
              <a:lnSpc>
                <a:spcPct val="90000"/>
              </a:lnSpc>
              <a:spcBef>
                <a:spcPct val="20000"/>
              </a:spcBef>
              <a:spcAft>
                <a:spcPts val="0"/>
              </a:spcAft>
              <a:buClrTx/>
              <a:buSzTx/>
              <a:buFontTx/>
              <a:buBlip>
                <a:blip r:embed="rId4"/>
              </a:buBlip>
              <a:defRPr lang="en-US" sz="2400" kern="1200" baseline="0" dirty="0">
                <a:solidFill>
                  <a:schemeClr val="tx1"/>
                </a:solidFill>
                <a:effectLst/>
                <a:latin typeface="+mn-lt"/>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able Placeholder 2"/>
          <p:cNvSpPr>
            <a:spLocks noGrp="1"/>
          </p:cNvSpPr>
          <p:nvPr>
            <p:ph type="tbl" idx="1"/>
          </p:nvPr>
        </p:nvSpPr>
        <p:spPr/>
        <p:txBody>
          <a:bodyPr/>
          <a:lstStyle/>
          <a:p>
            <a:pPr lvl="0"/>
            <a:r>
              <a:rPr lang="en-US" noProof="0" smtClean="0"/>
              <a:t>Click icon to add table</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ColTx">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baseline="0">
                <a:solidFill>
                  <a:schemeClr val="bg2"/>
                </a:solidFill>
              </a:defRPr>
            </a:lvl1pPr>
          </a:lstStyle>
          <a:p>
            <a:r>
              <a:rPr lang="en-US" smtClean="0"/>
              <a:t>Click to edit Master title style</a:t>
            </a:r>
            <a:endParaRPr lang="en-US" dirty="0"/>
          </a:p>
        </p:txBody>
      </p:sp>
      <p:sp>
        <p:nvSpPr>
          <p:cNvPr id="3" name="Text Placeholder 2"/>
          <p:cNvSpPr>
            <a:spLocks noGrp="1"/>
          </p:cNvSpPr>
          <p:nvPr>
            <p:ph type="body" sz="half" idx="1"/>
          </p:nvPr>
        </p:nvSpPr>
        <p:spPr>
          <a:xfrm>
            <a:off x="457200" y="1219200"/>
            <a:ext cx="4038600" cy="2345257"/>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48200" y="1219200"/>
            <a:ext cx="4038600" cy="2345257"/>
          </a:xfrm>
        </p:spPr>
        <p:txBody>
          <a:bodyPr rtlCol="0"/>
          <a:lstStyle>
            <a:lvl1pPr>
              <a:defRPr sz="2800" baseline="0">
                <a:solidFill>
                  <a:schemeClr val="bg2"/>
                </a:solidFill>
              </a:defRPr>
            </a:lvl1pPr>
            <a:lvl2pPr>
              <a:defRPr sz="2400" baseline="0">
                <a:solidFill>
                  <a:schemeClr val="bg2"/>
                </a:solidFill>
              </a:defRPr>
            </a:lvl2pPr>
            <a:lvl3pPr>
              <a:defRPr sz="2000" baseline="0">
                <a:solidFill>
                  <a:schemeClr val="bg2"/>
                </a:solidFill>
              </a:defRPr>
            </a:lvl3pPr>
            <a:lvl4pPr>
              <a:defRPr sz="1800" baseline="0">
                <a:solidFill>
                  <a:schemeClr val="bg2"/>
                </a:solidFill>
              </a:defRPr>
            </a:lvl4pPr>
            <a:lvl5pPr>
              <a:defRPr sz="1800" baseline="0">
                <a:solidFill>
                  <a:schemeClr val="bg2"/>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versa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5" name="Content Placeholder 4"/>
          <p:cNvSpPr>
            <a:spLocks noGrp="1"/>
          </p:cNvSpPr>
          <p:nvPr>
            <p:ph sz="quarter" idx="10"/>
          </p:nvPr>
        </p:nvSpPr>
        <p:spPr>
          <a:xfrm>
            <a:off x="990600" y="2362200"/>
            <a:ext cx="7162800" cy="2133600"/>
          </a:xfrm>
        </p:spPr>
        <p:txBody>
          <a:bodyPr>
            <a:normAutofit/>
          </a:bodyPr>
          <a:lstStyle>
            <a:lvl1pPr>
              <a:buNone/>
              <a:defRPr sz="3600"/>
            </a:lvl1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Hidden Slide">
    <p:bg bwMode="black">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2324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atin typeface="+mn-lt"/>
              </a:defRPr>
            </a:lvl1pPr>
            <a:lvl2pPr>
              <a:lnSpc>
                <a:spcPct val="90000"/>
              </a:lnSpc>
              <a:defRPr>
                <a:latin typeface="+mn-lt"/>
              </a:defRPr>
            </a:lvl2pPr>
            <a:lvl3pPr>
              <a:lnSpc>
                <a:spcPct val="90000"/>
              </a:lnSpc>
              <a:defRPr>
                <a:latin typeface="+mn-lt"/>
              </a:defRPr>
            </a:lvl3pPr>
            <a:lvl4pPr>
              <a:lnSpc>
                <a:spcPct val="90000"/>
              </a:lnSpc>
              <a:defRPr>
                <a:latin typeface="+mn-lt"/>
              </a:defRPr>
            </a:lvl4pPr>
            <a:lvl5pPr>
              <a:lnSpc>
                <a:spcPct val="90000"/>
              </a:lnSpc>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Demo, Video etc. &quot;special&quot;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solidFill>
                <a:srgbClr val="91D3AA"/>
              </a:solidFill>
              <a:latin typeface="+mn-lt"/>
            </a:endParaRPr>
          </a:p>
        </p:txBody>
      </p:sp>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pic>
        <p:nvPicPr>
          <p:cNvPr id="5" name="Picture 7"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02A2975F-5710-4877-8349-8E1D91D0CF0D}"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7" name="Picture 8" descr="ContentForground.pn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782084"/>
            <a:ext cx="4114800" cy="2289858"/>
          </a:xfrm>
        </p:spPr>
        <p:txBody>
          <a:bodyPr/>
          <a:lstStyle>
            <a:lvl1pPr marL="339976" marR="0" indent="-33997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673338" marR="0" indent="-325424"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2pPr>
            <a:lvl3pPr marL="953785" marR="0" indent="-288384"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3pPr>
            <a:lvl4pPr marL="1227618" marR="0" indent="-273833"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4pPr>
            <a:lvl5pPr marL="1516002" marR="0" indent="-280447" algn="l" defTabSz="914363" rtl="0" eaLnBrk="1" fontAlgn="auto" latinLnBrk="0" hangingPunct="1">
              <a:lnSpc>
                <a:spcPct val="90000"/>
              </a:lnSpc>
              <a:spcBef>
                <a:spcPct val="20000"/>
              </a:spcBef>
              <a:spcAft>
                <a:spcPts val="0"/>
              </a:spcAft>
              <a:buClrTx/>
              <a:buSzTx/>
              <a:buFontTx/>
              <a:buBlip>
                <a:blip r:embed="rId4"/>
              </a:buBlip>
              <a:defRPr lang="en-US" sz="2400" kern="1200" baseline="0" dirty="0">
                <a:solidFill>
                  <a:schemeClr val="tx1"/>
                </a:solidFill>
                <a:effectLst/>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82084"/>
            <a:ext cx="4114800" cy="2289858"/>
          </a:xfrm>
        </p:spPr>
        <p:txBody>
          <a:bodyPr/>
          <a:lstStyle>
            <a:lvl1pPr marL="347914" marR="0" indent="-347914"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673338" marR="0" indent="-33997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2pPr>
            <a:lvl3pPr marL="961722" marR="0" indent="-30293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3pPr>
            <a:lvl4pPr marL="1227618" marR="0" indent="-265896"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4pPr>
            <a:lvl5pPr marL="1516002" marR="0" indent="-273833" algn="l" defTabSz="914363" rtl="0" eaLnBrk="1" fontAlgn="auto" latinLnBrk="0" hangingPunct="1">
              <a:lnSpc>
                <a:spcPct val="90000"/>
              </a:lnSpc>
              <a:spcBef>
                <a:spcPct val="20000"/>
              </a:spcBef>
              <a:spcAft>
                <a:spcPts val="0"/>
              </a:spcAft>
              <a:buClrTx/>
              <a:buSzTx/>
              <a:buFontTx/>
              <a:buBlip>
                <a:blip r:embed="rId4"/>
              </a:buBlip>
              <a:defRPr lang="en-US" sz="2400" kern="1200" baseline="0" dirty="0">
                <a:solidFill>
                  <a:schemeClr val="tx1"/>
                </a:solidFill>
                <a:effectLst/>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7"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2C197ADB-AFD7-49CE-8D63-D029D630FE04}"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8" name="Picture 9" descr="ContentForground.pn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9" name="Picture 10" descr="ContentForground.png"/>
          <p:cNvPicPr>
            <a:picLocks noChangeAspect="1"/>
          </p:cNvPicPr>
          <p:nvPr userDrawn="1"/>
        </p:nvPicPr>
        <p:blipFill>
          <a:blip r:embed="rId3"/>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2154057"/>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624432"/>
            <a:ext cx="4114800" cy="2019014"/>
          </a:xfrm>
        </p:spPr>
        <p:txBody>
          <a:bodyPr/>
          <a:lstStyle>
            <a:lvl1pPr marL="281770" marR="0" indent="-281770"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562218" marR="0" indent="-265896"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2pPr>
            <a:lvl3pPr marL="813562" marR="0" indent="-243407"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3pPr>
            <a:lvl4pPr marL="1050354" marR="0" indent="-228856"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4pPr>
            <a:lvl5pPr marL="1279210" marR="0" indent="-206367" algn="l" defTabSz="914363" rtl="0" eaLnBrk="1" fontAlgn="auto" latinLnBrk="0" hangingPunct="1">
              <a:lnSpc>
                <a:spcPct val="90000"/>
              </a:lnSpc>
              <a:spcBef>
                <a:spcPct val="20000"/>
              </a:spcBef>
              <a:spcAft>
                <a:spcPts val="0"/>
              </a:spcAft>
              <a:buClrTx/>
              <a:buSzTx/>
              <a:buFontTx/>
              <a:buBlip>
                <a:blip r:embed="rId4"/>
              </a:buBlip>
              <a:defRPr lang="en-US" sz="2000" kern="1200" baseline="0" dirty="0">
                <a:solidFill>
                  <a:schemeClr val="tx1"/>
                </a:solidFill>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2154057"/>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624432"/>
            <a:ext cx="4117974" cy="2019014"/>
          </a:xfrm>
        </p:spPr>
        <p:txBody>
          <a:bodyPr/>
          <a:lstStyle>
            <a:lvl1pPr marL="296321" marR="0" indent="-296321" algn="l" defTabSz="914363" rtl="0" eaLnBrk="1" fontAlgn="auto" latinLnBrk="0" hangingPunct="1">
              <a:lnSpc>
                <a:spcPct val="90000"/>
              </a:lnSpc>
              <a:spcBef>
                <a:spcPct val="20000"/>
              </a:spcBef>
              <a:spcAft>
                <a:spcPts val="0"/>
              </a:spcAft>
              <a:buClrTx/>
              <a:buSzTx/>
              <a:buFontTx/>
              <a:buBlip>
                <a:blip r:embed="rId4"/>
              </a:buBlip>
              <a:defRPr lang="pt-BR" sz="2400" kern="1200" baseline="0" dirty="0" smtClean="0">
                <a:solidFill>
                  <a:schemeClr val="tx1"/>
                </a:solidFill>
                <a:effectLst/>
                <a:latin typeface="+mn-lt"/>
                <a:ea typeface="+mn-ea"/>
                <a:cs typeface="+mn-cs"/>
              </a:defRPr>
            </a:lvl1pPr>
            <a:lvl2pPr marL="570155" marR="0" indent="-273833"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2pPr>
            <a:lvl3pPr marL="821499" marR="0" indent="-244730"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3pPr>
            <a:lvl4pPr marL="1050354" marR="0" indent="-236793" algn="l" defTabSz="914363" rtl="0" eaLnBrk="1" fontAlgn="auto" latinLnBrk="0" hangingPunct="1">
              <a:lnSpc>
                <a:spcPct val="90000"/>
              </a:lnSpc>
              <a:spcBef>
                <a:spcPct val="20000"/>
              </a:spcBef>
              <a:spcAft>
                <a:spcPts val="0"/>
              </a:spcAft>
              <a:buClrTx/>
              <a:buSzTx/>
              <a:buFontTx/>
              <a:buBlip>
                <a:blip r:embed="rId4"/>
              </a:buBlip>
              <a:defRPr lang="pt-BR" sz="2000" kern="1200" baseline="0" dirty="0" smtClean="0">
                <a:solidFill>
                  <a:schemeClr val="tx1"/>
                </a:solidFill>
                <a:effectLst/>
                <a:latin typeface="+mn-lt"/>
                <a:ea typeface="+mn-ea"/>
                <a:cs typeface="+mn-cs"/>
              </a:defRPr>
            </a:lvl4pPr>
            <a:lvl5pPr marL="1279210" marR="0" indent="-220919" algn="l" defTabSz="914363" rtl="0" eaLnBrk="1" fontAlgn="auto" latinLnBrk="0" hangingPunct="1">
              <a:lnSpc>
                <a:spcPct val="90000"/>
              </a:lnSpc>
              <a:spcBef>
                <a:spcPct val="20000"/>
              </a:spcBef>
              <a:spcAft>
                <a:spcPts val="0"/>
              </a:spcAft>
              <a:buClrTx/>
              <a:buSzTx/>
              <a:buFontTx/>
              <a:buBlip>
                <a:blip r:embed="rId4"/>
              </a:buBlip>
              <a:defRPr lang="en-US" sz="2000" kern="1200" baseline="0" dirty="0">
                <a:solidFill>
                  <a:schemeClr val="tx1"/>
                </a:solidFill>
                <a:effectLst/>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3"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fld id="{7C6ADEC4-144D-47E1-ACDD-2BBBDF9A45FE}" type="slidenum">
              <a:rPr lang="en-US" sz="1400" smtClean="0">
                <a:latin typeface="+mn-lt"/>
              </a:rPr>
              <a:pPr algn="l" defTabSz="914363" fontAlgn="auto">
                <a:spcBef>
                  <a:spcPts val="0"/>
                </a:spcBef>
                <a:spcAft>
                  <a:spcPts val="0"/>
                </a:spcAft>
                <a:defRPr/>
              </a:pPr>
              <a:t>‹#›</a:t>
            </a:fld>
            <a:endParaRPr lang="en-US" sz="1400" dirty="0">
              <a:latin typeface="+mn-lt"/>
            </a:endParaRPr>
          </a:p>
        </p:txBody>
      </p:sp>
      <p:pic>
        <p:nvPicPr>
          <p:cNvPr id="4" name="Picture 5" descr="ContentForground.png"/>
          <p:cNvPicPr>
            <a:picLocks noChangeAspect="1"/>
          </p:cNvPicPr>
          <p:nvPr userDrawn="1"/>
        </p:nvPicPr>
        <p:blipFill>
          <a:blip r:embed="rId2"/>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ight background developer co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7" descr="white-green code shape.png"/>
          <p:cNvPicPr>
            <a:picLocks noChangeAspect="1"/>
          </p:cNvPicPr>
          <p:nvPr userDrawn="1"/>
        </p:nvPicPr>
        <p:blipFill>
          <a:blip r:embed="rId3"/>
          <a:srcRect/>
          <a:stretch>
            <a:fillRect/>
          </a:stretch>
        </p:blipFill>
        <p:spPr bwMode="white">
          <a:xfrm>
            <a:off x="0" y="500063"/>
            <a:ext cx="9144000" cy="5643581"/>
          </a:xfrm>
          <a:prstGeom prst="rect">
            <a:avLst/>
          </a:prstGeom>
          <a:noFill/>
          <a:ln w="9525">
            <a:noFill/>
            <a:miter lim="800000"/>
            <a:headEnd/>
            <a:tailEnd/>
          </a:ln>
        </p:spPr>
      </p:pic>
      <p:sp>
        <p:nvSpPr>
          <p:cNvPr id="5" name="Slide Number Placeholder 6"/>
          <p:cNvSpPr txBox="1">
            <a:spLocks/>
          </p:cNvSpPr>
          <p:nvPr userDrawn="1"/>
        </p:nvSpPr>
        <p:spPr>
          <a:xfrm>
            <a:off x="95250" y="6400800"/>
            <a:ext cx="2133600" cy="365125"/>
          </a:xfrm>
          <a:prstGeom prst="rect">
            <a:avLst/>
          </a:prstGeom>
        </p:spPr>
        <p:txBody>
          <a:bodyPr lIns="0" tIns="0" rIns="0" bIns="0" anchor="b"/>
          <a:lstStyle>
            <a:lvl1pPr algn="r">
              <a:defRPr sz="1200">
                <a:solidFill>
                  <a:schemeClr val="tx1">
                    <a:tint val="75000"/>
                  </a:schemeClr>
                </a:solidFill>
              </a:defRPr>
            </a:lvl1pPr>
          </a:lstStyle>
          <a:p>
            <a:pPr algn="l" defTabSz="914363" fontAlgn="auto">
              <a:spcBef>
                <a:spcPts val="0"/>
              </a:spcBef>
              <a:spcAft>
                <a:spcPts val="0"/>
              </a:spcAft>
              <a:defRPr/>
            </a:pPr>
            <a:endParaRPr lang="en-US" sz="1400" dirty="0">
              <a:latin typeface="+mn-lt"/>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440769" y="1658635"/>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Em branc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6.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9.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image" Target="../media/image8.png"/><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350" y="228600"/>
            <a:ext cx="8375650" cy="1330325"/>
          </a:xfrm>
          <a:prstGeom prst="rect">
            <a:avLst/>
          </a:prstGeom>
        </p:spPr>
        <p:txBody>
          <a:bodyPr vert="horz" wrap="square" lIns="0" tIns="0" rIns="0" bIns="0" rtlCol="0" anchor="t">
            <a:spAutoFit/>
          </a:bodyPr>
          <a:lstStyle/>
          <a:p>
            <a:r>
              <a:rPr lang="pt-BR" dirty="0" smtClean="0"/>
              <a:t>Clique para editar o estilo do título mestre</a:t>
            </a:r>
            <a:endParaRPr lang="en-US" dirty="0"/>
          </a:p>
        </p:txBody>
      </p:sp>
      <p:sp>
        <p:nvSpPr>
          <p:cNvPr id="1029" name="Text Placeholder 2"/>
          <p:cNvSpPr>
            <a:spLocks noGrp="1"/>
          </p:cNvSpPr>
          <p:nvPr>
            <p:ph type="body" idx="1"/>
          </p:nvPr>
        </p:nvSpPr>
        <p:spPr bwMode="auto">
          <a:xfrm>
            <a:off x="387350" y="1761020"/>
            <a:ext cx="8375650" cy="202517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smtClean="0"/>
          </a:p>
        </p:txBody>
      </p:sp>
    </p:spTree>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8" r:id="rId13"/>
    <p:sldLayoutId id="2147483939" r:id="rId14"/>
    <p:sldLayoutId id="2147483940" r:id="rId15"/>
    <p:sldLayoutId id="2147483945" r:id="rId16"/>
  </p:sldLayoutIdLst>
  <p:transition>
    <p:fade/>
  </p:transition>
  <p:txStyles>
    <p:titleStyle>
      <a:lvl1pPr algn="l" defTabSz="912813" rtl="0" eaLnBrk="1" fontAlgn="base" hangingPunct="1">
        <a:lnSpc>
          <a:spcPct val="90000"/>
        </a:lnSpc>
        <a:spcBef>
          <a:spcPct val="0"/>
        </a:spcBef>
        <a:spcAft>
          <a:spcPct val="0"/>
        </a:spcAft>
        <a:defRPr lang="en-US" sz="4800" kern="1200" spc="-100" dirty="0">
          <a:ln w="3175">
            <a:noFill/>
          </a:ln>
          <a:solidFill>
            <a:schemeClr val="tx1"/>
          </a:solidFill>
          <a:effectLst/>
          <a:latin typeface="Calibri" pitchFamily="34" charset="0"/>
          <a:ea typeface="+mn-ea"/>
          <a:cs typeface="Arial" charset="0"/>
        </a:defRPr>
      </a:lvl1pPr>
      <a:lvl2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2pPr>
      <a:lvl3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3pPr>
      <a:lvl4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4pPr>
      <a:lvl5pPr algn="l" defTabSz="912813" rtl="0" eaLnBrk="1" fontAlgn="base" hangingPunct="1">
        <a:lnSpc>
          <a:spcPct val="90000"/>
        </a:lnSpc>
        <a:spcBef>
          <a:spcPct val="0"/>
        </a:spcBef>
        <a:spcAft>
          <a:spcPct val="0"/>
        </a:spcAft>
        <a:defRPr sz="4800">
          <a:solidFill>
            <a:schemeClr val="bg1"/>
          </a:solidFill>
          <a:latin typeface="Calibri" pitchFamily="34" charset="0"/>
          <a:cs typeface="Arial" charset="0"/>
        </a:defRPr>
      </a:lvl5pPr>
      <a:lvl6pPr marL="4572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eaLnBrk="1" fontAlgn="base" hangingPunct="1">
        <a:lnSpc>
          <a:spcPct val="90000"/>
        </a:lnSpc>
        <a:spcBef>
          <a:spcPct val="0"/>
        </a:spcBef>
        <a:spcAft>
          <a:spcPct val="0"/>
        </a:spcAft>
        <a:defRPr sz="4800">
          <a:solidFill>
            <a:schemeClr val="tx1"/>
          </a:solidFill>
          <a:latin typeface="Calibri" pitchFamily="34" charset="0"/>
          <a:cs typeface="Arial" charset="0"/>
        </a:defRPr>
      </a:lvl9pPr>
    </p:titleStyle>
    <p:bodyStyle>
      <a:lvl1pPr marL="463550" marR="0" indent="-463550"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1pPr>
      <a:lvl2pPr marL="833438" marR="0" indent="-369888"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2pPr>
      <a:lvl3pPr marL="1168400" marR="0" indent="-346075"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3pPr>
      <a:lvl4pPr marL="1516063" marR="0" indent="-347663" algn="l" defTabSz="914363" rtl="0" eaLnBrk="1" fontAlgn="auto" latinLnBrk="0" hangingPunct="1">
        <a:lnSpc>
          <a:spcPct val="90000"/>
        </a:lnSpc>
        <a:spcBef>
          <a:spcPct val="20000"/>
        </a:spcBef>
        <a:spcAft>
          <a:spcPts val="0"/>
        </a:spcAft>
        <a:buClrTx/>
        <a:buSzTx/>
        <a:buFontTx/>
        <a:buBlip>
          <a:blip r:embed="rId19"/>
        </a:buBlip>
        <a:defRPr lang="pt-BR" sz="2400" kern="1200" baseline="0" dirty="0" smtClean="0">
          <a:solidFill>
            <a:schemeClr val="tx1"/>
          </a:solidFill>
          <a:effectLst/>
          <a:latin typeface="+mn-lt"/>
          <a:ea typeface="+mn-ea"/>
          <a:cs typeface="+mn-cs"/>
        </a:defRPr>
      </a:lvl4pPr>
      <a:lvl5pPr marL="1852613" marR="0" indent="-325438" algn="l" defTabSz="914363" rtl="0" eaLnBrk="1" fontAlgn="auto" latinLnBrk="0" hangingPunct="1">
        <a:lnSpc>
          <a:spcPct val="90000"/>
        </a:lnSpc>
        <a:spcBef>
          <a:spcPct val="20000"/>
        </a:spcBef>
        <a:spcAft>
          <a:spcPts val="0"/>
        </a:spcAft>
        <a:buClrTx/>
        <a:buSzTx/>
        <a:buFontTx/>
        <a:buBlip>
          <a:blip r:embed="rId19"/>
        </a:buBlip>
        <a:defRPr lang="en-US" sz="2400" kern="1200" baseline="0" dirty="0" smtClean="0">
          <a:solidFill>
            <a:schemeClr val="tx1"/>
          </a:solidFill>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90488"/>
            <a:ext cx="8229600" cy="1143000"/>
          </a:xfrm>
          <a:prstGeom prst="rect">
            <a:avLst/>
          </a:prstGeom>
          <a:noFill/>
          <a:ln w="9525">
            <a:noFill/>
            <a:miter lim="800000"/>
            <a:headEnd/>
            <a:tailEnd/>
          </a:ln>
          <a:effectLst>
            <a:outerShdw dist="12700" dir="54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219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8" descr="mslogo_R"/>
          <p:cNvPicPr>
            <a:picLocks noChangeAspect="1" noChangeArrowheads="1"/>
          </p:cNvPicPr>
          <p:nvPr/>
        </p:nvPicPr>
        <p:blipFill>
          <a:blip r:embed="rId22"/>
          <a:srcRect/>
          <a:stretch>
            <a:fillRect/>
          </a:stretch>
        </p:blipFill>
        <p:spPr bwMode="auto">
          <a:xfrm>
            <a:off x="7696200" y="6391275"/>
            <a:ext cx="1428750" cy="466725"/>
          </a:xfrm>
          <a:prstGeom prst="rect">
            <a:avLst/>
          </a:prstGeom>
          <a:noFill/>
          <a:ln w="9525">
            <a:noFill/>
            <a:miter lim="800000"/>
            <a:headEnd/>
            <a:tailEnd/>
          </a:ln>
        </p:spPr>
      </p:pic>
      <p:pic>
        <p:nvPicPr>
          <p:cNvPr id="1029" name="Picture 29" descr="DPE5"/>
          <p:cNvPicPr>
            <a:picLocks noChangeAspect="1" noChangeArrowheads="1"/>
          </p:cNvPicPr>
          <p:nvPr/>
        </p:nvPicPr>
        <p:blipFill>
          <a:blip r:embed="rId23"/>
          <a:srcRect/>
          <a:stretch>
            <a:fillRect/>
          </a:stretch>
        </p:blipFill>
        <p:spPr bwMode="auto">
          <a:xfrm>
            <a:off x="304800" y="6453188"/>
            <a:ext cx="1598613" cy="404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 id="2147483964" r:id="rId18"/>
    <p:sldLayoutId id="2147483965" r:id="rId19"/>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600" b="1">
          <a:solidFill>
            <a:srgbClr val="FFCC00"/>
          </a:solidFill>
          <a:latin typeface="+mj-lt"/>
          <a:ea typeface="+mj-ea"/>
          <a:cs typeface="+mj-cs"/>
        </a:defRPr>
      </a:lvl1pPr>
      <a:lvl2pPr algn="l" rtl="0" eaLnBrk="1" fontAlgn="base" hangingPunct="1">
        <a:spcBef>
          <a:spcPct val="0"/>
        </a:spcBef>
        <a:spcAft>
          <a:spcPct val="0"/>
        </a:spcAft>
        <a:defRPr sz="3200" b="1">
          <a:solidFill>
            <a:srgbClr val="FFCC00"/>
          </a:solidFill>
          <a:latin typeface="Tahoma" pitchFamily="34" charset="0"/>
        </a:defRPr>
      </a:lvl2pPr>
      <a:lvl3pPr algn="l" rtl="0" eaLnBrk="1" fontAlgn="base" hangingPunct="1">
        <a:spcBef>
          <a:spcPct val="0"/>
        </a:spcBef>
        <a:spcAft>
          <a:spcPct val="0"/>
        </a:spcAft>
        <a:defRPr sz="3200" b="1">
          <a:solidFill>
            <a:srgbClr val="FFCC00"/>
          </a:solidFill>
          <a:latin typeface="Tahoma" pitchFamily="34" charset="0"/>
        </a:defRPr>
      </a:lvl3pPr>
      <a:lvl4pPr algn="l" rtl="0" eaLnBrk="1" fontAlgn="base" hangingPunct="1">
        <a:spcBef>
          <a:spcPct val="0"/>
        </a:spcBef>
        <a:spcAft>
          <a:spcPct val="0"/>
        </a:spcAft>
        <a:defRPr sz="3200" b="1">
          <a:solidFill>
            <a:srgbClr val="FFCC00"/>
          </a:solidFill>
          <a:latin typeface="Tahoma" pitchFamily="34" charset="0"/>
        </a:defRPr>
      </a:lvl4pPr>
      <a:lvl5pPr algn="l" rtl="0" eaLnBrk="1" fontAlgn="base" hangingPunct="1">
        <a:spcBef>
          <a:spcPct val="0"/>
        </a:spcBef>
        <a:spcAft>
          <a:spcPct val="0"/>
        </a:spcAft>
        <a:defRPr sz="3200" b="1">
          <a:solidFill>
            <a:srgbClr val="FFCC00"/>
          </a:solidFill>
          <a:latin typeface="Tahoma" pitchFamily="34" charset="0"/>
        </a:defRPr>
      </a:lvl5pPr>
      <a:lvl6pPr marL="457200" algn="l" rtl="0" eaLnBrk="1" fontAlgn="base" hangingPunct="1">
        <a:spcBef>
          <a:spcPct val="0"/>
        </a:spcBef>
        <a:spcAft>
          <a:spcPct val="0"/>
        </a:spcAft>
        <a:defRPr sz="3200" b="1">
          <a:solidFill>
            <a:srgbClr val="FFCC00"/>
          </a:solidFill>
          <a:latin typeface="Tahoma" pitchFamily="34" charset="0"/>
        </a:defRPr>
      </a:lvl6pPr>
      <a:lvl7pPr marL="914400" algn="l" rtl="0" eaLnBrk="1" fontAlgn="base" hangingPunct="1">
        <a:spcBef>
          <a:spcPct val="0"/>
        </a:spcBef>
        <a:spcAft>
          <a:spcPct val="0"/>
        </a:spcAft>
        <a:defRPr sz="3200" b="1">
          <a:solidFill>
            <a:srgbClr val="FFCC00"/>
          </a:solidFill>
          <a:latin typeface="Tahoma" pitchFamily="34" charset="0"/>
        </a:defRPr>
      </a:lvl7pPr>
      <a:lvl8pPr marL="1371600" algn="l" rtl="0" eaLnBrk="1" fontAlgn="base" hangingPunct="1">
        <a:spcBef>
          <a:spcPct val="0"/>
        </a:spcBef>
        <a:spcAft>
          <a:spcPct val="0"/>
        </a:spcAft>
        <a:defRPr sz="3200" b="1">
          <a:solidFill>
            <a:srgbClr val="FFCC00"/>
          </a:solidFill>
          <a:latin typeface="Tahoma" pitchFamily="34" charset="0"/>
        </a:defRPr>
      </a:lvl8pPr>
      <a:lvl9pPr marL="1828800" algn="l" rtl="0" eaLnBrk="1" fontAlgn="base" hangingPunct="1">
        <a:spcBef>
          <a:spcPct val="0"/>
        </a:spcBef>
        <a:spcAft>
          <a:spcPct val="0"/>
        </a:spcAft>
        <a:defRPr sz="3200" b="1">
          <a:solidFill>
            <a:srgbClr val="FFCC00"/>
          </a:solidFill>
          <a:latin typeface="Tahoma" pitchFamily="34" charset="0"/>
        </a:defRPr>
      </a:lvl9pPr>
    </p:titleStyle>
    <p:bodyStyle>
      <a:lvl1pPr marL="342900" indent="-342900" algn="l" rtl="0" eaLnBrk="1" fontAlgn="base" hangingPunct="1">
        <a:spcBef>
          <a:spcPct val="20000"/>
        </a:spcBef>
        <a:spcAft>
          <a:spcPct val="0"/>
        </a:spcAft>
        <a:buBlip>
          <a:blip r:embed="rId24"/>
        </a:buBlip>
        <a:defRPr sz="2600">
          <a:solidFill>
            <a:schemeClr val="bg1"/>
          </a:solidFill>
          <a:latin typeface="+mn-lt"/>
          <a:ea typeface="+mn-ea"/>
          <a:cs typeface="+mn-cs"/>
        </a:defRPr>
      </a:lvl1pPr>
      <a:lvl2pPr marL="742950" indent="-285750" algn="l" rtl="0" eaLnBrk="1" fontAlgn="base" hangingPunct="1">
        <a:spcBef>
          <a:spcPct val="20000"/>
        </a:spcBef>
        <a:spcAft>
          <a:spcPct val="0"/>
        </a:spcAft>
        <a:buBlip>
          <a:blip r:embed="rId24"/>
        </a:buBlip>
        <a:defRPr sz="2000">
          <a:solidFill>
            <a:schemeClr val="bg1"/>
          </a:solidFill>
          <a:latin typeface="Microsoft Sans Serif" pitchFamily="34" charset="0"/>
        </a:defRPr>
      </a:lvl2pPr>
      <a:lvl3pPr marL="1143000" indent="-228600" algn="l" rtl="0" eaLnBrk="1" fontAlgn="base" hangingPunct="1">
        <a:spcBef>
          <a:spcPct val="20000"/>
        </a:spcBef>
        <a:spcAft>
          <a:spcPct val="0"/>
        </a:spcAft>
        <a:buBlip>
          <a:blip r:embed="rId24"/>
        </a:buBlip>
        <a:defRPr sz="2000">
          <a:solidFill>
            <a:schemeClr val="bg1"/>
          </a:solidFill>
          <a:latin typeface="+mn-lt"/>
        </a:defRPr>
      </a:lvl3pPr>
      <a:lvl4pPr marL="1600200" indent="-228600" algn="l" rtl="0" eaLnBrk="1" fontAlgn="base" hangingPunct="1">
        <a:spcBef>
          <a:spcPct val="20000"/>
        </a:spcBef>
        <a:spcAft>
          <a:spcPct val="0"/>
        </a:spcAft>
        <a:buBlip>
          <a:blip r:embed="rId24"/>
        </a:buBlip>
        <a:defRPr sz="1600">
          <a:solidFill>
            <a:schemeClr val="bg1"/>
          </a:solidFill>
          <a:latin typeface="+mn-lt"/>
        </a:defRPr>
      </a:lvl4pPr>
      <a:lvl5pPr marL="2057400" indent="-228600" algn="l" rtl="0" eaLnBrk="1" fontAlgn="base" hangingPunct="1">
        <a:spcBef>
          <a:spcPct val="20000"/>
        </a:spcBef>
        <a:spcAft>
          <a:spcPct val="0"/>
        </a:spcAft>
        <a:buBlip>
          <a:blip r:embed="rId24"/>
        </a:buBlip>
        <a:defRPr sz="1400">
          <a:solidFill>
            <a:schemeClr val="bg1"/>
          </a:solidFill>
          <a:latin typeface="+mn-lt"/>
        </a:defRPr>
      </a:lvl5pPr>
      <a:lvl6pPr marL="2514600" indent="-228600" algn="l" rtl="0" eaLnBrk="1" fontAlgn="base" hangingPunct="1">
        <a:spcBef>
          <a:spcPct val="20000"/>
        </a:spcBef>
        <a:spcAft>
          <a:spcPct val="0"/>
        </a:spcAft>
        <a:buBlip>
          <a:blip r:embed="rId24"/>
        </a:buBlip>
        <a:defRPr sz="1400">
          <a:solidFill>
            <a:schemeClr val="bg1"/>
          </a:solidFill>
          <a:latin typeface="+mn-lt"/>
        </a:defRPr>
      </a:lvl6pPr>
      <a:lvl7pPr marL="2971800" indent="-228600" algn="l" rtl="0" eaLnBrk="1" fontAlgn="base" hangingPunct="1">
        <a:spcBef>
          <a:spcPct val="20000"/>
        </a:spcBef>
        <a:spcAft>
          <a:spcPct val="0"/>
        </a:spcAft>
        <a:buBlip>
          <a:blip r:embed="rId24"/>
        </a:buBlip>
        <a:defRPr sz="1400">
          <a:solidFill>
            <a:schemeClr val="bg1"/>
          </a:solidFill>
          <a:latin typeface="+mn-lt"/>
        </a:defRPr>
      </a:lvl7pPr>
      <a:lvl8pPr marL="3429000" indent="-228600" algn="l" rtl="0" eaLnBrk="1" fontAlgn="base" hangingPunct="1">
        <a:spcBef>
          <a:spcPct val="20000"/>
        </a:spcBef>
        <a:spcAft>
          <a:spcPct val="0"/>
        </a:spcAft>
        <a:buBlip>
          <a:blip r:embed="rId24"/>
        </a:buBlip>
        <a:defRPr sz="1400">
          <a:solidFill>
            <a:schemeClr val="bg1"/>
          </a:solidFill>
          <a:latin typeface="+mn-lt"/>
        </a:defRPr>
      </a:lvl8pPr>
      <a:lvl9pPr marL="3886200" indent="-228600" algn="l" rtl="0" eaLnBrk="1" fontAlgn="base" hangingPunct="1">
        <a:spcBef>
          <a:spcPct val="20000"/>
        </a:spcBef>
        <a:spcAft>
          <a:spcPct val="0"/>
        </a:spcAft>
        <a:buBlip>
          <a:blip r:embed="rId24"/>
        </a:buBlip>
        <a:defRPr sz="1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hyperlink" Target="mailto:netfxcf@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730250" y="1683909"/>
            <a:ext cx="7681913" cy="664797"/>
          </a:xfrm>
          <a:prstGeom prst="rect">
            <a:avLst/>
          </a:prstGeom>
          <a:noFill/>
          <a:ln w="9525">
            <a:noFill/>
            <a:miter lim="800000"/>
            <a:headEnd/>
            <a:tailEnd/>
          </a:ln>
        </p:spPr>
        <p:txBody>
          <a:bodyPr lIns="0" tIns="0" rIns="0" bIns="0" anchor="ctr">
            <a:spAutoFit/>
          </a:bodyPr>
          <a:lstStyle/>
          <a:p>
            <a:pPr defTabSz="914363" fontAlgn="auto">
              <a:lnSpc>
                <a:spcPct val="90000"/>
              </a:lnSpc>
              <a:spcAft>
                <a:spcPts val="0"/>
              </a:spcAft>
              <a:defRPr/>
            </a:pPr>
            <a:r>
              <a:rPr lang="en-US" sz="4800" spc="-100" dirty="0" smtClean="0">
                <a:ln w="3175">
                  <a:noFill/>
                </a:ln>
                <a:solidFill>
                  <a:schemeClr val="bg1"/>
                </a:solidFill>
                <a:effectLst>
                  <a:outerShdw blurRad="38100" dist="38100" dir="2700000" algn="tl">
                    <a:srgbClr val="000000">
                      <a:alpha val="43137"/>
                    </a:srgbClr>
                  </a:outerShdw>
                </a:effectLst>
                <a:latin typeface="Calibri" pitchFamily="34" charset="0"/>
                <a:cs typeface="Arial" charset="0"/>
              </a:rPr>
              <a:t>	.NET Framework 4 </a:t>
            </a:r>
            <a:r>
              <a:rPr lang="zh-CN" altLang="en-US" sz="4800" spc="-100" dirty="0" smtClean="0">
                <a:ln w="3175">
                  <a:noFill/>
                </a:ln>
                <a:solidFill>
                  <a:schemeClr val="bg1"/>
                </a:solidFill>
                <a:effectLst>
                  <a:outerShdw blurRad="38100" dist="38100" dir="2700000" algn="tl">
                    <a:srgbClr val="000000">
                      <a:alpha val="43137"/>
                    </a:srgbClr>
                  </a:outerShdw>
                </a:effectLst>
                <a:latin typeface="Calibri" pitchFamily="34" charset="0"/>
                <a:cs typeface="Arial" charset="0"/>
              </a:rPr>
              <a:t>之旅</a:t>
            </a:r>
            <a:endParaRPr lang="en-US" sz="4800" spc="-100" dirty="0">
              <a:ln w="3175">
                <a:noFill/>
              </a:ln>
              <a:solidFill>
                <a:schemeClr val="bg1"/>
              </a:solidFill>
              <a:effectLst>
                <a:outerShdw blurRad="38100" dist="38100" dir="2700000" algn="tl">
                  <a:srgbClr val="000000">
                    <a:alpha val="43137"/>
                  </a:srgbClr>
                </a:outerShdw>
              </a:effectLst>
              <a:latin typeface="Calibri" pitchFamily="34" charset="0"/>
              <a:cs typeface="Arial" charset="0"/>
            </a:endParaRPr>
          </a:p>
        </p:txBody>
      </p:sp>
      <p:sp>
        <p:nvSpPr>
          <p:cNvPr id="3" name="Subtitle 2"/>
          <p:cNvSpPr>
            <a:spLocks/>
          </p:cNvSpPr>
          <p:nvPr/>
        </p:nvSpPr>
        <p:spPr bwMode="auto">
          <a:xfrm>
            <a:off x="730250" y="3554413"/>
            <a:ext cx="7681913" cy="1329595"/>
          </a:xfrm>
          <a:prstGeom prst="rect">
            <a:avLst/>
          </a:prstGeom>
          <a:noFill/>
          <a:ln w="9525">
            <a:noFill/>
            <a:miter lim="800000"/>
            <a:headEnd/>
            <a:tailEnd/>
          </a:ln>
        </p:spPr>
        <p:txBody>
          <a:bodyPr lIns="0" tIns="0" rIns="0" bIns="0">
            <a:spAutoFit/>
          </a:bodyPr>
          <a:lstStyle/>
          <a:p>
            <a:pPr defTabSz="914363" fontAlgn="auto">
              <a:lnSpc>
                <a:spcPct val="90000"/>
              </a:lnSpc>
              <a:spcBef>
                <a:spcPts val="0"/>
              </a:spcBef>
              <a:spcAft>
                <a:spcPts val="0"/>
              </a:spcAft>
              <a:buSzPct val="120000"/>
              <a:defRPr/>
            </a:pPr>
            <a:r>
              <a:rPr lang="zh-CN" altLang="en-US" sz="3200" dirty="0" smtClean="0">
                <a:solidFill>
                  <a:schemeClr val="tx1">
                    <a:tint val="75000"/>
                  </a:schemeClr>
                </a:solidFill>
                <a:effectLst>
                  <a:outerShdw blurRad="38100" dist="38100" dir="2700000" algn="tl">
                    <a:srgbClr val="000000">
                      <a:alpha val="43137"/>
                    </a:srgbClr>
                  </a:outerShdw>
                </a:effectLst>
                <a:latin typeface="Calibri" pitchFamily="34" charset="0"/>
              </a:rPr>
              <a:t>姓名</a:t>
            </a:r>
            <a:endParaRPr lang="en-US" altLang="zh-CN" sz="3200" dirty="0" smtClean="0">
              <a:solidFill>
                <a:schemeClr val="tx1">
                  <a:tint val="75000"/>
                </a:schemeClr>
              </a:solidFill>
              <a:effectLst>
                <a:outerShdw blurRad="38100" dist="38100" dir="2700000" algn="tl">
                  <a:srgbClr val="000000">
                    <a:alpha val="43137"/>
                  </a:srgbClr>
                </a:outerShdw>
              </a:effectLst>
              <a:latin typeface="Calibri" pitchFamily="34" charset="0"/>
            </a:endParaRPr>
          </a:p>
          <a:p>
            <a:pPr defTabSz="914363" fontAlgn="auto">
              <a:lnSpc>
                <a:spcPct val="90000"/>
              </a:lnSpc>
              <a:spcBef>
                <a:spcPts val="0"/>
              </a:spcBef>
              <a:spcAft>
                <a:spcPts val="0"/>
              </a:spcAft>
              <a:buSzPct val="120000"/>
              <a:defRPr/>
            </a:pPr>
            <a:r>
              <a:rPr lang="zh-CN" altLang="en-US" sz="3200" smtClean="0">
                <a:solidFill>
                  <a:schemeClr val="tx1">
                    <a:tint val="75000"/>
                  </a:schemeClr>
                </a:solidFill>
                <a:effectLst>
                  <a:outerShdw blurRad="38100" dist="38100" dir="2700000" algn="tl">
                    <a:srgbClr val="000000">
                      <a:alpha val="43137"/>
                    </a:srgbClr>
                  </a:outerShdw>
                </a:effectLst>
                <a:latin typeface="Calibri" pitchFamily="34" charset="0"/>
              </a:rPr>
              <a:t>职务</a:t>
            </a:r>
            <a:endParaRPr lang="en-US" altLang="zh-CN" sz="3200" dirty="0" smtClean="0">
              <a:solidFill>
                <a:schemeClr val="tx1">
                  <a:tint val="75000"/>
                </a:schemeClr>
              </a:solidFill>
              <a:effectLst>
                <a:outerShdw blurRad="38100" dist="38100" dir="2700000" algn="tl">
                  <a:srgbClr val="000000">
                    <a:alpha val="43137"/>
                  </a:srgbClr>
                </a:outerShdw>
              </a:effectLst>
              <a:latin typeface="Calibri" pitchFamily="34" charset="0"/>
            </a:endParaRPr>
          </a:p>
          <a:p>
            <a:pPr defTabSz="914363" fontAlgn="auto">
              <a:lnSpc>
                <a:spcPct val="90000"/>
              </a:lnSpc>
              <a:spcBef>
                <a:spcPts val="0"/>
              </a:spcBef>
              <a:spcAft>
                <a:spcPts val="0"/>
              </a:spcAft>
              <a:buSzPct val="120000"/>
              <a:defRPr/>
            </a:pPr>
            <a:r>
              <a:rPr lang="zh-CN" altLang="en-US" sz="3200" dirty="0" smtClean="0">
                <a:solidFill>
                  <a:schemeClr val="tx1">
                    <a:tint val="75000"/>
                  </a:schemeClr>
                </a:solidFill>
                <a:effectLst>
                  <a:outerShdw blurRad="38100" dist="38100" dir="2700000" algn="tl">
                    <a:srgbClr val="000000">
                      <a:alpha val="43137"/>
                    </a:srgbClr>
                  </a:outerShdw>
                </a:effectLst>
                <a:latin typeface="Calibri" pitchFamily="34" charset="0"/>
              </a:rPr>
              <a:t>公司</a:t>
            </a:r>
            <a:endParaRPr lang="en-US" sz="3200" dirty="0" smtClean="0">
              <a:solidFill>
                <a:schemeClr val="tx1">
                  <a:tint val="75000"/>
                </a:schemeClr>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553998"/>
          </a:xfrm>
        </p:spPr>
        <p:txBody>
          <a:bodyPr anchor="t"/>
          <a:lstStyle/>
          <a:p>
            <a:pPr algn="l"/>
            <a:r>
              <a:rPr lang="en-US" sz="4000" b="0" dirty="0" smtClean="0"/>
              <a:t>AJAX 4 - </a:t>
            </a:r>
            <a:r>
              <a:rPr lang="en-US" sz="4000" b="0" dirty="0" err="1" smtClean="0"/>
              <a:t>DataContext</a:t>
            </a:r>
            <a:endParaRPr lang="en-US" sz="4000" b="0" dirty="0"/>
          </a:p>
        </p:txBody>
      </p:sp>
      <p:sp>
        <p:nvSpPr>
          <p:cNvPr id="18" name="TextBox 17"/>
          <p:cNvSpPr txBox="1"/>
          <p:nvPr/>
        </p:nvSpPr>
        <p:spPr>
          <a:xfrm>
            <a:off x="315220" y="5562600"/>
            <a:ext cx="4649030" cy="461665"/>
          </a:xfrm>
          <a:prstGeom prst="rect">
            <a:avLst/>
          </a:prstGeom>
          <a:noFill/>
        </p:spPr>
        <p:txBody>
          <a:bodyPr wrap="none" rtlCol="0">
            <a:spAutoFit/>
          </a:bodyPr>
          <a:lstStyle/>
          <a:p>
            <a:r>
              <a:rPr lang="en-US" sz="2400" dirty="0" smtClean="0">
                <a:solidFill>
                  <a:schemeClr val="bg1"/>
                </a:solidFill>
              </a:rPr>
              <a:t>* DataContext </a:t>
            </a:r>
            <a:r>
              <a:rPr lang="zh-CN" altLang="en-US" sz="2400" dirty="0" smtClean="0">
                <a:solidFill>
                  <a:schemeClr val="bg1"/>
                </a:solidFill>
              </a:rPr>
              <a:t>包括自动更改跟踪</a:t>
            </a:r>
            <a:endParaRPr lang="en-US" sz="2400" dirty="0">
              <a:solidFill>
                <a:schemeClr val="bg1"/>
              </a:solidFill>
            </a:endParaRPr>
          </a:p>
        </p:txBody>
      </p:sp>
      <p:pic>
        <p:nvPicPr>
          <p:cNvPr id="42" name="Picture 2" descr="C:\Users\bleroy\AppData\Local\Microsoft\Windows\Temporary Internet Files\Content.IE5\4XZY89L2\MCj04247700000[1].wmf"/>
          <p:cNvPicPr>
            <a:picLocks noChangeAspect="1" noChangeArrowheads="1"/>
          </p:cNvPicPr>
          <p:nvPr/>
        </p:nvPicPr>
        <p:blipFill>
          <a:blip r:embed="rId3"/>
          <a:srcRect/>
          <a:stretch>
            <a:fillRect/>
          </a:stretch>
        </p:blipFill>
        <p:spPr bwMode="auto">
          <a:xfrm>
            <a:off x="4990167" y="2344271"/>
            <a:ext cx="1450975" cy="1873250"/>
          </a:xfrm>
          <a:prstGeom prst="rect">
            <a:avLst/>
          </a:prstGeom>
          <a:noFill/>
        </p:spPr>
      </p:pic>
      <p:pic>
        <p:nvPicPr>
          <p:cNvPr id="43" name="Picture 8" descr="C:\Users\bleroy\AppData\Local\Microsoft\Windows\Temporary Internet Files\Low\Content.IE5\WG37NR3F\j0433943[1].png"/>
          <p:cNvPicPr>
            <a:picLocks noChangeAspect="1" noChangeArrowheads="1"/>
          </p:cNvPicPr>
          <p:nvPr/>
        </p:nvPicPr>
        <p:blipFill>
          <a:blip r:embed="rId4"/>
          <a:srcRect/>
          <a:stretch>
            <a:fillRect/>
          </a:stretch>
        </p:blipFill>
        <p:spPr bwMode="auto">
          <a:xfrm>
            <a:off x="1792942" y="1963271"/>
            <a:ext cx="914400" cy="914400"/>
          </a:xfrm>
          <a:prstGeom prst="rect">
            <a:avLst/>
          </a:prstGeom>
          <a:noFill/>
        </p:spPr>
      </p:pic>
      <p:sp>
        <p:nvSpPr>
          <p:cNvPr id="44" name="Rectangle 43"/>
          <p:cNvSpPr/>
          <p:nvPr/>
        </p:nvSpPr>
        <p:spPr bwMode="auto">
          <a:xfrm>
            <a:off x="6669742" y="1429871"/>
            <a:ext cx="1143000" cy="6858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chemeClr val="bg1"/>
                </a:solidFill>
                <a:effectLst/>
                <a:uLnTx/>
                <a:uFillTx/>
                <a:latin typeface="Tahoma" pitchFamily="34" charset="0"/>
                <a:ea typeface="+mn-ea"/>
                <a:cs typeface="+mn-cs"/>
              </a:rPr>
              <a:t>ASMX</a:t>
            </a:r>
          </a:p>
        </p:txBody>
      </p:sp>
      <p:sp>
        <p:nvSpPr>
          <p:cNvPr id="45" name="Rectangle 44"/>
          <p:cNvSpPr/>
          <p:nvPr/>
        </p:nvSpPr>
        <p:spPr bwMode="auto">
          <a:xfrm>
            <a:off x="6669742" y="2191871"/>
            <a:ext cx="1143000" cy="6858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chemeClr val="bg1"/>
                </a:solidFill>
                <a:effectLst/>
                <a:uLnTx/>
                <a:uFillTx/>
                <a:latin typeface="Tahoma" pitchFamily="34" charset="0"/>
                <a:ea typeface="+mn-ea"/>
                <a:cs typeface="+mn-cs"/>
              </a:rPr>
              <a:t>WCF</a:t>
            </a:r>
          </a:p>
        </p:txBody>
      </p:sp>
      <p:sp>
        <p:nvSpPr>
          <p:cNvPr id="46" name="Rectangle 45"/>
          <p:cNvSpPr/>
          <p:nvPr/>
        </p:nvSpPr>
        <p:spPr bwMode="auto">
          <a:xfrm>
            <a:off x="6669742" y="2953871"/>
            <a:ext cx="1143000" cy="6858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Tahoma" pitchFamily="34" charset="0"/>
                <a:ea typeface="+mn-ea"/>
                <a:cs typeface="+mn-cs"/>
              </a:rPr>
              <a:t>ADO.NET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Tahoma" pitchFamily="34" charset="0"/>
                <a:ea typeface="+mn-ea"/>
                <a:cs typeface="+mn-cs"/>
              </a:rPr>
              <a:t>Data Services</a:t>
            </a:r>
          </a:p>
        </p:txBody>
      </p:sp>
      <p:sp>
        <p:nvSpPr>
          <p:cNvPr id="47" name="Rectangle 46"/>
          <p:cNvSpPr/>
          <p:nvPr/>
        </p:nvSpPr>
        <p:spPr bwMode="auto">
          <a:xfrm>
            <a:off x="6669742" y="3715871"/>
            <a:ext cx="1143000" cy="6858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smtClean="0">
                <a:ln>
                  <a:noFill/>
                </a:ln>
                <a:solidFill>
                  <a:schemeClr val="bg1"/>
                </a:solidFill>
                <a:effectLst/>
                <a:uLnTx/>
                <a:uFillTx/>
                <a:latin typeface="Tahoma" pitchFamily="34" charset="0"/>
                <a:ea typeface="+mn-ea"/>
                <a:cs typeface="+mn-cs"/>
              </a:rPr>
              <a:t>ASP.NET MVC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err="1" smtClean="0">
                <a:ln>
                  <a:noFill/>
                </a:ln>
                <a:solidFill>
                  <a:schemeClr val="bg1"/>
                </a:solidFill>
                <a:effectLst/>
                <a:uLnTx/>
                <a:uFillTx/>
                <a:latin typeface="Calibri"/>
                <a:ea typeface="+mn-ea"/>
                <a:cs typeface="+mn-cs"/>
              </a:rPr>
              <a:t>JsonResult</a:t>
            </a:r>
            <a:endParaRPr kumimoji="0" lang="en-US" sz="1400" b="0" i="0" u="none" strike="noStrike" kern="0" cap="none" spc="0" normalizeH="0" baseline="0" noProof="0" dirty="0" smtClean="0">
              <a:ln>
                <a:noFill/>
              </a:ln>
              <a:solidFill>
                <a:schemeClr val="bg1"/>
              </a:solidFill>
              <a:effectLst/>
              <a:uLnTx/>
              <a:uFillTx/>
              <a:latin typeface="Tahoma" pitchFamily="34" charset="0"/>
              <a:ea typeface="+mn-ea"/>
              <a:cs typeface="+mn-cs"/>
            </a:endParaRPr>
          </a:p>
        </p:txBody>
      </p:sp>
      <p:sp>
        <p:nvSpPr>
          <p:cNvPr id="48" name="Rectangle 47"/>
          <p:cNvSpPr/>
          <p:nvPr/>
        </p:nvSpPr>
        <p:spPr bwMode="auto">
          <a:xfrm>
            <a:off x="6669742" y="4477871"/>
            <a:ext cx="1143000" cy="6858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chemeClr val="bg1"/>
                </a:solidFill>
                <a:effectLst/>
                <a:uLnTx/>
                <a:uFillTx/>
                <a:latin typeface="Tahoma" pitchFamily="34" charset="0"/>
                <a:ea typeface="+mn-ea"/>
                <a:cs typeface="+mn-cs"/>
              </a:rPr>
              <a:t>其他</a:t>
            </a:r>
            <a:endParaRPr kumimoji="0" lang="en-US" sz="1800" b="0" i="0" u="none" strike="noStrike" kern="0" cap="none" spc="0" normalizeH="0" baseline="0" noProof="0" dirty="0" smtClean="0">
              <a:ln>
                <a:noFill/>
              </a:ln>
              <a:solidFill>
                <a:schemeClr val="bg1"/>
              </a:solidFill>
              <a:effectLst/>
              <a:uLnTx/>
              <a:uFillTx/>
              <a:latin typeface="Tahoma" pitchFamily="34" charset="0"/>
              <a:ea typeface="+mn-ea"/>
              <a:cs typeface="+mn-cs"/>
            </a:endParaRPr>
          </a:p>
        </p:txBody>
      </p:sp>
      <p:sp>
        <p:nvSpPr>
          <p:cNvPr id="49" name="Right Arrow 48"/>
          <p:cNvSpPr/>
          <p:nvPr/>
        </p:nvSpPr>
        <p:spPr bwMode="auto">
          <a:xfrm>
            <a:off x="3012142" y="2496671"/>
            <a:ext cx="1828800" cy="228600"/>
          </a:xfrm>
          <a:prstGeom prst="rightArrow">
            <a:avLst/>
          </a:prstGeom>
          <a:gradFill rotWithShape="1">
            <a:gsLst>
              <a:gs pos="0">
                <a:srgbClr val="FFC000"/>
              </a:gs>
              <a:gs pos="100000">
                <a:srgbClr val="FFC000">
                  <a:gamma/>
                  <a:shade val="82353"/>
                  <a:invGamma/>
                </a:srgbClr>
              </a:gs>
            </a:gsLst>
            <a:lin ang="5400000" scaled="1"/>
          </a:gra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chemeClr val="bg1"/>
              </a:solidFill>
              <a:effectLst/>
              <a:uLnTx/>
              <a:uFillTx/>
              <a:latin typeface="Tahoma" pitchFamily="34" charset="0"/>
            </a:endParaRPr>
          </a:p>
        </p:txBody>
      </p:sp>
      <p:sp>
        <p:nvSpPr>
          <p:cNvPr id="50" name="TextBox 49"/>
          <p:cNvSpPr txBox="1"/>
          <p:nvPr/>
        </p:nvSpPr>
        <p:spPr>
          <a:xfrm>
            <a:off x="3164542" y="1989584"/>
            <a:ext cx="90281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rPr>
              <a:t>1. </a:t>
            </a:r>
            <a:r>
              <a:rPr kumimoji="0" lang="zh-CN" altLang="en-US" sz="1800" b="0" i="0" u="none" strike="noStrike" kern="0" cap="none" spc="0" normalizeH="0" baseline="0" noProof="0" dirty="0" smtClean="0">
                <a:ln>
                  <a:noFill/>
                </a:ln>
                <a:solidFill>
                  <a:schemeClr val="bg1"/>
                </a:solidFill>
                <a:effectLst/>
                <a:uLnTx/>
                <a:uFillTx/>
              </a:rPr>
              <a:t>请求</a:t>
            </a:r>
            <a:endParaRPr kumimoji="0" lang="en-US" sz="1800" b="0" i="0" u="none" strike="noStrike" kern="0" cap="none" spc="0" normalizeH="0" baseline="0" noProof="0" dirty="0">
              <a:ln>
                <a:noFill/>
              </a:ln>
              <a:solidFill>
                <a:schemeClr val="bg1"/>
              </a:solidFill>
              <a:effectLst/>
              <a:uLnTx/>
              <a:uFillTx/>
            </a:endParaRPr>
          </a:p>
        </p:txBody>
      </p:sp>
      <p:sp>
        <p:nvSpPr>
          <p:cNvPr id="51" name="Right Arrow 50"/>
          <p:cNvSpPr/>
          <p:nvPr/>
        </p:nvSpPr>
        <p:spPr bwMode="auto">
          <a:xfrm rot="10800000">
            <a:off x="3012142" y="2953871"/>
            <a:ext cx="1828800" cy="228600"/>
          </a:xfrm>
          <a:prstGeom prst="rightArrow">
            <a:avLst/>
          </a:prstGeom>
          <a:gradFill rotWithShape="1">
            <a:gsLst>
              <a:gs pos="0">
                <a:srgbClr val="FFC000"/>
              </a:gs>
              <a:gs pos="100000">
                <a:srgbClr val="FFC000">
                  <a:gamma/>
                  <a:shade val="82353"/>
                  <a:invGamma/>
                </a:srgbClr>
              </a:gs>
            </a:gsLst>
            <a:lin ang="5400000" scaled="1"/>
          </a:gra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chemeClr val="bg1"/>
              </a:solidFill>
              <a:effectLst/>
              <a:uLnTx/>
              <a:uFillTx/>
              <a:latin typeface="Tahoma" pitchFamily="34" charset="0"/>
            </a:endParaRPr>
          </a:p>
        </p:txBody>
      </p:sp>
      <p:sp>
        <p:nvSpPr>
          <p:cNvPr id="52" name="TextBox 51"/>
          <p:cNvSpPr txBox="1"/>
          <p:nvPr/>
        </p:nvSpPr>
        <p:spPr>
          <a:xfrm>
            <a:off x="3088342" y="3284984"/>
            <a:ext cx="1582484"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rPr>
              <a:t>2. JSON </a:t>
            </a:r>
            <a:r>
              <a:rPr kumimoji="0" lang="zh-CN" altLang="en-US" sz="1800" b="0" i="0" u="none" strike="noStrike" kern="0" cap="none" spc="0" normalizeH="0" baseline="0" noProof="0" dirty="0" smtClean="0">
                <a:ln>
                  <a:noFill/>
                </a:ln>
                <a:solidFill>
                  <a:schemeClr val="bg1"/>
                </a:solidFill>
                <a:effectLst/>
                <a:uLnTx/>
                <a:uFillTx/>
              </a:rPr>
              <a:t>数据</a:t>
            </a:r>
            <a:endParaRPr kumimoji="0" lang="en-US" sz="1800" b="0" i="0" u="none" strike="noStrike" kern="0" cap="none" spc="0" normalizeH="0" baseline="0" noProof="0" dirty="0">
              <a:ln>
                <a:noFill/>
              </a:ln>
              <a:solidFill>
                <a:schemeClr val="bg1"/>
              </a:solidFill>
              <a:effectLst/>
              <a:uLnTx/>
              <a:uFillTx/>
            </a:endParaRPr>
          </a:p>
        </p:txBody>
      </p:sp>
      <p:sp>
        <p:nvSpPr>
          <p:cNvPr id="53" name="Rectangle 52"/>
          <p:cNvSpPr/>
          <p:nvPr/>
        </p:nvSpPr>
        <p:spPr bwMode="auto">
          <a:xfrm>
            <a:off x="1640542" y="3030071"/>
            <a:ext cx="1143000" cy="6858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solidFill>
                <a:effectLst/>
                <a:uLnTx/>
                <a:uFillTx/>
                <a:latin typeface="Tahoma" pitchFamily="34" charset="0"/>
                <a:ea typeface="+mn-ea"/>
                <a:cs typeface="+mn-cs"/>
              </a:rPr>
              <a:t>数据</a:t>
            </a:r>
            <a:endParaRPr kumimoji="0" lang="en-US" altLang="zh-CN" sz="2200" b="0" i="0" u="none" strike="noStrike" kern="0" cap="none" spc="0" normalizeH="0" baseline="0" noProof="0" dirty="0" smtClean="0">
              <a:ln>
                <a:noFill/>
              </a:ln>
              <a:solidFill>
                <a:schemeClr val="bg1"/>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chemeClr val="bg1"/>
                </a:solidFill>
                <a:effectLst/>
                <a:uLnTx/>
                <a:uFillTx/>
                <a:latin typeface="Tahoma" pitchFamily="34" charset="0"/>
                <a:ea typeface="+mn-ea"/>
                <a:cs typeface="+mn-cs"/>
              </a:rPr>
              <a:t>上下文</a:t>
            </a:r>
            <a:endParaRPr kumimoji="0" lang="en-US" sz="2200" b="0" i="0" u="none" strike="noStrike" kern="0" cap="none" spc="0" normalizeH="0" baseline="0" noProof="0" dirty="0" smtClean="0">
              <a:ln>
                <a:noFill/>
              </a:ln>
              <a:solidFill>
                <a:schemeClr val="bg1"/>
              </a:solidFill>
              <a:effectLst/>
              <a:uLnTx/>
              <a:uFillTx/>
              <a:latin typeface="Tahoma" pitchFamily="34" charset="0"/>
              <a:ea typeface="+mn-ea"/>
              <a:cs typeface="+mn-cs"/>
            </a:endParaRPr>
          </a:p>
        </p:txBody>
      </p:sp>
      <p:sp>
        <p:nvSpPr>
          <p:cNvPr id="54" name="TextBox 53"/>
          <p:cNvSpPr txBox="1"/>
          <p:nvPr/>
        </p:nvSpPr>
        <p:spPr>
          <a:xfrm>
            <a:off x="1488142" y="3868271"/>
            <a:ext cx="136447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rPr>
              <a:t>3. </a:t>
            </a:r>
            <a:r>
              <a:rPr kumimoji="0" lang="zh-CN" altLang="en-US" sz="1800" b="0" i="0" u="none" strike="noStrike" kern="0" cap="none" spc="0" normalizeH="0" baseline="0" noProof="0" dirty="0" smtClean="0">
                <a:ln>
                  <a:noFill/>
                </a:ln>
                <a:solidFill>
                  <a:schemeClr val="bg1"/>
                </a:solidFill>
                <a:effectLst/>
                <a:uLnTx/>
                <a:uFillTx/>
              </a:rPr>
              <a:t>修改数据</a:t>
            </a:r>
            <a:endParaRPr kumimoji="0" lang="en-US" sz="1800" b="0" i="0" u="none" strike="noStrike" kern="0" cap="none" spc="0" normalizeH="0" baseline="0" noProof="0" dirty="0">
              <a:ln>
                <a:noFill/>
              </a:ln>
              <a:solidFill>
                <a:schemeClr val="bg1"/>
              </a:solidFill>
              <a:effectLst/>
              <a:uLnTx/>
              <a:uFillTx/>
            </a:endParaRPr>
          </a:p>
        </p:txBody>
      </p:sp>
      <p:sp>
        <p:nvSpPr>
          <p:cNvPr id="55" name="Right Arrow 54"/>
          <p:cNvSpPr/>
          <p:nvPr/>
        </p:nvSpPr>
        <p:spPr bwMode="auto">
          <a:xfrm>
            <a:off x="3012142" y="3792071"/>
            <a:ext cx="1828800" cy="228600"/>
          </a:xfrm>
          <a:prstGeom prst="rightArrow">
            <a:avLst/>
          </a:prstGeom>
          <a:gradFill rotWithShape="1">
            <a:gsLst>
              <a:gs pos="0">
                <a:srgbClr val="FFC000"/>
              </a:gs>
              <a:gs pos="100000">
                <a:srgbClr val="FFC000">
                  <a:gamma/>
                  <a:shade val="82353"/>
                  <a:invGamma/>
                </a:srgbClr>
              </a:gs>
            </a:gsLst>
            <a:lin ang="5400000" scaled="1"/>
          </a:gradFill>
          <a:ln w="952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chemeClr val="bg1"/>
              </a:solidFill>
              <a:effectLst/>
              <a:uLnTx/>
              <a:uFillTx/>
              <a:latin typeface="Tahoma" pitchFamily="34" charset="0"/>
            </a:endParaRPr>
          </a:p>
        </p:txBody>
      </p:sp>
      <p:sp>
        <p:nvSpPr>
          <p:cNvPr id="56" name="TextBox 55"/>
          <p:cNvSpPr txBox="1"/>
          <p:nvPr/>
        </p:nvSpPr>
        <p:spPr>
          <a:xfrm>
            <a:off x="3088342" y="4123184"/>
            <a:ext cx="136447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rPr>
              <a:t>4. </a:t>
            </a:r>
            <a:r>
              <a:rPr kumimoji="0" lang="zh-CN" altLang="en-US" sz="1800" b="0" i="0" u="none" strike="noStrike" kern="0" cap="none" spc="0" normalizeH="0" baseline="0" noProof="0" dirty="0" smtClean="0">
                <a:ln>
                  <a:noFill/>
                </a:ln>
                <a:solidFill>
                  <a:schemeClr val="bg1"/>
                </a:solidFill>
                <a:effectLst/>
                <a:uLnTx/>
                <a:uFillTx/>
              </a:rPr>
              <a:t>保存数据</a:t>
            </a:r>
            <a:endParaRPr kumimoji="0" lang="en-US" sz="1800" b="0" i="0" u="none" strike="noStrike" kern="0" cap="none" spc="0" normalizeH="0" baseline="0" noProof="0" dirty="0">
              <a:ln>
                <a:noFill/>
              </a:ln>
              <a:solidFill>
                <a:schemeClr val="bg1"/>
              </a:solidFill>
              <a:effectLst/>
              <a:uLnTx/>
              <a:uFillTx/>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1" grpId="0" animBg="1"/>
      <p:bldP spid="52" grpId="0"/>
      <p:bldP spid="54" grpId="0"/>
      <p:bldP spid="55" grpId="0" animBg="1"/>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ASP.NET AJAX 4</a:t>
            </a:r>
            <a:br>
              <a:rPr lang="en-US" b="1" dirty="0" smtClean="0"/>
            </a:br>
            <a:r>
              <a:rPr lang="en-US" dirty="0" smtClean="0"/>
              <a:t>	</a:t>
            </a:r>
            <a:r>
              <a:rPr lang="zh-CN" altLang="en-US" dirty="0" smtClean="0"/>
              <a:t>客户端模板</a:t>
            </a:r>
            <a:r>
              <a:rPr lang="en-US" i="1" dirty="0" smtClean="0"/>
              <a:t>/ </a:t>
            </a:r>
            <a:r>
              <a:rPr lang="zh-CN" altLang="en-US" i="1" dirty="0" smtClean="0"/>
              <a:t>数据上下文</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WPF 4</a:t>
            </a:r>
            <a:endParaRPr lang="en-US" dirty="0"/>
          </a:p>
        </p:txBody>
      </p:sp>
      <p:sp>
        <p:nvSpPr>
          <p:cNvPr id="3" name="Content Placeholder 2"/>
          <p:cNvSpPr>
            <a:spLocks noGrp="1"/>
          </p:cNvSpPr>
          <p:nvPr>
            <p:ph idx="1"/>
          </p:nvPr>
        </p:nvSpPr>
        <p:spPr>
          <a:xfrm>
            <a:off x="381000" y="1757293"/>
            <a:ext cx="8382000" cy="2769989"/>
          </a:xfrm>
        </p:spPr>
        <p:txBody>
          <a:bodyPr/>
          <a:lstStyle/>
          <a:p>
            <a:r>
              <a:rPr lang="zh-CN" altLang="en-US" dirty="0" smtClean="0"/>
              <a:t>数据网格</a:t>
            </a:r>
            <a:endParaRPr lang="en-US" dirty="0" smtClean="0"/>
          </a:p>
          <a:p>
            <a:pPr>
              <a:buNone/>
            </a:pPr>
            <a:endParaRPr lang="en-US" dirty="0" smtClean="0"/>
          </a:p>
          <a:p>
            <a:r>
              <a:rPr lang="en-US" dirty="0" smtClean="0"/>
              <a:t>Ribbon</a:t>
            </a:r>
          </a:p>
          <a:p>
            <a:pPr>
              <a:buNone/>
            </a:pPr>
            <a:endParaRPr lang="en-US" dirty="0" smtClean="0"/>
          </a:p>
          <a:p>
            <a:r>
              <a:rPr lang="zh-CN" altLang="en-US" dirty="0" smtClean="0"/>
              <a:t>多点触摸</a:t>
            </a:r>
            <a:endParaRPr lang="en-US" dirty="0" smtClean="0"/>
          </a:p>
          <a:p>
            <a:endParaRPr lang="en-US" dirty="0"/>
          </a:p>
          <a:p>
            <a:r>
              <a:rPr lang="en-US" dirty="0" smtClean="0"/>
              <a:t>Windows 7 </a:t>
            </a:r>
            <a:r>
              <a:rPr lang="zh-CN" altLang="en-US" dirty="0" smtClean="0"/>
              <a:t>增强</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托管扩展性框架？</a:t>
            </a:r>
            <a:endParaRPr lang="en-US" dirty="0"/>
          </a:p>
        </p:txBody>
      </p:sp>
      <p:sp>
        <p:nvSpPr>
          <p:cNvPr id="3" name="Content Placeholder 2"/>
          <p:cNvSpPr>
            <a:spLocks noGrp="1"/>
          </p:cNvSpPr>
          <p:nvPr>
            <p:ph idx="1"/>
          </p:nvPr>
        </p:nvSpPr>
        <p:spPr>
          <a:xfrm>
            <a:off x="457200" y="2286000"/>
            <a:ext cx="8229600" cy="3962400"/>
          </a:xfrm>
        </p:spPr>
        <p:txBody>
          <a:bodyPr/>
          <a:lstStyle/>
          <a:p>
            <a:pPr>
              <a:buNone/>
            </a:pPr>
            <a:r>
              <a:rPr lang="zh-CN" altLang="en-US" b="1" dirty="0" smtClean="0">
                <a:solidFill>
                  <a:srgbClr val="FFFF00"/>
                </a:solidFill>
              </a:rPr>
              <a:t>托管扩展性框架（</a:t>
            </a:r>
            <a:r>
              <a:rPr lang="en-US" b="1" dirty="0" smtClean="0">
                <a:solidFill>
                  <a:srgbClr val="FFFF00"/>
                </a:solidFill>
              </a:rPr>
              <a:t>Managed Extensibility Framework</a:t>
            </a:r>
            <a:r>
              <a:rPr lang="zh-CN" altLang="en-US" b="1" dirty="0" smtClean="0">
                <a:solidFill>
                  <a:srgbClr val="FFFF00"/>
                </a:solidFill>
              </a:rPr>
              <a:t>，</a:t>
            </a:r>
            <a:r>
              <a:rPr lang="en-US" b="1" dirty="0" smtClean="0">
                <a:solidFill>
                  <a:srgbClr val="FFFF00"/>
                </a:solidFill>
              </a:rPr>
              <a:t>MEF</a:t>
            </a:r>
            <a:r>
              <a:rPr lang="zh-CN" altLang="en-US" b="1" dirty="0" smtClean="0">
                <a:solidFill>
                  <a:srgbClr val="FFFF00"/>
                </a:solidFill>
              </a:rPr>
              <a:t>）</a:t>
            </a:r>
            <a:r>
              <a:rPr lang="en-US" b="1" dirty="0" smtClean="0">
                <a:solidFill>
                  <a:srgbClr val="FFFF00"/>
                </a:solidFill>
              </a:rPr>
              <a:t> </a:t>
            </a:r>
            <a:r>
              <a:rPr lang="zh-CN" altLang="en-US" dirty="0" smtClean="0"/>
              <a:t>是 </a:t>
            </a:r>
            <a:r>
              <a:rPr lang="en-US" dirty="0" smtClean="0"/>
              <a:t>.NET Framework </a:t>
            </a:r>
            <a:r>
              <a:rPr lang="zh-CN" altLang="en-US" dirty="0" smtClean="0"/>
              <a:t>中的一个</a:t>
            </a:r>
            <a:r>
              <a:rPr lang="zh-CN" altLang="en-US" b="1" dirty="0" smtClean="0">
                <a:solidFill>
                  <a:srgbClr val="FFFF00"/>
                </a:solidFill>
              </a:rPr>
              <a:t>新库</a:t>
            </a:r>
            <a:r>
              <a:rPr lang="zh-CN" altLang="en-US" dirty="0" smtClean="0"/>
              <a:t>，支持更好的重用应用程序和组件。使用</a:t>
            </a:r>
            <a:r>
              <a:rPr lang="en-US" dirty="0" smtClean="0"/>
              <a:t> MEF</a:t>
            </a:r>
            <a:r>
              <a:rPr lang="zh-CN" altLang="en-US" dirty="0" smtClean="0"/>
              <a:t>、</a:t>
            </a:r>
            <a:r>
              <a:rPr lang="en-US" dirty="0" smtClean="0"/>
              <a:t>.NET </a:t>
            </a:r>
            <a:r>
              <a:rPr lang="zh-CN" altLang="en-US" dirty="0" smtClean="0"/>
              <a:t>应用程序可以从静态编译转变为</a:t>
            </a:r>
            <a:r>
              <a:rPr lang="zh-CN" altLang="en-US" b="1" dirty="0" smtClean="0">
                <a:solidFill>
                  <a:srgbClr val="FFFF00"/>
                </a:solidFill>
              </a:rPr>
              <a:t>动态组合</a:t>
            </a:r>
            <a:endParaRPr lang="en-US" altLang="en-US" b="1" dirty="0" smtClean="0">
              <a:solidFill>
                <a:srgbClr val="FFFF00"/>
              </a:solidFill>
            </a:endParaRPr>
          </a:p>
          <a:p>
            <a:pPr>
              <a:buNone/>
            </a:pPr>
            <a:endParaRPr lang="en-US"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开放</a:t>
            </a:r>
            <a:r>
              <a:rPr lang="en-US" altLang="zh-CN" dirty="0" smtClean="0"/>
              <a:t>/</a:t>
            </a:r>
            <a:r>
              <a:rPr lang="zh-CN" altLang="en-US" dirty="0" smtClean="0"/>
              <a:t>封闭原则</a:t>
            </a:r>
            <a:endParaRPr lang="en-US" dirty="0"/>
          </a:p>
        </p:txBody>
      </p:sp>
      <p:sp>
        <p:nvSpPr>
          <p:cNvPr id="3" name="Text Placeholder 2"/>
          <p:cNvSpPr>
            <a:spLocks noGrp="1"/>
          </p:cNvSpPr>
          <p:nvPr>
            <p:ph type="body" sz="quarter" idx="10"/>
          </p:nvPr>
        </p:nvSpPr>
        <p:spPr>
          <a:xfrm>
            <a:off x="981634" y="1062318"/>
            <a:ext cx="7781365" cy="4760258"/>
          </a:xfrm>
        </p:spPr>
        <p:txBody>
          <a:bodyPr anchor="ctr"/>
          <a:lstStyle/>
          <a:p>
            <a:pPr algn="ctr">
              <a:buNone/>
            </a:pPr>
            <a:r>
              <a:rPr lang="zh-CN" altLang="en-US" sz="3600" dirty="0" smtClean="0"/>
              <a:t>软件实体</a:t>
            </a:r>
            <a:endParaRPr lang="en-US" altLang="zh-CN" sz="3600" dirty="0" smtClean="0"/>
          </a:p>
          <a:p>
            <a:pPr algn="ctr">
              <a:buNone/>
            </a:pPr>
            <a:r>
              <a:rPr lang="zh-CN" altLang="en-US" sz="3600" i="1" dirty="0" smtClean="0">
                <a:solidFill>
                  <a:srgbClr val="FFC000"/>
                </a:solidFill>
              </a:rPr>
              <a:t>对于扩展是开放的</a:t>
            </a:r>
            <a:r>
              <a:rPr lang="zh-CN" altLang="en-US" sz="3600" dirty="0" smtClean="0"/>
              <a:t>，</a:t>
            </a:r>
            <a:endParaRPr lang="en-US" sz="3600" dirty="0" smtClean="0"/>
          </a:p>
          <a:p>
            <a:pPr algn="ctr">
              <a:buNone/>
            </a:pPr>
            <a:r>
              <a:rPr lang="zh-CN" altLang="en-US" sz="3600" dirty="0" smtClean="0"/>
              <a:t>但是</a:t>
            </a:r>
            <a:r>
              <a:rPr lang="zh-CN" altLang="en-US" sz="3600" i="1" dirty="0" smtClean="0">
                <a:solidFill>
                  <a:srgbClr val="FFC000"/>
                </a:solidFill>
              </a:rPr>
              <a:t>对于修改是封闭的</a:t>
            </a:r>
            <a:endParaRPr lang="en-US" altLang="en-US" sz="3600" i="1" dirty="0" smtClean="0">
              <a:solidFill>
                <a:srgbClr val="FFC000"/>
              </a:solidFill>
            </a:endParaRPr>
          </a:p>
          <a:p>
            <a:pPr algn="ctr">
              <a:buNone/>
            </a:pP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363071"/>
            <a:ext cx="8382000" cy="5405717"/>
          </a:xfrm>
        </p:spPr>
        <p:txBody>
          <a:bodyPr anchor="ctr"/>
          <a:lstStyle/>
          <a:p>
            <a:pPr algn="ctr">
              <a:buNone/>
            </a:pPr>
            <a:r>
              <a:rPr lang="zh-CN" altLang="en-US" sz="6000" dirty="0" smtClean="0"/>
              <a:t>已知</a:t>
            </a:r>
            <a:r>
              <a:rPr lang="en-US" sz="6000" dirty="0" smtClean="0"/>
              <a:t>      </a:t>
            </a:r>
            <a:r>
              <a:rPr lang="en-US" sz="6000" dirty="0" smtClean="0">
                <a:solidFill>
                  <a:srgbClr val="FFC000"/>
                </a:solidFill>
              </a:rPr>
              <a:t>vs.    </a:t>
            </a:r>
          </a:p>
          <a:p>
            <a:pPr algn="ctr">
              <a:buNone/>
            </a:pPr>
            <a:r>
              <a:rPr lang="en-US" sz="6000" dirty="0" smtClean="0">
                <a:solidFill>
                  <a:srgbClr val="FFC000"/>
                </a:solidFill>
              </a:rPr>
              <a:t> </a:t>
            </a:r>
            <a:r>
              <a:rPr lang="zh-CN" altLang="en-US" sz="6000" dirty="0" smtClean="0"/>
              <a:t>未知</a:t>
            </a:r>
            <a:endParaRPr lang="en-US" altLang="en-US" sz="60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zh-CN" altLang="en-US" b="1" dirty="0" smtClean="0"/>
              <a:t>客户单应用程序</a:t>
            </a:r>
            <a:r>
              <a:rPr lang="en-US" b="1" dirty="0" smtClean="0"/>
              <a:t/>
            </a:r>
            <a:br>
              <a:rPr lang="en-US" b="1" dirty="0" smtClean="0"/>
            </a:br>
            <a:r>
              <a:rPr lang="en-US" dirty="0" smtClean="0"/>
              <a:t>	</a:t>
            </a:r>
            <a:r>
              <a:rPr lang="en-US" i="1" dirty="0" smtClean="0"/>
              <a:t>WPF 4 DataGrid / MEF</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Entity Framework 4</a:t>
            </a:r>
            <a:endParaRPr lang="en-US" dirty="0"/>
          </a:p>
        </p:txBody>
      </p:sp>
      <p:sp>
        <p:nvSpPr>
          <p:cNvPr id="3" name="Content Placeholder 2"/>
          <p:cNvSpPr>
            <a:spLocks noGrp="1"/>
          </p:cNvSpPr>
          <p:nvPr>
            <p:ph idx="1"/>
          </p:nvPr>
        </p:nvSpPr>
        <p:spPr/>
        <p:txBody>
          <a:bodyPr/>
          <a:lstStyle/>
          <a:p>
            <a:r>
              <a:rPr lang="en-US" dirty="0" smtClean="0"/>
              <a:t>Model-First </a:t>
            </a:r>
          </a:p>
          <a:p>
            <a:pPr>
              <a:buNone/>
            </a:pPr>
            <a:endParaRPr lang="en-US" dirty="0" smtClean="0"/>
          </a:p>
          <a:p>
            <a:r>
              <a:rPr lang="en-US" dirty="0" smtClean="0"/>
              <a:t>POCO</a:t>
            </a:r>
          </a:p>
          <a:p>
            <a:pPr>
              <a:buNone/>
            </a:pPr>
            <a:endParaRPr lang="en-US" dirty="0" smtClean="0"/>
          </a:p>
          <a:p>
            <a:r>
              <a:rPr lang="zh-CN" altLang="en-US" dirty="0" smtClean="0"/>
              <a:t>延迟加载</a:t>
            </a:r>
            <a:endParaRPr lang="en-US" dirty="0" smtClean="0"/>
          </a:p>
          <a:p>
            <a:endParaRPr lang="en-US" dirty="0" smtClean="0"/>
          </a:p>
          <a:p>
            <a:r>
              <a:rPr lang="zh-CN" altLang="en-US" dirty="0" smtClean="0"/>
              <a:t>外键</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75650" cy="664797"/>
          </a:xfrm>
        </p:spPr>
        <p:txBody>
          <a:bodyPr/>
          <a:lstStyle/>
          <a:p>
            <a:r>
              <a:rPr dirty="0" smtClean="0"/>
              <a:t>WF/WCF 4</a:t>
            </a:r>
            <a:r>
              <a:rPr lang="en-US" dirty="0" smtClean="0"/>
              <a:t> </a:t>
            </a:r>
            <a:r>
              <a:rPr lang="zh-CN" altLang="en-US" dirty="0" smtClean="0"/>
              <a:t>的众多新功能</a:t>
            </a:r>
            <a:endParaRPr lang="en-US" dirty="0"/>
          </a:p>
        </p:txBody>
      </p:sp>
      <p:sp>
        <p:nvSpPr>
          <p:cNvPr id="3" name="Content Placeholder 2"/>
          <p:cNvSpPr>
            <a:spLocks noGrp="1"/>
          </p:cNvSpPr>
          <p:nvPr>
            <p:ph idx="1"/>
          </p:nvPr>
        </p:nvSpPr>
        <p:spPr>
          <a:xfrm>
            <a:off x="381000" y="1757293"/>
            <a:ext cx="8382000" cy="3582519"/>
          </a:xfrm>
        </p:spPr>
        <p:txBody>
          <a:bodyPr/>
          <a:lstStyle/>
          <a:p>
            <a:r>
              <a:rPr lang="zh-CN" altLang="en-US" dirty="0" smtClean="0"/>
              <a:t>纯 </a:t>
            </a:r>
            <a:r>
              <a:rPr lang="en-US" dirty="0" smtClean="0"/>
              <a:t>XAML </a:t>
            </a:r>
            <a:r>
              <a:rPr lang="zh-CN" altLang="en-US" dirty="0" smtClean="0"/>
              <a:t>工作流是新的默认值</a:t>
            </a:r>
            <a:endParaRPr lang="en-US" dirty="0"/>
          </a:p>
          <a:p>
            <a:pPr lvl="1"/>
            <a:r>
              <a:rPr lang="en-US" dirty="0" smtClean="0"/>
              <a:t>WF</a:t>
            </a:r>
            <a:r>
              <a:rPr lang="zh-CN" altLang="en-US" dirty="0" smtClean="0"/>
              <a:t>、</a:t>
            </a:r>
            <a:r>
              <a:rPr lang="en-US" dirty="0" smtClean="0"/>
              <a:t>WCF </a:t>
            </a:r>
            <a:r>
              <a:rPr lang="zh-CN" altLang="en-US" dirty="0" smtClean="0"/>
              <a:t>和 </a:t>
            </a:r>
            <a:r>
              <a:rPr lang="en-US" dirty="0" smtClean="0"/>
              <a:t>WPF </a:t>
            </a:r>
            <a:r>
              <a:rPr lang="zh-CN" altLang="en-US" dirty="0" smtClean="0"/>
              <a:t>之间的统一模型</a:t>
            </a:r>
            <a:endParaRPr lang="en-US" dirty="0"/>
          </a:p>
          <a:p>
            <a:r>
              <a:rPr lang="zh-CN" altLang="en-US" dirty="0" smtClean="0"/>
              <a:t>扩展的基本活动库</a:t>
            </a:r>
            <a:endParaRPr lang="en-US" dirty="0"/>
          </a:p>
          <a:p>
            <a:r>
              <a:rPr lang="zh-CN" altLang="en-US" dirty="0" smtClean="0"/>
              <a:t>简化的</a:t>
            </a:r>
            <a:r>
              <a:rPr lang="en-US" dirty="0" smtClean="0"/>
              <a:t> </a:t>
            </a:r>
            <a:r>
              <a:rPr lang="en-US" dirty="0"/>
              <a:t>WF </a:t>
            </a:r>
            <a:r>
              <a:rPr lang="zh-CN" altLang="en-US" dirty="0" smtClean="0"/>
              <a:t>编程模型</a:t>
            </a:r>
            <a:endParaRPr lang="en-US" dirty="0"/>
          </a:p>
          <a:p>
            <a:r>
              <a:rPr lang="zh-CN" altLang="en-US" dirty="0" smtClean="0"/>
              <a:t>支持参数、变量和表达式</a:t>
            </a:r>
            <a:endParaRPr lang="en-US" dirty="0"/>
          </a:p>
          <a:p>
            <a:r>
              <a:rPr lang="zh-CN" altLang="en-US" dirty="0" smtClean="0"/>
              <a:t>对 </a:t>
            </a:r>
            <a:r>
              <a:rPr lang="en-US" dirty="0" smtClean="0"/>
              <a:t>WCF </a:t>
            </a:r>
            <a:r>
              <a:rPr lang="zh-CN" altLang="en-US" dirty="0" smtClean="0"/>
              <a:t>集成进行了大量改进</a:t>
            </a:r>
            <a:endParaRPr lang="en-US" dirty="0"/>
          </a:p>
          <a:p>
            <a:r>
              <a:rPr lang="zh-CN" altLang="en-US" dirty="0" smtClean="0"/>
              <a:t>运行时和设计程序改进</a:t>
            </a:r>
            <a:endParaRPr lang="en-US" dirty="0" smtClean="0"/>
          </a:p>
          <a:p>
            <a:r>
              <a:rPr lang="en-US" dirty="0" smtClean="0"/>
              <a:t>WCF </a:t>
            </a:r>
            <a:r>
              <a:rPr lang="zh-CN" altLang="en-US" dirty="0" smtClean="0"/>
              <a:t>的服务交付</a:t>
            </a:r>
            <a:endParaRPr lang="en-US" dirty="0"/>
          </a:p>
          <a:p>
            <a:r>
              <a:rPr lang="zh-CN" altLang="en-US" dirty="0" smtClean="0"/>
              <a:t>通过</a:t>
            </a:r>
            <a:r>
              <a:rPr lang="en-US" dirty="0" smtClean="0"/>
              <a:t> “Dublin“ </a:t>
            </a:r>
            <a:r>
              <a:rPr lang="zh-CN" altLang="en-US" dirty="0" smtClean="0"/>
              <a:t>进行管理</a:t>
            </a:r>
            <a:endParaRPr lang="en-US" dirty="0" smtClean="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ADO.NET Data Services 1.5</a:t>
            </a:r>
            <a:endParaRPr lang="en-US" dirty="0"/>
          </a:p>
        </p:txBody>
      </p:sp>
      <p:sp>
        <p:nvSpPr>
          <p:cNvPr id="3" name="Content Placeholder 2"/>
          <p:cNvSpPr>
            <a:spLocks noGrp="1"/>
          </p:cNvSpPr>
          <p:nvPr>
            <p:ph idx="1"/>
          </p:nvPr>
        </p:nvSpPr>
        <p:spPr>
          <a:xfrm>
            <a:off x="381000" y="1757293"/>
            <a:ext cx="8382000" cy="3582519"/>
          </a:xfrm>
        </p:spPr>
        <p:txBody>
          <a:bodyPr/>
          <a:lstStyle/>
          <a:p>
            <a:r>
              <a:rPr lang="zh-CN" altLang="en-US" dirty="0" smtClean="0"/>
              <a:t>服务器增强</a:t>
            </a:r>
            <a:endParaRPr lang="en-US" dirty="0"/>
          </a:p>
          <a:p>
            <a:pPr lvl="1"/>
            <a:r>
              <a:rPr lang="zh-CN" altLang="en-US" dirty="0" smtClean="0"/>
              <a:t>行计数</a:t>
            </a:r>
            <a:endParaRPr lang="en-US" dirty="0"/>
          </a:p>
          <a:p>
            <a:pPr lvl="1"/>
            <a:r>
              <a:rPr lang="zh-CN" altLang="en-US" dirty="0" smtClean="0"/>
              <a:t>服务器端分页</a:t>
            </a:r>
            <a:endParaRPr lang="en-US" dirty="0"/>
          </a:p>
          <a:p>
            <a:pPr lvl="1"/>
            <a:r>
              <a:rPr lang="en-US" dirty="0" smtClean="0"/>
              <a:t>Feed </a:t>
            </a:r>
            <a:r>
              <a:rPr lang="zh-CN" altLang="en-US" dirty="0" smtClean="0"/>
              <a:t>支持良好</a:t>
            </a:r>
            <a:endParaRPr lang="en-US" dirty="0"/>
          </a:p>
          <a:p>
            <a:pPr lvl="1"/>
            <a:r>
              <a:rPr lang="en-US" dirty="0"/>
              <a:t>BLOB </a:t>
            </a:r>
            <a:r>
              <a:rPr lang="zh-CN" altLang="en-US" dirty="0" smtClean="0"/>
              <a:t>流</a:t>
            </a:r>
            <a:endParaRPr lang="en-US" dirty="0" smtClean="0"/>
          </a:p>
          <a:p>
            <a:pPr lvl="1">
              <a:buNone/>
            </a:pPr>
            <a:endParaRPr lang="en-US" dirty="0"/>
          </a:p>
          <a:p>
            <a:r>
              <a:rPr lang="zh-CN" altLang="en-US" dirty="0" smtClean="0"/>
              <a:t>客户端增强</a:t>
            </a:r>
            <a:endParaRPr lang="en-US" dirty="0"/>
          </a:p>
          <a:p>
            <a:pPr lvl="1"/>
            <a:r>
              <a:rPr lang="zh-CN" altLang="en-US" dirty="0" smtClean="0"/>
              <a:t>行计数</a:t>
            </a:r>
            <a:endParaRPr lang="en-US" dirty="0"/>
          </a:p>
          <a:p>
            <a:pPr lvl="1"/>
            <a:r>
              <a:rPr lang="en-US" dirty="0"/>
              <a:t>WPF/SL </a:t>
            </a:r>
            <a:r>
              <a:rPr lang="zh-CN" altLang="en-US" dirty="0" smtClean="0"/>
              <a:t>数据绑定</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回顾</a:t>
            </a:r>
            <a:r>
              <a:rPr lang="en-US" dirty="0" smtClean="0"/>
              <a:t>……</a:t>
            </a:r>
            <a:endParaRPr lang="en-US" dirty="0"/>
          </a:p>
        </p:txBody>
      </p:sp>
      <p:sp>
        <p:nvSpPr>
          <p:cNvPr id="34" name="Rounded Rectangle 33"/>
          <p:cNvSpPr/>
          <p:nvPr/>
        </p:nvSpPr>
        <p:spPr bwMode="auto">
          <a:xfrm>
            <a:off x="685800" y="3429000"/>
            <a:ext cx="1772840" cy="7858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.NET 1.0</a:t>
            </a:r>
          </a:p>
        </p:txBody>
      </p:sp>
      <p:sp>
        <p:nvSpPr>
          <p:cNvPr id="35" name="Rounded Rectangle 34"/>
          <p:cNvSpPr/>
          <p:nvPr/>
        </p:nvSpPr>
        <p:spPr bwMode="auto">
          <a:xfrm>
            <a:off x="2819400" y="3429000"/>
            <a:ext cx="1772840" cy="7858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.NET 1.1</a:t>
            </a:r>
          </a:p>
        </p:txBody>
      </p:sp>
      <p:sp>
        <p:nvSpPr>
          <p:cNvPr id="36" name="Rounded Rectangle 35"/>
          <p:cNvSpPr/>
          <p:nvPr/>
        </p:nvSpPr>
        <p:spPr bwMode="auto">
          <a:xfrm>
            <a:off x="4876800" y="3429000"/>
            <a:ext cx="1772840" cy="7858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.NET 2.0</a:t>
            </a:r>
          </a:p>
        </p:txBody>
      </p:sp>
      <p:sp>
        <p:nvSpPr>
          <p:cNvPr id="37" name="Rounded Rectangle 36"/>
          <p:cNvSpPr/>
          <p:nvPr/>
        </p:nvSpPr>
        <p:spPr bwMode="auto">
          <a:xfrm>
            <a:off x="5029200" y="2971800"/>
            <a:ext cx="1447800" cy="4810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3.0</a:t>
            </a:r>
          </a:p>
        </p:txBody>
      </p:sp>
      <p:sp>
        <p:nvSpPr>
          <p:cNvPr id="38" name="Rounded Rectangle 37"/>
          <p:cNvSpPr/>
          <p:nvPr/>
        </p:nvSpPr>
        <p:spPr bwMode="auto">
          <a:xfrm>
            <a:off x="5181600" y="2514600"/>
            <a:ext cx="1143000" cy="4810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3.5</a:t>
            </a:r>
          </a:p>
        </p:txBody>
      </p:sp>
      <p:sp>
        <p:nvSpPr>
          <p:cNvPr id="39" name="Rounded Rectangle 38"/>
          <p:cNvSpPr/>
          <p:nvPr/>
        </p:nvSpPr>
        <p:spPr bwMode="auto">
          <a:xfrm>
            <a:off x="6858000" y="3429000"/>
            <a:ext cx="1772840" cy="7858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.NET 4</a:t>
            </a:r>
          </a:p>
        </p:txBody>
      </p:sp>
      <p:sp>
        <p:nvSpPr>
          <p:cNvPr id="40" name="TextBox 39"/>
          <p:cNvSpPr txBox="1"/>
          <p:nvPr/>
        </p:nvSpPr>
        <p:spPr>
          <a:xfrm>
            <a:off x="990600" y="4191000"/>
            <a:ext cx="1295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2002</a:t>
            </a:r>
            <a:endParaRPr kumimoji="0" lang="en-US" sz="2000" b="0" i="0" u="none" strike="noStrike" kern="0" cap="none" spc="0" normalizeH="0" baseline="0" noProof="0" dirty="0">
              <a:ln>
                <a:noFill/>
              </a:ln>
              <a:solidFill>
                <a:schemeClr val="bg1"/>
              </a:solidFill>
              <a:effectLst/>
              <a:uLnTx/>
              <a:uFillTx/>
            </a:endParaRPr>
          </a:p>
        </p:txBody>
      </p:sp>
      <p:sp>
        <p:nvSpPr>
          <p:cNvPr id="41" name="TextBox 40"/>
          <p:cNvSpPr txBox="1"/>
          <p:nvPr/>
        </p:nvSpPr>
        <p:spPr>
          <a:xfrm>
            <a:off x="3048000" y="4191000"/>
            <a:ext cx="1295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2003</a:t>
            </a:r>
            <a:endParaRPr kumimoji="0" lang="en-US" sz="2000" b="0" i="0" u="none" strike="noStrike" kern="0" cap="none" spc="0" normalizeH="0" baseline="0" noProof="0" dirty="0">
              <a:ln>
                <a:noFill/>
              </a:ln>
              <a:solidFill>
                <a:schemeClr val="bg1"/>
              </a:solidFill>
              <a:effectLst/>
              <a:uLnTx/>
              <a:uFillTx/>
            </a:endParaRPr>
          </a:p>
        </p:txBody>
      </p:sp>
      <p:sp>
        <p:nvSpPr>
          <p:cNvPr id="42" name="TextBox 41"/>
          <p:cNvSpPr txBox="1"/>
          <p:nvPr/>
        </p:nvSpPr>
        <p:spPr>
          <a:xfrm>
            <a:off x="6781800" y="4191000"/>
            <a:ext cx="196096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2008 CTP</a:t>
            </a:r>
            <a:endParaRPr kumimoji="0" lang="en-US" sz="2000" b="0" i="0" u="none" strike="noStrike" kern="0" cap="none" spc="0" normalizeH="0" baseline="0" noProof="0" dirty="0">
              <a:ln>
                <a:noFill/>
              </a:ln>
              <a:solidFill>
                <a:schemeClr val="bg1"/>
              </a:solidFill>
              <a:effectLst/>
              <a:uLnTx/>
              <a:uFillTx/>
            </a:endParaRPr>
          </a:p>
        </p:txBody>
      </p:sp>
      <p:sp>
        <p:nvSpPr>
          <p:cNvPr id="43" name="TextBox 42"/>
          <p:cNvSpPr txBox="1"/>
          <p:nvPr/>
        </p:nvSpPr>
        <p:spPr>
          <a:xfrm>
            <a:off x="5181600" y="4191000"/>
            <a:ext cx="12954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rPr>
              <a:t>2005-08</a:t>
            </a:r>
            <a:endParaRPr kumimoji="0" lang="en-US" sz="2000" b="0" i="0" u="none" strike="noStrike" kern="0" cap="none" spc="0" normalizeH="0" baseline="0" noProof="0" dirty="0">
              <a:ln>
                <a:noFill/>
              </a:ln>
              <a:solidFill>
                <a:schemeClr val="bg1"/>
              </a:solidFill>
              <a:effectLst/>
              <a:uLnTx/>
              <a:uFillTx/>
            </a:endParaRPr>
          </a:p>
        </p:txBody>
      </p:sp>
      <p:sp>
        <p:nvSpPr>
          <p:cNvPr id="44" name="Rounded Rectangle 43"/>
          <p:cNvSpPr/>
          <p:nvPr/>
        </p:nvSpPr>
        <p:spPr bwMode="auto">
          <a:xfrm>
            <a:off x="990600" y="4876800"/>
            <a:ext cx="1219200" cy="557274"/>
          </a:xfrm>
          <a:prstGeom prst="roundRect">
            <a:avLst>
              <a:gd name="adj" fmla="val 9033"/>
            </a:avLst>
          </a:prstGeom>
          <a:gradFill rotWithShape="1">
            <a:gsLst>
              <a:gs pos="0">
                <a:srgbClr val="FF9929">
                  <a:tint val="62000"/>
                  <a:satMod val="180000"/>
                </a:srgbClr>
              </a:gs>
              <a:gs pos="65000">
                <a:srgbClr val="FF9929">
                  <a:tint val="32000"/>
                  <a:satMod val="250000"/>
                </a:srgbClr>
              </a:gs>
              <a:gs pos="100000">
                <a:srgbClr val="FF9929">
                  <a:tint val="23000"/>
                  <a:satMod val="300000"/>
                </a:srgbClr>
              </a:gs>
            </a:gsLst>
            <a:lin ang="16200000" scaled="0"/>
          </a:gradFill>
          <a:ln w="9525" cap="flat" cmpd="sng" algn="ctr">
            <a:solidFill>
              <a:srgbClr val="FF992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CLR 1.0</a:t>
            </a:r>
          </a:p>
        </p:txBody>
      </p:sp>
      <p:sp>
        <p:nvSpPr>
          <p:cNvPr id="45" name="Rounded Rectangle 44"/>
          <p:cNvSpPr/>
          <p:nvPr/>
        </p:nvSpPr>
        <p:spPr bwMode="auto">
          <a:xfrm>
            <a:off x="3124200" y="4876800"/>
            <a:ext cx="1219200" cy="557274"/>
          </a:xfrm>
          <a:prstGeom prst="roundRect">
            <a:avLst>
              <a:gd name="adj" fmla="val 9033"/>
            </a:avLst>
          </a:prstGeom>
          <a:gradFill rotWithShape="1">
            <a:gsLst>
              <a:gs pos="0">
                <a:srgbClr val="FF9929">
                  <a:tint val="62000"/>
                  <a:satMod val="180000"/>
                </a:srgbClr>
              </a:gs>
              <a:gs pos="65000">
                <a:srgbClr val="FF9929">
                  <a:tint val="32000"/>
                  <a:satMod val="250000"/>
                </a:srgbClr>
              </a:gs>
              <a:gs pos="100000">
                <a:srgbClr val="FF9929">
                  <a:tint val="23000"/>
                  <a:satMod val="300000"/>
                </a:srgbClr>
              </a:gs>
            </a:gsLst>
            <a:lin ang="16200000" scaled="0"/>
          </a:gradFill>
          <a:ln w="9525" cap="flat" cmpd="sng" algn="ctr">
            <a:solidFill>
              <a:srgbClr val="FF992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CLR 1.1</a:t>
            </a:r>
          </a:p>
        </p:txBody>
      </p:sp>
      <p:sp>
        <p:nvSpPr>
          <p:cNvPr id="46" name="Rounded Rectangle 45"/>
          <p:cNvSpPr/>
          <p:nvPr/>
        </p:nvSpPr>
        <p:spPr bwMode="auto">
          <a:xfrm>
            <a:off x="5181600" y="4876800"/>
            <a:ext cx="1219200" cy="557274"/>
          </a:xfrm>
          <a:prstGeom prst="roundRect">
            <a:avLst>
              <a:gd name="adj" fmla="val 9033"/>
            </a:avLst>
          </a:prstGeom>
          <a:gradFill rotWithShape="1">
            <a:gsLst>
              <a:gs pos="0">
                <a:srgbClr val="FF9929">
                  <a:tint val="62000"/>
                  <a:satMod val="180000"/>
                </a:srgbClr>
              </a:gs>
              <a:gs pos="65000">
                <a:srgbClr val="FF9929">
                  <a:tint val="32000"/>
                  <a:satMod val="250000"/>
                </a:srgbClr>
              </a:gs>
              <a:gs pos="100000">
                <a:srgbClr val="FF9929">
                  <a:tint val="23000"/>
                  <a:satMod val="300000"/>
                </a:srgbClr>
              </a:gs>
            </a:gsLst>
            <a:lin ang="16200000" scaled="0"/>
          </a:gradFill>
          <a:ln w="9525" cap="flat" cmpd="sng" algn="ctr">
            <a:solidFill>
              <a:srgbClr val="FF992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CLR 2.0</a:t>
            </a:r>
          </a:p>
        </p:txBody>
      </p:sp>
      <p:sp>
        <p:nvSpPr>
          <p:cNvPr id="47" name="Rounded Rectangle 46"/>
          <p:cNvSpPr/>
          <p:nvPr/>
        </p:nvSpPr>
        <p:spPr bwMode="auto">
          <a:xfrm>
            <a:off x="7162800" y="4876800"/>
            <a:ext cx="1219200" cy="557274"/>
          </a:xfrm>
          <a:prstGeom prst="roundRect">
            <a:avLst>
              <a:gd name="adj" fmla="val 9033"/>
            </a:avLst>
          </a:prstGeom>
          <a:gradFill rotWithShape="1">
            <a:gsLst>
              <a:gs pos="0">
                <a:srgbClr val="FF9929">
                  <a:tint val="62000"/>
                  <a:satMod val="180000"/>
                </a:srgbClr>
              </a:gs>
              <a:gs pos="65000">
                <a:srgbClr val="FF9929">
                  <a:tint val="32000"/>
                  <a:satMod val="250000"/>
                </a:srgbClr>
              </a:gs>
              <a:gs pos="100000">
                <a:srgbClr val="FF9929">
                  <a:tint val="23000"/>
                  <a:satMod val="300000"/>
                </a:srgbClr>
              </a:gs>
            </a:gsLst>
            <a:lin ang="16200000" scaled="0"/>
          </a:gradFill>
          <a:ln w="9525" cap="flat" cmpd="sng" algn="ctr">
            <a:solidFill>
              <a:srgbClr val="FF9929"/>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CLR 4</a:t>
            </a:r>
          </a:p>
        </p:txBody>
      </p:sp>
      <p:sp>
        <p:nvSpPr>
          <p:cNvPr id="48" name="Rounded Rectangle 47"/>
          <p:cNvSpPr/>
          <p:nvPr/>
        </p:nvSpPr>
        <p:spPr bwMode="auto">
          <a:xfrm>
            <a:off x="5334000" y="2057400"/>
            <a:ext cx="838200" cy="4810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SP1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1" grpId="0"/>
      <p:bldP spid="42" grpId="0"/>
      <p:bldP spid="43" grpId="0"/>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ADO.NET Data Services</a:t>
            </a:r>
            <a:br>
              <a:rPr lang="en-US" b="1" dirty="0" smtClean="0"/>
            </a:br>
            <a:r>
              <a:rPr lang="en-US" dirty="0" smtClean="0"/>
              <a:t>	</a:t>
            </a:r>
            <a:r>
              <a:rPr lang="zh-CN" altLang="en-US" dirty="0" smtClean="0"/>
              <a:t>行计数和服务器端分页</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并行计算计划（</a:t>
            </a:r>
            <a:r>
              <a:rPr lang="en-US" dirty="0" smtClean="0"/>
              <a:t>Parallel Computing Initiative</a:t>
            </a:r>
            <a:r>
              <a:rPr lang="zh-CN" altLang="en-US" dirty="0" smtClean="0"/>
              <a:t>）</a:t>
            </a:r>
            <a:endParaRPr lang="en-US" dirty="0"/>
          </a:p>
        </p:txBody>
      </p:sp>
      <p:sp>
        <p:nvSpPr>
          <p:cNvPr id="4" name="Content Placeholder 2"/>
          <p:cNvSpPr>
            <a:spLocks noGrp="1"/>
          </p:cNvSpPr>
          <p:nvPr>
            <p:ph idx="1"/>
          </p:nvPr>
        </p:nvSpPr>
        <p:spPr>
          <a:xfrm>
            <a:off x="990600" y="1905000"/>
            <a:ext cx="7162800" cy="1600200"/>
          </a:xfrm>
          <a:prstGeom prst="rect">
            <a:avLst/>
          </a:prstGeom>
        </p:spPr>
        <p:txBody>
          <a:bodyPr/>
          <a:lstStyle/>
          <a:p>
            <a:pPr>
              <a:buNone/>
            </a:pPr>
            <a:r>
              <a:rPr lang="zh-CN" altLang="en-US" dirty="0" smtClean="0"/>
              <a:t>让</a:t>
            </a:r>
            <a:r>
              <a:rPr lang="zh-CN" altLang="en-US" b="1" dirty="0" smtClean="0">
                <a:solidFill>
                  <a:srgbClr val="FFC000"/>
                </a:solidFill>
              </a:rPr>
              <a:t>最聪明的开发人员</a:t>
            </a:r>
            <a:r>
              <a:rPr lang="zh-CN" altLang="en-US" dirty="0" smtClean="0"/>
              <a:t>解决</a:t>
            </a:r>
            <a:r>
              <a:rPr lang="zh-CN" altLang="en-US" i="1" dirty="0" smtClean="0"/>
              <a:t>业务</a:t>
            </a:r>
            <a:r>
              <a:rPr lang="zh-CN" altLang="en-US" dirty="0" smtClean="0"/>
              <a:t>问题，而不是</a:t>
            </a:r>
            <a:r>
              <a:rPr lang="zh-CN" altLang="en-US" i="1" dirty="0" smtClean="0"/>
              <a:t>并发</a:t>
            </a:r>
            <a:r>
              <a:rPr lang="zh-CN" altLang="en-US" dirty="0" smtClean="0"/>
              <a:t>问题。</a:t>
            </a:r>
            <a:endParaRPr lang="en-US" dirty="0"/>
          </a:p>
        </p:txBody>
      </p:sp>
      <p:sp>
        <p:nvSpPr>
          <p:cNvPr id="5" name="Content Placeholder 2"/>
          <p:cNvSpPr>
            <a:spLocks noGrp="1"/>
          </p:cNvSpPr>
          <p:nvPr>
            <p:ph sz="quarter" idx="4294967295"/>
          </p:nvPr>
        </p:nvSpPr>
        <p:spPr>
          <a:xfrm>
            <a:off x="0" y="4800600"/>
            <a:ext cx="7162800" cy="609600"/>
          </a:xfrm>
          <a:prstGeom prst="rect">
            <a:avLst/>
          </a:prstGeom>
        </p:spPr>
        <p:txBody>
          <a:bodyPr/>
          <a:lstStyle/>
          <a:p>
            <a:pPr algn="ctr">
              <a:buNone/>
            </a:pPr>
            <a:r>
              <a:rPr lang="en-US" sz="3200" i="1" dirty="0" smtClean="0">
                <a:solidFill>
                  <a:srgbClr val="FFC000"/>
                </a:solidFill>
              </a:rPr>
              <a:t>“</a:t>
            </a:r>
            <a:r>
              <a:rPr lang="zh-CN" altLang="en-US" sz="3200" i="1" dirty="0" smtClean="0">
                <a:solidFill>
                  <a:srgbClr val="FFC000"/>
                </a:solidFill>
              </a:rPr>
              <a:t>大众的并发</a:t>
            </a:r>
            <a:r>
              <a:rPr lang="en-US" sz="3200" i="1" dirty="0" smtClean="0">
                <a:solidFill>
                  <a:srgbClr val="FFC000"/>
                </a:solidFill>
              </a:rPr>
              <a:t>”</a:t>
            </a:r>
            <a:endParaRPr lang="en-US" sz="3200" i="1" dirty="0">
              <a:solidFill>
                <a:srgbClr val="FFC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.NET 4</a:t>
            </a:r>
            <a:r>
              <a:rPr lang="en-US" dirty="0" smtClean="0"/>
              <a:t> </a:t>
            </a:r>
            <a:r>
              <a:rPr lang="zh-CN" altLang="en-US" dirty="0" smtClean="0"/>
              <a:t>的并行计算</a:t>
            </a:r>
            <a:endParaRPr lang="en-US" dirty="0"/>
          </a:p>
        </p:txBody>
      </p:sp>
      <p:sp>
        <p:nvSpPr>
          <p:cNvPr id="3" name="Content Placeholder 2"/>
          <p:cNvSpPr>
            <a:spLocks noGrp="1"/>
          </p:cNvSpPr>
          <p:nvPr>
            <p:ph idx="1"/>
          </p:nvPr>
        </p:nvSpPr>
        <p:spPr>
          <a:xfrm>
            <a:off x="1169894" y="1412874"/>
            <a:ext cx="7593106" cy="4561205"/>
          </a:xfrm>
        </p:spPr>
        <p:txBody>
          <a:bodyPr/>
          <a:lstStyle/>
          <a:p>
            <a:pPr marL="514350" indent="-514350">
              <a:buFont typeface="+mj-lt"/>
              <a:buAutoNum type="arabicPeriod"/>
            </a:pPr>
            <a:r>
              <a:rPr lang="zh-CN" altLang="en-US" dirty="0" smtClean="0"/>
              <a:t>任务并行库 </a:t>
            </a:r>
            <a:r>
              <a:rPr lang="en-US" dirty="0" smtClean="0"/>
              <a:t>(TPL)</a:t>
            </a:r>
          </a:p>
          <a:p>
            <a:pPr marL="514350" indent="-514350">
              <a:buNone/>
            </a:pPr>
            <a:endParaRPr lang="en-US" dirty="0" smtClean="0"/>
          </a:p>
          <a:p>
            <a:pPr marL="514350" indent="-514350">
              <a:buFont typeface="+mj-lt"/>
              <a:buAutoNum type="arabicPeriod" startAt="2"/>
            </a:pPr>
            <a:r>
              <a:rPr lang="zh-CN" altLang="en-US" dirty="0" smtClean="0"/>
              <a:t>并行</a:t>
            </a:r>
            <a:r>
              <a:rPr lang="en-US" dirty="0" smtClean="0"/>
              <a:t> LINQ (PLINQ)</a:t>
            </a:r>
          </a:p>
          <a:p>
            <a:pPr marL="514350" indent="-514350">
              <a:buNone/>
            </a:pPr>
            <a:endParaRPr lang="en-US" dirty="0" smtClean="0"/>
          </a:p>
          <a:p>
            <a:pPr marL="514350" indent="-514350">
              <a:buFont typeface="+mj-lt"/>
              <a:buAutoNum type="arabicPeriod" startAt="3"/>
            </a:pPr>
            <a:r>
              <a:rPr lang="en-US" dirty="0" smtClean="0"/>
              <a:t>Coordination Data Structures (CDS)</a:t>
            </a:r>
          </a:p>
          <a:p>
            <a:pPr marL="514350" indent="-514350">
              <a:buNone/>
            </a:pPr>
            <a:endParaRPr lang="en-US" dirty="0" smtClean="0"/>
          </a:p>
          <a:p>
            <a:pPr marL="514350" indent="-514350">
              <a:buFont typeface="+mj-lt"/>
              <a:buAutoNum type="arabicPeriod" startAt="4"/>
            </a:pPr>
            <a:r>
              <a:rPr lang="en-US" dirty="0" smtClean="0"/>
              <a:t>System.Threading </a:t>
            </a:r>
            <a:r>
              <a:rPr lang="zh-CN" altLang="en-US" dirty="0" smtClean="0"/>
              <a:t>改进</a:t>
            </a:r>
            <a:endParaRPr lang="en-US"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8231"/>
          <p:cNvSpPr>
            <a:spLocks noGrp="1" noChangeArrowheads="1"/>
          </p:cNvSpPr>
          <p:nvPr>
            <p:ph type="title"/>
          </p:nvPr>
        </p:nvSpPr>
        <p:spPr/>
        <p:txBody>
          <a:bodyPr/>
          <a:lstStyle/>
          <a:p>
            <a:pPr lvl="0"/>
            <a:r>
              <a:rPr lang="zh-CN" altLang="en-US" dirty="0" smtClean="0"/>
              <a:t>并行</a:t>
            </a:r>
            <a:r>
              <a:rPr lang="en-US" dirty="0" smtClean="0"/>
              <a:t> LINQ</a:t>
            </a:r>
          </a:p>
        </p:txBody>
      </p:sp>
      <p:sp>
        <p:nvSpPr>
          <p:cNvPr id="31746" name="Shape 8232"/>
          <p:cNvSpPr>
            <a:spLocks noGrp="1" noChangeArrowheads="1"/>
          </p:cNvSpPr>
          <p:nvPr>
            <p:ph idx="1"/>
          </p:nvPr>
        </p:nvSpPr>
        <p:spPr>
          <a:xfrm>
            <a:off x="381000" y="1076698"/>
            <a:ext cx="8382000" cy="4561205"/>
          </a:xfrm>
        </p:spPr>
        <p:txBody>
          <a:bodyPr/>
          <a:lstStyle/>
          <a:p>
            <a:pPr>
              <a:buNone/>
            </a:pPr>
            <a:endParaRPr lang="en-US" dirty="0" smtClean="0"/>
          </a:p>
          <a:p>
            <a:pPr>
              <a:buNone/>
            </a:pPr>
            <a:r>
              <a:rPr lang="zh-CN" altLang="en-US" dirty="0" smtClean="0">
                <a:solidFill>
                  <a:schemeClr val="accent1"/>
                </a:solidFill>
              </a:rPr>
              <a:t>并行</a:t>
            </a:r>
            <a:r>
              <a:rPr lang="en-US" dirty="0" smtClean="0">
                <a:solidFill>
                  <a:schemeClr val="accent1"/>
                </a:solidFill>
              </a:rPr>
              <a:t> LINQ (PLINQ)</a:t>
            </a:r>
            <a:r>
              <a:rPr lang="en-US" b="1" dirty="0" smtClean="0"/>
              <a:t> </a:t>
            </a:r>
            <a:r>
              <a:rPr lang="zh-CN" altLang="en-US" b="1" dirty="0" smtClean="0"/>
              <a:t>使开发人员能够</a:t>
            </a:r>
            <a:r>
              <a:rPr lang="zh-CN" altLang="en-US" b="1" dirty="0" smtClean="0">
                <a:solidFill>
                  <a:srgbClr val="FFC000"/>
                </a:solidFill>
              </a:rPr>
              <a:t>轻松利用</a:t>
            </a:r>
            <a:r>
              <a:rPr lang="en-US" dirty="0" smtClean="0"/>
              <a:t> manycore</a:t>
            </a:r>
            <a:r>
              <a:rPr lang="zh-CN" altLang="en-US" dirty="0" smtClean="0"/>
              <a:t>，并对现有</a:t>
            </a:r>
            <a:r>
              <a:rPr lang="en-US" altLang="zh-CN" dirty="0" smtClean="0"/>
              <a:t> </a:t>
            </a:r>
            <a:r>
              <a:rPr lang="en-US" dirty="0" smtClean="0"/>
              <a:t>LINQ </a:t>
            </a:r>
            <a:r>
              <a:rPr lang="zh-CN" altLang="en-US" dirty="0" smtClean="0"/>
              <a:t>编程模型产生</a:t>
            </a:r>
            <a:r>
              <a:rPr lang="zh-CN" altLang="en-US" b="1" dirty="0" smtClean="0">
                <a:solidFill>
                  <a:srgbClr val="FFC000"/>
                </a:solidFill>
              </a:rPr>
              <a:t>最小的影响</a:t>
            </a:r>
            <a:endParaRPr lang="en-US" b="1" dirty="0" smtClean="0">
              <a:solidFill>
                <a:srgbClr val="FFC000"/>
              </a:solidFill>
            </a:endParaRPr>
          </a:p>
        </p:txBody>
      </p:sp>
      <p:sp>
        <p:nvSpPr>
          <p:cNvPr id="14" name="Rectangle 13"/>
          <p:cNvSpPr/>
          <p:nvPr/>
        </p:nvSpPr>
        <p:spPr>
          <a:xfrm>
            <a:off x="1066800" y="3245224"/>
            <a:ext cx="6822831" cy="2246769"/>
          </a:xfrm>
          <a:prstGeom prst="rect">
            <a:avLst/>
          </a:prstGeom>
          <a:ln/>
        </p:spPr>
        <p:style>
          <a:lnRef idx="1">
            <a:schemeClr val="accent2"/>
          </a:lnRef>
          <a:fillRef idx="3">
            <a:schemeClr val="accent2"/>
          </a:fillRef>
          <a:effectRef idx="2">
            <a:schemeClr val="accent2"/>
          </a:effectRef>
          <a:fontRef idx="minor">
            <a:schemeClr val="lt1"/>
          </a:fontRef>
        </p:style>
        <p:txBody>
          <a:bodyPr wrap="square">
            <a:spAutoFit/>
          </a:bodyPr>
          <a:lstStyle/>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var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q = from p in people</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where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queryInfo.Name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 </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queryInfo.State</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&gt;=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yearStart</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&amp;&amp;</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&lt;=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yearEnd</a:t>
            </a:r>
            <a:endPar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endParaRP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orderby</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t>
            </a:r>
            <a:r>
              <a:rPr kumimoji="0" lang="en-US" sz="2000" b="1" i="0" u="none" strike="noStrike" kern="1200" cap="none" spc="0" normalizeH="0" baseline="0" noProof="0" dirty="0" err="1" smtClean="0">
                <a:ln>
                  <a:noFill/>
                </a:ln>
                <a:solidFill>
                  <a:srgbClr val="DEDEDE"/>
                </a:solidFill>
                <a:effectLst/>
                <a:uLnTx/>
                <a:uFillTx/>
                <a:latin typeface="Consolas" pitchFamily="49" charset="0"/>
                <a:cs typeface="Courier New" pitchFamily="49" charset="0"/>
              </a:rPr>
              <a:t>p.Year</a:t>
            </a: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ascending</a:t>
            </a:r>
          </a:p>
          <a:p>
            <a:pPr marL="0" marR="0" lvl="0" indent="0" algn="l" defTabSz="91436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DEDEDE"/>
                </a:solidFill>
                <a:effectLst/>
                <a:uLnTx/>
                <a:uFillTx/>
                <a:latin typeface="Consolas" pitchFamily="49" charset="0"/>
                <a:cs typeface="Courier New" pitchFamily="49" charset="0"/>
              </a:rPr>
              <a:t>        select p;</a:t>
            </a:r>
            <a:endParaRPr kumimoji="0" lang="en-US" sz="2000" b="1" i="0" u="none" strike="noStrike" kern="1200" cap="none" spc="0" normalizeH="0" baseline="0" noProof="0" dirty="0">
              <a:ln>
                <a:noFill/>
              </a:ln>
              <a:solidFill>
                <a:srgbClr val="DEDEDE"/>
              </a:solidFill>
              <a:effectLst/>
              <a:uLnTx/>
              <a:uFillTx/>
              <a:latin typeface="Consolas" pitchFamily="49" charset="0"/>
              <a:cs typeface="Courier New" pitchFamily="49" charset="0"/>
            </a:endParaRPr>
          </a:p>
        </p:txBody>
      </p:sp>
      <p:sp>
        <p:nvSpPr>
          <p:cNvPr id="15" name="TextBox 14"/>
          <p:cNvSpPr txBox="1"/>
          <p:nvPr/>
        </p:nvSpPr>
        <p:spPr>
          <a:xfrm>
            <a:off x="4419600" y="3245224"/>
            <a:ext cx="2943688" cy="400110"/>
          </a:xfrm>
          <a:prstGeom prst="rect">
            <a:avLst/>
          </a:prstGeom>
          <a:noFill/>
        </p:spPr>
        <p:txBody>
          <a:bodyPr wrap="square" rtlCol="0">
            <a:spAutoFit/>
          </a:bodyPr>
          <a:lstStyle/>
          <a:p>
            <a:pPr algn="l" defTabSz="914363" rtl="0"/>
            <a:r>
              <a:rPr lang="en-US" sz="2000" b="1" kern="1200" dirty="0" smtClean="0">
                <a:solidFill>
                  <a:schemeClr val="accent3"/>
                </a:solidFill>
                <a:effectLst>
                  <a:glow rad="228600">
                    <a:srgbClr val="80BFF2">
                      <a:satMod val="175000"/>
                      <a:alpha val="40000"/>
                    </a:srgbClr>
                  </a:glow>
                </a:effectLst>
                <a:latin typeface="Consolas" pitchFamily="49" charset="0"/>
                <a:cs typeface="Courier New" pitchFamily="49" charset="0"/>
              </a:rPr>
              <a:t>.</a:t>
            </a:r>
            <a:r>
              <a:rPr lang="en-US" sz="2000" b="1" kern="1200" dirty="0" err="1" smtClean="0">
                <a:solidFill>
                  <a:schemeClr val="accent3"/>
                </a:solidFill>
                <a:effectLst>
                  <a:glow rad="228600">
                    <a:srgbClr val="80BFF2">
                      <a:satMod val="175000"/>
                      <a:alpha val="40000"/>
                    </a:srgbClr>
                  </a:glow>
                </a:effectLst>
                <a:latin typeface="Consolas" pitchFamily="49" charset="0"/>
                <a:cs typeface="Courier New" pitchFamily="49" charset="0"/>
              </a:rPr>
              <a:t>AsParallel</a:t>
            </a:r>
            <a:r>
              <a:rPr lang="en-US" sz="2000" b="1" kern="1200" dirty="0" smtClean="0">
                <a:solidFill>
                  <a:schemeClr val="accent3"/>
                </a:solidFill>
                <a:effectLst>
                  <a:glow rad="228600">
                    <a:srgbClr val="80BFF2">
                      <a:satMod val="175000"/>
                      <a:alpha val="40000"/>
                    </a:srgbClr>
                  </a:glow>
                </a:effectLst>
                <a:latin typeface="Consolas" pitchFamily="49" charset="0"/>
                <a:cs typeface="Courier New" pitchFamily="49" charset="0"/>
              </a:rPr>
              <a:t>()</a:t>
            </a:r>
            <a:endParaRPr lang="en-US" sz="2000" b="1" kern="1200" dirty="0">
              <a:solidFill>
                <a:schemeClr val="accent3"/>
              </a:solidFill>
              <a:effectLst>
                <a:glow rad="228600">
                  <a:srgbClr val="80BFF2">
                    <a:satMod val="175000"/>
                    <a:alpha val="40000"/>
                  </a:srgbClr>
                </a:glow>
              </a:effectLst>
              <a:latin typeface="Consolas" pitchFamily="49" charset="0"/>
              <a:cs typeface="Courier New" pitchFamily="49" charset="0"/>
            </a:endParaRPr>
          </a:p>
        </p:txBody>
      </p:sp>
    </p:spTree>
  </p:cSld>
  <p:clrMapOvr>
    <a:masterClrMapping/>
  </p:clrMapOvr>
  <p:transition advTm="60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zh-CN" altLang="en-US" b="1" dirty="0" smtClean="0"/>
              <a:t>并行计算</a:t>
            </a:r>
            <a:r>
              <a:rPr lang="en-US" b="1" dirty="0" smtClean="0"/>
              <a:t/>
            </a:r>
            <a:br>
              <a:rPr lang="en-US" b="1" dirty="0" smtClean="0"/>
            </a:br>
            <a:r>
              <a:rPr lang="en-US" dirty="0" smtClean="0"/>
              <a:t>	</a:t>
            </a:r>
            <a:r>
              <a:rPr lang="zh-CN" altLang="en-US" dirty="0" smtClean="0"/>
              <a:t>并行</a:t>
            </a:r>
            <a:r>
              <a:rPr lang="en-US" i="1" dirty="0" smtClean="0"/>
              <a:t> LINQ (PLINQ)</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81000" y="230188"/>
            <a:ext cx="8382000" cy="664797"/>
          </a:xfrm>
        </p:spPr>
        <p:txBody>
          <a:bodyPr/>
          <a:lstStyle/>
          <a:p>
            <a:r>
              <a:rPr lang="zh-CN" altLang="en-US" dirty="0" smtClean="0"/>
              <a:t>为什么选择 </a:t>
            </a:r>
            <a:r>
              <a:rPr dirty="0" smtClean="0"/>
              <a:t>DLR</a:t>
            </a:r>
            <a:r>
              <a:rPr lang="zh-CN" altLang="en-US" dirty="0" smtClean="0"/>
              <a:t>？</a:t>
            </a:r>
            <a:endParaRPr lang="en-US" dirty="0"/>
          </a:p>
        </p:txBody>
      </p:sp>
      <p:sp>
        <p:nvSpPr>
          <p:cNvPr id="30" name="Rounded Rectangle 29"/>
          <p:cNvSpPr/>
          <p:nvPr/>
        </p:nvSpPr>
        <p:spPr bwMode="auto">
          <a:xfrm>
            <a:off x="609600" y="5105400"/>
            <a:ext cx="7924800" cy="685800"/>
          </a:xfrm>
          <a:prstGeom prst="round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rgbClr val="FFFFFF"/>
                </a:solidFill>
                <a:effectLst/>
                <a:uLnTx/>
                <a:uFillTx/>
                <a:latin typeface="Calibri"/>
                <a:ea typeface="+mn-ea"/>
                <a:cs typeface="+mn-cs"/>
              </a:rPr>
              <a:t>通用语言运行时</a:t>
            </a:r>
            <a:endParaRPr kumimoji="0" lang="en-US" sz="22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1" name="TextBox 30"/>
          <p:cNvSpPr txBox="1"/>
          <p:nvPr/>
        </p:nvSpPr>
        <p:spPr>
          <a:xfrm>
            <a:off x="1143000" y="2971800"/>
            <a:ext cx="21336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chemeClr val="bg1"/>
                </a:solidFill>
                <a:effectLst/>
                <a:uLnTx/>
                <a:uFillTx/>
              </a:rPr>
              <a:t>静态类型</a:t>
            </a:r>
            <a:endParaRPr kumimoji="0" lang="en-US" sz="2000" b="0" i="0" u="none" strike="noStrike" kern="0" cap="none" spc="0" normalizeH="0" baseline="0" noProof="0" dirty="0">
              <a:ln>
                <a:noFill/>
              </a:ln>
              <a:solidFill>
                <a:schemeClr val="bg1"/>
              </a:solidFill>
              <a:effectLst/>
              <a:uLnTx/>
              <a:uFillTx/>
            </a:endParaRPr>
          </a:p>
        </p:txBody>
      </p:sp>
      <p:sp>
        <p:nvSpPr>
          <p:cNvPr id="32" name="Rectangle 31"/>
          <p:cNvSpPr/>
          <p:nvPr/>
        </p:nvSpPr>
        <p:spPr bwMode="auto">
          <a:xfrm>
            <a:off x="1143000" y="3810000"/>
            <a:ext cx="9906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C#</a:t>
            </a:r>
          </a:p>
        </p:txBody>
      </p:sp>
      <p:sp>
        <p:nvSpPr>
          <p:cNvPr id="33" name="Rectangle 32"/>
          <p:cNvSpPr/>
          <p:nvPr/>
        </p:nvSpPr>
        <p:spPr bwMode="auto">
          <a:xfrm>
            <a:off x="2286000" y="3505200"/>
            <a:ext cx="9906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VB</a:t>
            </a:r>
          </a:p>
        </p:txBody>
      </p:sp>
      <p:sp>
        <p:nvSpPr>
          <p:cNvPr id="34" name="Rectangle 33"/>
          <p:cNvSpPr/>
          <p:nvPr/>
        </p:nvSpPr>
        <p:spPr bwMode="auto">
          <a:xfrm>
            <a:off x="6629400" y="2057400"/>
            <a:ext cx="12192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Ruby</a:t>
            </a:r>
          </a:p>
        </p:txBody>
      </p:sp>
      <p:sp>
        <p:nvSpPr>
          <p:cNvPr id="35" name="Rectangle 34"/>
          <p:cNvSpPr/>
          <p:nvPr/>
        </p:nvSpPr>
        <p:spPr bwMode="auto">
          <a:xfrm>
            <a:off x="5257800" y="2362200"/>
            <a:ext cx="12192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Python</a:t>
            </a:r>
          </a:p>
        </p:txBody>
      </p:sp>
      <p:cxnSp>
        <p:nvCxnSpPr>
          <p:cNvPr id="36" name="Straight Arrow Connector 35"/>
          <p:cNvCxnSpPr>
            <a:stCxn id="32" idx="2"/>
          </p:cNvCxnSpPr>
          <p:nvPr/>
        </p:nvCxnSpPr>
        <p:spPr bwMode="auto">
          <a:xfrm rot="5400000">
            <a:off x="1200150" y="4667250"/>
            <a:ext cx="8382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37" name="Straight Arrow Connector 36"/>
          <p:cNvCxnSpPr>
            <a:stCxn id="33" idx="2"/>
          </p:cNvCxnSpPr>
          <p:nvPr/>
        </p:nvCxnSpPr>
        <p:spPr bwMode="auto">
          <a:xfrm rot="5400000">
            <a:off x="2190750" y="4514850"/>
            <a:ext cx="11430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38" name="Straight Arrow Connector 37"/>
          <p:cNvCxnSpPr/>
          <p:nvPr/>
        </p:nvCxnSpPr>
        <p:spPr bwMode="auto">
          <a:xfrm rot="5400000">
            <a:off x="4743450" y="3943350"/>
            <a:ext cx="22860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FF0000"/>
            </a:solidFill>
            <a:prstDash val="dash"/>
            <a:round/>
            <a:headEnd type="none" w="med" len="med"/>
            <a:tailEnd type="arrow"/>
          </a:ln>
          <a:effectLst/>
        </p:spPr>
      </p:cxnSp>
      <p:cxnSp>
        <p:nvCxnSpPr>
          <p:cNvPr id="39" name="Straight Arrow Connector 38"/>
          <p:cNvCxnSpPr>
            <a:stCxn id="34" idx="2"/>
          </p:cNvCxnSpPr>
          <p:nvPr/>
        </p:nvCxnSpPr>
        <p:spPr bwMode="auto">
          <a:xfrm rot="5400000">
            <a:off x="5943600" y="3810000"/>
            <a:ext cx="2590800" cy="1588"/>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FF0000"/>
            </a:solidFill>
            <a:prstDash val="dash"/>
            <a:round/>
            <a:headEnd type="none" w="med" len="med"/>
            <a:tailEnd type="arrow"/>
          </a:ln>
          <a:effectLst/>
        </p:spPr>
      </p:cxnSp>
      <p:sp>
        <p:nvSpPr>
          <p:cNvPr id="40" name="TextBox 39"/>
          <p:cNvSpPr txBox="1"/>
          <p:nvPr/>
        </p:nvSpPr>
        <p:spPr>
          <a:xfrm>
            <a:off x="5257800" y="1524000"/>
            <a:ext cx="25908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chemeClr val="bg1"/>
                </a:solidFill>
                <a:effectLst/>
                <a:uLnTx/>
                <a:uFillTx/>
              </a:rPr>
              <a:t>动态类型</a:t>
            </a:r>
            <a:endParaRPr kumimoji="0" lang="en-US" sz="2000" b="0" i="0" u="none" strike="noStrike" kern="0" cap="none" spc="0" normalizeH="0" baseline="0" noProof="0" dirty="0">
              <a:ln>
                <a:noFill/>
              </a:ln>
              <a:solidFill>
                <a:schemeClr val="bg1"/>
              </a:solidFill>
              <a:effectLst/>
              <a:uLnTx/>
              <a:uFillTx/>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zh-CN" altLang="en-US" dirty="0" smtClean="0"/>
              <a:t>为什么选择 </a:t>
            </a:r>
            <a:r>
              <a:rPr dirty="0" smtClean="0"/>
              <a:t>DLR</a:t>
            </a:r>
            <a:r>
              <a:rPr lang="zh-CN" altLang="en-US" dirty="0" smtClean="0"/>
              <a:t>？</a:t>
            </a:r>
            <a:endParaRPr lang="en-US" dirty="0"/>
          </a:p>
        </p:txBody>
      </p:sp>
      <p:sp>
        <p:nvSpPr>
          <p:cNvPr id="41" name="Rounded Rectangle 40"/>
          <p:cNvSpPr/>
          <p:nvPr/>
        </p:nvSpPr>
        <p:spPr bwMode="auto">
          <a:xfrm>
            <a:off x="609600" y="5105400"/>
            <a:ext cx="7924800" cy="685800"/>
          </a:xfrm>
          <a:prstGeom prst="round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rgbClr val="FFFFFF"/>
                </a:solidFill>
                <a:effectLst/>
                <a:uLnTx/>
                <a:uFillTx/>
                <a:latin typeface="Calibri"/>
                <a:ea typeface="+mn-ea"/>
                <a:cs typeface="+mn-cs"/>
              </a:rPr>
              <a:t>通用语言运行时</a:t>
            </a:r>
            <a:endParaRPr kumimoji="0" lang="en-US" sz="22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2" name="TextBox 41"/>
          <p:cNvSpPr txBox="1"/>
          <p:nvPr/>
        </p:nvSpPr>
        <p:spPr>
          <a:xfrm>
            <a:off x="1143000" y="2971800"/>
            <a:ext cx="21336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chemeClr val="bg1"/>
                </a:solidFill>
                <a:effectLst/>
                <a:uLnTx/>
                <a:uFillTx/>
              </a:rPr>
              <a:t>静态类型</a:t>
            </a:r>
            <a:endParaRPr kumimoji="0" lang="en-US" sz="2000" b="0" i="0" u="none" strike="noStrike" kern="0" cap="none" spc="0" normalizeH="0" baseline="0" noProof="0" dirty="0">
              <a:ln>
                <a:noFill/>
              </a:ln>
              <a:solidFill>
                <a:schemeClr val="bg1"/>
              </a:solidFill>
              <a:effectLst/>
              <a:uLnTx/>
              <a:uFillTx/>
            </a:endParaRPr>
          </a:p>
        </p:txBody>
      </p:sp>
      <p:sp>
        <p:nvSpPr>
          <p:cNvPr id="43" name="Rectangle 42"/>
          <p:cNvSpPr/>
          <p:nvPr/>
        </p:nvSpPr>
        <p:spPr bwMode="auto">
          <a:xfrm>
            <a:off x="1143000" y="3810000"/>
            <a:ext cx="9906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C#</a:t>
            </a:r>
          </a:p>
        </p:txBody>
      </p:sp>
      <p:sp>
        <p:nvSpPr>
          <p:cNvPr id="44" name="Rectangle 43"/>
          <p:cNvSpPr/>
          <p:nvPr/>
        </p:nvSpPr>
        <p:spPr bwMode="auto">
          <a:xfrm>
            <a:off x="2286000" y="3505200"/>
            <a:ext cx="9906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VB</a:t>
            </a:r>
          </a:p>
        </p:txBody>
      </p:sp>
      <p:sp>
        <p:nvSpPr>
          <p:cNvPr id="45" name="Rectangle 44"/>
          <p:cNvSpPr/>
          <p:nvPr/>
        </p:nvSpPr>
        <p:spPr bwMode="auto">
          <a:xfrm>
            <a:off x="6629400" y="2057400"/>
            <a:ext cx="12192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Ruby</a:t>
            </a:r>
          </a:p>
        </p:txBody>
      </p:sp>
      <p:sp>
        <p:nvSpPr>
          <p:cNvPr id="46" name="Rectangle 45"/>
          <p:cNvSpPr/>
          <p:nvPr/>
        </p:nvSpPr>
        <p:spPr bwMode="auto">
          <a:xfrm>
            <a:off x="5257800" y="2362200"/>
            <a:ext cx="1219200" cy="457200"/>
          </a:xfrm>
          <a:prstGeom prst="rect">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Calibri"/>
                <a:ea typeface="+mn-ea"/>
                <a:cs typeface="+mn-cs"/>
              </a:rPr>
              <a:t>Python</a:t>
            </a:r>
          </a:p>
        </p:txBody>
      </p:sp>
      <p:sp>
        <p:nvSpPr>
          <p:cNvPr id="47" name="TextBox 46"/>
          <p:cNvSpPr txBox="1"/>
          <p:nvPr/>
        </p:nvSpPr>
        <p:spPr>
          <a:xfrm>
            <a:off x="5257800" y="1524000"/>
            <a:ext cx="25908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chemeClr val="bg1"/>
                </a:solidFill>
                <a:effectLst/>
                <a:uLnTx/>
                <a:uFillTx/>
              </a:rPr>
              <a:t>动态类型</a:t>
            </a:r>
            <a:endParaRPr kumimoji="0" lang="en-US" sz="2000" b="0" i="0" u="none" strike="noStrike" kern="0" cap="none" spc="0" normalizeH="0" baseline="0" noProof="0" dirty="0">
              <a:ln>
                <a:noFill/>
              </a:ln>
              <a:solidFill>
                <a:schemeClr val="bg1"/>
              </a:solidFill>
              <a:effectLst/>
              <a:uLnTx/>
              <a:uFillTx/>
            </a:endParaRPr>
          </a:p>
        </p:txBody>
      </p:sp>
      <p:sp>
        <p:nvSpPr>
          <p:cNvPr id="48" name="Rounded Rectangle 47"/>
          <p:cNvSpPr/>
          <p:nvPr/>
        </p:nvSpPr>
        <p:spPr bwMode="auto">
          <a:xfrm>
            <a:off x="4038600" y="3657600"/>
            <a:ext cx="4495800" cy="685800"/>
          </a:xfrm>
          <a:prstGeom prst="round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200" b="0" i="0" u="none" strike="noStrike" kern="0" cap="none" spc="0" normalizeH="0" baseline="0" noProof="0" dirty="0" smtClean="0">
                <a:ln>
                  <a:noFill/>
                </a:ln>
                <a:solidFill>
                  <a:srgbClr val="FFFFFF"/>
                </a:solidFill>
                <a:effectLst/>
                <a:uLnTx/>
                <a:uFillTx/>
                <a:latin typeface="Calibri"/>
                <a:ea typeface="+mn-ea"/>
                <a:cs typeface="+mn-cs"/>
              </a:rPr>
              <a:t>动态语言运行时</a:t>
            </a:r>
            <a:endParaRPr kumimoji="0" lang="en-US" sz="2200" b="0" i="0" u="none" strike="noStrike" kern="0" cap="none" spc="0" normalizeH="0" baseline="0" noProof="0" dirty="0" smtClean="0">
              <a:ln>
                <a:noFill/>
              </a:ln>
              <a:solidFill>
                <a:srgbClr val="FFFFFF"/>
              </a:solidFill>
              <a:effectLst/>
              <a:uLnTx/>
              <a:uFillTx/>
              <a:latin typeface="Calibri"/>
              <a:ea typeface="+mn-ea"/>
              <a:cs typeface="+mn-cs"/>
            </a:endParaRPr>
          </a:p>
        </p:txBody>
      </p:sp>
      <p:cxnSp>
        <p:nvCxnSpPr>
          <p:cNvPr id="49" name="Straight Arrow Connector 48"/>
          <p:cNvCxnSpPr/>
          <p:nvPr/>
        </p:nvCxnSpPr>
        <p:spPr bwMode="auto">
          <a:xfrm rot="5400000">
            <a:off x="5467350" y="3219450"/>
            <a:ext cx="8382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50" name="Straight Arrow Connector 49"/>
          <p:cNvCxnSpPr/>
          <p:nvPr/>
        </p:nvCxnSpPr>
        <p:spPr bwMode="auto">
          <a:xfrm rot="5400000">
            <a:off x="6686550" y="3067050"/>
            <a:ext cx="11430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51" name="Straight Arrow Connector 50"/>
          <p:cNvCxnSpPr>
            <a:stCxn id="48" idx="2"/>
          </p:cNvCxnSpPr>
          <p:nvPr/>
        </p:nvCxnSpPr>
        <p:spPr bwMode="auto">
          <a:xfrm rot="5400000">
            <a:off x="5886450" y="4705350"/>
            <a:ext cx="7620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52" name="Straight Arrow Connector 51"/>
          <p:cNvCxnSpPr/>
          <p:nvPr/>
        </p:nvCxnSpPr>
        <p:spPr bwMode="auto">
          <a:xfrm>
            <a:off x="3276600" y="3886200"/>
            <a:ext cx="762000" cy="1588"/>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53" name="Straight Arrow Connector 52"/>
          <p:cNvCxnSpPr/>
          <p:nvPr/>
        </p:nvCxnSpPr>
        <p:spPr bwMode="auto">
          <a:xfrm>
            <a:off x="2133600" y="4114800"/>
            <a:ext cx="1905000" cy="1588"/>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54" name="Straight Arrow Connector 53"/>
          <p:cNvCxnSpPr/>
          <p:nvPr/>
        </p:nvCxnSpPr>
        <p:spPr bwMode="auto">
          <a:xfrm rot="5400000">
            <a:off x="1200150" y="4667250"/>
            <a:ext cx="8382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cxnSp>
        <p:nvCxnSpPr>
          <p:cNvPr id="55" name="Straight Arrow Connector 54"/>
          <p:cNvCxnSpPr/>
          <p:nvPr/>
        </p:nvCxnSpPr>
        <p:spPr bwMode="auto">
          <a:xfrm rot="5400000">
            <a:off x="2190750" y="4514850"/>
            <a:ext cx="1143000" cy="38100"/>
          </a:xfrm>
          <a:prstGeom prst="straightConnector1">
            <a:avLst/>
          </a:prstGeom>
          <a:gradFill rotWithShape="1">
            <a:gsLst>
              <a:gs pos="0">
                <a:srgbClr val="FFC000"/>
              </a:gs>
              <a:gs pos="100000">
                <a:srgbClr val="FFC000">
                  <a:gamma/>
                  <a:shade val="82353"/>
                  <a:invGamma/>
                </a:srgbClr>
              </a:gs>
            </a:gsLst>
            <a:lin ang="5400000" scaled="1"/>
          </a:gradFill>
          <a:ln w="38100" cap="flat" cmpd="sng" algn="ctr">
            <a:solidFill>
              <a:srgbClr val="92D050"/>
            </a:solidFill>
            <a:prstDash val="dash"/>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.NET </a:t>
            </a:r>
            <a:r>
              <a:rPr lang="zh-CN" altLang="en-US" dirty="0" smtClean="0"/>
              <a:t>动态编程</a:t>
            </a:r>
            <a:endParaRPr lang="en-US" dirty="0"/>
          </a:p>
        </p:txBody>
      </p:sp>
      <p:sp>
        <p:nvSpPr>
          <p:cNvPr id="34" name="AutoShape 18"/>
          <p:cNvSpPr>
            <a:spLocks noChangeArrowheads="1"/>
          </p:cNvSpPr>
          <p:nvPr/>
        </p:nvSpPr>
        <p:spPr bwMode="auto">
          <a:xfrm>
            <a:off x="381000" y="3962400"/>
            <a:ext cx="1600200" cy="1143000"/>
          </a:xfrm>
          <a:prstGeom prst="downArrow">
            <a:avLst>
              <a:gd name="adj1" fmla="val 67511"/>
              <a:gd name="adj2" fmla="val 5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Python</a:t>
            </a:r>
            <a:br>
              <a:rPr lang="en-US" sz="1800" dirty="0" smtClean="0">
                <a:solidFill>
                  <a:schemeClr val="tx1"/>
                </a:solidFill>
              </a:rPr>
            </a:br>
            <a:r>
              <a:rPr lang="en-US" sz="1800" dirty="0" smtClean="0">
                <a:solidFill>
                  <a:schemeClr val="tx1"/>
                </a:solidFill>
              </a:rPr>
              <a:t>Binder</a:t>
            </a:r>
          </a:p>
        </p:txBody>
      </p:sp>
      <p:sp>
        <p:nvSpPr>
          <p:cNvPr id="35" name="AutoShape 18"/>
          <p:cNvSpPr>
            <a:spLocks noChangeArrowheads="1"/>
          </p:cNvSpPr>
          <p:nvPr/>
        </p:nvSpPr>
        <p:spPr bwMode="auto">
          <a:xfrm>
            <a:off x="2057400" y="3962400"/>
            <a:ext cx="1600200" cy="1143000"/>
          </a:xfrm>
          <a:prstGeom prst="downArrow">
            <a:avLst>
              <a:gd name="adj1" fmla="val 67511"/>
              <a:gd name="adj2" fmla="val 5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Ruby</a:t>
            </a:r>
            <a:br>
              <a:rPr lang="en-US" sz="1800" dirty="0" smtClean="0">
                <a:solidFill>
                  <a:schemeClr val="tx1"/>
                </a:solidFill>
              </a:rPr>
            </a:br>
            <a:r>
              <a:rPr lang="en-US" sz="1800" dirty="0" smtClean="0">
                <a:solidFill>
                  <a:schemeClr val="tx1"/>
                </a:solidFill>
              </a:rPr>
              <a:t>Binder</a:t>
            </a:r>
          </a:p>
        </p:txBody>
      </p:sp>
      <p:sp>
        <p:nvSpPr>
          <p:cNvPr id="36" name="AutoShape 18"/>
          <p:cNvSpPr>
            <a:spLocks noChangeArrowheads="1"/>
          </p:cNvSpPr>
          <p:nvPr/>
        </p:nvSpPr>
        <p:spPr bwMode="auto">
          <a:xfrm>
            <a:off x="7086600" y="3962400"/>
            <a:ext cx="1600200" cy="1143000"/>
          </a:xfrm>
          <a:prstGeom prst="downArrow">
            <a:avLst>
              <a:gd name="adj1" fmla="val 67511"/>
              <a:gd name="adj2" fmla="val 5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COM</a:t>
            </a:r>
            <a:br>
              <a:rPr lang="en-US" sz="1800" dirty="0" smtClean="0">
                <a:solidFill>
                  <a:schemeClr val="tx1"/>
                </a:solidFill>
              </a:rPr>
            </a:br>
            <a:r>
              <a:rPr lang="en-US" sz="1800" dirty="0" smtClean="0">
                <a:solidFill>
                  <a:schemeClr val="tx1"/>
                </a:solidFill>
              </a:rPr>
              <a:t>Binder</a:t>
            </a:r>
          </a:p>
        </p:txBody>
      </p:sp>
      <p:sp>
        <p:nvSpPr>
          <p:cNvPr id="37" name="AutoShape 18"/>
          <p:cNvSpPr>
            <a:spLocks noChangeArrowheads="1"/>
          </p:cNvSpPr>
          <p:nvPr/>
        </p:nvSpPr>
        <p:spPr bwMode="auto">
          <a:xfrm>
            <a:off x="5410200" y="3962400"/>
            <a:ext cx="1600200" cy="1143000"/>
          </a:xfrm>
          <a:prstGeom prst="downArrow">
            <a:avLst>
              <a:gd name="adj1" fmla="val 73041"/>
              <a:gd name="adj2" fmla="val 5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err="1" smtClean="0">
                <a:solidFill>
                  <a:schemeClr val="tx1"/>
                </a:solidFill>
              </a:rPr>
              <a:t>JScript</a:t>
            </a:r>
            <a:r>
              <a:rPr lang="en-US" sz="1800" dirty="0" smtClean="0">
                <a:solidFill>
                  <a:schemeClr val="tx1"/>
                </a:solidFill>
              </a:rPr>
              <a:t/>
            </a:r>
            <a:br>
              <a:rPr lang="en-US" sz="1800" dirty="0" smtClean="0">
                <a:solidFill>
                  <a:schemeClr val="tx1"/>
                </a:solidFill>
              </a:rPr>
            </a:br>
            <a:r>
              <a:rPr lang="en-US" sz="1800" dirty="0" smtClean="0">
                <a:solidFill>
                  <a:schemeClr val="tx1"/>
                </a:solidFill>
              </a:rPr>
              <a:t>Binder</a:t>
            </a:r>
          </a:p>
        </p:txBody>
      </p:sp>
      <p:sp>
        <p:nvSpPr>
          <p:cNvPr id="38" name="AutoShape 18"/>
          <p:cNvSpPr>
            <a:spLocks noChangeArrowheads="1"/>
          </p:cNvSpPr>
          <p:nvPr/>
        </p:nvSpPr>
        <p:spPr bwMode="auto">
          <a:xfrm>
            <a:off x="3733800" y="3962400"/>
            <a:ext cx="1600200" cy="1143000"/>
          </a:xfrm>
          <a:prstGeom prst="downArrow">
            <a:avLst>
              <a:gd name="adj1" fmla="val 67511"/>
              <a:gd name="adj2" fmla="val 50000"/>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Object</a:t>
            </a:r>
            <a:br>
              <a:rPr lang="en-US" sz="1800" dirty="0" smtClean="0">
                <a:solidFill>
                  <a:schemeClr val="tx1"/>
                </a:solidFill>
              </a:rPr>
            </a:br>
            <a:r>
              <a:rPr lang="en-US" sz="1800" dirty="0" smtClean="0">
                <a:solidFill>
                  <a:schemeClr val="tx1"/>
                </a:solidFill>
              </a:rPr>
              <a:t>Binder</a:t>
            </a:r>
          </a:p>
        </p:txBody>
      </p:sp>
      <p:sp>
        <p:nvSpPr>
          <p:cNvPr id="39" name="Rounded Rectangle 38"/>
          <p:cNvSpPr/>
          <p:nvPr/>
        </p:nvSpPr>
        <p:spPr bwMode="auto">
          <a:xfrm>
            <a:off x="37338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40" name="Rounded Rectangle 39"/>
          <p:cNvSpPr/>
          <p:nvPr/>
        </p:nvSpPr>
        <p:spPr bwMode="auto">
          <a:xfrm>
            <a:off x="54102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41" name="Rounded Rectangle 40"/>
          <p:cNvSpPr/>
          <p:nvPr/>
        </p:nvSpPr>
        <p:spPr bwMode="auto">
          <a:xfrm>
            <a:off x="3810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42" name="Rounded Rectangle 41"/>
          <p:cNvSpPr/>
          <p:nvPr/>
        </p:nvSpPr>
        <p:spPr bwMode="auto">
          <a:xfrm>
            <a:off x="20574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sp>
        <p:nvSpPr>
          <p:cNvPr id="43" name="Rounded Rectangle 42"/>
          <p:cNvSpPr/>
          <p:nvPr/>
        </p:nvSpPr>
        <p:spPr bwMode="auto">
          <a:xfrm>
            <a:off x="7086600" y="5029200"/>
            <a:ext cx="1600200" cy="1295400"/>
          </a:xfrm>
          <a:prstGeom prst="roundRect">
            <a:avLst/>
          </a:prstGeom>
          <a:ln>
            <a:headEnd type="none" w="med" len="med"/>
            <a:tailEnd type="none" w="med" len="med"/>
          </a:ln>
          <a:effectLst>
            <a:innerShdw blurRad="114300">
              <a:prstClr val="black"/>
            </a:innerShdw>
            <a:reflection blurRad="6350" stA="52000" endA="300" endPos="35000" dir="5400000" sy="-100000" algn="bl" rotWithShape="0"/>
          </a:effectLst>
        </p:spPr>
        <p:style>
          <a:lnRef idx="1">
            <a:schemeClr val="accent2"/>
          </a:lnRef>
          <a:fillRef idx="1001">
            <a:schemeClr val="lt1"/>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ndParaRPr>
          </a:p>
        </p:txBody>
      </p:sp>
      <p:pic>
        <p:nvPicPr>
          <p:cNvPr id="44" name="Picture 43" descr="image002_thumb.jpg"/>
          <p:cNvPicPr>
            <a:picLocks noChangeAspect="1"/>
          </p:cNvPicPr>
          <p:nvPr/>
        </p:nvPicPr>
        <p:blipFill>
          <a:blip r:embed="rId3"/>
          <a:stretch>
            <a:fillRect/>
          </a:stretch>
        </p:blipFill>
        <p:spPr>
          <a:xfrm>
            <a:off x="5715000" y="5125466"/>
            <a:ext cx="990600" cy="1102868"/>
          </a:xfrm>
          <a:prstGeom prst="rect">
            <a:avLst/>
          </a:prstGeom>
        </p:spPr>
      </p:pic>
      <p:pic>
        <p:nvPicPr>
          <p:cNvPr id="45" name="Picture 2" descr="C:\Users\jimhug.REDMOND\Pictures\python-logo-master-v3-TM.png"/>
          <p:cNvPicPr>
            <a:picLocks noChangeAspect="1" noChangeArrowheads="1"/>
          </p:cNvPicPr>
          <p:nvPr/>
        </p:nvPicPr>
        <p:blipFill>
          <a:blip r:embed="rId4" cstate="print"/>
          <a:srcRect l="12006" r="6533"/>
          <a:stretch>
            <a:fillRect/>
          </a:stretch>
        </p:blipFill>
        <p:spPr bwMode="auto">
          <a:xfrm>
            <a:off x="495300" y="5392620"/>
            <a:ext cx="1371600" cy="568560"/>
          </a:xfrm>
          <a:prstGeom prst="rect">
            <a:avLst/>
          </a:prstGeom>
          <a:noFill/>
          <a:ln w="9525">
            <a:noFill/>
            <a:miter lim="800000"/>
            <a:headEnd/>
            <a:tailEnd/>
          </a:ln>
        </p:spPr>
      </p:pic>
      <p:pic>
        <p:nvPicPr>
          <p:cNvPr id="46" name="Picture 3" descr="C:\Users\jimhug.REDMOND\Pictures\599px-Ruby_logo.png"/>
          <p:cNvPicPr>
            <a:picLocks noChangeAspect="1" noChangeArrowheads="1"/>
          </p:cNvPicPr>
          <p:nvPr/>
        </p:nvPicPr>
        <p:blipFill>
          <a:blip r:embed="rId5" cstate="print"/>
          <a:srcRect/>
          <a:stretch>
            <a:fillRect/>
          </a:stretch>
        </p:blipFill>
        <p:spPr bwMode="auto">
          <a:xfrm>
            <a:off x="2571748" y="5391148"/>
            <a:ext cx="571504" cy="571504"/>
          </a:xfrm>
          <a:prstGeom prst="rect">
            <a:avLst/>
          </a:prstGeom>
          <a:noFill/>
          <a:ln w="9525">
            <a:noFill/>
            <a:miter lim="800000"/>
            <a:headEnd/>
            <a:tailEnd/>
          </a:ln>
        </p:spPr>
      </p:pic>
      <p:pic>
        <p:nvPicPr>
          <p:cNvPr id="47" name="Picture 2"/>
          <p:cNvPicPr>
            <a:picLocks noChangeAspect="1" noChangeArrowheads="1"/>
          </p:cNvPicPr>
          <p:nvPr/>
        </p:nvPicPr>
        <p:blipFill>
          <a:blip r:embed="rId6"/>
          <a:srcRect/>
          <a:stretch>
            <a:fillRect/>
          </a:stretch>
        </p:blipFill>
        <p:spPr bwMode="auto">
          <a:xfrm>
            <a:off x="7386634" y="5279058"/>
            <a:ext cx="1000132" cy="795685"/>
          </a:xfrm>
          <a:prstGeom prst="rect">
            <a:avLst/>
          </a:prstGeom>
          <a:noFill/>
          <a:ln w="9525">
            <a:noFill/>
            <a:miter lim="800000"/>
            <a:headEnd/>
            <a:tailEnd/>
          </a:ln>
          <a:effectLst/>
        </p:spPr>
      </p:pic>
      <p:sp>
        <p:nvSpPr>
          <p:cNvPr id="48" name="Rounded Rectangle 47"/>
          <p:cNvSpPr/>
          <p:nvPr/>
        </p:nvSpPr>
        <p:spPr bwMode="auto">
          <a:xfrm>
            <a:off x="381000" y="2362200"/>
            <a:ext cx="8305800" cy="1600200"/>
          </a:xfrm>
          <a:prstGeom prst="roundRect">
            <a:avLst/>
          </a:prstGeom>
          <a:ln>
            <a:solidFill>
              <a:schemeClr val="tx1"/>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zh-CN" altLang="en-US" sz="2800" dirty="0" smtClean="0">
                <a:solidFill>
                  <a:srgbClr val="FFFFFF"/>
                </a:solidFill>
              </a:rPr>
              <a:t>动态语言运行时</a:t>
            </a:r>
            <a:endParaRPr lang="en-US" sz="2800" dirty="0" smtClean="0">
              <a:solidFill>
                <a:srgbClr val="FFFFFF"/>
              </a:solidFill>
            </a:endParaRPr>
          </a:p>
        </p:txBody>
      </p:sp>
      <p:sp>
        <p:nvSpPr>
          <p:cNvPr id="49" name="AutoShape 18"/>
          <p:cNvSpPr>
            <a:spLocks noChangeArrowheads="1"/>
          </p:cNvSpPr>
          <p:nvPr/>
        </p:nvSpPr>
        <p:spPr bwMode="auto">
          <a:xfrm>
            <a:off x="609600" y="3124200"/>
            <a:ext cx="251460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zh-CN" altLang="en-US" sz="2000" dirty="0" smtClean="0">
                <a:effectLst>
                  <a:outerShdw blurRad="38100" dist="38100" dir="2700000" algn="tl">
                    <a:srgbClr val="000000">
                      <a:alpha val="43137"/>
                    </a:srgbClr>
                  </a:outerShdw>
                </a:effectLst>
              </a:rPr>
              <a:t>表达式树</a:t>
            </a:r>
            <a:endParaRPr lang="en-US" sz="2000" dirty="0" smtClean="0">
              <a:effectLst>
                <a:outerShdw blurRad="38100" dist="38100" dir="2700000" algn="tl">
                  <a:srgbClr val="000000">
                    <a:alpha val="43137"/>
                  </a:srgbClr>
                </a:outerShdw>
              </a:effectLst>
            </a:endParaRPr>
          </a:p>
        </p:txBody>
      </p:sp>
      <p:sp>
        <p:nvSpPr>
          <p:cNvPr id="50" name="AutoShape 18"/>
          <p:cNvSpPr>
            <a:spLocks noChangeArrowheads="1"/>
          </p:cNvSpPr>
          <p:nvPr/>
        </p:nvSpPr>
        <p:spPr bwMode="auto">
          <a:xfrm>
            <a:off x="3276600" y="3124200"/>
            <a:ext cx="251460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zh-CN" altLang="en-US" sz="2000" dirty="0" smtClean="0">
                <a:effectLst>
                  <a:outerShdw blurRad="38100" dist="38100" dir="2700000" algn="tl">
                    <a:srgbClr val="000000">
                      <a:alpha val="43137"/>
                    </a:srgbClr>
                  </a:outerShdw>
                </a:effectLst>
              </a:rPr>
              <a:t>动态分配</a:t>
            </a:r>
            <a:endParaRPr lang="en-US" sz="2000" dirty="0" smtClean="0">
              <a:effectLst>
                <a:outerShdw blurRad="38100" dist="38100" dir="2700000" algn="tl">
                  <a:srgbClr val="000000">
                    <a:alpha val="43137"/>
                  </a:srgbClr>
                </a:outerShdw>
              </a:effectLst>
            </a:endParaRPr>
          </a:p>
        </p:txBody>
      </p:sp>
      <p:sp>
        <p:nvSpPr>
          <p:cNvPr id="51" name="AutoShape 18"/>
          <p:cNvSpPr>
            <a:spLocks noChangeArrowheads="1"/>
          </p:cNvSpPr>
          <p:nvPr/>
        </p:nvSpPr>
        <p:spPr bwMode="auto">
          <a:xfrm>
            <a:off x="5943600" y="3124200"/>
            <a:ext cx="2514600" cy="533400"/>
          </a:xfrm>
          <a:prstGeom prst="roundRect">
            <a:avLst>
              <a:gd name="adj" fmla="val 16667"/>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zh-CN" altLang="en-US" sz="2000" dirty="0" smtClean="0">
                <a:effectLst>
                  <a:outerShdw blurRad="38100" dist="38100" dir="2700000" algn="tl">
                    <a:srgbClr val="000000">
                      <a:alpha val="43137"/>
                    </a:srgbClr>
                  </a:outerShdw>
                </a:effectLst>
              </a:rPr>
              <a:t>调用站点缓存</a:t>
            </a:r>
            <a:endParaRPr lang="en-US" sz="2000" dirty="0" smtClean="0">
              <a:effectLst>
                <a:outerShdw blurRad="38100" dist="38100" dir="2700000" algn="tl">
                  <a:srgbClr val="000000">
                    <a:alpha val="43137"/>
                  </a:srgbClr>
                </a:outerShdw>
              </a:effectLst>
            </a:endParaRPr>
          </a:p>
        </p:txBody>
      </p:sp>
      <p:sp>
        <p:nvSpPr>
          <p:cNvPr id="52" name="AutoShape 18"/>
          <p:cNvSpPr>
            <a:spLocks noChangeArrowheads="1"/>
          </p:cNvSpPr>
          <p:nvPr/>
        </p:nvSpPr>
        <p:spPr bwMode="auto">
          <a:xfrm>
            <a:off x="4572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err="1" smtClean="0">
                <a:solidFill>
                  <a:schemeClr val="tx1"/>
                </a:solidFill>
              </a:rPr>
              <a:t>IronPython</a:t>
            </a:r>
            <a:endParaRPr lang="en-US" sz="1800" dirty="0" smtClean="0">
              <a:solidFill>
                <a:schemeClr val="tx1"/>
              </a:solidFill>
            </a:endParaRPr>
          </a:p>
        </p:txBody>
      </p:sp>
      <p:sp>
        <p:nvSpPr>
          <p:cNvPr id="53" name="AutoShape 18"/>
          <p:cNvSpPr>
            <a:spLocks noChangeArrowheads="1"/>
          </p:cNvSpPr>
          <p:nvPr/>
        </p:nvSpPr>
        <p:spPr bwMode="auto">
          <a:xfrm>
            <a:off x="21336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err="1" smtClean="0">
                <a:solidFill>
                  <a:schemeClr val="tx1"/>
                </a:solidFill>
              </a:rPr>
              <a:t>IronRuby</a:t>
            </a:r>
            <a:endParaRPr lang="en-US" sz="1800" dirty="0" smtClean="0">
              <a:solidFill>
                <a:schemeClr val="tx1"/>
              </a:solidFill>
            </a:endParaRPr>
          </a:p>
        </p:txBody>
      </p:sp>
      <p:sp>
        <p:nvSpPr>
          <p:cNvPr id="54" name="AutoShape 18"/>
          <p:cNvSpPr>
            <a:spLocks noChangeArrowheads="1"/>
          </p:cNvSpPr>
          <p:nvPr/>
        </p:nvSpPr>
        <p:spPr bwMode="auto">
          <a:xfrm>
            <a:off x="3810000" y="1447800"/>
            <a:ext cx="14478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C#</a:t>
            </a:r>
          </a:p>
        </p:txBody>
      </p:sp>
      <p:sp>
        <p:nvSpPr>
          <p:cNvPr id="55" name="AutoShape 18"/>
          <p:cNvSpPr>
            <a:spLocks noChangeArrowheads="1"/>
          </p:cNvSpPr>
          <p:nvPr/>
        </p:nvSpPr>
        <p:spPr bwMode="auto">
          <a:xfrm>
            <a:off x="54102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en-US" sz="1800" dirty="0" smtClean="0">
                <a:solidFill>
                  <a:schemeClr val="tx1"/>
                </a:solidFill>
              </a:rPr>
              <a:t>VB.NET</a:t>
            </a:r>
          </a:p>
        </p:txBody>
      </p:sp>
      <p:sp>
        <p:nvSpPr>
          <p:cNvPr id="56" name="AutoShape 18"/>
          <p:cNvSpPr>
            <a:spLocks noChangeArrowheads="1"/>
          </p:cNvSpPr>
          <p:nvPr/>
        </p:nvSpPr>
        <p:spPr bwMode="auto">
          <a:xfrm>
            <a:off x="7086600" y="1447800"/>
            <a:ext cx="1524000" cy="762000"/>
          </a:xfrm>
          <a:prstGeom prst="roundRect">
            <a:avLst>
              <a:gd name="adj" fmla="val 16667"/>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0" tIns="54859" rIns="109720" bIns="54859" numCol="1" rtlCol="0" anchor="ctr" anchorCtr="0" compatLnSpc="1">
            <a:prstTxWarp prst="textNoShape">
              <a:avLst/>
            </a:prstTxWarp>
          </a:bodyPr>
          <a:lstStyle/>
          <a:p>
            <a:pPr algn="ctr" defTabSz="1096875"/>
            <a:r>
              <a:rPr lang="zh-CN" altLang="en-US" sz="1800" dirty="0" smtClean="0">
                <a:solidFill>
                  <a:schemeClr val="tx1"/>
                </a:solidFill>
              </a:rPr>
              <a:t>其他</a:t>
            </a:r>
            <a:r>
              <a:rPr lang="en-US" sz="1800" dirty="0" smtClean="0">
                <a:solidFill>
                  <a:schemeClr val="tx1"/>
                </a:solidFill>
              </a:rPr>
              <a:t>…</a:t>
            </a:r>
          </a:p>
        </p:txBody>
      </p:sp>
      <p:pic>
        <p:nvPicPr>
          <p:cNvPr id="57" name="Picture 56" descr="NET_v_rgb.png"/>
          <p:cNvPicPr>
            <a:picLocks noChangeAspect="1"/>
          </p:cNvPicPr>
          <p:nvPr/>
        </p:nvPicPr>
        <p:blipFill>
          <a:blip r:embed="rId7"/>
          <a:stretch>
            <a:fillRect/>
          </a:stretch>
        </p:blipFill>
        <p:spPr>
          <a:xfrm>
            <a:off x="4025567" y="5193984"/>
            <a:ext cx="1016667" cy="965833"/>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动态类型对象</a:t>
            </a:r>
            <a:endParaRPr lang="en-US" dirty="0"/>
          </a:p>
        </p:txBody>
      </p:sp>
      <p:sp>
        <p:nvSpPr>
          <p:cNvPr id="19" name="TextBox 18"/>
          <p:cNvSpPr txBox="1"/>
          <p:nvPr/>
        </p:nvSpPr>
        <p:spPr>
          <a:xfrm>
            <a:off x="2209800" y="1447800"/>
            <a:ext cx="4572000" cy="677108"/>
          </a:xfrm>
          <a:prstGeom prst="rect">
            <a:avLst/>
          </a:prstGeom>
          <a:gradFill rotWithShape="1">
            <a:gsLst>
              <a:gs pos="0">
                <a:srgbClr val="FFC000">
                  <a:tint val="62000"/>
                  <a:satMod val="180000"/>
                </a:srgbClr>
              </a:gs>
              <a:gs pos="65000">
                <a:srgbClr val="FFC000">
                  <a:tint val="32000"/>
                  <a:satMod val="250000"/>
                </a:srgbClr>
              </a:gs>
              <a:gs pos="100000">
                <a:srgbClr val="FFC000">
                  <a:tint val="23000"/>
                  <a:satMod val="300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wrap="square" lIns="182880" tIns="91440" rIns="182880" bIns="9144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2B91AF"/>
                </a:solidFill>
                <a:effectLst/>
                <a:uLnTx/>
                <a:uFillTx/>
                <a:latin typeface="Consolas" pitchFamily="49" charset="0"/>
                <a:ea typeface="Calibri"/>
                <a:cs typeface="Times New Roman"/>
              </a:rPr>
              <a:t>Calculator</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calc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GetCalculator</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0000FF"/>
                </a:solidFill>
                <a:effectLst/>
                <a:uLnTx/>
                <a:uFillTx/>
                <a:latin typeface="Consolas" pitchFamily="49" charset="0"/>
                <a:ea typeface="Calibri"/>
                <a:cs typeface="Times New Roman"/>
              </a:rPr>
              <a:t>int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sum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calc.Add</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(10, 20);</a:t>
            </a:r>
          </a:p>
        </p:txBody>
      </p:sp>
      <p:sp>
        <p:nvSpPr>
          <p:cNvPr id="20" name="TextBox 19"/>
          <p:cNvSpPr txBox="1"/>
          <p:nvPr/>
        </p:nvSpPr>
        <p:spPr>
          <a:xfrm>
            <a:off x="914400" y="2286000"/>
            <a:ext cx="5105400" cy="1661993"/>
          </a:xfrm>
          <a:prstGeom prst="rect">
            <a:avLst/>
          </a:prstGeom>
          <a:gradFill rotWithShape="1">
            <a:gsLst>
              <a:gs pos="0">
                <a:srgbClr val="FFC000">
                  <a:tint val="62000"/>
                  <a:satMod val="180000"/>
                </a:srgbClr>
              </a:gs>
              <a:gs pos="65000">
                <a:srgbClr val="FFC000">
                  <a:tint val="32000"/>
                  <a:satMod val="250000"/>
                </a:srgbClr>
              </a:gs>
              <a:gs pos="100000">
                <a:srgbClr val="FFC000">
                  <a:tint val="23000"/>
                  <a:satMod val="300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wrap="square" lIns="182880" tIns="91440" rIns="182880" bIns="9144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FF"/>
                </a:solidFill>
                <a:effectLst/>
                <a:uLnTx/>
                <a:uFillTx/>
                <a:latin typeface="Consolas" pitchFamily="49" charset="0"/>
                <a:ea typeface="Calibri"/>
                <a:cs typeface="Times New Roman"/>
              </a:rPr>
              <a:t>object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calc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GetCalculator</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2B91AF"/>
                </a:solidFill>
                <a:effectLst/>
                <a:uLnTx/>
                <a:uFillTx/>
                <a:latin typeface="Consolas" pitchFamily="49" charset="0"/>
                <a:ea typeface="Calibri"/>
                <a:cs typeface="Times New Roman"/>
              </a:rPr>
              <a:t>Type</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calcType</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calc.GetType</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FF"/>
                </a:solidFill>
                <a:effectLst/>
                <a:uLnTx/>
                <a:uFillTx/>
                <a:latin typeface="Consolas" pitchFamily="49" charset="0"/>
                <a:ea typeface="Calibri"/>
                <a:cs typeface="Times New Roman"/>
              </a:rPr>
              <a:t>object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res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calcType.InvokeMember</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r>
              <a:rPr kumimoji="0" lang="en-US" sz="1600" b="0" i="0" u="none" strike="noStrike" kern="0" cap="none" spc="0" normalizeH="0" baseline="0" noProof="0" dirty="0" smtClean="0">
                <a:ln>
                  <a:noFill/>
                </a:ln>
                <a:solidFill>
                  <a:srgbClr val="A31515"/>
                </a:solidFill>
                <a:effectLst/>
                <a:uLnTx/>
                <a:uFillTx/>
                <a:latin typeface="Consolas" pitchFamily="49" charset="0"/>
                <a:ea typeface="+mn-ea"/>
                <a:cs typeface="+mn-cs"/>
              </a:rPr>
              <a:t>"Add"</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BindingFlags.InvokeMethod</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a:t>
            </a:r>
            <a:r>
              <a:rPr kumimoji="0" lang="en-US" sz="1600" b="0" i="0" u="none" strike="noStrike" kern="0" cap="none" spc="0" normalizeH="0" baseline="0" noProof="0" dirty="0" smtClean="0">
                <a:ln>
                  <a:noFill/>
                </a:ln>
                <a:solidFill>
                  <a:srgbClr val="0000FF"/>
                </a:solidFill>
                <a:effectLst/>
                <a:uLnTx/>
                <a:uFillTx/>
                <a:latin typeface="Consolas" pitchFamily="49" charset="0"/>
                <a:ea typeface="Calibri"/>
                <a:cs typeface="Times New Roman"/>
              </a:rPr>
              <a:t>null</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a:t>
            </a:r>
            <a:r>
              <a:rPr kumimoji="0" lang="en-US" sz="1600" b="0" i="0" u="none" strike="noStrike" kern="0" cap="none" spc="0" normalizeH="0" baseline="0" noProof="0" dirty="0" smtClean="0">
                <a:ln>
                  <a:noFill/>
                </a:ln>
                <a:solidFill>
                  <a:srgbClr val="0000FF"/>
                </a:solidFill>
                <a:effectLst/>
                <a:uLnTx/>
                <a:uFillTx/>
                <a:latin typeface="Consolas" pitchFamily="49" charset="0"/>
                <a:ea typeface="Calibri"/>
                <a:cs typeface="Times New Roman"/>
              </a:rPr>
              <a:t>new</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a:t>
            </a:r>
            <a:r>
              <a:rPr kumimoji="0" lang="en-US" sz="1600" b="0" i="0" u="none" strike="noStrike" kern="0" cap="none" spc="0" normalizeH="0" baseline="0" noProof="0" dirty="0" smtClean="0">
                <a:ln>
                  <a:noFill/>
                </a:ln>
                <a:solidFill>
                  <a:srgbClr val="0000FF"/>
                </a:solidFill>
                <a:effectLst/>
                <a:uLnTx/>
                <a:uFillTx/>
                <a:latin typeface="Consolas" pitchFamily="49" charset="0"/>
                <a:ea typeface="+mn-ea"/>
                <a:cs typeface="Times New Roman"/>
              </a:rPr>
              <a:t>object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 10, 20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0000FF"/>
                </a:solidFill>
                <a:effectLst/>
                <a:uLnTx/>
                <a:uFillTx/>
                <a:latin typeface="Consolas" pitchFamily="49" charset="0"/>
                <a:ea typeface="Calibri"/>
                <a:cs typeface="Times New Roman"/>
              </a:rPr>
              <a:t>int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sum = Convert.ToInt32(res);</a:t>
            </a:r>
          </a:p>
        </p:txBody>
      </p:sp>
      <p:sp>
        <p:nvSpPr>
          <p:cNvPr id="21" name="TextBox 20"/>
          <p:cNvSpPr txBox="1"/>
          <p:nvPr/>
        </p:nvSpPr>
        <p:spPr>
          <a:xfrm>
            <a:off x="3581400" y="3429000"/>
            <a:ext cx="4876800" cy="923330"/>
          </a:xfrm>
          <a:prstGeom prst="rect">
            <a:avLst/>
          </a:prstGeom>
          <a:gradFill rotWithShape="1">
            <a:gsLst>
              <a:gs pos="0">
                <a:srgbClr val="FFC000">
                  <a:tint val="62000"/>
                  <a:satMod val="180000"/>
                </a:srgbClr>
              </a:gs>
              <a:gs pos="65000">
                <a:srgbClr val="FFC000">
                  <a:tint val="32000"/>
                  <a:satMod val="250000"/>
                </a:srgbClr>
              </a:gs>
              <a:gs pos="100000">
                <a:srgbClr val="FFC000">
                  <a:tint val="23000"/>
                  <a:satMod val="300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wrap="square" lIns="182880" tIns="91440" rIns="182880" bIns="9144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2B91AF"/>
                </a:solidFill>
                <a:effectLst/>
                <a:uLnTx/>
                <a:uFillTx/>
                <a:latin typeface="Consolas" pitchFamily="49" charset="0"/>
                <a:ea typeface="Calibri"/>
                <a:cs typeface="Times New Roman"/>
              </a:rPr>
              <a:t>ScriptObject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calc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GetCalculator</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FF"/>
                </a:solidFill>
                <a:effectLst/>
                <a:uLnTx/>
                <a:uFillTx/>
                <a:latin typeface="Consolas" pitchFamily="49" charset="0"/>
                <a:ea typeface="Calibri"/>
                <a:cs typeface="Times New Roman"/>
              </a:rPr>
              <a:t>object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res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calc.Invoke</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r>
              <a:rPr kumimoji="0" lang="en-US" sz="1600" b="0" i="0" u="none" strike="noStrike" kern="0" cap="none" spc="0" normalizeH="0" baseline="0" noProof="0" dirty="0" smtClean="0">
                <a:ln>
                  <a:noFill/>
                </a:ln>
                <a:solidFill>
                  <a:srgbClr val="A31515"/>
                </a:solidFill>
                <a:effectLst/>
                <a:uLnTx/>
                <a:uFillTx/>
                <a:latin typeface="Consolas" pitchFamily="49" charset="0"/>
                <a:ea typeface="+mn-ea"/>
                <a:cs typeface="+mn-cs"/>
              </a:rPr>
              <a:t>"Add"</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10, 20);</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0000FF"/>
                </a:solidFill>
                <a:effectLst/>
                <a:uLnTx/>
                <a:uFillTx/>
                <a:latin typeface="Consolas" pitchFamily="49" charset="0"/>
                <a:ea typeface="Calibri"/>
                <a:cs typeface="Times New Roman"/>
              </a:rPr>
              <a:t>int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sum = </a:t>
            </a:r>
            <a:r>
              <a:rPr kumimoji="0" lang="en-US" sz="1600" b="0" i="0" u="none" strike="noStrike" kern="0" cap="none" spc="0" normalizeH="0" baseline="0" noProof="0" dirty="0" smtClean="0">
                <a:ln>
                  <a:noFill/>
                </a:ln>
                <a:solidFill>
                  <a:srgbClr val="2B91AF"/>
                </a:solidFill>
                <a:effectLst/>
                <a:uLnTx/>
                <a:uFillTx/>
                <a:latin typeface="Consolas" pitchFamily="49" charset="0"/>
                <a:ea typeface="Calibri"/>
                <a:cs typeface="Times New Roman"/>
              </a:rPr>
              <a:t>Convert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.ToInt32(res);</a:t>
            </a:r>
          </a:p>
        </p:txBody>
      </p:sp>
      <p:sp>
        <p:nvSpPr>
          <p:cNvPr id="22" name="TextBox 21"/>
          <p:cNvSpPr txBox="1"/>
          <p:nvPr/>
        </p:nvSpPr>
        <p:spPr>
          <a:xfrm>
            <a:off x="2895600" y="4572000"/>
            <a:ext cx="4114800" cy="677108"/>
          </a:xfrm>
          <a:prstGeom prst="rect">
            <a:avLst/>
          </a:prstGeom>
          <a:gradFill rotWithShape="1">
            <a:gsLst>
              <a:gs pos="0">
                <a:srgbClr val="FFC000">
                  <a:tint val="62000"/>
                  <a:satMod val="180000"/>
                </a:srgbClr>
              </a:gs>
              <a:gs pos="65000">
                <a:srgbClr val="FFC000">
                  <a:tint val="32000"/>
                  <a:satMod val="250000"/>
                </a:srgbClr>
              </a:gs>
              <a:gs pos="100000">
                <a:srgbClr val="FFC000">
                  <a:tint val="23000"/>
                  <a:satMod val="300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wrap="square" lIns="182880" tIns="91440" rIns="182880" bIns="91440"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0000FF"/>
                </a:solidFill>
                <a:effectLst/>
                <a:uLnTx/>
                <a:uFillTx/>
                <a:latin typeface="Consolas" pitchFamily="49" charset="0"/>
                <a:ea typeface="Calibri"/>
                <a:cs typeface="Times New Roman"/>
              </a:rPr>
              <a:t>dynamic</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calc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GetCalculator</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srgbClr val="0000FF"/>
                </a:solidFill>
                <a:effectLst/>
                <a:uLnTx/>
                <a:uFillTx/>
                <a:latin typeface="Consolas" pitchFamily="49" charset="0"/>
                <a:ea typeface="Calibri"/>
                <a:cs typeface="Times New Roman"/>
              </a:rPr>
              <a:t>int</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 sum = </a:t>
            </a:r>
            <a:r>
              <a:rPr kumimoji="0" lang="en-US" sz="1600" b="0" i="0" u="none" strike="noStrike" kern="0" cap="none" spc="0" normalizeH="0" baseline="0" noProof="0" dirty="0" err="1" smtClean="0">
                <a:ln>
                  <a:noFill/>
                </a:ln>
                <a:solidFill>
                  <a:srgbClr val="000000"/>
                </a:solidFill>
                <a:effectLst/>
                <a:uLnTx/>
                <a:uFillTx/>
                <a:latin typeface="Consolas" pitchFamily="49" charset="0"/>
                <a:ea typeface="+mn-ea"/>
                <a:cs typeface="+mn-cs"/>
              </a:rPr>
              <a:t>calc.Add</a:t>
            </a:r>
            <a:r>
              <a:rPr kumimoji="0" lang="en-US" sz="1600" b="0" i="0" u="none" strike="noStrike" kern="0" cap="none" spc="0" normalizeH="0" baseline="0" noProof="0" dirty="0" smtClean="0">
                <a:ln>
                  <a:noFill/>
                </a:ln>
                <a:solidFill>
                  <a:srgbClr val="000000"/>
                </a:solidFill>
                <a:effectLst/>
                <a:uLnTx/>
                <a:uFillTx/>
                <a:latin typeface="Consolas" pitchFamily="49" charset="0"/>
                <a:ea typeface="+mn-ea"/>
                <a:cs typeface="+mn-cs"/>
              </a:rPr>
              <a:t>(10, 20);</a:t>
            </a:r>
          </a:p>
        </p:txBody>
      </p:sp>
      <p:sp>
        <p:nvSpPr>
          <p:cNvPr id="23" name="Rounded Rectangular Callout 22"/>
          <p:cNvSpPr/>
          <p:nvPr/>
        </p:nvSpPr>
        <p:spPr>
          <a:xfrm>
            <a:off x="457200" y="4114800"/>
            <a:ext cx="2057400" cy="838200"/>
          </a:xfrm>
          <a:prstGeom prst="wedgeRoundRectCallout">
            <a:avLst>
              <a:gd name="adj1" fmla="val 73797"/>
              <a:gd name="adj2" fmla="val 31572"/>
              <a:gd name="adj3" fmla="val 16667"/>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rgbClr val="FFFFFF"/>
                </a:solidFill>
                <a:effectLst/>
                <a:uLnTx/>
                <a:uFillTx/>
                <a:latin typeface="Calibri"/>
                <a:ea typeface="+mn-ea"/>
                <a:cs typeface="+mn-cs"/>
              </a:rPr>
              <a:t>静态类型也能动态</a:t>
            </a: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24" name="Rounded Rectangular Callout 23"/>
          <p:cNvSpPr/>
          <p:nvPr/>
        </p:nvSpPr>
        <p:spPr>
          <a:xfrm>
            <a:off x="4800600" y="5410200"/>
            <a:ext cx="2438400" cy="838200"/>
          </a:xfrm>
          <a:prstGeom prst="wedgeRoundRectCallout">
            <a:avLst>
              <a:gd name="adj1" fmla="val -52578"/>
              <a:gd name="adj2" fmla="val -80366"/>
              <a:gd name="adj3" fmla="val 16667"/>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rgbClr val="FFFFFF"/>
                </a:solidFill>
                <a:effectLst/>
                <a:uLnTx/>
                <a:uFillTx/>
                <a:latin typeface="Calibri"/>
                <a:ea typeface="+mn-ea"/>
                <a:cs typeface="+mn-cs"/>
              </a:rPr>
              <a:t>动态方法调用</a:t>
            </a: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
        <p:nvSpPr>
          <p:cNvPr id="25" name="Rounded Rectangular Callout 24"/>
          <p:cNvSpPr/>
          <p:nvPr/>
        </p:nvSpPr>
        <p:spPr>
          <a:xfrm>
            <a:off x="1828800" y="5410200"/>
            <a:ext cx="2057400" cy="838200"/>
          </a:xfrm>
          <a:prstGeom prst="wedgeRoundRectCallout">
            <a:avLst>
              <a:gd name="adj1" fmla="val 53702"/>
              <a:gd name="adj2" fmla="val -85109"/>
              <a:gd name="adj3" fmla="val 16667"/>
            </a:avLst>
          </a:prstGeom>
          <a:gradFill rotWithShape="1">
            <a:gsLst>
              <a:gs pos="0">
                <a:srgbClr val="FFC000">
                  <a:shade val="15000"/>
                  <a:satMod val="180000"/>
                </a:srgbClr>
              </a:gs>
              <a:gs pos="50000">
                <a:srgbClr val="FFC000">
                  <a:shade val="45000"/>
                  <a:satMod val="170000"/>
                </a:srgbClr>
              </a:gs>
              <a:gs pos="70000">
                <a:srgbClr val="FFC000">
                  <a:tint val="99000"/>
                  <a:shade val="65000"/>
                  <a:satMod val="155000"/>
                </a:srgbClr>
              </a:gs>
              <a:gs pos="100000">
                <a:srgbClr val="FFC000">
                  <a:tint val="95500"/>
                  <a:shade val="100000"/>
                  <a:satMod val="155000"/>
                </a:srgbClr>
              </a:gs>
            </a:gsLst>
            <a:lin ang="16200000" scaled="0"/>
          </a:gradFill>
          <a:ln w="9525" cap="flat" cmpd="sng" algn="ctr">
            <a:solidFill>
              <a:srgbClr val="FFC000"/>
            </a:solidFill>
            <a:prstDash val="solid"/>
          </a:ln>
          <a:effectLst>
            <a:outerShdw blurRad="50800" dist="381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rgbClr val="FFFFFF"/>
                </a:solidFill>
                <a:effectLst/>
                <a:uLnTx/>
                <a:uFillTx/>
                <a:latin typeface="Calibri"/>
                <a:ea typeface="+mn-ea"/>
                <a:cs typeface="+mn-cs"/>
              </a:rPr>
              <a:t>动态转换</a:t>
            </a:r>
            <a:endParaRPr kumimoji="0" lang="en-US" sz="2000" b="0" i="0" u="none" strike="noStrike" kern="0" cap="none" spc="0" normalizeH="0" baseline="0" noProof="0" dirty="0">
              <a:ln>
                <a:noFill/>
              </a:ln>
              <a:solidFill>
                <a:srgbClr val="FFFFFF"/>
              </a:solidFill>
              <a:effectLst/>
              <a:uLnTx/>
              <a:uFillTx/>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DLR </a:t>
            </a:r>
            <a:r>
              <a:rPr lang="zh-CN" altLang="en-US" b="1" dirty="0" smtClean="0"/>
              <a:t>集成</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.NET Framework</a:t>
            </a:r>
            <a:endParaRPr lang="en-US" dirty="0"/>
          </a:p>
        </p:txBody>
      </p:sp>
      <p:grpSp>
        <p:nvGrpSpPr>
          <p:cNvPr id="38" name="Group 23"/>
          <p:cNvGrpSpPr/>
          <p:nvPr/>
        </p:nvGrpSpPr>
        <p:grpSpPr>
          <a:xfrm>
            <a:off x="609600" y="3429000"/>
            <a:ext cx="7924800" cy="2362200"/>
            <a:chOff x="1219200" y="4114800"/>
            <a:chExt cx="7924800" cy="2362200"/>
          </a:xfrm>
        </p:grpSpPr>
        <p:sp>
          <p:nvSpPr>
            <p:cNvPr id="39" name="Rounded Rectangle 38"/>
            <p:cNvSpPr/>
            <p:nvPr/>
          </p:nvSpPr>
          <p:spPr bwMode="auto">
            <a:xfrm>
              <a:off x="1219200" y="4953000"/>
              <a:ext cx="7924800" cy="1524000"/>
            </a:xfrm>
            <a:prstGeom prst="round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40" name="Rounded Rectangle 39"/>
            <p:cNvSpPr/>
            <p:nvPr/>
          </p:nvSpPr>
          <p:spPr bwMode="auto">
            <a:xfrm>
              <a:off x="1371600" y="4114800"/>
              <a:ext cx="7543800" cy="685800"/>
            </a:xfrm>
            <a:prstGeom prst="roundRect">
              <a:avLst>
                <a:gd name="adj" fmla="val 9033"/>
              </a:avLst>
            </a:prstGeom>
            <a:gradFill rotWithShape="1">
              <a:gsLst>
                <a:gs pos="0">
                  <a:srgbClr val="FFC000">
                    <a:tint val="62000"/>
                    <a:satMod val="180000"/>
                  </a:srgbClr>
                </a:gs>
                <a:gs pos="65000">
                  <a:srgbClr val="FFC000">
                    <a:tint val="32000"/>
                    <a:satMod val="250000"/>
                  </a:srgbClr>
                </a:gs>
                <a:gs pos="100000">
                  <a:srgbClr val="FFC000">
                    <a:tint val="23000"/>
                    <a:satMod val="300000"/>
                  </a:srgbClr>
                </a:gs>
              </a:gsLst>
              <a:lin ang="16200000" scaled="0"/>
            </a:gradFill>
            <a:ln w="9525" cap="flat" cmpd="sng" algn="ctr">
              <a:solidFill>
                <a:srgbClr val="FFC000"/>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2400" b="0" i="0" u="none" strike="noStrike" kern="0" cap="none" spc="0" normalizeH="0" baseline="0" noProof="0" dirty="0" smtClean="0">
                  <a:ln>
                    <a:noFill/>
                  </a:ln>
                  <a:solidFill>
                    <a:srgbClr val="000000"/>
                  </a:solidFill>
                  <a:effectLst/>
                  <a:uLnTx/>
                  <a:uFillTx/>
                  <a:latin typeface="Calibri"/>
                  <a:ea typeface="+mn-ea"/>
                  <a:cs typeface="+mn-cs"/>
                </a:rPr>
                <a:t>基础类库</a:t>
              </a:r>
              <a:r>
                <a:rPr kumimoji="0" lang="en-US" altLang="zh-CN" sz="2400" b="0" i="0" u="none" strike="noStrike" kern="0" cap="none" spc="0" normalizeH="0" baseline="0" noProof="0" dirty="0" smtClean="0">
                  <a:ln>
                    <a:noFill/>
                  </a:ln>
                  <a:solidFill>
                    <a:srgbClr val="000000"/>
                  </a:solidFill>
                  <a:effectLst/>
                  <a:uLnTx/>
                  <a:uFillTx/>
                  <a:latin typeface="Calibri"/>
                  <a:ea typeface="+mn-ea"/>
                  <a:cs typeface="+mn-cs"/>
                </a:rPr>
                <a:t>(</a:t>
              </a:r>
              <a:r>
                <a:rPr kumimoji="0" lang="en-US" sz="2400" b="0" i="0" u="none" strike="noStrike" kern="0" cap="none" spc="0" normalizeH="0" baseline="0" noProof="0" dirty="0" smtClean="0">
                  <a:ln>
                    <a:noFill/>
                  </a:ln>
                  <a:solidFill>
                    <a:srgbClr val="000000"/>
                  </a:solidFill>
                  <a:effectLst/>
                  <a:uLnTx/>
                  <a:uFillTx/>
                  <a:latin typeface="Calibri"/>
                  <a:ea typeface="+mn-ea"/>
                  <a:cs typeface="+mn-cs"/>
                </a:rPr>
                <a:t>Base Class Libraries)</a:t>
              </a:r>
            </a:p>
          </p:txBody>
        </p:sp>
        <p:sp>
          <p:nvSpPr>
            <p:cNvPr id="41" name="TextBox 40"/>
            <p:cNvSpPr txBox="1"/>
            <p:nvPr/>
          </p:nvSpPr>
          <p:spPr>
            <a:xfrm>
              <a:off x="3886200" y="5029200"/>
              <a:ext cx="2514600"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FFFFFF"/>
                  </a:solidFill>
                  <a:effectLst/>
                  <a:uLnTx/>
                  <a:uFillTx/>
                </a:rPr>
                <a:t>CLR</a:t>
              </a:r>
              <a:endParaRPr kumimoji="0" lang="en-US" sz="3200" b="0" i="0" u="none" strike="noStrike" kern="0" cap="none" spc="0" normalizeH="0" baseline="0" noProof="0" dirty="0">
                <a:ln>
                  <a:noFill/>
                </a:ln>
                <a:solidFill>
                  <a:srgbClr val="FFFFFF"/>
                </a:solidFill>
                <a:effectLst/>
                <a:uLnTx/>
                <a:uFillTx/>
              </a:endParaRPr>
            </a:p>
          </p:txBody>
        </p:sp>
        <p:sp>
          <p:nvSpPr>
            <p:cNvPr id="42" name="TextBox 41"/>
            <p:cNvSpPr txBox="1"/>
            <p:nvPr/>
          </p:nvSpPr>
          <p:spPr>
            <a:xfrm>
              <a:off x="1447800" y="5638800"/>
              <a:ext cx="6858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43" name="Rounded Rectangle 42"/>
            <p:cNvSpPr/>
            <p:nvPr/>
          </p:nvSpPr>
          <p:spPr bwMode="auto">
            <a:xfrm>
              <a:off x="1524000" y="5638800"/>
              <a:ext cx="1143000" cy="685800"/>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mn-cs"/>
                </a:rPr>
                <a:t>JIT &amp; NGEN</a:t>
              </a:r>
            </a:p>
          </p:txBody>
        </p:sp>
        <p:sp>
          <p:nvSpPr>
            <p:cNvPr id="44" name="Rounded Rectangle 43"/>
            <p:cNvSpPr/>
            <p:nvPr/>
          </p:nvSpPr>
          <p:spPr bwMode="auto">
            <a:xfrm>
              <a:off x="2819400" y="5638800"/>
              <a:ext cx="1371600" cy="685800"/>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000000"/>
                  </a:solidFill>
                  <a:effectLst/>
                  <a:uLnTx/>
                  <a:uFillTx/>
                  <a:latin typeface="Calibri"/>
                  <a:ea typeface="+mn-ea"/>
                  <a:cs typeface="+mn-cs"/>
                </a:rPr>
                <a:t>垃圾</a:t>
              </a:r>
              <a:endParaRPr kumimoji="0" lang="en-US" altLang="zh-CN" sz="1800" b="0" i="0" u="none" strike="noStrike" kern="0" cap="none" spc="0" normalizeH="0" baseline="0" noProof="0" dirty="0" smtClean="0">
                <a:ln>
                  <a:noFill/>
                </a:ln>
                <a:solidFill>
                  <a:srgbClr val="000000"/>
                </a:solidFill>
                <a:effectLst/>
                <a:uLnTx/>
                <a:uFillTx/>
                <a:latin typeface="Calibri"/>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000000"/>
                  </a:solidFill>
                  <a:effectLst/>
                  <a:uLnTx/>
                  <a:uFillTx/>
                  <a:latin typeface="Calibri"/>
                  <a:ea typeface="+mn-ea"/>
                  <a:cs typeface="+mn-cs"/>
                </a:rPr>
                <a:t>收集器</a:t>
              </a:r>
              <a:endParaRPr kumimoji="0" lang="en-US" sz="18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45" name="Rounded Rectangle 44"/>
            <p:cNvSpPr/>
            <p:nvPr/>
          </p:nvSpPr>
          <p:spPr bwMode="auto">
            <a:xfrm>
              <a:off x="4343400" y="5638800"/>
              <a:ext cx="1371600" cy="685800"/>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000000"/>
                  </a:solidFill>
                  <a:effectLst/>
                  <a:uLnTx/>
                  <a:uFillTx/>
                  <a:latin typeface="Calibri"/>
                  <a:ea typeface="+mn-ea"/>
                  <a:cs typeface="+mn-cs"/>
                </a:rPr>
                <a:t>安全</a:t>
              </a:r>
              <a:endParaRPr kumimoji="0" lang="en-US" altLang="zh-CN" sz="1800" b="0" i="0" u="none" strike="noStrike" kern="0" cap="none" spc="0" normalizeH="0" baseline="0" noProof="0" dirty="0" smtClean="0">
                <a:ln>
                  <a:noFill/>
                </a:ln>
                <a:solidFill>
                  <a:srgbClr val="000000"/>
                </a:solidFill>
                <a:effectLst/>
                <a:uLnTx/>
                <a:uFillTx/>
                <a:latin typeface="Calibri"/>
                <a:ea typeface="+mn-ea"/>
                <a:cs typeface="+mn-cs"/>
              </a:endParaRPr>
            </a:p>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000000"/>
                  </a:solidFill>
                  <a:effectLst/>
                  <a:uLnTx/>
                  <a:uFillTx/>
                  <a:latin typeface="Calibri"/>
                  <a:ea typeface="+mn-ea"/>
                  <a:cs typeface="+mn-cs"/>
                </a:rPr>
                <a:t>模型</a:t>
              </a:r>
              <a:endParaRPr kumimoji="0" lang="en-US" sz="18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46" name="Rounded Rectangle 45"/>
            <p:cNvSpPr/>
            <p:nvPr/>
          </p:nvSpPr>
          <p:spPr bwMode="auto">
            <a:xfrm>
              <a:off x="5867400" y="5638800"/>
              <a:ext cx="1524000" cy="685800"/>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lang="zh-CN" altLang="en-US" kern="0" dirty="0" smtClean="0">
                  <a:solidFill>
                    <a:srgbClr val="000000"/>
                  </a:solidFill>
                  <a:latin typeface="Calibri"/>
                </a:rPr>
                <a:t>异常</a:t>
              </a:r>
              <a:endParaRPr lang="en-US" altLang="zh-CN" kern="0" dirty="0" smtClean="0">
                <a:solidFill>
                  <a:srgbClr val="000000"/>
                </a:solidFill>
                <a:latin typeface="Calibri"/>
              </a:endParaRPr>
            </a:p>
            <a:p>
              <a:pPr marL="0" marR="0" lvl="0" indent="0" algn="ctr" defTabSz="914099" eaLnBrk="1" fontAlgn="base" latinLnBrk="0" hangingPunct="1">
                <a:lnSpc>
                  <a:spcPct val="100000"/>
                </a:lnSpc>
                <a:spcBef>
                  <a:spcPct val="0"/>
                </a:spcBef>
                <a:spcAft>
                  <a:spcPct val="0"/>
                </a:spcAft>
                <a:buClrTx/>
                <a:buSzTx/>
                <a:buFontTx/>
                <a:buNone/>
                <a:tabLst/>
                <a:defRPr/>
              </a:pPr>
              <a:r>
                <a:rPr lang="zh-CN" altLang="en-US" kern="0" dirty="0" smtClean="0">
                  <a:solidFill>
                    <a:srgbClr val="000000"/>
                  </a:solidFill>
                  <a:latin typeface="Calibri"/>
                </a:rPr>
                <a:t>处理</a:t>
              </a:r>
              <a:endParaRPr kumimoji="0" lang="en-US" sz="18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47" name="Rounded Rectangle 46"/>
            <p:cNvSpPr/>
            <p:nvPr/>
          </p:nvSpPr>
          <p:spPr bwMode="auto">
            <a:xfrm>
              <a:off x="7543800" y="5638800"/>
              <a:ext cx="1371600" cy="685800"/>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Calibri"/>
                  <a:ea typeface="+mn-ea"/>
                  <a:cs typeface="+mn-cs"/>
                </a:rPr>
                <a:t>Loader &amp; Binder</a:t>
              </a:r>
            </a:p>
          </p:txBody>
        </p:sp>
      </p:grpSp>
      <p:sp>
        <p:nvSpPr>
          <p:cNvPr id="48" name="Rounded Rectangle 47"/>
          <p:cNvSpPr/>
          <p:nvPr/>
        </p:nvSpPr>
        <p:spPr bwMode="auto">
          <a:xfrm>
            <a:off x="762000" y="1676400"/>
            <a:ext cx="9906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WPF</a:t>
            </a:r>
          </a:p>
        </p:txBody>
      </p:sp>
      <p:sp>
        <p:nvSpPr>
          <p:cNvPr id="49" name="Rounded Rectangle 48"/>
          <p:cNvSpPr/>
          <p:nvPr/>
        </p:nvSpPr>
        <p:spPr bwMode="auto">
          <a:xfrm>
            <a:off x="1828800" y="1676400"/>
            <a:ext cx="9906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Win Forms</a:t>
            </a:r>
          </a:p>
        </p:txBody>
      </p:sp>
      <p:sp>
        <p:nvSpPr>
          <p:cNvPr id="50" name="Rounded Rectangle 49"/>
          <p:cNvSpPr/>
          <p:nvPr/>
        </p:nvSpPr>
        <p:spPr bwMode="auto">
          <a:xfrm>
            <a:off x="2895600" y="1676400"/>
            <a:ext cx="11430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DLR</a:t>
            </a:r>
          </a:p>
        </p:txBody>
      </p:sp>
      <p:sp>
        <p:nvSpPr>
          <p:cNvPr id="51" name="Rounded Rectangle 50"/>
          <p:cNvSpPr/>
          <p:nvPr/>
        </p:nvSpPr>
        <p:spPr bwMode="auto">
          <a:xfrm>
            <a:off x="4114800" y="1676400"/>
            <a:ext cx="9906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ASP.NET</a:t>
            </a:r>
          </a:p>
        </p:txBody>
      </p:sp>
      <p:sp>
        <p:nvSpPr>
          <p:cNvPr id="52" name="Rounded Rectangle 51"/>
          <p:cNvSpPr/>
          <p:nvPr/>
        </p:nvSpPr>
        <p:spPr bwMode="auto">
          <a:xfrm>
            <a:off x="5181600" y="1676400"/>
            <a:ext cx="9906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WCF</a:t>
            </a:r>
          </a:p>
        </p:txBody>
      </p:sp>
      <p:sp>
        <p:nvSpPr>
          <p:cNvPr id="53" name="Rounded Rectangle 52"/>
          <p:cNvSpPr/>
          <p:nvPr/>
        </p:nvSpPr>
        <p:spPr bwMode="auto">
          <a:xfrm>
            <a:off x="7315200" y="1676400"/>
            <a:ext cx="9906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Calibri"/>
                <a:ea typeface="+mn-ea"/>
                <a:cs typeface="+mn-cs"/>
              </a:rPr>
              <a:t>更多！</a:t>
            </a:r>
            <a:endParaRPr kumimoji="0" lang="en-US" sz="18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54" name="Rounded Rectangle 53"/>
          <p:cNvSpPr/>
          <p:nvPr/>
        </p:nvSpPr>
        <p:spPr bwMode="auto">
          <a:xfrm>
            <a:off x="6248400" y="1676400"/>
            <a:ext cx="990600" cy="16764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Calibri"/>
                <a:ea typeface="+mn-ea"/>
                <a:cs typeface="+mn-cs"/>
              </a:rPr>
              <a:t>LINQ</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类型等价物</a:t>
            </a:r>
            <a:endParaRPr lang="en-US" dirty="0"/>
          </a:p>
        </p:txBody>
      </p:sp>
      <p:sp>
        <p:nvSpPr>
          <p:cNvPr id="3" name="Content Placeholder 2"/>
          <p:cNvSpPr>
            <a:spLocks noGrp="1"/>
          </p:cNvSpPr>
          <p:nvPr>
            <p:ph idx="1"/>
          </p:nvPr>
        </p:nvSpPr>
        <p:spPr>
          <a:xfrm>
            <a:off x="457200" y="1828800"/>
            <a:ext cx="8229600" cy="4419600"/>
          </a:xfrm>
        </p:spPr>
        <p:txBody>
          <a:bodyPr/>
          <a:lstStyle/>
          <a:p>
            <a:pPr>
              <a:buNone/>
            </a:pPr>
            <a:r>
              <a:rPr lang="en-US" sz="3600" dirty="0" smtClean="0"/>
              <a:t>Interop Assemblies </a:t>
            </a:r>
            <a:r>
              <a:rPr lang="zh-CN" altLang="en-US" sz="3600" dirty="0" smtClean="0"/>
              <a:t>在</a:t>
            </a:r>
            <a:r>
              <a:rPr lang="zh-CN" altLang="en-US" sz="3600" b="1" dirty="0" smtClean="0">
                <a:solidFill>
                  <a:srgbClr val="FFC000"/>
                </a:solidFill>
              </a:rPr>
              <a:t>托管代码</a:t>
            </a:r>
            <a:r>
              <a:rPr lang="zh-CN" altLang="en-US" sz="3600" dirty="0" smtClean="0"/>
              <a:t>和</a:t>
            </a:r>
            <a:r>
              <a:rPr lang="en-US" sz="3600" dirty="0" smtClean="0"/>
              <a:t> </a:t>
            </a:r>
            <a:r>
              <a:rPr lang="en-US" sz="3600" b="1" dirty="0" smtClean="0">
                <a:solidFill>
                  <a:schemeClr val="accent2"/>
                </a:solidFill>
              </a:rPr>
              <a:t>COM </a:t>
            </a:r>
            <a:r>
              <a:rPr lang="zh-CN" altLang="en-US" sz="3600" dirty="0" smtClean="0"/>
              <a:t>之间转换</a:t>
            </a:r>
            <a:endParaRPr lang="en-US" sz="3600" dirty="0" smtClean="0"/>
          </a:p>
          <a:p>
            <a:pPr>
              <a:buNone/>
            </a:pPr>
            <a:endParaRPr lang="en-US" sz="3600" b="1" dirty="0" smtClean="0"/>
          </a:p>
          <a:p>
            <a:pPr algn="r">
              <a:buNone/>
            </a:pPr>
            <a:r>
              <a:rPr lang="zh-CN" altLang="en-US" sz="2800" i="1" dirty="0" smtClean="0"/>
              <a:t>每个接口、</a:t>
            </a:r>
            <a:r>
              <a:rPr lang="en-US" sz="2800" i="1" dirty="0" smtClean="0"/>
              <a:t>struct</a:t>
            </a:r>
            <a:r>
              <a:rPr lang="zh-CN" altLang="en-US" sz="2800" i="1" dirty="0" smtClean="0"/>
              <a:t>、</a:t>
            </a:r>
            <a:r>
              <a:rPr lang="en-US" sz="2800" i="1" dirty="0" smtClean="0"/>
              <a:t>enum</a:t>
            </a:r>
            <a:r>
              <a:rPr lang="zh-CN" altLang="en-US" sz="2800" i="1" dirty="0" smtClean="0"/>
              <a:t>、代理和数字都包含一个与 </a:t>
            </a:r>
            <a:r>
              <a:rPr lang="en-US" sz="2800" i="1" dirty="0" smtClean="0"/>
              <a:t>marshalling</a:t>
            </a:r>
            <a:r>
              <a:rPr lang="zh-CN" altLang="en-US" sz="2800" i="1" dirty="0" smtClean="0"/>
              <a:t>（聚合）数据等效的托管代码</a:t>
            </a:r>
            <a:endParaRPr lang="en-US" sz="2800" i="1"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0488"/>
            <a:ext cx="8229600" cy="1143000"/>
          </a:xfrm>
        </p:spPr>
        <p:txBody>
          <a:bodyPr/>
          <a:lstStyle/>
          <a:p>
            <a:r>
              <a:rPr lang="zh-CN" altLang="en-US" sz="5400" dirty="0" smtClean="0"/>
              <a:t>但是！</a:t>
            </a:r>
            <a:endParaRPr lang="en-US" sz="5400" dirty="0"/>
          </a:p>
        </p:txBody>
      </p:sp>
      <p:sp>
        <p:nvSpPr>
          <p:cNvPr id="3" name="Content Placeholder 2"/>
          <p:cNvSpPr>
            <a:spLocks noGrp="1"/>
          </p:cNvSpPr>
          <p:nvPr>
            <p:ph sz="quarter" idx="10"/>
          </p:nvPr>
        </p:nvSpPr>
        <p:spPr>
          <a:xfrm>
            <a:off x="381000" y="2514600"/>
            <a:ext cx="8305800" cy="3048000"/>
          </a:xfrm>
        </p:spPr>
        <p:txBody>
          <a:bodyPr/>
          <a:lstStyle/>
          <a:p>
            <a:pPr algn="ctr"/>
            <a:r>
              <a:rPr lang="zh-CN" altLang="en-US" sz="4800" i="1" dirty="0" smtClean="0"/>
              <a:t>主要的 </a:t>
            </a:r>
            <a:r>
              <a:rPr lang="en-US" sz="4800" i="1" dirty="0" smtClean="0"/>
              <a:t>Interop Assemblies </a:t>
            </a:r>
            <a:r>
              <a:rPr lang="zh-CN" altLang="en-US" sz="4800" dirty="0" smtClean="0"/>
              <a:t>带来了</a:t>
            </a:r>
            <a:r>
              <a:rPr lang="zh-CN" altLang="en-US" sz="4800" b="1" dirty="0" smtClean="0">
                <a:solidFill>
                  <a:srgbClr val="FFC000"/>
                </a:solidFill>
              </a:rPr>
              <a:t>许多难题</a:t>
            </a:r>
            <a:r>
              <a:rPr lang="en-US" sz="4800" b="1" dirty="0" smtClean="0"/>
              <a:t>……</a:t>
            </a:r>
            <a:endParaRPr lang="en-US" sz="4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走开，</a:t>
            </a:r>
            <a:r>
              <a:rPr lang="en-US" dirty="0" smtClean="0"/>
              <a:t>PIA</a:t>
            </a:r>
            <a:r>
              <a:rPr lang="zh-CN" altLang="en-US" dirty="0" smtClean="0"/>
              <a:t>！</a:t>
            </a:r>
            <a:endParaRPr lang="en-US" dirty="0"/>
          </a:p>
        </p:txBody>
      </p:sp>
      <p:sp>
        <p:nvSpPr>
          <p:cNvPr id="3" name="Content Placeholder 2"/>
          <p:cNvSpPr>
            <a:spLocks noGrp="1"/>
          </p:cNvSpPr>
          <p:nvPr>
            <p:ph idx="1"/>
          </p:nvPr>
        </p:nvSpPr>
        <p:spPr>
          <a:xfrm>
            <a:off x="457200" y="1676400"/>
            <a:ext cx="8229600" cy="4343400"/>
          </a:xfrm>
        </p:spPr>
        <p:txBody>
          <a:bodyPr/>
          <a:lstStyle/>
          <a:p>
            <a:pPr marL="514350" indent="-514350">
              <a:buFont typeface="+mj-lt"/>
              <a:buAutoNum type="arabicPeriod"/>
            </a:pPr>
            <a:r>
              <a:rPr lang="zh-CN" altLang="en-US" sz="3200" dirty="0" smtClean="0"/>
              <a:t>编译器</a:t>
            </a:r>
            <a:r>
              <a:rPr lang="zh-CN" altLang="en-US" sz="3200" b="1" dirty="0" smtClean="0">
                <a:solidFill>
                  <a:srgbClr val="FFC000"/>
                </a:solidFill>
              </a:rPr>
              <a:t>嵌入</a:t>
            </a:r>
            <a:r>
              <a:rPr lang="zh-CN" altLang="en-US" sz="3200" dirty="0" smtClean="0"/>
              <a:t>附件</a:t>
            </a:r>
            <a:r>
              <a:rPr lang="zh-CN" altLang="en-US" sz="3200" b="1" dirty="0" smtClean="0">
                <a:solidFill>
                  <a:srgbClr val="FFC000"/>
                </a:solidFill>
              </a:rPr>
              <a:t>实际使用</a:t>
            </a:r>
            <a:r>
              <a:rPr lang="zh-CN" altLang="en-US" sz="3200" dirty="0" smtClean="0"/>
              <a:t>的 </a:t>
            </a:r>
            <a:r>
              <a:rPr lang="en-US" sz="3200" dirty="0" smtClean="0"/>
              <a:t>interop assemblies </a:t>
            </a:r>
            <a:r>
              <a:rPr lang="zh-CN" altLang="en-US" sz="3200" dirty="0" smtClean="0"/>
              <a:t>中</a:t>
            </a:r>
            <a:endParaRPr lang="en-US" sz="3200" b="1" dirty="0" smtClean="0">
              <a:solidFill>
                <a:srgbClr val="FFC000"/>
              </a:solidFill>
            </a:endParaRPr>
          </a:p>
          <a:p>
            <a:pPr marL="514350" indent="-514350">
              <a:buFont typeface="+mj-lt"/>
              <a:buAutoNum type="arabicPeriod"/>
            </a:pPr>
            <a:endParaRPr lang="en-US" sz="3200" dirty="0" smtClean="0"/>
          </a:p>
          <a:p>
            <a:pPr marL="514350" indent="-514350">
              <a:buFont typeface="+mj-lt"/>
              <a:buAutoNum type="arabicPeriod"/>
            </a:pPr>
            <a:r>
              <a:rPr lang="zh-CN" altLang="en-US" sz="3200" dirty="0" smtClean="0"/>
              <a:t>运行时</a:t>
            </a:r>
            <a:r>
              <a:rPr lang="zh-CN" altLang="en-US" sz="3200" b="1" dirty="0" smtClean="0">
                <a:solidFill>
                  <a:srgbClr val="FFC000"/>
                </a:solidFill>
              </a:rPr>
              <a:t>确保</a:t>
            </a:r>
            <a:r>
              <a:rPr lang="zh-CN" altLang="en-US" sz="3200" dirty="0" smtClean="0"/>
              <a:t>这些类型的嵌入定义是</a:t>
            </a:r>
            <a:r>
              <a:rPr lang="zh-CN" altLang="en-US" sz="3200" b="1" dirty="0" smtClean="0">
                <a:solidFill>
                  <a:srgbClr val="FFC000"/>
                </a:solidFill>
              </a:rPr>
              <a:t>经过深思熟虑的等价物</a:t>
            </a:r>
            <a:endParaRPr lang="en-US" sz="3200" b="1" dirty="0" smtClean="0">
              <a:solidFill>
                <a:srgbClr val="FFC000"/>
              </a:solidFill>
            </a:endParaRPr>
          </a:p>
          <a:p>
            <a:pPr marL="514350" indent="-514350">
              <a:buFont typeface="+mj-lt"/>
              <a:buAutoNum type="arabicPeriod"/>
            </a:pPr>
            <a:endParaRPr lang="en-US" sz="3200"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CLR 4</a:t>
            </a:r>
            <a:br>
              <a:rPr lang="en-US" b="1" dirty="0" smtClean="0"/>
            </a:br>
            <a:r>
              <a:rPr lang="en-US" dirty="0" smtClean="0"/>
              <a:t>	</a:t>
            </a:r>
            <a:r>
              <a:rPr lang="zh-CN" altLang="en-US" dirty="0" smtClean="0"/>
              <a:t>类型等价物</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Framework </a:t>
            </a:r>
            <a:r>
              <a:rPr lang="zh-CN" altLang="en-US" dirty="0" smtClean="0"/>
              <a:t>兼容性</a:t>
            </a:r>
            <a:endParaRPr lang="en-US" dirty="0"/>
          </a:p>
        </p:txBody>
      </p:sp>
      <p:sp>
        <p:nvSpPr>
          <p:cNvPr id="3" name="Content Placeholder 2"/>
          <p:cNvSpPr>
            <a:spLocks noGrp="1"/>
          </p:cNvSpPr>
          <p:nvPr>
            <p:ph idx="1"/>
          </p:nvPr>
        </p:nvSpPr>
        <p:spPr/>
        <p:txBody>
          <a:bodyPr/>
          <a:lstStyle/>
          <a:p>
            <a:endParaRPr lang="en-US" dirty="0" smtClean="0"/>
          </a:p>
          <a:p>
            <a:r>
              <a:rPr lang="en-US" dirty="0" smtClean="0"/>
              <a:t>.NET 4.0 </a:t>
            </a:r>
            <a:r>
              <a:rPr lang="zh-CN" altLang="en-US" dirty="0" smtClean="0"/>
              <a:t>是高度兼容的版本</a:t>
            </a:r>
            <a:endParaRPr lang="en-US" dirty="0" smtClean="0"/>
          </a:p>
          <a:p>
            <a:r>
              <a:rPr lang="en-US" dirty="0" smtClean="0"/>
              <a:t>.NET 4.0 </a:t>
            </a:r>
            <a:r>
              <a:rPr lang="zh-CN" altLang="en-US" dirty="0" smtClean="0"/>
              <a:t>不会自动向前兼容</a:t>
            </a:r>
            <a:endParaRPr lang="en-US" dirty="0" smtClean="0"/>
          </a:p>
          <a:p>
            <a:pPr lvl="1"/>
            <a:r>
              <a:rPr lang="zh-CN" altLang="en-US" dirty="0" smtClean="0"/>
              <a:t>必须添加一个带有特定交换器的配置文件才能让</a:t>
            </a:r>
            <a:r>
              <a:rPr lang="en-US" dirty="0" smtClean="0"/>
              <a:t> 3.5 </a:t>
            </a:r>
            <a:r>
              <a:rPr lang="zh-CN" altLang="en-US" dirty="0" smtClean="0"/>
              <a:t>应用程序在 </a:t>
            </a:r>
            <a:r>
              <a:rPr lang="en-US" dirty="0" smtClean="0"/>
              <a:t> 4.0 </a:t>
            </a:r>
            <a:r>
              <a:rPr lang="zh-CN" altLang="en-US" dirty="0" smtClean="0"/>
              <a:t>上运行。</a:t>
            </a:r>
            <a:endParaRPr lang="en-US" dirty="0" smtClean="0"/>
          </a:p>
        </p:txBody>
      </p:sp>
    </p:spTree>
  </p:cSld>
  <p:clrMapOvr>
    <a:masterClrMapping/>
  </p:clrMapOvr>
  <p:transition advTm="40625">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 Framework </a:t>
            </a:r>
            <a:r>
              <a:rPr lang="zh-CN" altLang="en-US" dirty="0" smtClean="0"/>
              <a:t>兼容性</a:t>
            </a:r>
            <a:endParaRPr lang="en-US" sz="2400" dirty="0"/>
          </a:p>
        </p:txBody>
      </p:sp>
      <p:sp>
        <p:nvSpPr>
          <p:cNvPr id="3" name="Content Placeholder 2"/>
          <p:cNvSpPr>
            <a:spLocks noGrp="1"/>
          </p:cNvSpPr>
          <p:nvPr>
            <p:ph idx="1"/>
          </p:nvPr>
        </p:nvSpPr>
        <p:spPr>
          <a:xfrm>
            <a:off x="304800" y="1233714"/>
            <a:ext cx="8229600" cy="5014685"/>
          </a:xfrm>
        </p:spPr>
        <p:txBody>
          <a:bodyPr/>
          <a:lstStyle/>
          <a:p>
            <a:pPr marL="461963" lvl="1" indent="-4763">
              <a:buNone/>
            </a:pPr>
            <a:r>
              <a:rPr lang="zh-CN" altLang="en-US" sz="4000" b="1" i="1" dirty="0" smtClean="0"/>
              <a:t>等等</a:t>
            </a:r>
            <a:r>
              <a:rPr lang="en-US" sz="4000" b="1" i="1" dirty="0" smtClean="0"/>
              <a:t>……</a:t>
            </a:r>
            <a:r>
              <a:rPr lang="zh-CN" altLang="en-US" sz="4000" b="1" i="1" dirty="0" smtClean="0"/>
              <a:t>如果</a:t>
            </a:r>
            <a:r>
              <a:rPr lang="en-US" sz="4000" b="1" i="1" dirty="0" smtClean="0"/>
              <a:t> 4.0 </a:t>
            </a:r>
            <a:r>
              <a:rPr lang="zh-CN" altLang="en-US" sz="4000" b="1" i="1" dirty="0" smtClean="0"/>
              <a:t>兼容，为什么 </a:t>
            </a:r>
            <a:r>
              <a:rPr lang="en-US" sz="4000" b="1" i="1" dirty="0" smtClean="0"/>
              <a:t>3.5 </a:t>
            </a:r>
            <a:r>
              <a:rPr lang="zh-CN" altLang="en-US" sz="4000" b="1" i="1" dirty="0" smtClean="0"/>
              <a:t>应用程序不能自动在</a:t>
            </a:r>
            <a:r>
              <a:rPr lang="en-US" sz="4000" b="1" i="1" dirty="0" smtClean="0"/>
              <a:t> 4.0 </a:t>
            </a:r>
            <a:r>
              <a:rPr lang="zh-CN" altLang="en-US" sz="4000" b="1" i="1" dirty="0" smtClean="0"/>
              <a:t>上运行？</a:t>
            </a:r>
            <a:endParaRPr lang="en-US" sz="4000" b="1" i="1" dirty="0" smtClean="0"/>
          </a:p>
          <a:p>
            <a:pPr lvl="1"/>
            <a:r>
              <a:rPr lang="zh-CN" altLang="en-US" sz="3600" dirty="0" smtClean="0"/>
              <a:t>最好的情况当然是在您构建应用程序所使用的框架版本上运行</a:t>
            </a:r>
            <a:endParaRPr lang="en-US" sz="3600" dirty="0" smtClean="0"/>
          </a:p>
          <a:p>
            <a:r>
              <a:rPr lang="zh-CN" altLang="en-US" sz="4000" dirty="0" smtClean="0"/>
              <a:t>联系</a:t>
            </a:r>
            <a:r>
              <a:rPr lang="en-US" sz="4000" dirty="0" smtClean="0"/>
              <a:t> </a:t>
            </a:r>
            <a:r>
              <a:rPr lang="en-US" sz="4000" dirty="0" smtClean="0">
                <a:hlinkClick r:id="rId3"/>
              </a:rPr>
              <a:t>netfxcf@microsoft.com</a:t>
            </a:r>
            <a:r>
              <a:rPr lang="en-US" sz="4000" dirty="0" smtClean="0"/>
              <a:t> </a:t>
            </a:r>
            <a:r>
              <a:rPr lang="zh-CN" altLang="en-US" sz="4000" dirty="0" smtClean="0"/>
              <a:t>并提交您的应用程序进行测试！</a:t>
            </a:r>
            <a:endParaRPr lang="en-US" sz="4000" dirty="0"/>
          </a:p>
        </p:txBody>
      </p:sp>
    </p:spTree>
  </p:cSld>
  <p:clrMapOvr>
    <a:masterClrMapping/>
  </p:clrMapOvr>
  <p:transition advTm="39125">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CLR 2 - </a:t>
            </a:r>
            <a:r>
              <a:rPr lang="zh-CN" altLang="en-US" dirty="0" smtClean="0"/>
              <a:t>现有的</a:t>
            </a:r>
            <a:r>
              <a:rPr lang="en-US" dirty="0" smtClean="0"/>
              <a:t> Side-By-Side</a:t>
            </a:r>
            <a:endParaRPr lang="en-US" dirty="0"/>
          </a:p>
        </p:txBody>
      </p:sp>
      <p:sp>
        <p:nvSpPr>
          <p:cNvPr id="37" name="Rectangle 36"/>
          <p:cNvSpPr/>
          <p:nvPr/>
        </p:nvSpPr>
        <p:spPr bwMode="auto">
          <a:xfrm>
            <a:off x="1600200" y="1524000"/>
            <a:ext cx="5715000" cy="3352800"/>
          </a:xfrm>
          <a:prstGeom prst="rect">
            <a:avLst/>
          </a:prstGeom>
          <a:noFill/>
          <a:ln w="28575" cap="flat" cmpd="sng" algn="ctr">
            <a:solidFill>
              <a:srgbClr val="000000"/>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Tahoma" pitchFamily="34" charset="0"/>
            </a:endParaRPr>
          </a:p>
        </p:txBody>
      </p:sp>
      <p:sp>
        <p:nvSpPr>
          <p:cNvPr id="38" name="Rounded Rectangle 37"/>
          <p:cNvSpPr/>
          <p:nvPr/>
        </p:nvSpPr>
        <p:spPr bwMode="auto">
          <a:xfrm>
            <a:off x="1600200" y="4800600"/>
            <a:ext cx="5715000" cy="762000"/>
          </a:xfrm>
          <a:prstGeom prst="roundRect">
            <a:avLst>
              <a:gd name="adj" fmla="val 9033"/>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w="9525" cap="flat" cmpd="sng" algn="ctr">
            <a:solidFill>
              <a:srgbClr val="2A86DA"/>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Host Process </a:t>
            </a:r>
            <a:r>
              <a:rPr kumimoji="0" lang="zh-CN" altLang="en-US" sz="2300" b="0" i="0" u="none" strike="noStrike" kern="0" cap="none" spc="0" normalizeH="0" baseline="0" noProof="0" dirty="0" smtClean="0">
                <a:ln>
                  <a:noFill/>
                </a:ln>
                <a:solidFill>
                  <a:srgbClr val="FFFFFF"/>
                </a:solidFill>
                <a:effectLst/>
                <a:uLnTx/>
                <a:uFillTx/>
                <a:latin typeface="Calibri"/>
                <a:ea typeface="+mn-ea"/>
                <a:cs typeface="+mn-cs"/>
              </a:rPr>
              <a:t>（即 </a:t>
            </a:r>
            <a:r>
              <a:rPr kumimoji="0" lang="en-US" sz="2300" b="0" i="0" u="none" strike="noStrike" kern="0" cap="none" spc="0" normalizeH="0" baseline="0" noProof="0" dirty="0" smtClean="0">
                <a:ln>
                  <a:noFill/>
                </a:ln>
                <a:solidFill>
                  <a:srgbClr val="FFFFFF"/>
                </a:solidFill>
                <a:effectLst/>
                <a:uLnTx/>
                <a:uFillTx/>
                <a:latin typeface="Calibri"/>
                <a:ea typeface="+mn-ea"/>
                <a:cs typeface="+mn-cs"/>
              </a:rPr>
              <a:t>Outlook</a:t>
            </a:r>
            <a:r>
              <a:rPr kumimoji="0" lang="zh-CN" altLang="en-US" sz="2300" b="0" i="0" u="none" strike="noStrike" kern="0" cap="none" spc="0" normalizeH="0" baseline="0" noProof="0" dirty="0" smtClean="0">
                <a:ln>
                  <a:noFill/>
                </a:ln>
                <a:solidFill>
                  <a:srgbClr val="FFFFFF"/>
                </a:solidFill>
                <a:effectLst/>
                <a:uLnTx/>
                <a:uFillTx/>
                <a:latin typeface="Calibri"/>
                <a:ea typeface="+mn-ea"/>
                <a:cs typeface="+mn-cs"/>
              </a:rPr>
              <a:t>）</a:t>
            </a:r>
            <a:endParaRPr kumimoji="0" lang="en-US" sz="2300" b="0" i="0" u="none" strike="noStrike" kern="0" cap="none" spc="0" normalizeH="0" baseline="0" noProof="0" dirty="0" smtClean="0">
              <a:ln>
                <a:noFill/>
              </a:ln>
              <a:solidFill>
                <a:srgbClr val="FFFFFF"/>
              </a:solidFill>
              <a:effectLst/>
              <a:uLnTx/>
              <a:uFillTx/>
              <a:latin typeface="Calibri"/>
              <a:ea typeface="+mn-ea"/>
              <a:cs typeface="+mn-cs"/>
            </a:endParaRPr>
          </a:p>
        </p:txBody>
      </p:sp>
      <p:grpSp>
        <p:nvGrpSpPr>
          <p:cNvPr id="39" name="Group 16"/>
          <p:cNvGrpSpPr/>
          <p:nvPr/>
        </p:nvGrpSpPr>
        <p:grpSpPr>
          <a:xfrm>
            <a:off x="1824319" y="1752600"/>
            <a:ext cx="3124200" cy="2919474"/>
            <a:chOff x="3962400" y="1752600"/>
            <a:chExt cx="3124200" cy="2919474"/>
          </a:xfrm>
        </p:grpSpPr>
        <p:sp>
          <p:nvSpPr>
            <p:cNvPr id="40" name="Rounded Rectangle 39"/>
            <p:cNvSpPr/>
            <p:nvPr/>
          </p:nvSpPr>
          <p:spPr bwMode="auto">
            <a:xfrm>
              <a:off x="4495800" y="3733800"/>
              <a:ext cx="2133600" cy="9382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.NET 2.0</a:t>
              </a:r>
            </a:p>
          </p:txBody>
        </p:sp>
        <p:sp>
          <p:nvSpPr>
            <p:cNvPr id="41" name="Rounded Rectangle 40"/>
            <p:cNvSpPr/>
            <p:nvPr/>
          </p:nvSpPr>
          <p:spPr bwMode="auto">
            <a:xfrm>
              <a:off x="3962400" y="1752600"/>
              <a:ext cx="990600" cy="838200"/>
            </a:xfrm>
            <a:prstGeom prst="roundRect">
              <a:avLst>
                <a:gd name="adj" fmla="val 9033"/>
              </a:avLst>
            </a:prstGeom>
            <a:gradFill rotWithShape="1">
              <a:gsLst>
                <a:gs pos="0">
                  <a:srgbClr val="2DB557">
                    <a:tint val="62000"/>
                    <a:satMod val="180000"/>
                  </a:srgbClr>
                </a:gs>
                <a:gs pos="65000">
                  <a:srgbClr val="2DB557">
                    <a:tint val="32000"/>
                    <a:satMod val="250000"/>
                  </a:srgbClr>
                </a:gs>
                <a:gs pos="100000">
                  <a:srgbClr val="2DB557">
                    <a:tint val="23000"/>
                    <a:satMod val="300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2.0 </a:t>
              </a:r>
            </a:p>
            <a:p>
              <a:pPr marL="0" marR="0" lvl="0" indent="0" algn="ctr" defTabSz="914099" eaLnBrk="1" fontAlgn="base" latinLnBrk="0" hangingPunct="1">
                <a:lnSpc>
                  <a:spcPct val="100000"/>
                </a:lnSpc>
                <a:spcBef>
                  <a:spcPct val="0"/>
                </a:spcBef>
                <a:spcAft>
                  <a:spcPct val="0"/>
                </a:spcAft>
                <a:buClrTx/>
                <a:buSzTx/>
                <a:buFontTx/>
                <a:buNone/>
                <a:tabLst/>
                <a:defRPr/>
              </a:pPr>
              <a:r>
                <a:rPr kumimoji="0" lang="zh-CN" altLang="en-US" sz="2000" b="0" i="0" u="none" strike="noStrike" kern="0" cap="none" spc="0" normalizeH="0" baseline="0" noProof="0" dirty="0" smtClean="0">
                  <a:ln>
                    <a:noFill/>
                  </a:ln>
                  <a:solidFill>
                    <a:srgbClr val="000000"/>
                  </a:solidFill>
                  <a:effectLst/>
                  <a:uLnTx/>
                  <a:uFillTx/>
                  <a:latin typeface="Calibri"/>
                  <a:ea typeface="+mn-ea"/>
                  <a:cs typeface="+mn-cs"/>
                </a:rPr>
                <a:t>附件</a:t>
              </a:r>
              <a:endParaRPr kumimoji="0" lang="en-US" sz="20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42" name="Rounded Rectangle 41"/>
            <p:cNvSpPr/>
            <p:nvPr/>
          </p:nvSpPr>
          <p:spPr bwMode="auto">
            <a:xfrm>
              <a:off x="4876800" y="3276600"/>
              <a:ext cx="1371600" cy="6334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3.0</a:t>
              </a:r>
            </a:p>
          </p:txBody>
        </p:sp>
        <p:sp>
          <p:nvSpPr>
            <p:cNvPr id="43" name="Rounded Rectangle 42"/>
            <p:cNvSpPr/>
            <p:nvPr/>
          </p:nvSpPr>
          <p:spPr bwMode="auto">
            <a:xfrm>
              <a:off x="5105400" y="2743200"/>
              <a:ext cx="914400" cy="6334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3.5</a:t>
              </a:r>
            </a:p>
          </p:txBody>
        </p:sp>
        <p:sp>
          <p:nvSpPr>
            <p:cNvPr id="44" name="Rounded Rectangle 43"/>
            <p:cNvSpPr/>
            <p:nvPr/>
          </p:nvSpPr>
          <p:spPr bwMode="auto">
            <a:xfrm>
              <a:off x="5029200" y="1752600"/>
              <a:ext cx="990600" cy="838200"/>
            </a:xfrm>
            <a:prstGeom prst="roundRect">
              <a:avLst>
                <a:gd name="adj" fmla="val 9033"/>
              </a:avLst>
            </a:prstGeom>
            <a:gradFill rotWithShape="1">
              <a:gsLst>
                <a:gs pos="0">
                  <a:srgbClr val="2DB557">
                    <a:tint val="62000"/>
                    <a:satMod val="180000"/>
                  </a:srgbClr>
                </a:gs>
                <a:gs pos="65000">
                  <a:srgbClr val="2DB557">
                    <a:tint val="32000"/>
                    <a:satMod val="250000"/>
                  </a:srgbClr>
                </a:gs>
                <a:gs pos="100000">
                  <a:srgbClr val="2DB557">
                    <a:tint val="23000"/>
                    <a:satMod val="300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99">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3.0</a:t>
              </a:r>
            </a:p>
            <a:p>
              <a:pPr algn="ctr" defTabSz="914099">
                <a:defRPr/>
              </a:pPr>
              <a:r>
                <a:rPr lang="zh-CN" altLang="en-US" sz="2000" kern="0" dirty="0" smtClean="0">
                  <a:solidFill>
                    <a:srgbClr val="000000"/>
                  </a:solidFill>
                  <a:latin typeface="Calibri"/>
                </a:rPr>
                <a:t>附件</a:t>
              </a:r>
              <a:endParaRPr lang="en-US" sz="2000" kern="0" dirty="0" smtClean="0">
                <a:solidFill>
                  <a:srgbClr val="000000"/>
                </a:solidFill>
                <a:latin typeface="Calibri"/>
              </a:endParaRPr>
            </a:p>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45" name="Rounded Rectangle 44"/>
            <p:cNvSpPr/>
            <p:nvPr/>
          </p:nvSpPr>
          <p:spPr bwMode="auto">
            <a:xfrm>
              <a:off x="6096000" y="1752600"/>
              <a:ext cx="990600" cy="838200"/>
            </a:xfrm>
            <a:prstGeom prst="roundRect">
              <a:avLst>
                <a:gd name="adj" fmla="val 9033"/>
              </a:avLst>
            </a:prstGeom>
            <a:gradFill rotWithShape="1">
              <a:gsLst>
                <a:gs pos="0">
                  <a:srgbClr val="2DB557">
                    <a:tint val="62000"/>
                    <a:satMod val="180000"/>
                  </a:srgbClr>
                </a:gs>
                <a:gs pos="65000">
                  <a:srgbClr val="2DB557">
                    <a:tint val="32000"/>
                    <a:satMod val="250000"/>
                  </a:srgbClr>
                </a:gs>
                <a:gs pos="100000">
                  <a:srgbClr val="2DB557">
                    <a:tint val="23000"/>
                    <a:satMod val="300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lvl="0" algn="ctr" defTabSz="914099">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3.5</a:t>
              </a:r>
            </a:p>
            <a:p>
              <a:pPr lvl="0" algn="ctr" defTabSz="914099">
                <a:defRPr/>
              </a:pPr>
              <a:r>
                <a:rPr lang="zh-CN" altLang="en-US" sz="2000" kern="0" dirty="0" smtClean="0">
                  <a:solidFill>
                    <a:srgbClr val="000000"/>
                  </a:solidFill>
                  <a:latin typeface="Calibri"/>
                </a:rPr>
                <a:t>附件</a:t>
              </a:r>
              <a:endParaRPr lang="en-US" sz="2000" kern="0" dirty="0" smtClean="0">
                <a:solidFill>
                  <a:srgbClr val="000000"/>
                </a:solidFill>
                <a:latin typeface="Calibri"/>
              </a:endParaRPr>
            </a:p>
          </p:txBody>
        </p:sp>
      </p:grpSp>
      <p:sp>
        <p:nvSpPr>
          <p:cNvPr id="46" name="Rounded Rectangle 45"/>
          <p:cNvSpPr/>
          <p:nvPr/>
        </p:nvSpPr>
        <p:spPr bwMode="auto">
          <a:xfrm>
            <a:off x="5706035" y="1752600"/>
            <a:ext cx="990600" cy="8382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1.1 add-in</a:t>
            </a:r>
          </a:p>
        </p:txBody>
      </p:sp>
      <p:pic>
        <p:nvPicPr>
          <p:cNvPr id="47" name="Picture 3" descr="C:\Users\jasolson\AppData\Local\Microsoft\Windows\Temporary Internet Files\Content.IE5\M0YASGC9\MCj04325370000[1].png"/>
          <p:cNvPicPr>
            <a:picLocks noChangeAspect="1" noChangeArrowheads="1"/>
          </p:cNvPicPr>
          <p:nvPr/>
        </p:nvPicPr>
        <p:blipFill>
          <a:blip r:embed="rId3"/>
          <a:srcRect/>
          <a:stretch>
            <a:fillRect/>
          </a:stretch>
        </p:blipFill>
        <p:spPr bwMode="auto">
          <a:xfrm>
            <a:off x="5643282" y="1586753"/>
            <a:ext cx="1143000" cy="1143000"/>
          </a:xfrm>
          <a:prstGeom prst="rect">
            <a:avLst/>
          </a:prstGeom>
          <a:noFill/>
        </p:spPr>
      </p:pic>
      <p:sp>
        <p:nvSpPr>
          <p:cNvPr id="48" name="Rounded Rectangle 47"/>
          <p:cNvSpPr/>
          <p:nvPr/>
        </p:nvSpPr>
        <p:spPr bwMode="auto">
          <a:xfrm>
            <a:off x="5325035" y="3200400"/>
            <a:ext cx="1828800" cy="1471674"/>
          </a:xfrm>
          <a:prstGeom prst="roundRect">
            <a:avLst>
              <a:gd name="adj" fmla="val 9033"/>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.NET 1.1</a:t>
            </a:r>
          </a:p>
        </p:txBody>
      </p:sp>
      <p:pic>
        <p:nvPicPr>
          <p:cNvPr id="49" name="Picture 3" descr="C:\Users\jasolson\AppData\Local\Microsoft\Windows\Temporary Internet Files\Content.IE5\M0YASGC9\MCj04325370000[1].png"/>
          <p:cNvPicPr>
            <a:picLocks noChangeAspect="1" noChangeArrowheads="1"/>
          </p:cNvPicPr>
          <p:nvPr/>
        </p:nvPicPr>
        <p:blipFill>
          <a:blip r:embed="rId3"/>
          <a:srcRect/>
          <a:stretch>
            <a:fillRect/>
          </a:stretch>
        </p:blipFill>
        <p:spPr bwMode="auto">
          <a:xfrm>
            <a:off x="5351929" y="3012142"/>
            <a:ext cx="1828800" cy="1828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CLR 4 – </a:t>
            </a:r>
            <a:r>
              <a:rPr lang="zh-CN" altLang="en-US" dirty="0" smtClean="0"/>
              <a:t>流程中的</a:t>
            </a:r>
            <a:r>
              <a:rPr lang="en-US" dirty="0" smtClean="0"/>
              <a:t> Side-By-Side</a:t>
            </a:r>
            <a:endParaRPr lang="en-US" dirty="0"/>
          </a:p>
        </p:txBody>
      </p:sp>
      <p:sp>
        <p:nvSpPr>
          <p:cNvPr id="29" name="Rectangle 28"/>
          <p:cNvSpPr/>
          <p:nvPr/>
        </p:nvSpPr>
        <p:spPr bwMode="auto">
          <a:xfrm>
            <a:off x="1600200" y="1524000"/>
            <a:ext cx="5715000" cy="3352800"/>
          </a:xfrm>
          <a:prstGeom prst="rect">
            <a:avLst/>
          </a:prstGeom>
          <a:noFill/>
          <a:ln w="28575" cap="flat" cmpd="sng" algn="ctr">
            <a:solidFill>
              <a:srgbClr val="000000"/>
            </a:solidFill>
            <a:prstDash val="lgDash"/>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Tahoma" pitchFamily="34" charset="0"/>
            </a:endParaRPr>
          </a:p>
        </p:txBody>
      </p:sp>
      <p:sp>
        <p:nvSpPr>
          <p:cNvPr id="30" name="Rounded Rectangle 29"/>
          <p:cNvSpPr/>
          <p:nvPr/>
        </p:nvSpPr>
        <p:spPr bwMode="auto">
          <a:xfrm>
            <a:off x="2362200" y="3733800"/>
            <a:ext cx="2133600" cy="9382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.NET 2.0</a:t>
            </a:r>
          </a:p>
        </p:txBody>
      </p:sp>
      <p:sp>
        <p:nvSpPr>
          <p:cNvPr id="31" name="Rounded Rectangle 30"/>
          <p:cNvSpPr/>
          <p:nvPr/>
        </p:nvSpPr>
        <p:spPr bwMode="auto">
          <a:xfrm>
            <a:off x="5334000" y="3124200"/>
            <a:ext cx="1772840" cy="1547874"/>
          </a:xfrm>
          <a:prstGeom prst="roundRect">
            <a:avLst>
              <a:gd name="adj" fmla="val 9033"/>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.NET 4.0</a:t>
            </a:r>
          </a:p>
        </p:txBody>
      </p:sp>
      <p:sp>
        <p:nvSpPr>
          <p:cNvPr id="32" name="Rounded Rectangle 31"/>
          <p:cNvSpPr/>
          <p:nvPr/>
        </p:nvSpPr>
        <p:spPr bwMode="auto">
          <a:xfrm>
            <a:off x="1828800" y="1752600"/>
            <a:ext cx="990600" cy="838200"/>
          </a:xfrm>
          <a:prstGeom prst="roundRect">
            <a:avLst>
              <a:gd name="adj" fmla="val 9033"/>
            </a:avLst>
          </a:prstGeom>
          <a:gradFill rotWithShape="1">
            <a:gsLst>
              <a:gs pos="0">
                <a:srgbClr val="2DB557">
                  <a:tint val="62000"/>
                  <a:satMod val="180000"/>
                </a:srgbClr>
              </a:gs>
              <a:gs pos="65000">
                <a:srgbClr val="2DB557">
                  <a:tint val="32000"/>
                  <a:satMod val="250000"/>
                </a:srgbClr>
              </a:gs>
              <a:gs pos="100000">
                <a:srgbClr val="2DB557">
                  <a:tint val="23000"/>
                  <a:satMod val="300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lvl="0" algn="ctr" defTabSz="914099">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2.0 </a:t>
            </a:r>
          </a:p>
          <a:p>
            <a:pPr lvl="0" algn="ctr" defTabSz="914099">
              <a:defRPr/>
            </a:pPr>
            <a:r>
              <a:rPr kumimoji="0" lang="zh-CN" altLang="en-US" sz="2000" b="0" i="0" u="none" strike="noStrike" kern="0" cap="none" spc="0" normalizeH="0" baseline="0" noProof="0" dirty="0" smtClean="0">
                <a:ln>
                  <a:noFill/>
                </a:ln>
                <a:solidFill>
                  <a:srgbClr val="000000"/>
                </a:solidFill>
                <a:effectLst/>
                <a:uLnTx/>
                <a:uFillTx/>
                <a:latin typeface="Calibri"/>
                <a:ea typeface="+mn-ea"/>
                <a:cs typeface="+mn-cs"/>
              </a:rPr>
              <a:t>附件</a:t>
            </a:r>
            <a:endParaRPr kumimoji="0" lang="en-US" sz="20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33" name="Rounded Rectangle 32"/>
          <p:cNvSpPr/>
          <p:nvPr/>
        </p:nvSpPr>
        <p:spPr bwMode="auto">
          <a:xfrm>
            <a:off x="2743200" y="3276600"/>
            <a:ext cx="1371600" cy="6334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3.0</a:t>
            </a:r>
          </a:p>
        </p:txBody>
      </p:sp>
      <p:sp>
        <p:nvSpPr>
          <p:cNvPr id="34" name="Rounded Rectangle 33"/>
          <p:cNvSpPr/>
          <p:nvPr/>
        </p:nvSpPr>
        <p:spPr bwMode="auto">
          <a:xfrm>
            <a:off x="2971800" y="2743200"/>
            <a:ext cx="914400" cy="633474"/>
          </a:xfrm>
          <a:prstGeom prst="roundRect">
            <a:avLst>
              <a:gd name="adj" fmla="val 9033"/>
            </a:avLst>
          </a:prstGeom>
          <a:gradFill rotWithShape="1">
            <a:gsLst>
              <a:gs pos="0">
                <a:srgbClr val="DF8045">
                  <a:tint val="62000"/>
                  <a:satMod val="180000"/>
                </a:srgbClr>
              </a:gs>
              <a:gs pos="65000">
                <a:srgbClr val="DF8045">
                  <a:tint val="32000"/>
                  <a:satMod val="250000"/>
                </a:srgbClr>
              </a:gs>
              <a:gs pos="100000">
                <a:srgbClr val="DF8045">
                  <a:tint val="23000"/>
                  <a:satMod val="300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000000"/>
                </a:solidFill>
                <a:effectLst/>
                <a:uLnTx/>
                <a:uFillTx/>
                <a:latin typeface="Calibri"/>
                <a:ea typeface="+mn-ea"/>
                <a:cs typeface="+mn-cs"/>
              </a:rPr>
              <a:t>3.5</a:t>
            </a:r>
          </a:p>
        </p:txBody>
      </p:sp>
      <p:sp>
        <p:nvSpPr>
          <p:cNvPr id="35" name="Rounded Rectangle 34"/>
          <p:cNvSpPr/>
          <p:nvPr/>
        </p:nvSpPr>
        <p:spPr bwMode="auto">
          <a:xfrm>
            <a:off x="1600200" y="4800600"/>
            <a:ext cx="5715000" cy="762000"/>
          </a:xfrm>
          <a:prstGeom prst="roundRect">
            <a:avLst>
              <a:gd name="adj" fmla="val 9033"/>
            </a:avLst>
          </a:pr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w="9525" cap="flat" cmpd="sng" algn="ctr">
            <a:solidFill>
              <a:srgbClr val="2A86DA"/>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marL="0" marR="0" lvl="0" indent="0" algn="ctr" defTabSz="914099" eaLnBrk="1" fontAlgn="base" latinLnBrk="0" hangingPunct="1">
              <a:lnSpc>
                <a:spcPct val="100000"/>
              </a:lnSpc>
              <a:spcBef>
                <a:spcPct val="0"/>
              </a:spcBef>
              <a:spcAft>
                <a:spcPct val="0"/>
              </a:spcAft>
              <a:buClrTx/>
              <a:buSzTx/>
              <a:buFontTx/>
              <a:buNone/>
              <a:tabLst/>
              <a:defRPr/>
            </a:pPr>
            <a:r>
              <a:rPr kumimoji="0" lang="en-US" sz="2300" b="0" i="0" u="none" strike="noStrike" kern="0" cap="none" spc="0" normalizeH="0" baseline="0" noProof="0" dirty="0" smtClean="0">
                <a:ln>
                  <a:noFill/>
                </a:ln>
                <a:solidFill>
                  <a:srgbClr val="FFFFFF"/>
                </a:solidFill>
                <a:effectLst/>
                <a:uLnTx/>
                <a:uFillTx/>
                <a:latin typeface="Calibri"/>
                <a:ea typeface="+mn-ea"/>
                <a:cs typeface="+mn-cs"/>
              </a:rPr>
              <a:t>Host Process</a:t>
            </a:r>
            <a:r>
              <a:rPr lang="zh-CN" altLang="en-US" sz="2300" kern="0" dirty="0" smtClean="0">
                <a:solidFill>
                  <a:srgbClr val="FFFFFF"/>
                </a:solidFill>
                <a:latin typeface="Calibri"/>
              </a:rPr>
              <a:t>（即 </a:t>
            </a:r>
            <a:r>
              <a:rPr kumimoji="0" lang="en-US" sz="2300" b="0" i="0" u="none" strike="noStrike" kern="0" cap="none" spc="0" normalizeH="0" baseline="0" noProof="0" dirty="0" smtClean="0">
                <a:ln>
                  <a:noFill/>
                </a:ln>
                <a:solidFill>
                  <a:srgbClr val="FFFFFF"/>
                </a:solidFill>
                <a:effectLst/>
                <a:uLnTx/>
                <a:uFillTx/>
                <a:latin typeface="Calibri"/>
                <a:ea typeface="+mn-ea"/>
                <a:cs typeface="+mn-cs"/>
              </a:rPr>
              <a:t>Outlook</a:t>
            </a:r>
            <a:r>
              <a:rPr kumimoji="0" lang="zh-CN" altLang="en-US" sz="2300" b="0" i="0" u="none" strike="noStrike" kern="0" cap="none" spc="0" normalizeH="0" baseline="0" noProof="0" dirty="0" smtClean="0">
                <a:ln>
                  <a:noFill/>
                </a:ln>
                <a:solidFill>
                  <a:srgbClr val="FFFFFF"/>
                </a:solidFill>
                <a:effectLst/>
                <a:uLnTx/>
                <a:uFillTx/>
                <a:latin typeface="Calibri"/>
                <a:ea typeface="+mn-ea"/>
                <a:cs typeface="+mn-cs"/>
              </a:rPr>
              <a:t>）</a:t>
            </a:r>
            <a:endParaRPr kumimoji="0" lang="en-US" sz="2300" b="0" i="0" u="none" strike="noStrike" kern="0" cap="none" spc="0" normalizeH="0" baseline="0" noProof="0" dirty="0" smtClean="0">
              <a:ln>
                <a:noFill/>
              </a:ln>
              <a:solidFill>
                <a:srgbClr val="FFFFFF"/>
              </a:solidFill>
              <a:effectLst/>
              <a:uLnTx/>
              <a:uFillTx/>
              <a:latin typeface="Calibri"/>
              <a:ea typeface="+mn-ea"/>
              <a:cs typeface="+mn-cs"/>
            </a:endParaRPr>
          </a:p>
        </p:txBody>
      </p:sp>
      <p:sp>
        <p:nvSpPr>
          <p:cNvPr id="36" name="Rounded Rectangle 35"/>
          <p:cNvSpPr/>
          <p:nvPr/>
        </p:nvSpPr>
        <p:spPr bwMode="auto">
          <a:xfrm>
            <a:off x="2895600" y="1752600"/>
            <a:ext cx="990600" cy="838200"/>
          </a:xfrm>
          <a:prstGeom prst="roundRect">
            <a:avLst>
              <a:gd name="adj" fmla="val 9033"/>
            </a:avLst>
          </a:prstGeom>
          <a:gradFill rotWithShape="1">
            <a:gsLst>
              <a:gs pos="0">
                <a:srgbClr val="2DB557">
                  <a:tint val="62000"/>
                  <a:satMod val="180000"/>
                </a:srgbClr>
              </a:gs>
              <a:gs pos="65000">
                <a:srgbClr val="2DB557">
                  <a:tint val="32000"/>
                  <a:satMod val="250000"/>
                </a:srgbClr>
              </a:gs>
              <a:gs pos="100000">
                <a:srgbClr val="2DB557">
                  <a:tint val="23000"/>
                  <a:satMod val="300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lvl="0" algn="ctr" defTabSz="914099">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3.0</a:t>
            </a:r>
          </a:p>
          <a:p>
            <a:pPr lvl="0" algn="ctr" defTabSz="914099">
              <a:defRPr/>
            </a:pPr>
            <a:r>
              <a:rPr lang="zh-CN" altLang="en-US" sz="2000" kern="0" dirty="0" smtClean="0">
                <a:solidFill>
                  <a:srgbClr val="000000"/>
                </a:solidFill>
                <a:latin typeface="Calibri"/>
              </a:rPr>
              <a:t>附件</a:t>
            </a:r>
            <a:endParaRPr lang="en-US" sz="2000" kern="0" dirty="0" smtClean="0">
              <a:solidFill>
                <a:srgbClr val="000000"/>
              </a:solidFill>
              <a:latin typeface="Calibri"/>
            </a:endParaRPr>
          </a:p>
        </p:txBody>
      </p:sp>
      <p:sp>
        <p:nvSpPr>
          <p:cNvPr id="37" name="Rounded Rectangle 36"/>
          <p:cNvSpPr/>
          <p:nvPr/>
        </p:nvSpPr>
        <p:spPr bwMode="auto">
          <a:xfrm>
            <a:off x="3962400" y="1752600"/>
            <a:ext cx="990600" cy="838200"/>
          </a:xfrm>
          <a:prstGeom prst="roundRect">
            <a:avLst>
              <a:gd name="adj" fmla="val 9033"/>
            </a:avLst>
          </a:prstGeom>
          <a:gradFill rotWithShape="1">
            <a:gsLst>
              <a:gs pos="0">
                <a:srgbClr val="2DB557">
                  <a:tint val="62000"/>
                  <a:satMod val="180000"/>
                </a:srgbClr>
              </a:gs>
              <a:gs pos="65000">
                <a:srgbClr val="2DB557">
                  <a:tint val="32000"/>
                  <a:satMod val="250000"/>
                </a:srgbClr>
              </a:gs>
              <a:gs pos="100000">
                <a:srgbClr val="2DB557">
                  <a:tint val="23000"/>
                  <a:satMod val="300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914099">
              <a:defRPr/>
            </a:pPr>
            <a:r>
              <a:rPr kumimoji="0" lang="en-US" sz="2000" b="0" i="0" u="none" strike="noStrike" kern="0" cap="none" spc="0" normalizeH="0" baseline="0" noProof="0" dirty="0" smtClean="0">
                <a:ln>
                  <a:noFill/>
                </a:ln>
                <a:solidFill>
                  <a:srgbClr val="000000"/>
                </a:solidFill>
                <a:effectLst/>
                <a:uLnTx/>
                <a:uFillTx/>
                <a:latin typeface="Calibri"/>
                <a:ea typeface="+mn-ea"/>
                <a:cs typeface="+mn-cs"/>
              </a:rPr>
              <a:t>3.5</a:t>
            </a:r>
          </a:p>
          <a:p>
            <a:pPr algn="ctr" defTabSz="914099">
              <a:defRPr/>
            </a:pPr>
            <a:r>
              <a:rPr lang="zh-CN" altLang="en-US" sz="2000" kern="0" dirty="0" smtClean="0">
                <a:solidFill>
                  <a:srgbClr val="000000"/>
                </a:solidFill>
                <a:latin typeface="Calibri"/>
              </a:rPr>
              <a:t>附件</a:t>
            </a:r>
            <a:endParaRPr lang="en-US" sz="2000" kern="0" dirty="0" smtClean="0">
              <a:solidFill>
                <a:srgbClr val="000000"/>
              </a:solidFill>
              <a:latin typeface="Calibri"/>
            </a:endParaRPr>
          </a:p>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smtClean="0">
              <a:ln>
                <a:noFill/>
              </a:ln>
              <a:solidFill>
                <a:srgbClr val="000000"/>
              </a:solidFill>
              <a:effectLst/>
              <a:uLnTx/>
              <a:uFillTx/>
              <a:latin typeface="Calibri"/>
              <a:ea typeface="+mn-ea"/>
              <a:cs typeface="+mn-cs"/>
            </a:endParaRPr>
          </a:p>
        </p:txBody>
      </p:sp>
      <p:sp>
        <p:nvSpPr>
          <p:cNvPr id="38" name="Rounded Rectangle 37"/>
          <p:cNvSpPr/>
          <p:nvPr/>
        </p:nvSpPr>
        <p:spPr bwMode="auto">
          <a:xfrm>
            <a:off x="5715000" y="1752600"/>
            <a:ext cx="990600" cy="838200"/>
          </a:xfrm>
          <a:prstGeom prst="roundRect">
            <a:avLst>
              <a:gd name="adj" fmla="val 9033"/>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w="9525" cap="flat" cmpd="sng" algn="ctr">
            <a:solidFill>
              <a:srgbClr val="2DB557"/>
            </a:solidFill>
            <a:prstDash val="solid"/>
            <a:headEnd type="none" w="med" len="med"/>
            <a:tailEnd type="none" w="med" len="med"/>
          </a:ln>
          <a:effectLst>
            <a:outerShdw blurRad="50800" dist="381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lvl="0" algn="ctr" defTabSz="914099">
              <a:defRPr/>
            </a:pPr>
            <a:r>
              <a:rPr kumimoji="0" lang="en-US" sz="2000" b="0" i="0" u="none" strike="noStrike" kern="0" cap="none" spc="0" normalizeH="0" baseline="0" noProof="0" dirty="0" smtClean="0">
                <a:ln>
                  <a:noFill/>
                </a:ln>
                <a:solidFill>
                  <a:srgbClr val="FFFFFF"/>
                </a:solidFill>
                <a:effectLst/>
                <a:uLnTx/>
                <a:uFillTx/>
                <a:latin typeface="Calibri"/>
                <a:ea typeface="+mn-ea"/>
                <a:cs typeface="+mn-cs"/>
              </a:rPr>
              <a:t>4.0</a:t>
            </a:r>
          </a:p>
          <a:p>
            <a:pPr lvl="0" algn="ctr" defTabSz="914099">
              <a:defRPr/>
            </a:pPr>
            <a:r>
              <a:rPr lang="zh-CN" altLang="en-US" sz="2000" kern="0" dirty="0" smtClean="0">
                <a:solidFill>
                  <a:srgbClr val="000000"/>
                </a:solidFill>
                <a:latin typeface="Calibri"/>
              </a:rPr>
              <a:t>附件</a:t>
            </a:r>
            <a:endParaRPr lang="en-US" sz="2000" kern="0" dirty="0" smtClean="0">
              <a:solidFill>
                <a:srgbClr val="000000"/>
              </a:solidFill>
              <a:latin typeface="Calibri"/>
            </a:endParaRPr>
          </a:p>
        </p:txBody>
      </p:sp>
      <p:pic>
        <p:nvPicPr>
          <p:cNvPr id="39" name="Picture 2" descr="C:\Users\jasolson\AppData\Local\Microsoft\Windows\Temporary Internet Files\Content.IE5\MN3PKFIJ\MCj04244660000[1].wmf"/>
          <p:cNvPicPr>
            <a:picLocks noChangeAspect="1" noChangeArrowheads="1"/>
          </p:cNvPicPr>
          <p:nvPr/>
        </p:nvPicPr>
        <p:blipFill>
          <a:blip r:embed="rId3"/>
          <a:srcRect/>
          <a:stretch>
            <a:fillRect/>
          </a:stretch>
        </p:blipFill>
        <p:spPr bwMode="auto">
          <a:xfrm>
            <a:off x="457200" y="2057400"/>
            <a:ext cx="1974850" cy="169862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6" grpId="0" animBg="1"/>
      <p:bldP spid="37"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CLR 4</a:t>
            </a:r>
            <a:br>
              <a:rPr lang="en-US" b="1" dirty="0" smtClean="0"/>
            </a:br>
            <a:r>
              <a:rPr lang="en-US" dirty="0" smtClean="0"/>
              <a:t>	</a:t>
            </a:r>
            <a:r>
              <a:rPr lang="zh-CN" altLang="en-US" dirty="0" smtClean="0"/>
              <a:t>流程中的 </a:t>
            </a:r>
            <a:r>
              <a:rPr lang="en-US" i="1" dirty="0" smtClean="0"/>
              <a:t>Side-By-Side</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t>问题？</a:t>
            </a:r>
            <a:endParaRPr lang="en-US" dirty="0"/>
          </a:p>
        </p:txBody>
      </p:sp>
      <p:sp>
        <p:nvSpPr>
          <p:cNvPr id="5" name="Text Placeholder 4"/>
          <p:cNvSpPr>
            <a:spLocks noGrp="1"/>
          </p:cNvSpPr>
          <p:nvPr>
            <p:ph type="body"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4876800" y="421344"/>
            <a:ext cx="3427541" cy="2657402"/>
            <a:chOff x="5208495" y="421344"/>
            <a:chExt cx="3427541" cy="2657402"/>
          </a:xfrm>
        </p:grpSpPr>
        <p:pic>
          <p:nvPicPr>
            <p:cNvPr id="1037" name="Picture 13" descr="C:\Users\jasolson\AppData\Local\Microsoft\Windows\Temporary Internet Files\Content.IE5\9W6T06QF\MCj04315760000[1].png"/>
            <p:cNvPicPr>
              <a:picLocks noChangeAspect="1" noChangeArrowheads="1"/>
            </p:cNvPicPr>
            <p:nvPr/>
          </p:nvPicPr>
          <p:blipFill>
            <a:blip r:embed="rId3"/>
            <a:srcRect/>
            <a:stretch>
              <a:fillRect/>
            </a:stretch>
          </p:blipFill>
          <p:spPr bwMode="auto">
            <a:xfrm>
              <a:off x="6508378" y="990328"/>
              <a:ext cx="1233660" cy="1241885"/>
            </a:xfrm>
            <a:prstGeom prst="rect">
              <a:avLst/>
            </a:prstGeom>
            <a:noFill/>
          </p:spPr>
        </p:pic>
        <p:sp>
          <p:nvSpPr>
            <p:cNvPr id="26" name="TextBox 25"/>
            <p:cNvSpPr txBox="1"/>
            <p:nvPr/>
          </p:nvSpPr>
          <p:spPr>
            <a:xfrm>
              <a:off x="5208495" y="421344"/>
              <a:ext cx="3427541" cy="646331"/>
            </a:xfrm>
            <a:prstGeom prst="rect">
              <a:avLst/>
            </a:prstGeom>
            <a:noFill/>
          </p:spPr>
          <p:txBody>
            <a:bodyPr wrap="none" rtlCol="0">
              <a:spAutoFit/>
            </a:bodyPr>
            <a:lstStyle/>
            <a:p>
              <a:r>
                <a:rPr lang="zh-CN" altLang="en-US" sz="3600" b="1" dirty="0" smtClean="0">
                  <a:solidFill>
                    <a:schemeClr val="accent3">
                      <a:lumMod val="60000"/>
                      <a:lumOff val="40000"/>
                    </a:schemeClr>
                  </a:solidFill>
                  <a:effectLst>
                    <a:outerShdw blurRad="38100" dist="38100" dir="2700000" algn="tl">
                      <a:srgbClr val="000000">
                        <a:alpha val="43137"/>
                      </a:srgbClr>
                    </a:outerShdw>
                  </a:effectLst>
                </a:rPr>
                <a:t>客户端应用程序</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27" name="TextBox 26"/>
            <p:cNvSpPr txBox="1"/>
            <p:nvPr/>
          </p:nvSpPr>
          <p:spPr>
            <a:xfrm>
              <a:off x="5701553" y="2124639"/>
              <a:ext cx="2877670" cy="954107"/>
            </a:xfrm>
            <a:prstGeom prst="rect">
              <a:avLst/>
            </a:prstGeom>
            <a:noFill/>
          </p:spPr>
          <p:txBody>
            <a:bodyPr wrap="square" rtlCol="0">
              <a:spAutoFit/>
            </a:bodyPr>
            <a:lstStyle/>
            <a:p>
              <a:pPr algn="ctr"/>
              <a:r>
                <a:rPr lang="en-US" sz="2800" i="1" dirty="0" smtClean="0">
                  <a:solidFill>
                    <a:schemeClr val="accent3">
                      <a:lumMod val="60000"/>
                      <a:lumOff val="40000"/>
                    </a:schemeClr>
                  </a:solidFill>
                </a:rPr>
                <a:t>WPF 4</a:t>
              </a:r>
            </a:p>
            <a:p>
              <a:pPr algn="ctr"/>
              <a:r>
                <a:rPr lang="en-US" sz="2800" i="1" dirty="0" smtClean="0">
                  <a:solidFill>
                    <a:schemeClr val="accent3">
                      <a:lumMod val="60000"/>
                      <a:lumOff val="40000"/>
                    </a:schemeClr>
                  </a:solidFill>
                </a:rPr>
                <a:t>MEF</a:t>
              </a:r>
              <a:endParaRPr lang="en-US" sz="2800" i="1" dirty="0">
                <a:solidFill>
                  <a:schemeClr val="accent3">
                    <a:lumMod val="60000"/>
                    <a:lumOff val="40000"/>
                  </a:schemeClr>
                </a:solidFill>
              </a:endParaRPr>
            </a:p>
          </p:txBody>
        </p:sp>
      </p:grpSp>
      <p:grpSp>
        <p:nvGrpSpPr>
          <p:cNvPr id="3" name="Group 37"/>
          <p:cNvGrpSpPr/>
          <p:nvPr/>
        </p:nvGrpSpPr>
        <p:grpSpPr>
          <a:xfrm>
            <a:off x="376519" y="421344"/>
            <a:ext cx="3231776" cy="2657402"/>
            <a:chOff x="376519" y="421344"/>
            <a:chExt cx="3231776" cy="2657402"/>
          </a:xfrm>
        </p:grpSpPr>
        <p:pic>
          <p:nvPicPr>
            <p:cNvPr id="1042" name="Picture 18" descr="C:\Users\jasolson\AppData\Local\Microsoft\Windows\Temporary Internet Files\Content.IE5\QLV25OOL\MCj04380610000[1].png"/>
            <p:cNvPicPr>
              <a:picLocks noChangeAspect="1" noChangeArrowheads="1"/>
            </p:cNvPicPr>
            <p:nvPr/>
          </p:nvPicPr>
          <p:blipFill>
            <a:blip r:embed="rId4"/>
            <a:srcRect/>
            <a:stretch>
              <a:fillRect/>
            </a:stretch>
          </p:blipFill>
          <p:spPr bwMode="auto">
            <a:xfrm>
              <a:off x="1613648" y="1144028"/>
              <a:ext cx="926820" cy="926820"/>
            </a:xfrm>
            <a:prstGeom prst="rect">
              <a:avLst/>
            </a:prstGeom>
            <a:noFill/>
          </p:spPr>
        </p:pic>
        <p:sp>
          <p:nvSpPr>
            <p:cNvPr id="25" name="TextBox 24"/>
            <p:cNvSpPr txBox="1"/>
            <p:nvPr/>
          </p:nvSpPr>
          <p:spPr>
            <a:xfrm>
              <a:off x="376519" y="421344"/>
              <a:ext cx="3132268" cy="646331"/>
            </a:xfrm>
            <a:prstGeom prst="rect">
              <a:avLst/>
            </a:prstGeom>
            <a:noFill/>
          </p:spPr>
          <p:txBody>
            <a:bodyPr wrap="none" rtlCol="0">
              <a:spAutoFit/>
            </a:bodyPr>
            <a:lstStyle/>
            <a:p>
              <a:r>
                <a:rPr lang="en-US" sz="3600" b="1" dirty="0" smtClean="0">
                  <a:solidFill>
                    <a:schemeClr val="accent3">
                      <a:lumMod val="60000"/>
                      <a:lumOff val="40000"/>
                    </a:schemeClr>
                  </a:solidFill>
                  <a:effectLst>
                    <a:outerShdw blurRad="38100" dist="38100" dir="2700000" algn="tl">
                      <a:srgbClr val="000000">
                        <a:alpha val="43137"/>
                      </a:srgbClr>
                    </a:outerShdw>
                  </a:effectLst>
                </a:rPr>
                <a:t>Web </a:t>
              </a:r>
              <a:r>
                <a:rPr lang="zh-CN" altLang="en-US" sz="3600" b="1" dirty="0" smtClean="0">
                  <a:solidFill>
                    <a:schemeClr val="accent3">
                      <a:lumMod val="60000"/>
                      <a:lumOff val="40000"/>
                    </a:schemeClr>
                  </a:solidFill>
                  <a:effectLst>
                    <a:outerShdw blurRad="38100" dist="38100" dir="2700000" algn="tl">
                      <a:srgbClr val="000000">
                        <a:alpha val="43137"/>
                      </a:srgbClr>
                    </a:outerShdw>
                  </a:effectLst>
                </a:rPr>
                <a:t>应用程序</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28" name="TextBox 27"/>
            <p:cNvSpPr txBox="1"/>
            <p:nvPr/>
          </p:nvSpPr>
          <p:spPr>
            <a:xfrm>
              <a:off x="730625" y="2124639"/>
              <a:ext cx="2877670" cy="954107"/>
            </a:xfrm>
            <a:prstGeom prst="rect">
              <a:avLst/>
            </a:prstGeom>
            <a:noFill/>
          </p:spPr>
          <p:txBody>
            <a:bodyPr wrap="square" rtlCol="0">
              <a:spAutoFit/>
            </a:bodyPr>
            <a:lstStyle/>
            <a:p>
              <a:pPr algn="ctr"/>
              <a:r>
                <a:rPr lang="en-US" sz="2800" i="1" dirty="0" smtClean="0">
                  <a:solidFill>
                    <a:schemeClr val="accent3">
                      <a:lumMod val="60000"/>
                      <a:lumOff val="40000"/>
                    </a:schemeClr>
                  </a:solidFill>
                </a:rPr>
                <a:t>Web Forms 4</a:t>
              </a:r>
            </a:p>
            <a:p>
              <a:pPr algn="ctr"/>
              <a:r>
                <a:rPr lang="en-US" sz="2800" i="1" dirty="0" smtClean="0">
                  <a:solidFill>
                    <a:schemeClr val="accent3">
                      <a:lumMod val="60000"/>
                      <a:lumOff val="40000"/>
                    </a:schemeClr>
                  </a:solidFill>
                </a:rPr>
                <a:t>AJAX 4</a:t>
              </a:r>
              <a:endParaRPr lang="en-US" sz="2800" i="1" dirty="0">
                <a:solidFill>
                  <a:schemeClr val="accent3">
                    <a:lumMod val="60000"/>
                    <a:lumOff val="40000"/>
                  </a:schemeClr>
                </a:solidFill>
              </a:endParaRPr>
            </a:p>
          </p:txBody>
        </p:sp>
      </p:grpSp>
      <p:grpSp>
        <p:nvGrpSpPr>
          <p:cNvPr id="4" name="Group 39"/>
          <p:cNvGrpSpPr/>
          <p:nvPr/>
        </p:nvGrpSpPr>
        <p:grpSpPr>
          <a:xfrm>
            <a:off x="3164542" y="3666565"/>
            <a:ext cx="3177677" cy="2213067"/>
            <a:chOff x="3164542" y="3666565"/>
            <a:chExt cx="3177677" cy="2213067"/>
          </a:xfrm>
        </p:grpSpPr>
        <p:pic>
          <p:nvPicPr>
            <p:cNvPr id="36" name="Picture 23" descr="C:\Users\jasolson\AppData\Local\Microsoft\Windows\Temporary Internet Files\Content.IE5\VUWZV3BO\MCj04352420000[1].png"/>
            <p:cNvPicPr>
              <a:picLocks noChangeAspect="1" noChangeArrowheads="1"/>
            </p:cNvPicPr>
            <p:nvPr/>
          </p:nvPicPr>
          <p:blipFill>
            <a:blip r:embed="rId5"/>
            <a:srcRect/>
            <a:stretch>
              <a:fillRect/>
            </a:stretch>
          </p:blipFill>
          <p:spPr bwMode="auto">
            <a:xfrm>
              <a:off x="4495801" y="4385148"/>
              <a:ext cx="553569" cy="1095275"/>
            </a:xfrm>
            <a:prstGeom prst="rect">
              <a:avLst/>
            </a:prstGeom>
            <a:noFill/>
          </p:spPr>
        </p:pic>
        <p:sp>
          <p:nvSpPr>
            <p:cNvPr id="33" name="TextBox 32"/>
            <p:cNvSpPr txBox="1"/>
            <p:nvPr/>
          </p:nvSpPr>
          <p:spPr>
            <a:xfrm>
              <a:off x="3249706" y="3666565"/>
              <a:ext cx="3092513" cy="646331"/>
            </a:xfrm>
            <a:prstGeom prst="rect">
              <a:avLst/>
            </a:prstGeom>
            <a:noFill/>
          </p:spPr>
          <p:txBody>
            <a:bodyPr wrap="none" rtlCol="0">
              <a:spAutoFit/>
            </a:bodyPr>
            <a:lstStyle/>
            <a:p>
              <a:r>
                <a:rPr lang="zh-CN" altLang="en-US" sz="3600" b="1" dirty="0" smtClean="0">
                  <a:solidFill>
                    <a:schemeClr val="accent3">
                      <a:lumMod val="60000"/>
                      <a:lumOff val="40000"/>
                    </a:schemeClr>
                  </a:solidFill>
                  <a:effectLst>
                    <a:outerShdw blurRad="38100" dist="38100" dir="2700000" algn="tl">
                      <a:srgbClr val="000000">
                        <a:alpha val="43137"/>
                      </a:srgbClr>
                    </a:outerShdw>
                  </a:effectLst>
                </a:rPr>
                <a:t>客户端</a:t>
              </a:r>
              <a:r>
                <a:rPr lang="en-US" sz="3600" b="1" dirty="0" smtClean="0">
                  <a:solidFill>
                    <a:schemeClr val="accent3">
                      <a:lumMod val="60000"/>
                      <a:lumOff val="40000"/>
                    </a:schemeClr>
                  </a:solidFill>
                  <a:effectLst>
                    <a:outerShdw blurRad="38100" dist="38100" dir="2700000" algn="tl">
                      <a:srgbClr val="000000">
                        <a:alpha val="43137"/>
                      </a:srgbClr>
                    </a:outerShdw>
                  </a:effectLst>
                </a:rPr>
                <a:t>/</a:t>
              </a:r>
              <a:r>
                <a:rPr lang="zh-CN" altLang="en-US" sz="3600" b="1" dirty="0" smtClean="0">
                  <a:solidFill>
                    <a:schemeClr val="accent3">
                      <a:lumMod val="60000"/>
                      <a:lumOff val="40000"/>
                    </a:schemeClr>
                  </a:solidFill>
                  <a:effectLst>
                    <a:outerShdw blurRad="38100" dist="38100" dir="2700000" algn="tl">
                      <a:srgbClr val="000000">
                        <a:alpha val="43137"/>
                      </a:srgbClr>
                    </a:outerShdw>
                  </a:effectLst>
                </a:rPr>
                <a:t>服务器</a:t>
              </a:r>
              <a:endParaRPr lang="en-US" sz="3600" b="1" dirty="0">
                <a:solidFill>
                  <a:schemeClr val="accent3">
                    <a:lumMod val="60000"/>
                    <a:lumOff val="40000"/>
                  </a:schemeClr>
                </a:solidFill>
                <a:effectLst>
                  <a:outerShdw blurRad="38100" dist="38100" dir="2700000" algn="tl">
                    <a:srgbClr val="000000">
                      <a:alpha val="43137"/>
                    </a:srgbClr>
                  </a:outerShdw>
                </a:effectLst>
              </a:endParaRPr>
            </a:p>
          </p:txBody>
        </p:sp>
        <p:sp>
          <p:nvSpPr>
            <p:cNvPr id="34" name="TextBox 33"/>
            <p:cNvSpPr txBox="1"/>
            <p:nvPr/>
          </p:nvSpPr>
          <p:spPr>
            <a:xfrm>
              <a:off x="3164542" y="5356412"/>
              <a:ext cx="2877670" cy="523220"/>
            </a:xfrm>
            <a:prstGeom prst="rect">
              <a:avLst/>
            </a:prstGeom>
            <a:noFill/>
          </p:spPr>
          <p:txBody>
            <a:bodyPr wrap="square" rtlCol="0">
              <a:spAutoFit/>
            </a:bodyPr>
            <a:lstStyle/>
            <a:p>
              <a:pPr algn="ctr"/>
              <a:r>
                <a:rPr lang="en-US" sz="2800" i="1" dirty="0" smtClean="0">
                  <a:solidFill>
                    <a:schemeClr val="accent3">
                      <a:lumMod val="60000"/>
                      <a:lumOff val="40000"/>
                    </a:schemeClr>
                  </a:solidFill>
                </a:rPr>
                <a:t>WCF 4</a:t>
              </a:r>
            </a:p>
          </p:txBody>
        </p:sp>
        <p:pic>
          <p:nvPicPr>
            <p:cNvPr id="1047" name="Picture 23" descr="C:\Users\jasolson\AppData\Local\Microsoft\Windows\Temporary Internet Files\Content.IE5\VUWZV3BO\MCj04352420000[1].png"/>
            <p:cNvPicPr>
              <a:picLocks noChangeAspect="1" noChangeArrowheads="1"/>
            </p:cNvPicPr>
            <p:nvPr/>
          </p:nvPicPr>
          <p:blipFill>
            <a:blip r:embed="rId5"/>
            <a:srcRect/>
            <a:stretch>
              <a:fillRect/>
            </a:stretch>
          </p:blipFill>
          <p:spPr bwMode="auto">
            <a:xfrm>
              <a:off x="4101354" y="4394113"/>
              <a:ext cx="553569" cy="1095275"/>
            </a:xfrm>
            <a:prstGeom prst="rect">
              <a:avLst/>
            </a:prstGeom>
            <a:noFill/>
          </p:spPr>
        </p:pic>
      </p:gr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Microsoft logo and tagline"/>
          <p:cNvPicPr>
            <a:picLocks noChangeAspect="1" noChangeArrowheads="1"/>
          </p:cNvPicPr>
          <p:nvPr/>
        </p:nvPicPr>
        <p:blipFill>
          <a:blip r:embed="rId3"/>
          <a:srcRect/>
          <a:stretch>
            <a:fillRect/>
          </a:stretch>
        </p:blipFill>
        <p:spPr bwMode="black">
          <a:xfrm>
            <a:off x="2286000" y="2590800"/>
            <a:ext cx="4572000" cy="985838"/>
          </a:xfrm>
          <a:prstGeom prst="rect">
            <a:avLst/>
          </a:prstGeom>
          <a:noFill/>
          <a:ln w="9525">
            <a:noFill/>
            <a:miter lim="800000"/>
            <a:headEnd/>
            <a:tailEnd/>
          </a:ln>
        </p:spPr>
      </p:pic>
      <p:sp>
        <p:nvSpPr>
          <p:cNvPr id="33795" name="Text Box 3"/>
          <p:cNvSpPr txBox="1">
            <a:spLocks noChangeArrowheads="1"/>
          </p:cNvSpPr>
          <p:nvPr/>
        </p:nvSpPr>
        <p:spPr bwMode="blackWhite">
          <a:xfrm>
            <a:off x="398463" y="5638800"/>
            <a:ext cx="8382000" cy="307762"/>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sz="700" dirty="0">
                <a:latin typeface="Calibri" pitchFamily="34" charset="0"/>
                <a:cs typeface="Arial" charset="0"/>
              </a:rPr>
              <a:t>© 2008 Microsoft </a:t>
            </a:r>
            <a:r>
              <a:rPr lang="en-US" sz="700" dirty="0" smtClean="0">
                <a:latin typeface="Calibri" pitchFamily="34" charset="0"/>
                <a:cs typeface="Arial" charset="0"/>
              </a:rPr>
              <a:t>Corporation</a:t>
            </a:r>
            <a:r>
              <a:rPr lang="zh-CN" altLang="en-US" sz="700" dirty="0" smtClean="0">
                <a:latin typeface="Calibri" pitchFamily="34" charset="0"/>
                <a:cs typeface="Arial" charset="0"/>
              </a:rPr>
              <a:t>。保留所有权利。</a:t>
            </a:r>
            <a:r>
              <a:rPr lang="en-US" sz="700" dirty="0" smtClean="0">
                <a:latin typeface="Calibri" pitchFamily="34" charset="0"/>
                <a:cs typeface="Arial" charset="0"/>
              </a:rPr>
              <a:t>Microsoft</a:t>
            </a:r>
            <a:r>
              <a:rPr lang="zh-CN" altLang="en-US" sz="700" dirty="0" smtClean="0">
                <a:latin typeface="Calibri" pitchFamily="34" charset="0"/>
                <a:cs typeface="Arial" charset="0"/>
              </a:rPr>
              <a:t>、</a:t>
            </a:r>
            <a:r>
              <a:rPr lang="en-US" sz="700" dirty="0" smtClean="0">
                <a:latin typeface="Calibri" pitchFamily="34" charset="0"/>
                <a:cs typeface="Arial" charset="0"/>
              </a:rPr>
              <a:t> Windows</a:t>
            </a:r>
            <a:r>
              <a:rPr lang="zh-CN" altLang="en-US" sz="700" dirty="0" smtClean="0">
                <a:latin typeface="Calibri" pitchFamily="34" charset="0"/>
                <a:cs typeface="Arial" charset="0"/>
              </a:rPr>
              <a:t>、</a:t>
            </a:r>
            <a:r>
              <a:rPr lang="en-US" sz="700" dirty="0" smtClean="0">
                <a:latin typeface="Calibri" pitchFamily="34" charset="0"/>
                <a:cs typeface="Arial" charset="0"/>
              </a:rPr>
              <a:t>Windows </a:t>
            </a:r>
            <a:r>
              <a:rPr lang="en-US" sz="700" dirty="0">
                <a:latin typeface="Calibri" pitchFamily="34" charset="0"/>
                <a:cs typeface="Arial" charset="0"/>
              </a:rPr>
              <a:t>Vista </a:t>
            </a:r>
            <a:r>
              <a:rPr lang="en-US" sz="700" dirty="0" smtClean="0">
                <a:latin typeface="Calibri" pitchFamily="34" charset="0"/>
                <a:cs typeface="Arial" charset="0"/>
              </a:rPr>
              <a:t> </a:t>
            </a:r>
            <a:r>
              <a:rPr lang="zh-CN" altLang="en-US" sz="700" dirty="0" smtClean="0">
                <a:latin typeface="Calibri" pitchFamily="34" charset="0"/>
                <a:cs typeface="Arial" charset="0"/>
              </a:rPr>
              <a:t>和其他产品名称是在美国和</a:t>
            </a:r>
            <a:r>
              <a:rPr lang="en-US" altLang="zh-CN" sz="700" dirty="0" smtClean="0">
                <a:latin typeface="Calibri" pitchFamily="34" charset="0"/>
                <a:cs typeface="Arial" charset="0"/>
              </a:rPr>
              <a:t>/</a:t>
            </a:r>
            <a:r>
              <a:rPr lang="zh-CN" altLang="en-US" sz="700" dirty="0" smtClean="0">
                <a:latin typeface="Calibri" pitchFamily="34" charset="0"/>
                <a:cs typeface="Arial" charset="0"/>
              </a:rPr>
              <a:t>或其他国家</a:t>
            </a:r>
            <a:r>
              <a:rPr lang="en-US" altLang="zh-CN" sz="700" dirty="0" smtClean="0">
                <a:latin typeface="Calibri" pitchFamily="34" charset="0"/>
                <a:cs typeface="Arial" charset="0"/>
              </a:rPr>
              <a:t>/</a:t>
            </a:r>
            <a:r>
              <a:rPr lang="zh-CN" altLang="en-US" sz="700" dirty="0" smtClean="0">
                <a:latin typeface="Calibri" pitchFamily="34" charset="0"/>
                <a:cs typeface="Arial" charset="0"/>
              </a:rPr>
              <a:t>地区的注册商标和</a:t>
            </a:r>
            <a:r>
              <a:rPr lang="en-US" altLang="zh-CN" sz="700" dirty="0" smtClean="0">
                <a:latin typeface="Calibri" pitchFamily="34" charset="0"/>
                <a:cs typeface="Arial" charset="0"/>
              </a:rPr>
              <a:t>/</a:t>
            </a:r>
            <a:r>
              <a:rPr lang="zh-CN" altLang="en-US" sz="700" dirty="0" smtClean="0">
                <a:latin typeface="Calibri" pitchFamily="34" charset="0"/>
                <a:cs typeface="Arial" charset="0"/>
              </a:rPr>
              <a:t>或商标。本 文档仅用于提供信息，并代表微软在本文档发布之时的看法。因为微软必须响应不断变化的市场需求，所以本文档不应视为微软的承诺，并且在 本文档发布之后，微软不保证所提供信息的准确性。微软对本文档中的信息不做任何明示或暗示的保证。、</a:t>
            </a:r>
            <a:endParaRPr lang="en-US" sz="700" dirty="0">
              <a:latin typeface="Calibri" pitchFamily="34" charset="0"/>
              <a:cs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构建块</a:t>
            </a:r>
            <a:r>
              <a:rPr lang="en-US" dirty="0" smtClean="0"/>
              <a:t>……</a:t>
            </a:r>
            <a:endParaRPr lang="en-US" dirty="0"/>
          </a:p>
        </p:txBody>
      </p:sp>
      <p:grpSp>
        <p:nvGrpSpPr>
          <p:cNvPr id="3" name="Group 3"/>
          <p:cNvGrpSpPr/>
          <p:nvPr/>
        </p:nvGrpSpPr>
        <p:grpSpPr>
          <a:xfrm>
            <a:off x="502024" y="963707"/>
            <a:ext cx="3841376" cy="2520844"/>
            <a:chOff x="3164542" y="3666565"/>
            <a:chExt cx="3841376" cy="2520844"/>
          </a:xfrm>
        </p:grpSpPr>
        <p:pic>
          <p:nvPicPr>
            <p:cNvPr id="5" name="Picture 23" descr="C:\Users\jasolson\AppData\Local\Microsoft\Windows\Temporary Internet Files\Content.IE5\VUWZV3BO\MCj04352420000[1].png"/>
            <p:cNvPicPr>
              <a:picLocks noChangeAspect="1" noChangeArrowheads="1"/>
            </p:cNvPicPr>
            <p:nvPr/>
          </p:nvPicPr>
          <p:blipFill>
            <a:blip r:embed="rId2"/>
            <a:srcRect/>
            <a:stretch>
              <a:fillRect/>
            </a:stretch>
          </p:blipFill>
          <p:spPr bwMode="auto">
            <a:xfrm>
              <a:off x="4926105" y="4331360"/>
              <a:ext cx="553569" cy="1095275"/>
            </a:xfrm>
            <a:prstGeom prst="rect">
              <a:avLst/>
            </a:prstGeom>
            <a:noFill/>
          </p:spPr>
        </p:pic>
        <p:sp>
          <p:nvSpPr>
            <p:cNvPr id="6" name="TextBox 5"/>
            <p:cNvSpPr txBox="1"/>
            <p:nvPr/>
          </p:nvSpPr>
          <p:spPr>
            <a:xfrm>
              <a:off x="3249706" y="3666565"/>
              <a:ext cx="2037737" cy="646331"/>
            </a:xfrm>
            <a:prstGeom prst="rect">
              <a:avLst/>
            </a:prstGeom>
            <a:noFill/>
          </p:spPr>
          <p:txBody>
            <a:bodyPr wrap="none" rtlCol="0">
              <a:spAutoFit/>
            </a:bodyPr>
            <a:lstStyle/>
            <a:p>
              <a:r>
                <a:rPr lang="zh-CN" altLang="en-US" sz="3600" b="1" dirty="0" smtClean="0">
                  <a:solidFill>
                    <a:schemeClr val="accent1">
                      <a:lumMod val="75000"/>
                    </a:schemeClr>
                  </a:solidFill>
                  <a:effectLst>
                    <a:outerShdw blurRad="38100" dist="38100" dir="2700000" algn="tl">
                      <a:srgbClr val="000000">
                        <a:alpha val="43137"/>
                      </a:srgbClr>
                    </a:outerShdw>
                  </a:effectLst>
                </a:rPr>
                <a:t>并行计算</a:t>
              </a:r>
              <a:endParaRPr lang="en-US" sz="3600" b="1" dirty="0">
                <a:solidFill>
                  <a:schemeClr val="accent1">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3164542" y="5356412"/>
              <a:ext cx="3841376" cy="830997"/>
            </a:xfrm>
            <a:prstGeom prst="rect">
              <a:avLst/>
            </a:prstGeom>
            <a:noFill/>
          </p:spPr>
          <p:txBody>
            <a:bodyPr wrap="square" rtlCol="0">
              <a:spAutoFit/>
            </a:bodyPr>
            <a:lstStyle/>
            <a:p>
              <a:pPr algn="ctr"/>
              <a:r>
                <a:rPr lang="zh-CN" altLang="en-US" sz="2400" i="1" dirty="0" smtClean="0">
                  <a:solidFill>
                    <a:schemeClr val="accent1">
                      <a:lumMod val="75000"/>
                    </a:schemeClr>
                  </a:solidFill>
                </a:rPr>
                <a:t>任务并行库</a:t>
              </a:r>
              <a:endParaRPr lang="en-US" sz="2400" i="1" dirty="0" smtClean="0">
                <a:solidFill>
                  <a:schemeClr val="accent1">
                    <a:lumMod val="75000"/>
                  </a:schemeClr>
                </a:solidFill>
              </a:endParaRPr>
            </a:p>
            <a:p>
              <a:pPr algn="ctr"/>
              <a:r>
                <a:rPr lang="zh-CN" altLang="en-US" sz="2400" i="1" dirty="0" smtClean="0">
                  <a:solidFill>
                    <a:schemeClr val="accent1">
                      <a:lumMod val="75000"/>
                    </a:schemeClr>
                  </a:solidFill>
                </a:rPr>
                <a:t>并行</a:t>
              </a:r>
              <a:r>
                <a:rPr lang="en-US" sz="2400" i="1" dirty="0" smtClean="0">
                  <a:solidFill>
                    <a:schemeClr val="accent1">
                      <a:lumMod val="75000"/>
                    </a:schemeClr>
                  </a:solidFill>
                </a:rPr>
                <a:t> LINQ</a:t>
              </a:r>
            </a:p>
          </p:txBody>
        </p:sp>
        <p:pic>
          <p:nvPicPr>
            <p:cNvPr id="8" name="Picture 23" descr="C:\Users\jasolson\AppData\Local\Microsoft\Windows\Temporary Internet Files\Content.IE5\VUWZV3BO\MCj04352420000[1].png"/>
            <p:cNvPicPr>
              <a:picLocks noChangeAspect="1" noChangeArrowheads="1"/>
            </p:cNvPicPr>
            <p:nvPr/>
          </p:nvPicPr>
          <p:blipFill>
            <a:blip r:embed="rId2"/>
            <a:srcRect/>
            <a:stretch>
              <a:fillRect/>
            </a:stretch>
          </p:blipFill>
          <p:spPr bwMode="auto">
            <a:xfrm>
              <a:off x="4531658" y="4340325"/>
              <a:ext cx="553569" cy="1095275"/>
            </a:xfrm>
            <a:prstGeom prst="rect">
              <a:avLst/>
            </a:prstGeom>
            <a:noFill/>
          </p:spPr>
        </p:pic>
      </p:grpSp>
      <p:grpSp>
        <p:nvGrpSpPr>
          <p:cNvPr id="4" name="Group 15"/>
          <p:cNvGrpSpPr/>
          <p:nvPr/>
        </p:nvGrpSpPr>
        <p:grpSpPr>
          <a:xfrm>
            <a:off x="4930588" y="963707"/>
            <a:ext cx="3863788" cy="2520844"/>
            <a:chOff x="4930588" y="1125071"/>
            <a:chExt cx="3863788" cy="2520844"/>
          </a:xfrm>
        </p:grpSpPr>
        <p:pic>
          <p:nvPicPr>
            <p:cNvPr id="2050" name="Picture 2" descr="C:\Users\jasolson\AppData\Local\Microsoft\Windows\Temporary Internet Files\Content.IE5\QLV25OOL\MCj04338510000[1].png"/>
            <p:cNvPicPr>
              <a:picLocks noChangeAspect="1" noChangeArrowheads="1"/>
            </p:cNvPicPr>
            <p:nvPr/>
          </p:nvPicPr>
          <p:blipFill>
            <a:blip r:embed="rId3"/>
            <a:srcRect/>
            <a:stretch>
              <a:fillRect/>
            </a:stretch>
          </p:blipFill>
          <p:spPr bwMode="auto">
            <a:xfrm>
              <a:off x="6548343" y="1842246"/>
              <a:ext cx="780303" cy="780303"/>
            </a:xfrm>
            <a:prstGeom prst="rect">
              <a:avLst/>
            </a:prstGeom>
            <a:noFill/>
          </p:spPr>
        </p:pic>
        <p:grpSp>
          <p:nvGrpSpPr>
            <p:cNvPr id="9" name="Group 9"/>
            <p:cNvGrpSpPr/>
            <p:nvPr/>
          </p:nvGrpSpPr>
          <p:grpSpPr>
            <a:xfrm>
              <a:off x="4930588" y="1125071"/>
              <a:ext cx="3863788" cy="2520844"/>
              <a:chOff x="3164542" y="3666565"/>
              <a:chExt cx="3863788" cy="2520844"/>
            </a:xfrm>
          </p:grpSpPr>
          <p:sp>
            <p:nvSpPr>
              <p:cNvPr id="12" name="TextBox 11"/>
              <p:cNvSpPr txBox="1"/>
              <p:nvPr/>
            </p:nvSpPr>
            <p:spPr>
              <a:xfrm>
                <a:off x="3249706" y="3666565"/>
                <a:ext cx="3778624" cy="646331"/>
              </a:xfrm>
              <a:prstGeom prst="rect">
                <a:avLst/>
              </a:prstGeom>
              <a:noFill/>
            </p:spPr>
            <p:txBody>
              <a:bodyPr wrap="square" rtlCol="0">
                <a:spAutoFit/>
              </a:bodyPr>
              <a:lstStyle/>
              <a:p>
                <a:pPr algn="ctr"/>
                <a:r>
                  <a:rPr lang="zh-CN" altLang="en-US" sz="3600" b="1" dirty="0" smtClean="0">
                    <a:solidFill>
                      <a:schemeClr val="accent1">
                        <a:lumMod val="75000"/>
                      </a:schemeClr>
                    </a:solidFill>
                    <a:effectLst>
                      <a:outerShdw blurRad="38100" dist="38100" dir="2700000" algn="tl">
                        <a:srgbClr val="000000">
                          <a:alpha val="43137"/>
                        </a:srgbClr>
                      </a:outerShdw>
                    </a:effectLst>
                  </a:rPr>
                  <a:t>数据访问</a:t>
                </a:r>
                <a:endParaRPr lang="en-US" sz="3600" b="1" dirty="0">
                  <a:solidFill>
                    <a:schemeClr val="accent1">
                      <a:lumMod val="75000"/>
                    </a:schemeClr>
                  </a:solidFill>
                  <a:effectLst>
                    <a:outerShdw blurRad="38100" dist="38100" dir="2700000" algn="tl">
                      <a:srgbClr val="000000">
                        <a:alpha val="43137"/>
                      </a:srgbClr>
                    </a:outerShdw>
                  </a:effectLst>
                </a:endParaRPr>
              </a:p>
            </p:txBody>
          </p:sp>
          <p:sp>
            <p:nvSpPr>
              <p:cNvPr id="13" name="TextBox 12"/>
              <p:cNvSpPr txBox="1"/>
              <p:nvPr/>
            </p:nvSpPr>
            <p:spPr>
              <a:xfrm>
                <a:off x="3164542" y="5356412"/>
                <a:ext cx="3841376" cy="830997"/>
              </a:xfrm>
              <a:prstGeom prst="rect">
                <a:avLst/>
              </a:prstGeom>
              <a:noFill/>
            </p:spPr>
            <p:txBody>
              <a:bodyPr wrap="square" rtlCol="0">
                <a:spAutoFit/>
              </a:bodyPr>
              <a:lstStyle/>
              <a:p>
                <a:pPr algn="ctr"/>
                <a:r>
                  <a:rPr lang="en-US" sz="2400" i="1" dirty="0" smtClean="0">
                    <a:solidFill>
                      <a:schemeClr val="accent1">
                        <a:lumMod val="75000"/>
                      </a:schemeClr>
                    </a:solidFill>
                  </a:rPr>
                  <a:t>Entity Framework 4</a:t>
                </a:r>
              </a:p>
              <a:p>
                <a:pPr algn="ctr"/>
                <a:r>
                  <a:rPr lang="en-US" sz="2400" i="1" dirty="0" smtClean="0">
                    <a:solidFill>
                      <a:schemeClr val="accent1">
                        <a:lumMod val="75000"/>
                      </a:schemeClr>
                    </a:solidFill>
                  </a:rPr>
                  <a:t>Data Services 1.5</a:t>
                </a:r>
              </a:p>
            </p:txBody>
          </p:sp>
        </p:grpSp>
      </p:grpSp>
      <p:grpSp>
        <p:nvGrpSpPr>
          <p:cNvPr id="10" name="Group 21"/>
          <p:cNvGrpSpPr/>
          <p:nvPr/>
        </p:nvGrpSpPr>
        <p:grpSpPr>
          <a:xfrm>
            <a:off x="2649070" y="3630707"/>
            <a:ext cx="3863788" cy="2580895"/>
            <a:chOff x="2649070" y="3711389"/>
            <a:chExt cx="3863788" cy="2580895"/>
          </a:xfrm>
        </p:grpSpPr>
        <p:pic>
          <p:nvPicPr>
            <p:cNvPr id="2051" name="Picture 3" descr="C:\Users\jasolson\AppData\Local\Microsoft\Windows\Temporary Internet Files\Content.IE5\VUWZV3BO\MCj01965180000[1].wmf"/>
            <p:cNvPicPr>
              <a:picLocks noChangeAspect="1" noChangeArrowheads="1"/>
            </p:cNvPicPr>
            <p:nvPr/>
          </p:nvPicPr>
          <p:blipFill>
            <a:blip r:embed="rId4"/>
            <a:srcRect/>
            <a:stretch>
              <a:fillRect/>
            </a:stretch>
          </p:blipFill>
          <p:spPr bwMode="auto">
            <a:xfrm>
              <a:off x="4168589" y="4302556"/>
              <a:ext cx="888347" cy="816104"/>
            </a:xfrm>
            <a:prstGeom prst="rect">
              <a:avLst/>
            </a:prstGeom>
            <a:noFill/>
          </p:spPr>
        </p:pic>
        <p:grpSp>
          <p:nvGrpSpPr>
            <p:cNvPr id="11" name="Group 9"/>
            <p:cNvGrpSpPr/>
            <p:nvPr/>
          </p:nvGrpSpPr>
          <p:grpSpPr>
            <a:xfrm>
              <a:off x="2649070" y="3711389"/>
              <a:ext cx="3863788" cy="2580895"/>
              <a:chOff x="3164542" y="3666565"/>
              <a:chExt cx="3863788" cy="2580895"/>
            </a:xfrm>
          </p:grpSpPr>
          <p:sp>
            <p:nvSpPr>
              <p:cNvPr id="20" name="TextBox 19"/>
              <p:cNvSpPr txBox="1"/>
              <p:nvPr/>
            </p:nvSpPr>
            <p:spPr>
              <a:xfrm>
                <a:off x="3249706" y="3666565"/>
                <a:ext cx="3778624" cy="646331"/>
              </a:xfrm>
              <a:prstGeom prst="rect">
                <a:avLst/>
              </a:prstGeom>
              <a:noFill/>
            </p:spPr>
            <p:txBody>
              <a:bodyPr wrap="square" rtlCol="0">
                <a:spAutoFit/>
              </a:bodyPr>
              <a:lstStyle/>
              <a:p>
                <a:pPr algn="ctr"/>
                <a:r>
                  <a:rPr lang="zh-CN" altLang="en-US" sz="3600" b="1" dirty="0" smtClean="0">
                    <a:solidFill>
                      <a:schemeClr val="accent1">
                        <a:lumMod val="75000"/>
                      </a:schemeClr>
                    </a:solidFill>
                    <a:effectLst>
                      <a:outerShdw blurRad="38100" dist="38100" dir="2700000" algn="tl">
                        <a:srgbClr val="000000">
                          <a:alpha val="43137"/>
                        </a:srgbClr>
                      </a:outerShdw>
                    </a:effectLst>
                  </a:rPr>
                  <a:t>运行时</a:t>
                </a:r>
                <a:endParaRPr lang="en-US" sz="3600" b="1" dirty="0">
                  <a:solidFill>
                    <a:schemeClr val="accent1">
                      <a:lumMod val="75000"/>
                    </a:schemeClr>
                  </a:solidFill>
                  <a:effectLst>
                    <a:outerShdw blurRad="38100" dist="38100" dir="2700000" algn="tl">
                      <a:srgbClr val="000000">
                        <a:alpha val="43137"/>
                      </a:srgbClr>
                    </a:outerShdw>
                  </a:effectLst>
                </a:endParaRPr>
              </a:p>
            </p:txBody>
          </p:sp>
          <p:sp>
            <p:nvSpPr>
              <p:cNvPr id="21" name="TextBox 20"/>
              <p:cNvSpPr txBox="1"/>
              <p:nvPr/>
            </p:nvSpPr>
            <p:spPr>
              <a:xfrm>
                <a:off x="3164542" y="5047131"/>
                <a:ext cx="3841376" cy="1200329"/>
              </a:xfrm>
              <a:prstGeom prst="rect">
                <a:avLst/>
              </a:prstGeom>
              <a:noFill/>
            </p:spPr>
            <p:txBody>
              <a:bodyPr wrap="square" rtlCol="0">
                <a:spAutoFit/>
              </a:bodyPr>
              <a:lstStyle/>
              <a:p>
                <a:pPr algn="ctr"/>
                <a:r>
                  <a:rPr lang="en-US" sz="2400" i="1" dirty="0" smtClean="0">
                    <a:solidFill>
                      <a:schemeClr val="accent1">
                        <a:lumMod val="75000"/>
                      </a:schemeClr>
                    </a:solidFill>
                  </a:rPr>
                  <a:t>DLR Integration</a:t>
                </a:r>
              </a:p>
              <a:p>
                <a:pPr algn="ctr"/>
                <a:r>
                  <a:rPr lang="en-US" sz="2400" i="1" dirty="0" smtClean="0">
                    <a:solidFill>
                      <a:schemeClr val="accent1">
                        <a:lumMod val="75000"/>
                      </a:schemeClr>
                    </a:solidFill>
                  </a:rPr>
                  <a:t>Type Equivalence</a:t>
                </a:r>
              </a:p>
              <a:p>
                <a:pPr algn="ctr"/>
                <a:r>
                  <a:rPr lang="en-US" sz="2400" i="1" dirty="0" smtClean="0">
                    <a:solidFill>
                      <a:schemeClr val="accent1">
                        <a:lumMod val="75000"/>
                      </a:schemeClr>
                    </a:solidFill>
                  </a:rPr>
                  <a:t>In-Process </a:t>
                </a:r>
                <a:r>
                  <a:rPr lang="en-US" sz="2400" i="1" dirty="0" err="1" smtClean="0">
                    <a:solidFill>
                      <a:schemeClr val="accent1">
                        <a:lumMod val="75000"/>
                      </a:schemeClr>
                    </a:solidFill>
                  </a:rPr>
                  <a:t>SxS</a:t>
                </a:r>
                <a:endParaRPr lang="en-US" sz="2400" i="1" dirty="0" smtClean="0">
                  <a:solidFill>
                    <a:schemeClr val="accent1">
                      <a:lumMod val="75000"/>
                    </a:schemeClr>
                  </a:solidFill>
                </a:endParaRPr>
              </a:p>
            </p:txBody>
          </p:sp>
        </p:grpSp>
      </p:gr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3998"/>
          </a:xfrm>
        </p:spPr>
        <p:txBody>
          <a:bodyPr anchor="t"/>
          <a:lstStyle/>
          <a:p>
            <a:pPr algn="l"/>
            <a:r>
              <a:rPr lang="en-US" sz="4000" b="0" dirty="0" smtClean="0"/>
              <a:t>Web Forms 4 – </a:t>
            </a:r>
            <a:r>
              <a:rPr lang="zh-CN" altLang="en-US" sz="4000" b="0" dirty="0" smtClean="0"/>
              <a:t>客户端</a:t>
            </a:r>
            <a:r>
              <a:rPr lang="en-US" sz="4000" b="0" dirty="0" smtClean="0"/>
              <a:t> ID</a:t>
            </a:r>
            <a:endParaRPr lang="en-US" sz="4000" b="0" dirty="0"/>
          </a:p>
        </p:txBody>
      </p:sp>
      <p:sp>
        <p:nvSpPr>
          <p:cNvPr id="13" name="Rectangle 12"/>
          <p:cNvSpPr/>
          <p:nvPr/>
        </p:nvSpPr>
        <p:spPr bwMode="auto">
          <a:xfrm>
            <a:off x="609600" y="1295400"/>
            <a:ext cx="4953000" cy="31242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1) </a:t>
            </a:r>
            <a:r>
              <a:rPr kumimoji="0" lang="zh-CN" alt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用户控制（无 </a:t>
            </a:r>
            <a:r>
              <a:rPr kumimoji="0" lang="en-US" altLang="zh-CN" sz="2200" b="0" i="0" u="none" strike="noStrike" kern="0" cap="none" spc="0" normalizeH="0" baseline="0" noProof="0" dirty="0" smtClean="0">
                <a:ln>
                  <a:noFill/>
                </a:ln>
                <a:solidFill>
                  <a:srgbClr val="FFFFFF"/>
                </a:solidFill>
                <a:effectLst/>
                <a:uLnTx/>
                <a:uFillTx/>
                <a:latin typeface="Tahoma" pitchFamily="34" charset="0"/>
                <a:ea typeface="+mn-ea"/>
                <a:cs typeface="+mn-cs"/>
              </a:rPr>
              <a:t>ID</a:t>
            </a:r>
            <a:r>
              <a:rPr kumimoji="0" lang="zh-CN" alt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a:t>
            </a:r>
            <a:endParaRPr kumimoji="0" lang="en-US" sz="2200" b="0" i="0" u="none" strike="noStrike" kern="0" cap="none" spc="0" normalizeH="0" baseline="0" noProof="0" dirty="0" smtClean="0">
              <a:ln>
                <a:noFill/>
              </a:ln>
              <a:solidFill>
                <a:srgbClr val="FFFFFF"/>
              </a:solidFill>
              <a:effectLst/>
              <a:uLnTx/>
              <a:uFillTx/>
              <a:latin typeface="Tahoma" pitchFamily="34" charset="0"/>
              <a:ea typeface="+mn-ea"/>
              <a:cs typeface="+mn-cs"/>
            </a:endParaRPr>
          </a:p>
        </p:txBody>
      </p:sp>
      <p:sp>
        <p:nvSpPr>
          <p:cNvPr id="14" name="Rectangle 13"/>
          <p:cNvSpPr/>
          <p:nvPr/>
        </p:nvSpPr>
        <p:spPr bwMode="auto">
          <a:xfrm>
            <a:off x="914400" y="1905000"/>
            <a:ext cx="4343400" cy="2286000"/>
          </a:xfrm>
          <a:prstGeom prst="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DF8045">
                <a:satMod val="300000"/>
              </a:srgbClr>
            </a:contourClr>
          </a:sp3d>
        </p:spPr>
        <p:txBody>
          <a:bodyPr vert="horz" wrap="none" lIns="91440" tIns="45720" rIns="91440" bIns="45720" numCol="1" rtlCol="0"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2) </a:t>
            </a:r>
            <a:r>
              <a:rPr kumimoji="0" lang="zh-CN" alt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用户控制 </a:t>
            </a:r>
            <a:r>
              <a:rPr kumimoji="0" 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(“HeaderForm”)</a:t>
            </a:r>
          </a:p>
        </p:txBody>
      </p:sp>
      <p:sp>
        <p:nvSpPr>
          <p:cNvPr id="15" name="TextBox 14"/>
          <p:cNvSpPr txBox="1"/>
          <p:nvPr/>
        </p:nvSpPr>
        <p:spPr>
          <a:xfrm>
            <a:off x="5750859" y="2509537"/>
            <a:ext cx="3393141" cy="52322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2800" b="0" i="1" u="none" strike="noStrike" kern="0" cap="none" spc="0" normalizeH="0" baseline="0" noProof="0" dirty="0" smtClean="0">
                <a:ln>
                  <a:noFill/>
                </a:ln>
                <a:solidFill>
                  <a:srgbClr val="DF8045">
                    <a:lumMod val="40000"/>
                    <a:lumOff val="60000"/>
                  </a:srgbClr>
                </a:solidFill>
                <a:effectLst/>
                <a:uLnTx/>
                <a:uFillTx/>
              </a:rPr>
              <a:t>控制层次</a:t>
            </a:r>
            <a:endParaRPr kumimoji="0" lang="en-US" sz="2800" b="0" i="1" u="none" strike="noStrike" kern="0" cap="none" spc="0" normalizeH="0" baseline="0" noProof="0" dirty="0">
              <a:ln>
                <a:noFill/>
              </a:ln>
              <a:solidFill>
                <a:srgbClr val="DF8045">
                  <a:lumMod val="40000"/>
                  <a:lumOff val="60000"/>
                </a:srgbClr>
              </a:solidFill>
              <a:effectLst/>
              <a:uLnTx/>
              <a:uFillTx/>
            </a:endParaRPr>
          </a:p>
        </p:txBody>
      </p:sp>
      <p:sp>
        <p:nvSpPr>
          <p:cNvPr id="16" name="Rectangle 15"/>
          <p:cNvSpPr/>
          <p:nvPr/>
        </p:nvSpPr>
        <p:spPr bwMode="auto">
          <a:xfrm>
            <a:off x="1219200" y="2590800"/>
            <a:ext cx="3733800" cy="1295400"/>
          </a:xfrm>
          <a:prstGeom prst="rect">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3) </a:t>
            </a:r>
            <a:r>
              <a:rPr kumimoji="0" lang="zh-CN" alt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下拉列表 </a:t>
            </a:r>
            <a:r>
              <a:rPr kumimoji="0" lang="en-US" sz="2200" b="0" i="0" u="none" strike="noStrike" kern="0" cap="none" spc="0" normalizeH="0" baseline="0" noProof="0" dirty="0" smtClean="0">
                <a:ln>
                  <a:noFill/>
                </a:ln>
                <a:solidFill>
                  <a:srgbClr val="FFFFFF"/>
                </a:solidFill>
                <a:effectLst/>
                <a:uLnTx/>
                <a:uFillTx/>
                <a:latin typeface="Tahoma" pitchFamily="34" charset="0"/>
                <a:ea typeface="+mn-ea"/>
                <a:cs typeface="+mn-cs"/>
              </a:rPr>
              <a:t>(“States”)</a:t>
            </a:r>
          </a:p>
        </p:txBody>
      </p:sp>
      <p:sp>
        <p:nvSpPr>
          <p:cNvPr id="17" name="TextBox 16"/>
          <p:cNvSpPr txBox="1"/>
          <p:nvPr/>
        </p:nvSpPr>
        <p:spPr>
          <a:xfrm>
            <a:off x="1192307" y="4494945"/>
            <a:ext cx="4241867" cy="1569660"/>
          </a:xfrm>
          <a:prstGeom prst="rect">
            <a:avLst/>
          </a:prstGeom>
          <a:noFill/>
        </p:spPr>
        <p:txBody>
          <a:bodyPr wrap="non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zh-CN" altLang="en-US" sz="2400" b="0" i="0" u="sng" strike="noStrike" kern="0" cap="none" spc="0" normalizeH="0" baseline="0" noProof="0" dirty="0" smtClean="0">
                <a:ln>
                  <a:noFill/>
                </a:ln>
                <a:solidFill>
                  <a:schemeClr val="bg1"/>
                </a:solidFill>
                <a:effectLst/>
                <a:uLnTx/>
                <a:uFillTx/>
              </a:rPr>
              <a:t>得到的客户端 </a:t>
            </a:r>
            <a:r>
              <a:rPr kumimoji="0" lang="en-US" sz="2400" b="0" i="0" u="sng" strike="noStrike" kern="0" cap="none" spc="0" normalizeH="0" baseline="0" noProof="0" dirty="0" smtClean="0">
                <a:ln>
                  <a:noFill/>
                </a:ln>
                <a:solidFill>
                  <a:schemeClr val="bg1"/>
                </a:solidFill>
                <a:effectLst/>
                <a:uLnTx/>
                <a:uFillTx/>
              </a:rPr>
              <a:t>ID</a:t>
            </a:r>
            <a:r>
              <a:rPr kumimoji="0" lang="zh-CN" altLang="en-US" sz="2400" b="0" i="0" u="sng" strike="noStrike" kern="0" cap="none" spc="0" normalizeH="0" baseline="0" noProof="0" dirty="0" smtClean="0">
                <a:ln>
                  <a:noFill/>
                </a:ln>
                <a:solidFill>
                  <a:schemeClr val="bg1"/>
                </a:solidFill>
                <a:effectLst/>
                <a:uLnTx/>
                <a:uFillTx/>
              </a:rPr>
              <a:t>：</a:t>
            </a:r>
            <a:endParaRPr kumimoji="0" lang="en-US" sz="2400" b="0" i="0" u="sng" strike="noStrike" kern="0" cap="none" spc="0" normalizeH="0" baseline="0" noProof="0" dirty="0" smtClean="0">
              <a:ln>
                <a:noFill/>
              </a:ln>
              <a:solidFill>
                <a:schemeClr val="bg1"/>
              </a:solidFill>
              <a:effectLst/>
              <a:uLnTx/>
              <a:uFillTx/>
            </a:endParaRPr>
          </a:p>
          <a:p>
            <a:pPr marL="457200" marR="0" lvl="0" indent="-457200" algn="l" defTabSz="91440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0" cap="none" spc="0" normalizeH="0" baseline="0" noProof="0" dirty="0" smtClean="0">
                <a:ln>
                  <a:noFill/>
                </a:ln>
                <a:solidFill>
                  <a:schemeClr val="bg1"/>
                </a:solidFill>
                <a:effectLst/>
                <a:uLnTx/>
                <a:uFillTx/>
              </a:rPr>
              <a:t>ctl00</a:t>
            </a:r>
          </a:p>
          <a:p>
            <a:pPr marL="457200" marR="0" lvl="0" indent="-457200" algn="l" defTabSz="91440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0" cap="none" spc="0" normalizeH="0" baseline="0" noProof="0" dirty="0" smtClean="0">
                <a:ln>
                  <a:noFill/>
                </a:ln>
                <a:solidFill>
                  <a:schemeClr val="bg1"/>
                </a:solidFill>
                <a:effectLst/>
                <a:uLnTx/>
                <a:uFillTx/>
              </a:rPr>
              <a:t>ctl00_HeaderForm</a:t>
            </a:r>
          </a:p>
          <a:p>
            <a:pPr marL="457200" marR="0" lvl="0" indent="-457200" algn="l" defTabSz="914400" eaLnBrk="1" fontAlgn="auto" latinLnBrk="0" hangingPunct="1">
              <a:lnSpc>
                <a:spcPct val="100000"/>
              </a:lnSpc>
              <a:spcBef>
                <a:spcPts val="0"/>
              </a:spcBef>
              <a:spcAft>
                <a:spcPts val="0"/>
              </a:spcAft>
              <a:buClrTx/>
              <a:buSzTx/>
              <a:buFontTx/>
              <a:buAutoNum type="arabicParenR"/>
              <a:tabLst/>
              <a:defRPr/>
            </a:pPr>
            <a:r>
              <a:rPr kumimoji="0" lang="en-US" sz="2400" b="0" i="0" u="none" strike="noStrike" kern="0" cap="none" spc="0" normalizeH="0" baseline="0" noProof="0" dirty="0" smtClean="0">
                <a:ln>
                  <a:noFill/>
                </a:ln>
                <a:solidFill>
                  <a:schemeClr val="bg1"/>
                </a:solidFill>
                <a:effectLst/>
                <a:uLnTx/>
                <a:uFillTx/>
              </a:rPr>
              <a:t>ctl00_HeaderForm_States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53998"/>
          </a:xfrm>
        </p:spPr>
        <p:txBody>
          <a:bodyPr anchor="t"/>
          <a:lstStyle/>
          <a:p>
            <a:pPr algn="l"/>
            <a:r>
              <a:rPr lang="en-US" sz="4000" b="0" dirty="0" smtClean="0"/>
              <a:t>Web Forms 4 – </a:t>
            </a:r>
            <a:r>
              <a:rPr lang="zh-CN" altLang="en-US" sz="4000" b="0" dirty="0" smtClean="0"/>
              <a:t>路由</a:t>
            </a:r>
            <a:endParaRPr lang="en-US" sz="4000" b="0" dirty="0"/>
          </a:p>
        </p:txBody>
      </p:sp>
      <p:sp>
        <p:nvSpPr>
          <p:cNvPr id="14" name="Right Arrow 13"/>
          <p:cNvSpPr/>
          <p:nvPr/>
        </p:nvSpPr>
        <p:spPr bwMode="auto">
          <a:xfrm>
            <a:off x="1869141" y="1452282"/>
            <a:ext cx="1752600" cy="1066800"/>
          </a:xfrm>
          <a:prstGeom prst="rightArrow">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600" b="0" i="0" u="sng" strike="noStrike" kern="0" cap="none" spc="0" normalizeH="0" baseline="0" noProof="0" dirty="0" smtClean="0">
                <a:ln>
                  <a:noFill/>
                </a:ln>
                <a:solidFill>
                  <a:srgbClr val="000000"/>
                </a:solidFill>
                <a:effectLst/>
                <a:uLnTx/>
                <a:uFillTx/>
                <a:latin typeface="Tahoma" pitchFamily="34" charset="0"/>
                <a:ea typeface="+mn-ea"/>
                <a:cs typeface="+mn-cs"/>
              </a:rPr>
              <a:t>请求：</a:t>
            </a:r>
            <a:endParaRPr kumimoji="0" lang="en-US" sz="1600" b="0" i="0" u="sng" strike="noStrike" kern="0" cap="none" spc="0" normalizeH="0" baseline="0" noProof="0" dirty="0" smtClean="0">
              <a:ln>
                <a:noFill/>
              </a:ln>
              <a:solidFill>
                <a:srgbClr val="000000"/>
              </a:solidFill>
              <a:effectLst/>
              <a:uLnTx/>
              <a:uFillTx/>
              <a:latin typeface="Tahoma"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1600" kern="0" dirty="0" smtClean="0">
                <a:solidFill>
                  <a:srgbClr val="FFFFFF"/>
                </a:solidFill>
                <a:latin typeface="Calibri"/>
              </a:rPr>
              <a:t>产品</a:t>
            </a:r>
            <a:r>
              <a:rPr kumimoji="0" lang="en-US" sz="1600" b="0" i="0" u="none" strike="noStrike" kern="0" cap="none" spc="0" normalizeH="0" baseline="0" noProof="0" dirty="0" smtClean="0">
                <a:ln>
                  <a:noFill/>
                </a:ln>
                <a:solidFill>
                  <a:srgbClr val="FFFFFF"/>
                </a:solidFill>
                <a:effectLst/>
                <a:uLnTx/>
                <a:uFillTx/>
                <a:latin typeface="Calibri"/>
                <a:ea typeface="+mn-ea"/>
                <a:cs typeface="+mn-cs"/>
              </a:rPr>
              <a:t>/Bikes</a:t>
            </a:r>
            <a:endParaRPr kumimoji="0" lang="en-US" sz="1600" b="0" i="0" u="none" strike="noStrike" kern="0" cap="none" spc="0" normalizeH="0" baseline="0" noProof="0" dirty="0" smtClean="0">
              <a:ln>
                <a:noFill/>
              </a:ln>
              <a:solidFill>
                <a:srgbClr val="000000"/>
              </a:solidFill>
              <a:effectLst/>
              <a:uLnTx/>
              <a:uFillTx/>
              <a:latin typeface="Tahoma" pitchFamily="34" charset="0"/>
              <a:ea typeface="+mn-ea"/>
              <a:cs typeface="+mn-cs"/>
            </a:endParaRPr>
          </a:p>
        </p:txBody>
      </p:sp>
      <p:sp>
        <p:nvSpPr>
          <p:cNvPr id="15" name="Rectangle 14"/>
          <p:cNvSpPr/>
          <p:nvPr/>
        </p:nvSpPr>
        <p:spPr bwMode="auto">
          <a:xfrm>
            <a:off x="4002741" y="1376082"/>
            <a:ext cx="3124200" cy="1219200"/>
          </a:xfrm>
          <a:prstGeom prst="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Tahoma" pitchFamily="34" charset="0"/>
                <a:ea typeface="+mn-ea"/>
                <a:cs typeface="+mn-cs"/>
              </a:rPr>
              <a:t>ASP.NET </a:t>
            </a:r>
            <a:r>
              <a:rPr kumimoji="0" lang="zh-CN" altLang="en-US" sz="1600" b="1" i="0" u="none" strike="noStrike" kern="0" cap="none" spc="0" normalizeH="0" baseline="0" noProof="0" dirty="0" smtClean="0">
                <a:ln>
                  <a:noFill/>
                </a:ln>
                <a:solidFill>
                  <a:srgbClr val="FFFFFF"/>
                </a:solidFill>
                <a:effectLst/>
                <a:uLnTx/>
                <a:uFillTx/>
                <a:latin typeface="Tahoma" pitchFamily="34" charset="0"/>
                <a:ea typeface="+mn-ea"/>
                <a:cs typeface="+mn-cs"/>
              </a:rPr>
              <a:t>路由</a:t>
            </a:r>
            <a:endParaRPr kumimoji="0" lang="en-US" sz="1600" b="1" i="0" u="none" strike="noStrike" kern="0" cap="none" spc="0" normalizeH="0" baseline="0" noProof="0" dirty="0" smtClean="0">
              <a:ln>
                <a:noFill/>
              </a:ln>
              <a:solidFill>
                <a:srgbClr val="FFFFFF"/>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sng" strike="noStrike" kern="0" cap="none" spc="0" normalizeH="0" baseline="0" noProof="0" dirty="0" smtClean="0">
                <a:ln>
                  <a:noFill/>
                </a:ln>
                <a:solidFill>
                  <a:srgbClr val="FFFFFF"/>
                </a:solidFill>
                <a:effectLst/>
                <a:uLnTx/>
                <a:uFillTx/>
                <a:latin typeface="Tahoma" pitchFamily="34" charset="0"/>
                <a:ea typeface="+mn-ea"/>
                <a:cs typeface="+mn-cs"/>
              </a:rPr>
              <a:t>路由：</a:t>
            </a:r>
            <a:endParaRPr kumimoji="0" lang="en-US" sz="1600" b="0" i="0" u="sng" strike="noStrike" kern="0" cap="none" spc="0" normalizeH="0" baseline="0" noProof="0" dirty="0" smtClean="0">
              <a:ln>
                <a:noFill/>
              </a:ln>
              <a:solidFill>
                <a:srgbClr val="FFFFFF"/>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a:ea typeface="+mn-ea"/>
                <a:cs typeface="+mn-cs"/>
              </a:rPr>
              <a:t>Product/{name} -&gt; Product.aspx</a:t>
            </a:r>
            <a:endParaRPr kumimoji="0" lang="en-US" sz="1600" b="0" i="0" u="none" strike="noStrike" kern="0" cap="none" spc="0" normalizeH="0" baseline="0" noProof="0" dirty="0" smtClean="0">
              <a:ln>
                <a:noFill/>
              </a:ln>
              <a:solidFill>
                <a:srgbClr val="FFFFFF"/>
              </a:solidFill>
              <a:effectLst/>
              <a:uLnTx/>
              <a:uFillTx/>
              <a:latin typeface="Tahoma" pitchFamily="34" charset="0"/>
              <a:ea typeface="+mn-ea"/>
              <a:cs typeface="+mn-cs"/>
            </a:endParaRPr>
          </a:p>
        </p:txBody>
      </p:sp>
      <p:sp>
        <p:nvSpPr>
          <p:cNvPr id="16" name="Rectangle 15"/>
          <p:cNvSpPr/>
          <p:nvPr/>
        </p:nvSpPr>
        <p:spPr bwMode="auto">
          <a:xfrm>
            <a:off x="4002741" y="3814482"/>
            <a:ext cx="3124200" cy="1981200"/>
          </a:xfrm>
          <a:prstGeom prst="rect">
            <a:avLst/>
          </a:prstGeom>
          <a:gradFill rotWithShape="1">
            <a:gsLst>
              <a:gs pos="0">
                <a:srgbClr val="DF8045">
                  <a:shade val="15000"/>
                  <a:satMod val="180000"/>
                </a:srgbClr>
              </a:gs>
              <a:gs pos="50000">
                <a:srgbClr val="DF8045">
                  <a:shade val="45000"/>
                  <a:satMod val="170000"/>
                </a:srgbClr>
              </a:gs>
              <a:gs pos="70000">
                <a:srgbClr val="DF8045">
                  <a:tint val="99000"/>
                  <a:shade val="65000"/>
                  <a:satMod val="155000"/>
                </a:srgbClr>
              </a:gs>
              <a:gs pos="100000">
                <a:srgbClr val="DF8045">
                  <a:tint val="95500"/>
                  <a:shade val="100000"/>
                  <a:satMod val="155000"/>
                </a:srgbClr>
              </a:gs>
            </a:gsLst>
            <a:lin ang="16200000" scaled="0"/>
          </a:gradFill>
          <a:ln w="9525" cap="flat" cmpd="sng" algn="ctr">
            <a:solidFill>
              <a:srgbClr val="DF8045"/>
            </a:solidFill>
            <a:prstDash val="solid"/>
            <a:headEnd type="none" w="med" len="med"/>
            <a:tailEnd type="none" w="med" len="med"/>
          </a:ln>
          <a:effectLst>
            <a:outerShdw blurRad="50800" dist="38100" dir="5400000" rotWithShape="0">
              <a:srgbClr val="000000">
                <a:alpha val="35000"/>
              </a:srgbClr>
            </a:outerShdw>
          </a:effectLst>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smtClean="0">
                <a:ln>
                  <a:noFill/>
                </a:ln>
                <a:solidFill>
                  <a:srgbClr val="FFFFFF"/>
                </a:solidFill>
                <a:effectLst/>
                <a:uLnTx/>
                <a:uFillTx/>
                <a:latin typeface="Tahoma" pitchFamily="34" charset="0"/>
                <a:ea typeface="+mn-ea"/>
                <a:cs typeface="+mn-cs"/>
              </a:rPr>
              <a:t>WebForms </a:t>
            </a:r>
            <a:r>
              <a:rPr kumimoji="0" lang="zh-CN" altLang="en-US" sz="1600" b="1" i="0" u="none" strike="noStrike" kern="0" cap="none" spc="0" normalizeH="0" baseline="0" noProof="0" dirty="0" smtClean="0">
                <a:ln>
                  <a:noFill/>
                </a:ln>
                <a:solidFill>
                  <a:srgbClr val="FFFFFF"/>
                </a:solidFill>
                <a:effectLst/>
                <a:uLnTx/>
                <a:uFillTx/>
                <a:latin typeface="Tahoma" pitchFamily="34" charset="0"/>
                <a:ea typeface="+mn-ea"/>
                <a:cs typeface="+mn-cs"/>
              </a:rPr>
              <a:t>页面</a:t>
            </a:r>
            <a:endParaRPr kumimoji="0" lang="en-US" sz="1600" b="1" i="0" u="none" strike="noStrike" kern="0" cap="none" spc="0" normalizeH="0" baseline="0" noProof="0" dirty="0" smtClean="0">
              <a:ln>
                <a:noFill/>
              </a:ln>
              <a:solidFill>
                <a:srgbClr val="FFFFFF"/>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sng" strike="noStrike" kern="0" cap="none" spc="0" normalizeH="0" baseline="0" noProof="0" dirty="0" smtClean="0">
                <a:ln>
                  <a:noFill/>
                </a:ln>
                <a:solidFill>
                  <a:srgbClr val="FFFFFF"/>
                </a:solidFill>
                <a:effectLst/>
                <a:uLnTx/>
                <a:uFillTx/>
                <a:latin typeface="Tahoma" pitchFamily="34" charset="0"/>
                <a:ea typeface="+mn-ea"/>
                <a:cs typeface="+mn-cs"/>
              </a:rPr>
              <a:t>文件名：</a:t>
            </a:r>
            <a:endParaRPr kumimoji="0" lang="en-US" sz="1600" b="0" i="0" u="sng" strike="noStrike" kern="0" cap="none" spc="0" normalizeH="0" baseline="0" noProof="0" dirty="0" smtClean="0">
              <a:ln>
                <a:noFill/>
              </a:ln>
              <a:solidFill>
                <a:srgbClr val="FFFFFF"/>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Calibri"/>
                <a:ea typeface="+mn-ea"/>
                <a:cs typeface="+mn-cs"/>
              </a:rPr>
              <a:t>Product.aspx</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smtClean="0">
              <a:ln>
                <a:noFill/>
              </a:ln>
              <a:solidFill>
                <a:srgbClr val="FFFFFF"/>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sng" strike="noStrike" kern="0" cap="none" spc="0" normalizeH="0" baseline="0" noProof="0" dirty="0" smtClean="0">
                <a:ln>
                  <a:noFill/>
                </a:ln>
                <a:solidFill>
                  <a:srgbClr val="FFFFFF"/>
                </a:solidFill>
                <a:effectLst/>
                <a:uLnTx/>
                <a:uFillTx/>
                <a:latin typeface="Tahoma" pitchFamily="34" charset="0"/>
                <a:ea typeface="+mn-ea"/>
                <a:cs typeface="+mn-cs"/>
              </a:rPr>
              <a:t>路由值：</a:t>
            </a:r>
            <a:endParaRPr kumimoji="0" lang="en-US" sz="1600" b="0" i="0" u="sng" strike="noStrike" kern="0" cap="none" spc="0" normalizeH="0" baseline="0" noProof="0" dirty="0" smtClean="0">
              <a:ln>
                <a:noFill/>
              </a:ln>
              <a:solidFill>
                <a:srgbClr val="FFFFFF"/>
              </a:solidFill>
              <a:effectLst/>
              <a:uLnTx/>
              <a:uFillTx/>
              <a:latin typeface="Tahoma"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FFFFFF"/>
                </a:solidFill>
                <a:effectLst/>
                <a:uLnTx/>
                <a:uFillTx/>
                <a:latin typeface="Tahoma" pitchFamily="34" charset="0"/>
                <a:ea typeface="+mn-ea"/>
                <a:cs typeface="+mn-cs"/>
              </a:rPr>
              <a:t>Name = “Bikes”</a:t>
            </a:r>
          </a:p>
        </p:txBody>
      </p:sp>
      <p:sp>
        <p:nvSpPr>
          <p:cNvPr id="17" name="Left Arrow 16"/>
          <p:cNvSpPr/>
          <p:nvPr/>
        </p:nvSpPr>
        <p:spPr bwMode="auto">
          <a:xfrm>
            <a:off x="1792941" y="4347882"/>
            <a:ext cx="1828800" cy="1066800"/>
          </a:xfrm>
          <a:prstGeom prst="leftArrow">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0" i="0" u="none" strike="noStrike" kern="0" cap="none" spc="0" normalizeH="0" baseline="0" noProof="0" dirty="0" smtClean="0">
                <a:ln>
                  <a:noFill/>
                </a:ln>
                <a:solidFill>
                  <a:srgbClr val="000000"/>
                </a:solidFill>
                <a:effectLst/>
                <a:uLnTx/>
                <a:uFillTx/>
                <a:latin typeface="Tahoma" pitchFamily="34" charset="0"/>
                <a:ea typeface="+mn-ea"/>
                <a:cs typeface="+mn-cs"/>
              </a:rPr>
              <a:t>响应</a:t>
            </a:r>
            <a:endParaRPr kumimoji="0" lang="en-US" sz="1600" b="0" i="0" u="none" strike="noStrike" kern="0" cap="none" spc="0" normalizeH="0" baseline="0" noProof="0" dirty="0" smtClean="0">
              <a:ln>
                <a:noFill/>
              </a:ln>
              <a:solidFill>
                <a:srgbClr val="000000"/>
              </a:solidFill>
              <a:effectLst/>
              <a:uLnTx/>
              <a:uFillTx/>
              <a:latin typeface="Tahoma" pitchFamily="34" charset="0"/>
              <a:ea typeface="+mn-ea"/>
              <a:cs typeface="+mn-cs"/>
            </a:endParaRPr>
          </a:p>
        </p:txBody>
      </p:sp>
      <p:sp>
        <p:nvSpPr>
          <p:cNvPr id="18" name="Down Arrow 17"/>
          <p:cNvSpPr/>
          <p:nvPr/>
        </p:nvSpPr>
        <p:spPr bwMode="auto">
          <a:xfrm>
            <a:off x="5145741" y="2900082"/>
            <a:ext cx="685800" cy="685800"/>
          </a:xfrm>
          <a:prstGeom prst="downArrow">
            <a:avLst/>
          </a:prstGeom>
          <a:gradFill rotWithShape="1">
            <a:gsLst>
              <a:gs pos="0">
                <a:srgbClr val="2DB557">
                  <a:shade val="15000"/>
                  <a:satMod val="180000"/>
                </a:srgbClr>
              </a:gs>
              <a:gs pos="50000">
                <a:srgbClr val="2DB557">
                  <a:shade val="45000"/>
                  <a:satMod val="170000"/>
                </a:srgbClr>
              </a:gs>
              <a:gs pos="70000">
                <a:srgbClr val="2DB557">
                  <a:tint val="99000"/>
                  <a:shade val="65000"/>
                  <a:satMod val="155000"/>
                </a:srgbClr>
              </a:gs>
              <a:gs pos="100000">
                <a:srgbClr val="2DB557">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DB557">
                <a:satMod val="300000"/>
              </a:srgbClr>
            </a:contourClr>
          </a:sp3d>
        </p:spPr>
        <p:txBody>
          <a:bodyPr vert="horz" wrap="non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200" b="0" i="0" u="none" strike="noStrike" kern="0" cap="none" spc="0" normalizeH="0" baseline="0" noProof="0" smtClean="0">
              <a:ln>
                <a:noFill/>
              </a:ln>
              <a:solidFill>
                <a:srgbClr val="000000"/>
              </a:solidFill>
              <a:effectLst/>
              <a:uLnTx/>
              <a:uFillTx/>
              <a:latin typeface="Tahoma"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363" fontAlgn="auto">
              <a:spcAft>
                <a:spcPts val="0"/>
              </a:spcAft>
              <a:defRPr/>
            </a:pPr>
            <a:r>
              <a:rPr lang="en-US" b="1" dirty="0" smtClean="0"/>
              <a:t>ASP.NET Web Forms 4</a:t>
            </a:r>
            <a:br>
              <a:rPr lang="en-US" b="1" dirty="0" smtClean="0"/>
            </a:br>
            <a:r>
              <a:rPr lang="en-US" dirty="0" smtClean="0"/>
              <a:t>	</a:t>
            </a:r>
            <a:r>
              <a:rPr lang="zh-CN" altLang="en-US" dirty="0" smtClean="0"/>
              <a:t>客户端 </a:t>
            </a:r>
            <a:r>
              <a:rPr lang="en-US" i="1" dirty="0" smtClean="0"/>
              <a:t>Id / </a:t>
            </a:r>
            <a:r>
              <a:rPr lang="zh-CN" altLang="en-US" i="1" dirty="0" smtClean="0"/>
              <a:t>路由</a:t>
            </a:r>
            <a:endParaRPr dirty="0">
              <a:solidFill>
                <a:schemeClr val="tx1"/>
              </a:solidFill>
              <a:effectLst>
                <a:outerShdw blurRad="38100" dist="38100" dir="2700000" algn="tl">
                  <a:srgbClr val="000000">
                    <a:alpha val="43137"/>
                  </a:srgbClr>
                </a:outerShdw>
              </a:effectLst>
            </a:endParaRPr>
          </a:p>
        </p:txBody>
      </p:sp>
      <p:pic>
        <p:nvPicPr>
          <p:cNvPr id="20484" name="Text Placeholder 3"/>
          <p:cNvPicPr>
            <a:picLocks noGrp="1" noChangeArrowheads="1"/>
          </p:cNvPicPr>
          <p:nvPr>
            <p:ph type="body" idx="1"/>
          </p:nvPr>
        </p:nvPicPr>
        <p:blipFill>
          <a:blip r:embed="rId3">
            <a:lum bright="100000"/>
          </a:blip>
          <a:stretch>
            <a:fillRect/>
          </a:stretch>
        </p:blipFill>
        <p:spPr>
          <a:xfrm>
            <a:off x="1612827" y="2906713"/>
            <a:ext cx="5991372" cy="1500187"/>
          </a:xfr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53998"/>
          </a:xfrm>
        </p:spPr>
        <p:txBody>
          <a:bodyPr anchor="t"/>
          <a:lstStyle/>
          <a:p>
            <a:pPr algn="l"/>
            <a:r>
              <a:rPr lang="en-US" sz="4000" b="0" dirty="0" smtClean="0"/>
              <a:t>AJAX 4 – </a:t>
            </a:r>
            <a:r>
              <a:rPr lang="zh-CN" altLang="en-US" sz="4000" b="0" dirty="0" smtClean="0"/>
              <a:t>客户端模板</a:t>
            </a:r>
            <a:endParaRPr lang="en-US" sz="4000" b="0" dirty="0"/>
          </a:p>
        </p:txBody>
      </p:sp>
      <p:sp>
        <p:nvSpPr>
          <p:cNvPr id="8" name="Content Placeholder 3"/>
          <p:cNvSpPr txBox="1">
            <a:spLocks/>
          </p:cNvSpPr>
          <p:nvPr/>
        </p:nvSpPr>
        <p:spPr bwMode="auto">
          <a:xfrm>
            <a:off x="381000" y="1447800"/>
            <a:ext cx="8229600" cy="184512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514350" marR="0" lvl="0" indent="-514350" algn="l" defTabSz="914363" rtl="0" eaLnBrk="1" fontAlgn="auto" latinLnBrk="0" hangingPunct="1">
              <a:lnSpc>
                <a:spcPct val="90000"/>
              </a:lnSpc>
              <a:spcBef>
                <a:spcPct val="20000"/>
              </a:spcBef>
              <a:spcAft>
                <a:spcPts val="0"/>
              </a:spcAft>
              <a:buClrTx/>
              <a:buSzTx/>
              <a:buFontTx/>
              <a:buNone/>
              <a:tabLst/>
              <a:defRPr/>
            </a:pPr>
            <a:r>
              <a:rPr kumimoji="0" lang="zh-CN" altLang="en-US" sz="3600" b="0" i="0" u="sng" strike="noStrike" kern="1200" cap="none" spc="0" normalizeH="0" baseline="0" noProof="0" dirty="0" smtClean="0">
                <a:ln>
                  <a:noFill/>
                </a:ln>
                <a:solidFill>
                  <a:srgbClr val="DF8045"/>
                </a:solidFill>
                <a:effectLst/>
                <a:uLnTx/>
                <a:uFillTx/>
                <a:latin typeface="Calibri"/>
                <a:ea typeface="+mn-ea"/>
                <a:cs typeface="Courier New" pitchFamily="49" charset="0"/>
              </a:rPr>
              <a:t>服务器端</a:t>
            </a:r>
            <a:r>
              <a:rPr kumimoji="0" lang="en-US" sz="3600" b="0" i="0" u="sng" strike="noStrike" kern="1200" cap="none" spc="0" normalizeH="0" baseline="0" noProof="0" dirty="0" smtClean="0">
                <a:ln>
                  <a:noFill/>
                </a:ln>
                <a:solidFill>
                  <a:srgbClr val="DF8045"/>
                </a:solidFill>
                <a:effectLst/>
                <a:uLnTx/>
                <a:uFillTx/>
                <a:latin typeface="Calibri"/>
                <a:ea typeface="+mn-ea"/>
                <a:cs typeface="Courier New" pitchFamily="49" charset="0"/>
              </a:rPr>
              <a:t> (WebForms)</a:t>
            </a:r>
            <a:r>
              <a:rPr kumimoji="0" lang="zh-CN" altLang="en-US" sz="3600" b="0" i="0" u="sng" strike="noStrike" kern="1200" cap="none" spc="0" normalizeH="0" baseline="0" noProof="0" dirty="0" smtClean="0">
                <a:ln>
                  <a:noFill/>
                </a:ln>
                <a:solidFill>
                  <a:srgbClr val="DF8045"/>
                </a:solidFill>
                <a:effectLst/>
                <a:uLnTx/>
                <a:uFillTx/>
                <a:latin typeface="Calibri"/>
                <a:ea typeface="+mn-ea"/>
                <a:cs typeface="Courier New" pitchFamily="49" charset="0"/>
              </a:rPr>
              <a:t>：</a:t>
            </a:r>
            <a:endParaRPr kumimoji="0" lang="en-US" sz="3600" b="0" i="0" u="sng" strike="noStrike" kern="1200" cap="none" spc="0" normalizeH="0" baseline="0" noProof="0" dirty="0" smtClean="0">
              <a:ln>
                <a:noFill/>
              </a:ln>
              <a:solidFill>
                <a:srgbClr val="DF8045"/>
              </a:solidFill>
              <a:effectLst/>
              <a:uLnTx/>
              <a:uFillTx/>
              <a:latin typeface="Calibri"/>
              <a:ea typeface="+mn-ea"/>
              <a:cs typeface="Courier New" pitchFamily="49" charset="0"/>
            </a:endParaRPr>
          </a:p>
          <a:p>
            <a:pPr marL="514350" marR="0" lvl="0" indent="-514350" algn="l" defTabSz="914363"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&lt;ItemTemplate&gt;</a:t>
            </a:r>
            <a:br>
              <a:rPr kumimoji="0" lang="en-US" sz="2800" b="1" i="0" u="none" strike="noStrike" kern="120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br>
            <a:r>
              <a:rPr kumimoji="0" lang="en-US" sz="2800" b="1" i="0" u="none" strike="noStrike" kern="120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  &lt;li&gt;</a:t>
            </a:r>
            <a:r>
              <a:rPr kumimoji="0" lang="en-US" sz="2800" b="1" i="0" u="none" strike="noStrike" kern="1200" cap="none" spc="0" normalizeH="0" baseline="0" noProof="0" dirty="0" smtClean="0">
                <a:ln>
                  <a:noFill/>
                </a:ln>
                <a:solidFill>
                  <a:srgbClr val="DF8045"/>
                </a:solidFill>
                <a:effectLst/>
                <a:uLnTx/>
                <a:uFillTx/>
                <a:latin typeface="Courier New" pitchFamily="49" charset="0"/>
                <a:ea typeface="+mn-ea"/>
                <a:cs typeface="Courier New" pitchFamily="49" charset="0"/>
              </a:rPr>
              <a:t>&lt;%# Eval("Name") %&gt;</a:t>
            </a:r>
            <a:r>
              <a:rPr kumimoji="0" lang="en-US" sz="2800" b="1" i="0" u="none" strike="noStrike" kern="120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&lt;/li&gt;</a:t>
            </a:r>
          </a:p>
          <a:p>
            <a:pPr marL="514350" marR="0" lvl="0" indent="-514350" algn="l" defTabSz="914363" rtl="0" eaLnBrk="1" fontAlgn="auto" latinLnBrk="0" hangingPunct="1">
              <a:lnSpc>
                <a:spcPct val="90000"/>
              </a:lnSpc>
              <a:spcBef>
                <a:spcPct val="20000"/>
              </a:spcBef>
              <a:spcAft>
                <a:spcPts val="0"/>
              </a:spcAft>
              <a:buClrTx/>
              <a:buSzTx/>
              <a:buFontTx/>
              <a:buNone/>
              <a:tabLst/>
              <a:defRPr/>
            </a:pPr>
            <a:r>
              <a:rPr kumimoji="0" lang="en-US" sz="2800" b="1" i="0" u="none" strike="noStrike" kern="120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&lt;/ItemTemplate&gt;</a:t>
            </a:r>
            <a:endParaRPr kumimoji="0" lang="en-US" sz="2400" b="0" i="0" u="none" strike="noStrike" kern="1200" cap="none" spc="0" normalizeH="0" baseline="0" noProof="0" dirty="0">
              <a:ln>
                <a:noFill/>
              </a:ln>
              <a:solidFill>
                <a:srgbClr val="FFFFFF">
                  <a:lumMod val="85000"/>
                </a:srgbClr>
              </a:solidFill>
              <a:effectLst/>
              <a:uLnTx/>
              <a:uFillTx/>
              <a:latin typeface="Calibri"/>
              <a:ea typeface="+mn-ea"/>
              <a:cs typeface="+mn-cs"/>
            </a:endParaRPr>
          </a:p>
        </p:txBody>
      </p:sp>
      <p:sp>
        <p:nvSpPr>
          <p:cNvPr id="9" name="Content Placeholder 3"/>
          <p:cNvSpPr txBox="1">
            <a:spLocks/>
          </p:cNvSpPr>
          <p:nvPr/>
        </p:nvSpPr>
        <p:spPr bwMode="auto">
          <a:xfrm>
            <a:off x="381000" y="3886200"/>
            <a:ext cx="8229600"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zh-CN" altLang="en-US" sz="3600" b="0" i="0" u="sng" strike="noStrike" kern="0" cap="none" spc="0" normalizeH="0" baseline="0" noProof="0" dirty="0" smtClean="0">
                <a:ln>
                  <a:noFill/>
                </a:ln>
                <a:solidFill>
                  <a:srgbClr val="2A86DA"/>
                </a:solidFill>
                <a:effectLst>
                  <a:outerShdw blurRad="38100" dist="38100" dir="2700000" algn="tl">
                    <a:srgbClr val="000000">
                      <a:alpha val="43137"/>
                    </a:srgbClr>
                  </a:outerShdw>
                </a:effectLst>
                <a:uLnTx/>
                <a:uFillTx/>
                <a:ea typeface="+mn-ea"/>
                <a:cs typeface="Courier New" pitchFamily="49" charset="0"/>
              </a:rPr>
              <a:t>客户端</a:t>
            </a:r>
            <a:endParaRPr kumimoji="0" lang="en-US" sz="3600" b="0" i="0" u="sng" strike="noStrike" kern="0" cap="none" spc="0" normalizeH="0" baseline="0" noProof="0" dirty="0" smtClean="0">
              <a:ln>
                <a:noFill/>
              </a:ln>
              <a:solidFill>
                <a:srgbClr val="2A86DA"/>
              </a:solidFill>
              <a:effectLst>
                <a:outerShdw blurRad="38100" dist="38100" dir="2700000" algn="tl">
                  <a:srgbClr val="000000">
                    <a:alpha val="43137"/>
                  </a:srgbClr>
                </a:outerShdw>
              </a:effectLst>
              <a:uLnTx/>
              <a:uFillTx/>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&lt;</a:t>
            </a:r>
            <a:r>
              <a:rPr kumimoji="0" lang="en-US" sz="2800" b="1" i="0" u="none" strike="noStrike" kern="0" cap="none" spc="0" normalizeH="0" baseline="0" noProof="0" dirty="0" err="1" smtClean="0">
                <a:ln>
                  <a:noFill/>
                </a:ln>
                <a:solidFill>
                  <a:srgbClr val="FFFFFF">
                    <a:lumMod val="85000"/>
                  </a:srgbClr>
                </a:solidFill>
                <a:effectLst/>
                <a:uLnTx/>
                <a:uFillTx/>
                <a:latin typeface="Courier New" pitchFamily="49" charset="0"/>
                <a:ea typeface="+mn-ea"/>
                <a:cs typeface="Courier New" pitchFamily="49" charset="0"/>
              </a:rPr>
              <a:t>ul</a:t>
            </a: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 class="</a:t>
            </a:r>
            <a:r>
              <a:rPr kumimoji="0" lang="en-US" sz="2800" b="1" i="0" u="none" strike="noStrike" kern="0" cap="none" spc="0" normalizeH="0" baseline="0" noProof="0" dirty="0" smtClean="0">
                <a:ln>
                  <a:noFill/>
                </a:ln>
                <a:solidFill>
                  <a:srgbClr val="2A86DA"/>
                </a:solidFill>
                <a:effectLst/>
                <a:uLnTx/>
                <a:uFillTx/>
                <a:latin typeface="Courier New" pitchFamily="49" charset="0"/>
                <a:ea typeface="+mn-ea"/>
                <a:cs typeface="Courier New" pitchFamily="49" charset="0"/>
              </a:rPr>
              <a:t>sys-template</a:t>
            </a: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"&gt;</a:t>
            </a:r>
            <a:b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b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  &lt;</a:t>
            </a:r>
            <a:r>
              <a:rPr kumimoji="0" lang="en-US" sz="2800" b="1" i="0" u="none" strike="noStrike" kern="0" cap="none" spc="0" normalizeH="0" baseline="0" noProof="0" dirty="0" err="1" smtClean="0">
                <a:ln>
                  <a:noFill/>
                </a:ln>
                <a:solidFill>
                  <a:srgbClr val="FFFFFF">
                    <a:lumMod val="85000"/>
                  </a:srgbClr>
                </a:solidFill>
                <a:effectLst/>
                <a:uLnTx/>
                <a:uFillTx/>
                <a:latin typeface="Courier New" pitchFamily="49" charset="0"/>
                <a:ea typeface="+mn-ea"/>
                <a:cs typeface="Courier New" pitchFamily="49" charset="0"/>
              </a:rPr>
              <a:t>li</a:t>
            </a: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&gt;</a:t>
            </a:r>
            <a:r>
              <a:rPr kumimoji="0" lang="en-US" sz="2800" b="1" i="0" u="none" strike="noStrike" kern="0" cap="none" spc="0" normalizeH="0" baseline="0" noProof="0" dirty="0" smtClean="0">
                <a:ln>
                  <a:noFill/>
                </a:ln>
                <a:solidFill>
                  <a:srgbClr val="2A86DA"/>
                </a:solidFill>
                <a:effectLst/>
                <a:uLnTx/>
                <a:uFillTx/>
                <a:latin typeface="Courier New" pitchFamily="49" charset="0"/>
                <a:ea typeface="+mn-ea"/>
                <a:cs typeface="Courier New" pitchFamily="49" charset="0"/>
              </a:rPr>
              <a:t>{{ Name }}</a:t>
            </a: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&lt;/</a:t>
            </a:r>
            <a:r>
              <a:rPr kumimoji="0" lang="en-US" sz="2800" b="1" i="0" u="none" strike="noStrike" kern="0" cap="none" spc="0" normalizeH="0" baseline="0" noProof="0" dirty="0" err="1" smtClean="0">
                <a:ln>
                  <a:noFill/>
                </a:ln>
                <a:solidFill>
                  <a:srgbClr val="FFFFFF">
                    <a:lumMod val="85000"/>
                  </a:srgbClr>
                </a:solidFill>
                <a:effectLst/>
                <a:uLnTx/>
                <a:uFillTx/>
                <a:latin typeface="Courier New" pitchFamily="49" charset="0"/>
                <a:ea typeface="+mn-ea"/>
                <a:cs typeface="Courier New" pitchFamily="49" charset="0"/>
              </a:rPr>
              <a:t>li</a:t>
            </a: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&gt;</a:t>
            </a:r>
          </a:p>
          <a:p>
            <a:pPr marL="514350" marR="0" lvl="0" indent="-51435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&lt;/</a:t>
            </a:r>
            <a:r>
              <a:rPr kumimoji="0" lang="en-US" sz="2800" b="1" i="0" u="none" strike="noStrike" kern="0" cap="none" spc="0" normalizeH="0" baseline="0" noProof="0" dirty="0" err="1" smtClean="0">
                <a:ln>
                  <a:noFill/>
                </a:ln>
                <a:solidFill>
                  <a:srgbClr val="FFFFFF">
                    <a:lumMod val="85000"/>
                  </a:srgbClr>
                </a:solidFill>
                <a:effectLst/>
                <a:uLnTx/>
                <a:uFillTx/>
                <a:latin typeface="Courier New" pitchFamily="49" charset="0"/>
                <a:ea typeface="+mn-ea"/>
                <a:cs typeface="Courier New" pitchFamily="49" charset="0"/>
              </a:rPr>
              <a:t>ul</a:t>
            </a:r>
            <a:r>
              <a:rPr kumimoji="0" lang="en-US" sz="2800" b="1" i="0" u="none" strike="noStrike" kern="0" cap="none" spc="0" normalizeH="0" baseline="0" noProof="0" dirty="0" smtClean="0">
                <a:ln>
                  <a:noFill/>
                </a:ln>
                <a:solidFill>
                  <a:srgbClr val="FFFFFF">
                    <a:lumMod val="85000"/>
                  </a:srgbClr>
                </a:solidFill>
                <a:effectLst/>
                <a:uLnTx/>
                <a:uFillTx/>
                <a:latin typeface="Courier New" pitchFamily="49" charset="0"/>
                <a:ea typeface="+mn-ea"/>
                <a:cs typeface="Courier New" pitchFamily="49" charset="0"/>
              </a:rPr>
              <a:t>&gt;</a:t>
            </a:r>
            <a:endParaRPr kumimoji="0" lang="en-US" sz="2600" b="0" i="0" u="none" strike="noStrike" kern="0" cap="none" spc="0" normalizeH="0" baseline="0" noProof="0" dirty="0" smtClean="0">
              <a:ln>
                <a:noFill/>
              </a:ln>
              <a:solidFill>
                <a:srgbClr val="FFFFFF">
                  <a:lumMod val="85000"/>
                </a:srgbClr>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2600" b="0" i="0" u="none" strike="noStrike" kern="0" cap="none" spc="0" normalizeH="0" baseline="0" noProof="0" dirty="0">
              <a:ln>
                <a:noFill/>
              </a:ln>
              <a:solidFill>
                <a:srgbClr val="000000"/>
              </a:solidFill>
              <a:effectLst/>
              <a:uLnTx/>
              <a:uFillTx/>
              <a:latin typeface="Calibri"/>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ppt_template_teched_brasil_2009_v2">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Default Design - DPE PPT Template">
  <a:themeElements>
    <a:clrScheme name="Default Design - DPE PPT Template 2">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 DPE PPT 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solidFill>
              <a:schemeClr val="bg1"/>
            </a:solidFill>
            <a:effectLst/>
            <a:latin typeface="Tahoma" pitchFamily="34" charset="0"/>
          </a:defRPr>
        </a:defPPr>
      </a:lstStyle>
    </a:spDef>
    <a:lnDef>
      <a:spPr bwMode="auto">
        <a:xfrm>
          <a:off x="0" y="0"/>
          <a:ext cx="1" cy="1"/>
        </a:xfrm>
        <a:custGeom>
          <a:avLst/>
          <a:gdLst/>
          <a:ahLst/>
          <a:cxnLst/>
          <a:rect l="0" t="0" r="0" b="0"/>
          <a:pathLst/>
        </a:custGeom>
        <a:gradFill rotWithShape="1">
          <a:gsLst>
            <a:gs pos="0">
              <a:schemeClr val="accent1"/>
            </a:gs>
            <a:gs pos="100000">
              <a:schemeClr val="accent1">
                <a:gamma/>
                <a:shade val="82353"/>
                <a:invGamma/>
              </a:schemeClr>
            </a:gs>
          </a:gsLst>
          <a:lin ang="5400000" scaled="1"/>
        </a:gradFill>
        <a:ln w="9525" cap="flat" cmpd="sng" algn="ctr">
          <a:solidFill>
            <a:schemeClr val="bg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solidFill>
              <a:schemeClr val="bg1"/>
            </a:solidFill>
            <a:effectLst/>
            <a:latin typeface="Tahoma" pitchFamily="34" charset="0"/>
          </a:defRPr>
        </a:defPPr>
      </a:lstStyle>
    </a:lnDef>
  </a:objectDefaults>
  <a:extraClrSchemeLst>
    <a:extraClrScheme>
      <a:clrScheme name="Default Design - DPE PP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 DPE PPT Template 2">
        <a:dk1>
          <a:srgbClr val="000000"/>
        </a:dk1>
        <a:lt1>
          <a:srgbClr val="FFFFFF"/>
        </a:lt1>
        <a:dk2>
          <a:srgbClr val="000000"/>
        </a:dk2>
        <a:lt2>
          <a:srgbClr val="33333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2009-07-13T17:15:18Z</outs:dateTime>
      <outs:isPinned>true</outs:isPinned>
    </outs:relatedDate>
    <outs:relatedDate>
      <outs:type>2</outs:type>
      <outs:displayName>Created</outs:displayName>
      <outs:dateTime>2009-06-23T22:32:40Z</outs:dateTime>
      <outs:isPinned>true</outs:isPinned>
    </outs:relatedDate>
    <outs:relatedDate>
      <outs:type>4</outs:type>
      <outs:displayName>Last Printed</outs:displayName>
      <outs:dateTime/>
      <outs:isPinned>true</outs:isPinned>
    </outs:relatedDate>
  </outs:relatedDates>
  <outs:relatedDocuments/>
  <outs:relatedPeople>
    <outs:relatedPeopleItem>
      <outs:category>Author</outs:category>
      <outs:people>
        <outs:relatedPerson>
          <outs:displayName>stephanie.sarmiento</outs:displayName>
          <outs:accountName/>
        </outs:relatedPerson>
      </outs:people>
      <outs:source>0</outs:source>
      <outs:isPinned>true</outs:isPinned>
    </outs:relatedPeopleItem>
    <outs:relatedPeopleItem>
      <outs:category>Last modified by</outs:category>
      <outs:people>
        <outs:relatedPerson>
          <outs:displayName>stephanie.sarmiento</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DAF14A66-298D-48A9-9F9A-F81C83E9EB02}">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ppt_template_teched_brasil_2009_v2</Template>
  <TotalTime>1492</TotalTime>
  <Words>3502</Words>
  <Application>Microsoft Office PowerPoint</Application>
  <PresentationFormat>全屏显示(4:3)</PresentationFormat>
  <Paragraphs>400</Paragraphs>
  <Slides>40</Slides>
  <Notes>29</Notes>
  <HiddenSlides>1</HiddenSlides>
  <MMClips>0</MMClips>
  <ScaleCrop>false</ScaleCrop>
  <HeadingPairs>
    <vt:vector size="4" baseType="variant">
      <vt:variant>
        <vt:lpstr>主题</vt:lpstr>
      </vt:variant>
      <vt:variant>
        <vt:i4>2</vt:i4>
      </vt:variant>
      <vt:variant>
        <vt:lpstr>幻灯片标题</vt:lpstr>
      </vt:variant>
      <vt:variant>
        <vt:i4>40</vt:i4>
      </vt:variant>
    </vt:vector>
  </HeadingPairs>
  <TitlesOfParts>
    <vt:vector size="42" baseType="lpstr">
      <vt:lpstr>ppt_template_teched_brasil_2009_v2</vt:lpstr>
      <vt:lpstr>Default Design - DPE PPT Template</vt:lpstr>
      <vt:lpstr>幻灯片 1</vt:lpstr>
      <vt:lpstr>回顾……</vt:lpstr>
      <vt:lpstr>.NET Framework</vt:lpstr>
      <vt:lpstr>幻灯片 4</vt:lpstr>
      <vt:lpstr>构建块……</vt:lpstr>
      <vt:lpstr>Web Forms 4 – 客户端 ID</vt:lpstr>
      <vt:lpstr>Web Forms 4 – 路由</vt:lpstr>
      <vt:lpstr>ASP.NET Web Forms 4  客户端 Id / 路由</vt:lpstr>
      <vt:lpstr>AJAX 4 – 客户端模板</vt:lpstr>
      <vt:lpstr>AJAX 4 - DataContext</vt:lpstr>
      <vt:lpstr>ASP.NET AJAX 4  客户端模板/ 数据上下文</vt:lpstr>
      <vt:lpstr>WPF 4</vt:lpstr>
      <vt:lpstr>托管扩展性框架？</vt:lpstr>
      <vt:lpstr>开放/封闭原则</vt:lpstr>
      <vt:lpstr>幻灯片 15</vt:lpstr>
      <vt:lpstr>客户单应用程序  WPF 4 DataGrid / MEF</vt:lpstr>
      <vt:lpstr>Entity Framework 4</vt:lpstr>
      <vt:lpstr>WF/WCF 4 的众多新功能</vt:lpstr>
      <vt:lpstr>ADO.NET Data Services 1.5</vt:lpstr>
      <vt:lpstr>ADO.NET Data Services  行计数和服务器端分页</vt:lpstr>
      <vt:lpstr>并行计算计划（Parallel Computing Initiative）</vt:lpstr>
      <vt:lpstr>.NET 4 的并行计算</vt:lpstr>
      <vt:lpstr>并行 LINQ</vt:lpstr>
      <vt:lpstr>并行计算  并行 LINQ (PLINQ)</vt:lpstr>
      <vt:lpstr>为什么选择 DLR？</vt:lpstr>
      <vt:lpstr>为什么选择 DLR？</vt:lpstr>
      <vt:lpstr>.NET 动态编程</vt:lpstr>
      <vt:lpstr>动态类型对象</vt:lpstr>
      <vt:lpstr>DLR 集成</vt:lpstr>
      <vt:lpstr>类型等价物</vt:lpstr>
      <vt:lpstr>但是！</vt:lpstr>
      <vt:lpstr>走开，PIA！</vt:lpstr>
      <vt:lpstr>CLR 4  类型等价物</vt:lpstr>
      <vt:lpstr>.NET Framework 兼容性</vt:lpstr>
      <vt:lpstr>.NET Framework 兼容性</vt:lpstr>
      <vt:lpstr>CLR 2 - 现有的 Side-By-Side</vt:lpstr>
      <vt:lpstr>CLR 4 – 流程中的 Side-By-Side</vt:lpstr>
      <vt:lpstr>CLR 4  流程中的 Side-By-Side</vt:lpstr>
      <vt:lpstr>问题？</vt:lpstr>
      <vt:lpstr>幻灯片 40</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Tech Ed 2008</dc:subject>
  <dc:creator>Brian Keller</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HXM</cp:lastModifiedBy>
  <cp:revision>74</cp:revision>
  <dcterms:created xsi:type="dcterms:W3CDTF">2009-08-17T19:43:13Z</dcterms:created>
  <dcterms:modified xsi:type="dcterms:W3CDTF">2009-11-06T05:21:33Z</dcterms:modified>
</cp:coreProperties>
</file>