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4"/>
  </p:notesMasterIdLst>
  <p:handoutMasterIdLst>
    <p:handoutMasterId r:id="rId25"/>
  </p:handoutMasterIdLst>
  <p:sldIdLst>
    <p:sldId id="339" r:id="rId6"/>
    <p:sldId id="340" r:id="rId7"/>
    <p:sldId id="341" r:id="rId8"/>
    <p:sldId id="324" r:id="rId9"/>
    <p:sldId id="325" r:id="rId10"/>
    <p:sldId id="330" r:id="rId11"/>
    <p:sldId id="328" r:id="rId12"/>
    <p:sldId id="329" r:id="rId13"/>
    <p:sldId id="323" r:id="rId14"/>
    <p:sldId id="331" r:id="rId15"/>
    <p:sldId id="337" r:id="rId16"/>
    <p:sldId id="332" r:id="rId17"/>
    <p:sldId id="326" r:id="rId18"/>
    <p:sldId id="333" r:id="rId19"/>
    <p:sldId id="334" r:id="rId20"/>
    <p:sldId id="338" r:id="rId21"/>
    <p:sldId id="327" r:id="rId22"/>
    <p:sldId id="263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99FF"/>
    <a:srgbClr val="FF7C80"/>
    <a:srgbClr val="BBE0E3"/>
    <a:srgbClr val="00FF00"/>
    <a:srgbClr val="FF5050"/>
    <a:srgbClr val="FF99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6" autoAdjust="0"/>
    <p:restoredTop sz="98175" autoAdjust="0"/>
  </p:normalViewPr>
  <p:slideViewPr>
    <p:cSldViewPr>
      <p:cViewPr varScale="1">
        <p:scale>
          <a:sx n="69" d="100"/>
          <a:sy n="69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1938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BCF55C2-A023-47EA-9DB5-D7989B2D8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BFB8504-2EB5-4A31-942A-BC8F1204C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1744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57347" name="Rectangle 3174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b="1" dirty="0" smtClean="0"/>
              <a:t>ESTIMATED TIME:</a:t>
            </a:r>
          </a:p>
          <a:p>
            <a:r>
              <a:rPr lang="en-US" smtClean="0"/>
              <a:t>45-60 minutes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FB8504-2EB5-4A31-942A-BC8F1204C58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3008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72707" name="Rectangle 4300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3008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72707" name="Rectangle 4300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3008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72707" name="Rectangle 4300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slogo_R-7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381000"/>
            <a:ext cx="21431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100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157912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157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2345257"/>
          </a:xfrm>
        </p:spPr>
        <p:txBody>
          <a:bodyPr rtlCol="0"/>
          <a:lstStyle>
            <a:lvl1pPr>
              <a:defRPr sz="2800" baseline="0">
                <a:solidFill>
                  <a:schemeClr val="bg2"/>
                </a:solidFill>
              </a:defRPr>
            </a:lvl1pPr>
            <a:lvl2pPr>
              <a:defRPr sz="2400" baseline="0">
                <a:solidFill>
                  <a:schemeClr val="bg2"/>
                </a:solidFill>
              </a:defRPr>
            </a:lvl2pPr>
            <a:lvl3pPr>
              <a:defRPr sz="2000" baseline="0">
                <a:solidFill>
                  <a:schemeClr val="bg2"/>
                </a:solidFill>
              </a:defRPr>
            </a:lvl3pPr>
            <a:lvl4pPr>
              <a:defRPr sz="1800" baseline="0">
                <a:solidFill>
                  <a:schemeClr val="bg2"/>
                </a:solidFill>
              </a:defRPr>
            </a:lvl4pPr>
            <a:lvl5pPr>
              <a:defRPr sz="1800" baseline="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4038600" cy="2345257"/>
          </a:xfrm>
        </p:spPr>
        <p:txBody>
          <a:bodyPr rtlCol="0"/>
          <a:lstStyle>
            <a:lvl1pPr>
              <a:defRPr sz="2800" baseline="0">
                <a:solidFill>
                  <a:schemeClr val="bg2"/>
                </a:solidFill>
              </a:defRPr>
            </a:lvl1pPr>
            <a:lvl2pPr>
              <a:defRPr sz="2400" baseline="0">
                <a:solidFill>
                  <a:schemeClr val="bg2"/>
                </a:solidFill>
              </a:defRPr>
            </a:lvl2pPr>
            <a:lvl3pPr>
              <a:defRPr sz="2000" baseline="0">
                <a:solidFill>
                  <a:schemeClr val="bg2"/>
                </a:solidFill>
              </a:defRPr>
            </a:lvl3pPr>
            <a:lvl4pPr>
              <a:defRPr sz="1800" baseline="0">
                <a:solidFill>
                  <a:schemeClr val="bg2"/>
                </a:solidFill>
              </a:defRPr>
            </a:lvl4pPr>
            <a:lvl5pPr>
              <a:defRPr sz="1800" baseline="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Hidden Slide">
    <p:bg bwMode="black"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382588" y="228600"/>
            <a:ext cx="8380412" cy="62324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l" defTabSz="91436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4000" b="0" kern="1200" cap="none" spc="-125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382588" y="1414464"/>
            <a:ext cx="8380412" cy="1844608"/>
          </a:xfrm>
        </p:spPr>
        <p:txBody>
          <a:bodyPr/>
          <a:lstStyle>
            <a:lvl1pPr>
              <a:spcBef>
                <a:spcPts val="1167"/>
              </a:spcBef>
              <a:buFontTx/>
              <a:buBlip>
                <a:blip r:embed="rId2"/>
              </a:buBlip>
              <a:defRPr sz="2400"/>
            </a:lvl1pPr>
            <a:lvl2pPr>
              <a:spcBef>
                <a:spcPts val="1083"/>
              </a:spcBef>
              <a:buFontTx/>
              <a:buBlip>
                <a:blip r:embed="rId2"/>
              </a:buBlip>
              <a:defRPr sz="2000"/>
            </a:lvl2pPr>
            <a:lvl3pPr>
              <a:spcBef>
                <a:spcPts val="1000"/>
              </a:spcBef>
              <a:buFontTx/>
              <a:buBlip>
                <a:blip r:embed="rId2"/>
              </a:buBlip>
              <a:defRPr sz="1800"/>
            </a:lvl3pPr>
            <a:lvl4pPr>
              <a:spcBef>
                <a:spcPts val="917"/>
              </a:spcBef>
              <a:buFontTx/>
              <a:buBlip>
                <a:blip r:embed="rId2"/>
              </a:buBlip>
              <a:defRPr sz="1600"/>
            </a:lvl4pPr>
            <a:lvl5pPr>
              <a:spcBef>
                <a:spcPts val="833"/>
              </a:spcBef>
              <a:buFontTx/>
              <a:buBlip>
                <a:blip r:embed="rId2"/>
              </a:buBlip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ver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2667000"/>
            <a:ext cx="8229600" cy="2743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54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18" descr="mslogo_R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7696200" y="6391275"/>
            <a:ext cx="14287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9" descr="DPE5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304800" y="6453188"/>
            <a:ext cx="15986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3" r:id="rId2"/>
    <p:sldLayoutId id="2147483707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8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26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2000">
          <a:solidFill>
            <a:schemeClr val="bg1"/>
          </a:solidFill>
          <a:latin typeface="Microsoft Sans Serif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16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153400" cy="3505200"/>
          </a:xfrm>
        </p:spPr>
        <p:txBody>
          <a:bodyPr/>
          <a:lstStyle/>
          <a:p>
            <a:r>
              <a:rPr lang="en-US" dirty="0" smtClean="0"/>
              <a:t>Visual Studio 2010</a:t>
            </a:r>
            <a:br>
              <a:rPr lang="en-US" dirty="0" smtClean="0"/>
            </a:br>
            <a:r>
              <a:rPr lang="zh-CN" altLang="en-US" dirty="0" smtClean="0"/>
              <a:t>和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.NET Framework 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i="1" dirty="0" smtClean="0"/>
              <a:t>培训研讨会</a:t>
            </a:r>
            <a:endParaRPr lang="en-US" sz="2000" i="1" baseline="82000" dirty="0"/>
          </a:p>
        </p:txBody>
      </p:sp>
      <p:pic>
        <p:nvPicPr>
          <p:cNvPr id="4" name="Picture 3" descr="dpe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486400"/>
            <a:ext cx="3218422" cy="82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en-US" sz="4000" b="0" dirty="0" smtClean="0"/>
              <a:t>POCO</a:t>
            </a:r>
            <a:endParaRPr lang="en-US" sz="4000" b="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447800"/>
            <a:ext cx="79819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447800"/>
            <a:ext cx="73914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533400" y="2514600"/>
            <a:ext cx="10310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类定义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5029200"/>
            <a:ext cx="55982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标量属性定义（</a:t>
            </a:r>
            <a:r>
              <a:rPr lang="en-US" dirty="0" smtClean="0"/>
              <a:t>Scalar Property Definition</a:t>
            </a:r>
            <a:r>
              <a:rPr lang="zh-CN" altLang="en-US" dirty="0" smtClean="0"/>
              <a:t>）</a:t>
            </a:r>
            <a:endParaRPr lang="en-US" dirty="0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447800"/>
            <a:ext cx="726757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457200" y="4114800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导航属性定义</a:t>
            </a:r>
            <a:endParaRPr lang="en-US" dirty="0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1447800"/>
            <a:ext cx="37433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457200" y="3150513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所有内容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5" grpId="1"/>
      <p:bldP spid="16" grpId="0"/>
      <p:bldP spid="16" grpId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延迟加载</a:t>
            </a:r>
            <a:endParaRPr lang="en-US" sz="4000" b="0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600200"/>
            <a:ext cx="16192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515078" y="1702713"/>
            <a:ext cx="16626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 </a:t>
            </a:r>
            <a:r>
              <a:rPr lang="zh-CN" altLang="en-US" dirty="0" smtClean="0"/>
              <a:t>获取产品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2304872"/>
            <a:ext cx="16626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2) </a:t>
            </a:r>
            <a:r>
              <a:rPr lang="zh-CN" altLang="en-US" dirty="0" smtClean="0"/>
              <a:t>访问目录</a:t>
            </a:r>
            <a:endParaRPr lang="en-US" dirty="0"/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3922" y="4038600"/>
            <a:ext cx="16192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lowchart: Magnetic Disk 10"/>
          <p:cNvSpPr/>
          <p:nvPr/>
        </p:nvSpPr>
        <p:spPr bwMode="auto">
          <a:xfrm>
            <a:off x="6629400" y="4572000"/>
            <a:ext cx="1524000" cy="121920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数据库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42722" y="4191000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获取产品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4742722" y="4774287"/>
            <a:ext cx="1676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33400" y="4412159"/>
            <a:ext cx="16626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 </a:t>
            </a:r>
            <a:r>
              <a:rPr lang="zh-CN" altLang="en-US" dirty="0" smtClean="0"/>
              <a:t>获取产品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1722" y="5021759"/>
            <a:ext cx="15744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2)</a:t>
            </a:r>
            <a:r>
              <a:rPr lang="zh-CN" altLang="en-US" dirty="0" smtClean="0"/>
              <a:t>访问目录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724400" y="5027612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获取目录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4724400" y="5610899"/>
            <a:ext cx="1676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33400" y="3074313"/>
            <a:ext cx="16626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3) </a:t>
            </a:r>
            <a:r>
              <a:rPr lang="zh-CN" altLang="en-US" dirty="0" smtClean="0"/>
              <a:t>获取目录</a:t>
            </a:r>
            <a:endParaRPr lang="en-US" dirty="0"/>
          </a:p>
        </p:txBody>
      </p:sp>
      <p:sp>
        <p:nvSpPr>
          <p:cNvPr id="22" name="Flowchart: Magnetic Disk 21"/>
          <p:cNvSpPr/>
          <p:nvPr/>
        </p:nvSpPr>
        <p:spPr bwMode="auto">
          <a:xfrm>
            <a:off x="6629400" y="2133600"/>
            <a:ext cx="1524000" cy="121920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数据库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42722" y="1752600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获取产品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4742722" y="2335887"/>
            <a:ext cx="1676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4724400" y="2589212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获取目录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4724400" y="3172499"/>
            <a:ext cx="1676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 rot="5400000">
            <a:off x="8221379" y="2446122"/>
            <a:ext cx="7521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显式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5400000">
            <a:off x="8221380" y="4962447"/>
            <a:ext cx="7521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隐式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/>
      <p:bldP spid="15" grpId="0"/>
      <p:bldP spid="16" grpId="0"/>
      <p:bldP spid="17" grpId="0"/>
      <p:bldP spid="19" grpId="0"/>
      <p:bldP spid="25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外键</a:t>
            </a:r>
            <a:endParaRPr lang="en-US" sz="4000" b="0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71600"/>
            <a:ext cx="35623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419910" y="2126159"/>
            <a:ext cx="30059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理论上这看起来非常棒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810000"/>
            <a:ext cx="386715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648510" y="4419600"/>
            <a:ext cx="30059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理论上这看起来非常棒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371600"/>
            <a:ext cx="42100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6172200" y="1371600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完美！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7" grpId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Rectangle 2252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84" name="Rectangle 2252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1681163"/>
            <a:ext cx="21526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200400"/>
            <a:ext cx="8229600" cy="609600"/>
          </a:xfrm>
        </p:spPr>
        <p:txBody>
          <a:bodyPr anchor="t"/>
          <a:lstStyle/>
          <a:p>
            <a:pPr algn="l">
              <a:defRPr/>
            </a:pPr>
            <a:r>
              <a:rPr lang="en-US" dirty="0" smtClean="0"/>
              <a:t>POCO</a:t>
            </a:r>
            <a:br>
              <a:rPr lang="en-US" dirty="0" smtClean="0"/>
            </a:br>
            <a:r>
              <a:rPr lang="zh-CN" altLang="en-US" dirty="0" smtClean="0"/>
              <a:t>延迟加载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dirty="0" smtClean="0"/>
              <a:t>外键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en-US" sz="4000" b="0" dirty="0" smtClean="0"/>
              <a:t>Model-Defined Functions</a:t>
            </a:r>
            <a:endParaRPr lang="en-US" sz="4000" b="0" dirty="0"/>
          </a:p>
        </p:txBody>
      </p:sp>
      <p:pic>
        <p:nvPicPr>
          <p:cNvPr id="7170" name="Picture 2" descr="http://blogs.msdn.com/blogfiles/publicsector/WindowsLiveWriter/TalkingPointsADO.NETEntityFramework_96E8/image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09700"/>
            <a:ext cx="6096000" cy="23241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" y="4038600"/>
            <a:ext cx="39966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恩，我还是喜欢使用</a:t>
            </a:r>
            <a:r>
              <a:rPr lang="en-US" dirty="0" smtClean="0"/>
              <a:t> LINQ ……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2057400"/>
            <a:ext cx="13356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实体</a:t>
            </a:r>
            <a:r>
              <a:rPr lang="en-US" dirty="0" smtClean="0"/>
              <a:t> SQL</a:t>
            </a:r>
          </a:p>
          <a:p>
            <a:pPr algn="l"/>
            <a:r>
              <a:rPr lang="zh-CN" altLang="en-US" dirty="0" smtClean="0"/>
              <a:t>块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en-US" sz="4000" b="0" dirty="0" smtClean="0"/>
              <a:t>N</a:t>
            </a:r>
            <a:r>
              <a:rPr lang="zh-CN" altLang="en-US" sz="4000" b="0" dirty="0" smtClean="0"/>
              <a:t>层</a:t>
            </a:r>
            <a:endParaRPr lang="en-US" sz="4000" b="0" dirty="0"/>
          </a:p>
        </p:txBody>
      </p:sp>
      <p:sp>
        <p:nvSpPr>
          <p:cNvPr id="4" name="Flowchart: Magnetic Disk 3"/>
          <p:cNvSpPr/>
          <p:nvPr/>
        </p:nvSpPr>
        <p:spPr bwMode="auto">
          <a:xfrm>
            <a:off x="6553200" y="1752600"/>
            <a:ext cx="1524000" cy="121920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数据库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648200" y="1828800"/>
            <a:ext cx="15240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Web Service</a:t>
            </a:r>
          </a:p>
        </p:txBody>
      </p:sp>
      <p:pic>
        <p:nvPicPr>
          <p:cNvPr id="6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958" y="1828800"/>
            <a:ext cx="1032042" cy="1032042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 bwMode="auto">
          <a:xfrm>
            <a:off x="1828800" y="2209800"/>
            <a:ext cx="25908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1676400"/>
            <a:ext cx="16626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 </a:t>
            </a:r>
            <a:r>
              <a:rPr lang="zh-CN" altLang="en-US" dirty="0" smtClean="0"/>
              <a:t>获取产品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3040559"/>
            <a:ext cx="16626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2) </a:t>
            </a:r>
            <a:r>
              <a:rPr lang="zh-CN" altLang="en-US" dirty="0" smtClean="0"/>
              <a:t>做出更改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1828800" y="2513012"/>
            <a:ext cx="25908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905000" y="2617113"/>
            <a:ext cx="16626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2) </a:t>
            </a:r>
            <a:r>
              <a:rPr lang="zh-CN" altLang="en-US" dirty="0" smtClean="0"/>
              <a:t>更新产品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457200" y="4191000"/>
            <a:ext cx="33874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u="sng" dirty="0" smtClean="0"/>
              <a:t>结合了以下产品的功能：</a:t>
            </a:r>
            <a:endParaRPr lang="en-US" u="sng" dirty="0" smtClean="0"/>
          </a:p>
          <a:p>
            <a:pPr marL="457200" indent="-457200" algn="l">
              <a:buAutoNum type="arabicParenR"/>
            </a:pPr>
            <a:r>
              <a:rPr lang="en-US" dirty="0" err="1" smtClean="0"/>
              <a:t>DataSet</a:t>
            </a:r>
            <a:endParaRPr lang="en-US" dirty="0" smtClean="0"/>
          </a:p>
          <a:p>
            <a:pPr marL="457200" indent="-457200" algn="l">
              <a:buAutoNum type="arabicParenR"/>
            </a:pPr>
            <a:r>
              <a:rPr lang="en-US" dirty="0" smtClean="0"/>
              <a:t>DTOs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Rectangle 2252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84" name="Rectangle 2252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1681163"/>
            <a:ext cx="21526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200400"/>
            <a:ext cx="8229600" cy="609600"/>
          </a:xfrm>
        </p:spPr>
        <p:txBody>
          <a:bodyPr anchor="t"/>
          <a:lstStyle/>
          <a:p>
            <a:pPr algn="l">
              <a:defRPr/>
            </a:pPr>
            <a:r>
              <a:rPr lang="en-US" dirty="0" smtClean="0"/>
              <a:t>Model-Defined Functions</a:t>
            </a:r>
            <a:br>
              <a:rPr lang="en-US" dirty="0" smtClean="0"/>
            </a:br>
            <a:r>
              <a:rPr lang="en-US" dirty="0" smtClean="0"/>
              <a:t>N</a:t>
            </a:r>
            <a:r>
              <a:rPr lang="zh-CN" altLang="en-US" dirty="0" smtClean="0"/>
              <a:t>层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总结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47800"/>
            <a:ext cx="8229600" cy="2743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EDM </a:t>
            </a:r>
            <a:r>
              <a:rPr lang="zh-CN" altLang="en-US" dirty="0" smtClean="0"/>
              <a:t>工具得到了增强</a:t>
            </a:r>
            <a:r>
              <a:rPr lang="en-US" dirty="0" smtClean="0"/>
              <a:t>……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Model-First</a:t>
            </a:r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复杂类型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EF </a:t>
            </a:r>
            <a:r>
              <a:rPr lang="zh-CN" altLang="en-US" dirty="0" smtClean="0"/>
              <a:t>运行时更加全面</a:t>
            </a:r>
            <a:r>
              <a:rPr lang="en-US" dirty="0" smtClean="0"/>
              <a:t>……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POCO</a:t>
            </a:r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延迟加载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外键</a:t>
            </a:r>
            <a:endParaRPr lang="en-US" altLang="zh-CN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Model-Defined Functions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</a:t>
            </a:r>
            <a:r>
              <a:rPr lang="zh-CN" altLang="en-US" dirty="0" smtClean="0"/>
              <a:t>层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DPE_tit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895600"/>
            <a:ext cx="51339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演示文稿概述（隐藏幻灯片）：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2588" y="965589"/>
            <a:ext cx="8380412" cy="5663811"/>
          </a:xfrm>
        </p:spPr>
        <p:txBody>
          <a:bodyPr/>
          <a:lstStyle/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技术水平：</a:t>
            </a:r>
            <a:r>
              <a:rPr lang="en-US" sz="1800" dirty="0" smtClean="0">
                <a:solidFill>
                  <a:schemeClr val="tx1"/>
                </a:solidFill>
              </a:rPr>
              <a:t>300</a:t>
            </a:r>
          </a:p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目标受众：</a:t>
            </a:r>
            <a:r>
              <a:rPr lang="zh-CN" altLang="en-US" sz="1800" dirty="0" smtClean="0">
                <a:solidFill>
                  <a:schemeClr val="tx1"/>
                </a:solidFill>
              </a:rPr>
              <a:t>开发人员和架构师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目标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（您希望受众得到哪些收获）：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EDM </a:t>
            </a:r>
            <a:r>
              <a:rPr lang="zh-CN" altLang="en-US" sz="1600" dirty="0" smtClean="0">
                <a:solidFill>
                  <a:schemeClr val="tx1"/>
                </a:solidFill>
              </a:rPr>
              <a:t>工具集得到了怎样的增强？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EF </a:t>
            </a:r>
            <a:r>
              <a:rPr lang="zh-CN" altLang="en-US" sz="1600" dirty="0" smtClean="0">
                <a:solidFill>
                  <a:schemeClr val="tx1"/>
                </a:solidFill>
              </a:rPr>
              <a:t>如何更加轻松地使用更完整的功能？</a:t>
            </a:r>
            <a:endParaRPr lang="en-US" sz="1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演示文稿概述：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Pluralization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Model-First</a:t>
            </a:r>
            <a:r>
              <a:rPr lang="zh-CN" altLang="en-US" sz="1600" smtClean="0">
                <a:solidFill>
                  <a:schemeClr val="tx1"/>
                </a:solidFill>
              </a:rPr>
              <a:t>（模型优先）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复杂类型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POCO</a:t>
            </a: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延迟加载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外键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Model-Defined Functions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N</a:t>
            </a:r>
            <a:r>
              <a:rPr lang="zh-CN" altLang="en-US" sz="1600" dirty="0" smtClean="0">
                <a:solidFill>
                  <a:schemeClr val="tx1"/>
                </a:solidFill>
              </a:rPr>
              <a:t>层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131073"/>
          <p:cNvSpPr>
            <a:spLocks noGrp="1" noChangeArrowheads="1"/>
          </p:cNvSpPr>
          <p:nvPr>
            <p:ph type="ctrTitle"/>
          </p:nvPr>
        </p:nvSpPr>
        <p:spPr>
          <a:xfrm>
            <a:off x="304800" y="2133600"/>
            <a:ext cx="84582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/>
              <a:t>ADO.NET</a:t>
            </a:r>
            <a:br>
              <a:rPr lang="en-US" sz="4400" dirty="0" smtClean="0"/>
            </a:br>
            <a:r>
              <a:rPr lang="en-US" sz="4400" dirty="0" smtClean="0"/>
              <a:t>Entity Framework 4 </a:t>
            </a:r>
            <a:r>
              <a:rPr lang="zh-CN" altLang="en-US" sz="4400" dirty="0" smtClean="0"/>
              <a:t>中的新功能</a:t>
            </a:r>
            <a:endParaRPr lang="en-US" sz="4400" dirty="0" smtClean="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131075" name="Subtitle 13107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191000"/>
            <a:ext cx="7162800" cy="17526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/>
              <a:t>姓名</a:t>
            </a:r>
            <a:endParaRPr lang="en-US" altLang="zh-CN" dirty="0" smtClean="0"/>
          </a:p>
          <a:p>
            <a:pPr>
              <a:defRPr/>
            </a:pPr>
            <a:r>
              <a:rPr lang="zh-CN" altLang="en-US" dirty="0" smtClean="0"/>
              <a:t>职务</a:t>
            </a:r>
            <a:endParaRPr lang="en-US" altLang="zh-CN" smtClean="0"/>
          </a:p>
          <a:p>
            <a:pPr>
              <a:defRPr/>
            </a:pPr>
            <a:r>
              <a:rPr lang="zh-CN" altLang="en-US" smtClean="0"/>
              <a:t>组织</a:t>
            </a:r>
            <a:endParaRPr lang="en-US" dirty="0" smtClean="0"/>
          </a:p>
          <a:p>
            <a:pPr>
              <a:defRPr/>
            </a:pPr>
            <a:r>
              <a:rPr lang="zh-CN" altLang="en-US" dirty="0" smtClean="0"/>
              <a:t>电子邮件</a:t>
            </a:r>
            <a:endParaRPr lang="en-US" dirty="0" smtClean="0"/>
          </a:p>
        </p:txBody>
      </p:sp>
      <p:pic>
        <p:nvPicPr>
          <p:cNvPr id="6" name="Picture 5" descr="NET-Frmwrk_h_rgb_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1000"/>
            <a:ext cx="2362200" cy="74814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目标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47800"/>
            <a:ext cx="8229600" cy="2743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EDM </a:t>
            </a:r>
            <a:r>
              <a:rPr lang="zh-CN" altLang="en-US" dirty="0" smtClean="0"/>
              <a:t>工具集得到了怎样的增强？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支持哪些可选开发样式？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EF </a:t>
            </a:r>
            <a:r>
              <a:rPr lang="zh-CN" altLang="en-US" dirty="0" smtClean="0"/>
              <a:t>如何更加容易使用？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它的功能如何更加全面？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EF 4 </a:t>
            </a:r>
            <a:r>
              <a:rPr lang="zh-CN" altLang="en-US" dirty="0" smtClean="0"/>
              <a:t>能解决当前的任何问题吗？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95312"/>
          </a:xfrm>
        </p:spPr>
        <p:txBody>
          <a:bodyPr anchor="t"/>
          <a:lstStyle/>
          <a:p>
            <a:pPr algn="l"/>
            <a:r>
              <a:rPr lang="en-US" sz="4000" b="0" dirty="0" err="1" smtClean="0"/>
              <a:t>Pluralization</a:t>
            </a:r>
            <a:r>
              <a:rPr lang="en-US" sz="4000" b="0" dirty="0" smtClean="0"/>
              <a:t> (v1)</a:t>
            </a:r>
            <a:endParaRPr lang="en-US" sz="4000" b="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00125"/>
            <a:ext cx="693420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90925"/>
            <a:ext cx="20002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334000"/>
            <a:ext cx="15240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95725" y="3886200"/>
            <a:ext cx="19716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6172200"/>
            <a:ext cx="20574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 descr="C:\Users\joncart.REDMOND\AppData\Local\Microsoft\Windows\Temporary Internet Files\Content.IE5\ZF57XBZ4\MCj04325380000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90800" y="2060821"/>
            <a:ext cx="2857391" cy="2815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95312"/>
          </a:xfrm>
        </p:spPr>
        <p:txBody>
          <a:bodyPr anchor="t"/>
          <a:lstStyle/>
          <a:p>
            <a:pPr algn="l"/>
            <a:r>
              <a:rPr lang="en-US" sz="4000" b="0" dirty="0" err="1" smtClean="0"/>
              <a:t>Pluralization</a:t>
            </a:r>
            <a:r>
              <a:rPr lang="en-US" sz="4000" b="0" dirty="0" smtClean="0"/>
              <a:t> (v4)</a:t>
            </a:r>
            <a:endParaRPr lang="en-US" sz="4000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66800"/>
            <a:ext cx="72580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429000"/>
            <a:ext cx="2133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6500" y="4876800"/>
            <a:ext cx="1562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3638550"/>
            <a:ext cx="2019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29300" y="5524500"/>
            <a:ext cx="20955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en-US" sz="4000" b="0" dirty="0" smtClean="0"/>
              <a:t>Model-First</a:t>
            </a:r>
            <a:endParaRPr lang="en-US" sz="4000" b="0" dirty="0"/>
          </a:p>
        </p:txBody>
      </p:sp>
      <p:sp>
        <p:nvSpPr>
          <p:cNvPr id="3" name="Flowchart: Magnetic Disk 2"/>
          <p:cNvSpPr/>
          <p:nvPr/>
        </p:nvSpPr>
        <p:spPr bwMode="auto">
          <a:xfrm>
            <a:off x="2133600" y="1676400"/>
            <a:ext cx="1676400" cy="152400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dirty="0" smtClean="0">
                <a:solidFill>
                  <a:schemeClr val="bg1"/>
                </a:solidFill>
                <a:latin typeface="Tahoma" pitchFamily="34" charset="0"/>
              </a:rPr>
              <a:t>现有数据库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4" name="Right Arrow 3"/>
          <p:cNvSpPr/>
          <p:nvPr/>
        </p:nvSpPr>
        <p:spPr bwMode="auto">
          <a:xfrm>
            <a:off x="4191000" y="2209800"/>
            <a:ext cx="990600" cy="457200"/>
          </a:xfrm>
          <a:prstGeom prst="rightArrow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562600" y="1981200"/>
            <a:ext cx="16002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生成的实体</a:t>
            </a:r>
            <a:endParaRPr kumimoji="0" lang="en-US" altLang="zh-CN" sz="18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数据模型</a:t>
            </a:r>
            <a:endParaRPr kumimoji="0" lang="en-US" sz="18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162" y="1981200"/>
            <a:ext cx="13436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Database</a:t>
            </a:r>
          </a:p>
          <a:p>
            <a:pPr algn="l"/>
            <a:r>
              <a:rPr lang="en-US" dirty="0" smtClean="0"/>
              <a:t>First (v1)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209800" y="4267200"/>
            <a:ext cx="16002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实体数据</a:t>
            </a:r>
            <a:endParaRPr kumimoji="0" lang="en-US" altLang="zh-CN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模型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4191000" y="4495800"/>
            <a:ext cx="990600" cy="457200"/>
          </a:xfrm>
          <a:prstGeom prst="rightArrow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9" name="Flowchart: Magnetic Disk 8"/>
          <p:cNvSpPr/>
          <p:nvPr/>
        </p:nvSpPr>
        <p:spPr bwMode="auto">
          <a:xfrm>
            <a:off x="5562600" y="3962400"/>
            <a:ext cx="1676400" cy="152400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生成的</a:t>
            </a:r>
            <a:endParaRPr kumimoji="0" lang="en-US" altLang="zh-CN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数据库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343400"/>
            <a:ext cx="13163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Model</a:t>
            </a:r>
          </a:p>
          <a:p>
            <a:pPr algn="l"/>
            <a:r>
              <a:rPr lang="en-US" dirty="0" smtClean="0"/>
              <a:t>First (v4)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复杂的类型</a:t>
            </a:r>
            <a:endParaRPr lang="en-US" sz="4000" b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295400"/>
            <a:ext cx="17145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95975" y="1295400"/>
            <a:ext cx="18002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1295400"/>
            <a:ext cx="16954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30423" y="3878759"/>
            <a:ext cx="2239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>
              <a:buAutoNum type="arabicParenR"/>
            </a:pPr>
            <a:r>
              <a:rPr lang="en-US" dirty="0" smtClean="0"/>
              <a:t>1:1 DB </a:t>
            </a:r>
            <a:r>
              <a:rPr lang="zh-CN" altLang="en-US" dirty="0" smtClean="0"/>
              <a:t>映射</a:t>
            </a:r>
            <a:r>
              <a:rPr lang="en-US" dirty="0" smtClean="0"/>
              <a:t> </a:t>
            </a:r>
          </a:p>
          <a:p>
            <a:pPr marL="457200" indent="-457200" algn="l">
              <a:buAutoNum type="arabicParenR"/>
            </a:pPr>
            <a:r>
              <a:rPr lang="zh-CN" altLang="en-US" dirty="0" smtClean="0"/>
              <a:t>可能“拥挤”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3878759"/>
            <a:ext cx="27847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>
              <a:buFontTx/>
              <a:buAutoNum type="arabicParenR"/>
            </a:pPr>
            <a:r>
              <a:rPr lang="en-US" dirty="0" smtClean="0"/>
              <a:t>DB </a:t>
            </a:r>
            <a:r>
              <a:rPr lang="zh-CN" altLang="en-US" dirty="0" smtClean="0"/>
              <a:t>形状的灵活性</a:t>
            </a:r>
            <a:endParaRPr lang="en-US" dirty="0" smtClean="0"/>
          </a:p>
          <a:p>
            <a:pPr marL="457200" indent="-457200" algn="l">
              <a:buAutoNum type="arabicParenR"/>
            </a:pPr>
            <a:r>
              <a:rPr lang="zh-CN" altLang="en-US" dirty="0" smtClean="0"/>
              <a:t>“组织”良好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895600" y="1855113"/>
            <a:ext cx="5925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Rectangle 2252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84" name="Rectangle 2252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1681163"/>
            <a:ext cx="21526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200400"/>
            <a:ext cx="8229600" cy="609600"/>
          </a:xfrm>
        </p:spPr>
        <p:txBody>
          <a:bodyPr anchor="t"/>
          <a:lstStyle/>
          <a:p>
            <a:pPr algn="l">
              <a:defRPr/>
            </a:pPr>
            <a:r>
              <a:rPr lang="zh-CN" altLang="en-US" dirty="0" smtClean="0"/>
              <a:t>工具增强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 - DPE PPT Template">
  <a:themeElements>
    <a:clrScheme name="Default Design - DPE PPT Template 2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 - DPE PPT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accent1">
                <a:gamma/>
                <a:shade val="82353"/>
                <a:invGamma/>
              </a:schemeClr>
            </a:gs>
          </a:gsLst>
          <a:lin ang="5400000" scaled="1"/>
        </a:gra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solidFill>
              <a:schemeClr val="bg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accent1">
                <a:gamma/>
                <a:shade val="82353"/>
                <a:invGamma/>
              </a:schemeClr>
            </a:gs>
          </a:gsLst>
          <a:lin ang="5400000" scaled="1"/>
        </a:gra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solidFill>
              <a:schemeClr val="bg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- DPE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- DPE PPT 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58DB4300D1324A92477E64B996B7EE" ma:contentTypeVersion="0" ma:contentTypeDescription="Create a new document." ma:contentTypeScope="" ma:versionID="77e22f6d63df6ef7ecc89f27de1182be">
  <xsd:schema xmlns:xsd="http://www.w3.org/2001/XMLSchema" xmlns:p="http://schemas.microsoft.com/office/2006/metadata/properties" xmlns:ns2="43DB58A5-D100-4A32-9247-7E64B996B7EE" targetNamespace="http://schemas.microsoft.com/office/2006/metadata/properties" ma:root="true" ma:fieldsID="768e23d0849baff6e7959e075cb3f35e" ns2:_="">
    <xsd:import namespace="43DB58A5-D100-4A32-9247-7E64B996B7EE"/>
    <xsd:element name="properties">
      <xsd:complexType>
        <xsd:sequence>
          <xsd:element name="documentManagement">
            <xsd:complexType>
              <xsd:all>
                <xsd:element ref="ns2:Content_x0020_Type" minOccurs="0"/>
                <xsd:element ref="ns2:Status" minOccurs="0"/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3DB58A5-D100-4A32-9247-7E64B996B7EE" elementFormDefault="qualified">
    <xsd:import namespace="http://schemas.microsoft.com/office/2006/documentManagement/types"/>
    <xsd:element name="Content_x0020_Type" ma:index="8" nillable="true" ma:displayName="Content Type" ma:format="Dropdown" ma:internalName="Content_x0020_Type">
      <xsd:simpleType>
        <xsd:restriction base="dms:Choice">
          <xsd:enumeration value="Presentation"/>
          <xsd:enumeration value="Demos"/>
          <xsd:enumeration value="Lab Spec"/>
        </xsd:restriction>
      </xsd:simpleType>
    </xsd:element>
    <xsd:element name="Status" ma:index="9" nillable="true" ma:displayName="Status" ma:default="" ma:format="Dropdown" ma:internalName="Status">
      <xsd:simpleType>
        <xsd:restriction base="dms:Choice">
          <xsd:enumeration value="Draft"/>
          <xsd:enumeration value="Final draft"/>
          <xsd:enumeration value="Ready for handoff"/>
          <xsd:enumeration value="Complete"/>
        </xsd:restriction>
      </xsd:simpleType>
    </xsd:element>
    <xsd:element name="Description0" ma:index="10" nillable="true" ma:displayName="Description" ma:internalName="Description0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Content_x0020_Type xmlns="43DB58A5-D100-4A32-9247-7E64B996B7EE">Presentation</Content_x0020_Type>
    <Description0 xmlns="43DB58A5-D100-4A32-9247-7E64B996B7EE">As per other deck but white on blue Tahoma</Description0>
    <Status xmlns="43DB58A5-D100-4A32-9247-7E64B996B7EE">Final draft</Status>
  </documentManagement>
</p:properties>
</file>

<file path=customXml/itemProps1.xml><?xml version="1.0" encoding="utf-8"?>
<ds:datastoreItem xmlns:ds="http://schemas.openxmlformats.org/officeDocument/2006/customXml" ds:itemID="{0EF2C303-5AF6-45E4-B3B2-337FCCBAD8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DB58A5-D100-4A32-9247-7E64B996B7E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8AC574F-A7EC-425A-A14F-7F1513120138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EB71F3FB-361C-4DB8-8743-C2E9E4E3C24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4BE5ECC-BD83-4F37-A1FF-C24A87765A57}">
  <ds:schemaRefs>
    <ds:schemaRef ds:uri="http://schemas.microsoft.com/office/2006/metadata/properties"/>
    <ds:schemaRef ds:uri="43DB58A5-D100-4A32-9247-7E64B996B7E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8900</TotalTime>
  <Words>307</Words>
  <Application>Microsoft Office PowerPoint</Application>
  <PresentationFormat>全屏显示(4:3)</PresentationFormat>
  <Paragraphs>99</Paragraphs>
  <Slides>18</Slides>
  <Notes>5</Notes>
  <HiddenSlides>1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Default Design - DPE PPT Template</vt:lpstr>
      <vt:lpstr>Visual Studio 2010 和 .NET Framework 4  培训研讨会</vt:lpstr>
      <vt:lpstr>演示文稿概述（隐藏幻灯片）：</vt:lpstr>
      <vt:lpstr>ADO.NET Entity Framework 4 中的新功能</vt:lpstr>
      <vt:lpstr>目标</vt:lpstr>
      <vt:lpstr>Pluralization (v1)</vt:lpstr>
      <vt:lpstr>Pluralization (v4)</vt:lpstr>
      <vt:lpstr>Model-First</vt:lpstr>
      <vt:lpstr>复杂的类型</vt:lpstr>
      <vt:lpstr>工具增强</vt:lpstr>
      <vt:lpstr>POCO</vt:lpstr>
      <vt:lpstr>延迟加载</vt:lpstr>
      <vt:lpstr>外键</vt:lpstr>
      <vt:lpstr>POCO 延迟加载 外键</vt:lpstr>
      <vt:lpstr>Model-Defined Functions</vt:lpstr>
      <vt:lpstr>N层</vt:lpstr>
      <vt:lpstr>Model-Defined Functions N层</vt:lpstr>
      <vt:lpstr>总结</vt:lpstr>
      <vt:lpstr>幻灯片 18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dshadle</dc:creator>
  <cp:lastModifiedBy>HXM</cp:lastModifiedBy>
  <cp:revision>413</cp:revision>
  <dcterms:created xsi:type="dcterms:W3CDTF">2004-11-05T17:26:10Z</dcterms:created>
  <dcterms:modified xsi:type="dcterms:W3CDTF">2009-11-06T05:20:47Z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ject">
    <vt:lpwstr/>
  </property>
  <property fmtid="{D5CDD505-2E9C-101B-9397-08002B2CF9AE}" pid="3" name="Keywords">
    <vt:lpwstr/>
  </property>
  <property fmtid="{D5CDD505-2E9C-101B-9397-08002B2CF9AE}" pid="4" name="_Author">
    <vt:lpwstr>dshadle</vt:lpwstr>
  </property>
  <property fmtid="{D5CDD505-2E9C-101B-9397-08002B2CF9AE}" pid="5" name="_Category">
    <vt:lpwstr/>
  </property>
  <property fmtid="{D5CDD505-2E9C-101B-9397-08002B2CF9AE}" pid="6" name="Slides">
    <vt:lpwstr>52</vt:lpwstr>
  </property>
  <property fmtid="{D5CDD505-2E9C-101B-9397-08002B2CF9AE}" pid="7" name="Categories">
    <vt:lpwstr/>
  </property>
  <property fmtid="{D5CDD505-2E9C-101B-9397-08002B2CF9AE}" pid="8" name="Approval Level">
    <vt:lpwstr/>
  </property>
  <property fmtid="{D5CDD505-2E9C-101B-9397-08002B2CF9AE}" pid="9" name="_Comments">
    <vt:lpwstr/>
  </property>
  <property fmtid="{D5CDD505-2E9C-101B-9397-08002B2CF9AE}" pid="10" name="Assigned To">
    <vt:lpwstr/>
  </property>
  <property fmtid="{D5CDD505-2E9C-101B-9397-08002B2CF9AE}" pid="11" name="ContentType">
    <vt:lpwstr>Document</vt:lpwstr>
  </property>
</Properties>
</file>