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3"/>
  </p:notesMasterIdLst>
  <p:handoutMasterIdLst>
    <p:handoutMasterId r:id="rId24"/>
  </p:handoutMasterIdLst>
  <p:sldIdLst>
    <p:sldId id="352" r:id="rId6"/>
    <p:sldId id="353" r:id="rId7"/>
    <p:sldId id="354" r:id="rId8"/>
    <p:sldId id="350" r:id="rId9"/>
    <p:sldId id="355" r:id="rId10"/>
    <p:sldId id="356" r:id="rId11"/>
    <p:sldId id="340" r:id="rId12"/>
    <p:sldId id="357" r:id="rId13"/>
    <p:sldId id="337" r:id="rId14"/>
    <p:sldId id="347" r:id="rId15"/>
    <p:sldId id="348" r:id="rId16"/>
    <p:sldId id="349" r:id="rId17"/>
    <p:sldId id="339" r:id="rId18"/>
    <p:sldId id="358" r:id="rId19"/>
    <p:sldId id="359" r:id="rId20"/>
    <p:sldId id="345" r:id="rId21"/>
    <p:sldId id="341" r:id="rId22"/>
  </p:sldIdLst>
  <p:sldSz cx="9144000" cy="6858000" type="screen4x3"/>
  <p:notesSz cx="6858000" cy="9144000"/>
  <p:defaultTextStyle>
    <a:defPPr>
      <a:defRPr lang="en-US"/>
    </a:defPPr>
    <a:lvl1pPr algn="l" rtl="0" fontAlgn="base">
      <a:spcBef>
        <a:spcPct val="0"/>
      </a:spcBef>
      <a:spcAft>
        <a:spcPct val="0"/>
      </a:spcAft>
      <a:defRPr sz="2200" kern="1200">
        <a:solidFill>
          <a:schemeClr val="bg1"/>
        </a:solidFill>
        <a:latin typeface="Tahoma" pitchFamily="34" charset="0"/>
        <a:ea typeface="+mn-ea"/>
        <a:cs typeface="+mn-cs"/>
      </a:defRPr>
    </a:lvl1pPr>
    <a:lvl2pPr marL="457200" algn="l" rtl="0" fontAlgn="base">
      <a:spcBef>
        <a:spcPct val="0"/>
      </a:spcBef>
      <a:spcAft>
        <a:spcPct val="0"/>
      </a:spcAft>
      <a:defRPr sz="2200" kern="1200">
        <a:solidFill>
          <a:schemeClr val="bg1"/>
        </a:solidFill>
        <a:latin typeface="Tahoma" pitchFamily="34" charset="0"/>
        <a:ea typeface="+mn-ea"/>
        <a:cs typeface="+mn-cs"/>
      </a:defRPr>
    </a:lvl2pPr>
    <a:lvl3pPr marL="914400" algn="l" rtl="0" fontAlgn="base">
      <a:spcBef>
        <a:spcPct val="0"/>
      </a:spcBef>
      <a:spcAft>
        <a:spcPct val="0"/>
      </a:spcAft>
      <a:defRPr sz="2200" kern="1200">
        <a:solidFill>
          <a:schemeClr val="bg1"/>
        </a:solidFill>
        <a:latin typeface="Tahoma" pitchFamily="34" charset="0"/>
        <a:ea typeface="+mn-ea"/>
        <a:cs typeface="+mn-cs"/>
      </a:defRPr>
    </a:lvl3pPr>
    <a:lvl4pPr marL="1371600" algn="l" rtl="0" fontAlgn="base">
      <a:spcBef>
        <a:spcPct val="0"/>
      </a:spcBef>
      <a:spcAft>
        <a:spcPct val="0"/>
      </a:spcAft>
      <a:defRPr sz="2200" kern="1200">
        <a:solidFill>
          <a:schemeClr val="bg1"/>
        </a:solidFill>
        <a:latin typeface="Tahoma" pitchFamily="34" charset="0"/>
        <a:ea typeface="+mn-ea"/>
        <a:cs typeface="+mn-cs"/>
      </a:defRPr>
    </a:lvl4pPr>
    <a:lvl5pPr marL="1828800" algn="l" rtl="0" fontAlgn="base">
      <a:spcBef>
        <a:spcPct val="0"/>
      </a:spcBef>
      <a:spcAft>
        <a:spcPct val="0"/>
      </a:spcAft>
      <a:defRPr sz="2200" kern="1200">
        <a:solidFill>
          <a:schemeClr val="bg1"/>
        </a:solidFill>
        <a:latin typeface="Tahoma" pitchFamily="34" charset="0"/>
        <a:ea typeface="+mn-ea"/>
        <a:cs typeface="+mn-cs"/>
      </a:defRPr>
    </a:lvl5pPr>
    <a:lvl6pPr marL="2286000" algn="l" defTabSz="914400" rtl="0" eaLnBrk="1" latinLnBrk="0" hangingPunct="1">
      <a:defRPr sz="2200" kern="1200">
        <a:solidFill>
          <a:schemeClr val="bg1"/>
        </a:solidFill>
        <a:latin typeface="Tahoma" pitchFamily="34" charset="0"/>
        <a:ea typeface="+mn-ea"/>
        <a:cs typeface="+mn-cs"/>
      </a:defRPr>
    </a:lvl6pPr>
    <a:lvl7pPr marL="2743200" algn="l" defTabSz="914400" rtl="0" eaLnBrk="1" latinLnBrk="0" hangingPunct="1">
      <a:defRPr sz="2200" kern="1200">
        <a:solidFill>
          <a:schemeClr val="bg1"/>
        </a:solidFill>
        <a:latin typeface="Tahoma" pitchFamily="34" charset="0"/>
        <a:ea typeface="+mn-ea"/>
        <a:cs typeface="+mn-cs"/>
      </a:defRPr>
    </a:lvl7pPr>
    <a:lvl8pPr marL="3200400" algn="l" defTabSz="914400" rtl="0" eaLnBrk="1" latinLnBrk="0" hangingPunct="1">
      <a:defRPr sz="2200" kern="1200">
        <a:solidFill>
          <a:schemeClr val="bg1"/>
        </a:solidFill>
        <a:latin typeface="Tahoma" pitchFamily="34" charset="0"/>
        <a:ea typeface="+mn-ea"/>
        <a:cs typeface="+mn-cs"/>
      </a:defRPr>
    </a:lvl8pPr>
    <a:lvl9pPr marL="3657600" algn="l" defTabSz="914400" rtl="0" eaLnBrk="1" latinLnBrk="0" hangingPunct="1">
      <a:defRPr sz="2200" kern="1200">
        <a:solidFill>
          <a:schemeClr val="bg1"/>
        </a:solidFill>
        <a:latin typeface="Tahom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rew Robbins" initials="DR" lastIdx="3" clrIdx="0"/>
  <p:cmAuthor id="1" name="maryfj" initials="mfj"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37E73"/>
    <a:srgbClr val="E4BDBA"/>
    <a:srgbClr val="008000"/>
    <a:srgbClr val="9FE96D"/>
    <a:srgbClr val="BCE4BA"/>
    <a:srgbClr val="0099FF"/>
    <a:srgbClr val="FFCC00"/>
    <a:srgbClr val="FF7C80"/>
    <a:srgbClr val="BBE0E3"/>
    <a:srgbClr val="00FF00"/>
  </p:clrMru>
  <p:extLst>
    <p:ext uri="{E76CE94A-603C-4142-B9EB-6D1370010A27}">
      <p14:discardImageEditData xmlns="" xmlns:p14="http://schemas.microsoft.com/office/powerpoint/2007/7/12/main" val="0"/>
    </p:ext>
    <p:ext uri="{D31A062A-798A-4329-ABDD-BBA856620510}">
      <p14:defaultImageDpi xmlns="" xmlns:p14="http://schemas.microsoft.com/office/powerpoint/2007/7/12/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0058" autoAdjust="0"/>
    <p:restoredTop sz="64393" autoAdjust="0"/>
  </p:normalViewPr>
  <p:slideViewPr>
    <p:cSldViewPr>
      <p:cViewPr varScale="1">
        <p:scale>
          <a:sx n="70" d="100"/>
          <a:sy n="70" d="100"/>
        </p:scale>
        <p:origin x="-136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4" d="100"/>
          <a:sy n="64" d="100"/>
        </p:scale>
        <p:origin x="-1938" y="-12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charset="0"/>
              </a:defRPr>
            </a:lvl1pPr>
          </a:lstStyle>
          <a:p>
            <a:endParaRPr lang="en-US"/>
          </a:p>
        </p:txBody>
      </p:sp>
      <p:sp>
        <p:nvSpPr>
          <p:cNvPr id="563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endParaRPr lang="en-US"/>
          </a:p>
        </p:txBody>
      </p:sp>
      <p:sp>
        <p:nvSpPr>
          <p:cNvPr id="563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endParaRPr lang="en-US"/>
          </a:p>
        </p:txBody>
      </p:sp>
      <p:sp>
        <p:nvSpPr>
          <p:cNvPr id="563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A94B5D4F-E990-40FF-B037-A4A418FBED01}" type="slidenum">
              <a:rPr lang="en-US"/>
              <a:pPr/>
              <a:t>‹#›</a:t>
            </a:fld>
            <a:endParaRPr lang="en-US"/>
          </a:p>
        </p:txBody>
      </p:sp>
    </p:spTree>
    <p:extLst>
      <p:ext uri="{BB962C8B-B14F-4D97-AF65-F5344CB8AC3E}">
        <p14:creationId xmlns="" xmlns:p14="http://schemas.microsoft.com/office/powerpoint/2007/7/12/main" val="429548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charset="0"/>
              </a:defRPr>
            </a:lvl1pPr>
          </a:lstStyle>
          <a:p>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endParaRPr lang="en-US"/>
          </a:p>
        </p:txBody>
      </p:sp>
      <p:sp>
        <p:nvSpPr>
          <p:cNvPr id="286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AC248039-9E8B-422F-8B1A-4AF677A6F4FF}" type="slidenum">
              <a:rPr lang="en-US"/>
              <a:pPr/>
              <a:t>‹#›</a:t>
            </a:fld>
            <a:endParaRPr lang="en-US"/>
          </a:p>
        </p:txBody>
      </p:sp>
    </p:spTree>
    <p:extLst>
      <p:ext uri="{BB962C8B-B14F-4D97-AF65-F5344CB8AC3E}">
        <p14:creationId xmlns="" xmlns:p14="http://schemas.microsoft.com/office/powerpoint/2007/7/12/main" val="159649204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1744"/>
          <p:cNvSpPr>
            <a:spLocks noGrp="1" noRot="1" noChangeAspect="1" noChangeArrowheads="1" noTextEdit="1"/>
          </p:cNvSpPr>
          <p:nvPr>
            <p:ph type="sldImg"/>
          </p:nvPr>
        </p:nvSpPr>
        <p:spPr>
          <a:ln cap="flat">
            <a:headEnd type="none" w="med" len="med"/>
            <a:tailEnd type="none" w="med" len="med"/>
          </a:ln>
        </p:spPr>
      </p:sp>
      <p:sp>
        <p:nvSpPr>
          <p:cNvPr id="57347" name="Rectangle 31745"/>
          <p:cNvSpPr>
            <a:spLocks noGrp="1" noChangeArrowheads="1"/>
          </p:cNvSpPr>
          <p:nvPr>
            <p:ph type="body" idx="1"/>
          </p:nvPr>
        </p:nvSpPr>
        <p:spPr>
          <a:noFill/>
        </p:spPr>
        <p:txBody>
          <a:bodyPr/>
          <a:lstStyle/>
          <a:p>
            <a:r>
              <a:rPr lang="en-US" b="1" dirty="0" smtClean="0"/>
              <a:t>ESTIMATED TIME:</a:t>
            </a:r>
          </a:p>
          <a:p>
            <a:r>
              <a:rPr lang="en-US" smtClean="0"/>
              <a:t>25-30 minutes</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a:t>
            </a:r>
            <a:r>
              <a:rPr lang="en-US" b="1" baseline="0" dirty="0" smtClean="0"/>
              <a:t> SCRIPT:</a:t>
            </a:r>
            <a:r>
              <a:rPr lang="en-US" baseline="0" dirty="0" smtClean="0"/>
              <a:t> “Demo Script – Hello Visual Studio 2010.docx”</a:t>
            </a: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Visual Studio 2010 Roadmap. </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RESOURCES:</a:t>
            </a:r>
          </a:p>
          <a:p>
            <a:r>
              <a:rPr lang="en-US" dirty="0" smtClean="0"/>
              <a:t>Visual Studio 2010/.NET Framework 4.0 Training Kit</a:t>
            </a:r>
          </a:p>
          <a:p>
            <a:pPr lvl="1"/>
            <a:r>
              <a:rPr lang="en-US" dirty="0" smtClean="0"/>
              <a:t>November Preview: http://tinyurl.com/5zf8y8</a:t>
            </a:r>
          </a:p>
          <a:p>
            <a:pPr lvl="1"/>
            <a:endParaRPr lang="en-US" dirty="0" smtClean="0"/>
          </a:p>
          <a:p>
            <a:r>
              <a:rPr lang="en-US" dirty="0" smtClean="0"/>
              <a:t>Visual Studio Topic Area on Channel 9</a:t>
            </a:r>
          </a:p>
          <a:p>
            <a:pPr lvl="1"/>
            <a:r>
              <a:rPr lang="en-US" dirty="0" smtClean="0"/>
              <a:t>http://channel9.msdn.com/visualstudio</a:t>
            </a:r>
          </a:p>
          <a:p>
            <a:pPr lvl="1"/>
            <a:r>
              <a:rPr lang="en-US" dirty="0" smtClean="0"/>
              <a:t>Includes videos from VS2010 and VSTS2010 weeks on Channel 9 (1MM+ views already)</a:t>
            </a:r>
          </a:p>
          <a:p>
            <a:endParaRPr lang="en-US" dirty="0" smtClean="0"/>
          </a:p>
          <a:p>
            <a:r>
              <a:rPr lang="en-US" dirty="0" smtClean="0"/>
              <a:t>VS2010/NETFX4 Futures on MSDN</a:t>
            </a:r>
          </a:p>
          <a:p>
            <a:pPr lvl="1"/>
            <a:r>
              <a:rPr lang="en-US" dirty="0" smtClean="0"/>
              <a:t>http://msdn.microsoft.com/en-us/vs2008/products/cc948977.aspx</a:t>
            </a:r>
          </a:p>
          <a:p>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There are many different audiences that the various SKUs of Visual Studio targets:</a:t>
            </a:r>
            <a:r>
              <a:rPr lang="en-US" baseline="0" dirty="0" smtClean="0"/>
              <a:t> from the hobbyist all the way up to large enterprises. </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In</a:t>
            </a:r>
            <a:r>
              <a:rPr lang="en-US" baseline="0" dirty="0" smtClean="0"/>
              <a:t> this talk, we will specifically dive into the Professional SKU for Visual Studio. We won’t cover Express, and Premium/Ultimate features are covered in different talks.</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MESSAGING:</a:t>
            </a:r>
          </a:p>
          <a:p>
            <a:r>
              <a:rPr lang="en-US" sz="1200" kern="1200" dirty="0" smtClean="0">
                <a:solidFill>
                  <a:schemeClr val="tx1"/>
                </a:solidFill>
                <a:effectLst/>
                <a:latin typeface="Arial" charset="0"/>
                <a:ea typeface="+mn-ea"/>
                <a:cs typeface="+mn-cs"/>
              </a:rPr>
              <a:t>To provide organizations with simplified ways to purchase and license core development technologies, there is now a new packaging lineup and licensing options for Visual Studio 2010. Going forward, customers will be able to choose from three main versions:</a:t>
            </a:r>
          </a:p>
          <a:p>
            <a:endParaRPr lang="en-US" sz="1200" kern="1200" dirty="0" smtClean="0">
              <a:solidFill>
                <a:schemeClr val="tx1"/>
              </a:solidFill>
              <a:effectLst/>
              <a:latin typeface="Arial" charset="0"/>
              <a:ea typeface="+mn-ea"/>
              <a:cs typeface="+mn-cs"/>
            </a:endParaRPr>
          </a:p>
          <a:p>
            <a:pPr lvl="0"/>
            <a:r>
              <a:rPr lang="en-US" sz="1200" b="0" i="1" kern="1200" dirty="0" smtClean="0">
                <a:solidFill>
                  <a:schemeClr val="tx1"/>
                </a:solidFill>
                <a:effectLst/>
                <a:latin typeface="Arial" charset="0"/>
                <a:ea typeface="+mn-ea"/>
                <a:cs typeface="+mn-cs"/>
              </a:rPr>
              <a:t>Microsoft Visual Studio 2010 Ultimate with MSDN:</a:t>
            </a:r>
            <a:r>
              <a:rPr lang="en-US" sz="1200" kern="1200" dirty="0" smtClean="0">
                <a:solidFill>
                  <a:schemeClr val="tx1"/>
                </a:solidFill>
                <a:effectLst/>
                <a:latin typeface="Arial" charset="0"/>
                <a:ea typeface="+mn-ea"/>
                <a:cs typeface="+mn-cs"/>
              </a:rPr>
              <a:t> The comprehensive suite of application life-cycle management tools for software teams to help ensure quality results from design to deployment</a:t>
            </a:r>
          </a:p>
          <a:p>
            <a:pPr lvl="0"/>
            <a:r>
              <a:rPr lang="en-US" sz="1200" b="0" i="1" kern="1200" dirty="0" smtClean="0">
                <a:solidFill>
                  <a:schemeClr val="tx1"/>
                </a:solidFill>
                <a:effectLst/>
                <a:latin typeface="Arial" charset="0"/>
                <a:ea typeface="+mn-ea"/>
                <a:cs typeface="+mn-cs"/>
              </a:rPr>
              <a:t>Microsoft Visual Studio 2010 Premium with MSDN: </a:t>
            </a:r>
            <a:r>
              <a:rPr lang="en-US" sz="1200" kern="1200" dirty="0" smtClean="0">
                <a:solidFill>
                  <a:schemeClr val="tx1"/>
                </a:solidFill>
                <a:effectLst/>
                <a:latin typeface="Arial" charset="0"/>
                <a:ea typeface="+mn-ea"/>
                <a:cs typeface="+mn-cs"/>
              </a:rPr>
              <a:t>A complete toolset to help developers deliver scalable, high-quality applications</a:t>
            </a:r>
          </a:p>
          <a:p>
            <a:pPr lvl="0"/>
            <a:r>
              <a:rPr lang="en-US" sz="1200" b="0" i="1" kern="1200" dirty="0" smtClean="0">
                <a:solidFill>
                  <a:schemeClr val="tx1"/>
                </a:solidFill>
                <a:effectLst/>
                <a:latin typeface="Arial" charset="0"/>
                <a:ea typeface="+mn-ea"/>
                <a:cs typeface="+mn-cs"/>
              </a:rPr>
              <a:t>Microsoft Visual Studio 2010 Professional with MSDN: </a:t>
            </a:r>
            <a:r>
              <a:rPr lang="en-US" sz="1200" kern="1200" dirty="0" smtClean="0">
                <a:solidFill>
                  <a:schemeClr val="tx1"/>
                </a:solidFill>
                <a:effectLst/>
                <a:latin typeface="Arial" charset="0"/>
                <a:ea typeface="+mn-ea"/>
                <a:cs typeface="+mn-cs"/>
              </a:rPr>
              <a:t>The essential tool for basic development tasks to assist developers in easily implementing their ideas</a:t>
            </a:r>
          </a:p>
          <a:p>
            <a:r>
              <a:rPr lang="en-US" sz="1200" kern="1200" dirty="0" smtClean="0">
                <a:solidFill>
                  <a:schemeClr val="tx1"/>
                </a:solidFill>
                <a:effectLst/>
                <a:latin typeface="Arial" charset="0"/>
                <a:ea typeface="+mn-ea"/>
                <a:cs typeface="+mn-cs"/>
              </a:rPr>
              <a:t> </a:t>
            </a:r>
          </a:p>
          <a:p>
            <a:r>
              <a:rPr lang="en-US" sz="1200" kern="1200" dirty="0" smtClean="0">
                <a:solidFill>
                  <a:schemeClr val="tx1"/>
                </a:solidFill>
                <a:effectLst/>
                <a:latin typeface="Arial" charset="0"/>
                <a:ea typeface="+mn-ea"/>
                <a:cs typeface="+mn-cs"/>
              </a:rPr>
              <a:t>MSDN subscriptions are included with the purchase of Visual Studio 2010 Professional with MSDN, Visual Studio 2010 Premium with MSDN and Visual Studio 2010 Ultimate with MSDN. The specific level of MSDN subscription benefits corresponds with the Ultimate, Premium and Professional designators in the Visual Studio 2010 product name. Visual Studio 2010 Professional will also be available for purchase without an MSDN subscription.</a:t>
            </a:r>
          </a:p>
          <a:p>
            <a:endParaRPr lang="en-US" dirty="0" smtClean="0"/>
          </a:p>
        </p:txBody>
      </p:sp>
      <p:sp>
        <p:nvSpPr>
          <p:cNvPr id="4" name="Slide Number Placeholder 3"/>
          <p:cNvSpPr>
            <a:spLocks noGrp="1"/>
          </p:cNvSpPr>
          <p:nvPr>
            <p:ph type="sldNum" sz="quarter" idx="10"/>
          </p:nvPr>
        </p:nvSpPr>
        <p:spPr/>
        <p:txBody>
          <a:bodyPr/>
          <a:lstStyle/>
          <a:p>
            <a:fld id="{AC248039-9E8B-422F-8B1A-4AF677A6F4FF}" type="slidenum">
              <a:rPr lang="en-US" smtClean="0"/>
              <a:pPr/>
              <a:t>6</a:t>
            </a:fld>
            <a:endParaRPr lang="en-US"/>
          </a:p>
        </p:txBody>
      </p:sp>
    </p:spTree>
    <p:extLst>
      <p:ext uri="{BB962C8B-B14F-4D97-AF65-F5344CB8AC3E}">
        <p14:creationId xmlns="" xmlns:p14="http://schemas.microsoft.com/office/powerpoint/2007/7/12/main" val="350297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pPr>
              <a:buFont typeface="Arial" pitchFamily="34" charset="0"/>
              <a:buChar char="•"/>
            </a:pPr>
            <a:r>
              <a:rPr lang="en-US" dirty="0" smtClean="0"/>
              <a:t>Many different types</a:t>
            </a:r>
            <a:r>
              <a:rPr lang="en-US" baseline="0" dirty="0" smtClean="0"/>
              <a:t> of customers and many new features targeting each type of customer</a:t>
            </a:r>
          </a:p>
          <a:p>
            <a:pPr>
              <a:buFont typeface="Arial" pitchFamily="34" charset="0"/>
              <a:buChar char="•"/>
            </a:pPr>
            <a:r>
              <a:rPr lang="en-US" dirty="0" smtClean="0"/>
              <a:t>Several challenges</a:t>
            </a:r>
            <a:r>
              <a:rPr lang="en-US" baseline="0" dirty="0" smtClean="0"/>
              <a:t> that needed to be addressed, and challenges are wide-ranging</a:t>
            </a:r>
          </a:p>
          <a:p>
            <a:pPr>
              <a:buFont typeface="Arial" pitchFamily="34" charset="0"/>
              <a:buNone/>
            </a:pPr>
            <a:endParaRPr lang="en-US" baseline="0" dirty="0" smtClean="0"/>
          </a:p>
          <a:p>
            <a:pPr>
              <a:buFont typeface="Arial" pitchFamily="34" charset="0"/>
              <a:buNone/>
            </a:pPr>
            <a:r>
              <a:rPr lang="en-US" i="1" baseline="0" dirty="0" smtClean="0"/>
              <a:t>Creativity Unleashed </a:t>
            </a:r>
            <a:r>
              <a:rPr lang="en-US" baseline="0" dirty="0" smtClean="0"/>
              <a:t>– With Visual Studio 2010 you can use prototyping, modeling, and visual design tools to bring your visions to life. Create and share what you imagine and build on the creative strengths of your team.</a:t>
            </a:r>
          </a:p>
          <a:p>
            <a:pPr>
              <a:buFont typeface="Arial" pitchFamily="34" charset="0"/>
              <a:buNone/>
            </a:pPr>
            <a:endParaRPr lang="en-US" baseline="0" dirty="0" smtClean="0"/>
          </a:p>
          <a:p>
            <a:pPr>
              <a:buFont typeface="Arial" pitchFamily="34" charset="0"/>
              <a:buNone/>
            </a:pPr>
            <a:r>
              <a:rPr lang="en-US" i="1" baseline="0" dirty="0" smtClean="0"/>
              <a:t>Simplicity Through Integration </a:t>
            </a:r>
            <a:r>
              <a:rPr lang="en-US" baseline="0" dirty="0" smtClean="0"/>
              <a:t>– Visual Studio 2010 is an integrated environment where developers can use existing skills to model, code, debug, test, and deploy a growing number of application types. Visual Studio helps simplify common tasks and helps developers explore the depth of the platform. </a:t>
            </a:r>
          </a:p>
          <a:p>
            <a:pPr>
              <a:buFont typeface="Arial" pitchFamily="34" charset="0"/>
              <a:buNone/>
            </a:pPr>
            <a:endParaRPr lang="en-US" baseline="0" dirty="0" smtClean="0"/>
          </a:p>
          <a:p>
            <a:pPr>
              <a:buFont typeface="Arial" pitchFamily="34" charset="0"/>
              <a:buNone/>
            </a:pPr>
            <a:r>
              <a:rPr lang="en-US" i="1" dirty="0" smtClean="0"/>
              <a:t>Quality Code Ensured </a:t>
            </a:r>
            <a:r>
              <a:rPr lang="en-US" dirty="0" smtClean="0"/>
              <a:t>– Visual</a:t>
            </a:r>
            <a:r>
              <a:rPr lang="en-US" baseline="0" dirty="0" smtClean="0"/>
              <a:t> Studio 2010 provides powerful tools for managing a project, maintaining source code, and finding bugs. Testers and developers can use manual and automated testing, and advanced debugging tools to help ensure they are building the right application, the right way.</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smtClean="0"/>
              <a:t>MESSAGING:</a:t>
            </a:r>
          </a:p>
          <a:p>
            <a:r>
              <a:rPr lang="en-US" b="0" dirty="0" smtClean="0"/>
              <a:t>This</a:t>
            </a:r>
            <a:r>
              <a:rPr lang="en-US" b="0" baseline="0" dirty="0" smtClean="0"/>
              <a:t> breaks down into a lot of individual features that are coming to Visual Studio 2010</a:t>
            </a:r>
            <a:endParaRPr lang="en-US" b="0" dirty="0" smtClean="0"/>
          </a:p>
          <a:p>
            <a:pPr>
              <a:buFont typeface="Arial" pitchFamily="34" charset="0"/>
              <a:buChar char="•"/>
            </a:pPr>
            <a:endParaRPr lang="en-US" b="0" baseline="0" dirty="0" smtClean="0"/>
          </a:p>
          <a:p>
            <a:pPr>
              <a:buFont typeface="Arial" pitchFamily="34" charset="0"/>
              <a:buChar char="•"/>
            </a:pPr>
            <a:r>
              <a:rPr lang="en-US" b="0" baseline="0" dirty="0" smtClean="0"/>
              <a:t>Targets a diverse set of audiences</a:t>
            </a:r>
          </a:p>
          <a:p>
            <a:pPr lvl="1">
              <a:buFont typeface="Arial" pitchFamily="34" charset="0"/>
              <a:buChar char="•"/>
            </a:pPr>
            <a:r>
              <a:rPr lang="en-US" b="0" baseline="0" dirty="0" smtClean="0"/>
              <a:t>From TDD developers (Generate from Usage / Consume-First-Declare-Later friendliness)</a:t>
            </a:r>
          </a:p>
          <a:p>
            <a:pPr lvl="1">
              <a:buFont typeface="Arial" pitchFamily="34" charset="0"/>
              <a:buChar char="•"/>
            </a:pPr>
            <a:r>
              <a:rPr lang="en-US" b="0" baseline="0" dirty="0" smtClean="0"/>
              <a:t>To </a:t>
            </a:r>
            <a:r>
              <a:rPr lang="en-US" b="0" baseline="0" dirty="0" err="1" smtClean="0"/>
              <a:t>Sharepoint</a:t>
            </a:r>
            <a:r>
              <a:rPr lang="en-US" b="0" baseline="0" dirty="0" smtClean="0"/>
              <a:t> </a:t>
            </a:r>
            <a:r>
              <a:rPr lang="en-US" b="0" baseline="0" dirty="0" err="1" smtClean="0"/>
              <a:t>devs</a:t>
            </a:r>
            <a:r>
              <a:rPr lang="en-US" b="0" baseline="0" dirty="0" smtClean="0"/>
              <a:t> (new </a:t>
            </a:r>
            <a:r>
              <a:rPr lang="en-US" b="0" baseline="0" dirty="0" err="1" smtClean="0"/>
              <a:t>Sharepoint</a:t>
            </a:r>
            <a:r>
              <a:rPr lang="en-US" b="0" baseline="0" dirty="0" smtClean="0"/>
              <a:t> tooling)</a:t>
            </a:r>
          </a:p>
          <a:p>
            <a:pPr lvl="1">
              <a:buFont typeface="Arial" pitchFamily="34" charset="0"/>
              <a:buChar char="•"/>
            </a:pPr>
            <a:r>
              <a:rPr lang="en-US" b="0" baseline="0" dirty="0" smtClean="0"/>
              <a:t>To web </a:t>
            </a:r>
            <a:r>
              <a:rPr lang="en-US" b="0" baseline="0" dirty="0" err="1" smtClean="0"/>
              <a:t>devs</a:t>
            </a:r>
            <a:r>
              <a:rPr lang="en-US" b="0" baseline="0" dirty="0" smtClean="0"/>
              <a:t> (</a:t>
            </a:r>
            <a:r>
              <a:rPr lang="en-US" b="0" baseline="0" dirty="0" err="1" smtClean="0"/>
              <a:t>Jquery</a:t>
            </a:r>
            <a:r>
              <a:rPr lang="en-US" b="0" baseline="0" dirty="0" smtClean="0"/>
              <a:t> support, integrated web deploy)</a:t>
            </a:r>
          </a:p>
          <a:p>
            <a:pPr lvl="1">
              <a:buFont typeface="Arial" pitchFamily="34" charset="0"/>
              <a:buChar char="•"/>
            </a:pPr>
            <a:r>
              <a:rPr lang="en-US" b="0" baseline="0" dirty="0" smtClean="0"/>
              <a:t>Parallelism/Concurrency features (like Parallel Stacks/Parallel Tasks as well as Concurrency Profiling)</a:t>
            </a:r>
          </a:p>
          <a:p>
            <a:pPr>
              <a:buFont typeface="Arial" pitchFamily="34" charset="0"/>
              <a:buChar char="•"/>
            </a:pPr>
            <a:r>
              <a:rPr lang="en-US" b="0" baseline="0" dirty="0" smtClean="0"/>
              <a:t>Just the tip of the iceberg</a:t>
            </a:r>
            <a:endParaRPr lang="en-US" b="0" dirty="0" smtClean="0"/>
          </a:p>
        </p:txBody>
      </p:sp>
      <p:sp>
        <p:nvSpPr>
          <p:cNvPr id="4" name="Slide Number Placeholder 3"/>
          <p:cNvSpPr>
            <a:spLocks noGrp="1"/>
          </p:cNvSpPr>
          <p:nvPr>
            <p:ph type="sldNum" sz="quarter" idx="10"/>
          </p:nvPr>
        </p:nvSpPr>
        <p:spPr/>
        <p:txBody>
          <a:bodyPr/>
          <a:lstStyle/>
          <a:p>
            <a:fld id="{AC248039-9E8B-422F-8B1A-4AF677A6F4FF}"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baseline="0" dirty="0" smtClean="0"/>
              <a:t>The primary way developers use Visual Studio is, of course, as an editor. There are many improvements coming to developers that use Visual Studio as a code editor (as we’ll see). </a:t>
            </a:r>
          </a:p>
          <a:p>
            <a:endParaRPr lang="en-US" baseline="0" dirty="0" smtClean="0"/>
          </a:p>
          <a:p>
            <a:r>
              <a:rPr lang="en-US" baseline="0" dirty="0" smtClean="0"/>
              <a:t>However, there’s another use of Visual Studio that people don’t usually think of, and that is using Visual Studio as a platform itself. With the new extensibility points in the editor itself, there are many ways developers can extend their editing experience itself as well the existing VSIP capabilities of Visual Studio. There are several features coming that will help developers manage the Visual Studio Platform as well.</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MESSAGING:</a:t>
            </a:r>
          </a:p>
          <a:p>
            <a:r>
              <a:rPr lang="en-US" dirty="0" smtClean="0"/>
              <a:t>Writing Code</a:t>
            </a:r>
          </a:p>
          <a:p>
            <a:r>
              <a:rPr lang="en-US" dirty="0" smtClean="0"/>
              <a:t>	- Smart </a:t>
            </a:r>
            <a:r>
              <a:rPr lang="en-US" dirty="0" err="1" smtClean="0"/>
              <a:t>Intellisense</a:t>
            </a:r>
            <a:r>
              <a:rPr lang="en-US" dirty="0" smtClean="0"/>
              <a:t> (new</a:t>
            </a:r>
            <a:r>
              <a:rPr lang="en-US" baseline="0" dirty="0" smtClean="0"/>
              <a:t> substring matching in </a:t>
            </a:r>
            <a:r>
              <a:rPr lang="en-US" baseline="0" dirty="0" err="1" smtClean="0"/>
              <a:t>Intellisense</a:t>
            </a:r>
            <a:r>
              <a:rPr lang="en-US" baseline="0" dirty="0" smtClean="0"/>
              <a:t>)</a:t>
            </a:r>
            <a:endParaRPr lang="en-US" dirty="0" smtClean="0"/>
          </a:p>
          <a:p>
            <a:r>
              <a:rPr lang="en-US" dirty="0" smtClean="0"/>
              <a:t>	- Extensible</a:t>
            </a:r>
            <a:r>
              <a:rPr lang="en-US" baseline="0" dirty="0" smtClean="0"/>
              <a:t> code editor </a:t>
            </a:r>
          </a:p>
          <a:p>
            <a:r>
              <a:rPr lang="en-US" baseline="0" dirty="0" smtClean="0"/>
              <a:t>Understanding Code</a:t>
            </a:r>
          </a:p>
          <a:p>
            <a:r>
              <a:rPr lang="en-US" baseline="0" dirty="0" smtClean="0"/>
              <a:t>	- Call Hierarchy</a:t>
            </a:r>
          </a:p>
          <a:p>
            <a:r>
              <a:rPr lang="en-US" baseline="0" dirty="0" smtClean="0"/>
              <a:t>	- Highlight References</a:t>
            </a:r>
          </a:p>
          <a:p>
            <a:r>
              <a:rPr lang="en-US" baseline="0" dirty="0" smtClean="0"/>
              <a:t>Navigating Code</a:t>
            </a:r>
          </a:p>
          <a:p>
            <a:r>
              <a:rPr lang="en-US" baseline="0" dirty="0" smtClean="0"/>
              <a:t>	- Quick search</a:t>
            </a:r>
          </a:p>
          <a:p>
            <a:r>
              <a:rPr lang="en-US" baseline="0" dirty="0" smtClean="0"/>
              <a:t>Publishing Code</a:t>
            </a:r>
          </a:p>
          <a:p>
            <a:r>
              <a:rPr lang="en-US" baseline="0" dirty="0" smtClean="0"/>
              <a:t>	- </a:t>
            </a:r>
            <a:r>
              <a:rPr lang="en-US" baseline="0" dirty="0" err="1" smtClean="0"/>
              <a:t>MSDeploy</a:t>
            </a:r>
            <a:r>
              <a:rPr lang="en-US" baseline="0" dirty="0" smtClean="0"/>
              <a:t> Integration</a:t>
            </a:r>
          </a:p>
          <a:p>
            <a:r>
              <a:rPr lang="en-US" baseline="0" dirty="0" smtClean="0"/>
              <a:t>	- One-Click Publish</a:t>
            </a:r>
          </a:p>
          <a:p>
            <a:r>
              <a:rPr lang="en-US" baseline="0" dirty="0" smtClean="0"/>
              <a:t>	- </a:t>
            </a:r>
            <a:r>
              <a:rPr lang="en-US" baseline="0" dirty="0" err="1" smtClean="0"/>
              <a:t>Web.config</a:t>
            </a:r>
            <a:r>
              <a:rPr lang="en-US" baseline="0" dirty="0" smtClean="0"/>
              <a:t> transformations</a:t>
            </a:r>
            <a:endParaRPr lang="en-US" dirty="0"/>
          </a:p>
        </p:txBody>
      </p:sp>
      <p:sp>
        <p:nvSpPr>
          <p:cNvPr id="4" name="Slide Number Placeholder 3"/>
          <p:cNvSpPr>
            <a:spLocks noGrp="1"/>
          </p:cNvSpPr>
          <p:nvPr>
            <p:ph type="sldNum" sz="quarter" idx="10"/>
          </p:nvPr>
        </p:nvSpPr>
        <p:spPr/>
        <p:txBody>
          <a:bodyPr/>
          <a:lstStyle/>
          <a:p>
            <a:fld id="{AC248039-9E8B-422F-8B1A-4AF677A6F4FF}"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3008"/>
          <p:cNvSpPr>
            <a:spLocks noGrp="1" noRot="1" noChangeAspect="1" noChangeArrowheads="1" noTextEdit="1"/>
          </p:cNvSpPr>
          <p:nvPr>
            <p:ph type="sldImg"/>
          </p:nvPr>
        </p:nvSpPr>
        <p:spPr>
          <a:ln cap="flat">
            <a:headEnd type="none" w="med" len="med"/>
            <a:tailEnd type="none" w="med" len="med"/>
          </a:ln>
        </p:spPr>
      </p:sp>
      <p:sp>
        <p:nvSpPr>
          <p:cNvPr id="72707" name="Rectangle 43009"/>
          <p:cNvSpPr>
            <a:spLocks noGrp="1" noChangeArrowheads="1"/>
          </p:cNvSpPr>
          <p:nvPr>
            <p:ph type="body" idx="1"/>
          </p:nvPr>
        </p:nvSpPr>
        <p:spPr/>
        <p:txBody>
          <a:bodyPr/>
          <a:lstStyle/>
          <a:p>
            <a:pPr eaLnBrk="1"/>
            <a:r>
              <a:rPr lang="en-US" b="1" dirty="0" smtClean="0"/>
              <a:t>DEMO</a:t>
            </a:r>
            <a:r>
              <a:rPr lang="en-US" b="1" baseline="0" dirty="0" smtClean="0"/>
              <a:t> SCRIPT:</a:t>
            </a:r>
            <a:r>
              <a:rPr lang="en-US" baseline="0" dirty="0" smtClean="0"/>
              <a:t> “Demo Script – Hello Visual Studio 2010.docx”</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3" name="Rectangle 3"/>
          <p:cNvSpPr>
            <a:spLocks noGrp="1" noChangeArrowheads="1"/>
          </p:cNvSpPr>
          <p:nvPr>
            <p:ph type="ctrTitle"/>
          </p:nvPr>
        </p:nvSpPr>
        <p:spPr>
          <a:xfrm>
            <a:off x="685800" y="2130425"/>
            <a:ext cx="7772400" cy="1470025"/>
          </a:xfrm>
        </p:spPr>
        <p:txBody>
          <a:bodyPr/>
          <a:lstStyle>
            <a:lvl1pPr>
              <a:defRPr sz="3600"/>
            </a:lvl1pPr>
          </a:lstStyle>
          <a:p>
            <a:r>
              <a:rPr lang="en-US"/>
              <a:t>Click to edit Master title style</a:t>
            </a:r>
          </a:p>
        </p:txBody>
      </p:sp>
      <p:sp>
        <p:nvSpPr>
          <p:cNvPr id="10244" name="Rectangle 4"/>
          <p:cNvSpPr>
            <a:spLocks noGrp="1" noChangeArrowheads="1"/>
          </p:cNvSpPr>
          <p:nvPr>
            <p:ph type="subTitle" idx="1"/>
          </p:nvPr>
        </p:nvSpPr>
        <p:spPr>
          <a:xfrm>
            <a:off x="685800" y="3810000"/>
            <a:ext cx="6400800" cy="1752600"/>
          </a:xfrm>
        </p:spPr>
        <p:txBody>
          <a:bodyPr/>
          <a:lstStyle>
            <a:lvl1pPr marL="0" indent="0">
              <a:buFontTx/>
              <a:buNone/>
              <a:defRPr sz="2200"/>
            </a:lvl1pPr>
          </a:lstStyle>
          <a:p>
            <a:r>
              <a:rPr lang="en-US"/>
              <a:t>Click to edit Master subtitle style</a:t>
            </a:r>
          </a:p>
        </p:txBody>
      </p:sp>
      <p:pic>
        <p:nvPicPr>
          <p:cNvPr id="10246" name="Picture 6" descr="mslogo_R-75"/>
          <p:cNvPicPr>
            <a:picLocks noChangeAspect="1" noChangeArrowheads="1"/>
          </p:cNvPicPr>
          <p:nvPr/>
        </p:nvPicPr>
        <p:blipFill>
          <a:blip r:embed="rId2"/>
          <a:srcRect/>
          <a:stretch>
            <a:fillRect/>
          </a:stretch>
        </p:blipFill>
        <p:spPr bwMode="auto">
          <a:xfrm>
            <a:off x="6629400" y="381000"/>
            <a:ext cx="2143125" cy="69532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0488"/>
            <a:ext cx="2057400" cy="61579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0488"/>
            <a:ext cx="6019800" cy="6157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4"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Hidden Slide">
    <p:bg bwMode="black">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23248"/>
          </a:xfrm>
          <a:noFill/>
          <a:ln w="9525">
            <a:noFill/>
            <a:miter lim="800000"/>
            <a:headEnd/>
            <a:tailEnd/>
          </a:ln>
          <a:effectLst/>
        </p:spPr>
        <p:txBody>
          <a:bodyPr/>
          <a:lstStyle>
            <a:lvl1pPr algn="l" defTabSz="914363" rtl="0" eaLnBrk="1" fontAlgn="base" latinLnBrk="0" hangingPunct="1">
              <a:lnSpc>
                <a:spcPct val="90000"/>
              </a:lnSpc>
              <a:spcBef>
                <a:spcPct val="0"/>
              </a:spcBef>
              <a:spcAft>
                <a:spcPct val="0"/>
              </a:spcAft>
              <a:buNone/>
              <a:defRPr lang="en-US" sz="4000" b="0" kern="1200" cap="none" spc="-125" baseline="0" dirty="0">
                <a:ln w="3175">
                  <a:noFill/>
                </a:ln>
                <a:solidFill>
                  <a:schemeClr val="tx1"/>
                </a:solidFill>
                <a:effectLst/>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1844608"/>
          </a:xfrm>
        </p:spPr>
        <p:txBody>
          <a:bodyPr/>
          <a:lstStyle>
            <a:lvl1pPr>
              <a:spcBef>
                <a:spcPts val="1167"/>
              </a:spcBef>
              <a:buFontTx/>
              <a:buBlip>
                <a:blip r:embed="rId2"/>
              </a:buBlip>
              <a:defRPr sz="2400"/>
            </a:lvl1pPr>
            <a:lvl2pPr>
              <a:spcBef>
                <a:spcPts val="1083"/>
              </a:spcBef>
              <a:buFontTx/>
              <a:buBlip>
                <a:blip r:embed="rId2"/>
              </a:buBlip>
              <a:defRPr sz="2000"/>
            </a:lvl2pPr>
            <a:lvl3pPr>
              <a:spcBef>
                <a:spcPts val="1000"/>
              </a:spcBef>
              <a:buFontTx/>
              <a:buBlip>
                <a:blip r:embed="rId2"/>
              </a:buBlip>
              <a:defRPr sz="1800"/>
            </a:lvl3pPr>
            <a:lvl4pPr>
              <a:spcBef>
                <a:spcPts val="917"/>
              </a:spcBef>
              <a:buFontTx/>
              <a:buBlip>
                <a:blip r:embed="rId2"/>
              </a:buBlip>
              <a:defRPr sz="1600"/>
            </a:lvl4pPr>
            <a:lvl5pPr>
              <a:spcBef>
                <a:spcPts val="833"/>
              </a:spcBef>
              <a:buFontTx/>
              <a:buBlip>
                <a:blip r:embed="rId2"/>
              </a:buBlip>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5"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5"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5" name="Picture 29" descr="DPE5"/>
          <p:cNvPicPr>
            <a:picLocks noChangeAspect="1" noChangeArrowheads="1"/>
          </p:cNvPicPr>
          <p:nvPr userDrawn="1"/>
        </p:nvPicPr>
        <p:blipFill>
          <a:blip r:embed="rId2"/>
          <a:srcRect/>
          <a:stretch>
            <a:fillRect/>
          </a:stretch>
        </p:blipFill>
        <p:spPr bwMode="auto">
          <a:xfrm>
            <a:off x="304800" y="6453188"/>
            <a:ext cx="1598613" cy="404812"/>
          </a:xfrm>
          <a:prstGeom prst="rect">
            <a:avLst/>
          </a:prstGeom>
          <a:noFill/>
          <a:ln w="9525">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0488"/>
            <a:ext cx="8229600" cy="1143000"/>
          </a:xfrm>
          <a:prstGeom prst="rect">
            <a:avLst/>
          </a:prstGeom>
          <a:noFill/>
          <a:ln w="9525">
            <a:noFill/>
            <a:miter lim="800000"/>
            <a:headEnd/>
            <a:tailEnd/>
          </a:ln>
          <a:effectLst>
            <a:outerShdw dist="12700" dir="54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219200"/>
            <a:ext cx="8229600" cy="5029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42" name="Picture 18" descr="mslogo_R"/>
          <p:cNvPicPr>
            <a:picLocks noChangeAspect="1" noChangeArrowheads="1"/>
          </p:cNvPicPr>
          <p:nvPr/>
        </p:nvPicPr>
        <p:blipFill>
          <a:blip r:embed="rId15"/>
          <a:srcRect/>
          <a:stretch>
            <a:fillRect/>
          </a:stretch>
        </p:blipFill>
        <p:spPr bwMode="auto">
          <a:xfrm>
            <a:off x="7696200" y="6391275"/>
            <a:ext cx="1428750" cy="466725"/>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rtl="0" fontAlgn="base">
        <a:spcBef>
          <a:spcPct val="0"/>
        </a:spcBef>
        <a:spcAft>
          <a:spcPct val="0"/>
        </a:spcAft>
        <a:defRPr sz="3200" b="1">
          <a:solidFill>
            <a:srgbClr val="FFCC00"/>
          </a:solidFill>
          <a:latin typeface="+mj-lt"/>
          <a:ea typeface="+mj-ea"/>
          <a:cs typeface="+mj-cs"/>
        </a:defRPr>
      </a:lvl1pPr>
      <a:lvl2pPr algn="l" rtl="0" fontAlgn="base">
        <a:spcBef>
          <a:spcPct val="0"/>
        </a:spcBef>
        <a:spcAft>
          <a:spcPct val="0"/>
        </a:spcAft>
        <a:defRPr sz="3200" b="1">
          <a:solidFill>
            <a:srgbClr val="FFCC00"/>
          </a:solidFill>
          <a:latin typeface="Tahoma" pitchFamily="34" charset="0"/>
        </a:defRPr>
      </a:lvl2pPr>
      <a:lvl3pPr algn="l" rtl="0" fontAlgn="base">
        <a:spcBef>
          <a:spcPct val="0"/>
        </a:spcBef>
        <a:spcAft>
          <a:spcPct val="0"/>
        </a:spcAft>
        <a:defRPr sz="3200" b="1">
          <a:solidFill>
            <a:srgbClr val="FFCC00"/>
          </a:solidFill>
          <a:latin typeface="Tahoma" pitchFamily="34" charset="0"/>
        </a:defRPr>
      </a:lvl3pPr>
      <a:lvl4pPr algn="l" rtl="0" fontAlgn="base">
        <a:spcBef>
          <a:spcPct val="0"/>
        </a:spcBef>
        <a:spcAft>
          <a:spcPct val="0"/>
        </a:spcAft>
        <a:defRPr sz="3200" b="1">
          <a:solidFill>
            <a:srgbClr val="FFCC00"/>
          </a:solidFill>
          <a:latin typeface="Tahoma" pitchFamily="34" charset="0"/>
        </a:defRPr>
      </a:lvl4pPr>
      <a:lvl5pPr algn="l" rtl="0" fontAlgn="base">
        <a:spcBef>
          <a:spcPct val="0"/>
        </a:spcBef>
        <a:spcAft>
          <a:spcPct val="0"/>
        </a:spcAft>
        <a:defRPr sz="3200" b="1">
          <a:solidFill>
            <a:srgbClr val="FFCC00"/>
          </a:solidFill>
          <a:latin typeface="Tahoma" pitchFamily="34" charset="0"/>
        </a:defRPr>
      </a:lvl5pPr>
      <a:lvl6pPr marL="457200" algn="l" rtl="0" fontAlgn="base">
        <a:spcBef>
          <a:spcPct val="0"/>
        </a:spcBef>
        <a:spcAft>
          <a:spcPct val="0"/>
        </a:spcAft>
        <a:defRPr sz="3200" b="1">
          <a:solidFill>
            <a:srgbClr val="FFCC00"/>
          </a:solidFill>
          <a:latin typeface="Tahoma" pitchFamily="34" charset="0"/>
        </a:defRPr>
      </a:lvl6pPr>
      <a:lvl7pPr marL="914400" algn="l" rtl="0" fontAlgn="base">
        <a:spcBef>
          <a:spcPct val="0"/>
        </a:spcBef>
        <a:spcAft>
          <a:spcPct val="0"/>
        </a:spcAft>
        <a:defRPr sz="3200" b="1">
          <a:solidFill>
            <a:srgbClr val="FFCC00"/>
          </a:solidFill>
          <a:latin typeface="Tahoma" pitchFamily="34" charset="0"/>
        </a:defRPr>
      </a:lvl7pPr>
      <a:lvl8pPr marL="1371600" algn="l" rtl="0" fontAlgn="base">
        <a:spcBef>
          <a:spcPct val="0"/>
        </a:spcBef>
        <a:spcAft>
          <a:spcPct val="0"/>
        </a:spcAft>
        <a:defRPr sz="3200" b="1">
          <a:solidFill>
            <a:srgbClr val="FFCC00"/>
          </a:solidFill>
          <a:latin typeface="Tahoma" pitchFamily="34" charset="0"/>
        </a:defRPr>
      </a:lvl8pPr>
      <a:lvl9pPr marL="1828800" algn="l" rtl="0" fontAlgn="base">
        <a:spcBef>
          <a:spcPct val="0"/>
        </a:spcBef>
        <a:spcAft>
          <a:spcPct val="0"/>
        </a:spcAft>
        <a:defRPr sz="3200" b="1">
          <a:solidFill>
            <a:srgbClr val="FFCC00"/>
          </a:solidFill>
          <a:latin typeface="Tahoma" pitchFamily="34" charset="0"/>
        </a:defRPr>
      </a:lvl9pPr>
    </p:titleStyle>
    <p:bodyStyle>
      <a:lvl1pPr marL="342900" indent="-342900" algn="l" rtl="0" fontAlgn="base">
        <a:spcBef>
          <a:spcPct val="20000"/>
        </a:spcBef>
        <a:spcAft>
          <a:spcPct val="0"/>
        </a:spcAft>
        <a:buBlip>
          <a:blip r:embed="rId16"/>
        </a:buBlip>
        <a:defRPr sz="2600">
          <a:solidFill>
            <a:schemeClr val="bg1"/>
          </a:solidFill>
          <a:latin typeface="+mn-lt"/>
          <a:ea typeface="+mn-ea"/>
          <a:cs typeface="+mn-cs"/>
        </a:defRPr>
      </a:lvl1pPr>
      <a:lvl2pPr marL="742950" indent="-285750" algn="l" rtl="0" fontAlgn="base">
        <a:spcBef>
          <a:spcPct val="20000"/>
        </a:spcBef>
        <a:spcAft>
          <a:spcPct val="0"/>
        </a:spcAft>
        <a:buBlip>
          <a:blip r:embed="rId16"/>
        </a:buBlip>
        <a:defRPr sz="2000">
          <a:solidFill>
            <a:schemeClr val="bg1"/>
          </a:solidFill>
          <a:latin typeface="Microsoft Sans Serif" pitchFamily="34" charset="0"/>
        </a:defRPr>
      </a:lvl2pPr>
      <a:lvl3pPr marL="1143000" indent="-228600" algn="l" rtl="0" fontAlgn="base">
        <a:spcBef>
          <a:spcPct val="20000"/>
        </a:spcBef>
        <a:spcAft>
          <a:spcPct val="0"/>
        </a:spcAft>
        <a:buBlip>
          <a:blip r:embed="rId16"/>
        </a:buBlip>
        <a:defRPr sz="2000">
          <a:solidFill>
            <a:schemeClr val="bg1"/>
          </a:solidFill>
          <a:latin typeface="+mn-lt"/>
        </a:defRPr>
      </a:lvl3pPr>
      <a:lvl4pPr marL="1600200" indent="-228600" algn="l" rtl="0" fontAlgn="base">
        <a:spcBef>
          <a:spcPct val="20000"/>
        </a:spcBef>
        <a:spcAft>
          <a:spcPct val="0"/>
        </a:spcAft>
        <a:buBlip>
          <a:blip r:embed="rId16"/>
        </a:buBlip>
        <a:defRPr sz="1600">
          <a:solidFill>
            <a:schemeClr val="bg1"/>
          </a:solidFill>
          <a:latin typeface="+mn-lt"/>
        </a:defRPr>
      </a:lvl4pPr>
      <a:lvl5pPr marL="2057400" indent="-228600" algn="l" rtl="0" fontAlgn="base">
        <a:spcBef>
          <a:spcPct val="20000"/>
        </a:spcBef>
        <a:spcAft>
          <a:spcPct val="0"/>
        </a:spcAft>
        <a:buBlip>
          <a:blip r:embed="rId16"/>
        </a:buBlip>
        <a:defRPr sz="1400">
          <a:solidFill>
            <a:schemeClr val="bg1"/>
          </a:solidFill>
          <a:latin typeface="+mn-lt"/>
        </a:defRPr>
      </a:lvl5pPr>
      <a:lvl6pPr marL="2514600" indent="-228600" algn="l" rtl="0" fontAlgn="base">
        <a:spcBef>
          <a:spcPct val="20000"/>
        </a:spcBef>
        <a:spcAft>
          <a:spcPct val="0"/>
        </a:spcAft>
        <a:buBlip>
          <a:blip r:embed="rId16"/>
        </a:buBlip>
        <a:defRPr sz="1400">
          <a:solidFill>
            <a:schemeClr val="bg1"/>
          </a:solidFill>
          <a:latin typeface="+mn-lt"/>
        </a:defRPr>
      </a:lvl6pPr>
      <a:lvl7pPr marL="2971800" indent="-228600" algn="l" rtl="0" fontAlgn="base">
        <a:spcBef>
          <a:spcPct val="20000"/>
        </a:spcBef>
        <a:spcAft>
          <a:spcPct val="0"/>
        </a:spcAft>
        <a:buBlip>
          <a:blip r:embed="rId16"/>
        </a:buBlip>
        <a:defRPr sz="1400">
          <a:solidFill>
            <a:schemeClr val="bg1"/>
          </a:solidFill>
          <a:latin typeface="+mn-lt"/>
        </a:defRPr>
      </a:lvl7pPr>
      <a:lvl8pPr marL="3429000" indent="-228600" algn="l" rtl="0" fontAlgn="base">
        <a:spcBef>
          <a:spcPct val="20000"/>
        </a:spcBef>
        <a:spcAft>
          <a:spcPct val="0"/>
        </a:spcAft>
        <a:buBlip>
          <a:blip r:embed="rId16"/>
        </a:buBlip>
        <a:defRPr sz="1400">
          <a:solidFill>
            <a:schemeClr val="bg1"/>
          </a:solidFill>
          <a:latin typeface="+mn-lt"/>
        </a:defRPr>
      </a:lvl8pPr>
      <a:lvl9pPr marL="3886200" indent="-228600" algn="l" rtl="0" fontAlgn="base">
        <a:spcBef>
          <a:spcPct val="20000"/>
        </a:spcBef>
        <a:spcAft>
          <a:spcPct val="0"/>
        </a:spcAft>
        <a:buBlip>
          <a:blip r:embed="rId16"/>
        </a:buBlip>
        <a:defRPr sz="1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19200"/>
            <a:ext cx="8153400" cy="3505200"/>
          </a:xfrm>
        </p:spPr>
        <p:txBody>
          <a:bodyPr/>
          <a:lstStyle/>
          <a:p>
            <a:pPr algn="ctr"/>
            <a:r>
              <a:rPr lang="en-US" dirty="0" smtClean="0"/>
              <a:t>Visual Studio 2010</a:t>
            </a:r>
            <a:br>
              <a:rPr lang="en-US" dirty="0" smtClean="0"/>
            </a:br>
            <a:r>
              <a:rPr lang="zh-CN" altLang="en-US" dirty="0" smtClean="0"/>
              <a:t>和</a:t>
            </a:r>
            <a:r>
              <a:rPr lang="en-US" dirty="0" smtClean="0"/>
              <a:t/>
            </a:r>
            <a:br>
              <a:rPr lang="en-US" dirty="0" smtClean="0"/>
            </a:br>
            <a:r>
              <a:rPr lang="en-US" dirty="0" smtClean="0"/>
              <a:t>.NET Framework 4</a:t>
            </a:r>
            <a:br>
              <a:rPr lang="en-US" dirty="0" smtClean="0"/>
            </a:br>
            <a:r>
              <a:rPr lang="en-US" dirty="0" smtClean="0"/>
              <a:t/>
            </a:r>
            <a:br>
              <a:rPr lang="en-US" dirty="0" smtClean="0"/>
            </a:br>
            <a:r>
              <a:rPr lang="zh-CN" altLang="en-US" i="1" dirty="0" smtClean="0"/>
              <a:t>培训研讨会</a:t>
            </a:r>
            <a:endParaRPr lang="en-US" sz="2000" i="1" baseline="82000" dirty="0"/>
          </a:p>
        </p:txBody>
      </p:sp>
      <p:pic>
        <p:nvPicPr>
          <p:cNvPr id="4" name="Picture 3" descr="dpelogo.png"/>
          <p:cNvPicPr>
            <a:picLocks noChangeAspect="1"/>
          </p:cNvPicPr>
          <p:nvPr/>
        </p:nvPicPr>
        <p:blipFill>
          <a:blip r:embed="rId2"/>
          <a:stretch>
            <a:fillRect/>
          </a:stretch>
        </p:blipFill>
        <p:spPr>
          <a:xfrm>
            <a:off x="228600" y="5486400"/>
            <a:ext cx="3218422" cy="82898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Visual Studio 2010 </a:t>
            </a:r>
            <a:r>
              <a:rPr lang="zh-CN" altLang="en-US" dirty="0" smtClean="0"/>
              <a:t>的两个方面</a:t>
            </a:r>
            <a:endParaRPr lang="en-US" dirty="0"/>
          </a:p>
        </p:txBody>
      </p:sp>
      <p:sp>
        <p:nvSpPr>
          <p:cNvPr id="3" name="Content Placeholder 2"/>
          <p:cNvSpPr>
            <a:spLocks noGrp="1"/>
          </p:cNvSpPr>
          <p:nvPr>
            <p:ph idx="1"/>
          </p:nvPr>
        </p:nvSpPr>
        <p:spPr>
          <a:xfrm>
            <a:off x="457200" y="2133600"/>
            <a:ext cx="8229600" cy="4114800"/>
          </a:xfrm>
        </p:spPr>
        <p:txBody>
          <a:bodyPr/>
          <a:lstStyle/>
          <a:p>
            <a:pPr>
              <a:buNone/>
            </a:pPr>
            <a:r>
              <a:rPr lang="en-US" sz="3200" dirty="0" smtClean="0"/>
              <a:t>Visual Studio </a:t>
            </a:r>
            <a:r>
              <a:rPr lang="zh-CN" altLang="en-US" sz="3200" dirty="0" smtClean="0"/>
              <a:t>作为</a:t>
            </a:r>
            <a:r>
              <a:rPr lang="zh-CN" altLang="en-US" sz="3200" b="1" dirty="0" smtClean="0"/>
              <a:t>编辑器</a:t>
            </a:r>
            <a:endParaRPr lang="en-US" sz="3200" b="1" dirty="0" smtClean="0"/>
          </a:p>
          <a:p>
            <a:pPr>
              <a:buNone/>
            </a:pPr>
            <a:endParaRPr lang="en-US" sz="3200" dirty="0" smtClean="0"/>
          </a:p>
          <a:p>
            <a:pPr>
              <a:buNone/>
            </a:pPr>
            <a:endParaRPr lang="en-US" sz="3200" dirty="0" smtClean="0"/>
          </a:p>
          <a:p>
            <a:pPr>
              <a:buNone/>
            </a:pPr>
            <a:endParaRPr lang="en-US" sz="3200" dirty="0" smtClean="0"/>
          </a:p>
          <a:p>
            <a:pPr algn="r">
              <a:buNone/>
            </a:pPr>
            <a:r>
              <a:rPr lang="en-US" sz="3200" dirty="0" smtClean="0"/>
              <a:t>Visual Studio </a:t>
            </a:r>
            <a:r>
              <a:rPr lang="zh-CN" altLang="en-US" sz="3200" dirty="0" smtClean="0"/>
              <a:t>作为</a:t>
            </a:r>
            <a:r>
              <a:rPr lang="zh-CN" altLang="en-US" sz="3200" b="1" dirty="0" smtClean="0"/>
              <a:t>平台</a:t>
            </a:r>
            <a:endParaRPr lang="en-US" sz="32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n-US" dirty="0" smtClean="0"/>
              <a:t>…</a:t>
            </a:r>
            <a:r>
              <a:rPr lang="zh-CN" altLang="en-US" dirty="0" smtClean="0"/>
              <a:t>作为</a:t>
            </a:r>
            <a:r>
              <a:rPr lang="zh-CN" altLang="en-US" dirty="0" smtClean="0"/>
              <a:t>编辑器</a:t>
            </a:r>
            <a:endParaRPr lang="en-US" dirty="0"/>
          </a:p>
        </p:txBody>
      </p:sp>
      <p:sp>
        <p:nvSpPr>
          <p:cNvPr id="3" name="Content Placeholder 2"/>
          <p:cNvSpPr>
            <a:spLocks noGrp="1"/>
          </p:cNvSpPr>
          <p:nvPr>
            <p:ph idx="1"/>
          </p:nvPr>
        </p:nvSpPr>
        <p:spPr>
          <a:xfrm>
            <a:off x="457200" y="1447800"/>
            <a:ext cx="8229600" cy="4572000"/>
          </a:xfrm>
        </p:spPr>
        <p:txBody>
          <a:bodyPr/>
          <a:lstStyle/>
          <a:p>
            <a:pPr>
              <a:buNone/>
            </a:pPr>
            <a:r>
              <a:rPr lang="zh-CN" altLang="en-US" b="1" dirty="0" smtClean="0"/>
              <a:t>改进了对以下内容的关注</a:t>
            </a:r>
            <a:r>
              <a:rPr lang="en-US" dirty="0" smtClean="0"/>
              <a:t>…… </a:t>
            </a:r>
            <a:endParaRPr lang="en-US" dirty="0" smtClean="0"/>
          </a:p>
          <a:p>
            <a:pPr>
              <a:buNone/>
            </a:pPr>
            <a:endParaRPr lang="en-US" i="1" dirty="0" smtClean="0"/>
          </a:p>
          <a:p>
            <a:pPr algn="ctr">
              <a:buNone/>
            </a:pPr>
            <a:r>
              <a:rPr lang="zh-CN" altLang="en-US" dirty="0" smtClean="0"/>
              <a:t>编写代码，</a:t>
            </a:r>
            <a:endParaRPr lang="en-US" dirty="0" smtClean="0"/>
          </a:p>
          <a:p>
            <a:pPr algn="ctr">
              <a:buNone/>
            </a:pPr>
            <a:endParaRPr lang="en-US" dirty="0" smtClean="0"/>
          </a:p>
          <a:p>
            <a:pPr algn="ctr">
              <a:buNone/>
            </a:pPr>
            <a:r>
              <a:rPr lang="zh-CN" altLang="en-US" i="1" dirty="0" smtClean="0"/>
              <a:t>理解代码，</a:t>
            </a:r>
            <a:endParaRPr lang="en-US" dirty="0" smtClean="0"/>
          </a:p>
          <a:p>
            <a:pPr algn="ctr">
              <a:buNone/>
            </a:pPr>
            <a:endParaRPr lang="en-US" dirty="0" smtClean="0"/>
          </a:p>
          <a:p>
            <a:pPr algn="ctr">
              <a:buNone/>
            </a:pPr>
            <a:r>
              <a:rPr lang="zh-CN" altLang="en-US" i="1" dirty="0" smtClean="0"/>
              <a:t>导航代码，</a:t>
            </a:r>
            <a:endParaRPr lang="en-US" dirty="0" smtClean="0"/>
          </a:p>
          <a:p>
            <a:pPr algn="ctr">
              <a:buNone/>
            </a:pPr>
            <a:endParaRPr lang="en-US" dirty="0" smtClean="0"/>
          </a:p>
          <a:p>
            <a:pPr algn="ctr">
              <a:buNone/>
            </a:pPr>
            <a:r>
              <a:rPr lang="zh-CN" altLang="en-US" dirty="0" smtClean="0"/>
              <a:t>发布代码</a:t>
            </a: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zh-CN" altLang="en-US" dirty="0" smtClean="0"/>
              <a:t>作为平台</a:t>
            </a:r>
            <a:endParaRPr lang="en-US" dirty="0"/>
          </a:p>
        </p:txBody>
      </p:sp>
      <p:sp>
        <p:nvSpPr>
          <p:cNvPr id="3" name="Content Placeholder 2"/>
          <p:cNvSpPr>
            <a:spLocks noGrp="1"/>
          </p:cNvSpPr>
          <p:nvPr>
            <p:ph idx="1"/>
          </p:nvPr>
        </p:nvSpPr>
        <p:spPr>
          <a:xfrm>
            <a:off x="457200" y="1447800"/>
            <a:ext cx="8229600" cy="4800600"/>
          </a:xfrm>
        </p:spPr>
        <p:txBody>
          <a:bodyPr/>
          <a:lstStyle/>
          <a:p>
            <a:endParaRPr lang="en-US" dirty="0" smtClean="0"/>
          </a:p>
          <a:p>
            <a:pPr>
              <a:buNone/>
            </a:pPr>
            <a:r>
              <a:rPr lang="zh-CN" altLang="en-US" dirty="0" smtClean="0"/>
              <a:t>新的可扩展编辑器使编辑器能</a:t>
            </a:r>
            <a:r>
              <a:rPr lang="zh-CN" altLang="en-US" b="1" dirty="0" smtClean="0"/>
              <a:t>轻松扩展</a:t>
            </a:r>
            <a:r>
              <a:rPr lang="en-US" dirty="0" smtClean="0"/>
              <a:t> </a:t>
            </a:r>
            <a:r>
              <a:rPr lang="zh-CN" altLang="en-US" dirty="0" smtClean="0"/>
              <a:t>，以提供丰富和健壮的编辑体验</a:t>
            </a:r>
            <a:endParaRPr lang="en-US" dirty="0" smtClean="0"/>
          </a:p>
          <a:p>
            <a:endParaRPr lang="en-US" dirty="0" smtClean="0"/>
          </a:p>
          <a:p>
            <a:pPr>
              <a:buNone/>
            </a:pPr>
            <a:endParaRPr lang="en-US" dirty="0" smtClean="0"/>
          </a:p>
          <a:p>
            <a:pPr algn="r">
              <a:buNone/>
            </a:pPr>
            <a:r>
              <a:rPr lang="zh-CN" altLang="en-US" dirty="0" smtClean="0"/>
              <a:t>在线</a:t>
            </a:r>
            <a:r>
              <a:rPr lang="en-US" dirty="0" smtClean="0"/>
              <a:t> Visual Studio Gallery </a:t>
            </a:r>
          </a:p>
          <a:p>
            <a:pPr algn="r">
              <a:buNone/>
            </a:pPr>
            <a:r>
              <a:rPr lang="zh-CN" altLang="en-US" b="1" dirty="0" smtClean="0"/>
              <a:t>直接集成到</a:t>
            </a:r>
            <a:r>
              <a:rPr lang="en-US" dirty="0" smtClean="0"/>
              <a:t> Visual Studio</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欢迎使用 </a:t>
            </a:r>
            <a:r>
              <a:rPr lang="en-US" dirty="0" smtClean="0"/>
              <a:t>Visual Studio 2010</a:t>
            </a:r>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zh-CN" altLang="en-US" dirty="0" smtClean="0"/>
              <a:t>作为平台</a:t>
            </a:r>
            <a:endParaRPr lang="en-US" dirty="0"/>
          </a:p>
        </p:txBody>
      </p:sp>
      <p:sp>
        <p:nvSpPr>
          <p:cNvPr id="3" name="Content Placeholder 2"/>
          <p:cNvSpPr>
            <a:spLocks noGrp="1"/>
          </p:cNvSpPr>
          <p:nvPr>
            <p:ph idx="1"/>
          </p:nvPr>
        </p:nvSpPr>
        <p:spPr>
          <a:xfrm>
            <a:off x="457200" y="1828800"/>
            <a:ext cx="8229600" cy="4114800"/>
          </a:xfrm>
        </p:spPr>
        <p:txBody>
          <a:bodyPr/>
          <a:lstStyle/>
          <a:p>
            <a:pPr>
              <a:buNone/>
            </a:pPr>
            <a:r>
              <a:rPr lang="zh-CN" altLang="en-US" dirty="0" smtClean="0"/>
              <a:t>支持 </a:t>
            </a:r>
            <a:r>
              <a:rPr lang="en-US" dirty="0" smtClean="0"/>
              <a:t>Visual Studio </a:t>
            </a:r>
            <a:r>
              <a:rPr lang="zh-CN" altLang="en-US" dirty="0" smtClean="0"/>
              <a:t>系统：</a:t>
            </a:r>
            <a:endParaRPr lang="en-US" dirty="0" smtClean="0"/>
          </a:p>
          <a:p>
            <a:pPr>
              <a:buNone/>
            </a:pPr>
            <a:endParaRPr lang="en-US" i="1" dirty="0" smtClean="0"/>
          </a:p>
          <a:p>
            <a:pPr algn="ctr">
              <a:buNone/>
            </a:pPr>
            <a:r>
              <a:rPr lang="zh-CN" altLang="en-US" i="1" dirty="0" smtClean="0"/>
              <a:t>在线模板</a:t>
            </a:r>
            <a:endParaRPr lang="en-US" dirty="0" smtClean="0"/>
          </a:p>
          <a:p>
            <a:pPr algn="ctr">
              <a:buNone/>
            </a:pPr>
            <a:endParaRPr lang="en-US" dirty="0" smtClean="0"/>
          </a:p>
          <a:p>
            <a:pPr algn="ctr">
              <a:buNone/>
            </a:pPr>
            <a:r>
              <a:rPr lang="zh-CN" altLang="en-US" i="1" dirty="0" smtClean="0"/>
              <a:t>扩展和扩展管理器</a:t>
            </a:r>
            <a:endParaRPr lang="en-US" dirty="0" smtClean="0"/>
          </a:p>
          <a:p>
            <a:pPr algn="ctr">
              <a:buNone/>
            </a:pPr>
            <a:endParaRPr lang="en-US" dirty="0" smtClean="0"/>
          </a:p>
          <a:p>
            <a:pPr algn="ctr">
              <a:buNone/>
            </a:pPr>
            <a:r>
              <a:rPr lang="zh-CN" altLang="en-US" i="1" dirty="0" smtClean="0"/>
              <a:t>所有内容都来自社区</a:t>
            </a:r>
            <a:endParaRPr lang="en-US" dirty="0" smtClean="0"/>
          </a:p>
        </p:txBody>
      </p:sp>
    </p:spTree>
    <p:extLst>
      <p:ext uri="{BB962C8B-B14F-4D97-AF65-F5344CB8AC3E}">
        <p14:creationId xmlns="" xmlns:p14="http://schemas.microsoft.com/office/powerpoint/2007/7/12/main" val="25957499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82" name="Rectangle 225281"/>
          <p:cNvPicPr>
            <a:picLocks noChangeAspect="1" noChangeArrowheads="1"/>
          </p:cNvPicPr>
          <p:nvPr/>
        </p:nvPicPr>
        <p:blipFill>
          <a:blip r:embed="rId3"/>
          <a:srcRect/>
          <a:stretch>
            <a:fillRect/>
          </a:stretch>
        </p:blipFill>
        <p:spPr bwMode="auto">
          <a:xfrm>
            <a:off x="0" y="1447800"/>
            <a:ext cx="6353175" cy="1352550"/>
          </a:xfrm>
          <a:prstGeom prst="rect">
            <a:avLst/>
          </a:prstGeom>
          <a:noFill/>
          <a:ln w="9525">
            <a:noFill/>
            <a:miter lim="800000"/>
            <a:headEnd/>
            <a:tailEnd/>
          </a:ln>
        </p:spPr>
      </p:pic>
      <p:pic>
        <p:nvPicPr>
          <p:cNvPr id="225284" name="Rectangle 225283"/>
          <p:cNvPicPr>
            <a:picLocks noChangeAspect="1" noChangeArrowheads="1"/>
          </p:cNvPicPr>
          <p:nvPr/>
        </p:nvPicPr>
        <p:blipFill>
          <a:blip r:embed="rId4"/>
          <a:srcRect/>
          <a:stretch>
            <a:fillRect/>
          </a:stretch>
        </p:blipFill>
        <p:spPr bwMode="auto">
          <a:xfrm>
            <a:off x="709613" y="1681163"/>
            <a:ext cx="2152650" cy="712787"/>
          </a:xfrm>
          <a:prstGeom prst="rect">
            <a:avLst/>
          </a:prstGeom>
          <a:noFill/>
          <a:ln w="9525">
            <a:noFill/>
            <a:miter lim="800000"/>
            <a:headEnd/>
            <a:tailEnd/>
          </a:ln>
        </p:spPr>
      </p:pic>
      <p:sp>
        <p:nvSpPr>
          <p:cNvPr id="4" name="Title 3"/>
          <p:cNvSpPr>
            <a:spLocks noGrp="1"/>
          </p:cNvSpPr>
          <p:nvPr>
            <p:ph type="title"/>
          </p:nvPr>
        </p:nvSpPr>
        <p:spPr>
          <a:xfrm>
            <a:off x="381000" y="3200400"/>
            <a:ext cx="8229600" cy="1143000"/>
          </a:xfrm>
        </p:spPr>
        <p:txBody>
          <a:bodyPr/>
          <a:lstStyle/>
          <a:p>
            <a:pPr>
              <a:defRPr/>
            </a:pPr>
            <a:r>
              <a:rPr lang="zh-CN" altLang="en-US" dirty="0" smtClean="0"/>
              <a:t>在线模板和扩展</a:t>
            </a:r>
            <a:endParaRPr lang="en-US" dirty="0"/>
          </a:p>
        </p:txBody>
      </p:sp>
    </p:spTree>
    <p:extLst>
      <p:ext uri="{BB962C8B-B14F-4D97-AF65-F5344CB8AC3E}">
        <p14:creationId xmlns="" xmlns:p14="http://schemas.microsoft.com/office/powerpoint/2007/7/12/main" val="154276142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VS2010 </a:t>
            </a:r>
            <a:r>
              <a:rPr lang="zh-CN" altLang="en-US" dirty="0" smtClean="0"/>
              <a:t>路线图</a:t>
            </a:r>
            <a:endParaRPr lang="en-US" dirty="0"/>
          </a:p>
        </p:txBody>
      </p:sp>
      <p:sp>
        <p:nvSpPr>
          <p:cNvPr id="3" name="Content Placeholder 2"/>
          <p:cNvSpPr>
            <a:spLocks noGrp="1"/>
          </p:cNvSpPr>
          <p:nvPr>
            <p:ph idx="1"/>
          </p:nvPr>
        </p:nvSpPr>
        <p:spPr>
          <a:xfrm>
            <a:off x="457200" y="1676400"/>
            <a:ext cx="8229600" cy="4572000"/>
          </a:xfrm>
        </p:spPr>
        <p:txBody>
          <a:bodyPr/>
          <a:lstStyle/>
          <a:p>
            <a:pPr lvl="1">
              <a:buNone/>
            </a:pPr>
            <a:endParaRPr lang="en-US" dirty="0" smtClean="0"/>
          </a:p>
          <a:p>
            <a:r>
              <a:rPr lang="en-US" b="1" dirty="0" smtClean="0"/>
              <a:t>Beta 2</a:t>
            </a:r>
            <a:r>
              <a:rPr lang="zh-CN" altLang="en-US" b="1" dirty="0" smtClean="0"/>
              <a:t>，</a:t>
            </a:r>
            <a:r>
              <a:rPr lang="en-US" altLang="zh-CN" b="1" dirty="0" smtClean="0"/>
              <a:t>2009 </a:t>
            </a:r>
            <a:r>
              <a:rPr lang="zh-CN" altLang="en-US" b="1" dirty="0" smtClean="0"/>
              <a:t>年 </a:t>
            </a:r>
            <a:r>
              <a:rPr lang="en-US" altLang="zh-CN" b="1" dirty="0" smtClean="0"/>
              <a:t>10 </a:t>
            </a:r>
            <a:r>
              <a:rPr lang="zh-CN" altLang="en-US" b="1" dirty="0" smtClean="0"/>
              <a:t>月 </a:t>
            </a:r>
            <a:r>
              <a:rPr lang="en-US" altLang="zh-CN" b="1" dirty="0" smtClean="0"/>
              <a:t>19 </a:t>
            </a:r>
            <a:r>
              <a:rPr lang="zh-CN" altLang="en-US" b="1" dirty="0" smtClean="0"/>
              <a:t>日</a:t>
            </a:r>
            <a:endParaRPr lang="en-US" dirty="0" smtClean="0"/>
          </a:p>
          <a:p>
            <a:endParaRPr lang="en-US" dirty="0" smtClean="0"/>
          </a:p>
          <a:p>
            <a:r>
              <a:rPr lang="en-US" b="1" dirty="0" smtClean="0"/>
              <a:t>RTM</a:t>
            </a:r>
            <a:r>
              <a:rPr lang="zh-CN" altLang="en-US" b="1" dirty="0" smtClean="0"/>
              <a:t>，</a:t>
            </a:r>
            <a:r>
              <a:rPr lang="en-US" altLang="zh-CN" b="1" dirty="0" smtClean="0"/>
              <a:t>2010 </a:t>
            </a:r>
            <a:r>
              <a:rPr lang="zh-CN" altLang="en-US" b="1" dirty="0" smtClean="0"/>
              <a:t>年 </a:t>
            </a:r>
            <a:r>
              <a:rPr lang="en-US" altLang="zh-CN" b="1" dirty="0" smtClean="0"/>
              <a:t>3 </a:t>
            </a:r>
            <a:r>
              <a:rPr lang="zh-CN" altLang="en-US" b="1" dirty="0" smtClean="0"/>
              <a:t>月 </a:t>
            </a:r>
            <a:r>
              <a:rPr lang="en-US" altLang="zh-CN" b="1" dirty="0" smtClean="0"/>
              <a:t>22 </a:t>
            </a:r>
            <a:r>
              <a:rPr lang="zh-CN" altLang="en-US" b="1" dirty="0" smtClean="0"/>
              <a:t>日</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DPE_title"/>
          <p:cNvPicPr>
            <a:picLocks noChangeAspect="1" noChangeArrowheads="1"/>
          </p:cNvPicPr>
          <p:nvPr/>
        </p:nvPicPr>
        <p:blipFill>
          <a:blip r:embed="rId3"/>
          <a:srcRect/>
          <a:stretch>
            <a:fillRect/>
          </a:stretch>
        </p:blipFill>
        <p:spPr bwMode="auto">
          <a:xfrm>
            <a:off x="1828800" y="2895600"/>
            <a:ext cx="5133975" cy="257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dirty="0" smtClean="0"/>
              <a:t>演示文稿概述（隐藏幻灯片）：</a:t>
            </a:r>
            <a:endParaRPr lang="en-GB" dirty="0"/>
          </a:p>
        </p:txBody>
      </p:sp>
      <p:sp>
        <p:nvSpPr>
          <p:cNvPr id="5" name="Text Placeholder 4"/>
          <p:cNvSpPr>
            <a:spLocks noGrp="1"/>
          </p:cNvSpPr>
          <p:nvPr>
            <p:ph type="body" idx="1"/>
          </p:nvPr>
        </p:nvSpPr>
        <p:spPr>
          <a:xfrm>
            <a:off x="382588" y="965589"/>
            <a:ext cx="8380412" cy="4673211"/>
          </a:xfrm>
        </p:spPr>
        <p:txBody>
          <a:bodyPr/>
          <a:lstStyle/>
          <a:p>
            <a:pPr>
              <a:buNone/>
            </a:pPr>
            <a:r>
              <a:rPr lang="zh-CN" altLang="en-US" sz="1800" b="1" dirty="0" smtClean="0">
                <a:solidFill>
                  <a:schemeClr val="tx1"/>
                </a:solidFill>
              </a:rPr>
              <a:t>技术水平：</a:t>
            </a:r>
            <a:r>
              <a:rPr lang="en-US" sz="1800" dirty="0" smtClean="0">
                <a:solidFill>
                  <a:schemeClr val="tx1"/>
                </a:solidFill>
              </a:rPr>
              <a:t>300</a:t>
            </a:r>
          </a:p>
          <a:p>
            <a:pPr>
              <a:buNone/>
            </a:pPr>
            <a:r>
              <a:rPr lang="zh-CN" altLang="en-US" sz="1800" b="1" dirty="0" smtClean="0">
                <a:solidFill>
                  <a:schemeClr val="tx1"/>
                </a:solidFill>
              </a:rPr>
              <a:t>目标受众：</a:t>
            </a:r>
            <a:r>
              <a:rPr lang="zh-CN" altLang="en-US" sz="1800" dirty="0" smtClean="0">
                <a:solidFill>
                  <a:schemeClr val="tx1"/>
                </a:solidFill>
              </a:rPr>
              <a:t>开发人员和架构师</a:t>
            </a:r>
            <a:endParaRPr lang="en-US" sz="1800" dirty="0" smtClean="0">
              <a:solidFill>
                <a:schemeClr val="tx1"/>
              </a:solidFill>
            </a:endParaRPr>
          </a:p>
          <a:p>
            <a:pPr>
              <a:buNone/>
            </a:pPr>
            <a:r>
              <a:rPr lang="zh-CN" altLang="en-US" sz="1800" b="1" dirty="0" smtClean="0">
                <a:solidFill>
                  <a:schemeClr val="tx1"/>
                </a:solidFill>
              </a:rPr>
              <a:t>目标</a:t>
            </a:r>
            <a:r>
              <a:rPr lang="en-US" sz="1800" b="1" dirty="0" smtClean="0">
                <a:solidFill>
                  <a:schemeClr val="tx1"/>
                </a:solidFill>
              </a:rPr>
              <a:t> </a:t>
            </a:r>
            <a:r>
              <a:rPr lang="zh-CN" altLang="en-US" sz="1800" dirty="0" smtClean="0">
                <a:solidFill>
                  <a:schemeClr val="tx1"/>
                </a:solidFill>
              </a:rPr>
              <a:t>（您希望受众得到哪些收获）：</a:t>
            </a:r>
            <a:endParaRPr lang="en-US" sz="1800" dirty="0" smtClean="0">
              <a:solidFill>
                <a:schemeClr val="tx1"/>
              </a:solidFill>
            </a:endParaRPr>
          </a:p>
          <a:p>
            <a:pPr lvl="1"/>
            <a:r>
              <a:rPr lang="zh-CN" altLang="en-US" sz="1600" dirty="0" smtClean="0">
                <a:solidFill>
                  <a:schemeClr val="tx1"/>
                </a:solidFill>
              </a:rPr>
              <a:t>理解下一版本的 </a:t>
            </a:r>
            <a:r>
              <a:rPr lang="en-US" sz="1600" dirty="0" smtClean="0">
                <a:solidFill>
                  <a:schemeClr val="tx1"/>
                </a:solidFill>
              </a:rPr>
              <a:t>Visual Studio 2010 </a:t>
            </a:r>
            <a:r>
              <a:rPr lang="zh-CN" altLang="en-US" sz="1600" dirty="0" smtClean="0">
                <a:solidFill>
                  <a:schemeClr val="tx1"/>
                </a:solidFill>
              </a:rPr>
              <a:t>有哪些功能</a:t>
            </a:r>
            <a:endParaRPr lang="en-US" sz="1600" dirty="0" smtClean="0">
              <a:solidFill>
                <a:schemeClr val="tx1"/>
              </a:solidFill>
            </a:endParaRPr>
          </a:p>
          <a:p>
            <a:pPr>
              <a:buNone/>
            </a:pPr>
            <a:r>
              <a:rPr lang="zh-CN" altLang="en-US" sz="1800" b="1" dirty="0" smtClean="0">
                <a:solidFill>
                  <a:schemeClr val="tx1"/>
                </a:solidFill>
              </a:rPr>
              <a:t>演示文稿概述：</a:t>
            </a:r>
            <a:endParaRPr lang="en-US" sz="1800" dirty="0" smtClean="0">
              <a:solidFill>
                <a:schemeClr val="tx1"/>
              </a:solidFill>
            </a:endParaRPr>
          </a:p>
          <a:p>
            <a:pPr lvl="1"/>
            <a:r>
              <a:rPr lang="en-US" sz="1600" dirty="0" smtClean="0">
                <a:solidFill>
                  <a:schemeClr val="tx1"/>
                </a:solidFill>
              </a:rPr>
              <a:t>Visual Studio </a:t>
            </a:r>
            <a:r>
              <a:rPr lang="zh-CN" altLang="en-US" sz="1600" dirty="0" smtClean="0">
                <a:solidFill>
                  <a:schemeClr val="tx1"/>
                </a:solidFill>
              </a:rPr>
              <a:t>作为编辑器的作用</a:t>
            </a:r>
            <a:endParaRPr lang="en-US" sz="1600" dirty="0" smtClean="0">
              <a:solidFill>
                <a:schemeClr val="tx1"/>
              </a:solidFill>
            </a:endParaRPr>
          </a:p>
          <a:p>
            <a:pPr lvl="1"/>
            <a:r>
              <a:rPr lang="en-US" sz="1600" dirty="0" smtClean="0">
                <a:solidFill>
                  <a:schemeClr val="tx1"/>
                </a:solidFill>
              </a:rPr>
              <a:t>Visual Studio </a:t>
            </a:r>
            <a:r>
              <a:rPr lang="zh-CN" altLang="en-US" sz="1600" dirty="0" smtClean="0">
                <a:solidFill>
                  <a:schemeClr val="tx1"/>
                </a:solidFill>
              </a:rPr>
              <a:t>作为平台的作用</a:t>
            </a:r>
            <a:endParaRPr lang="en-US" sz="1600" dirty="0" smtClean="0">
              <a:solidFill>
                <a:schemeClr val="tx1"/>
              </a:solidFill>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hape 131073"/>
          <p:cNvSpPr>
            <a:spLocks noGrp="1" noChangeArrowheads="1"/>
          </p:cNvSpPr>
          <p:nvPr>
            <p:ph type="ctrTitle"/>
          </p:nvPr>
        </p:nvSpPr>
        <p:spPr>
          <a:xfrm>
            <a:off x="304800" y="2133600"/>
            <a:ext cx="8458200" cy="1470025"/>
          </a:xfrm>
        </p:spPr>
        <p:txBody>
          <a:bodyPr/>
          <a:lstStyle/>
          <a:p>
            <a:pPr algn="ctr" eaLnBrk="1" hangingPunct="1">
              <a:defRPr/>
            </a:pPr>
            <a:r>
              <a:rPr lang="en-US" sz="4400" dirty="0" smtClean="0"/>
              <a:t>Visual Studio 2010 </a:t>
            </a:r>
            <a:r>
              <a:rPr lang="zh-CN" altLang="en-US" sz="4400" dirty="0" smtClean="0"/>
              <a:t>中的新功能</a:t>
            </a:r>
            <a:endParaRPr lang="en-US" sz="4400" dirty="0" smtClean="0">
              <a:solidFill>
                <a:schemeClr val="bg2"/>
              </a:solidFill>
              <a:latin typeface="Verdana" pitchFamily="34" charset="0"/>
            </a:endParaRPr>
          </a:p>
        </p:txBody>
      </p:sp>
      <p:sp>
        <p:nvSpPr>
          <p:cNvPr id="131075" name="Subtitle 131074"/>
          <p:cNvSpPr>
            <a:spLocks noGrp="1" noChangeArrowheads="1"/>
          </p:cNvSpPr>
          <p:nvPr>
            <p:ph type="subTitle" idx="1"/>
          </p:nvPr>
        </p:nvSpPr>
        <p:spPr>
          <a:xfrm>
            <a:off x="457200" y="4191000"/>
            <a:ext cx="7162800" cy="1752600"/>
          </a:xfrm>
        </p:spPr>
        <p:txBody>
          <a:bodyPr/>
          <a:lstStyle/>
          <a:p>
            <a:pPr>
              <a:defRPr/>
            </a:pPr>
            <a:r>
              <a:rPr lang="zh-CN" altLang="en-US" dirty="0" smtClean="0"/>
              <a:t>姓名</a:t>
            </a:r>
            <a:endParaRPr lang="en-US" altLang="zh-CN" dirty="0" smtClean="0"/>
          </a:p>
          <a:p>
            <a:pPr>
              <a:defRPr/>
            </a:pPr>
            <a:r>
              <a:rPr lang="zh-CN" altLang="en-US" dirty="0" smtClean="0"/>
              <a:t>职务</a:t>
            </a:r>
            <a:endParaRPr lang="en-US" altLang="zh-CN" dirty="0" smtClean="0"/>
          </a:p>
          <a:p>
            <a:pPr>
              <a:defRPr/>
            </a:pPr>
            <a:r>
              <a:rPr lang="zh-CN" altLang="en-US" dirty="0" smtClean="0"/>
              <a:t>组织</a:t>
            </a:r>
            <a:endParaRPr lang="en-US" dirty="0" smtClean="0"/>
          </a:p>
          <a:p>
            <a:pPr>
              <a:defRPr/>
            </a:pPr>
            <a:r>
              <a:rPr lang="zh-CN" altLang="en-US" dirty="0" smtClean="0"/>
              <a:t>电子邮件</a:t>
            </a:r>
            <a:endParaRPr lang="en-US" dirty="0" smtClean="0"/>
          </a:p>
        </p:txBody>
      </p:sp>
      <p:pic>
        <p:nvPicPr>
          <p:cNvPr id="5" name="Picture 4" descr="C:\Users\drobbins\Downloads\VS\VS_h_rgb_r.png"/>
          <p:cNvPicPr>
            <a:picLocks noChangeAspect="1" noChangeArrowheads="1"/>
          </p:cNvPicPr>
          <p:nvPr/>
        </p:nvPicPr>
        <p:blipFill>
          <a:blip r:embed="rId3" cstate="print"/>
          <a:srcRect/>
          <a:stretch>
            <a:fillRect/>
          </a:stretch>
        </p:blipFill>
        <p:spPr bwMode="auto">
          <a:xfrm>
            <a:off x="457200" y="457200"/>
            <a:ext cx="3505200" cy="519052"/>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Studio </a:t>
            </a:r>
            <a:r>
              <a:rPr lang="zh-CN" altLang="en-US" dirty="0" smtClean="0"/>
              <a:t>目标众多</a:t>
            </a:r>
            <a:r>
              <a:rPr lang="en-US" dirty="0" smtClean="0"/>
              <a:t>……</a:t>
            </a:r>
            <a:endParaRPr lang="en-US" dirty="0"/>
          </a:p>
        </p:txBody>
      </p:sp>
      <p:cxnSp>
        <p:nvCxnSpPr>
          <p:cNvPr id="5" name="Straight Arrow Connector 4"/>
          <p:cNvCxnSpPr/>
          <p:nvPr/>
        </p:nvCxnSpPr>
        <p:spPr bwMode="auto">
          <a:xfrm rot="5400000" flipH="1" flipV="1">
            <a:off x="-418306" y="3314700"/>
            <a:ext cx="4190206" cy="794"/>
          </a:xfrm>
          <a:prstGeom prst="straightConnector1">
            <a:avLst/>
          </a:prstGeom>
          <a:gradFill rotWithShape="1">
            <a:gsLst>
              <a:gs pos="0">
                <a:schemeClr val="accent1"/>
              </a:gs>
              <a:gs pos="100000">
                <a:schemeClr val="accent1">
                  <a:gamma/>
                  <a:shade val="82353"/>
                  <a:invGamma/>
                </a:schemeClr>
              </a:gs>
            </a:gsLst>
            <a:lin ang="5400000" scaled="1"/>
          </a:gradFill>
          <a:ln w="38100" cap="flat" cmpd="sng" algn="ctr">
            <a:solidFill>
              <a:schemeClr val="bg1"/>
            </a:solidFill>
            <a:prstDash val="solid"/>
            <a:round/>
            <a:headEnd type="none" w="med" len="med"/>
            <a:tailEnd type="arrow"/>
          </a:ln>
          <a:effectLst/>
        </p:spPr>
      </p:cxnSp>
      <p:cxnSp>
        <p:nvCxnSpPr>
          <p:cNvPr id="7" name="Straight Arrow Connector 6"/>
          <p:cNvCxnSpPr/>
          <p:nvPr/>
        </p:nvCxnSpPr>
        <p:spPr bwMode="auto">
          <a:xfrm>
            <a:off x="1676400" y="5410200"/>
            <a:ext cx="6248400" cy="1588"/>
          </a:xfrm>
          <a:prstGeom prst="straightConnector1">
            <a:avLst/>
          </a:prstGeom>
          <a:gradFill rotWithShape="1">
            <a:gsLst>
              <a:gs pos="0">
                <a:schemeClr val="accent1"/>
              </a:gs>
              <a:gs pos="100000">
                <a:schemeClr val="accent1">
                  <a:gamma/>
                  <a:shade val="82353"/>
                  <a:invGamma/>
                </a:schemeClr>
              </a:gs>
            </a:gsLst>
            <a:lin ang="5400000" scaled="1"/>
          </a:gradFill>
          <a:ln w="38100" cap="flat" cmpd="sng" algn="ctr">
            <a:solidFill>
              <a:schemeClr val="bg1"/>
            </a:solidFill>
            <a:prstDash val="solid"/>
            <a:round/>
            <a:headEnd type="none" w="med" len="med"/>
            <a:tailEnd type="arrow"/>
          </a:ln>
          <a:effectLst/>
        </p:spPr>
      </p:cxnSp>
      <p:sp>
        <p:nvSpPr>
          <p:cNvPr id="10" name="TextBox 9"/>
          <p:cNvSpPr txBox="1"/>
          <p:nvPr/>
        </p:nvSpPr>
        <p:spPr>
          <a:xfrm>
            <a:off x="3962400" y="5562600"/>
            <a:ext cx="906017" cy="523220"/>
          </a:xfrm>
          <a:prstGeom prst="rect">
            <a:avLst/>
          </a:prstGeom>
          <a:noFill/>
        </p:spPr>
        <p:txBody>
          <a:bodyPr wrap="none" rtlCol="0">
            <a:spAutoFit/>
          </a:bodyPr>
          <a:lstStyle/>
          <a:p>
            <a:r>
              <a:rPr lang="zh-CN" altLang="en-US" sz="2800" b="1" dirty="0" smtClean="0"/>
              <a:t>受众</a:t>
            </a:r>
            <a:endParaRPr lang="en-US" sz="2800" b="1" dirty="0"/>
          </a:p>
        </p:txBody>
      </p:sp>
      <p:sp>
        <p:nvSpPr>
          <p:cNvPr id="11" name="TextBox 10"/>
          <p:cNvSpPr txBox="1"/>
          <p:nvPr/>
        </p:nvSpPr>
        <p:spPr>
          <a:xfrm rot="16200000">
            <a:off x="542665" y="3080071"/>
            <a:ext cx="1266693" cy="523220"/>
          </a:xfrm>
          <a:prstGeom prst="rect">
            <a:avLst/>
          </a:prstGeom>
          <a:noFill/>
        </p:spPr>
        <p:txBody>
          <a:bodyPr wrap="none" rtlCol="0">
            <a:spAutoFit/>
          </a:bodyPr>
          <a:lstStyle/>
          <a:p>
            <a:r>
              <a:rPr lang="zh-CN" altLang="en-US" sz="2800" b="1" dirty="0" smtClean="0"/>
              <a:t>功能集</a:t>
            </a:r>
            <a:endParaRPr lang="en-US" sz="2800" b="1" dirty="0"/>
          </a:p>
        </p:txBody>
      </p:sp>
      <p:sp>
        <p:nvSpPr>
          <p:cNvPr id="12" name="TextBox 11"/>
          <p:cNvSpPr txBox="1"/>
          <p:nvPr/>
        </p:nvSpPr>
        <p:spPr>
          <a:xfrm>
            <a:off x="762000" y="4876800"/>
            <a:ext cx="595035" cy="338554"/>
          </a:xfrm>
          <a:prstGeom prst="rect">
            <a:avLst/>
          </a:prstGeom>
          <a:noFill/>
        </p:spPr>
        <p:txBody>
          <a:bodyPr wrap="none" rtlCol="0">
            <a:spAutoFit/>
          </a:bodyPr>
          <a:lstStyle/>
          <a:p>
            <a:r>
              <a:rPr lang="zh-CN" altLang="en-US" sz="1600" i="1" dirty="0" smtClean="0"/>
              <a:t>最低</a:t>
            </a:r>
            <a:endParaRPr lang="en-US" sz="1600" i="1" dirty="0"/>
          </a:p>
        </p:txBody>
      </p:sp>
      <p:sp>
        <p:nvSpPr>
          <p:cNvPr id="13" name="TextBox 12"/>
          <p:cNvSpPr txBox="1"/>
          <p:nvPr/>
        </p:nvSpPr>
        <p:spPr>
          <a:xfrm>
            <a:off x="609600" y="1371600"/>
            <a:ext cx="595035" cy="338554"/>
          </a:xfrm>
          <a:prstGeom prst="rect">
            <a:avLst/>
          </a:prstGeom>
          <a:noFill/>
        </p:spPr>
        <p:txBody>
          <a:bodyPr wrap="none" rtlCol="0">
            <a:spAutoFit/>
          </a:bodyPr>
          <a:lstStyle/>
          <a:p>
            <a:r>
              <a:rPr lang="zh-CN" altLang="en-US" sz="1600" i="1" dirty="0" smtClean="0"/>
              <a:t>完整</a:t>
            </a:r>
            <a:endParaRPr lang="en-US" sz="1600" i="1" dirty="0"/>
          </a:p>
        </p:txBody>
      </p:sp>
      <p:sp>
        <p:nvSpPr>
          <p:cNvPr id="14" name="TextBox 13"/>
          <p:cNvSpPr txBox="1"/>
          <p:nvPr/>
        </p:nvSpPr>
        <p:spPr>
          <a:xfrm>
            <a:off x="1752600" y="5486400"/>
            <a:ext cx="800219" cy="338554"/>
          </a:xfrm>
          <a:prstGeom prst="rect">
            <a:avLst/>
          </a:prstGeom>
          <a:noFill/>
        </p:spPr>
        <p:txBody>
          <a:bodyPr wrap="none" rtlCol="0">
            <a:spAutoFit/>
          </a:bodyPr>
          <a:lstStyle/>
          <a:p>
            <a:r>
              <a:rPr lang="zh-CN" altLang="en-US" sz="1600" i="1" dirty="0" smtClean="0"/>
              <a:t>爱好者</a:t>
            </a:r>
            <a:endParaRPr lang="en-US" sz="1600" i="1" dirty="0"/>
          </a:p>
        </p:txBody>
      </p:sp>
      <p:sp>
        <p:nvSpPr>
          <p:cNvPr id="15" name="TextBox 14"/>
          <p:cNvSpPr txBox="1"/>
          <p:nvPr/>
        </p:nvSpPr>
        <p:spPr>
          <a:xfrm>
            <a:off x="6781800" y="5486400"/>
            <a:ext cx="595035" cy="338554"/>
          </a:xfrm>
          <a:prstGeom prst="rect">
            <a:avLst/>
          </a:prstGeom>
          <a:noFill/>
        </p:spPr>
        <p:txBody>
          <a:bodyPr wrap="none" rtlCol="0">
            <a:spAutoFit/>
          </a:bodyPr>
          <a:lstStyle/>
          <a:p>
            <a:r>
              <a:rPr lang="zh-CN" altLang="en-US" sz="1600" i="1" dirty="0" smtClean="0"/>
              <a:t>企业</a:t>
            </a:r>
            <a:endParaRPr lang="en-US" sz="1600" i="1" dirty="0"/>
          </a:p>
        </p:txBody>
      </p:sp>
      <p:sp>
        <p:nvSpPr>
          <p:cNvPr id="18" name="Oval 17"/>
          <p:cNvSpPr/>
          <p:nvPr/>
        </p:nvSpPr>
        <p:spPr bwMode="auto">
          <a:xfrm>
            <a:off x="3276600" y="3200400"/>
            <a:ext cx="1828800" cy="1143000"/>
          </a:xfrm>
          <a:prstGeom prst="ellipse">
            <a:avLst/>
          </a:prstGeom>
          <a:ln>
            <a:solidFill>
              <a:schemeClr val="tx1"/>
            </a:solidFill>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ahoma" pitchFamily="34" charset="0"/>
              </a:rPr>
              <a:t>Professional</a:t>
            </a:r>
          </a:p>
        </p:txBody>
      </p:sp>
      <p:sp>
        <p:nvSpPr>
          <p:cNvPr id="19" name="Oval 18"/>
          <p:cNvSpPr/>
          <p:nvPr/>
        </p:nvSpPr>
        <p:spPr bwMode="auto">
          <a:xfrm>
            <a:off x="6096000" y="1447800"/>
            <a:ext cx="1828800" cy="1143000"/>
          </a:xfrm>
          <a:prstGeom prst="ellipse">
            <a:avLst/>
          </a:prstGeom>
          <a:ln>
            <a:solidFill>
              <a:schemeClr val="tx1"/>
            </a:solidFill>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ahoma" pitchFamily="34" charset="0"/>
              </a:rPr>
              <a:t>Ultimate</a:t>
            </a:r>
          </a:p>
        </p:txBody>
      </p:sp>
      <p:sp>
        <p:nvSpPr>
          <p:cNvPr id="20" name="Oval 19"/>
          <p:cNvSpPr/>
          <p:nvPr/>
        </p:nvSpPr>
        <p:spPr bwMode="auto">
          <a:xfrm>
            <a:off x="1828800" y="4114800"/>
            <a:ext cx="1828800" cy="1143000"/>
          </a:xfrm>
          <a:prstGeom prst="ellipse">
            <a:avLst/>
          </a:prstGeom>
          <a:ln>
            <a:solidFill>
              <a:schemeClr val="tx1"/>
            </a:solidFill>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ahoma" pitchFamily="34" charset="0"/>
              </a:rPr>
              <a:t>Express</a:t>
            </a:r>
          </a:p>
        </p:txBody>
      </p:sp>
      <p:sp>
        <p:nvSpPr>
          <p:cNvPr id="16" name="Oval 15"/>
          <p:cNvSpPr/>
          <p:nvPr/>
        </p:nvSpPr>
        <p:spPr bwMode="auto">
          <a:xfrm>
            <a:off x="4648200" y="2286000"/>
            <a:ext cx="1828800" cy="1143000"/>
          </a:xfrm>
          <a:prstGeom prst="ellipse">
            <a:avLst/>
          </a:prstGeom>
          <a:ln>
            <a:solidFill>
              <a:schemeClr val="tx1"/>
            </a:solidFill>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ahoma" pitchFamily="34" charset="0"/>
              </a:rPr>
              <a:t>Premium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Studio </a:t>
            </a:r>
            <a:r>
              <a:rPr lang="zh-CN" altLang="en-US" dirty="0" smtClean="0"/>
              <a:t>目标众多</a:t>
            </a:r>
            <a:r>
              <a:rPr lang="en-US" dirty="0" smtClean="0"/>
              <a:t>……</a:t>
            </a:r>
            <a:endParaRPr lang="en-US" dirty="0"/>
          </a:p>
        </p:txBody>
      </p:sp>
      <p:cxnSp>
        <p:nvCxnSpPr>
          <p:cNvPr id="5" name="Straight Arrow Connector 4"/>
          <p:cNvCxnSpPr/>
          <p:nvPr/>
        </p:nvCxnSpPr>
        <p:spPr bwMode="auto">
          <a:xfrm rot="5400000" flipH="1" flipV="1">
            <a:off x="-418306" y="3314700"/>
            <a:ext cx="4190206" cy="794"/>
          </a:xfrm>
          <a:prstGeom prst="straightConnector1">
            <a:avLst/>
          </a:prstGeom>
          <a:gradFill rotWithShape="1">
            <a:gsLst>
              <a:gs pos="0">
                <a:schemeClr val="accent1"/>
              </a:gs>
              <a:gs pos="100000">
                <a:schemeClr val="accent1">
                  <a:gamma/>
                  <a:shade val="82353"/>
                  <a:invGamma/>
                </a:schemeClr>
              </a:gs>
            </a:gsLst>
            <a:lin ang="5400000" scaled="1"/>
          </a:gradFill>
          <a:ln w="38100" cap="flat" cmpd="sng" algn="ctr">
            <a:solidFill>
              <a:schemeClr val="bg1"/>
            </a:solidFill>
            <a:prstDash val="solid"/>
            <a:round/>
            <a:headEnd type="none" w="med" len="med"/>
            <a:tailEnd type="arrow"/>
          </a:ln>
          <a:effectLst/>
        </p:spPr>
      </p:cxnSp>
      <p:cxnSp>
        <p:nvCxnSpPr>
          <p:cNvPr id="7" name="Straight Arrow Connector 6"/>
          <p:cNvCxnSpPr/>
          <p:nvPr/>
        </p:nvCxnSpPr>
        <p:spPr bwMode="auto">
          <a:xfrm>
            <a:off x="1676400" y="5410200"/>
            <a:ext cx="6248400" cy="1588"/>
          </a:xfrm>
          <a:prstGeom prst="straightConnector1">
            <a:avLst/>
          </a:prstGeom>
          <a:gradFill rotWithShape="1">
            <a:gsLst>
              <a:gs pos="0">
                <a:schemeClr val="accent1"/>
              </a:gs>
              <a:gs pos="100000">
                <a:schemeClr val="accent1">
                  <a:gamma/>
                  <a:shade val="82353"/>
                  <a:invGamma/>
                </a:schemeClr>
              </a:gs>
            </a:gsLst>
            <a:lin ang="5400000" scaled="1"/>
          </a:gradFill>
          <a:ln w="38100" cap="flat" cmpd="sng" algn="ctr">
            <a:solidFill>
              <a:schemeClr val="bg1"/>
            </a:solidFill>
            <a:prstDash val="solid"/>
            <a:round/>
            <a:headEnd type="none" w="med" len="med"/>
            <a:tailEnd type="arrow"/>
          </a:ln>
          <a:effectLst/>
        </p:spPr>
      </p:cxnSp>
      <p:sp>
        <p:nvSpPr>
          <p:cNvPr id="10" name="TextBox 9"/>
          <p:cNvSpPr txBox="1"/>
          <p:nvPr/>
        </p:nvSpPr>
        <p:spPr>
          <a:xfrm>
            <a:off x="3962400" y="5562600"/>
            <a:ext cx="906017" cy="523220"/>
          </a:xfrm>
          <a:prstGeom prst="rect">
            <a:avLst/>
          </a:prstGeom>
          <a:noFill/>
        </p:spPr>
        <p:txBody>
          <a:bodyPr wrap="none" rtlCol="0">
            <a:spAutoFit/>
          </a:bodyPr>
          <a:lstStyle/>
          <a:p>
            <a:r>
              <a:rPr lang="zh-CN" altLang="en-US" sz="2800" b="1" dirty="0" smtClean="0"/>
              <a:t>受众</a:t>
            </a:r>
            <a:endParaRPr lang="en-US" sz="2800" b="1" dirty="0"/>
          </a:p>
        </p:txBody>
      </p:sp>
      <p:sp>
        <p:nvSpPr>
          <p:cNvPr id="11" name="TextBox 10"/>
          <p:cNvSpPr txBox="1"/>
          <p:nvPr/>
        </p:nvSpPr>
        <p:spPr>
          <a:xfrm rot="16200000">
            <a:off x="542665" y="3080071"/>
            <a:ext cx="1266693" cy="523220"/>
          </a:xfrm>
          <a:prstGeom prst="rect">
            <a:avLst/>
          </a:prstGeom>
          <a:noFill/>
        </p:spPr>
        <p:txBody>
          <a:bodyPr wrap="none" rtlCol="0">
            <a:spAutoFit/>
          </a:bodyPr>
          <a:lstStyle/>
          <a:p>
            <a:r>
              <a:rPr lang="zh-CN" altLang="en-US" sz="2800" b="1" dirty="0" smtClean="0"/>
              <a:t>功能集</a:t>
            </a:r>
            <a:endParaRPr lang="en-US" sz="2800" b="1" dirty="0"/>
          </a:p>
        </p:txBody>
      </p:sp>
      <p:sp>
        <p:nvSpPr>
          <p:cNvPr id="12" name="TextBox 11"/>
          <p:cNvSpPr txBox="1"/>
          <p:nvPr/>
        </p:nvSpPr>
        <p:spPr>
          <a:xfrm>
            <a:off x="762000" y="4876800"/>
            <a:ext cx="595035" cy="338554"/>
          </a:xfrm>
          <a:prstGeom prst="rect">
            <a:avLst/>
          </a:prstGeom>
          <a:noFill/>
        </p:spPr>
        <p:txBody>
          <a:bodyPr wrap="none" rtlCol="0">
            <a:spAutoFit/>
          </a:bodyPr>
          <a:lstStyle/>
          <a:p>
            <a:r>
              <a:rPr lang="zh-CN" altLang="en-US" sz="1600" i="1" dirty="0" smtClean="0"/>
              <a:t>最低</a:t>
            </a:r>
            <a:endParaRPr lang="en-US" sz="1600" i="1" dirty="0"/>
          </a:p>
        </p:txBody>
      </p:sp>
      <p:sp>
        <p:nvSpPr>
          <p:cNvPr id="13" name="TextBox 12"/>
          <p:cNvSpPr txBox="1"/>
          <p:nvPr/>
        </p:nvSpPr>
        <p:spPr>
          <a:xfrm>
            <a:off x="609600" y="1371600"/>
            <a:ext cx="595035" cy="338554"/>
          </a:xfrm>
          <a:prstGeom prst="rect">
            <a:avLst/>
          </a:prstGeom>
          <a:noFill/>
        </p:spPr>
        <p:txBody>
          <a:bodyPr wrap="none" rtlCol="0">
            <a:spAutoFit/>
          </a:bodyPr>
          <a:lstStyle/>
          <a:p>
            <a:r>
              <a:rPr lang="zh-CN" altLang="en-US" sz="1600" i="1" dirty="0" smtClean="0"/>
              <a:t>完整</a:t>
            </a:r>
            <a:endParaRPr lang="en-US" sz="1600" i="1" dirty="0"/>
          </a:p>
        </p:txBody>
      </p:sp>
      <p:sp>
        <p:nvSpPr>
          <p:cNvPr id="14" name="TextBox 13"/>
          <p:cNvSpPr txBox="1"/>
          <p:nvPr/>
        </p:nvSpPr>
        <p:spPr>
          <a:xfrm>
            <a:off x="1752600" y="5486400"/>
            <a:ext cx="800219" cy="338554"/>
          </a:xfrm>
          <a:prstGeom prst="rect">
            <a:avLst/>
          </a:prstGeom>
          <a:noFill/>
        </p:spPr>
        <p:txBody>
          <a:bodyPr wrap="none" rtlCol="0">
            <a:spAutoFit/>
          </a:bodyPr>
          <a:lstStyle/>
          <a:p>
            <a:r>
              <a:rPr lang="zh-CN" altLang="en-US" sz="1600" i="1" dirty="0" smtClean="0"/>
              <a:t>爱好者</a:t>
            </a:r>
            <a:endParaRPr lang="en-US" sz="1600" i="1" dirty="0"/>
          </a:p>
        </p:txBody>
      </p:sp>
      <p:sp>
        <p:nvSpPr>
          <p:cNvPr id="15" name="TextBox 14"/>
          <p:cNvSpPr txBox="1"/>
          <p:nvPr/>
        </p:nvSpPr>
        <p:spPr>
          <a:xfrm>
            <a:off x="6781800" y="5486400"/>
            <a:ext cx="595035" cy="338554"/>
          </a:xfrm>
          <a:prstGeom prst="rect">
            <a:avLst/>
          </a:prstGeom>
          <a:noFill/>
        </p:spPr>
        <p:txBody>
          <a:bodyPr wrap="none" rtlCol="0">
            <a:spAutoFit/>
          </a:bodyPr>
          <a:lstStyle/>
          <a:p>
            <a:r>
              <a:rPr lang="zh-CN" altLang="en-US" sz="1600" i="1" dirty="0" smtClean="0"/>
              <a:t>企业</a:t>
            </a:r>
            <a:endParaRPr lang="en-US" sz="1600" i="1" dirty="0"/>
          </a:p>
        </p:txBody>
      </p:sp>
      <p:sp>
        <p:nvSpPr>
          <p:cNvPr id="18" name="Oval 17"/>
          <p:cNvSpPr/>
          <p:nvPr/>
        </p:nvSpPr>
        <p:spPr bwMode="auto">
          <a:xfrm>
            <a:off x="3276600" y="3200400"/>
            <a:ext cx="1828800" cy="1143000"/>
          </a:xfrm>
          <a:prstGeom prst="ellipse">
            <a:avLst/>
          </a:prstGeom>
          <a:ln>
            <a:solidFill>
              <a:schemeClr val="tx1"/>
            </a:solidFill>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ahoma" pitchFamily="34" charset="0"/>
              </a:rPr>
              <a:t>Professional</a:t>
            </a:r>
          </a:p>
        </p:txBody>
      </p:sp>
      <p:sp>
        <p:nvSpPr>
          <p:cNvPr id="19" name="Oval 18"/>
          <p:cNvSpPr/>
          <p:nvPr/>
        </p:nvSpPr>
        <p:spPr bwMode="auto">
          <a:xfrm>
            <a:off x="6096000" y="1447800"/>
            <a:ext cx="1828800" cy="1143000"/>
          </a:xfrm>
          <a:prstGeom prst="ellipse">
            <a:avLst/>
          </a:prstGeom>
          <a:solidFill>
            <a:schemeClr val="tx1">
              <a:lumMod val="50000"/>
              <a:lumOff val="50000"/>
            </a:schemeClr>
          </a:solidFill>
          <a:ln>
            <a:headEnd type="none" w="med" len="med"/>
            <a:tailEnd type="triangle" w="lg" len="lg"/>
          </a:ln>
        </p:spPr>
        <p:style>
          <a:lnRef idx="1">
            <a:schemeClr val="accent4"/>
          </a:lnRef>
          <a:fillRef idx="2">
            <a:schemeClr val="accent4"/>
          </a:fillRef>
          <a:effectRef idx="1">
            <a:schemeClr val="accent4"/>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ahoma" pitchFamily="34" charset="0"/>
              </a:rPr>
              <a:t>Ultimate</a:t>
            </a:r>
          </a:p>
        </p:txBody>
      </p:sp>
      <p:sp>
        <p:nvSpPr>
          <p:cNvPr id="20" name="Oval 19"/>
          <p:cNvSpPr/>
          <p:nvPr/>
        </p:nvSpPr>
        <p:spPr bwMode="auto">
          <a:xfrm>
            <a:off x="1828800" y="4114800"/>
            <a:ext cx="1828800" cy="1143000"/>
          </a:xfrm>
          <a:prstGeom prst="ellipse">
            <a:avLst/>
          </a:prstGeom>
          <a:solidFill>
            <a:schemeClr val="tx1">
              <a:lumMod val="50000"/>
              <a:lumOff val="50000"/>
            </a:schemeClr>
          </a:solidFill>
          <a:ln>
            <a:headEnd type="none" w="med" len="med"/>
            <a:tailEnd type="triangle" w="lg" len="lg"/>
          </a:ln>
        </p:spPr>
        <p:style>
          <a:lnRef idx="1">
            <a:schemeClr val="accent4"/>
          </a:lnRef>
          <a:fillRef idx="2">
            <a:schemeClr val="accent4"/>
          </a:fillRef>
          <a:effectRef idx="1">
            <a:schemeClr val="accent4"/>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ahoma" pitchFamily="34" charset="0"/>
              </a:rPr>
              <a:t>Express</a:t>
            </a:r>
          </a:p>
        </p:txBody>
      </p:sp>
      <p:sp>
        <p:nvSpPr>
          <p:cNvPr id="16" name="Oval 15"/>
          <p:cNvSpPr/>
          <p:nvPr/>
        </p:nvSpPr>
        <p:spPr bwMode="auto">
          <a:xfrm>
            <a:off x="4648200" y="2286000"/>
            <a:ext cx="1828800" cy="1143000"/>
          </a:xfrm>
          <a:prstGeom prst="ellipse">
            <a:avLst/>
          </a:prstGeom>
          <a:solidFill>
            <a:schemeClr val="tx1">
              <a:lumMod val="50000"/>
              <a:lumOff val="50000"/>
            </a:schemeClr>
          </a:solidFill>
          <a:ln>
            <a:headEnd type="none" w="med" len="med"/>
            <a:tailEnd type="triangle" w="lg" len="lg"/>
          </a:ln>
        </p:spPr>
        <p:style>
          <a:lnRef idx="1">
            <a:schemeClr val="accent4"/>
          </a:lnRef>
          <a:fillRef idx="2">
            <a:schemeClr val="accent4"/>
          </a:fillRef>
          <a:effectRef idx="1">
            <a:schemeClr val="accent4"/>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ahoma" pitchFamily="34" charset="0"/>
              </a:rPr>
              <a:t>Premium</a:t>
            </a:r>
          </a:p>
        </p:txBody>
      </p:sp>
    </p:spTree>
    <p:extLst>
      <p:ext uri="{BB962C8B-B14F-4D97-AF65-F5344CB8AC3E}">
        <p14:creationId xmlns="" xmlns:p14="http://schemas.microsoft.com/office/powerpoint/2007/7/12/main" val="171678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488"/>
            <a:ext cx="8229600" cy="747712"/>
          </a:xfrm>
        </p:spPr>
        <p:txBody>
          <a:bodyPr/>
          <a:lstStyle/>
          <a:p>
            <a:r>
              <a:rPr lang="zh-CN" altLang="en-US" dirty="0" smtClean="0"/>
              <a:t>全新、简化的</a:t>
            </a:r>
            <a:r>
              <a:rPr lang="en-US" dirty="0" smtClean="0"/>
              <a:t> SKU </a:t>
            </a:r>
            <a:r>
              <a:rPr lang="zh-CN" altLang="en-US" dirty="0" smtClean="0"/>
              <a:t>结构</a:t>
            </a:r>
            <a:endParaRPr lang="en-US" dirty="0"/>
          </a:p>
        </p:txBody>
      </p:sp>
      <p:sp>
        <p:nvSpPr>
          <p:cNvPr id="4" name="Rectangle 3"/>
          <p:cNvSpPr/>
          <p:nvPr/>
        </p:nvSpPr>
        <p:spPr bwMode="auto">
          <a:xfrm>
            <a:off x="457200" y="1143000"/>
            <a:ext cx="2895600" cy="533400"/>
          </a:xfrm>
          <a:prstGeom prst="rect">
            <a:avLst/>
          </a:prstGeom>
          <a:ln>
            <a:headEnd type="none" w="med" len="med"/>
            <a:tailEnd type="triangle" w="lg" len="lg"/>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rPr>
              <a:t>VSTS Team Suite</a:t>
            </a:r>
          </a:p>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solidFill>
                  <a:schemeClr val="tx1"/>
                </a:solidFill>
              </a:rPr>
              <a:t>w/ MSDN Premium</a:t>
            </a:r>
            <a:endParaRPr kumimoji="0" lang="en-US" sz="1600" b="0" i="0" u="none" strike="noStrike" cap="none" normalizeH="0" baseline="0" dirty="0" smtClean="0">
              <a:ln>
                <a:noFill/>
              </a:ln>
              <a:solidFill>
                <a:schemeClr val="tx1"/>
              </a:solidFill>
              <a:effectLst/>
            </a:endParaRPr>
          </a:p>
        </p:txBody>
      </p:sp>
      <p:sp>
        <p:nvSpPr>
          <p:cNvPr id="5" name="Rectangle 4"/>
          <p:cNvSpPr/>
          <p:nvPr/>
        </p:nvSpPr>
        <p:spPr bwMode="auto">
          <a:xfrm>
            <a:off x="457200" y="1752600"/>
            <a:ext cx="2895600" cy="533400"/>
          </a:xfrm>
          <a:prstGeom prst="rect">
            <a:avLst/>
          </a:prstGeom>
          <a:ln>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2"/>
                </a:solidFill>
                <a:effectLst/>
              </a:rPr>
              <a:t>VSTS</a:t>
            </a:r>
            <a:r>
              <a:rPr kumimoji="0" lang="en-US" sz="1600" b="0" i="0" u="none" strike="noStrike" cap="none" normalizeH="0" dirty="0" smtClean="0">
                <a:ln>
                  <a:noFill/>
                </a:ln>
                <a:solidFill>
                  <a:schemeClr val="accent2"/>
                </a:solidFill>
                <a:effectLst/>
              </a:rPr>
              <a:t> Development Ed.</a:t>
            </a:r>
            <a:endParaRPr kumimoji="0" lang="en-US" sz="1600" b="0" i="0" u="none" strike="noStrike" cap="none" normalizeH="0" baseline="0" dirty="0" smtClean="0">
              <a:ln>
                <a:noFill/>
              </a:ln>
              <a:solidFill>
                <a:schemeClr val="accent2"/>
              </a:solidFill>
              <a:effectLst/>
            </a:endParaRPr>
          </a:p>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solidFill>
                  <a:schemeClr val="accent2"/>
                </a:solidFill>
              </a:rPr>
              <a:t>w/ MSDN Premium</a:t>
            </a:r>
            <a:endParaRPr kumimoji="0" lang="en-US" sz="1600" b="0" i="0" u="none" strike="noStrike" cap="none" normalizeH="0" baseline="0" dirty="0" smtClean="0">
              <a:ln>
                <a:noFill/>
              </a:ln>
              <a:solidFill>
                <a:schemeClr val="accent2"/>
              </a:solidFill>
              <a:effectLst/>
            </a:endParaRPr>
          </a:p>
        </p:txBody>
      </p:sp>
      <p:sp>
        <p:nvSpPr>
          <p:cNvPr id="6" name="Rectangle 5"/>
          <p:cNvSpPr/>
          <p:nvPr/>
        </p:nvSpPr>
        <p:spPr bwMode="auto">
          <a:xfrm>
            <a:off x="457200" y="2362200"/>
            <a:ext cx="2895600" cy="533400"/>
          </a:xfrm>
          <a:prstGeom prst="rect">
            <a:avLst/>
          </a:prstGeom>
          <a:ln>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2"/>
                </a:solidFill>
                <a:effectLst/>
              </a:rPr>
              <a:t>VSTS Database</a:t>
            </a:r>
            <a:r>
              <a:rPr kumimoji="0" lang="en-US" sz="1600" b="0" i="0" u="none" strike="noStrike" cap="none" normalizeH="0" dirty="0" smtClean="0">
                <a:ln>
                  <a:noFill/>
                </a:ln>
                <a:solidFill>
                  <a:schemeClr val="accent2"/>
                </a:solidFill>
                <a:effectLst/>
              </a:rPr>
              <a:t> Ed.</a:t>
            </a:r>
            <a:endParaRPr kumimoji="0" lang="en-US" sz="1600" b="0" i="0" u="none" strike="noStrike" cap="none" normalizeH="0" baseline="0" dirty="0" smtClean="0">
              <a:ln>
                <a:noFill/>
              </a:ln>
              <a:solidFill>
                <a:schemeClr val="accent2"/>
              </a:solidFill>
              <a:effectLst/>
            </a:endParaRPr>
          </a:p>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solidFill>
                  <a:schemeClr val="accent2"/>
                </a:solidFill>
              </a:rPr>
              <a:t>w/ MSDN Premium</a:t>
            </a:r>
            <a:endParaRPr kumimoji="0" lang="en-US" sz="1600" b="0" i="0" u="none" strike="noStrike" cap="none" normalizeH="0" baseline="0" dirty="0" smtClean="0">
              <a:ln>
                <a:noFill/>
              </a:ln>
              <a:solidFill>
                <a:schemeClr val="accent2"/>
              </a:solidFill>
              <a:effectLst/>
            </a:endParaRPr>
          </a:p>
        </p:txBody>
      </p:sp>
      <p:sp>
        <p:nvSpPr>
          <p:cNvPr id="7" name="Rectangle 6"/>
          <p:cNvSpPr/>
          <p:nvPr/>
        </p:nvSpPr>
        <p:spPr bwMode="auto">
          <a:xfrm>
            <a:off x="457200" y="3581400"/>
            <a:ext cx="2895600" cy="533400"/>
          </a:xfrm>
          <a:prstGeom prst="rect">
            <a:avLst/>
          </a:prstGeom>
          <a:ln>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2"/>
                </a:solidFill>
                <a:effectLst/>
              </a:rPr>
              <a:t>VSTS Test</a:t>
            </a:r>
            <a:r>
              <a:rPr kumimoji="0" lang="en-US" sz="1600" b="0" i="0" u="none" strike="noStrike" cap="none" normalizeH="0" dirty="0" smtClean="0">
                <a:ln>
                  <a:noFill/>
                </a:ln>
                <a:solidFill>
                  <a:schemeClr val="accent2"/>
                </a:solidFill>
                <a:effectLst/>
              </a:rPr>
              <a:t> Ed.</a:t>
            </a:r>
            <a:endParaRPr kumimoji="0" lang="en-US" sz="1600" b="0" i="0" u="none" strike="noStrike" cap="none" normalizeH="0" baseline="0" dirty="0" smtClean="0">
              <a:ln>
                <a:noFill/>
              </a:ln>
              <a:solidFill>
                <a:schemeClr val="accent2"/>
              </a:solidFill>
              <a:effectLst/>
            </a:endParaRPr>
          </a:p>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solidFill>
                  <a:schemeClr val="accent2"/>
                </a:solidFill>
              </a:rPr>
              <a:t>w/ MSDN Premium</a:t>
            </a:r>
            <a:endParaRPr kumimoji="0" lang="en-US" sz="1600" b="0" i="0" u="none" strike="noStrike" cap="none" normalizeH="0" baseline="0" dirty="0" smtClean="0">
              <a:ln>
                <a:noFill/>
              </a:ln>
              <a:solidFill>
                <a:schemeClr val="accent2"/>
              </a:solidFill>
              <a:effectLst/>
            </a:endParaRPr>
          </a:p>
        </p:txBody>
      </p:sp>
      <p:sp>
        <p:nvSpPr>
          <p:cNvPr id="8" name="Rectangle 7"/>
          <p:cNvSpPr/>
          <p:nvPr/>
        </p:nvSpPr>
        <p:spPr bwMode="auto">
          <a:xfrm>
            <a:off x="457200" y="2971800"/>
            <a:ext cx="2895600" cy="533400"/>
          </a:xfrm>
          <a:prstGeom prst="rect">
            <a:avLst/>
          </a:prstGeom>
          <a:ln>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2"/>
                </a:solidFill>
                <a:effectLst/>
              </a:rPr>
              <a:t>VSTS Architecture</a:t>
            </a:r>
            <a:r>
              <a:rPr kumimoji="0" lang="en-US" sz="1600" b="0" i="0" u="none" strike="noStrike" cap="none" normalizeH="0" dirty="0" smtClean="0">
                <a:ln>
                  <a:noFill/>
                </a:ln>
                <a:solidFill>
                  <a:schemeClr val="accent2"/>
                </a:solidFill>
                <a:effectLst/>
              </a:rPr>
              <a:t> Ed.</a:t>
            </a:r>
            <a:endParaRPr kumimoji="0" lang="en-US" sz="1600" b="0" i="0" u="none" strike="noStrike" cap="none" normalizeH="0" baseline="0" dirty="0" smtClean="0">
              <a:ln>
                <a:noFill/>
              </a:ln>
              <a:solidFill>
                <a:schemeClr val="accent2"/>
              </a:solidFill>
              <a:effectLst/>
            </a:endParaRPr>
          </a:p>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solidFill>
                  <a:schemeClr val="accent2"/>
                </a:solidFill>
              </a:rPr>
              <a:t>w/ MSDN Premium</a:t>
            </a:r>
            <a:endParaRPr kumimoji="0" lang="en-US" sz="1600" b="0" i="0" u="none" strike="noStrike" cap="none" normalizeH="0" baseline="0" dirty="0" smtClean="0">
              <a:ln>
                <a:noFill/>
              </a:ln>
              <a:solidFill>
                <a:schemeClr val="accent2"/>
              </a:solidFill>
              <a:effectLst/>
            </a:endParaRPr>
          </a:p>
        </p:txBody>
      </p:sp>
      <p:sp>
        <p:nvSpPr>
          <p:cNvPr id="9" name="Rectangle 8"/>
          <p:cNvSpPr/>
          <p:nvPr/>
        </p:nvSpPr>
        <p:spPr bwMode="auto">
          <a:xfrm>
            <a:off x="457200" y="4800600"/>
            <a:ext cx="2895600" cy="533400"/>
          </a:xfrm>
          <a:prstGeom prst="rect">
            <a:avLst/>
          </a:prstGeom>
          <a:gradFill rotWithShape="1">
            <a:gsLst>
              <a:gs pos="0">
                <a:srgbClr val="BCE4BA"/>
              </a:gs>
              <a:gs pos="100000">
                <a:srgbClr val="9FE96D"/>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8000"/>
                </a:solidFill>
                <a:effectLst/>
              </a:rPr>
              <a:t>Visual Studio Professional</a:t>
            </a:r>
          </a:p>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solidFill>
                  <a:srgbClr val="008000"/>
                </a:solidFill>
              </a:rPr>
              <a:t>w/ MSDN Professional</a:t>
            </a:r>
            <a:endParaRPr kumimoji="0" lang="en-US" sz="1600" b="0" i="0" u="none" strike="noStrike" cap="none" normalizeH="0" baseline="0" dirty="0" smtClean="0">
              <a:ln>
                <a:noFill/>
              </a:ln>
              <a:solidFill>
                <a:srgbClr val="008000"/>
              </a:solidFill>
              <a:effectLst/>
            </a:endParaRPr>
          </a:p>
        </p:txBody>
      </p:sp>
      <p:sp>
        <p:nvSpPr>
          <p:cNvPr id="10" name="Rectangle 9"/>
          <p:cNvSpPr/>
          <p:nvPr/>
        </p:nvSpPr>
        <p:spPr bwMode="auto">
          <a:xfrm>
            <a:off x="457200" y="4191000"/>
            <a:ext cx="2895600" cy="533400"/>
          </a:xfrm>
          <a:prstGeom prst="rect">
            <a:avLst/>
          </a:prstGeom>
          <a:gradFill rotWithShape="1">
            <a:gsLst>
              <a:gs pos="0">
                <a:srgbClr val="BCE4BA"/>
              </a:gs>
              <a:gs pos="100000">
                <a:srgbClr val="9FE96D"/>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solidFill>
                  <a:srgbClr val="008000"/>
                </a:solidFill>
              </a:rPr>
              <a:t>Visual Studio Professional</a:t>
            </a:r>
            <a:endParaRPr kumimoji="0" lang="en-US" sz="1600" b="0" i="0" u="none" strike="noStrike" cap="none" normalizeH="0" baseline="0" dirty="0" smtClean="0">
              <a:ln>
                <a:noFill/>
              </a:ln>
              <a:solidFill>
                <a:srgbClr val="008000"/>
              </a:solidFill>
              <a:effectLst/>
            </a:endParaRPr>
          </a:p>
          <a:p>
            <a:pPr marL="0" marR="0" indent="0" algn="ctr" defTabSz="914400" rtl="0" eaLnBrk="1" fontAlgn="base" latinLnBrk="0" hangingPunct="1">
              <a:lnSpc>
                <a:spcPct val="100000"/>
              </a:lnSpc>
              <a:spcBef>
                <a:spcPct val="0"/>
              </a:spcBef>
              <a:spcAft>
                <a:spcPct val="0"/>
              </a:spcAft>
              <a:buClrTx/>
              <a:buSzTx/>
              <a:buFontTx/>
              <a:buNone/>
              <a:tabLst/>
            </a:pPr>
            <a:r>
              <a:rPr lang="en-US" sz="1600" dirty="0" smtClean="0">
                <a:solidFill>
                  <a:srgbClr val="008000"/>
                </a:solidFill>
              </a:rPr>
              <a:t>w/ MSDN Premium</a:t>
            </a:r>
            <a:endParaRPr kumimoji="0" lang="en-US" sz="1600" b="0" i="0" u="none" strike="noStrike" cap="none" normalizeH="0" baseline="0" dirty="0" smtClean="0">
              <a:ln>
                <a:noFill/>
              </a:ln>
              <a:solidFill>
                <a:srgbClr val="008000"/>
              </a:solidFill>
              <a:effectLst/>
            </a:endParaRPr>
          </a:p>
        </p:txBody>
      </p:sp>
      <p:sp>
        <p:nvSpPr>
          <p:cNvPr id="11" name="Rectangle 10"/>
          <p:cNvSpPr/>
          <p:nvPr/>
        </p:nvSpPr>
        <p:spPr bwMode="auto">
          <a:xfrm>
            <a:off x="457200" y="5410200"/>
            <a:ext cx="2895600" cy="333375"/>
          </a:xfrm>
          <a:prstGeom prst="rect">
            <a:avLst/>
          </a:prstGeom>
          <a:gradFill rotWithShape="1">
            <a:gsLst>
              <a:gs pos="0">
                <a:srgbClr val="E4BDBA"/>
              </a:gs>
              <a:gs pos="100000">
                <a:srgbClr val="E37E73"/>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C00000"/>
                </a:solidFill>
                <a:effectLst/>
              </a:rPr>
              <a:t>Visual Studio Professional</a:t>
            </a:r>
          </a:p>
        </p:txBody>
      </p:sp>
      <p:sp>
        <p:nvSpPr>
          <p:cNvPr id="12" name="Rectangle 11"/>
          <p:cNvSpPr/>
          <p:nvPr/>
        </p:nvSpPr>
        <p:spPr bwMode="auto">
          <a:xfrm>
            <a:off x="457200" y="5838825"/>
            <a:ext cx="2895600" cy="333375"/>
          </a:xfrm>
          <a:prstGeom prst="rect">
            <a:avLst/>
          </a:prstGeom>
          <a:gradFill rotWithShape="1">
            <a:gsLst>
              <a:gs pos="0">
                <a:srgbClr val="E4BDBA"/>
              </a:gs>
              <a:gs pos="100000">
                <a:srgbClr val="E37E73"/>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C00000"/>
                </a:solidFill>
                <a:effectLst/>
              </a:rPr>
              <a:t>Visual Studio Standard</a:t>
            </a:r>
          </a:p>
        </p:txBody>
      </p:sp>
      <p:sp>
        <p:nvSpPr>
          <p:cNvPr id="13" name="Rectangle 12"/>
          <p:cNvSpPr/>
          <p:nvPr/>
        </p:nvSpPr>
        <p:spPr bwMode="auto">
          <a:xfrm>
            <a:off x="5715000" y="1295400"/>
            <a:ext cx="2895600" cy="990600"/>
          </a:xfrm>
          <a:prstGeom prst="rect">
            <a:avLst/>
          </a:prstGeom>
          <a:ln>
            <a:headEnd type="none" w="med" len="med"/>
            <a:tailEnd type="triangle" w="lg" len="lg"/>
          </a:ln>
        </p:spPr>
        <p:style>
          <a:lnRef idx="1">
            <a:schemeClr val="dk1"/>
          </a:lnRef>
          <a:fillRef idx="2">
            <a:schemeClr val="dk1"/>
          </a:fillRef>
          <a:effectRef idx="1">
            <a:schemeClr val="dk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rPr>
              <a:t>VS 2010 Ultimate</a:t>
            </a:r>
          </a:p>
          <a:p>
            <a:pPr marL="0" marR="0" indent="0" algn="ctr" defTabSz="914400" rtl="0" eaLnBrk="1" fontAlgn="base" latinLnBrk="0" hangingPunct="1">
              <a:lnSpc>
                <a:spcPct val="100000"/>
              </a:lnSpc>
              <a:spcBef>
                <a:spcPct val="0"/>
              </a:spcBef>
              <a:spcAft>
                <a:spcPct val="0"/>
              </a:spcAft>
              <a:buClrTx/>
              <a:buSzTx/>
              <a:buFontTx/>
              <a:buNone/>
              <a:tabLst/>
            </a:pPr>
            <a:r>
              <a:rPr lang="en-US" sz="1800" dirty="0" smtClean="0">
                <a:solidFill>
                  <a:schemeClr val="tx1"/>
                </a:solidFill>
              </a:rPr>
              <a:t>w/ MSDN</a:t>
            </a:r>
            <a:endParaRPr kumimoji="0" lang="en-US" sz="1800" b="0" i="0" u="none" strike="noStrike" cap="none" normalizeH="0" baseline="0" dirty="0" smtClean="0">
              <a:ln>
                <a:noFill/>
              </a:ln>
              <a:solidFill>
                <a:schemeClr val="tx1"/>
              </a:solidFill>
              <a:effectLst/>
            </a:endParaRPr>
          </a:p>
        </p:txBody>
      </p:sp>
      <p:sp>
        <p:nvSpPr>
          <p:cNvPr id="17" name="Rectangle 16"/>
          <p:cNvSpPr/>
          <p:nvPr/>
        </p:nvSpPr>
        <p:spPr bwMode="auto">
          <a:xfrm>
            <a:off x="5715000" y="2514600"/>
            <a:ext cx="2895600" cy="990600"/>
          </a:xfrm>
          <a:prstGeom prst="rect">
            <a:avLst/>
          </a:prstGeom>
          <a:ln>
            <a:headEnd type="none" w="med" len="med"/>
            <a:tailEnd type="triangle" w="lg" len="lg"/>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2"/>
                </a:solidFill>
                <a:effectLst/>
              </a:rPr>
              <a:t>VS 2010 Premium</a:t>
            </a:r>
          </a:p>
          <a:p>
            <a:pPr marL="0" marR="0" indent="0" algn="ctr" defTabSz="914400" rtl="0" eaLnBrk="1" fontAlgn="base" latinLnBrk="0" hangingPunct="1">
              <a:lnSpc>
                <a:spcPct val="100000"/>
              </a:lnSpc>
              <a:spcBef>
                <a:spcPct val="0"/>
              </a:spcBef>
              <a:spcAft>
                <a:spcPct val="0"/>
              </a:spcAft>
              <a:buClrTx/>
              <a:buSzTx/>
              <a:buFontTx/>
              <a:buNone/>
              <a:tabLst/>
            </a:pPr>
            <a:r>
              <a:rPr lang="en-US" sz="1800" dirty="0" smtClean="0">
                <a:solidFill>
                  <a:schemeClr val="accent2"/>
                </a:solidFill>
              </a:rPr>
              <a:t>w/ MSDN</a:t>
            </a:r>
            <a:endParaRPr kumimoji="0" lang="en-US" sz="1800" b="0" i="0" u="none" strike="noStrike" cap="none" normalizeH="0" baseline="0" dirty="0" smtClean="0">
              <a:ln>
                <a:noFill/>
              </a:ln>
              <a:solidFill>
                <a:schemeClr val="accent2"/>
              </a:solidFill>
              <a:effectLst/>
            </a:endParaRPr>
          </a:p>
        </p:txBody>
      </p:sp>
      <p:sp>
        <p:nvSpPr>
          <p:cNvPr id="18" name="Rectangle 17"/>
          <p:cNvSpPr/>
          <p:nvPr/>
        </p:nvSpPr>
        <p:spPr bwMode="auto">
          <a:xfrm>
            <a:off x="5715000" y="3733800"/>
            <a:ext cx="2895600" cy="990600"/>
          </a:xfrm>
          <a:prstGeom prst="rect">
            <a:avLst/>
          </a:prstGeom>
          <a:gradFill rotWithShape="1">
            <a:gsLst>
              <a:gs pos="0">
                <a:srgbClr val="BCE4BA"/>
              </a:gs>
              <a:gs pos="100000">
                <a:srgbClr val="9FE96D"/>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8000"/>
                </a:solidFill>
                <a:effectLst/>
              </a:rPr>
              <a:t>VS 2010 Professional</a:t>
            </a:r>
          </a:p>
          <a:p>
            <a:pPr marL="0" marR="0" indent="0" algn="ctr" defTabSz="914400" rtl="0" eaLnBrk="1" fontAlgn="base" latinLnBrk="0" hangingPunct="1">
              <a:lnSpc>
                <a:spcPct val="100000"/>
              </a:lnSpc>
              <a:spcBef>
                <a:spcPct val="0"/>
              </a:spcBef>
              <a:spcAft>
                <a:spcPct val="0"/>
              </a:spcAft>
              <a:buClrTx/>
              <a:buSzTx/>
              <a:buFontTx/>
              <a:buNone/>
              <a:tabLst/>
            </a:pPr>
            <a:r>
              <a:rPr lang="en-US" sz="1800" dirty="0" smtClean="0">
                <a:solidFill>
                  <a:srgbClr val="008000"/>
                </a:solidFill>
              </a:rPr>
              <a:t>w/ MSDN</a:t>
            </a:r>
            <a:endParaRPr kumimoji="0" lang="en-US" sz="1800" b="0" i="0" u="none" strike="noStrike" cap="none" normalizeH="0" baseline="0" dirty="0" smtClean="0">
              <a:ln>
                <a:noFill/>
              </a:ln>
              <a:solidFill>
                <a:srgbClr val="008000"/>
              </a:solidFill>
              <a:effectLst/>
            </a:endParaRPr>
          </a:p>
        </p:txBody>
      </p:sp>
      <p:sp>
        <p:nvSpPr>
          <p:cNvPr id="19" name="Rectangle 18"/>
          <p:cNvSpPr/>
          <p:nvPr/>
        </p:nvSpPr>
        <p:spPr bwMode="auto">
          <a:xfrm>
            <a:off x="5715000" y="4953000"/>
            <a:ext cx="2895600" cy="990600"/>
          </a:xfrm>
          <a:prstGeom prst="rect">
            <a:avLst/>
          </a:prstGeom>
          <a:gradFill rotWithShape="1">
            <a:gsLst>
              <a:gs pos="0">
                <a:srgbClr val="E4BDBA"/>
              </a:gs>
              <a:gs pos="100000">
                <a:srgbClr val="E37E73"/>
              </a:gs>
            </a:gsLst>
            <a:lin ang="5400000" scaled="1"/>
          </a:gradFill>
          <a:ln w="9525" cap="flat" cmpd="sng" algn="ctr">
            <a:solidFill>
              <a:schemeClr val="bg1"/>
            </a:solidFill>
            <a:prstDash val="solid"/>
            <a:round/>
            <a:headEnd type="none" w="med" len="med"/>
            <a:tailEnd type="triangle" w="lg" len="lg"/>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C00000"/>
                </a:solidFill>
                <a:effectLst/>
              </a:rPr>
              <a:t>VS 2010 Professional</a:t>
            </a:r>
          </a:p>
        </p:txBody>
      </p:sp>
      <p:sp>
        <p:nvSpPr>
          <p:cNvPr id="20" name="Right Arrow 19"/>
          <p:cNvSpPr/>
          <p:nvPr/>
        </p:nvSpPr>
        <p:spPr>
          <a:xfrm>
            <a:off x="3848100" y="3185160"/>
            <a:ext cx="1333500" cy="853440"/>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endParaRPr lang="en-US"/>
          </a:p>
        </p:txBody>
      </p:sp>
    </p:spTree>
    <p:extLst>
      <p:ext uri="{BB962C8B-B14F-4D97-AF65-F5344CB8AC3E}">
        <p14:creationId xmlns="" xmlns:p14="http://schemas.microsoft.com/office/powerpoint/2007/7/12/main" val="2352107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7" grpId="0" animBg="1"/>
      <p:bldP spid="18" grpId="0" animBg="1"/>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Studio 2010 </a:t>
            </a:r>
            <a:r>
              <a:rPr lang="zh-CN" altLang="en-US" dirty="0" smtClean="0"/>
              <a:t>的支柱</a:t>
            </a:r>
            <a:endParaRPr lang="en-US" dirty="0"/>
          </a:p>
        </p:txBody>
      </p:sp>
      <p:sp>
        <p:nvSpPr>
          <p:cNvPr id="6" name="Rounded Rectangle 5"/>
          <p:cNvSpPr/>
          <p:nvPr/>
        </p:nvSpPr>
        <p:spPr bwMode="auto">
          <a:xfrm>
            <a:off x="914400" y="2057400"/>
            <a:ext cx="2209800" cy="2743200"/>
          </a:xfrm>
          <a:prstGeom prst="roundRect">
            <a:avLst/>
          </a:prstGeom>
          <a:ln>
            <a:headEnd type="none" w="med" len="med"/>
            <a:tailEnd type="triangle" w="lg" len="lg"/>
          </a:ln>
        </p:spPr>
        <p:style>
          <a:lnRef idx="1">
            <a:schemeClr val="accent4"/>
          </a:lnRef>
          <a:fillRef idx="2">
            <a:schemeClr val="accent4"/>
          </a:fillRef>
          <a:effectRef idx="1">
            <a:schemeClr val="accent4"/>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2000" dirty="0" smtClean="0">
                <a:solidFill>
                  <a:schemeClr val="tx1"/>
                </a:solidFill>
              </a:rPr>
              <a:t>释放</a:t>
            </a:r>
            <a:endParaRPr lang="en-US" altLang="zh-CN" sz="2000" dirty="0" smtClean="0">
              <a:solidFill>
                <a:schemeClr val="tx1"/>
              </a:solidFill>
            </a:endParaRPr>
          </a:p>
          <a:p>
            <a:pPr marL="0" marR="0" indent="0" algn="ctr" defTabSz="914400" rtl="0" eaLnBrk="1" fontAlgn="base" latinLnBrk="0" hangingPunct="1">
              <a:lnSpc>
                <a:spcPct val="100000"/>
              </a:lnSpc>
              <a:spcBef>
                <a:spcPct val="0"/>
              </a:spcBef>
              <a:spcAft>
                <a:spcPct val="0"/>
              </a:spcAft>
              <a:buClrTx/>
              <a:buSzTx/>
              <a:buFontTx/>
              <a:buNone/>
              <a:tabLst/>
            </a:pPr>
            <a:r>
              <a:rPr lang="zh-CN" altLang="en-US" sz="2000" dirty="0" smtClean="0">
                <a:solidFill>
                  <a:schemeClr val="tx1"/>
                </a:solidFill>
              </a:rPr>
              <a:t>创造力</a:t>
            </a:r>
            <a:endParaRPr lang="en-US" sz="2000" dirty="0" smtClean="0">
              <a:solidFill>
                <a:schemeClr val="tx1"/>
              </a:solidFill>
            </a:endParaRPr>
          </a:p>
        </p:txBody>
      </p:sp>
      <p:sp>
        <p:nvSpPr>
          <p:cNvPr id="7" name="Rounded Rectangle 6"/>
          <p:cNvSpPr/>
          <p:nvPr/>
        </p:nvSpPr>
        <p:spPr bwMode="auto">
          <a:xfrm>
            <a:off x="3429000" y="2057400"/>
            <a:ext cx="2209800" cy="27432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2000" dirty="0" smtClean="0">
                <a:solidFill>
                  <a:schemeClr val="tx1"/>
                </a:solidFill>
              </a:rPr>
              <a:t>通过集成</a:t>
            </a:r>
            <a:endParaRPr lang="en-US" altLang="zh-CN" sz="2000" dirty="0" smtClean="0">
              <a:solidFill>
                <a:schemeClr val="tx1"/>
              </a:solidFill>
            </a:endParaRPr>
          </a:p>
          <a:p>
            <a:pPr marL="0" marR="0" indent="0" algn="ctr" defTabSz="914400" rtl="0" eaLnBrk="1" fontAlgn="base" latinLnBrk="0" hangingPunct="1">
              <a:lnSpc>
                <a:spcPct val="100000"/>
              </a:lnSpc>
              <a:spcBef>
                <a:spcPct val="0"/>
              </a:spcBef>
              <a:spcAft>
                <a:spcPct val="0"/>
              </a:spcAft>
              <a:buClrTx/>
              <a:buSzTx/>
              <a:buFontTx/>
              <a:buNone/>
              <a:tabLst/>
            </a:pPr>
            <a:r>
              <a:rPr lang="zh-CN" altLang="en-US" sz="2000" dirty="0" smtClean="0">
                <a:solidFill>
                  <a:schemeClr val="tx1"/>
                </a:solidFill>
              </a:rPr>
              <a:t>进行简化</a:t>
            </a:r>
            <a:endParaRPr lang="en-US" sz="2000" dirty="0" smtClean="0">
              <a:solidFill>
                <a:schemeClr val="tx1"/>
              </a:solidFill>
            </a:endParaRPr>
          </a:p>
        </p:txBody>
      </p:sp>
      <p:sp>
        <p:nvSpPr>
          <p:cNvPr id="8" name="Rounded Rectangle 7"/>
          <p:cNvSpPr/>
          <p:nvPr/>
        </p:nvSpPr>
        <p:spPr bwMode="auto">
          <a:xfrm>
            <a:off x="5943600" y="2057400"/>
            <a:ext cx="2209800" cy="2743200"/>
          </a:xfrm>
          <a:prstGeom prst="roundRect">
            <a:avLst/>
          </a:prstGeom>
          <a:ln>
            <a:headEnd type="none" w="med" len="med"/>
            <a:tailEnd type="triangle" w="lg" len="lg"/>
          </a:ln>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zh-CN" altLang="en-US" sz="2000" dirty="0" smtClean="0">
                <a:solidFill>
                  <a:schemeClr val="tx1"/>
                </a:solidFill>
              </a:rPr>
              <a:t>确保</a:t>
            </a:r>
            <a:endParaRPr lang="en-US" altLang="zh-CN" sz="2000" dirty="0" smtClean="0">
              <a:solidFill>
                <a:schemeClr val="tx1"/>
              </a:solidFill>
            </a:endParaRPr>
          </a:p>
          <a:p>
            <a:pPr marL="0" marR="0" indent="0" algn="ctr" defTabSz="914400" rtl="0" eaLnBrk="1" fontAlgn="base" latinLnBrk="0" hangingPunct="1">
              <a:lnSpc>
                <a:spcPct val="100000"/>
              </a:lnSpc>
              <a:spcBef>
                <a:spcPct val="0"/>
              </a:spcBef>
              <a:spcAft>
                <a:spcPct val="0"/>
              </a:spcAft>
              <a:buClrTx/>
              <a:buSzTx/>
              <a:buFontTx/>
              <a:buNone/>
              <a:tabLst/>
            </a:pPr>
            <a:r>
              <a:rPr lang="zh-CN" altLang="en-US" sz="2000" dirty="0" smtClean="0">
                <a:solidFill>
                  <a:schemeClr val="tx1"/>
                </a:solidFill>
              </a:rPr>
              <a:t>质量代码</a:t>
            </a:r>
            <a:endParaRPr lang="en-US" sz="2000" dirty="0" smtClean="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488"/>
            <a:ext cx="8229600" cy="900112"/>
          </a:xfrm>
        </p:spPr>
        <p:txBody>
          <a:bodyPr/>
          <a:lstStyle/>
          <a:p>
            <a:r>
              <a:rPr lang="zh-CN" altLang="en-US" dirty="0" smtClean="0"/>
              <a:t>高级功能</a:t>
            </a:r>
            <a:endParaRPr lang="en-US" dirty="0"/>
          </a:p>
        </p:txBody>
      </p:sp>
      <p:sp>
        <p:nvSpPr>
          <p:cNvPr id="4" name="Rounded Rectangle 3"/>
          <p:cNvSpPr/>
          <p:nvPr/>
        </p:nvSpPr>
        <p:spPr>
          <a:xfrm>
            <a:off x="600540" y="1295400"/>
            <a:ext cx="7942919" cy="4953000"/>
          </a:xfrm>
          <a:prstGeom prst="roundRect">
            <a:avLst>
              <a:gd name="adj" fmla="val 3031"/>
            </a:avLst>
          </a:prstGeom>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r>
              <a:rPr lang="en-US" sz="2000" b="1" dirty="0" smtClean="0">
                <a:solidFill>
                  <a:schemeClr val="bg1"/>
                </a:solidFill>
              </a:rPr>
              <a:t>Visual Studio 2010</a:t>
            </a:r>
          </a:p>
          <a:p>
            <a:r>
              <a:rPr lang="en-US" sz="2000" b="1" dirty="0" smtClean="0">
                <a:solidFill>
                  <a:schemeClr val="bg1"/>
                </a:solidFill>
              </a:rPr>
              <a:t>Professional</a:t>
            </a:r>
            <a:endParaRPr lang="en-US" sz="2000" b="1" dirty="0">
              <a:solidFill>
                <a:schemeClr val="bg1"/>
              </a:solidFill>
            </a:endParaRPr>
          </a:p>
        </p:txBody>
      </p:sp>
      <p:sp>
        <p:nvSpPr>
          <p:cNvPr id="36" name="Rounded Rectangle 35"/>
          <p:cNvSpPr/>
          <p:nvPr/>
        </p:nvSpPr>
        <p:spPr bwMode="auto">
          <a:xfrm>
            <a:off x="5791200" y="4572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新的</a:t>
            </a:r>
            <a:r>
              <a:rPr kumimoji="0" lang="en-US" sz="2000" b="0" i="0" u="none" strike="noStrike" cap="none" normalizeH="0" baseline="0" dirty="0" smtClean="0">
                <a:ln>
                  <a:noFill/>
                </a:ln>
                <a:solidFill>
                  <a:schemeClr val="tx1"/>
                </a:solidFill>
                <a:effectLst/>
                <a:latin typeface="Tahoma" pitchFamily="34" charset="0"/>
              </a:rPr>
              <a:t> WPF</a:t>
            </a:r>
            <a:r>
              <a:rPr kumimoji="0" lang="en-US" sz="2000" b="0" i="0" u="none" strike="noStrike" cap="none" normalizeH="0" dirty="0" smtClean="0">
                <a:ln>
                  <a:noFill/>
                </a:ln>
                <a:solidFill>
                  <a:schemeClr val="tx1"/>
                </a:solidFill>
                <a:effectLst/>
                <a:latin typeface="Tahoma" pitchFamily="34" charset="0"/>
              </a:rPr>
              <a:t> </a:t>
            </a:r>
            <a:r>
              <a:rPr kumimoji="0" lang="zh-CN" altLang="en-US" sz="2000" b="0" i="0" u="none" strike="noStrike" cap="none" normalizeH="0" dirty="0" smtClean="0">
                <a:ln>
                  <a:noFill/>
                </a:ln>
                <a:solidFill>
                  <a:schemeClr val="tx1"/>
                </a:solidFill>
                <a:effectLst/>
                <a:latin typeface="Tahoma" pitchFamily="34" charset="0"/>
              </a:rPr>
              <a:t>编辑器</a:t>
            </a:r>
            <a:endParaRPr kumimoji="0" lang="en-US" sz="2000" b="0" i="0" u="none" strike="noStrike" cap="none" normalizeH="0" baseline="0" dirty="0" smtClean="0">
              <a:ln>
                <a:noFill/>
              </a:ln>
              <a:solidFill>
                <a:schemeClr val="tx1"/>
              </a:solidFill>
              <a:effectLst/>
              <a:latin typeface="Tahoma" pitchFamily="34" charset="0"/>
            </a:endParaRPr>
          </a:p>
        </p:txBody>
      </p:sp>
      <p:sp>
        <p:nvSpPr>
          <p:cNvPr id="37" name="Rounded Rectangle 36"/>
          <p:cNvSpPr/>
          <p:nvPr/>
        </p:nvSpPr>
        <p:spPr bwMode="auto">
          <a:xfrm>
            <a:off x="5791200" y="3810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从使用中生成</a:t>
            </a:r>
            <a:endParaRPr kumimoji="0" lang="en-US" sz="2000" b="0" i="0" u="none" strike="noStrike" cap="none" normalizeH="0" baseline="0" dirty="0" smtClean="0">
              <a:ln>
                <a:noFill/>
              </a:ln>
              <a:solidFill>
                <a:schemeClr val="tx1"/>
              </a:solidFill>
              <a:effectLst/>
              <a:latin typeface="Tahoma" pitchFamily="34" charset="0"/>
            </a:endParaRPr>
          </a:p>
        </p:txBody>
      </p:sp>
      <p:sp>
        <p:nvSpPr>
          <p:cNvPr id="38" name="Rounded Rectangle 37"/>
          <p:cNvSpPr/>
          <p:nvPr/>
        </p:nvSpPr>
        <p:spPr bwMode="auto">
          <a:xfrm>
            <a:off x="5791200" y="3048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可自定义的</a:t>
            </a:r>
            <a:r>
              <a:rPr kumimoji="0" lang="en-US" sz="2000" b="0" i="0" u="none" strike="noStrike" cap="none" normalizeH="0" baseline="0" dirty="0" smtClean="0">
                <a:ln>
                  <a:noFill/>
                </a:ln>
                <a:solidFill>
                  <a:schemeClr val="tx1"/>
                </a:solidFill>
                <a:effectLst/>
                <a:latin typeface="Tahoma" pitchFamily="34" charset="0"/>
              </a:rPr>
              <a:t> IDE</a:t>
            </a:r>
          </a:p>
        </p:txBody>
      </p:sp>
      <p:sp>
        <p:nvSpPr>
          <p:cNvPr id="39" name="Rounded Rectangle 38"/>
          <p:cNvSpPr/>
          <p:nvPr/>
        </p:nvSpPr>
        <p:spPr bwMode="auto">
          <a:xfrm>
            <a:off x="5791200" y="2286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ahoma" pitchFamily="34" charset="0"/>
              </a:rPr>
              <a:t>Silverlight </a:t>
            </a:r>
            <a:r>
              <a:rPr kumimoji="0" lang="zh-CN" altLang="en-US" sz="2000" b="0" i="0" u="none" strike="noStrike" cap="none" normalizeH="0" baseline="0" dirty="0" smtClean="0">
                <a:ln>
                  <a:noFill/>
                </a:ln>
                <a:solidFill>
                  <a:schemeClr val="tx1"/>
                </a:solidFill>
                <a:effectLst/>
                <a:latin typeface="Tahoma" pitchFamily="34" charset="0"/>
              </a:rPr>
              <a:t>工具</a:t>
            </a:r>
            <a:endParaRPr kumimoji="0" lang="en-US" sz="2000" b="0" i="0" u="none" strike="noStrike" cap="none" normalizeH="0" baseline="0" dirty="0" smtClean="0">
              <a:ln>
                <a:noFill/>
              </a:ln>
              <a:solidFill>
                <a:schemeClr val="tx1"/>
              </a:solidFill>
              <a:effectLst/>
              <a:latin typeface="Tahoma" pitchFamily="34" charset="0"/>
            </a:endParaRPr>
          </a:p>
        </p:txBody>
      </p:sp>
      <p:sp>
        <p:nvSpPr>
          <p:cNvPr id="40" name="Rounded Rectangle 39"/>
          <p:cNvSpPr/>
          <p:nvPr/>
        </p:nvSpPr>
        <p:spPr bwMode="auto">
          <a:xfrm>
            <a:off x="3200400" y="5334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多核</a:t>
            </a:r>
            <a:endParaRPr kumimoji="0" lang="en-US" altLang="zh-CN" sz="2000" b="0" i="0" u="none" strike="noStrike" cap="none" normalizeH="0" baseline="0" dirty="0" smtClean="0">
              <a:ln>
                <a:noFill/>
              </a:ln>
              <a:solidFill>
                <a:schemeClr val="tx1"/>
              </a:solidFill>
              <a:effectLst/>
              <a:latin typeface="Tahom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开发</a:t>
            </a:r>
            <a:endParaRPr kumimoji="0" lang="en-US" sz="2000" b="0" i="0" u="none" strike="noStrike" cap="none" normalizeH="0" baseline="0" dirty="0" smtClean="0">
              <a:ln>
                <a:noFill/>
              </a:ln>
              <a:solidFill>
                <a:schemeClr val="tx1"/>
              </a:solidFill>
              <a:effectLst/>
              <a:latin typeface="Tahoma" pitchFamily="34" charset="0"/>
            </a:endParaRPr>
          </a:p>
        </p:txBody>
      </p:sp>
      <p:sp>
        <p:nvSpPr>
          <p:cNvPr id="41" name="Rounded Rectangle 40"/>
          <p:cNvSpPr/>
          <p:nvPr/>
        </p:nvSpPr>
        <p:spPr bwMode="auto">
          <a:xfrm>
            <a:off x="3200400" y="4572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云</a:t>
            </a:r>
            <a:endParaRPr kumimoji="0" lang="en-US" altLang="zh-CN" sz="2000" b="0" i="0" u="none" strike="noStrike" cap="none" normalizeH="0" baseline="0" dirty="0" smtClean="0">
              <a:ln>
                <a:noFill/>
              </a:ln>
              <a:solidFill>
                <a:schemeClr val="tx1"/>
              </a:solidFill>
              <a:effectLst/>
              <a:latin typeface="Tahom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开发</a:t>
            </a:r>
            <a:endParaRPr kumimoji="0" lang="en-US" sz="2000" b="0" i="0" u="none" strike="noStrike" cap="none" normalizeH="0" baseline="0" dirty="0" smtClean="0">
              <a:ln>
                <a:noFill/>
              </a:ln>
              <a:solidFill>
                <a:schemeClr val="tx1"/>
              </a:solidFill>
              <a:effectLst/>
              <a:latin typeface="Tahoma" pitchFamily="34" charset="0"/>
            </a:endParaRPr>
          </a:p>
        </p:txBody>
      </p:sp>
      <p:sp>
        <p:nvSpPr>
          <p:cNvPr id="42" name="Rounded Rectangle 41"/>
          <p:cNvSpPr/>
          <p:nvPr/>
        </p:nvSpPr>
        <p:spPr bwMode="auto">
          <a:xfrm>
            <a:off x="3200400" y="1524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ahoma" pitchFamily="34" charset="0"/>
              </a:rPr>
              <a:t>Web</a:t>
            </a:r>
            <a:endParaRPr lang="en-US" sz="2000" dirty="0">
              <a:solidFill>
                <a:schemeClr val="tx1"/>
              </a:solidFill>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开发</a:t>
            </a:r>
            <a:endParaRPr kumimoji="0" lang="en-US" sz="2000" b="0" i="0" u="none" strike="noStrike" cap="none" normalizeH="0" baseline="0" dirty="0" smtClean="0">
              <a:ln>
                <a:noFill/>
              </a:ln>
              <a:solidFill>
                <a:schemeClr val="tx1"/>
              </a:solidFill>
              <a:effectLst/>
              <a:latin typeface="Tahoma" pitchFamily="34" charset="0"/>
            </a:endParaRPr>
          </a:p>
        </p:txBody>
      </p:sp>
      <p:sp>
        <p:nvSpPr>
          <p:cNvPr id="43" name="Rounded Rectangle 42"/>
          <p:cNvSpPr/>
          <p:nvPr/>
        </p:nvSpPr>
        <p:spPr bwMode="auto">
          <a:xfrm>
            <a:off x="3200400" y="2286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2000" dirty="0" smtClean="0">
                <a:solidFill>
                  <a:schemeClr val="tx1"/>
                </a:solidFill>
              </a:rPr>
              <a:t>Windows</a:t>
            </a:r>
            <a:endParaRPr lang="en-US" sz="2000" dirty="0">
              <a:solidFill>
                <a:schemeClr val="tx1"/>
              </a:solidFill>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开发</a:t>
            </a:r>
            <a:endParaRPr kumimoji="0" lang="en-US" sz="2000" b="0" i="0" u="none" strike="noStrike" cap="none" normalizeH="0" baseline="0" dirty="0" smtClean="0">
              <a:ln>
                <a:noFill/>
              </a:ln>
              <a:solidFill>
                <a:schemeClr val="tx1"/>
              </a:solidFill>
              <a:effectLst/>
              <a:latin typeface="Tahoma" pitchFamily="34" charset="0"/>
            </a:endParaRPr>
          </a:p>
        </p:txBody>
      </p:sp>
      <p:sp>
        <p:nvSpPr>
          <p:cNvPr id="44" name="Rounded Rectangle 43"/>
          <p:cNvSpPr/>
          <p:nvPr/>
        </p:nvSpPr>
        <p:spPr bwMode="auto">
          <a:xfrm>
            <a:off x="3200400" y="3048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2000" dirty="0" smtClean="0">
                <a:solidFill>
                  <a:schemeClr val="tx1"/>
                </a:solidFill>
              </a:rPr>
              <a:t>Office</a:t>
            </a:r>
            <a:endParaRPr lang="en-US" sz="2000" dirty="0">
              <a:solidFill>
                <a:schemeClr val="tx1"/>
              </a:solidFill>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开发</a:t>
            </a:r>
            <a:endParaRPr kumimoji="0" lang="en-US" sz="2000" b="0" i="0" u="none" strike="noStrike" cap="none" normalizeH="0" baseline="0" dirty="0" smtClean="0">
              <a:ln>
                <a:noFill/>
              </a:ln>
              <a:solidFill>
                <a:schemeClr val="tx1"/>
              </a:solidFill>
              <a:effectLst/>
              <a:latin typeface="Tahoma" pitchFamily="34" charset="0"/>
            </a:endParaRPr>
          </a:p>
        </p:txBody>
      </p:sp>
      <p:sp>
        <p:nvSpPr>
          <p:cNvPr id="45" name="Rounded Rectangle 44"/>
          <p:cNvSpPr/>
          <p:nvPr/>
        </p:nvSpPr>
        <p:spPr bwMode="auto">
          <a:xfrm>
            <a:off x="3200400" y="3810000"/>
            <a:ext cx="2438400" cy="685800"/>
          </a:xfrm>
          <a:prstGeom prst="roundRect">
            <a:avLst/>
          </a:prstGeom>
          <a:ln>
            <a:headEnd type="none" w="med" len="med"/>
            <a:tailEnd type="triangle" w="lg" len="lg"/>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ahoma" pitchFamily="34" charset="0"/>
              </a:rPr>
              <a:t>SharePoint</a:t>
            </a:r>
            <a:endParaRPr lang="en-US" sz="2000" dirty="0">
              <a:solidFill>
                <a:schemeClr val="tx1"/>
              </a:solidFill>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smtClean="0">
                <a:ln>
                  <a:noFill/>
                </a:ln>
                <a:solidFill>
                  <a:schemeClr val="tx1"/>
                </a:solidFill>
                <a:effectLst/>
                <a:latin typeface="Tahoma" pitchFamily="34" charset="0"/>
              </a:rPr>
              <a:t>开发</a:t>
            </a:r>
            <a:endParaRPr kumimoji="0" lang="en-US" sz="2000" b="0" i="0" u="none" strike="noStrike" cap="none" normalizeH="0" baseline="0" dirty="0" smtClean="0">
              <a:ln>
                <a:noFill/>
              </a:ln>
              <a:solidFill>
                <a:schemeClr val="tx1"/>
              </a:solidFill>
              <a:effectLst/>
              <a:latin typeface="Tahoma" pitchFamily="34" charset="0"/>
            </a:endParaRPr>
          </a:p>
        </p:txBody>
      </p:sp>
    </p:spTree>
    <p:extLst>
      <p:ext uri="{BB962C8B-B14F-4D97-AF65-F5344CB8AC3E}">
        <p14:creationId xmlns="" xmlns:p14="http://schemas.microsoft.com/office/powerpoint/2007/7/12/main" val="967391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524000"/>
            <a:ext cx="2279727" cy="430887"/>
          </a:xfrm>
          <a:prstGeom prst="rect">
            <a:avLst/>
          </a:prstGeom>
          <a:noFill/>
        </p:spPr>
        <p:txBody>
          <a:bodyPr wrap="none" rtlCol="0">
            <a:spAutoFit/>
          </a:bodyPr>
          <a:lstStyle/>
          <a:p>
            <a:r>
              <a:rPr lang="en-US" dirty="0" smtClean="0"/>
              <a:t>New Look &amp; Feel</a:t>
            </a:r>
            <a:endParaRPr lang="en-US" dirty="0"/>
          </a:p>
        </p:txBody>
      </p:sp>
      <p:sp>
        <p:nvSpPr>
          <p:cNvPr id="3" name="TextBox 2"/>
          <p:cNvSpPr txBox="1"/>
          <p:nvPr/>
        </p:nvSpPr>
        <p:spPr>
          <a:xfrm>
            <a:off x="6019800" y="3048000"/>
            <a:ext cx="1674561" cy="430887"/>
          </a:xfrm>
          <a:prstGeom prst="rect">
            <a:avLst/>
          </a:prstGeom>
          <a:noFill/>
        </p:spPr>
        <p:txBody>
          <a:bodyPr wrap="none" rtlCol="0">
            <a:spAutoFit/>
          </a:bodyPr>
          <a:lstStyle/>
          <a:p>
            <a:r>
              <a:rPr lang="en-US" dirty="0" smtClean="0"/>
              <a:t>Web Deploy</a:t>
            </a:r>
            <a:endParaRPr lang="en-US" dirty="0"/>
          </a:p>
        </p:txBody>
      </p:sp>
      <p:sp>
        <p:nvSpPr>
          <p:cNvPr id="4" name="TextBox 3"/>
          <p:cNvSpPr txBox="1"/>
          <p:nvPr/>
        </p:nvSpPr>
        <p:spPr>
          <a:xfrm>
            <a:off x="5410200" y="5867400"/>
            <a:ext cx="3482685" cy="430887"/>
          </a:xfrm>
          <a:prstGeom prst="rect">
            <a:avLst/>
          </a:prstGeom>
          <a:noFill/>
        </p:spPr>
        <p:txBody>
          <a:bodyPr wrap="none" rtlCol="0">
            <a:spAutoFit/>
          </a:bodyPr>
          <a:lstStyle/>
          <a:p>
            <a:r>
              <a:rPr lang="en-US" dirty="0" err="1" smtClean="0"/>
              <a:t>web.config</a:t>
            </a:r>
            <a:r>
              <a:rPr lang="en-US" dirty="0" smtClean="0"/>
              <a:t> Transformation</a:t>
            </a:r>
            <a:endParaRPr lang="en-US" dirty="0"/>
          </a:p>
        </p:txBody>
      </p:sp>
      <p:sp>
        <p:nvSpPr>
          <p:cNvPr id="5" name="TextBox 4"/>
          <p:cNvSpPr txBox="1"/>
          <p:nvPr/>
        </p:nvSpPr>
        <p:spPr>
          <a:xfrm>
            <a:off x="2057400" y="2895600"/>
            <a:ext cx="1892056" cy="430887"/>
          </a:xfrm>
          <a:prstGeom prst="rect">
            <a:avLst/>
          </a:prstGeom>
          <a:noFill/>
        </p:spPr>
        <p:txBody>
          <a:bodyPr wrap="none" rtlCol="0">
            <a:spAutoFit/>
          </a:bodyPr>
          <a:lstStyle/>
          <a:p>
            <a:r>
              <a:rPr lang="en-US" dirty="0" smtClean="0"/>
              <a:t>Call Hierarchy</a:t>
            </a:r>
            <a:endParaRPr lang="en-US" dirty="0"/>
          </a:p>
        </p:txBody>
      </p:sp>
      <p:sp>
        <p:nvSpPr>
          <p:cNvPr id="6" name="TextBox 5"/>
          <p:cNvSpPr txBox="1"/>
          <p:nvPr/>
        </p:nvSpPr>
        <p:spPr>
          <a:xfrm>
            <a:off x="2057400" y="3810000"/>
            <a:ext cx="2040430" cy="430887"/>
          </a:xfrm>
          <a:prstGeom prst="rect">
            <a:avLst/>
          </a:prstGeom>
          <a:noFill/>
        </p:spPr>
        <p:txBody>
          <a:bodyPr wrap="none" rtlCol="0">
            <a:spAutoFit/>
          </a:bodyPr>
          <a:lstStyle/>
          <a:p>
            <a:r>
              <a:rPr lang="en-US" dirty="0" smtClean="0"/>
              <a:t>Inline Call Tree</a:t>
            </a:r>
            <a:endParaRPr lang="en-US" dirty="0"/>
          </a:p>
        </p:txBody>
      </p:sp>
      <p:sp>
        <p:nvSpPr>
          <p:cNvPr id="7" name="TextBox 6"/>
          <p:cNvSpPr txBox="1"/>
          <p:nvPr/>
        </p:nvSpPr>
        <p:spPr>
          <a:xfrm>
            <a:off x="3962400" y="2286000"/>
            <a:ext cx="2742161" cy="430887"/>
          </a:xfrm>
          <a:prstGeom prst="rect">
            <a:avLst/>
          </a:prstGeom>
          <a:noFill/>
        </p:spPr>
        <p:txBody>
          <a:bodyPr wrap="none" rtlCol="0">
            <a:spAutoFit/>
          </a:bodyPr>
          <a:lstStyle/>
          <a:p>
            <a:r>
              <a:rPr lang="en-US" dirty="0" smtClean="0"/>
              <a:t>Highlight References</a:t>
            </a:r>
            <a:endParaRPr lang="en-US" dirty="0"/>
          </a:p>
        </p:txBody>
      </p:sp>
      <p:sp>
        <p:nvSpPr>
          <p:cNvPr id="8" name="TextBox 7"/>
          <p:cNvSpPr txBox="1"/>
          <p:nvPr/>
        </p:nvSpPr>
        <p:spPr>
          <a:xfrm>
            <a:off x="1066800" y="4800600"/>
            <a:ext cx="2993384" cy="430887"/>
          </a:xfrm>
          <a:prstGeom prst="rect">
            <a:avLst/>
          </a:prstGeom>
          <a:noFill/>
        </p:spPr>
        <p:txBody>
          <a:bodyPr wrap="none" rtlCol="0">
            <a:spAutoFit/>
          </a:bodyPr>
          <a:lstStyle/>
          <a:p>
            <a:r>
              <a:rPr lang="en-US" dirty="0" smtClean="0"/>
              <a:t>Document Map Margin</a:t>
            </a:r>
            <a:endParaRPr lang="en-US" dirty="0"/>
          </a:p>
        </p:txBody>
      </p:sp>
      <p:sp>
        <p:nvSpPr>
          <p:cNvPr id="9" name="TextBox 8"/>
          <p:cNvSpPr txBox="1"/>
          <p:nvPr/>
        </p:nvSpPr>
        <p:spPr>
          <a:xfrm>
            <a:off x="3276600" y="1600200"/>
            <a:ext cx="3020379" cy="430887"/>
          </a:xfrm>
          <a:prstGeom prst="rect">
            <a:avLst/>
          </a:prstGeom>
          <a:noFill/>
        </p:spPr>
        <p:txBody>
          <a:bodyPr wrap="none" rtlCol="0">
            <a:spAutoFit/>
          </a:bodyPr>
          <a:lstStyle/>
          <a:p>
            <a:r>
              <a:rPr lang="en-US" dirty="0" smtClean="0"/>
              <a:t>Extensible Test Runner</a:t>
            </a:r>
          </a:p>
        </p:txBody>
      </p:sp>
      <p:sp>
        <p:nvSpPr>
          <p:cNvPr id="10" name="TextBox 9"/>
          <p:cNvSpPr txBox="1"/>
          <p:nvPr/>
        </p:nvSpPr>
        <p:spPr>
          <a:xfrm>
            <a:off x="990600" y="2362200"/>
            <a:ext cx="2395784" cy="430887"/>
          </a:xfrm>
          <a:prstGeom prst="rect">
            <a:avLst/>
          </a:prstGeom>
          <a:noFill/>
        </p:spPr>
        <p:txBody>
          <a:bodyPr wrap="none" rtlCol="0">
            <a:spAutoFit/>
          </a:bodyPr>
          <a:lstStyle/>
          <a:p>
            <a:r>
              <a:rPr lang="en-US" dirty="0" smtClean="0"/>
              <a:t>WPF-based Editor</a:t>
            </a:r>
            <a:endParaRPr lang="en-US" dirty="0"/>
          </a:p>
        </p:txBody>
      </p:sp>
      <p:sp>
        <p:nvSpPr>
          <p:cNvPr id="11" name="TextBox 10"/>
          <p:cNvSpPr txBox="1"/>
          <p:nvPr/>
        </p:nvSpPr>
        <p:spPr>
          <a:xfrm>
            <a:off x="3810000" y="3200400"/>
            <a:ext cx="2493568" cy="430887"/>
          </a:xfrm>
          <a:prstGeom prst="rect">
            <a:avLst/>
          </a:prstGeom>
          <a:noFill/>
        </p:spPr>
        <p:txBody>
          <a:bodyPr wrap="none" rtlCol="0">
            <a:spAutoFit/>
          </a:bodyPr>
          <a:lstStyle/>
          <a:p>
            <a:r>
              <a:rPr lang="en-US" dirty="0" err="1" smtClean="0"/>
              <a:t>Sharepoint</a:t>
            </a:r>
            <a:r>
              <a:rPr lang="en-US" dirty="0" smtClean="0"/>
              <a:t> Tooling</a:t>
            </a:r>
            <a:endParaRPr lang="en-US" dirty="0"/>
          </a:p>
        </p:txBody>
      </p:sp>
      <p:sp>
        <p:nvSpPr>
          <p:cNvPr id="12" name="TextBox 11"/>
          <p:cNvSpPr txBox="1"/>
          <p:nvPr/>
        </p:nvSpPr>
        <p:spPr>
          <a:xfrm>
            <a:off x="5257800" y="4267200"/>
            <a:ext cx="2545633" cy="430887"/>
          </a:xfrm>
          <a:prstGeom prst="rect">
            <a:avLst/>
          </a:prstGeom>
          <a:noFill/>
        </p:spPr>
        <p:txBody>
          <a:bodyPr wrap="none" rtlCol="0">
            <a:spAutoFit/>
          </a:bodyPr>
          <a:lstStyle/>
          <a:p>
            <a:r>
              <a:rPr lang="en-US" dirty="0" err="1" smtClean="0"/>
              <a:t>JQuery</a:t>
            </a:r>
            <a:r>
              <a:rPr lang="en-US" dirty="0" smtClean="0"/>
              <a:t> </a:t>
            </a:r>
            <a:r>
              <a:rPr lang="en-US" dirty="0" err="1" smtClean="0"/>
              <a:t>Intellisense</a:t>
            </a:r>
            <a:endParaRPr lang="en-US" dirty="0"/>
          </a:p>
        </p:txBody>
      </p:sp>
      <p:sp>
        <p:nvSpPr>
          <p:cNvPr id="13" name="TextBox 12"/>
          <p:cNvSpPr txBox="1"/>
          <p:nvPr/>
        </p:nvSpPr>
        <p:spPr>
          <a:xfrm>
            <a:off x="3962400" y="5410200"/>
            <a:ext cx="2047355" cy="430887"/>
          </a:xfrm>
          <a:prstGeom prst="rect">
            <a:avLst/>
          </a:prstGeom>
          <a:noFill/>
        </p:spPr>
        <p:txBody>
          <a:bodyPr wrap="none" rtlCol="0">
            <a:spAutoFit/>
          </a:bodyPr>
          <a:lstStyle/>
          <a:p>
            <a:r>
              <a:rPr lang="en-US" dirty="0" smtClean="0"/>
              <a:t>HTML Snippets</a:t>
            </a:r>
            <a:endParaRPr lang="en-US" dirty="0"/>
          </a:p>
        </p:txBody>
      </p:sp>
      <p:sp>
        <p:nvSpPr>
          <p:cNvPr id="15" name="TextBox 14"/>
          <p:cNvSpPr txBox="1"/>
          <p:nvPr/>
        </p:nvSpPr>
        <p:spPr>
          <a:xfrm>
            <a:off x="914400" y="3429000"/>
            <a:ext cx="2749471" cy="430887"/>
          </a:xfrm>
          <a:prstGeom prst="rect">
            <a:avLst/>
          </a:prstGeom>
          <a:noFill/>
        </p:spPr>
        <p:txBody>
          <a:bodyPr wrap="none" rtlCol="0">
            <a:spAutoFit/>
          </a:bodyPr>
          <a:lstStyle/>
          <a:p>
            <a:r>
              <a:rPr lang="en-US" dirty="0" smtClean="0"/>
              <a:t>Historical Debugging</a:t>
            </a:r>
            <a:endParaRPr lang="en-US" dirty="0"/>
          </a:p>
        </p:txBody>
      </p:sp>
      <p:sp>
        <p:nvSpPr>
          <p:cNvPr id="16" name="TextBox 15"/>
          <p:cNvSpPr txBox="1"/>
          <p:nvPr/>
        </p:nvSpPr>
        <p:spPr>
          <a:xfrm>
            <a:off x="1600200" y="4267200"/>
            <a:ext cx="2695738" cy="430887"/>
          </a:xfrm>
          <a:prstGeom prst="rect">
            <a:avLst/>
          </a:prstGeom>
          <a:noFill/>
        </p:spPr>
        <p:txBody>
          <a:bodyPr wrap="none" rtlCol="0">
            <a:spAutoFit/>
          </a:bodyPr>
          <a:lstStyle/>
          <a:p>
            <a:r>
              <a:rPr lang="en-US" dirty="0" smtClean="0"/>
              <a:t>Concurrency Profiler</a:t>
            </a:r>
            <a:endParaRPr lang="en-US" dirty="0"/>
          </a:p>
        </p:txBody>
      </p:sp>
      <p:sp>
        <p:nvSpPr>
          <p:cNvPr id="17" name="TextBox 16"/>
          <p:cNvSpPr txBox="1"/>
          <p:nvPr/>
        </p:nvSpPr>
        <p:spPr>
          <a:xfrm>
            <a:off x="4648200" y="1371600"/>
            <a:ext cx="2914516" cy="430887"/>
          </a:xfrm>
          <a:prstGeom prst="rect">
            <a:avLst/>
          </a:prstGeom>
          <a:noFill/>
        </p:spPr>
        <p:txBody>
          <a:bodyPr wrap="none" rtlCol="0">
            <a:spAutoFit/>
          </a:bodyPr>
          <a:lstStyle/>
          <a:p>
            <a:r>
              <a:rPr lang="en-US" dirty="0" smtClean="0"/>
              <a:t>Parallel Tasks Window</a:t>
            </a:r>
            <a:endParaRPr lang="en-US" dirty="0"/>
          </a:p>
        </p:txBody>
      </p:sp>
      <p:sp>
        <p:nvSpPr>
          <p:cNvPr id="18" name="TextBox 17"/>
          <p:cNvSpPr txBox="1"/>
          <p:nvPr/>
        </p:nvSpPr>
        <p:spPr>
          <a:xfrm>
            <a:off x="381000" y="5181600"/>
            <a:ext cx="3035575" cy="430887"/>
          </a:xfrm>
          <a:prstGeom prst="rect">
            <a:avLst/>
          </a:prstGeom>
          <a:noFill/>
        </p:spPr>
        <p:txBody>
          <a:bodyPr wrap="none" rtlCol="0">
            <a:spAutoFit/>
          </a:bodyPr>
          <a:lstStyle/>
          <a:p>
            <a:r>
              <a:rPr lang="en-US" dirty="0" smtClean="0"/>
              <a:t>Parallel Stacks Window</a:t>
            </a:r>
            <a:endParaRPr lang="en-US" dirty="0"/>
          </a:p>
        </p:txBody>
      </p:sp>
      <p:sp>
        <p:nvSpPr>
          <p:cNvPr id="19" name="TextBox 18"/>
          <p:cNvSpPr txBox="1"/>
          <p:nvPr/>
        </p:nvSpPr>
        <p:spPr>
          <a:xfrm>
            <a:off x="228600" y="4038600"/>
            <a:ext cx="1806135" cy="430887"/>
          </a:xfrm>
          <a:prstGeom prst="rect">
            <a:avLst/>
          </a:prstGeom>
          <a:noFill/>
        </p:spPr>
        <p:txBody>
          <a:bodyPr wrap="none" rtlCol="0">
            <a:spAutoFit/>
          </a:bodyPr>
          <a:lstStyle/>
          <a:p>
            <a:r>
              <a:rPr lang="en-US" dirty="0" smtClean="0"/>
              <a:t>Quick Search</a:t>
            </a:r>
            <a:endParaRPr lang="en-US" dirty="0"/>
          </a:p>
        </p:txBody>
      </p:sp>
      <p:sp>
        <p:nvSpPr>
          <p:cNvPr id="20" name="TextBox 19"/>
          <p:cNvSpPr txBox="1"/>
          <p:nvPr/>
        </p:nvSpPr>
        <p:spPr>
          <a:xfrm>
            <a:off x="5638800" y="1981200"/>
            <a:ext cx="2892395" cy="430887"/>
          </a:xfrm>
          <a:prstGeom prst="rect">
            <a:avLst/>
          </a:prstGeom>
          <a:noFill/>
        </p:spPr>
        <p:txBody>
          <a:bodyPr wrap="none" rtlCol="0">
            <a:spAutoFit/>
          </a:bodyPr>
          <a:lstStyle/>
          <a:p>
            <a:r>
              <a:rPr lang="en-US" dirty="0" smtClean="0"/>
              <a:t>Generate From Usage</a:t>
            </a:r>
            <a:endParaRPr lang="en-US" dirty="0"/>
          </a:p>
        </p:txBody>
      </p:sp>
      <p:sp>
        <p:nvSpPr>
          <p:cNvPr id="21" name="TextBox 20"/>
          <p:cNvSpPr txBox="1"/>
          <p:nvPr/>
        </p:nvSpPr>
        <p:spPr>
          <a:xfrm>
            <a:off x="228600" y="5791200"/>
            <a:ext cx="3109569" cy="430887"/>
          </a:xfrm>
          <a:prstGeom prst="rect">
            <a:avLst/>
          </a:prstGeom>
          <a:noFill/>
        </p:spPr>
        <p:txBody>
          <a:bodyPr wrap="none" rtlCol="0">
            <a:spAutoFit/>
          </a:bodyPr>
          <a:lstStyle/>
          <a:p>
            <a:r>
              <a:rPr lang="en-US" dirty="0" smtClean="0"/>
              <a:t>Improved Multi-Monitor</a:t>
            </a:r>
            <a:endParaRPr lang="en-US" dirty="0"/>
          </a:p>
        </p:txBody>
      </p:sp>
      <p:sp>
        <p:nvSpPr>
          <p:cNvPr id="22" name="TextBox 21"/>
          <p:cNvSpPr txBox="1"/>
          <p:nvPr/>
        </p:nvSpPr>
        <p:spPr>
          <a:xfrm>
            <a:off x="5029200" y="3505200"/>
            <a:ext cx="1714252" cy="430887"/>
          </a:xfrm>
          <a:prstGeom prst="rect">
            <a:avLst/>
          </a:prstGeom>
          <a:noFill/>
        </p:spPr>
        <p:txBody>
          <a:bodyPr wrap="none" rtlCol="0">
            <a:spAutoFit/>
          </a:bodyPr>
          <a:lstStyle/>
          <a:p>
            <a:r>
              <a:rPr lang="en-US" dirty="0" smtClean="0"/>
              <a:t>MVC Tooling</a:t>
            </a:r>
            <a:endParaRPr lang="en-US" dirty="0"/>
          </a:p>
        </p:txBody>
      </p:sp>
      <p:sp>
        <p:nvSpPr>
          <p:cNvPr id="23" name="TextBox 22"/>
          <p:cNvSpPr txBox="1"/>
          <p:nvPr/>
        </p:nvSpPr>
        <p:spPr>
          <a:xfrm>
            <a:off x="0" y="1905000"/>
            <a:ext cx="2894062" cy="430887"/>
          </a:xfrm>
          <a:prstGeom prst="rect">
            <a:avLst/>
          </a:prstGeom>
          <a:noFill/>
        </p:spPr>
        <p:txBody>
          <a:bodyPr wrap="none" rtlCol="0">
            <a:spAutoFit/>
          </a:bodyPr>
          <a:lstStyle/>
          <a:p>
            <a:r>
              <a:rPr lang="en-US" dirty="0" smtClean="0"/>
              <a:t>Dynamic Data Tooling</a:t>
            </a:r>
            <a:endParaRPr lang="en-US" dirty="0"/>
          </a:p>
        </p:txBody>
      </p:sp>
      <p:sp>
        <p:nvSpPr>
          <p:cNvPr id="24" name="TextBox 23"/>
          <p:cNvSpPr txBox="1"/>
          <p:nvPr/>
        </p:nvSpPr>
        <p:spPr>
          <a:xfrm>
            <a:off x="4515553" y="2667000"/>
            <a:ext cx="4628447" cy="430887"/>
          </a:xfrm>
          <a:prstGeom prst="rect">
            <a:avLst/>
          </a:prstGeom>
          <a:noFill/>
        </p:spPr>
        <p:txBody>
          <a:bodyPr wrap="none" rtlCol="0">
            <a:spAutoFit/>
          </a:bodyPr>
          <a:lstStyle/>
          <a:p>
            <a:r>
              <a:rPr lang="en-US" dirty="0" smtClean="0"/>
              <a:t>Click-Once Enhancements for Office</a:t>
            </a:r>
            <a:endParaRPr lang="en-US" dirty="0"/>
          </a:p>
        </p:txBody>
      </p:sp>
      <p:sp>
        <p:nvSpPr>
          <p:cNvPr id="25" name="TextBox 24"/>
          <p:cNvSpPr txBox="1"/>
          <p:nvPr/>
        </p:nvSpPr>
        <p:spPr>
          <a:xfrm>
            <a:off x="4343400" y="4953000"/>
            <a:ext cx="2499723" cy="430887"/>
          </a:xfrm>
          <a:prstGeom prst="rect">
            <a:avLst/>
          </a:prstGeom>
          <a:noFill/>
        </p:spPr>
        <p:txBody>
          <a:bodyPr wrap="none" rtlCol="0">
            <a:spAutoFit/>
          </a:bodyPr>
          <a:lstStyle/>
          <a:p>
            <a:r>
              <a:rPr lang="en-US" dirty="0" smtClean="0"/>
              <a:t>64-bit Mixed-Mode</a:t>
            </a:r>
            <a:endParaRPr lang="en-US" dirty="0"/>
          </a:p>
        </p:txBody>
      </p:sp>
      <p:sp>
        <p:nvSpPr>
          <p:cNvPr id="26" name="TextBox 25"/>
          <p:cNvSpPr txBox="1"/>
          <p:nvPr/>
        </p:nvSpPr>
        <p:spPr>
          <a:xfrm>
            <a:off x="4572000" y="3886200"/>
            <a:ext cx="2821606" cy="430887"/>
          </a:xfrm>
          <a:prstGeom prst="rect">
            <a:avLst/>
          </a:prstGeom>
          <a:noFill/>
        </p:spPr>
        <p:txBody>
          <a:bodyPr wrap="none" rtlCol="0">
            <a:spAutoFit/>
          </a:bodyPr>
          <a:lstStyle/>
          <a:p>
            <a:r>
              <a:rPr lang="en-US" dirty="0" err="1" smtClean="0"/>
              <a:t>Minidump</a:t>
            </a:r>
            <a:r>
              <a:rPr lang="en-US" dirty="0" smtClean="0"/>
              <a:t> Debugging</a:t>
            </a:r>
            <a:endParaRPr lang="en-US" dirty="0"/>
          </a:p>
        </p:txBody>
      </p:sp>
      <p:sp>
        <p:nvSpPr>
          <p:cNvPr id="27" name="TextBox 26"/>
          <p:cNvSpPr txBox="1"/>
          <p:nvPr/>
        </p:nvSpPr>
        <p:spPr>
          <a:xfrm>
            <a:off x="152400" y="1295400"/>
            <a:ext cx="2733697" cy="430887"/>
          </a:xfrm>
          <a:prstGeom prst="rect">
            <a:avLst/>
          </a:prstGeom>
          <a:noFill/>
        </p:spPr>
        <p:txBody>
          <a:bodyPr wrap="none" rtlCol="0">
            <a:spAutoFit/>
          </a:bodyPr>
          <a:lstStyle/>
          <a:p>
            <a:r>
              <a:rPr lang="en-US" dirty="0" smtClean="0"/>
              <a:t>Breakpoint Grouping</a:t>
            </a:r>
            <a:endParaRPr lang="en-US" dirty="0"/>
          </a:p>
        </p:txBody>
      </p:sp>
      <p:sp>
        <p:nvSpPr>
          <p:cNvPr id="28" name="TextBox 27"/>
          <p:cNvSpPr txBox="1"/>
          <p:nvPr/>
        </p:nvSpPr>
        <p:spPr>
          <a:xfrm>
            <a:off x="381000" y="2667000"/>
            <a:ext cx="2637517" cy="430887"/>
          </a:xfrm>
          <a:prstGeom prst="rect">
            <a:avLst/>
          </a:prstGeom>
          <a:noFill/>
        </p:spPr>
        <p:txBody>
          <a:bodyPr wrap="none" rtlCol="0">
            <a:spAutoFit/>
          </a:bodyPr>
          <a:lstStyle/>
          <a:p>
            <a:r>
              <a:rPr lang="en-US" dirty="0" smtClean="0"/>
              <a:t>Breakpoint Labeling</a:t>
            </a:r>
            <a:endParaRPr lang="en-US" dirty="0"/>
          </a:p>
        </p:txBody>
      </p:sp>
      <p:sp>
        <p:nvSpPr>
          <p:cNvPr id="29" name="TextBox 28"/>
          <p:cNvSpPr txBox="1"/>
          <p:nvPr/>
        </p:nvSpPr>
        <p:spPr>
          <a:xfrm>
            <a:off x="2590800" y="4572000"/>
            <a:ext cx="3360472" cy="430887"/>
          </a:xfrm>
          <a:prstGeom prst="rect">
            <a:avLst/>
          </a:prstGeom>
          <a:noFill/>
        </p:spPr>
        <p:txBody>
          <a:bodyPr wrap="none" rtlCol="0">
            <a:spAutoFit/>
          </a:bodyPr>
          <a:lstStyle/>
          <a:p>
            <a:r>
              <a:rPr lang="en-US" dirty="0" smtClean="0"/>
              <a:t>Breakpoint Import/Export</a:t>
            </a:r>
            <a:endParaRPr lang="en-US" dirty="0"/>
          </a:p>
        </p:txBody>
      </p:sp>
      <p:sp>
        <p:nvSpPr>
          <p:cNvPr id="31" name="Title 1"/>
          <p:cNvSpPr txBox="1">
            <a:spLocks/>
          </p:cNvSpPr>
          <p:nvPr/>
        </p:nvSpPr>
        <p:spPr>
          <a:xfrm>
            <a:off x="457200" y="381000"/>
            <a:ext cx="8229600" cy="852488"/>
          </a:xfrm>
          <a:prstGeom prst="rect">
            <a:avLst/>
          </a:prstGeom>
        </p:spPr>
        <p:txBody>
          <a:bodyPr/>
          <a:lstStyle/>
          <a:p>
            <a:pPr lvl="0" algn="ctr">
              <a:defRPr/>
            </a:pPr>
            <a:r>
              <a:rPr lang="zh-CN" altLang="en-US" sz="3200" b="1" kern="0" dirty="0" smtClean="0">
                <a:solidFill>
                  <a:srgbClr val="FFCC00"/>
                </a:solidFill>
                <a:latin typeface="+mj-lt"/>
                <a:ea typeface="+mj-ea"/>
                <a:cs typeface="+mj-cs"/>
              </a:rPr>
              <a:t>全新的功能，冰山的一角</a:t>
            </a:r>
            <a:r>
              <a:rPr lang="en-US" sz="3200" b="1" kern="0" dirty="0" smtClean="0">
                <a:solidFill>
                  <a:srgbClr val="FFCC00"/>
                </a:solidFill>
                <a:latin typeface="+mj-lt"/>
                <a:ea typeface="+mj-ea"/>
                <a:cs typeface="+mj-cs"/>
              </a:rPr>
              <a:t>…</a:t>
            </a:r>
            <a:r>
              <a:rPr lang="en-US" sz="3200" b="1" kern="0" dirty="0" smtClean="0">
                <a:solidFill>
                  <a:srgbClr val="FFCC00"/>
                </a:solidFill>
              </a:rPr>
              <a:t>…</a:t>
            </a:r>
            <a:endParaRPr kumimoji="0" lang="en-US" sz="3200" b="1" i="0" u="none" strike="noStrike" kern="0" cap="none" spc="0" normalizeH="0" baseline="0" noProof="0" dirty="0">
              <a:ln>
                <a:noFill/>
              </a:ln>
              <a:solidFill>
                <a:srgbClr val="FFCC00"/>
              </a:solidFill>
              <a:effectLst/>
              <a:uLnTx/>
              <a:uFillTx/>
              <a:latin typeface="+mj-lt"/>
              <a:ea typeface="+mj-ea"/>
              <a:cs typeface="+mj-cs"/>
            </a:endParaRPr>
          </a:p>
        </p:txBody>
      </p:sp>
      <p:sp>
        <p:nvSpPr>
          <p:cNvPr id="32" name="TextBox 31"/>
          <p:cNvSpPr txBox="1"/>
          <p:nvPr/>
        </p:nvSpPr>
        <p:spPr>
          <a:xfrm>
            <a:off x="228600" y="3124200"/>
            <a:ext cx="2996526" cy="430887"/>
          </a:xfrm>
          <a:prstGeom prst="rect">
            <a:avLst/>
          </a:prstGeom>
          <a:noFill/>
        </p:spPr>
        <p:txBody>
          <a:bodyPr wrap="none" rtlCol="0">
            <a:spAutoFit/>
          </a:bodyPr>
          <a:lstStyle/>
          <a:p>
            <a:r>
              <a:rPr lang="en-US" dirty="0" smtClean="0"/>
              <a:t>Improved WPF Tooling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3"/>
                                        </p:tgtEl>
                                        <p:attrNameLst>
                                          <p:attrName>style.color</p:attrName>
                                        </p:attrNameLst>
                                      </p:cBhvr>
                                      <p:to>
                                        <a:srgbClr val="66FF33"/>
                                      </p:to>
                                    </p:animClr>
                                  </p:childTnLst>
                                </p:cTn>
                              </p:par>
                              <p:par>
                                <p:cTn id="7" presetID="3" presetClass="emph" presetSubtype="2" fill="hold" grpId="0" nodeType="withEffect">
                                  <p:stCondLst>
                                    <p:cond delay="0"/>
                                  </p:stCondLst>
                                  <p:childTnLst>
                                    <p:animClr clrSpc="rgb" dir="cw">
                                      <p:cBhvr override="childStyle">
                                        <p:cTn id="8" dur="2000" fill="hold"/>
                                        <p:tgtEl>
                                          <p:spTgt spid="11"/>
                                        </p:tgtEl>
                                        <p:attrNameLst>
                                          <p:attrName>style.color</p:attrName>
                                        </p:attrNameLst>
                                      </p:cBhvr>
                                      <p:to>
                                        <a:srgbClr val="66FF33"/>
                                      </p:to>
                                    </p:animClr>
                                  </p:childTnLst>
                                </p:cTn>
                              </p:par>
                              <p:par>
                                <p:cTn id="9" presetID="3" presetClass="emph" presetSubtype="2" fill="hold" grpId="0" nodeType="withEffect">
                                  <p:stCondLst>
                                    <p:cond delay="0"/>
                                  </p:stCondLst>
                                  <p:childTnLst>
                                    <p:animClr clrSpc="rgb" dir="cw">
                                      <p:cBhvr override="childStyle">
                                        <p:cTn id="10" dur="2000" fill="hold"/>
                                        <p:tgtEl>
                                          <p:spTgt spid="20"/>
                                        </p:tgtEl>
                                        <p:attrNameLst>
                                          <p:attrName>style.color</p:attrName>
                                        </p:attrNameLst>
                                      </p:cBhvr>
                                      <p:to>
                                        <a:srgbClr val="66FF33"/>
                                      </p:to>
                                    </p:animClr>
                                  </p:childTnLst>
                                </p:cTn>
                              </p:par>
                              <p:par>
                                <p:cTn id="11" presetID="3" presetClass="emph" presetSubtype="2" fill="hold" grpId="0" nodeType="withEffect">
                                  <p:stCondLst>
                                    <p:cond delay="0"/>
                                  </p:stCondLst>
                                  <p:childTnLst>
                                    <p:animClr clrSpc="rgb" dir="cw">
                                      <p:cBhvr override="childStyle">
                                        <p:cTn id="12" dur="2000" fill="hold"/>
                                        <p:tgtEl>
                                          <p:spTgt spid="17"/>
                                        </p:tgtEl>
                                        <p:attrNameLst>
                                          <p:attrName>style.color</p:attrName>
                                        </p:attrNameLst>
                                      </p:cBhvr>
                                      <p:to>
                                        <a:srgbClr val="66FF33"/>
                                      </p:to>
                                    </p:animClr>
                                  </p:childTnLst>
                                </p:cTn>
                              </p:par>
                              <p:par>
                                <p:cTn id="13" presetID="3" presetClass="emph" presetSubtype="2" fill="hold" grpId="0" nodeType="withEffect">
                                  <p:stCondLst>
                                    <p:cond delay="0"/>
                                  </p:stCondLst>
                                  <p:childTnLst>
                                    <p:animClr clrSpc="rgb" dir="cw">
                                      <p:cBhvr override="childStyle">
                                        <p:cTn id="14" dur="2000" fill="hold"/>
                                        <p:tgtEl>
                                          <p:spTgt spid="18"/>
                                        </p:tgtEl>
                                        <p:attrNameLst>
                                          <p:attrName>style.color</p:attrName>
                                        </p:attrNameLst>
                                      </p:cBhvr>
                                      <p:to>
                                        <a:srgbClr val="66FF33"/>
                                      </p:to>
                                    </p:animClr>
                                  </p:childTnLst>
                                </p:cTn>
                              </p:par>
                              <p:par>
                                <p:cTn id="15" presetID="3" presetClass="emph" presetSubtype="2" fill="hold" grpId="0" nodeType="withEffect">
                                  <p:stCondLst>
                                    <p:cond delay="0"/>
                                  </p:stCondLst>
                                  <p:childTnLst>
                                    <p:animClr clrSpc="rgb" dir="cw">
                                      <p:cBhvr override="childStyle">
                                        <p:cTn id="16" dur="2000" fill="hold"/>
                                        <p:tgtEl>
                                          <p:spTgt spid="15"/>
                                        </p:tgtEl>
                                        <p:attrNameLst>
                                          <p:attrName>style.color</p:attrName>
                                        </p:attrNameLst>
                                      </p:cBhvr>
                                      <p:to>
                                        <a:srgbClr val="66FF33"/>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p:bldP spid="15" grpId="0"/>
      <p:bldP spid="17" grpId="0"/>
      <p:bldP spid="18" grpId="0"/>
      <p:bldP spid="20" grpId="0"/>
    </p:bldLst>
  </p:timing>
</p:sld>
</file>

<file path=ppt/theme/theme1.xml><?xml version="1.0" encoding="utf-8"?>
<a:theme xmlns:a="http://schemas.openxmlformats.org/drawingml/2006/main" name="Default Design - DPE PPT Template">
  <a:themeElements>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 DPE PPT Templa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bg1"/>
            </a:solidFill>
            <a:effectLst/>
            <a:latin typeface="Tahoma" pitchFamily="34" charset="0"/>
          </a:defRPr>
        </a:defPPr>
      </a:lstStyle>
    </a:spDef>
    <a:lnDef>
      <a:spPr bwMode="auto">
        <a:xfrm>
          <a:off x="0" y="0"/>
          <a:ext cx="1" cy="1"/>
        </a:xfrm>
        <a:custGeom>
          <a:avLst/>
          <a:gdLst/>
          <a:ahLst/>
          <a:cxnLst/>
          <a:rect l="0" t="0" r="0" b="0"/>
          <a:pathLst/>
        </a:custGeom>
        <a:gradFill rotWithShape="1">
          <a:gsLst>
            <a:gs pos="0">
              <a:schemeClr val="accent1"/>
            </a:gs>
            <a:gs pos="100000">
              <a:schemeClr val="accent1">
                <a:gamma/>
                <a:shade val="82353"/>
                <a:invGamma/>
              </a:schemeClr>
            </a:gs>
          </a:gsLst>
          <a:lin ang="5400000" scaled="1"/>
        </a:gradFill>
        <a:ln w="9525" cap="flat" cmpd="sng" algn="ctr">
          <a:solidFill>
            <a:schemeClr val="bg1"/>
          </a:solidFill>
          <a:prstDash val="solid"/>
          <a:round/>
          <a:headEnd type="none" w="med" len="med"/>
          <a:tailEnd type="triangle" w="lg" len="lg"/>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bg1"/>
            </a:solidFill>
            <a:effectLst/>
            <a:latin typeface="Tahoma" pitchFamily="34" charset="0"/>
          </a:defRPr>
        </a:defPPr>
      </a:lstStyle>
    </a:lnDef>
  </a:objectDefaults>
  <a:extraClrSchemeLst>
    <a:extraClrScheme>
      <a:clrScheme name="Default Design - DPE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 DPE PPT Template 2">
        <a:dk1>
          <a:srgbClr val="000000"/>
        </a:dk1>
        <a:lt1>
          <a:srgbClr val="FFFFFF"/>
        </a:lt1>
        <a:dk2>
          <a:srgbClr val="000000"/>
        </a:dk2>
        <a:lt2>
          <a:srgbClr val="333333"/>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D7B1E46D8C8D48B7D6B1A774036685" ma:contentTypeVersion="0" ma:contentTypeDescription="Create a new document." ma:contentTypeScope="" ma:versionID="af10eb6f9d0bdf1a4d490a3604751a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4.xml><?xml version="1.0" encoding="utf-8"?>
<outs:outSpaceData xmlns:outs="http://schemas.microsoft.com/office/2009/outspace/metadata">
  <outs:relatedDates>
    <outs:relatedDate>
      <outs:type>3</outs:type>
      <outs:displayName>Last Modified</outs:displayName>
      <outs:dateTime>2009-10-19T18:54:57Z</outs:dateTime>
      <outs:isPinned>true</outs:isPinned>
    </outs:relatedDate>
    <outs:relatedDate>
      <outs:type>2</outs:type>
      <outs:displayName>Created</outs:displayName>
      <outs:dateTime>2004-11-05T17:26:10Z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Brenda O Leary (Amplify Solutions Inc)</outs:displayName>
          <outs:accountName/>
        </outs:relatedPerson>
      </outs:people>
      <outs:source>0</outs:source>
      <outs:isPinned>true</outs:isPinned>
    </outs:relatedPeopleItem>
    <outs:relatedPeopleItem>
      <outs:category>Last modified by</outs:category>
      <outs:people>
        <outs:relatedPerson>
          <outs:displayName>Jason Olson</outs:displayName>
          <outs:accountName/>
        </outs:relatedPerson>
      </outs:people>
      <outs:source>0</outs:source>
      <outs:isPinned>true</outs:isPinned>
    </outs:relatedPeopleItem>
    <outs:relatedPeopleItem>
      <outs:category>Manager</outs:category>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2CBCD1DD-FE00-46B6-9B54-FFF4BA2D2A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07204D69-1966-419C-8B7F-F113BAD2B4DC}">
  <ds:schemaRefs>
    <ds:schemaRef ds:uri="http://schemas.microsoft.com/sharepoint/v3/contenttype/forms"/>
  </ds:schemaRefs>
</ds:datastoreItem>
</file>

<file path=customXml/itemProps3.xml><?xml version="1.0" encoding="utf-8"?>
<ds:datastoreItem xmlns:ds="http://schemas.openxmlformats.org/officeDocument/2006/customXml" ds:itemID="{C05E37FE-EF0C-4C51-9FB8-C62CEA6A74F7}">
  <ds:schemaRefs>
    <ds:schemaRef ds:uri="http://schemas.microsoft.com/office/2006/metadata/properties"/>
    <ds:schemaRef ds:uri="http://schemas.openxmlformats.org/package/2006/metadata/core-properties"/>
    <ds:schemaRef ds:uri="http://purl.org/dc/terms/"/>
    <ds:schemaRef ds:uri="http://schemas.microsoft.com/office/2006/documentManagement/types"/>
    <ds:schemaRef ds:uri="http://purl.org/dc/dcmitype/"/>
    <ds:schemaRef ds:uri="http://www.w3.org/XML/1998/namespace"/>
    <ds:schemaRef ds:uri="http://purl.org/dc/elements/1.1/"/>
  </ds:schemaRefs>
</ds:datastoreItem>
</file>

<file path=customXml/itemProps4.xml><?xml version="1.0" encoding="utf-8"?>
<ds:datastoreItem xmlns:ds="http://schemas.openxmlformats.org/officeDocument/2006/customXml" ds:itemID="{AF7036B0-CAA2-4549-A8E5-3B5D6E1B18AE}">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
  <TotalTime>15923</TotalTime>
  <Words>1061</Words>
  <Application>Microsoft Office PowerPoint</Application>
  <PresentationFormat>全屏显示(4:3)</PresentationFormat>
  <Paragraphs>226</Paragraphs>
  <Slides>17</Slides>
  <Notes>13</Notes>
  <HiddenSlides>1</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Default Design - DPE PPT Template</vt:lpstr>
      <vt:lpstr>Visual Studio 2010 和 .NET Framework 4  培训研讨会</vt:lpstr>
      <vt:lpstr>演示文稿概述（隐藏幻灯片）：</vt:lpstr>
      <vt:lpstr>Visual Studio 2010 中的新功能</vt:lpstr>
      <vt:lpstr>Visual Studio 目标众多……</vt:lpstr>
      <vt:lpstr>Visual Studio 目标众多……</vt:lpstr>
      <vt:lpstr>全新、简化的 SKU 结构</vt:lpstr>
      <vt:lpstr>Visual Studio 2010 的支柱</vt:lpstr>
      <vt:lpstr>高级功能</vt:lpstr>
      <vt:lpstr>幻灯片 9</vt:lpstr>
      <vt:lpstr>Visual Studio 2010 的两个方面</vt:lpstr>
      <vt:lpstr>……作为编辑器</vt:lpstr>
      <vt:lpstr>…… 作为平台</vt:lpstr>
      <vt:lpstr>欢迎使用 Visual Studio 2010</vt:lpstr>
      <vt:lpstr>…… 作为平台</vt:lpstr>
      <vt:lpstr>在线模板和扩展</vt:lpstr>
      <vt:lpstr>VS2010 路线图</vt:lpstr>
      <vt:lpstr>幻灯片 17</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Template</dc:title>
  <dc:creator>Brenda O Leary (Amplify Solutions Inc)</dc:creator>
  <cp:lastModifiedBy>HXM</cp:lastModifiedBy>
  <cp:revision>622</cp:revision>
  <dcterms:created xsi:type="dcterms:W3CDTF">2004-11-05T17:26:10Z</dcterms:created>
  <dcterms:modified xsi:type="dcterms:W3CDTF">2009-11-06T05:29:43Z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0x010100BAD7B1E46D8C8D48B7D6B1A774036685</vt:lpwstr>
  </property>
  <property fmtid="{D5CDD505-2E9C-101B-9397-08002B2CF9AE}" pid="3" name="Resource Type">
    <vt:lpwstr>Template</vt:lpwstr>
  </property>
  <property fmtid="{D5CDD505-2E9C-101B-9397-08002B2CF9AE}" pid="4" name="Description0">
    <vt:lpwstr>Standard/generic blue background template that we have used for Ascend, Touchdown, etc. training events. </vt:lpwstr>
  </property>
</Properties>
</file>