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sldIdLst>
    <p:sldId id="271" r:id="rId2"/>
    <p:sldId id="272" r:id="rId3"/>
    <p:sldId id="274" r:id="rId4"/>
    <p:sldId id="275" r:id="rId5"/>
    <p:sldId id="276" r:id="rId6"/>
    <p:sldId id="288" r:id="rId7"/>
    <p:sldId id="277" r:id="rId8"/>
    <p:sldId id="279" r:id="rId9"/>
    <p:sldId id="286" r:id="rId10"/>
    <p:sldId id="287" r:id="rId11"/>
    <p:sldId id="285" r:id="rId12"/>
    <p:sldId id="281" r:id="rId13"/>
    <p:sldId id="280" r:id="rId14"/>
    <p:sldId id="283" r:id="rId15"/>
    <p:sldId id="284" r:id="rId16"/>
    <p:sldId id="298" r:id="rId17"/>
    <p:sldId id="299" r:id="rId18"/>
    <p:sldId id="297" r:id="rId19"/>
    <p:sldId id="310" r:id="rId20"/>
    <p:sldId id="306" r:id="rId21"/>
    <p:sldId id="307" r:id="rId22"/>
    <p:sldId id="308" r:id="rId23"/>
    <p:sldId id="282" r:id="rId24"/>
    <p:sldId id="309" r:id="rId25"/>
    <p:sldId id="292" r:id="rId26"/>
    <p:sldId id="290" r:id="rId27"/>
    <p:sldId id="291" r:id="rId28"/>
    <p:sldId id="293" r:id="rId29"/>
    <p:sldId id="294" r:id="rId30"/>
    <p:sldId id="300" r:id="rId31"/>
    <p:sldId id="301" r:id="rId32"/>
    <p:sldId id="302" r:id="rId33"/>
    <p:sldId id="296" r:id="rId34"/>
    <p:sldId id="303" r:id="rId35"/>
    <p:sldId id="304" r:id="rId36"/>
    <p:sldId id="295" r:id="rId37"/>
    <p:sldId id="289" r:id="rId38"/>
    <p:sldId id="278" r:id="rId39"/>
    <p:sldId id="268" r:id="rId40"/>
    <p:sldId id="305" r:id="rId41"/>
  </p:sldIdLst>
  <p:sldSz cx="9144000" cy="6858000" type="screen4x3"/>
  <p:notesSz cx="7010400" cy="9296400"/>
  <p:defaultTextStyle>
    <a:defPPr>
      <a:defRPr lang="es-ES"/>
    </a:defPPr>
    <a:lvl1pPr algn="ctr" rtl="0" fontAlgn="base">
      <a:spcBef>
        <a:spcPct val="0"/>
      </a:spcBef>
      <a:spcAft>
        <a:spcPct val="0"/>
      </a:spcAft>
      <a:defRPr kern="1200">
        <a:solidFill>
          <a:schemeClr val="bg2"/>
        </a:solidFill>
        <a:latin typeface="Garamond" pitchFamily="18" charset="0"/>
        <a:ea typeface="+mn-ea"/>
        <a:cs typeface="+mn-cs"/>
      </a:defRPr>
    </a:lvl1pPr>
    <a:lvl2pPr marL="457200" algn="ctr" rtl="0" fontAlgn="base">
      <a:spcBef>
        <a:spcPct val="0"/>
      </a:spcBef>
      <a:spcAft>
        <a:spcPct val="0"/>
      </a:spcAft>
      <a:defRPr kern="1200">
        <a:solidFill>
          <a:schemeClr val="bg2"/>
        </a:solidFill>
        <a:latin typeface="Garamond" pitchFamily="18" charset="0"/>
        <a:ea typeface="+mn-ea"/>
        <a:cs typeface="+mn-cs"/>
      </a:defRPr>
    </a:lvl2pPr>
    <a:lvl3pPr marL="914400" algn="ctr" rtl="0" fontAlgn="base">
      <a:spcBef>
        <a:spcPct val="0"/>
      </a:spcBef>
      <a:spcAft>
        <a:spcPct val="0"/>
      </a:spcAft>
      <a:defRPr kern="1200">
        <a:solidFill>
          <a:schemeClr val="bg2"/>
        </a:solidFill>
        <a:latin typeface="Garamond" pitchFamily="18" charset="0"/>
        <a:ea typeface="+mn-ea"/>
        <a:cs typeface="+mn-cs"/>
      </a:defRPr>
    </a:lvl3pPr>
    <a:lvl4pPr marL="1371600" algn="ctr" rtl="0" fontAlgn="base">
      <a:spcBef>
        <a:spcPct val="0"/>
      </a:spcBef>
      <a:spcAft>
        <a:spcPct val="0"/>
      </a:spcAft>
      <a:defRPr kern="1200">
        <a:solidFill>
          <a:schemeClr val="bg2"/>
        </a:solidFill>
        <a:latin typeface="Garamond" pitchFamily="18" charset="0"/>
        <a:ea typeface="+mn-ea"/>
        <a:cs typeface="+mn-cs"/>
      </a:defRPr>
    </a:lvl4pPr>
    <a:lvl5pPr marL="1828800" algn="ctr" rtl="0" fontAlgn="base">
      <a:spcBef>
        <a:spcPct val="0"/>
      </a:spcBef>
      <a:spcAft>
        <a:spcPct val="0"/>
      </a:spcAft>
      <a:defRPr kern="1200">
        <a:solidFill>
          <a:schemeClr val="bg2"/>
        </a:solidFill>
        <a:latin typeface="Garamond" pitchFamily="18" charset="0"/>
        <a:ea typeface="+mn-ea"/>
        <a:cs typeface="+mn-cs"/>
      </a:defRPr>
    </a:lvl5pPr>
    <a:lvl6pPr marL="2286000" algn="l" defTabSz="914400" rtl="0" eaLnBrk="1" latinLnBrk="0" hangingPunct="1">
      <a:defRPr kern="1200">
        <a:solidFill>
          <a:schemeClr val="bg2"/>
        </a:solidFill>
        <a:latin typeface="Garamond" pitchFamily="18" charset="0"/>
        <a:ea typeface="+mn-ea"/>
        <a:cs typeface="+mn-cs"/>
      </a:defRPr>
    </a:lvl6pPr>
    <a:lvl7pPr marL="2743200" algn="l" defTabSz="914400" rtl="0" eaLnBrk="1" latinLnBrk="0" hangingPunct="1">
      <a:defRPr kern="1200">
        <a:solidFill>
          <a:schemeClr val="bg2"/>
        </a:solidFill>
        <a:latin typeface="Garamond" pitchFamily="18" charset="0"/>
        <a:ea typeface="+mn-ea"/>
        <a:cs typeface="+mn-cs"/>
      </a:defRPr>
    </a:lvl7pPr>
    <a:lvl8pPr marL="3200400" algn="l" defTabSz="914400" rtl="0" eaLnBrk="1" latinLnBrk="0" hangingPunct="1">
      <a:defRPr kern="1200">
        <a:solidFill>
          <a:schemeClr val="bg2"/>
        </a:solidFill>
        <a:latin typeface="Garamond" pitchFamily="18" charset="0"/>
        <a:ea typeface="+mn-ea"/>
        <a:cs typeface="+mn-cs"/>
      </a:defRPr>
    </a:lvl8pPr>
    <a:lvl9pPr marL="3657600" algn="l" defTabSz="914400" rtl="0" eaLnBrk="1" latinLnBrk="0" hangingPunct="1">
      <a:defRPr kern="1200">
        <a:solidFill>
          <a:schemeClr val="bg2"/>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669900"/>
    <a:srgbClr val="00FFFF"/>
    <a:srgbClr val="FF3300"/>
    <a:srgbClr val="FFFF00"/>
    <a:srgbClr val="3333CC"/>
    <a:srgbClr val="3366FF"/>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97"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F406A-F9E5-49CD-A616-21C5B61B2593}" type="doc">
      <dgm:prSet loTypeId="urn:microsoft.com/office/officeart/2005/8/layout/cycle8" loCatId="cycle" qsTypeId="urn:microsoft.com/office/officeart/2005/8/quickstyle/3d2" qsCatId="3D" csTypeId="urn:microsoft.com/office/officeart/2005/8/colors/colorful5" csCatId="colorful" phldr="1"/>
      <dgm:spPr/>
    </dgm:pt>
    <dgm:pt modelId="{58F0B2C8-6958-4E08-A160-4749E6C28E6A}">
      <dgm:prSet custT="1"/>
      <dgm:spPr/>
      <dgm:t>
        <a:bodyPr/>
        <a:lstStyle/>
        <a:p>
          <a:r>
            <a:rPr lang="en-US" sz="1200" b="1" dirty="0" smtClean="0">
              <a:solidFill>
                <a:schemeClr val="tx1"/>
              </a:solidFill>
            </a:rPr>
            <a:t>Hardware Provisioning</a:t>
          </a:r>
          <a:endParaRPr lang="en-US" sz="1200" b="1" dirty="0">
            <a:solidFill>
              <a:schemeClr val="tx1"/>
            </a:solidFill>
          </a:endParaRPr>
        </a:p>
      </dgm:t>
    </dgm:pt>
    <dgm:pt modelId="{F318699D-281E-4B70-8BFE-2BD958A40504}" type="parTrans" cxnId="{9228CAC1-B526-4330-8586-B8FBF61E3E8F}">
      <dgm:prSet/>
      <dgm:spPr/>
      <dgm:t>
        <a:bodyPr/>
        <a:lstStyle/>
        <a:p>
          <a:endParaRPr lang="en-US" sz="2000" b="1">
            <a:solidFill>
              <a:schemeClr val="bg1"/>
            </a:solidFill>
          </a:endParaRPr>
        </a:p>
      </dgm:t>
    </dgm:pt>
    <dgm:pt modelId="{948C6A1D-28E3-4A83-B2D2-0877763146A8}" type="sibTrans" cxnId="{9228CAC1-B526-4330-8586-B8FBF61E3E8F}">
      <dgm:prSet/>
      <dgm:spPr/>
      <dgm:t>
        <a:bodyPr/>
        <a:lstStyle/>
        <a:p>
          <a:endParaRPr lang="en-US" sz="2000" b="1">
            <a:solidFill>
              <a:schemeClr val="bg1"/>
            </a:solidFill>
          </a:endParaRPr>
        </a:p>
      </dgm:t>
    </dgm:pt>
    <dgm:pt modelId="{6FF95E8F-5EA6-45C6-A199-076B6CC8C184}">
      <dgm:prSet custT="1"/>
      <dgm:spPr/>
      <dgm:t>
        <a:bodyPr/>
        <a:lstStyle/>
        <a:p>
          <a:r>
            <a:rPr lang="en-US" sz="1200" b="1" dirty="0" smtClean="0">
              <a:solidFill>
                <a:schemeClr val="tx1"/>
              </a:solidFill>
            </a:rPr>
            <a:t>Workload Provisioning</a:t>
          </a:r>
          <a:endParaRPr lang="en-US" sz="1200" b="1" dirty="0">
            <a:solidFill>
              <a:schemeClr val="tx1"/>
            </a:solidFill>
          </a:endParaRPr>
        </a:p>
      </dgm:t>
    </dgm:pt>
    <dgm:pt modelId="{F21A8581-F086-40A9-A386-02513AE560B4}" type="sibTrans" cxnId="{6D3AB1D5-C8A9-4F44-823E-E09CF505141E}">
      <dgm:prSet/>
      <dgm:spPr/>
      <dgm:t>
        <a:bodyPr/>
        <a:lstStyle/>
        <a:p>
          <a:endParaRPr lang="en-US" sz="2000" b="1">
            <a:solidFill>
              <a:schemeClr val="bg1"/>
            </a:solidFill>
          </a:endParaRPr>
        </a:p>
      </dgm:t>
    </dgm:pt>
    <dgm:pt modelId="{31008766-733C-4077-ADE7-2F4AFEDD87BC}" type="parTrans" cxnId="{6D3AB1D5-C8A9-4F44-823E-E09CF505141E}">
      <dgm:prSet/>
      <dgm:spPr/>
      <dgm:t>
        <a:bodyPr/>
        <a:lstStyle/>
        <a:p>
          <a:endParaRPr lang="en-US" sz="2000" b="1">
            <a:solidFill>
              <a:schemeClr val="bg1"/>
            </a:solidFill>
          </a:endParaRPr>
        </a:p>
      </dgm:t>
    </dgm:pt>
    <dgm:pt modelId="{84BDB3DA-206D-4D58-9760-1B387C66AEE0}">
      <dgm:prSet custT="1"/>
      <dgm:spPr/>
      <dgm:t>
        <a:bodyPr/>
        <a:lstStyle/>
        <a:p>
          <a:r>
            <a:rPr lang="en-US" sz="1200" b="1" dirty="0" smtClean="0">
              <a:solidFill>
                <a:schemeClr val="tx1"/>
              </a:solidFill>
            </a:rPr>
            <a:t>Monitoring</a:t>
          </a:r>
          <a:endParaRPr lang="en-US" sz="1200" b="1" dirty="0">
            <a:solidFill>
              <a:schemeClr val="tx1"/>
            </a:solidFill>
          </a:endParaRPr>
        </a:p>
      </dgm:t>
    </dgm:pt>
    <dgm:pt modelId="{64B43FE6-E3CB-4373-B51E-7E679A85C396}" type="sibTrans" cxnId="{7C3B902E-8AB5-4F4B-8BF0-37EB3A288C19}">
      <dgm:prSet/>
      <dgm:spPr/>
      <dgm:t>
        <a:bodyPr/>
        <a:lstStyle/>
        <a:p>
          <a:endParaRPr lang="en-US" sz="2000" b="1">
            <a:solidFill>
              <a:schemeClr val="bg1"/>
            </a:solidFill>
          </a:endParaRPr>
        </a:p>
      </dgm:t>
    </dgm:pt>
    <dgm:pt modelId="{7F08A4F3-7DFC-48B2-AE0A-693A88DABC9C}" type="parTrans" cxnId="{7C3B902E-8AB5-4F4B-8BF0-37EB3A288C19}">
      <dgm:prSet/>
      <dgm:spPr/>
      <dgm:t>
        <a:bodyPr/>
        <a:lstStyle/>
        <a:p>
          <a:endParaRPr lang="en-US" sz="2000" b="1">
            <a:solidFill>
              <a:schemeClr val="bg1"/>
            </a:solidFill>
          </a:endParaRPr>
        </a:p>
      </dgm:t>
    </dgm:pt>
    <dgm:pt modelId="{26B501D8-7E4C-4AF6-B313-9FB924A2E3CE}">
      <dgm:prSet custT="1"/>
      <dgm:spPr/>
      <dgm:t>
        <a:bodyPr/>
        <a:lstStyle/>
        <a:p>
          <a:r>
            <a:rPr lang="en-US" sz="1200" b="1" dirty="0" smtClean="0">
              <a:solidFill>
                <a:schemeClr val="tx1"/>
              </a:solidFill>
            </a:rPr>
            <a:t>Backup</a:t>
          </a:r>
        </a:p>
      </dgm:t>
    </dgm:pt>
    <dgm:pt modelId="{A17641EF-1496-4C7F-9AD3-79D359DF744E}" type="parTrans" cxnId="{1C31B773-FEDD-4F08-9D59-F48C2418821B}">
      <dgm:prSet/>
      <dgm:spPr/>
      <dgm:t>
        <a:bodyPr/>
        <a:lstStyle/>
        <a:p>
          <a:endParaRPr lang="en-US" sz="2000" b="1">
            <a:solidFill>
              <a:schemeClr val="bg1"/>
            </a:solidFill>
          </a:endParaRPr>
        </a:p>
      </dgm:t>
    </dgm:pt>
    <dgm:pt modelId="{38BDEFB7-7F8E-4743-A2F8-D448AB2C6C8A}" type="sibTrans" cxnId="{1C31B773-FEDD-4F08-9D59-F48C2418821B}">
      <dgm:prSet/>
      <dgm:spPr/>
      <dgm:t>
        <a:bodyPr/>
        <a:lstStyle/>
        <a:p>
          <a:endParaRPr lang="en-US" sz="2000" b="1">
            <a:solidFill>
              <a:schemeClr val="bg1"/>
            </a:solidFill>
          </a:endParaRPr>
        </a:p>
      </dgm:t>
    </dgm:pt>
    <dgm:pt modelId="{8D521FA9-4AB5-4E88-9DAB-1962BE11D44F}">
      <dgm:prSet custT="1"/>
      <dgm:spPr/>
      <dgm:t>
        <a:bodyPr/>
        <a:lstStyle/>
        <a:p>
          <a:r>
            <a:rPr lang="en-US" sz="1200" b="1" dirty="0" smtClean="0">
              <a:solidFill>
                <a:schemeClr val="tx1"/>
              </a:solidFill>
            </a:rPr>
            <a:t>Patching</a:t>
          </a:r>
          <a:endParaRPr lang="en-US" sz="1200" b="1" dirty="0">
            <a:solidFill>
              <a:schemeClr val="tx1"/>
            </a:solidFill>
          </a:endParaRPr>
        </a:p>
      </dgm:t>
    </dgm:pt>
    <dgm:pt modelId="{6E39C7C6-A4E7-4952-AAE4-7DEE4A25F93C}" type="parTrans" cxnId="{764B75F1-1FA1-46E2-A562-BD7C3ECB353E}">
      <dgm:prSet/>
      <dgm:spPr/>
      <dgm:t>
        <a:bodyPr/>
        <a:lstStyle/>
        <a:p>
          <a:endParaRPr lang="en-US" sz="2000" b="1">
            <a:solidFill>
              <a:schemeClr val="bg1"/>
            </a:solidFill>
          </a:endParaRPr>
        </a:p>
      </dgm:t>
    </dgm:pt>
    <dgm:pt modelId="{EFC947D5-BD18-4C14-A9F5-ADC2347859C0}" type="sibTrans" cxnId="{764B75F1-1FA1-46E2-A562-BD7C3ECB353E}">
      <dgm:prSet/>
      <dgm:spPr/>
      <dgm:t>
        <a:bodyPr/>
        <a:lstStyle/>
        <a:p>
          <a:endParaRPr lang="en-US" sz="2000" b="1">
            <a:solidFill>
              <a:schemeClr val="bg1"/>
            </a:solidFill>
          </a:endParaRPr>
        </a:p>
      </dgm:t>
    </dgm:pt>
    <dgm:pt modelId="{1E7F139F-A21E-4A3C-934A-88C5083BA195}">
      <dgm:prSet custT="1"/>
      <dgm:spPr/>
      <dgm:t>
        <a:bodyPr/>
        <a:lstStyle/>
        <a:p>
          <a:r>
            <a:rPr lang="en-US" sz="1200" b="1" dirty="0" smtClean="0">
              <a:solidFill>
                <a:schemeClr val="tx1"/>
              </a:solidFill>
            </a:rPr>
            <a:t>Disaster Recovery</a:t>
          </a:r>
          <a:endParaRPr lang="en-US" sz="1200" b="1" dirty="0">
            <a:solidFill>
              <a:schemeClr val="tx1"/>
            </a:solidFill>
          </a:endParaRPr>
        </a:p>
      </dgm:t>
    </dgm:pt>
    <dgm:pt modelId="{FEB647A5-FABD-417A-AC88-C85368B7EE2E}" type="parTrans" cxnId="{813CE87A-5F0A-4AEC-8E05-7C5562F041B3}">
      <dgm:prSet/>
      <dgm:spPr/>
      <dgm:t>
        <a:bodyPr/>
        <a:lstStyle/>
        <a:p>
          <a:endParaRPr lang="en-US" sz="2000" b="1">
            <a:solidFill>
              <a:schemeClr val="bg1"/>
            </a:solidFill>
          </a:endParaRPr>
        </a:p>
      </dgm:t>
    </dgm:pt>
    <dgm:pt modelId="{31BEA64F-F726-4E62-B6EF-68F9BEC55F9D}" type="sibTrans" cxnId="{813CE87A-5F0A-4AEC-8E05-7C5562F041B3}">
      <dgm:prSet/>
      <dgm:spPr/>
      <dgm:t>
        <a:bodyPr/>
        <a:lstStyle/>
        <a:p>
          <a:endParaRPr lang="en-US" sz="2000" b="1">
            <a:solidFill>
              <a:schemeClr val="bg1"/>
            </a:solidFill>
          </a:endParaRPr>
        </a:p>
      </dgm:t>
    </dgm:pt>
    <dgm:pt modelId="{A5CA2ACD-5F7A-4595-9D45-1843CC3F0A08}" type="pres">
      <dgm:prSet presAssocID="{25DF406A-F9E5-49CD-A616-21C5B61B2593}" presName="compositeShape" presStyleCnt="0">
        <dgm:presLayoutVars>
          <dgm:chMax val="7"/>
          <dgm:dir/>
          <dgm:resizeHandles val="exact"/>
        </dgm:presLayoutVars>
      </dgm:prSet>
      <dgm:spPr/>
    </dgm:pt>
    <dgm:pt modelId="{D2C24011-8F85-4456-87AC-F1CCA0454A45}" type="pres">
      <dgm:prSet presAssocID="{25DF406A-F9E5-49CD-A616-21C5B61B2593}" presName="wedge1" presStyleLbl="node1" presStyleIdx="0" presStyleCnt="6" custLinFactNeighborX="-794" custLinFactNeighborY="827"/>
      <dgm:spPr/>
      <dgm:t>
        <a:bodyPr/>
        <a:lstStyle/>
        <a:p>
          <a:endParaRPr lang="en-US"/>
        </a:p>
      </dgm:t>
    </dgm:pt>
    <dgm:pt modelId="{C4294C61-0DF2-4733-B7F6-BE2092C7B363}" type="pres">
      <dgm:prSet presAssocID="{25DF406A-F9E5-49CD-A616-21C5B61B2593}" presName="dummy1a" presStyleCnt="0"/>
      <dgm:spPr/>
    </dgm:pt>
    <dgm:pt modelId="{BA3C2571-C440-48C1-92C5-9458987A4984}" type="pres">
      <dgm:prSet presAssocID="{25DF406A-F9E5-49CD-A616-21C5B61B2593}" presName="dummy1b" presStyleCnt="0"/>
      <dgm:spPr/>
    </dgm:pt>
    <dgm:pt modelId="{BE3CE6DA-864C-4B1B-B17C-A4F015E51EE2}" type="pres">
      <dgm:prSet presAssocID="{25DF406A-F9E5-49CD-A616-21C5B61B2593}" presName="wedge1Tx" presStyleLbl="node1" presStyleIdx="0" presStyleCnt="6">
        <dgm:presLayoutVars>
          <dgm:chMax val="0"/>
          <dgm:chPref val="0"/>
          <dgm:bulletEnabled val="1"/>
        </dgm:presLayoutVars>
      </dgm:prSet>
      <dgm:spPr/>
      <dgm:t>
        <a:bodyPr/>
        <a:lstStyle/>
        <a:p>
          <a:endParaRPr lang="en-US"/>
        </a:p>
      </dgm:t>
    </dgm:pt>
    <dgm:pt modelId="{B4743712-9F65-4A50-B0F1-491E208D1051}" type="pres">
      <dgm:prSet presAssocID="{25DF406A-F9E5-49CD-A616-21C5B61B2593}" presName="wedge2" presStyleLbl="node1" presStyleIdx="1" presStyleCnt="6"/>
      <dgm:spPr/>
      <dgm:t>
        <a:bodyPr/>
        <a:lstStyle/>
        <a:p>
          <a:endParaRPr lang="en-US"/>
        </a:p>
      </dgm:t>
    </dgm:pt>
    <dgm:pt modelId="{73ED5F0E-AF4E-40AD-81B1-056C537F112D}" type="pres">
      <dgm:prSet presAssocID="{25DF406A-F9E5-49CD-A616-21C5B61B2593}" presName="dummy2a" presStyleCnt="0"/>
      <dgm:spPr/>
    </dgm:pt>
    <dgm:pt modelId="{916FC6AE-5E61-4CA8-9452-753CC14FFB84}" type="pres">
      <dgm:prSet presAssocID="{25DF406A-F9E5-49CD-A616-21C5B61B2593}" presName="dummy2b" presStyleCnt="0"/>
      <dgm:spPr/>
    </dgm:pt>
    <dgm:pt modelId="{007A3F08-7969-472D-8652-FEE94211E0CA}" type="pres">
      <dgm:prSet presAssocID="{25DF406A-F9E5-49CD-A616-21C5B61B2593}" presName="wedge2Tx" presStyleLbl="node1" presStyleIdx="1" presStyleCnt="6">
        <dgm:presLayoutVars>
          <dgm:chMax val="0"/>
          <dgm:chPref val="0"/>
          <dgm:bulletEnabled val="1"/>
        </dgm:presLayoutVars>
      </dgm:prSet>
      <dgm:spPr/>
      <dgm:t>
        <a:bodyPr/>
        <a:lstStyle/>
        <a:p>
          <a:endParaRPr lang="en-US"/>
        </a:p>
      </dgm:t>
    </dgm:pt>
    <dgm:pt modelId="{7693313E-E2DF-4BA5-8AF7-DD0314A28720}" type="pres">
      <dgm:prSet presAssocID="{25DF406A-F9E5-49CD-A616-21C5B61B2593}" presName="wedge3" presStyleLbl="node1" presStyleIdx="2" presStyleCnt="6"/>
      <dgm:spPr/>
      <dgm:t>
        <a:bodyPr/>
        <a:lstStyle/>
        <a:p>
          <a:endParaRPr lang="en-US"/>
        </a:p>
      </dgm:t>
    </dgm:pt>
    <dgm:pt modelId="{A5122160-9266-4707-A65B-C3E532A1E657}" type="pres">
      <dgm:prSet presAssocID="{25DF406A-F9E5-49CD-A616-21C5B61B2593}" presName="dummy3a" presStyleCnt="0"/>
      <dgm:spPr/>
    </dgm:pt>
    <dgm:pt modelId="{1185805C-FEC7-434E-9B07-4BBFD94CBD33}" type="pres">
      <dgm:prSet presAssocID="{25DF406A-F9E5-49CD-A616-21C5B61B2593}" presName="dummy3b" presStyleCnt="0"/>
      <dgm:spPr/>
    </dgm:pt>
    <dgm:pt modelId="{EA8DC047-0722-49C8-87B1-A95729749B18}" type="pres">
      <dgm:prSet presAssocID="{25DF406A-F9E5-49CD-A616-21C5B61B2593}" presName="wedge3Tx" presStyleLbl="node1" presStyleIdx="2" presStyleCnt="6">
        <dgm:presLayoutVars>
          <dgm:chMax val="0"/>
          <dgm:chPref val="0"/>
          <dgm:bulletEnabled val="1"/>
        </dgm:presLayoutVars>
      </dgm:prSet>
      <dgm:spPr/>
      <dgm:t>
        <a:bodyPr/>
        <a:lstStyle/>
        <a:p>
          <a:endParaRPr lang="en-US"/>
        </a:p>
      </dgm:t>
    </dgm:pt>
    <dgm:pt modelId="{26ACF9B6-A58D-45D3-AB0D-0CA49EBC4830}" type="pres">
      <dgm:prSet presAssocID="{25DF406A-F9E5-49CD-A616-21C5B61B2593}" presName="wedge4" presStyleLbl="node1" presStyleIdx="3" presStyleCnt="6"/>
      <dgm:spPr/>
      <dgm:t>
        <a:bodyPr/>
        <a:lstStyle/>
        <a:p>
          <a:endParaRPr lang="en-US"/>
        </a:p>
      </dgm:t>
    </dgm:pt>
    <dgm:pt modelId="{EFDFF22F-D2AC-49A8-9599-9E5630DA7E23}" type="pres">
      <dgm:prSet presAssocID="{25DF406A-F9E5-49CD-A616-21C5B61B2593}" presName="dummy4a" presStyleCnt="0"/>
      <dgm:spPr/>
    </dgm:pt>
    <dgm:pt modelId="{EF96E2F6-AA83-44CE-B29C-9E58A636B8DC}" type="pres">
      <dgm:prSet presAssocID="{25DF406A-F9E5-49CD-A616-21C5B61B2593}" presName="dummy4b" presStyleCnt="0"/>
      <dgm:spPr/>
    </dgm:pt>
    <dgm:pt modelId="{C82741B3-6DA1-4BC6-B6A0-3AC329AF6476}" type="pres">
      <dgm:prSet presAssocID="{25DF406A-F9E5-49CD-A616-21C5B61B2593}" presName="wedge4Tx" presStyleLbl="node1" presStyleIdx="3" presStyleCnt="6">
        <dgm:presLayoutVars>
          <dgm:chMax val="0"/>
          <dgm:chPref val="0"/>
          <dgm:bulletEnabled val="1"/>
        </dgm:presLayoutVars>
      </dgm:prSet>
      <dgm:spPr/>
      <dgm:t>
        <a:bodyPr/>
        <a:lstStyle/>
        <a:p>
          <a:endParaRPr lang="en-US"/>
        </a:p>
      </dgm:t>
    </dgm:pt>
    <dgm:pt modelId="{8E2FC425-FAC1-46F2-869A-034A0E32EC34}" type="pres">
      <dgm:prSet presAssocID="{25DF406A-F9E5-49CD-A616-21C5B61B2593}" presName="wedge5" presStyleLbl="node1" presStyleIdx="4" presStyleCnt="6"/>
      <dgm:spPr/>
      <dgm:t>
        <a:bodyPr/>
        <a:lstStyle/>
        <a:p>
          <a:endParaRPr lang="en-US"/>
        </a:p>
      </dgm:t>
    </dgm:pt>
    <dgm:pt modelId="{59C16BCA-50C3-49EB-9F90-998B8E8B5A91}" type="pres">
      <dgm:prSet presAssocID="{25DF406A-F9E5-49CD-A616-21C5B61B2593}" presName="dummy5a" presStyleCnt="0"/>
      <dgm:spPr/>
    </dgm:pt>
    <dgm:pt modelId="{B9D3AFD9-ABA4-466E-B65C-C4B52E1BDDDA}" type="pres">
      <dgm:prSet presAssocID="{25DF406A-F9E5-49CD-A616-21C5B61B2593}" presName="dummy5b" presStyleCnt="0"/>
      <dgm:spPr/>
    </dgm:pt>
    <dgm:pt modelId="{B165DBEC-FFBA-4A8B-9AC3-176653FE5815}" type="pres">
      <dgm:prSet presAssocID="{25DF406A-F9E5-49CD-A616-21C5B61B2593}" presName="wedge5Tx" presStyleLbl="node1" presStyleIdx="4" presStyleCnt="6">
        <dgm:presLayoutVars>
          <dgm:chMax val="0"/>
          <dgm:chPref val="0"/>
          <dgm:bulletEnabled val="1"/>
        </dgm:presLayoutVars>
      </dgm:prSet>
      <dgm:spPr/>
      <dgm:t>
        <a:bodyPr/>
        <a:lstStyle/>
        <a:p>
          <a:endParaRPr lang="en-US"/>
        </a:p>
      </dgm:t>
    </dgm:pt>
    <dgm:pt modelId="{E7BA54F2-498A-41CE-A924-6D8AD216C5A0}" type="pres">
      <dgm:prSet presAssocID="{25DF406A-F9E5-49CD-A616-21C5B61B2593}" presName="wedge6" presStyleLbl="node1" presStyleIdx="5" presStyleCnt="6"/>
      <dgm:spPr/>
      <dgm:t>
        <a:bodyPr/>
        <a:lstStyle/>
        <a:p>
          <a:endParaRPr lang="en-US"/>
        </a:p>
      </dgm:t>
    </dgm:pt>
    <dgm:pt modelId="{AF8DA07A-C953-461A-84E3-C410CBA10D01}" type="pres">
      <dgm:prSet presAssocID="{25DF406A-F9E5-49CD-A616-21C5B61B2593}" presName="dummy6a" presStyleCnt="0"/>
      <dgm:spPr/>
    </dgm:pt>
    <dgm:pt modelId="{2E498787-156A-46A0-8CB6-B82E5D3CF1B2}" type="pres">
      <dgm:prSet presAssocID="{25DF406A-F9E5-49CD-A616-21C5B61B2593}" presName="dummy6b" presStyleCnt="0"/>
      <dgm:spPr/>
    </dgm:pt>
    <dgm:pt modelId="{0B1800C8-A939-4BBA-8951-99C25E14CF76}" type="pres">
      <dgm:prSet presAssocID="{25DF406A-F9E5-49CD-A616-21C5B61B2593}" presName="wedge6Tx" presStyleLbl="node1" presStyleIdx="5" presStyleCnt="6">
        <dgm:presLayoutVars>
          <dgm:chMax val="0"/>
          <dgm:chPref val="0"/>
          <dgm:bulletEnabled val="1"/>
        </dgm:presLayoutVars>
      </dgm:prSet>
      <dgm:spPr/>
      <dgm:t>
        <a:bodyPr/>
        <a:lstStyle/>
        <a:p>
          <a:endParaRPr lang="en-US"/>
        </a:p>
      </dgm:t>
    </dgm:pt>
    <dgm:pt modelId="{0B131173-8BEE-47A3-8559-B8DA05C00D99}" type="pres">
      <dgm:prSet presAssocID="{948C6A1D-28E3-4A83-B2D2-0877763146A8}" presName="arrowWedge1" presStyleLbl="fgSibTrans2D1" presStyleIdx="0" presStyleCnt="6" custScaleX="95572"/>
      <dgm:spPr/>
    </dgm:pt>
    <dgm:pt modelId="{65403BA8-D7FC-44BA-838B-C1D4C9B251E7}" type="pres">
      <dgm:prSet presAssocID="{F21A8581-F086-40A9-A386-02513AE560B4}" presName="arrowWedge2" presStyleLbl="fgSibTrans2D1" presStyleIdx="1" presStyleCnt="6"/>
      <dgm:spPr/>
    </dgm:pt>
    <dgm:pt modelId="{15728776-34B2-44F1-8633-F58D69E6FC24}" type="pres">
      <dgm:prSet presAssocID="{EFC947D5-BD18-4C14-A9F5-ADC2347859C0}" presName="arrowWedge3" presStyleLbl="fgSibTrans2D1" presStyleIdx="2" presStyleCnt="6"/>
      <dgm:spPr/>
    </dgm:pt>
    <dgm:pt modelId="{9BF01E7F-869C-499E-8E06-C2965EFAA6EC}" type="pres">
      <dgm:prSet presAssocID="{64B43FE6-E3CB-4373-B51E-7E679A85C396}" presName="arrowWedge4" presStyleLbl="fgSibTrans2D1" presStyleIdx="3" presStyleCnt="6"/>
      <dgm:spPr/>
    </dgm:pt>
    <dgm:pt modelId="{07F415CA-9DC1-4AFC-B60B-6D96C6BE50FD}" type="pres">
      <dgm:prSet presAssocID="{31BEA64F-F726-4E62-B6EF-68F9BEC55F9D}" presName="arrowWedge5" presStyleLbl="fgSibTrans2D1" presStyleIdx="4" presStyleCnt="6"/>
      <dgm:spPr/>
    </dgm:pt>
    <dgm:pt modelId="{B245BEEF-CC84-499F-8CD7-6E1A97005449}" type="pres">
      <dgm:prSet presAssocID="{38BDEFB7-7F8E-4743-A2F8-D448AB2C6C8A}" presName="arrowWedge6" presStyleLbl="fgSibTrans2D1" presStyleIdx="5" presStyleCnt="6"/>
      <dgm:spPr/>
    </dgm:pt>
  </dgm:ptLst>
  <dgm:cxnLst>
    <dgm:cxn modelId="{813CE87A-5F0A-4AEC-8E05-7C5562F041B3}" srcId="{25DF406A-F9E5-49CD-A616-21C5B61B2593}" destId="{1E7F139F-A21E-4A3C-934A-88C5083BA195}" srcOrd="4" destOrd="0" parTransId="{FEB647A5-FABD-417A-AC88-C85368B7EE2E}" sibTransId="{31BEA64F-F726-4E62-B6EF-68F9BEC55F9D}"/>
    <dgm:cxn modelId="{6F8FC2B2-E834-4511-A8EC-CECDA31247E9}" type="presOf" srcId="{6FF95E8F-5EA6-45C6-A199-076B6CC8C184}" destId="{B4743712-9F65-4A50-B0F1-491E208D1051}" srcOrd="0" destOrd="0" presId="urn:microsoft.com/office/officeart/2005/8/layout/cycle8"/>
    <dgm:cxn modelId="{7C3B902E-8AB5-4F4B-8BF0-37EB3A288C19}" srcId="{25DF406A-F9E5-49CD-A616-21C5B61B2593}" destId="{84BDB3DA-206D-4D58-9760-1B387C66AEE0}" srcOrd="3" destOrd="0" parTransId="{7F08A4F3-7DFC-48B2-AE0A-693A88DABC9C}" sibTransId="{64B43FE6-E3CB-4373-B51E-7E679A85C396}"/>
    <dgm:cxn modelId="{764B75F1-1FA1-46E2-A562-BD7C3ECB353E}" srcId="{25DF406A-F9E5-49CD-A616-21C5B61B2593}" destId="{8D521FA9-4AB5-4E88-9DAB-1962BE11D44F}" srcOrd="2" destOrd="0" parTransId="{6E39C7C6-A4E7-4952-AAE4-7DEE4A25F93C}" sibTransId="{EFC947D5-BD18-4C14-A9F5-ADC2347859C0}"/>
    <dgm:cxn modelId="{38368D48-67D8-43DE-A982-D0CC9CC03F2E}" type="presOf" srcId="{58F0B2C8-6958-4E08-A160-4749E6C28E6A}" destId="{D2C24011-8F85-4456-87AC-F1CCA0454A45}" srcOrd="0" destOrd="0" presId="urn:microsoft.com/office/officeart/2005/8/layout/cycle8"/>
    <dgm:cxn modelId="{66830EAF-AE01-45BC-92A8-C37A23E47C66}" type="presOf" srcId="{26B501D8-7E4C-4AF6-B313-9FB924A2E3CE}" destId="{E7BA54F2-498A-41CE-A924-6D8AD216C5A0}" srcOrd="0" destOrd="0" presId="urn:microsoft.com/office/officeart/2005/8/layout/cycle8"/>
    <dgm:cxn modelId="{DE920D1A-B9CF-4C52-A139-22B2F3A84A00}" type="presOf" srcId="{26B501D8-7E4C-4AF6-B313-9FB924A2E3CE}" destId="{0B1800C8-A939-4BBA-8951-99C25E14CF76}" srcOrd="1" destOrd="0" presId="urn:microsoft.com/office/officeart/2005/8/layout/cycle8"/>
    <dgm:cxn modelId="{DDDB20DA-FD13-4702-969A-FB1F0D5861B2}" type="presOf" srcId="{1E7F139F-A21E-4A3C-934A-88C5083BA195}" destId="{B165DBEC-FFBA-4A8B-9AC3-176653FE5815}" srcOrd="1" destOrd="0" presId="urn:microsoft.com/office/officeart/2005/8/layout/cycle8"/>
    <dgm:cxn modelId="{6D80608E-05DC-4EDA-B260-B539F418D1B4}" type="presOf" srcId="{25DF406A-F9E5-49CD-A616-21C5B61B2593}" destId="{A5CA2ACD-5F7A-4595-9D45-1843CC3F0A08}" srcOrd="0" destOrd="0" presId="urn:microsoft.com/office/officeart/2005/8/layout/cycle8"/>
    <dgm:cxn modelId="{27205B21-9565-484C-8DEC-02D0E8A571AC}" type="presOf" srcId="{1E7F139F-A21E-4A3C-934A-88C5083BA195}" destId="{8E2FC425-FAC1-46F2-869A-034A0E32EC34}" srcOrd="0" destOrd="0" presId="urn:microsoft.com/office/officeart/2005/8/layout/cycle8"/>
    <dgm:cxn modelId="{6D3AB1D5-C8A9-4F44-823E-E09CF505141E}" srcId="{25DF406A-F9E5-49CD-A616-21C5B61B2593}" destId="{6FF95E8F-5EA6-45C6-A199-076B6CC8C184}" srcOrd="1" destOrd="0" parTransId="{31008766-733C-4077-ADE7-2F4AFEDD87BC}" sibTransId="{F21A8581-F086-40A9-A386-02513AE560B4}"/>
    <dgm:cxn modelId="{9228CAC1-B526-4330-8586-B8FBF61E3E8F}" srcId="{25DF406A-F9E5-49CD-A616-21C5B61B2593}" destId="{58F0B2C8-6958-4E08-A160-4749E6C28E6A}" srcOrd="0" destOrd="0" parTransId="{F318699D-281E-4B70-8BFE-2BD958A40504}" sibTransId="{948C6A1D-28E3-4A83-B2D2-0877763146A8}"/>
    <dgm:cxn modelId="{D92C4FA2-8047-43EC-8489-CBB332AB7401}" type="presOf" srcId="{84BDB3DA-206D-4D58-9760-1B387C66AEE0}" destId="{C82741B3-6DA1-4BC6-B6A0-3AC329AF6476}" srcOrd="1" destOrd="0" presId="urn:microsoft.com/office/officeart/2005/8/layout/cycle8"/>
    <dgm:cxn modelId="{B136923B-1B7A-49D9-99AC-EDFD8059AB2F}" type="presOf" srcId="{58F0B2C8-6958-4E08-A160-4749E6C28E6A}" destId="{BE3CE6DA-864C-4B1B-B17C-A4F015E51EE2}" srcOrd="1" destOrd="0" presId="urn:microsoft.com/office/officeart/2005/8/layout/cycle8"/>
    <dgm:cxn modelId="{21119939-D07E-4D5C-8D93-35C436BA0DC7}" type="presOf" srcId="{6FF95E8F-5EA6-45C6-A199-076B6CC8C184}" destId="{007A3F08-7969-472D-8652-FEE94211E0CA}" srcOrd="1" destOrd="0" presId="urn:microsoft.com/office/officeart/2005/8/layout/cycle8"/>
    <dgm:cxn modelId="{CA776448-B9E9-418D-9A64-AEFE75634ADA}" type="presOf" srcId="{84BDB3DA-206D-4D58-9760-1B387C66AEE0}" destId="{26ACF9B6-A58D-45D3-AB0D-0CA49EBC4830}" srcOrd="0" destOrd="0" presId="urn:microsoft.com/office/officeart/2005/8/layout/cycle8"/>
    <dgm:cxn modelId="{1C31B773-FEDD-4F08-9D59-F48C2418821B}" srcId="{25DF406A-F9E5-49CD-A616-21C5B61B2593}" destId="{26B501D8-7E4C-4AF6-B313-9FB924A2E3CE}" srcOrd="5" destOrd="0" parTransId="{A17641EF-1496-4C7F-9AD3-79D359DF744E}" sibTransId="{38BDEFB7-7F8E-4743-A2F8-D448AB2C6C8A}"/>
    <dgm:cxn modelId="{D0D98120-C958-4684-A531-F2F04E388A98}" type="presOf" srcId="{8D521FA9-4AB5-4E88-9DAB-1962BE11D44F}" destId="{EA8DC047-0722-49C8-87B1-A95729749B18}" srcOrd="1" destOrd="0" presId="urn:microsoft.com/office/officeart/2005/8/layout/cycle8"/>
    <dgm:cxn modelId="{10A47484-42C6-4E87-B8D6-44496AB3A250}" type="presOf" srcId="{8D521FA9-4AB5-4E88-9DAB-1962BE11D44F}" destId="{7693313E-E2DF-4BA5-8AF7-DD0314A28720}" srcOrd="0" destOrd="0" presId="urn:microsoft.com/office/officeart/2005/8/layout/cycle8"/>
    <dgm:cxn modelId="{79B157B1-14DC-4E7F-8116-206F56C35FFA}" type="presParOf" srcId="{A5CA2ACD-5F7A-4595-9D45-1843CC3F0A08}" destId="{D2C24011-8F85-4456-87AC-F1CCA0454A45}" srcOrd="0" destOrd="0" presId="urn:microsoft.com/office/officeart/2005/8/layout/cycle8"/>
    <dgm:cxn modelId="{A0562462-994A-431E-BD2A-72B973D3EA7E}" type="presParOf" srcId="{A5CA2ACD-5F7A-4595-9D45-1843CC3F0A08}" destId="{C4294C61-0DF2-4733-B7F6-BE2092C7B363}" srcOrd="1" destOrd="0" presId="urn:microsoft.com/office/officeart/2005/8/layout/cycle8"/>
    <dgm:cxn modelId="{6AF89820-E492-4103-86BD-B766B0AAD9AA}" type="presParOf" srcId="{A5CA2ACD-5F7A-4595-9D45-1843CC3F0A08}" destId="{BA3C2571-C440-48C1-92C5-9458987A4984}" srcOrd="2" destOrd="0" presId="urn:microsoft.com/office/officeart/2005/8/layout/cycle8"/>
    <dgm:cxn modelId="{F5674DB5-A87B-4088-B480-18A0B5976430}" type="presParOf" srcId="{A5CA2ACD-5F7A-4595-9D45-1843CC3F0A08}" destId="{BE3CE6DA-864C-4B1B-B17C-A4F015E51EE2}" srcOrd="3" destOrd="0" presId="urn:microsoft.com/office/officeart/2005/8/layout/cycle8"/>
    <dgm:cxn modelId="{D2A162C5-C67E-442D-A8B0-59A1F1EFE7F6}" type="presParOf" srcId="{A5CA2ACD-5F7A-4595-9D45-1843CC3F0A08}" destId="{B4743712-9F65-4A50-B0F1-491E208D1051}" srcOrd="4" destOrd="0" presId="urn:microsoft.com/office/officeart/2005/8/layout/cycle8"/>
    <dgm:cxn modelId="{DEC42869-4D66-41A6-8DA5-0D7301FF0825}" type="presParOf" srcId="{A5CA2ACD-5F7A-4595-9D45-1843CC3F0A08}" destId="{73ED5F0E-AF4E-40AD-81B1-056C537F112D}" srcOrd="5" destOrd="0" presId="urn:microsoft.com/office/officeart/2005/8/layout/cycle8"/>
    <dgm:cxn modelId="{D75751F9-28FC-407B-A7DA-0283DA374359}" type="presParOf" srcId="{A5CA2ACD-5F7A-4595-9D45-1843CC3F0A08}" destId="{916FC6AE-5E61-4CA8-9452-753CC14FFB84}" srcOrd="6" destOrd="0" presId="urn:microsoft.com/office/officeart/2005/8/layout/cycle8"/>
    <dgm:cxn modelId="{79650701-EEF6-4C54-904D-0AA35B14CE8F}" type="presParOf" srcId="{A5CA2ACD-5F7A-4595-9D45-1843CC3F0A08}" destId="{007A3F08-7969-472D-8652-FEE94211E0CA}" srcOrd="7" destOrd="0" presId="urn:microsoft.com/office/officeart/2005/8/layout/cycle8"/>
    <dgm:cxn modelId="{738C1A69-2989-4C6D-9421-A5F892B6C770}" type="presParOf" srcId="{A5CA2ACD-5F7A-4595-9D45-1843CC3F0A08}" destId="{7693313E-E2DF-4BA5-8AF7-DD0314A28720}" srcOrd="8" destOrd="0" presId="urn:microsoft.com/office/officeart/2005/8/layout/cycle8"/>
    <dgm:cxn modelId="{D3454667-6B71-40A1-8D0A-3C3EBD574263}" type="presParOf" srcId="{A5CA2ACD-5F7A-4595-9D45-1843CC3F0A08}" destId="{A5122160-9266-4707-A65B-C3E532A1E657}" srcOrd="9" destOrd="0" presId="urn:microsoft.com/office/officeart/2005/8/layout/cycle8"/>
    <dgm:cxn modelId="{D8077E43-4FF6-4D27-93F5-FB341F9924C6}" type="presParOf" srcId="{A5CA2ACD-5F7A-4595-9D45-1843CC3F0A08}" destId="{1185805C-FEC7-434E-9B07-4BBFD94CBD33}" srcOrd="10" destOrd="0" presId="urn:microsoft.com/office/officeart/2005/8/layout/cycle8"/>
    <dgm:cxn modelId="{CC179FFC-BFA4-42CC-9A96-B09A05ACDEC9}" type="presParOf" srcId="{A5CA2ACD-5F7A-4595-9D45-1843CC3F0A08}" destId="{EA8DC047-0722-49C8-87B1-A95729749B18}" srcOrd="11" destOrd="0" presId="urn:microsoft.com/office/officeart/2005/8/layout/cycle8"/>
    <dgm:cxn modelId="{B8CCD205-AAB1-4174-B523-585D7262BCD3}" type="presParOf" srcId="{A5CA2ACD-5F7A-4595-9D45-1843CC3F0A08}" destId="{26ACF9B6-A58D-45D3-AB0D-0CA49EBC4830}" srcOrd="12" destOrd="0" presId="urn:microsoft.com/office/officeart/2005/8/layout/cycle8"/>
    <dgm:cxn modelId="{A00BF834-82B2-4919-AC05-15F330EF320F}" type="presParOf" srcId="{A5CA2ACD-5F7A-4595-9D45-1843CC3F0A08}" destId="{EFDFF22F-D2AC-49A8-9599-9E5630DA7E23}" srcOrd="13" destOrd="0" presId="urn:microsoft.com/office/officeart/2005/8/layout/cycle8"/>
    <dgm:cxn modelId="{118EF34C-A1F7-4889-9E08-ADD1FDCB1F58}" type="presParOf" srcId="{A5CA2ACD-5F7A-4595-9D45-1843CC3F0A08}" destId="{EF96E2F6-AA83-44CE-B29C-9E58A636B8DC}" srcOrd="14" destOrd="0" presId="urn:microsoft.com/office/officeart/2005/8/layout/cycle8"/>
    <dgm:cxn modelId="{0870BA11-FB2A-4355-B06B-0BFEF93B7443}" type="presParOf" srcId="{A5CA2ACD-5F7A-4595-9D45-1843CC3F0A08}" destId="{C82741B3-6DA1-4BC6-B6A0-3AC329AF6476}" srcOrd="15" destOrd="0" presId="urn:microsoft.com/office/officeart/2005/8/layout/cycle8"/>
    <dgm:cxn modelId="{C0EC0C4B-44AF-4E04-87D3-D3EE796B8293}" type="presParOf" srcId="{A5CA2ACD-5F7A-4595-9D45-1843CC3F0A08}" destId="{8E2FC425-FAC1-46F2-869A-034A0E32EC34}" srcOrd="16" destOrd="0" presId="urn:microsoft.com/office/officeart/2005/8/layout/cycle8"/>
    <dgm:cxn modelId="{E4E12990-4948-4C76-BC07-3F51AA78E5A6}" type="presParOf" srcId="{A5CA2ACD-5F7A-4595-9D45-1843CC3F0A08}" destId="{59C16BCA-50C3-49EB-9F90-998B8E8B5A91}" srcOrd="17" destOrd="0" presId="urn:microsoft.com/office/officeart/2005/8/layout/cycle8"/>
    <dgm:cxn modelId="{8D6D6231-4630-476C-931E-AED0A0C6FED2}" type="presParOf" srcId="{A5CA2ACD-5F7A-4595-9D45-1843CC3F0A08}" destId="{B9D3AFD9-ABA4-466E-B65C-C4B52E1BDDDA}" srcOrd="18" destOrd="0" presId="urn:microsoft.com/office/officeart/2005/8/layout/cycle8"/>
    <dgm:cxn modelId="{12E1879E-D571-45C0-ABE7-4B19993E5D3B}" type="presParOf" srcId="{A5CA2ACD-5F7A-4595-9D45-1843CC3F0A08}" destId="{B165DBEC-FFBA-4A8B-9AC3-176653FE5815}" srcOrd="19" destOrd="0" presId="urn:microsoft.com/office/officeart/2005/8/layout/cycle8"/>
    <dgm:cxn modelId="{1ECF9EAA-B812-4959-BBE8-3BCC8F4035F7}" type="presParOf" srcId="{A5CA2ACD-5F7A-4595-9D45-1843CC3F0A08}" destId="{E7BA54F2-498A-41CE-A924-6D8AD216C5A0}" srcOrd="20" destOrd="0" presId="urn:microsoft.com/office/officeart/2005/8/layout/cycle8"/>
    <dgm:cxn modelId="{D1D8827C-5FA3-442C-96A3-382A50436AE0}" type="presParOf" srcId="{A5CA2ACD-5F7A-4595-9D45-1843CC3F0A08}" destId="{AF8DA07A-C953-461A-84E3-C410CBA10D01}" srcOrd="21" destOrd="0" presId="urn:microsoft.com/office/officeart/2005/8/layout/cycle8"/>
    <dgm:cxn modelId="{68111544-1160-42A7-9B6C-6147E890B2BC}" type="presParOf" srcId="{A5CA2ACD-5F7A-4595-9D45-1843CC3F0A08}" destId="{2E498787-156A-46A0-8CB6-B82E5D3CF1B2}" srcOrd="22" destOrd="0" presId="urn:microsoft.com/office/officeart/2005/8/layout/cycle8"/>
    <dgm:cxn modelId="{FF9E6845-27A3-4FCD-B408-7E0202267752}" type="presParOf" srcId="{A5CA2ACD-5F7A-4595-9D45-1843CC3F0A08}" destId="{0B1800C8-A939-4BBA-8951-99C25E14CF76}" srcOrd="23" destOrd="0" presId="urn:microsoft.com/office/officeart/2005/8/layout/cycle8"/>
    <dgm:cxn modelId="{F0A184DD-9CF3-4C08-BC20-9331483985C4}" type="presParOf" srcId="{A5CA2ACD-5F7A-4595-9D45-1843CC3F0A08}" destId="{0B131173-8BEE-47A3-8559-B8DA05C00D99}" srcOrd="24" destOrd="0" presId="urn:microsoft.com/office/officeart/2005/8/layout/cycle8"/>
    <dgm:cxn modelId="{050D9840-262C-4F3D-8D0C-7E55AD12FEC9}" type="presParOf" srcId="{A5CA2ACD-5F7A-4595-9D45-1843CC3F0A08}" destId="{65403BA8-D7FC-44BA-838B-C1D4C9B251E7}" srcOrd="25" destOrd="0" presId="urn:microsoft.com/office/officeart/2005/8/layout/cycle8"/>
    <dgm:cxn modelId="{1FEB8B67-A073-4B34-95E5-0A8D5BCD6CD9}" type="presParOf" srcId="{A5CA2ACD-5F7A-4595-9D45-1843CC3F0A08}" destId="{15728776-34B2-44F1-8633-F58D69E6FC24}" srcOrd="26" destOrd="0" presId="urn:microsoft.com/office/officeart/2005/8/layout/cycle8"/>
    <dgm:cxn modelId="{F46435B7-C55B-48F7-9B2F-75EA2444821C}" type="presParOf" srcId="{A5CA2ACD-5F7A-4595-9D45-1843CC3F0A08}" destId="{9BF01E7F-869C-499E-8E06-C2965EFAA6EC}" srcOrd="27" destOrd="0" presId="urn:microsoft.com/office/officeart/2005/8/layout/cycle8"/>
    <dgm:cxn modelId="{C40548C1-DBD3-4156-9CEA-08DE5F2BB923}" type="presParOf" srcId="{A5CA2ACD-5F7A-4595-9D45-1843CC3F0A08}" destId="{07F415CA-9DC1-4AFC-B60B-6D96C6BE50FD}" srcOrd="28" destOrd="0" presId="urn:microsoft.com/office/officeart/2005/8/layout/cycle8"/>
    <dgm:cxn modelId="{0BE3B1A8-2012-4C28-B3BB-7551CB90BB9D}" type="presParOf" srcId="{A5CA2ACD-5F7A-4595-9D45-1843CC3F0A08}" destId="{B245BEEF-CC84-499F-8CD7-6E1A97005449}" srcOrd="29"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82.png"/><Relationship Id="rId5" Type="http://schemas.openxmlformats.org/officeDocument/2006/relationships/image" Target="../media/image86.png"/><Relationship Id="rId4" Type="http://schemas.openxmlformats.org/officeDocument/2006/relationships/image" Target="../media/image8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3.emf"/><Relationship Id="rId2" Type="http://schemas.openxmlformats.org/officeDocument/2006/relationships/image" Target="../media/image108.emf"/><Relationship Id="rId1" Type="http://schemas.openxmlformats.org/officeDocument/2006/relationships/image" Target="../media/image107.emf"/><Relationship Id="rId6" Type="http://schemas.openxmlformats.org/officeDocument/2006/relationships/image" Target="../media/image112.emf"/><Relationship Id="rId5" Type="http://schemas.openxmlformats.org/officeDocument/2006/relationships/image" Target="../media/image111.emf"/><Relationship Id="rId4" Type="http://schemas.openxmlformats.org/officeDocument/2006/relationships/image" Target="../media/image1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endParaRPr lang="es-E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fld id="{6D79717A-8D89-4817-BE4C-46B046B8A1E3}"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endParaRPr lang="en-US" dirty="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81331B57-0BE5-4F82-AA58-76F53EFF3ADA}" type="datetime8">
              <a:rPr lang="en-US" smtClean="0"/>
              <a:pPr>
                <a:defRPr/>
              </a:pPr>
              <a:t>10/10/2008 1:49 PM</a:t>
            </a:fld>
            <a:endParaRPr lang="en-US"/>
          </a:p>
        </p:txBody>
      </p:sp>
      <p:sp>
        <p:nvSpPr>
          <p:cNvPr id="6" name="Footer Placeholder 5"/>
          <p:cNvSpPr>
            <a:spLocks noGrp="1"/>
          </p:cNvSpPr>
          <p:nvPr>
            <p:ph type="ftr" sz="quarter" idx="4"/>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p:txBody>
          <a:bodyPr/>
          <a:lstStyle/>
          <a:p>
            <a:fld id="{72F9D021-1A2D-4939-AF13-17D0BEDD11A3}" type="slidenum">
              <a:rPr lang="he-IL"/>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10/10/2008 1:49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2224"/>
          <p:cNvSpPr>
            <a:spLocks noGrp="1" noRot="1" noChangeAspect="1" noChangeArrowheads="1" noTextEdit="1"/>
          </p:cNvSpPr>
          <p:nvPr>
            <p:ph type="sldImg"/>
          </p:nvPr>
        </p:nvSpPr>
        <p:spPr>
          <a:noFill/>
          <a:ln cap="flat">
            <a:headEnd type="none" w="med" len="med"/>
            <a:tailEnd type="none" w="med" len="med"/>
          </a:ln>
        </p:spPr>
      </p:sp>
      <p:sp>
        <p:nvSpPr>
          <p:cNvPr id="113667" name="Rectangle 52225"/>
          <p:cNvSpPr>
            <a:spLocks noGrp="1" noChangeArrowheads="1"/>
          </p:cNvSpPr>
          <p:nvPr>
            <p:ph type="body" idx="1"/>
          </p:nvPr>
        </p:nvSpPr>
        <p:spPr>
          <a:xfrm>
            <a:off x="423546" y="3862203"/>
            <a:ext cx="6155196" cy="234679"/>
          </a:xfrm>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1:49 PM</a:t>
            </a:fld>
            <a:endParaRPr lang="en-US"/>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1:49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90B3B-B541-4B43-8BD6-640E05369BB7}" type="slidenum">
              <a:rPr lang="en-US" smtClean="0">
                <a:latin typeface="Arial" pitchFamily="34" charset="0"/>
              </a:rPr>
              <a:pPr/>
              <a:t>25</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xfrm>
            <a:off x="1181100" y="698500"/>
            <a:ext cx="4648200" cy="3486150"/>
          </a:xfrm>
          <a:ln/>
        </p:spPr>
      </p:sp>
      <p:sp>
        <p:nvSpPr>
          <p:cNvPr id="77828" name="Rectangle 3"/>
          <p:cNvSpPr>
            <a:spLocks noGrp="1" noChangeArrowheads="1"/>
          </p:cNvSpPr>
          <p:nvPr>
            <p:ph type="body" idx="1"/>
          </p:nvPr>
        </p:nvSpPr>
        <p:spPr>
          <a:xfrm>
            <a:off x="701040" y="4415792"/>
            <a:ext cx="5608320" cy="4181767"/>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DD26B1-1C9A-4253-95BC-5C6DA5DF08B4}"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423546" y="3862203"/>
            <a:ext cx="6155196" cy="206519"/>
          </a:xfrm>
          <a:noFill/>
          <a:ln/>
        </p:spPr>
        <p:txBody>
          <a:bodyPr/>
          <a:lstStyle/>
          <a:p>
            <a:endParaRPr lang="en-US" dirty="0" smtClean="0">
              <a:latin typeface="Segoe Semibold"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xfrm>
            <a:off x="423548" y="3862204"/>
            <a:ext cx="6155196" cy="206587"/>
          </a:xfrm>
          <a:noFill/>
          <a:ln/>
        </p:spPr>
        <p:txBody>
          <a:bodyPr/>
          <a:lstStyle/>
          <a:p>
            <a:pPr eaLnBrk="1" hangingPunct="1"/>
            <a:endParaRPr lang="en-US" dirty="0" smtClean="0">
              <a:latin typeface="Segoe"/>
            </a:endParaRPr>
          </a:p>
        </p:txBody>
      </p:sp>
      <p:sp>
        <p:nvSpPr>
          <p:cNvPr id="58372" name="Date Placeholder 3"/>
          <p:cNvSpPr>
            <a:spLocks noGrp="1"/>
          </p:cNvSpPr>
          <p:nvPr>
            <p:ph type="dt" sz="quarter" idx="1"/>
          </p:nvPr>
        </p:nvSpPr>
        <p:spPr>
          <a:noFill/>
        </p:spPr>
        <p:txBody>
          <a:bodyPr/>
          <a:lstStyle/>
          <a:p>
            <a:fld id="{FE480F1F-FE3C-4896-9F44-F918C46613AC}" type="datetime8">
              <a:rPr lang="en-US">
                <a:latin typeface="Segoe"/>
              </a:rPr>
              <a:pPr/>
              <a:t>10/10/2008 1:49 PM</a:t>
            </a:fld>
            <a:endParaRPr lang="en-US">
              <a:latin typeface="Segoe"/>
            </a:endParaRPr>
          </a:p>
        </p:txBody>
      </p:sp>
      <p:sp>
        <p:nvSpPr>
          <p:cNvPr id="58373" name="Footer Placeholder 4"/>
          <p:cNvSpPr>
            <a:spLocks noGrp="1"/>
          </p:cNvSpPr>
          <p:nvPr>
            <p:ph type="ftr" sz="quarter" idx="4"/>
          </p:nvPr>
        </p:nvSpPr>
        <p:spPr>
          <a:noFill/>
        </p:spPr>
        <p:txBody>
          <a:bodyPr/>
          <a:lstStyle/>
          <a:p>
            <a:pPr defTabSz="930156"/>
            <a:r>
              <a:rPr lang="en-US" dirty="0">
                <a:solidFill>
                  <a:schemeClr val="bg2"/>
                </a:solidFill>
                <a:latin typeface="Arial" pitchFamily="34" charset="0"/>
                <a:cs typeface="Arial" pitchFamily="34" charset="0"/>
              </a:rPr>
              <a:t>Microsoft Management Summit 2007, March 26-30, 2007, San Diego, California© 2007 Microsoft Corporation. All rights reserved.</a:t>
            </a:r>
          </a:p>
          <a:p>
            <a:pPr defTabSz="930156"/>
            <a:r>
              <a:rPr lang="en-US" dirty="0">
                <a:solidFill>
                  <a:schemeClr val="bg2"/>
                </a:solidFill>
                <a:latin typeface="Arial" pitchFamily="34" charset="0"/>
                <a:cs typeface="Arial" pitchFamily="34" charset="0"/>
              </a:rPr>
              <a:t>Microsoft, Windows, Windows Vista and other product names are or may be registered trademarks and/or trademarks in the U.S. and/or other countries.</a:t>
            </a:r>
          </a:p>
          <a:p>
            <a:pPr defTabSz="930156"/>
            <a:r>
              <a:rPr lang="en-US" dirty="0">
                <a:solidFill>
                  <a:schemeClr val="bg2"/>
                </a:solidFill>
                <a:latin typeface="Arial" pitchFamily="34" charset="0"/>
                <a:cs typeface="Arial" pitchFamily="34" charset="0"/>
              </a:rPr>
              <a:t>The information herein is for informational purposes only and represents the current view of Microsoft Corporation as of the date of this presentation.</a:t>
            </a:r>
          </a:p>
          <a:p>
            <a:pPr defTabSz="930156"/>
            <a:r>
              <a:rPr lang="en-US" dirty="0">
                <a:solidFill>
                  <a:schemeClr val="bg2"/>
                </a:solidFill>
                <a:latin typeface="Arial" pitchFamily="34" charset="0"/>
                <a:cs typeface="Arial" pitchFamily="34" charset="0"/>
              </a:rPr>
              <a:t>Because Microsoft must respond to changing market conditions, it should not be interpreted to be a commitment on the part of Microsoft,</a:t>
            </a:r>
          </a:p>
          <a:p>
            <a:pPr defTabSz="930156"/>
            <a:r>
              <a:rPr lang="en-US" dirty="0">
                <a:solidFill>
                  <a:schemeClr val="bg2"/>
                </a:solidFill>
                <a:latin typeface="Arial" pitchFamily="34" charset="0"/>
                <a:cs typeface="Arial" pitchFamily="34" charset="0"/>
              </a:rPr>
              <a:t>and Microsoft cannot guarantee the accuracy of any information provided after the date of this presentation.</a:t>
            </a:r>
          </a:p>
          <a:p>
            <a:pPr defTabSz="930156"/>
            <a:r>
              <a:rPr lang="en-US" dirty="0">
                <a:solidFill>
                  <a:schemeClr val="bg2"/>
                </a:solidFill>
                <a:latin typeface="Arial" pitchFamily="34" charset="0"/>
                <a:cs typeface="Arial" pitchFamily="34" charset="0"/>
              </a:rPr>
              <a:t>MICROSOFT MAKES NO WARRANTIES, EXPRESS, IMPLIED OR STATUTORY, AS TO THE INFORMATION IN THIS PRESENTATION.</a:t>
            </a:r>
          </a:p>
        </p:txBody>
      </p:sp>
      <p:sp>
        <p:nvSpPr>
          <p:cNvPr id="58374" name="Slide Number Placeholder 5"/>
          <p:cNvSpPr>
            <a:spLocks noGrp="1"/>
          </p:cNvSpPr>
          <p:nvPr>
            <p:ph type="sldNum" sz="quarter" idx="5"/>
          </p:nvPr>
        </p:nvSpPr>
        <p:spPr>
          <a:noFill/>
        </p:spPr>
        <p:txBody>
          <a:bodyPr/>
          <a:lstStyle/>
          <a:p>
            <a:fld id="{191B253E-98CE-473A-86E0-428009DE7F15}" type="slidenum">
              <a:rPr lang="en-US">
                <a:latin typeface="Segoe"/>
              </a:rPr>
              <a:pPr/>
              <a:t>27</a:t>
            </a:fld>
            <a:endParaRPr lang="en-US">
              <a:latin typeface="Segoe"/>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1:49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2A1C26-ACFA-46C4-8616-4F97D7E29450}"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1:50 PM</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cs typeface="+mn-cs"/>
              </a:rPr>
            </a:br>
            <a:r>
              <a:rPr lang="en-US" smtClean="0">
                <a:solidFill>
                  <a:srgbClr val="000000"/>
                </a:solidFill>
                <a:cs typeface="+mn-cs"/>
              </a:rPr>
              <a:t>MICROSOFT MAKES NO WARRANTIES, EXPRESS, IMPLIED OR STATUTORY, AS TO THE INFORMATION IN THIS PRESENTATION.</a:t>
            </a:r>
            <a:endParaRPr lang="en-US" dirty="0" smtClean="0">
              <a:solidFill>
                <a:srgbClr val="000000"/>
              </a:solidFill>
              <a:cs typeface="+mn-cs"/>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423546" y="3862203"/>
            <a:ext cx="6155196" cy="250325"/>
          </a:xfrm>
          <a:noFill/>
          <a:ln/>
        </p:spPr>
        <p:txBody>
          <a:bodyPr/>
          <a:lstStyle/>
          <a:p>
            <a:pPr eaLnBrk="1" hangingPunct="1">
              <a:lnSpc>
                <a:spcPct val="100000"/>
              </a:lnSpc>
            </a:pPr>
            <a:endParaRPr lang="en-US" dirty="0" smtClean="0">
              <a:sym typeface="Wingdings" pitchFamily="2" charset="2"/>
            </a:endParaRPr>
          </a:p>
        </p:txBody>
      </p:sp>
      <p:sp>
        <p:nvSpPr>
          <p:cNvPr id="86020" name="Header Placeholder 3"/>
          <p:cNvSpPr>
            <a:spLocks noGrp="1"/>
          </p:cNvSpPr>
          <p:nvPr>
            <p:ph type="hdr" sz="quarter"/>
          </p:nvPr>
        </p:nvSpPr>
        <p:spPr/>
        <p:txBody>
          <a:bodyPr/>
          <a:lstStyle/>
          <a:p>
            <a:pPr>
              <a:defRPr/>
            </a:pPr>
            <a:endParaRPr lang="en-US" dirty="0" smtClean="0"/>
          </a:p>
        </p:txBody>
      </p:sp>
      <p:sp>
        <p:nvSpPr>
          <p:cNvPr id="86021" name="Date Placeholder 4"/>
          <p:cNvSpPr>
            <a:spLocks noGrp="1"/>
          </p:cNvSpPr>
          <p:nvPr>
            <p:ph type="dt" sz="quarter" idx="1"/>
          </p:nvPr>
        </p:nvSpPr>
        <p:spPr/>
        <p:txBody>
          <a:bodyPr/>
          <a:lstStyle/>
          <a:p>
            <a:pPr>
              <a:defRPr/>
            </a:pPr>
            <a:fld id="{832A7FD9-97C5-4516-828A-5A7805377BBB}" type="datetime8">
              <a:rPr lang="en-US" smtClean="0"/>
              <a:pPr>
                <a:defRPr/>
              </a:pPr>
              <a:t>10/10/2008 1:50 PM</a:t>
            </a:fld>
            <a:endParaRPr lang="en-US" smtClean="0"/>
          </a:p>
        </p:txBody>
      </p:sp>
      <p:sp>
        <p:nvSpPr>
          <p:cNvPr id="86022" name="Footer Placeholder 5"/>
          <p:cNvSpPr>
            <a:spLocks noGrp="1"/>
          </p:cNvSpPr>
          <p:nvPr>
            <p:ph type="ftr" sz="quarter" idx="4"/>
          </p:nvPr>
        </p:nvSpPr>
        <p:spPr>
          <a:noFill/>
        </p:spPr>
        <p:txBody>
          <a:bodyPr/>
          <a:lstStyle/>
          <a:p>
            <a:r>
              <a:rPr lang="en-US" dirty="0" smtClean="0">
                <a:cs typeface="Arial" pitchFamily="34" charset="0"/>
              </a:rPr>
              <a:t>MICROSOFT CONFIDENTIAL</a:t>
            </a:r>
          </a:p>
          <a:p>
            <a:r>
              <a:rPr lang="en-US" sz="500" dirty="0" smtClean="0">
                <a:cs typeface="Arial" pitchFamily="34" charset="0"/>
              </a:rPr>
              <a:t>© 2006 Microsoft Corporation. All rights reserved. Microsoft, Windows, Windows Vista and other product names are or may be registered trademarks and/or trademarks in the U.S. and/or other countries.</a:t>
            </a:r>
          </a:p>
          <a:p>
            <a:r>
              <a:rPr lang="en-US" sz="500" dirty="0" smtClean="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cs typeface="Arial" pitchFamily="34" charset="0"/>
              </a:rPr>
            </a:br>
            <a:r>
              <a:rPr lang="en-US" sz="500" dirty="0" smtClean="0">
                <a:cs typeface="Arial" pitchFamily="34" charset="0"/>
              </a:rPr>
              <a:t>MICROSOFT MAKES NO WARRANTIES, EXPRESS, IMPLIED OR STATUTORY, AS TO THE INFORMATION IN THIS PRESENTATION.</a:t>
            </a:r>
          </a:p>
        </p:txBody>
      </p:sp>
      <p:sp>
        <p:nvSpPr>
          <p:cNvPr id="86023" name="Slide Number Placeholder 6"/>
          <p:cNvSpPr>
            <a:spLocks noGrp="1"/>
          </p:cNvSpPr>
          <p:nvPr>
            <p:ph type="sldNum" sz="quarter" idx="5"/>
          </p:nvPr>
        </p:nvSpPr>
        <p:spPr/>
        <p:txBody>
          <a:bodyPr/>
          <a:lstStyle/>
          <a:p>
            <a:pPr>
              <a:defRPr/>
            </a:pPr>
            <a:fld id="{EDDB6177-DFF3-4921-A901-CFA230997457}" type="slidenum">
              <a:rPr lang="en-US" smtClean="0"/>
              <a:pPr>
                <a:defRPr/>
              </a:pPr>
              <a:t>34</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p>
            <a:fld id="{91C9A793-A47C-4753-A39E-9104F84FD6DD}" type="datetime8">
              <a:rPr lang="en-US" smtClean="0">
                <a:latin typeface="Arial" charset="0"/>
                <a:cs typeface="Arial" charset="0"/>
              </a:rPr>
              <a:pPr/>
              <a:t>10/10/2008 1:49 PM</a:t>
            </a:fld>
            <a:endParaRPr lang="en-US" smtClean="0">
              <a:latin typeface="Arial" charset="0"/>
              <a:cs typeface="Arial" charset="0"/>
            </a:endParaRPr>
          </a:p>
        </p:txBody>
      </p:sp>
      <p:sp>
        <p:nvSpPr>
          <p:cNvPr id="62467" name="Rectangle 6"/>
          <p:cNvSpPr>
            <a:spLocks noGrp="1" noChangeArrowheads="1"/>
          </p:cNvSpPr>
          <p:nvPr>
            <p:ph type="ftr" sz="quarter" idx="4"/>
          </p:nvPr>
        </p:nvSpPr>
        <p:spPr>
          <a:noFill/>
        </p:spPr>
        <p:txBody>
          <a:bodyPr/>
          <a:lstStyle/>
          <a:p>
            <a:r>
              <a:rPr lang="en-US" smtClean="0">
                <a:latin typeface="Arial" charset="0"/>
              </a:rPr>
              <a:t>© 2004 Microsoft Corporation. All rights reserved.</a:t>
            </a:r>
          </a:p>
          <a:p>
            <a:r>
              <a:rPr lang="en-US" smtClean="0">
                <a:latin typeface="Arial" charset="0"/>
              </a:rPr>
              <a:t>This presentation is for informational purposes only. Microsoft makes no warranties, express or implied, in this summary.</a:t>
            </a:r>
          </a:p>
        </p:txBody>
      </p:sp>
      <p:sp>
        <p:nvSpPr>
          <p:cNvPr id="62468" name="Rectangle 7"/>
          <p:cNvSpPr>
            <a:spLocks noGrp="1" noChangeArrowheads="1"/>
          </p:cNvSpPr>
          <p:nvPr>
            <p:ph type="sldNum" sz="quarter" idx="5"/>
          </p:nvPr>
        </p:nvSpPr>
        <p:spPr>
          <a:noFill/>
        </p:spPr>
        <p:txBody>
          <a:bodyPr/>
          <a:lstStyle/>
          <a:p>
            <a:fld id="{AF75A11A-4B45-4426-B0A2-3FA3B774F405}" type="slidenum">
              <a:rPr lang="en-US" smtClean="0">
                <a:latin typeface="Arial" charset="0"/>
                <a:cs typeface="Arial" charset="0"/>
              </a:rPr>
              <a:pPr/>
              <a:t>6</a:t>
            </a:fld>
            <a:endParaRPr lang="en-US" smtClean="0">
              <a:latin typeface="Arial" charset="0"/>
              <a:cs typeface="Arial" charset="0"/>
            </a:endParaRPr>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xfrm>
            <a:off x="423546" y="3862203"/>
            <a:ext cx="6155196" cy="2877687"/>
          </a:xfrm>
          <a:noFill/>
          <a:ln/>
        </p:spPr>
        <p:txBody>
          <a:bodyPr/>
          <a:lstStyle/>
          <a:p>
            <a:pPr marL="231326" indent="-231326"/>
            <a:endParaRPr lang="es-ES" dirty="0" smtClean="0">
              <a:latin typeface="Verdan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9CF891A-74F4-485A-AAD9-21188E48705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8</a:t>
            </a:fld>
            <a:endParaRPr lang="en-US"/>
          </a:p>
        </p:txBody>
      </p:sp>
      <p:sp>
        <p:nvSpPr>
          <p:cNvPr id="418818" name="Rectangle 2"/>
          <p:cNvSpPr>
            <a:spLocks noGrp="1" noRot="1" noChangeAspect="1" noChangeArrowheads="1" noTextEdit="1"/>
          </p:cNvSpPr>
          <p:nvPr>
            <p:ph type="sldImg"/>
          </p:nvPr>
        </p:nvSpPr>
        <p:spPr>
          <a:xfrm>
            <a:off x="1181100" y="696913"/>
            <a:ext cx="4648200" cy="3486150"/>
          </a:xfrm>
          <a:prstGeom prst="rect">
            <a:avLst/>
          </a:prstGeom>
          <a:ln/>
        </p:spPr>
      </p:sp>
      <p:sp>
        <p:nvSpPr>
          <p:cNvPr id="5" name="Notes Placeholder 4"/>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9525" y="568325"/>
            <a:ext cx="4251325" cy="3189288"/>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10/10/2008 1:49 PM</a:t>
            </a:fld>
            <a:endParaRPr lang="en-US"/>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50857B86-20B9-4BA5-86C5-1D8513D9E4A3}" type="datetime8">
              <a:rPr lang="en-US" smtClean="0"/>
              <a:pPr/>
              <a:t>10/10/2008 1:49 PM</a:t>
            </a:fld>
            <a:endParaRPr lang="en-US" smtClean="0"/>
          </a:p>
        </p:txBody>
      </p:sp>
      <p:sp>
        <p:nvSpPr>
          <p:cNvPr id="4915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49156" name="Rectangle 7"/>
          <p:cNvSpPr>
            <a:spLocks noGrp="1" noChangeArrowheads="1"/>
          </p:cNvSpPr>
          <p:nvPr>
            <p:ph type="sldNum" sz="quarter" idx="5"/>
          </p:nvPr>
        </p:nvSpPr>
        <p:spPr>
          <a:noFill/>
        </p:spPr>
        <p:txBody>
          <a:bodyPr/>
          <a:lstStyle/>
          <a:p>
            <a:fld id="{B9745258-19FE-4113-82DF-15F58140C26E}" type="slidenum">
              <a:rPr lang="en-US" smtClean="0"/>
              <a:pPr/>
              <a:t>11</a:t>
            </a:fld>
            <a:endParaRPr lang="en-US" smtClean="0"/>
          </a:p>
        </p:txBody>
      </p:sp>
      <p:sp>
        <p:nvSpPr>
          <p:cNvPr id="49157" name="Rectangle 2"/>
          <p:cNvSpPr>
            <a:spLocks noGrp="1" noRot="1" noChangeAspect="1" noChangeArrowheads="1" noTextEdit="1"/>
          </p:cNvSpPr>
          <p:nvPr>
            <p:ph type="sldImg"/>
          </p:nvPr>
        </p:nvSpPr>
        <p:spPr>
          <a:ln/>
        </p:spPr>
      </p:sp>
      <p:sp>
        <p:nvSpPr>
          <p:cNvPr id="4915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10/10/2008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s-E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endParaRPr lang="es-ES"/>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9F91EA06-55B1-4DCC-8BAB-B4B3D3588D07}" type="slidenum">
              <a:rPr lang="es-ES"/>
              <a:pPr/>
              <a:t>‹#›</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78DBF84-F57F-4DE4-AE15-537A1D9712C8}"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022A662-318E-41E6-8900-EF3175650773}"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8" name="Title 1"/>
          <p:cNvSpPr txBox="1">
            <a:spLocks/>
          </p:cNvSpPr>
          <p:nvPr userDrawn="1"/>
        </p:nvSpPr>
        <p:spPr>
          <a:xfrm>
            <a:off x="642910" y="2357430"/>
            <a:ext cx="7681913" cy="1523495"/>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5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0" name="Title 1"/>
          <p:cNvSpPr txBox="1">
            <a:spLocks/>
          </p:cNvSpPr>
          <p:nvPr userDrawn="1"/>
        </p:nvSpPr>
        <p:spPr>
          <a:xfrm>
            <a:off x="500034" y="357166"/>
            <a:ext cx="7358114" cy="1928826"/>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p:nvPr>
        </p:nvSpPr>
        <p:spPr>
          <a:xfrm>
            <a:off x="642910" y="2786058"/>
            <a:ext cx="7681913" cy="461665"/>
          </a:xfrm>
        </p:spPr>
        <p:txBody>
          <a:bodyPr vert="horz" wrap="square" lIns="0" tIns="0" rIns="0" bIns="0" rtlCol="0" anchor="t">
            <a:noAutofit/>
          </a:bodyPr>
          <a:lstStyle>
            <a:lvl1pPr marL="0" indent="0" algn="l">
              <a:lnSpc>
                <a:spcPct val="90000"/>
              </a:lnSpc>
              <a:spcBef>
                <a:spcPts val="0"/>
              </a:spcBef>
              <a:buNone/>
              <a:defRPr kumimoji="0" lang="en-US" sz="44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2813" rtl="0" eaLnBrk="1" fontAlgn="base" latinLnBrk="0" hangingPunct="1">
              <a:lnSpc>
                <a:spcPct val="90000"/>
              </a:lnSpc>
              <a:spcBef>
                <a:spcPct val="0"/>
              </a:spcBef>
              <a:spcAft>
                <a:spcPct val="0"/>
              </a:spcAft>
              <a:buClrTx/>
              <a:buSzTx/>
              <a:buFontTx/>
              <a:buNone/>
              <a:tabLst/>
              <a:defRPr/>
            </a:pPr>
            <a:r>
              <a:rPr lang="es-ES" smtClean="0"/>
              <a:t>Haga clic para modificar el estilo de subtítulo del patrón</a:t>
            </a:r>
            <a:endParaRPr lang="en-US" dirty="0"/>
          </a:p>
        </p:txBody>
      </p:sp>
      <p:pic>
        <p:nvPicPr>
          <p:cNvPr id="2050" name="Picture 2" descr="C:\Users\davidce\Desktop\Webcasts Virtualización\Microsoft Virtualization Logo Alone - Color on White.jpg"/>
          <p:cNvPicPr>
            <a:picLocks noChangeAspect="1" noChangeArrowheads="1"/>
          </p:cNvPicPr>
          <p:nvPr userDrawn="1"/>
        </p:nvPicPr>
        <p:blipFill>
          <a:blip r:embed="rId2" cstate="print"/>
          <a:srcRect/>
          <a:stretch>
            <a:fillRect/>
          </a:stretch>
        </p:blipFill>
        <p:spPr bwMode="auto">
          <a:xfrm>
            <a:off x="7072330" y="214290"/>
            <a:ext cx="1882781" cy="2071417"/>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BB8CD94F-D5FA-4AA6-A529-678AFB877A5B}"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DF69ADB9-7862-46E5-86BA-B330C3B4E39C}"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045DF239-D3B2-4664-9820-A10FD373936B}"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s-ES"/>
          </a:p>
        </p:txBody>
      </p:sp>
      <p:sp>
        <p:nvSpPr>
          <p:cNvPr id="8" name="Slide Number Placeholder 7"/>
          <p:cNvSpPr>
            <a:spLocks noGrp="1"/>
          </p:cNvSpPr>
          <p:nvPr>
            <p:ph type="sldNum" sz="quarter" idx="11"/>
          </p:nvPr>
        </p:nvSpPr>
        <p:spPr/>
        <p:txBody>
          <a:bodyPr/>
          <a:lstStyle>
            <a:lvl1pPr>
              <a:defRPr/>
            </a:lvl1pPr>
          </a:lstStyle>
          <a:p>
            <a:fld id="{335ADC19-D53B-4244-9234-569E1A7E5037}" type="slidenum">
              <a:rPr lang="es-ES"/>
              <a:pPr/>
              <a:t>‹#›</a:t>
            </a:fld>
            <a:endParaRPr lang="es-ES"/>
          </a:p>
        </p:txBody>
      </p:sp>
      <p:sp>
        <p:nvSpPr>
          <p:cNvPr id="9" name="Footer Placeholder 8"/>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s-ES"/>
          </a:p>
        </p:txBody>
      </p:sp>
      <p:sp>
        <p:nvSpPr>
          <p:cNvPr id="4" name="Slide Number Placeholder 3"/>
          <p:cNvSpPr>
            <a:spLocks noGrp="1"/>
          </p:cNvSpPr>
          <p:nvPr>
            <p:ph type="sldNum" sz="quarter" idx="11"/>
          </p:nvPr>
        </p:nvSpPr>
        <p:spPr/>
        <p:txBody>
          <a:bodyPr/>
          <a:lstStyle>
            <a:lvl1pPr>
              <a:defRPr/>
            </a:lvl1pPr>
          </a:lstStyle>
          <a:p>
            <a:fld id="{B39498B2-30C4-473F-BC58-F5369EEC1044}" type="slidenum">
              <a:rPr lang="es-ES"/>
              <a:pPr/>
              <a:t>‹#›</a:t>
            </a:fld>
            <a:endParaRPr lang="es-ES"/>
          </a:p>
        </p:txBody>
      </p:sp>
      <p:sp>
        <p:nvSpPr>
          <p:cNvPr id="5" name="Footer Placeholder 4"/>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Slide Number Placeholder 2"/>
          <p:cNvSpPr>
            <a:spLocks noGrp="1"/>
          </p:cNvSpPr>
          <p:nvPr>
            <p:ph type="sldNum" sz="quarter" idx="11"/>
          </p:nvPr>
        </p:nvSpPr>
        <p:spPr/>
        <p:txBody>
          <a:bodyPr/>
          <a:lstStyle>
            <a:lvl1pPr>
              <a:defRPr/>
            </a:lvl1pPr>
          </a:lstStyle>
          <a:p>
            <a:fld id="{D165A803-D42A-4491-A6E8-DFC056B99AB5}" type="slidenum">
              <a:rPr lang="es-ES"/>
              <a:pPr/>
              <a:t>‹#›</a:t>
            </a:fld>
            <a:endParaRPr lang="es-ES"/>
          </a:p>
        </p:txBody>
      </p:sp>
      <p:sp>
        <p:nvSpPr>
          <p:cNvPr id="4" name="Footer Placeholder 3"/>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903912F5-AA5B-4166-B5C5-C708DFC9ADD6}"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FFD3B9D7-0825-4374-9385-8BA545E4C21A}"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s-E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B7473E84-0A9A-436C-B5D6-2E0B3AE05629}" type="slidenum">
              <a:rPr lang="es-ES"/>
              <a:pPr/>
              <a:t>‹#›</a:t>
            </a:fld>
            <a:endParaRPr lang="es-E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s-E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dias@microsoft.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jparada@microsof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notesSlide" Target="../notesSlides/notesSlide13.xml"/><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slideLayout" Target="../slideLayouts/slideLayout2.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tags" Target="../tags/tag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78.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0.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77.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89.jpeg"/><Relationship Id="rId10" Type="http://schemas.openxmlformats.org/officeDocument/2006/relationships/oleObject" Target="../embeddings/oleObject5.bin"/><Relationship Id="rId4" Type="http://schemas.openxmlformats.org/officeDocument/2006/relationships/image" Target="../media/image88.png"/><Relationship Id="rId9"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77.png"/><Relationship Id="rId18" Type="http://schemas.openxmlformats.org/officeDocument/2006/relationships/image" Target="../media/image106.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17" Type="http://schemas.openxmlformats.org/officeDocument/2006/relationships/image" Target="../media/image105.png"/><Relationship Id="rId2" Type="http://schemas.openxmlformats.org/officeDocument/2006/relationships/image" Target="../media/image91.png"/><Relationship Id="rId16" Type="http://schemas.openxmlformats.org/officeDocument/2006/relationships/image" Target="../media/image104.png"/><Relationship Id="rId1" Type="http://schemas.openxmlformats.org/officeDocument/2006/relationships/slideLayout" Target="../slideLayouts/slideLayout6.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5" Type="http://schemas.openxmlformats.org/officeDocument/2006/relationships/image" Target="../media/image103.png"/><Relationship Id="rId10" Type="http://schemas.openxmlformats.org/officeDocument/2006/relationships/image" Target="../media/image99.png"/><Relationship Id="rId19" Type="http://schemas.openxmlformats.org/officeDocument/2006/relationships/image" Target="../media/image15.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10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oleObject" Target="../embeddings/oleObject18.bin"/><Relationship Id="rId3" Type="http://schemas.openxmlformats.org/officeDocument/2006/relationships/notesSlide" Target="../notesSlides/notesSlide16.xml"/><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14.png"/><Relationship Id="rId7"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7.png"/><Relationship Id="rId5" Type="http://schemas.openxmlformats.org/officeDocument/2006/relationships/image" Target="../media/image116.png"/><Relationship Id="rId10" Type="http://schemas.openxmlformats.org/officeDocument/2006/relationships/diagramColors" Target="../diagrams/colors1.xml"/><Relationship Id="rId4" Type="http://schemas.openxmlformats.org/officeDocument/2006/relationships/image" Target="../media/image115.png"/><Relationship Id="rId9"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18" Type="http://schemas.openxmlformats.org/officeDocument/2006/relationships/image" Target="../media/image133.png"/><Relationship Id="rId26" Type="http://schemas.openxmlformats.org/officeDocument/2006/relationships/image" Target="../media/image141.png"/><Relationship Id="rId3" Type="http://schemas.openxmlformats.org/officeDocument/2006/relationships/image" Target="../media/image118.png"/><Relationship Id="rId21" Type="http://schemas.openxmlformats.org/officeDocument/2006/relationships/image" Target="../media/image136.png"/><Relationship Id="rId7" Type="http://schemas.openxmlformats.org/officeDocument/2006/relationships/image" Target="../media/image122.png"/><Relationship Id="rId12" Type="http://schemas.openxmlformats.org/officeDocument/2006/relationships/image" Target="../media/image127.png"/><Relationship Id="rId17" Type="http://schemas.openxmlformats.org/officeDocument/2006/relationships/image" Target="../media/image132.png"/><Relationship Id="rId25" Type="http://schemas.openxmlformats.org/officeDocument/2006/relationships/image" Target="../media/image140.png"/><Relationship Id="rId2" Type="http://schemas.openxmlformats.org/officeDocument/2006/relationships/notesSlide" Target="../notesSlides/notesSlide18.xml"/><Relationship Id="rId16" Type="http://schemas.openxmlformats.org/officeDocument/2006/relationships/image" Target="../media/image131.png"/><Relationship Id="rId20"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26.png"/><Relationship Id="rId24" Type="http://schemas.openxmlformats.org/officeDocument/2006/relationships/image" Target="../media/image139.png"/><Relationship Id="rId5" Type="http://schemas.openxmlformats.org/officeDocument/2006/relationships/image" Target="../media/image120.png"/><Relationship Id="rId15" Type="http://schemas.openxmlformats.org/officeDocument/2006/relationships/image" Target="../media/image130.png"/><Relationship Id="rId23" Type="http://schemas.openxmlformats.org/officeDocument/2006/relationships/image" Target="../media/image138.png"/><Relationship Id="rId10" Type="http://schemas.openxmlformats.org/officeDocument/2006/relationships/image" Target="../media/image125.png"/><Relationship Id="rId19" Type="http://schemas.openxmlformats.org/officeDocument/2006/relationships/image" Target="../media/image134.png"/><Relationship Id="rId4" Type="http://schemas.openxmlformats.org/officeDocument/2006/relationships/image" Target="../media/image119.png"/><Relationship Id="rId9" Type="http://schemas.openxmlformats.org/officeDocument/2006/relationships/image" Target="../media/image124.png"/><Relationship Id="rId14" Type="http://schemas.openxmlformats.org/officeDocument/2006/relationships/image" Target="../media/image129.png"/><Relationship Id="rId22" Type="http://schemas.openxmlformats.org/officeDocument/2006/relationships/image" Target="../media/image137.png"/><Relationship Id="rId27" Type="http://schemas.openxmlformats.org/officeDocument/2006/relationships/image" Target="../media/image142.jpeg"/></Relationships>
</file>

<file path=ppt/slides/_rels/slide2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6.png"/><Relationship Id="rId11" Type="http://schemas.openxmlformats.org/officeDocument/2006/relationships/image" Target="../media/image151.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54.png"/></Relationships>
</file>

<file path=ppt/slides/_rels/slide3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7.png"/><Relationship Id="rId4" Type="http://schemas.openxmlformats.org/officeDocument/2006/relationships/image" Target="../media/image1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3" Type="http://schemas.openxmlformats.org/officeDocument/2006/relationships/notesSlide" Target="../notesSlides/notesSlide27.xml"/><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5" Type="http://schemas.openxmlformats.org/officeDocument/2006/relationships/image" Target="../media/image16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icrosoft.com/downloads/details.aspx?FamilyID=0FE4E411-8C88-48C2-8903-3FD9CBB10D05&amp;displaylang=en" TargetMode="External"/><Relationship Id="rId7" Type="http://schemas.openxmlformats.org/officeDocument/2006/relationships/hyperlink" Target="http://technet.microsoft.com/scvmm/default.aspx" TargetMode="External"/><Relationship Id="rId2" Type="http://schemas.openxmlformats.org/officeDocument/2006/relationships/hyperlink" Target="http://www.microsoft.com/windowsserversystem/virtualserver/techinfo/virtualization.mspx" TargetMode="External"/><Relationship Id="rId1" Type="http://schemas.openxmlformats.org/officeDocument/2006/relationships/slideLayout" Target="../slideLayouts/slideLayout12.xml"/><Relationship Id="rId6" Type="http://schemas.openxmlformats.org/officeDocument/2006/relationships/hyperlink" Target="http://www.microsoft.com/scvmm" TargetMode="External"/><Relationship Id="rId5" Type="http://schemas.openxmlformats.org/officeDocument/2006/relationships/hyperlink" Target="http://technet2.microsoft.com/windowsserver2008/en/library/bab0f1a1-54aa-4cef-9164-139e8bcc44751033.mspx?mfr=true" TargetMode="External"/><Relationship Id="rId4" Type="http://schemas.openxmlformats.org/officeDocument/2006/relationships/hyperlink" Target="http://www.microsoft.com/whdc/system/platform/virtual/default.msp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spain/technet/jornadas/webcasts/webcasts_ant.aspxs" TargetMode="External"/><Relationship Id="rId2" Type="http://schemas.openxmlformats.org/officeDocument/2006/relationships/hyperlink" Target="http://www.microsoft.com/spain/technet/jornadas/webcasts/seriev.aspx"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spain/technet/jornadas/webcasts/default.asp" TargetMode="External"/><Relationship Id="rId7" Type="http://schemas.openxmlformats.org/officeDocument/2006/relationships/image" Target="../media/image2.png"/><Relationship Id="rId2" Type="http://schemas.openxmlformats.org/officeDocument/2006/relationships/hyperlink" Target="http://www.microsoft.es/technet/jornadas/webcasts/webcasts_ant.asp" TargetMode="External"/><Relationship Id="rId1" Type="http://schemas.openxmlformats.org/officeDocument/2006/relationships/slideLayout" Target="../slideLayouts/slideLayout2.xml"/><Relationship Id="rId6" Type="http://schemas.openxmlformats.org/officeDocument/2006/relationships/hyperlink" Target="http://www.microsoft.es/technet/recursos/cd/default.mspx" TargetMode="External"/><Relationship Id="rId5" Type="http://schemas.openxmlformats.org/officeDocument/2006/relationships/hyperlink" Target="http://www.microsoft.es/technet/itsshowtime/default.aspx" TargetMode="External"/><Relationship Id="rId4" Type="http://schemas.openxmlformats.org/officeDocument/2006/relationships/hyperlink" Target="http://www.microsoft.es/spain/technet/boletines/default.mspx"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hyperlink" Target="mailto:pdias@microsoft.com" TargetMode="External"/><Relationship Id="rId1" Type="http://schemas.openxmlformats.org/officeDocument/2006/relationships/slideLayout" Target="../slideLayouts/slideLayout2.xml"/><Relationship Id="rId5" Type="http://schemas.openxmlformats.org/officeDocument/2006/relationships/image" Target="../media/image17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ctrTitle"/>
          </p:nvPr>
        </p:nvSpPr>
        <p:spPr>
          <a:xfrm>
            <a:off x="785786" y="2786058"/>
            <a:ext cx="8242300" cy="1920875"/>
          </a:xfrm>
          <a:noFill/>
          <a:ln/>
        </p:spPr>
        <p:txBody>
          <a:bodyPr/>
          <a:lstStyle/>
          <a:p>
            <a:pPr>
              <a:lnSpc>
                <a:spcPct val="75000"/>
              </a:lnSpc>
            </a:pPr>
            <a:r>
              <a:rPr lang="en-US" sz="4000"/>
              <a:t/>
            </a:r>
            <a:br>
              <a:rPr lang="en-US" sz="4000"/>
            </a:br>
            <a:endParaRPr lang="en-US" sz="4000"/>
          </a:p>
        </p:txBody>
      </p:sp>
      <p:sp>
        <p:nvSpPr>
          <p:cNvPr id="34821" name="Rectangle 5"/>
          <p:cNvSpPr>
            <a:spLocks noChangeArrowheads="1"/>
          </p:cNvSpPr>
          <p:nvPr/>
        </p:nvSpPr>
        <p:spPr bwMode="auto">
          <a:xfrm>
            <a:off x="252413" y="1268413"/>
            <a:ext cx="8640762" cy="3455987"/>
          </a:xfrm>
          <a:prstGeom prst="rect">
            <a:avLst/>
          </a:prstGeom>
          <a:noFill/>
          <a:ln w="9525">
            <a:solidFill>
              <a:srgbClr val="FFFFCC"/>
            </a:solidFill>
            <a:miter lim="800000"/>
            <a:headEnd/>
            <a:tailEnd/>
          </a:ln>
          <a:effectLst/>
        </p:spPr>
        <p:txBody>
          <a:bodyPr wrap="none" anchor="ctr"/>
          <a:lstStyle/>
          <a:p>
            <a:endParaRPr lang="es-ES"/>
          </a:p>
        </p:txBody>
      </p:sp>
      <p:pic>
        <p:nvPicPr>
          <p:cNvPr id="7" name="Picture 6" descr="TechNet_rgb.png"/>
          <p:cNvPicPr>
            <a:picLocks noChangeAspect="1"/>
          </p:cNvPicPr>
          <p:nvPr/>
        </p:nvPicPr>
        <p:blipFill>
          <a:blip r:embed="rId2"/>
          <a:stretch>
            <a:fillRect/>
          </a:stretch>
        </p:blipFill>
        <p:spPr>
          <a:xfrm>
            <a:off x="5319727" y="6079553"/>
            <a:ext cx="3824273" cy="778447"/>
          </a:xfrm>
          <a:prstGeom prst="rect">
            <a:avLst/>
          </a:prstGeom>
        </p:spPr>
      </p:pic>
      <p:sp>
        <p:nvSpPr>
          <p:cNvPr id="5" name="1 Título"/>
          <p:cNvSpPr txBox="1">
            <a:spLocks/>
          </p:cNvSpPr>
          <p:nvPr/>
        </p:nvSpPr>
        <p:spPr bwMode="auto">
          <a:xfrm>
            <a:off x="714348" y="2143116"/>
            <a:ext cx="7681913" cy="22860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0" cap="none" spc="0" normalizeH="0" baseline="0" noProof="0" dirty="0" err="1" smtClean="0">
                <a:ln>
                  <a:noFill/>
                </a:ln>
                <a:solidFill>
                  <a:schemeClr val="tx2"/>
                </a:solidFill>
                <a:effectLst>
                  <a:outerShdw blurRad="38100" dist="38100" dir="2700000" algn="tl">
                    <a:srgbClr val="000000"/>
                  </a:outerShdw>
                </a:effectLst>
                <a:uLnTx/>
                <a:uFillTx/>
                <a:latin typeface="+mj-lt"/>
                <a:ea typeface="+mj-ea"/>
                <a:cs typeface="+mj-cs"/>
              </a:rPr>
              <a:t>Virtualización</a:t>
            </a:r>
            <a:r>
              <a:rPr kumimoji="0" lang="es-ES"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r>
            <a:br>
              <a:rPr kumimoji="0" lang="es-ES"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br>
            <a:r>
              <a:rPr kumimoji="0" lang="es-ES"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Del </a:t>
            </a:r>
            <a:r>
              <a:rPr kumimoji="0" lang="es-ES" sz="4800" b="1" i="0" u="none" strike="noStrike" kern="0" cap="none" spc="0" normalizeH="0" baseline="0" noProof="0" dirty="0" err="1" smtClean="0">
                <a:ln>
                  <a:noFill/>
                </a:ln>
                <a:solidFill>
                  <a:schemeClr val="tx2"/>
                </a:solidFill>
                <a:effectLst>
                  <a:outerShdw blurRad="38100" dist="38100" dir="2700000" algn="tl">
                    <a:srgbClr val="000000"/>
                  </a:outerShdw>
                </a:effectLst>
                <a:uLnTx/>
                <a:uFillTx/>
                <a:latin typeface="+mj-lt"/>
                <a:ea typeface="+mj-ea"/>
                <a:cs typeface="+mj-cs"/>
              </a:rPr>
              <a:t>Datacenter</a:t>
            </a:r>
            <a:r>
              <a:rPr kumimoji="0" lang="es-ES" sz="48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al Escritorio</a:t>
            </a:r>
            <a:endParaRPr kumimoji="0" lang="es-ES" sz="4800" b="1"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 name="2 Subtítulo"/>
          <p:cNvSpPr>
            <a:spLocks noGrp="1"/>
          </p:cNvSpPr>
          <p:nvPr>
            <p:ph type="subTitle" idx="4294967295"/>
          </p:nvPr>
        </p:nvSpPr>
        <p:spPr>
          <a:xfrm>
            <a:off x="5087941" y="5143512"/>
            <a:ext cx="4056091" cy="919150"/>
          </a:xfrm>
        </p:spPr>
        <p:txBody>
          <a:bodyPr/>
          <a:lstStyle/>
          <a:p>
            <a:pPr>
              <a:buNone/>
            </a:pPr>
            <a:r>
              <a:rPr lang="es-ES" sz="1800" dirty="0" smtClean="0">
                <a:latin typeface="Arial" pitchFamily="34" charset="0"/>
                <a:cs typeface="Arial" pitchFamily="34" charset="0"/>
              </a:rPr>
              <a:t>Paulo Dias</a:t>
            </a:r>
            <a:endParaRPr lang="es-ES" sz="1600" dirty="0" smtClean="0">
              <a:latin typeface="Arial" pitchFamily="34" charset="0"/>
              <a:cs typeface="Arial" pitchFamily="34" charset="0"/>
            </a:endParaRPr>
          </a:p>
          <a:p>
            <a:pPr>
              <a:buNone/>
            </a:pPr>
            <a:r>
              <a:rPr lang="es-ES" sz="1400" dirty="0" smtClean="0">
                <a:latin typeface="Arial" pitchFamily="34" charset="0"/>
                <a:cs typeface="Arial" pitchFamily="34" charset="0"/>
              </a:rPr>
              <a:t>IT Pro </a:t>
            </a:r>
            <a:r>
              <a:rPr lang="es-ES" sz="1400" dirty="0" err="1" smtClean="0">
                <a:latin typeface="Arial" pitchFamily="34" charset="0"/>
                <a:cs typeface="Arial" pitchFamily="34" charset="0"/>
              </a:rPr>
              <a:t>Evangelist</a:t>
            </a:r>
            <a:endParaRPr lang="es-ES" sz="1400" dirty="0" smtClean="0">
              <a:latin typeface="Arial" pitchFamily="34" charset="0"/>
              <a:cs typeface="Arial" pitchFamily="34" charset="0"/>
            </a:endParaRPr>
          </a:p>
          <a:p>
            <a:pPr>
              <a:buNone/>
            </a:pPr>
            <a:r>
              <a:rPr lang="es-ES" sz="1400" dirty="0" smtClean="0">
                <a:latin typeface="Arial" pitchFamily="34" charset="0"/>
                <a:cs typeface="Arial" pitchFamily="34" charset="0"/>
                <a:hlinkClick r:id="rId3"/>
              </a:rPr>
              <a:t>pdias@microsoft.com</a:t>
            </a:r>
            <a:endParaRPr lang="es-ES" sz="1400" dirty="0" smtClean="0">
              <a:latin typeface="Arial" pitchFamily="34" charset="0"/>
              <a:cs typeface="Arial" pitchFamily="34" charset="0"/>
            </a:endParaRPr>
          </a:p>
        </p:txBody>
      </p:sp>
      <p:sp>
        <p:nvSpPr>
          <p:cNvPr id="8" name="2 Subtítulo"/>
          <p:cNvSpPr>
            <a:spLocks noGrp="1"/>
          </p:cNvSpPr>
          <p:nvPr>
            <p:ph type="subTitle" idx="4294967295"/>
          </p:nvPr>
        </p:nvSpPr>
        <p:spPr>
          <a:xfrm>
            <a:off x="285720" y="5153056"/>
            <a:ext cx="4556125" cy="919150"/>
          </a:xfrm>
        </p:spPr>
        <p:txBody>
          <a:bodyPr/>
          <a:lstStyle/>
          <a:p>
            <a:pPr>
              <a:buNone/>
            </a:pPr>
            <a:r>
              <a:rPr lang="es-ES" sz="1800" dirty="0" smtClean="0">
                <a:latin typeface="Arial" pitchFamily="34" charset="0"/>
                <a:cs typeface="Arial" pitchFamily="34" charset="0"/>
              </a:rPr>
              <a:t>José Parada Gimeno</a:t>
            </a:r>
            <a:endParaRPr lang="es-ES" sz="1600" dirty="0" smtClean="0">
              <a:latin typeface="Arial" pitchFamily="34" charset="0"/>
              <a:cs typeface="Arial" pitchFamily="34" charset="0"/>
            </a:endParaRPr>
          </a:p>
          <a:p>
            <a:pPr>
              <a:buNone/>
            </a:pPr>
            <a:r>
              <a:rPr lang="es-ES" sz="1400" dirty="0" smtClean="0">
                <a:latin typeface="Arial" pitchFamily="34" charset="0"/>
                <a:cs typeface="Arial" pitchFamily="34" charset="0"/>
              </a:rPr>
              <a:t>ATS </a:t>
            </a:r>
            <a:r>
              <a:rPr lang="es-ES" sz="1400" dirty="0" err="1" smtClean="0">
                <a:latin typeface="Arial" pitchFamily="34" charset="0"/>
                <a:cs typeface="Arial" pitchFamily="34" charset="0"/>
              </a:rPr>
              <a:t>Public</a:t>
            </a:r>
            <a:r>
              <a:rPr lang="es-ES" sz="1400" dirty="0" smtClean="0">
                <a:latin typeface="Arial" pitchFamily="34" charset="0"/>
                <a:cs typeface="Arial" pitchFamily="34" charset="0"/>
              </a:rPr>
              <a:t> Sector</a:t>
            </a:r>
          </a:p>
          <a:p>
            <a:pPr>
              <a:buNone/>
            </a:pPr>
            <a:r>
              <a:rPr lang="es-ES" sz="1400" dirty="0" smtClean="0">
                <a:latin typeface="Arial" pitchFamily="34" charset="0"/>
                <a:cs typeface="Arial" pitchFamily="34" charset="0"/>
                <a:hlinkClick r:id="rId4"/>
              </a:rPr>
              <a:t>jparada@microsoft.com</a:t>
            </a:r>
            <a:endParaRPr lang="es-E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wrap="square" lIns="0" tIns="0" rIns="0" bIns="0" rtlCol="0" anchor="t">
            <a:spAutoFit/>
          </a:bodyPr>
          <a:lstStyle/>
          <a:p>
            <a:r>
              <a:rPr lang="es-ES" dirty="0" smtClean="0"/>
              <a:t>Requerimientos de </a:t>
            </a:r>
            <a:r>
              <a:rPr lang="es-ES" dirty="0" err="1" smtClean="0"/>
              <a:t>Hyper</a:t>
            </a:r>
            <a:r>
              <a:rPr lang="es-ES" dirty="0" smtClean="0"/>
              <a:t>-V</a:t>
            </a:r>
          </a:p>
        </p:txBody>
      </p:sp>
      <p:sp>
        <p:nvSpPr>
          <p:cNvPr id="3" name="2 Marcador de texto"/>
          <p:cNvSpPr>
            <a:spLocks noGrp="1"/>
          </p:cNvSpPr>
          <p:nvPr>
            <p:ph type="body" sz="quarter" idx="10"/>
          </p:nvPr>
        </p:nvSpPr>
        <p:spPr>
          <a:xfrm>
            <a:off x="381000" y="1860524"/>
            <a:ext cx="8382000" cy="4068806"/>
          </a:xfrm>
        </p:spPr>
        <p:txBody>
          <a:bodyPr/>
          <a:lstStyle/>
          <a:p>
            <a:r>
              <a:rPr lang="es-ES" sz="2800" dirty="0" smtClean="0">
                <a:latin typeface="Arial" pitchFamily="34" charset="0"/>
                <a:cs typeface="Arial" pitchFamily="34" charset="0"/>
              </a:rPr>
              <a:t>Hardware</a:t>
            </a:r>
          </a:p>
          <a:p>
            <a:pPr lvl="1"/>
            <a:r>
              <a:rPr lang="es-ES" sz="2400" dirty="0" smtClean="0">
                <a:solidFill>
                  <a:srgbClr val="FFFFCC"/>
                </a:solidFill>
                <a:latin typeface="Arial" pitchFamily="34" charset="0"/>
                <a:cs typeface="Arial" pitchFamily="34" charset="0"/>
              </a:rPr>
              <a:t>Arquitectura x64 (no IA64)</a:t>
            </a:r>
          </a:p>
          <a:p>
            <a:pPr lvl="1"/>
            <a:r>
              <a:rPr lang="es-ES" sz="2400" dirty="0" smtClean="0">
                <a:solidFill>
                  <a:srgbClr val="FFFFCC"/>
                </a:solidFill>
                <a:latin typeface="Arial" pitchFamily="34" charset="0"/>
                <a:cs typeface="Arial" pitchFamily="34" charset="0"/>
              </a:rPr>
              <a:t>Virtualización asistida por hardware</a:t>
            </a:r>
          </a:p>
          <a:p>
            <a:pPr lvl="2"/>
            <a:r>
              <a:rPr lang="es-ES" sz="2000" dirty="0" smtClean="0">
                <a:solidFill>
                  <a:srgbClr val="FFFFCC"/>
                </a:solidFill>
                <a:latin typeface="Arial" pitchFamily="34" charset="0"/>
                <a:cs typeface="Arial" pitchFamily="34" charset="0"/>
              </a:rPr>
              <a:t>Intel-VT</a:t>
            </a:r>
          </a:p>
          <a:p>
            <a:pPr lvl="1"/>
            <a:r>
              <a:rPr lang="es-ES" sz="2400" dirty="0" smtClean="0">
                <a:solidFill>
                  <a:srgbClr val="FFFFCC"/>
                </a:solidFill>
                <a:latin typeface="Arial" pitchFamily="34" charset="0"/>
                <a:cs typeface="Arial" pitchFamily="34" charset="0"/>
              </a:rPr>
              <a:t>Data </a:t>
            </a:r>
            <a:r>
              <a:rPr lang="es-ES" sz="2400" dirty="0" err="1" smtClean="0">
                <a:solidFill>
                  <a:srgbClr val="FFFFCC"/>
                </a:solidFill>
                <a:latin typeface="Arial" pitchFamily="34" charset="0"/>
                <a:cs typeface="Arial" pitchFamily="34" charset="0"/>
              </a:rPr>
              <a:t>Execution</a:t>
            </a:r>
            <a:r>
              <a:rPr lang="es-ES" sz="2400" dirty="0" smtClean="0">
                <a:solidFill>
                  <a:srgbClr val="FFFFCC"/>
                </a:solidFill>
                <a:latin typeface="Arial" pitchFamily="34" charset="0"/>
                <a:cs typeface="Arial" pitchFamily="34" charset="0"/>
              </a:rPr>
              <a:t> </a:t>
            </a:r>
            <a:r>
              <a:rPr lang="es-ES" sz="2400" dirty="0" err="1" smtClean="0">
                <a:solidFill>
                  <a:srgbClr val="FFFFCC"/>
                </a:solidFill>
                <a:latin typeface="Arial" pitchFamily="34" charset="0"/>
                <a:cs typeface="Arial" pitchFamily="34" charset="0"/>
              </a:rPr>
              <a:t>Prevention</a:t>
            </a:r>
            <a:r>
              <a:rPr lang="es-ES" sz="2400" dirty="0" smtClean="0">
                <a:solidFill>
                  <a:srgbClr val="FFFFCC"/>
                </a:solidFill>
                <a:latin typeface="Arial" pitchFamily="34" charset="0"/>
                <a:cs typeface="Arial" pitchFamily="34" charset="0"/>
              </a:rPr>
              <a:t> (DEP) en el hardware</a:t>
            </a:r>
          </a:p>
          <a:p>
            <a:pPr lvl="1"/>
            <a:r>
              <a:rPr lang="es-ES" sz="2400" dirty="0" smtClean="0">
                <a:solidFill>
                  <a:srgbClr val="FFFFCC"/>
                </a:solidFill>
                <a:latin typeface="Arial" pitchFamily="34" charset="0"/>
                <a:cs typeface="Arial" pitchFamily="34" charset="0"/>
              </a:rPr>
              <a:t>NOTA: </a:t>
            </a:r>
            <a:r>
              <a:rPr lang="es-ES" sz="1800" dirty="0" smtClean="0">
                <a:solidFill>
                  <a:srgbClr val="FFFFCC"/>
                </a:solidFill>
                <a:latin typeface="Arial" pitchFamily="34" charset="0"/>
                <a:cs typeface="Arial" pitchFamily="34" charset="0"/>
              </a:rPr>
              <a:t>La BIOS debe soportar y tener habilitadas estas opciones. Hay que apagar/encender el equipo después de hacer algún cambio (no basta reiniciar)</a:t>
            </a:r>
          </a:p>
          <a:p>
            <a:r>
              <a:rPr lang="es-ES" sz="2800" dirty="0" smtClean="0">
                <a:latin typeface="Arial" pitchFamily="34" charset="0"/>
                <a:cs typeface="Arial" pitchFamily="34" charset="0"/>
              </a:rPr>
              <a:t>Software</a:t>
            </a:r>
          </a:p>
          <a:p>
            <a:pPr lvl="1"/>
            <a:r>
              <a:rPr lang="es-ES" sz="2400" dirty="0" smtClean="0">
                <a:solidFill>
                  <a:srgbClr val="FFFFCC"/>
                </a:solidFill>
                <a:latin typeface="Arial" pitchFamily="34" charset="0"/>
                <a:cs typeface="Arial" pitchFamily="34" charset="0"/>
              </a:rPr>
              <a:t>Una edición x64 de Windows Server 2008</a:t>
            </a:r>
          </a:p>
          <a:p>
            <a:pPr lvl="2"/>
            <a:r>
              <a:rPr lang="es-ES" sz="2000" dirty="0" smtClean="0">
                <a:solidFill>
                  <a:srgbClr val="FFFFCC"/>
                </a:solidFill>
                <a:latin typeface="Arial" pitchFamily="34" charset="0"/>
                <a:cs typeface="Arial" pitchFamily="34" charset="0"/>
              </a:rPr>
              <a:t>Standard/Enterprise/</a:t>
            </a:r>
            <a:r>
              <a:rPr lang="es-ES" sz="2000" dirty="0" err="1" smtClean="0">
                <a:solidFill>
                  <a:srgbClr val="FFFFCC"/>
                </a:solidFill>
                <a:latin typeface="Arial" pitchFamily="34" charset="0"/>
                <a:cs typeface="Arial" pitchFamily="34" charset="0"/>
              </a:rPr>
              <a:t>Datacenter</a:t>
            </a:r>
            <a:r>
              <a:rPr lang="es-ES" sz="2000" dirty="0" smtClean="0">
                <a:solidFill>
                  <a:srgbClr val="FFFFCC"/>
                </a:solidFill>
                <a:latin typeface="Arial" pitchFamily="34" charset="0"/>
                <a:cs typeface="Arial" pitchFamily="34" charset="0"/>
              </a:rPr>
              <a:t>/</a:t>
            </a:r>
            <a:r>
              <a:rPr lang="es-ES" sz="2000" dirty="0" err="1" smtClean="0">
                <a:solidFill>
                  <a:srgbClr val="FFFFCC"/>
                </a:solidFill>
                <a:latin typeface="Arial" pitchFamily="34" charset="0"/>
                <a:cs typeface="Arial" pitchFamily="34" charset="0"/>
              </a:rPr>
              <a:t>Hyper</a:t>
            </a:r>
            <a:r>
              <a:rPr lang="es-ES" sz="2000" dirty="0" smtClean="0">
                <a:solidFill>
                  <a:srgbClr val="FFFFCC"/>
                </a:solidFill>
                <a:latin typeface="Arial" pitchFamily="34" charset="0"/>
                <a:cs typeface="Arial" pitchFamily="34" charset="0"/>
              </a:rPr>
              <a:t>-V Server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341314" y="319272"/>
            <a:ext cx="8588404" cy="609398"/>
          </a:xfrm>
        </p:spPr>
        <p:txBody>
          <a:bodyPr vert="horz" wrap="square" lIns="0" tIns="0" rIns="0" bIns="0" rtlCol="0" anchor="t">
            <a:spAutoFit/>
          </a:bodyPr>
          <a:lstStyle/>
          <a:p>
            <a:pPr>
              <a:defRPr/>
            </a:pPr>
            <a:r>
              <a:rPr lang="es-ES" sz="4400" dirty="0" smtClean="0"/>
              <a:t>Funcionalidades de </a:t>
            </a:r>
            <a:r>
              <a:rPr lang="es-ES" sz="4400" dirty="0" err="1" smtClean="0"/>
              <a:t>Hyper</a:t>
            </a:r>
            <a:r>
              <a:rPr lang="es-ES" sz="4400" dirty="0" smtClean="0"/>
              <a:t>-V</a:t>
            </a:r>
          </a:p>
        </p:txBody>
      </p:sp>
      <p:sp>
        <p:nvSpPr>
          <p:cNvPr id="263171" name="Rectangle 3"/>
          <p:cNvSpPr>
            <a:spLocks noGrp="1" noChangeArrowheads="1"/>
          </p:cNvSpPr>
          <p:nvPr>
            <p:ph type="body" idx="1"/>
          </p:nvPr>
        </p:nvSpPr>
        <p:spPr>
          <a:xfrm>
            <a:off x="357158" y="1571612"/>
            <a:ext cx="8380412" cy="5143536"/>
          </a:xfrm>
        </p:spPr>
        <p:txBody>
          <a:bodyPr/>
          <a:lstStyle/>
          <a:p>
            <a:pPr marL="582572" indent="-533379" eaLnBrk="1" hangingPunct="1">
              <a:lnSpc>
                <a:spcPct val="100000"/>
              </a:lnSpc>
              <a:defRPr/>
            </a:pPr>
            <a:r>
              <a:rPr lang="es-ES" sz="1800" dirty="0" smtClean="0">
                <a:solidFill>
                  <a:srgbClr val="FFFFCC"/>
                </a:solidFill>
                <a:latin typeface="Arial" pitchFamily="34" charset="0"/>
                <a:cs typeface="Arial" pitchFamily="34" charset="0"/>
              </a:rPr>
              <a:t>Particiones hijas tanto de 32-bit (x86) como de  64-bit (x64)</a:t>
            </a:r>
          </a:p>
          <a:p>
            <a:pPr marL="582572" indent="-533379" eaLnBrk="1" hangingPunct="1">
              <a:lnSpc>
                <a:spcPct val="100000"/>
              </a:lnSpc>
              <a:defRPr/>
            </a:pPr>
            <a:r>
              <a:rPr lang="es-ES" sz="1800" dirty="0" smtClean="0">
                <a:solidFill>
                  <a:srgbClr val="FFFFCC"/>
                </a:solidFill>
                <a:latin typeface="Arial" pitchFamily="34" charset="0"/>
                <a:cs typeface="Arial" pitchFamily="34" charset="0"/>
              </a:rPr>
              <a:t>Maquinas Virtuales SMP con 2/4 </a:t>
            </a:r>
            <a:r>
              <a:rPr lang="es-ES" sz="1800" dirty="0" err="1" smtClean="0">
                <a:solidFill>
                  <a:srgbClr val="FFFFCC"/>
                </a:solidFill>
                <a:latin typeface="Arial" pitchFamily="34" charset="0"/>
                <a:cs typeface="Arial" pitchFamily="34" charset="0"/>
              </a:rPr>
              <a:t>cores</a:t>
            </a:r>
            <a:endParaRPr lang="es-ES" sz="1800" dirty="0" smtClean="0">
              <a:solidFill>
                <a:srgbClr val="FFFFCC"/>
              </a:solidFill>
              <a:latin typeface="Arial" pitchFamily="34" charset="0"/>
              <a:cs typeface="Arial" pitchFamily="34" charset="0"/>
            </a:endParaRPr>
          </a:p>
          <a:p>
            <a:pPr marL="582572" indent="-533379" eaLnBrk="1" hangingPunct="1">
              <a:lnSpc>
                <a:spcPct val="100000"/>
              </a:lnSpc>
              <a:defRPr/>
            </a:pPr>
            <a:r>
              <a:rPr lang="es-ES" sz="1800" dirty="0" smtClean="0">
                <a:solidFill>
                  <a:srgbClr val="FFFFCC"/>
                </a:solidFill>
                <a:latin typeface="Arial" pitchFamily="34" charset="0"/>
                <a:cs typeface="Arial" pitchFamily="34" charset="0"/>
              </a:rPr>
              <a:t>Hasta 64 GB de memoria en máquinas virtuales</a:t>
            </a:r>
          </a:p>
          <a:p>
            <a:pPr marL="582572" indent="-533379" eaLnBrk="1" hangingPunct="1">
              <a:lnSpc>
                <a:spcPct val="100000"/>
              </a:lnSpc>
              <a:defRPr/>
            </a:pPr>
            <a:r>
              <a:rPr lang="es-ES" sz="1800" dirty="0" smtClean="0">
                <a:solidFill>
                  <a:srgbClr val="FFFFCC"/>
                </a:solidFill>
                <a:latin typeface="Arial" pitchFamily="34" charset="0"/>
                <a:cs typeface="Arial" pitchFamily="34" charset="0"/>
              </a:rPr>
              <a:t>128 </a:t>
            </a:r>
            <a:r>
              <a:rPr lang="es-ES" sz="1800" dirty="0" err="1" smtClean="0">
                <a:solidFill>
                  <a:srgbClr val="FFFFCC"/>
                </a:solidFill>
                <a:latin typeface="Arial" pitchFamily="34" charset="0"/>
                <a:cs typeface="Arial" pitchFamily="34" charset="0"/>
              </a:rPr>
              <a:t>VMs</a:t>
            </a:r>
            <a:r>
              <a:rPr lang="es-ES" sz="1800" dirty="0" smtClean="0">
                <a:solidFill>
                  <a:srgbClr val="FFFFCC"/>
                </a:solidFill>
                <a:latin typeface="Arial" pitchFamily="34" charset="0"/>
                <a:cs typeface="Arial" pitchFamily="34" charset="0"/>
              </a:rPr>
              <a:t> en ejecución concurrente por host, y hasta 512 configuradas</a:t>
            </a:r>
          </a:p>
          <a:p>
            <a:pPr marL="582572" indent="-533379">
              <a:lnSpc>
                <a:spcPct val="100000"/>
              </a:lnSpc>
              <a:defRPr/>
            </a:pPr>
            <a:r>
              <a:rPr lang="es-ES" sz="1800" dirty="0" smtClean="0">
                <a:solidFill>
                  <a:srgbClr val="FFFFCC"/>
                </a:solidFill>
                <a:latin typeface="Arial" pitchFamily="34" charset="0"/>
                <a:cs typeface="Arial" pitchFamily="34" charset="0"/>
              </a:rPr>
              <a:t>Acceso Pass-</a:t>
            </a:r>
            <a:r>
              <a:rPr lang="es-ES" sz="1800" dirty="0" err="1" smtClean="0">
                <a:solidFill>
                  <a:srgbClr val="FFFFCC"/>
                </a:solidFill>
                <a:latin typeface="Arial" pitchFamily="34" charset="0"/>
                <a:cs typeface="Arial" pitchFamily="34" charset="0"/>
              </a:rPr>
              <a:t>Through</a:t>
            </a:r>
            <a:r>
              <a:rPr lang="es-ES" sz="1800" dirty="0" smtClean="0">
                <a:solidFill>
                  <a:srgbClr val="FFFFCC"/>
                </a:solidFill>
                <a:latin typeface="Arial" pitchFamily="34" charset="0"/>
                <a:cs typeface="Arial" pitchFamily="34" charset="0"/>
              </a:rPr>
              <a:t> a disco para </a:t>
            </a:r>
            <a:r>
              <a:rPr lang="es-ES" sz="1800" dirty="0" err="1" smtClean="0">
                <a:solidFill>
                  <a:srgbClr val="FFFFCC"/>
                </a:solidFill>
                <a:latin typeface="Arial" pitchFamily="34" charset="0"/>
                <a:cs typeface="Arial" pitchFamily="34" charset="0"/>
              </a:rPr>
              <a:t>VMs</a:t>
            </a:r>
            <a:endParaRPr lang="es-ES" sz="1800" dirty="0" smtClean="0">
              <a:solidFill>
                <a:srgbClr val="FFFFCC"/>
              </a:solidFill>
              <a:latin typeface="Arial" pitchFamily="34" charset="0"/>
              <a:cs typeface="Arial" pitchFamily="34" charset="0"/>
            </a:endParaRPr>
          </a:p>
          <a:p>
            <a:pPr marL="582572" indent="-533379">
              <a:lnSpc>
                <a:spcPct val="100000"/>
              </a:lnSpc>
              <a:defRPr/>
            </a:pPr>
            <a:r>
              <a:rPr lang="es-ES" sz="1800" dirty="0" smtClean="0">
                <a:solidFill>
                  <a:srgbClr val="FFFFCC"/>
                </a:solidFill>
                <a:latin typeface="Arial" pitchFamily="34" charset="0"/>
                <a:cs typeface="Arial" pitchFamily="34" charset="0"/>
              </a:rPr>
              <a:t>Live </a:t>
            </a:r>
            <a:r>
              <a:rPr lang="es-ES" sz="1800" dirty="0" err="1" smtClean="0">
                <a:solidFill>
                  <a:srgbClr val="FFFFCC"/>
                </a:solidFill>
                <a:latin typeface="Arial" pitchFamily="34" charset="0"/>
                <a:cs typeface="Arial" pitchFamily="34" charset="0"/>
              </a:rPr>
              <a:t>Backup</a:t>
            </a:r>
            <a:r>
              <a:rPr lang="es-ES" sz="1800" dirty="0" smtClean="0">
                <a:solidFill>
                  <a:srgbClr val="FFFFCC"/>
                </a:solidFill>
                <a:latin typeface="Arial" pitchFamily="34" charset="0"/>
                <a:cs typeface="Arial" pitchFamily="34" charset="0"/>
              </a:rPr>
              <a:t>: Integración con </a:t>
            </a:r>
            <a:r>
              <a:rPr lang="es-ES" sz="1800" dirty="0" err="1" smtClean="0">
                <a:solidFill>
                  <a:srgbClr val="FFFFCC"/>
                </a:solidFill>
                <a:latin typeface="Arial" pitchFamily="34" charset="0"/>
                <a:cs typeface="Arial" pitchFamily="34" charset="0"/>
              </a:rPr>
              <a:t>Volume</a:t>
            </a:r>
            <a:r>
              <a:rPr lang="es-ES" sz="1800" dirty="0" smtClean="0">
                <a:solidFill>
                  <a:srgbClr val="FFFFCC"/>
                </a:solidFill>
                <a:latin typeface="Arial" pitchFamily="34" charset="0"/>
                <a:cs typeface="Arial" pitchFamily="34" charset="0"/>
              </a:rPr>
              <a:t> </a:t>
            </a:r>
            <a:r>
              <a:rPr lang="es-ES" sz="1800" dirty="0" err="1" smtClean="0">
                <a:solidFill>
                  <a:srgbClr val="FFFFCC"/>
                </a:solidFill>
                <a:latin typeface="Arial" pitchFamily="34" charset="0"/>
                <a:cs typeface="Arial" pitchFamily="34" charset="0"/>
              </a:rPr>
              <a:t>Shadow</a:t>
            </a:r>
            <a:r>
              <a:rPr lang="es-ES" sz="1800" dirty="0" smtClean="0">
                <a:solidFill>
                  <a:srgbClr val="FFFFCC"/>
                </a:solidFill>
                <a:latin typeface="Arial" pitchFamily="34" charset="0"/>
                <a:cs typeface="Arial" pitchFamily="34" charset="0"/>
              </a:rPr>
              <a:t> </a:t>
            </a:r>
            <a:r>
              <a:rPr lang="es-ES" sz="1800" dirty="0" err="1" smtClean="0">
                <a:solidFill>
                  <a:srgbClr val="FFFFCC"/>
                </a:solidFill>
                <a:latin typeface="Arial" pitchFamily="34" charset="0"/>
                <a:cs typeface="Arial" pitchFamily="34" charset="0"/>
              </a:rPr>
              <a:t>Service</a:t>
            </a:r>
            <a:endParaRPr lang="es-ES" sz="1800" dirty="0" smtClean="0">
              <a:solidFill>
                <a:srgbClr val="FFFFCC"/>
              </a:solidFill>
              <a:latin typeface="Arial" pitchFamily="34" charset="0"/>
              <a:cs typeface="Arial" pitchFamily="34" charset="0"/>
            </a:endParaRPr>
          </a:p>
          <a:p>
            <a:pPr marL="582572" indent="-533379">
              <a:lnSpc>
                <a:spcPct val="100000"/>
              </a:lnSpc>
              <a:defRPr/>
            </a:pPr>
            <a:r>
              <a:rPr lang="es-ES" sz="1800" dirty="0" smtClean="0">
                <a:solidFill>
                  <a:srgbClr val="FFFFCC"/>
                </a:solidFill>
                <a:latin typeface="Arial" pitchFamily="34" charset="0"/>
                <a:cs typeface="Arial" pitchFamily="34" charset="0"/>
              </a:rPr>
              <a:t>Estándar DMTF para interfaz de gestión por WMI</a:t>
            </a:r>
          </a:p>
          <a:p>
            <a:pPr marL="582572" indent="-533379">
              <a:lnSpc>
                <a:spcPct val="100000"/>
              </a:lnSpc>
              <a:defRPr/>
            </a:pPr>
            <a:r>
              <a:rPr lang="es-ES" sz="1800" dirty="0" smtClean="0">
                <a:solidFill>
                  <a:srgbClr val="FFFFCC"/>
                </a:solidFill>
                <a:latin typeface="Arial" pitchFamily="34" charset="0"/>
                <a:cs typeface="Arial" pitchFamily="34" charset="0"/>
              </a:rPr>
              <a:t>Posibilidad de sacar </a:t>
            </a:r>
            <a:r>
              <a:rPr lang="es-ES" sz="1800" dirty="0" err="1" smtClean="0">
                <a:solidFill>
                  <a:srgbClr val="FFFFCC"/>
                </a:solidFill>
                <a:latin typeface="Arial" pitchFamily="34" charset="0"/>
                <a:cs typeface="Arial" pitchFamily="34" charset="0"/>
              </a:rPr>
              <a:t>Snapshots</a:t>
            </a:r>
            <a:r>
              <a:rPr lang="es-ES" sz="1800" dirty="0" smtClean="0">
                <a:solidFill>
                  <a:srgbClr val="FFFFCC"/>
                </a:solidFill>
                <a:latin typeface="Arial" pitchFamily="34" charset="0"/>
                <a:cs typeface="Arial" pitchFamily="34" charset="0"/>
              </a:rPr>
              <a:t> de las máquinas virtuales</a:t>
            </a:r>
          </a:p>
          <a:p>
            <a:pPr marL="582572" indent="-533379">
              <a:lnSpc>
                <a:spcPct val="100000"/>
              </a:lnSpc>
              <a:defRPr/>
            </a:pPr>
            <a:r>
              <a:rPr lang="es-ES" sz="1800" dirty="0" smtClean="0">
                <a:solidFill>
                  <a:srgbClr val="FFFFCC"/>
                </a:solidFill>
                <a:latin typeface="Arial" pitchFamily="34" charset="0"/>
                <a:cs typeface="Arial" pitchFamily="34" charset="0"/>
              </a:rPr>
              <a:t>Control flexible de recursos</a:t>
            </a:r>
          </a:p>
          <a:p>
            <a:pPr marL="1100097" lvl="1" indent="-533379">
              <a:lnSpc>
                <a:spcPct val="100000"/>
              </a:lnSpc>
              <a:defRPr/>
            </a:pPr>
            <a:r>
              <a:rPr lang="es-ES" sz="1600" dirty="0" smtClean="0">
                <a:solidFill>
                  <a:srgbClr val="FFFFCC"/>
                </a:solidFill>
                <a:latin typeface="Arial" pitchFamily="34" charset="0"/>
                <a:cs typeface="Arial" pitchFamily="34" charset="0"/>
              </a:rPr>
              <a:t>Posibilidad de establecer niveles mínimos y máximos de los recursos de CPU y red.</a:t>
            </a:r>
          </a:p>
          <a:p>
            <a:pPr marL="582572" indent="-533379">
              <a:lnSpc>
                <a:spcPct val="100000"/>
              </a:lnSpc>
              <a:defRPr/>
            </a:pPr>
            <a:r>
              <a:rPr lang="es-ES" sz="1800" dirty="0" err="1" smtClean="0">
                <a:solidFill>
                  <a:srgbClr val="FFFFCC"/>
                </a:solidFill>
                <a:latin typeface="Arial" pitchFamily="34" charset="0"/>
                <a:cs typeface="Arial" pitchFamily="34" charset="0"/>
              </a:rPr>
              <a:t>Networking</a:t>
            </a:r>
            <a:r>
              <a:rPr lang="es-ES" sz="1800" dirty="0" smtClean="0">
                <a:solidFill>
                  <a:srgbClr val="FFFFCC"/>
                </a:solidFill>
                <a:latin typeface="Arial" pitchFamily="34" charset="0"/>
                <a:cs typeface="Arial" pitchFamily="34" charset="0"/>
              </a:rPr>
              <a:t> robusto: Soporte a NLB y VLAN</a:t>
            </a:r>
          </a:p>
          <a:p>
            <a:pPr marL="582572" indent="-533379">
              <a:lnSpc>
                <a:spcPct val="100000"/>
              </a:lnSpc>
              <a:defRPr/>
            </a:pPr>
            <a:r>
              <a:rPr lang="es-ES" sz="1800" dirty="0" smtClean="0">
                <a:solidFill>
                  <a:srgbClr val="FFFFCC"/>
                </a:solidFill>
                <a:latin typeface="Arial" pitchFamily="34" charset="0"/>
                <a:cs typeface="Arial" pitchFamily="34" charset="0"/>
              </a:rPr>
              <a:t>Manipulación Offline del virtual </a:t>
            </a:r>
            <a:r>
              <a:rPr lang="es-ES" sz="1800" dirty="0" err="1" smtClean="0">
                <a:solidFill>
                  <a:srgbClr val="FFFFCC"/>
                </a:solidFill>
                <a:latin typeface="Arial" pitchFamily="34" charset="0"/>
                <a:cs typeface="Arial" pitchFamily="34" charset="0"/>
              </a:rPr>
              <a:t>hard</a:t>
            </a:r>
            <a:r>
              <a:rPr lang="es-ES" sz="1800" dirty="0" smtClean="0">
                <a:solidFill>
                  <a:srgbClr val="FFFFCC"/>
                </a:solidFill>
                <a:latin typeface="Arial" pitchFamily="34" charset="0"/>
                <a:cs typeface="Arial" pitchFamily="34" charset="0"/>
              </a:rPr>
              <a:t> disk (.</a:t>
            </a:r>
            <a:r>
              <a:rPr lang="es-ES" sz="1800" dirty="0" err="1" smtClean="0">
                <a:solidFill>
                  <a:srgbClr val="FFFFCC"/>
                </a:solidFill>
                <a:latin typeface="Arial" pitchFamily="34" charset="0"/>
                <a:cs typeface="Arial" pitchFamily="34" charset="0"/>
              </a:rPr>
              <a:t>vhd</a:t>
            </a:r>
            <a:r>
              <a:rPr lang="es-ES" sz="1800" dirty="0" smtClean="0">
                <a:solidFill>
                  <a:srgbClr val="FFFFCC"/>
                </a:solidFill>
                <a:latin typeface="Arial" pitchFamily="34" charset="0"/>
                <a:cs typeface="Arial" pitchFamily="34" charset="0"/>
              </a:rPr>
              <a:t>)</a:t>
            </a:r>
          </a:p>
          <a:p>
            <a:pPr marL="582572" indent="-533379">
              <a:lnSpc>
                <a:spcPct val="100000"/>
              </a:lnSpc>
              <a:defRPr/>
            </a:pPr>
            <a:r>
              <a:rPr lang="es-ES" sz="1800" dirty="0" smtClean="0">
                <a:solidFill>
                  <a:srgbClr val="FFFFCC"/>
                </a:solidFill>
                <a:latin typeface="Arial" pitchFamily="34" charset="0"/>
                <a:cs typeface="Arial" pitchFamily="34" charset="0"/>
              </a:rPr>
              <a:t>Migración de </a:t>
            </a:r>
            <a:r>
              <a:rPr lang="es-ES" sz="1800" dirty="0" err="1" smtClean="0">
                <a:solidFill>
                  <a:srgbClr val="FFFFCC"/>
                </a:solidFill>
                <a:latin typeface="Arial" pitchFamily="34" charset="0"/>
                <a:cs typeface="Arial" pitchFamily="34" charset="0"/>
              </a:rPr>
              <a:t>VMs</a:t>
            </a:r>
            <a:r>
              <a:rPr lang="es-ES" sz="1800" dirty="0" smtClean="0">
                <a:solidFill>
                  <a:srgbClr val="FFFFCC"/>
                </a:solidFill>
                <a:latin typeface="Arial" pitchFamily="34" charset="0"/>
                <a:cs typeface="Arial" pitchFamily="34" charset="0"/>
              </a:rPr>
              <a:t> desde MS Virtual Server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5d.bmp"/>
          <p:cNvPicPr>
            <a:picLocks noChangeAspect="1"/>
          </p:cNvPicPr>
          <p:nvPr/>
        </p:nvPicPr>
        <p:blipFill>
          <a:blip r:embed="rId3"/>
          <a:stretch>
            <a:fillRect/>
          </a:stretch>
        </p:blipFill>
        <p:spPr>
          <a:xfrm>
            <a:off x="1928794" y="857232"/>
            <a:ext cx="5429288" cy="4085888"/>
          </a:xfrm>
          <a:prstGeom prst="rect">
            <a:avLst/>
          </a:prstGeom>
        </p:spPr>
      </p:pic>
      <p:sp>
        <p:nvSpPr>
          <p:cNvPr id="5" name="Title 4"/>
          <p:cNvSpPr>
            <a:spLocks noGrp="1"/>
          </p:cNvSpPr>
          <p:nvPr>
            <p:ph type="title"/>
          </p:nvPr>
        </p:nvSpPr>
        <p:spPr>
          <a:xfrm>
            <a:off x="142844" y="142852"/>
            <a:ext cx="8382000" cy="664797"/>
          </a:xfrm>
        </p:spPr>
        <p:txBody>
          <a:bodyPr/>
          <a:lstStyle/>
          <a:p>
            <a:r>
              <a:rPr lang="en-US" dirty="0" smtClean="0"/>
              <a:t>Hyper-V Networking</a:t>
            </a:r>
            <a:endParaRPr lang="en-US" dirty="0"/>
          </a:p>
        </p:txBody>
      </p:sp>
      <p:sp>
        <p:nvSpPr>
          <p:cNvPr id="6" name="Content Placeholder 5"/>
          <p:cNvSpPr>
            <a:spLocks noGrp="1"/>
          </p:cNvSpPr>
          <p:nvPr>
            <p:ph sz="half" idx="1"/>
          </p:nvPr>
        </p:nvSpPr>
        <p:spPr>
          <a:xfrm>
            <a:off x="381000" y="1071547"/>
            <a:ext cx="4833942" cy="2009781"/>
          </a:xfrm>
        </p:spPr>
        <p:txBody>
          <a:bodyPr/>
          <a:lstStyle/>
          <a:p>
            <a:r>
              <a:rPr lang="es-ES" sz="1800" dirty="0" smtClean="0">
                <a:solidFill>
                  <a:srgbClr val="FFFFCC"/>
                </a:solidFill>
                <a:latin typeface="Arial" pitchFamily="34" charset="0"/>
                <a:cs typeface="Arial" pitchFamily="34" charset="0"/>
              </a:rPr>
              <a:t>Partición Padre</a:t>
            </a:r>
          </a:p>
          <a:p>
            <a:pPr lvl="1"/>
            <a:r>
              <a:rPr lang="es-ES" sz="1600" dirty="0" smtClean="0">
                <a:solidFill>
                  <a:srgbClr val="FFFFCC"/>
                </a:solidFill>
                <a:latin typeface="Arial" pitchFamily="34" charset="0"/>
                <a:cs typeface="Arial" pitchFamily="34" charset="0"/>
              </a:rPr>
              <a:t>Redes Virtuales enlazadas a </a:t>
            </a:r>
            <a:r>
              <a:rPr lang="es-ES" sz="1600" dirty="0" err="1" smtClean="0">
                <a:solidFill>
                  <a:srgbClr val="FFFFCC"/>
                </a:solidFill>
                <a:latin typeface="Arial" pitchFamily="34" charset="0"/>
                <a:cs typeface="Arial" pitchFamily="34" charset="0"/>
              </a:rPr>
              <a:t>NICs</a:t>
            </a:r>
            <a:r>
              <a:rPr lang="es-ES" sz="1600" dirty="0" smtClean="0">
                <a:solidFill>
                  <a:srgbClr val="FFFFCC"/>
                </a:solidFill>
                <a:latin typeface="Arial" pitchFamily="34" charset="0"/>
                <a:cs typeface="Arial" pitchFamily="34" charset="0"/>
              </a:rPr>
              <a:t> físicas</a:t>
            </a:r>
          </a:p>
          <a:p>
            <a:pPr lvl="2"/>
            <a:r>
              <a:rPr lang="es-ES" sz="1200" dirty="0" smtClean="0">
                <a:solidFill>
                  <a:srgbClr val="FFFFCC"/>
                </a:solidFill>
                <a:latin typeface="Arial" pitchFamily="34" charset="0"/>
                <a:cs typeface="Arial" pitchFamily="34" charset="0"/>
              </a:rPr>
              <a:t>Externas – Limitadas por el número de </a:t>
            </a:r>
            <a:r>
              <a:rPr lang="es-ES" sz="1200" dirty="0" err="1" smtClean="0">
                <a:solidFill>
                  <a:srgbClr val="FFFFCC"/>
                </a:solidFill>
                <a:latin typeface="Arial" pitchFamily="34" charset="0"/>
                <a:cs typeface="Arial" pitchFamily="34" charset="0"/>
              </a:rPr>
              <a:t>NICs</a:t>
            </a:r>
            <a:endParaRPr lang="es-ES" sz="1200" dirty="0" smtClean="0">
              <a:solidFill>
                <a:srgbClr val="FFFFCC"/>
              </a:solidFill>
              <a:latin typeface="Arial" pitchFamily="34" charset="0"/>
              <a:cs typeface="Arial" pitchFamily="34" charset="0"/>
            </a:endParaRPr>
          </a:p>
          <a:p>
            <a:pPr lvl="2"/>
            <a:r>
              <a:rPr lang="es-ES" sz="1200" dirty="0" smtClean="0">
                <a:solidFill>
                  <a:srgbClr val="FFFFCC"/>
                </a:solidFill>
                <a:latin typeface="Arial" pitchFamily="34" charset="0"/>
                <a:cs typeface="Arial" pitchFamily="34" charset="0"/>
              </a:rPr>
              <a:t>Internas – Ilimitadas</a:t>
            </a:r>
          </a:p>
          <a:p>
            <a:pPr lvl="2"/>
            <a:r>
              <a:rPr lang="es-ES" sz="1200" dirty="0" smtClean="0">
                <a:solidFill>
                  <a:srgbClr val="FFFFCC"/>
                </a:solidFill>
                <a:latin typeface="Arial" pitchFamily="34" charset="0"/>
                <a:cs typeface="Arial" pitchFamily="34" charset="0"/>
              </a:rPr>
              <a:t>Privadas – Ilimitadas</a:t>
            </a:r>
          </a:p>
          <a:p>
            <a:pPr lvl="1"/>
            <a:r>
              <a:rPr lang="es-ES" sz="1600" dirty="0" smtClean="0">
                <a:solidFill>
                  <a:srgbClr val="FFFFCC"/>
                </a:solidFill>
                <a:latin typeface="Arial" pitchFamily="34" charset="0"/>
                <a:cs typeface="Arial" pitchFamily="34" charset="0"/>
              </a:rPr>
              <a:t>Solo </a:t>
            </a:r>
            <a:r>
              <a:rPr lang="es-ES" sz="1600" dirty="0" err="1" smtClean="0">
                <a:solidFill>
                  <a:srgbClr val="FFFFCC"/>
                </a:solidFill>
                <a:latin typeface="Arial" pitchFamily="34" charset="0"/>
                <a:cs typeface="Arial" pitchFamily="34" charset="0"/>
              </a:rPr>
              <a:t>NICs</a:t>
            </a:r>
            <a:r>
              <a:rPr lang="es-ES" sz="1600" dirty="0" smtClean="0">
                <a:solidFill>
                  <a:srgbClr val="FFFFCC"/>
                </a:solidFill>
                <a:latin typeface="Arial" pitchFamily="34" charset="0"/>
                <a:cs typeface="Arial" pitchFamily="34" charset="0"/>
              </a:rPr>
              <a:t> Ethernet (no </a:t>
            </a:r>
            <a:r>
              <a:rPr lang="es-ES" sz="1600" dirty="0" err="1" smtClean="0">
                <a:solidFill>
                  <a:srgbClr val="FFFFCC"/>
                </a:solidFill>
                <a:latin typeface="Arial" pitchFamily="34" charset="0"/>
                <a:cs typeface="Arial" pitchFamily="34" charset="0"/>
              </a:rPr>
              <a:t>Wireless</a:t>
            </a:r>
            <a:r>
              <a:rPr lang="es-ES" sz="1600" dirty="0" smtClean="0">
                <a:solidFill>
                  <a:srgbClr val="FFFFCC"/>
                </a:solidFill>
                <a:latin typeface="Arial" pitchFamily="34" charset="0"/>
                <a:cs typeface="Arial" pitchFamily="34" charset="0"/>
              </a:rPr>
              <a:t>)</a:t>
            </a:r>
          </a:p>
          <a:p>
            <a:pPr lvl="1"/>
            <a:r>
              <a:rPr lang="es-ES" sz="1600" dirty="0" smtClean="0">
                <a:solidFill>
                  <a:srgbClr val="FFFFCC"/>
                </a:solidFill>
                <a:latin typeface="Arial" pitchFamily="34" charset="0"/>
                <a:cs typeface="Arial" pitchFamily="34" charset="0"/>
              </a:rPr>
              <a:t>Soporta </a:t>
            </a:r>
            <a:r>
              <a:rPr lang="es-ES" sz="1600" dirty="0" err="1" smtClean="0">
                <a:solidFill>
                  <a:srgbClr val="FFFFCC"/>
                </a:solidFill>
                <a:latin typeface="Arial" pitchFamily="34" charset="0"/>
                <a:cs typeface="Arial" pitchFamily="34" charset="0"/>
              </a:rPr>
              <a:t>VLANs</a:t>
            </a:r>
            <a:endParaRPr lang="es-ES" sz="1600" dirty="0" smtClean="0">
              <a:solidFill>
                <a:srgbClr val="FFFFCC"/>
              </a:solidFill>
              <a:latin typeface="Arial" pitchFamily="34" charset="0"/>
              <a:cs typeface="Arial" pitchFamily="34" charset="0"/>
            </a:endParaRPr>
          </a:p>
          <a:p>
            <a:pPr lvl="2"/>
            <a:r>
              <a:rPr lang="es-ES" sz="1200" dirty="0" err="1" smtClean="0">
                <a:solidFill>
                  <a:srgbClr val="FFFFCC"/>
                </a:solidFill>
                <a:latin typeface="Arial" pitchFamily="34" charset="0"/>
                <a:cs typeface="Arial" pitchFamily="34" charset="0"/>
              </a:rPr>
              <a:t>Trunking</a:t>
            </a:r>
            <a:r>
              <a:rPr lang="es-ES" sz="1200" dirty="0" smtClean="0">
                <a:solidFill>
                  <a:srgbClr val="FFFFCC"/>
                </a:solidFill>
                <a:latin typeface="Arial" pitchFamily="34" charset="0"/>
                <a:cs typeface="Arial" pitchFamily="34" charset="0"/>
              </a:rPr>
              <a:t> (VTP </a:t>
            </a:r>
            <a:r>
              <a:rPr lang="es-ES" sz="1200" dirty="0" err="1" smtClean="0">
                <a:solidFill>
                  <a:srgbClr val="FFFFCC"/>
                </a:solidFill>
                <a:latin typeface="Arial" pitchFamily="34" charset="0"/>
                <a:cs typeface="Arial" pitchFamily="34" charset="0"/>
              </a:rPr>
              <a:t>Protocol</a:t>
            </a:r>
            <a:r>
              <a:rPr lang="es-ES" sz="1200" dirty="0" smtClean="0">
                <a:solidFill>
                  <a:srgbClr val="FFFFCC"/>
                </a:solidFill>
                <a:latin typeface="Arial" pitchFamily="34" charset="0"/>
                <a:cs typeface="Arial" pitchFamily="34" charset="0"/>
              </a:rPr>
              <a:t>)</a:t>
            </a:r>
          </a:p>
        </p:txBody>
      </p:sp>
      <p:sp>
        <p:nvSpPr>
          <p:cNvPr id="8" name="Content Placeholder 7"/>
          <p:cNvSpPr>
            <a:spLocks noGrp="1"/>
          </p:cNvSpPr>
          <p:nvPr>
            <p:ph sz="half" idx="2"/>
          </p:nvPr>
        </p:nvSpPr>
        <p:spPr>
          <a:xfrm>
            <a:off x="5286380" y="1071546"/>
            <a:ext cx="3567138" cy="2077492"/>
          </a:xfrm>
        </p:spPr>
        <p:txBody>
          <a:bodyPr/>
          <a:lstStyle/>
          <a:p>
            <a:r>
              <a:rPr lang="es-ES" sz="1800" dirty="0" smtClean="0">
                <a:solidFill>
                  <a:srgbClr val="FFFFCC"/>
                </a:solidFill>
                <a:latin typeface="Arial" pitchFamily="34" charset="0"/>
                <a:cs typeface="Arial" pitchFamily="34" charset="0"/>
              </a:rPr>
              <a:t>Máquina Virtual</a:t>
            </a:r>
          </a:p>
          <a:p>
            <a:pPr lvl="1"/>
            <a:r>
              <a:rPr lang="es-ES" sz="1600" dirty="0" smtClean="0">
                <a:solidFill>
                  <a:srgbClr val="FFFFCC"/>
                </a:solidFill>
                <a:latin typeface="Arial" pitchFamily="34" charset="0"/>
                <a:cs typeface="Arial" pitchFamily="34" charset="0"/>
              </a:rPr>
              <a:t>NIC Sintética</a:t>
            </a:r>
          </a:p>
          <a:p>
            <a:pPr lvl="1"/>
            <a:r>
              <a:rPr lang="es-ES" sz="1600" dirty="0" smtClean="0">
                <a:solidFill>
                  <a:srgbClr val="FFFFCC"/>
                </a:solidFill>
                <a:latin typeface="Arial" pitchFamily="34" charset="0"/>
                <a:cs typeface="Arial" pitchFamily="34" charset="0"/>
              </a:rPr>
              <a:t>NIC </a:t>
            </a:r>
            <a:r>
              <a:rPr lang="es-ES" sz="1600" dirty="0" err="1" smtClean="0">
                <a:solidFill>
                  <a:srgbClr val="FFFFCC"/>
                </a:solidFill>
                <a:latin typeface="Arial" pitchFamily="34" charset="0"/>
                <a:cs typeface="Arial" pitchFamily="34" charset="0"/>
              </a:rPr>
              <a:t>Legacy</a:t>
            </a:r>
            <a:r>
              <a:rPr lang="es-ES" sz="1600" dirty="0" smtClean="0">
                <a:solidFill>
                  <a:srgbClr val="FFFFCC"/>
                </a:solidFill>
                <a:latin typeface="Arial" pitchFamily="34" charset="0"/>
                <a:cs typeface="Arial" pitchFamily="34" charset="0"/>
              </a:rPr>
              <a:t> (Intel 21140)</a:t>
            </a:r>
          </a:p>
          <a:p>
            <a:pPr lvl="1"/>
            <a:r>
              <a:rPr lang="es-ES" sz="1600" dirty="0" smtClean="0">
                <a:solidFill>
                  <a:srgbClr val="FFFFCC"/>
                </a:solidFill>
                <a:latin typeface="Arial" pitchFamily="34" charset="0"/>
                <a:cs typeface="Arial" pitchFamily="34" charset="0"/>
              </a:rPr>
              <a:t>12 </a:t>
            </a:r>
            <a:r>
              <a:rPr lang="es-ES" sz="1600" dirty="0" err="1" smtClean="0">
                <a:solidFill>
                  <a:srgbClr val="FFFFCC"/>
                </a:solidFill>
                <a:latin typeface="Arial" pitchFamily="34" charset="0"/>
                <a:cs typeface="Arial" pitchFamily="34" charset="0"/>
              </a:rPr>
              <a:t>NICs</a:t>
            </a:r>
            <a:r>
              <a:rPr lang="es-ES" sz="1600" dirty="0" smtClean="0">
                <a:solidFill>
                  <a:srgbClr val="FFFFCC"/>
                </a:solidFill>
                <a:latin typeface="Arial" pitchFamily="34" charset="0"/>
                <a:cs typeface="Arial" pitchFamily="34" charset="0"/>
              </a:rPr>
              <a:t> por VM</a:t>
            </a:r>
          </a:p>
          <a:p>
            <a:pPr lvl="2"/>
            <a:r>
              <a:rPr lang="es-ES" sz="1200" dirty="0" smtClean="0">
                <a:solidFill>
                  <a:srgbClr val="FFFFCC"/>
                </a:solidFill>
                <a:latin typeface="Arial" pitchFamily="34" charset="0"/>
                <a:cs typeface="Arial" pitchFamily="34" charset="0"/>
              </a:rPr>
              <a:t>8 sintéticas</a:t>
            </a:r>
          </a:p>
          <a:p>
            <a:pPr lvl="2"/>
            <a:r>
              <a:rPr lang="es-ES" sz="1200" dirty="0" smtClean="0">
                <a:solidFill>
                  <a:srgbClr val="FFFFCC"/>
                </a:solidFill>
                <a:latin typeface="Arial" pitchFamily="34" charset="0"/>
                <a:cs typeface="Arial" pitchFamily="34" charset="0"/>
              </a:rPr>
              <a:t>4 </a:t>
            </a:r>
            <a:r>
              <a:rPr lang="es-ES" sz="1200" dirty="0" err="1" smtClean="0">
                <a:solidFill>
                  <a:srgbClr val="FFFFCC"/>
                </a:solidFill>
                <a:latin typeface="Arial" pitchFamily="34" charset="0"/>
                <a:cs typeface="Arial" pitchFamily="34" charset="0"/>
              </a:rPr>
              <a:t>legacy</a:t>
            </a:r>
            <a:endParaRPr lang="es-ES" sz="1200" dirty="0" smtClean="0">
              <a:solidFill>
                <a:srgbClr val="FFFFCC"/>
              </a:solidFill>
              <a:latin typeface="Arial" pitchFamily="34" charset="0"/>
              <a:cs typeface="Arial" pitchFamily="34" charset="0"/>
            </a:endParaRPr>
          </a:p>
          <a:p>
            <a:pPr lvl="1"/>
            <a:r>
              <a:rPr lang="es-ES" sz="1600" dirty="0" smtClean="0">
                <a:solidFill>
                  <a:srgbClr val="FFFFCC"/>
                </a:solidFill>
                <a:latin typeface="Arial" pitchFamily="34" charset="0"/>
                <a:cs typeface="Arial" pitchFamily="34" charset="0"/>
              </a:rPr>
              <a:t>Hasta 10Gb/s</a:t>
            </a:r>
          </a:p>
          <a:p>
            <a:pPr lvl="1"/>
            <a:r>
              <a:rPr lang="es-ES" sz="1600" dirty="0" smtClean="0">
                <a:solidFill>
                  <a:srgbClr val="FFFFCC"/>
                </a:solidFill>
                <a:latin typeface="Arial" pitchFamily="34" charset="0"/>
                <a:cs typeface="Arial" pitchFamily="34" charset="0"/>
              </a:rPr>
              <a:t>Soporta </a:t>
            </a:r>
            <a:r>
              <a:rPr lang="es-ES" sz="1600" dirty="0" err="1" smtClean="0">
                <a:solidFill>
                  <a:srgbClr val="FFFFCC"/>
                </a:solidFill>
                <a:latin typeface="Arial" pitchFamily="34" charset="0"/>
                <a:cs typeface="Arial" pitchFamily="34" charset="0"/>
              </a:rPr>
              <a:t>VLANs</a:t>
            </a:r>
            <a:endParaRPr lang="es-ES" sz="1600" dirty="0" smtClean="0">
              <a:solidFill>
                <a:srgbClr val="FFFFCC"/>
              </a:solidFill>
              <a:latin typeface="Arial" pitchFamily="34" charset="0"/>
              <a:cs typeface="Arial" pitchFamily="34" charset="0"/>
            </a:endParaRPr>
          </a:p>
        </p:txBody>
      </p:sp>
      <p:pic>
        <p:nvPicPr>
          <p:cNvPr id="174082" name="Picture 2" descr="http://blogs.msdn.com/blogfiles/virtual_pc_guy/WindowsLiveWriter/UnderstandingNetworkingwithHyperV_14CA2/netpic1_2.png"/>
          <p:cNvPicPr>
            <a:picLocks noChangeAspect="1" noChangeArrowheads="1"/>
          </p:cNvPicPr>
          <p:nvPr/>
        </p:nvPicPr>
        <p:blipFill>
          <a:blip r:embed="rId4"/>
          <a:srcRect/>
          <a:stretch>
            <a:fillRect/>
          </a:stretch>
        </p:blipFill>
        <p:spPr bwMode="auto">
          <a:xfrm>
            <a:off x="1071538" y="3357561"/>
            <a:ext cx="2559548" cy="3182815"/>
          </a:xfrm>
          <a:prstGeom prst="rect">
            <a:avLst/>
          </a:prstGeom>
          <a:noFill/>
        </p:spPr>
      </p:pic>
      <p:pic>
        <p:nvPicPr>
          <p:cNvPr id="174084" name="Picture 4" descr="http://blogs.msdn.com/blogfiles/virtual_pc_guy/WindowsLiveWriter/UnderstandingNetworkingwithHyperV_14CA2/netpic2_2.png"/>
          <p:cNvPicPr>
            <a:picLocks noChangeAspect="1" noChangeArrowheads="1"/>
          </p:cNvPicPr>
          <p:nvPr/>
        </p:nvPicPr>
        <p:blipFill>
          <a:blip r:embed="rId5"/>
          <a:srcRect/>
          <a:stretch>
            <a:fillRect/>
          </a:stretch>
        </p:blipFill>
        <p:spPr bwMode="auto">
          <a:xfrm>
            <a:off x="3812045" y="3357561"/>
            <a:ext cx="4403293" cy="3182815"/>
          </a:xfrm>
          <a:prstGeom prst="rect">
            <a:avLst/>
          </a:prstGeom>
          <a:noFill/>
        </p:spPr>
      </p:pic>
      <p:sp>
        <p:nvSpPr>
          <p:cNvPr id="7" name="Content Placeholder 5"/>
          <p:cNvSpPr txBox="1">
            <a:spLocks/>
          </p:cNvSpPr>
          <p:nvPr/>
        </p:nvSpPr>
        <p:spPr>
          <a:xfrm>
            <a:off x="1000100" y="6592687"/>
            <a:ext cx="2714644" cy="166199"/>
          </a:xfrm>
          <a:prstGeom prst="rect">
            <a:avLst/>
          </a:prstGeom>
        </p:spPr>
        <p:txBody>
          <a:bodyPr vert="horz" wrap="square" lIns="0" tIns="0" rIns="0" bIns="0" rtlCol="0">
            <a:spAutoFit/>
          </a:bodyPr>
          <a:lstStyle/>
          <a:p>
            <a:pPr marL="39422" indent="-288384" algn="ctr">
              <a:lnSpc>
                <a:spcPct val="90000"/>
              </a:lnSpc>
              <a:spcBef>
                <a:spcPct val="20000"/>
              </a:spcBef>
              <a:buSzPct val="80000"/>
            </a:pPr>
            <a:r>
              <a:rPr kumimoji="0" lang="es-ES" sz="1200" b="0" i="0" u="none" strike="noStrike" kern="1200" cap="none" spc="0" normalizeH="0" baseline="0" noProof="0" dirty="0" smtClean="0">
                <a:ln>
                  <a:noFill/>
                </a:ln>
                <a:solidFill>
                  <a:srgbClr val="FFFFCC"/>
                </a:solidFill>
                <a:effectLst/>
                <a:uLnTx/>
                <a:uFillTx/>
                <a:latin typeface="Arial" pitchFamily="34" charset="0"/>
                <a:cs typeface="Arial" pitchFamily="34" charset="0"/>
              </a:rPr>
              <a:t>NIC</a:t>
            </a:r>
            <a:r>
              <a:rPr kumimoji="0" lang="es-ES" sz="1200" b="0" i="0" u="none" strike="noStrike" kern="1200" cap="none" spc="0" normalizeH="0" noProof="0" dirty="0" smtClean="0">
                <a:ln>
                  <a:noFill/>
                </a:ln>
                <a:solidFill>
                  <a:srgbClr val="FFFFCC"/>
                </a:solidFill>
                <a:effectLst/>
                <a:uLnTx/>
                <a:uFillTx/>
                <a:latin typeface="Arial" pitchFamily="34" charset="0"/>
                <a:cs typeface="Arial" pitchFamily="34" charset="0"/>
              </a:rPr>
              <a:t> dedicada (Gestión)</a:t>
            </a:r>
            <a:endParaRPr kumimoji="0" lang="es-ES" sz="1200" b="0" i="0" u="none" strike="noStrike" kern="1200" cap="none" spc="0" normalizeH="0" baseline="0" noProof="0" dirty="0" smtClean="0">
              <a:ln>
                <a:noFill/>
              </a:ln>
              <a:solidFill>
                <a:srgbClr val="FFFFCC"/>
              </a:solidFill>
              <a:effectLst/>
              <a:uLnTx/>
              <a:uFillTx/>
              <a:latin typeface="Arial" pitchFamily="34" charset="0"/>
              <a:cs typeface="Arial" pitchFamily="34" charset="0"/>
            </a:endParaRPr>
          </a:p>
        </p:txBody>
      </p:sp>
      <p:sp>
        <p:nvSpPr>
          <p:cNvPr id="9" name="Content Placeholder 5"/>
          <p:cNvSpPr txBox="1">
            <a:spLocks/>
          </p:cNvSpPr>
          <p:nvPr/>
        </p:nvSpPr>
        <p:spPr>
          <a:xfrm>
            <a:off x="3786182" y="6572273"/>
            <a:ext cx="4500594" cy="166199"/>
          </a:xfrm>
          <a:prstGeom prst="rect">
            <a:avLst/>
          </a:prstGeom>
        </p:spPr>
        <p:txBody>
          <a:bodyPr vert="horz" wrap="square" lIns="0" tIns="0" rIns="0" bIns="0" rtlCol="0">
            <a:spAutoFit/>
          </a:bodyPr>
          <a:lstStyle/>
          <a:p>
            <a:pPr marL="39422" indent="-288384" algn="ctr">
              <a:lnSpc>
                <a:spcPct val="90000"/>
              </a:lnSpc>
              <a:spcBef>
                <a:spcPct val="20000"/>
              </a:spcBef>
              <a:buSzPct val="80000"/>
            </a:pPr>
            <a:r>
              <a:rPr kumimoji="0" lang="es-ES" sz="1200" b="0" i="0" u="none" strike="noStrike" kern="1200" cap="none" spc="0" normalizeH="0" baseline="0" noProof="0" dirty="0" smtClean="0">
                <a:ln>
                  <a:noFill/>
                </a:ln>
                <a:solidFill>
                  <a:srgbClr val="FFFFCC"/>
                </a:solidFill>
                <a:effectLst/>
                <a:uLnTx/>
                <a:uFillTx/>
                <a:latin typeface="Arial" pitchFamily="34" charset="0"/>
                <a:cs typeface="Arial" pitchFamily="34" charset="0"/>
              </a:rPr>
              <a:t>NIC</a:t>
            </a:r>
            <a:r>
              <a:rPr kumimoji="0" lang="es-ES" sz="1200" b="0" i="0" u="none" strike="noStrike" kern="1200" cap="none" spc="0" normalizeH="0" noProof="0" dirty="0" smtClean="0">
                <a:ln>
                  <a:noFill/>
                </a:ln>
                <a:solidFill>
                  <a:srgbClr val="FFFFCC"/>
                </a:solidFill>
                <a:effectLst/>
                <a:uLnTx/>
                <a:uFillTx/>
                <a:latin typeface="Arial" pitchFamily="34" charset="0"/>
                <a:cs typeface="Arial" pitchFamily="34" charset="0"/>
              </a:rPr>
              <a:t> enlazada a </a:t>
            </a:r>
            <a:r>
              <a:rPr kumimoji="0" lang="es-ES" sz="1200" b="0" i="0" u="none" strike="noStrike" kern="1200" cap="none" spc="0" normalizeH="0" noProof="0" dirty="0" err="1" smtClean="0">
                <a:ln>
                  <a:noFill/>
                </a:ln>
                <a:solidFill>
                  <a:srgbClr val="FFFFCC"/>
                </a:solidFill>
                <a:effectLst/>
                <a:uLnTx/>
                <a:uFillTx/>
                <a:latin typeface="Arial" pitchFamily="34" charset="0"/>
                <a:cs typeface="Arial" pitchFamily="34" charset="0"/>
              </a:rPr>
              <a:t>Hyper</a:t>
            </a:r>
            <a:r>
              <a:rPr kumimoji="0" lang="es-ES" sz="1200" b="0" i="0" u="none" strike="noStrike" kern="1200" cap="none" spc="0" normalizeH="0" noProof="0" dirty="0" smtClean="0">
                <a:ln>
                  <a:noFill/>
                </a:ln>
                <a:solidFill>
                  <a:srgbClr val="FFFFCC"/>
                </a:solidFill>
                <a:effectLst/>
                <a:uLnTx/>
                <a:uFillTx/>
                <a:latin typeface="Arial" pitchFamily="34" charset="0"/>
                <a:cs typeface="Arial" pitchFamily="34" charset="0"/>
              </a:rPr>
              <a:t>-V</a:t>
            </a:r>
            <a:endParaRPr kumimoji="0" lang="es-ES" sz="1200" b="0" i="0" u="none" strike="noStrike" kern="1200" cap="none" spc="0" normalizeH="0" baseline="0" noProof="0" dirty="0" smtClean="0">
              <a:ln>
                <a:noFill/>
              </a:ln>
              <a:solidFill>
                <a:srgbClr val="FFFFCC"/>
              </a:solidFill>
              <a:effectLst/>
              <a:uLnTx/>
              <a:uFillTx/>
              <a:latin typeface="Arial" pitchFamily="34" charset="0"/>
              <a:cs typeface="Arial" pitchFamily="34" charset="0"/>
            </a:endParaRPr>
          </a:p>
        </p:txBody>
      </p:sp>
      <p:pic>
        <p:nvPicPr>
          <p:cNvPr id="174085" name="Picture 5"/>
          <p:cNvPicPr>
            <a:picLocks noChangeAspect="1" noChangeArrowheads="1"/>
          </p:cNvPicPr>
          <p:nvPr/>
        </p:nvPicPr>
        <p:blipFill>
          <a:blip r:embed="rId6"/>
          <a:srcRect/>
          <a:stretch>
            <a:fillRect/>
          </a:stretch>
        </p:blipFill>
        <p:spPr bwMode="auto">
          <a:xfrm>
            <a:off x="1285852" y="3643314"/>
            <a:ext cx="2047374" cy="2571769"/>
          </a:xfrm>
          <a:prstGeom prst="rect">
            <a:avLst/>
          </a:prstGeom>
          <a:noFill/>
          <a:ln w="9525">
            <a:noFill/>
            <a:miter lim="800000"/>
            <a:headEnd/>
            <a:tailEnd/>
          </a:ln>
          <a:effectLst/>
        </p:spPr>
      </p:pic>
      <p:pic>
        <p:nvPicPr>
          <p:cNvPr id="174086" name="Picture 6"/>
          <p:cNvPicPr>
            <a:picLocks noChangeAspect="1" noChangeArrowheads="1"/>
          </p:cNvPicPr>
          <p:nvPr/>
        </p:nvPicPr>
        <p:blipFill>
          <a:blip r:embed="rId7"/>
          <a:srcRect/>
          <a:stretch>
            <a:fillRect/>
          </a:stretch>
        </p:blipFill>
        <p:spPr bwMode="auto">
          <a:xfrm>
            <a:off x="3919091" y="3643314"/>
            <a:ext cx="2081669" cy="2606226"/>
          </a:xfrm>
          <a:prstGeom prst="rect">
            <a:avLst/>
          </a:prstGeom>
          <a:noFill/>
          <a:ln w="9525">
            <a:noFill/>
            <a:miter lim="800000"/>
            <a:headEnd/>
            <a:tailEnd/>
          </a:ln>
          <a:effectLst/>
        </p:spPr>
      </p:pic>
      <p:pic>
        <p:nvPicPr>
          <p:cNvPr id="174087" name="Picture 7"/>
          <p:cNvPicPr>
            <a:picLocks noChangeAspect="1" noChangeArrowheads="1"/>
          </p:cNvPicPr>
          <p:nvPr/>
        </p:nvPicPr>
        <p:blipFill>
          <a:blip r:embed="rId8"/>
          <a:srcRect/>
          <a:stretch>
            <a:fillRect/>
          </a:stretch>
        </p:blipFill>
        <p:spPr bwMode="auto">
          <a:xfrm>
            <a:off x="6062686" y="3643314"/>
            <a:ext cx="2081214" cy="260565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0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r>
              <a:rPr lang="es-ES" dirty="0" smtClean="0"/>
              <a:t>Creación y uso de Máquinas Virtuales en </a:t>
            </a:r>
            <a:r>
              <a:rPr lang="es-ES" dirty="0" err="1" smtClean="0"/>
              <a:t>Hyper</a:t>
            </a:r>
            <a:r>
              <a:rPr lang="es-ES" dirty="0" smtClean="0"/>
              <a:t>-V</a:t>
            </a:r>
          </a:p>
          <a:p>
            <a:r>
              <a:rPr lang="es-ES" sz="2800" dirty="0" smtClean="0"/>
              <a:t>	- Creación de </a:t>
            </a:r>
            <a:r>
              <a:rPr lang="es-ES" sz="2800" dirty="0" err="1" smtClean="0"/>
              <a:t>VMs</a:t>
            </a:r>
            <a:endParaRPr lang="es-ES" sz="2800" dirty="0" smtClean="0"/>
          </a:p>
          <a:p>
            <a:r>
              <a:rPr lang="es-ES" sz="2800" dirty="0" smtClean="0"/>
              <a:t>	- Creación de los diferentes tipos de discos</a:t>
            </a:r>
          </a:p>
          <a:p>
            <a:r>
              <a:rPr lang="es-ES" sz="2800" dirty="0" smtClean="0"/>
              <a:t>	- Uso de la consola de </a:t>
            </a:r>
            <a:r>
              <a:rPr lang="es-ES" sz="2800" dirty="0" err="1" smtClean="0"/>
              <a:t>Hyper</a:t>
            </a:r>
            <a:r>
              <a:rPr lang="es-ES" sz="2800" dirty="0" smtClean="0"/>
              <a:t>-V</a:t>
            </a:r>
          </a:p>
          <a:p>
            <a:r>
              <a:rPr lang="es-ES" sz="2800" dirty="0" smtClean="0"/>
              <a:t>	- Uso del cliente RDC</a:t>
            </a:r>
          </a:p>
          <a:p>
            <a:r>
              <a:rPr lang="es-ES" sz="2800" dirty="0" smtClean="0"/>
              <a:t>	- </a:t>
            </a:r>
            <a:r>
              <a:rPr lang="es-ES" sz="2800" dirty="0" err="1" smtClean="0"/>
              <a:t>Snapshots</a:t>
            </a:r>
            <a:endParaRPr lang="es-ES" sz="2800" dirty="0" smtClean="0"/>
          </a:p>
          <a:p>
            <a:r>
              <a:rPr lang="es-ES" sz="2800" dirty="0" smtClean="0"/>
              <a:t>	- Configuración de red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30188"/>
            <a:ext cx="8382000" cy="1107996"/>
          </a:xfrm>
        </p:spPr>
        <p:txBody>
          <a:bodyPr/>
          <a:lstStyle/>
          <a:p>
            <a:r>
              <a:rPr lang="es-ES" dirty="0" smtClean="0"/>
              <a:t>Alta disponibilidad</a:t>
            </a:r>
            <a:br>
              <a:rPr lang="es-ES" dirty="0" smtClean="0"/>
            </a:br>
            <a:r>
              <a:rPr lang="es-ES" sz="3200" dirty="0" smtClean="0">
                <a:solidFill>
                  <a:srgbClr val="FFC000"/>
                </a:solidFill>
              </a:rPr>
              <a:t>Quick </a:t>
            </a:r>
            <a:r>
              <a:rPr lang="es-ES" sz="3200" dirty="0" err="1" smtClean="0">
                <a:solidFill>
                  <a:srgbClr val="FFC000"/>
                </a:solidFill>
              </a:rPr>
              <a:t>Migration</a:t>
            </a:r>
            <a:endParaRPr lang="es-ES" dirty="0">
              <a:solidFill>
                <a:srgbClr val="FFC000"/>
              </a:solidFill>
            </a:endParaRPr>
          </a:p>
        </p:txBody>
      </p:sp>
      <p:sp>
        <p:nvSpPr>
          <p:cNvPr id="4" name="Content Placeholder 3"/>
          <p:cNvSpPr>
            <a:spLocks noGrp="1"/>
          </p:cNvSpPr>
          <p:nvPr>
            <p:ph sz="half" idx="1"/>
          </p:nvPr>
        </p:nvSpPr>
        <p:spPr>
          <a:xfrm>
            <a:off x="285720" y="1967427"/>
            <a:ext cx="4500594" cy="4364272"/>
          </a:xfrm>
        </p:spPr>
        <p:txBody>
          <a:bodyPr/>
          <a:lstStyle/>
          <a:p>
            <a:r>
              <a:rPr lang="es-ES" sz="2000" dirty="0" smtClean="0">
                <a:latin typeface="Arial" pitchFamily="34" charset="0"/>
                <a:cs typeface="Arial" pitchFamily="34" charset="0"/>
              </a:rPr>
              <a:t>Funcionamiento</a:t>
            </a:r>
          </a:p>
          <a:p>
            <a:pPr lvl="1"/>
            <a:r>
              <a:rPr lang="es-ES" sz="1600" dirty="0" err="1" smtClean="0">
                <a:latin typeface="Arial" pitchFamily="34" charset="0"/>
                <a:cs typeface="Arial" pitchFamily="34" charset="0"/>
              </a:rPr>
              <a:t>Save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state</a:t>
            </a:r>
            <a:r>
              <a:rPr lang="es-ES" sz="1600" dirty="0" smtClean="0">
                <a:latin typeface="Arial" pitchFamily="34" charset="0"/>
                <a:cs typeface="Arial" pitchFamily="34" charset="0"/>
              </a:rPr>
              <a:t>: Salva el estado de la Máquina Virtual</a:t>
            </a:r>
          </a:p>
          <a:p>
            <a:pPr lvl="1"/>
            <a:r>
              <a:rPr lang="es-ES" sz="1600" dirty="0" smtClean="0">
                <a:latin typeface="Arial" pitchFamily="34" charset="0"/>
                <a:cs typeface="Arial" pitchFamily="34" charset="0"/>
              </a:rPr>
              <a:t>Mover la máquina virtual: Mueve la conexión del almacenamiento al host destino</a:t>
            </a:r>
          </a:p>
          <a:p>
            <a:pPr lvl="1"/>
            <a:r>
              <a:rPr lang="es-ES" sz="1600" dirty="0" smtClean="0">
                <a:latin typeface="Arial" pitchFamily="34" charset="0"/>
                <a:cs typeface="Arial" pitchFamily="34" charset="0"/>
              </a:rPr>
              <a:t>Restaurar el estado y continuar la ejecución</a:t>
            </a:r>
          </a:p>
          <a:p>
            <a:r>
              <a:rPr lang="es-ES" sz="2000" dirty="0" smtClean="0">
                <a:latin typeface="Arial" pitchFamily="34" charset="0"/>
                <a:cs typeface="Arial" pitchFamily="34" charset="0"/>
              </a:rPr>
              <a:t>No comparable ni a Live </a:t>
            </a:r>
            <a:r>
              <a:rPr lang="es-ES" sz="2000" dirty="0" err="1" smtClean="0">
                <a:latin typeface="Arial" pitchFamily="34" charset="0"/>
                <a:cs typeface="Arial" pitchFamily="34" charset="0"/>
              </a:rPr>
              <a:t>Migration</a:t>
            </a:r>
            <a:r>
              <a:rPr lang="es-ES" sz="2000" dirty="0" smtClean="0">
                <a:latin typeface="Arial" pitchFamily="34" charset="0"/>
                <a:cs typeface="Arial" pitchFamily="34" charset="0"/>
              </a:rPr>
              <a:t> ni a </a:t>
            </a:r>
            <a:r>
              <a:rPr lang="es-ES" sz="2000" dirty="0" err="1" smtClean="0">
                <a:latin typeface="Arial" pitchFamily="34" charset="0"/>
                <a:cs typeface="Arial" pitchFamily="34" charset="0"/>
              </a:rPr>
              <a:t>Vmotion</a:t>
            </a:r>
            <a:endParaRPr lang="es-ES" sz="2000" dirty="0" smtClean="0">
              <a:latin typeface="Arial" pitchFamily="34" charset="0"/>
              <a:cs typeface="Arial" pitchFamily="34" charset="0"/>
            </a:endParaRPr>
          </a:p>
          <a:p>
            <a:pPr lvl="1"/>
            <a:r>
              <a:rPr lang="es-ES" sz="1600" dirty="0" smtClean="0">
                <a:latin typeface="Arial" pitchFamily="34" charset="0"/>
                <a:cs typeface="Arial" pitchFamily="34" charset="0"/>
              </a:rPr>
              <a:t>En todos los casos, si falla el host físico, las </a:t>
            </a:r>
            <a:r>
              <a:rPr lang="es-ES" sz="1600" dirty="0" err="1" smtClean="0">
                <a:latin typeface="Arial" pitchFamily="34" charset="0"/>
                <a:cs typeface="Arial" pitchFamily="34" charset="0"/>
              </a:rPr>
              <a:t>VMs</a:t>
            </a:r>
            <a:r>
              <a:rPr lang="es-ES" sz="1600" dirty="0" smtClean="0">
                <a:latin typeface="Arial" pitchFamily="34" charset="0"/>
                <a:cs typeface="Arial" pitchFamily="34" charset="0"/>
              </a:rPr>
              <a:t> se reiniciarán de nuevo automáticamente en el otro nodo</a:t>
            </a:r>
          </a:p>
        </p:txBody>
      </p:sp>
      <p:grpSp>
        <p:nvGrpSpPr>
          <p:cNvPr id="2" name="Group 18"/>
          <p:cNvGrpSpPr/>
          <p:nvPr/>
        </p:nvGrpSpPr>
        <p:grpSpPr>
          <a:xfrm>
            <a:off x="5305678" y="1828800"/>
            <a:ext cx="3200400" cy="1102540"/>
            <a:chOff x="4792508" y="1793060"/>
            <a:chExt cx="3200400" cy="1102540"/>
          </a:xfrm>
        </p:grpSpPr>
        <p:sp>
          <p:nvSpPr>
            <p:cNvPr id="17" name="Oval 16"/>
            <p:cNvSpPr/>
            <p:nvPr/>
          </p:nvSpPr>
          <p:spPr bwMode="auto">
            <a:xfrm>
              <a:off x="4792508" y="2133600"/>
              <a:ext cx="3200400" cy="762000"/>
            </a:xfrm>
            <a:prstGeom prst="ellipse">
              <a:avLst/>
            </a:prstGeom>
            <a:noFill/>
            <a:ln>
              <a:headEnd type="none" w="med" len="med"/>
              <a:tailEnd type="none" w="med" len="med"/>
            </a:ln>
            <a:effectLst>
              <a:glow rad="70000">
                <a:schemeClr val="accent2">
                  <a:tint val="30000"/>
                  <a:shade val="95000"/>
                  <a:satMod val="300000"/>
                  <a:alpha val="50000"/>
                </a:schemeClr>
              </a:glow>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s-ES" sz="2900" smtClean="0">
                <a:solidFill>
                  <a:srgbClr val="FFFFCC"/>
                </a:solidFill>
                <a:effectLst>
                  <a:outerShdw blurRad="38100" dist="38100" dir="2700000" algn="tl">
                    <a:srgbClr val="000000">
                      <a:alpha val="43137"/>
                    </a:srgbClr>
                  </a:outerShdw>
                </a:effectLst>
                <a:latin typeface="Segoe" pitchFamily="34" charset="0"/>
              </a:endParaRPr>
            </a:p>
          </p:txBody>
        </p:sp>
        <p:graphicFrame>
          <p:nvGraphicFramePr>
            <p:cNvPr id="12" name="Object 6"/>
            <p:cNvGraphicFramePr>
              <a:graphicFrameLocks noChangeAspect="1"/>
            </p:cNvGraphicFramePr>
            <p:nvPr/>
          </p:nvGraphicFramePr>
          <p:xfrm>
            <a:off x="5791200" y="1793060"/>
            <a:ext cx="1189593" cy="798025"/>
          </p:xfrm>
          <a:graphic>
            <a:graphicData uri="http://schemas.openxmlformats.org/presentationml/2006/ole">
              <p:oleObj spid="_x0000_s2050" name="Visio" r:id="rId4" imgW="981168" imgH="1246372" progId="">
                <p:embed/>
              </p:oleObj>
            </a:graphicData>
          </a:graphic>
        </p:graphicFrame>
      </p:grpSp>
      <p:sp>
        <p:nvSpPr>
          <p:cNvPr id="15" name="TextBox 14"/>
          <p:cNvSpPr txBox="1"/>
          <p:nvPr/>
        </p:nvSpPr>
        <p:spPr>
          <a:xfrm>
            <a:off x="5305679" y="5213624"/>
            <a:ext cx="2561058" cy="359069"/>
          </a:xfrm>
          <a:prstGeom prst="rect">
            <a:avLst/>
          </a:prstGeom>
          <a:noFill/>
        </p:spPr>
        <p:txBody>
          <a:bodyPr wrap="none" lIns="76194" tIns="38097" rIns="76194" bIns="38097" rtlCol="0">
            <a:spAutoFit/>
          </a:bodyPr>
          <a:lstStyle/>
          <a:p>
            <a:pPr algn="ctr"/>
            <a:r>
              <a:rPr lang="es-ES" b="1" smtClean="0">
                <a:solidFill>
                  <a:srgbClr val="FFFFCC"/>
                </a:solidFill>
                <a:effectLst>
                  <a:outerShdw blurRad="38100" dist="38100" dir="2700000" algn="tl">
                    <a:srgbClr val="000000">
                      <a:alpha val="43137"/>
                    </a:srgbClr>
                  </a:outerShdw>
                </a:effectLst>
                <a:latin typeface="Segoe" pitchFamily="34" charset="0"/>
              </a:rPr>
              <a:t>Network Connectivity</a:t>
            </a:r>
          </a:p>
        </p:txBody>
      </p:sp>
      <p:sp>
        <p:nvSpPr>
          <p:cNvPr id="16" name="TextBox 15"/>
          <p:cNvSpPr txBox="1"/>
          <p:nvPr/>
        </p:nvSpPr>
        <p:spPr>
          <a:xfrm>
            <a:off x="6143878" y="2501202"/>
            <a:ext cx="1549830" cy="359069"/>
          </a:xfrm>
          <a:prstGeom prst="rect">
            <a:avLst/>
          </a:prstGeom>
          <a:noFill/>
        </p:spPr>
        <p:txBody>
          <a:bodyPr wrap="none" lIns="76194" tIns="38097" rIns="76194" bIns="38097" rtlCol="0">
            <a:spAutoFit/>
          </a:bodyPr>
          <a:lstStyle/>
          <a:p>
            <a:r>
              <a:rPr lang="es-ES" b="1" dirty="0" smtClean="0">
                <a:solidFill>
                  <a:srgbClr val="FFFFCC"/>
                </a:solidFill>
                <a:effectLst>
                  <a:outerShdw blurRad="38100" dist="38100" dir="2700000" algn="tl">
                    <a:srgbClr val="000000">
                      <a:alpha val="43137"/>
                    </a:srgbClr>
                  </a:outerShdw>
                </a:effectLst>
                <a:latin typeface="Segoe" pitchFamily="34" charset="0"/>
              </a:rPr>
              <a:t>SAN Storage</a:t>
            </a:r>
          </a:p>
        </p:txBody>
      </p:sp>
      <p:sp>
        <p:nvSpPr>
          <p:cNvPr id="22" name="Freeform 21"/>
          <p:cNvSpPr/>
          <p:nvPr/>
        </p:nvSpPr>
        <p:spPr bwMode="auto">
          <a:xfrm>
            <a:off x="6806752" y="2852444"/>
            <a:ext cx="2337249" cy="720191"/>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sp>
        <p:nvSpPr>
          <p:cNvPr id="23" name="Freeform 22"/>
          <p:cNvSpPr/>
          <p:nvPr/>
        </p:nvSpPr>
        <p:spPr bwMode="auto">
          <a:xfrm flipH="1">
            <a:off x="4848478" y="2778940"/>
            <a:ext cx="1371600" cy="1066800"/>
          </a:xfrm>
          <a:custGeom>
            <a:avLst/>
            <a:gdLst>
              <a:gd name="connsiteX0" fmla="*/ 1101865 w 2337249"/>
              <a:gd name="connsiteY0" fmla="*/ 0 h 720191"/>
              <a:gd name="connsiteX1" fmla="*/ 2186198 w 2337249"/>
              <a:gd name="connsiteY1" fmla="*/ 113288 h 720191"/>
              <a:gd name="connsiteX2" fmla="*/ 195557 w 2337249"/>
              <a:gd name="connsiteY2" fmla="*/ 542166 h 720191"/>
              <a:gd name="connsiteX3" fmla="*/ 1012853 w 2337249"/>
              <a:gd name="connsiteY3" fmla="*/ 720191 h 720191"/>
            </a:gdLst>
            <a:ahLst/>
            <a:cxnLst>
              <a:cxn ang="0">
                <a:pos x="connsiteX0" y="connsiteY0"/>
              </a:cxn>
              <a:cxn ang="0">
                <a:pos x="connsiteX1" y="connsiteY1"/>
              </a:cxn>
              <a:cxn ang="0">
                <a:pos x="connsiteX2" y="connsiteY2"/>
              </a:cxn>
              <a:cxn ang="0">
                <a:pos x="connsiteX3" y="connsiteY3"/>
              </a:cxn>
            </a:cxnLst>
            <a:rect l="l" t="t" r="r" b="b"/>
            <a:pathLst>
              <a:path w="2337249" h="720191">
                <a:moveTo>
                  <a:pt x="1101865" y="0"/>
                </a:moveTo>
                <a:cubicBezTo>
                  <a:pt x="1719557" y="11463"/>
                  <a:pt x="2337249" y="22927"/>
                  <a:pt x="2186198" y="113288"/>
                </a:cubicBezTo>
                <a:cubicBezTo>
                  <a:pt x="2035147" y="203649"/>
                  <a:pt x="391115" y="441016"/>
                  <a:pt x="195557" y="542166"/>
                </a:cubicBezTo>
                <a:cubicBezTo>
                  <a:pt x="0" y="643317"/>
                  <a:pt x="506426" y="681754"/>
                  <a:pt x="1012853" y="720191"/>
                </a:cubicBezTo>
              </a:path>
            </a:pathLst>
          </a:custGeom>
          <a:ln>
            <a:headEnd type="oval" w="med" len="med"/>
            <a:tailEnd type="none" w="med" len="med"/>
          </a:ln>
          <a:effectLst>
            <a:glow rad="63500">
              <a:schemeClr val="accent2">
                <a:tint val="30000"/>
                <a:shade val="95000"/>
                <a:satMod val="300000"/>
                <a:alpha val="50000"/>
              </a:schemeClr>
            </a:glow>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txBody>
          <a:bodyPr vert="horz" wrap="square" lIns="109724" tIns="54862" rIns="109724" bIns="54862" numCol="1" rtlCol="0" anchor="ctr" anchorCtr="0" compatLnSpc="1">
            <a:prstTxWarp prst="textNoShape">
              <a:avLst/>
            </a:prstTxWarp>
          </a:bodyPr>
          <a:lstStyle/>
          <a:p>
            <a:pPr defTabSz="1096919"/>
            <a:endParaRPr lang="es-ES" sz="2900" smtClean="0">
              <a:solidFill>
                <a:schemeClr val="bg2"/>
              </a:solidFill>
              <a:latin typeface="Segoe Semibold" pitchFamily="34" charset="0"/>
            </a:endParaRPr>
          </a:p>
        </p:txBody>
      </p:sp>
      <p:cxnSp>
        <p:nvCxnSpPr>
          <p:cNvPr id="53" name="Straight Connector 52"/>
          <p:cNvCxnSpPr/>
          <p:nvPr/>
        </p:nvCxnSpPr>
        <p:spPr bwMode="auto">
          <a:xfrm>
            <a:off x="5153278" y="5141140"/>
            <a:ext cx="3581400" cy="1588"/>
          </a:xfrm>
          <a:prstGeom prst="line">
            <a:avLst/>
          </a:prstGeom>
          <a:ln w="38100">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4" name="Straight Connector 53"/>
          <p:cNvCxnSpPr/>
          <p:nvPr/>
        </p:nvCxnSpPr>
        <p:spPr bwMode="auto">
          <a:xfrm rot="5400000">
            <a:off x="53826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1" name="Picture 50" descr="Rack-Mount Server.png"/>
          <p:cNvPicPr>
            <a:picLocks noChangeAspect="1"/>
          </p:cNvPicPr>
          <p:nvPr/>
        </p:nvPicPr>
        <p:blipFill>
          <a:blip r:embed="rId5" cstate="print"/>
          <a:stretch>
            <a:fillRect/>
          </a:stretch>
        </p:blipFill>
        <p:spPr>
          <a:xfrm>
            <a:off x="4848479" y="3693340"/>
            <a:ext cx="1345259" cy="1143000"/>
          </a:xfrm>
          <a:prstGeom prst="rect">
            <a:avLst/>
          </a:prstGeom>
          <a:effectLst>
            <a:outerShdw blurRad="50800" dist="38100" dir="2700000" algn="tl" rotWithShape="0">
              <a:prstClr val="black">
                <a:alpha val="40000"/>
              </a:prstClr>
            </a:outerShdw>
          </a:effectLst>
        </p:spPr>
      </p:pic>
      <p:cxnSp>
        <p:nvCxnSpPr>
          <p:cNvPr id="57" name="Straight Connector 56"/>
          <p:cNvCxnSpPr/>
          <p:nvPr/>
        </p:nvCxnSpPr>
        <p:spPr bwMode="auto">
          <a:xfrm rot="5400000">
            <a:off x="7821072" y="4674833"/>
            <a:ext cx="914400" cy="1588"/>
          </a:xfrm>
          <a:prstGeom prst="line">
            <a:avLst/>
          </a:prstGeom>
          <a:ln w="38100">
            <a:headEnd type="diamond" w="med" len="med"/>
            <a:tailEnd type="diamond" w="med" len="med"/>
          </a:ln>
        </p:spPr>
        <p:style>
          <a:lnRef idx="2">
            <a:schemeClr val="accent3"/>
          </a:lnRef>
          <a:fillRef idx="0">
            <a:schemeClr val="accent3"/>
          </a:fillRef>
          <a:effectRef idx="1">
            <a:schemeClr val="accent3"/>
          </a:effectRef>
          <a:fontRef idx="minor">
            <a:schemeClr val="tx1"/>
          </a:fontRef>
        </p:style>
      </p:cxnSp>
      <p:pic>
        <p:nvPicPr>
          <p:cNvPr id="50" name="Picture 49" descr="Rack-Mount Server.png"/>
          <p:cNvPicPr>
            <a:picLocks noChangeAspect="1"/>
          </p:cNvPicPr>
          <p:nvPr/>
        </p:nvPicPr>
        <p:blipFill>
          <a:blip r:embed="rId5" cstate="print"/>
          <a:stretch>
            <a:fillRect/>
          </a:stretch>
        </p:blipFill>
        <p:spPr>
          <a:xfrm>
            <a:off x="7313220" y="3312340"/>
            <a:ext cx="1345259" cy="1143000"/>
          </a:xfrm>
          <a:prstGeom prst="rect">
            <a:avLst/>
          </a:prstGeom>
          <a:effectLst>
            <a:outerShdw blurRad="50800" dist="38100" dir="2700000" algn="tl" rotWithShape="0">
              <a:prstClr val="black">
                <a:alpha val="40000"/>
              </a:prstClr>
            </a:outerShdw>
          </a:effectLst>
        </p:spPr>
      </p:pic>
      <p:pic>
        <p:nvPicPr>
          <p:cNvPr id="33" name="Picture 32" descr="VPN.png"/>
          <p:cNvPicPr>
            <a:picLocks noChangeAspect="1"/>
          </p:cNvPicPr>
          <p:nvPr/>
        </p:nvPicPr>
        <p:blipFill>
          <a:blip r:embed="rId6"/>
          <a:stretch>
            <a:fillRect/>
          </a:stretch>
        </p:blipFill>
        <p:spPr>
          <a:xfrm>
            <a:off x="5229478" y="3236140"/>
            <a:ext cx="685800" cy="9593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2.09114E-6 C 0.11129 -0.02336 0.22275 -0.04649 0.26563 -0.05297 " pathEditMode="relative" rAng="0" ptsTypes="aA">
                                      <p:cBhvr>
                                        <p:cTn id="6" dur="2000" fill="hold"/>
                                        <p:tgtEl>
                                          <p:spTgt spid="33"/>
                                        </p:tgtEl>
                                        <p:attrNameLst>
                                          <p:attrName>ppt_x</p:attrName>
                                          <p:attrName>ppt_y</p:attrName>
                                        </p:attrNameLst>
                                      </p:cBhvr>
                                      <p:rCtr x="133" y="-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480"/>
          <p:cNvSpPr>
            <a:spLocks noChangeArrowheads="1"/>
          </p:cNvSpPr>
          <p:nvPr/>
        </p:nvSpPr>
        <p:spPr bwMode="auto">
          <a:xfrm>
            <a:off x="571472" y="1643050"/>
            <a:ext cx="7929618" cy="4781568"/>
          </a:xfrm>
          <a:prstGeom prst="rect">
            <a:avLst/>
          </a:prstGeom>
          <a:ln>
            <a:headEnd/>
            <a:tailEnd/>
          </a:ln>
          <a:effectLst>
            <a:outerShdw blurRad="50800" dist="38100" dir="5400000" rotWithShape="0">
              <a:srgbClr val="000000">
                <a:alpha val="35000"/>
              </a:srgbClr>
            </a:outerShdw>
            <a:softEdge rad="317500"/>
          </a:effectLst>
        </p:spPr>
        <p:style>
          <a:lnRef idx="1">
            <a:schemeClr val="dk1"/>
          </a:lnRef>
          <a:fillRef idx="2">
            <a:schemeClr val="dk1"/>
          </a:fillRef>
          <a:effectRef idx="1">
            <a:schemeClr val="dk1"/>
          </a:effectRef>
          <a:fontRef idx="minor">
            <a:schemeClr val="dk1"/>
          </a:fontRef>
        </p:style>
        <p:txBody>
          <a:bodyPr wrap="none" lIns="91436" tIns="45718" rIns="91436" bIns="45718" anchor="ctr"/>
          <a:lstStyle/>
          <a:p>
            <a:pPr algn="l" eaLnBrk="1" hangingPunct="1">
              <a:lnSpc>
                <a:spcPct val="100000"/>
              </a:lnSpc>
              <a:spcBef>
                <a:spcPct val="0"/>
              </a:spcBef>
            </a:pPr>
            <a:endParaRPr lang="en-NZ" b="0">
              <a:solidFill>
                <a:srgbClr val="000000"/>
              </a:solidFill>
              <a:latin typeface="Segoe" pitchFamily="34" charset="0"/>
            </a:endParaRPr>
          </a:p>
        </p:txBody>
      </p:sp>
      <p:pic>
        <p:nvPicPr>
          <p:cNvPr id="112643" name="Picture 3" descr="starburst red"/>
          <p:cNvPicPr>
            <a:picLocks noChangeAspect="1" noChangeArrowheads="1"/>
          </p:cNvPicPr>
          <p:nvPr/>
        </p:nvPicPr>
        <p:blipFill>
          <a:blip r:embed="rId3"/>
          <a:srcRect/>
          <a:stretch>
            <a:fillRect/>
          </a:stretch>
        </p:blipFill>
        <p:spPr bwMode="auto">
          <a:xfrm>
            <a:off x="71406" y="2095495"/>
            <a:ext cx="1657350" cy="619125"/>
          </a:xfrm>
          <a:prstGeom prst="rect">
            <a:avLst/>
          </a:prstGeom>
          <a:noFill/>
        </p:spPr>
      </p:pic>
      <p:sp>
        <p:nvSpPr>
          <p:cNvPr id="112644" name="TextBox 21507"/>
          <p:cNvSpPr txBox="1">
            <a:spLocks noChangeArrowheads="1"/>
          </p:cNvSpPr>
          <p:nvPr/>
        </p:nvSpPr>
        <p:spPr bwMode="auto">
          <a:xfrm>
            <a:off x="357158" y="1428736"/>
            <a:ext cx="1358238" cy="4329093"/>
          </a:xfrm>
          <a:prstGeom prst="rect">
            <a:avLst/>
          </a:prstGeom>
          <a:noFill/>
          <a:ln w="9525">
            <a:noFill/>
            <a:miter lim="800000"/>
            <a:headEnd/>
            <a:tailEnd/>
          </a:ln>
        </p:spPr>
        <p:txBody>
          <a:bodyPr wrap="square" lIns="80985" tIns="40493" rIns="80985" bIns="40493">
            <a:spAutoFit/>
            <a:scene3d>
              <a:camera prst="orthographicFront"/>
              <a:lightRig rig="balanced" dir="t">
                <a:rot lat="0" lon="0" rev="2100000"/>
              </a:lightRig>
            </a:scene3d>
            <a:sp3d extrusionH="57150" prstMaterial="metal">
              <a:bevelT w="38100" h="25400"/>
              <a:contourClr>
                <a:schemeClr val="bg2"/>
              </a:contourClr>
            </a:sp3d>
          </a:bodyPr>
          <a:lstStyle/>
          <a:p>
            <a:pPr defTabSz="809593"/>
            <a:r>
              <a:rPr lang="en-US" sz="1200" b="1" dirty="0" err="1" smtClean="0">
                <a:ln w="50800"/>
                <a:solidFill>
                  <a:srgbClr val="FFFFCC"/>
                </a:solidFill>
                <a:latin typeface="Segoe" pitchFamily="34" charset="0"/>
              </a:rPr>
              <a:t>Instancias</a:t>
            </a:r>
            <a:r>
              <a:rPr lang="en-US" sz="1200" b="1" dirty="0" smtClean="0">
                <a:ln w="50800"/>
                <a:solidFill>
                  <a:srgbClr val="FFFFCC"/>
                </a:solidFill>
                <a:latin typeface="Segoe" pitchFamily="34" charset="0"/>
              </a:rPr>
              <a:t> </a:t>
            </a:r>
            <a:r>
              <a:rPr lang="en-US" sz="1200" b="1" dirty="0" err="1" smtClean="0">
                <a:ln w="50800"/>
                <a:solidFill>
                  <a:srgbClr val="FFFFCC"/>
                </a:solidFill>
                <a:latin typeface="Segoe" pitchFamily="34" charset="0"/>
              </a:rPr>
              <a:t>Virtuales</a:t>
            </a:r>
            <a:r>
              <a:rPr lang="en-US" sz="1200" b="1" dirty="0" smtClean="0">
                <a:ln w="50800"/>
                <a:solidFill>
                  <a:srgbClr val="FFFFCC"/>
                </a:solidFill>
                <a:latin typeface="Segoe" pitchFamily="34" charset="0"/>
              </a:rPr>
              <a:t> </a:t>
            </a:r>
            <a:r>
              <a:rPr lang="en-US" sz="1200" b="1" dirty="0" err="1" smtClean="0">
                <a:ln w="50800"/>
                <a:solidFill>
                  <a:srgbClr val="FFFFCC"/>
                </a:solidFill>
                <a:latin typeface="Segoe" pitchFamily="34" charset="0"/>
              </a:rPr>
              <a:t>por</a:t>
            </a:r>
            <a:r>
              <a:rPr lang="en-US" sz="1200" b="1" dirty="0" smtClean="0">
                <a:ln w="50800"/>
                <a:solidFill>
                  <a:srgbClr val="FFFFCC"/>
                </a:solidFill>
                <a:latin typeface="Segoe" pitchFamily="34" charset="0"/>
              </a:rPr>
              <a:t> </a:t>
            </a:r>
            <a:r>
              <a:rPr lang="en-US" sz="1200" b="1" dirty="0" err="1" smtClean="0">
                <a:ln w="50800"/>
                <a:solidFill>
                  <a:srgbClr val="FFFFCC"/>
                </a:solidFill>
                <a:latin typeface="Segoe" pitchFamily="34" charset="0"/>
              </a:rPr>
              <a:t>Licencia</a:t>
            </a:r>
            <a:endParaRPr lang="en-US" sz="1200" b="1" dirty="0">
              <a:ln w="50800"/>
              <a:solidFill>
                <a:srgbClr val="FFFFCC"/>
              </a:solidFill>
              <a:latin typeface="Segoe" pitchFamily="34" charset="0"/>
            </a:endParaRPr>
          </a:p>
          <a:p>
            <a:pPr defTabSz="809593"/>
            <a:r>
              <a:rPr lang="en-US" sz="1600" b="1" i="1" dirty="0" smtClean="0">
                <a:ln w="50800"/>
                <a:solidFill>
                  <a:schemeClr val="bg1">
                    <a:shade val="50000"/>
                  </a:schemeClr>
                </a:solidFill>
                <a:latin typeface="Segoe" pitchFamily="34" charset="0"/>
              </a:rPr>
              <a:t>  </a:t>
            </a:r>
          </a:p>
          <a:p>
            <a:pPr defTabSz="809593"/>
            <a:r>
              <a:rPr lang="en-US" sz="1600" b="1" i="1" dirty="0" err="1" smtClean="0">
                <a:ln w="50800"/>
                <a:solidFill>
                  <a:schemeClr val="bg1">
                    <a:shade val="50000"/>
                  </a:schemeClr>
                </a:solidFill>
                <a:latin typeface="Segoe" pitchFamily="34" charset="0"/>
              </a:rPr>
              <a:t>Infinito</a:t>
            </a:r>
            <a:endParaRPr lang="en-US" sz="1600" b="1" i="1" dirty="0" smtClean="0">
              <a:ln w="50800"/>
              <a:solidFill>
                <a:schemeClr val="bg1">
                  <a:shade val="50000"/>
                </a:schemeClr>
              </a:solidFill>
              <a:latin typeface="Segoe" pitchFamily="34" charset="0"/>
            </a:endParaRP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16</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8</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4</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a:t>
            </a:r>
          </a:p>
        </p:txBody>
      </p:sp>
      <p:sp>
        <p:nvSpPr>
          <p:cNvPr id="112647" name="Rectangle 7"/>
          <p:cNvSpPr>
            <a:spLocks noGrp="1" noChangeArrowheads="1"/>
          </p:cNvSpPr>
          <p:nvPr>
            <p:ph type="title"/>
          </p:nvPr>
        </p:nvSpPr>
        <p:spPr>
          <a:xfrm>
            <a:off x="142844" y="142852"/>
            <a:ext cx="8786874" cy="997196"/>
          </a:xfrm>
        </p:spPr>
        <p:txBody>
          <a:bodyPr/>
          <a:lstStyle/>
          <a:p>
            <a:r>
              <a:rPr sz="3600" smtClean="0"/>
              <a:t>Licenciamiento de Windows Server en entornos virtuales</a:t>
            </a:r>
            <a:endParaRPr sz="3600"/>
          </a:p>
        </p:txBody>
      </p:sp>
      <p:cxnSp>
        <p:nvCxnSpPr>
          <p:cNvPr id="7" name="Straight Connector 6"/>
          <p:cNvCxnSpPr/>
          <p:nvPr/>
        </p:nvCxnSpPr>
        <p:spPr>
          <a:xfrm rot="5400000">
            <a:off x="-219074" y="3832228"/>
            <a:ext cx="3698875" cy="0"/>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12650" name="TextBox 21508"/>
          <p:cNvSpPr txBox="1">
            <a:spLocks noChangeArrowheads="1"/>
          </p:cNvSpPr>
          <p:nvPr/>
        </p:nvSpPr>
        <p:spPr bwMode="auto">
          <a:xfrm>
            <a:off x="1846290" y="5860033"/>
            <a:ext cx="6583362" cy="426487"/>
          </a:xfrm>
          <a:prstGeom prst="rect">
            <a:avLst/>
          </a:prstGeom>
          <a:noFill/>
          <a:ln w="9525">
            <a:noFill/>
            <a:miter lim="800000"/>
            <a:headEnd/>
            <a:tailEnd/>
          </a:ln>
        </p:spPr>
        <p:txBody>
          <a:bodyPr lIns="80985" tIns="40493" rIns="80985" bIns="404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09593">
              <a:lnSpc>
                <a:spcPct val="80000"/>
              </a:lnSpc>
            </a:pPr>
            <a:r>
              <a:rPr lang="en-US" sz="1400" b="1" spc="50" dirty="0">
                <a:ln w="11430"/>
                <a:solidFill>
                  <a:schemeClr val="bg1"/>
                </a:solidFill>
                <a:latin typeface="Arial" pitchFamily="34" charset="0"/>
                <a:cs typeface="Arial" pitchFamily="34" charset="0"/>
              </a:rPr>
              <a:t>Standard            	   </a:t>
            </a:r>
            <a:r>
              <a:rPr lang="en-US" sz="1400" b="1" spc="50" dirty="0" smtClean="0">
                <a:ln w="11430"/>
                <a:solidFill>
                  <a:schemeClr val="bg1"/>
                </a:solidFill>
                <a:latin typeface="Arial" pitchFamily="34" charset="0"/>
                <a:cs typeface="Arial" pitchFamily="34" charset="0"/>
              </a:rPr>
              <a:t>             Enterprise        </a:t>
            </a:r>
            <a:r>
              <a:rPr lang="en-US" sz="1400" b="1" spc="50" dirty="0">
                <a:ln w="11430"/>
                <a:solidFill>
                  <a:schemeClr val="bg1"/>
                </a:solidFill>
                <a:latin typeface="Arial" pitchFamily="34" charset="0"/>
                <a:cs typeface="Arial" pitchFamily="34" charset="0"/>
              </a:rPr>
              <a:t>		Datacenter</a:t>
            </a:r>
          </a:p>
          <a:p>
            <a:pPr defTabSz="809593">
              <a:lnSpc>
                <a:spcPct val="80000"/>
              </a:lnSpc>
            </a:pPr>
            <a:r>
              <a:rPr lang="en-US" sz="1400" b="1" spc="50" dirty="0">
                <a:ln w="11430"/>
                <a:solidFill>
                  <a:schemeClr val="bg1"/>
                </a:solidFill>
                <a:latin typeface="Arial" pitchFamily="34" charset="0"/>
                <a:cs typeface="Arial" pitchFamily="34" charset="0"/>
              </a:rPr>
              <a:t>		</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p:txBody>
      </p:sp>
      <p:sp>
        <p:nvSpPr>
          <p:cNvPr id="112651" name="Shape 21509"/>
          <p:cNvSpPr>
            <a:spLocks/>
          </p:cNvSpPr>
          <p:nvPr/>
        </p:nvSpPr>
        <p:spPr bwMode="auto">
          <a:xfrm>
            <a:off x="1652588" y="2439990"/>
            <a:ext cx="3932237" cy="4763"/>
          </a:xfrm>
          <a:custGeom>
            <a:avLst/>
            <a:gdLst>
              <a:gd name="T0" fmla="*/ 0 w 2753"/>
              <a:gd name="T1" fmla="*/ 0 h 4"/>
              <a:gd name="T2" fmla="*/ 4370387 w 2753"/>
              <a:gd name="T3" fmla="*/ 6350 h 4"/>
              <a:gd name="T4" fmla="*/ 0 60000 65536"/>
              <a:gd name="T5" fmla="*/ 0 60000 65536"/>
              <a:gd name="T6" fmla="*/ 0 w 2753"/>
              <a:gd name="T7" fmla="*/ 0 h 4"/>
              <a:gd name="T8" fmla="*/ 0 w 2753"/>
              <a:gd name="T9" fmla="*/ 0 h 4"/>
            </a:gdLst>
            <a:ahLst/>
            <a:cxnLst>
              <a:cxn ang="T4">
                <a:pos x="T0" y="T1"/>
              </a:cxn>
              <a:cxn ang="T5">
                <a:pos x="T2" y="T3"/>
              </a:cxn>
            </a:cxnLst>
            <a:rect l="T6" t="T7" r="T8" b="T9"/>
            <a:pathLst>
              <a:path w="2753" h="4">
                <a:moveTo>
                  <a:pt x="0" y="0"/>
                </a:moveTo>
                <a:lnTo>
                  <a:pt x="2753" y="4"/>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sp>
        <p:nvSpPr>
          <p:cNvPr id="112652" name="Shape 21510"/>
          <p:cNvSpPr>
            <a:spLocks/>
          </p:cNvSpPr>
          <p:nvPr/>
        </p:nvSpPr>
        <p:spPr bwMode="auto">
          <a:xfrm>
            <a:off x="1627188" y="4587878"/>
            <a:ext cx="1946275" cy="3175"/>
          </a:xfrm>
          <a:custGeom>
            <a:avLst/>
            <a:gdLst>
              <a:gd name="T0" fmla="*/ 0 w 1362"/>
              <a:gd name="T1" fmla="*/ 0 h 2"/>
              <a:gd name="T2" fmla="*/ 2162175 w 1362"/>
              <a:gd name="T3" fmla="*/ 3175 h 2"/>
              <a:gd name="T4" fmla="*/ 0 60000 65536"/>
              <a:gd name="T5" fmla="*/ 0 60000 65536"/>
              <a:gd name="T6" fmla="*/ 0 w 1362"/>
              <a:gd name="T7" fmla="*/ 0 h 2"/>
              <a:gd name="T8" fmla="*/ 0 w 1362"/>
              <a:gd name="T9" fmla="*/ 0 h 2"/>
            </a:gdLst>
            <a:ahLst/>
            <a:cxnLst>
              <a:cxn ang="T4">
                <a:pos x="T0" y="T1"/>
              </a:cxn>
              <a:cxn ang="T5">
                <a:pos x="T2" y="T3"/>
              </a:cxn>
            </a:cxnLst>
            <a:rect l="T6" t="T7" r="T8" b="T9"/>
            <a:pathLst>
              <a:path w="1362" h="2">
                <a:moveTo>
                  <a:pt x="0" y="0"/>
                </a:moveTo>
                <a:lnTo>
                  <a:pt x="1362" y="2"/>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cxnSp>
        <p:nvCxnSpPr>
          <p:cNvPr id="26" name="Straight Connector 25"/>
          <p:cNvCxnSpPr/>
          <p:nvPr/>
        </p:nvCxnSpPr>
        <p:spPr bwMode="auto">
          <a:xfrm>
            <a:off x="1630363" y="5564190"/>
            <a:ext cx="255587" cy="158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0" name="Picture 5" descr="C:\Users\juliuss.REDMOND\Downloads\logos\WS08-standard_h_rgb.png"/>
          <p:cNvPicPr>
            <a:picLocks noChangeAspect="1" noChangeArrowheads="1"/>
          </p:cNvPicPr>
          <p:nvPr/>
        </p:nvPicPr>
        <p:blipFill>
          <a:blip r:embed="rId4"/>
          <a:srcRect/>
          <a:stretch>
            <a:fillRect/>
          </a:stretch>
        </p:blipFill>
        <p:spPr bwMode="auto">
          <a:xfrm>
            <a:off x="1928794" y="5143512"/>
            <a:ext cx="2435252" cy="500066"/>
          </a:xfrm>
          <a:prstGeom prst="rect">
            <a:avLst/>
          </a:prstGeom>
          <a:noFill/>
        </p:spPr>
      </p:pic>
      <p:pic>
        <p:nvPicPr>
          <p:cNvPr id="21" name="Picture 4" descr="C:\Users\juliuss.REDMOND\Downloads\logos\WS08-enterprise_h_rgb.png"/>
          <p:cNvPicPr>
            <a:picLocks noChangeAspect="1" noChangeArrowheads="1"/>
          </p:cNvPicPr>
          <p:nvPr/>
        </p:nvPicPr>
        <p:blipFill>
          <a:blip r:embed="rId5"/>
          <a:srcRect/>
          <a:stretch>
            <a:fillRect/>
          </a:stretch>
        </p:blipFill>
        <p:spPr bwMode="auto">
          <a:xfrm>
            <a:off x="3636181" y="4197360"/>
            <a:ext cx="2650331" cy="588962"/>
          </a:xfrm>
          <a:prstGeom prst="rect">
            <a:avLst/>
          </a:prstGeom>
          <a:noFill/>
        </p:spPr>
      </p:pic>
      <p:pic>
        <p:nvPicPr>
          <p:cNvPr id="22" name="Picture 2" descr="C:\Users\juliuss.REDMOND\Downloads\logos\WS08-datacenter_h_rgb.png"/>
          <p:cNvPicPr>
            <a:picLocks noChangeAspect="1" noChangeArrowheads="1"/>
          </p:cNvPicPr>
          <p:nvPr/>
        </p:nvPicPr>
        <p:blipFill>
          <a:blip r:embed="rId6"/>
          <a:srcRect/>
          <a:stretch>
            <a:fillRect/>
          </a:stretch>
        </p:blipFill>
        <p:spPr bwMode="auto">
          <a:xfrm>
            <a:off x="5572132" y="2000240"/>
            <a:ext cx="2435252" cy="500066"/>
          </a:xfrm>
          <a:prstGeom prst="rect">
            <a:avLst/>
          </a:prstGeom>
          <a:noFill/>
        </p:spPr>
      </p:pic>
      <p:cxnSp>
        <p:nvCxnSpPr>
          <p:cNvPr id="23" name="Straight Connector 22"/>
          <p:cNvCxnSpPr/>
          <p:nvPr/>
        </p:nvCxnSpPr>
        <p:spPr>
          <a:xfrm rot="10800000">
            <a:off x="1643044" y="5691188"/>
            <a:ext cx="6357981" cy="23829"/>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lang="es-ES" smtClean="0"/>
              <a:t>Virtualización de la presentación:</a:t>
            </a:r>
            <a:br>
              <a:rPr lang="es-ES" smtClean="0"/>
            </a:br>
            <a:r>
              <a:rPr lang="es-ES" smtClean="0"/>
              <a:t>Terminal Services</a:t>
            </a:r>
            <a:endParaRPr lang="es-ES"/>
          </a:p>
        </p:txBody>
      </p:sp>
      <p:sp>
        <p:nvSpPr>
          <p:cNvPr id="3" name="Text Placeholder 2"/>
          <p:cNvSpPr>
            <a:spLocks noGrp="1"/>
          </p:cNvSpPr>
          <p:nvPr>
            <p:ph type="body" sz="quarter" idx="10"/>
          </p:nvPr>
        </p:nvSpPr>
        <p:spPr>
          <a:xfrm>
            <a:off x="357158" y="1928802"/>
            <a:ext cx="8382000" cy="2571768"/>
          </a:xfrm>
        </p:spPr>
        <p:txBody>
          <a:bodyPr/>
          <a:lstStyle/>
          <a:p>
            <a:r>
              <a:rPr lang="es-ES" sz="2000" dirty="0" smtClean="0">
                <a:solidFill>
                  <a:srgbClr val="FFFFCC"/>
                </a:solidFill>
                <a:latin typeface="Arial" pitchFamily="34" charset="0"/>
                <a:cs typeface="Arial" pitchFamily="34" charset="0"/>
              </a:rPr>
              <a:t>Ejecución </a:t>
            </a:r>
            <a:r>
              <a:rPr lang="es-ES" sz="2000" u="sng" dirty="0" smtClean="0">
                <a:solidFill>
                  <a:srgbClr val="FFFFCC"/>
                </a:solidFill>
                <a:latin typeface="Arial" pitchFamily="34" charset="0"/>
                <a:cs typeface="Arial" pitchFamily="34" charset="0"/>
              </a:rPr>
              <a:t>remota</a:t>
            </a:r>
            <a:r>
              <a:rPr lang="es-ES" sz="2000" dirty="0" smtClean="0">
                <a:solidFill>
                  <a:srgbClr val="FFFFCC"/>
                </a:solidFill>
                <a:latin typeface="Arial" pitchFamily="34" charset="0"/>
                <a:cs typeface="Arial" pitchFamily="34" charset="0"/>
              </a:rPr>
              <a:t>, presentación local: Permite correr una aplicación en un servidor, pero mostrarla y controlarla en otro dispositivo</a:t>
            </a:r>
          </a:p>
          <a:p>
            <a:pPr lvl="1"/>
            <a:r>
              <a:rPr lang="es-ES" sz="1800" dirty="0" smtClean="0">
                <a:solidFill>
                  <a:srgbClr val="FFFFCC"/>
                </a:solidFill>
                <a:latin typeface="Arial" pitchFamily="34" charset="0"/>
                <a:cs typeface="Arial" pitchFamily="34" charset="0"/>
              </a:rPr>
              <a:t>Solo el video, las pulsaciones de teclado y los movimientos del ratón viajan a través de la red.</a:t>
            </a:r>
          </a:p>
          <a:p>
            <a:pPr lvl="1"/>
            <a:r>
              <a:rPr lang="es-ES" sz="1800" dirty="0" smtClean="0">
                <a:solidFill>
                  <a:srgbClr val="FFFFCC"/>
                </a:solidFill>
                <a:latin typeface="Arial" pitchFamily="34" charset="0"/>
                <a:cs typeface="Arial" pitchFamily="34" charset="0"/>
              </a:rPr>
              <a:t>Permite el uso (redirección) de dispositivos locales, como impresoras, </a:t>
            </a:r>
            <a:r>
              <a:rPr lang="es-ES" sz="1800" dirty="0" err="1" smtClean="0">
                <a:solidFill>
                  <a:srgbClr val="FFFFCC"/>
                </a:solidFill>
                <a:latin typeface="Arial" pitchFamily="34" charset="0"/>
                <a:cs typeface="Arial" pitchFamily="34" charset="0"/>
              </a:rPr>
              <a:t>pendrives</a:t>
            </a:r>
            <a:r>
              <a:rPr lang="es-ES" sz="1800" dirty="0" smtClean="0">
                <a:solidFill>
                  <a:srgbClr val="FFFFCC"/>
                </a:solidFill>
                <a:latin typeface="Arial" pitchFamily="34" charset="0"/>
                <a:cs typeface="Arial" pitchFamily="34" charset="0"/>
              </a:rPr>
              <a:t>, discos externos, Tarjetas inteligentes, sistemas multimedia y otros dispositivos Plug and Play</a:t>
            </a:r>
          </a:p>
          <a:p>
            <a:endParaRPr lang="es-ES" sz="2000" dirty="0">
              <a:solidFill>
                <a:srgbClr val="FFFFCC"/>
              </a:solidFill>
              <a:latin typeface="Arial" pitchFamily="34" charset="0"/>
              <a:cs typeface="Arial" pitchFamily="34" charset="0"/>
            </a:endParaRPr>
          </a:p>
        </p:txBody>
      </p:sp>
      <p:pic>
        <p:nvPicPr>
          <p:cNvPr id="6" name="Picture 59" descr="App-Conflicts-TS-2B"/>
          <p:cNvPicPr>
            <a:picLocks noChangeAspect="1" noChangeArrowheads="1"/>
          </p:cNvPicPr>
          <p:nvPr/>
        </p:nvPicPr>
        <p:blipFill>
          <a:blip r:embed="rId3"/>
          <a:srcRect/>
          <a:stretch>
            <a:fillRect/>
          </a:stretch>
        </p:blipFill>
        <p:spPr bwMode="auto">
          <a:xfrm>
            <a:off x="2538442" y="2952876"/>
            <a:ext cx="6248400" cy="4119462"/>
          </a:xfrm>
          <a:prstGeom prst="rect">
            <a:avLst/>
          </a:prstGeom>
          <a:noFill/>
          <a:ln w="9525">
            <a:noFill/>
            <a:miter lim="800000"/>
            <a:headEnd/>
            <a:tailEnd/>
          </a:ln>
        </p:spPr>
      </p:pic>
      <p:sp>
        <p:nvSpPr>
          <p:cNvPr id="5"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s-ES" sz="1200" b="1" i="0" u="none" strike="noStrike" kern="1200" cap="none" spc="0" normalizeH="0" baseline="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16</a:t>
            </a:fld>
            <a:endParaRPr kumimoji="0" lang="es-ES" sz="1200" b="1" i="0" u="none" strike="noStrike" kern="1200" cap="none" spc="0" normalizeH="0" baseline="0">
              <a:ln>
                <a:noFill/>
              </a:ln>
              <a:solidFill>
                <a:schemeClr val="tx1"/>
              </a:solidFill>
              <a:effectLst/>
              <a:uLnTx/>
              <a:uFillTx/>
              <a:latin typeface="Arial" pitchFamily="34" charset="0"/>
              <a:ea typeface="+mn-ea"/>
              <a:cs typeface="Arial" pitchFamily="34" charset="0"/>
            </a:endParaRPr>
          </a:p>
        </p:txBody>
      </p:sp>
      <p:pic>
        <p:nvPicPr>
          <p:cNvPr id="7" name="Picture 11" descr="Logo-Terminal-Services"/>
          <p:cNvPicPr>
            <a:picLocks noChangeAspect="1" noChangeArrowheads="1"/>
          </p:cNvPicPr>
          <p:nvPr/>
        </p:nvPicPr>
        <p:blipFill>
          <a:blip r:embed="rId4" cstate="print"/>
          <a:stretch>
            <a:fillRect/>
          </a:stretch>
        </p:blipFill>
        <p:spPr bwMode="auto">
          <a:xfrm>
            <a:off x="6643702" y="5715016"/>
            <a:ext cx="1852808"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 name="41 Marcador de contenido"/>
          <p:cNvSpPr>
            <a:spLocks noGrp="1"/>
          </p:cNvSpPr>
          <p:nvPr>
            <p:ph idx="1"/>
          </p:nvPr>
        </p:nvSpPr>
        <p:spPr>
          <a:xfrm>
            <a:off x="381000" y="1416141"/>
            <a:ext cx="8382000" cy="2012859"/>
          </a:xfrm>
        </p:spPr>
        <p:txBody>
          <a:bodyPr/>
          <a:lstStyle/>
          <a:p>
            <a:r>
              <a:rPr lang="es-ES" sz="2000" dirty="0" smtClean="0">
                <a:latin typeface="Arial" pitchFamily="34" charset="0"/>
                <a:cs typeface="Arial" pitchFamily="34" charset="0"/>
              </a:rPr>
              <a:t>Terminal </a:t>
            </a:r>
            <a:r>
              <a:rPr lang="es-ES" sz="2000" dirty="0" err="1" smtClean="0">
                <a:latin typeface="Arial" pitchFamily="34" charset="0"/>
                <a:cs typeface="Arial" pitchFamily="34" charset="0"/>
              </a:rPr>
              <a:t>Services</a:t>
            </a:r>
            <a:r>
              <a:rPr lang="es-ES" sz="2000" dirty="0" smtClean="0">
                <a:latin typeface="Arial" pitchFamily="34" charset="0"/>
                <a:cs typeface="Arial" pitchFamily="34" charset="0"/>
              </a:rPr>
              <a:t> Gateway permite acceder de manera segura a las aplicaciones internas a través de RDP sobre HTTPS</a:t>
            </a:r>
          </a:p>
          <a:p>
            <a:pPr lvl="1"/>
            <a:r>
              <a:rPr lang="es-ES" sz="1800" dirty="0" smtClean="0">
                <a:latin typeface="Arial" pitchFamily="34" charset="0"/>
                <a:cs typeface="Arial" pitchFamily="34" charset="0"/>
              </a:rPr>
              <a:t>Acceso simple y seguro, sin necesidad de </a:t>
            </a:r>
            <a:r>
              <a:rPr lang="es-ES" sz="1800" dirty="0" err="1" smtClean="0">
                <a:latin typeface="Arial" pitchFamily="34" charset="0"/>
                <a:cs typeface="Arial" pitchFamily="34" charset="0"/>
              </a:rPr>
              <a:t>VPNs</a:t>
            </a:r>
            <a:endParaRPr lang="es-ES" sz="1800" dirty="0" smtClean="0">
              <a:latin typeface="Arial" pitchFamily="34" charset="0"/>
              <a:cs typeface="Arial" pitchFamily="34" charset="0"/>
            </a:endParaRPr>
          </a:p>
          <a:p>
            <a:pPr lvl="1"/>
            <a:r>
              <a:rPr lang="es-ES" sz="1800" dirty="0" smtClean="0">
                <a:latin typeface="Arial" pitchFamily="34" charset="0"/>
                <a:cs typeface="Arial" pitchFamily="34" charset="0"/>
              </a:rPr>
              <a:t>Similar a como funciona Outlook</a:t>
            </a:r>
          </a:p>
          <a:p>
            <a:pPr lvl="1"/>
            <a:r>
              <a:rPr lang="es-ES" sz="1800" dirty="0" smtClean="0">
                <a:latin typeface="Arial" pitchFamily="34" charset="0"/>
                <a:cs typeface="Arial" pitchFamily="34" charset="0"/>
              </a:rPr>
              <a:t>A través de un único puerto (443)</a:t>
            </a:r>
          </a:p>
        </p:txBody>
      </p:sp>
      <p:pic>
        <p:nvPicPr>
          <p:cNvPr id="123917" name="Picture 13" descr="C:\Program Files\Microsoft Resource DVD Artwork\DVD_ART\Artwork_Imagery\HARDWARE_IMAGERY\Illustration - Misc Hardware\XML Icons\Internet cloud web.png"/>
          <p:cNvPicPr>
            <a:picLocks noChangeAspect="1" noChangeArrowheads="1"/>
          </p:cNvPicPr>
          <p:nvPr/>
        </p:nvPicPr>
        <p:blipFill>
          <a:blip r:embed="rId4" cstate="print"/>
          <a:srcRect/>
          <a:stretch>
            <a:fillRect/>
          </a:stretch>
        </p:blipFill>
        <p:spPr bwMode="auto">
          <a:xfrm>
            <a:off x="1539875" y="4338520"/>
            <a:ext cx="2481792" cy="1357313"/>
          </a:xfrm>
          <a:prstGeom prst="rect">
            <a:avLst/>
          </a:prstGeom>
          <a:noFill/>
        </p:spPr>
      </p:pic>
      <p:pic>
        <p:nvPicPr>
          <p:cNvPr id="47" name="Picture 5" descr="C:\Program Files\Microsoft Resource DVD Artwork\DVD_ART\Artwork_Imagery\HARDWARE_IMAGERY\Illustration - Misc Hardware\XML Icons\Firewall fire wall.png"/>
          <p:cNvPicPr>
            <a:picLocks noChangeAspect="1" noChangeArrowheads="1"/>
          </p:cNvPicPr>
          <p:nvPr/>
        </p:nvPicPr>
        <p:blipFill>
          <a:blip r:embed="rId5" cstate="print"/>
          <a:srcRect/>
          <a:stretch>
            <a:fillRect/>
          </a:stretch>
        </p:blipFill>
        <p:spPr bwMode="auto">
          <a:xfrm>
            <a:off x="4296835" y="4088281"/>
            <a:ext cx="664649" cy="1798053"/>
          </a:xfrm>
          <a:prstGeom prst="rect">
            <a:avLst/>
          </a:prstGeom>
          <a:noFill/>
        </p:spPr>
      </p:pic>
      <p:pic>
        <p:nvPicPr>
          <p:cNvPr id="123920" name="Picture 16" descr="C:\Program Files\Microsoft Resource DVD Artwork\DVD_ART\Artwork_Imagery\HARDWARE_IMAGERY\Illustration - Misc Hardware\XML Icons\Binary Code.png"/>
          <p:cNvPicPr>
            <a:picLocks noChangeAspect="1" noChangeArrowheads="1"/>
          </p:cNvPicPr>
          <p:nvPr/>
        </p:nvPicPr>
        <p:blipFill>
          <a:blip r:embed="rId6" cstate="print"/>
          <a:srcRect/>
          <a:stretch>
            <a:fillRect/>
          </a:stretch>
        </p:blipFill>
        <p:spPr bwMode="auto">
          <a:xfrm>
            <a:off x="5408085" y="5293667"/>
            <a:ext cx="261761" cy="560917"/>
          </a:xfrm>
          <a:prstGeom prst="rect">
            <a:avLst/>
          </a:prstGeom>
          <a:noFill/>
        </p:spPr>
      </p:pic>
      <p:pic>
        <p:nvPicPr>
          <p:cNvPr id="123916" name="Picture 12" descr="C:\Program Files\Microsoft Resource DVD Artwork\DVD_ART\Artwork_Imagery\HARDWARE_IMAGERY\Illustration - Misc Hardware\XML Icons\Server Content Management.png"/>
          <p:cNvPicPr>
            <a:picLocks noChangeAspect="1" noChangeArrowheads="1"/>
          </p:cNvPicPr>
          <p:nvPr/>
        </p:nvPicPr>
        <p:blipFill>
          <a:blip r:embed="rId7" cstate="print"/>
          <a:srcRect/>
          <a:stretch>
            <a:fillRect/>
          </a:stretch>
        </p:blipFill>
        <p:spPr bwMode="auto">
          <a:xfrm>
            <a:off x="5228167" y="5066125"/>
            <a:ext cx="670262" cy="989542"/>
          </a:xfrm>
          <a:prstGeom prst="rect">
            <a:avLst/>
          </a:prstGeom>
          <a:noFill/>
        </p:spPr>
      </p:pic>
      <p:pic>
        <p:nvPicPr>
          <p:cNvPr id="123923" name="Picture 19" descr="C:\Program Files\Microsoft Resource DVD Artwork\DVD_ART\Artwork_Imagery\HARDWARE_IMAGERY\Illustration - Misc Hardware\XML Icons\policy rules.png"/>
          <p:cNvPicPr>
            <a:picLocks noChangeAspect="1" noChangeArrowheads="1"/>
          </p:cNvPicPr>
          <p:nvPr/>
        </p:nvPicPr>
        <p:blipFill>
          <a:blip r:embed="rId8" cstate="print"/>
          <a:srcRect/>
          <a:stretch>
            <a:fillRect/>
          </a:stretch>
        </p:blipFill>
        <p:spPr bwMode="auto">
          <a:xfrm>
            <a:off x="7605449" y="2958256"/>
            <a:ext cx="543718" cy="629568"/>
          </a:xfrm>
          <a:prstGeom prst="rect">
            <a:avLst/>
          </a:prstGeom>
          <a:noFill/>
        </p:spPr>
      </p:pic>
      <p:sp>
        <p:nvSpPr>
          <p:cNvPr id="2" name="Title 1"/>
          <p:cNvSpPr>
            <a:spLocks noGrp="1"/>
          </p:cNvSpPr>
          <p:nvPr>
            <p:ph type="title"/>
          </p:nvPr>
        </p:nvSpPr>
        <p:spPr>
          <a:xfrm>
            <a:off x="381000" y="230188"/>
            <a:ext cx="8382000" cy="664797"/>
          </a:xfrm>
        </p:spPr>
        <p:txBody>
          <a:bodyPr/>
          <a:lstStyle/>
          <a:p>
            <a:r>
              <a:rPr smtClean="0"/>
              <a:t>Acceso desde cualquier parte</a:t>
            </a:r>
            <a:endParaRPr lang="en-US" dirty="0"/>
          </a:p>
        </p:txBody>
      </p:sp>
      <p:sp>
        <p:nvSpPr>
          <p:cNvPr id="25" name="TextBox 24"/>
          <p:cNvSpPr txBox="1"/>
          <p:nvPr/>
        </p:nvSpPr>
        <p:spPr>
          <a:xfrm>
            <a:off x="7080250" y="2605500"/>
            <a:ext cx="1682750" cy="307777"/>
          </a:xfrm>
          <a:prstGeom prst="rect">
            <a:avLst/>
          </a:prstGeom>
          <a:noFill/>
        </p:spPr>
        <p:txBody>
          <a:bodyPr wrap="square" lIns="76197" tIns="38098" rIns="76197" bIns="38098" rtlCol="0">
            <a:spAutoFit/>
          </a:bodyPr>
          <a:lstStyle/>
          <a:p>
            <a:pPr algn="ctr"/>
            <a:r>
              <a:rPr lang="en-US" sz="1500" dirty="0" smtClean="0">
                <a:solidFill>
                  <a:srgbClr val="FFFFCC"/>
                </a:solidFill>
                <a:latin typeface="Segoe" pitchFamily="34" charset="0"/>
              </a:rPr>
              <a:t>AD/NPS/NAP</a:t>
            </a:r>
          </a:p>
        </p:txBody>
      </p:sp>
      <p:pic>
        <p:nvPicPr>
          <p:cNvPr id="32" name="Picture 5" descr="C:\Program Files\Microsoft Resource DVD Artwork\DVD_ART\Artwork_Imagery\HARDWARE_IMAGERY\Illustration - Misc Hardware\XML Icons\Firewall fire wall.png"/>
          <p:cNvPicPr>
            <a:picLocks noChangeAspect="1" noChangeArrowheads="1"/>
          </p:cNvPicPr>
          <p:nvPr/>
        </p:nvPicPr>
        <p:blipFill>
          <a:blip r:embed="rId5" cstate="print"/>
          <a:srcRect/>
          <a:stretch>
            <a:fillRect/>
          </a:stretch>
        </p:blipFill>
        <p:spPr bwMode="auto">
          <a:xfrm>
            <a:off x="6445251" y="4077698"/>
            <a:ext cx="664649" cy="1798053"/>
          </a:xfrm>
          <a:prstGeom prst="rect">
            <a:avLst/>
          </a:prstGeom>
          <a:noFill/>
        </p:spPr>
      </p:pic>
      <p:grpSp>
        <p:nvGrpSpPr>
          <p:cNvPr id="3" name="Group 40"/>
          <p:cNvGrpSpPr/>
          <p:nvPr/>
        </p:nvGrpSpPr>
        <p:grpSpPr>
          <a:xfrm>
            <a:off x="7932209" y="4997334"/>
            <a:ext cx="809624" cy="1121833"/>
            <a:chOff x="9328150" y="6134100"/>
            <a:chExt cx="1282843" cy="1892300"/>
          </a:xfrm>
        </p:grpSpPr>
        <p:pic>
          <p:nvPicPr>
            <p:cNvPr id="123910" name="Picture 6" descr="C:\Program Files\Microsoft Resource DVD Artwork\DVD_ART\Artwork_Imagery\HARDWARE_IMAGERY\Illustration - Misc Hardware\XML Icons\Server.png"/>
            <p:cNvPicPr>
              <a:picLocks noChangeAspect="1" noChangeArrowheads="1"/>
            </p:cNvPicPr>
            <p:nvPr/>
          </p:nvPicPr>
          <p:blipFill>
            <a:blip r:embed="rId9" cstate="print"/>
            <a:srcRect/>
            <a:stretch>
              <a:fillRect/>
            </a:stretch>
          </p:blipFill>
          <p:spPr bwMode="auto">
            <a:xfrm>
              <a:off x="9328150" y="6134100"/>
              <a:ext cx="1282843" cy="1892300"/>
            </a:xfrm>
            <a:prstGeom prst="rect">
              <a:avLst/>
            </a:prstGeom>
            <a:noFill/>
          </p:spPr>
        </p:pic>
        <p:pic>
          <p:nvPicPr>
            <p:cNvPr id="123911"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6"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4" name="Group 70"/>
          <p:cNvGrpSpPr/>
          <p:nvPr/>
        </p:nvGrpSpPr>
        <p:grpSpPr>
          <a:xfrm>
            <a:off x="8067146" y="3665158"/>
            <a:ext cx="727604" cy="813593"/>
            <a:chOff x="9680575" y="4890057"/>
            <a:chExt cx="873125" cy="976311"/>
          </a:xfrm>
        </p:grpSpPr>
        <p:pic>
          <p:nvPicPr>
            <p:cNvPr id="123912" name="Picture 8" descr="C:\Program Files\Microsoft Resource DVD Artwork\DVD_ART\Artwork_Imagery\HARDWARE_IMAGERY\Illustration - Misc Hardware\XML Icons\PC with flat panel.png"/>
            <p:cNvPicPr>
              <a:picLocks noChangeAspect="1" noChangeArrowheads="1"/>
            </p:cNvPicPr>
            <p:nvPr/>
          </p:nvPicPr>
          <p:blipFill>
            <a:blip r:embed="rId11" cstate="print"/>
            <a:srcRect/>
            <a:stretch>
              <a:fillRect/>
            </a:stretch>
          </p:blipFill>
          <p:spPr bwMode="auto">
            <a:xfrm>
              <a:off x="9680575" y="4890057"/>
              <a:ext cx="873125" cy="976311"/>
            </a:xfrm>
            <a:prstGeom prst="rect">
              <a:avLst/>
            </a:prstGeom>
            <a:noFill/>
          </p:spPr>
        </p:pic>
        <p:pic>
          <p:nvPicPr>
            <p:cNvPr id="3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2" cstate="print"/>
            <a:srcRect/>
            <a:stretch>
              <a:fillRect/>
            </a:stretch>
          </p:blipFill>
          <p:spPr bwMode="auto">
            <a:xfrm>
              <a:off x="9971287" y="4991294"/>
              <a:ext cx="476851" cy="530629"/>
            </a:xfrm>
            <a:prstGeom prst="rect">
              <a:avLst/>
            </a:prstGeom>
            <a:noFill/>
            <a:scene3d>
              <a:camera prst="isometricLeftDown"/>
              <a:lightRig rig="threePt" dir="t"/>
            </a:scene3d>
          </p:spPr>
        </p:pic>
      </p:grpSp>
      <p:pic>
        <p:nvPicPr>
          <p:cNvPr id="123914" name="Picture 10" descr="C:\Program Files\Microsoft Resource DVD Artwork\DVD_ART\Artwork_Imagery\HARDWARE_IMAGERY\Illustration - Misc Hardware\XML Icons\database green.png"/>
          <p:cNvPicPr>
            <a:picLocks noChangeAspect="1" noChangeArrowheads="1"/>
          </p:cNvPicPr>
          <p:nvPr/>
        </p:nvPicPr>
        <p:blipFill>
          <a:blip r:embed="rId13" cstate="print"/>
          <a:srcRect/>
          <a:stretch>
            <a:fillRect/>
          </a:stretch>
        </p:blipFill>
        <p:spPr bwMode="auto">
          <a:xfrm>
            <a:off x="7147720" y="2944167"/>
            <a:ext cx="578113" cy="692351"/>
          </a:xfrm>
          <a:prstGeom prst="rect">
            <a:avLst/>
          </a:prstGeom>
          <a:noFill/>
        </p:spPr>
      </p:pic>
      <p:pic>
        <p:nvPicPr>
          <p:cNvPr id="123915" name="Picture 11" descr="C:\Program Files\Microsoft Resource DVD Artwork\DVD_ART\Artwork_Imagery\HARDWARE_IMAGERY\Illustration - Misc Hardware\XML Icons\database purple.png"/>
          <p:cNvPicPr>
            <a:picLocks noChangeAspect="1" noChangeArrowheads="1"/>
          </p:cNvPicPr>
          <p:nvPr/>
        </p:nvPicPr>
        <p:blipFill>
          <a:blip r:embed="rId14" cstate="print"/>
          <a:srcRect/>
          <a:stretch>
            <a:fillRect/>
          </a:stretch>
        </p:blipFill>
        <p:spPr bwMode="auto">
          <a:xfrm>
            <a:off x="8036719" y="2933583"/>
            <a:ext cx="583248" cy="698500"/>
          </a:xfrm>
          <a:prstGeom prst="rect">
            <a:avLst/>
          </a:prstGeom>
          <a:noFill/>
        </p:spPr>
      </p:pic>
      <p:pic>
        <p:nvPicPr>
          <p:cNvPr id="123919" name="Picture 15" descr="C:\Program Files\Microsoft Resource DVD Artwork\DVD_ART\Artwork_Imagery\HARDWARE_IMAGERY\Illustration - Misc Hardware\XML Icons\Server ISAS - firewall.png"/>
          <p:cNvPicPr>
            <a:picLocks noChangeAspect="1" noChangeArrowheads="1"/>
          </p:cNvPicPr>
          <p:nvPr/>
        </p:nvPicPr>
        <p:blipFill>
          <a:blip r:embed="rId15" cstate="print"/>
          <a:srcRect/>
          <a:stretch>
            <a:fillRect/>
          </a:stretch>
        </p:blipFill>
        <p:spPr bwMode="auto">
          <a:xfrm>
            <a:off x="5249334" y="3923125"/>
            <a:ext cx="734493" cy="1169458"/>
          </a:xfrm>
          <a:prstGeom prst="rect">
            <a:avLst/>
          </a:prstGeom>
          <a:noFill/>
        </p:spPr>
      </p:pic>
      <p:sp>
        <p:nvSpPr>
          <p:cNvPr id="53" name="Right Arrow 52"/>
          <p:cNvSpPr/>
          <p:nvPr/>
        </p:nvSpPr>
        <p:spPr bwMode="auto">
          <a:xfrm>
            <a:off x="867833" y="5209000"/>
            <a:ext cx="4307417"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solidFill>
                  <a:schemeClr val="tx1"/>
                </a:solidFill>
                <a:latin typeface="Segoe" pitchFamily="34" charset="0"/>
              </a:rPr>
              <a:t>El </a:t>
            </a:r>
            <a:r>
              <a:rPr lang="en-US" sz="900" b="1" dirty="0" err="1" smtClean="0">
                <a:solidFill>
                  <a:schemeClr val="tx1"/>
                </a:solidFill>
                <a:latin typeface="Segoe" pitchFamily="34" charset="0"/>
              </a:rPr>
              <a:t>usuario</a:t>
            </a:r>
            <a:r>
              <a:rPr lang="en-US" sz="900" b="1" dirty="0" smtClean="0">
                <a:solidFill>
                  <a:schemeClr val="tx1"/>
                </a:solidFill>
                <a:latin typeface="Segoe" pitchFamily="34" charset="0"/>
              </a:rPr>
              <a:t> accede a </a:t>
            </a:r>
            <a:r>
              <a:rPr lang="en-US" sz="900" b="1" dirty="0" err="1" smtClean="0">
                <a:solidFill>
                  <a:schemeClr val="tx1"/>
                </a:solidFill>
                <a:latin typeface="Segoe" pitchFamily="34" charset="0"/>
              </a:rPr>
              <a:t>las</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aplicaciones</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publicadas</a:t>
            </a:r>
            <a:r>
              <a:rPr lang="en-US" sz="900" b="1" dirty="0" smtClean="0">
                <a:solidFill>
                  <a:schemeClr val="tx1"/>
                </a:solidFill>
                <a:latin typeface="Segoe" pitchFamily="34" charset="0"/>
              </a:rPr>
              <a:t> en el TS Web Access</a:t>
            </a:r>
          </a:p>
        </p:txBody>
      </p:sp>
      <p:sp>
        <p:nvSpPr>
          <p:cNvPr id="54" name="Right Arrow 53"/>
          <p:cNvSpPr/>
          <p:nvPr/>
        </p:nvSpPr>
        <p:spPr bwMode="auto">
          <a:xfrm>
            <a:off x="846667" y="4487343"/>
            <a:ext cx="4423833"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b="1" dirty="0" smtClean="0">
                <a:solidFill>
                  <a:schemeClr val="tx1"/>
                </a:solidFill>
                <a:latin typeface="Segoe" pitchFamily="34" charset="0"/>
              </a:rPr>
              <a:t>Se </a:t>
            </a:r>
            <a:r>
              <a:rPr lang="en-US" sz="900" b="1" dirty="0" err="1" smtClean="0">
                <a:solidFill>
                  <a:schemeClr val="tx1"/>
                </a:solidFill>
                <a:latin typeface="Segoe" pitchFamily="34" charset="0"/>
              </a:rPr>
              <a:t>realiza</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una</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conexión</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segura</a:t>
            </a:r>
            <a:r>
              <a:rPr lang="en-US" sz="900" b="1" dirty="0" smtClean="0">
                <a:solidFill>
                  <a:schemeClr val="tx1"/>
                </a:solidFill>
                <a:latin typeface="Segoe" pitchFamily="34" charset="0"/>
              </a:rPr>
              <a:t> al TS Gateway (RDC </a:t>
            </a:r>
            <a:r>
              <a:rPr lang="en-US" sz="900" b="1" dirty="0" err="1" smtClean="0">
                <a:solidFill>
                  <a:schemeClr val="tx1"/>
                </a:solidFill>
                <a:latin typeface="Segoe" pitchFamily="34" charset="0"/>
              </a:rPr>
              <a:t>sobre</a:t>
            </a:r>
            <a:r>
              <a:rPr lang="en-US" sz="900" b="1" dirty="0" smtClean="0">
                <a:solidFill>
                  <a:schemeClr val="tx1"/>
                </a:solidFill>
                <a:latin typeface="Segoe" pitchFamily="34" charset="0"/>
              </a:rPr>
              <a:t> SSL </a:t>
            </a:r>
            <a:r>
              <a:rPr lang="en-US" sz="900" b="1" dirty="0" err="1" smtClean="0">
                <a:solidFill>
                  <a:schemeClr val="tx1"/>
                </a:solidFill>
                <a:latin typeface="Segoe" pitchFamily="34" charset="0"/>
              </a:rPr>
              <a:t>por</a:t>
            </a:r>
            <a:r>
              <a:rPr lang="en-US" sz="900" b="1" dirty="0" smtClean="0">
                <a:solidFill>
                  <a:schemeClr val="tx1"/>
                </a:solidFill>
                <a:latin typeface="Segoe" pitchFamily="34" charset="0"/>
              </a:rPr>
              <a:t> el 443)</a:t>
            </a:r>
          </a:p>
        </p:txBody>
      </p:sp>
      <p:sp>
        <p:nvSpPr>
          <p:cNvPr id="57" name="TextBox 56"/>
          <p:cNvSpPr txBox="1"/>
          <p:nvPr/>
        </p:nvSpPr>
        <p:spPr>
          <a:xfrm>
            <a:off x="7500958" y="4510501"/>
            <a:ext cx="1791209" cy="384717"/>
          </a:xfrm>
          <a:prstGeom prst="rect">
            <a:avLst/>
          </a:prstGeom>
          <a:noFill/>
        </p:spPr>
        <p:txBody>
          <a:bodyPr wrap="square" lIns="76197" tIns="38098" rIns="76197" bIns="38098" rtlCol="0">
            <a:spAutoFit/>
          </a:bodyPr>
          <a:lstStyle/>
          <a:p>
            <a:r>
              <a:rPr lang="en-US" sz="1000" b="1" dirty="0" smtClean="0">
                <a:solidFill>
                  <a:srgbClr val="FFFFCC"/>
                </a:solidFill>
                <a:latin typeface="Segoe" pitchFamily="34" charset="0"/>
              </a:rPr>
              <a:t>Terminal Servers </a:t>
            </a:r>
          </a:p>
          <a:p>
            <a:r>
              <a:rPr lang="en-US" sz="1000" b="1" dirty="0" smtClean="0">
                <a:solidFill>
                  <a:srgbClr val="FFFFCC"/>
                </a:solidFill>
                <a:latin typeface="Segoe" pitchFamily="34" charset="0"/>
              </a:rPr>
              <a:t>XP/Vista  Remote Desktop</a:t>
            </a:r>
          </a:p>
        </p:txBody>
      </p:sp>
      <p:sp>
        <p:nvSpPr>
          <p:cNvPr id="58" name="TextBox 57"/>
          <p:cNvSpPr txBox="1"/>
          <p:nvPr/>
        </p:nvSpPr>
        <p:spPr>
          <a:xfrm>
            <a:off x="5037667" y="3695583"/>
            <a:ext cx="1248833" cy="307777"/>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TS Gateway</a:t>
            </a:r>
          </a:p>
        </p:txBody>
      </p:sp>
      <p:sp>
        <p:nvSpPr>
          <p:cNvPr id="59" name="TextBox 58"/>
          <p:cNvSpPr txBox="1"/>
          <p:nvPr/>
        </p:nvSpPr>
        <p:spPr>
          <a:xfrm>
            <a:off x="5799667" y="5558251"/>
            <a:ext cx="857250" cy="538609"/>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TS Web Access</a:t>
            </a:r>
          </a:p>
        </p:txBody>
      </p:sp>
      <p:sp>
        <p:nvSpPr>
          <p:cNvPr id="60" name="TextBox 59"/>
          <p:cNvSpPr txBox="1"/>
          <p:nvPr/>
        </p:nvSpPr>
        <p:spPr>
          <a:xfrm>
            <a:off x="2381250" y="6140333"/>
            <a:ext cx="1045122" cy="307777"/>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Internet</a:t>
            </a:r>
          </a:p>
        </p:txBody>
      </p:sp>
      <p:sp>
        <p:nvSpPr>
          <p:cNvPr id="61" name="TextBox 60"/>
          <p:cNvSpPr txBox="1"/>
          <p:nvPr/>
        </p:nvSpPr>
        <p:spPr>
          <a:xfrm>
            <a:off x="5524500" y="6129750"/>
            <a:ext cx="825500" cy="307777"/>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DMZ</a:t>
            </a:r>
          </a:p>
        </p:txBody>
      </p:sp>
      <p:sp>
        <p:nvSpPr>
          <p:cNvPr id="62" name="TextBox 61"/>
          <p:cNvSpPr txBox="1"/>
          <p:nvPr/>
        </p:nvSpPr>
        <p:spPr>
          <a:xfrm>
            <a:off x="7450667" y="6129750"/>
            <a:ext cx="1545167" cy="307773"/>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Red </a:t>
            </a:r>
            <a:r>
              <a:rPr lang="en-US" sz="1500" dirty="0" err="1" smtClean="0">
                <a:solidFill>
                  <a:srgbClr val="FFFFCC"/>
                </a:solidFill>
                <a:latin typeface="Segoe" pitchFamily="34" charset="0"/>
              </a:rPr>
              <a:t>Interna</a:t>
            </a:r>
            <a:endParaRPr lang="en-US" sz="1500" dirty="0" smtClean="0">
              <a:solidFill>
                <a:srgbClr val="FFFFCC"/>
              </a:solidFill>
              <a:latin typeface="Segoe" pitchFamily="34" charset="0"/>
            </a:endParaRPr>
          </a:p>
        </p:txBody>
      </p:sp>
      <p:cxnSp>
        <p:nvCxnSpPr>
          <p:cNvPr id="64" name="Straight Connector 63"/>
          <p:cNvCxnSpPr/>
          <p:nvPr/>
        </p:nvCxnSpPr>
        <p:spPr bwMode="auto">
          <a:xfrm>
            <a:off x="158677" y="6140480"/>
            <a:ext cx="8858250" cy="13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23921" name="Picture 17" descr="C:\Program Files\Microsoft Resource DVD Artwork\DVD_ART\Artwork_Imagery\HARDWARE_IMAGERY\Illustration - Misc Hardware\Windows Vista Illustration Icons\Security Unknown.png"/>
          <p:cNvPicPr>
            <a:picLocks noChangeAspect="1" noChangeArrowheads="1"/>
          </p:cNvPicPr>
          <p:nvPr/>
        </p:nvPicPr>
        <p:blipFill>
          <a:blip r:embed="rId16" cstate="print"/>
          <a:srcRect/>
          <a:stretch>
            <a:fillRect/>
          </a:stretch>
        </p:blipFill>
        <p:spPr bwMode="auto">
          <a:xfrm>
            <a:off x="5291667" y="4151527"/>
            <a:ext cx="666750" cy="666750"/>
          </a:xfrm>
          <a:prstGeom prst="rect">
            <a:avLst/>
          </a:prstGeom>
          <a:noFill/>
        </p:spPr>
      </p:pic>
      <p:pic>
        <p:nvPicPr>
          <p:cNvPr id="123922" name="Picture 18" descr="C:\Program Files\Microsoft Resource DVD Artwork\DVD_ART\Artwork_Imagery\HARDWARE_IMAGERY\Illustration - Misc Hardware\Windows Vista Illustration Icons\Security Good.png"/>
          <p:cNvPicPr>
            <a:picLocks noChangeAspect="1" noChangeArrowheads="1"/>
          </p:cNvPicPr>
          <p:nvPr/>
        </p:nvPicPr>
        <p:blipFill>
          <a:blip r:embed="rId17" cstate="print"/>
          <a:srcRect/>
          <a:stretch>
            <a:fillRect/>
          </a:stretch>
        </p:blipFill>
        <p:spPr bwMode="auto">
          <a:xfrm>
            <a:off x="5302250" y="4140943"/>
            <a:ext cx="666750" cy="666750"/>
          </a:xfrm>
          <a:prstGeom prst="rect">
            <a:avLst/>
          </a:prstGeom>
          <a:noFill/>
        </p:spPr>
      </p:pic>
      <p:sp>
        <p:nvSpPr>
          <p:cNvPr id="69" name="Right Arrow 68"/>
          <p:cNvSpPr/>
          <p:nvPr/>
        </p:nvSpPr>
        <p:spPr bwMode="auto">
          <a:xfrm>
            <a:off x="6000759" y="4510500"/>
            <a:ext cx="1576907"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err="1" smtClean="0">
                <a:solidFill>
                  <a:schemeClr val="tx1"/>
                </a:solidFill>
                <a:latin typeface="Segoe" pitchFamily="34" charset="0"/>
              </a:rPr>
              <a:t>Tunel</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interno</a:t>
            </a:r>
            <a:r>
              <a:rPr lang="en-US" sz="900" b="1" dirty="0" smtClean="0">
                <a:solidFill>
                  <a:schemeClr val="tx1"/>
                </a:solidFill>
                <a:latin typeface="Segoe" pitchFamily="34" charset="0"/>
              </a:rPr>
              <a:t> (3389</a:t>
            </a:r>
            <a:r>
              <a:rPr lang="en-US" sz="800" b="1" dirty="0" smtClean="0">
                <a:solidFill>
                  <a:schemeClr val="tx1"/>
                </a:solidFill>
                <a:latin typeface="Segoe" pitchFamily="34" charset="0"/>
              </a:rPr>
              <a:t>)</a:t>
            </a:r>
            <a:endParaRPr lang="en-US" sz="1500" b="1" dirty="0" smtClean="0">
              <a:solidFill>
                <a:schemeClr val="tx1"/>
              </a:solidFill>
              <a:latin typeface="Segoe" pitchFamily="34" charset="0"/>
            </a:endParaRPr>
          </a:p>
        </p:txBody>
      </p:sp>
      <p:sp>
        <p:nvSpPr>
          <p:cNvPr id="55" name="Bent-Up Arrow 54"/>
          <p:cNvSpPr/>
          <p:nvPr/>
        </p:nvSpPr>
        <p:spPr bwMode="auto">
          <a:xfrm>
            <a:off x="6021917" y="3410693"/>
            <a:ext cx="2063750" cy="1037167"/>
          </a:xfrm>
          <a:prstGeom prst="bentUpArrow">
            <a:avLst>
              <a:gd name="adj1" fmla="val 21007"/>
              <a:gd name="adj2" fmla="val 17920"/>
              <a:gd name="adj3" fmla="val 1661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err="1" smtClean="0">
                <a:solidFill>
                  <a:schemeClr val="tx1"/>
                </a:solidFill>
                <a:latin typeface="Segoe" pitchFamily="34" charset="0"/>
              </a:rPr>
              <a:t>Políticas</a:t>
            </a:r>
            <a:r>
              <a:rPr lang="en-US" sz="1200" b="1" dirty="0" smtClean="0">
                <a:solidFill>
                  <a:schemeClr val="tx1"/>
                </a:solidFill>
                <a:latin typeface="Segoe" pitchFamily="34" charset="0"/>
              </a:rPr>
              <a:t> AD / IAS / NAP</a:t>
            </a:r>
          </a:p>
        </p:txBody>
      </p:sp>
      <p:pic>
        <p:nvPicPr>
          <p:cNvPr id="40" name="Picture 4" descr="C:\Program Files\Microsoft Resource DVD Artwork\DVD_ART\Artwork_Imagery\HARDWARE_IMAGERY\Illustration - Misc Hardware\Windows Vista Illustration Icons\IE.png"/>
          <p:cNvPicPr>
            <a:picLocks noChangeAspect="1" noChangeArrowheads="1"/>
          </p:cNvPicPr>
          <p:nvPr/>
        </p:nvPicPr>
        <p:blipFill>
          <a:blip r:embed="rId18" cstate="print"/>
          <a:srcRect/>
          <a:stretch>
            <a:fillRect/>
          </a:stretch>
        </p:blipFill>
        <p:spPr bwMode="auto">
          <a:xfrm>
            <a:off x="275167" y="5060833"/>
            <a:ext cx="530027" cy="530027"/>
          </a:xfrm>
          <a:prstGeom prst="rect">
            <a:avLst/>
          </a:prstGeom>
          <a:noFill/>
        </p:spPr>
      </p:pic>
      <p:grpSp>
        <p:nvGrpSpPr>
          <p:cNvPr id="5" name="Group 41"/>
          <p:cNvGrpSpPr/>
          <p:nvPr/>
        </p:nvGrpSpPr>
        <p:grpSpPr>
          <a:xfrm>
            <a:off x="137583" y="4045693"/>
            <a:ext cx="857250" cy="920750"/>
            <a:chOff x="-1054100" y="1308100"/>
            <a:chExt cx="1054100" cy="1054100"/>
          </a:xfrm>
        </p:grpSpPr>
        <p:pic>
          <p:nvPicPr>
            <p:cNvPr id="43" name="Picture 3"/>
            <p:cNvPicPr>
              <a:picLocks noChangeAspect="1" noChangeArrowheads="1"/>
            </p:cNvPicPr>
            <p:nvPr/>
          </p:nvPicPr>
          <p:blipFill>
            <a:blip r:embed="rId19" cstate="print"/>
            <a:srcRect/>
            <a:stretch>
              <a:fillRect/>
            </a:stretch>
          </p:blipFill>
          <p:spPr bwMode="auto">
            <a:xfrm>
              <a:off x="-1054100" y="1308100"/>
              <a:ext cx="1054100" cy="1054100"/>
            </a:xfrm>
            <a:prstGeom prst="rect">
              <a:avLst/>
            </a:prstGeom>
            <a:noFill/>
            <a:ln w="9525">
              <a:noFill/>
              <a:miter lim="800000"/>
              <a:headEnd/>
              <a:tailEnd/>
            </a:ln>
            <a:effectLst/>
          </p:spPr>
        </p:pic>
        <p:pic>
          <p:nvPicPr>
            <p:cNvPr id="44" name="Picture 3"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print"/>
            <a:srcRect/>
            <a:stretch>
              <a:fillRect/>
            </a:stretch>
          </p:blipFill>
          <p:spPr bwMode="auto">
            <a:xfrm>
              <a:off x="-592307" y="1648383"/>
              <a:ext cx="376407" cy="375654"/>
            </a:xfrm>
            <a:prstGeom prst="rect">
              <a:avLst/>
            </a:prstGeom>
            <a:noFill/>
          </p:spPr>
        </p:pic>
      </p:grpSp>
      <p:sp>
        <p:nvSpPr>
          <p:cNvPr id="45" name="TextBox 44"/>
          <p:cNvSpPr txBox="1"/>
          <p:nvPr/>
        </p:nvSpPr>
        <p:spPr>
          <a:xfrm>
            <a:off x="433917" y="3706167"/>
            <a:ext cx="1195917" cy="538609"/>
          </a:xfrm>
          <a:prstGeom prst="rect">
            <a:avLst/>
          </a:prstGeom>
          <a:noFill/>
        </p:spPr>
        <p:txBody>
          <a:bodyPr wrap="square" lIns="76197" tIns="38098" rIns="76197" bIns="38098" rtlCol="0">
            <a:spAutoFit/>
          </a:bodyPr>
          <a:lstStyle/>
          <a:p>
            <a:r>
              <a:rPr lang="en-US" sz="1500" dirty="0" smtClean="0">
                <a:solidFill>
                  <a:srgbClr val="FFFFCC"/>
                </a:solidFill>
                <a:latin typeface="Segoe" pitchFamily="34" charset="0"/>
              </a:rPr>
              <a:t>Vista RDC (TS) client</a:t>
            </a:r>
          </a:p>
        </p:txBody>
      </p:sp>
      <p:pic>
        <p:nvPicPr>
          <p:cNvPr id="72" name="Picture 7" descr="C:\Program Files\Microsoft Resource DVD Artwork\DVD_ART\Artwork_Imagery\HARDWARE_IMAGERY\Illustration - Misc Hardware\Windows Vista Illustration Icons\Flip 3D.png"/>
          <p:cNvPicPr>
            <a:picLocks noChangeAspect="1" noChangeArrowheads="1"/>
          </p:cNvPicPr>
          <p:nvPr/>
        </p:nvPicPr>
        <p:blipFill>
          <a:blip r:embed="rId21" cstate="print"/>
          <a:srcRect/>
          <a:stretch>
            <a:fillRect/>
          </a:stretch>
        </p:blipFill>
        <p:spPr bwMode="auto">
          <a:xfrm>
            <a:off x="8224740" y="5400522"/>
            <a:ext cx="474761" cy="528303"/>
          </a:xfrm>
          <a:prstGeom prst="rect">
            <a:avLst/>
          </a:prstGeom>
          <a:noFill/>
          <a:scene3d>
            <a:camera prst="isometricLeftDown"/>
            <a:lightRig rig="threePt" dir="t"/>
          </a:scene3d>
        </p:spPr>
      </p:pic>
      <p:pic>
        <p:nvPicPr>
          <p:cNvPr id="7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2" cstate="print"/>
          <a:srcRect/>
          <a:stretch>
            <a:fillRect/>
          </a:stretch>
        </p:blipFill>
        <p:spPr bwMode="auto">
          <a:xfrm>
            <a:off x="8319990" y="3760105"/>
            <a:ext cx="397376" cy="442191"/>
          </a:xfrm>
          <a:prstGeom prst="rect">
            <a:avLst/>
          </a:prstGeom>
          <a:noFill/>
          <a:scene3d>
            <a:camera prst="isometricLeftDown"/>
            <a:lightRig rig="threePt" dir="t"/>
          </a:scene3d>
        </p:spPr>
      </p:pic>
      <p:pic>
        <p:nvPicPr>
          <p:cNvPr id="46" name="Picture 11" descr="Logo-Terminal-Services"/>
          <p:cNvPicPr>
            <a:picLocks noChangeAspect="1" noChangeArrowheads="1"/>
          </p:cNvPicPr>
          <p:nvPr/>
        </p:nvPicPr>
        <p:blipFill>
          <a:blip r:embed="rId22" cstate="print"/>
          <a:stretch>
            <a:fillRect/>
          </a:stretch>
        </p:blipFill>
        <p:spPr bwMode="auto">
          <a:xfrm>
            <a:off x="4643438" y="3286124"/>
            <a:ext cx="1852808" cy="381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01895 -0.04224 L -0.54557 -0.16879 " pathEditMode="relative" ptsTypes="AA">
                                      <p:cBhvr>
                                        <p:cTn id="14" dur="2000" fill="hold"/>
                                        <p:tgtEl>
                                          <p:spTgt spid="1239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fade">
                                      <p:cBhvr>
                                        <p:cTn id="23" dur="2000"/>
                                        <p:tgtEl>
                                          <p:spTgt spid="123921"/>
                                        </p:tgtEl>
                                      </p:cBhvr>
                                    </p:animEffect>
                                    <p:anim calcmode="lin" valueType="num">
                                      <p:cBhvr>
                                        <p:cTn id="24" dur="2000" fill="hold"/>
                                        <p:tgtEl>
                                          <p:spTgt spid="123921"/>
                                        </p:tgtEl>
                                        <p:attrNameLst>
                                          <p:attrName>style.rotation</p:attrName>
                                        </p:attrNameLst>
                                      </p:cBhvr>
                                      <p:tavLst>
                                        <p:tav tm="0">
                                          <p:val>
                                            <p:fltVal val="720"/>
                                          </p:val>
                                        </p:tav>
                                        <p:tav tm="100000">
                                          <p:val>
                                            <p:fltVal val="0"/>
                                          </p:val>
                                        </p:tav>
                                      </p:tavLst>
                                    </p:anim>
                                    <p:anim calcmode="lin" valueType="num">
                                      <p:cBhvr>
                                        <p:cTn id="25" dur="2000" fill="hold"/>
                                        <p:tgtEl>
                                          <p:spTgt spid="123921"/>
                                        </p:tgtEl>
                                        <p:attrNameLst>
                                          <p:attrName>ppt_h</p:attrName>
                                        </p:attrNameLst>
                                      </p:cBhvr>
                                      <p:tavLst>
                                        <p:tav tm="0">
                                          <p:val>
                                            <p:fltVal val="0"/>
                                          </p:val>
                                        </p:tav>
                                        <p:tav tm="100000">
                                          <p:val>
                                            <p:strVal val="#ppt_h"/>
                                          </p:val>
                                        </p:tav>
                                      </p:tavLst>
                                    </p:anim>
                                    <p:anim calcmode="lin" valueType="num">
                                      <p:cBhvr>
                                        <p:cTn id="26" dur="2000" fill="hold"/>
                                        <p:tgtEl>
                                          <p:spTgt spid="1239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23921"/>
                                        </p:tgtEl>
                                      </p:cBhvr>
                                    </p:animEffect>
                                    <p:set>
                                      <p:cBhvr>
                                        <p:cTn id="36" dur="1" fill="hold">
                                          <p:stCondLst>
                                            <p:cond delay="499"/>
                                          </p:stCondLst>
                                        </p:cTn>
                                        <p:tgtEl>
                                          <p:spTgt spid="123921"/>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3922"/>
                                        </p:tgtEl>
                                        <p:attrNameLst>
                                          <p:attrName>style.visibility</p:attrName>
                                        </p:attrNameLst>
                                      </p:cBhvr>
                                      <p:to>
                                        <p:strVal val="visible"/>
                                      </p:to>
                                    </p:set>
                                    <p:animEffect transition="in" filter="dissolve">
                                      <p:cBhvr>
                                        <p:cTn id="39" dur="500"/>
                                        <p:tgtEl>
                                          <p:spTgt spid="123922"/>
                                        </p:tgtEl>
                                      </p:cBhvr>
                                    </p:animEffect>
                                  </p:childTnLst>
                                </p:cTn>
                              </p:par>
                              <p:par>
                                <p:cTn id="40" presetID="9" presetClass="exit" presetSubtype="0" fill="hold" grpId="1" nodeType="withEffect">
                                  <p:stCondLst>
                                    <p:cond delay="0"/>
                                  </p:stCondLst>
                                  <p:childTnLst>
                                    <p:animEffect transition="out" filter="dissolv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left)">
                                      <p:cBhvr>
                                        <p:cTn id="45" dur="1000"/>
                                        <p:tgtEl>
                                          <p:spTgt spid="69"/>
                                        </p:tgtEl>
                                      </p:cBhvr>
                                    </p:animEffect>
                                  </p:childTnLst>
                                </p:cTn>
                              </p:par>
                            </p:childTnLst>
                          </p:cTn>
                        </p:par>
                        <p:par>
                          <p:cTn id="46" fill="hold">
                            <p:stCondLst>
                              <p:cond delay="1000"/>
                            </p:stCondLst>
                            <p:childTnLst>
                              <p:par>
                                <p:cTn id="47" presetID="0" presetClass="path" presetSubtype="0" accel="50000" decel="50000" fill="hold" nodeType="afterEffect">
                                  <p:stCondLst>
                                    <p:cond delay="0"/>
                                  </p:stCondLst>
                                  <p:childTnLst>
                                    <p:animMotion origin="layout" path="M -2.4537E-6 3.51852E-6 L -0.86574 0.06481 " pathEditMode="relative" ptsTypes="AA">
                                      <p:cBhvr>
                                        <p:cTn id="48" dur="2000" fill="hold"/>
                                        <p:tgtEl>
                                          <p:spTgt spid="70"/>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058 0.00019 L -0.84896 -0.15567 " pathEditMode="relative" ptsTypes="AA">
                                      <p:cBhvr>
                                        <p:cTn id="50"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69" grpId="0" animBg="1"/>
      <p:bldP spid="55" grpId="0" animBg="1"/>
      <p:bldP spid="5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PSF\Parallels Share\Virtualization Slides\PC-Application-Conflicts.png"/>
          <p:cNvPicPr>
            <a:picLocks noChangeAspect="1" noChangeArrowheads="1"/>
          </p:cNvPicPr>
          <p:nvPr/>
        </p:nvPicPr>
        <p:blipFill>
          <a:blip r:embed="rId3"/>
          <a:srcRect/>
          <a:stretch>
            <a:fillRect/>
          </a:stretch>
        </p:blipFill>
        <p:spPr bwMode="auto">
          <a:xfrm>
            <a:off x="5000628" y="2374050"/>
            <a:ext cx="3065334" cy="3950550"/>
          </a:xfrm>
          <a:prstGeom prst="rect">
            <a:avLst/>
          </a:prstGeom>
          <a:noFill/>
        </p:spPr>
      </p:pic>
      <p:sp>
        <p:nvSpPr>
          <p:cNvPr id="20" name="Rectangle 18"/>
          <p:cNvSpPr>
            <a:spLocks noChangeArrowheads="1"/>
          </p:cNvSpPr>
          <p:nvPr/>
        </p:nvSpPr>
        <p:spPr bwMode="auto">
          <a:xfrm>
            <a:off x="381000" y="1683143"/>
            <a:ext cx="3690934" cy="4031873"/>
          </a:xfrm>
          <a:prstGeom prst="rect">
            <a:avLst/>
          </a:prstGeom>
          <a:noFill/>
          <a:ln w="9525">
            <a:noFill/>
            <a:miter lim="800000"/>
            <a:headEnd/>
            <a:tailEnd/>
          </a:ln>
        </p:spPr>
        <p:txBody>
          <a:bodyPr wrap="square">
            <a:spAutoFit/>
          </a:bodyPr>
          <a:lstStyle/>
          <a:p>
            <a:pPr marL="280988" indent="-280988" algn="l">
              <a:lnSpc>
                <a:spcPct val="90000"/>
              </a:lnSpc>
              <a:spcBef>
                <a:spcPct val="20000"/>
              </a:spcBef>
              <a:buBlip>
                <a:blip r:embed="rId4"/>
              </a:buBlip>
            </a:pPr>
            <a:r>
              <a:rPr lang="es-ES" sz="1600" dirty="0" smtClean="0">
                <a:solidFill>
                  <a:srgbClr val="FFFFCC"/>
                </a:solidFill>
                <a:latin typeface="Calibri" pitchFamily="34" charset="0"/>
              </a:rPr>
              <a:t>La instalación local de aplicaciones produce</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Incompatibilidad entre aplicaciones</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Largos periodos de pruebas funcionales y de compatibilidad</a:t>
            </a:r>
          </a:p>
          <a:p>
            <a:pPr marL="60325" indent="-234950" algn="l">
              <a:lnSpc>
                <a:spcPct val="90000"/>
              </a:lnSpc>
              <a:spcBef>
                <a:spcPct val="20000"/>
              </a:spcBef>
              <a:buBlip>
                <a:blip r:embed="rId4"/>
              </a:buBlip>
            </a:pPr>
            <a:r>
              <a:rPr lang="es-ES" sz="1600" dirty="0" smtClean="0">
                <a:solidFill>
                  <a:srgbClr val="FFFFCC"/>
                </a:solidFill>
                <a:latin typeface="Calibri" pitchFamily="34" charset="0"/>
              </a:rPr>
              <a:t>La aplicación </a:t>
            </a:r>
            <a:r>
              <a:rPr lang="es-ES" sz="1600" dirty="0" err="1" smtClean="0">
                <a:solidFill>
                  <a:srgbClr val="FFFFCC"/>
                </a:solidFill>
                <a:latin typeface="Calibri" pitchFamily="34" charset="0"/>
              </a:rPr>
              <a:t>virtualizada</a:t>
            </a:r>
            <a:r>
              <a:rPr lang="es-ES" sz="1600" dirty="0" smtClean="0">
                <a:solidFill>
                  <a:srgbClr val="FFFFCC"/>
                </a:solidFill>
                <a:latin typeface="Calibri" pitchFamily="34" charset="0"/>
              </a:rPr>
              <a:t>:</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Se ejecuta </a:t>
            </a:r>
            <a:r>
              <a:rPr lang="es-ES" sz="1600" u="sng" dirty="0" smtClean="0">
                <a:solidFill>
                  <a:srgbClr val="FFFFCC"/>
                </a:solidFill>
                <a:latin typeface="Calibri" pitchFamily="34" charset="0"/>
              </a:rPr>
              <a:t>localmente</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No requiere instalación local</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No “ensucia” el Sistema Operativo local</a:t>
            </a: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No crea/sufre interdependencias con aplicaciones locales u otras aplicaciones </a:t>
            </a:r>
            <a:r>
              <a:rPr lang="es-ES" sz="1600" dirty="0" err="1" smtClean="0">
                <a:solidFill>
                  <a:srgbClr val="FFFFCC"/>
                </a:solidFill>
                <a:latin typeface="Calibri" pitchFamily="34" charset="0"/>
              </a:rPr>
              <a:t>virtualizadas</a:t>
            </a:r>
            <a:endParaRPr lang="es-ES" sz="1600" dirty="0" smtClean="0">
              <a:solidFill>
                <a:srgbClr val="FFFFCC"/>
              </a:solidFill>
              <a:latin typeface="Calibri" pitchFamily="34" charset="0"/>
            </a:endParaRPr>
          </a:p>
          <a:p>
            <a:pPr marL="515938" lvl="1" indent="-234950" algn="l">
              <a:lnSpc>
                <a:spcPct val="90000"/>
              </a:lnSpc>
              <a:spcBef>
                <a:spcPct val="20000"/>
              </a:spcBef>
              <a:buBlip>
                <a:blip r:embed="rId4"/>
              </a:buBlip>
            </a:pPr>
            <a:r>
              <a:rPr lang="es-ES" sz="1600" dirty="0" smtClean="0">
                <a:solidFill>
                  <a:srgbClr val="FFFFCC"/>
                </a:solidFill>
                <a:latin typeface="Calibri" pitchFamily="34" charset="0"/>
              </a:rPr>
              <a:t>El tiempo de puesta en producción de una nueva aplicación se reduce muy drásticamente</a:t>
            </a:r>
          </a:p>
        </p:txBody>
      </p:sp>
      <p:pic>
        <p:nvPicPr>
          <p:cNvPr id="2054" name="Picture 6" descr="\\.PSF\Parallels Share\Virtualization Slides\PC-with-Virtual-Apps.png"/>
          <p:cNvPicPr>
            <a:picLocks noChangeAspect="1" noChangeArrowheads="1"/>
          </p:cNvPicPr>
          <p:nvPr/>
        </p:nvPicPr>
        <p:blipFill>
          <a:blip r:embed="rId5"/>
          <a:srcRect/>
          <a:stretch>
            <a:fillRect/>
          </a:stretch>
        </p:blipFill>
        <p:spPr bwMode="auto">
          <a:xfrm>
            <a:off x="5007553" y="3464601"/>
            <a:ext cx="3065334" cy="2853175"/>
          </a:xfrm>
          <a:prstGeom prst="rect">
            <a:avLst/>
          </a:prstGeom>
          <a:noFill/>
        </p:spPr>
      </p:pic>
      <p:sp>
        <p:nvSpPr>
          <p:cNvPr id="27" name="Rectangle 20"/>
          <p:cNvSpPr>
            <a:spLocks noChangeArrowheads="1"/>
          </p:cNvSpPr>
          <p:nvPr/>
        </p:nvSpPr>
        <p:spPr bwMode="auto">
          <a:xfrm>
            <a:off x="5357818" y="1729871"/>
            <a:ext cx="2316182" cy="674031"/>
          </a:xfrm>
          <a:prstGeom prst="rect">
            <a:avLst/>
          </a:prstGeom>
          <a:noFill/>
          <a:ln w="9525">
            <a:noFill/>
            <a:miter lim="800000"/>
            <a:headEnd/>
            <a:tailEnd/>
          </a:ln>
        </p:spPr>
        <p:txBody>
          <a:bodyPr wrap="square">
            <a:spAutoFit/>
          </a:bodyPr>
          <a:lstStyle/>
          <a:p>
            <a:pPr algn="ctr" eaLnBrk="0" hangingPunct="0">
              <a:lnSpc>
                <a:spcPct val="90000"/>
              </a:lnSpc>
            </a:pPr>
            <a:r>
              <a:rPr lang="es-ES" sz="1400" b="1" i="1" dirty="0" smtClean="0">
                <a:solidFill>
                  <a:srgbClr val="FFFFCC"/>
                </a:solidFill>
                <a:effectLst>
                  <a:outerShdw blurRad="38100" dist="38100" dir="2700000" algn="tl">
                    <a:srgbClr val="000000"/>
                  </a:outerShdw>
                </a:effectLst>
                <a:latin typeface="Arial" pitchFamily="34" charset="0"/>
                <a:cs typeface="Arial" pitchFamily="34" charset="0"/>
              </a:rPr>
              <a:t>Resuelve Incompatibilidades entre aplicaciones</a:t>
            </a:r>
            <a:endParaRPr lang="es-ES" sz="1400" b="1" i="1" dirty="0">
              <a:solidFill>
                <a:srgbClr val="FFFFCC"/>
              </a:solidFill>
              <a:effectLst>
                <a:outerShdw blurRad="38100" dist="38100" dir="2700000" algn="tl">
                  <a:srgbClr val="000000"/>
                </a:outerShdw>
              </a:effectLst>
              <a:latin typeface="Arial" pitchFamily="34" charset="0"/>
              <a:cs typeface="Arial" pitchFamily="34" charset="0"/>
            </a:endParaRPr>
          </a:p>
        </p:txBody>
      </p:sp>
      <p:pic>
        <p:nvPicPr>
          <p:cNvPr id="8210" name="Picture 18" descr="SGAV-White"/>
          <p:cNvPicPr>
            <a:picLocks noChangeAspect="1" noChangeArrowheads="1"/>
          </p:cNvPicPr>
          <p:nvPr/>
        </p:nvPicPr>
        <p:blipFill>
          <a:blip r:embed="rId6"/>
          <a:stretch>
            <a:fillRect/>
          </a:stretch>
        </p:blipFill>
        <p:spPr bwMode="auto">
          <a:xfrm>
            <a:off x="5305428" y="2895600"/>
            <a:ext cx="2383148" cy="303191"/>
          </a:xfrm>
          <a:prstGeom prst="rect">
            <a:avLst/>
          </a:prstGeom>
          <a:noFill/>
        </p:spPr>
      </p:pic>
      <p:sp>
        <p:nvSpPr>
          <p:cNvPr id="16" name="Title 15"/>
          <p:cNvSpPr>
            <a:spLocks noGrp="1"/>
          </p:cNvSpPr>
          <p:nvPr>
            <p:ph type="title"/>
          </p:nvPr>
        </p:nvSpPr>
        <p:spPr>
          <a:xfrm>
            <a:off x="381000" y="230188"/>
            <a:ext cx="8382000" cy="1107996"/>
          </a:xfrm>
        </p:spPr>
        <p:txBody>
          <a:bodyPr/>
          <a:lstStyle/>
          <a:p>
            <a:r>
              <a:rPr lang="es-ES" smtClean="0"/>
              <a:t>Virtualización de Aplicaciones:</a:t>
            </a:r>
            <a:br>
              <a:rPr lang="es-ES" smtClean="0"/>
            </a:br>
            <a:r>
              <a:rPr lang="es-ES" sz="3200" smtClean="0"/>
              <a:t>Microsoft APP-V (Softgrid)</a:t>
            </a:r>
            <a:endParaRPr lang="es-ES"/>
          </a:p>
        </p:txBody>
      </p:sp>
      <p:pic>
        <p:nvPicPr>
          <p:cNvPr id="8" name="Picture 11" descr="logo"/>
          <p:cNvPicPr>
            <a:picLocks noChangeAspect="1" noChangeArrowheads="1"/>
          </p:cNvPicPr>
          <p:nvPr/>
        </p:nvPicPr>
        <p:blipFill>
          <a:blip r:embed="rId7" cstate="email"/>
          <a:srcRect/>
          <a:stretch>
            <a:fillRect/>
          </a:stretch>
        </p:blipFill>
        <p:spPr bwMode="auto">
          <a:xfrm>
            <a:off x="3643306" y="5929330"/>
            <a:ext cx="3065098" cy="5715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r>
              <a:rPr lang="es-ES" dirty="0" err="1" smtClean="0"/>
              <a:t>Virtualización</a:t>
            </a:r>
            <a:r>
              <a:rPr lang="es-ES" dirty="0" smtClean="0"/>
              <a:t> de Aplicaciones (</a:t>
            </a:r>
            <a:r>
              <a:rPr lang="es-ES" dirty="0" err="1" smtClean="0"/>
              <a:t>App</a:t>
            </a:r>
            <a:r>
              <a:rPr lang="es-ES" dirty="0" smtClean="0"/>
              <a:t>-V)</a:t>
            </a:r>
          </a:p>
          <a:p>
            <a:r>
              <a:rPr lang="es-ES" sz="2800" dirty="0" smtClean="0"/>
              <a:t>	- Publicación de aplicaciones</a:t>
            </a:r>
          </a:p>
          <a:p>
            <a:r>
              <a:rPr lang="es-ES" sz="2800" dirty="0" smtClean="0"/>
              <a:t>	- Cliente de </a:t>
            </a:r>
            <a:r>
              <a:rPr lang="es-ES" sz="2800" dirty="0" err="1" smtClean="0"/>
              <a:t>App</a:t>
            </a:r>
            <a:r>
              <a:rPr lang="es-ES" sz="2800" dirty="0" smtClean="0"/>
              <a:t>-V</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AGENDA</a:t>
            </a:r>
            <a:endParaRPr lang="en-US" dirty="0"/>
          </a:p>
        </p:txBody>
      </p:sp>
      <p:sp>
        <p:nvSpPr>
          <p:cNvPr id="3" name="Content Placeholder 2"/>
          <p:cNvSpPr>
            <a:spLocks noGrp="1"/>
          </p:cNvSpPr>
          <p:nvPr>
            <p:ph idx="1"/>
          </p:nvPr>
        </p:nvSpPr>
        <p:spPr/>
        <p:txBody>
          <a:bodyPr/>
          <a:lstStyle/>
          <a:p>
            <a:r>
              <a:rPr lang="es-ES" sz="2400" dirty="0" smtClean="0">
                <a:solidFill>
                  <a:srgbClr val="FFFFCC"/>
                </a:solidFill>
                <a:latin typeface="Arial" pitchFamily="34" charset="0"/>
                <a:cs typeface="Arial" pitchFamily="34" charset="0"/>
              </a:rPr>
              <a:t>Introducción a la </a:t>
            </a:r>
            <a:r>
              <a:rPr lang="es-ES" sz="2400" dirty="0" err="1" smtClean="0">
                <a:solidFill>
                  <a:srgbClr val="FFFFCC"/>
                </a:solidFill>
                <a:latin typeface="Arial" pitchFamily="34" charset="0"/>
                <a:cs typeface="Arial" pitchFamily="34" charset="0"/>
              </a:rPr>
              <a:t>Virtualización</a:t>
            </a:r>
            <a:endParaRPr lang="es-ES" sz="2400" dirty="0" smtClean="0">
              <a:solidFill>
                <a:srgbClr val="FFFFCC"/>
              </a:solidFill>
              <a:latin typeface="Arial" pitchFamily="34" charset="0"/>
              <a:cs typeface="Arial" pitchFamily="34" charset="0"/>
            </a:endParaRPr>
          </a:p>
          <a:p>
            <a:r>
              <a:rPr lang="es-ES" sz="2400" dirty="0" smtClean="0">
                <a:solidFill>
                  <a:srgbClr val="FFFFCC"/>
                </a:solidFill>
                <a:latin typeface="Arial" pitchFamily="34" charset="0"/>
                <a:cs typeface="Arial" pitchFamily="34" charset="0"/>
              </a:rPr>
              <a:t>Escenarios de </a:t>
            </a:r>
            <a:r>
              <a:rPr lang="es-ES" sz="2400" dirty="0" err="1" smtClean="0">
                <a:solidFill>
                  <a:srgbClr val="FFFFCC"/>
                </a:solidFill>
                <a:latin typeface="Arial" pitchFamily="34" charset="0"/>
                <a:cs typeface="Arial" pitchFamily="34" charset="0"/>
              </a:rPr>
              <a:t>virtualización</a:t>
            </a:r>
            <a:r>
              <a:rPr lang="es-ES" sz="2400" dirty="0" smtClean="0">
                <a:solidFill>
                  <a:srgbClr val="FFFFCC"/>
                </a:solidFill>
                <a:latin typeface="Arial" pitchFamily="34" charset="0"/>
                <a:cs typeface="Arial" pitchFamily="34" charset="0"/>
              </a:rPr>
              <a:t> en el </a:t>
            </a:r>
            <a:r>
              <a:rPr lang="es-ES" sz="2400" dirty="0" err="1" smtClean="0">
                <a:solidFill>
                  <a:srgbClr val="FFFFCC"/>
                </a:solidFill>
                <a:latin typeface="Arial" pitchFamily="34" charset="0"/>
                <a:cs typeface="Arial" pitchFamily="34" charset="0"/>
              </a:rPr>
              <a:t>Datacenter</a:t>
            </a:r>
            <a:endParaRPr lang="es-ES" sz="2400" dirty="0" smtClean="0">
              <a:solidFill>
                <a:srgbClr val="FFFFCC"/>
              </a:solidFill>
              <a:latin typeface="Arial" pitchFamily="34" charset="0"/>
              <a:cs typeface="Arial" pitchFamily="34" charset="0"/>
            </a:endParaRPr>
          </a:p>
          <a:p>
            <a:pPr lvl="1"/>
            <a:r>
              <a:rPr lang="es-ES" sz="2000" dirty="0" err="1" smtClean="0">
                <a:solidFill>
                  <a:srgbClr val="FFFFCC"/>
                </a:solidFill>
                <a:latin typeface="Arial" pitchFamily="34" charset="0"/>
                <a:cs typeface="Arial" pitchFamily="34" charset="0"/>
              </a:rPr>
              <a:t>Virtualización</a:t>
            </a:r>
            <a:r>
              <a:rPr lang="es-ES" sz="2000" dirty="0" smtClean="0">
                <a:solidFill>
                  <a:srgbClr val="FFFFCC"/>
                </a:solidFill>
                <a:latin typeface="Arial" pitchFamily="34" charset="0"/>
                <a:cs typeface="Arial" pitchFamily="34" charset="0"/>
              </a:rPr>
              <a:t> de servidores</a:t>
            </a:r>
          </a:p>
          <a:p>
            <a:r>
              <a:rPr lang="es-ES" sz="2400" dirty="0" smtClean="0">
                <a:solidFill>
                  <a:srgbClr val="FFFFCC"/>
                </a:solidFill>
                <a:latin typeface="Arial" pitchFamily="34" charset="0"/>
                <a:cs typeface="Arial" pitchFamily="34" charset="0"/>
              </a:rPr>
              <a:t>Escenarios de </a:t>
            </a:r>
            <a:r>
              <a:rPr lang="es-ES" sz="2400" dirty="0" err="1" smtClean="0">
                <a:solidFill>
                  <a:srgbClr val="FFFFCC"/>
                </a:solidFill>
                <a:latin typeface="Arial" pitchFamily="34" charset="0"/>
                <a:cs typeface="Arial" pitchFamily="34" charset="0"/>
              </a:rPr>
              <a:t>Virtualización</a:t>
            </a:r>
            <a:r>
              <a:rPr lang="es-ES" sz="2400" dirty="0" smtClean="0">
                <a:solidFill>
                  <a:srgbClr val="FFFFCC"/>
                </a:solidFill>
                <a:latin typeface="Arial" pitchFamily="34" charset="0"/>
                <a:cs typeface="Arial" pitchFamily="34" charset="0"/>
              </a:rPr>
              <a:t> del escritorio. </a:t>
            </a:r>
          </a:p>
          <a:p>
            <a:pPr lvl="1"/>
            <a:r>
              <a:rPr lang="es-ES" sz="2000" dirty="0" err="1" smtClean="0">
                <a:solidFill>
                  <a:srgbClr val="FFFFCC"/>
                </a:solidFill>
                <a:latin typeface="Arial" pitchFamily="34" charset="0"/>
                <a:cs typeface="Arial" pitchFamily="34" charset="0"/>
              </a:rPr>
              <a:t>Virtualización</a:t>
            </a:r>
            <a:r>
              <a:rPr lang="es-ES" sz="2000" dirty="0" smtClean="0">
                <a:solidFill>
                  <a:srgbClr val="FFFFCC"/>
                </a:solidFill>
                <a:latin typeface="Arial" pitchFamily="34" charset="0"/>
                <a:cs typeface="Arial" pitchFamily="34" charset="0"/>
              </a:rPr>
              <a:t> de la presentación</a:t>
            </a:r>
          </a:p>
          <a:p>
            <a:pPr lvl="1"/>
            <a:r>
              <a:rPr lang="es-ES" sz="2000" dirty="0" err="1" smtClean="0">
                <a:solidFill>
                  <a:srgbClr val="FFFFCC"/>
                </a:solidFill>
                <a:latin typeface="Arial" pitchFamily="34" charset="0"/>
                <a:cs typeface="Arial" pitchFamily="34" charset="0"/>
              </a:rPr>
              <a:t>Virtualización</a:t>
            </a:r>
            <a:r>
              <a:rPr lang="es-ES" sz="2000" dirty="0" smtClean="0">
                <a:solidFill>
                  <a:srgbClr val="FFFFCC"/>
                </a:solidFill>
                <a:latin typeface="Arial" pitchFamily="34" charset="0"/>
                <a:cs typeface="Arial" pitchFamily="34" charset="0"/>
              </a:rPr>
              <a:t> de aplicaciones</a:t>
            </a:r>
          </a:p>
          <a:p>
            <a:pPr lvl="1"/>
            <a:r>
              <a:rPr lang="es-ES" sz="2000" dirty="0" err="1" smtClean="0">
                <a:solidFill>
                  <a:srgbClr val="FFFFCC"/>
                </a:solidFill>
                <a:latin typeface="Arial" pitchFamily="34" charset="0"/>
                <a:cs typeface="Arial" pitchFamily="34" charset="0"/>
              </a:rPr>
              <a:t>Virtualización</a:t>
            </a:r>
            <a:r>
              <a:rPr lang="es-ES" sz="2000" dirty="0" smtClean="0">
                <a:solidFill>
                  <a:srgbClr val="FFFFCC"/>
                </a:solidFill>
                <a:latin typeface="Arial" pitchFamily="34" charset="0"/>
                <a:cs typeface="Arial" pitchFamily="34" charset="0"/>
              </a:rPr>
              <a:t> del Desktop (VDI)</a:t>
            </a:r>
          </a:p>
          <a:p>
            <a:r>
              <a:rPr lang="es-ES" sz="2400" dirty="0" smtClean="0">
                <a:solidFill>
                  <a:srgbClr val="FFFFCC"/>
                </a:solidFill>
                <a:latin typeface="Arial" pitchFamily="34" charset="0"/>
                <a:cs typeface="Arial" pitchFamily="34" charset="0"/>
              </a:rPr>
              <a:t>Gestión integrada de los entornos físico y </a:t>
            </a:r>
            <a:r>
              <a:rPr lang="es-ES" sz="2400" dirty="0" err="1" smtClean="0">
                <a:solidFill>
                  <a:srgbClr val="FFFFCC"/>
                </a:solidFill>
                <a:latin typeface="Arial" pitchFamily="34" charset="0"/>
                <a:cs typeface="Arial" pitchFamily="34" charset="0"/>
              </a:rPr>
              <a:t>virtualizado</a:t>
            </a:r>
            <a:endParaRPr lang="es-ES" sz="2400" dirty="0" smtClean="0">
              <a:solidFill>
                <a:srgbClr val="FFFF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98" name="Picture 58" descr="App-Conflicts-TS-1B"/>
          <p:cNvPicPr>
            <a:picLocks noChangeAspect="1" noChangeArrowheads="1"/>
          </p:cNvPicPr>
          <p:nvPr/>
        </p:nvPicPr>
        <p:blipFill>
          <a:blip r:embed="rId3"/>
          <a:srcRect/>
          <a:stretch>
            <a:fillRect/>
          </a:stretch>
        </p:blipFill>
        <p:spPr bwMode="auto">
          <a:xfrm>
            <a:off x="3122613" y="1417638"/>
            <a:ext cx="6019800" cy="3968750"/>
          </a:xfrm>
          <a:prstGeom prst="rect">
            <a:avLst/>
          </a:prstGeom>
          <a:noFill/>
          <a:ln w="9525">
            <a:noFill/>
            <a:miter lim="800000"/>
            <a:headEnd/>
            <a:tailEnd/>
          </a:ln>
        </p:spPr>
      </p:pic>
      <p:pic>
        <p:nvPicPr>
          <p:cNvPr id="10299" name="Picture 59" descr="App-Conflicts-TS-2B"/>
          <p:cNvPicPr>
            <a:picLocks noChangeAspect="1" noChangeArrowheads="1"/>
          </p:cNvPicPr>
          <p:nvPr/>
        </p:nvPicPr>
        <p:blipFill>
          <a:blip r:embed="rId4"/>
          <a:srcRect/>
          <a:stretch>
            <a:fillRect/>
          </a:stretch>
        </p:blipFill>
        <p:spPr bwMode="auto">
          <a:xfrm>
            <a:off x="3124200" y="1427163"/>
            <a:ext cx="6019800" cy="3968750"/>
          </a:xfrm>
          <a:prstGeom prst="rect">
            <a:avLst/>
          </a:prstGeom>
          <a:noFill/>
          <a:ln w="9525">
            <a:noFill/>
            <a:miter lim="800000"/>
            <a:headEnd/>
            <a:tailEnd/>
          </a:ln>
        </p:spPr>
      </p:pic>
      <p:sp>
        <p:nvSpPr>
          <p:cNvPr id="27" name="Rectangle 20"/>
          <p:cNvSpPr>
            <a:spLocks noChangeArrowheads="1"/>
          </p:cNvSpPr>
          <p:nvPr/>
        </p:nvSpPr>
        <p:spPr bwMode="auto">
          <a:xfrm>
            <a:off x="6634163" y="1951038"/>
            <a:ext cx="2120900" cy="587375"/>
          </a:xfrm>
          <a:prstGeom prst="rect">
            <a:avLst/>
          </a:prstGeom>
          <a:noFill/>
          <a:ln w="9525">
            <a:noFill/>
            <a:miter lim="800000"/>
            <a:headEnd/>
            <a:tailEnd/>
          </a:ln>
        </p:spPr>
        <p:txBody>
          <a:bodyPr>
            <a:spAutoFit/>
          </a:bodyPr>
          <a:lstStyle/>
          <a:p>
            <a:pPr algn="ctr" eaLnBrk="0" hangingPunct="0">
              <a:lnSpc>
                <a:spcPct val="90000"/>
              </a:lnSpc>
            </a:pPr>
            <a:r>
              <a:rPr lang="es-ES" sz="1800" b="1" smtClean="0">
                <a:solidFill>
                  <a:srgbClr val="FEB454"/>
                </a:solidFill>
                <a:effectLst>
                  <a:outerShdw blurRad="38100" dist="38100" dir="2700000" algn="tl">
                    <a:srgbClr val="000000"/>
                  </a:outerShdw>
                </a:effectLst>
              </a:rPr>
              <a:t>Application Virtualization</a:t>
            </a:r>
            <a:endParaRPr lang="es-ES" sz="1800" b="1">
              <a:solidFill>
                <a:srgbClr val="FEB454"/>
              </a:solidFill>
              <a:effectLst>
                <a:outerShdw blurRad="38100" dist="38100" dir="2700000" algn="tl">
                  <a:srgbClr val="000000"/>
                </a:outerShdw>
              </a:effectLst>
            </a:endParaRPr>
          </a:p>
        </p:txBody>
      </p:sp>
      <p:sp>
        <p:nvSpPr>
          <p:cNvPr id="29" name="Rectangle 22"/>
          <p:cNvSpPr>
            <a:spLocks noChangeArrowheads="1"/>
          </p:cNvSpPr>
          <p:nvPr/>
        </p:nvSpPr>
        <p:spPr bwMode="auto">
          <a:xfrm>
            <a:off x="3429000" y="2332038"/>
            <a:ext cx="2035175" cy="587375"/>
          </a:xfrm>
          <a:prstGeom prst="rect">
            <a:avLst/>
          </a:prstGeom>
          <a:noFill/>
          <a:ln w="9525">
            <a:noFill/>
            <a:miter lim="800000"/>
            <a:headEnd/>
            <a:tailEnd/>
          </a:ln>
        </p:spPr>
        <p:txBody>
          <a:bodyPr>
            <a:spAutoFit/>
          </a:bodyPr>
          <a:lstStyle/>
          <a:p>
            <a:pPr algn="ctr" eaLnBrk="0" hangingPunct="0">
              <a:lnSpc>
                <a:spcPct val="90000"/>
              </a:lnSpc>
            </a:pPr>
            <a:r>
              <a:rPr lang="es-ES" sz="1800" b="1" smtClean="0">
                <a:solidFill>
                  <a:srgbClr val="FEB454"/>
                </a:solidFill>
                <a:effectLst>
                  <a:outerShdw blurRad="38100" dist="38100" dir="2700000" algn="tl">
                    <a:srgbClr val="000000"/>
                  </a:outerShdw>
                </a:effectLst>
              </a:rPr>
              <a:t>Presentation Virtualization</a:t>
            </a:r>
            <a:endParaRPr lang="es-ES" sz="1800" b="1">
              <a:solidFill>
                <a:srgbClr val="FEB454"/>
              </a:solidFill>
              <a:effectLst>
                <a:outerShdw blurRad="38100" dist="38100" dir="2700000" algn="tl">
                  <a:srgbClr val="000000"/>
                </a:outerShdw>
              </a:effectLst>
            </a:endParaRPr>
          </a:p>
        </p:txBody>
      </p:sp>
      <p:sp>
        <p:nvSpPr>
          <p:cNvPr id="20" name="Rectangle 18"/>
          <p:cNvSpPr>
            <a:spLocks noChangeArrowheads="1"/>
          </p:cNvSpPr>
          <p:nvPr/>
        </p:nvSpPr>
        <p:spPr bwMode="auto">
          <a:xfrm>
            <a:off x="214282" y="2232115"/>
            <a:ext cx="3048000" cy="3268587"/>
          </a:xfrm>
          <a:prstGeom prst="rect">
            <a:avLst/>
          </a:prstGeom>
          <a:noFill/>
          <a:ln w="9525">
            <a:noFill/>
            <a:miter lim="800000"/>
            <a:headEnd/>
            <a:tailEnd/>
          </a:ln>
        </p:spPr>
        <p:txBody>
          <a:bodyPr wrap="square">
            <a:spAutoFit/>
          </a:bodyPr>
          <a:lstStyle/>
          <a:p>
            <a:pPr marL="280988" indent="-280988" algn="l">
              <a:lnSpc>
                <a:spcPct val="90000"/>
              </a:lnSpc>
              <a:spcBef>
                <a:spcPct val="20000"/>
              </a:spcBef>
              <a:buBlip>
                <a:blip r:embed="rId5"/>
              </a:buBlip>
            </a:pPr>
            <a:r>
              <a:rPr lang="es-ES" sz="1600" dirty="0" smtClean="0">
                <a:solidFill>
                  <a:srgbClr val="FFFFCC"/>
                </a:solidFill>
                <a:latin typeface="Calibri" pitchFamily="34" charset="0"/>
              </a:rPr>
              <a:t>La incompatibilidad entre aplicaciones crea silos de Servidores o granjas de Terminal </a:t>
            </a:r>
            <a:r>
              <a:rPr lang="es-ES" sz="1600" dirty="0" err="1" smtClean="0">
                <a:solidFill>
                  <a:srgbClr val="FFFFCC"/>
                </a:solidFill>
                <a:latin typeface="Calibri" pitchFamily="34" charset="0"/>
              </a:rPr>
              <a:t>Services</a:t>
            </a:r>
            <a:endParaRPr lang="es-ES" sz="1600" dirty="0" smtClean="0">
              <a:solidFill>
                <a:srgbClr val="FFFFCC"/>
              </a:solidFill>
              <a:latin typeface="Calibri" pitchFamily="34" charset="0"/>
            </a:endParaRPr>
          </a:p>
          <a:p>
            <a:pPr marL="280988" indent="-280988" algn="l">
              <a:lnSpc>
                <a:spcPct val="90000"/>
              </a:lnSpc>
              <a:spcBef>
                <a:spcPct val="20000"/>
              </a:spcBef>
              <a:buBlip>
                <a:blip r:embed="rId5"/>
              </a:buBlip>
            </a:pPr>
            <a:r>
              <a:rPr lang="es-ES" sz="1600" dirty="0" smtClean="0">
                <a:solidFill>
                  <a:srgbClr val="FFFFCC"/>
                </a:solidFill>
                <a:latin typeface="Calibri" pitchFamily="34" charset="0"/>
              </a:rPr>
              <a:t>Algunos servidores quedan infrautilizados</a:t>
            </a:r>
          </a:p>
          <a:p>
            <a:pPr marL="280988" indent="-280988" algn="l">
              <a:lnSpc>
                <a:spcPct val="90000"/>
              </a:lnSpc>
              <a:spcBef>
                <a:spcPct val="20000"/>
              </a:spcBef>
              <a:buBlip>
                <a:blip r:embed="rId5"/>
              </a:buBlip>
            </a:pPr>
            <a:r>
              <a:rPr lang="es-ES" sz="1600" dirty="0" smtClean="0">
                <a:solidFill>
                  <a:srgbClr val="FFFFCC"/>
                </a:solidFill>
                <a:latin typeface="Calibri" pitchFamily="34" charset="0"/>
              </a:rPr>
              <a:t>No es deseable la ejecución local de la aplicación</a:t>
            </a:r>
          </a:p>
          <a:p>
            <a:pPr marL="736601" lvl="1" indent="-280988" algn="l">
              <a:lnSpc>
                <a:spcPct val="90000"/>
              </a:lnSpc>
              <a:spcBef>
                <a:spcPct val="20000"/>
              </a:spcBef>
              <a:buBlip>
                <a:blip r:embed="rId5"/>
              </a:buBlip>
            </a:pPr>
            <a:r>
              <a:rPr lang="es-ES" sz="1600" dirty="0" smtClean="0">
                <a:solidFill>
                  <a:srgbClr val="FFFFCC"/>
                </a:solidFill>
                <a:latin typeface="Calibri" pitchFamily="34" charset="0"/>
              </a:rPr>
              <a:t>Por capacidad de proceso</a:t>
            </a:r>
          </a:p>
          <a:p>
            <a:pPr marL="736601" lvl="1" indent="-280988" algn="l">
              <a:lnSpc>
                <a:spcPct val="90000"/>
              </a:lnSpc>
              <a:spcBef>
                <a:spcPct val="20000"/>
              </a:spcBef>
              <a:buBlip>
                <a:blip r:embed="rId5"/>
              </a:buBlip>
            </a:pPr>
            <a:r>
              <a:rPr lang="es-ES" sz="1600" dirty="0" smtClean="0">
                <a:solidFill>
                  <a:srgbClr val="FFFFCC"/>
                </a:solidFill>
                <a:latin typeface="Calibri" pitchFamily="34" charset="0"/>
              </a:rPr>
              <a:t>Por movilidad de los usuarios.</a:t>
            </a:r>
          </a:p>
          <a:p>
            <a:pPr marL="736601" lvl="1" indent="-280988" algn="l">
              <a:lnSpc>
                <a:spcPct val="90000"/>
              </a:lnSpc>
              <a:spcBef>
                <a:spcPct val="20000"/>
              </a:spcBef>
              <a:buBlip>
                <a:blip r:embed="rId5"/>
              </a:buBlip>
            </a:pPr>
            <a:r>
              <a:rPr lang="es-ES" sz="1600" dirty="0" smtClean="0">
                <a:solidFill>
                  <a:srgbClr val="FFFFCC"/>
                </a:solidFill>
                <a:latin typeface="Calibri" pitchFamily="34" charset="0"/>
              </a:rPr>
              <a:t>Por seguridad</a:t>
            </a:r>
          </a:p>
          <a:p>
            <a:pPr marL="736601" lvl="1" indent="-280988" algn="l">
              <a:lnSpc>
                <a:spcPct val="90000"/>
              </a:lnSpc>
              <a:spcBef>
                <a:spcPct val="20000"/>
              </a:spcBef>
              <a:buBlip>
                <a:blip r:embed="rId5"/>
              </a:buBlip>
            </a:pPr>
            <a:r>
              <a:rPr lang="es-ES" sz="1600" dirty="0" smtClean="0">
                <a:solidFill>
                  <a:srgbClr val="FFFFCC"/>
                </a:solidFill>
                <a:latin typeface="Calibri" pitchFamily="34" charset="0"/>
              </a:rPr>
              <a:t>Etc. </a:t>
            </a:r>
          </a:p>
        </p:txBody>
      </p:sp>
      <p:pic>
        <p:nvPicPr>
          <p:cNvPr id="124939" name="Picture 11" descr="Logo-Terminal-Services"/>
          <p:cNvPicPr>
            <a:picLocks noChangeAspect="1" noChangeArrowheads="1"/>
          </p:cNvPicPr>
          <p:nvPr/>
        </p:nvPicPr>
        <p:blipFill>
          <a:blip r:embed="rId6" cstate="print"/>
          <a:stretch>
            <a:fillRect/>
          </a:stretch>
        </p:blipFill>
        <p:spPr bwMode="auto">
          <a:xfrm>
            <a:off x="6929454" y="4643446"/>
            <a:ext cx="1946275" cy="400219"/>
          </a:xfrm>
          <a:prstGeom prst="rect">
            <a:avLst/>
          </a:prstGeom>
          <a:noFill/>
          <a:ln w="9525">
            <a:noFill/>
            <a:miter lim="800000"/>
            <a:headEnd/>
            <a:tailEnd/>
          </a:ln>
        </p:spPr>
      </p:pic>
      <p:pic>
        <p:nvPicPr>
          <p:cNvPr id="8210" name="Picture 18" descr="SGAV-White"/>
          <p:cNvPicPr>
            <a:picLocks noChangeAspect="1" noChangeArrowheads="1"/>
          </p:cNvPicPr>
          <p:nvPr/>
        </p:nvPicPr>
        <p:blipFill>
          <a:blip r:embed="rId7"/>
          <a:stretch>
            <a:fillRect/>
          </a:stretch>
        </p:blipFill>
        <p:spPr bwMode="auto">
          <a:xfrm>
            <a:off x="6629400" y="4259285"/>
            <a:ext cx="2458008" cy="312715"/>
          </a:xfrm>
          <a:prstGeom prst="rect">
            <a:avLst/>
          </a:prstGeom>
          <a:noFill/>
        </p:spPr>
      </p:pic>
      <p:sp>
        <p:nvSpPr>
          <p:cNvPr id="13" name="Title 12"/>
          <p:cNvSpPr>
            <a:spLocks noGrp="1"/>
          </p:cNvSpPr>
          <p:nvPr>
            <p:ph type="title"/>
          </p:nvPr>
        </p:nvSpPr>
        <p:spPr>
          <a:xfrm>
            <a:off x="381000" y="230188"/>
            <a:ext cx="8382000" cy="1551194"/>
          </a:xfrm>
        </p:spPr>
        <p:txBody>
          <a:bodyPr/>
          <a:lstStyle/>
          <a:p>
            <a:r>
              <a:rPr lang="es-ES" sz="4000" dirty="0" smtClean="0"/>
              <a:t>Virtualización de la Presentación + Virtualización de Aplicaciones</a:t>
            </a:r>
            <a:br>
              <a:rPr lang="es-ES" sz="4000" dirty="0" smtClean="0"/>
            </a:br>
            <a:r>
              <a:rPr lang="es-ES" sz="2800" dirty="0" smtClean="0"/>
              <a:t>APP-V + Terminal </a:t>
            </a:r>
            <a:r>
              <a:rPr lang="es-ES" sz="2800" dirty="0" err="1" smtClean="0"/>
              <a:t>Services</a:t>
            </a:r>
            <a:endParaRPr lang="es-ES" sz="4000" dirty="0"/>
          </a:p>
        </p:txBody>
      </p:sp>
      <p:pic>
        <p:nvPicPr>
          <p:cNvPr id="10" name="Picture 11" descr="logo"/>
          <p:cNvPicPr>
            <a:picLocks noChangeAspect="1" noChangeArrowheads="1"/>
          </p:cNvPicPr>
          <p:nvPr/>
        </p:nvPicPr>
        <p:blipFill>
          <a:blip r:embed="rId8" cstate="email"/>
          <a:srcRect/>
          <a:stretch>
            <a:fillRect/>
          </a:stretch>
        </p:blipFill>
        <p:spPr bwMode="auto">
          <a:xfrm>
            <a:off x="3643306" y="5929330"/>
            <a:ext cx="3065098" cy="5715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71414"/>
            <a:ext cx="8382000" cy="997196"/>
          </a:xfrm>
        </p:spPr>
        <p:txBody>
          <a:bodyPr/>
          <a:lstStyle/>
          <a:p>
            <a:r>
              <a:rPr lang="es-ES" dirty="0" smtClean="0"/>
              <a:t>Virtualización del Escritorio</a:t>
            </a:r>
            <a:br>
              <a:rPr lang="es-ES" dirty="0" smtClean="0"/>
            </a:br>
            <a:r>
              <a:rPr lang="es-ES" sz="2000" dirty="0" smtClean="0"/>
              <a:t>Microsoft Enterprise Desktop </a:t>
            </a:r>
            <a:r>
              <a:rPr lang="es-ES" sz="2000" dirty="0" err="1" smtClean="0"/>
              <a:t>Virtualization</a:t>
            </a:r>
            <a:r>
              <a:rPr lang="es-ES" sz="2000" dirty="0" smtClean="0"/>
              <a:t> (MED-V / </a:t>
            </a:r>
            <a:r>
              <a:rPr lang="es-ES" sz="2000" dirty="0" err="1" smtClean="0"/>
              <a:t>Kidaro</a:t>
            </a:r>
            <a:r>
              <a:rPr lang="es-ES" sz="2000" dirty="0" smtClean="0"/>
              <a:t>)</a:t>
            </a:r>
            <a:endParaRPr lang="es-ES" sz="2000" dirty="0"/>
          </a:p>
        </p:txBody>
      </p:sp>
      <p:grpSp>
        <p:nvGrpSpPr>
          <p:cNvPr id="3" name="Group 27"/>
          <p:cNvGrpSpPr>
            <a:grpSpLocks/>
          </p:cNvGrpSpPr>
          <p:nvPr/>
        </p:nvGrpSpPr>
        <p:grpSpPr bwMode="auto">
          <a:xfrm>
            <a:off x="571472" y="1142984"/>
            <a:ext cx="8143932" cy="5286412"/>
            <a:chOff x="1029" y="1240"/>
            <a:chExt cx="3599" cy="2699"/>
          </a:xfrm>
        </p:grpSpPr>
        <p:pic>
          <p:nvPicPr>
            <p:cNvPr id="4" name="Picture 28"/>
            <p:cNvPicPr>
              <a:picLocks noChangeAspect="1" noChangeArrowheads="1"/>
            </p:cNvPicPr>
            <p:nvPr/>
          </p:nvPicPr>
          <p:blipFill>
            <a:blip r:embed="rId3"/>
            <a:srcRect/>
            <a:stretch>
              <a:fillRect/>
            </a:stretch>
          </p:blipFill>
          <p:spPr bwMode="auto">
            <a:xfrm>
              <a:off x="1029" y="1240"/>
              <a:ext cx="3599" cy="2699"/>
            </a:xfrm>
            <a:prstGeom prst="rect">
              <a:avLst/>
            </a:prstGeom>
            <a:noFill/>
          </p:spPr>
        </p:pic>
        <p:pic>
          <p:nvPicPr>
            <p:cNvPr id="5" name="Picture 29"/>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2845" y="2982"/>
              <a:ext cx="656" cy="458"/>
            </a:xfrm>
            <a:prstGeom prst="rect">
              <a:avLst/>
            </a:prstGeom>
            <a:noFill/>
          </p:spPr>
        </p:pic>
        <p:pic>
          <p:nvPicPr>
            <p:cNvPr id="6" name="Picture 30"/>
            <p:cNvPicPr>
              <a:picLocks noChangeAspect="1" noChangeArrowheads="1"/>
            </p:cNvPicPr>
            <p:nvPr/>
          </p:nvPicPr>
          <p:blipFill>
            <a:blip r:embed="rId4" cstate="print">
              <a:clrChange>
                <a:clrFrom>
                  <a:srgbClr val="004040"/>
                </a:clrFrom>
                <a:clrTo>
                  <a:srgbClr val="004040">
                    <a:alpha val="0"/>
                  </a:srgbClr>
                </a:clrTo>
              </a:clrChange>
            </a:blip>
            <a:srcRect/>
            <a:stretch>
              <a:fillRect/>
            </a:stretch>
          </p:blipFill>
          <p:spPr bwMode="auto">
            <a:xfrm>
              <a:off x="2455" y="1999"/>
              <a:ext cx="656" cy="458"/>
            </a:xfrm>
            <a:prstGeom prst="rect">
              <a:avLst/>
            </a:prstGeom>
            <a:noFill/>
          </p:spPr>
        </p:pic>
        <p:pic>
          <p:nvPicPr>
            <p:cNvPr id="7" name="Picture 31"/>
            <p:cNvPicPr>
              <a:picLocks noChangeAspect="1" noChangeArrowheads="1"/>
            </p:cNvPicPr>
            <p:nvPr/>
          </p:nvPicPr>
          <p:blipFill>
            <a:blip r:embed="rId5" cstate="print">
              <a:clrChange>
                <a:clrFrom>
                  <a:srgbClr val="008000"/>
                </a:clrFrom>
                <a:clrTo>
                  <a:srgbClr val="008000">
                    <a:alpha val="0"/>
                  </a:srgbClr>
                </a:clrTo>
              </a:clrChange>
            </a:blip>
            <a:srcRect/>
            <a:stretch>
              <a:fillRect/>
            </a:stretch>
          </p:blipFill>
          <p:spPr bwMode="auto">
            <a:xfrm>
              <a:off x="1561" y="2710"/>
              <a:ext cx="304" cy="285"/>
            </a:xfrm>
            <a:prstGeom prst="rect">
              <a:avLst/>
            </a:prstGeom>
            <a:noFill/>
          </p:spPr>
        </p:pic>
        <p:pic>
          <p:nvPicPr>
            <p:cNvPr id="8" name="Picture 32"/>
            <p:cNvPicPr>
              <a:picLocks noChangeAspect="1" noChangeArrowheads="1"/>
            </p:cNvPicPr>
            <p:nvPr/>
          </p:nvPicPr>
          <p:blipFill>
            <a:blip r:embed="rId5" cstate="print">
              <a:clrChange>
                <a:clrFrom>
                  <a:srgbClr val="008000"/>
                </a:clrFrom>
                <a:clrTo>
                  <a:srgbClr val="008000">
                    <a:alpha val="0"/>
                  </a:srgbClr>
                </a:clrTo>
              </a:clrChange>
            </a:blip>
            <a:srcRect/>
            <a:stretch>
              <a:fillRect/>
            </a:stretch>
          </p:blipFill>
          <p:spPr bwMode="auto">
            <a:xfrm>
              <a:off x="3687" y="1592"/>
              <a:ext cx="304" cy="285"/>
            </a:xfrm>
            <a:prstGeom prst="rect">
              <a:avLst/>
            </a:prstGeom>
            <a:noFill/>
          </p:spPr>
        </p:pic>
      </p:grpSp>
      <p:sp>
        <p:nvSpPr>
          <p:cNvPr id="9" name="Rectangle 20"/>
          <p:cNvSpPr>
            <a:spLocks noChangeArrowheads="1"/>
          </p:cNvSpPr>
          <p:nvPr/>
        </p:nvSpPr>
        <p:spPr bwMode="auto">
          <a:xfrm>
            <a:off x="1428728" y="6516368"/>
            <a:ext cx="7500990" cy="258532"/>
          </a:xfrm>
          <a:prstGeom prst="rect">
            <a:avLst/>
          </a:prstGeom>
          <a:noFill/>
          <a:ln w="9525">
            <a:noFill/>
            <a:miter lim="800000"/>
            <a:headEnd/>
            <a:tailEnd/>
          </a:ln>
        </p:spPr>
        <p:txBody>
          <a:bodyPr wrap="square">
            <a:spAutoFit/>
          </a:bodyPr>
          <a:lstStyle/>
          <a:p>
            <a:pPr algn="ctr" eaLnBrk="0" hangingPunct="0">
              <a:lnSpc>
                <a:spcPct val="90000"/>
              </a:lnSpc>
            </a:pPr>
            <a:r>
              <a:rPr lang="en-US" sz="1200" b="1" i="1" dirty="0" err="1" smtClean="0">
                <a:solidFill>
                  <a:srgbClr val="FFFFCC"/>
                </a:solidFill>
                <a:effectLst>
                  <a:outerShdw blurRad="38100" dist="38100" dir="2700000" algn="tl">
                    <a:srgbClr val="000000"/>
                  </a:outerShdw>
                </a:effectLst>
                <a:latin typeface="Arial" pitchFamily="34" charset="0"/>
                <a:cs typeface="Arial" pitchFamily="34" charset="0"/>
              </a:rPr>
              <a:t>Incompatibilidades</a:t>
            </a:r>
            <a:r>
              <a:rPr lang="en-US" sz="1200" b="1" i="1" dirty="0" smtClean="0">
                <a:solidFill>
                  <a:srgbClr val="FFFFCC"/>
                </a:solidFill>
                <a:effectLst>
                  <a:outerShdw blurRad="38100" dist="38100" dir="2700000" algn="tl">
                    <a:srgbClr val="000000"/>
                  </a:outerShdw>
                </a:effectLst>
                <a:latin typeface="Arial" pitchFamily="34" charset="0"/>
                <a:cs typeface="Arial" pitchFamily="34" charset="0"/>
              </a:rPr>
              <a:t> entre </a:t>
            </a:r>
            <a:r>
              <a:rPr lang="en-US" sz="1200" b="1" i="1" dirty="0" err="1" smtClean="0">
                <a:solidFill>
                  <a:srgbClr val="FFFFCC"/>
                </a:solidFill>
                <a:effectLst>
                  <a:outerShdw blurRad="38100" dist="38100" dir="2700000" algn="tl">
                    <a:srgbClr val="000000"/>
                  </a:outerShdw>
                </a:effectLst>
                <a:latin typeface="Arial" pitchFamily="34" charset="0"/>
                <a:cs typeface="Arial" pitchFamily="34" charset="0"/>
              </a:rPr>
              <a:t>Aplicaciones</a:t>
            </a:r>
            <a:r>
              <a:rPr lang="en-US" sz="1200" b="1" i="1" dirty="0" smtClean="0">
                <a:solidFill>
                  <a:srgbClr val="FFFFCC"/>
                </a:solidFill>
                <a:effectLst>
                  <a:outerShdw blurRad="38100" dist="38100" dir="2700000" algn="tl">
                    <a:srgbClr val="000000"/>
                  </a:outerShdw>
                </a:effectLst>
                <a:latin typeface="Arial" pitchFamily="34" charset="0"/>
                <a:cs typeface="Arial" pitchFamily="34" charset="0"/>
              </a:rPr>
              <a:t> y </a:t>
            </a:r>
            <a:r>
              <a:rPr lang="en-US" sz="1200" b="1" i="1" dirty="0" err="1" smtClean="0">
                <a:solidFill>
                  <a:srgbClr val="FFFFCC"/>
                </a:solidFill>
                <a:effectLst>
                  <a:outerShdw blurRad="38100" dist="38100" dir="2700000" algn="tl">
                    <a:srgbClr val="000000"/>
                  </a:outerShdw>
                </a:effectLst>
                <a:latin typeface="Arial" pitchFamily="34" charset="0"/>
                <a:cs typeface="Arial" pitchFamily="34" charset="0"/>
              </a:rPr>
              <a:t>Sistema</a:t>
            </a:r>
            <a:r>
              <a:rPr lang="en-US" sz="1200" b="1" i="1" dirty="0" smtClean="0">
                <a:solidFill>
                  <a:srgbClr val="FFFFCC"/>
                </a:solidFill>
                <a:effectLst>
                  <a:outerShdw blurRad="38100" dist="38100" dir="2700000" algn="tl">
                    <a:srgbClr val="000000"/>
                  </a:outerShdw>
                </a:effectLst>
                <a:latin typeface="Arial" pitchFamily="34" charset="0"/>
                <a:cs typeface="Arial" pitchFamily="34" charset="0"/>
              </a:rPr>
              <a:t> </a:t>
            </a:r>
            <a:r>
              <a:rPr lang="en-US" sz="1200" b="1" i="1" dirty="0" err="1" smtClean="0">
                <a:solidFill>
                  <a:srgbClr val="FFFFCC"/>
                </a:solidFill>
                <a:effectLst>
                  <a:outerShdw blurRad="38100" dist="38100" dir="2700000" algn="tl">
                    <a:srgbClr val="000000"/>
                  </a:outerShdw>
                </a:effectLst>
                <a:latin typeface="Arial" pitchFamily="34" charset="0"/>
                <a:cs typeface="Arial" pitchFamily="34" charset="0"/>
              </a:rPr>
              <a:t>Operativo</a:t>
            </a:r>
            <a:endParaRPr lang="en-US" sz="1200" b="1" i="1" dirty="0">
              <a:solidFill>
                <a:srgbClr val="FFFFCC"/>
              </a:solidFill>
              <a:effectLst>
                <a:outerShdw blurRad="38100" dist="38100" dir="2700000" algn="tl">
                  <a:srgbClr val="000000"/>
                </a:outerShdw>
              </a:effectLst>
              <a:latin typeface="Arial" pitchFamily="34" charset="0"/>
              <a:cs typeface="Arial" pitchFamily="34" charset="0"/>
            </a:endParaRPr>
          </a:p>
        </p:txBody>
      </p:sp>
      <p:grpSp>
        <p:nvGrpSpPr>
          <p:cNvPr id="10" name="9 Grupo"/>
          <p:cNvGrpSpPr/>
          <p:nvPr/>
        </p:nvGrpSpPr>
        <p:grpSpPr>
          <a:xfrm>
            <a:off x="571472" y="1410512"/>
            <a:ext cx="8064437" cy="4661694"/>
            <a:chOff x="465138" y="1281906"/>
            <a:chExt cx="8064437" cy="4661694"/>
          </a:xfrm>
        </p:grpSpPr>
        <p:sp>
          <p:nvSpPr>
            <p:cNvPr id="11" name="Rounded Rectangle 22"/>
            <p:cNvSpPr/>
            <p:nvPr/>
          </p:nvSpPr>
          <p:spPr bwMode="auto">
            <a:xfrm>
              <a:off x="6929375" y="1281906"/>
              <a:ext cx="1600200" cy="4661694"/>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21"/>
            <p:cNvSpPr/>
            <p:nvPr/>
          </p:nvSpPr>
          <p:spPr bwMode="auto">
            <a:xfrm>
              <a:off x="574875" y="1409238"/>
              <a:ext cx="1600200" cy="1246187"/>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20"/>
            <p:cNvSpPr/>
            <p:nvPr/>
          </p:nvSpPr>
          <p:spPr bwMode="auto">
            <a:xfrm>
              <a:off x="514688" y="3429000"/>
              <a:ext cx="4438312" cy="2443225"/>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4" name="Object 21"/>
            <p:cNvGraphicFramePr>
              <a:graphicFrameLocks noChangeAspect="1"/>
            </p:cNvGraphicFramePr>
            <p:nvPr/>
          </p:nvGraphicFramePr>
          <p:xfrm>
            <a:off x="679450" y="1465263"/>
            <a:ext cx="1327150" cy="1036637"/>
          </p:xfrm>
          <a:graphic>
            <a:graphicData uri="http://schemas.openxmlformats.org/presentationml/2006/ole">
              <p:oleObj spid="_x0000_s3074" name="Image" r:id="rId6" imgW="1739683" imgH="1358730" progId="">
                <p:embed/>
              </p:oleObj>
            </a:graphicData>
          </a:graphic>
        </p:graphicFrame>
        <p:sp>
          <p:nvSpPr>
            <p:cNvPr id="15" name="Line 22"/>
            <p:cNvSpPr>
              <a:spLocks noChangeShapeType="1"/>
            </p:cNvSpPr>
            <p:nvPr/>
          </p:nvSpPr>
          <p:spPr bwMode="auto">
            <a:xfrm>
              <a:off x="2420938" y="5221288"/>
              <a:ext cx="457200" cy="0"/>
            </a:xfrm>
            <a:prstGeom prst="line">
              <a:avLst/>
            </a:prstGeom>
            <a:noFill/>
            <a:ln w="34925">
              <a:solidFill>
                <a:schemeClr val="bg2"/>
              </a:solidFill>
              <a:round/>
              <a:headEnd/>
              <a:tailEnd type="arrow" w="sm" len="med"/>
            </a:ln>
            <a:effectLst/>
          </p:spPr>
          <p:txBody>
            <a:bodyPr/>
            <a:lstStyle/>
            <a:p>
              <a:endParaRPr lang="en-US"/>
            </a:p>
          </p:txBody>
        </p:sp>
        <p:pic>
          <p:nvPicPr>
            <p:cNvPr id="16" name="Picture 23"/>
            <p:cNvPicPr>
              <a:picLocks noChangeAspect="1" noChangeArrowheads="1"/>
            </p:cNvPicPr>
            <p:nvPr/>
          </p:nvPicPr>
          <p:blipFill>
            <a:blip r:embed="rId7"/>
            <a:srcRect/>
            <a:stretch>
              <a:fillRect/>
            </a:stretch>
          </p:blipFill>
          <p:spPr bwMode="auto">
            <a:xfrm>
              <a:off x="720725" y="3529013"/>
              <a:ext cx="1565275" cy="1995487"/>
            </a:xfrm>
            <a:prstGeom prst="rect">
              <a:avLst/>
            </a:prstGeom>
            <a:noFill/>
          </p:spPr>
        </p:pic>
        <p:sp>
          <p:nvSpPr>
            <p:cNvPr id="17" name="Line 24"/>
            <p:cNvSpPr>
              <a:spLocks noChangeShapeType="1"/>
            </p:cNvSpPr>
            <p:nvPr/>
          </p:nvSpPr>
          <p:spPr bwMode="auto">
            <a:xfrm flipH="1">
              <a:off x="4121150" y="1933575"/>
              <a:ext cx="3656013" cy="0"/>
            </a:xfrm>
            <a:prstGeom prst="line">
              <a:avLst/>
            </a:prstGeom>
            <a:noFill/>
            <a:ln w="28575">
              <a:solidFill>
                <a:schemeClr val="accent1"/>
              </a:solidFill>
              <a:prstDash val="dash"/>
              <a:round/>
              <a:headEnd/>
              <a:tailEnd/>
            </a:ln>
            <a:effectLst/>
          </p:spPr>
          <p:txBody>
            <a:bodyPr/>
            <a:lstStyle/>
            <a:p>
              <a:endParaRPr lang="en-US"/>
            </a:p>
          </p:txBody>
        </p:sp>
        <p:graphicFrame>
          <p:nvGraphicFramePr>
            <p:cNvPr id="18" name="Object 25"/>
            <p:cNvGraphicFramePr>
              <a:graphicFrameLocks noChangeAspect="1"/>
            </p:cNvGraphicFramePr>
            <p:nvPr/>
          </p:nvGraphicFramePr>
          <p:xfrm>
            <a:off x="7181850" y="1446213"/>
            <a:ext cx="1163638" cy="1239837"/>
          </p:xfrm>
          <a:graphic>
            <a:graphicData uri="http://schemas.openxmlformats.org/presentationml/2006/ole">
              <p:oleObj spid="_x0000_s3075" name="Image" r:id="rId8" imgW="2717460" imgH="2895238" progId="">
                <p:embed/>
              </p:oleObj>
            </a:graphicData>
          </a:graphic>
        </p:graphicFrame>
        <p:sp>
          <p:nvSpPr>
            <p:cNvPr id="19" name="Line 26"/>
            <p:cNvSpPr>
              <a:spLocks noChangeShapeType="1"/>
            </p:cNvSpPr>
            <p:nvPr/>
          </p:nvSpPr>
          <p:spPr bwMode="auto">
            <a:xfrm flipH="1">
              <a:off x="1704975" y="1933575"/>
              <a:ext cx="1828800" cy="0"/>
            </a:xfrm>
            <a:prstGeom prst="line">
              <a:avLst/>
            </a:prstGeom>
            <a:noFill/>
            <a:ln w="28575">
              <a:solidFill>
                <a:schemeClr val="accent1"/>
              </a:solidFill>
              <a:prstDash val="dash"/>
              <a:round/>
              <a:headEnd/>
              <a:tailEnd/>
            </a:ln>
            <a:effectLst/>
          </p:spPr>
          <p:txBody>
            <a:bodyPr/>
            <a:lstStyle/>
            <a:p>
              <a:endParaRPr lang="en-US"/>
            </a:p>
          </p:txBody>
        </p:sp>
        <p:sp>
          <p:nvSpPr>
            <p:cNvPr id="20" name="Line 27"/>
            <p:cNvSpPr>
              <a:spLocks noChangeShapeType="1"/>
            </p:cNvSpPr>
            <p:nvPr/>
          </p:nvSpPr>
          <p:spPr bwMode="auto">
            <a:xfrm rot="5400000" flipH="1">
              <a:off x="2526506" y="3078957"/>
              <a:ext cx="2741613" cy="0"/>
            </a:xfrm>
            <a:prstGeom prst="line">
              <a:avLst/>
            </a:prstGeom>
            <a:noFill/>
            <a:ln w="28575">
              <a:solidFill>
                <a:schemeClr val="accent1"/>
              </a:solidFill>
              <a:prstDash val="dash"/>
              <a:round/>
              <a:headEnd/>
              <a:tailEnd/>
            </a:ln>
            <a:effectLst/>
          </p:spPr>
          <p:txBody>
            <a:bodyPr/>
            <a:lstStyle/>
            <a:p>
              <a:endParaRPr lang="en-US"/>
            </a:p>
          </p:txBody>
        </p:sp>
        <p:grpSp>
          <p:nvGrpSpPr>
            <p:cNvPr id="21" name="Group 28"/>
            <p:cNvGrpSpPr>
              <a:grpSpLocks/>
            </p:cNvGrpSpPr>
            <p:nvPr/>
          </p:nvGrpSpPr>
          <p:grpSpPr bwMode="auto">
            <a:xfrm>
              <a:off x="3001965" y="4465638"/>
              <a:ext cx="1882776" cy="1092200"/>
              <a:chOff x="1936" y="2948"/>
              <a:chExt cx="1186" cy="688"/>
            </a:xfrm>
          </p:grpSpPr>
          <p:graphicFrame>
            <p:nvGraphicFramePr>
              <p:cNvPr id="32" name="Object 29"/>
              <p:cNvGraphicFramePr>
                <a:graphicFrameLocks noChangeAspect="1"/>
              </p:cNvGraphicFramePr>
              <p:nvPr/>
            </p:nvGraphicFramePr>
            <p:xfrm>
              <a:off x="2125" y="2948"/>
              <a:ext cx="829" cy="176"/>
            </p:xfrm>
            <a:graphic>
              <a:graphicData uri="http://schemas.openxmlformats.org/presentationml/2006/ole">
                <p:oleObj spid="_x0000_s3076" name="Image" r:id="rId9" imgW="2704762" imgH="2717460" progId="">
                  <p:embed/>
                </p:oleObj>
              </a:graphicData>
            </a:graphic>
          </p:graphicFrame>
          <p:graphicFrame>
            <p:nvGraphicFramePr>
              <p:cNvPr id="33" name="Object 30"/>
              <p:cNvGraphicFramePr>
                <a:graphicFrameLocks noChangeAspect="1"/>
              </p:cNvGraphicFramePr>
              <p:nvPr/>
            </p:nvGraphicFramePr>
            <p:xfrm>
              <a:off x="1936" y="3101"/>
              <a:ext cx="1186" cy="535"/>
            </p:xfrm>
            <a:graphic>
              <a:graphicData uri="http://schemas.openxmlformats.org/presentationml/2006/ole">
                <p:oleObj spid="_x0000_s3077" name="Image" r:id="rId10" imgW="2704762" imgH="2717460" progId="">
                  <p:embed/>
                </p:oleObj>
              </a:graphicData>
            </a:graphic>
          </p:graphicFrame>
        </p:grpSp>
        <p:grpSp>
          <p:nvGrpSpPr>
            <p:cNvPr id="22" name="Group 34"/>
            <p:cNvGrpSpPr>
              <a:grpSpLocks/>
            </p:cNvGrpSpPr>
            <p:nvPr/>
          </p:nvGrpSpPr>
          <p:grpSpPr bwMode="auto">
            <a:xfrm>
              <a:off x="465138" y="3435350"/>
              <a:ext cx="4541837" cy="2473325"/>
              <a:chOff x="293" y="2164"/>
              <a:chExt cx="2861" cy="1558"/>
            </a:xfrm>
          </p:grpSpPr>
          <p:sp>
            <p:nvSpPr>
              <p:cNvPr id="30" name="AutoShape 35"/>
              <p:cNvSpPr>
                <a:spLocks noChangeArrowheads="1"/>
              </p:cNvSpPr>
              <p:nvPr/>
            </p:nvSpPr>
            <p:spPr bwMode="auto">
              <a:xfrm>
                <a:off x="293" y="2164"/>
                <a:ext cx="2861" cy="1558"/>
              </a:xfrm>
              <a:prstGeom prst="roundRect">
                <a:avLst>
                  <a:gd name="adj" fmla="val 16667"/>
                </a:avLst>
              </a:prstGeom>
              <a:noFill/>
              <a:ln w="9525">
                <a:noFill/>
                <a:round/>
                <a:headEnd/>
                <a:tailEnd/>
              </a:ln>
              <a:effectLst/>
            </p:spPr>
            <p:txBody>
              <a:bodyPr wrap="none" anchor="ctr"/>
              <a:lstStyle/>
              <a:p>
                <a:endParaRPr lang="en-US"/>
              </a:p>
            </p:txBody>
          </p:sp>
          <p:sp>
            <p:nvSpPr>
              <p:cNvPr id="31" name="Text Box 36"/>
              <p:cNvSpPr txBox="1">
                <a:spLocks noChangeArrowheads="1"/>
              </p:cNvSpPr>
              <p:nvPr/>
            </p:nvSpPr>
            <p:spPr bwMode="auto">
              <a:xfrm>
                <a:off x="303" y="3468"/>
                <a:ext cx="2842" cy="194"/>
              </a:xfrm>
              <a:prstGeom prst="rect">
                <a:avLst/>
              </a:prstGeom>
              <a:noFill/>
              <a:ln w="9525">
                <a:noFill/>
                <a:miter lim="800000"/>
                <a:headEnd/>
                <a:tailEnd/>
              </a:ln>
              <a:effectLst/>
            </p:spPr>
            <p:txBody>
              <a:bodyPr>
                <a:spAutoFit/>
              </a:bodyPr>
              <a:lstStyle/>
              <a:p>
                <a:pPr algn="ctr" eaLnBrk="0" hangingPunct="0">
                  <a:spcBef>
                    <a:spcPct val="50000"/>
                  </a:spcBef>
                </a:pPr>
                <a:r>
                  <a:rPr lang="en-US" sz="1400" dirty="0">
                    <a:solidFill>
                      <a:srgbClr val="4A217E"/>
                    </a:solidFill>
                    <a:latin typeface="Arial" pitchFamily="34" charset="0"/>
                    <a:ea typeface="ＭＳ Ｐゴシック" pitchFamily="34" charset="-128"/>
                    <a:cs typeface="Arial" pitchFamily="34" charset="0"/>
                  </a:rPr>
                  <a:t>VM Image Management</a:t>
                </a:r>
              </a:p>
            </p:txBody>
          </p:sp>
        </p:grpSp>
        <p:graphicFrame>
          <p:nvGraphicFramePr>
            <p:cNvPr id="23" name="Object 37"/>
            <p:cNvGraphicFramePr>
              <a:graphicFrameLocks noChangeAspect="1"/>
            </p:cNvGraphicFramePr>
            <p:nvPr/>
          </p:nvGraphicFramePr>
          <p:xfrm>
            <a:off x="7180263" y="2960688"/>
            <a:ext cx="1163637" cy="1239837"/>
          </p:xfrm>
          <a:graphic>
            <a:graphicData uri="http://schemas.openxmlformats.org/presentationml/2006/ole">
              <p:oleObj spid="_x0000_s3078" name="Image" r:id="rId11" imgW="2717460" imgH="2895238" progId="">
                <p:embed/>
              </p:oleObj>
            </a:graphicData>
          </a:graphic>
        </p:graphicFrame>
        <p:sp>
          <p:nvSpPr>
            <p:cNvPr id="24" name="Text Box 38"/>
            <p:cNvSpPr txBox="1">
              <a:spLocks noChangeArrowheads="1"/>
            </p:cNvSpPr>
            <p:nvPr/>
          </p:nvSpPr>
          <p:spPr bwMode="auto">
            <a:xfrm>
              <a:off x="7010400" y="4060824"/>
              <a:ext cx="1401763" cy="430887"/>
            </a:xfrm>
            <a:prstGeom prst="rect">
              <a:avLst/>
            </a:prstGeom>
            <a:solidFill>
              <a:schemeClr val="tx1"/>
            </a:solid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smtClean="0">
                  <a:solidFill>
                    <a:schemeClr val="bg2">
                      <a:lumMod val="75000"/>
                    </a:schemeClr>
                  </a:solidFill>
                  <a:latin typeface="Segoe UI" pitchFamily="34" charset="0"/>
                  <a:ea typeface="ＭＳ Ｐゴシック" pitchFamily="34" charset="-128"/>
                  <a:cs typeface="Segoe UI" pitchFamily="34" charset="0"/>
                </a:rPr>
                <a:t>PC </a:t>
              </a:r>
              <a:r>
                <a:rPr lang="en-US" sz="1100" dirty="0" err="1" smtClean="0">
                  <a:solidFill>
                    <a:schemeClr val="bg2">
                      <a:lumMod val="75000"/>
                    </a:schemeClr>
                  </a:solidFill>
                  <a:latin typeface="Segoe UI" pitchFamily="34" charset="0"/>
                  <a:ea typeface="ＭＳ Ｐゴシック" pitchFamily="34" charset="-128"/>
                  <a:cs typeface="Segoe UI" pitchFamily="34" charset="0"/>
                </a:rPr>
                <a:t>doméstico</a:t>
              </a:r>
              <a:r>
                <a:rPr lang="en-US" sz="1100" dirty="0" smtClean="0">
                  <a:solidFill>
                    <a:schemeClr val="bg2">
                      <a:lumMod val="75000"/>
                    </a:schemeClr>
                  </a:solidFill>
                  <a:latin typeface="Segoe UI" pitchFamily="34" charset="0"/>
                  <a:ea typeface="ＭＳ Ｐゴシック" pitchFamily="34" charset="-128"/>
                  <a:cs typeface="Segoe UI" pitchFamily="34" charset="0"/>
                </a:rPr>
                <a:t> del </a:t>
              </a:r>
              <a:r>
                <a:rPr lang="en-US" sz="1100" dirty="0" err="1" smtClean="0">
                  <a:solidFill>
                    <a:schemeClr val="bg2">
                      <a:lumMod val="75000"/>
                    </a:schemeClr>
                  </a:solidFill>
                  <a:latin typeface="Segoe UI" pitchFamily="34" charset="0"/>
                  <a:ea typeface="ＭＳ Ｐゴシック" pitchFamily="34" charset="-128"/>
                  <a:cs typeface="Segoe UI" pitchFamily="34" charset="0"/>
                </a:rPr>
                <a:t>empleado</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sp>
          <p:nvSpPr>
            <p:cNvPr id="25" name="Text Box 39"/>
            <p:cNvSpPr txBox="1">
              <a:spLocks noChangeArrowheads="1"/>
            </p:cNvSpPr>
            <p:nvPr/>
          </p:nvSpPr>
          <p:spPr bwMode="auto">
            <a:xfrm>
              <a:off x="7134225" y="5572125"/>
              <a:ext cx="1289050" cy="261610"/>
            </a:xfrm>
            <a:prstGeom prst="rect">
              <a:avLst/>
            </a:prstGeom>
            <a:noFill/>
            <a:ln w="9525" algn="ctr">
              <a:noFill/>
              <a:miter lim="800000"/>
              <a:headEnd/>
              <a:tailEnd/>
            </a:ln>
            <a:effectLst/>
          </p:spPr>
          <p:txBody>
            <a:bodyPr>
              <a:spAutoFit/>
            </a:bodyPr>
            <a:lstStyle/>
            <a:p>
              <a:pPr algn="ctr" defTabSz="914400">
                <a:spcBef>
                  <a:spcPct val="50000"/>
                </a:spcBef>
                <a:buClr>
                  <a:srgbClr val="311852"/>
                </a:buClr>
                <a:buSzPct val="55000"/>
                <a:buFont typeface="Wingdings" pitchFamily="2" charset="2"/>
                <a:buNone/>
              </a:pPr>
              <a:r>
                <a:rPr lang="en-US" sz="1100" dirty="0" err="1" smtClean="0">
                  <a:solidFill>
                    <a:schemeClr val="bg2">
                      <a:lumMod val="75000"/>
                    </a:schemeClr>
                  </a:solidFill>
                  <a:latin typeface="Segoe UI" pitchFamily="34" charset="0"/>
                  <a:ea typeface="ＭＳ Ｐゴシック" pitchFamily="34" charset="-128"/>
                  <a:cs typeface="Segoe UI" pitchFamily="34" charset="0"/>
                </a:rPr>
                <a:t>Usuario</a:t>
              </a:r>
              <a:r>
                <a:rPr lang="en-US" sz="1100" dirty="0" smtClean="0">
                  <a:solidFill>
                    <a:schemeClr val="bg2">
                      <a:lumMod val="75000"/>
                    </a:schemeClr>
                  </a:solidFill>
                  <a:latin typeface="Segoe UI" pitchFamily="34" charset="0"/>
                  <a:ea typeface="ＭＳ Ｐゴシック" pitchFamily="34" charset="-128"/>
                  <a:cs typeface="Segoe UI" pitchFamily="34" charset="0"/>
                </a:rPr>
                <a:t> </a:t>
              </a:r>
              <a:r>
                <a:rPr lang="en-US" sz="1100" dirty="0" err="1" smtClean="0">
                  <a:solidFill>
                    <a:schemeClr val="bg2">
                      <a:lumMod val="75000"/>
                    </a:schemeClr>
                  </a:solidFill>
                  <a:latin typeface="Segoe UI" pitchFamily="34" charset="0"/>
                  <a:ea typeface="ＭＳ Ｐゴシック" pitchFamily="34" charset="-128"/>
                  <a:cs typeface="Segoe UI" pitchFamily="34" charset="0"/>
                </a:rPr>
                <a:t>móvil</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graphicFrame>
          <p:nvGraphicFramePr>
            <p:cNvPr id="26" name="Object 13"/>
            <p:cNvGraphicFramePr>
              <a:graphicFrameLocks noChangeAspect="1"/>
            </p:cNvGraphicFramePr>
            <p:nvPr/>
          </p:nvGraphicFramePr>
          <p:xfrm>
            <a:off x="7196138" y="4484688"/>
            <a:ext cx="1130300" cy="1155700"/>
          </p:xfrm>
          <a:graphic>
            <a:graphicData uri="http://schemas.openxmlformats.org/presentationml/2006/ole">
              <p:oleObj spid="_x0000_s3079" name="Image" r:id="rId12" imgW="3047619" imgH="3111111" progId="">
                <p:embed/>
              </p:oleObj>
            </a:graphicData>
          </a:graphic>
        </p:graphicFrame>
        <p:graphicFrame>
          <p:nvGraphicFramePr>
            <p:cNvPr id="27" name="Object 32"/>
            <p:cNvGraphicFramePr>
              <a:graphicFrameLocks noChangeAspect="1"/>
            </p:cNvGraphicFramePr>
            <p:nvPr/>
          </p:nvGraphicFramePr>
          <p:xfrm>
            <a:off x="3505200" y="1473200"/>
            <a:ext cx="949325" cy="1204913"/>
          </p:xfrm>
          <a:graphic>
            <a:graphicData uri="http://schemas.openxmlformats.org/presentationml/2006/ole">
              <p:oleObj spid="_x0000_s3080" name="Image" r:id="rId13" imgW="1828571" imgH="1968254" progId="">
                <p:embed/>
              </p:oleObj>
            </a:graphicData>
          </a:graphic>
        </p:graphicFrame>
        <p:sp>
          <p:nvSpPr>
            <p:cNvPr id="28" name="Text Box 38"/>
            <p:cNvSpPr txBox="1">
              <a:spLocks noChangeArrowheads="1"/>
            </p:cNvSpPr>
            <p:nvPr/>
          </p:nvSpPr>
          <p:spPr bwMode="auto">
            <a:xfrm>
              <a:off x="7010400" y="2537750"/>
              <a:ext cx="1401763" cy="261610"/>
            </a:xfrm>
            <a:prstGeom prst="rect">
              <a:avLst/>
            </a:prstGeom>
            <a:solidFill>
              <a:schemeClr val="tx1"/>
            </a:solid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err="1" smtClean="0">
                  <a:solidFill>
                    <a:schemeClr val="bg2">
                      <a:lumMod val="75000"/>
                    </a:schemeClr>
                  </a:solidFill>
                  <a:latin typeface="Segoe UI" pitchFamily="34" charset="0"/>
                  <a:ea typeface="ＭＳ Ｐゴシック" pitchFamily="34" charset="-128"/>
                  <a:cs typeface="Segoe UI" pitchFamily="34" charset="0"/>
                </a:rPr>
                <a:t>Usuario</a:t>
              </a:r>
              <a:r>
                <a:rPr lang="en-US" sz="1100" dirty="0" smtClean="0">
                  <a:solidFill>
                    <a:schemeClr val="bg2">
                      <a:lumMod val="75000"/>
                    </a:schemeClr>
                  </a:solidFill>
                  <a:latin typeface="Segoe UI" pitchFamily="34" charset="0"/>
                  <a:ea typeface="ＭＳ Ｐゴシック" pitchFamily="34" charset="-128"/>
                  <a:cs typeface="Segoe UI" pitchFamily="34" charset="0"/>
                </a:rPr>
                <a:t> final</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sp>
          <p:nvSpPr>
            <p:cNvPr id="29" name="Text Box 38"/>
            <p:cNvSpPr txBox="1">
              <a:spLocks noChangeArrowheads="1"/>
            </p:cNvSpPr>
            <p:nvPr/>
          </p:nvSpPr>
          <p:spPr bwMode="auto">
            <a:xfrm>
              <a:off x="3257550" y="2667000"/>
              <a:ext cx="1401763" cy="430887"/>
            </a:xfrm>
            <a:prstGeom prst="rect">
              <a:avLst/>
            </a:prstGeom>
            <a:no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smtClean="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Management Server</a:t>
              </a:r>
              <a:endParaRPr lang="en-US" sz="11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42852"/>
            <a:ext cx="9001156" cy="1285884"/>
          </a:xfrm>
        </p:spPr>
        <p:txBody>
          <a:bodyPr/>
          <a:lstStyle/>
          <a:p>
            <a:r>
              <a:rPr lang="es-ES" sz="3600" dirty="0" smtClean="0"/>
              <a:t>Cliente </a:t>
            </a:r>
            <a:r>
              <a:rPr lang="es-ES" sz="3600" dirty="0" err="1" smtClean="0"/>
              <a:t>virtualizado</a:t>
            </a:r>
            <a:r>
              <a:rPr lang="es-ES" sz="3600" dirty="0" smtClean="0"/>
              <a:t> y albergado en el </a:t>
            </a:r>
            <a:r>
              <a:rPr lang="es-ES" sz="3600" dirty="0" err="1" smtClean="0"/>
              <a:t>Datacenter</a:t>
            </a:r>
            <a:r>
              <a:rPr lang="es-ES" dirty="0" smtClean="0"/>
              <a:t/>
            </a:r>
            <a:br>
              <a:rPr lang="es-ES" dirty="0" smtClean="0"/>
            </a:br>
            <a:r>
              <a:rPr lang="es-ES" sz="2800" dirty="0" smtClean="0"/>
              <a:t>Arquitectura VDI</a:t>
            </a:r>
            <a:endParaRPr lang="es-ES" dirty="0"/>
          </a:p>
        </p:txBody>
      </p:sp>
      <p:grpSp>
        <p:nvGrpSpPr>
          <p:cNvPr id="3" name="Group 55"/>
          <p:cNvGrpSpPr>
            <a:grpSpLocks/>
          </p:cNvGrpSpPr>
          <p:nvPr/>
        </p:nvGrpSpPr>
        <p:grpSpPr bwMode="auto">
          <a:xfrm>
            <a:off x="609600" y="4010028"/>
            <a:ext cx="1056538" cy="853440"/>
            <a:chOff x="6629400" y="5129175"/>
            <a:chExt cx="1533185" cy="1119718"/>
          </a:xfrm>
        </p:grpSpPr>
        <p:grpSp>
          <p:nvGrpSpPr>
            <p:cNvPr id="4" name="Group 54"/>
            <p:cNvGrpSpPr>
              <a:grpSpLocks/>
            </p:cNvGrpSpPr>
            <p:nvPr/>
          </p:nvGrpSpPr>
          <p:grpSpPr bwMode="auto">
            <a:xfrm>
              <a:off x="7182285" y="5129175"/>
              <a:ext cx="980300" cy="991093"/>
              <a:chOff x="4972485" y="5281575"/>
              <a:chExt cx="980300" cy="991093"/>
            </a:xfrm>
          </p:grpSpPr>
          <p:pic>
            <p:nvPicPr>
              <p:cNvPr id="8" name="Picture 7" descr="C:\Clients\MS_artwork\Windows_Vista_Icons_ for_Marketing_use\Computer.png"/>
              <p:cNvPicPr>
                <a:picLocks noChangeAspect="1" noChangeArrowheads="1"/>
              </p:cNvPicPr>
              <p:nvPr/>
            </p:nvPicPr>
            <p:blipFill>
              <a:blip r:embed="rId2">
                <a:lum bright="-6000" contrast="-36000"/>
              </a:blip>
              <a:srcRect/>
              <a:stretch>
                <a:fillRect/>
              </a:stretch>
            </p:blipFill>
            <p:spPr bwMode="auto">
              <a:xfrm>
                <a:off x="4972485" y="5281575"/>
                <a:ext cx="980300" cy="991093"/>
              </a:xfrm>
              <a:prstGeom prst="rect">
                <a:avLst/>
              </a:prstGeom>
              <a:noFill/>
              <a:ln w="9525">
                <a:noFill/>
                <a:miter lim="800000"/>
                <a:headEnd/>
                <a:tailEnd/>
              </a:ln>
            </p:spPr>
          </p:pic>
          <p:pic>
            <p:nvPicPr>
              <p:cNvPr id="9" name="Picture 3" descr="\\eventsql\dvd27\Clip_Installer\DVD_ART\BoxShots_Logos\Windows Embedded CE\Windows Embedded CE logo rev v.png"/>
              <p:cNvPicPr>
                <a:picLocks noChangeAspect="1" noChangeArrowheads="1"/>
              </p:cNvPicPr>
              <p:nvPr/>
            </p:nvPicPr>
            <p:blipFill>
              <a:blip r:embed="rId3" cstate="print"/>
              <a:srcRect/>
              <a:stretch>
                <a:fillRect/>
              </a:stretch>
            </p:blipFill>
            <p:spPr bwMode="auto">
              <a:xfrm rot="730905">
                <a:off x="5227273" y="5628557"/>
                <a:ext cx="533400" cy="339673"/>
              </a:xfrm>
              <a:prstGeom prst="rect">
                <a:avLst/>
              </a:prstGeom>
              <a:noFill/>
              <a:ln w="9525">
                <a:noFill/>
                <a:miter lim="800000"/>
                <a:headEnd/>
                <a:tailEnd/>
              </a:ln>
            </p:spPr>
          </p:pic>
        </p:grpSp>
        <p:grpSp>
          <p:nvGrpSpPr>
            <p:cNvPr id="5" name="Group 53"/>
            <p:cNvGrpSpPr>
              <a:grpSpLocks/>
            </p:cNvGrpSpPr>
            <p:nvPr/>
          </p:nvGrpSpPr>
          <p:grpSpPr bwMode="auto">
            <a:xfrm>
              <a:off x="6629400" y="5257800"/>
              <a:ext cx="980300" cy="991093"/>
              <a:chOff x="6629400" y="5257800"/>
              <a:chExt cx="980300" cy="991093"/>
            </a:xfrm>
          </p:grpSpPr>
          <p:pic>
            <p:nvPicPr>
              <p:cNvPr id="6" name="Picture 5" descr="C:\Clients\MS_artwork\Windows_Vista_Icons_ for_Marketing_use\Computer.png"/>
              <p:cNvPicPr>
                <a:picLocks noChangeAspect="1" noChangeArrowheads="1"/>
              </p:cNvPicPr>
              <p:nvPr/>
            </p:nvPicPr>
            <p:blipFill>
              <a:blip r:embed="rId2">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7" name="Picture 6" descr="\\eventsql\dvd27\Clip_Installer\DVD_ART\BoxShots_Logos\Windows XP Embedded\Windows-XP-Embedded-Logo-rev v.png"/>
              <p:cNvPicPr>
                <a:picLocks noChangeAspect="1" noChangeArrowheads="1"/>
              </p:cNvPicPr>
              <p:nvPr/>
            </p:nvPicPr>
            <p:blipFill>
              <a:blip r:embed="rId4"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10" name="Group 55"/>
          <p:cNvGrpSpPr>
            <a:grpSpLocks/>
          </p:cNvGrpSpPr>
          <p:nvPr/>
        </p:nvGrpSpPr>
        <p:grpSpPr bwMode="auto">
          <a:xfrm>
            <a:off x="457200" y="1876428"/>
            <a:ext cx="1381124" cy="1173480"/>
            <a:chOff x="5715000" y="1371600"/>
            <a:chExt cx="1915906" cy="1352679"/>
          </a:xfrm>
        </p:grpSpPr>
        <p:pic>
          <p:nvPicPr>
            <p:cNvPr id="11" name="Picture 10" descr="image007"/>
            <p:cNvPicPr>
              <a:picLocks noChangeAspect="1" noChangeArrowheads="1"/>
            </p:cNvPicPr>
            <p:nvPr/>
          </p:nvPicPr>
          <p:blipFill>
            <a:blip r:embed="rId5"/>
            <a:srcRect/>
            <a:stretch>
              <a:fillRect/>
            </a:stretch>
          </p:blipFill>
          <p:spPr bwMode="auto">
            <a:xfrm flipH="1">
              <a:off x="5715000" y="1371600"/>
              <a:ext cx="1223614" cy="1143000"/>
            </a:xfrm>
            <a:prstGeom prst="rect">
              <a:avLst/>
            </a:prstGeom>
            <a:noFill/>
            <a:ln w="9525">
              <a:noFill/>
              <a:miter lim="800000"/>
              <a:headEnd/>
              <a:tailEnd/>
            </a:ln>
          </p:spPr>
        </p:pic>
        <p:pic>
          <p:nvPicPr>
            <p:cNvPr id="12" name="Picture 3" descr="C:\Clients\MS_artwork\Windows_Vista_Icons_ for_Marketing_use\Laptop.png"/>
            <p:cNvPicPr>
              <a:picLocks noChangeAspect="1" noChangeArrowheads="1"/>
            </p:cNvPicPr>
            <p:nvPr/>
          </p:nvPicPr>
          <p:blipFill>
            <a:blip r:embed="rId6"/>
            <a:srcRect/>
            <a:stretch>
              <a:fillRect/>
            </a:stretch>
          </p:blipFill>
          <p:spPr bwMode="auto">
            <a:xfrm rot="457243" flipH="1">
              <a:off x="6696008" y="1657479"/>
              <a:ext cx="934898" cy="1066800"/>
            </a:xfrm>
            <a:prstGeom prst="rect">
              <a:avLst/>
            </a:prstGeom>
            <a:noFill/>
            <a:ln w="9525">
              <a:noFill/>
              <a:miter lim="800000"/>
              <a:headEnd/>
              <a:tailEnd/>
            </a:ln>
          </p:spPr>
        </p:pic>
        <p:pic>
          <p:nvPicPr>
            <p:cNvPr id="13" name="Picture 7" descr="\\eventsql\dvd27\Clip_Installer\DVD_ART\BoxShots_Logos\Windows Vista Enterprise\Windows Vista Enterprise logo v w.png"/>
            <p:cNvPicPr>
              <a:picLocks noChangeAspect="1" noChangeArrowheads="1"/>
            </p:cNvPicPr>
            <p:nvPr/>
          </p:nvPicPr>
          <p:blipFill>
            <a:blip r:embed="rId7" cstate="print"/>
            <a:srcRect/>
            <a:stretch>
              <a:fillRect/>
            </a:stretch>
          </p:blipFill>
          <p:spPr bwMode="auto">
            <a:xfrm rot="-302217">
              <a:off x="6792201" y="1888236"/>
              <a:ext cx="523013" cy="381000"/>
            </a:xfrm>
            <a:prstGeom prst="rect">
              <a:avLst/>
            </a:prstGeom>
            <a:noFill/>
            <a:ln w="9525">
              <a:noFill/>
              <a:miter lim="800000"/>
              <a:headEnd/>
              <a:tailEnd/>
            </a:ln>
          </p:spPr>
        </p:pic>
        <p:pic>
          <p:nvPicPr>
            <p:cNvPr id="14" name="Picture 8" descr="\\eventsql\dvd27\Clip_Installer\DVD_ART\BoxShots_Logos\Windows Fundamentals for Legacy PCs\windows fundamentals for legacy pcs v rev.png"/>
            <p:cNvPicPr>
              <a:picLocks noChangeAspect="1" noChangeArrowheads="1"/>
            </p:cNvPicPr>
            <p:nvPr/>
          </p:nvPicPr>
          <p:blipFill>
            <a:blip r:embed="rId8" cstate="print"/>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16" name="Picture 8" descr="\\eventsql\dvd27\Clip_Installer\DVD_ART\Artwork_Imagery\HARDWARE_IMAGERY\Illustration - Misc Hardware\XML Icons\Database blue.png"/>
          <p:cNvPicPr>
            <a:picLocks noChangeAspect="1" noChangeArrowheads="1"/>
          </p:cNvPicPr>
          <p:nvPr/>
        </p:nvPicPr>
        <p:blipFill>
          <a:blip r:embed="rId9"/>
          <a:srcRect/>
          <a:stretch>
            <a:fillRect/>
          </a:stretch>
        </p:blipFill>
        <p:spPr bwMode="auto">
          <a:xfrm>
            <a:off x="6319862" y="2847209"/>
            <a:ext cx="1066800" cy="1428750"/>
          </a:xfrm>
          <a:prstGeom prst="rect">
            <a:avLst/>
          </a:prstGeom>
          <a:noFill/>
          <a:ln w="9525">
            <a:noFill/>
            <a:miter lim="800000"/>
            <a:headEnd/>
            <a:tailEnd/>
          </a:ln>
        </p:spPr>
      </p:pic>
      <p:pic>
        <p:nvPicPr>
          <p:cNvPr id="17" name="Picture 5" descr="\\eventsql\dvd27\Clip_Installer\DVD_ART\Artwork_Imagery\HARDWARE_IMAGERY\Illustration - Misc Hardware\Windows Vista Illustration Icons\Server.png"/>
          <p:cNvPicPr>
            <a:picLocks noChangeAspect="1" noChangeArrowheads="1"/>
          </p:cNvPicPr>
          <p:nvPr/>
        </p:nvPicPr>
        <p:blipFill>
          <a:blip r:embed="rId10" cstate="print"/>
          <a:srcRect/>
          <a:stretch>
            <a:fillRect/>
          </a:stretch>
        </p:blipFill>
        <p:spPr bwMode="auto">
          <a:xfrm>
            <a:off x="2500298" y="3286124"/>
            <a:ext cx="568569" cy="778042"/>
          </a:xfrm>
          <a:prstGeom prst="rect">
            <a:avLst/>
          </a:prstGeom>
          <a:noFill/>
          <a:ln w="9525">
            <a:noFill/>
            <a:miter lim="800000"/>
            <a:headEnd/>
            <a:tailEnd/>
          </a:ln>
        </p:spPr>
      </p:pic>
      <p:pic>
        <p:nvPicPr>
          <p:cNvPr id="18" name="Picture 5" descr="C:\Program Files\Microsoft Resource DVD Artwork\DVD_ART\Artwork_Imagery\HARDWARE_IMAGERY\Illustration - Misc Hardware\XML Icons\Message Bus network connection.png"/>
          <p:cNvPicPr>
            <a:picLocks noChangeAspect="1" noChangeArrowheads="1"/>
          </p:cNvPicPr>
          <p:nvPr/>
        </p:nvPicPr>
        <p:blipFill>
          <a:blip r:embed="rId11" cstate="print"/>
          <a:srcRect/>
          <a:stretch>
            <a:fillRect/>
          </a:stretch>
        </p:blipFill>
        <p:spPr bwMode="auto">
          <a:xfrm>
            <a:off x="2557272" y="3552828"/>
            <a:ext cx="421640" cy="228600"/>
          </a:xfrm>
          <a:prstGeom prst="rect">
            <a:avLst/>
          </a:prstGeom>
          <a:noFill/>
        </p:spPr>
      </p:pic>
      <p:sp>
        <p:nvSpPr>
          <p:cNvPr id="30" name="TextBox 29"/>
          <p:cNvSpPr txBox="1"/>
          <p:nvPr/>
        </p:nvSpPr>
        <p:spPr>
          <a:xfrm>
            <a:off x="2133600" y="3019428"/>
            <a:ext cx="1752600" cy="276999"/>
          </a:xfrm>
          <a:prstGeom prst="rect">
            <a:avLst/>
          </a:prstGeom>
          <a:noFill/>
        </p:spPr>
        <p:txBody>
          <a:bodyPr wrap="square" rtlCol="0">
            <a:spAutoFit/>
          </a:bodyPr>
          <a:lstStyle/>
          <a:p>
            <a:r>
              <a:rPr lang="es-ES" sz="1200" smtClean="0">
                <a:solidFill>
                  <a:schemeClr val="tx1"/>
                </a:solidFill>
                <a:latin typeface="Calibri" pitchFamily="34" charset="0"/>
              </a:rPr>
              <a:t>Connection Broker </a:t>
            </a:r>
          </a:p>
        </p:txBody>
      </p:sp>
      <p:pic>
        <p:nvPicPr>
          <p:cNvPr id="35" name="Picture 77" descr="Picture1.png"/>
          <p:cNvPicPr>
            <a:picLocks noChangeAspect="1"/>
          </p:cNvPicPr>
          <p:nvPr/>
        </p:nvPicPr>
        <p:blipFill>
          <a:blip r:embed="rId12">
            <a:lum bright="24000"/>
          </a:blip>
          <a:srcRect/>
          <a:stretch>
            <a:fillRect/>
          </a:stretch>
        </p:blipFill>
        <p:spPr bwMode="auto">
          <a:xfrm>
            <a:off x="6853262" y="3228209"/>
            <a:ext cx="457200" cy="457200"/>
          </a:xfrm>
          <a:prstGeom prst="rect">
            <a:avLst/>
          </a:prstGeom>
          <a:noFill/>
          <a:ln w="9525">
            <a:noFill/>
            <a:miter lim="800000"/>
            <a:headEnd/>
            <a:tailEnd/>
          </a:ln>
        </p:spPr>
      </p:pic>
      <p:pic>
        <p:nvPicPr>
          <p:cNvPr id="36" name="Picture 77" descr="Picture1.png"/>
          <p:cNvPicPr>
            <a:picLocks noChangeAspect="1"/>
          </p:cNvPicPr>
          <p:nvPr/>
        </p:nvPicPr>
        <p:blipFill>
          <a:blip r:embed="rId12">
            <a:lum bright="24000"/>
          </a:blip>
          <a:srcRect/>
          <a:stretch>
            <a:fillRect/>
          </a:stretch>
        </p:blipFill>
        <p:spPr bwMode="auto">
          <a:xfrm>
            <a:off x="6720092" y="3080265"/>
            <a:ext cx="457200" cy="457200"/>
          </a:xfrm>
          <a:prstGeom prst="rect">
            <a:avLst/>
          </a:prstGeom>
          <a:noFill/>
          <a:ln w="9525">
            <a:noFill/>
            <a:miter lim="800000"/>
            <a:headEnd/>
            <a:tailEnd/>
          </a:ln>
        </p:spPr>
      </p:pic>
      <p:pic>
        <p:nvPicPr>
          <p:cNvPr id="37" name="Picture 77" descr="Picture1.png"/>
          <p:cNvPicPr>
            <a:picLocks noChangeAspect="1"/>
          </p:cNvPicPr>
          <p:nvPr/>
        </p:nvPicPr>
        <p:blipFill>
          <a:blip r:embed="rId12">
            <a:lum bright="24000"/>
          </a:blip>
          <a:srcRect/>
          <a:stretch>
            <a:fillRect/>
          </a:stretch>
        </p:blipFill>
        <p:spPr bwMode="auto">
          <a:xfrm>
            <a:off x="6777062" y="3533009"/>
            <a:ext cx="457200" cy="457200"/>
          </a:xfrm>
          <a:prstGeom prst="rect">
            <a:avLst/>
          </a:prstGeom>
          <a:noFill/>
          <a:ln w="9525">
            <a:noFill/>
            <a:miter lim="800000"/>
            <a:headEnd/>
            <a:tailEnd/>
          </a:ln>
        </p:spPr>
      </p:pic>
      <p:pic>
        <p:nvPicPr>
          <p:cNvPr id="38" name="Picture 77" descr="Picture1.png"/>
          <p:cNvPicPr>
            <a:picLocks noChangeAspect="1"/>
          </p:cNvPicPr>
          <p:nvPr/>
        </p:nvPicPr>
        <p:blipFill>
          <a:blip r:embed="rId12">
            <a:lum bright="24000"/>
          </a:blip>
          <a:srcRect/>
          <a:stretch>
            <a:fillRect/>
          </a:stretch>
        </p:blipFill>
        <p:spPr bwMode="auto">
          <a:xfrm>
            <a:off x="6548462" y="3533009"/>
            <a:ext cx="457200" cy="457200"/>
          </a:xfrm>
          <a:prstGeom prst="rect">
            <a:avLst/>
          </a:prstGeom>
          <a:noFill/>
          <a:ln w="9525">
            <a:noFill/>
            <a:miter lim="800000"/>
            <a:headEnd/>
            <a:tailEnd/>
          </a:ln>
        </p:spPr>
      </p:pic>
      <p:pic>
        <p:nvPicPr>
          <p:cNvPr id="39" name="Picture 77" descr="Picture1.png"/>
          <p:cNvPicPr>
            <a:picLocks noChangeAspect="1"/>
          </p:cNvPicPr>
          <p:nvPr/>
        </p:nvPicPr>
        <p:blipFill>
          <a:blip r:embed="rId12">
            <a:lum bright="24000"/>
          </a:blip>
          <a:srcRect/>
          <a:stretch>
            <a:fillRect/>
          </a:stretch>
        </p:blipFill>
        <p:spPr bwMode="auto">
          <a:xfrm>
            <a:off x="6624662" y="3380609"/>
            <a:ext cx="457200" cy="457200"/>
          </a:xfrm>
          <a:prstGeom prst="rect">
            <a:avLst/>
          </a:prstGeom>
          <a:noFill/>
          <a:ln w="9525">
            <a:noFill/>
            <a:miter lim="800000"/>
            <a:headEnd/>
            <a:tailEnd/>
          </a:ln>
        </p:spPr>
      </p:pic>
      <p:pic>
        <p:nvPicPr>
          <p:cNvPr id="40" name="Picture 77" descr="Picture1.png"/>
          <p:cNvPicPr>
            <a:picLocks noChangeAspect="1"/>
          </p:cNvPicPr>
          <p:nvPr/>
        </p:nvPicPr>
        <p:blipFill>
          <a:blip r:embed="rId12">
            <a:lum bright="24000"/>
          </a:blip>
          <a:srcRect/>
          <a:stretch>
            <a:fillRect/>
          </a:stretch>
        </p:blipFill>
        <p:spPr bwMode="auto">
          <a:xfrm>
            <a:off x="6491492" y="3689865"/>
            <a:ext cx="457200" cy="457200"/>
          </a:xfrm>
          <a:prstGeom prst="rect">
            <a:avLst/>
          </a:prstGeom>
          <a:noFill/>
          <a:ln w="9525">
            <a:noFill/>
            <a:miter lim="800000"/>
            <a:headEnd/>
            <a:tailEnd/>
          </a:ln>
        </p:spPr>
      </p:pic>
      <p:pic>
        <p:nvPicPr>
          <p:cNvPr id="41" name="Picture 77" descr="Picture1.png"/>
          <p:cNvPicPr>
            <a:picLocks noChangeAspect="1"/>
          </p:cNvPicPr>
          <p:nvPr/>
        </p:nvPicPr>
        <p:blipFill>
          <a:blip r:embed="rId12">
            <a:lum bright="24000"/>
          </a:blip>
          <a:srcRect/>
          <a:stretch>
            <a:fillRect/>
          </a:stretch>
        </p:blipFill>
        <p:spPr bwMode="auto">
          <a:xfrm>
            <a:off x="6700862" y="3761609"/>
            <a:ext cx="457200" cy="457200"/>
          </a:xfrm>
          <a:prstGeom prst="rect">
            <a:avLst/>
          </a:prstGeom>
          <a:noFill/>
          <a:ln w="9525">
            <a:noFill/>
            <a:miter lim="800000"/>
            <a:headEnd/>
            <a:tailEnd/>
          </a:ln>
        </p:spPr>
      </p:pic>
      <p:pic>
        <p:nvPicPr>
          <p:cNvPr id="42" name="Picture 77" descr="Picture1.png"/>
          <p:cNvPicPr>
            <a:picLocks noChangeAspect="1"/>
          </p:cNvPicPr>
          <p:nvPr/>
        </p:nvPicPr>
        <p:blipFill>
          <a:blip r:embed="rId12">
            <a:lum bright="24000"/>
          </a:blip>
          <a:srcRect/>
          <a:stretch>
            <a:fillRect/>
          </a:stretch>
        </p:blipFill>
        <p:spPr bwMode="auto">
          <a:xfrm>
            <a:off x="6415292" y="3156465"/>
            <a:ext cx="457200" cy="457200"/>
          </a:xfrm>
          <a:prstGeom prst="rect">
            <a:avLst/>
          </a:prstGeom>
          <a:noFill/>
          <a:ln w="9525">
            <a:noFill/>
            <a:miter lim="800000"/>
            <a:headEnd/>
            <a:tailEnd/>
          </a:ln>
        </p:spPr>
      </p:pic>
      <p:sp>
        <p:nvSpPr>
          <p:cNvPr id="77" name="TextBox 76"/>
          <p:cNvSpPr txBox="1"/>
          <p:nvPr/>
        </p:nvSpPr>
        <p:spPr>
          <a:xfrm>
            <a:off x="7786710" y="4143380"/>
            <a:ext cx="1214414" cy="338554"/>
          </a:xfrm>
          <a:prstGeom prst="rect">
            <a:avLst/>
          </a:prstGeom>
          <a:noFill/>
        </p:spPr>
        <p:txBody>
          <a:bodyPr wrap="square" rtlCol="0">
            <a:spAutoFit/>
          </a:bodyPr>
          <a:lstStyle/>
          <a:p>
            <a:pPr algn="ctr"/>
            <a:r>
              <a:rPr lang="es-ES" sz="1600" smtClean="0">
                <a:solidFill>
                  <a:schemeClr val="tx1"/>
                </a:solidFill>
                <a:latin typeface="Calibri" pitchFamily="34" charset="0"/>
              </a:rPr>
              <a:t>Gestión</a:t>
            </a:r>
          </a:p>
        </p:txBody>
      </p:sp>
      <p:sp>
        <p:nvSpPr>
          <p:cNvPr id="78" name="TextBox 77"/>
          <p:cNvSpPr txBox="1"/>
          <p:nvPr/>
        </p:nvSpPr>
        <p:spPr>
          <a:xfrm>
            <a:off x="6286512" y="4357694"/>
            <a:ext cx="1323972" cy="461665"/>
          </a:xfrm>
          <a:prstGeom prst="rect">
            <a:avLst/>
          </a:prstGeom>
          <a:noFill/>
        </p:spPr>
        <p:txBody>
          <a:bodyPr wrap="square" rtlCol="0">
            <a:spAutoFit/>
          </a:bodyPr>
          <a:lstStyle/>
          <a:p>
            <a:r>
              <a:rPr lang="es-ES" sz="1200" smtClean="0">
                <a:solidFill>
                  <a:schemeClr val="tx1"/>
                </a:solidFill>
                <a:latin typeface="Calibri" pitchFamily="34" charset="0"/>
              </a:rPr>
              <a:t>Almacenamiento SAN para las </a:t>
            </a:r>
            <a:r>
              <a:rPr lang="es-ES" sz="1200" smtClean="0">
                <a:latin typeface="Calibri" pitchFamily="34" charset="0"/>
              </a:rPr>
              <a:t>VMs</a:t>
            </a:r>
            <a:endParaRPr lang="es-ES" sz="1200" smtClean="0">
              <a:solidFill>
                <a:schemeClr val="tx1"/>
              </a:solidFill>
              <a:latin typeface="Calibri" pitchFamily="34" charset="0"/>
            </a:endParaRPr>
          </a:p>
        </p:txBody>
      </p:sp>
      <p:sp>
        <p:nvSpPr>
          <p:cNvPr id="79" name="Rectangle 78"/>
          <p:cNvSpPr/>
          <p:nvPr/>
        </p:nvSpPr>
        <p:spPr>
          <a:xfrm>
            <a:off x="3505200" y="1647828"/>
            <a:ext cx="1828800" cy="3657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0" name="Rectangle 79"/>
          <p:cNvSpPr/>
          <p:nvPr/>
        </p:nvSpPr>
        <p:spPr>
          <a:xfrm>
            <a:off x="304800" y="1724028"/>
            <a:ext cx="1828800" cy="3657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1" name="TextBox 80"/>
          <p:cNvSpPr txBox="1"/>
          <p:nvPr/>
        </p:nvSpPr>
        <p:spPr>
          <a:xfrm>
            <a:off x="457200" y="3019428"/>
            <a:ext cx="1752600" cy="461665"/>
          </a:xfrm>
          <a:prstGeom prst="rect">
            <a:avLst/>
          </a:prstGeom>
          <a:noFill/>
        </p:spPr>
        <p:txBody>
          <a:bodyPr wrap="square" rtlCol="0">
            <a:spAutoFit/>
          </a:bodyPr>
          <a:lstStyle/>
          <a:p>
            <a:r>
              <a:rPr lang="es-ES" sz="1200" smtClean="0">
                <a:solidFill>
                  <a:schemeClr val="tx1"/>
                </a:solidFill>
                <a:latin typeface="Calibri" pitchFamily="34" charset="0"/>
              </a:rPr>
              <a:t>Usuario 1</a:t>
            </a:r>
          </a:p>
          <a:p>
            <a:r>
              <a:rPr lang="es-ES" sz="1200" smtClean="0">
                <a:solidFill>
                  <a:schemeClr val="tx1"/>
                </a:solidFill>
                <a:latin typeface="Calibri" pitchFamily="34" charset="0"/>
              </a:rPr>
              <a:t>PC/Notebook </a:t>
            </a:r>
          </a:p>
        </p:txBody>
      </p:sp>
      <p:sp>
        <p:nvSpPr>
          <p:cNvPr id="82" name="TextBox 81"/>
          <p:cNvSpPr txBox="1"/>
          <p:nvPr/>
        </p:nvSpPr>
        <p:spPr>
          <a:xfrm>
            <a:off x="609600" y="4924428"/>
            <a:ext cx="1752600" cy="461665"/>
          </a:xfrm>
          <a:prstGeom prst="rect">
            <a:avLst/>
          </a:prstGeom>
          <a:noFill/>
        </p:spPr>
        <p:txBody>
          <a:bodyPr wrap="square" rtlCol="0">
            <a:spAutoFit/>
          </a:bodyPr>
          <a:lstStyle/>
          <a:p>
            <a:r>
              <a:rPr lang="es-ES" sz="1200" smtClean="0">
                <a:solidFill>
                  <a:schemeClr val="tx1"/>
                </a:solidFill>
                <a:latin typeface="Calibri" pitchFamily="34" charset="0"/>
              </a:rPr>
              <a:t>Usuario 2</a:t>
            </a:r>
          </a:p>
          <a:p>
            <a:r>
              <a:rPr lang="es-ES" sz="1200" smtClean="0">
                <a:solidFill>
                  <a:schemeClr val="tx1"/>
                </a:solidFill>
                <a:latin typeface="Calibri" pitchFamily="34" charset="0"/>
              </a:rPr>
              <a:t>Thin-Client </a:t>
            </a:r>
          </a:p>
        </p:txBody>
      </p:sp>
      <p:cxnSp>
        <p:nvCxnSpPr>
          <p:cNvPr id="84" name="Straight Arrow Connector 83"/>
          <p:cNvCxnSpPr>
            <a:endCxn id="18" idx="1"/>
          </p:cNvCxnSpPr>
          <p:nvPr/>
        </p:nvCxnSpPr>
        <p:spPr>
          <a:xfrm>
            <a:off x="1714480" y="3000372"/>
            <a:ext cx="842792" cy="66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flipV="1">
            <a:off x="1714480" y="3667128"/>
            <a:ext cx="842792" cy="619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8" idx="3"/>
          </p:cNvCxnSpPr>
          <p:nvPr/>
        </p:nvCxnSpPr>
        <p:spPr>
          <a:xfrm flipV="1">
            <a:off x="2978912" y="2643182"/>
            <a:ext cx="1021584" cy="1023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286380" y="357187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3"/>
          </p:cNvCxnSpPr>
          <p:nvPr/>
        </p:nvCxnSpPr>
        <p:spPr>
          <a:xfrm>
            <a:off x="2978912" y="3667128"/>
            <a:ext cx="1164460" cy="833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33400" y="5645215"/>
            <a:ext cx="8110566" cy="855619"/>
          </a:xfrm>
          <a:prstGeom prst="rect">
            <a:avLst/>
          </a:prstGeom>
          <a:noFill/>
          <a:ln w="9525">
            <a:noFill/>
            <a:miter lim="800000"/>
            <a:headEnd/>
            <a:tailEnd/>
          </a:ln>
        </p:spPr>
        <p:txBody>
          <a:bodyPr wrap="square">
            <a:spAutoFit/>
          </a:bodyPr>
          <a:lstStyle/>
          <a:p>
            <a:pPr marL="342900" indent="-280988" algn="l">
              <a:lnSpc>
                <a:spcPct val="90000"/>
              </a:lnSpc>
              <a:spcBef>
                <a:spcPct val="20000"/>
              </a:spcBef>
              <a:buBlip>
                <a:blip r:embed="rId13"/>
              </a:buBlip>
            </a:pPr>
            <a:r>
              <a:rPr lang="es-ES" sz="1600" dirty="0" smtClean="0">
                <a:solidFill>
                  <a:srgbClr val="FFFFCC"/>
                </a:solidFill>
                <a:latin typeface="Calibri" pitchFamily="34" charset="0"/>
              </a:rPr>
              <a:t>Utilización similar a Terminal Services</a:t>
            </a:r>
          </a:p>
          <a:p>
            <a:pPr marL="342900" indent="-280988" algn="l">
              <a:lnSpc>
                <a:spcPct val="90000"/>
              </a:lnSpc>
              <a:spcBef>
                <a:spcPct val="20000"/>
              </a:spcBef>
              <a:buBlip>
                <a:blip r:embed="rId13"/>
              </a:buBlip>
            </a:pPr>
            <a:r>
              <a:rPr lang="es-ES" sz="1600" dirty="0" smtClean="0">
                <a:solidFill>
                  <a:srgbClr val="FFFFCC"/>
                </a:solidFill>
                <a:latin typeface="Calibri" pitchFamily="34" charset="0"/>
              </a:rPr>
              <a:t>La ejecución de la VM no está ligada a un servidor en particular</a:t>
            </a:r>
          </a:p>
          <a:p>
            <a:pPr marL="342900" indent="-280988" algn="l">
              <a:lnSpc>
                <a:spcPct val="90000"/>
              </a:lnSpc>
              <a:spcBef>
                <a:spcPct val="20000"/>
              </a:spcBef>
              <a:buBlip>
                <a:blip r:embed="rId13"/>
              </a:buBlip>
            </a:pPr>
            <a:r>
              <a:rPr lang="es-ES" sz="1600" dirty="0" smtClean="0">
                <a:solidFill>
                  <a:srgbClr val="FFFFCC"/>
                </a:solidFill>
                <a:latin typeface="Calibri" pitchFamily="34" charset="0"/>
              </a:rPr>
              <a:t>Se aumenta el valor del ciclo de vida de Windows </a:t>
            </a:r>
          </a:p>
        </p:txBody>
      </p:sp>
      <p:grpSp>
        <p:nvGrpSpPr>
          <p:cNvPr id="15" name="55 Grupo"/>
          <p:cNvGrpSpPr/>
          <p:nvPr/>
        </p:nvGrpSpPr>
        <p:grpSpPr>
          <a:xfrm>
            <a:off x="3428992" y="4357694"/>
            <a:ext cx="2071702" cy="1214446"/>
            <a:chOff x="2357422" y="2857496"/>
            <a:chExt cx="5357850" cy="3714776"/>
          </a:xfrm>
        </p:grpSpPr>
        <p:grpSp>
          <p:nvGrpSpPr>
            <p:cNvPr id="19" name="Group 75"/>
            <p:cNvGrpSpPr/>
            <p:nvPr/>
          </p:nvGrpSpPr>
          <p:grpSpPr>
            <a:xfrm>
              <a:off x="2357422" y="2857496"/>
              <a:ext cx="5357850" cy="3714776"/>
              <a:chOff x="3897059" y="2866006"/>
              <a:chExt cx="2424228" cy="1794405"/>
            </a:xfrm>
          </p:grpSpPr>
          <p:pic>
            <p:nvPicPr>
              <p:cNvPr id="64" name="Picture 4" descr="\\.PSF\Parallels Share\Virtualization Slides\Server-Physical-3U.png"/>
              <p:cNvPicPr>
                <a:picLocks noChangeAspect="1" noChangeArrowheads="1"/>
              </p:cNvPicPr>
              <p:nvPr/>
            </p:nvPicPr>
            <p:blipFill>
              <a:blip r:embed="rId14"/>
              <a:srcRect/>
              <a:stretch>
                <a:fillRect/>
              </a:stretch>
            </p:blipFill>
            <p:spPr bwMode="auto">
              <a:xfrm>
                <a:off x="3897059" y="2866006"/>
                <a:ext cx="2424228" cy="1794405"/>
              </a:xfrm>
              <a:prstGeom prst="rect">
                <a:avLst/>
              </a:prstGeom>
              <a:noFill/>
            </p:spPr>
          </p:pic>
          <p:pic>
            <p:nvPicPr>
              <p:cNvPr id="65" name="Picture 2"/>
              <p:cNvPicPr>
                <a:picLocks noChangeAspect="1" noChangeArrowheads="1"/>
              </p:cNvPicPr>
              <p:nvPr/>
            </p:nvPicPr>
            <p:blipFill>
              <a:blip r:embed="rId15">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58" name="Picture 5" descr="\\.PSF\Parallels Share\Virtualization Slides\PC-Virtual.png"/>
            <p:cNvPicPr>
              <a:picLocks noChangeAspect="1" noChangeArrowheads="1"/>
            </p:cNvPicPr>
            <p:nvPr/>
          </p:nvPicPr>
          <p:blipFill>
            <a:blip r:embed="rId16" cstate="print"/>
            <a:srcRect/>
            <a:stretch>
              <a:fillRect/>
            </a:stretch>
          </p:blipFill>
          <p:spPr bwMode="auto">
            <a:xfrm>
              <a:off x="4857752" y="3071810"/>
              <a:ext cx="714380" cy="796090"/>
            </a:xfrm>
            <a:prstGeom prst="rect">
              <a:avLst/>
            </a:prstGeom>
            <a:noFill/>
          </p:spPr>
        </p:pic>
        <p:pic>
          <p:nvPicPr>
            <p:cNvPr id="59" name="Picture 5" descr="\\.PSF\Parallels Share\Virtualization Slides\PC-Virtual.png"/>
            <p:cNvPicPr>
              <a:picLocks noChangeAspect="1" noChangeArrowheads="1"/>
            </p:cNvPicPr>
            <p:nvPr/>
          </p:nvPicPr>
          <p:blipFill>
            <a:blip r:embed="rId16" cstate="print"/>
            <a:srcRect/>
            <a:stretch>
              <a:fillRect/>
            </a:stretch>
          </p:blipFill>
          <p:spPr bwMode="auto">
            <a:xfrm>
              <a:off x="5429256" y="3429000"/>
              <a:ext cx="714380" cy="796090"/>
            </a:xfrm>
            <a:prstGeom prst="rect">
              <a:avLst/>
            </a:prstGeom>
            <a:noFill/>
          </p:spPr>
        </p:pic>
        <p:pic>
          <p:nvPicPr>
            <p:cNvPr id="60" name="Picture 5" descr="\\.PSF\Parallels Share\Virtualization Slides\PC-Virtual.png"/>
            <p:cNvPicPr>
              <a:picLocks noChangeAspect="1" noChangeArrowheads="1"/>
            </p:cNvPicPr>
            <p:nvPr/>
          </p:nvPicPr>
          <p:blipFill>
            <a:blip r:embed="rId16" cstate="print"/>
            <a:srcRect/>
            <a:stretch>
              <a:fillRect/>
            </a:stretch>
          </p:blipFill>
          <p:spPr bwMode="auto">
            <a:xfrm>
              <a:off x="4429124" y="3286124"/>
              <a:ext cx="714380" cy="796090"/>
            </a:xfrm>
            <a:prstGeom prst="rect">
              <a:avLst/>
            </a:prstGeom>
            <a:noFill/>
          </p:spPr>
        </p:pic>
        <p:pic>
          <p:nvPicPr>
            <p:cNvPr id="61" name="Picture 5" descr="\\.PSF\Parallels Share\Virtualization Slides\PC-Virtual.png"/>
            <p:cNvPicPr>
              <a:picLocks noChangeAspect="1" noChangeArrowheads="1"/>
            </p:cNvPicPr>
            <p:nvPr/>
          </p:nvPicPr>
          <p:blipFill>
            <a:blip r:embed="rId16" cstate="print"/>
            <a:srcRect/>
            <a:stretch>
              <a:fillRect/>
            </a:stretch>
          </p:blipFill>
          <p:spPr bwMode="auto">
            <a:xfrm>
              <a:off x="5000628" y="3571876"/>
              <a:ext cx="714380" cy="796090"/>
            </a:xfrm>
            <a:prstGeom prst="rect">
              <a:avLst/>
            </a:prstGeom>
            <a:noFill/>
          </p:spPr>
        </p:pic>
        <p:pic>
          <p:nvPicPr>
            <p:cNvPr id="62" name="Picture 5" descr="\\.PSF\Parallels Share\Virtualization Slides\PC-Virtual.png"/>
            <p:cNvPicPr>
              <a:picLocks noChangeAspect="1" noChangeArrowheads="1"/>
            </p:cNvPicPr>
            <p:nvPr/>
          </p:nvPicPr>
          <p:blipFill>
            <a:blip r:embed="rId16" cstate="print"/>
            <a:srcRect/>
            <a:stretch>
              <a:fillRect/>
            </a:stretch>
          </p:blipFill>
          <p:spPr bwMode="auto">
            <a:xfrm>
              <a:off x="4000496" y="3500438"/>
              <a:ext cx="714380" cy="796090"/>
            </a:xfrm>
            <a:prstGeom prst="rect">
              <a:avLst/>
            </a:prstGeom>
            <a:noFill/>
          </p:spPr>
        </p:pic>
        <p:pic>
          <p:nvPicPr>
            <p:cNvPr id="63" name="Picture 5" descr="\\.PSF\Parallels Share\Virtualization Slides\PC-Virtual.png"/>
            <p:cNvPicPr>
              <a:picLocks noChangeAspect="1" noChangeArrowheads="1"/>
            </p:cNvPicPr>
            <p:nvPr/>
          </p:nvPicPr>
          <p:blipFill>
            <a:blip r:embed="rId16" cstate="print"/>
            <a:srcRect/>
            <a:stretch>
              <a:fillRect/>
            </a:stretch>
          </p:blipFill>
          <p:spPr bwMode="auto">
            <a:xfrm>
              <a:off x="4572000" y="3786190"/>
              <a:ext cx="714380" cy="796090"/>
            </a:xfrm>
            <a:prstGeom prst="rect">
              <a:avLst/>
            </a:prstGeom>
            <a:noFill/>
          </p:spPr>
        </p:pic>
      </p:grpSp>
      <p:grpSp>
        <p:nvGrpSpPr>
          <p:cNvPr id="20" name="67 Grupo"/>
          <p:cNvGrpSpPr/>
          <p:nvPr/>
        </p:nvGrpSpPr>
        <p:grpSpPr>
          <a:xfrm>
            <a:off x="3428992" y="1928802"/>
            <a:ext cx="2071702" cy="1214446"/>
            <a:chOff x="2357422" y="2857496"/>
            <a:chExt cx="5357850" cy="3714776"/>
          </a:xfrm>
        </p:grpSpPr>
        <p:grpSp>
          <p:nvGrpSpPr>
            <p:cNvPr id="21" name="Group 75"/>
            <p:cNvGrpSpPr/>
            <p:nvPr/>
          </p:nvGrpSpPr>
          <p:grpSpPr>
            <a:xfrm>
              <a:off x="2357422" y="2857496"/>
              <a:ext cx="5357850" cy="3714776"/>
              <a:chOff x="3897059" y="2866006"/>
              <a:chExt cx="2424228" cy="1794405"/>
            </a:xfrm>
          </p:grpSpPr>
          <p:pic>
            <p:nvPicPr>
              <p:cNvPr id="85" name="Picture 4" descr="\\.PSF\Parallels Share\Virtualization Slides\Server-Physical-3U.png"/>
              <p:cNvPicPr>
                <a:picLocks noChangeAspect="1" noChangeArrowheads="1"/>
              </p:cNvPicPr>
              <p:nvPr/>
            </p:nvPicPr>
            <p:blipFill>
              <a:blip r:embed="rId14"/>
              <a:srcRect/>
              <a:stretch>
                <a:fillRect/>
              </a:stretch>
            </p:blipFill>
            <p:spPr bwMode="auto">
              <a:xfrm>
                <a:off x="3897059" y="2866006"/>
                <a:ext cx="2424228" cy="1794405"/>
              </a:xfrm>
              <a:prstGeom prst="rect">
                <a:avLst/>
              </a:prstGeom>
              <a:noFill/>
            </p:spPr>
          </p:pic>
          <p:pic>
            <p:nvPicPr>
              <p:cNvPr id="87" name="Picture 2"/>
              <p:cNvPicPr>
                <a:picLocks noChangeAspect="1" noChangeArrowheads="1"/>
              </p:cNvPicPr>
              <p:nvPr/>
            </p:nvPicPr>
            <p:blipFill>
              <a:blip r:embed="rId15">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70" name="Picture 5" descr="\\.PSF\Parallels Share\Virtualization Slides\PC-Virtual.png"/>
            <p:cNvPicPr>
              <a:picLocks noChangeAspect="1" noChangeArrowheads="1"/>
            </p:cNvPicPr>
            <p:nvPr/>
          </p:nvPicPr>
          <p:blipFill>
            <a:blip r:embed="rId16" cstate="print"/>
            <a:srcRect/>
            <a:stretch>
              <a:fillRect/>
            </a:stretch>
          </p:blipFill>
          <p:spPr bwMode="auto">
            <a:xfrm>
              <a:off x="4857752" y="3071810"/>
              <a:ext cx="714380" cy="796090"/>
            </a:xfrm>
            <a:prstGeom prst="rect">
              <a:avLst/>
            </a:prstGeom>
            <a:noFill/>
          </p:spPr>
        </p:pic>
        <p:pic>
          <p:nvPicPr>
            <p:cNvPr id="71" name="Picture 5" descr="\\.PSF\Parallels Share\Virtualization Slides\PC-Virtual.png"/>
            <p:cNvPicPr>
              <a:picLocks noChangeAspect="1" noChangeArrowheads="1"/>
            </p:cNvPicPr>
            <p:nvPr/>
          </p:nvPicPr>
          <p:blipFill>
            <a:blip r:embed="rId16" cstate="print"/>
            <a:srcRect/>
            <a:stretch>
              <a:fillRect/>
            </a:stretch>
          </p:blipFill>
          <p:spPr bwMode="auto">
            <a:xfrm>
              <a:off x="5429256" y="3429000"/>
              <a:ext cx="714380" cy="796090"/>
            </a:xfrm>
            <a:prstGeom prst="rect">
              <a:avLst/>
            </a:prstGeom>
            <a:noFill/>
          </p:spPr>
        </p:pic>
        <p:pic>
          <p:nvPicPr>
            <p:cNvPr id="74" name="Picture 5" descr="\\.PSF\Parallels Share\Virtualization Slides\PC-Virtual.png"/>
            <p:cNvPicPr>
              <a:picLocks noChangeAspect="1" noChangeArrowheads="1"/>
            </p:cNvPicPr>
            <p:nvPr/>
          </p:nvPicPr>
          <p:blipFill>
            <a:blip r:embed="rId16" cstate="print"/>
            <a:srcRect/>
            <a:stretch>
              <a:fillRect/>
            </a:stretch>
          </p:blipFill>
          <p:spPr bwMode="auto">
            <a:xfrm>
              <a:off x="4429124" y="3286124"/>
              <a:ext cx="714380" cy="796090"/>
            </a:xfrm>
            <a:prstGeom prst="rect">
              <a:avLst/>
            </a:prstGeom>
            <a:noFill/>
          </p:spPr>
        </p:pic>
        <p:pic>
          <p:nvPicPr>
            <p:cNvPr id="75" name="Picture 5" descr="\\.PSF\Parallels Share\Virtualization Slides\PC-Virtual.png"/>
            <p:cNvPicPr>
              <a:picLocks noChangeAspect="1" noChangeArrowheads="1"/>
            </p:cNvPicPr>
            <p:nvPr/>
          </p:nvPicPr>
          <p:blipFill>
            <a:blip r:embed="rId16" cstate="print"/>
            <a:srcRect/>
            <a:stretch>
              <a:fillRect/>
            </a:stretch>
          </p:blipFill>
          <p:spPr bwMode="auto">
            <a:xfrm>
              <a:off x="5000628" y="3571876"/>
              <a:ext cx="714380" cy="796090"/>
            </a:xfrm>
            <a:prstGeom prst="rect">
              <a:avLst/>
            </a:prstGeom>
            <a:noFill/>
          </p:spPr>
        </p:pic>
        <p:pic>
          <p:nvPicPr>
            <p:cNvPr id="76" name="Picture 5" descr="\\.PSF\Parallels Share\Virtualization Slides\PC-Virtual.png"/>
            <p:cNvPicPr>
              <a:picLocks noChangeAspect="1" noChangeArrowheads="1"/>
            </p:cNvPicPr>
            <p:nvPr/>
          </p:nvPicPr>
          <p:blipFill>
            <a:blip r:embed="rId16" cstate="print"/>
            <a:srcRect/>
            <a:stretch>
              <a:fillRect/>
            </a:stretch>
          </p:blipFill>
          <p:spPr bwMode="auto">
            <a:xfrm>
              <a:off x="4000496" y="3500438"/>
              <a:ext cx="714380" cy="796090"/>
            </a:xfrm>
            <a:prstGeom prst="rect">
              <a:avLst/>
            </a:prstGeom>
            <a:noFill/>
          </p:spPr>
        </p:pic>
        <p:pic>
          <p:nvPicPr>
            <p:cNvPr id="83" name="Picture 5" descr="\\.PSF\Parallels Share\Virtualization Slides\PC-Virtual.png"/>
            <p:cNvPicPr>
              <a:picLocks noChangeAspect="1" noChangeArrowheads="1"/>
            </p:cNvPicPr>
            <p:nvPr/>
          </p:nvPicPr>
          <p:blipFill>
            <a:blip r:embed="rId16" cstate="print"/>
            <a:srcRect/>
            <a:stretch>
              <a:fillRect/>
            </a:stretch>
          </p:blipFill>
          <p:spPr bwMode="auto">
            <a:xfrm>
              <a:off x="4572000" y="3786190"/>
              <a:ext cx="714380" cy="796090"/>
            </a:xfrm>
            <a:prstGeom prst="rect">
              <a:avLst/>
            </a:prstGeom>
            <a:noFill/>
          </p:spPr>
        </p:pic>
      </p:grpSp>
      <p:grpSp>
        <p:nvGrpSpPr>
          <p:cNvPr id="22" name="88 Grupo"/>
          <p:cNvGrpSpPr/>
          <p:nvPr/>
        </p:nvGrpSpPr>
        <p:grpSpPr>
          <a:xfrm>
            <a:off x="3428992" y="3143248"/>
            <a:ext cx="2071702" cy="1214446"/>
            <a:chOff x="2357422" y="2857496"/>
            <a:chExt cx="5357850" cy="3714776"/>
          </a:xfrm>
        </p:grpSpPr>
        <p:grpSp>
          <p:nvGrpSpPr>
            <p:cNvPr id="23" name="Group 75"/>
            <p:cNvGrpSpPr/>
            <p:nvPr/>
          </p:nvGrpSpPr>
          <p:grpSpPr>
            <a:xfrm>
              <a:off x="2357422" y="2857496"/>
              <a:ext cx="5357850" cy="3714776"/>
              <a:chOff x="3897059" y="2866006"/>
              <a:chExt cx="2424228" cy="1794405"/>
            </a:xfrm>
          </p:grpSpPr>
          <p:pic>
            <p:nvPicPr>
              <p:cNvPr id="106" name="Picture 4" descr="\\.PSF\Parallels Share\Virtualization Slides\Server-Physical-3U.png"/>
              <p:cNvPicPr>
                <a:picLocks noChangeAspect="1" noChangeArrowheads="1"/>
              </p:cNvPicPr>
              <p:nvPr/>
            </p:nvPicPr>
            <p:blipFill>
              <a:blip r:embed="rId14"/>
              <a:srcRect/>
              <a:stretch>
                <a:fillRect/>
              </a:stretch>
            </p:blipFill>
            <p:spPr bwMode="auto">
              <a:xfrm>
                <a:off x="3897059" y="2866006"/>
                <a:ext cx="2424228" cy="1794405"/>
              </a:xfrm>
              <a:prstGeom prst="rect">
                <a:avLst/>
              </a:prstGeom>
              <a:noFill/>
            </p:spPr>
          </p:pic>
          <p:pic>
            <p:nvPicPr>
              <p:cNvPr id="107" name="Picture 2"/>
              <p:cNvPicPr>
                <a:picLocks noChangeAspect="1" noChangeArrowheads="1"/>
              </p:cNvPicPr>
              <p:nvPr/>
            </p:nvPicPr>
            <p:blipFill>
              <a:blip r:embed="rId15">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93" name="Picture 5" descr="\\.PSF\Parallels Share\Virtualization Slides\PC-Virtual.png"/>
            <p:cNvPicPr>
              <a:picLocks noChangeAspect="1" noChangeArrowheads="1"/>
            </p:cNvPicPr>
            <p:nvPr/>
          </p:nvPicPr>
          <p:blipFill>
            <a:blip r:embed="rId16" cstate="print"/>
            <a:srcRect/>
            <a:stretch>
              <a:fillRect/>
            </a:stretch>
          </p:blipFill>
          <p:spPr bwMode="auto">
            <a:xfrm>
              <a:off x="4857752" y="3071810"/>
              <a:ext cx="714380" cy="796090"/>
            </a:xfrm>
            <a:prstGeom prst="rect">
              <a:avLst/>
            </a:prstGeom>
            <a:noFill/>
          </p:spPr>
        </p:pic>
        <p:pic>
          <p:nvPicPr>
            <p:cNvPr id="94" name="Picture 5" descr="\\.PSF\Parallels Share\Virtualization Slides\PC-Virtual.png"/>
            <p:cNvPicPr>
              <a:picLocks noChangeAspect="1" noChangeArrowheads="1"/>
            </p:cNvPicPr>
            <p:nvPr/>
          </p:nvPicPr>
          <p:blipFill>
            <a:blip r:embed="rId16" cstate="print"/>
            <a:srcRect/>
            <a:stretch>
              <a:fillRect/>
            </a:stretch>
          </p:blipFill>
          <p:spPr bwMode="auto">
            <a:xfrm>
              <a:off x="5429256" y="3429000"/>
              <a:ext cx="714380" cy="796090"/>
            </a:xfrm>
            <a:prstGeom prst="rect">
              <a:avLst/>
            </a:prstGeom>
            <a:noFill/>
          </p:spPr>
        </p:pic>
        <p:pic>
          <p:nvPicPr>
            <p:cNvPr id="95" name="Picture 5" descr="\\.PSF\Parallels Share\Virtualization Slides\PC-Virtual.png"/>
            <p:cNvPicPr>
              <a:picLocks noChangeAspect="1" noChangeArrowheads="1"/>
            </p:cNvPicPr>
            <p:nvPr/>
          </p:nvPicPr>
          <p:blipFill>
            <a:blip r:embed="rId16" cstate="print"/>
            <a:srcRect/>
            <a:stretch>
              <a:fillRect/>
            </a:stretch>
          </p:blipFill>
          <p:spPr bwMode="auto">
            <a:xfrm>
              <a:off x="4429124" y="3286124"/>
              <a:ext cx="714380" cy="796090"/>
            </a:xfrm>
            <a:prstGeom prst="rect">
              <a:avLst/>
            </a:prstGeom>
            <a:noFill/>
          </p:spPr>
        </p:pic>
        <p:pic>
          <p:nvPicPr>
            <p:cNvPr id="97" name="Picture 5" descr="\\.PSF\Parallels Share\Virtualization Slides\PC-Virtual.png"/>
            <p:cNvPicPr>
              <a:picLocks noChangeAspect="1" noChangeArrowheads="1"/>
            </p:cNvPicPr>
            <p:nvPr/>
          </p:nvPicPr>
          <p:blipFill>
            <a:blip r:embed="rId16" cstate="print"/>
            <a:srcRect/>
            <a:stretch>
              <a:fillRect/>
            </a:stretch>
          </p:blipFill>
          <p:spPr bwMode="auto">
            <a:xfrm>
              <a:off x="5000628" y="3571876"/>
              <a:ext cx="714380" cy="796090"/>
            </a:xfrm>
            <a:prstGeom prst="rect">
              <a:avLst/>
            </a:prstGeom>
            <a:noFill/>
          </p:spPr>
        </p:pic>
        <p:pic>
          <p:nvPicPr>
            <p:cNvPr id="98" name="Picture 5" descr="\\.PSF\Parallels Share\Virtualization Slides\PC-Virtual.png"/>
            <p:cNvPicPr>
              <a:picLocks noChangeAspect="1" noChangeArrowheads="1"/>
            </p:cNvPicPr>
            <p:nvPr/>
          </p:nvPicPr>
          <p:blipFill>
            <a:blip r:embed="rId16" cstate="print"/>
            <a:srcRect/>
            <a:stretch>
              <a:fillRect/>
            </a:stretch>
          </p:blipFill>
          <p:spPr bwMode="auto">
            <a:xfrm>
              <a:off x="4000496" y="3500438"/>
              <a:ext cx="714380" cy="796090"/>
            </a:xfrm>
            <a:prstGeom prst="rect">
              <a:avLst/>
            </a:prstGeom>
            <a:noFill/>
          </p:spPr>
        </p:pic>
        <p:pic>
          <p:nvPicPr>
            <p:cNvPr id="99" name="Picture 5" descr="\\.PSF\Parallels Share\Virtualization Slides\PC-Virtual.png"/>
            <p:cNvPicPr>
              <a:picLocks noChangeAspect="1" noChangeArrowheads="1"/>
            </p:cNvPicPr>
            <p:nvPr/>
          </p:nvPicPr>
          <p:blipFill>
            <a:blip r:embed="rId16" cstate="print"/>
            <a:srcRect/>
            <a:stretch>
              <a:fillRect/>
            </a:stretch>
          </p:blipFill>
          <p:spPr bwMode="auto">
            <a:xfrm>
              <a:off x="4572000" y="3786190"/>
              <a:ext cx="714380" cy="796090"/>
            </a:xfrm>
            <a:prstGeom prst="rect">
              <a:avLst/>
            </a:prstGeom>
            <a:noFill/>
          </p:spPr>
        </p:pic>
      </p:grpSp>
      <p:cxnSp>
        <p:nvCxnSpPr>
          <p:cNvPr id="115" name="Straight Arrow Connector 91"/>
          <p:cNvCxnSpPr/>
          <p:nvPr/>
        </p:nvCxnSpPr>
        <p:spPr>
          <a:xfrm>
            <a:off x="5143504" y="2500306"/>
            <a:ext cx="114300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91"/>
          <p:cNvCxnSpPr/>
          <p:nvPr/>
        </p:nvCxnSpPr>
        <p:spPr>
          <a:xfrm flipV="1">
            <a:off x="5214942" y="3786190"/>
            <a:ext cx="1071570"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9" name="Picture 10" descr="Logo-Systems-Center"/>
          <p:cNvPicPr>
            <a:picLocks noChangeAspect="1" noChangeArrowheads="1"/>
          </p:cNvPicPr>
          <p:nvPr/>
        </p:nvPicPr>
        <p:blipFill>
          <a:blip r:embed="rId17"/>
          <a:srcRect/>
          <a:stretch>
            <a:fillRect/>
          </a:stretch>
        </p:blipFill>
        <p:spPr bwMode="auto">
          <a:xfrm>
            <a:off x="7786710" y="5143512"/>
            <a:ext cx="1214414" cy="328904"/>
          </a:xfrm>
          <a:prstGeom prst="rect">
            <a:avLst/>
          </a:prstGeom>
          <a:noFill/>
          <a:ln w="9525">
            <a:noFill/>
            <a:miter lim="800000"/>
            <a:headEnd/>
            <a:tailEnd/>
          </a:ln>
        </p:spPr>
      </p:pic>
      <p:pic>
        <p:nvPicPr>
          <p:cNvPr id="121" name="Picture 45" descr="Server-3U-Physical-Base"/>
          <p:cNvPicPr>
            <a:picLocks noChangeAspect="1" noChangeArrowheads="1"/>
          </p:cNvPicPr>
          <p:nvPr/>
        </p:nvPicPr>
        <p:blipFill>
          <a:blip r:embed="rId18"/>
          <a:srcRect/>
          <a:stretch>
            <a:fillRect/>
          </a:stretch>
        </p:blipFill>
        <p:spPr bwMode="auto">
          <a:xfrm>
            <a:off x="7451529" y="1428736"/>
            <a:ext cx="1068412" cy="798392"/>
          </a:xfrm>
          <a:prstGeom prst="rect">
            <a:avLst/>
          </a:prstGeom>
          <a:noFill/>
          <a:ln w="9525">
            <a:noFill/>
            <a:miter lim="800000"/>
            <a:headEnd/>
            <a:tailEnd/>
          </a:ln>
        </p:spPr>
      </p:pic>
      <p:pic>
        <p:nvPicPr>
          <p:cNvPr id="123" name="Picture 45" descr="Server-3U-Physical-Base"/>
          <p:cNvPicPr>
            <a:picLocks noChangeAspect="1" noChangeArrowheads="1"/>
          </p:cNvPicPr>
          <p:nvPr/>
        </p:nvPicPr>
        <p:blipFill>
          <a:blip r:embed="rId18"/>
          <a:srcRect/>
          <a:stretch>
            <a:fillRect/>
          </a:stretch>
        </p:blipFill>
        <p:spPr bwMode="auto">
          <a:xfrm>
            <a:off x="7858148" y="4429132"/>
            <a:ext cx="1068412" cy="798392"/>
          </a:xfrm>
          <a:prstGeom prst="rect">
            <a:avLst/>
          </a:prstGeom>
          <a:noFill/>
          <a:ln w="9525">
            <a:noFill/>
            <a:miter lim="800000"/>
            <a:headEnd/>
            <a:tailEnd/>
          </a:ln>
        </p:spPr>
      </p:pic>
      <p:pic>
        <p:nvPicPr>
          <p:cNvPr id="124" name="Picture 18" descr="SGAV-White"/>
          <p:cNvPicPr>
            <a:picLocks noChangeAspect="1" noChangeArrowheads="1"/>
          </p:cNvPicPr>
          <p:nvPr/>
        </p:nvPicPr>
        <p:blipFill>
          <a:blip r:embed="rId19"/>
          <a:stretch>
            <a:fillRect/>
          </a:stretch>
        </p:blipFill>
        <p:spPr bwMode="auto">
          <a:xfrm>
            <a:off x="6951463" y="2143116"/>
            <a:ext cx="2121131" cy="269857"/>
          </a:xfrm>
          <a:prstGeom prst="rect">
            <a:avLst/>
          </a:prstGeom>
          <a:noFill/>
        </p:spPr>
      </p:pic>
      <p:cxnSp>
        <p:nvCxnSpPr>
          <p:cNvPr id="100" name="Straight Arrow Connector 91"/>
          <p:cNvCxnSpPr/>
          <p:nvPr/>
        </p:nvCxnSpPr>
        <p:spPr>
          <a:xfrm>
            <a:off x="3071802" y="364331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4039832" y="1900297"/>
            <a:ext cx="1997927" cy="3715926"/>
          </a:xfrm>
          <a:prstGeom prst="roundRect">
            <a:avLst/>
          </a:prstGeom>
          <a:solidFill>
            <a:srgbClr val="FFC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1000" y="230188"/>
            <a:ext cx="8382000" cy="914096"/>
          </a:xfrm>
        </p:spPr>
        <p:txBody>
          <a:bodyPr/>
          <a:lstStyle/>
          <a:p>
            <a:r>
              <a:rPr sz="3300" smtClean="0"/>
              <a:t>Windows Server 2008 &amp; System Center</a:t>
            </a:r>
            <a:br>
              <a:rPr sz="3300" smtClean="0"/>
            </a:br>
            <a:r>
              <a:rPr lang="es-ES" sz="3300" dirty="0"/>
              <a:t> </a:t>
            </a:r>
            <a:r>
              <a:rPr lang="es-ES" sz="3300" dirty="0">
                <a:solidFill>
                  <a:srgbClr val="FFC000"/>
                </a:solidFill>
              </a:rPr>
              <a:t>El </a:t>
            </a:r>
            <a:r>
              <a:rPr lang="es-ES" sz="3300" dirty="0" err="1">
                <a:solidFill>
                  <a:srgbClr val="FFC000"/>
                </a:solidFill>
              </a:rPr>
              <a:t>Datacenter</a:t>
            </a:r>
            <a:r>
              <a:rPr lang="es-ES" sz="3300" dirty="0">
                <a:solidFill>
                  <a:srgbClr val="FFC000"/>
                </a:solidFill>
              </a:rPr>
              <a:t> virtualizado</a:t>
            </a:r>
            <a:endParaRPr sz="3300">
              <a:solidFill>
                <a:srgbClr val="FFC000"/>
              </a:solidFill>
            </a:endParaRPr>
          </a:p>
        </p:txBody>
      </p:sp>
      <p:grpSp>
        <p:nvGrpSpPr>
          <p:cNvPr id="3" name="Group 46"/>
          <p:cNvGrpSpPr/>
          <p:nvPr/>
        </p:nvGrpSpPr>
        <p:grpSpPr>
          <a:xfrm>
            <a:off x="257098" y="1561171"/>
            <a:ext cx="2657708" cy="1108798"/>
            <a:chOff x="312234" y="1873405"/>
            <a:chExt cx="3189249" cy="1330557"/>
          </a:xfrm>
          <a:solidFill>
            <a:srgbClr val="00B0F0"/>
          </a:solidFill>
        </p:grpSpPr>
        <p:sp>
          <p:nvSpPr>
            <p:cNvPr id="46" name="Rounded Rectangle 45"/>
            <p:cNvSpPr/>
            <p:nvPr/>
          </p:nvSpPr>
          <p:spPr bwMode="auto">
            <a:xfrm>
              <a:off x="312234" y="1873405"/>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a:grpFill/>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1026" name="Visio" r:id="rId4" imgW="694050" imgH="1240155" progId="">
                  <p:embed/>
                </p:oleObj>
              </a:graphicData>
            </a:graphic>
          </p:graphicFrame>
          <p:sp>
            <p:nvSpPr>
              <p:cNvPr id="24" name="TextBox 23"/>
              <p:cNvSpPr txBox="1"/>
              <p:nvPr/>
            </p:nvSpPr>
            <p:spPr>
              <a:xfrm>
                <a:off x="468355" y="2260878"/>
                <a:ext cx="2256771"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a:solidFill>
            <a:srgbClr val="00B0F0"/>
          </a:solidFill>
        </p:grpSpPr>
        <p:sp>
          <p:nvSpPr>
            <p:cNvPr id="48" name="Rounded Rectangle 47"/>
            <p:cNvSpPr/>
            <p:nvPr/>
          </p:nvSpPr>
          <p:spPr bwMode="auto">
            <a:xfrm>
              <a:off x="308517" y="3285895"/>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a:grpFill/>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1027" name="Visio" r:id="rId5" imgW="694050" imgH="1240155" progId="">
                  <p:embed/>
                </p:oleObj>
              </a:graphicData>
            </a:graphic>
          </p:graphicFrame>
          <p:sp>
            <p:nvSpPr>
              <p:cNvPr id="25" name="TextBox 24"/>
              <p:cNvSpPr txBox="1"/>
              <p:nvPr/>
            </p:nvSpPr>
            <p:spPr>
              <a:xfrm>
                <a:off x="468355" y="3541182"/>
                <a:ext cx="2425587"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a:solidFill>
            <a:srgbClr val="00B0F0"/>
          </a:solidFill>
        </p:grpSpPr>
        <p:sp>
          <p:nvSpPr>
            <p:cNvPr id="49" name="Rounded Rectangle 48"/>
            <p:cNvSpPr/>
            <p:nvPr/>
          </p:nvSpPr>
          <p:spPr bwMode="auto">
            <a:xfrm>
              <a:off x="308517" y="4690894"/>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a:grpFill/>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1028" name="Visio" r:id="rId6" imgW="694050" imgH="1240155" progId="">
                  <p:embed/>
                </p:oleObj>
              </a:graphicData>
            </a:graphic>
          </p:graphicFrame>
          <p:sp>
            <p:nvSpPr>
              <p:cNvPr id="26" name="TextBox 25"/>
              <p:cNvSpPr txBox="1"/>
              <p:nvPr/>
            </p:nvSpPr>
            <p:spPr>
              <a:xfrm>
                <a:off x="468355" y="4866094"/>
                <a:ext cx="2004779"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Operations Manager</a:t>
                </a:r>
              </a:p>
            </p:txBody>
          </p:sp>
        </p:grpSp>
      </p:grpSp>
      <p:grpSp>
        <p:nvGrpSpPr>
          <p:cNvPr id="9" name="Group 52"/>
          <p:cNvGrpSpPr/>
          <p:nvPr/>
        </p:nvGrpSpPr>
        <p:grpSpPr>
          <a:xfrm>
            <a:off x="257098" y="5070641"/>
            <a:ext cx="2657708" cy="1078871"/>
            <a:chOff x="308517" y="6084769"/>
            <a:chExt cx="3189249" cy="1294645"/>
          </a:xfrm>
          <a:solidFill>
            <a:srgbClr val="00B0F0"/>
          </a:solidFill>
        </p:grpSpPr>
        <p:sp>
          <p:nvSpPr>
            <p:cNvPr id="50" name="Rounded Rectangle 49"/>
            <p:cNvSpPr/>
            <p:nvPr/>
          </p:nvSpPr>
          <p:spPr bwMode="auto">
            <a:xfrm>
              <a:off x="308517" y="6084769"/>
              <a:ext cx="3189249" cy="1215483"/>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0" name="Group 43"/>
            <p:cNvGrpSpPr/>
            <p:nvPr/>
          </p:nvGrpSpPr>
          <p:grpSpPr>
            <a:xfrm>
              <a:off x="334543" y="6139577"/>
              <a:ext cx="3078899" cy="1239837"/>
              <a:chOff x="468355" y="5894255"/>
              <a:chExt cx="3078899" cy="1239837"/>
            </a:xfrm>
            <a:grpFill/>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1029" name="Visio" r:id="rId7" imgW="694050" imgH="1240155" progId="">
                  <p:embed/>
                </p:oleObj>
              </a:graphicData>
            </a:graphic>
          </p:graphicFrame>
          <p:sp>
            <p:nvSpPr>
              <p:cNvPr id="27" name="TextBox 26"/>
              <p:cNvSpPr txBox="1"/>
              <p:nvPr/>
            </p:nvSpPr>
            <p:spPr>
              <a:xfrm>
                <a:off x="468355" y="6191008"/>
                <a:ext cx="2411890" cy="553998"/>
              </a:xfrm>
              <a:prstGeom prst="rect">
                <a:avLst/>
              </a:prstGeom>
              <a:grpFill/>
            </p:spPr>
            <p:txBody>
              <a:bodyPr wrap="none" rtlCol="0">
                <a:spAutoFit/>
              </a:bodyPr>
              <a:lstStyle/>
              <a:p>
                <a:r>
                  <a:rPr lang="en-US" sz="1200" b="1" dirty="0" smtClean="0">
                    <a:latin typeface="Segoe" pitchFamily="34" charset="0"/>
                  </a:rPr>
                  <a:t>System Center</a:t>
                </a:r>
              </a:p>
              <a:p>
                <a:r>
                  <a:rPr lang="en-US" sz="1200" b="1" dirty="0" smtClean="0">
                    <a:latin typeface="Segoe" pitchFamily="34" charset="0"/>
                  </a:rPr>
                  <a:t>Data Protection Manager</a:t>
                </a:r>
              </a:p>
            </p:txBody>
          </p:sp>
        </p:grpSp>
      </p:grpSp>
      <p:sp>
        <p:nvSpPr>
          <p:cNvPr id="62" name="Rounded Rectangle 61"/>
          <p:cNvSpPr/>
          <p:nvPr/>
        </p:nvSpPr>
        <p:spPr bwMode="auto">
          <a:xfrm>
            <a:off x="5572132" y="5307422"/>
            <a:ext cx="3428992" cy="1357322"/>
          </a:xfrm>
          <a:prstGeom prst="roundRect">
            <a:avLst/>
          </a:prstGeom>
          <a:solidFill>
            <a:srgbClr val="92D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11" name="Group 36"/>
          <p:cNvGrpSpPr/>
          <p:nvPr/>
        </p:nvGrpSpPr>
        <p:grpSpPr>
          <a:xfrm>
            <a:off x="5600370" y="5286388"/>
            <a:ext cx="3400754" cy="1231106"/>
            <a:chOff x="4830763" y="6998160"/>
            <a:chExt cx="3622046" cy="1097672"/>
          </a:xfrm>
        </p:grpSpPr>
        <p:graphicFrame>
          <p:nvGraphicFramePr>
            <p:cNvPr id="36882" name="Object 18"/>
            <p:cNvGraphicFramePr>
              <a:graphicFrameLocks noChangeAspect="1"/>
            </p:cNvGraphicFramePr>
            <p:nvPr/>
          </p:nvGraphicFramePr>
          <p:xfrm>
            <a:off x="4830763" y="7366885"/>
            <a:ext cx="549275" cy="725487"/>
          </p:xfrm>
          <a:graphic>
            <a:graphicData uri="http://schemas.openxmlformats.org/presentationml/2006/ole">
              <p:oleObj spid="_x0000_s1030" name="Visio" r:id="rId8" imgW="549681" imgH="725766" progId="">
                <p:embed/>
              </p:oleObj>
            </a:graphicData>
          </a:graphic>
        </p:graphicFrame>
        <p:sp>
          <p:nvSpPr>
            <p:cNvPr id="30" name="TextBox 29"/>
            <p:cNvSpPr txBox="1"/>
            <p:nvPr/>
          </p:nvSpPr>
          <p:spPr>
            <a:xfrm>
              <a:off x="5374656" y="6998160"/>
              <a:ext cx="3078153" cy="1097672"/>
            </a:xfrm>
            <a:prstGeom prst="rect">
              <a:avLst/>
            </a:prstGeom>
            <a:noFill/>
          </p:spPr>
          <p:txBody>
            <a:bodyPr wrap="square" rtlCol="0">
              <a:spAutoFit/>
            </a:bodyPr>
            <a:lstStyle/>
            <a:p>
              <a:r>
                <a:rPr lang="en-US" sz="900" b="1" dirty="0" smtClean="0">
                  <a:latin typeface="Segoe" pitchFamily="34" charset="0"/>
                </a:rPr>
                <a:t> </a:t>
              </a:r>
              <a:r>
                <a:rPr lang="en-US" sz="1000" b="1" u="sng" dirty="0" err="1" smtClean="0">
                  <a:latin typeface="Segoe" pitchFamily="34" charset="0"/>
                </a:rPr>
                <a:t>Ejemplo</a:t>
              </a:r>
              <a:r>
                <a:rPr lang="en-US" sz="1000" b="1" u="sng" dirty="0" smtClean="0">
                  <a:latin typeface="Segoe" pitchFamily="34" charset="0"/>
                </a:rPr>
                <a:t> de </a:t>
              </a:r>
              <a:r>
                <a:rPr lang="en-US" sz="1000" b="1" u="sng" dirty="0" err="1" smtClean="0">
                  <a:latin typeface="Segoe" pitchFamily="34" charset="0"/>
                </a:rPr>
                <a:t>Infraestructura</a:t>
              </a:r>
              <a:r>
                <a:rPr lang="en-US" sz="1000" b="1" u="sng" dirty="0" smtClean="0">
                  <a:latin typeface="Segoe" pitchFamily="34" charset="0"/>
                </a:rPr>
                <a:t> de </a:t>
              </a:r>
              <a:r>
                <a:rPr lang="en-US" sz="1000" b="1" u="sng" dirty="0" err="1" smtClean="0">
                  <a:latin typeface="Segoe" pitchFamily="34" charset="0"/>
                </a:rPr>
                <a:t>Virtualización</a:t>
              </a:r>
              <a:endParaRPr lang="en-US" sz="1000" b="1" u="sng" dirty="0" smtClean="0">
                <a:latin typeface="Segoe" pitchFamily="34" charset="0"/>
              </a:endParaRPr>
            </a:p>
            <a:p>
              <a:endParaRPr lang="en-US" sz="1000" b="1" u="sng" dirty="0" smtClean="0">
                <a:latin typeface="Segoe" pitchFamily="34" charset="0"/>
              </a:endParaRPr>
            </a:p>
            <a:p>
              <a:pPr>
                <a:buFont typeface="Arial" pitchFamily="34" charset="0"/>
                <a:buChar char="•"/>
              </a:pPr>
              <a:r>
                <a:rPr lang="en-US" sz="900" dirty="0" smtClean="0">
                  <a:latin typeface="Segoe" pitchFamily="34" charset="0"/>
                </a:rPr>
                <a:t>Windows Server 2008 x64 Edition EE/DTC</a:t>
              </a:r>
            </a:p>
            <a:p>
              <a:pPr>
                <a:buFont typeface="Arial" pitchFamily="34" charset="0"/>
                <a:buChar char="•"/>
              </a:pPr>
              <a:r>
                <a:rPr lang="en-US" sz="900" dirty="0" smtClean="0">
                  <a:latin typeface="Segoe" pitchFamily="34" charset="0"/>
                </a:rPr>
                <a:t>Quad Proc/Quad Core con AMD-V o Intel VT</a:t>
              </a:r>
            </a:p>
            <a:p>
              <a:pPr>
                <a:buFont typeface="Arial" pitchFamily="34" charset="0"/>
                <a:buChar char="•"/>
              </a:pPr>
              <a:r>
                <a:rPr lang="en-US" sz="900" dirty="0" smtClean="0">
                  <a:latin typeface="Segoe" pitchFamily="34" charset="0"/>
                </a:rPr>
                <a:t>128GB de </a:t>
              </a:r>
              <a:r>
                <a:rPr lang="en-US" sz="900" dirty="0" err="1" smtClean="0">
                  <a:latin typeface="Segoe" pitchFamily="34" charset="0"/>
                </a:rPr>
                <a:t>memoria</a:t>
              </a:r>
              <a:r>
                <a:rPr lang="en-US" sz="900" dirty="0" smtClean="0">
                  <a:latin typeface="Segoe" pitchFamily="34" charset="0"/>
                </a:rPr>
                <a:t> (1TB </a:t>
              </a:r>
              <a:r>
                <a:rPr lang="en-US" sz="900" dirty="0" err="1" smtClean="0">
                  <a:latin typeface="Segoe" pitchFamily="34" charset="0"/>
                </a:rPr>
                <a:t>máximo</a:t>
              </a:r>
              <a:r>
                <a:rPr lang="en-US" sz="900" dirty="0" smtClean="0">
                  <a:latin typeface="Segoe" pitchFamily="34" charset="0"/>
                </a:rPr>
                <a:t>)</a:t>
              </a:r>
            </a:p>
            <a:p>
              <a:pPr>
                <a:buFont typeface="Arial" pitchFamily="34" charset="0"/>
                <a:buChar char="•"/>
              </a:pPr>
              <a:r>
                <a:rPr lang="en-US" sz="900" dirty="0" smtClean="0">
                  <a:latin typeface="Segoe" pitchFamily="34" charset="0"/>
                </a:rPr>
                <a:t>2 2Gb FC con MPIO</a:t>
              </a:r>
            </a:p>
            <a:p>
              <a:pPr>
                <a:buFont typeface="Arial" pitchFamily="34" charset="0"/>
                <a:buChar char="•"/>
              </a:pPr>
              <a:r>
                <a:rPr lang="en-US" sz="900" dirty="0" smtClean="0">
                  <a:latin typeface="Segoe" pitchFamily="34" charset="0"/>
                </a:rPr>
                <a:t>1 NIC </a:t>
              </a:r>
              <a:r>
                <a:rPr lang="en-US" sz="900" dirty="0" err="1" smtClean="0">
                  <a:latin typeface="Segoe" pitchFamily="34" charset="0"/>
                </a:rPr>
                <a:t>dedicada</a:t>
              </a:r>
              <a:r>
                <a:rPr lang="en-US" sz="900" dirty="0" smtClean="0">
                  <a:latin typeface="Segoe" pitchFamily="34" charset="0"/>
                </a:rPr>
                <a:t> </a:t>
              </a:r>
              <a:r>
                <a:rPr lang="en-US" sz="900" dirty="0" err="1" smtClean="0">
                  <a:latin typeface="Segoe" pitchFamily="34" charset="0"/>
                </a:rPr>
                <a:t>para</a:t>
              </a:r>
              <a:r>
                <a:rPr lang="en-US" sz="900" dirty="0" smtClean="0">
                  <a:latin typeface="Segoe" pitchFamily="34" charset="0"/>
                </a:rPr>
                <a:t> </a:t>
              </a:r>
              <a:r>
                <a:rPr lang="en-US" sz="900" dirty="0" err="1" smtClean="0">
                  <a:latin typeface="Segoe" pitchFamily="34" charset="0"/>
                </a:rPr>
                <a:t>gestión</a:t>
              </a:r>
              <a:endParaRPr lang="en-US" sz="900" dirty="0" smtClean="0">
                <a:latin typeface="Segoe" pitchFamily="34" charset="0"/>
              </a:endParaRPr>
            </a:p>
            <a:p>
              <a:pPr>
                <a:buFont typeface="Arial" pitchFamily="34" charset="0"/>
                <a:buChar char="•"/>
              </a:pPr>
              <a:r>
                <a:rPr lang="en-US" sz="900" dirty="0" smtClean="0">
                  <a:latin typeface="Segoe" pitchFamily="34" charset="0"/>
                </a:rPr>
                <a:t>NICs de 4 </a:t>
              </a:r>
              <a:r>
                <a:rPr lang="en-US" sz="900" dirty="0" err="1" smtClean="0">
                  <a:latin typeface="Segoe" pitchFamily="34" charset="0"/>
                </a:rPr>
                <a:t>puertos</a:t>
              </a:r>
              <a:r>
                <a:rPr lang="en-US" sz="900" dirty="0" smtClean="0">
                  <a:latin typeface="Segoe" pitchFamily="34" charset="0"/>
                </a:rPr>
                <a:t> </a:t>
              </a:r>
              <a:r>
                <a:rPr lang="en-US" sz="900" dirty="0" err="1" smtClean="0">
                  <a:latin typeface="Segoe" pitchFamily="34" charset="0"/>
                </a:rPr>
                <a:t>dedicadas</a:t>
              </a:r>
              <a:r>
                <a:rPr lang="en-US" sz="900" dirty="0" smtClean="0">
                  <a:latin typeface="Segoe" pitchFamily="34" charset="0"/>
                </a:rPr>
                <a:t> a VMs</a:t>
              </a:r>
            </a:p>
          </p:txBody>
        </p:sp>
      </p:grpSp>
      <p:sp>
        <p:nvSpPr>
          <p:cNvPr id="31" name="TextBox 30"/>
          <p:cNvSpPr txBox="1"/>
          <p:nvPr/>
        </p:nvSpPr>
        <p:spPr>
          <a:xfrm>
            <a:off x="4364580" y="2110464"/>
            <a:ext cx="1593379" cy="384717"/>
          </a:xfrm>
          <a:prstGeom prst="rect">
            <a:avLst/>
          </a:prstGeom>
          <a:noFill/>
        </p:spPr>
        <p:txBody>
          <a:bodyPr wrap="none" lIns="76197" tIns="38098" rIns="76197" bIns="38098" rtlCol="0">
            <a:spAutoFit/>
          </a:bodyPr>
          <a:lstStyle/>
          <a:p>
            <a:pPr algn="ctr"/>
            <a:r>
              <a:rPr lang="en-US" sz="1000" b="1" dirty="0" smtClean="0">
                <a:latin typeface="Segoe" pitchFamily="34" charset="0"/>
              </a:rPr>
              <a:t>Granja de </a:t>
            </a:r>
            <a:r>
              <a:rPr lang="en-US" sz="1000" b="1" dirty="0" err="1" smtClean="0">
                <a:latin typeface="Segoe" pitchFamily="34" charset="0"/>
              </a:rPr>
              <a:t>virtualización</a:t>
            </a:r>
            <a:endParaRPr lang="en-US" sz="1000" b="1" dirty="0" smtClean="0">
              <a:latin typeface="Segoe" pitchFamily="34" charset="0"/>
            </a:endParaRPr>
          </a:p>
          <a:p>
            <a:pPr algn="ctr"/>
            <a:r>
              <a:rPr lang="en-US" sz="1000" dirty="0" smtClean="0">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1031" name="Visio" r:id="rId9" imgW="706733" imgH="758743" progId="">
              <p:embed/>
            </p:oleObj>
          </a:graphicData>
        </a:graphic>
      </p:graphicFrame>
      <p:sp>
        <p:nvSpPr>
          <p:cNvPr id="33" name="TextBox 32"/>
          <p:cNvSpPr txBox="1"/>
          <p:nvPr/>
        </p:nvSpPr>
        <p:spPr>
          <a:xfrm>
            <a:off x="6488783" y="3888450"/>
            <a:ext cx="859204" cy="323161"/>
          </a:xfrm>
          <a:prstGeom prst="rect">
            <a:avLst/>
          </a:prstGeom>
          <a:noFill/>
        </p:spPr>
        <p:txBody>
          <a:bodyPr wrap="none" lIns="76197" tIns="38098" rIns="76197" bIns="38098" rtlCol="0">
            <a:spAutoFit/>
          </a:bodyPr>
          <a:lstStyle/>
          <a:p>
            <a:pPr algn="ctr"/>
            <a:r>
              <a:rPr lang="en-US" sz="800" dirty="0" smtClean="0">
                <a:solidFill>
                  <a:srgbClr val="FFFFCC"/>
                </a:solidFill>
                <a:latin typeface="Segoe" pitchFamily="34" charset="0"/>
              </a:rPr>
              <a:t>Switch de </a:t>
            </a:r>
            <a:r>
              <a:rPr lang="en-US" sz="800" dirty="0" err="1" smtClean="0">
                <a:solidFill>
                  <a:srgbClr val="FFFFCC"/>
                </a:solidFill>
                <a:latin typeface="Segoe" pitchFamily="34" charset="0"/>
              </a:rPr>
              <a:t>fibra</a:t>
            </a:r>
            <a:r>
              <a:rPr lang="en-US" sz="800" dirty="0" smtClean="0">
                <a:solidFill>
                  <a:srgbClr val="FFFFCC"/>
                </a:solidFill>
                <a:latin typeface="Segoe" pitchFamily="34" charset="0"/>
              </a:rPr>
              <a:t> </a:t>
            </a:r>
          </a:p>
          <a:p>
            <a:pPr algn="ctr"/>
            <a:r>
              <a:rPr lang="en-US" sz="800" dirty="0" smtClean="0">
                <a:solidFill>
                  <a:srgbClr val="FFFFCC"/>
                </a:solidFill>
                <a:latin typeface="Segoe" pitchFamily="34" charset="0"/>
              </a:rPr>
              <a:t>de 32 </a:t>
            </a:r>
            <a:r>
              <a:rPr lang="en-US" sz="800" dirty="0" err="1" smtClean="0">
                <a:solidFill>
                  <a:srgbClr val="FFFFCC"/>
                </a:solidFill>
                <a:latin typeface="Segoe" pitchFamily="34" charset="0"/>
              </a:rPr>
              <a:t>puertos</a:t>
            </a:r>
            <a:endParaRPr lang="en-US" sz="800" dirty="0" smtClean="0">
              <a:solidFill>
                <a:srgbClr val="FFFFCC"/>
              </a:solidFill>
              <a:latin typeface="Segoe" pitchFamily="34" charset="0"/>
            </a:endParaRPr>
          </a:p>
        </p:txBody>
      </p:sp>
      <p:grpSp>
        <p:nvGrpSpPr>
          <p:cNvPr id="12"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1032" name="Visio" r:id="rId10" imgW="981168" imgH="1216098" progId="">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latin typeface="Segoe" pitchFamily="34" charset="0"/>
              </a:endParaRPr>
            </a:p>
          </p:txBody>
        </p:sp>
      </p:grpSp>
      <p:grpSp>
        <p:nvGrpSpPr>
          <p:cNvPr id="13" name="Group 79"/>
          <p:cNvGrpSpPr/>
          <p:nvPr/>
        </p:nvGrpSpPr>
        <p:grpSpPr>
          <a:xfrm>
            <a:off x="8289492" y="2623553"/>
            <a:ext cx="696533" cy="786863"/>
            <a:chOff x="9565537" y="1207739"/>
            <a:chExt cx="1025411" cy="1246188"/>
          </a:xfrm>
        </p:grpSpPr>
        <p:graphicFrame>
          <p:nvGraphicFramePr>
            <p:cNvPr id="36885" name="Object 21"/>
            <p:cNvGraphicFramePr>
              <a:graphicFrameLocks noChangeAspect="1"/>
            </p:cNvGraphicFramePr>
            <p:nvPr/>
          </p:nvGraphicFramePr>
          <p:xfrm>
            <a:off x="9614636" y="1207739"/>
            <a:ext cx="976312" cy="1246188"/>
          </p:xfrm>
          <a:graphic>
            <a:graphicData uri="http://schemas.openxmlformats.org/presentationml/2006/ole">
              <p:oleObj spid="_x0000_s1033" name="Visio" r:id="rId11" imgW="976581" imgH="1246372" progId="">
                <p:embed/>
              </p:oleObj>
            </a:graphicData>
          </a:graphic>
        </p:graphicFrame>
        <p:sp>
          <p:nvSpPr>
            <p:cNvPr id="35" name="TextBox 34"/>
            <p:cNvSpPr txBox="1"/>
            <p:nvPr/>
          </p:nvSpPr>
          <p:spPr>
            <a:xfrm>
              <a:off x="9565537" y="1850605"/>
              <a:ext cx="920072" cy="511810"/>
            </a:xfrm>
            <a:prstGeom prst="rect">
              <a:avLst/>
            </a:prstGeom>
            <a:noFill/>
          </p:spPr>
          <p:txBody>
            <a:bodyPr wrap="none" rtlCol="0">
              <a:spAutoFit/>
            </a:bodyPr>
            <a:lstStyle/>
            <a:p>
              <a:r>
                <a:rPr lang="en-US" sz="1500" dirty="0" smtClean="0">
                  <a:solidFill>
                    <a:srgbClr val="FFFFCC"/>
                  </a:solidFill>
                  <a:latin typeface="Segoe" pitchFamily="34" charset="0"/>
                </a:rPr>
                <a:t>WAN</a:t>
              </a:r>
              <a:endParaRPr lang="en-US" sz="2300" dirty="0" smtClean="0">
                <a:solidFill>
                  <a:srgbClr val="FFFFCC"/>
                </a:solidFill>
                <a:latin typeface="Segoe" pitchFamily="34" charset="0"/>
              </a:endParaRPr>
            </a:p>
          </p:txBody>
        </p:sp>
      </p:grpSp>
      <p:sp>
        <p:nvSpPr>
          <p:cNvPr id="84" name="Curved Down Arrow 83"/>
          <p:cNvSpPr/>
          <p:nvPr/>
        </p:nvSpPr>
        <p:spPr bwMode="auto">
          <a:xfrm>
            <a:off x="7445699" y="2128007"/>
            <a:ext cx="1235926" cy="473927"/>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err="1" smtClean="0">
                <a:solidFill>
                  <a:schemeClr val="tx1"/>
                </a:solidFill>
                <a:latin typeface="Segoe" pitchFamily="34" charset="0"/>
              </a:rPr>
              <a:t>Replicación</a:t>
            </a:r>
            <a:endParaRPr lang="en-US" sz="1300" dirty="0" smtClean="0">
              <a:solidFill>
                <a:schemeClr val="tx1"/>
              </a:solidFill>
              <a:latin typeface="Segoe" pitchFamily="34" charset="0"/>
            </a:endParaRPr>
          </a:p>
        </p:txBody>
      </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4" cy="338550"/>
          </a:xfrm>
          <a:prstGeom prst="rect">
            <a:avLst/>
          </a:prstGeom>
          <a:noFill/>
        </p:spPr>
        <p:txBody>
          <a:bodyPr wrap="none" lIns="76197" tIns="38098" rIns="76197" bIns="38098" rtlCol="0">
            <a:spAutoFit/>
          </a:bodyPr>
          <a:lstStyle/>
          <a:p>
            <a:r>
              <a:rPr lang="en-US" sz="1700" dirty="0" smtClean="0">
                <a:solidFill>
                  <a:srgbClr val="FFFFCC"/>
                </a:solidFill>
                <a:latin typeface="Segoe" pitchFamily="34" charset="0"/>
              </a:rPr>
              <a:t>SAN</a:t>
            </a:r>
          </a:p>
        </p:txBody>
      </p:sp>
      <p:sp>
        <p:nvSpPr>
          <p:cNvPr id="147" name="TextBox 146"/>
          <p:cNvSpPr txBox="1"/>
          <p:nvPr/>
        </p:nvSpPr>
        <p:spPr>
          <a:xfrm>
            <a:off x="3621851" y="1364073"/>
            <a:ext cx="713331" cy="384717"/>
          </a:xfrm>
          <a:prstGeom prst="rect">
            <a:avLst/>
          </a:prstGeom>
          <a:noFill/>
        </p:spPr>
        <p:txBody>
          <a:bodyPr wrap="none" lIns="76197" tIns="38098" rIns="76197" bIns="38098" rtlCol="0">
            <a:spAutoFit/>
          </a:bodyPr>
          <a:lstStyle/>
          <a:p>
            <a:r>
              <a:rPr lang="en-US" sz="1000" dirty="0" smtClean="0">
                <a:solidFill>
                  <a:srgbClr val="FFFFCC"/>
                </a:solidFill>
                <a:latin typeface="Segoe" pitchFamily="34" charset="0"/>
              </a:rPr>
              <a:t>Domain</a:t>
            </a:r>
          </a:p>
          <a:p>
            <a:r>
              <a:rPr lang="en-US" sz="1000" dirty="0" smtClean="0">
                <a:solidFill>
                  <a:srgbClr val="FFFFCC"/>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1035" name="Visio" r:id="rId12" imgW="1804205" imgH="3559093" progId="">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sp>
        <p:nvSpPr>
          <p:cNvPr id="99" name="TextBox 98"/>
          <p:cNvSpPr txBox="1"/>
          <p:nvPr/>
        </p:nvSpPr>
        <p:spPr>
          <a:xfrm>
            <a:off x="5974292" y="3323167"/>
            <a:ext cx="654019" cy="169273"/>
          </a:xfrm>
          <a:prstGeom prst="rect">
            <a:avLst/>
          </a:prstGeom>
          <a:noFill/>
        </p:spPr>
        <p:txBody>
          <a:bodyPr wrap="none" lIns="76197" tIns="38098" rIns="76197" bIns="38098" rtlCol="0">
            <a:spAutoFit/>
          </a:bodyPr>
          <a:lstStyle/>
          <a:p>
            <a:r>
              <a:rPr lang="en-US" sz="600" dirty="0" smtClean="0">
                <a:latin typeface="Segoe" pitchFamily="34" charset="0"/>
              </a:rPr>
              <a:t>32 </a:t>
            </a:r>
            <a:r>
              <a:rPr lang="en-US" sz="600" dirty="0" err="1" smtClean="0">
                <a:latin typeface="Segoe" pitchFamily="34" charset="0"/>
              </a:rPr>
              <a:t>conexiones</a:t>
            </a:r>
            <a:endParaRPr lang="en-US" sz="600" dirty="0" smtClean="0">
              <a:latin typeface="Segoe" pitchFamily="34" charset="0"/>
            </a:endParaRP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solid"/>
            <a:round/>
            <a:headEnd type="arrow"/>
            <a:tailEnd type="arrow"/>
          </a:ln>
          <a:effectLst/>
          <a:scene3d>
            <a:camera prst="orthographicFront">
              <a:rot lat="0" lon="0" rev="7500000"/>
            </a:camera>
            <a:lightRig rig="threePt" dir="t"/>
          </a:scene3d>
        </p:spPr>
      </p:cxnSp>
      <p:grpSp>
        <p:nvGrpSpPr>
          <p:cNvPr id="14"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1034" name="Visio" r:id="rId13" imgW="392899" imgH="5310934" progId="">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latin typeface="Segoe" pitchFamily="34" charset="0"/>
                </a:rPr>
                <a:t>Ethernet</a:t>
              </a:r>
              <a:endParaRPr lang="en-US" sz="2300" dirty="0" smtClean="0">
                <a:latin typeface="Segoe" pitchFamily="34"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0910" y="227013"/>
            <a:ext cx="8380412" cy="664797"/>
          </a:xfrm>
        </p:spPr>
        <p:txBody>
          <a:bodyPr>
            <a:noAutofit/>
          </a:bodyPr>
          <a:lstStyle/>
          <a:p>
            <a:r>
              <a:rPr sz="4000" smtClean="0"/>
              <a:t>Gestión con System Center </a:t>
            </a:r>
          </a:p>
        </p:txBody>
      </p:sp>
      <p:pic>
        <p:nvPicPr>
          <p:cNvPr id="6" name="PictureVMM" descr="SysCenter-VMM_bL_r"/>
          <p:cNvPicPr>
            <a:picLocks noChangeAspect="1" noChangeArrowheads="1"/>
          </p:cNvPicPr>
          <p:nvPr/>
        </p:nvPicPr>
        <p:blipFill>
          <a:blip r:embed="rId3"/>
          <a:stretch>
            <a:fillRect/>
          </a:stretch>
        </p:blipFill>
        <p:spPr bwMode="auto">
          <a:xfrm>
            <a:off x="6756255" y="1564707"/>
            <a:ext cx="2218059" cy="571499"/>
          </a:xfrm>
          <a:prstGeom prst="rect">
            <a:avLst/>
          </a:prstGeom>
          <a:noFill/>
          <a:ln w="9525">
            <a:noFill/>
            <a:miter lim="800000"/>
            <a:headEnd/>
            <a:tailEnd/>
          </a:ln>
        </p:spPr>
      </p:pic>
      <p:pic>
        <p:nvPicPr>
          <p:cNvPr id="9" name="PictureSMS" descr="System Center Configuration Manager logo rev"/>
          <p:cNvPicPr>
            <a:picLocks noChangeAspect="1" noChangeArrowheads="1"/>
          </p:cNvPicPr>
          <p:nvPr/>
        </p:nvPicPr>
        <p:blipFill>
          <a:blip r:embed="rId4"/>
          <a:stretch>
            <a:fillRect/>
          </a:stretch>
        </p:blipFill>
        <p:spPr bwMode="auto">
          <a:xfrm>
            <a:off x="6775101" y="5399856"/>
            <a:ext cx="1980220" cy="559121"/>
          </a:xfrm>
          <a:prstGeom prst="rect">
            <a:avLst/>
          </a:prstGeom>
          <a:noFill/>
          <a:ln w="9525">
            <a:noFill/>
            <a:miter lim="800000"/>
            <a:headEnd/>
            <a:tailEnd/>
          </a:ln>
        </p:spPr>
      </p:pic>
      <p:pic>
        <p:nvPicPr>
          <p:cNvPr id="1027" name="PictureOM" descr="C:\Users\agoodman\Desktop\SysCenter-OM-07_r2.png"/>
          <p:cNvPicPr>
            <a:picLocks noChangeAspect="1" noChangeArrowheads="1"/>
          </p:cNvPicPr>
          <p:nvPr/>
        </p:nvPicPr>
        <p:blipFill>
          <a:blip r:embed="rId5"/>
          <a:stretch>
            <a:fillRect/>
          </a:stretch>
        </p:blipFill>
        <p:spPr bwMode="auto">
          <a:xfrm>
            <a:off x="421704" y="5369942"/>
            <a:ext cx="1818408" cy="486952"/>
          </a:xfrm>
          <a:prstGeom prst="rect">
            <a:avLst/>
          </a:prstGeom>
          <a:noFill/>
        </p:spPr>
      </p:pic>
      <p:pic>
        <p:nvPicPr>
          <p:cNvPr id="1028" name="PictureDPM" descr="C:\Users\agoodman\Desktop\scdpm2.png"/>
          <p:cNvPicPr>
            <a:picLocks noChangeAspect="1" noChangeArrowheads="1"/>
          </p:cNvPicPr>
          <p:nvPr/>
        </p:nvPicPr>
        <p:blipFill>
          <a:blip r:embed="rId6"/>
          <a:stretch>
            <a:fillRect/>
          </a:stretch>
        </p:blipFill>
        <p:spPr bwMode="auto">
          <a:xfrm>
            <a:off x="385143" y="1646341"/>
            <a:ext cx="1989227" cy="543993"/>
          </a:xfrm>
          <a:prstGeom prst="rect">
            <a:avLst/>
          </a:prstGeom>
          <a:noFill/>
        </p:spPr>
      </p:pic>
      <p:sp>
        <p:nvSpPr>
          <p:cNvPr id="13" name="Circular Arrow - VMM"/>
          <p:cNvSpPr/>
          <p:nvPr/>
        </p:nvSpPr>
        <p:spPr bwMode="blackGray">
          <a:xfrm rot="21162785">
            <a:off x="1811075" y="869048"/>
            <a:ext cx="5521854" cy="5519208"/>
          </a:xfrm>
          <a:prstGeom prst="circularArrow">
            <a:avLst>
              <a:gd name="adj1" fmla="val 12500"/>
              <a:gd name="adj2" fmla="val 1142319"/>
              <a:gd name="adj3" fmla="val 20457681"/>
              <a:gd name="adj4" fmla="val 15369640"/>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4" name="Circular Arrow - SMS"/>
          <p:cNvSpPr/>
          <p:nvPr/>
        </p:nvSpPr>
        <p:spPr bwMode="blackGray">
          <a:xfrm rot="4488984">
            <a:off x="1812396" y="870371"/>
            <a:ext cx="5521854" cy="5519208"/>
          </a:xfrm>
          <a:prstGeom prst="circularArrow">
            <a:avLst>
              <a:gd name="adj1" fmla="val 12500"/>
              <a:gd name="adj2" fmla="val 1142319"/>
              <a:gd name="adj3" fmla="val 20457681"/>
              <a:gd name="adj4" fmla="val 1660494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5" name="Circular Arrow - MOM"/>
          <p:cNvSpPr/>
          <p:nvPr/>
        </p:nvSpPr>
        <p:spPr bwMode="blackGray">
          <a:xfrm rot="10293507">
            <a:off x="1811074" y="869048"/>
            <a:ext cx="5521854" cy="5519208"/>
          </a:xfrm>
          <a:prstGeom prst="circularArrow">
            <a:avLst>
              <a:gd name="adj1" fmla="val 12500"/>
              <a:gd name="adj2" fmla="val 1142319"/>
              <a:gd name="adj3" fmla="val 20457681"/>
              <a:gd name="adj4" fmla="val 15776083"/>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sp>
        <p:nvSpPr>
          <p:cNvPr id="16" name="Circular Arrow - DPM"/>
          <p:cNvSpPr/>
          <p:nvPr/>
        </p:nvSpPr>
        <p:spPr bwMode="blackGray">
          <a:xfrm rot="14968484">
            <a:off x="1812396" y="867724"/>
            <a:ext cx="5521854" cy="5519208"/>
          </a:xfrm>
          <a:prstGeom prst="circularArrow">
            <a:avLst>
              <a:gd name="adj1" fmla="val 12500"/>
              <a:gd name="adj2" fmla="val 1142319"/>
              <a:gd name="adj3" fmla="val 20457681"/>
              <a:gd name="adj4" fmla="val 16884024"/>
              <a:gd name="adj5" fmla="val 12500"/>
            </a:avLst>
          </a:prstGeom>
          <a:gradFill flip="none" rotWithShape="1">
            <a:gsLst>
              <a:gs pos="0">
                <a:srgbClr val="8488C4"/>
              </a:gs>
              <a:gs pos="53000">
                <a:srgbClr val="D4DEFF"/>
              </a:gs>
              <a:gs pos="83000">
                <a:srgbClr val="D4DEFF"/>
              </a:gs>
              <a:gs pos="100000">
                <a:srgbClr val="96AB94"/>
              </a:gs>
            </a:gsLst>
            <a:lin ang="54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defTabSz="914063"/>
            <a:endParaRPr lang="en-US" sz="2300" dirty="0">
              <a:solidFill>
                <a:schemeClr val="tx1"/>
              </a:solidFill>
            </a:endParaRPr>
          </a:p>
        </p:txBody>
      </p:sp>
      <p:graphicFrame>
        <p:nvGraphicFramePr>
          <p:cNvPr id="5" name="PieChart"/>
          <p:cNvGraphicFramePr>
            <a:graphicFrameLocks noChangeAspect="1"/>
          </p:cNvGraphicFramePr>
          <p:nvPr/>
        </p:nvGraphicFramePr>
        <p:xfrm>
          <a:off x="1106061" y="1375965"/>
          <a:ext cx="693188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5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par>
                          <p:cTn id="15" fill="hold">
                            <p:stCondLst>
                              <p:cond delay="3500"/>
                            </p:stCondLst>
                            <p:childTnLst>
                              <p:par>
                                <p:cTn id="16" presetID="22" presetClass="entr" presetSubtype="1" fill="hold" grpId="0" nodeType="after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4500"/>
                            </p:stCondLst>
                            <p:childTnLst>
                              <p:par>
                                <p:cTn id="23" presetID="22" presetClass="entr" presetSubtype="4" fill="hold" grpId="0" nodeType="after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dissolve">
                                      <p:cBhvr>
                                        <p:cTn id="28" dur="500"/>
                                        <p:tgtEl>
                                          <p:spTgt spid="1027"/>
                                        </p:tgtEl>
                                      </p:cBhvr>
                                    </p:animEffect>
                                  </p:childTnLst>
                                </p:cTn>
                              </p:par>
                            </p:childTnLst>
                          </p:cTn>
                        </p:par>
                        <p:par>
                          <p:cTn id="29" fill="hold">
                            <p:stCondLst>
                              <p:cond delay="5500"/>
                            </p:stCondLst>
                            <p:childTnLst>
                              <p:par>
                                <p:cTn id="30" presetID="22" presetClass="entr" presetSubtype="8" fill="hold" grpId="0"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grpId="1" nodeType="clickEffect">
                                  <p:stCondLst>
                                    <p:cond delay="0"/>
                                  </p:stCondLst>
                                  <p:childTnLst>
                                    <p:set>
                                      <p:cBhvr rctx="PPT">
                                        <p:cTn id="39" dur="indefinite"/>
                                        <p:tgtEl>
                                          <p:spTgt spid="13"/>
                                        </p:tgtEl>
                                        <p:attrNameLst>
                                          <p:attrName>style.opacity</p:attrName>
                                        </p:attrNameLst>
                                      </p:cBhvr>
                                      <p:to>
                                        <p:strVal val="0.25"/>
                                      </p:to>
                                    </p:set>
                                    <p:animEffect filter="image" prLst="opacity: 0.25">
                                      <p:cBhvr rctx="IE">
                                        <p:cTn id="40" dur="indefinite"/>
                                        <p:tgtEl>
                                          <p:spTgt spid="13"/>
                                        </p:tgtEl>
                                      </p:cBhvr>
                                    </p:animEffect>
                                  </p:childTnLst>
                                </p:cTn>
                              </p:par>
                              <p:par>
                                <p:cTn id="41" presetID="9" presetClass="emph" presetSubtype="0" grpId="1" nodeType="withEffect">
                                  <p:stCondLst>
                                    <p:cond delay="0"/>
                                  </p:stCondLst>
                                  <p:childTnLst>
                                    <p:set>
                                      <p:cBhvr rctx="PPT">
                                        <p:cTn id="42" dur="indefinite"/>
                                        <p:tgtEl>
                                          <p:spTgt spid="14"/>
                                        </p:tgtEl>
                                        <p:attrNameLst>
                                          <p:attrName>style.opacity</p:attrName>
                                        </p:attrNameLst>
                                      </p:cBhvr>
                                      <p:to>
                                        <p:strVal val="0.25"/>
                                      </p:to>
                                    </p:set>
                                    <p:animEffect filter="image" prLst="opacity: 0.25">
                                      <p:cBhvr rctx="IE">
                                        <p:cTn id="43" dur="indefinite"/>
                                        <p:tgtEl>
                                          <p:spTgt spid="14"/>
                                        </p:tgtEl>
                                      </p:cBhvr>
                                    </p:animEffect>
                                  </p:childTnLst>
                                </p:cTn>
                              </p:par>
                              <p:par>
                                <p:cTn id="44" presetID="9" presetClass="emph" presetSubtype="0" grpId="1" nodeType="withEffect">
                                  <p:stCondLst>
                                    <p:cond delay="0"/>
                                  </p:stCondLst>
                                  <p:childTnLst>
                                    <p:set>
                                      <p:cBhvr rctx="PPT">
                                        <p:cTn id="45" dur="indefinite"/>
                                        <p:tgtEl>
                                          <p:spTgt spid="15"/>
                                        </p:tgtEl>
                                        <p:attrNameLst>
                                          <p:attrName>style.opacity</p:attrName>
                                        </p:attrNameLst>
                                      </p:cBhvr>
                                      <p:to>
                                        <p:strVal val="0.25"/>
                                      </p:to>
                                    </p:set>
                                    <p:animEffect filter="image" prLst="opacity: 0.25">
                                      <p:cBhvr rctx="IE">
                                        <p:cTn id="46" dur="indefinite"/>
                                        <p:tgtEl>
                                          <p:spTgt spid="15"/>
                                        </p:tgtEl>
                                      </p:cBhvr>
                                    </p:animEffect>
                                  </p:childTnLst>
                                </p:cTn>
                              </p:par>
                              <p:par>
                                <p:cTn id="47" presetID="9" presetClass="emph" presetSubtype="0" grpId="1" nodeType="withEffect">
                                  <p:stCondLst>
                                    <p:cond delay="0"/>
                                  </p:stCondLst>
                                  <p:childTnLst>
                                    <p:set>
                                      <p:cBhvr rctx="PPT">
                                        <p:cTn id="48" dur="indefinite"/>
                                        <p:tgtEl>
                                          <p:spTgt spid="16"/>
                                        </p:tgtEl>
                                        <p:attrNameLst>
                                          <p:attrName>style.opacity</p:attrName>
                                        </p:attrNameLst>
                                      </p:cBhvr>
                                      <p:to>
                                        <p:strVal val="0.25"/>
                                      </p:to>
                                    </p:set>
                                    <p:animEffect filter="image" prLst="opacity: 0.25">
                                      <p:cBhvr rctx="IE">
                                        <p:cTn id="49" dur="indefinite"/>
                                        <p:tgtEl>
                                          <p:spTgt spid="16"/>
                                        </p:tgtEl>
                                      </p:cBhvr>
                                    </p:animEffect>
                                  </p:childTnLst>
                                </p:cTn>
                              </p:par>
                              <p:par>
                                <p:cTn id="50" presetID="9" presetClass="emph" presetSubtype="0" grpId="1" nodeType="withEffect">
                                  <p:stCondLst>
                                    <p:cond delay="0"/>
                                  </p:stCondLst>
                                  <p:childTnLst>
                                    <p:set>
                                      <p:cBhvr rctx="PPT">
                                        <p:cTn id="51" dur="indefinite"/>
                                        <p:tgtEl>
                                          <p:spTgt spid="5"/>
                                        </p:tgtEl>
                                        <p:attrNameLst>
                                          <p:attrName>style.opacity</p:attrName>
                                        </p:attrNameLst>
                                      </p:cBhvr>
                                      <p:to>
                                        <p:strVal val="0.25"/>
                                      </p:to>
                                    </p:set>
                                    <p:animEffect filter="image" prLst="opacity: 0.25">
                                      <p:cBhvr rctx="IE">
                                        <p:cTn id="52"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Graphic spid="5" grpId="0">
        <p:bldAsOne/>
      </p:bldGraphic>
      <p:bldGraphic spid="5" grpI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7" descr="C:\Documents and Settings\aaron\Desktop\BlueFadedBarlongfaded.png"/>
          <p:cNvPicPr>
            <a:picLocks noChangeAspect="1" noChangeArrowheads="1"/>
          </p:cNvPicPr>
          <p:nvPr/>
        </p:nvPicPr>
        <p:blipFill>
          <a:blip r:embed="rId3"/>
          <a:srcRect/>
          <a:stretch>
            <a:fillRect/>
          </a:stretch>
        </p:blipFill>
        <p:spPr bwMode="auto">
          <a:xfrm rot="10800000">
            <a:off x="4929189" y="5822820"/>
            <a:ext cx="4214842" cy="820887"/>
          </a:xfrm>
          <a:prstGeom prst="rect">
            <a:avLst/>
          </a:prstGeom>
          <a:noFill/>
        </p:spPr>
      </p:pic>
      <p:pic>
        <p:nvPicPr>
          <p:cNvPr id="89" name="Picture 2" descr="\\Adisbssvr\adi shared folders\Microsoft\EPG_MGX_07\Artitudes_EPG_MGX2006\row-blue-dk.png"/>
          <p:cNvPicPr>
            <a:picLocks noChangeAspect="1" noChangeArrowheads="1"/>
          </p:cNvPicPr>
          <p:nvPr/>
        </p:nvPicPr>
        <p:blipFill>
          <a:blip r:embed="rId4"/>
          <a:srcRect/>
          <a:stretch>
            <a:fillRect/>
          </a:stretch>
        </p:blipFill>
        <p:spPr bwMode="auto">
          <a:xfrm>
            <a:off x="0" y="990600"/>
            <a:ext cx="9144000" cy="748148"/>
          </a:xfrm>
          <a:prstGeom prst="rect">
            <a:avLst/>
          </a:prstGeom>
          <a:noFill/>
        </p:spPr>
      </p:pic>
      <p:pic>
        <p:nvPicPr>
          <p:cNvPr id="30722" name="Picture 3" descr="SC-VMM_bL_r"/>
          <p:cNvPicPr>
            <a:picLocks noChangeAspect="1" noChangeArrowheads="1"/>
          </p:cNvPicPr>
          <p:nvPr/>
        </p:nvPicPr>
        <p:blipFill>
          <a:blip r:embed="rId5"/>
          <a:stretch>
            <a:fillRect/>
          </a:stretch>
        </p:blipFill>
        <p:spPr bwMode="auto">
          <a:xfrm>
            <a:off x="163512" y="220613"/>
            <a:ext cx="3521797" cy="786901"/>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62866" name="Text Box 18"/>
          <p:cNvSpPr txBox="1">
            <a:spLocks noChangeArrowheads="1"/>
          </p:cNvSpPr>
          <p:nvPr/>
        </p:nvSpPr>
        <p:spPr bwMode="auto">
          <a:xfrm>
            <a:off x="1940935" y="1091336"/>
            <a:ext cx="5311775" cy="523220"/>
          </a:xfrm>
          <a:prstGeom prst="rect">
            <a:avLst/>
          </a:prstGeom>
          <a:noFill/>
          <a:ln w="9525" algn="ctr">
            <a:noFill/>
            <a:miter lim="800000"/>
            <a:headEnd/>
            <a:tailEnd/>
          </a:ln>
          <a:effectLst/>
        </p:spPr>
        <p:txBody>
          <a:bodyPr>
            <a:spAutoFit/>
          </a:bodyPr>
          <a:lstStyle/>
          <a:p>
            <a:pPr algn="ctr">
              <a:spcBef>
                <a:spcPct val="50000"/>
              </a:spcBef>
              <a:defRPr/>
            </a:pPr>
            <a:r>
              <a:rPr kumimoji="0" lang="es-ES" sz="1400" b="1" i="1" dirty="0" smtClean="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rPr>
              <a:t>Una solución centralizada </a:t>
            </a:r>
            <a:r>
              <a:rPr lang="es-ES" sz="1400" b="1" i="1" dirty="0" smtClean="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rPr>
              <a:t>para el </a:t>
            </a:r>
            <a:r>
              <a:rPr lang="es-ES" sz="1400" b="1" i="1" dirty="0" err="1" smtClean="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rPr>
              <a:t>D</a:t>
            </a:r>
            <a:r>
              <a:rPr kumimoji="0" lang="es-ES" sz="1400" b="1" i="1" dirty="0" err="1" smtClean="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rPr>
              <a:t>atacenter</a:t>
            </a:r>
            <a:r>
              <a:rPr kumimoji="0" lang="es-ES" sz="1400" b="1" i="1" dirty="0" smtClean="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rPr>
              <a:t> virtual heterogéneo</a:t>
            </a:r>
            <a:endParaRPr kumimoji="0" lang="es-ES" sz="1400" b="1" i="1" dirty="0">
              <a:solidFill>
                <a:srgbClr val="FFFFCC"/>
              </a:solidFill>
              <a:effectLst>
                <a:outerShdw blurRad="38100" dist="38100" dir="2700000" algn="tl">
                  <a:srgbClr val="000000">
                    <a:alpha val="43137"/>
                  </a:srgbClr>
                </a:outerShdw>
              </a:effectLst>
              <a:latin typeface="Arial" pitchFamily="34" charset="0"/>
              <a:ea typeface="SimSun" pitchFamily="2" charset="-120"/>
              <a:cs typeface="Arial" pitchFamily="34" charset="0"/>
            </a:endParaRPr>
          </a:p>
        </p:txBody>
      </p:sp>
      <p:grpSp>
        <p:nvGrpSpPr>
          <p:cNvPr id="2" name="Group 73"/>
          <p:cNvGrpSpPr>
            <a:grpSpLocks/>
          </p:cNvGrpSpPr>
          <p:nvPr/>
        </p:nvGrpSpPr>
        <p:grpSpPr bwMode="auto">
          <a:xfrm>
            <a:off x="8096254" y="5957677"/>
            <a:ext cx="946150" cy="644997"/>
            <a:chOff x="3456" y="2736"/>
            <a:chExt cx="2162" cy="1419"/>
          </a:xfrm>
          <a:effectLst/>
        </p:grpSpPr>
        <p:pic>
          <p:nvPicPr>
            <p:cNvPr id="30792" name="Picture 74"/>
            <p:cNvPicPr>
              <a:picLocks noChangeAspect="1" noChangeArrowheads="1"/>
            </p:cNvPicPr>
            <p:nvPr/>
          </p:nvPicPr>
          <p:blipFill>
            <a:blip r:embed="rId6"/>
            <a:srcRect/>
            <a:stretch>
              <a:fillRect/>
            </a:stretch>
          </p:blipFill>
          <p:spPr bwMode="auto">
            <a:xfrm>
              <a:off x="3456" y="3023"/>
              <a:ext cx="2162" cy="1132"/>
            </a:xfrm>
            <a:prstGeom prst="rect">
              <a:avLst/>
            </a:prstGeom>
            <a:noFill/>
            <a:ln w="9525">
              <a:noFill/>
              <a:miter lim="800000"/>
              <a:headEnd/>
              <a:tailEnd/>
            </a:ln>
          </p:spPr>
        </p:pic>
        <p:pic>
          <p:nvPicPr>
            <p:cNvPr id="30793" name="Picture 75"/>
            <p:cNvPicPr>
              <a:picLocks noChangeAspect="1" noChangeArrowheads="1"/>
            </p:cNvPicPr>
            <p:nvPr/>
          </p:nvPicPr>
          <p:blipFill>
            <a:blip r:embed="rId7"/>
            <a:srcRect/>
            <a:stretch>
              <a:fillRect/>
            </a:stretch>
          </p:blipFill>
          <p:spPr bwMode="auto">
            <a:xfrm>
              <a:off x="4666" y="3100"/>
              <a:ext cx="698" cy="433"/>
            </a:xfrm>
            <a:prstGeom prst="rect">
              <a:avLst/>
            </a:prstGeom>
            <a:noFill/>
            <a:ln w="9525">
              <a:noFill/>
              <a:miter lim="800000"/>
              <a:headEnd/>
              <a:tailEnd/>
            </a:ln>
          </p:spPr>
        </p:pic>
        <p:pic>
          <p:nvPicPr>
            <p:cNvPr id="30794" name="Picture 76"/>
            <p:cNvPicPr>
              <a:picLocks noChangeAspect="1" noChangeArrowheads="1"/>
            </p:cNvPicPr>
            <p:nvPr/>
          </p:nvPicPr>
          <p:blipFill>
            <a:blip r:embed="rId8"/>
            <a:srcRect/>
            <a:stretch>
              <a:fillRect/>
            </a:stretch>
          </p:blipFill>
          <p:spPr bwMode="auto">
            <a:xfrm>
              <a:off x="4792" y="2736"/>
              <a:ext cx="488" cy="707"/>
            </a:xfrm>
            <a:prstGeom prst="rect">
              <a:avLst/>
            </a:prstGeom>
            <a:noFill/>
            <a:ln w="9525">
              <a:noFill/>
              <a:miter lim="800000"/>
              <a:headEnd/>
              <a:tailEnd/>
            </a:ln>
          </p:spPr>
        </p:pic>
        <p:grpSp>
          <p:nvGrpSpPr>
            <p:cNvPr id="3" name="Group 77"/>
            <p:cNvGrpSpPr>
              <a:grpSpLocks/>
            </p:cNvGrpSpPr>
            <p:nvPr/>
          </p:nvGrpSpPr>
          <p:grpSpPr bwMode="auto">
            <a:xfrm>
              <a:off x="3762" y="2941"/>
              <a:ext cx="382" cy="397"/>
              <a:chOff x="543" y="1479"/>
              <a:chExt cx="489" cy="541"/>
            </a:xfrm>
          </p:grpSpPr>
          <p:pic>
            <p:nvPicPr>
              <p:cNvPr id="30806" name="Picture 78"/>
              <p:cNvPicPr>
                <a:picLocks noChangeAspect="1" noChangeArrowheads="1"/>
              </p:cNvPicPr>
              <p:nvPr/>
            </p:nvPicPr>
            <p:blipFill>
              <a:blip r:embed="rId9"/>
              <a:srcRect/>
              <a:stretch>
                <a:fillRect/>
              </a:stretch>
            </p:blipFill>
            <p:spPr bwMode="auto">
              <a:xfrm>
                <a:off x="543" y="1686"/>
                <a:ext cx="489" cy="334"/>
              </a:xfrm>
              <a:prstGeom prst="rect">
                <a:avLst/>
              </a:prstGeom>
              <a:noFill/>
              <a:ln w="9525">
                <a:noFill/>
                <a:miter lim="800000"/>
                <a:headEnd/>
                <a:tailEnd/>
              </a:ln>
            </p:spPr>
          </p:pic>
          <p:pic>
            <p:nvPicPr>
              <p:cNvPr id="30807" name="Picture 79"/>
              <p:cNvPicPr>
                <a:picLocks noChangeAspect="1" noChangeArrowheads="1"/>
              </p:cNvPicPr>
              <p:nvPr/>
            </p:nvPicPr>
            <p:blipFill>
              <a:blip r:embed="rId10"/>
              <a:srcRect/>
              <a:stretch>
                <a:fillRect/>
              </a:stretch>
            </p:blipFill>
            <p:spPr bwMode="auto">
              <a:xfrm>
                <a:off x="648" y="1479"/>
                <a:ext cx="288" cy="449"/>
              </a:xfrm>
              <a:prstGeom prst="rect">
                <a:avLst/>
              </a:prstGeom>
              <a:noFill/>
              <a:ln w="9525">
                <a:noFill/>
                <a:miter lim="800000"/>
                <a:headEnd/>
                <a:tailEnd/>
              </a:ln>
            </p:spPr>
          </p:pic>
        </p:grpSp>
        <p:grpSp>
          <p:nvGrpSpPr>
            <p:cNvPr id="4" name="Group 80"/>
            <p:cNvGrpSpPr>
              <a:grpSpLocks/>
            </p:cNvGrpSpPr>
            <p:nvPr/>
          </p:nvGrpSpPr>
          <p:grpSpPr bwMode="auto">
            <a:xfrm>
              <a:off x="4103" y="2970"/>
              <a:ext cx="382" cy="397"/>
              <a:chOff x="1062" y="1473"/>
              <a:chExt cx="489" cy="542"/>
            </a:xfrm>
          </p:grpSpPr>
          <p:pic>
            <p:nvPicPr>
              <p:cNvPr id="30804" name="Picture 81"/>
              <p:cNvPicPr>
                <a:picLocks noChangeAspect="1" noChangeArrowheads="1"/>
              </p:cNvPicPr>
              <p:nvPr/>
            </p:nvPicPr>
            <p:blipFill>
              <a:blip r:embed="rId9"/>
              <a:srcRect/>
              <a:stretch>
                <a:fillRect/>
              </a:stretch>
            </p:blipFill>
            <p:spPr bwMode="auto">
              <a:xfrm>
                <a:off x="1062" y="1680"/>
                <a:ext cx="489" cy="335"/>
              </a:xfrm>
              <a:prstGeom prst="rect">
                <a:avLst/>
              </a:prstGeom>
              <a:noFill/>
              <a:ln w="9525">
                <a:noFill/>
                <a:miter lim="800000"/>
                <a:headEnd/>
                <a:tailEnd/>
              </a:ln>
            </p:spPr>
          </p:pic>
          <p:pic>
            <p:nvPicPr>
              <p:cNvPr id="30805" name="Picture 82"/>
              <p:cNvPicPr>
                <a:picLocks noChangeAspect="1" noChangeArrowheads="1"/>
              </p:cNvPicPr>
              <p:nvPr/>
            </p:nvPicPr>
            <p:blipFill>
              <a:blip r:embed="rId10"/>
              <a:srcRect/>
              <a:stretch>
                <a:fillRect/>
              </a:stretch>
            </p:blipFill>
            <p:spPr bwMode="auto">
              <a:xfrm>
                <a:off x="1177" y="1473"/>
                <a:ext cx="288" cy="450"/>
              </a:xfrm>
              <a:prstGeom prst="rect">
                <a:avLst/>
              </a:prstGeom>
              <a:noFill/>
              <a:ln w="9525">
                <a:noFill/>
                <a:miter lim="800000"/>
                <a:headEnd/>
                <a:tailEnd/>
              </a:ln>
            </p:spPr>
          </p:pic>
        </p:grpSp>
        <p:grpSp>
          <p:nvGrpSpPr>
            <p:cNvPr id="5" name="Group 83"/>
            <p:cNvGrpSpPr>
              <a:grpSpLocks/>
            </p:cNvGrpSpPr>
            <p:nvPr/>
          </p:nvGrpSpPr>
          <p:grpSpPr bwMode="auto">
            <a:xfrm>
              <a:off x="4232" y="3257"/>
              <a:ext cx="382" cy="403"/>
              <a:chOff x="1410" y="2075"/>
              <a:chExt cx="489" cy="550"/>
            </a:xfrm>
          </p:grpSpPr>
          <p:pic>
            <p:nvPicPr>
              <p:cNvPr id="30802" name="Picture 84"/>
              <p:cNvPicPr>
                <a:picLocks noChangeAspect="1" noChangeArrowheads="1"/>
              </p:cNvPicPr>
              <p:nvPr/>
            </p:nvPicPr>
            <p:blipFill>
              <a:blip r:embed="rId9"/>
              <a:srcRect/>
              <a:stretch>
                <a:fillRect/>
              </a:stretch>
            </p:blipFill>
            <p:spPr bwMode="auto">
              <a:xfrm>
                <a:off x="1410" y="2290"/>
                <a:ext cx="489" cy="335"/>
              </a:xfrm>
              <a:prstGeom prst="rect">
                <a:avLst/>
              </a:prstGeom>
              <a:noFill/>
              <a:ln w="9525">
                <a:noFill/>
                <a:miter lim="800000"/>
                <a:headEnd/>
                <a:tailEnd/>
              </a:ln>
            </p:spPr>
          </p:pic>
          <p:pic>
            <p:nvPicPr>
              <p:cNvPr id="30803" name="Picture 85"/>
              <p:cNvPicPr>
                <a:picLocks noChangeAspect="1" noChangeArrowheads="1"/>
              </p:cNvPicPr>
              <p:nvPr/>
            </p:nvPicPr>
            <p:blipFill>
              <a:blip r:embed="rId10"/>
              <a:srcRect/>
              <a:stretch>
                <a:fillRect/>
              </a:stretch>
            </p:blipFill>
            <p:spPr bwMode="auto">
              <a:xfrm>
                <a:off x="1515" y="2075"/>
                <a:ext cx="288" cy="449"/>
              </a:xfrm>
              <a:prstGeom prst="rect">
                <a:avLst/>
              </a:prstGeom>
              <a:noFill/>
              <a:ln w="9525">
                <a:noFill/>
                <a:miter lim="800000"/>
                <a:headEnd/>
                <a:tailEnd/>
              </a:ln>
            </p:spPr>
          </p:pic>
        </p:grpSp>
        <p:grpSp>
          <p:nvGrpSpPr>
            <p:cNvPr id="6" name="Group 86"/>
            <p:cNvGrpSpPr>
              <a:grpSpLocks/>
            </p:cNvGrpSpPr>
            <p:nvPr/>
          </p:nvGrpSpPr>
          <p:grpSpPr bwMode="auto">
            <a:xfrm>
              <a:off x="3876" y="3173"/>
              <a:ext cx="382" cy="403"/>
              <a:chOff x="935" y="2062"/>
              <a:chExt cx="489" cy="551"/>
            </a:xfrm>
          </p:grpSpPr>
          <p:pic>
            <p:nvPicPr>
              <p:cNvPr id="30800" name="Picture 87"/>
              <p:cNvPicPr>
                <a:picLocks noChangeAspect="1" noChangeArrowheads="1"/>
              </p:cNvPicPr>
              <p:nvPr/>
            </p:nvPicPr>
            <p:blipFill>
              <a:blip r:embed="rId9"/>
              <a:srcRect/>
              <a:stretch>
                <a:fillRect/>
              </a:stretch>
            </p:blipFill>
            <p:spPr bwMode="auto">
              <a:xfrm>
                <a:off x="935" y="2278"/>
                <a:ext cx="489" cy="335"/>
              </a:xfrm>
              <a:prstGeom prst="rect">
                <a:avLst/>
              </a:prstGeom>
              <a:noFill/>
              <a:ln w="9525">
                <a:noFill/>
                <a:miter lim="800000"/>
                <a:headEnd/>
                <a:tailEnd/>
              </a:ln>
            </p:spPr>
          </p:pic>
          <p:pic>
            <p:nvPicPr>
              <p:cNvPr id="30801" name="Picture 88"/>
              <p:cNvPicPr>
                <a:picLocks noChangeAspect="1" noChangeArrowheads="1"/>
              </p:cNvPicPr>
              <p:nvPr/>
            </p:nvPicPr>
            <p:blipFill>
              <a:blip r:embed="rId10"/>
              <a:srcRect/>
              <a:stretch>
                <a:fillRect/>
              </a:stretch>
            </p:blipFill>
            <p:spPr bwMode="auto">
              <a:xfrm>
                <a:off x="1040" y="2062"/>
                <a:ext cx="288" cy="450"/>
              </a:xfrm>
              <a:prstGeom prst="rect">
                <a:avLst/>
              </a:prstGeom>
              <a:noFill/>
              <a:ln w="9525">
                <a:noFill/>
                <a:miter lim="800000"/>
                <a:headEnd/>
                <a:tailEnd/>
              </a:ln>
            </p:spPr>
          </p:pic>
        </p:grpSp>
        <p:pic>
          <p:nvPicPr>
            <p:cNvPr id="30799" name="Picture 89"/>
            <p:cNvPicPr>
              <a:picLocks noChangeAspect="1" noChangeArrowheads="1"/>
            </p:cNvPicPr>
            <p:nvPr/>
          </p:nvPicPr>
          <p:blipFill>
            <a:blip r:embed="rId11">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7" name="Group 90"/>
          <p:cNvGrpSpPr>
            <a:grpSpLocks/>
          </p:cNvGrpSpPr>
          <p:nvPr/>
        </p:nvGrpSpPr>
        <p:grpSpPr bwMode="auto">
          <a:xfrm>
            <a:off x="5643570" y="5929330"/>
            <a:ext cx="1065213" cy="692394"/>
            <a:chOff x="0" y="1666"/>
            <a:chExt cx="2064" cy="1328"/>
          </a:xfrm>
          <a:effectLst/>
        </p:grpSpPr>
        <p:pic>
          <p:nvPicPr>
            <p:cNvPr id="30739" name="Picture 91"/>
            <p:cNvPicPr>
              <a:picLocks noChangeAspect="1" noChangeArrowheads="1"/>
            </p:cNvPicPr>
            <p:nvPr/>
          </p:nvPicPr>
          <p:blipFill>
            <a:blip r:embed="rId12"/>
            <a:srcRect l="4533"/>
            <a:stretch>
              <a:fillRect/>
            </a:stretch>
          </p:blipFill>
          <p:spPr bwMode="auto">
            <a:xfrm>
              <a:off x="0" y="1863"/>
              <a:ext cx="2064" cy="1131"/>
            </a:xfrm>
            <a:prstGeom prst="rect">
              <a:avLst/>
            </a:prstGeom>
            <a:noFill/>
            <a:ln w="9525">
              <a:noFill/>
              <a:miter lim="800000"/>
              <a:headEnd/>
              <a:tailEnd/>
            </a:ln>
          </p:spPr>
        </p:pic>
        <p:pic>
          <p:nvPicPr>
            <p:cNvPr id="30740" name="Picture 92"/>
            <p:cNvPicPr>
              <a:picLocks noChangeAspect="1" noChangeArrowheads="1"/>
            </p:cNvPicPr>
            <p:nvPr/>
          </p:nvPicPr>
          <p:blipFill>
            <a:blip r:embed="rId13"/>
            <a:srcRect/>
            <a:stretch>
              <a:fillRect/>
            </a:stretch>
          </p:blipFill>
          <p:spPr bwMode="auto">
            <a:xfrm>
              <a:off x="605" y="1798"/>
              <a:ext cx="1218" cy="792"/>
            </a:xfrm>
            <a:prstGeom prst="rect">
              <a:avLst/>
            </a:prstGeom>
            <a:noFill/>
            <a:ln w="9525">
              <a:noFill/>
              <a:miter lim="800000"/>
              <a:headEnd/>
              <a:tailEnd/>
            </a:ln>
          </p:spPr>
        </p:pic>
        <p:pic>
          <p:nvPicPr>
            <p:cNvPr id="30741" name="Picture 93"/>
            <p:cNvPicPr>
              <a:picLocks noChangeAspect="1" noChangeArrowheads="1"/>
            </p:cNvPicPr>
            <p:nvPr/>
          </p:nvPicPr>
          <p:blipFill>
            <a:blip r:embed="rId14"/>
            <a:srcRect/>
            <a:stretch>
              <a:fillRect/>
            </a:stretch>
          </p:blipFill>
          <p:spPr bwMode="auto">
            <a:xfrm>
              <a:off x="1261" y="1756"/>
              <a:ext cx="173" cy="243"/>
            </a:xfrm>
            <a:prstGeom prst="rect">
              <a:avLst/>
            </a:prstGeom>
            <a:noFill/>
            <a:ln w="9525">
              <a:noFill/>
              <a:miter lim="800000"/>
              <a:headEnd/>
              <a:tailEnd/>
            </a:ln>
          </p:spPr>
        </p:pic>
        <p:pic>
          <p:nvPicPr>
            <p:cNvPr id="30742" name="Picture 94"/>
            <p:cNvPicPr>
              <a:picLocks noChangeAspect="1" noChangeArrowheads="1"/>
            </p:cNvPicPr>
            <p:nvPr/>
          </p:nvPicPr>
          <p:blipFill>
            <a:blip r:embed="rId14"/>
            <a:srcRect/>
            <a:stretch>
              <a:fillRect/>
            </a:stretch>
          </p:blipFill>
          <p:spPr bwMode="auto">
            <a:xfrm>
              <a:off x="1309" y="1819"/>
              <a:ext cx="173" cy="243"/>
            </a:xfrm>
            <a:prstGeom prst="rect">
              <a:avLst/>
            </a:prstGeom>
            <a:noFill/>
            <a:ln w="9525">
              <a:noFill/>
              <a:miter lim="800000"/>
              <a:headEnd/>
              <a:tailEnd/>
            </a:ln>
          </p:spPr>
        </p:pic>
        <p:pic>
          <p:nvPicPr>
            <p:cNvPr id="30743" name="Picture 95"/>
            <p:cNvPicPr>
              <a:picLocks noChangeAspect="1" noChangeArrowheads="1"/>
            </p:cNvPicPr>
            <p:nvPr/>
          </p:nvPicPr>
          <p:blipFill>
            <a:blip r:embed="rId14"/>
            <a:srcRect/>
            <a:stretch>
              <a:fillRect/>
            </a:stretch>
          </p:blipFill>
          <p:spPr bwMode="auto">
            <a:xfrm>
              <a:off x="1358" y="1882"/>
              <a:ext cx="173" cy="243"/>
            </a:xfrm>
            <a:prstGeom prst="rect">
              <a:avLst/>
            </a:prstGeom>
            <a:noFill/>
            <a:ln w="9525">
              <a:noFill/>
              <a:miter lim="800000"/>
              <a:headEnd/>
              <a:tailEnd/>
            </a:ln>
          </p:spPr>
        </p:pic>
        <p:pic>
          <p:nvPicPr>
            <p:cNvPr id="30744" name="Picture 96"/>
            <p:cNvPicPr>
              <a:picLocks noChangeAspect="1" noChangeArrowheads="1"/>
            </p:cNvPicPr>
            <p:nvPr/>
          </p:nvPicPr>
          <p:blipFill>
            <a:blip r:embed="rId14"/>
            <a:srcRect/>
            <a:stretch>
              <a:fillRect/>
            </a:stretch>
          </p:blipFill>
          <p:spPr bwMode="auto">
            <a:xfrm>
              <a:off x="1406" y="1945"/>
              <a:ext cx="174" cy="243"/>
            </a:xfrm>
            <a:prstGeom prst="rect">
              <a:avLst/>
            </a:prstGeom>
            <a:noFill/>
            <a:ln w="9525">
              <a:noFill/>
              <a:miter lim="800000"/>
              <a:headEnd/>
              <a:tailEnd/>
            </a:ln>
          </p:spPr>
        </p:pic>
        <p:pic>
          <p:nvPicPr>
            <p:cNvPr id="30745" name="Picture 97"/>
            <p:cNvPicPr>
              <a:picLocks noChangeAspect="1" noChangeArrowheads="1"/>
            </p:cNvPicPr>
            <p:nvPr/>
          </p:nvPicPr>
          <p:blipFill>
            <a:blip r:embed="rId14"/>
            <a:srcRect/>
            <a:stretch>
              <a:fillRect/>
            </a:stretch>
          </p:blipFill>
          <p:spPr bwMode="auto">
            <a:xfrm>
              <a:off x="1155" y="1803"/>
              <a:ext cx="173" cy="243"/>
            </a:xfrm>
            <a:prstGeom prst="rect">
              <a:avLst/>
            </a:prstGeom>
            <a:noFill/>
            <a:ln w="9525">
              <a:noFill/>
              <a:miter lim="800000"/>
              <a:headEnd/>
              <a:tailEnd/>
            </a:ln>
          </p:spPr>
        </p:pic>
        <p:pic>
          <p:nvPicPr>
            <p:cNvPr id="30746" name="Picture 98"/>
            <p:cNvPicPr>
              <a:picLocks noChangeAspect="1" noChangeArrowheads="1"/>
            </p:cNvPicPr>
            <p:nvPr/>
          </p:nvPicPr>
          <p:blipFill>
            <a:blip r:embed="rId14"/>
            <a:srcRect/>
            <a:stretch>
              <a:fillRect/>
            </a:stretch>
          </p:blipFill>
          <p:spPr bwMode="auto">
            <a:xfrm>
              <a:off x="1204" y="1866"/>
              <a:ext cx="173" cy="243"/>
            </a:xfrm>
            <a:prstGeom prst="rect">
              <a:avLst/>
            </a:prstGeom>
            <a:noFill/>
            <a:ln w="9525">
              <a:noFill/>
              <a:miter lim="800000"/>
              <a:headEnd/>
              <a:tailEnd/>
            </a:ln>
          </p:spPr>
        </p:pic>
        <p:pic>
          <p:nvPicPr>
            <p:cNvPr id="30747" name="Picture 99"/>
            <p:cNvPicPr>
              <a:picLocks noChangeAspect="1" noChangeArrowheads="1"/>
            </p:cNvPicPr>
            <p:nvPr/>
          </p:nvPicPr>
          <p:blipFill>
            <a:blip r:embed="rId14"/>
            <a:srcRect/>
            <a:stretch>
              <a:fillRect/>
            </a:stretch>
          </p:blipFill>
          <p:spPr bwMode="auto">
            <a:xfrm>
              <a:off x="1252" y="1929"/>
              <a:ext cx="174" cy="243"/>
            </a:xfrm>
            <a:prstGeom prst="rect">
              <a:avLst/>
            </a:prstGeom>
            <a:noFill/>
            <a:ln w="9525">
              <a:noFill/>
              <a:miter lim="800000"/>
              <a:headEnd/>
              <a:tailEnd/>
            </a:ln>
          </p:spPr>
        </p:pic>
        <p:pic>
          <p:nvPicPr>
            <p:cNvPr id="30748" name="Picture 100"/>
            <p:cNvPicPr>
              <a:picLocks noChangeAspect="1" noChangeArrowheads="1"/>
            </p:cNvPicPr>
            <p:nvPr/>
          </p:nvPicPr>
          <p:blipFill>
            <a:blip r:embed="rId14"/>
            <a:srcRect/>
            <a:stretch>
              <a:fillRect/>
            </a:stretch>
          </p:blipFill>
          <p:spPr bwMode="auto">
            <a:xfrm>
              <a:off x="1301" y="1992"/>
              <a:ext cx="173" cy="243"/>
            </a:xfrm>
            <a:prstGeom prst="rect">
              <a:avLst/>
            </a:prstGeom>
            <a:noFill/>
            <a:ln w="9525">
              <a:noFill/>
              <a:miter lim="800000"/>
              <a:headEnd/>
              <a:tailEnd/>
            </a:ln>
          </p:spPr>
        </p:pic>
        <p:pic>
          <p:nvPicPr>
            <p:cNvPr id="30749" name="Picture 101"/>
            <p:cNvPicPr>
              <a:picLocks noChangeAspect="1" noChangeArrowheads="1"/>
            </p:cNvPicPr>
            <p:nvPr/>
          </p:nvPicPr>
          <p:blipFill>
            <a:blip r:embed="rId14"/>
            <a:srcRect/>
            <a:stretch>
              <a:fillRect/>
            </a:stretch>
          </p:blipFill>
          <p:spPr bwMode="auto">
            <a:xfrm>
              <a:off x="1050" y="1850"/>
              <a:ext cx="173" cy="243"/>
            </a:xfrm>
            <a:prstGeom prst="rect">
              <a:avLst/>
            </a:prstGeom>
            <a:noFill/>
            <a:ln w="9525">
              <a:noFill/>
              <a:miter lim="800000"/>
              <a:headEnd/>
              <a:tailEnd/>
            </a:ln>
          </p:spPr>
        </p:pic>
        <p:pic>
          <p:nvPicPr>
            <p:cNvPr id="30750" name="Picture 102"/>
            <p:cNvPicPr>
              <a:picLocks noChangeAspect="1" noChangeArrowheads="1"/>
            </p:cNvPicPr>
            <p:nvPr/>
          </p:nvPicPr>
          <p:blipFill>
            <a:blip r:embed="rId14"/>
            <a:srcRect/>
            <a:stretch>
              <a:fillRect/>
            </a:stretch>
          </p:blipFill>
          <p:spPr bwMode="auto">
            <a:xfrm>
              <a:off x="1098" y="1913"/>
              <a:ext cx="174" cy="243"/>
            </a:xfrm>
            <a:prstGeom prst="rect">
              <a:avLst/>
            </a:prstGeom>
            <a:noFill/>
            <a:ln w="9525">
              <a:noFill/>
              <a:miter lim="800000"/>
              <a:headEnd/>
              <a:tailEnd/>
            </a:ln>
          </p:spPr>
        </p:pic>
        <p:pic>
          <p:nvPicPr>
            <p:cNvPr id="30751" name="Picture 103"/>
            <p:cNvPicPr>
              <a:picLocks noChangeAspect="1" noChangeArrowheads="1"/>
            </p:cNvPicPr>
            <p:nvPr/>
          </p:nvPicPr>
          <p:blipFill>
            <a:blip r:embed="rId14"/>
            <a:srcRect/>
            <a:stretch>
              <a:fillRect/>
            </a:stretch>
          </p:blipFill>
          <p:spPr bwMode="auto">
            <a:xfrm>
              <a:off x="1147" y="1976"/>
              <a:ext cx="173" cy="243"/>
            </a:xfrm>
            <a:prstGeom prst="rect">
              <a:avLst/>
            </a:prstGeom>
            <a:noFill/>
            <a:ln w="9525">
              <a:noFill/>
              <a:miter lim="800000"/>
              <a:headEnd/>
              <a:tailEnd/>
            </a:ln>
          </p:spPr>
        </p:pic>
        <p:sp>
          <p:nvSpPr>
            <p:cNvPr id="30752"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53" name="Picture 105"/>
            <p:cNvPicPr>
              <a:picLocks noChangeAspect="1" noChangeArrowheads="1"/>
            </p:cNvPicPr>
            <p:nvPr/>
          </p:nvPicPr>
          <p:blipFill>
            <a:blip r:embed="rId14"/>
            <a:srcRect/>
            <a:stretch>
              <a:fillRect/>
            </a:stretch>
          </p:blipFill>
          <p:spPr bwMode="auto">
            <a:xfrm>
              <a:off x="1196" y="2039"/>
              <a:ext cx="173" cy="243"/>
            </a:xfrm>
            <a:prstGeom prst="rect">
              <a:avLst/>
            </a:prstGeom>
            <a:noFill/>
            <a:ln w="9525">
              <a:noFill/>
              <a:miter lim="800000"/>
              <a:headEnd/>
              <a:tailEnd/>
            </a:ln>
          </p:spPr>
        </p:pic>
        <p:pic>
          <p:nvPicPr>
            <p:cNvPr id="30754" name="Picture 106"/>
            <p:cNvPicPr>
              <a:picLocks noChangeAspect="1" noChangeArrowheads="1"/>
            </p:cNvPicPr>
            <p:nvPr/>
          </p:nvPicPr>
          <p:blipFill>
            <a:blip r:embed="rId14"/>
            <a:srcRect/>
            <a:stretch>
              <a:fillRect/>
            </a:stretch>
          </p:blipFill>
          <p:spPr bwMode="auto">
            <a:xfrm>
              <a:off x="944" y="1898"/>
              <a:ext cx="174" cy="243"/>
            </a:xfrm>
            <a:prstGeom prst="rect">
              <a:avLst/>
            </a:prstGeom>
            <a:noFill/>
            <a:ln w="9525">
              <a:noFill/>
              <a:miter lim="800000"/>
              <a:headEnd/>
              <a:tailEnd/>
            </a:ln>
          </p:spPr>
        </p:pic>
        <p:pic>
          <p:nvPicPr>
            <p:cNvPr id="30755" name="Picture 107"/>
            <p:cNvPicPr>
              <a:picLocks noChangeAspect="1" noChangeArrowheads="1"/>
            </p:cNvPicPr>
            <p:nvPr/>
          </p:nvPicPr>
          <p:blipFill>
            <a:blip r:embed="rId14"/>
            <a:srcRect/>
            <a:stretch>
              <a:fillRect/>
            </a:stretch>
          </p:blipFill>
          <p:spPr bwMode="auto">
            <a:xfrm>
              <a:off x="993" y="1960"/>
              <a:ext cx="173" cy="243"/>
            </a:xfrm>
            <a:prstGeom prst="rect">
              <a:avLst/>
            </a:prstGeom>
            <a:noFill/>
            <a:ln w="9525">
              <a:noFill/>
              <a:miter lim="800000"/>
              <a:headEnd/>
              <a:tailEnd/>
            </a:ln>
          </p:spPr>
        </p:pic>
        <p:sp>
          <p:nvSpPr>
            <p:cNvPr id="30756"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57" name="Picture 109"/>
            <p:cNvPicPr>
              <a:picLocks noChangeAspect="1" noChangeArrowheads="1"/>
            </p:cNvPicPr>
            <p:nvPr/>
          </p:nvPicPr>
          <p:blipFill>
            <a:blip r:embed="rId14"/>
            <a:srcRect/>
            <a:stretch>
              <a:fillRect/>
            </a:stretch>
          </p:blipFill>
          <p:spPr bwMode="auto">
            <a:xfrm>
              <a:off x="1042" y="2023"/>
              <a:ext cx="173" cy="243"/>
            </a:xfrm>
            <a:prstGeom prst="rect">
              <a:avLst/>
            </a:prstGeom>
            <a:noFill/>
            <a:ln w="9525">
              <a:noFill/>
              <a:miter lim="800000"/>
              <a:headEnd/>
              <a:tailEnd/>
            </a:ln>
          </p:spPr>
        </p:pic>
        <p:sp>
          <p:nvSpPr>
            <p:cNvPr id="30758"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59" name="Picture 111"/>
            <p:cNvPicPr>
              <a:picLocks noChangeAspect="1" noChangeArrowheads="1"/>
            </p:cNvPicPr>
            <p:nvPr/>
          </p:nvPicPr>
          <p:blipFill>
            <a:blip r:embed="rId14"/>
            <a:srcRect/>
            <a:stretch>
              <a:fillRect/>
            </a:stretch>
          </p:blipFill>
          <p:spPr bwMode="auto">
            <a:xfrm>
              <a:off x="1090" y="2100"/>
              <a:ext cx="174" cy="243"/>
            </a:xfrm>
            <a:prstGeom prst="rect">
              <a:avLst/>
            </a:prstGeom>
            <a:noFill/>
            <a:ln w="9525">
              <a:noFill/>
              <a:miter lim="800000"/>
              <a:headEnd/>
              <a:tailEnd/>
            </a:ln>
          </p:spPr>
        </p:pic>
        <p:pic>
          <p:nvPicPr>
            <p:cNvPr id="30760" name="Picture 112"/>
            <p:cNvPicPr>
              <a:picLocks noChangeAspect="1" noChangeArrowheads="1"/>
            </p:cNvPicPr>
            <p:nvPr/>
          </p:nvPicPr>
          <p:blipFill>
            <a:blip r:embed="rId14"/>
            <a:srcRect/>
            <a:stretch>
              <a:fillRect/>
            </a:stretch>
          </p:blipFill>
          <p:spPr bwMode="auto">
            <a:xfrm>
              <a:off x="839" y="1945"/>
              <a:ext cx="173" cy="243"/>
            </a:xfrm>
            <a:prstGeom prst="rect">
              <a:avLst/>
            </a:prstGeom>
            <a:noFill/>
            <a:ln w="9525">
              <a:noFill/>
              <a:miter lim="800000"/>
              <a:headEnd/>
              <a:tailEnd/>
            </a:ln>
          </p:spPr>
        </p:pic>
        <p:sp>
          <p:nvSpPr>
            <p:cNvPr id="30761"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62" name="Picture 114"/>
            <p:cNvPicPr>
              <a:picLocks noChangeAspect="1" noChangeArrowheads="1"/>
            </p:cNvPicPr>
            <p:nvPr/>
          </p:nvPicPr>
          <p:blipFill>
            <a:blip r:embed="rId14"/>
            <a:srcRect/>
            <a:stretch>
              <a:fillRect/>
            </a:stretch>
          </p:blipFill>
          <p:spPr bwMode="auto">
            <a:xfrm>
              <a:off x="888" y="2008"/>
              <a:ext cx="173" cy="243"/>
            </a:xfrm>
            <a:prstGeom prst="rect">
              <a:avLst/>
            </a:prstGeom>
            <a:noFill/>
            <a:ln w="9525">
              <a:noFill/>
              <a:miter lim="800000"/>
              <a:headEnd/>
              <a:tailEnd/>
            </a:ln>
          </p:spPr>
        </p:pic>
        <p:pic>
          <p:nvPicPr>
            <p:cNvPr id="30763" name="Picture 115"/>
            <p:cNvPicPr>
              <a:picLocks noChangeAspect="1" noChangeArrowheads="1"/>
            </p:cNvPicPr>
            <p:nvPr/>
          </p:nvPicPr>
          <p:blipFill>
            <a:blip r:embed="rId15"/>
            <a:srcRect/>
            <a:stretch>
              <a:fillRect/>
            </a:stretch>
          </p:blipFill>
          <p:spPr bwMode="auto">
            <a:xfrm>
              <a:off x="936" y="2070"/>
              <a:ext cx="174" cy="244"/>
            </a:xfrm>
            <a:prstGeom prst="rect">
              <a:avLst/>
            </a:prstGeom>
            <a:noFill/>
            <a:ln w="9525">
              <a:noFill/>
              <a:miter lim="800000"/>
              <a:headEnd/>
              <a:tailEnd/>
            </a:ln>
          </p:spPr>
        </p:pic>
        <p:pic>
          <p:nvPicPr>
            <p:cNvPr id="30764" name="Picture 116"/>
            <p:cNvPicPr>
              <a:picLocks noChangeAspect="1" noChangeArrowheads="1"/>
            </p:cNvPicPr>
            <p:nvPr/>
          </p:nvPicPr>
          <p:blipFill>
            <a:blip r:embed="rId14"/>
            <a:srcRect/>
            <a:stretch>
              <a:fillRect/>
            </a:stretch>
          </p:blipFill>
          <p:spPr bwMode="auto">
            <a:xfrm>
              <a:off x="985" y="2133"/>
              <a:ext cx="173" cy="243"/>
            </a:xfrm>
            <a:prstGeom prst="rect">
              <a:avLst/>
            </a:prstGeom>
            <a:noFill/>
            <a:ln w="9525">
              <a:noFill/>
              <a:miter lim="800000"/>
              <a:headEnd/>
              <a:tailEnd/>
            </a:ln>
          </p:spPr>
        </p:pic>
        <p:pic>
          <p:nvPicPr>
            <p:cNvPr id="30765" name="Picture 117"/>
            <p:cNvPicPr>
              <a:picLocks noChangeAspect="1" noChangeArrowheads="1"/>
            </p:cNvPicPr>
            <p:nvPr/>
          </p:nvPicPr>
          <p:blipFill>
            <a:blip r:embed="rId14"/>
            <a:srcRect/>
            <a:stretch>
              <a:fillRect/>
            </a:stretch>
          </p:blipFill>
          <p:spPr bwMode="auto">
            <a:xfrm>
              <a:off x="1455" y="2008"/>
              <a:ext cx="173" cy="243"/>
            </a:xfrm>
            <a:prstGeom prst="rect">
              <a:avLst/>
            </a:prstGeom>
            <a:noFill/>
            <a:ln w="9525">
              <a:noFill/>
              <a:miter lim="800000"/>
              <a:headEnd/>
              <a:tailEnd/>
            </a:ln>
          </p:spPr>
        </p:pic>
        <p:sp>
          <p:nvSpPr>
            <p:cNvPr id="30766"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67"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68"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69" name="Picture 121"/>
            <p:cNvPicPr>
              <a:picLocks noChangeAspect="1" noChangeArrowheads="1"/>
            </p:cNvPicPr>
            <p:nvPr/>
          </p:nvPicPr>
          <p:blipFill>
            <a:blip r:embed="rId14"/>
            <a:srcRect/>
            <a:stretch>
              <a:fillRect/>
            </a:stretch>
          </p:blipFill>
          <p:spPr bwMode="auto">
            <a:xfrm>
              <a:off x="1350" y="2055"/>
              <a:ext cx="173" cy="243"/>
            </a:xfrm>
            <a:prstGeom prst="rect">
              <a:avLst/>
            </a:prstGeom>
            <a:noFill/>
            <a:ln w="9525">
              <a:noFill/>
              <a:miter lim="800000"/>
              <a:headEnd/>
              <a:tailEnd/>
            </a:ln>
          </p:spPr>
        </p:pic>
        <p:pic>
          <p:nvPicPr>
            <p:cNvPr id="30770" name="Picture 122"/>
            <p:cNvPicPr>
              <a:picLocks noChangeAspect="1" noChangeArrowheads="1"/>
            </p:cNvPicPr>
            <p:nvPr/>
          </p:nvPicPr>
          <p:blipFill>
            <a:blip r:embed="rId14"/>
            <a:srcRect/>
            <a:stretch>
              <a:fillRect/>
            </a:stretch>
          </p:blipFill>
          <p:spPr bwMode="auto">
            <a:xfrm>
              <a:off x="1244" y="2102"/>
              <a:ext cx="174" cy="243"/>
            </a:xfrm>
            <a:prstGeom prst="rect">
              <a:avLst/>
            </a:prstGeom>
            <a:noFill/>
            <a:ln w="9525">
              <a:noFill/>
              <a:miter lim="800000"/>
              <a:headEnd/>
              <a:tailEnd/>
            </a:ln>
          </p:spPr>
        </p:pic>
        <p:pic>
          <p:nvPicPr>
            <p:cNvPr id="30771" name="Picture 123"/>
            <p:cNvPicPr>
              <a:picLocks noChangeAspect="1" noChangeArrowheads="1"/>
            </p:cNvPicPr>
            <p:nvPr/>
          </p:nvPicPr>
          <p:blipFill>
            <a:blip r:embed="rId14"/>
            <a:srcRect/>
            <a:stretch>
              <a:fillRect/>
            </a:stretch>
          </p:blipFill>
          <p:spPr bwMode="auto">
            <a:xfrm>
              <a:off x="1139" y="2149"/>
              <a:ext cx="173" cy="243"/>
            </a:xfrm>
            <a:prstGeom prst="rect">
              <a:avLst/>
            </a:prstGeom>
            <a:noFill/>
            <a:ln w="9525">
              <a:noFill/>
              <a:miter lim="800000"/>
              <a:headEnd/>
              <a:tailEnd/>
            </a:ln>
          </p:spPr>
        </p:pic>
        <p:sp>
          <p:nvSpPr>
            <p:cNvPr id="30772"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3"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4"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5"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6"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7"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8"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79"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0"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1"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2"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3"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4"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5"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6"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7"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sp>
          <p:nvSpPr>
            <p:cNvPr id="30788"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kumimoji="0" lang="es-ES" sz="700" smtClean="0">
                  <a:effectLst/>
                  <a:latin typeface="+mj-lt"/>
                  <a:cs typeface="Arial" pitchFamily="34" charset="0"/>
                </a:rPr>
                <a:t>VM</a:t>
              </a:r>
              <a:endParaRPr kumimoji="0" lang="es-ES" sz="700">
                <a:effectLst/>
                <a:latin typeface="+mj-lt"/>
                <a:cs typeface="Arial" pitchFamily="34" charset="0"/>
              </a:endParaRPr>
            </a:p>
          </p:txBody>
        </p:sp>
        <p:pic>
          <p:nvPicPr>
            <p:cNvPr id="30789" name="Picture 141"/>
            <p:cNvPicPr>
              <a:picLocks noChangeAspect="1" noChangeArrowheads="1"/>
            </p:cNvPicPr>
            <p:nvPr/>
          </p:nvPicPr>
          <p:blipFill>
            <a:blip r:embed="rId16">
              <a:lum bright="36000"/>
            </a:blip>
            <a:srcRect/>
            <a:stretch>
              <a:fillRect/>
            </a:stretch>
          </p:blipFill>
          <p:spPr bwMode="auto">
            <a:xfrm>
              <a:off x="563" y="1969"/>
              <a:ext cx="382" cy="277"/>
            </a:xfrm>
            <a:prstGeom prst="rect">
              <a:avLst/>
            </a:prstGeom>
            <a:noFill/>
            <a:ln w="9525">
              <a:noFill/>
              <a:miter lim="800000"/>
              <a:headEnd/>
              <a:tailEnd/>
            </a:ln>
          </p:spPr>
        </p:pic>
        <p:pic>
          <p:nvPicPr>
            <p:cNvPr id="30790" name="Picture 142"/>
            <p:cNvPicPr>
              <a:picLocks noChangeAspect="1" noChangeArrowheads="1"/>
            </p:cNvPicPr>
            <p:nvPr/>
          </p:nvPicPr>
          <p:blipFill>
            <a:blip r:embed="rId17"/>
            <a:srcRect/>
            <a:stretch>
              <a:fillRect/>
            </a:stretch>
          </p:blipFill>
          <p:spPr bwMode="auto">
            <a:xfrm>
              <a:off x="312" y="1861"/>
              <a:ext cx="435" cy="508"/>
            </a:xfrm>
            <a:prstGeom prst="rect">
              <a:avLst/>
            </a:prstGeom>
            <a:noFill/>
            <a:ln w="9525">
              <a:noFill/>
              <a:miter lim="800000"/>
              <a:headEnd/>
              <a:tailEnd/>
            </a:ln>
          </p:spPr>
        </p:pic>
        <p:pic>
          <p:nvPicPr>
            <p:cNvPr id="30791" name="Picture 143"/>
            <p:cNvPicPr>
              <a:picLocks noChangeAspect="1" noChangeArrowheads="1"/>
            </p:cNvPicPr>
            <p:nvPr/>
          </p:nvPicPr>
          <p:blipFill>
            <a:blip r:embed="rId18"/>
            <a:srcRect/>
            <a:stretch>
              <a:fillRect/>
            </a:stretch>
          </p:blipFill>
          <p:spPr bwMode="auto">
            <a:xfrm>
              <a:off x="76" y="1804"/>
              <a:ext cx="332" cy="445"/>
            </a:xfrm>
            <a:prstGeom prst="rect">
              <a:avLst/>
            </a:prstGeom>
            <a:noFill/>
            <a:ln w="9525">
              <a:noFill/>
              <a:miter lim="800000"/>
              <a:headEnd/>
              <a:tailEnd/>
            </a:ln>
          </p:spPr>
        </p:pic>
      </p:grpSp>
      <p:grpSp>
        <p:nvGrpSpPr>
          <p:cNvPr id="8" name="Group 144"/>
          <p:cNvGrpSpPr>
            <a:grpSpLocks/>
          </p:cNvGrpSpPr>
          <p:nvPr/>
        </p:nvGrpSpPr>
        <p:grpSpPr bwMode="auto">
          <a:xfrm>
            <a:off x="6954861" y="5929330"/>
            <a:ext cx="903287" cy="560509"/>
            <a:chOff x="3505" y="107"/>
            <a:chExt cx="1659" cy="1155"/>
          </a:xfrm>
          <a:effectLst>
            <a:outerShdw blurRad="50800" dist="38100" dir="5400000" algn="t" rotWithShape="0">
              <a:prstClr val="black">
                <a:alpha val="40000"/>
              </a:prstClr>
            </a:outerShdw>
          </a:effectLst>
        </p:grpSpPr>
        <p:pic>
          <p:nvPicPr>
            <p:cNvPr id="30731" name="Picture 145"/>
            <p:cNvPicPr>
              <a:picLocks noChangeAspect="1" noChangeArrowheads="1"/>
            </p:cNvPicPr>
            <p:nvPr/>
          </p:nvPicPr>
          <p:blipFill>
            <a:blip r:embed="rId19"/>
            <a:srcRect/>
            <a:stretch>
              <a:fillRect/>
            </a:stretch>
          </p:blipFill>
          <p:spPr bwMode="auto">
            <a:xfrm>
              <a:off x="3505" y="343"/>
              <a:ext cx="1659" cy="919"/>
            </a:xfrm>
            <a:prstGeom prst="rect">
              <a:avLst/>
            </a:prstGeom>
            <a:noFill/>
            <a:ln w="9525">
              <a:noFill/>
              <a:miter lim="800000"/>
              <a:headEnd/>
              <a:tailEnd/>
            </a:ln>
          </p:spPr>
        </p:pic>
        <p:pic>
          <p:nvPicPr>
            <p:cNvPr id="30732" name="Picture 146"/>
            <p:cNvPicPr>
              <a:picLocks noChangeAspect="1" noChangeArrowheads="1"/>
            </p:cNvPicPr>
            <p:nvPr/>
          </p:nvPicPr>
          <p:blipFill>
            <a:blip r:embed="rId20"/>
            <a:srcRect/>
            <a:stretch>
              <a:fillRect/>
            </a:stretch>
          </p:blipFill>
          <p:spPr bwMode="auto">
            <a:xfrm>
              <a:off x="4683" y="312"/>
              <a:ext cx="339" cy="518"/>
            </a:xfrm>
            <a:prstGeom prst="rect">
              <a:avLst/>
            </a:prstGeom>
            <a:noFill/>
            <a:ln w="9525">
              <a:noFill/>
              <a:miter lim="800000"/>
              <a:headEnd/>
              <a:tailEnd/>
            </a:ln>
          </p:spPr>
        </p:pic>
        <p:pic>
          <p:nvPicPr>
            <p:cNvPr id="30733" name="Picture 147"/>
            <p:cNvPicPr>
              <a:picLocks noChangeAspect="1" noChangeArrowheads="1"/>
            </p:cNvPicPr>
            <p:nvPr/>
          </p:nvPicPr>
          <p:blipFill>
            <a:blip r:embed="rId21"/>
            <a:srcRect/>
            <a:stretch>
              <a:fillRect/>
            </a:stretch>
          </p:blipFill>
          <p:spPr bwMode="auto">
            <a:xfrm>
              <a:off x="3886" y="107"/>
              <a:ext cx="346" cy="509"/>
            </a:xfrm>
            <a:prstGeom prst="rect">
              <a:avLst/>
            </a:prstGeom>
            <a:noFill/>
            <a:ln w="9525">
              <a:noFill/>
              <a:miter lim="800000"/>
              <a:headEnd/>
              <a:tailEnd/>
            </a:ln>
          </p:spPr>
        </p:pic>
        <p:pic>
          <p:nvPicPr>
            <p:cNvPr id="30734" name="Picture 148"/>
            <p:cNvPicPr>
              <a:picLocks noChangeAspect="1" noChangeArrowheads="1"/>
            </p:cNvPicPr>
            <p:nvPr/>
          </p:nvPicPr>
          <p:blipFill>
            <a:blip r:embed="rId22"/>
            <a:srcRect/>
            <a:stretch>
              <a:fillRect/>
            </a:stretch>
          </p:blipFill>
          <p:spPr bwMode="auto">
            <a:xfrm>
              <a:off x="4282" y="140"/>
              <a:ext cx="352" cy="518"/>
            </a:xfrm>
            <a:prstGeom prst="rect">
              <a:avLst/>
            </a:prstGeom>
            <a:noFill/>
            <a:ln w="9525">
              <a:noFill/>
              <a:miter lim="800000"/>
              <a:headEnd/>
              <a:tailEnd/>
            </a:ln>
          </p:spPr>
        </p:pic>
        <p:pic>
          <p:nvPicPr>
            <p:cNvPr id="30735" name="Picture 149"/>
            <p:cNvPicPr>
              <a:picLocks noChangeAspect="1" noChangeArrowheads="1"/>
            </p:cNvPicPr>
            <p:nvPr/>
          </p:nvPicPr>
          <p:blipFill>
            <a:blip r:embed="rId23"/>
            <a:srcRect/>
            <a:stretch>
              <a:fillRect/>
            </a:stretch>
          </p:blipFill>
          <p:spPr bwMode="auto">
            <a:xfrm>
              <a:off x="3937" y="593"/>
              <a:ext cx="361" cy="550"/>
            </a:xfrm>
            <a:prstGeom prst="rect">
              <a:avLst/>
            </a:prstGeom>
            <a:noFill/>
            <a:ln w="9525">
              <a:noFill/>
              <a:miter lim="800000"/>
              <a:headEnd/>
              <a:tailEnd/>
            </a:ln>
          </p:spPr>
        </p:pic>
        <p:pic>
          <p:nvPicPr>
            <p:cNvPr id="30736" name="Picture 150"/>
            <p:cNvPicPr>
              <a:picLocks noChangeAspect="1" noChangeArrowheads="1"/>
            </p:cNvPicPr>
            <p:nvPr/>
          </p:nvPicPr>
          <p:blipFill>
            <a:blip r:embed="rId24"/>
            <a:srcRect/>
            <a:stretch>
              <a:fillRect/>
            </a:stretch>
          </p:blipFill>
          <p:spPr bwMode="auto">
            <a:xfrm>
              <a:off x="4418" y="587"/>
              <a:ext cx="348" cy="518"/>
            </a:xfrm>
            <a:prstGeom prst="rect">
              <a:avLst/>
            </a:prstGeom>
            <a:noFill/>
            <a:ln w="9525">
              <a:noFill/>
              <a:miter lim="800000"/>
              <a:headEnd/>
              <a:tailEnd/>
            </a:ln>
          </p:spPr>
        </p:pic>
        <p:pic>
          <p:nvPicPr>
            <p:cNvPr id="30737" name="Picture 151"/>
            <p:cNvPicPr>
              <a:picLocks noChangeAspect="1" noChangeArrowheads="1"/>
            </p:cNvPicPr>
            <p:nvPr/>
          </p:nvPicPr>
          <p:blipFill>
            <a:blip r:embed="rId25"/>
            <a:srcRect/>
            <a:stretch>
              <a:fillRect/>
            </a:stretch>
          </p:blipFill>
          <p:spPr bwMode="auto">
            <a:xfrm>
              <a:off x="3590" y="398"/>
              <a:ext cx="330" cy="518"/>
            </a:xfrm>
            <a:prstGeom prst="rect">
              <a:avLst/>
            </a:prstGeom>
            <a:noFill/>
            <a:ln w="9525">
              <a:noFill/>
              <a:miter lim="800000"/>
              <a:headEnd/>
              <a:tailEnd/>
            </a:ln>
          </p:spPr>
        </p:pic>
        <p:pic>
          <p:nvPicPr>
            <p:cNvPr id="64" name="Picture 152"/>
            <p:cNvPicPr>
              <a:picLocks noChangeAspect="1" noChangeArrowheads="1"/>
            </p:cNvPicPr>
            <p:nvPr/>
          </p:nvPicPr>
          <p:blipFill>
            <a:blip r:embed="rId26"/>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pic>
        <p:nvPicPr>
          <p:cNvPr id="87041" name="Picture 1" descr="C:\Edwin\Microsoft\Screenshots\RTM\Interfaces\Virtual Machines Interface.bmp"/>
          <p:cNvPicPr>
            <a:picLocks noChangeAspect="1" noChangeArrowheads="1"/>
          </p:cNvPicPr>
          <p:nvPr/>
        </p:nvPicPr>
        <p:blipFill>
          <a:blip r:embed="rId27"/>
          <a:stretch>
            <a:fillRect/>
          </a:stretch>
        </p:blipFill>
        <p:spPr bwMode="auto">
          <a:xfrm>
            <a:off x="5656881" y="2358263"/>
            <a:ext cx="3363294" cy="2522470"/>
          </a:xfrm>
          <a:prstGeom prst="rect">
            <a:avLst/>
          </a:prstGeom>
          <a:noFill/>
          <a:effectLst>
            <a:outerShdw blurRad="50800" dist="38100" dir="8100000" algn="tr" rotWithShape="0">
              <a:prstClr val="black">
                <a:alpha val="40000"/>
              </a:prstClr>
            </a:outerShdw>
            <a:reflection blurRad="6350" stA="52000" endA="300" endPos="35000" dir="5400000" sy="-100000" algn="bl" rotWithShape="0"/>
          </a:effectLst>
          <a:scene3d>
            <a:camera prst="perspectiveLeft" fov="4800000"/>
            <a:lightRig rig="threePt" dir="t"/>
          </a:scene3d>
        </p:spPr>
      </p:pic>
      <p:sp>
        <p:nvSpPr>
          <p:cNvPr id="92" name="Content Placeholder 91"/>
          <p:cNvSpPr>
            <a:spLocks noGrp="1"/>
          </p:cNvSpPr>
          <p:nvPr>
            <p:ph idx="1"/>
          </p:nvPr>
        </p:nvSpPr>
        <p:spPr>
          <a:xfrm>
            <a:off x="285720" y="2030958"/>
            <a:ext cx="5486400" cy="4684190"/>
          </a:xfrm>
        </p:spPr>
        <p:txBody>
          <a:bodyPr/>
          <a:lstStyle/>
          <a:p>
            <a:pPr marL="236538" indent="-236538"/>
            <a:r>
              <a:rPr lang="es-ES" sz="1400" b="1" dirty="0" smtClean="0">
                <a:latin typeface="Arial" pitchFamily="34" charset="0"/>
                <a:cs typeface="Arial" pitchFamily="34" charset="0"/>
              </a:rPr>
              <a:t>Maximiza los recursos</a:t>
            </a:r>
          </a:p>
          <a:p>
            <a:pPr marL="398463" lvl="1" indent="-161925"/>
            <a:r>
              <a:rPr lang="es-ES" sz="1200" dirty="0" smtClean="0">
                <a:latin typeface="Arial" pitchFamily="34" charset="0"/>
                <a:cs typeface="Arial" pitchFamily="34" charset="0"/>
              </a:rPr>
              <a:t>Despliegue y gestión centralizados de las máquinas virtuales para </a:t>
            </a:r>
            <a:r>
              <a:rPr lang="es-ES" sz="1200" dirty="0" err="1" smtClean="0">
                <a:latin typeface="Arial" pitchFamily="34" charset="0"/>
                <a:cs typeface="Arial" pitchFamily="34" charset="0"/>
              </a:rPr>
              <a:t>Hyper</a:t>
            </a:r>
            <a:r>
              <a:rPr lang="es-ES" sz="1200" dirty="0" smtClean="0">
                <a:latin typeface="Arial" pitchFamily="34" charset="0"/>
                <a:cs typeface="Arial" pitchFamily="34" charset="0"/>
              </a:rPr>
              <a:t>-V, Virtual Server, y </a:t>
            </a:r>
            <a:r>
              <a:rPr lang="es-ES" sz="1200" dirty="0" err="1" smtClean="0">
                <a:latin typeface="Arial" pitchFamily="34" charset="0"/>
                <a:cs typeface="Arial" pitchFamily="34" charset="0"/>
              </a:rPr>
              <a:t>VMware</a:t>
            </a:r>
            <a:r>
              <a:rPr lang="es-ES" sz="1200" dirty="0" smtClean="0">
                <a:latin typeface="Arial" pitchFamily="34" charset="0"/>
                <a:cs typeface="Arial" pitchFamily="34" charset="0"/>
              </a:rPr>
              <a:t> ESX servidores</a:t>
            </a:r>
          </a:p>
          <a:p>
            <a:pPr marL="398463" lvl="1" indent="-161925"/>
            <a:r>
              <a:rPr lang="es-ES" sz="1200" dirty="0" smtClean="0">
                <a:latin typeface="Arial" pitchFamily="34" charset="0"/>
                <a:cs typeface="Arial" pitchFamily="34" charset="0"/>
              </a:rPr>
              <a:t>Colocación inteligente de Máquinas Virtuales</a:t>
            </a:r>
          </a:p>
          <a:p>
            <a:pPr marL="398463" lvl="1" indent="-161925"/>
            <a:r>
              <a:rPr lang="es-ES" sz="1200" dirty="0" smtClean="0">
                <a:latin typeface="Arial" pitchFamily="34" charset="0"/>
                <a:cs typeface="Arial" pitchFamily="34" charset="0"/>
              </a:rPr>
              <a:t>Conversión P2V y V2V rápida y fiable</a:t>
            </a:r>
          </a:p>
          <a:p>
            <a:pPr marL="398463" lvl="1" indent="-161925"/>
            <a:r>
              <a:rPr lang="es-ES" sz="1200" dirty="0" smtClean="0">
                <a:latin typeface="Arial" pitchFamily="34" charset="0"/>
                <a:cs typeface="Arial" pitchFamily="34" charset="0"/>
              </a:rPr>
              <a:t>Monitorización completa a nivel de aplicación y servicio con </a:t>
            </a:r>
            <a:r>
              <a:rPr lang="es-ES" sz="1200" dirty="0" err="1" smtClean="0">
                <a:latin typeface="Arial" pitchFamily="34" charset="0"/>
                <a:cs typeface="Arial" pitchFamily="34" charset="0"/>
              </a:rPr>
              <a:t>Operations</a:t>
            </a:r>
            <a:r>
              <a:rPr lang="es-ES" sz="1200" dirty="0" smtClean="0">
                <a:latin typeface="Arial" pitchFamily="34" charset="0"/>
                <a:cs typeface="Arial" pitchFamily="34" charset="0"/>
              </a:rPr>
              <a:t> Manager</a:t>
            </a:r>
          </a:p>
          <a:p>
            <a:pPr marL="398463" lvl="1" indent="-161925"/>
            <a:r>
              <a:rPr lang="es-ES" sz="1200" dirty="0" err="1" smtClean="0">
                <a:latin typeface="Arial" pitchFamily="34" charset="0"/>
                <a:cs typeface="Arial" pitchFamily="34" charset="0"/>
              </a:rPr>
              <a:t>Integrated</a:t>
            </a:r>
            <a:r>
              <a:rPr lang="es-ES" sz="1200" dirty="0" smtClean="0">
                <a:latin typeface="Arial" pitchFamily="34" charset="0"/>
                <a:cs typeface="Arial" pitchFamily="34" charset="0"/>
              </a:rPr>
              <a:t> Performance and </a:t>
            </a:r>
            <a:r>
              <a:rPr lang="es-ES" sz="1200" dirty="0" err="1" smtClean="0">
                <a:latin typeface="Arial" pitchFamily="34" charset="0"/>
                <a:cs typeface="Arial" pitchFamily="34" charset="0"/>
              </a:rPr>
              <a:t>Resource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Optmization</a:t>
            </a:r>
            <a:r>
              <a:rPr lang="es-ES" sz="1200" dirty="0" smtClean="0">
                <a:latin typeface="Arial" pitchFamily="34" charset="0"/>
                <a:cs typeface="Arial" pitchFamily="34" charset="0"/>
              </a:rPr>
              <a:t> (PRO) para Máquinas Virtuales</a:t>
            </a:r>
          </a:p>
          <a:p>
            <a:pPr marL="236538" indent="-236538"/>
            <a:r>
              <a:rPr lang="es-ES" sz="1400" b="1" dirty="0" smtClean="0">
                <a:latin typeface="Arial" pitchFamily="34" charset="0"/>
                <a:cs typeface="Arial" pitchFamily="34" charset="0"/>
              </a:rPr>
              <a:t>Incrementa la agilidad</a:t>
            </a:r>
          </a:p>
          <a:p>
            <a:pPr marL="398463" lvl="1" indent="-161925"/>
            <a:r>
              <a:rPr lang="es-ES" sz="1200" dirty="0" smtClean="0">
                <a:latin typeface="Arial" pitchFamily="34" charset="0"/>
                <a:cs typeface="Arial" pitchFamily="34" charset="0"/>
              </a:rPr>
              <a:t>Aprovisionamiento rápido de nuevas máquinas virtuales a través de plantillas.</a:t>
            </a:r>
          </a:p>
          <a:p>
            <a:pPr marL="398463" lvl="1" indent="-161925"/>
            <a:r>
              <a:rPr lang="es-ES" sz="1200" dirty="0" smtClean="0">
                <a:latin typeface="Arial" pitchFamily="34" charset="0"/>
                <a:cs typeface="Arial" pitchFamily="34" charset="0"/>
              </a:rPr>
              <a:t>Librería centralizada de componentes de la infraestructura</a:t>
            </a:r>
          </a:p>
          <a:p>
            <a:pPr marL="398463" lvl="1" indent="-161925"/>
            <a:r>
              <a:rPr lang="es-ES" sz="1200" dirty="0" smtClean="0">
                <a:latin typeface="Arial" pitchFamily="34" charset="0"/>
                <a:cs typeface="Arial" pitchFamily="34" charset="0"/>
              </a:rPr>
              <a:t>Aprovechamiento y extensión de la infraestructura de clústeres y almacenamiento existentes</a:t>
            </a:r>
          </a:p>
          <a:p>
            <a:pPr marL="398463" lvl="1" indent="-161925"/>
            <a:r>
              <a:rPr lang="es-ES" sz="1200" dirty="0" smtClean="0">
                <a:latin typeface="Arial" pitchFamily="34" charset="0"/>
                <a:cs typeface="Arial" pitchFamily="34" charset="0"/>
              </a:rPr>
              <a:t>Permite delegar la gestión y el acceso a máquinas virtuales</a:t>
            </a:r>
          </a:p>
          <a:p>
            <a:pPr marL="236538" indent="-236538"/>
            <a:r>
              <a:rPr lang="es-ES" sz="1400" b="1" dirty="0" smtClean="0">
                <a:latin typeface="Arial" pitchFamily="34" charset="0"/>
                <a:cs typeface="Arial" pitchFamily="34" charset="0"/>
              </a:rPr>
              <a:t>Aprovechamiento del conocimiento</a:t>
            </a:r>
          </a:p>
          <a:p>
            <a:pPr marL="398463" lvl="1" indent="-161925"/>
            <a:r>
              <a:rPr lang="es-ES" sz="1200" dirty="0" smtClean="0">
                <a:latin typeface="Arial" pitchFamily="34" charset="0"/>
                <a:cs typeface="Arial" pitchFamily="34" charset="0"/>
              </a:rPr>
              <a:t>Interfaz familiar, fundamentos comunes</a:t>
            </a:r>
          </a:p>
          <a:p>
            <a:pPr marL="398463" lvl="1" indent="-161925"/>
            <a:r>
              <a:rPr lang="es-ES" sz="1200" dirty="0" smtClean="0">
                <a:latin typeface="Arial" pitchFamily="34" charset="0"/>
                <a:cs typeface="Arial" pitchFamily="34" charset="0"/>
              </a:rPr>
              <a:t>Se monitoriza el entorno físico y virtual desde una misma consola</a:t>
            </a:r>
          </a:p>
          <a:p>
            <a:pPr marL="398463" lvl="1" indent="-161925"/>
            <a:r>
              <a:rPr lang="es-ES" sz="1200" dirty="0" smtClean="0">
                <a:latin typeface="Arial" pitchFamily="34" charset="0"/>
                <a:cs typeface="Arial" pitchFamily="34" charset="0"/>
              </a:rPr>
              <a:t>Totalmente </a:t>
            </a:r>
            <a:r>
              <a:rPr lang="es-ES" sz="1200" dirty="0" err="1" smtClean="0">
                <a:latin typeface="Arial" pitchFamily="34" charset="0"/>
                <a:cs typeface="Arial" pitchFamily="34" charset="0"/>
              </a:rPr>
              <a:t>scriptable</a:t>
            </a:r>
            <a:r>
              <a:rPr lang="es-ES" sz="1200" dirty="0" smtClean="0">
                <a:latin typeface="Arial" pitchFamily="34" charset="0"/>
                <a:cs typeface="Arial" pitchFamily="34" charset="0"/>
              </a:rPr>
              <a:t> con </a:t>
            </a:r>
            <a:r>
              <a:rPr lang="es-ES" sz="1200" dirty="0" err="1" smtClean="0">
                <a:latin typeface="Arial" pitchFamily="34" charset="0"/>
                <a:cs typeface="Arial" pitchFamily="34" charset="0"/>
              </a:rPr>
              <a:t>PowerShell</a:t>
            </a:r>
            <a:r>
              <a:rPr lang="es-ES" sz="1200" dirty="0" smtClean="0">
                <a:latin typeface="Arial" pitchFamily="34" charset="0"/>
                <a:cs typeface="Arial" pitchFamily="34" charset="0"/>
              </a:rPr>
              <a:t> </a:t>
            </a:r>
          </a:p>
          <a:p>
            <a:endParaRPr lang="es-ES" sz="12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descr="C:\Edwin\Microsoft\Screenshots\RTM\Interfaces\Virtual Machines Interface.bmp"/>
          <p:cNvPicPr>
            <a:picLocks noChangeAspect="1" noChangeArrowheads="1"/>
          </p:cNvPicPr>
          <p:nvPr/>
        </p:nvPicPr>
        <p:blipFill>
          <a:blip r:embed="rId3"/>
          <a:stretch>
            <a:fillRect/>
          </a:stretch>
        </p:blipFill>
        <p:spPr bwMode="auto">
          <a:xfrm>
            <a:off x="971549" y="1071546"/>
            <a:ext cx="7112001" cy="5334000"/>
          </a:xfrm>
          <a:prstGeom prst="rect">
            <a:avLst/>
          </a:prstGeom>
          <a:noFill/>
        </p:spPr>
      </p:pic>
      <p:sp>
        <p:nvSpPr>
          <p:cNvPr id="14338" name="Rectangle 2"/>
          <p:cNvSpPr>
            <a:spLocks noGrp="1" noChangeArrowheads="1"/>
          </p:cNvSpPr>
          <p:nvPr>
            <p:ph type="title"/>
          </p:nvPr>
        </p:nvSpPr>
        <p:spPr>
          <a:xfrm>
            <a:off x="238125" y="227013"/>
            <a:ext cx="8667750" cy="997196"/>
          </a:xfrm>
        </p:spPr>
        <p:txBody>
          <a:bodyPr/>
          <a:lstStyle/>
          <a:p>
            <a:r>
              <a:rPr lang="en-US" sz="3600" dirty="0" smtClean="0"/>
              <a:t>System Center Virtual Machine Manager 2008</a:t>
            </a:r>
          </a:p>
        </p:txBody>
      </p:sp>
      <p:sp>
        <p:nvSpPr>
          <p:cNvPr id="5" name="Rounded Rectangular Callout 4"/>
          <p:cNvSpPr/>
          <p:nvPr/>
        </p:nvSpPr>
        <p:spPr bwMode="auto">
          <a:xfrm rot="10800000" flipV="1">
            <a:off x="7937500" y="4685967"/>
            <a:ext cx="1206500" cy="508000"/>
          </a:xfrm>
          <a:prstGeom prst="wedgeRoundRectCallout">
            <a:avLst>
              <a:gd name="adj1" fmla="val 172570"/>
              <a:gd name="adj2" fmla="val -8107"/>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91436" tIns="45718" rIns="91436" bIns="45718" anchor="ctr"/>
          <a:lstStyle/>
          <a:p>
            <a:pPr algn="ctr" defTabSz="914099" eaLnBrk="0" hangingPunct="0">
              <a:defRPr/>
            </a:pP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Thumbnails</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ounded Rectangular Callout 6"/>
          <p:cNvSpPr/>
          <p:nvPr/>
        </p:nvSpPr>
        <p:spPr bwMode="auto">
          <a:xfrm rot="10800000" flipV="1">
            <a:off x="-1" y="1652572"/>
            <a:ext cx="910167" cy="651087"/>
          </a:xfrm>
          <a:prstGeom prst="wedgeRoundRectCallout">
            <a:avLst>
              <a:gd name="adj1" fmla="val -90219"/>
              <a:gd name="adj2" fmla="val 43727"/>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91436" tIns="45718" rIns="91436" bIns="45718" anchor="ctr"/>
          <a:lstStyle/>
          <a:p>
            <a:pPr algn="ctr" defTabSz="914099" eaLnBrk="0" hangingPunct="0">
              <a:defRPr/>
            </a:pP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VMware</a:t>
            </a:r>
            <a:b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Cluster</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ounded Rectangular Callout 7"/>
          <p:cNvSpPr/>
          <p:nvPr/>
        </p:nvSpPr>
        <p:spPr bwMode="auto">
          <a:xfrm rot="10800000" flipV="1">
            <a:off x="0" y="5971842"/>
            <a:ext cx="1595399" cy="508000"/>
          </a:xfrm>
          <a:prstGeom prst="wedgeRoundRectCallout">
            <a:avLst>
              <a:gd name="adj1" fmla="val -48496"/>
              <a:gd name="adj2" fmla="val -176024"/>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square" lIns="91436" tIns="45718" rIns="91436" bIns="45718" anchor="ctr"/>
          <a:lstStyle/>
          <a:p>
            <a:pPr algn="ctr" defTabSz="914099" eaLnBrk="0" hangingPunct="0">
              <a:defRPr/>
            </a:pP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Selección</a:t>
            </a: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de la </a:t>
            </a: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Gestión</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Rounded Rectangular Callout 8"/>
          <p:cNvSpPr/>
          <p:nvPr/>
        </p:nvSpPr>
        <p:spPr bwMode="auto">
          <a:xfrm rot="10800000" flipV="1">
            <a:off x="0" y="4406567"/>
            <a:ext cx="899583" cy="624417"/>
          </a:xfrm>
          <a:prstGeom prst="wedgeRoundRectCallout">
            <a:avLst>
              <a:gd name="adj1" fmla="val -80851"/>
              <a:gd name="adj2" fmla="val -60573"/>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91436" tIns="45718" rIns="91436" bIns="45718" anchor="ctr"/>
          <a:lstStyle/>
          <a:p>
            <a:pPr algn="ctr" defTabSz="914099" eaLnBrk="0" hangingPunct="0">
              <a:defRPr/>
            </a:pP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Filtros</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Rounded Rectangular Callout 10"/>
          <p:cNvSpPr/>
          <p:nvPr/>
        </p:nvSpPr>
        <p:spPr bwMode="auto">
          <a:xfrm rot="10800000" flipV="1">
            <a:off x="7786710" y="3140407"/>
            <a:ext cx="1357290" cy="814917"/>
          </a:xfrm>
          <a:prstGeom prst="wedgeRoundRectCallout">
            <a:avLst>
              <a:gd name="adj1" fmla="val 66610"/>
              <a:gd name="adj2" fmla="val 78787"/>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square" lIns="91436" tIns="45718" rIns="91436" bIns="45718" anchor="ctr"/>
          <a:lstStyle/>
          <a:p>
            <a:pPr algn="ctr" defTabSz="914099" eaLnBrk="0" hangingPunct="0">
              <a:defRPr/>
            </a:pP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Acciones</a:t>
            </a: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a:t>
            </a: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Contextuales</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Rounded Rectangular Callout 9"/>
          <p:cNvSpPr/>
          <p:nvPr/>
        </p:nvSpPr>
        <p:spPr bwMode="auto">
          <a:xfrm rot="10800000" flipV="1">
            <a:off x="7937500" y="5790867"/>
            <a:ext cx="1206500" cy="508000"/>
          </a:xfrm>
          <a:prstGeom prst="wedgeRoundRectCallout">
            <a:avLst>
              <a:gd name="adj1" fmla="val 418886"/>
              <a:gd name="adj2" fmla="val -188107"/>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square" lIns="91436" tIns="45718" rIns="91436" bIns="45718" anchor="ctr"/>
          <a:lstStyle/>
          <a:p>
            <a:pPr algn="ctr" defTabSz="914099" eaLnBrk="0" hangingPunct="0">
              <a:defRPr/>
            </a:pP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Información</a:t>
            </a: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de la VM</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ounded Rectangular Callout 11"/>
          <p:cNvSpPr/>
          <p:nvPr/>
        </p:nvSpPr>
        <p:spPr bwMode="auto">
          <a:xfrm rot="10800000" flipV="1">
            <a:off x="0" y="2433622"/>
            <a:ext cx="910167" cy="651087"/>
          </a:xfrm>
          <a:prstGeom prst="wedgeRoundRectCallout">
            <a:avLst>
              <a:gd name="adj1" fmla="val -106963"/>
              <a:gd name="adj2" fmla="val 5691"/>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91436" tIns="45718" rIns="91436" bIns="45718" anchor="ctr"/>
          <a:lstStyle/>
          <a:p>
            <a:pPr algn="ctr" defTabSz="914099" eaLnBrk="0" hangingPunct="0">
              <a:defRPr/>
            </a:pP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Hyper-V</a:t>
            </a:r>
            <a:b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Cluster</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Rounded Rectangular Callout 12"/>
          <p:cNvSpPr/>
          <p:nvPr/>
        </p:nvSpPr>
        <p:spPr bwMode="auto">
          <a:xfrm rot="10800000" flipV="1">
            <a:off x="0" y="3205147"/>
            <a:ext cx="910167" cy="651087"/>
          </a:xfrm>
          <a:prstGeom prst="wedgeRoundRectCallout">
            <a:avLst>
              <a:gd name="adj1" fmla="val -112196"/>
              <a:gd name="adj2" fmla="val -44049"/>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91436" tIns="45718" rIns="91436" bIns="45718" anchor="ctr"/>
          <a:lstStyle/>
          <a:p>
            <a:pPr algn="ctr" defTabSz="914099" eaLnBrk="0" hangingPunct="0">
              <a:defRPr/>
            </a:pP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Virtual</a:t>
            </a:r>
            <a:b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Server</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Rounded Rectangular Callout 13"/>
          <p:cNvSpPr/>
          <p:nvPr/>
        </p:nvSpPr>
        <p:spPr bwMode="auto">
          <a:xfrm rot="10800000" flipV="1">
            <a:off x="8032750" y="1700197"/>
            <a:ext cx="1111250" cy="675428"/>
          </a:xfrm>
          <a:prstGeom prst="wedgeRoundRectCallout">
            <a:avLst>
              <a:gd name="adj1" fmla="val 445848"/>
              <a:gd name="adj2" fmla="val 32364"/>
              <a:gd name="adj3" fmla="val 16667"/>
            </a:avLst>
          </a:prstGeom>
          <a:gradFill>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wrap="square" lIns="91436" tIns="45718" rIns="91436" bIns="45718" anchor="ctr"/>
          <a:lstStyle/>
          <a:p>
            <a:pPr algn="ctr" defTabSz="914099" eaLnBrk="0" hangingPunct="0">
              <a:defRPr/>
            </a:pP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Máquinas</a:t>
            </a:r>
            <a:r>
              <a:rPr lang="en-US" sz="12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 </a:t>
            </a:r>
            <a:r>
              <a:rPr lang="en-US" sz="1200" dirty="0" err="1" smtClean="0">
                <a:solidFill>
                  <a:srgbClr val="FFFFCC"/>
                </a:solidFill>
                <a:effectLst>
                  <a:outerShdw blurRad="38100" dist="38100" dir="2700000" algn="tl">
                    <a:srgbClr val="000000">
                      <a:alpha val="43137"/>
                    </a:srgbClr>
                  </a:outerShdw>
                </a:effectLst>
                <a:latin typeface="Arial" pitchFamily="34" charset="0"/>
                <a:cs typeface="Arial" pitchFamily="34" charset="0"/>
              </a:rPr>
              <a:t>Virtuales</a:t>
            </a:r>
            <a:endParaRPr lang="en-US" sz="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0"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ed Rectangle 111"/>
          <p:cNvSpPr/>
          <p:nvPr/>
        </p:nvSpPr>
        <p:spPr bwMode="auto">
          <a:xfrm>
            <a:off x="6553200" y="3738242"/>
            <a:ext cx="2362200" cy="2209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fontAlgn="auto">
              <a:spcBef>
                <a:spcPts val="0"/>
              </a:spcBef>
              <a:spcAft>
                <a:spcPts val="0"/>
              </a:spcAft>
              <a:defRPr/>
            </a:pPr>
            <a:endParaRPr lang="es-ES" sz="2300">
              <a:solidFill>
                <a:schemeClr val="tx1"/>
              </a:solidFill>
              <a:effectLst>
                <a:outerShdw blurRad="38100" dist="38100" dir="2700000" algn="tl">
                  <a:srgbClr val="000000">
                    <a:alpha val="43137"/>
                  </a:srgbClr>
                </a:outerShdw>
              </a:effectLst>
            </a:endParaRPr>
          </a:p>
        </p:txBody>
      </p:sp>
      <p:pic>
        <p:nvPicPr>
          <p:cNvPr id="28677" name="Picture 34" descr="Blue Embossed Cylinder"/>
          <p:cNvPicPr>
            <a:picLocks noChangeAspect="1" noChangeArrowheads="1"/>
          </p:cNvPicPr>
          <p:nvPr/>
        </p:nvPicPr>
        <p:blipFill>
          <a:blip r:embed="rId3">
            <a:grayscl/>
          </a:blip>
          <a:srcRect/>
          <a:stretch>
            <a:fillRect/>
          </a:stretch>
        </p:blipFill>
        <p:spPr bwMode="auto">
          <a:xfrm>
            <a:off x="3733800" y="2332226"/>
            <a:ext cx="1549400" cy="846138"/>
          </a:xfrm>
          <a:prstGeom prst="rect">
            <a:avLst/>
          </a:prstGeom>
          <a:noFill/>
          <a:ln w="9525">
            <a:noFill/>
            <a:miter lim="800000"/>
            <a:headEnd/>
            <a:tailEnd/>
          </a:ln>
        </p:spPr>
      </p:pic>
      <p:pic>
        <p:nvPicPr>
          <p:cNvPr id="28678" name="Picture 106"/>
          <p:cNvPicPr>
            <a:picLocks noChangeAspect="1" noChangeArrowheads="1"/>
          </p:cNvPicPr>
          <p:nvPr/>
        </p:nvPicPr>
        <p:blipFill>
          <a:blip r:embed="rId4"/>
          <a:srcRect/>
          <a:stretch>
            <a:fillRect/>
          </a:stretch>
        </p:blipFill>
        <p:spPr bwMode="auto">
          <a:xfrm>
            <a:off x="4038600" y="2762439"/>
            <a:ext cx="914400" cy="255587"/>
          </a:xfrm>
          <a:prstGeom prst="rect">
            <a:avLst/>
          </a:prstGeom>
          <a:noFill/>
          <a:ln w="9525">
            <a:noFill/>
            <a:miter lim="800000"/>
            <a:headEnd/>
            <a:tailEnd/>
          </a:ln>
        </p:spPr>
      </p:pic>
      <p:sp>
        <p:nvSpPr>
          <p:cNvPr id="681" name="Right Arrow 680"/>
          <p:cNvSpPr/>
          <p:nvPr/>
        </p:nvSpPr>
        <p:spPr bwMode="auto">
          <a:xfrm>
            <a:off x="3505200" y="2637026"/>
            <a:ext cx="457200" cy="381000"/>
          </a:xfrm>
          <a:prstGeom prst="rightArrow">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endParaRPr lang="es-ES">
              <a:solidFill>
                <a:schemeClr val="tx1"/>
              </a:solidFill>
              <a:effectLst>
                <a:outerShdw blurRad="38100" dist="38100" dir="2700000" algn="tl">
                  <a:srgbClr val="000000">
                    <a:alpha val="43137"/>
                  </a:srgbClr>
                </a:outerShdw>
              </a:effectLst>
            </a:endParaRPr>
          </a:p>
        </p:txBody>
      </p:sp>
      <p:sp>
        <p:nvSpPr>
          <p:cNvPr id="106" name="Rounded Rectangle 105"/>
          <p:cNvSpPr/>
          <p:nvPr/>
        </p:nvSpPr>
        <p:spPr bwMode="auto">
          <a:xfrm>
            <a:off x="5562600" y="2027426"/>
            <a:ext cx="3429000" cy="1111553"/>
          </a:xfrm>
          <a:prstGeom prst="roundRect">
            <a:avLst>
              <a:gd name="adj" fmla="val 9033"/>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fontAlgn="auto">
              <a:spcBef>
                <a:spcPts val="0"/>
              </a:spcBef>
              <a:spcAft>
                <a:spcPts val="0"/>
              </a:spcAft>
              <a:defRPr/>
            </a:pPr>
            <a:r>
              <a:rPr lang="es-ES" sz="1600" smtClean="0">
                <a:solidFill>
                  <a:srgbClr val="FFFFCC"/>
                </a:solidFill>
                <a:effectLst>
                  <a:outerShdw blurRad="38100" dist="38100" dir="2700000" algn="tl">
                    <a:srgbClr val="000000">
                      <a:alpha val="43137"/>
                    </a:srgbClr>
                  </a:outerShdw>
                </a:effectLst>
                <a:latin typeface="Arial" pitchFamily="34" charset="0"/>
                <a:cs typeface="Arial" pitchFamily="34" charset="0"/>
              </a:rPr>
              <a:t>Operations Manager </a:t>
            </a:r>
          </a:p>
          <a:p>
            <a:pPr algn="ctr" fontAlgn="auto">
              <a:spcBef>
                <a:spcPts val="0"/>
              </a:spcBef>
              <a:spcAft>
                <a:spcPts val="0"/>
              </a:spcAft>
              <a:defRPr/>
            </a:pPr>
            <a:r>
              <a:rPr lang="es-ES" sz="1600" smtClean="0">
                <a:solidFill>
                  <a:srgbClr val="FFFFCC"/>
                </a:solidFill>
                <a:effectLst>
                  <a:outerShdw blurRad="38100" dist="38100" dir="2700000" algn="tl">
                    <a:srgbClr val="000000">
                      <a:alpha val="43137"/>
                    </a:srgbClr>
                  </a:outerShdw>
                </a:effectLst>
                <a:latin typeface="Arial" pitchFamily="34" charset="0"/>
                <a:cs typeface="Arial" pitchFamily="34" charset="0"/>
              </a:rPr>
              <a:t>Server</a:t>
            </a:r>
            <a:endParaRPr lang="es-ES" sz="160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00" name="Rounded Rectangle 99"/>
          <p:cNvSpPr/>
          <p:nvPr/>
        </p:nvSpPr>
        <p:spPr bwMode="auto">
          <a:xfrm>
            <a:off x="152400" y="2027426"/>
            <a:ext cx="3352800" cy="1111553"/>
          </a:xfrm>
          <a:prstGeom prst="roundRect">
            <a:avLst>
              <a:gd name="adj" fmla="val 9033"/>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r>
              <a:rPr lang="es-ES" sz="16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Virtual Machine Manager </a:t>
            </a:r>
          </a:p>
          <a:p>
            <a:pPr algn="ctr">
              <a:defRPr/>
            </a:pPr>
            <a:r>
              <a:rPr lang="es-ES" sz="16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Server</a:t>
            </a:r>
            <a:endParaRPr lang="es-ES" sz="16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08" name="Rounded Rectangle 107"/>
          <p:cNvSpPr/>
          <p:nvPr/>
        </p:nvSpPr>
        <p:spPr bwMode="auto">
          <a:xfrm>
            <a:off x="152400" y="1690670"/>
            <a:ext cx="3276600" cy="304800"/>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endParaRPr lang="es-ES" sz="2300">
              <a:solidFill>
                <a:schemeClr val="tx1"/>
              </a:solidFill>
              <a:effectLst>
                <a:outerShdw blurRad="38100" dist="38100" dir="2700000" algn="tl">
                  <a:srgbClr val="000000">
                    <a:alpha val="43137"/>
                  </a:srgbClr>
                </a:outerShdw>
              </a:effectLst>
            </a:endParaRPr>
          </a:p>
        </p:txBody>
      </p:sp>
      <p:sp>
        <p:nvSpPr>
          <p:cNvPr id="109" name="Left-Right Arrow 108"/>
          <p:cNvSpPr/>
          <p:nvPr/>
        </p:nvSpPr>
        <p:spPr bwMode="auto">
          <a:xfrm>
            <a:off x="3581400" y="1722626"/>
            <a:ext cx="1905000" cy="609600"/>
          </a:xfrm>
          <a:prstGeom prst="leftRightArrow">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smtClean="0">
                <a:solidFill>
                  <a:srgbClr val="FFFFCC"/>
                </a:solidFill>
                <a:effectLst>
                  <a:outerShdw blurRad="38100" dist="38100" dir="2700000" algn="tl">
                    <a:srgbClr val="000000">
                      <a:alpha val="43137"/>
                    </a:srgbClr>
                  </a:outerShdw>
                </a:effectLst>
                <a:latin typeface="Arial" pitchFamily="34" charset="0"/>
                <a:cs typeface="Arial" pitchFamily="34" charset="0"/>
              </a:rPr>
              <a:t>Conector</a:t>
            </a:r>
            <a:endParaRPr lang="es-ES" sz="140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115"/>
          <p:cNvGrpSpPr>
            <a:grpSpLocks/>
          </p:cNvGrpSpPr>
          <p:nvPr/>
        </p:nvGrpSpPr>
        <p:grpSpPr bwMode="auto">
          <a:xfrm>
            <a:off x="773113" y="1649395"/>
            <a:ext cx="2274887" cy="349250"/>
            <a:chOff x="5726875" y="3701868"/>
            <a:chExt cx="2274125" cy="348352"/>
          </a:xfrm>
        </p:grpSpPr>
        <p:pic>
          <p:nvPicPr>
            <p:cNvPr id="28859" name="Picture 8" descr="C:\Users\agoodman\Downloads\PowerShell.png"/>
            <p:cNvPicPr>
              <a:picLocks noChangeAspect="1" noChangeArrowheads="1"/>
            </p:cNvPicPr>
            <p:nvPr/>
          </p:nvPicPr>
          <p:blipFill>
            <a:blip r:embed="rId5"/>
            <a:srcRect/>
            <a:stretch>
              <a:fillRect/>
            </a:stretch>
          </p:blipFill>
          <p:spPr bwMode="auto">
            <a:xfrm>
              <a:off x="5726875" y="3701868"/>
              <a:ext cx="304801" cy="304803"/>
            </a:xfrm>
            <a:prstGeom prst="rect">
              <a:avLst/>
            </a:prstGeom>
            <a:noFill/>
            <a:ln w="9525">
              <a:noFill/>
              <a:miter lim="800000"/>
              <a:headEnd/>
              <a:tailEnd/>
            </a:ln>
          </p:spPr>
        </p:pic>
        <p:sp>
          <p:nvSpPr>
            <p:cNvPr id="28860" name="Text Box 22"/>
            <p:cNvSpPr txBox="1">
              <a:spLocks noChangeArrowheads="1"/>
            </p:cNvSpPr>
            <p:nvPr/>
          </p:nvSpPr>
          <p:spPr bwMode="auto">
            <a:xfrm>
              <a:off x="6019800" y="3742443"/>
              <a:ext cx="1981200" cy="307777"/>
            </a:xfrm>
            <a:prstGeom prst="rect">
              <a:avLst/>
            </a:prstGeom>
            <a:noFill/>
            <a:ln w="9525">
              <a:noFill/>
              <a:miter lim="800000"/>
              <a:headEnd/>
              <a:tailEnd/>
            </a:ln>
          </p:spPr>
          <p:txBody>
            <a:bodyPr>
              <a:spAutoFit/>
            </a:bodyPr>
            <a:lstStyle/>
            <a:p>
              <a:pPr defTabSz="760413">
                <a:spcBef>
                  <a:spcPct val="50000"/>
                </a:spcBef>
              </a:pPr>
              <a:r>
                <a:rPr lang="es-ES" sz="1400" smtClean="0">
                  <a:solidFill>
                    <a:schemeClr val="tx1"/>
                  </a:solidFill>
                  <a:effectLst>
                    <a:outerShdw blurRad="38100" dist="38100" dir="2700000" algn="tl">
                      <a:srgbClr val="000000">
                        <a:alpha val="43137"/>
                      </a:srgbClr>
                    </a:outerShdw>
                  </a:effectLst>
                  <a:latin typeface="Segoe"/>
                </a:rPr>
                <a:t>Windows</a:t>
              </a:r>
              <a:r>
                <a:rPr lang="es-ES" sz="800" smtClean="0">
                  <a:solidFill>
                    <a:schemeClr val="tx1"/>
                  </a:solidFill>
                  <a:effectLst>
                    <a:outerShdw blurRad="38100" dist="38100" dir="2700000" algn="tl">
                      <a:srgbClr val="000000">
                        <a:alpha val="43137"/>
                      </a:srgbClr>
                    </a:outerShdw>
                  </a:effectLst>
                  <a:latin typeface="Segoe"/>
                </a:rPr>
                <a:t>®</a:t>
              </a:r>
              <a:r>
                <a:rPr lang="es-ES" sz="1400" smtClean="0">
                  <a:solidFill>
                    <a:schemeClr val="tx1"/>
                  </a:solidFill>
                  <a:effectLst>
                    <a:outerShdw blurRad="38100" dist="38100" dir="2700000" algn="tl">
                      <a:srgbClr val="000000">
                        <a:alpha val="43137"/>
                      </a:srgbClr>
                    </a:outerShdw>
                  </a:effectLst>
                  <a:latin typeface="Segoe"/>
                </a:rPr>
                <a:t> PowerShell</a:t>
              </a:r>
              <a:endParaRPr lang="es-ES" sz="1400">
                <a:solidFill>
                  <a:schemeClr val="tx1"/>
                </a:solidFill>
                <a:effectLst>
                  <a:outerShdw blurRad="38100" dist="38100" dir="2700000" algn="tl">
                    <a:srgbClr val="000000">
                      <a:alpha val="43137"/>
                    </a:srgbClr>
                  </a:outerShdw>
                </a:effectLst>
                <a:latin typeface="Segoe"/>
              </a:endParaRPr>
            </a:p>
          </p:txBody>
        </p:sp>
      </p:grpSp>
      <p:sp>
        <p:nvSpPr>
          <p:cNvPr id="121" name="Rounded Rectangle 120"/>
          <p:cNvSpPr/>
          <p:nvPr/>
        </p:nvSpPr>
        <p:spPr bwMode="auto">
          <a:xfrm>
            <a:off x="1905000" y="972914"/>
            <a:ext cx="1527048" cy="654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Portal Web de Autoservicio</a:t>
            </a:r>
            <a:endParaRPr lang="es-ES" sz="14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25" name="Rounded Rectangle 124"/>
          <p:cNvSpPr/>
          <p:nvPr/>
        </p:nvSpPr>
        <p:spPr bwMode="auto">
          <a:xfrm>
            <a:off x="152400" y="972914"/>
            <a:ext cx="1524000" cy="654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dirty="0" smtClean="0">
                <a:solidFill>
                  <a:srgbClr val="FFFFCC"/>
                </a:solidFill>
                <a:effectLst>
                  <a:outerShdw blurRad="38100" dist="38100" dir="2700000" algn="tl">
                    <a:srgbClr val="000000">
                      <a:alpha val="43137"/>
                    </a:srgbClr>
                  </a:outerShdw>
                </a:effectLst>
                <a:latin typeface="Arial" pitchFamily="34" charset="0"/>
                <a:cs typeface="Arial" pitchFamily="34" charset="0"/>
              </a:rPr>
              <a:t>Consola de Administración</a:t>
            </a:r>
            <a:endParaRPr lang="es-ES" sz="14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Rounded Rectangle 137"/>
          <p:cNvSpPr/>
          <p:nvPr/>
        </p:nvSpPr>
        <p:spPr bwMode="auto">
          <a:xfrm>
            <a:off x="6629400" y="4195442"/>
            <a:ext cx="2209800" cy="4572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a:defRPr/>
            </a:pPr>
            <a:r>
              <a:rPr lang="es-ES" sz="1600" dirty="0" smtClean="0">
                <a:solidFill>
                  <a:schemeClr val="bg2"/>
                </a:solidFill>
                <a:latin typeface="Arial" pitchFamily="34" charset="0"/>
                <a:cs typeface="Arial" pitchFamily="34" charset="0"/>
              </a:rPr>
              <a:t>Virtual Center Server</a:t>
            </a:r>
            <a:endParaRPr lang="es-ES" sz="1600" dirty="0">
              <a:solidFill>
                <a:schemeClr val="bg2"/>
              </a:solidFill>
              <a:latin typeface="Arial" pitchFamily="34" charset="0"/>
              <a:cs typeface="Arial" pitchFamily="34" charset="0"/>
            </a:endParaRPr>
          </a:p>
        </p:txBody>
      </p:sp>
      <p:sp>
        <p:nvSpPr>
          <p:cNvPr id="451" name="Rounded Rectangle 450"/>
          <p:cNvSpPr/>
          <p:nvPr/>
        </p:nvSpPr>
        <p:spPr bwMode="auto">
          <a:xfrm>
            <a:off x="6629400" y="4728842"/>
            <a:ext cx="2209800" cy="1066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a:defRPr/>
            </a:pPr>
            <a:endParaRPr lang="es-ES" sz="2300">
              <a:solidFill>
                <a:schemeClr val="tx1"/>
              </a:solidFill>
              <a:effectLst>
                <a:outerShdw blurRad="38100" dist="38100" dir="2700000" algn="tl">
                  <a:srgbClr val="000000">
                    <a:alpha val="43137"/>
                  </a:srgbClr>
                </a:outerShdw>
              </a:effectLst>
            </a:endParaRPr>
          </a:p>
        </p:txBody>
      </p:sp>
      <p:grpSp>
        <p:nvGrpSpPr>
          <p:cNvPr id="3" name="Group 611"/>
          <p:cNvGrpSpPr>
            <a:grpSpLocks/>
          </p:cNvGrpSpPr>
          <p:nvPr/>
        </p:nvGrpSpPr>
        <p:grpSpPr bwMode="auto">
          <a:xfrm>
            <a:off x="6705600" y="5109842"/>
            <a:ext cx="2057400" cy="538163"/>
            <a:chOff x="3962400" y="5257800"/>
            <a:chExt cx="2057400" cy="537710"/>
          </a:xfrm>
        </p:grpSpPr>
        <p:grpSp>
          <p:nvGrpSpPr>
            <p:cNvPr id="4" name="Group 612"/>
            <p:cNvGrpSpPr>
              <a:grpSpLocks/>
            </p:cNvGrpSpPr>
            <p:nvPr/>
          </p:nvGrpSpPr>
          <p:grpSpPr bwMode="auto">
            <a:xfrm>
              <a:off x="3962400" y="5257800"/>
              <a:ext cx="457200" cy="537710"/>
              <a:chOff x="3962400" y="5257800"/>
              <a:chExt cx="457200" cy="537710"/>
            </a:xfrm>
          </p:grpSpPr>
          <p:sp>
            <p:nvSpPr>
              <p:cNvPr id="626" name="Rounded Rectangle 62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0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05" name="TextBox 627"/>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5" name="Group 613"/>
            <p:cNvGrpSpPr>
              <a:grpSpLocks/>
            </p:cNvGrpSpPr>
            <p:nvPr/>
          </p:nvGrpSpPr>
          <p:grpSpPr bwMode="auto">
            <a:xfrm>
              <a:off x="4495800" y="5257800"/>
              <a:ext cx="457200" cy="537710"/>
              <a:chOff x="3962400" y="5257800"/>
              <a:chExt cx="457200" cy="537710"/>
            </a:xfrm>
          </p:grpSpPr>
          <p:sp>
            <p:nvSpPr>
              <p:cNvPr id="623" name="Rounded Rectangle 622"/>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79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00" name="TextBox 624"/>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6" name="Group 614"/>
            <p:cNvGrpSpPr>
              <a:grpSpLocks/>
            </p:cNvGrpSpPr>
            <p:nvPr/>
          </p:nvGrpSpPr>
          <p:grpSpPr bwMode="auto">
            <a:xfrm>
              <a:off x="5029200" y="5257800"/>
              <a:ext cx="457200" cy="537710"/>
              <a:chOff x="3962400" y="5257800"/>
              <a:chExt cx="457200" cy="537710"/>
            </a:xfrm>
          </p:grpSpPr>
          <p:sp>
            <p:nvSpPr>
              <p:cNvPr id="620" name="Rounded Rectangle 61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79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95" name="TextBox 621"/>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7" name="Group 615"/>
            <p:cNvGrpSpPr>
              <a:grpSpLocks/>
            </p:cNvGrpSpPr>
            <p:nvPr/>
          </p:nvGrpSpPr>
          <p:grpSpPr bwMode="auto">
            <a:xfrm>
              <a:off x="5562600" y="5257800"/>
              <a:ext cx="457200" cy="537710"/>
              <a:chOff x="3962400" y="5257800"/>
              <a:chExt cx="457200" cy="537710"/>
            </a:xfrm>
          </p:grpSpPr>
          <p:sp>
            <p:nvSpPr>
              <p:cNvPr id="617" name="Rounded Rectangle 61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789"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90" name="TextBox 61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sp>
        <p:nvSpPr>
          <p:cNvPr id="633" name="Rounded Rectangle 632"/>
          <p:cNvSpPr/>
          <p:nvPr/>
        </p:nvSpPr>
        <p:spPr bwMode="auto">
          <a:xfrm>
            <a:off x="152400" y="3187634"/>
            <a:ext cx="8839200" cy="501953"/>
          </a:xfrm>
          <a:prstGeom prst="roundRect">
            <a:avLst>
              <a:gd name="adj" fmla="val 9033"/>
            </a:avLst>
          </a:prstGeom>
          <a:solidFill>
            <a:schemeClr val="accent2">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r>
              <a:rPr lang="es-E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Interfaces de Management</a:t>
            </a:r>
            <a:endParaRPr lang="es-E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634" name="Rounded Rectangle 633"/>
          <p:cNvSpPr/>
          <p:nvPr/>
        </p:nvSpPr>
        <p:spPr bwMode="auto">
          <a:xfrm>
            <a:off x="152400" y="5981949"/>
            <a:ext cx="8839200" cy="501953"/>
          </a:xfrm>
          <a:prstGeom prst="roundRect">
            <a:avLst>
              <a:gd name="adj" fmla="val 9033"/>
            </a:avLst>
          </a:prstGeom>
          <a:solidFill>
            <a:schemeClr val="accent2">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a:defRPr/>
            </a:pPr>
            <a:r>
              <a:rPr lang="es-ES" sz="2000" smtClean="0">
                <a:solidFill>
                  <a:schemeClr val="tx1"/>
                </a:solidFill>
                <a:effectLst>
                  <a:outerShdw blurRad="38100" dist="38100" dir="2700000" algn="tl">
                    <a:srgbClr val="000000">
                      <a:alpha val="43137"/>
                    </a:srgbClr>
                  </a:outerShdw>
                </a:effectLst>
                <a:latin typeface="Arial" pitchFamily="34" charset="0"/>
                <a:cs typeface="Arial" pitchFamily="34" charset="0"/>
              </a:rPr>
              <a:t>Almacenamiento SAN</a:t>
            </a:r>
            <a:endParaRPr lang="es-ES" sz="20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66" name="Rounded Rectangle 565"/>
          <p:cNvSpPr/>
          <p:nvPr/>
        </p:nvSpPr>
        <p:spPr bwMode="auto">
          <a:xfrm>
            <a:off x="228600" y="3738242"/>
            <a:ext cx="1745166" cy="2209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lstStyle/>
          <a:p>
            <a:pPr algn="ctr" fontAlgn="auto">
              <a:spcBef>
                <a:spcPts val="0"/>
              </a:spcBef>
              <a:spcAft>
                <a:spcPts val="0"/>
              </a:spcAft>
              <a:defRPr/>
            </a:pPr>
            <a:endParaRPr lang="es-ES" sz="1600">
              <a:solidFill>
                <a:schemeClr val="bg2"/>
              </a:solidFill>
              <a:effectLst>
                <a:outerShdw blurRad="38100" dist="38100" dir="2700000" algn="tl">
                  <a:srgbClr val="000000">
                    <a:alpha val="43137"/>
                  </a:srgbClr>
                </a:outerShdw>
              </a:effectLst>
            </a:endParaRPr>
          </a:p>
        </p:txBody>
      </p:sp>
      <p:grpSp>
        <p:nvGrpSpPr>
          <p:cNvPr id="8" name="Group 650"/>
          <p:cNvGrpSpPr>
            <a:grpSpLocks/>
          </p:cNvGrpSpPr>
          <p:nvPr/>
        </p:nvGrpSpPr>
        <p:grpSpPr bwMode="auto">
          <a:xfrm>
            <a:off x="481892" y="4663793"/>
            <a:ext cx="644381" cy="537710"/>
            <a:chOff x="3962400" y="5257800"/>
            <a:chExt cx="457200" cy="537710"/>
          </a:xfrm>
        </p:grpSpPr>
        <p:sp>
          <p:nvSpPr>
            <p:cNvPr id="652" name="Rounded Rectangle 65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780"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81" name="TextBox 653"/>
            <p:cNvSpPr txBox="1">
              <a:spLocks noChangeArrowheads="1"/>
            </p:cNvSpPr>
            <p:nvPr/>
          </p:nvSpPr>
          <p:spPr bwMode="auto">
            <a:xfrm>
              <a:off x="3998025" y="5533900"/>
              <a:ext cx="281155"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9" name="Group 654"/>
          <p:cNvGrpSpPr>
            <a:grpSpLocks/>
          </p:cNvGrpSpPr>
          <p:nvPr/>
        </p:nvGrpSpPr>
        <p:grpSpPr bwMode="auto">
          <a:xfrm>
            <a:off x="481893" y="5273393"/>
            <a:ext cx="633230" cy="537710"/>
            <a:chOff x="3962400" y="5257800"/>
            <a:chExt cx="457200" cy="537710"/>
          </a:xfrm>
        </p:grpSpPr>
        <p:sp>
          <p:nvSpPr>
            <p:cNvPr id="656" name="Rounded Rectangle 65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775"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76" name="TextBox 657"/>
            <p:cNvSpPr txBox="1">
              <a:spLocks noChangeArrowheads="1"/>
            </p:cNvSpPr>
            <p:nvPr/>
          </p:nvSpPr>
          <p:spPr bwMode="auto">
            <a:xfrm>
              <a:off x="3998025" y="5533900"/>
              <a:ext cx="286106"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0" name="Group 119"/>
          <p:cNvGrpSpPr>
            <a:grpSpLocks/>
          </p:cNvGrpSpPr>
          <p:nvPr/>
        </p:nvGrpSpPr>
        <p:grpSpPr bwMode="auto">
          <a:xfrm>
            <a:off x="2220951" y="3738242"/>
            <a:ext cx="1676400" cy="2209800"/>
            <a:chOff x="1752600" y="3886200"/>
            <a:chExt cx="1676400" cy="2209800"/>
          </a:xfrm>
        </p:grpSpPr>
        <p:sp>
          <p:nvSpPr>
            <p:cNvPr id="512" name="Rounded Rectangle 511"/>
            <p:cNvSpPr/>
            <p:nvPr/>
          </p:nvSpPr>
          <p:spPr bwMode="auto">
            <a:xfrm>
              <a:off x="1752600" y="3886200"/>
              <a:ext cx="1676400" cy="2209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lstStyle/>
            <a:p>
              <a:pPr algn="ctr" fontAlgn="auto">
                <a:spcBef>
                  <a:spcPts val="0"/>
                </a:spcBef>
                <a:spcAft>
                  <a:spcPts val="0"/>
                </a:spcAft>
                <a:defRPr/>
              </a:pPr>
              <a:r>
                <a:rPr lang="es-ES" sz="1600" dirty="0" smtClean="0">
                  <a:solidFill>
                    <a:schemeClr val="bg2"/>
                  </a:solidFill>
                  <a:latin typeface="Arial" pitchFamily="34" charset="0"/>
                  <a:cs typeface="Arial" pitchFamily="34" charset="0"/>
                </a:rPr>
                <a:t>VMM Library </a:t>
              </a:r>
            </a:p>
            <a:p>
              <a:pPr algn="ctr" fontAlgn="auto">
                <a:spcBef>
                  <a:spcPts val="0"/>
                </a:spcBef>
                <a:spcAft>
                  <a:spcPts val="0"/>
                </a:spcAft>
                <a:defRPr/>
              </a:pPr>
              <a:r>
                <a:rPr lang="es-ES" sz="1600" dirty="0" smtClean="0">
                  <a:solidFill>
                    <a:schemeClr val="bg2"/>
                  </a:solidFill>
                  <a:latin typeface="Arial" pitchFamily="34" charset="0"/>
                  <a:cs typeface="Arial" pitchFamily="34" charset="0"/>
                </a:rPr>
                <a:t>Server</a:t>
              </a:r>
              <a:endParaRPr lang="es-ES" sz="1600" dirty="0">
                <a:solidFill>
                  <a:schemeClr val="bg2"/>
                </a:solidFill>
                <a:latin typeface="Arial" pitchFamily="34" charset="0"/>
                <a:cs typeface="Arial" pitchFamily="34" charset="0"/>
              </a:endParaRPr>
            </a:p>
          </p:txBody>
        </p:sp>
        <p:grpSp>
          <p:nvGrpSpPr>
            <p:cNvPr id="11" name="Group 636"/>
            <p:cNvGrpSpPr>
              <a:grpSpLocks/>
            </p:cNvGrpSpPr>
            <p:nvPr/>
          </p:nvGrpSpPr>
          <p:grpSpPr bwMode="auto">
            <a:xfrm>
              <a:off x="1981200" y="4724400"/>
              <a:ext cx="457200" cy="537710"/>
              <a:chOff x="3962400" y="5257800"/>
              <a:chExt cx="457200" cy="537710"/>
            </a:xfrm>
          </p:grpSpPr>
          <p:sp>
            <p:nvSpPr>
              <p:cNvPr id="638" name="Rounded Rectangle 637"/>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28764"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765" name="TextBox 63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2" name="Group 660"/>
            <p:cNvGrpSpPr>
              <a:grpSpLocks/>
            </p:cNvGrpSpPr>
            <p:nvPr/>
          </p:nvGrpSpPr>
          <p:grpSpPr bwMode="auto">
            <a:xfrm>
              <a:off x="2438400" y="4724400"/>
              <a:ext cx="838200" cy="558049"/>
              <a:chOff x="2297875" y="4876800"/>
              <a:chExt cx="838200" cy="558049"/>
            </a:xfrm>
          </p:grpSpPr>
          <p:sp>
            <p:nvSpPr>
              <p:cNvPr id="642" name="Rounded Rectangle 641"/>
              <p:cNvSpPr/>
              <p:nvPr/>
            </p:nvSpPr>
            <p:spPr bwMode="auto">
              <a:xfrm>
                <a:off x="2362200" y="4876800"/>
                <a:ext cx="6858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pic>
            <p:nvPicPr>
              <p:cNvPr id="28759" name="Picture 4" descr="C:\Users\agoodman\Documents\Carmine\V1\Product Icons - PNG\Carmine117_VirtualMachine_32.png"/>
              <p:cNvPicPr>
                <a:picLocks noChangeAspect="1" noChangeArrowheads="1"/>
              </p:cNvPicPr>
              <p:nvPr/>
            </p:nvPicPr>
            <p:blipFill>
              <a:blip r:embed="rId7"/>
              <a:srcRect/>
              <a:stretch>
                <a:fillRect/>
              </a:stretch>
            </p:blipFill>
            <p:spPr bwMode="auto">
              <a:xfrm>
                <a:off x="2552700" y="4900550"/>
                <a:ext cx="304800" cy="304800"/>
              </a:xfrm>
              <a:prstGeom prst="rect">
                <a:avLst/>
              </a:prstGeom>
              <a:noFill/>
              <a:ln w="9525">
                <a:noFill/>
                <a:miter lim="800000"/>
                <a:headEnd/>
                <a:tailEnd/>
              </a:ln>
            </p:spPr>
          </p:pic>
          <p:sp>
            <p:nvSpPr>
              <p:cNvPr id="28760" name="TextBox 659"/>
              <p:cNvSpPr txBox="1">
                <a:spLocks noChangeArrowheads="1"/>
              </p:cNvSpPr>
              <p:nvPr/>
            </p:nvSpPr>
            <p:spPr bwMode="auto">
              <a:xfrm>
                <a:off x="2297875" y="5157850"/>
                <a:ext cx="838200" cy="276999"/>
              </a:xfrm>
              <a:prstGeom prst="rect">
                <a:avLst/>
              </a:prstGeom>
              <a:noFill/>
              <a:ln w="9525">
                <a:noFill/>
                <a:miter lim="800000"/>
                <a:headEnd/>
                <a:tailEnd/>
              </a:ln>
            </p:spPr>
            <p:txBody>
              <a:bodyPr>
                <a:spAutoFit/>
              </a:bodyPr>
              <a:lstStyle/>
              <a:p>
                <a:pPr algn="ctr"/>
                <a:r>
                  <a:rPr lang="es-ES" sz="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Plantilla</a:t>
                </a:r>
                <a:endParaRPr lang="es-ES" sz="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3" name="Group 661"/>
            <p:cNvGrpSpPr>
              <a:grpSpLocks/>
            </p:cNvGrpSpPr>
            <p:nvPr/>
          </p:nvGrpSpPr>
          <p:grpSpPr bwMode="auto">
            <a:xfrm>
              <a:off x="1828800" y="5410200"/>
              <a:ext cx="457200" cy="537710"/>
              <a:chOff x="3962400" y="5257800"/>
              <a:chExt cx="457200" cy="537710"/>
            </a:xfrm>
          </p:grpSpPr>
          <p:sp>
            <p:nvSpPr>
              <p:cNvPr id="663" name="Rounded Rectangle 662"/>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bg2"/>
                  </a:solidFill>
                  <a:effectLst>
                    <a:outerShdw blurRad="38100" dist="38100" dir="2700000" algn="tl">
                      <a:srgbClr val="000000">
                        <a:alpha val="43137"/>
                      </a:srgbClr>
                    </a:outerShdw>
                  </a:effectLst>
                </a:endParaRPr>
              </a:p>
            </p:txBody>
          </p:sp>
          <p:pic>
            <p:nvPicPr>
              <p:cNvPr id="28754" name="Picture 4" descr="C:\Users\agoodman\Documents\Carmine\V1\Product Icons - PNG\Carmine117_VirtualMachine_32.png"/>
              <p:cNvPicPr>
                <a:picLocks noChangeAspect="1" noChangeArrowheads="1"/>
              </p:cNvPicPr>
              <p:nvPr/>
            </p:nvPicPr>
            <p:blipFill>
              <a:blip r:embed="rId8"/>
              <a:srcRect/>
              <a:stretch>
                <a:fillRect/>
              </a:stretch>
            </p:blipFill>
            <p:spPr bwMode="auto">
              <a:xfrm>
                <a:off x="4050475" y="5286500"/>
                <a:ext cx="304800" cy="304800"/>
              </a:xfrm>
              <a:prstGeom prst="rect">
                <a:avLst/>
              </a:prstGeom>
              <a:noFill/>
              <a:ln w="9525">
                <a:noFill/>
                <a:miter lim="800000"/>
                <a:headEnd/>
                <a:tailEnd/>
              </a:ln>
            </p:spPr>
          </p:pic>
          <p:sp>
            <p:nvSpPr>
              <p:cNvPr id="28755" name="TextBox 664"/>
              <p:cNvSpPr txBox="1">
                <a:spLocks noChangeArrowheads="1"/>
              </p:cNvSpPr>
              <p:nvPr/>
            </p:nvSpPr>
            <p:spPr bwMode="auto">
              <a:xfrm>
                <a:off x="3986150" y="5533900"/>
                <a:ext cx="426720"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ISO</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4" name="Group 665"/>
            <p:cNvGrpSpPr>
              <a:grpSpLocks/>
            </p:cNvGrpSpPr>
            <p:nvPr/>
          </p:nvGrpSpPr>
          <p:grpSpPr bwMode="auto">
            <a:xfrm>
              <a:off x="2819400" y="5410200"/>
              <a:ext cx="545342" cy="537710"/>
              <a:chOff x="3914900" y="5257800"/>
              <a:chExt cx="545342" cy="537710"/>
            </a:xfrm>
          </p:grpSpPr>
          <p:sp>
            <p:nvSpPr>
              <p:cNvPr id="667" name="Rounded Rectangle 66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bg2"/>
                  </a:solidFill>
                  <a:effectLst>
                    <a:outerShdw blurRad="38100" dist="38100" dir="2700000" algn="tl">
                      <a:srgbClr val="000000">
                        <a:alpha val="43137"/>
                      </a:srgbClr>
                    </a:outerShdw>
                  </a:effectLst>
                </a:endParaRPr>
              </a:p>
            </p:txBody>
          </p:sp>
          <p:pic>
            <p:nvPicPr>
              <p:cNvPr id="28749" name="Picture 4" descr="C:\Users\agoodman\Documents\Carmine\V1\Product Icons - PNG\Carmine117_VirtualMachine_32.png"/>
              <p:cNvPicPr>
                <a:picLocks noChangeAspect="1" noChangeArrowheads="1"/>
              </p:cNvPicPr>
              <p:nvPr/>
            </p:nvPicPr>
            <p:blipFill>
              <a:blip r:embed="rId9"/>
              <a:srcRect/>
              <a:stretch>
                <a:fillRect/>
              </a:stretch>
            </p:blipFill>
            <p:spPr bwMode="auto">
              <a:xfrm>
                <a:off x="4050475" y="5298374"/>
                <a:ext cx="292925" cy="292925"/>
              </a:xfrm>
              <a:prstGeom prst="rect">
                <a:avLst/>
              </a:prstGeom>
              <a:noFill/>
              <a:ln w="9525">
                <a:noFill/>
                <a:miter lim="800000"/>
                <a:headEnd/>
                <a:tailEnd/>
              </a:ln>
            </p:spPr>
          </p:pic>
          <p:sp>
            <p:nvSpPr>
              <p:cNvPr id="28750" name="TextBox 668"/>
              <p:cNvSpPr txBox="1">
                <a:spLocks noChangeArrowheads="1"/>
              </p:cNvSpPr>
              <p:nvPr/>
            </p:nvSpPr>
            <p:spPr bwMode="auto">
              <a:xfrm>
                <a:off x="3914900" y="5533900"/>
                <a:ext cx="545342"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Script</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5" name="Group 669"/>
            <p:cNvGrpSpPr>
              <a:grpSpLocks/>
            </p:cNvGrpSpPr>
            <p:nvPr/>
          </p:nvGrpSpPr>
          <p:grpSpPr bwMode="auto">
            <a:xfrm>
              <a:off x="2334972" y="5334000"/>
              <a:ext cx="484428" cy="613910"/>
              <a:chOff x="3935172" y="5181600"/>
              <a:chExt cx="484428" cy="613910"/>
            </a:xfrm>
          </p:grpSpPr>
          <p:sp>
            <p:nvSpPr>
              <p:cNvPr id="671" name="Rounded Rectangle 670"/>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bg2"/>
                  </a:solidFill>
                  <a:effectLst>
                    <a:outerShdw blurRad="38100" dist="38100" dir="2700000" algn="tl">
                      <a:srgbClr val="000000">
                        <a:alpha val="43137"/>
                      </a:srgbClr>
                    </a:outerShdw>
                  </a:effectLst>
                </a:endParaRPr>
              </a:p>
            </p:txBody>
          </p:sp>
          <p:pic>
            <p:nvPicPr>
              <p:cNvPr id="28744" name="Picture 4" descr="C:\Users\agoodman\Documents\Carmine\V1\Product Icons - PNG\Carmine117_VirtualMachine_32.png"/>
              <p:cNvPicPr>
                <a:picLocks noChangeAspect="1" noChangeArrowheads="1"/>
              </p:cNvPicPr>
              <p:nvPr/>
            </p:nvPicPr>
            <p:blipFill>
              <a:blip r:embed="rId10"/>
              <a:srcRect/>
              <a:stretch>
                <a:fillRect/>
              </a:stretch>
            </p:blipFill>
            <p:spPr bwMode="auto">
              <a:xfrm>
                <a:off x="4050475" y="5181600"/>
                <a:ext cx="304800" cy="304800"/>
              </a:xfrm>
              <a:prstGeom prst="rect">
                <a:avLst/>
              </a:prstGeom>
              <a:noFill/>
              <a:ln w="9525">
                <a:noFill/>
                <a:miter lim="800000"/>
                <a:headEnd/>
                <a:tailEnd/>
              </a:ln>
            </p:spPr>
          </p:pic>
          <p:sp>
            <p:nvSpPr>
              <p:cNvPr id="28745" name="TextBox 672"/>
              <p:cNvSpPr txBox="1">
                <a:spLocks noChangeArrowheads="1"/>
              </p:cNvSpPr>
              <p:nvPr/>
            </p:nvSpPr>
            <p:spPr bwMode="auto">
              <a:xfrm>
                <a:off x="3935172" y="5533900"/>
                <a:ext cx="48442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VHD</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sp>
        <p:nvSpPr>
          <p:cNvPr id="678" name="Rounded Rectangle 677"/>
          <p:cNvSpPr/>
          <p:nvPr/>
        </p:nvSpPr>
        <p:spPr bwMode="auto">
          <a:xfrm>
            <a:off x="5562600" y="928670"/>
            <a:ext cx="11430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smtClean="0">
                <a:solidFill>
                  <a:srgbClr val="FFFFCC"/>
                </a:solidFill>
                <a:effectLst>
                  <a:outerShdw blurRad="38100" dist="38100" dir="2700000" algn="tl">
                    <a:srgbClr val="000000">
                      <a:alpha val="43137"/>
                    </a:srgbClr>
                  </a:outerShdw>
                </a:effectLst>
                <a:latin typeface="Arial" pitchFamily="34" charset="0"/>
                <a:cs typeface="Arial" pitchFamily="34" charset="0"/>
              </a:rPr>
              <a:t>Consola del Operador</a:t>
            </a:r>
            <a:endParaRPr lang="es-ES" sz="140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679" name="Rounded Rectangle 678"/>
          <p:cNvSpPr/>
          <p:nvPr/>
        </p:nvSpPr>
        <p:spPr bwMode="auto">
          <a:xfrm>
            <a:off x="6781800" y="928670"/>
            <a:ext cx="9144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smtClean="0">
                <a:solidFill>
                  <a:srgbClr val="FFFFCC"/>
                </a:solidFill>
                <a:effectLst>
                  <a:outerShdw blurRad="38100" dist="38100" dir="2700000" algn="tl">
                    <a:srgbClr val="000000">
                      <a:alpha val="43137"/>
                    </a:srgbClr>
                  </a:outerShdw>
                </a:effectLst>
                <a:latin typeface="Arial" pitchFamily="34" charset="0"/>
                <a:cs typeface="Arial" pitchFamily="34" charset="0"/>
              </a:rPr>
              <a:t>Consola Web</a:t>
            </a:r>
            <a:endParaRPr lang="es-ES" sz="140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680" name="Rounded Rectangle 679"/>
          <p:cNvSpPr/>
          <p:nvPr/>
        </p:nvSpPr>
        <p:spPr bwMode="auto">
          <a:xfrm>
            <a:off x="7772400" y="928670"/>
            <a:ext cx="1143000" cy="1035353"/>
          </a:xfrm>
          <a:prstGeom prst="roundRect">
            <a:avLst>
              <a:gd name="adj" fmla="val 9033"/>
            </a:avLst>
          </a:prstGeom>
          <a:solidFill>
            <a:srgbClr val="00B0F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nchor="ctr"/>
          <a:lstStyle/>
          <a:p>
            <a:pPr algn="ctr">
              <a:defRPr/>
            </a:pPr>
            <a:r>
              <a:rPr lang="es-ES" sz="1400" smtClean="0">
                <a:solidFill>
                  <a:srgbClr val="FFFFCC"/>
                </a:solidFill>
                <a:effectLst>
                  <a:outerShdw blurRad="38100" dist="38100" dir="2700000" algn="tl">
                    <a:srgbClr val="000000">
                      <a:alpha val="43137"/>
                    </a:srgbClr>
                  </a:outerShdw>
                </a:effectLst>
                <a:latin typeface="Arial" pitchFamily="34" charset="0"/>
                <a:cs typeface="Arial" pitchFamily="34" charset="0"/>
              </a:rPr>
              <a:t>Windows PowerShell</a:t>
            </a:r>
            <a:endParaRPr lang="es-ES" sz="1400">
              <a:solidFill>
                <a:srgbClr val="FFFFCC"/>
              </a:solidFill>
              <a:effectLst>
                <a:outerShdw blurRad="38100" dist="38100" dir="2700000" algn="tl">
                  <a:srgbClr val="000000">
                    <a:alpha val="43137"/>
                  </a:srgbClr>
                </a:outerShdw>
              </a:effectLst>
              <a:latin typeface="Arial" pitchFamily="34" charset="0"/>
              <a:cs typeface="Arial" pitchFamily="34" charset="0"/>
            </a:endParaRPr>
          </a:p>
        </p:txBody>
      </p:sp>
      <p:sp>
        <p:nvSpPr>
          <p:cNvPr id="682" name="Right Arrow 681"/>
          <p:cNvSpPr/>
          <p:nvPr/>
        </p:nvSpPr>
        <p:spPr bwMode="auto">
          <a:xfrm rot="10800000">
            <a:off x="5105400" y="2637026"/>
            <a:ext cx="457200" cy="381000"/>
          </a:xfrm>
          <a:prstGeom prst="rightArrow">
            <a:avLst/>
          </a:prstGeom>
          <a:solidFill>
            <a:srgbClr val="FF000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a:defRPr/>
            </a:pPr>
            <a:endParaRPr lang="es-ES">
              <a:solidFill>
                <a:schemeClr val="tx1"/>
              </a:solidFill>
              <a:effectLst>
                <a:outerShdw blurRad="38100" dist="38100" dir="2700000" algn="tl">
                  <a:srgbClr val="000000">
                    <a:alpha val="43137"/>
                  </a:srgbClr>
                </a:outerShdw>
              </a:effectLst>
            </a:endParaRPr>
          </a:p>
        </p:txBody>
      </p:sp>
      <p:sp>
        <p:nvSpPr>
          <p:cNvPr id="28729" name="TextBox 114"/>
          <p:cNvSpPr txBox="1">
            <a:spLocks noChangeArrowheads="1"/>
          </p:cNvSpPr>
          <p:nvPr/>
        </p:nvSpPr>
        <p:spPr bwMode="auto">
          <a:xfrm>
            <a:off x="6934200" y="3781105"/>
            <a:ext cx="1301958" cy="338554"/>
          </a:xfrm>
          <a:prstGeom prst="rect">
            <a:avLst/>
          </a:prstGeom>
          <a:noFill/>
          <a:ln w="9525">
            <a:noFill/>
            <a:miter lim="800000"/>
            <a:headEnd/>
            <a:tailEnd/>
          </a:ln>
        </p:spPr>
        <p:txBody>
          <a:bodyPr wrap="none">
            <a:spAutoFit/>
          </a:bodyPr>
          <a:lstStyle/>
          <a:p>
            <a:r>
              <a:rPr lang="es-ES" sz="1600" dirty="0" err="1" smtClean="0">
                <a:latin typeface="Arial" pitchFamily="34" charset="0"/>
                <a:cs typeface="Arial" pitchFamily="34" charset="0"/>
              </a:rPr>
              <a:t>VMware</a:t>
            </a:r>
            <a:r>
              <a:rPr lang="es-ES" sz="1600" dirty="0" smtClean="0">
                <a:latin typeface="Arial" pitchFamily="34" charset="0"/>
                <a:cs typeface="Arial" pitchFamily="34" charset="0"/>
              </a:rPr>
              <a:t> VI3</a:t>
            </a:r>
            <a:endParaRPr lang="es-ES" sz="1600" dirty="0">
              <a:latin typeface="Arial" pitchFamily="34" charset="0"/>
              <a:cs typeface="Arial" pitchFamily="34" charset="0"/>
            </a:endParaRPr>
          </a:p>
        </p:txBody>
      </p:sp>
      <p:sp>
        <p:nvSpPr>
          <p:cNvPr id="28730" name="Rectangle 116"/>
          <p:cNvSpPr>
            <a:spLocks noChangeArrowheads="1"/>
          </p:cNvSpPr>
          <p:nvPr/>
        </p:nvSpPr>
        <p:spPr bwMode="auto">
          <a:xfrm>
            <a:off x="7121525" y="4728842"/>
            <a:ext cx="1072731" cy="338554"/>
          </a:xfrm>
          <a:prstGeom prst="rect">
            <a:avLst/>
          </a:prstGeom>
          <a:noFill/>
          <a:ln w="9525">
            <a:noFill/>
            <a:miter lim="800000"/>
            <a:headEnd/>
            <a:tailEnd/>
          </a:ln>
        </p:spPr>
        <p:txBody>
          <a:bodyPr wrap="none">
            <a:spAutoFit/>
          </a:bodyPr>
          <a:lstStyle/>
          <a:p>
            <a:pPr algn="ctr"/>
            <a:r>
              <a:rPr lang="es-ES" sz="1600" dirty="0" smtClean="0">
                <a:latin typeface="Arial" pitchFamily="34" charset="0"/>
                <a:cs typeface="Arial" pitchFamily="34" charset="0"/>
              </a:rPr>
              <a:t>ESX Host</a:t>
            </a:r>
            <a:endParaRPr lang="es-ES" sz="1600" dirty="0">
              <a:latin typeface="Arial" pitchFamily="34" charset="0"/>
              <a:cs typeface="Arial" pitchFamily="34" charset="0"/>
            </a:endParaRPr>
          </a:p>
        </p:txBody>
      </p:sp>
      <p:grpSp>
        <p:nvGrpSpPr>
          <p:cNvPr id="16" name="Group 112"/>
          <p:cNvGrpSpPr/>
          <p:nvPr/>
        </p:nvGrpSpPr>
        <p:grpSpPr>
          <a:xfrm>
            <a:off x="4109224" y="3738242"/>
            <a:ext cx="2209800" cy="2209800"/>
            <a:chOff x="3886200" y="3886200"/>
            <a:chExt cx="2209800" cy="2209800"/>
          </a:xfrm>
        </p:grpSpPr>
        <p:grpSp>
          <p:nvGrpSpPr>
            <p:cNvPr id="17" name="Group 676"/>
            <p:cNvGrpSpPr>
              <a:grpSpLocks/>
            </p:cNvGrpSpPr>
            <p:nvPr/>
          </p:nvGrpSpPr>
          <p:grpSpPr bwMode="auto">
            <a:xfrm>
              <a:off x="3886200" y="3886200"/>
              <a:ext cx="2209800" cy="2209800"/>
              <a:chOff x="3886200" y="3886200"/>
              <a:chExt cx="2209800" cy="2209800"/>
            </a:xfrm>
          </p:grpSpPr>
          <p:sp>
            <p:nvSpPr>
              <p:cNvPr id="141" name="Rounded Rectangle 140"/>
              <p:cNvSpPr/>
              <p:nvPr/>
            </p:nvSpPr>
            <p:spPr bwMode="auto">
              <a:xfrm>
                <a:off x="3886200" y="3886200"/>
                <a:ext cx="2209800" cy="220980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nchor="ctr"/>
              <a:lstStyle/>
              <a:p>
                <a:pPr algn="ctr" fontAlgn="auto">
                  <a:spcBef>
                    <a:spcPts val="0"/>
                  </a:spcBef>
                  <a:spcAft>
                    <a:spcPts val="0"/>
                  </a:spcAft>
                  <a:defRPr/>
                </a:pPr>
                <a:endParaRPr lang="es-ES" sz="23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8" name="Group 644"/>
              <p:cNvGrpSpPr>
                <a:grpSpLocks/>
              </p:cNvGrpSpPr>
              <p:nvPr/>
            </p:nvGrpSpPr>
            <p:grpSpPr bwMode="auto">
              <a:xfrm>
                <a:off x="3962400" y="4724400"/>
                <a:ext cx="2057400" cy="537710"/>
                <a:chOff x="3962400" y="4724400"/>
                <a:chExt cx="2057400" cy="537710"/>
              </a:xfrm>
            </p:grpSpPr>
            <p:grpSp>
              <p:nvGrpSpPr>
                <p:cNvPr id="19" name="Group 579"/>
                <p:cNvGrpSpPr>
                  <a:grpSpLocks/>
                </p:cNvGrpSpPr>
                <p:nvPr/>
              </p:nvGrpSpPr>
              <p:grpSpPr bwMode="auto">
                <a:xfrm>
                  <a:off x="3962400" y="4724400"/>
                  <a:ext cx="457200" cy="537710"/>
                  <a:chOff x="3962400" y="5257800"/>
                  <a:chExt cx="457200" cy="537710"/>
                </a:xfrm>
              </p:grpSpPr>
              <p:sp>
                <p:nvSpPr>
                  <p:cNvPr id="557" name="Rounded Rectangle 556"/>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5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58"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0" name="Group 580"/>
                <p:cNvGrpSpPr>
                  <a:grpSpLocks/>
                </p:cNvGrpSpPr>
                <p:nvPr/>
              </p:nvGrpSpPr>
              <p:grpSpPr bwMode="auto">
                <a:xfrm>
                  <a:off x="4495800" y="4724400"/>
                  <a:ext cx="457200" cy="537710"/>
                  <a:chOff x="3962400" y="5257800"/>
                  <a:chExt cx="457200" cy="537710"/>
                </a:xfrm>
              </p:grpSpPr>
              <p:sp>
                <p:nvSpPr>
                  <p:cNvPr id="582" name="Rounded Rectangle 58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5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53" name="TextBox 583"/>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1" name="Group 584"/>
                <p:cNvGrpSpPr>
                  <a:grpSpLocks/>
                </p:cNvGrpSpPr>
                <p:nvPr/>
              </p:nvGrpSpPr>
              <p:grpSpPr bwMode="auto">
                <a:xfrm>
                  <a:off x="5029200" y="4724400"/>
                  <a:ext cx="457200" cy="537710"/>
                  <a:chOff x="3962400" y="5257800"/>
                  <a:chExt cx="457200" cy="537710"/>
                </a:xfrm>
              </p:grpSpPr>
              <p:sp>
                <p:nvSpPr>
                  <p:cNvPr id="586" name="Rounded Rectangle 585"/>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4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48" name="TextBox 587"/>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2" name="Group 588"/>
                <p:cNvGrpSpPr>
                  <a:grpSpLocks/>
                </p:cNvGrpSpPr>
                <p:nvPr/>
              </p:nvGrpSpPr>
              <p:grpSpPr bwMode="auto">
                <a:xfrm>
                  <a:off x="5562600" y="4724400"/>
                  <a:ext cx="457200" cy="537710"/>
                  <a:chOff x="3962400" y="5257800"/>
                  <a:chExt cx="457200" cy="537710"/>
                </a:xfrm>
              </p:grpSpPr>
              <p:sp>
                <p:nvSpPr>
                  <p:cNvPr id="590" name="Rounded Rectangle 58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4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43" name="TextBox 591"/>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grpSp>
            <p:nvGrpSpPr>
              <p:cNvPr id="23" name="Group 593"/>
              <p:cNvGrpSpPr>
                <a:grpSpLocks/>
              </p:cNvGrpSpPr>
              <p:nvPr/>
            </p:nvGrpSpPr>
            <p:grpSpPr bwMode="auto">
              <a:xfrm>
                <a:off x="3962400" y="5410200"/>
                <a:ext cx="2057400" cy="537710"/>
                <a:chOff x="3962400" y="5257800"/>
                <a:chExt cx="2057400" cy="537710"/>
              </a:xfrm>
            </p:grpSpPr>
            <p:grpSp>
              <p:nvGrpSpPr>
                <p:cNvPr id="24" name="Group 594"/>
                <p:cNvGrpSpPr>
                  <a:grpSpLocks/>
                </p:cNvGrpSpPr>
                <p:nvPr/>
              </p:nvGrpSpPr>
              <p:grpSpPr bwMode="auto">
                <a:xfrm>
                  <a:off x="3962400" y="5257800"/>
                  <a:ext cx="457200" cy="537710"/>
                  <a:chOff x="3962400" y="5257800"/>
                  <a:chExt cx="457200" cy="537710"/>
                </a:xfrm>
              </p:grpSpPr>
              <p:sp>
                <p:nvSpPr>
                  <p:cNvPr id="608" name="Rounded Rectangle 607"/>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33"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34" name="TextBox 60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5" name="Group 595"/>
                <p:cNvGrpSpPr>
                  <a:grpSpLocks/>
                </p:cNvGrpSpPr>
                <p:nvPr/>
              </p:nvGrpSpPr>
              <p:grpSpPr bwMode="auto">
                <a:xfrm>
                  <a:off x="4495800" y="5257800"/>
                  <a:ext cx="457200" cy="537710"/>
                  <a:chOff x="3962400" y="5257800"/>
                  <a:chExt cx="457200" cy="537710"/>
                </a:xfrm>
              </p:grpSpPr>
              <p:sp>
                <p:nvSpPr>
                  <p:cNvPr id="605" name="Rounded Rectangle 604"/>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2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29" name="TextBox 606"/>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6" name="Group 596"/>
                <p:cNvGrpSpPr>
                  <a:grpSpLocks/>
                </p:cNvGrpSpPr>
                <p:nvPr/>
              </p:nvGrpSpPr>
              <p:grpSpPr bwMode="auto">
                <a:xfrm>
                  <a:off x="5029200" y="5257800"/>
                  <a:ext cx="457200" cy="537710"/>
                  <a:chOff x="3962400" y="5257800"/>
                  <a:chExt cx="457200" cy="537710"/>
                </a:xfrm>
              </p:grpSpPr>
              <p:sp>
                <p:nvSpPr>
                  <p:cNvPr id="602" name="Rounded Rectangle 601"/>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23"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24" name="TextBox 603"/>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7" name="Group 597"/>
                <p:cNvGrpSpPr>
                  <a:grpSpLocks/>
                </p:cNvGrpSpPr>
                <p:nvPr/>
              </p:nvGrpSpPr>
              <p:grpSpPr bwMode="auto">
                <a:xfrm>
                  <a:off x="5562600" y="5257800"/>
                  <a:ext cx="457200" cy="537710"/>
                  <a:chOff x="3962400" y="5257800"/>
                  <a:chExt cx="457200" cy="537710"/>
                </a:xfrm>
              </p:grpSpPr>
              <p:sp>
                <p:nvSpPr>
                  <p:cNvPr id="599" name="Rounded Rectangle 598"/>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2881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28819" name="TextBox 600"/>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grpSp>
        <p:pic>
          <p:nvPicPr>
            <p:cNvPr id="28731" name="Picture 2" descr="C:\Users\agoodman\Desktop\WS08-HypeV_v_rgb.png"/>
            <p:cNvPicPr>
              <a:picLocks noChangeAspect="1" noChangeArrowheads="1"/>
            </p:cNvPicPr>
            <p:nvPr/>
          </p:nvPicPr>
          <p:blipFill>
            <a:blip r:embed="rId11"/>
            <a:srcRect/>
            <a:stretch>
              <a:fillRect/>
            </a:stretch>
          </p:blipFill>
          <p:spPr bwMode="auto">
            <a:xfrm>
              <a:off x="4191000" y="3962400"/>
              <a:ext cx="1600200" cy="714375"/>
            </a:xfrm>
            <a:prstGeom prst="rect">
              <a:avLst/>
            </a:prstGeom>
            <a:noFill/>
            <a:ln w="9525">
              <a:noFill/>
              <a:miter lim="800000"/>
              <a:headEnd/>
              <a:tailEnd/>
            </a:ln>
          </p:spPr>
        </p:pic>
      </p:grpSp>
      <p:sp>
        <p:nvSpPr>
          <p:cNvPr id="116" name="Title 115"/>
          <p:cNvSpPr>
            <a:spLocks noGrp="1"/>
          </p:cNvSpPr>
          <p:nvPr>
            <p:ph type="title"/>
          </p:nvPr>
        </p:nvSpPr>
        <p:spPr>
          <a:xfrm>
            <a:off x="214282" y="142852"/>
            <a:ext cx="8375946" cy="609398"/>
          </a:xfrm>
        </p:spPr>
        <p:txBody>
          <a:bodyPr/>
          <a:lstStyle/>
          <a:p>
            <a:r>
              <a:rPr lang="es-ES" sz="4400" dirty="0" smtClean="0"/>
              <a:t>Arquitectura de SCVMM 2008</a:t>
            </a:r>
            <a:endParaRPr lang="es-ES" sz="4400" dirty="0"/>
          </a:p>
        </p:txBody>
      </p:sp>
      <p:grpSp>
        <p:nvGrpSpPr>
          <p:cNvPr id="28" name="Group 650"/>
          <p:cNvGrpSpPr>
            <a:grpSpLocks/>
          </p:cNvGrpSpPr>
          <p:nvPr/>
        </p:nvGrpSpPr>
        <p:grpSpPr bwMode="auto">
          <a:xfrm>
            <a:off x="1184419" y="4663793"/>
            <a:ext cx="644381" cy="537710"/>
            <a:chOff x="3962400" y="5257800"/>
            <a:chExt cx="457200" cy="537710"/>
          </a:xfrm>
        </p:grpSpPr>
        <p:sp>
          <p:nvSpPr>
            <p:cNvPr id="115" name="Rounded Rectangle 114"/>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17"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118" name="TextBox 653"/>
            <p:cNvSpPr txBox="1">
              <a:spLocks noChangeArrowheads="1"/>
            </p:cNvSpPr>
            <p:nvPr/>
          </p:nvSpPr>
          <p:spPr bwMode="auto">
            <a:xfrm>
              <a:off x="3998025" y="5533900"/>
              <a:ext cx="281155"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9" name="Group 654"/>
          <p:cNvGrpSpPr>
            <a:grpSpLocks/>
          </p:cNvGrpSpPr>
          <p:nvPr/>
        </p:nvGrpSpPr>
        <p:grpSpPr bwMode="auto">
          <a:xfrm>
            <a:off x="1184420" y="5273393"/>
            <a:ext cx="633230" cy="537710"/>
            <a:chOff x="3962400" y="5257800"/>
            <a:chExt cx="457200" cy="537710"/>
          </a:xfrm>
        </p:grpSpPr>
        <p:sp>
          <p:nvSpPr>
            <p:cNvPr id="120" name="Rounded Rectangle 119"/>
            <p:cNvSpPr/>
            <p:nvPr/>
          </p:nvSpPr>
          <p:spPr bwMode="auto">
            <a:xfrm>
              <a:off x="3962400" y="5257800"/>
              <a:ext cx="457200" cy="533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a:defRPr/>
              </a:pPr>
              <a:endParaRPr lang="es-ES" sz="11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22"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4062350" y="5286500"/>
              <a:ext cx="304800" cy="304800"/>
            </a:xfrm>
            <a:prstGeom prst="rect">
              <a:avLst/>
            </a:prstGeom>
            <a:noFill/>
            <a:ln w="9525">
              <a:noFill/>
              <a:miter lim="800000"/>
              <a:headEnd/>
              <a:tailEnd/>
            </a:ln>
          </p:spPr>
        </p:pic>
        <p:sp>
          <p:nvSpPr>
            <p:cNvPr id="123" name="TextBox 657"/>
            <p:cNvSpPr txBox="1">
              <a:spLocks noChangeArrowheads="1"/>
            </p:cNvSpPr>
            <p:nvPr/>
          </p:nvSpPr>
          <p:spPr bwMode="auto">
            <a:xfrm>
              <a:off x="3998025" y="5533900"/>
              <a:ext cx="286106" cy="261610"/>
            </a:xfrm>
            <a:prstGeom prst="rect">
              <a:avLst/>
            </a:prstGeom>
            <a:noFill/>
            <a:ln w="9525">
              <a:noFill/>
              <a:miter lim="800000"/>
              <a:headEnd/>
              <a:tailEnd/>
            </a:ln>
          </p:spPr>
          <p:txBody>
            <a:bodyPr wrap="none">
              <a:spAutoFit/>
            </a:bodyPr>
            <a:lstStyle/>
            <a:p>
              <a:r>
                <a:rPr lang="es-ES" sz="1100" smtClean="0">
                  <a:solidFill>
                    <a:schemeClr val="tx1"/>
                  </a:solidFill>
                  <a:effectLst>
                    <a:outerShdw blurRad="38100" dist="38100" dir="2700000" algn="tl">
                      <a:srgbClr val="000000">
                        <a:alpha val="43137"/>
                      </a:srgbClr>
                    </a:outerShdw>
                  </a:effectLst>
                  <a:latin typeface="Arial" pitchFamily="34" charset="0"/>
                  <a:cs typeface="Arial" pitchFamily="34" charset="0"/>
                </a:rPr>
                <a:t>VM</a:t>
              </a:r>
              <a:endParaRPr lang="es-ES">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grpSp>
      <p:pic>
        <p:nvPicPr>
          <p:cNvPr id="124" name="Picture 123" descr="Virtual_05-R2_rgb.png"/>
          <p:cNvPicPr>
            <a:picLocks noChangeAspect="1"/>
          </p:cNvPicPr>
          <p:nvPr/>
        </p:nvPicPr>
        <p:blipFill>
          <a:blip r:embed="rId12"/>
          <a:stretch>
            <a:fillRect/>
          </a:stretch>
        </p:blipFill>
        <p:spPr>
          <a:xfrm>
            <a:off x="310376" y="4085207"/>
            <a:ext cx="1551877" cy="213383"/>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err="1" smtClean="0"/>
              <a:t>Gestión</a:t>
            </a:r>
            <a:r>
              <a:rPr lang="en-US" dirty="0" smtClean="0"/>
              <a:t> de VMware</a:t>
            </a:r>
            <a:endParaRPr lang="en-US" dirty="0"/>
          </a:p>
        </p:txBody>
      </p:sp>
      <p:sp>
        <p:nvSpPr>
          <p:cNvPr id="3" name="Content Placeholder 2"/>
          <p:cNvSpPr>
            <a:spLocks noGrp="1"/>
          </p:cNvSpPr>
          <p:nvPr>
            <p:ph idx="1"/>
          </p:nvPr>
        </p:nvSpPr>
        <p:spPr>
          <a:xfrm>
            <a:off x="376238" y="1632938"/>
            <a:ext cx="8380412" cy="4653582"/>
          </a:xfrm>
        </p:spPr>
        <p:txBody>
          <a:bodyPr/>
          <a:lstStyle/>
          <a:p>
            <a:r>
              <a:rPr lang="es-ES" sz="2400" dirty="0" smtClean="0">
                <a:solidFill>
                  <a:srgbClr val="FFFFCC"/>
                </a:solidFill>
                <a:latin typeface="Arial" pitchFamily="34" charset="0"/>
                <a:cs typeface="Arial" pitchFamily="34" charset="0"/>
              </a:rPr>
              <a:t>Por petición de nuestros comunes clientes</a:t>
            </a:r>
          </a:p>
          <a:p>
            <a:r>
              <a:rPr lang="es-ES" sz="2400" dirty="0" smtClean="0">
                <a:solidFill>
                  <a:srgbClr val="FFFFCC"/>
                </a:solidFill>
                <a:latin typeface="Arial" pitchFamily="34" charset="0"/>
                <a:cs typeface="Arial" pitchFamily="34" charset="0"/>
              </a:rPr>
              <a:t>Experiencia de gestión unificada</a:t>
            </a:r>
            <a:endParaRPr sz="2400" smtClean="0">
              <a:solidFill>
                <a:srgbClr val="FFFFCC"/>
              </a:solidFill>
              <a:latin typeface="Arial" pitchFamily="34" charset="0"/>
              <a:cs typeface="Arial" pitchFamily="34" charset="0"/>
            </a:endParaRPr>
          </a:p>
          <a:p>
            <a:pPr lvl="1"/>
            <a:r>
              <a:rPr lang="es-ES" sz="2000" dirty="0" smtClean="0">
                <a:solidFill>
                  <a:srgbClr val="FFFFCC"/>
                </a:solidFill>
                <a:latin typeface="Arial" pitchFamily="34" charset="0"/>
                <a:cs typeface="Arial" pitchFamily="34" charset="0"/>
              </a:rPr>
              <a:t>Física y Virtual</a:t>
            </a:r>
            <a:endParaRPr sz="2000" smtClean="0">
              <a:solidFill>
                <a:srgbClr val="FFFFCC"/>
              </a:solidFill>
              <a:latin typeface="Arial" pitchFamily="34" charset="0"/>
              <a:cs typeface="Arial" pitchFamily="34" charset="0"/>
            </a:endParaRPr>
          </a:p>
          <a:p>
            <a:pPr lvl="1"/>
            <a:r>
              <a:rPr sz="2000" smtClean="0">
                <a:solidFill>
                  <a:srgbClr val="FFFFCC"/>
                </a:solidFill>
                <a:latin typeface="Arial" pitchFamily="34" charset="0"/>
                <a:cs typeface="Arial" pitchFamily="34" charset="0"/>
              </a:rPr>
              <a:t>Hyper-V </a:t>
            </a:r>
            <a:r>
              <a:rPr lang="es-ES" sz="2000" dirty="0" smtClean="0">
                <a:solidFill>
                  <a:srgbClr val="FFFFCC"/>
                </a:solidFill>
                <a:latin typeface="Arial" pitchFamily="34" charset="0"/>
                <a:cs typeface="Arial" pitchFamily="34" charset="0"/>
              </a:rPr>
              <a:t>y </a:t>
            </a:r>
            <a:r>
              <a:rPr sz="2000" smtClean="0">
                <a:solidFill>
                  <a:srgbClr val="FFFFCC"/>
                </a:solidFill>
                <a:latin typeface="Arial" pitchFamily="34" charset="0"/>
                <a:cs typeface="Arial" pitchFamily="34" charset="0"/>
              </a:rPr>
              <a:t>VMware</a:t>
            </a:r>
            <a:endParaRPr sz="2000">
              <a:solidFill>
                <a:srgbClr val="FFFFCC"/>
              </a:solidFill>
              <a:latin typeface="Arial" pitchFamily="34" charset="0"/>
              <a:cs typeface="Arial" pitchFamily="34" charset="0"/>
            </a:endParaRPr>
          </a:p>
          <a:p>
            <a:r>
              <a:rPr lang="es-ES" sz="2400" dirty="0" smtClean="0">
                <a:solidFill>
                  <a:srgbClr val="FFFFCC"/>
                </a:solidFill>
                <a:latin typeface="Arial" pitchFamily="34" charset="0"/>
                <a:cs typeface="Arial" pitchFamily="34" charset="0"/>
              </a:rPr>
              <a:t>Gestión completa de máquinas virtuales</a:t>
            </a:r>
            <a:endParaRPr sz="2400" smtClean="0">
              <a:solidFill>
                <a:srgbClr val="FFFFCC"/>
              </a:solidFill>
              <a:latin typeface="Arial" pitchFamily="34" charset="0"/>
              <a:cs typeface="Arial" pitchFamily="34" charset="0"/>
            </a:endParaRPr>
          </a:p>
          <a:p>
            <a:pPr lvl="1"/>
            <a:r>
              <a:rPr lang="en-US" sz="2000" dirty="0" smtClean="0">
                <a:solidFill>
                  <a:srgbClr val="FFFFCC"/>
                </a:solidFill>
                <a:latin typeface="Arial" pitchFamily="34" charset="0"/>
                <a:cs typeface="Arial" pitchFamily="34" charset="0"/>
              </a:rPr>
              <a:t>VMotion</a:t>
            </a:r>
            <a:r>
              <a:rPr sz="2000" smtClean="0">
                <a:solidFill>
                  <a:srgbClr val="FFFFCC"/>
                </a:solidFill>
                <a:latin typeface="Arial" pitchFamily="34" charset="0"/>
                <a:cs typeface="Arial" pitchFamily="34" charset="0"/>
              </a:rPr>
              <a:t>, Resource Pools, etc.</a:t>
            </a:r>
            <a:endParaRPr sz="2000">
              <a:solidFill>
                <a:srgbClr val="FFFFCC"/>
              </a:solidFill>
              <a:latin typeface="Arial" pitchFamily="34" charset="0"/>
              <a:cs typeface="Arial" pitchFamily="34" charset="0"/>
            </a:endParaRPr>
          </a:p>
          <a:p>
            <a:r>
              <a:rPr lang="es-ES" sz="2400" dirty="0" smtClean="0">
                <a:solidFill>
                  <a:srgbClr val="FFFFCC"/>
                </a:solidFill>
                <a:latin typeface="Arial" pitchFamily="34" charset="0"/>
                <a:cs typeface="Arial" pitchFamily="34" charset="0"/>
              </a:rPr>
              <a:t>Capacidades mejoradas</a:t>
            </a:r>
            <a:endParaRPr sz="2400" smtClean="0">
              <a:solidFill>
                <a:srgbClr val="FFFFCC"/>
              </a:solidFill>
              <a:latin typeface="Arial" pitchFamily="34" charset="0"/>
              <a:cs typeface="Arial" pitchFamily="34" charset="0"/>
            </a:endParaRPr>
          </a:p>
          <a:p>
            <a:pPr lvl="1"/>
            <a:r>
              <a:rPr lang="es-ES" sz="2000" dirty="0" smtClean="0">
                <a:solidFill>
                  <a:srgbClr val="FFFFCC"/>
                </a:solidFill>
                <a:latin typeface="Arial" pitchFamily="34" charset="0"/>
                <a:cs typeface="Arial" pitchFamily="34" charset="0"/>
              </a:rPr>
              <a:t>Colocación inteligente</a:t>
            </a:r>
          </a:p>
          <a:p>
            <a:pPr lvl="1"/>
            <a:r>
              <a:rPr lang="es-ES" sz="2000" dirty="0" smtClean="0">
                <a:solidFill>
                  <a:srgbClr val="FFFFCC"/>
                </a:solidFill>
                <a:latin typeface="Arial" pitchFamily="34" charset="0"/>
                <a:cs typeface="Arial" pitchFamily="34" charset="0"/>
              </a:rPr>
              <a:t>Librería</a:t>
            </a:r>
            <a:endParaRPr sz="2000" smtClean="0">
              <a:solidFill>
                <a:srgbClr val="FFFFCC"/>
              </a:solidFill>
              <a:latin typeface="Arial" pitchFamily="34" charset="0"/>
              <a:cs typeface="Arial" pitchFamily="34" charset="0"/>
            </a:endParaRPr>
          </a:p>
          <a:p>
            <a:pPr lvl="1"/>
            <a:r>
              <a:rPr sz="2000" smtClean="0">
                <a:solidFill>
                  <a:srgbClr val="FFFFCC"/>
                </a:solidFill>
                <a:latin typeface="Arial" pitchFamily="34" charset="0"/>
                <a:cs typeface="Arial" pitchFamily="34" charset="0"/>
              </a:rPr>
              <a:t>Powershell</a:t>
            </a:r>
            <a:endParaRPr lang="en-US" sz="2000" dirty="0" smtClean="0">
              <a:solidFill>
                <a:srgbClr val="FFFFCC"/>
              </a:solidFill>
              <a:latin typeface="Arial" pitchFamily="34" charset="0"/>
              <a:cs typeface="Arial" pitchFamily="34" charset="0"/>
            </a:endParaRPr>
          </a:p>
          <a:p>
            <a:pPr lvl="1"/>
            <a:r>
              <a:rPr lang="en-US" sz="2000" dirty="0" err="1" smtClean="0">
                <a:solidFill>
                  <a:srgbClr val="FFFFCC"/>
                </a:solidFill>
                <a:latin typeface="Arial" pitchFamily="34" charset="0"/>
                <a:cs typeface="Arial" pitchFamily="34" charset="0"/>
              </a:rPr>
              <a:t>Calibración</a:t>
            </a:r>
            <a:r>
              <a:rPr lang="en-US" sz="2000" dirty="0" smtClean="0">
                <a:solidFill>
                  <a:srgbClr val="FFFFCC"/>
                </a:solidFill>
                <a:latin typeface="Arial" pitchFamily="34" charset="0"/>
                <a:cs typeface="Arial" pitchFamily="34" charset="0"/>
              </a:rPr>
              <a:t> de </a:t>
            </a:r>
            <a:r>
              <a:rPr lang="en-US" sz="2000" dirty="0" err="1" smtClean="0">
                <a:solidFill>
                  <a:srgbClr val="FFFFCC"/>
                </a:solidFill>
                <a:latin typeface="Arial" pitchFamily="34" charset="0"/>
                <a:cs typeface="Arial" pitchFamily="34" charset="0"/>
              </a:rPr>
              <a:t>aplicaciones</a:t>
            </a:r>
            <a:r>
              <a:rPr lang="en-US" sz="2000" dirty="0" smtClean="0">
                <a:solidFill>
                  <a:srgbClr val="FFFFCC"/>
                </a:solidFill>
                <a:latin typeface="Arial" pitchFamily="34" charset="0"/>
                <a:cs typeface="Arial" pitchFamily="34" charset="0"/>
              </a:rPr>
              <a:t> compatibles con PRO</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Librería</a:t>
            </a:r>
          </a:p>
        </p:txBody>
      </p:sp>
      <p:sp>
        <p:nvSpPr>
          <p:cNvPr id="4" name="3 Marcador de texto"/>
          <p:cNvSpPr>
            <a:spLocks noGrp="1"/>
          </p:cNvSpPr>
          <p:nvPr>
            <p:ph type="body" sz="quarter" idx="10"/>
          </p:nvPr>
        </p:nvSpPr>
        <p:spPr>
          <a:xfrm>
            <a:off x="381000" y="1567825"/>
            <a:ext cx="8382000" cy="5004447"/>
          </a:xfrm>
        </p:spPr>
        <p:txBody>
          <a:bodyPr/>
          <a:lstStyle/>
          <a:p>
            <a:r>
              <a:rPr lang="es-ES" sz="2000" dirty="0" smtClean="0">
                <a:solidFill>
                  <a:srgbClr val="FFFFCC"/>
                </a:solidFill>
                <a:latin typeface="Arial" pitchFamily="34" charset="0"/>
                <a:cs typeface="Arial" pitchFamily="34" charset="0"/>
              </a:rPr>
              <a:t>Repositorio de todas las piezas que componen una Máquina Virtual</a:t>
            </a:r>
          </a:p>
          <a:p>
            <a:pPr lvl="1"/>
            <a:r>
              <a:rPr lang="es-ES" sz="1800" dirty="0" err="1" smtClean="0">
                <a:solidFill>
                  <a:srgbClr val="FFFFCC"/>
                </a:solidFill>
                <a:latin typeface="Arial" pitchFamily="34" charset="0"/>
                <a:cs typeface="Arial" pitchFamily="34" charset="0"/>
              </a:rPr>
              <a:t>VHDs</a:t>
            </a:r>
            <a:endParaRPr lang="es-ES" sz="1800" dirty="0" smtClean="0">
              <a:solidFill>
                <a:srgbClr val="FFFFCC"/>
              </a:solidFill>
              <a:latin typeface="Arial" pitchFamily="34" charset="0"/>
              <a:cs typeface="Arial" pitchFamily="34" charset="0"/>
            </a:endParaRPr>
          </a:p>
          <a:p>
            <a:pPr lvl="1"/>
            <a:r>
              <a:rPr lang="es-ES" sz="1800" dirty="0" err="1" smtClean="0">
                <a:solidFill>
                  <a:srgbClr val="FFFFCC"/>
                </a:solidFill>
                <a:latin typeface="Arial" pitchFamily="34" charset="0"/>
                <a:cs typeface="Arial" pitchFamily="34" charset="0"/>
              </a:rPr>
              <a:t>VMs</a:t>
            </a:r>
            <a:r>
              <a:rPr lang="es-ES" sz="1800" dirty="0" smtClean="0">
                <a:solidFill>
                  <a:srgbClr val="FFFFCC"/>
                </a:solidFill>
                <a:latin typeface="Arial" pitchFamily="34" charset="0"/>
                <a:cs typeface="Arial" pitchFamily="34" charset="0"/>
              </a:rPr>
              <a:t> Offline</a:t>
            </a:r>
          </a:p>
          <a:p>
            <a:pPr lvl="1"/>
            <a:r>
              <a:rPr lang="es-ES" sz="1800" dirty="0" err="1" smtClean="0">
                <a:solidFill>
                  <a:srgbClr val="FFFFCC"/>
                </a:solidFill>
                <a:latin typeface="Arial" pitchFamily="34" charset="0"/>
                <a:cs typeface="Arial" pitchFamily="34" charset="0"/>
              </a:rPr>
              <a:t>ISOs</a:t>
            </a:r>
            <a:endParaRPr lang="es-ES" sz="1800" dirty="0" smtClean="0">
              <a:solidFill>
                <a:srgbClr val="FFFFCC"/>
              </a:solidFill>
              <a:latin typeface="Arial" pitchFamily="34" charset="0"/>
              <a:cs typeface="Arial" pitchFamily="34" charset="0"/>
            </a:endParaRPr>
          </a:p>
          <a:p>
            <a:pPr lvl="1"/>
            <a:r>
              <a:rPr lang="es-ES" sz="1800" dirty="0" smtClean="0">
                <a:solidFill>
                  <a:srgbClr val="FFFFCC"/>
                </a:solidFill>
                <a:latin typeface="Arial" pitchFamily="34" charset="0"/>
                <a:cs typeface="Arial" pitchFamily="34" charset="0"/>
              </a:rPr>
              <a:t>Ficheros de Respuestas de </a:t>
            </a:r>
            <a:r>
              <a:rPr lang="es-ES" sz="1800" dirty="0" err="1" smtClean="0">
                <a:solidFill>
                  <a:srgbClr val="FFFFCC"/>
                </a:solidFill>
                <a:latin typeface="Arial" pitchFamily="34" charset="0"/>
                <a:cs typeface="Arial" pitchFamily="34" charset="0"/>
              </a:rPr>
              <a:t>Sysprep</a:t>
            </a:r>
            <a:endParaRPr lang="es-ES" sz="1800" dirty="0" smtClean="0">
              <a:solidFill>
                <a:srgbClr val="FFFFCC"/>
              </a:solidFill>
              <a:latin typeface="Arial" pitchFamily="34" charset="0"/>
              <a:cs typeface="Arial" pitchFamily="34" charset="0"/>
            </a:endParaRPr>
          </a:p>
          <a:p>
            <a:pPr lvl="1"/>
            <a:r>
              <a:rPr lang="es-ES" sz="1800" dirty="0" err="1" smtClean="0">
                <a:solidFill>
                  <a:srgbClr val="FFFFCC"/>
                </a:solidFill>
                <a:latin typeface="Arial" pitchFamily="34" charset="0"/>
                <a:cs typeface="Arial" pitchFamily="34" charset="0"/>
              </a:rPr>
              <a:t>PowerShell</a:t>
            </a:r>
            <a:r>
              <a:rPr lang="es-ES" sz="1800" dirty="0" smtClean="0">
                <a:solidFill>
                  <a:srgbClr val="FFFFCC"/>
                </a:solidFill>
                <a:latin typeface="Arial" pitchFamily="34" charset="0"/>
                <a:cs typeface="Arial" pitchFamily="34" charset="0"/>
              </a:rPr>
              <a:t> Scripts</a:t>
            </a:r>
          </a:p>
          <a:p>
            <a:pPr lvl="1"/>
            <a:r>
              <a:rPr lang="es-ES" sz="1800" dirty="0" smtClean="0">
                <a:solidFill>
                  <a:srgbClr val="FFFFCC"/>
                </a:solidFill>
                <a:latin typeface="Arial" pitchFamily="34" charset="0"/>
                <a:cs typeface="Arial" pitchFamily="34" charset="0"/>
              </a:rPr>
              <a:t>Plantillas</a:t>
            </a:r>
          </a:p>
          <a:p>
            <a:r>
              <a:rPr lang="es-ES" sz="2000" dirty="0" smtClean="0">
                <a:solidFill>
                  <a:srgbClr val="FFFFCC"/>
                </a:solidFill>
                <a:latin typeface="Arial" pitchFamily="34" charset="0"/>
                <a:cs typeface="Arial" pitchFamily="34" charset="0"/>
              </a:rPr>
              <a:t>Utiliza como librerías servidores de ficheros Windows centralizados o distribuidos</a:t>
            </a:r>
          </a:p>
          <a:p>
            <a:pPr lvl="1"/>
            <a:r>
              <a:rPr lang="es-ES" sz="1800" dirty="0" smtClean="0">
                <a:solidFill>
                  <a:srgbClr val="FFFFCC"/>
                </a:solidFill>
                <a:latin typeface="Arial" pitchFamily="34" charset="0"/>
                <a:cs typeface="Arial" pitchFamily="34" charset="0"/>
              </a:rPr>
              <a:t>Mover/copiar/borrar/modificar ficheros </a:t>
            </a:r>
            <a:r>
              <a:rPr lang="es-ES" sz="1800" dirty="0" err="1" smtClean="0">
                <a:solidFill>
                  <a:srgbClr val="FFFFCC"/>
                </a:solidFill>
                <a:latin typeface="Arial" pitchFamily="34" charset="0"/>
                <a:cs typeface="Arial" pitchFamily="34" charset="0"/>
              </a:rPr>
              <a:t>diectamente</a:t>
            </a:r>
            <a:r>
              <a:rPr lang="es-ES" sz="1800" dirty="0" smtClean="0">
                <a:solidFill>
                  <a:srgbClr val="FFFFCC"/>
                </a:solidFill>
                <a:latin typeface="Arial" pitchFamily="34" charset="0"/>
                <a:cs typeface="Arial" pitchFamily="34" charset="0"/>
              </a:rPr>
              <a:t> en el Sistema de Archivos</a:t>
            </a:r>
          </a:p>
          <a:p>
            <a:pPr lvl="1"/>
            <a:r>
              <a:rPr lang="es-ES" sz="1800" dirty="0" smtClean="0">
                <a:solidFill>
                  <a:srgbClr val="FFFFCC"/>
                </a:solidFill>
                <a:latin typeface="Arial" pitchFamily="34" charset="0"/>
                <a:cs typeface="Arial" pitchFamily="34" charset="0"/>
              </a:rPr>
              <a:t>VMM monitoriza los cambios y ofrece las vistas física y lógica</a:t>
            </a:r>
          </a:p>
          <a:p>
            <a:pPr lvl="1"/>
            <a:r>
              <a:rPr lang="es-ES" sz="1800" dirty="0" smtClean="0">
                <a:solidFill>
                  <a:srgbClr val="FFFFCC"/>
                </a:solidFill>
                <a:latin typeface="Arial" pitchFamily="34" charset="0"/>
                <a:cs typeface="Arial" pitchFamily="34" charset="0"/>
              </a:rPr>
              <a:t>VMM estampa los objetos con un identificador para monitorizarlos de manera unívoca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1210543" y="5786454"/>
            <a:ext cx="6647605" cy="498598"/>
          </a:xfrm>
          <a:prstGeom prst="rect">
            <a:avLst/>
          </a:prstGeom>
          <a:noFill/>
          <a:ln w="9525">
            <a:noFill/>
            <a:miter lim="800000"/>
            <a:headEnd/>
            <a:tailEnd/>
          </a:ln>
        </p:spPr>
        <p:txBody>
          <a:bodyPr wrap="square" lIns="0" tIns="0" rIns="0" bIns="0">
            <a:spAutoFit/>
          </a:bodyPr>
          <a:lstStyle/>
          <a:p>
            <a:pPr algn="ctr" defTabSz="912777" eaLnBrk="0" hangingPunct="0">
              <a:lnSpc>
                <a:spcPct val="90000"/>
              </a:lnSpc>
              <a:defRPr/>
            </a:pP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La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separación</a:t>
            </a: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crea</a:t>
            </a: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flexibilidad</a:t>
            </a:r>
            <a:endParaRPr lang="en-US" sz="3600" kern="0" dirty="0">
              <a:ln w="3175">
                <a:noFill/>
              </a:ln>
              <a:solidFill>
                <a:srgbClr val="FFFFCC"/>
              </a:solidFill>
              <a:effectLst>
                <a:outerShdw blurRad="88900" dist="12700" dir="2700000" algn="tl" rotWithShape="0">
                  <a:prstClr val="black"/>
                </a:outerShdw>
              </a:effectLst>
              <a:latin typeface="Arial" pitchFamily="34" charset="0"/>
              <a:cs typeface="Arial" pitchFamily="34" charset="0"/>
            </a:endParaRPr>
          </a:p>
        </p:txBody>
      </p:sp>
      <p:sp>
        <p:nvSpPr>
          <p:cNvPr id="34" name="Title 1"/>
          <p:cNvSpPr txBox="1">
            <a:spLocks/>
          </p:cNvSpPr>
          <p:nvPr/>
        </p:nvSpPr>
        <p:spPr>
          <a:xfrm>
            <a:off x="928662" y="5786454"/>
            <a:ext cx="7500990" cy="498598"/>
          </a:xfrm>
          <a:prstGeom prst="rect">
            <a:avLst/>
          </a:prstGeom>
        </p:spPr>
        <p:txBody>
          <a:bodyPr vert="horz" wrap="square" lIns="0" tIns="0" rIns="0" bIns="0" rtlCol="0" anchor="t">
            <a:spAutoFit/>
          </a:bodyPr>
          <a:lstStyle/>
          <a:p>
            <a:pPr marL="0" marR="0" lvl="0" indent="0" algn="ctr" defTabSz="912777" eaLnBrk="0" latinLnBrk="0" hangingPunct="0">
              <a:lnSpc>
                <a:spcPct val="90000"/>
              </a:lnSpc>
              <a:buClrTx/>
              <a:buSzTx/>
              <a:buFontTx/>
              <a:buNone/>
              <a:tabLst/>
              <a:defRPr/>
            </a:pP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La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dependencia</a:t>
            </a: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crea</a:t>
            </a:r>
            <a:r>
              <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 </a:t>
            </a:r>
            <a:r>
              <a:rPr lang="en-US" sz="3600" kern="0" dirty="0" err="1" smtClean="0">
                <a:ln w="3175">
                  <a:noFill/>
                </a:ln>
                <a:solidFill>
                  <a:srgbClr val="FFFFCC"/>
                </a:solidFill>
                <a:effectLst>
                  <a:outerShdw blurRad="88900" dist="12700" dir="2700000" algn="tl" rotWithShape="0">
                    <a:prstClr val="black"/>
                  </a:outerShdw>
                </a:effectLst>
                <a:latin typeface="Arial" pitchFamily="34" charset="0"/>
                <a:cs typeface="Arial" pitchFamily="34" charset="0"/>
              </a:rPr>
              <a:t>complejidad</a:t>
            </a:r>
            <a:endParaRPr lang="en-US" sz="3600" kern="0" dirty="0" smtClean="0">
              <a:ln w="3175">
                <a:noFill/>
              </a:ln>
              <a:solidFill>
                <a:srgbClr val="FFFFCC"/>
              </a:solidFill>
              <a:effectLst>
                <a:outerShdw blurRad="88900" dist="12700" dir="2700000" algn="tl" rotWithShape="0">
                  <a:prstClr val="black"/>
                </a:outerShdw>
              </a:effectLst>
              <a:latin typeface="Arial" pitchFamily="34" charset="0"/>
              <a:cs typeface="Arial" pitchFamily="34" charset="0"/>
            </a:endParaRPr>
          </a:p>
        </p:txBody>
      </p:sp>
      <p:sp>
        <p:nvSpPr>
          <p:cNvPr id="54" name="Rounded Rectangle 53"/>
          <p:cNvSpPr/>
          <p:nvPr/>
        </p:nvSpPr>
        <p:spPr bwMode="auto">
          <a:xfrm>
            <a:off x="2696109" y="1357298"/>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lIns="121884" tIns="406280" rIns="121884" bIns="60942"/>
          <a:lstStyle/>
          <a:p>
            <a:pPr marL="236793" indent="-236793" defTabSz="912777" eaLnBrk="0" hangingPunct="0">
              <a:lnSpc>
                <a:spcPct val="90000"/>
              </a:lnSpc>
              <a:spcBef>
                <a:spcPct val="30000"/>
              </a:spcBef>
              <a:buClr>
                <a:schemeClr val="tx2"/>
              </a:buClr>
              <a:buSzPct val="95000"/>
              <a:buFontTx/>
              <a:buBlip>
                <a:blip r:embed="rId4"/>
              </a:buBlip>
              <a:tabLst>
                <a:tab pos="424590" algn="l"/>
              </a:tabLst>
              <a:defRPr/>
            </a:pPr>
            <a:endParaRPr lang="en-US" sz="1600" dirty="0">
              <a:solidFill>
                <a:srgbClr val="FFFFCC"/>
              </a:solidFill>
              <a:latin typeface="Arial" pitchFamily="34" charset="0"/>
              <a:cs typeface="Arial" pitchFamily="34" charset="0"/>
            </a:endParaRPr>
          </a:p>
        </p:txBody>
      </p:sp>
      <p:sp>
        <p:nvSpPr>
          <p:cNvPr id="2" name="Title 1"/>
          <p:cNvSpPr>
            <a:spLocks noGrp="1"/>
          </p:cNvSpPr>
          <p:nvPr>
            <p:ph type="title"/>
          </p:nvPr>
        </p:nvSpPr>
        <p:spPr>
          <a:xfrm>
            <a:off x="381000" y="230188"/>
            <a:ext cx="8382000" cy="609398"/>
          </a:xfrm>
        </p:spPr>
        <p:txBody>
          <a:bodyPr/>
          <a:lstStyle/>
          <a:p>
            <a:pPr eaLnBrk="1" hangingPunct="1">
              <a:defRPr/>
            </a:pPr>
            <a:r>
              <a:rPr sz="4400" smtClean="0">
                <a:latin typeface="+mn-lt"/>
              </a:rPr>
              <a:t>¿Por qué virtualizar?</a:t>
            </a:r>
          </a:p>
        </p:txBody>
      </p:sp>
      <p:grpSp>
        <p:nvGrpSpPr>
          <p:cNvPr id="3" name="Group 68"/>
          <p:cNvGrpSpPr>
            <a:grpSpLocks/>
          </p:cNvGrpSpPr>
          <p:nvPr/>
        </p:nvGrpSpPr>
        <p:grpSpPr bwMode="auto">
          <a:xfrm>
            <a:off x="2991328" y="4379594"/>
            <a:ext cx="3321050" cy="806450"/>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lIns="1097280" tIns="0" bIns="0" anchor="ctr"/>
            <a:lstStyle/>
            <a:p>
              <a:pPr marL="236793" indent="-236793" defTabSz="912777" eaLnBrk="0" hangingPunct="0">
                <a:lnSpc>
                  <a:spcPct val="90000"/>
                </a:lnSpc>
                <a:spcBef>
                  <a:spcPct val="30000"/>
                </a:spcBef>
                <a:buClr>
                  <a:schemeClr val="tx2"/>
                </a:buClr>
                <a:buSzPct val="95000"/>
                <a:tabLst>
                  <a:tab pos="424590" algn="l"/>
                </a:tabLst>
                <a:defRPr/>
              </a:pPr>
              <a:r>
                <a:rPr lang="en-US" sz="1600" dirty="0">
                  <a:solidFill>
                    <a:srgbClr val="FFFFCC"/>
                  </a:solidFill>
                  <a:latin typeface="Arial" pitchFamily="34" charset="0"/>
                  <a:cs typeface="Arial" pitchFamily="34" charset="0"/>
                </a:rPr>
                <a:t>Hardware</a:t>
              </a:r>
            </a:p>
          </p:txBody>
        </p:sp>
        <p:pic>
          <p:nvPicPr>
            <p:cNvPr id="29727" name="Picture 3" descr="C:\Program Files\Microsoft Resource DVD Artwork\DVD_ART\Artwork_Imagery\HARDWARE_IMAGERY\Illustration - Misc Hardware\Windows Vista Illustration Icons\Computer.png"/>
            <p:cNvPicPr>
              <a:picLocks noChangeAspect="1" noChangeArrowheads="1"/>
            </p:cNvPicPr>
            <p:nvPr/>
          </p:nvPicPr>
          <p:blipFill>
            <a:blip r:embed="rId5"/>
            <a:srcRect/>
            <a:stretch>
              <a:fillRect/>
            </a:stretch>
          </p:blipFill>
          <p:spPr bwMode="auto">
            <a:xfrm>
              <a:off x="3845121" y="6074228"/>
              <a:ext cx="1092639" cy="863883"/>
            </a:xfrm>
            <a:prstGeom prst="rect">
              <a:avLst/>
            </a:prstGeom>
            <a:noFill/>
            <a:ln w="9525">
              <a:noFill/>
              <a:miter lim="800000"/>
              <a:headEnd/>
              <a:tailEnd/>
            </a:ln>
          </p:spPr>
        </p:pic>
      </p:grpSp>
      <p:grpSp>
        <p:nvGrpSpPr>
          <p:cNvPr id="4" name="Group 67"/>
          <p:cNvGrpSpPr>
            <a:grpSpLocks/>
          </p:cNvGrpSpPr>
          <p:nvPr/>
        </p:nvGrpSpPr>
        <p:grpSpPr bwMode="auto">
          <a:xfrm>
            <a:off x="2991328" y="3450907"/>
            <a:ext cx="3321050" cy="808037"/>
            <a:chOff x="3684815" y="4916715"/>
            <a:chExt cx="3984171" cy="968829"/>
          </a:xfrm>
        </p:grpSpPr>
        <p:sp>
          <p:nvSpPr>
            <p:cNvPr id="49" name="Rounded Rectangle 48"/>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lIns="1097280" tIns="0" bIns="0" anchor="ctr"/>
            <a:lstStyle/>
            <a:p>
              <a:pPr marL="236793" indent="-236793" defTabSz="912777" eaLnBrk="0" hangingPunct="0">
                <a:lnSpc>
                  <a:spcPct val="90000"/>
                </a:lnSpc>
                <a:spcBef>
                  <a:spcPct val="30000"/>
                </a:spcBef>
                <a:buClr>
                  <a:schemeClr val="tx2"/>
                </a:buClr>
                <a:buSzPct val="95000"/>
                <a:tabLst>
                  <a:tab pos="424590" algn="l"/>
                </a:tabLst>
                <a:defRPr/>
              </a:pPr>
              <a:r>
                <a:rPr lang="en-US" sz="1600" dirty="0" err="1" smtClean="0">
                  <a:solidFill>
                    <a:srgbClr val="FFFFCC"/>
                  </a:solidFill>
                  <a:latin typeface="Arial" pitchFamily="34" charset="0"/>
                  <a:cs typeface="Arial" pitchFamily="34" charset="0"/>
                </a:rPr>
                <a:t>Sistema</a:t>
              </a:r>
              <a:r>
                <a:rPr lang="en-US" sz="1600" dirty="0" smtClean="0">
                  <a:solidFill>
                    <a:srgbClr val="FFFFCC"/>
                  </a:solidFill>
                  <a:latin typeface="Arial" pitchFamily="34" charset="0"/>
                  <a:cs typeface="Arial" pitchFamily="34" charset="0"/>
                </a:rPr>
                <a:t> </a:t>
              </a:r>
              <a:r>
                <a:rPr lang="en-US" sz="1600" dirty="0" err="1" smtClean="0">
                  <a:solidFill>
                    <a:srgbClr val="FFFFCC"/>
                  </a:solidFill>
                  <a:latin typeface="Arial" pitchFamily="34" charset="0"/>
                  <a:cs typeface="Arial" pitchFamily="34" charset="0"/>
                </a:rPr>
                <a:t>Operativo</a:t>
              </a:r>
              <a:endParaRPr lang="en-US" sz="1600" dirty="0">
                <a:solidFill>
                  <a:srgbClr val="FFFFCC"/>
                </a:solidFill>
                <a:latin typeface="Arial" pitchFamily="34" charset="0"/>
                <a:cs typeface="Arial" pitchFamily="34" charset="0"/>
              </a:endParaRPr>
            </a:p>
          </p:txBody>
        </p:sp>
        <p:pic>
          <p:nvPicPr>
            <p:cNvPr id="2972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6"/>
            <a:srcRect/>
            <a:stretch>
              <a:fillRect/>
            </a:stretch>
          </p:blipFill>
          <p:spPr bwMode="auto">
            <a:xfrm>
              <a:off x="3911334" y="5025860"/>
              <a:ext cx="721632" cy="720188"/>
            </a:xfrm>
            <a:prstGeom prst="rect">
              <a:avLst/>
            </a:prstGeom>
            <a:noFill/>
            <a:ln w="9525">
              <a:noFill/>
              <a:miter lim="800000"/>
              <a:headEnd/>
              <a:tailEnd/>
            </a:ln>
          </p:spPr>
        </p:pic>
      </p:grpSp>
      <p:grpSp>
        <p:nvGrpSpPr>
          <p:cNvPr id="5" name="Group 65"/>
          <p:cNvGrpSpPr>
            <a:grpSpLocks/>
          </p:cNvGrpSpPr>
          <p:nvPr/>
        </p:nvGrpSpPr>
        <p:grpSpPr bwMode="auto">
          <a:xfrm>
            <a:off x="2991328" y="1593532"/>
            <a:ext cx="3321050" cy="808037"/>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lIns="1097280" tIns="0" rIns="146267" bIns="0" anchor="ctr"/>
            <a:lstStyle/>
            <a:p>
              <a:pPr defTabSz="912777" eaLnBrk="0" hangingPunct="0">
                <a:lnSpc>
                  <a:spcPct val="90000"/>
                </a:lnSpc>
                <a:spcBef>
                  <a:spcPct val="30000"/>
                </a:spcBef>
                <a:buClr>
                  <a:schemeClr val="tx2"/>
                </a:buClr>
                <a:buSzPct val="95000"/>
                <a:defRPr/>
              </a:pPr>
              <a:r>
                <a:rPr lang="en-US" sz="1600" dirty="0" err="1" smtClean="0">
                  <a:solidFill>
                    <a:srgbClr val="FFFFCC"/>
                  </a:solidFill>
                  <a:latin typeface="Arial" pitchFamily="34" charset="0"/>
                  <a:cs typeface="Arial" pitchFamily="34" charset="0"/>
                </a:rPr>
                <a:t>Datos</a:t>
              </a:r>
              <a:r>
                <a:rPr lang="en-US" sz="1600" dirty="0" smtClean="0">
                  <a:solidFill>
                    <a:srgbClr val="FFFFCC"/>
                  </a:solidFill>
                  <a:latin typeface="Arial" pitchFamily="34" charset="0"/>
                  <a:cs typeface="Arial" pitchFamily="34" charset="0"/>
                </a:rPr>
                <a:t> y </a:t>
              </a:r>
              <a:r>
                <a:rPr lang="en-US" sz="1600" dirty="0" err="1" smtClean="0">
                  <a:solidFill>
                    <a:srgbClr val="FFFFCC"/>
                  </a:solidFill>
                  <a:latin typeface="Arial" pitchFamily="34" charset="0"/>
                  <a:cs typeface="Arial" pitchFamily="34" charset="0"/>
                </a:rPr>
                <a:t>Configuraciones</a:t>
              </a:r>
              <a:endParaRPr lang="en-US" sz="1600" dirty="0">
                <a:solidFill>
                  <a:srgbClr val="FFFFCC"/>
                </a:solidFill>
                <a:latin typeface="Arial" pitchFamily="34" charset="0"/>
                <a:cs typeface="Arial" pitchFamily="34" charset="0"/>
              </a:endParaRPr>
            </a:p>
          </p:txBody>
        </p:sp>
        <p:grpSp>
          <p:nvGrpSpPr>
            <p:cNvPr id="6" name="Group 56"/>
            <p:cNvGrpSpPr>
              <a:grpSpLocks/>
            </p:cNvGrpSpPr>
            <p:nvPr/>
          </p:nvGrpSpPr>
          <p:grpSpPr bwMode="auto">
            <a:xfrm>
              <a:off x="3905935" y="2896568"/>
              <a:ext cx="586758" cy="540880"/>
              <a:chOff x="6505548" y="845445"/>
              <a:chExt cx="681002" cy="627755"/>
            </a:xfrm>
          </p:grpSpPr>
          <p:pic>
            <p:nvPicPr>
              <p:cNvPr id="29721" name="Picture 57" descr="server.png"/>
              <p:cNvPicPr>
                <a:picLocks noChangeAspect="1"/>
              </p:cNvPicPr>
              <p:nvPr/>
            </p:nvPicPr>
            <p:blipFill>
              <a:blip r:embed="rId7"/>
              <a:srcRect/>
              <a:stretch>
                <a:fillRect/>
              </a:stretch>
            </p:blipFill>
            <p:spPr bwMode="auto">
              <a:xfrm>
                <a:off x="6505548" y="845445"/>
                <a:ext cx="338102" cy="449955"/>
              </a:xfrm>
              <a:prstGeom prst="rect">
                <a:avLst/>
              </a:prstGeom>
              <a:noFill/>
              <a:ln w="9525">
                <a:noFill/>
                <a:miter lim="800000"/>
                <a:headEnd/>
                <a:tailEnd/>
              </a:ln>
            </p:spPr>
          </p:pic>
          <p:pic>
            <p:nvPicPr>
              <p:cNvPr id="29722" name="Picture 58" descr="server.png"/>
              <p:cNvPicPr>
                <a:picLocks noChangeAspect="1"/>
              </p:cNvPicPr>
              <p:nvPr/>
            </p:nvPicPr>
            <p:blipFill>
              <a:blip r:embed="rId7"/>
              <a:srcRect/>
              <a:stretch>
                <a:fillRect/>
              </a:stretch>
            </p:blipFill>
            <p:spPr bwMode="auto">
              <a:xfrm>
                <a:off x="6848448" y="845445"/>
                <a:ext cx="338102" cy="449955"/>
              </a:xfrm>
              <a:prstGeom prst="rect">
                <a:avLst/>
              </a:prstGeom>
              <a:noFill/>
              <a:ln w="9525">
                <a:noFill/>
                <a:miter lim="800000"/>
                <a:headEnd/>
                <a:tailEnd/>
              </a:ln>
            </p:spPr>
          </p:pic>
          <p:pic>
            <p:nvPicPr>
              <p:cNvPr id="29723" name="Picture 59" descr="server.png"/>
              <p:cNvPicPr>
                <a:picLocks noChangeAspect="1"/>
              </p:cNvPicPr>
              <p:nvPr/>
            </p:nvPicPr>
            <p:blipFill>
              <a:blip r:embed="rId7"/>
              <a:srcRect/>
              <a:stretch>
                <a:fillRect/>
              </a:stretch>
            </p:blipFill>
            <p:spPr bwMode="auto">
              <a:xfrm>
                <a:off x="6683348" y="1023245"/>
                <a:ext cx="338102" cy="449955"/>
              </a:xfrm>
              <a:prstGeom prst="rect">
                <a:avLst/>
              </a:prstGeom>
              <a:noFill/>
              <a:ln w="9525">
                <a:noFill/>
                <a:miter lim="800000"/>
                <a:headEnd/>
                <a:tailEnd/>
              </a:ln>
            </p:spPr>
          </p:pic>
        </p:grpSp>
      </p:grpSp>
      <p:grpSp>
        <p:nvGrpSpPr>
          <p:cNvPr id="7" name="Group 66"/>
          <p:cNvGrpSpPr>
            <a:grpSpLocks/>
          </p:cNvGrpSpPr>
          <p:nvPr/>
        </p:nvGrpSpPr>
        <p:grpSpPr bwMode="auto">
          <a:xfrm>
            <a:off x="2991328" y="2522219"/>
            <a:ext cx="3321050" cy="80803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lIns="1097280" tIns="0" rIns="146267" bIns="0" anchor="ctr"/>
            <a:lstStyle/>
            <a:p>
              <a:pPr marL="236793" indent="-236793" defTabSz="912777" eaLnBrk="0" hangingPunct="0">
                <a:lnSpc>
                  <a:spcPct val="90000"/>
                </a:lnSpc>
                <a:spcBef>
                  <a:spcPct val="30000"/>
                </a:spcBef>
                <a:buClr>
                  <a:schemeClr val="tx2"/>
                </a:buClr>
                <a:buSzPct val="95000"/>
                <a:tabLst>
                  <a:tab pos="424590" algn="l"/>
                </a:tabLst>
                <a:defRPr/>
              </a:pPr>
              <a:r>
                <a:rPr lang="en-US" sz="1600" dirty="0" err="1" smtClean="0">
                  <a:solidFill>
                    <a:srgbClr val="FFFFCC"/>
                  </a:solidFill>
                  <a:latin typeface="Arial" pitchFamily="34" charset="0"/>
                  <a:cs typeface="Arial" pitchFamily="34" charset="0"/>
                </a:rPr>
                <a:t>Aplicaciones</a:t>
              </a:r>
              <a:endParaRPr lang="en-US" sz="1600" dirty="0">
                <a:solidFill>
                  <a:srgbClr val="FFFFCC"/>
                </a:solidFill>
                <a:latin typeface="Arial" pitchFamily="34" charset="0"/>
                <a:cs typeface="Arial" pitchFamily="34" charset="0"/>
              </a:endParaRPr>
            </a:p>
          </p:txBody>
        </p:sp>
        <p:grpSp>
          <p:nvGrpSpPr>
            <p:cNvPr id="8" name="Group 20"/>
            <p:cNvGrpSpPr>
              <a:grpSpLocks/>
            </p:cNvGrpSpPr>
            <p:nvPr/>
          </p:nvGrpSpPr>
          <p:grpSpPr bwMode="auto">
            <a:xfrm>
              <a:off x="4006089" y="4050773"/>
              <a:ext cx="452468" cy="418140"/>
              <a:chOff x="1747290" y="5571160"/>
              <a:chExt cx="554957" cy="384739"/>
            </a:xfrm>
          </p:grpSpPr>
          <p:pic>
            <p:nvPicPr>
              <p:cNvPr id="29715" name="Picture 1" descr="image001"/>
              <p:cNvPicPr>
                <a:picLocks noChangeAspect="1" noChangeArrowheads="1"/>
              </p:cNvPicPr>
              <p:nvPr/>
            </p:nvPicPr>
            <p:blipFill>
              <a:blip r:embed="rId8"/>
              <a:srcRect/>
              <a:stretch>
                <a:fillRect/>
              </a:stretch>
            </p:blipFill>
            <p:spPr bwMode="auto">
              <a:xfrm>
                <a:off x="1747290" y="5614753"/>
                <a:ext cx="292801" cy="210329"/>
              </a:xfrm>
              <a:prstGeom prst="rect">
                <a:avLst/>
              </a:prstGeom>
              <a:noFill/>
              <a:ln w="9525">
                <a:noFill/>
                <a:miter lim="800000"/>
                <a:headEnd/>
                <a:tailEnd/>
              </a:ln>
            </p:spPr>
          </p:pic>
          <p:pic>
            <p:nvPicPr>
              <p:cNvPr id="29716" name="Picture 2" descr="image002"/>
              <p:cNvPicPr>
                <a:picLocks noChangeAspect="1" noChangeArrowheads="1"/>
              </p:cNvPicPr>
              <p:nvPr/>
            </p:nvPicPr>
            <p:blipFill>
              <a:blip r:embed="rId9"/>
              <a:srcRect/>
              <a:stretch>
                <a:fillRect/>
              </a:stretch>
            </p:blipFill>
            <p:spPr bwMode="auto">
              <a:xfrm>
                <a:off x="1805169" y="5745570"/>
                <a:ext cx="292801" cy="210329"/>
              </a:xfrm>
              <a:prstGeom prst="rect">
                <a:avLst/>
              </a:prstGeom>
              <a:noFill/>
              <a:ln w="9525">
                <a:noFill/>
                <a:miter lim="800000"/>
                <a:headEnd/>
                <a:tailEnd/>
              </a:ln>
            </p:spPr>
          </p:pic>
          <p:pic>
            <p:nvPicPr>
              <p:cNvPr id="29717" name="Picture 3" descr="image003"/>
              <p:cNvPicPr>
                <a:picLocks noChangeAspect="1" noChangeArrowheads="1"/>
              </p:cNvPicPr>
              <p:nvPr/>
            </p:nvPicPr>
            <p:blipFill>
              <a:blip r:embed="rId10"/>
              <a:srcRect/>
              <a:stretch>
                <a:fillRect/>
              </a:stretch>
            </p:blipFill>
            <p:spPr bwMode="auto">
              <a:xfrm>
                <a:off x="1954976" y="5571160"/>
                <a:ext cx="299610" cy="215459"/>
              </a:xfrm>
              <a:prstGeom prst="rect">
                <a:avLst/>
              </a:prstGeom>
              <a:noFill/>
              <a:ln w="9525">
                <a:noFill/>
                <a:miter lim="800000"/>
                <a:headEnd/>
                <a:tailEnd/>
              </a:ln>
            </p:spPr>
          </p:pic>
          <p:pic>
            <p:nvPicPr>
              <p:cNvPr id="29718" name="Picture 4" descr="image004"/>
              <p:cNvPicPr>
                <a:picLocks noChangeAspect="1" noChangeArrowheads="1"/>
              </p:cNvPicPr>
              <p:nvPr/>
            </p:nvPicPr>
            <p:blipFill>
              <a:blip r:embed="rId11"/>
              <a:srcRect/>
              <a:stretch>
                <a:fillRect/>
              </a:stretch>
            </p:blipFill>
            <p:spPr bwMode="auto">
              <a:xfrm>
                <a:off x="2009446" y="5676332"/>
                <a:ext cx="292801" cy="210329"/>
              </a:xfrm>
              <a:prstGeom prst="rect">
                <a:avLst/>
              </a:prstGeom>
              <a:noFill/>
              <a:ln w="9525">
                <a:noFill/>
                <a:miter lim="800000"/>
                <a:headEnd/>
                <a:tailEnd/>
              </a:ln>
            </p:spPr>
          </p:pic>
        </p:grpSp>
      </p:grpSp>
      <p:grpSp>
        <p:nvGrpSpPr>
          <p:cNvPr id="9" name="Group 65"/>
          <p:cNvGrpSpPr>
            <a:grpSpLocks/>
          </p:cNvGrpSpPr>
          <p:nvPr/>
        </p:nvGrpSpPr>
        <p:grpSpPr bwMode="auto">
          <a:xfrm>
            <a:off x="2988153" y="2133282"/>
            <a:ext cx="3317875" cy="639762"/>
            <a:chOff x="3067172" y="2779490"/>
            <a:chExt cx="3317287" cy="640080"/>
          </a:xfrm>
        </p:grpSpPr>
        <p:cxnSp>
          <p:nvCxnSpPr>
            <p:cNvPr id="42" name="Elbow Connector 41"/>
            <p:cNvCxnSpPr/>
            <p:nvPr/>
          </p:nvCxnSpPr>
          <p:spPr>
            <a:xfrm>
              <a:off x="6382872" y="2779490"/>
              <a:ext cx="1587"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a:grpSpLocks/>
          </p:cNvGrpSpPr>
          <p:nvPr/>
        </p:nvGrpSpPr>
        <p:grpSpPr bwMode="auto">
          <a:xfrm>
            <a:off x="2988153" y="3050857"/>
            <a:ext cx="3317875" cy="641350"/>
            <a:chOff x="3067172" y="3697868"/>
            <a:chExt cx="3317287" cy="640080"/>
          </a:xfrm>
        </p:grpSpPr>
        <p:cxnSp>
          <p:nvCxnSpPr>
            <p:cNvPr id="45" name="Elbow Connector 44"/>
            <p:cNvCxnSpPr/>
            <p:nvPr/>
          </p:nvCxnSpPr>
          <p:spPr>
            <a:xfrm>
              <a:off x="6382872" y="3697868"/>
              <a:ext cx="1587"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a:grpSpLocks/>
          </p:cNvGrpSpPr>
          <p:nvPr/>
        </p:nvGrpSpPr>
        <p:grpSpPr bwMode="auto">
          <a:xfrm>
            <a:off x="2988153" y="3970019"/>
            <a:ext cx="3317875" cy="639763"/>
            <a:chOff x="3067172" y="4616245"/>
            <a:chExt cx="3317287" cy="640080"/>
          </a:xfrm>
        </p:grpSpPr>
        <p:cxnSp>
          <p:nvCxnSpPr>
            <p:cNvPr id="46" name="Elbow Connector 45"/>
            <p:cNvCxnSpPr/>
            <p:nvPr/>
          </p:nvCxnSpPr>
          <p:spPr>
            <a:xfrm>
              <a:off x="6382872" y="4616245"/>
              <a:ext cx="1587"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1000"/>
                                        <p:tgtEl>
                                          <p:spTgt spid="54"/>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34"/>
                                        </p:tgtEl>
                                      </p:cBhvr>
                                    </p:animEffect>
                                    <p:set>
                                      <p:cBhvr>
                                        <p:cTn id="47" dur="1" fill="hold">
                                          <p:stCondLst>
                                            <p:cond delay="999"/>
                                          </p:stCondLst>
                                        </p:cTn>
                                        <p:tgtEl>
                                          <p:spTgt spid="34"/>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1000"/>
                                        <p:tgtEl>
                                          <p:spTgt spid="54"/>
                                        </p:tgtEl>
                                      </p:cBhvr>
                                    </p:animEffect>
                                    <p:set>
                                      <p:cBhvr>
                                        <p:cTn id="50" dur="1" fill="hold">
                                          <p:stCondLst>
                                            <p:cond delay="999"/>
                                          </p:stCondLst>
                                        </p:cTn>
                                        <p:tgtEl>
                                          <p:spTgt spid="54"/>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childTnLst>
                                </p:cTn>
                              </p:par>
                              <p:par>
                                <p:cTn id="54" presetID="64" presetClass="path" presetSubtype="0" accel="50000" decel="50000" fill="hold" nodeType="withEffect">
                                  <p:stCondLst>
                                    <p:cond delay="0"/>
                                  </p:stCondLst>
                                  <p:childTnLst>
                                    <p:animMotion origin="layout" path="M -1.11111E-6 4.32099E-7 L -1.11111E-6 -0.03202 " pathEditMode="relative" rAng="0" ptsTypes="AA">
                                      <p:cBhvr>
                                        <p:cTn id="55" dur="1000" fill="hold"/>
                                        <p:tgtEl>
                                          <p:spTgt spid="5"/>
                                        </p:tgtEl>
                                        <p:attrNameLst>
                                          <p:attrName>ppt_x</p:attrName>
                                          <p:attrName>ppt_y</p:attrName>
                                        </p:attrNameLst>
                                      </p:cBhvr>
                                      <p:rCtr x="0" y="-16"/>
                                    </p:animMotion>
                                  </p:childTnLst>
                                </p:cTn>
                              </p:par>
                              <p:par>
                                <p:cTn id="56" presetID="64" presetClass="path" presetSubtype="0" accel="50000" decel="50000" fill="hold" nodeType="withEffect">
                                  <p:stCondLst>
                                    <p:cond delay="0"/>
                                  </p:stCondLst>
                                  <p:childTnLst>
                                    <p:animMotion origin="layout" path="M -1.11111E-6 0.00096 L -1.11111E-6 -0.01177 " pathEditMode="relative" rAng="0" ptsTypes="AA">
                                      <p:cBhvr>
                                        <p:cTn id="57" dur="1000" fill="hold"/>
                                        <p:tgtEl>
                                          <p:spTgt spid="7"/>
                                        </p:tgtEl>
                                        <p:attrNameLst>
                                          <p:attrName>ppt_x</p:attrName>
                                          <p:attrName>ppt_y</p:attrName>
                                        </p:attrNameLst>
                                      </p:cBhvr>
                                      <p:rCtr x="0" y="-6"/>
                                    </p:animMotion>
                                  </p:childTnLst>
                                </p:cTn>
                              </p:par>
                              <p:par>
                                <p:cTn id="58" presetID="42" presetClass="path" presetSubtype="0" accel="50000" decel="50000" fill="hold" nodeType="withEffect">
                                  <p:stCondLst>
                                    <p:cond delay="0"/>
                                  </p:stCondLst>
                                  <p:childTnLst>
                                    <p:animMotion origin="layout" path="M -1.11111E-6 -0.00154 L -1.11111E-6 0.01177 " pathEditMode="relative" rAng="0" ptsTypes="AA">
                                      <p:cBhvr>
                                        <p:cTn id="59" dur="1000" fill="hold"/>
                                        <p:tgtEl>
                                          <p:spTgt spid="4"/>
                                        </p:tgtEl>
                                        <p:attrNameLst>
                                          <p:attrName>ppt_x</p:attrName>
                                          <p:attrName>ppt_y</p:attrName>
                                        </p:attrNameLst>
                                      </p:cBhvr>
                                      <p:rCtr x="0" y="7"/>
                                    </p:animMotion>
                                  </p:childTnLst>
                                </p:cTn>
                              </p:par>
                              <p:par>
                                <p:cTn id="60" presetID="42" presetClass="path" presetSubtype="0" accel="50000" decel="50000" fill="hold" nodeType="withEffect">
                                  <p:stCondLst>
                                    <p:cond delay="0"/>
                                  </p:stCondLst>
                                  <p:childTnLst>
                                    <p:animMotion origin="layout" path="M -1.11111E-6 3.33333E-6 L -1.11111E-6 0.03163 " pathEditMode="relative" rAng="0" ptsTypes="AA">
                                      <p:cBhvr>
                                        <p:cTn id="61" dur="1000" fill="hold"/>
                                        <p:tgtEl>
                                          <p:spTgt spid="3"/>
                                        </p:tgtEl>
                                        <p:attrNameLst>
                                          <p:attrName>ppt_x</p:attrName>
                                          <p:attrName>ppt_y</p:attrName>
                                        </p:attrNameLst>
                                      </p:cBhvr>
                                      <p:rCtr x="0" y="16"/>
                                    </p:animMotion>
                                  </p:childTnLst>
                                </p:cTn>
                              </p:par>
                              <p:par>
                                <p:cTn id="62" presetID="10" presetClass="exit" presetSubtype="0" fill="hold" nodeType="withEffect">
                                  <p:stCondLst>
                                    <p:cond delay="0"/>
                                  </p:stCondLst>
                                  <p:childTnLst>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10"/>
                                        </p:tgtEl>
                                      </p:cBhvr>
                                    </p:animEffect>
                                    <p:set>
                                      <p:cBhvr>
                                        <p:cTn id="67" dur="1" fill="hold">
                                          <p:stCondLst>
                                            <p:cond delay="999"/>
                                          </p:stCondLst>
                                        </p:cTn>
                                        <p:tgtEl>
                                          <p:spTgt spid="1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11"/>
                                        </p:tgtEl>
                                      </p:cBhvr>
                                    </p:animEffect>
                                    <p:set>
                                      <p:cBhvr>
                                        <p:cTn id="7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013"/>
            <a:ext cx="8380412" cy="609398"/>
          </a:xfrm>
        </p:spPr>
        <p:txBody>
          <a:bodyPr/>
          <a:lstStyle/>
          <a:p>
            <a:r>
              <a:rPr lang="es-ES" sz="4400" smtClean="0"/>
              <a:t>Conversiones:  P2V y V2V</a:t>
            </a:r>
          </a:p>
        </p:txBody>
      </p:sp>
      <p:sp>
        <p:nvSpPr>
          <p:cNvPr id="3" name="Text Placeholder 2"/>
          <p:cNvSpPr>
            <a:spLocks noGrp="1"/>
          </p:cNvSpPr>
          <p:nvPr>
            <p:ph type="body" idx="4294967295"/>
          </p:nvPr>
        </p:nvSpPr>
        <p:spPr>
          <a:xfrm>
            <a:off x="387350" y="1638320"/>
            <a:ext cx="8197850" cy="4648200"/>
          </a:xfrm>
          <a:prstGeom prst="rect">
            <a:avLst/>
          </a:prstGeom>
        </p:spPr>
        <p:txBody>
          <a:bodyPr>
            <a:noAutofit/>
          </a:bodyPr>
          <a:lstStyle/>
          <a:p>
            <a:pPr marL="398463" indent="-398463">
              <a:lnSpc>
                <a:spcPct val="100000"/>
              </a:lnSpc>
              <a:defRPr/>
            </a:pPr>
            <a:r>
              <a:rPr lang="es-ES" sz="2000" dirty="0" smtClean="0">
                <a:solidFill>
                  <a:srgbClr val="FFFFCC"/>
                </a:solidFill>
                <a:latin typeface="Arial" pitchFamily="34" charset="0"/>
                <a:cs typeface="Arial" pitchFamily="34" charset="0"/>
              </a:rPr>
              <a:t>Herramientas intuitivas y fáciles de usar</a:t>
            </a:r>
          </a:p>
          <a:p>
            <a:pPr marL="738188" lvl="1" indent="-339725">
              <a:lnSpc>
                <a:spcPct val="100000"/>
              </a:lnSpc>
              <a:defRPr/>
            </a:pPr>
            <a:r>
              <a:rPr lang="es-ES" sz="1600" dirty="0" smtClean="0">
                <a:solidFill>
                  <a:srgbClr val="FFFFCC"/>
                </a:solidFill>
                <a:latin typeface="Arial" pitchFamily="34" charset="0"/>
                <a:cs typeface="Arial" pitchFamily="34" charset="0"/>
              </a:rPr>
              <a:t>Característica “</a:t>
            </a:r>
            <a:r>
              <a:rPr lang="es-ES" sz="1600" dirty="0" err="1" smtClean="0">
                <a:solidFill>
                  <a:srgbClr val="FFFFCC"/>
                </a:solidFill>
                <a:latin typeface="Arial" pitchFamily="34" charset="0"/>
                <a:cs typeface="Arial" pitchFamily="34" charset="0"/>
              </a:rPr>
              <a:t>Core</a:t>
            </a:r>
            <a:r>
              <a:rPr lang="es-ES" sz="1600" dirty="0" smtClean="0">
                <a:solidFill>
                  <a:srgbClr val="FFFFCC"/>
                </a:solidFill>
                <a:latin typeface="Arial" pitchFamily="34" charset="0"/>
                <a:cs typeface="Arial" pitchFamily="34" charset="0"/>
              </a:rPr>
              <a:t>” de SCVMM. Sin coste adicional ni precio por conversión</a:t>
            </a:r>
          </a:p>
          <a:p>
            <a:pPr marL="738188" lvl="1" indent="-339725">
              <a:lnSpc>
                <a:spcPct val="100000"/>
              </a:lnSpc>
              <a:defRPr/>
            </a:pPr>
            <a:r>
              <a:rPr lang="es-ES" sz="1600" dirty="0" smtClean="0">
                <a:solidFill>
                  <a:srgbClr val="FFFFCC"/>
                </a:solidFill>
                <a:latin typeface="Arial" pitchFamily="34" charset="0"/>
                <a:ea typeface="+mn-ea"/>
                <a:cs typeface="Arial" pitchFamily="34" charset="0"/>
              </a:rPr>
              <a:t>Basada en un Asistente</a:t>
            </a:r>
          </a:p>
          <a:p>
            <a:pPr marL="738188" lvl="1" indent="-339725">
              <a:lnSpc>
                <a:spcPct val="100000"/>
              </a:lnSpc>
              <a:defRPr/>
            </a:pPr>
            <a:r>
              <a:rPr lang="es-ES" sz="1600" dirty="0" smtClean="0">
                <a:solidFill>
                  <a:srgbClr val="FFFFCC"/>
                </a:solidFill>
                <a:latin typeface="Arial" pitchFamily="34" charset="0"/>
                <a:cs typeface="Arial" pitchFamily="34" charset="0"/>
              </a:rPr>
              <a:t>Reconfigura almacenamiento, memoria, CPU, etc.</a:t>
            </a:r>
          </a:p>
          <a:p>
            <a:pPr marL="738188" lvl="1" indent="-339725">
              <a:lnSpc>
                <a:spcPct val="100000"/>
              </a:lnSpc>
              <a:defRPr/>
            </a:pPr>
            <a:r>
              <a:rPr lang="es-ES" sz="1600" dirty="0" smtClean="0">
                <a:solidFill>
                  <a:srgbClr val="FFFFCC"/>
                </a:solidFill>
                <a:latin typeface="Arial" pitchFamily="34" charset="0"/>
                <a:cs typeface="Arial" pitchFamily="34" charset="0"/>
              </a:rPr>
              <a:t>Copia eficiente de los discos</a:t>
            </a:r>
          </a:p>
          <a:p>
            <a:pPr marL="738188" lvl="1" indent="-339725">
              <a:lnSpc>
                <a:spcPct val="100000"/>
              </a:lnSpc>
              <a:defRPr/>
            </a:pPr>
            <a:r>
              <a:rPr lang="es-ES" sz="1600" dirty="0" smtClean="0">
                <a:solidFill>
                  <a:srgbClr val="FFFFCC"/>
                </a:solidFill>
                <a:latin typeface="Arial" pitchFamily="34" charset="0"/>
                <a:ea typeface="+mn-ea"/>
                <a:cs typeface="Arial" pitchFamily="34" charset="0"/>
              </a:rPr>
              <a:t>Preserva la configuración de red y las direcciones MAC</a:t>
            </a:r>
          </a:p>
          <a:p>
            <a:pPr marL="738188" lvl="1" indent="-339725">
              <a:lnSpc>
                <a:spcPct val="100000"/>
              </a:lnSpc>
              <a:defRPr/>
            </a:pPr>
            <a:r>
              <a:rPr lang="es-ES" sz="1600" dirty="0" smtClean="0">
                <a:solidFill>
                  <a:srgbClr val="FFFFCC"/>
                </a:solidFill>
                <a:latin typeface="Arial" pitchFamily="34" charset="0"/>
                <a:ea typeface="+mn-ea"/>
                <a:cs typeface="Arial" pitchFamily="34" charset="0"/>
              </a:rPr>
              <a:t>Automatizable a través de </a:t>
            </a:r>
            <a:r>
              <a:rPr lang="es-ES" sz="1600" dirty="0" err="1" smtClean="0">
                <a:solidFill>
                  <a:srgbClr val="FFFFCC"/>
                </a:solidFill>
                <a:latin typeface="Arial" pitchFamily="34" charset="0"/>
                <a:ea typeface="+mn-ea"/>
                <a:cs typeface="Arial" pitchFamily="34" charset="0"/>
              </a:rPr>
              <a:t>PowerShell</a:t>
            </a:r>
            <a:endParaRPr lang="es-ES" sz="1600" dirty="0" smtClean="0">
              <a:solidFill>
                <a:srgbClr val="FFFFCC"/>
              </a:solidFill>
              <a:latin typeface="Arial" pitchFamily="34" charset="0"/>
              <a:ea typeface="+mn-ea"/>
              <a:cs typeface="Arial" pitchFamily="34" charset="0"/>
            </a:endParaRPr>
          </a:p>
          <a:p>
            <a:pPr marL="398463" indent="-398463">
              <a:lnSpc>
                <a:spcPct val="100000"/>
              </a:lnSpc>
              <a:defRPr/>
            </a:pPr>
            <a:r>
              <a:rPr lang="es-ES" sz="2000" dirty="0" smtClean="0">
                <a:solidFill>
                  <a:srgbClr val="FFFFCC"/>
                </a:solidFill>
                <a:latin typeface="Arial" pitchFamily="34" charset="0"/>
                <a:cs typeface="Arial" pitchFamily="34" charset="0"/>
              </a:rPr>
              <a:t>Plataformas Soportadas</a:t>
            </a:r>
          </a:p>
          <a:p>
            <a:pPr marL="738188" lvl="1" indent="-339725">
              <a:lnSpc>
                <a:spcPct val="100000"/>
              </a:lnSpc>
              <a:defRPr/>
            </a:pPr>
            <a:r>
              <a:rPr lang="es-ES" sz="1600" dirty="0" smtClean="0">
                <a:solidFill>
                  <a:srgbClr val="FFFFCC"/>
                </a:solidFill>
                <a:latin typeface="Arial" pitchFamily="34" charset="0"/>
                <a:cs typeface="Arial" pitchFamily="34" charset="0"/>
              </a:rPr>
              <a:t>En caliente  –  </a:t>
            </a:r>
            <a:r>
              <a:rPr lang="es-ES" sz="1600" dirty="0" smtClean="0">
                <a:solidFill>
                  <a:srgbClr val="FFFFCC"/>
                </a:solidFill>
                <a:latin typeface="Arial" pitchFamily="34" charset="0"/>
                <a:ea typeface="+mn-ea"/>
                <a:cs typeface="Arial" pitchFamily="34" charset="0"/>
              </a:rPr>
              <a:t>Windows XP, Windows Server 2003, </a:t>
            </a:r>
            <a:br>
              <a:rPr lang="es-ES" sz="1600" dirty="0" smtClean="0">
                <a:solidFill>
                  <a:srgbClr val="FFFFCC"/>
                </a:solidFill>
                <a:latin typeface="Arial" pitchFamily="34" charset="0"/>
                <a:ea typeface="+mn-ea"/>
                <a:cs typeface="Arial" pitchFamily="34" charset="0"/>
              </a:rPr>
            </a:br>
            <a:r>
              <a:rPr lang="es-ES" sz="1600" dirty="0" smtClean="0">
                <a:solidFill>
                  <a:srgbClr val="FFFFCC"/>
                </a:solidFill>
                <a:latin typeface="Arial" pitchFamily="34" charset="0"/>
                <a:ea typeface="+mn-ea"/>
                <a:cs typeface="Arial" pitchFamily="34" charset="0"/>
              </a:rPr>
              <a:t>Windows Vista, </a:t>
            </a:r>
            <a:r>
              <a:rPr lang="es-ES" sz="1600" dirty="0" smtClean="0">
                <a:solidFill>
                  <a:srgbClr val="FFFFCC"/>
                </a:solidFill>
                <a:latin typeface="Arial" pitchFamily="34" charset="0"/>
                <a:cs typeface="Arial" pitchFamily="34" charset="0"/>
              </a:rPr>
              <a:t>y</a:t>
            </a:r>
            <a:r>
              <a:rPr lang="es-ES" sz="1600" dirty="0" smtClean="0">
                <a:solidFill>
                  <a:srgbClr val="FFFFCC"/>
                </a:solidFill>
                <a:latin typeface="Arial" pitchFamily="34" charset="0"/>
                <a:ea typeface="+mn-ea"/>
                <a:cs typeface="Arial" pitchFamily="34" charset="0"/>
              </a:rPr>
              <a:t> Windows Server 2008</a:t>
            </a:r>
          </a:p>
          <a:p>
            <a:pPr marL="738188" lvl="1" indent="-339725">
              <a:lnSpc>
                <a:spcPct val="100000"/>
              </a:lnSpc>
              <a:defRPr/>
            </a:pPr>
            <a:r>
              <a:rPr lang="es-ES" sz="1600" dirty="0" smtClean="0">
                <a:solidFill>
                  <a:srgbClr val="FFFFCC"/>
                </a:solidFill>
                <a:latin typeface="Arial" pitchFamily="34" charset="0"/>
                <a:ea typeface="+mn-ea"/>
                <a:cs typeface="Arial" pitchFamily="34" charset="0"/>
              </a:rPr>
              <a:t>Offline – Windows 2000 Server</a:t>
            </a:r>
          </a:p>
          <a:p>
            <a:pPr marL="738188" lvl="1" indent="-339725">
              <a:lnSpc>
                <a:spcPct val="100000"/>
              </a:lnSpc>
              <a:defRPr/>
            </a:pPr>
            <a:r>
              <a:rPr lang="es-ES" sz="1600" dirty="0" smtClean="0">
                <a:solidFill>
                  <a:srgbClr val="FFFFCC"/>
                </a:solidFill>
                <a:latin typeface="Arial" pitchFamily="34" charset="0"/>
                <a:ea typeface="+mn-ea"/>
                <a:cs typeface="Arial" pitchFamily="34" charset="0"/>
              </a:rPr>
              <a:t>Los orígenes pueden ser SMP y/o x64</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92435"/>
            <a:ext cx="8382000" cy="664797"/>
          </a:xfrm>
        </p:spPr>
        <p:txBody>
          <a:bodyPr/>
          <a:lstStyle/>
          <a:p>
            <a:r>
              <a:rPr lang="es-ES" dirty="0" smtClean="0"/>
              <a:t>Colocación Inteligente</a:t>
            </a:r>
          </a:p>
        </p:txBody>
      </p:sp>
      <p:sp>
        <p:nvSpPr>
          <p:cNvPr id="3" name="Text Placeholder 2"/>
          <p:cNvSpPr>
            <a:spLocks noGrp="1"/>
          </p:cNvSpPr>
          <p:nvPr>
            <p:ph type="body" idx="4294967295"/>
          </p:nvPr>
        </p:nvSpPr>
        <p:spPr>
          <a:xfrm>
            <a:off x="376238" y="1071546"/>
            <a:ext cx="8380412" cy="1569660"/>
          </a:xfrm>
        </p:spPr>
        <p:txBody>
          <a:bodyPr/>
          <a:lstStyle/>
          <a:p>
            <a:pPr marL="339725" indent="-339725">
              <a:tabLst>
                <a:tab pos="693738" algn="l"/>
              </a:tabLst>
            </a:pPr>
            <a:r>
              <a:rPr lang="es-ES" sz="1600" dirty="0" smtClean="0">
                <a:solidFill>
                  <a:srgbClr val="FFFFCC"/>
                </a:solidFill>
                <a:latin typeface="Arial" pitchFamily="34" charset="0"/>
                <a:cs typeface="Arial" pitchFamily="34" charset="0"/>
              </a:rPr>
              <a:t>Tecnología de planeamiento de la capacidad que asegura la mejor utilización de los recursos</a:t>
            </a:r>
          </a:p>
          <a:p>
            <a:pPr marL="339725" indent="-339725">
              <a:tabLst>
                <a:tab pos="693738" algn="l"/>
              </a:tabLst>
            </a:pPr>
            <a:r>
              <a:rPr lang="es-ES" sz="1600" dirty="0" smtClean="0">
                <a:solidFill>
                  <a:srgbClr val="FFFFCC"/>
                </a:solidFill>
                <a:latin typeface="Arial" pitchFamily="34" charset="0"/>
                <a:cs typeface="Arial" pitchFamily="34" charset="0"/>
              </a:rPr>
              <a:t>Clasificación de los resultados para una mejor toma de decisiones</a:t>
            </a:r>
          </a:p>
          <a:p>
            <a:pPr marL="339725" indent="-339725">
              <a:tabLst>
                <a:tab pos="693738" algn="l"/>
              </a:tabLst>
            </a:pPr>
            <a:r>
              <a:rPr lang="es-ES" sz="1600" dirty="0" smtClean="0">
                <a:solidFill>
                  <a:srgbClr val="FFFFCC"/>
                </a:solidFill>
                <a:latin typeface="Arial" pitchFamily="34" charset="0"/>
                <a:cs typeface="Arial" pitchFamily="34" charset="0"/>
              </a:rPr>
              <a:t>Algoritmo personalizable para mayor flexibilidad</a:t>
            </a:r>
          </a:p>
          <a:p>
            <a:pPr marL="339725" indent="-339725">
              <a:tabLst>
                <a:tab pos="693738" algn="l"/>
              </a:tabLst>
            </a:pPr>
            <a:r>
              <a:rPr lang="es-ES" sz="1600" dirty="0" smtClean="0">
                <a:solidFill>
                  <a:srgbClr val="FFFFCC"/>
                </a:solidFill>
                <a:latin typeface="Arial" pitchFamily="34" charset="0"/>
                <a:cs typeface="Arial" pitchFamily="34" charset="0"/>
              </a:rPr>
              <a:t>Aplicable tanto para servidores de Microsoft como de </a:t>
            </a:r>
            <a:r>
              <a:rPr lang="es-ES" sz="1600" dirty="0" err="1" smtClean="0">
                <a:solidFill>
                  <a:srgbClr val="FFFFCC"/>
                </a:solidFill>
                <a:latin typeface="Arial" pitchFamily="34" charset="0"/>
                <a:cs typeface="Arial" pitchFamily="34" charset="0"/>
              </a:rPr>
              <a:t>VMware</a:t>
            </a:r>
            <a:endParaRPr lang="es-ES" sz="1600" dirty="0">
              <a:solidFill>
                <a:srgbClr val="FFFFCC"/>
              </a:solidFill>
              <a:latin typeface="Arial" pitchFamily="34" charset="0"/>
              <a:cs typeface="Arial" pitchFamily="34" charset="0"/>
            </a:endParaRPr>
          </a:p>
        </p:txBody>
      </p:sp>
      <p:pic>
        <p:nvPicPr>
          <p:cNvPr id="5" name="Picture 3"/>
          <p:cNvPicPr>
            <a:picLocks noChangeAspect="1" noChangeArrowheads="1"/>
          </p:cNvPicPr>
          <p:nvPr/>
        </p:nvPicPr>
        <p:blipFill>
          <a:blip r:embed="rId3"/>
          <a:stretch>
            <a:fillRect/>
          </a:stretch>
        </p:blipFill>
        <p:spPr bwMode="auto">
          <a:xfrm>
            <a:off x="819276" y="2771796"/>
            <a:ext cx="4400550" cy="3657600"/>
          </a:xfrm>
          <a:prstGeom prst="rect">
            <a:avLst/>
          </a:prstGeom>
          <a:ln>
            <a:noFill/>
          </a:ln>
          <a:effectLst/>
        </p:spPr>
      </p:pic>
      <p:pic>
        <p:nvPicPr>
          <p:cNvPr id="7" name="Picture 6" descr="CustomizeRatings-dialog01-PlacementOptions-s.png"/>
          <p:cNvPicPr>
            <a:picLocks noChangeAspect="1"/>
          </p:cNvPicPr>
          <p:nvPr/>
        </p:nvPicPr>
        <p:blipFill>
          <a:blip r:embed="rId4"/>
          <a:stretch>
            <a:fillRect/>
          </a:stretch>
        </p:blipFill>
        <p:spPr>
          <a:xfrm>
            <a:off x="5484825" y="2771796"/>
            <a:ext cx="2926081" cy="3657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 name="Right Arrow 44"/>
          <p:cNvSpPr/>
          <p:nvPr/>
        </p:nvSpPr>
        <p:spPr>
          <a:xfrm rot="5400000">
            <a:off x="3009899" y="4162729"/>
            <a:ext cx="1295401" cy="304800"/>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ight Arrow 45"/>
          <p:cNvSpPr/>
          <p:nvPr/>
        </p:nvSpPr>
        <p:spPr>
          <a:xfrm rot="5400000">
            <a:off x="4076699" y="4162728"/>
            <a:ext cx="1295401" cy="304800"/>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angle 46"/>
          <p:cNvSpPr/>
          <p:nvPr/>
        </p:nvSpPr>
        <p:spPr>
          <a:xfrm>
            <a:off x="3124200" y="4124628"/>
            <a:ext cx="2133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285720" y="230188"/>
            <a:ext cx="8643998" cy="609398"/>
          </a:xfrm>
        </p:spPr>
        <p:txBody>
          <a:bodyPr/>
          <a:lstStyle/>
          <a:p>
            <a:r>
              <a:rPr lang="es-ES" sz="4400" dirty="0" smtClean="0"/>
              <a:t>Detalles de la colocación inteligente</a:t>
            </a:r>
            <a:endParaRPr lang="es-ES" sz="4400" dirty="0"/>
          </a:p>
        </p:txBody>
      </p:sp>
      <p:sp>
        <p:nvSpPr>
          <p:cNvPr id="7" name="TextBox 6"/>
          <p:cNvSpPr txBox="1"/>
          <p:nvPr/>
        </p:nvSpPr>
        <p:spPr>
          <a:xfrm>
            <a:off x="1524000" y="4658028"/>
            <a:ext cx="1600200" cy="415494"/>
          </a:xfrm>
          <a:prstGeom prst="rect">
            <a:avLst/>
          </a:prstGeom>
          <a:noFill/>
        </p:spPr>
        <p:txBody>
          <a:bodyPr wrap="square" lIns="76197" tIns="38098" rIns="76197" bIns="38098" rtlCol="0">
            <a:spAutoFit/>
          </a:bodyPr>
          <a:lstStyle/>
          <a:p>
            <a:r>
              <a:rPr lang="es-ES" sz="1100" smtClean="0">
                <a:solidFill>
                  <a:schemeClr val="tx1"/>
                </a:solidFill>
                <a:latin typeface="Arial" pitchFamily="34" charset="0"/>
                <a:cs typeface="Arial" pitchFamily="34" charset="0"/>
              </a:rPr>
              <a:t>CPU, Red y carga del disco</a:t>
            </a:r>
            <a:endParaRPr lang="es-ES" sz="1100">
              <a:solidFill>
                <a:schemeClr val="tx1"/>
              </a:solidFill>
              <a:latin typeface="Arial" pitchFamily="34" charset="0"/>
              <a:cs typeface="Arial" pitchFamily="34" charset="0"/>
            </a:endParaRPr>
          </a:p>
        </p:txBody>
      </p:sp>
      <p:sp>
        <p:nvSpPr>
          <p:cNvPr id="8" name="TextBox 7"/>
          <p:cNvSpPr txBox="1"/>
          <p:nvPr/>
        </p:nvSpPr>
        <p:spPr>
          <a:xfrm>
            <a:off x="1524000" y="2295828"/>
            <a:ext cx="1333488" cy="584771"/>
          </a:xfrm>
          <a:prstGeom prst="rect">
            <a:avLst/>
          </a:prstGeom>
          <a:noFill/>
        </p:spPr>
        <p:txBody>
          <a:bodyPr wrap="square" lIns="76197" tIns="38098" rIns="76197" bIns="38098" rtlCol="0">
            <a:spAutoFit/>
          </a:bodyPr>
          <a:lstStyle/>
          <a:p>
            <a:r>
              <a:rPr lang="es-ES" sz="1100" smtClean="0">
                <a:solidFill>
                  <a:schemeClr val="tx1"/>
                </a:solidFill>
                <a:latin typeface="Arial" pitchFamily="34" charset="0"/>
                <a:cs typeface="Arial" pitchFamily="34" charset="0"/>
              </a:rPr>
              <a:t>Requerimientos de disco físico y de memoria</a:t>
            </a:r>
          </a:p>
        </p:txBody>
      </p:sp>
      <p:sp>
        <p:nvSpPr>
          <p:cNvPr id="9" name="TextBox 8"/>
          <p:cNvSpPr txBox="1"/>
          <p:nvPr/>
        </p:nvSpPr>
        <p:spPr>
          <a:xfrm>
            <a:off x="1524000" y="5496228"/>
            <a:ext cx="1447800" cy="246217"/>
          </a:xfrm>
          <a:prstGeom prst="rect">
            <a:avLst/>
          </a:prstGeom>
          <a:noFill/>
        </p:spPr>
        <p:txBody>
          <a:bodyPr wrap="square" lIns="76197" tIns="38098" rIns="76197" bIns="38098" rtlCol="0">
            <a:spAutoFit/>
          </a:bodyPr>
          <a:lstStyle/>
          <a:p>
            <a:r>
              <a:rPr lang="es-ES" sz="1100" smtClean="0">
                <a:solidFill>
                  <a:schemeClr val="tx1"/>
                </a:solidFill>
                <a:latin typeface="Arial" pitchFamily="34" charset="0"/>
                <a:cs typeface="Arial" pitchFamily="34" charset="0"/>
              </a:rPr>
              <a:t> Configuración</a:t>
            </a:r>
          </a:p>
        </p:txBody>
      </p:sp>
      <p:sp>
        <p:nvSpPr>
          <p:cNvPr id="12" name="TextBox 11"/>
          <p:cNvSpPr txBox="1"/>
          <p:nvPr/>
        </p:nvSpPr>
        <p:spPr>
          <a:xfrm>
            <a:off x="533400" y="4481837"/>
            <a:ext cx="533400" cy="292384"/>
          </a:xfrm>
          <a:prstGeom prst="rect">
            <a:avLst/>
          </a:prstGeom>
          <a:noFill/>
        </p:spPr>
        <p:txBody>
          <a:bodyPr wrap="square" lIns="76197" tIns="38098" rIns="76197" bIns="38098" rtlCol="0">
            <a:spAutoFit/>
          </a:bodyPr>
          <a:lstStyle/>
          <a:p>
            <a:r>
              <a:rPr lang="es-ES" sz="1400" smtClean="0">
                <a:solidFill>
                  <a:schemeClr val="tx1"/>
                </a:solidFill>
                <a:latin typeface="Arial" pitchFamily="34" charset="0"/>
                <a:cs typeface="Arial" pitchFamily="34" charset="0"/>
              </a:rPr>
              <a:t>VM</a:t>
            </a:r>
          </a:p>
        </p:txBody>
      </p:sp>
      <p:sp>
        <p:nvSpPr>
          <p:cNvPr id="15" name="TextBox 14"/>
          <p:cNvSpPr txBox="1"/>
          <p:nvPr/>
        </p:nvSpPr>
        <p:spPr>
          <a:xfrm>
            <a:off x="5334000" y="2143116"/>
            <a:ext cx="1587500" cy="754049"/>
          </a:xfrm>
          <a:prstGeom prst="rect">
            <a:avLst/>
          </a:prstGeom>
          <a:noFill/>
        </p:spPr>
        <p:txBody>
          <a:bodyPr wrap="square" lIns="76197" tIns="38098" rIns="76197" bIns="38098" rtlCol="0">
            <a:spAutoFit/>
          </a:bodyPr>
          <a:lstStyle/>
          <a:p>
            <a:r>
              <a:rPr lang="es-ES" sz="1100" smtClean="0">
                <a:solidFill>
                  <a:schemeClr val="tx1"/>
                </a:solidFill>
                <a:latin typeface="Arial" pitchFamily="34" charset="0"/>
                <a:cs typeface="Arial" pitchFamily="34" charset="0"/>
              </a:rPr>
              <a:t>Resultado de la comprobación de las capacidades de disco y memoria</a:t>
            </a:r>
          </a:p>
        </p:txBody>
      </p:sp>
      <p:sp>
        <p:nvSpPr>
          <p:cNvPr id="23" name="Rounded Rectangle 22"/>
          <p:cNvSpPr/>
          <p:nvPr/>
        </p:nvSpPr>
        <p:spPr>
          <a:xfrm>
            <a:off x="3276600" y="2524428"/>
            <a:ext cx="1828800" cy="1066800"/>
          </a:xfrm>
          <a:prstGeom prst="roundRect">
            <a:avLst>
              <a:gd name="adj" fmla="val 7292"/>
            </a:avLst>
          </a:prstGeom>
          <a:solidFill>
            <a:schemeClr val="tx1">
              <a:lumMod val="65000"/>
            </a:schemeClr>
          </a:solidFill>
          <a:ln>
            <a:solidFill>
              <a:srgbClr val="F5F8F9"/>
            </a:solidFill>
          </a:ln>
          <a:effectLst/>
          <a:scene3d>
            <a:camera prst="orthographicFront"/>
            <a:lightRig rig="threePt" dir="t"/>
          </a:scene3d>
          <a:sp3d contourW="12700" prstMaterial="metal">
            <a:bevelT w="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3390900" y="2643182"/>
            <a:ext cx="1600200" cy="630938"/>
          </a:xfrm>
          <a:prstGeom prst="rect">
            <a:avLst/>
          </a:prstGeom>
          <a:noFill/>
        </p:spPr>
        <p:txBody>
          <a:bodyPr wrap="square" lIns="76197" tIns="38098" rIns="76197" bIns="38098" rtlCol="0">
            <a:spAutoFit/>
          </a:bodyPr>
          <a:lstStyle/>
          <a:p>
            <a:pPr algn="ctr"/>
            <a:r>
              <a:rPr lang="es-ES" sz="1200" smtClean="0">
                <a:effectLst>
                  <a:outerShdw blurRad="38100" dist="38100" dir="2700000" algn="tl">
                    <a:srgbClr val="000000">
                      <a:alpha val="43137"/>
                    </a:srgbClr>
                  </a:outerShdw>
                </a:effectLst>
                <a:latin typeface="Arial" pitchFamily="34" charset="0"/>
                <a:cs typeface="Arial" pitchFamily="34" charset="0"/>
              </a:rPr>
              <a:t>Comprobación de las Capacidades del disco y la memoria</a:t>
            </a:r>
            <a:endParaRPr lang="es-ES" sz="1200">
              <a:effectLst>
                <a:outerShdw blurRad="38100" dist="38100" dir="2700000" algn="tl">
                  <a:srgbClr val="000000">
                    <a:alpha val="43137"/>
                  </a:srgbClr>
                </a:outerShdw>
              </a:effectLst>
              <a:latin typeface="Arial" pitchFamily="34" charset="0"/>
              <a:cs typeface="Arial" pitchFamily="34" charset="0"/>
            </a:endParaRPr>
          </a:p>
        </p:txBody>
      </p:sp>
      <p:sp>
        <p:nvSpPr>
          <p:cNvPr id="24" name="Rounded Rectangle 23"/>
          <p:cNvSpPr/>
          <p:nvPr/>
        </p:nvSpPr>
        <p:spPr>
          <a:xfrm>
            <a:off x="3276600" y="5039028"/>
            <a:ext cx="1828800" cy="1066800"/>
          </a:xfrm>
          <a:prstGeom prst="roundRect">
            <a:avLst>
              <a:gd name="adj" fmla="val 7292"/>
            </a:avLst>
          </a:prstGeom>
          <a:solidFill>
            <a:schemeClr val="tx1">
              <a:lumMod val="65000"/>
            </a:schemeClr>
          </a:solidFill>
          <a:ln>
            <a:solidFill>
              <a:srgbClr val="F5F8F9"/>
            </a:solidFill>
          </a:ln>
          <a:effectLst/>
          <a:scene3d>
            <a:camera prst="orthographicFront"/>
            <a:lightRig rig="threePt" dir="t"/>
          </a:scene3d>
          <a:sp3d contourW="12700" prstMaterial="metal">
            <a:bevelT w="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extBox 15"/>
          <p:cNvSpPr txBox="1"/>
          <p:nvPr/>
        </p:nvSpPr>
        <p:spPr>
          <a:xfrm>
            <a:off x="3390900" y="5318515"/>
            <a:ext cx="1600200" cy="630938"/>
          </a:xfrm>
          <a:prstGeom prst="rect">
            <a:avLst/>
          </a:prstGeom>
          <a:noFill/>
        </p:spPr>
        <p:txBody>
          <a:bodyPr wrap="square" lIns="76197" tIns="38098" rIns="76197" bIns="38098" rtlCol="0">
            <a:spAutoFit/>
          </a:bodyPr>
          <a:lstStyle/>
          <a:p>
            <a:pPr algn="ctr"/>
            <a:r>
              <a:rPr lang="es-ES" sz="1200" smtClean="0">
                <a:effectLst>
                  <a:outerShdw blurRad="38100" dist="38100" dir="2700000" algn="tl">
                    <a:srgbClr val="000000">
                      <a:alpha val="43137"/>
                    </a:srgbClr>
                  </a:outerShdw>
                </a:effectLst>
                <a:latin typeface="Arial" pitchFamily="34" charset="0"/>
                <a:cs typeface="Arial" pitchFamily="34" charset="0"/>
              </a:rPr>
              <a:t>Tecnología de planificación de la capacidad</a:t>
            </a:r>
          </a:p>
        </p:txBody>
      </p:sp>
      <p:sp>
        <p:nvSpPr>
          <p:cNvPr id="25" name="Rounded Rectangle 24"/>
          <p:cNvSpPr/>
          <p:nvPr/>
        </p:nvSpPr>
        <p:spPr>
          <a:xfrm>
            <a:off x="7086600" y="2372028"/>
            <a:ext cx="1600200" cy="3733800"/>
          </a:xfrm>
          <a:prstGeom prst="roundRect">
            <a:avLst>
              <a:gd name="adj" fmla="val 4167"/>
            </a:avLst>
          </a:prstGeom>
          <a:solidFill>
            <a:schemeClr val="tx1">
              <a:lumMod val="65000"/>
            </a:schemeClr>
          </a:solidFill>
          <a:ln>
            <a:solidFill>
              <a:srgbClr val="F5F8F9"/>
            </a:solidFill>
          </a:ln>
          <a:effectLst/>
          <a:scene3d>
            <a:camera prst="orthographicFront"/>
            <a:lightRig rig="threePt" dir="t"/>
          </a:scene3d>
          <a:sp3d contourW="12700" prstMaterial="metal">
            <a:bevelT w="127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ight Arrow 33"/>
          <p:cNvSpPr/>
          <p:nvPr/>
        </p:nvSpPr>
        <p:spPr>
          <a:xfrm>
            <a:off x="5181600" y="5572428"/>
            <a:ext cx="1828800" cy="304800"/>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TextBox 13"/>
          <p:cNvSpPr txBox="1"/>
          <p:nvPr/>
        </p:nvSpPr>
        <p:spPr>
          <a:xfrm>
            <a:off x="5410200" y="5115228"/>
            <a:ext cx="1524000" cy="415494"/>
          </a:xfrm>
          <a:prstGeom prst="rect">
            <a:avLst/>
          </a:prstGeom>
          <a:noFill/>
        </p:spPr>
        <p:txBody>
          <a:bodyPr wrap="square" lIns="76197" tIns="38098" rIns="76197" bIns="38098" rtlCol="0">
            <a:spAutoFit/>
          </a:bodyPr>
          <a:lstStyle/>
          <a:p>
            <a:r>
              <a:rPr lang="es-ES" sz="1100" smtClean="0">
                <a:solidFill>
                  <a:schemeClr val="tx1"/>
                </a:solidFill>
                <a:latin typeface="Arial" pitchFamily="34" charset="0"/>
                <a:cs typeface="Arial" pitchFamily="34" charset="0"/>
              </a:rPr>
              <a:t>Host normalizado + carga de la VM</a:t>
            </a:r>
            <a:endParaRPr lang="es-ES" sz="1100">
              <a:solidFill>
                <a:schemeClr val="tx1"/>
              </a:solidFill>
              <a:latin typeface="Arial" pitchFamily="34" charset="0"/>
              <a:cs typeface="Arial" pitchFamily="34" charset="0"/>
            </a:endParaRPr>
          </a:p>
        </p:txBody>
      </p:sp>
      <p:sp>
        <p:nvSpPr>
          <p:cNvPr id="36" name="Right Arrow 35"/>
          <p:cNvSpPr/>
          <p:nvPr/>
        </p:nvSpPr>
        <p:spPr>
          <a:xfrm>
            <a:off x="5181600" y="2905428"/>
            <a:ext cx="1828800" cy="304800"/>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 name="Group 54"/>
          <p:cNvGrpSpPr/>
          <p:nvPr/>
        </p:nvGrpSpPr>
        <p:grpSpPr>
          <a:xfrm>
            <a:off x="1066800" y="2905428"/>
            <a:ext cx="2133600" cy="3124200"/>
            <a:chOff x="1066800" y="2743200"/>
            <a:chExt cx="2133600" cy="3124200"/>
          </a:xfrm>
        </p:grpSpPr>
        <p:sp>
          <p:nvSpPr>
            <p:cNvPr id="37" name="Right Arrow 36"/>
            <p:cNvSpPr/>
            <p:nvPr/>
          </p:nvSpPr>
          <p:spPr>
            <a:xfrm>
              <a:off x="1371600" y="2743200"/>
              <a:ext cx="1828800" cy="304800"/>
            </a:xfrm>
            <a:prstGeom prst="rightArrow">
              <a:avLst/>
            </a:prstGeom>
            <a:gradFill>
              <a:gsLst>
                <a:gs pos="0">
                  <a:srgbClr val="CEE2E8"/>
                </a:gs>
                <a:gs pos="70000">
                  <a:srgbClr val="A7CA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ight Arrow 37"/>
            <p:cNvSpPr/>
            <p:nvPr/>
          </p:nvSpPr>
          <p:spPr>
            <a:xfrm>
              <a:off x="1371600" y="4920734"/>
              <a:ext cx="1828800" cy="304800"/>
            </a:xfrm>
            <a:prstGeom prst="rightArrow">
              <a:avLst/>
            </a:prstGeom>
            <a:gradFill>
              <a:gsLst>
                <a:gs pos="0">
                  <a:srgbClr val="CEE2E8"/>
                </a:gs>
                <a:gs pos="70000">
                  <a:srgbClr val="A7CA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ight Arrow 38"/>
            <p:cNvSpPr/>
            <p:nvPr/>
          </p:nvSpPr>
          <p:spPr>
            <a:xfrm>
              <a:off x="1371600" y="5562600"/>
              <a:ext cx="1828800" cy="304800"/>
            </a:xfrm>
            <a:prstGeom prst="rightArrow">
              <a:avLst/>
            </a:prstGeom>
            <a:gradFill>
              <a:gsLst>
                <a:gs pos="0">
                  <a:srgbClr val="CEE2E8"/>
                </a:gs>
                <a:gs pos="70000">
                  <a:srgbClr val="A7CAD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angle 41"/>
            <p:cNvSpPr/>
            <p:nvPr/>
          </p:nvSpPr>
          <p:spPr>
            <a:xfrm>
              <a:off x="1295400" y="2819400"/>
              <a:ext cx="152400" cy="2971800"/>
            </a:xfrm>
            <a:prstGeom prst="rect">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angle 43"/>
            <p:cNvSpPr/>
            <p:nvPr/>
          </p:nvSpPr>
          <p:spPr>
            <a:xfrm>
              <a:off x="1066800" y="4038600"/>
              <a:ext cx="228600" cy="152400"/>
            </a:xfrm>
            <a:prstGeom prst="rect">
              <a:avLst/>
            </a:prstGeom>
            <a:gradFill>
              <a:gsLst>
                <a:gs pos="0">
                  <a:schemeClr val="bg1"/>
                </a:gs>
                <a:gs pos="70000">
                  <a:srgbClr val="CEE2E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TextBox 9"/>
          <p:cNvSpPr txBox="1"/>
          <p:nvPr/>
        </p:nvSpPr>
        <p:spPr>
          <a:xfrm>
            <a:off x="2981633" y="4134461"/>
            <a:ext cx="1295400" cy="246217"/>
          </a:xfrm>
          <a:prstGeom prst="rect">
            <a:avLst/>
          </a:prstGeom>
          <a:noFill/>
        </p:spPr>
        <p:txBody>
          <a:bodyPr wrap="square" lIns="76197" tIns="38098" rIns="76197" bIns="38098" rtlCol="0">
            <a:spAutoFit/>
          </a:bodyPr>
          <a:lstStyle/>
          <a:p>
            <a:pPr algn="ctr"/>
            <a:r>
              <a:rPr lang="es-ES" sz="1100" dirty="0" smtClean="0">
                <a:solidFill>
                  <a:schemeClr val="tx1"/>
                </a:solidFill>
                <a:latin typeface="Arial" pitchFamily="34" charset="0"/>
                <a:cs typeface="Arial" pitchFamily="34" charset="0"/>
              </a:rPr>
              <a:t>Carga existente</a:t>
            </a:r>
          </a:p>
        </p:txBody>
      </p:sp>
      <p:sp>
        <p:nvSpPr>
          <p:cNvPr id="11" name="TextBox 10"/>
          <p:cNvSpPr txBox="1"/>
          <p:nvPr/>
        </p:nvSpPr>
        <p:spPr>
          <a:xfrm>
            <a:off x="4038599" y="4134460"/>
            <a:ext cx="1371600" cy="246217"/>
          </a:xfrm>
          <a:prstGeom prst="rect">
            <a:avLst/>
          </a:prstGeom>
          <a:noFill/>
        </p:spPr>
        <p:txBody>
          <a:bodyPr wrap="square" lIns="76197" tIns="38098" rIns="76197" bIns="38098" rtlCol="0">
            <a:spAutoFit/>
          </a:bodyPr>
          <a:lstStyle/>
          <a:p>
            <a:pPr algn="ctr"/>
            <a:r>
              <a:rPr lang="es-ES" sz="1100" dirty="0" smtClean="0">
                <a:solidFill>
                  <a:schemeClr val="tx1"/>
                </a:solidFill>
                <a:latin typeface="Arial" pitchFamily="34" charset="0"/>
                <a:cs typeface="Arial" pitchFamily="34" charset="0"/>
              </a:rPr>
              <a:t>Configuración</a:t>
            </a:r>
          </a:p>
        </p:txBody>
      </p:sp>
      <p:sp>
        <p:nvSpPr>
          <p:cNvPr id="48" name="Right Arrow 47"/>
          <p:cNvSpPr/>
          <p:nvPr/>
        </p:nvSpPr>
        <p:spPr>
          <a:xfrm rot="5400000">
            <a:off x="4000500" y="2105328"/>
            <a:ext cx="381000" cy="304800"/>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TextBox 12"/>
          <p:cNvSpPr txBox="1"/>
          <p:nvPr/>
        </p:nvSpPr>
        <p:spPr>
          <a:xfrm>
            <a:off x="3276600" y="1457628"/>
            <a:ext cx="2133600" cy="507827"/>
          </a:xfrm>
          <a:prstGeom prst="rect">
            <a:avLst/>
          </a:prstGeom>
          <a:noFill/>
        </p:spPr>
        <p:txBody>
          <a:bodyPr wrap="square" lIns="76197" tIns="38098" rIns="76197" bIns="38098" rtlCol="0">
            <a:spAutoFit/>
          </a:bodyPr>
          <a:lstStyle/>
          <a:p>
            <a:pPr algn="ctr"/>
            <a:r>
              <a:rPr lang="es-ES" sz="1400" dirty="0" smtClean="0">
                <a:solidFill>
                  <a:schemeClr val="tx1"/>
                </a:solidFill>
                <a:latin typeface="Arial" pitchFamily="34" charset="0"/>
                <a:cs typeface="Arial" pitchFamily="34" charset="0"/>
              </a:rPr>
              <a:t>Rendimiento y Configuración del Host</a:t>
            </a:r>
          </a:p>
        </p:txBody>
      </p:sp>
      <p:grpSp>
        <p:nvGrpSpPr>
          <p:cNvPr id="4" name="Group 50"/>
          <p:cNvGrpSpPr/>
          <p:nvPr/>
        </p:nvGrpSpPr>
        <p:grpSpPr>
          <a:xfrm>
            <a:off x="7166517" y="3515028"/>
            <a:ext cx="1440366" cy="854577"/>
            <a:chOff x="7242717" y="3310850"/>
            <a:chExt cx="1440366" cy="854577"/>
          </a:xfrm>
        </p:grpSpPr>
        <p:sp>
          <p:nvSpPr>
            <p:cNvPr id="5" name="TextBox 4"/>
            <p:cNvSpPr txBox="1"/>
            <p:nvPr/>
          </p:nvSpPr>
          <p:spPr>
            <a:xfrm>
              <a:off x="7242717" y="3657600"/>
              <a:ext cx="1440366" cy="507827"/>
            </a:xfrm>
            <a:prstGeom prst="rect">
              <a:avLst/>
            </a:prstGeom>
            <a:noFill/>
          </p:spPr>
          <p:txBody>
            <a:bodyPr wrap="square" lIns="76197" tIns="38098" rIns="76197" bIns="38098" rtlCol="0">
              <a:spAutoFit/>
            </a:bodyPr>
            <a:lstStyle/>
            <a:p>
              <a:pPr algn="ctr"/>
              <a:r>
                <a:rPr lang="es-ES" sz="1400" smtClean="0">
                  <a:effectLst>
                    <a:outerShdw blurRad="38100" dist="38100" dir="2700000" algn="tl">
                      <a:srgbClr val="000000">
                        <a:alpha val="43137"/>
                      </a:srgbClr>
                    </a:outerShdw>
                  </a:effectLst>
                  <a:latin typeface="Arial" pitchFamily="34" charset="0"/>
                  <a:cs typeface="Arial" pitchFamily="34" charset="0"/>
                </a:rPr>
                <a:t>Función de clasificación</a:t>
              </a:r>
              <a:endParaRPr lang="es-ES" sz="1400">
                <a:effectLst>
                  <a:outerShdw blurRad="38100" dist="38100" dir="2700000" algn="tl">
                    <a:srgbClr val="000000">
                      <a:alpha val="43137"/>
                    </a:srgbClr>
                  </a:outerShdw>
                </a:effectLst>
                <a:latin typeface="Arial" pitchFamily="34" charset="0"/>
                <a:cs typeface="Arial" pitchFamily="34" charset="0"/>
              </a:endParaRPr>
            </a:p>
          </p:txBody>
        </p:sp>
        <p:pic>
          <p:nvPicPr>
            <p:cNvPr id="50" name="Picture 49" descr="rating.png"/>
            <p:cNvPicPr>
              <a:picLocks noChangeAspect="1"/>
            </p:cNvPicPr>
            <p:nvPr/>
          </p:nvPicPr>
          <p:blipFill>
            <a:blip r:embed="rId3"/>
            <a:stretch>
              <a:fillRect/>
            </a:stretch>
          </p:blipFill>
          <p:spPr>
            <a:xfrm>
              <a:off x="7324725" y="3310850"/>
              <a:ext cx="1276350" cy="217251"/>
            </a:xfrm>
            <a:prstGeom prst="rect">
              <a:avLst/>
            </a:prstGeom>
          </p:spPr>
        </p:pic>
      </p:grpSp>
      <p:pic>
        <p:nvPicPr>
          <p:cNvPr id="53" name="Picture 52" descr="vm.png"/>
          <p:cNvPicPr>
            <a:picLocks noChangeAspect="1"/>
          </p:cNvPicPr>
          <p:nvPr/>
        </p:nvPicPr>
        <p:blipFill>
          <a:blip r:embed="rId4" cstate="print"/>
          <a:stretch>
            <a:fillRect/>
          </a:stretch>
        </p:blipFill>
        <p:spPr>
          <a:xfrm>
            <a:off x="533400" y="3740580"/>
            <a:ext cx="457200" cy="740735"/>
          </a:xfrm>
          <a:prstGeom prst="rect">
            <a:avLst/>
          </a:prstGeom>
        </p:spPr>
      </p:pic>
      <p:pic>
        <p:nvPicPr>
          <p:cNvPr id="54" name="Picture 53" descr="host.png"/>
          <p:cNvPicPr>
            <a:picLocks noChangeAspect="1"/>
          </p:cNvPicPr>
          <p:nvPr/>
        </p:nvPicPr>
        <p:blipFill>
          <a:blip r:embed="rId5" cstate="print"/>
          <a:stretch>
            <a:fillRect/>
          </a:stretch>
        </p:blipFill>
        <p:spPr>
          <a:xfrm>
            <a:off x="2971800" y="1493612"/>
            <a:ext cx="470326" cy="7620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r>
              <a:rPr lang="es-ES" dirty="0" smtClean="0"/>
              <a:t>Gestión del entorno virtual con SCVMM 2008</a:t>
            </a:r>
          </a:p>
          <a:p>
            <a:r>
              <a:rPr lang="es-ES" sz="2800" dirty="0" smtClean="0"/>
              <a:t>	- Creación de Hosts y  gestión de </a:t>
            </a:r>
            <a:r>
              <a:rPr lang="es-ES" sz="2800" dirty="0" err="1" smtClean="0"/>
              <a:t>VMs</a:t>
            </a:r>
            <a:endParaRPr lang="es-ES" sz="2800" dirty="0" smtClean="0"/>
          </a:p>
          <a:p>
            <a:r>
              <a:rPr lang="es-ES" sz="2800" dirty="0" smtClean="0"/>
              <a:t>	- Librería</a:t>
            </a:r>
          </a:p>
          <a:p>
            <a:r>
              <a:rPr lang="es-ES" sz="2800" dirty="0" smtClean="0"/>
              <a:t>	- Plantillas y perfiles de hardware y SO</a:t>
            </a:r>
          </a:p>
          <a:p>
            <a:r>
              <a:rPr lang="es-ES" sz="2800" dirty="0" smtClean="0"/>
              <a:t>	- Monitorización</a:t>
            </a:r>
          </a:p>
          <a:p>
            <a:r>
              <a:rPr lang="es-ES" sz="2800" dirty="0" smtClean="0"/>
              <a:t>	- Delegación de permisos y autoservicio</a:t>
            </a:r>
          </a:p>
          <a:p>
            <a:r>
              <a:rPr lang="es-ES" sz="2800" dirty="0" smtClean="0"/>
              <a:t>	- </a:t>
            </a:r>
            <a:r>
              <a:rPr lang="es-ES" sz="2800" dirty="0" err="1" smtClean="0"/>
              <a:t>Power</a:t>
            </a:r>
            <a:r>
              <a:rPr lang="es-ES" sz="2800" dirty="0" smtClean="0"/>
              <a:t> Shell</a:t>
            </a:r>
          </a:p>
          <a:p>
            <a:endParaRPr lang="es-ES" sz="2800" dirty="0" smtClean="0"/>
          </a:p>
          <a:p>
            <a:endParaRPr lang="es-ES" sz="2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57200" y="1322107"/>
            <a:ext cx="3810000" cy="5029200"/>
          </a:xfrm>
          <a:prstGeom prst="rect">
            <a:avLst/>
          </a:prstGeom>
          <a:solidFill>
            <a:schemeClr val="accent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214282" y="228600"/>
            <a:ext cx="8715436" cy="886397"/>
          </a:xfrm>
        </p:spPr>
        <p:txBody>
          <a:bodyPr/>
          <a:lstStyle/>
          <a:p>
            <a:r>
              <a:rPr lang="es-ES" sz="3200" smtClean="0"/>
              <a:t>Offline Virtual Machine Servicing Tool Solution Accelerator</a:t>
            </a:r>
            <a:endParaRPr lang="es-ES" sz="3200"/>
          </a:p>
        </p:txBody>
      </p:sp>
      <p:sp>
        <p:nvSpPr>
          <p:cNvPr id="19" name="Content Placeholder 18"/>
          <p:cNvSpPr>
            <a:spLocks noGrp="1"/>
          </p:cNvSpPr>
          <p:nvPr>
            <p:ph sz="half" idx="2"/>
          </p:nvPr>
        </p:nvSpPr>
        <p:spPr>
          <a:xfrm>
            <a:off x="4648200" y="1857364"/>
            <a:ext cx="4114800" cy="3928189"/>
          </a:xfrm>
        </p:spPr>
        <p:txBody>
          <a:bodyPr/>
          <a:lstStyle/>
          <a:p>
            <a:pPr marL="398463" indent="-398463"/>
            <a:r>
              <a:rPr lang="es-ES" sz="2000" dirty="0" smtClean="0">
                <a:solidFill>
                  <a:srgbClr val="FFFFCC"/>
                </a:solidFill>
                <a:latin typeface="Arial" pitchFamily="34" charset="0"/>
                <a:cs typeface="Arial" pitchFamily="34" charset="0"/>
              </a:rPr>
              <a:t>Automatiza la actualización de librerías de </a:t>
            </a:r>
            <a:r>
              <a:rPr lang="es-ES" sz="2000" dirty="0" err="1" smtClean="0">
                <a:solidFill>
                  <a:srgbClr val="FFFFCC"/>
                </a:solidFill>
                <a:latin typeface="Arial" pitchFamily="34" charset="0"/>
                <a:cs typeface="Arial" pitchFamily="34" charset="0"/>
              </a:rPr>
              <a:t>VMs</a:t>
            </a:r>
            <a:endParaRPr lang="es-ES" sz="2000" dirty="0" smtClean="0">
              <a:solidFill>
                <a:srgbClr val="FFFFCC"/>
              </a:solidFill>
              <a:latin typeface="Arial" pitchFamily="34" charset="0"/>
              <a:cs typeface="Arial" pitchFamily="34" charset="0"/>
            </a:endParaRPr>
          </a:p>
          <a:p>
            <a:pPr marL="398463" indent="-398463"/>
            <a:r>
              <a:rPr lang="es-ES" sz="2000" dirty="0" smtClean="0">
                <a:solidFill>
                  <a:srgbClr val="FFFFCC"/>
                </a:solidFill>
                <a:latin typeface="Arial" pitchFamily="34" charset="0"/>
                <a:cs typeface="Arial" pitchFamily="34" charset="0"/>
              </a:rPr>
              <a:t>Integración y automatización con VMM, SCCM y WSUS</a:t>
            </a:r>
          </a:p>
          <a:p>
            <a:pPr marL="398463" indent="-398463"/>
            <a:r>
              <a:rPr lang="es-ES" sz="2000" dirty="0" smtClean="0">
                <a:solidFill>
                  <a:srgbClr val="FFFFCC"/>
                </a:solidFill>
                <a:latin typeface="Arial" pitchFamily="34" charset="0"/>
                <a:cs typeface="Arial" pitchFamily="34" charset="0"/>
              </a:rPr>
              <a:t>Informes de estado en tiempo real</a:t>
            </a:r>
          </a:p>
          <a:p>
            <a:pPr marL="398463" indent="-398463"/>
            <a:r>
              <a:rPr lang="es-ES" sz="2000" dirty="0" err="1" smtClean="0">
                <a:solidFill>
                  <a:srgbClr val="FFFFCC"/>
                </a:solidFill>
                <a:latin typeface="Arial" pitchFamily="34" charset="0"/>
                <a:cs typeface="Arial" pitchFamily="34" charset="0"/>
              </a:rPr>
              <a:t>Guias</a:t>
            </a:r>
            <a:r>
              <a:rPr lang="es-ES" sz="2000" dirty="0" smtClean="0">
                <a:solidFill>
                  <a:srgbClr val="FFFFCC"/>
                </a:solidFill>
                <a:latin typeface="Arial" pitchFamily="34" charset="0"/>
                <a:cs typeface="Arial" pitchFamily="34" charset="0"/>
              </a:rPr>
              <a:t> de instalación y uso</a:t>
            </a:r>
          </a:p>
          <a:p>
            <a:pPr marL="398463" indent="-398463"/>
            <a:r>
              <a:rPr lang="es-ES" sz="2000" dirty="0" smtClean="0">
                <a:solidFill>
                  <a:srgbClr val="FFFFCC"/>
                </a:solidFill>
                <a:latin typeface="Arial" pitchFamily="34" charset="0"/>
                <a:cs typeface="Arial" pitchFamily="34" charset="0"/>
              </a:rPr>
              <a:t>Bits en Beta disponibles en </a:t>
            </a:r>
            <a:r>
              <a:rPr lang="es-ES" sz="2000" dirty="0" err="1" smtClean="0">
                <a:solidFill>
                  <a:srgbClr val="FFFFCC"/>
                </a:solidFill>
                <a:latin typeface="Arial" pitchFamily="34" charset="0"/>
                <a:cs typeface="Arial" pitchFamily="34" charset="0"/>
              </a:rPr>
              <a:t>Connect</a:t>
            </a:r>
            <a:r>
              <a:rPr lang="es-ES" sz="2000" dirty="0" smtClean="0">
                <a:solidFill>
                  <a:srgbClr val="FFFFCC"/>
                </a:solidFill>
                <a:latin typeface="Arial" pitchFamily="34" charset="0"/>
                <a:cs typeface="Arial" pitchFamily="34" charset="0"/>
              </a:rPr>
              <a:t> </a:t>
            </a:r>
          </a:p>
          <a:p>
            <a:pPr marL="398463" indent="-398463"/>
            <a:r>
              <a:rPr lang="es-ES" sz="2000" dirty="0" smtClean="0">
                <a:solidFill>
                  <a:srgbClr val="FFFFCC"/>
                </a:solidFill>
                <a:latin typeface="Arial" pitchFamily="34" charset="0"/>
                <a:cs typeface="Arial" pitchFamily="34" charset="0"/>
              </a:rPr>
              <a:t>RTM – Mediados de 2008</a:t>
            </a:r>
          </a:p>
          <a:p>
            <a:endParaRPr lang="es-ES" sz="2000" dirty="0" smtClean="0">
              <a:solidFill>
                <a:srgbClr val="FFFFCC"/>
              </a:solidFill>
              <a:latin typeface="Arial" pitchFamily="34" charset="0"/>
              <a:cs typeface="Arial" pitchFamily="34" charset="0"/>
            </a:endParaRPr>
          </a:p>
        </p:txBody>
      </p:sp>
      <p:sp>
        <p:nvSpPr>
          <p:cNvPr id="8" name="Rectangle 7"/>
          <p:cNvSpPr/>
          <p:nvPr/>
        </p:nvSpPr>
        <p:spPr bwMode="auto">
          <a:xfrm>
            <a:off x="609600" y="1703107"/>
            <a:ext cx="3505200" cy="762000"/>
          </a:xfrm>
          <a:prstGeom prst="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Identifica que VMs de la librería hay que actualizar</a:t>
            </a:r>
          </a:p>
        </p:txBody>
      </p:sp>
      <p:sp>
        <p:nvSpPr>
          <p:cNvPr id="9" name="Rectangle 8"/>
          <p:cNvSpPr/>
          <p:nvPr/>
        </p:nvSpPr>
        <p:spPr bwMode="auto">
          <a:xfrm>
            <a:off x="609600" y="2922307"/>
            <a:ext cx="3505200" cy="762000"/>
          </a:xfrm>
          <a:prstGeom prst="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Asesora acerca de la capacidad de los hosts de mantenimiento</a:t>
            </a:r>
          </a:p>
        </p:txBody>
      </p:sp>
      <p:sp>
        <p:nvSpPr>
          <p:cNvPr id="10" name="Rectangle 9"/>
          <p:cNvSpPr/>
          <p:nvPr/>
        </p:nvSpPr>
        <p:spPr bwMode="auto">
          <a:xfrm>
            <a:off x="614264" y="4141507"/>
            <a:ext cx="3576735" cy="762000"/>
          </a:xfrm>
          <a:prstGeom prst="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Utiliza SCCM o WSUS para actualizar</a:t>
            </a:r>
          </a:p>
        </p:txBody>
      </p:sp>
      <p:sp>
        <p:nvSpPr>
          <p:cNvPr id="11" name="Rectangle 10"/>
          <p:cNvSpPr/>
          <p:nvPr/>
        </p:nvSpPr>
        <p:spPr bwMode="auto">
          <a:xfrm>
            <a:off x="614264" y="5436907"/>
            <a:ext cx="3576735" cy="762000"/>
          </a:xfrm>
          <a:prstGeom prst="rect">
            <a:avLst/>
          </a:prstGeom>
          <a:solidFill>
            <a:schemeClr val="accent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Informa en tiempo real del estado de los trabajos de servicio</a:t>
            </a:r>
          </a:p>
        </p:txBody>
      </p:sp>
      <p:sp>
        <p:nvSpPr>
          <p:cNvPr id="12" name="Rounded Rectangle 11"/>
          <p:cNvSpPr/>
          <p:nvPr/>
        </p:nvSpPr>
        <p:spPr bwMode="auto">
          <a:xfrm>
            <a:off x="752474" y="1350682"/>
            <a:ext cx="1319195" cy="381000"/>
          </a:xfrm>
          <a:prstGeom prst="roundRect">
            <a:avLst/>
          </a:prstGeom>
          <a:gradFill>
            <a:gsLst>
              <a:gs pos="0">
                <a:srgbClr val="000000"/>
              </a:gs>
              <a:gs pos="39999">
                <a:srgbClr val="0A128C"/>
              </a:gs>
              <a:gs pos="70000">
                <a:srgbClr val="181CC7"/>
              </a:gs>
              <a:gs pos="88000">
                <a:srgbClr val="7005D4"/>
              </a:gs>
              <a:gs pos="100000">
                <a:srgbClr val="8C3D91"/>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Identificar</a:t>
            </a:r>
          </a:p>
        </p:txBody>
      </p:sp>
      <p:sp>
        <p:nvSpPr>
          <p:cNvPr id="13" name="Rounded Rectangle 12"/>
          <p:cNvSpPr/>
          <p:nvPr/>
        </p:nvSpPr>
        <p:spPr bwMode="auto">
          <a:xfrm>
            <a:off x="752474" y="2569882"/>
            <a:ext cx="1319195" cy="381000"/>
          </a:xfrm>
          <a:prstGeom prst="roundRect">
            <a:avLst/>
          </a:prstGeom>
          <a:gradFill>
            <a:gsLst>
              <a:gs pos="0">
                <a:srgbClr val="000000"/>
              </a:gs>
              <a:gs pos="39999">
                <a:srgbClr val="0A128C"/>
              </a:gs>
              <a:gs pos="70000">
                <a:srgbClr val="181CC7"/>
              </a:gs>
              <a:gs pos="88000">
                <a:srgbClr val="7005D4"/>
              </a:gs>
              <a:gs pos="100000">
                <a:srgbClr val="8C3D91"/>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Asesorar</a:t>
            </a:r>
          </a:p>
        </p:txBody>
      </p:sp>
      <p:sp>
        <p:nvSpPr>
          <p:cNvPr id="14" name="Rounded Rectangle 13"/>
          <p:cNvSpPr/>
          <p:nvPr/>
        </p:nvSpPr>
        <p:spPr bwMode="auto">
          <a:xfrm>
            <a:off x="752474" y="3789082"/>
            <a:ext cx="1319195" cy="381000"/>
          </a:xfrm>
          <a:prstGeom prst="roundRect">
            <a:avLst/>
          </a:prstGeom>
          <a:gradFill>
            <a:gsLst>
              <a:gs pos="0">
                <a:srgbClr val="000000"/>
              </a:gs>
              <a:gs pos="39999">
                <a:srgbClr val="0A128C"/>
              </a:gs>
              <a:gs pos="70000">
                <a:srgbClr val="181CC7"/>
              </a:gs>
              <a:gs pos="88000">
                <a:srgbClr val="7005D4"/>
              </a:gs>
              <a:gs pos="100000">
                <a:srgbClr val="8C3D91"/>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Actualizar</a:t>
            </a:r>
          </a:p>
        </p:txBody>
      </p:sp>
      <p:sp>
        <p:nvSpPr>
          <p:cNvPr id="15" name="Rounded Rectangle 14"/>
          <p:cNvSpPr/>
          <p:nvPr/>
        </p:nvSpPr>
        <p:spPr bwMode="auto">
          <a:xfrm>
            <a:off x="752475" y="5084482"/>
            <a:ext cx="1219200" cy="381000"/>
          </a:xfrm>
          <a:prstGeom prst="roundRect">
            <a:avLst/>
          </a:prstGeom>
          <a:gradFill>
            <a:gsLst>
              <a:gs pos="0">
                <a:srgbClr val="000000"/>
              </a:gs>
              <a:gs pos="39999">
                <a:srgbClr val="0A128C"/>
              </a:gs>
              <a:gs pos="70000">
                <a:srgbClr val="181CC7"/>
              </a:gs>
              <a:gs pos="88000">
                <a:srgbClr val="7005D4"/>
              </a:gs>
              <a:gs pos="100000">
                <a:srgbClr val="8C3D91"/>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ES" smtClean="0">
                <a:solidFill>
                  <a:srgbClr val="FFFFFF"/>
                </a:solidFill>
                <a:effectLst>
                  <a:outerShdw blurRad="38100" dist="38100" dir="2700000" algn="tl">
                    <a:srgbClr val="000000">
                      <a:alpha val="43137"/>
                    </a:srgbClr>
                  </a:outerShdw>
                </a:effectLst>
                <a:latin typeface="Segoe" pitchFamily="34" charset="0"/>
              </a:rPr>
              <a:t>Informar</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grey box.png"/>
          <p:cNvPicPr>
            <a:picLocks noChangeAspect="1"/>
          </p:cNvPicPr>
          <p:nvPr/>
        </p:nvPicPr>
        <p:blipFill>
          <a:blip r:embed="rId4"/>
          <a:stretch>
            <a:fillRect/>
          </a:stretch>
        </p:blipFill>
        <p:spPr>
          <a:xfrm>
            <a:off x="610597" y="3811049"/>
            <a:ext cx="2855620" cy="2629184"/>
          </a:xfrm>
          <a:prstGeom prst="rect">
            <a:avLst/>
          </a:prstGeom>
        </p:spPr>
      </p:pic>
      <p:pic>
        <p:nvPicPr>
          <p:cNvPr id="19" name="Picture 18" descr="SCCM-logo.png"/>
          <p:cNvPicPr>
            <a:picLocks noChangeAspect="1"/>
          </p:cNvPicPr>
          <p:nvPr/>
        </p:nvPicPr>
        <p:blipFill>
          <a:blip r:embed="rId5"/>
          <a:stretch>
            <a:fillRect/>
          </a:stretch>
        </p:blipFill>
        <p:spPr>
          <a:xfrm>
            <a:off x="5755177" y="1415832"/>
            <a:ext cx="2075692" cy="1911100"/>
          </a:xfrm>
          <a:prstGeom prst="rect">
            <a:avLst/>
          </a:prstGeom>
        </p:spPr>
      </p:pic>
      <p:sp>
        <p:nvSpPr>
          <p:cNvPr id="2" name="Title 1"/>
          <p:cNvSpPr>
            <a:spLocks noGrp="1"/>
          </p:cNvSpPr>
          <p:nvPr>
            <p:ph type="title"/>
          </p:nvPr>
        </p:nvSpPr>
        <p:spPr/>
        <p:txBody>
          <a:bodyPr/>
          <a:lstStyle/>
          <a:p>
            <a:r>
              <a:rPr lang="en-US" dirty="0" smtClean="0"/>
              <a:t>Offline VM Patching</a:t>
            </a:r>
            <a:endParaRPr lang="en-US" dirty="0"/>
          </a:p>
        </p:txBody>
      </p:sp>
      <p:pic>
        <p:nvPicPr>
          <p:cNvPr id="20" name="Picture 19" descr="SCVMM-logo.png"/>
          <p:cNvPicPr>
            <a:picLocks noChangeAspect="1"/>
          </p:cNvPicPr>
          <p:nvPr/>
        </p:nvPicPr>
        <p:blipFill>
          <a:blip r:embed="rId6"/>
          <a:stretch>
            <a:fillRect/>
          </a:stretch>
        </p:blipFill>
        <p:spPr>
          <a:xfrm>
            <a:off x="1004760" y="1415832"/>
            <a:ext cx="2075692" cy="1911100"/>
          </a:xfrm>
          <a:prstGeom prst="rect">
            <a:avLst/>
          </a:prstGeom>
        </p:spPr>
      </p:pic>
      <p:pic>
        <p:nvPicPr>
          <p:cNvPr id="26" name="Picture 25" descr="black-rack-server.png"/>
          <p:cNvPicPr>
            <a:picLocks noChangeAspect="1"/>
          </p:cNvPicPr>
          <p:nvPr/>
        </p:nvPicPr>
        <p:blipFill>
          <a:blip r:embed="rId7" cstate="print"/>
          <a:stretch>
            <a:fillRect/>
          </a:stretch>
        </p:blipFill>
        <p:spPr>
          <a:xfrm>
            <a:off x="7010400" y="5311938"/>
            <a:ext cx="1600200" cy="811098"/>
          </a:xfrm>
          <a:prstGeom prst="rect">
            <a:avLst/>
          </a:prstGeom>
        </p:spPr>
      </p:pic>
      <p:pic>
        <p:nvPicPr>
          <p:cNvPr id="35" name="Picture 34" descr="black-rack-server.png"/>
          <p:cNvPicPr>
            <a:picLocks noChangeAspect="1"/>
          </p:cNvPicPr>
          <p:nvPr/>
        </p:nvPicPr>
        <p:blipFill>
          <a:blip r:embed="rId7" cstate="print"/>
          <a:stretch>
            <a:fillRect/>
          </a:stretch>
        </p:blipFill>
        <p:spPr>
          <a:xfrm>
            <a:off x="4907561" y="5311938"/>
            <a:ext cx="1600200" cy="811098"/>
          </a:xfrm>
          <a:prstGeom prst="rect">
            <a:avLst/>
          </a:prstGeom>
        </p:spPr>
      </p:pic>
      <p:pic>
        <p:nvPicPr>
          <p:cNvPr id="28" name="Picture 27" descr="cyan-virtual-rack-server.png"/>
          <p:cNvPicPr>
            <a:picLocks noChangeAspect="1"/>
          </p:cNvPicPr>
          <p:nvPr/>
        </p:nvPicPr>
        <p:blipFill>
          <a:blip r:embed="rId8" cstate="print"/>
          <a:stretch>
            <a:fillRect/>
          </a:stretch>
        </p:blipFill>
        <p:spPr>
          <a:xfrm>
            <a:off x="4907561" y="5021978"/>
            <a:ext cx="1600200" cy="725864"/>
          </a:xfrm>
          <a:prstGeom prst="rect">
            <a:avLst/>
          </a:prstGeom>
        </p:spPr>
      </p:pic>
      <p:pic>
        <p:nvPicPr>
          <p:cNvPr id="52" name="Picture 51" descr="cyan-virtual-rack-server.png"/>
          <p:cNvPicPr>
            <a:picLocks noChangeAspect="1"/>
          </p:cNvPicPr>
          <p:nvPr/>
        </p:nvPicPr>
        <p:blipFill>
          <a:blip r:embed="rId8" cstate="print"/>
          <a:stretch>
            <a:fillRect/>
          </a:stretch>
        </p:blipFill>
        <p:spPr>
          <a:xfrm>
            <a:off x="4907561" y="4781221"/>
            <a:ext cx="1600200" cy="725864"/>
          </a:xfrm>
          <a:prstGeom prst="rect">
            <a:avLst/>
          </a:prstGeom>
        </p:spPr>
      </p:pic>
      <p:pic>
        <p:nvPicPr>
          <p:cNvPr id="53" name="Picture 52" descr="cyan-virtual-rack-server.png"/>
          <p:cNvPicPr>
            <a:picLocks noChangeAspect="1"/>
          </p:cNvPicPr>
          <p:nvPr/>
        </p:nvPicPr>
        <p:blipFill>
          <a:blip r:embed="rId8" cstate="print"/>
          <a:stretch>
            <a:fillRect/>
          </a:stretch>
        </p:blipFill>
        <p:spPr>
          <a:xfrm>
            <a:off x="7010400" y="5021978"/>
            <a:ext cx="1600200" cy="725864"/>
          </a:xfrm>
          <a:prstGeom prst="rect">
            <a:avLst/>
          </a:prstGeom>
        </p:spPr>
      </p:pic>
      <p:pic>
        <p:nvPicPr>
          <p:cNvPr id="54" name="Picture 53" descr="cyan-virtual-rack-server.png"/>
          <p:cNvPicPr>
            <a:picLocks noChangeAspect="1"/>
          </p:cNvPicPr>
          <p:nvPr/>
        </p:nvPicPr>
        <p:blipFill>
          <a:blip r:embed="rId8" cstate="print"/>
          <a:stretch>
            <a:fillRect/>
          </a:stretch>
        </p:blipFill>
        <p:spPr>
          <a:xfrm>
            <a:off x="7010400" y="4781221"/>
            <a:ext cx="1600200" cy="725864"/>
          </a:xfrm>
          <a:prstGeom prst="rect">
            <a:avLst/>
          </a:prstGeom>
        </p:spPr>
      </p:pic>
      <p:pic>
        <p:nvPicPr>
          <p:cNvPr id="55" name="Picture 54" descr="cyan-virtual-rack-server.png"/>
          <p:cNvPicPr>
            <a:picLocks noChangeAspect="1"/>
          </p:cNvPicPr>
          <p:nvPr/>
        </p:nvPicPr>
        <p:blipFill>
          <a:blip r:embed="rId8" cstate="print"/>
          <a:stretch>
            <a:fillRect/>
          </a:stretch>
        </p:blipFill>
        <p:spPr>
          <a:xfrm>
            <a:off x="7010400" y="4540464"/>
            <a:ext cx="1600200" cy="725864"/>
          </a:xfrm>
          <a:prstGeom prst="rect">
            <a:avLst/>
          </a:prstGeom>
        </p:spPr>
      </p:pic>
      <p:pic>
        <p:nvPicPr>
          <p:cNvPr id="62" name="Picture 61" descr="library.png"/>
          <p:cNvPicPr>
            <a:picLocks noChangeAspect="1"/>
          </p:cNvPicPr>
          <p:nvPr/>
        </p:nvPicPr>
        <p:blipFill>
          <a:blip r:embed="rId9" cstate="print"/>
          <a:stretch>
            <a:fillRect/>
          </a:stretch>
        </p:blipFill>
        <p:spPr>
          <a:xfrm>
            <a:off x="2677201" y="5839693"/>
            <a:ext cx="677970" cy="871676"/>
          </a:xfrm>
          <a:prstGeom prst="rect">
            <a:avLst/>
          </a:prstGeom>
        </p:spPr>
      </p:pic>
      <p:pic>
        <p:nvPicPr>
          <p:cNvPr id="65" name="clipboard" descr="clipboard-task-sequence.png"/>
          <p:cNvPicPr>
            <a:picLocks noChangeAspect="1"/>
          </p:cNvPicPr>
          <p:nvPr/>
        </p:nvPicPr>
        <p:blipFill>
          <a:blip r:embed="rId10"/>
          <a:stretch>
            <a:fillRect/>
          </a:stretch>
        </p:blipFill>
        <p:spPr>
          <a:xfrm>
            <a:off x="3734543" y="1927579"/>
            <a:ext cx="1283445" cy="1747669"/>
          </a:xfrm>
          <a:prstGeom prst="rect">
            <a:avLst/>
          </a:prstGeom>
        </p:spPr>
      </p:pic>
      <p:pic>
        <p:nvPicPr>
          <p:cNvPr id="61" name="spark" descr="spark.gif"/>
          <p:cNvPicPr>
            <a:picLocks noChangeAspect="1"/>
          </p:cNvPicPr>
          <p:nvPr/>
        </p:nvPicPr>
        <p:blipFill>
          <a:blip r:embed="rId11" cstate="print"/>
          <a:stretch>
            <a:fillRect/>
          </a:stretch>
        </p:blipFill>
        <p:spPr>
          <a:xfrm>
            <a:off x="6458206" y="2036064"/>
            <a:ext cx="571500" cy="571500"/>
          </a:xfrm>
          <a:prstGeom prst="rect">
            <a:avLst/>
          </a:prstGeom>
        </p:spPr>
      </p:pic>
      <p:pic>
        <p:nvPicPr>
          <p:cNvPr id="76" name="checkbox01" descr="checkbox.png"/>
          <p:cNvPicPr>
            <a:picLocks noChangeAspect="1"/>
          </p:cNvPicPr>
          <p:nvPr/>
        </p:nvPicPr>
        <p:blipFill>
          <a:blip r:embed="rId12"/>
          <a:stretch>
            <a:fillRect/>
          </a:stretch>
        </p:blipFill>
        <p:spPr>
          <a:xfrm>
            <a:off x="3910374" y="2391534"/>
            <a:ext cx="914400" cy="160544"/>
          </a:xfrm>
          <a:prstGeom prst="rect">
            <a:avLst/>
          </a:prstGeom>
        </p:spPr>
      </p:pic>
      <p:pic>
        <p:nvPicPr>
          <p:cNvPr id="77" name="Checkbox02" descr="checkbox.png"/>
          <p:cNvPicPr>
            <a:picLocks noChangeAspect="1"/>
          </p:cNvPicPr>
          <p:nvPr/>
        </p:nvPicPr>
        <p:blipFill>
          <a:blip r:embed="rId12"/>
          <a:stretch>
            <a:fillRect/>
          </a:stretch>
        </p:blipFill>
        <p:spPr>
          <a:xfrm>
            <a:off x="3910374" y="2624121"/>
            <a:ext cx="914400" cy="160544"/>
          </a:xfrm>
          <a:prstGeom prst="rect">
            <a:avLst/>
          </a:prstGeom>
        </p:spPr>
      </p:pic>
      <p:pic>
        <p:nvPicPr>
          <p:cNvPr id="78" name="Checkbox 03" descr="checkbox.png"/>
          <p:cNvPicPr>
            <a:picLocks noChangeAspect="1"/>
          </p:cNvPicPr>
          <p:nvPr/>
        </p:nvPicPr>
        <p:blipFill>
          <a:blip r:embed="rId12"/>
          <a:stretch>
            <a:fillRect/>
          </a:stretch>
        </p:blipFill>
        <p:spPr>
          <a:xfrm>
            <a:off x="3910374" y="2856708"/>
            <a:ext cx="914400" cy="160544"/>
          </a:xfrm>
          <a:prstGeom prst="rect">
            <a:avLst/>
          </a:prstGeom>
        </p:spPr>
      </p:pic>
      <p:pic>
        <p:nvPicPr>
          <p:cNvPr id="79" name="Checkbox04" descr="checkbox.png"/>
          <p:cNvPicPr>
            <a:picLocks noChangeAspect="1"/>
          </p:cNvPicPr>
          <p:nvPr/>
        </p:nvPicPr>
        <p:blipFill>
          <a:blip r:embed="rId12"/>
          <a:stretch>
            <a:fillRect/>
          </a:stretch>
        </p:blipFill>
        <p:spPr>
          <a:xfrm>
            <a:off x="3910374" y="3089295"/>
            <a:ext cx="914400" cy="160544"/>
          </a:xfrm>
          <a:prstGeom prst="rect">
            <a:avLst/>
          </a:prstGeom>
        </p:spPr>
      </p:pic>
      <p:pic>
        <p:nvPicPr>
          <p:cNvPr id="80" name="Checkbox 05" descr="checkbox.png"/>
          <p:cNvPicPr>
            <a:picLocks noChangeAspect="1"/>
          </p:cNvPicPr>
          <p:nvPr/>
        </p:nvPicPr>
        <p:blipFill>
          <a:blip r:embed="rId12"/>
          <a:stretch>
            <a:fillRect/>
          </a:stretch>
        </p:blipFill>
        <p:spPr>
          <a:xfrm>
            <a:off x="3910374" y="3321881"/>
            <a:ext cx="914400" cy="160544"/>
          </a:xfrm>
          <a:prstGeom prst="rect">
            <a:avLst/>
          </a:prstGeom>
        </p:spPr>
      </p:pic>
      <p:pic>
        <p:nvPicPr>
          <p:cNvPr id="85" name="spark" descr="spark.gif"/>
          <p:cNvPicPr>
            <a:picLocks noChangeAspect="1"/>
          </p:cNvPicPr>
          <p:nvPr/>
        </p:nvPicPr>
        <p:blipFill>
          <a:blip r:embed="rId11" cstate="print"/>
          <a:stretch>
            <a:fillRect/>
          </a:stretch>
        </p:blipFill>
        <p:spPr>
          <a:xfrm>
            <a:off x="6458206" y="2036064"/>
            <a:ext cx="571500" cy="571500"/>
          </a:xfrm>
          <a:prstGeom prst="rect">
            <a:avLst/>
          </a:prstGeom>
        </p:spPr>
      </p:pic>
      <p:pic>
        <p:nvPicPr>
          <p:cNvPr id="86" name="spark" descr="spark.gif"/>
          <p:cNvPicPr>
            <a:picLocks noChangeAspect="1"/>
          </p:cNvPicPr>
          <p:nvPr/>
        </p:nvPicPr>
        <p:blipFill>
          <a:blip r:embed="rId11" cstate="print"/>
          <a:stretch>
            <a:fillRect/>
          </a:stretch>
        </p:blipFill>
        <p:spPr>
          <a:xfrm>
            <a:off x="6458206" y="2036064"/>
            <a:ext cx="571500" cy="571500"/>
          </a:xfrm>
          <a:prstGeom prst="rect">
            <a:avLst/>
          </a:prstGeom>
        </p:spPr>
      </p:pic>
      <p:pic>
        <p:nvPicPr>
          <p:cNvPr id="87" name="spark" descr="spark.gif"/>
          <p:cNvPicPr>
            <a:picLocks noChangeAspect="1"/>
          </p:cNvPicPr>
          <p:nvPr/>
        </p:nvPicPr>
        <p:blipFill>
          <a:blip r:embed="rId11" cstate="print"/>
          <a:stretch>
            <a:fillRect/>
          </a:stretch>
        </p:blipFill>
        <p:spPr>
          <a:xfrm>
            <a:off x="6458206" y="2036064"/>
            <a:ext cx="571500" cy="571500"/>
          </a:xfrm>
          <a:prstGeom prst="rect">
            <a:avLst/>
          </a:prstGeom>
        </p:spPr>
      </p:pic>
      <p:pic>
        <p:nvPicPr>
          <p:cNvPr id="88" name="spark" descr="spark.gif"/>
          <p:cNvPicPr>
            <a:picLocks noChangeAspect="1"/>
          </p:cNvPicPr>
          <p:nvPr/>
        </p:nvPicPr>
        <p:blipFill>
          <a:blip r:embed="rId11" cstate="print"/>
          <a:stretch>
            <a:fillRect/>
          </a:stretch>
        </p:blipFill>
        <p:spPr>
          <a:xfrm>
            <a:off x="6458206" y="2036064"/>
            <a:ext cx="571500" cy="571500"/>
          </a:xfrm>
          <a:prstGeom prst="rect">
            <a:avLst/>
          </a:prstGeom>
        </p:spPr>
      </p:pic>
      <p:pic>
        <p:nvPicPr>
          <p:cNvPr id="29" name="OFF VM 01" descr="offline-vm.png"/>
          <p:cNvPicPr>
            <a:picLocks noChangeAspect="1"/>
          </p:cNvPicPr>
          <p:nvPr/>
        </p:nvPicPr>
        <p:blipFill>
          <a:blip r:embed="rId13" cstate="print"/>
          <a:stretch>
            <a:fillRect/>
          </a:stretch>
        </p:blipFill>
        <p:spPr>
          <a:xfrm>
            <a:off x="1068195" y="5471184"/>
            <a:ext cx="1600200" cy="725864"/>
          </a:xfrm>
          <a:prstGeom prst="rect">
            <a:avLst/>
          </a:prstGeom>
        </p:spPr>
      </p:pic>
      <p:pic>
        <p:nvPicPr>
          <p:cNvPr id="36" name="OFF VM 02" descr="offline-vm.png"/>
          <p:cNvPicPr>
            <a:picLocks noChangeAspect="1"/>
          </p:cNvPicPr>
          <p:nvPr/>
        </p:nvPicPr>
        <p:blipFill>
          <a:blip r:embed="rId13" cstate="print"/>
          <a:stretch>
            <a:fillRect/>
          </a:stretch>
        </p:blipFill>
        <p:spPr>
          <a:xfrm>
            <a:off x="1068195" y="5230427"/>
            <a:ext cx="1600200" cy="725864"/>
          </a:xfrm>
          <a:prstGeom prst="rect">
            <a:avLst/>
          </a:prstGeom>
        </p:spPr>
      </p:pic>
      <p:pic>
        <p:nvPicPr>
          <p:cNvPr id="37" name="OFF VM 03" descr="offline-vm.png"/>
          <p:cNvPicPr>
            <a:picLocks noChangeAspect="1"/>
          </p:cNvPicPr>
          <p:nvPr/>
        </p:nvPicPr>
        <p:blipFill>
          <a:blip r:embed="rId13" cstate="print"/>
          <a:stretch>
            <a:fillRect/>
          </a:stretch>
        </p:blipFill>
        <p:spPr>
          <a:xfrm>
            <a:off x="1068195" y="4989670"/>
            <a:ext cx="1600200" cy="725864"/>
          </a:xfrm>
          <a:prstGeom prst="rect">
            <a:avLst/>
          </a:prstGeom>
        </p:spPr>
      </p:pic>
      <p:pic>
        <p:nvPicPr>
          <p:cNvPr id="38" name="OFF VM 04" descr="offline-vm.png"/>
          <p:cNvPicPr>
            <a:picLocks noChangeAspect="1"/>
          </p:cNvPicPr>
          <p:nvPr/>
        </p:nvPicPr>
        <p:blipFill>
          <a:blip r:embed="rId13" cstate="print"/>
          <a:stretch>
            <a:fillRect/>
          </a:stretch>
        </p:blipFill>
        <p:spPr>
          <a:xfrm>
            <a:off x="1068195" y="4748913"/>
            <a:ext cx="1600200" cy="725864"/>
          </a:xfrm>
          <a:prstGeom prst="rect">
            <a:avLst/>
          </a:prstGeom>
        </p:spPr>
      </p:pic>
      <p:pic>
        <p:nvPicPr>
          <p:cNvPr id="39" name="OFF VM 05" descr="offline-vm.png"/>
          <p:cNvPicPr>
            <a:picLocks noChangeAspect="1"/>
          </p:cNvPicPr>
          <p:nvPr/>
        </p:nvPicPr>
        <p:blipFill>
          <a:blip r:embed="rId13" cstate="print"/>
          <a:stretch>
            <a:fillRect/>
          </a:stretch>
        </p:blipFill>
        <p:spPr>
          <a:xfrm>
            <a:off x="1068195" y="4508156"/>
            <a:ext cx="1600200" cy="725864"/>
          </a:xfrm>
          <a:prstGeom prst="rect">
            <a:avLst/>
          </a:prstGeom>
        </p:spPr>
      </p:pic>
      <p:pic>
        <p:nvPicPr>
          <p:cNvPr id="71" name="OFF VM 06" descr="offline-vm.png"/>
          <p:cNvPicPr>
            <a:picLocks noChangeAspect="1"/>
          </p:cNvPicPr>
          <p:nvPr/>
        </p:nvPicPr>
        <p:blipFill>
          <a:blip r:embed="rId13" cstate="print"/>
          <a:stretch>
            <a:fillRect/>
          </a:stretch>
        </p:blipFill>
        <p:spPr>
          <a:xfrm>
            <a:off x="1068195" y="4267399"/>
            <a:ext cx="1600200" cy="725864"/>
          </a:xfrm>
          <a:prstGeom prst="rect">
            <a:avLst/>
          </a:prstGeom>
        </p:spPr>
      </p:pic>
      <p:pic>
        <p:nvPicPr>
          <p:cNvPr id="72" name="OFF VM 07" descr="offline-vm.png"/>
          <p:cNvPicPr>
            <a:picLocks noChangeAspect="1"/>
          </p:cNvPicPr>
          <p:nvPr/>
        </p:nvPicPr>
        <p:blipFill>
          <a:blip r:embed="rId13" cstate="print"/>
          <a:stretch>
            <a:fillRect/>
          </a:stretch>
        </p:blipFill>
        <p:spPr>
          <a:xfrm>
            <a:off x="1068195" y="4026642"/>
            <a:ext cx="1600200" cy="725864"/>
          </a:xfrm>
          <a:prstGeom prst="rect">
            <a:avLst/>
          </a:prstGeom>
        </p:spPr>
      </p:pic>
      <p:pic>
        <p:nvPicPr>
          <p:cNvPr id="16" name="magnifier" descr="magnifying glass.png"/>
          <p:cNvPicPr>
            <a:picLocks noChangeAspect="1"/>
          </p:cNvPicPr>
          <p:nvPr/>
        </p:nvPicPr>
        <p:blipFill>
          <a:blip r:embed="rId14"/>
          <a:stretch>
            <a:fillRect/>
          </a:stretch>
        </p:blipFill>
        <p:spPr>
          <a:xfrm>
            <a:off x="1295388" y="1796832"/>
            <a:ext cx="1060878" cy="1238513"/>
          </a:xfrm>
          <a:prstGeom prst="rect">
            <a:avLst/>
          </a:prstGeom>
        </p:spPr>
      </p:pic>
      <p:pic>
        <p:nvPicPr>
          <p:cNvPr id="89" name="spark" descr="spark.gif"/>
          <p:cNvPicPr>
            <a:picLocks noChangeAspect="1"/>
          </p:cNvPicPr>
          <p:nvPr/>
        </p:nvPicPr>
        <p:blipFill>
          <a:blip r:embed="rId11" cstate="print"/>
          <a:stretch>
            <a:fillRect/>
          </a:stretch>
        </p:blipFill>
        <p:spPr>
          <a:xfrm>
            <a:off x="3708656" y="2190532"/>
            <a:ext cx="571500" cy="571500"/>
          </a:xfrm>
          <a:prstGeom prst="rect">
            <a:avLst/>
          </a:prstGeom>
        </p:spPr>
      </p:pic>
      <p:pic>
        <p:nvPicPr>
          <p:cNvPr id="66" name="Picture 65" descr="green-chackmark.png"/>
          <p:cNvPicPr>
            <a:picLocks noChangeAspect="1"/>
          </p:cNvPicPr>
          <p:nvPr/>
        </p:nvPicPr>
        <p:blipFill>
          <a:blip r:embed="rId15"/>
          <a:stretch>
            <a:fillRect/>
          </a:stretch>
        </p:blipFill>
        <p:spPr>
          <a:xfrm>
            <a:off x="3921224" y="2305955"/>
            <a:ext cx="191531" cy="226354"/>
          </a:xfrm>
          <a:prstGeom prst="rect">
            <a:avLst/>
          </a:prstGeom>
        </p:spPr>
      </p:pic>
      <p:pic>
        <p:nvPicPr>
          <p:cNvPr id="93" name="spark" descr="spark.gif"/>
          <p:cNvPicPr>
            <a:picLocks noChangeAspect="1"/>
          </p:cNvPicPr>
          <p:nvPr/>
        </p:nvPicPr>
        <p:blipFill>
          <a:blip r:embed="rId11" cstate="print"/>
          <a:stretch>
            <a:fillRect/>
          </a:stretch>
        </p:blipFill>
        <p:spPr>
          <a:xfrm>
            <a:off x="3711832" y="2426275"/>
            <a:ext cx="571500" cy="571500"/>
          </a:xfrm>
          <a:prstGeom prst="rect">
            <a:avLst/>
          </a:prstGeom>
        </p:spPr>
      </p:pic>
      <p:pic>
        <p:nvPicPr>
          <p:cNvPr id="94" name="Picture 93" descr="green-chackmark.png"/>
          <p:cNvPicPr>
            <a:picLocks noChangeAspect="1"/>
          </p:cNvPicPr>
          <p:nvPr/>
        </p:nvPicPr>
        <p:blipFill>
          <a:blip r:embed="rId15"/>
          <a:stretch>
            <a:fillRect/>
          </a:stretch>
        </p:blipFill>
        <p:spPr>
          <a:xfrm>
            <a:off x="3921224" y="2541698"/>
            <a:ext cx="191531" cy="226354"/>
          </a:xfrm>
          <a:prstGeom prst="rect">
            <a:avLst/>
          </a:prstGeom>
        </p:spPr>
      </p:pic>
      <p:pic>
        <p:nvPicPr>
          <p:cNvPr id="95" name="spark" descr="spark.gif"/>
          <p:cNvPicPr>
            <a:picLocks noChangeAspect="1"/>
          </p:cNvPicPr>
          <p:nvPr/>
        </p:nvPicPr>
        <p:blipFill>
          <a:blip r:embed="rId11" cstate="print"/>
          <a:stretch>
            <a:fillRect/>
          </a:stretch>
        </p:blipFill>
        <p:spPr>
          <a:xfrm>
            <a:off x="3714214" y="2659637"/>
            <a:ext cx="571500" cy="571500"/>
          </a:xfrm>
          <a:prstGeom prst="rect">
            <a:avLst/>
          </a:prstGeom>
        </p:spPr>
      </p:pic>
      <p:pic>
        <p:nvPicPr>
          <p:cNvPr id="96" name="Picture 95" descr="green-chackmark.png"/>
          <p:cNvPicPr>
            <a:picLocks noChangeAspect="1"/>
          </p:cNvPicPr>
          <p:nvPr/>
        </p:nvPicPr>
        <p:blipFill>
          <a:blip r:embed="rId15"/>
          <a:stretch>
            <a:fillRect/>
          </a:stretch>
        </p:blipFill>
        <p:spPr>
          <a:xfrm>
            <a:off x="3921224" y="2775060"/>
            <a:ext cx="191531" cy="226354"/>
          </a:xfrm>
          <a:prstGeom prst="rect">
            <a:avLst/>
          </a:prstGeom>
        </p:spPr>
      </p:pic>
      <p:pic>
        <p:nvPicPr>
          <p:cNvPr id="97" name="spark" descr="spark.gif"/>
          <p:cNvPicPr>
            <a:picLocks noChangeAspect="1"/>
          </p:cNvPicPr>
          <p:nvPr/>
        </p:nvPicPr>
        <p:blipFill>
          <a:blip r:embed="rId11" cstate="print"/>
          <a:stretch>
            <a:fillRect/>
          </a:stretch>
        </p:blipFill>
        <p:spPr>
          <a:xfrm>
            <a:off x="3711832" y="2895381"/>
            <a:ext cx="571500" cy="571500"/>
          </a:xfrm>
          <a:prstGeom prst="rect">
            <a:avLst/>
          </a:prstGeom>
        </p:spPr>
      </p:pic>
      <p:pic>
        <p:nvPicPr>
          <p:cNvPr id="98" name="Picture 97" descr="green-chackmark.png"/>
          <p:cNvPicPr>
            <a:picLocks noChangeAspect="1"/>
          </p:cNvPicPr>
          <p:nvPr/>
        </p:nvPicPr>
        <p:blipFill>
          <a:blip r:embed="rId15"/>
          <a:stretch>
            <a:fillRect/>
          </a:stretch>
        </p:blipFill>
        <p:spPr>
          <a:xfrm>
            <a:off x="3921224" y="3010804"/>
            <a:ext cx="191531" cy="226354"/>
          </a:xfrm>
          <a:prstGeom prst="rect">
            <a:avLst/>
          </a:prstGeom>
        </p:spPr>
      </p:pic>
      <p:pic>
        <p:nvPicPr>
          <p:cNvPr id="99" name="spark" descr="spark.gif"/>
          <p:cNvPicPr>
            <a:picLocks noChangeAspect="1"/>
          </p:cNvPicPr>
          <p:nvPr/>
        </p:nvPicPr>
        <p:blipFill>
          <a:blip r:embed="rId11" cstate="print"/>
          <a:stretch>
            <a:fillRect/>
          </a:stretch>
        </p:blipFill>
        <p:spPr>
          <a:xfrm>
            <a:off x="3718976" y="3126362"/>
            <a:ext cx="571500" cy="571500"/>
          </a:xfrm>
          <a:prstGeom prst="rect">
            <a:avLst/>
          </a:prstGeom>
        </p:spPr>
      </p:pic>
      <p:pic>
        <p:nvPicPr>
          <p:cNvPr id="100" name="Picture 99" descr="green-chackmark.png"/>
          <p:cNvPicPr>
            <a:picLocks noChangeAspect="1"/>
          </p:cNvPicPr>
          <p:nvPr/>
        </p:nvPicPr>
        <p:blipFill>
          <a:blip r:embed="rId15"/>
          <a:stretch>
            <a:fillRect/>
          </a:stretch>
        </p:blipFill>
        <p:spPr>
          <a:xfrm>
            <a:off x="3921224" y="3241785"/>
            <a:ext cx="191531" cy="226354"/>
          </a:xfrm>
          <a:prstGeom prst="rect">
            <a:avLst/>
          </a:prstGeom>
        </p:spPr>
      </p:pic>
      <p:sp>
        <p:nvSpPr>
          <p:cNvPr id="101" name="Right Arrow 100"/>
          <p:cNvSpPr/>
          <p:nvPr/>
        </p:nvSpPr>
        <p:spPr>
          <a:xfrm>
            <a:off x="3627120" y="4903836"/>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p:cNvSpPr/>
          <p:nvPr/>
        </p:nvSpPr>
        <p:spPr>
          <a:xfrm flipH="1">
            <a:off x="3627120" y="4903836"/>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3.33333E-6 L -2.77778E-6 0.56666 " pathEditMode="relative" rAng="0" ptsTypes="AA">
                                      <p:cBhvr>
                                        <p:cTn id="10" dur="2000" fill="hold"/>
                                        <p:tgtEl>
                                          <p:spTgt spid="16"/>
                                        </p:tgtEl>
                                        <p:attrNameLst>
                                          <p:attrName>ppt_x</p:attrName>
                                          <p:attrName>ppt_y</p:attrName>
                                        </p:attrNameLst>
                                      </p:cBhvr>
                                      <p:rCtr x="0" y="283"/>
                                    </p:animMotion>
                                  </p:childTnLst>
                                </p:cTn>
                              </p:par>
                            </p:childTnLst>
                          </p:cTn>
                        </p:par>
                        <p:par>
                          <p:cTn id="11" fill="hold">
                            <p:stCondLst>
                              <p:cond delay="2500"/>
                            </p:stCondLst>
                            <p:childTnLst>
                              <p:par>
                                <p:cTn id="12" presetID="64" presetClass="path" presetSubtype="0" accel="50000" decel="50000" fill="hold" nodeType="afterEffect">
                                  <p:stCondLst>
                                    <p:cond delay="0"/>
                                  </p:stCondLst>
                                  <p:childTnLst>
                                    <p:animMotion origin="layout" path="M -2.77778E-6 0.56666 L -2.77778E-6 0.33032 " pathEditMode="relative" rAng="0" ptsTypes="AA">
                                      <p:cBhvr>
                                        <p:cTn id="13" dur="2000" fill="hold"/>
                                        <p:tgtEl>
                                          <p:spTgt spid="16"/>
                                        </p:tgtEl>
                                        <p:attrNameLst>
                                          <p:attrName>ppt_x</p:attrName>
                                          <p:attrName>ppt_y</p:attrName>
                                        </p:attrNameLst>
                                      </p:cBhvr>
                                      <p:rCtr x="0" y="-118"/>
                                    </p:animMotion>
                                  </p:childTnLst>
                                </p:cTn>
                              </p:par>
                            </p:childTnLst>
                          </p:cTn>
                        </p:par>
                        <p:par>
                          <p:cTn id="14" fill="hold">
                            <p:stCondLst>
                              <p:cond delay="4500"/>
                            </p:stCondLst>
                            <p:childTnLst>
                              <p:par>
                                <p:cTn id="15" presetID="10" presetClass="exit" presetSubtype="0" fill="hold" nodeType="after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20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childTnLst>
                                </p:cTn>
                              </p:par>
                            </p:childTnLst>
                          </p:cTn>
                        </p:par>
                        <p:par>
                          <p:cTn id="26" fill="hold">
                            <p:stCondLst>
                              <p:cond delay="1000"/>
                            </p:stCondLst>
                            <p:childTnLst>
                              <p:par>
                                <p:cTn id="27" presetID="35" presetClass="path" presetSubtype="0" accel="50000" decel="50000" fill="hold" nodeType="afterEffect">
                                  <p:stCondLst>
                                    <p:cond delay="0"/>
                                  </p:stCondLst>
                                  <p:childTnLst>
                                    <p:animMotion origin="layout" path="M 0 7.40741E-7 L -0.30104 0.02083 " pathEditMode="relative" rAng="0" ptsTypes="AA">
                                      <p:cBhvr>
                                        <p:cTn id="28" dur="1000" fill="hold"/>
                                        <p:tgtEl>
                                          <p:spTgt spid="61"/>
                                        </p:tgtEl>
                                        <p:attrNameLst>
                                          <p:attrName>ppt_x</p:attrName>
                                          <p:attrName>ppt_y</p:attrName>
                                        </p:attrNameLst>
                                      </p:cBhvr>
                                      <p:rCtr x="-151" y="10"/>
                                    </p:animMotion>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1000"/>
                                        <p:tgtEl>
                                          <p:spTgt spid="61"/>
                                        </p:tgtEl>
                                      </p:cBhvr>
                                    </p:animEffect>
                                    <p:set>
                                      <p:cBhvr>
                                        <p:cTn id="32" dur="1" fill="hold">
                                          <p:stCondLst>
                                            <p:cond delay="999"/>
                                          </p:stCondLst>
                                        </p:cTn>
                                        <p:tgtEl>
                                          <p:spTgt spid="6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childTnLst>
                                </p:cTn>
                              </p:par>
                              <p:par>
                                <p:cTn id="36" presetID="9" presetClass="exit" presetSubtype="0" fill="hold" nodeType="withEffect">
                                  <p:stCondLst>
                                    <p:cond delay="0"/>
                                  </p:stCondLst>
                                  <p:childTnLst>
                                    <p:animEffect transition="out" filter="dissolve">
                                      <p:cBhvr>
                                        <p:cTn id="37" dur="1000"/>
                                        <p:tgtEl>
                                          <p:spTgt spid="72"/>
                                        </p:tgtEl>
                                      </p:cBhvr>
                                    </p:animEffect>
                                    <p:set>
                                      <p:cBhvr>
                                        <p:cTn id="38" dur="1" fill="hold">
                                          <p:stCondLst>
                                            <p:cond delay="999"/>
                                          </p:stCondLst>
                                        </p:cTn>
                                        <p:tgtEl>
                                          <p:spTgt spid="7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1000"/>
                                        <p:tgtEl>
                                          <p:spTgt spid="101"/>
                                        </p:tgtEl>
                                      </p:cBhvr>
                                    </p:animEffect>
                                  </p:childTnLst>
                                </p:cTn>
                              </p:par>
                            </p:childTnLst>
                          </p:cTn>
                        </p:par>
                        <p:par>
                          <p:cTn id="42" fill="hold">
                            <p:stCondLst>
                              <p:cond delay="3000"/>
                            </p:stCondLst>
                            <p:childTnLst>
                              <p:par>
                                <p:cTn id="43" presetID="9" presetClass="entr" presetSubtype="0"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dissolve">
                                      <p:cBhvr>
                                        <p:cTn id="45" dur="10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1000"/>
                                        <p:tgtEl>
                                          <p:spTgt spid="85"/>
                                        </p:tgtEl>
                                      </p:cBhvr>
                                    </p:animEffect>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0 7.40741E-7 L -0.3033 0.05648 " pathEditMode="relative" rAng="0" ptsTypes="AA">
                                      <p:cBhvr>
                                        <p:cTn id="53" dur="1000" fill="hold"/>
                                        <p:tgtEl>
                                          <p:spTgt spid="85"/>
                                        </p:tgtEl>
                                        <p:attrNameLst>
                                          <p:attrName>ppt_x</p:attrName>
                                          <p:attrName>ppt_y</p:attrName>
                                        </p:attrNameLst>
                                      </p:cBhvr>
                                      <p:rCtr x="-152" y="28"/>
                                    </p:animMotion>
                                  </p:childTnLst>
                                </p:cTn>
                              </p:par>
                            </p:childTnLst>
                          </p:cTn>
                        </p:par>
                        <p:par>
                          <p:cTn id="54" fill="hold">
                            <p:stCondLst>
                              <p:cond delay="2000"/>
                            </p:stCondLst>
                            <p:childTnLst>
                              <p:par>
                                <p:cTn id="55" presetID="10" presetClass="exit" presetSubtype="0" fill="hold" nodeType="afterEffect">
                                  <p:stCondLst>
                                    <p:cond delay="0"/>
                                  </p:stCondLst>
                                  <p:childTnLst>
                                    <p:animEffect transition="out" filter="fade">
                                      <p:cBhvr>
                                        <p:cTn id="56" dur="1000"/>
                                        <p:tgtEl>
                                          <p:spTgt spid="85"/>
                                        </p:tgtEl>
                                      </p:cBhvr>
                                    </p:animEffect>
                                    <p:set>
                                      <p:cBhvr>
                                        <p:cTn id="57" dur="1" fill="hold">
                                          <p:stCondLst>
                                            <p:cond delay="999"/>
                                          </p:stCondLst>
                                        </p:cTn>
                                        <p:tgtEl>
                                          <p:spTgt spid="85"/>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1000"/>
                                        <p:tgtEl>
                                          <p:spTgt spid="77"/>
                                        </p:tgtEl>
                                      </p:cBhvr>
                                    </p:animEffect>
                                  </p:childTnLst>
                                </p:cTn>
                              </p:par>
                              <p:par>
                                <p:cTn id="61" presetID="9" presetClass="exit" presetSubtype="0" fill="hold" nodeType="withEffect">
                                  <p:stCondLst>
                                    <p:cond delay="0"/>
                                  </p:stCondLst>
                                  <p:childTnLst>
                                    <p:animEffect transition="out" filter="dissolve">
                                      <p:cBhvr>
                                        <p:cTn id="62" dur="1000"/>
                                        <p:tgtEl>
                                          <p:spTgt spid="71"/>
                                        </p:tgtEl>
                                      </p:cBhvr>
                                    </p:animEffect>
                                    <p:set>
                                      <p:cBhvr>
                                        <p:cTn id="63" dur="1" fill="hold">
                                          <p:stCondLst>
                                            <p:cond delay="999"/>
                                          </p:stCondLst>
                                        </p:cTn>
                                        <p:tgtEl>
                                          <p:spTgt spid="71"/>
                                        </p:tgtEl>
                                        <p:attrNameLst>
                                          <p:attrName>style.visibility</p:attrName>
                                        </p:attrNameLst>
                                      </p:cBhvr>
                                      <p:to>
                                        <p:strVal val="hidden"/>
                                      </p:to>
                                    </p:set>
                                  </p:childTnLst>
                                </p:cTn>
                              </p:par>
                            </p:childTnLst>
                          </p:cTn>
                        </p:par>
                        <p:par>
                          <p:cTn id="64" fill="hold">
                            <p:stCondLst>
                              <p:cond delay="3000"/>
                            </p:stCondLst>
                            <p:childTnLst>
                              <p:par>
                                <p:cTn id="65" presetID="9"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10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fade">
                                      <p:cBhvr>
                                        <p:cTn id="72" dur="1000"/>
                                        <p:tgtEl>
                                          <p:spTgt spid="86"/>
                                        </p:tgtEl>
                                      </p:cBhvr>
                                    </p:animEffect>
                                  </p:childTnLst>
                                </p:cTn>
                              </p:par>
                            </p:childTnLst>
                          </p:cTn>
                        </p:par>
                        <p:par>
                          <p:cTn id="73" fill="hold">
                            <p:stCondLst>
                              <p:cond delay="1000"/>
                            </p:stCondLst>
                            <p:childTnLst>
                              <p:par>
                                <p:cTn id="74" presetID="35" presetClass="path" presetSubtype="0" accel="50000" decel="50000" fill="hold" nodeType="afterEffect">
                                  <p:stCondLst>
                                    <p:cond delay="0"/>
                                  </p:stCondLst>
                                  <p:childTnLst>
                                    <p:animMotion origin="layout" path="M 0 7.40741E-7 L -0.30156 0.08981 " pathEditMode="relative" rAng="0" ptsTypes="AA">
                                      <p:cBhvr>
                                        <p:cTn id="75" dur="1000" fill="hold"/>
                                        <p:tgtEl>
                                          <p:spTgt spid="86"/>
                                        </p:tgtEl>
                                        <p:attrNameLst>
                                          <p:attrName>ppt_x</p:attrName>
                                          <p:attrName>ppt_y</p:attrName>
                                        </p:attrNameLst>
                                      </p:cBhvr>
                                      <p:rCtr x="-151" y="45"/>
                                    </p:animMotion>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1000"/>
                                        <p:tgtEl>
                                          <p:spTgt spid="86"/>
                                        </p:tgtEl>
                                      </p:cBhvr>
                                    </p:animEffect>
                                    <p:set>
                                      <p:cBhvr>
                                        <p:cTn id="79" dur="1" fill="hold">
                                          <p:stCondLst>
                                            <p:cond delay="999"/>
                                          </p:stCondLst>
                                        </p:cTn>
                                        <p:tgtEl>
                                          <p:spTgt spid="86"/>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childTnLst>
                                </p:cTn>
                              </p:par>
                              <p:par>
                                <p:cTn id="83" presetID="9" presetClass="exit" presetSubtype="0" fill="hold" nodeType="withEffect">
                                  <p:stCondLst>
                                    <p:cond delay="0"/>
                                  </p:stCondLst>
                                  <p:childTnLst>
                                    <p:animEffect transition="out" filter="dissolve">
                                      <p:cBhvr>
                                        <p:cTn id="84" dur="1000"/>
                                        <p:tgtEl>
                                          <p:spTgt spid="39"/>
                                        </p:tgtEl>
                                      </p:cBhvr>
                                    </p:animEffect>
                                    <p:set>
                                      <p:cBhvr>
                                        <p:cTn id="85" dur="1" fill="hold">
                                          <p:stCondLst>
                                            <p:cond delay="999"/>
                                          </p:stCondLst>
                                        </p:cTn>
                                        <p:tgtEl>
                                          <p:spTgt spid="39"/>
                                        </p:tgtEl>
                                        <p:attrNameLst>
                                          <p:attrName>style.visibility</p:attrName>
                                        </p:attrNameLst>
                                      </p:cBhvr>
                                      <p:to>
                                        <p:strVal val="hidden"/>
                                      </p:to>
                                    </p:set>
                                  </p:childTnLst>
                                </p:cTn>
                              </p:par>
                            </p:childTnLst>
                          </p:cTn>
                        </p:par>
                        <p:par>
                          <p:cTn id="86" fill="hold">
                            <p:stCondLst>
                              <p:cond delay="3000"/>
                            </p:stCondLst>
                            <p:childTnLst>
                              <p:par>
                                <p:cTn id="87" presetID="9" presetClass="entr" presetSubtype="0" fill="hold"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dissolve">
                                      <p:cBhvr>
                                        <p:cTn id="89" dur="1000"/>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fade">
                                      <p:cBhvr>
                                        <p:cTn id="94" dur="1000"/>
                                        <p:tgtEl>
                                          <p:spTgt spid="87"/>
                                        </p:tgtEl>
                                      </p:cBhvr>
                                    </p:animEffect>
                                  </p:childTnLst>
                                </p:cTn>
                              </p:par>
                            </p:childTnLst>
                          </p:cTn>
                        </p:par>
                        <p:par>
                          <p:cTn id="95" fill="hold">
                            <p:stCondLst>
                              <p:cond delay="1000"/>
                            </p:stCondLst>
                            <p:childTnLst>
                              <p:par>
                                <p:cTn id="96" presetID="35" presetClass="path" presetSubtype="0" accel="50000" decel="50000" fill="hold" nodeType="afterEffect">
                                  <p:stCondLst>
                                    <p:cond delay="0"/>
                                  </p:stCondLst>
                                  <p:childTnLst>
                                    <p:animMotion origin="layout" path="M 0 7.40741E-7 L -0.30156 0.12315 " pathEditMode="relative" rAng="0" ptsTypes="AA">
                                      <p:cBhvr>
                                        <p:cTn id="97" dur="1000" fill="hold"/>
                                        <p:tgtEl>
                                          <p:spTgt spid="87"/>
                                        </p:tgtEl>
                                        <p:attrNameLst>
                                          <p:attrName>ppt_x</p:attrName>
                                          <p:attrName>ppt_y</p:attrName>
                                        </p:attrNameLst>
                                      </p:cBhvr>
                                      <p:rCtr x="-151" y="62"/>
                                    </p:animMotion>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1000"/>
                                        <p:tgtEl>
                                          <p:spTgt spid="87"/>
                                        </p:tgtEl>
                                      </p:cBhvr>
                                    </p:animEffect>
                                    <p:set>
                                      <p:cBhvr>
                                        <p:cTn id="101" dur="1" fill="hold">
                                          <p:stCondLst>
                                            <p:cond delay="999"/>
                                          </p:stCondLst>
                                        </p:cTn>
                                        <p:tgtEl>
                                          <p:spTgt spid="87"/>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1000"/>
                                        <p:tgtEl>
                                          <p:spTgt spid="79"/>
                                        </p:tgtEl>
                                      </p:cBhvr>
                                    </p:animEffect>
                                  </p:childTnLst>
                                </p:cTn>
                              </p:par>
                              <p:par>
                                <p:cTn id="105" presetID="9" presetClass="exit" presetSubtype="0" fill="hold" nodeType="withEffect">
                                  <p:stCondLst>
                                    <p:cond delay="0"/>
                                  </p:stCondLst>
                                  <p:childTnLst>
                                    <p:animEffect transition="out" filter="dissolve">
                                      <p:cBhvr>
                                        <p:cTn id="106" dur="1000"/>
                                        <p:tgtEl>
                                          <p:spTgt spid="38"/>
                                        </p:tgtEl>
                                      </p:cBhvr>
                                    </p:animEffect>
                                    <p:set>
                                      <p:cBhvr>
                                        <p:cTn id="107" dur="1" fill="hold">
                                          <p:stCondLst>
                                            <p:cond delay="999"/>
                                          </p:stCondLst>
                                        </p:cTn>
                                        <p:tgtEl>
                                          <p:spTgt spid="38"/>
                                        </p:tgtEl>
                                        <p:attrNameLst>
                                          <p:attrName>style.visibility</p:attrName>
                                        </p:attrNameLst>
                                      </p:cBhvr>
                                      <p:to>
                                        <p:strVal val="hidden"/>
                                      </p:to>
                                    </p:set>
                                  </p:childTnLst>
                                </p:cTn>
                              </p:par>
                            </p:childTnLst>
                          </p:cTn>
                        </p:par>
                        <p:par>
                          <p:cTn id="108" fill="hold">
                            <p:stCondLst>
                              <p:cond delay="3000"/>
                            </p:stCondLst>
                            <p:childTnLst>
                              <p:par>
                                <p:cTn id="109" presetID="9"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dissolve">
                                      <p:cBhvr>
                                        <p:cTn id="111" dur="1000"/>
                                        <p:tgtEl>
                                          <p:spTgt spid="52"/>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fade">
                                      <p:cBhvr>
                                        <p:cTn id="116" dur="1000"/>
                                        <p:tgtEl>
                                          <p:spTgt spid="88"/>
                                        </p:tgtEl>
                                      </p:cBhvr>
                                    </p:animEffect>
                                  </p:childTnLst>
                                </p:cTn>
                              </p:par>
                            </p:childTnLst>
                          </p:cTn>
                        </p:par>
                        <p:par>
                          <p:cTn id="117" fill="hold">
                            <p:stCondLst>
                              <p:cond delay="1000"/>
                            </p:stCondLst>
                            <p:childTnLst>
                              <p:par>
                                <p:cTn id="118" presetID="35" presetClass="path" presetSubtype="0" accel="50000" decel="50000" fill="hold" nodeType="afterEffect">
                                  <p:stCondLst>
                                    <p:cond delay="0"/>
                                  </p:stCondLst>
                                  <p:childTnLst>
                                    <p:animMotion origin="layout" path="M 0 7.40741E-7 L -0.30156 0.15949 " pathEditMode="relative" rAng="0" ptsTypes="AA">
                                      <p:cBhvr>
                                        <p:cTn id="119" dur="1000" fill="hold"/>
                                        <p:tgtEl>
                                          <p:spTgt spid="88"/>
                                        </p:tgtEl>
                                        <p:attrNameLst>
                                          <p:attrName>ppt_x</p:attrName>
                                          <p:attrName>ppt_y</p:attrName>
                                        </p:attrNameLst>
                                      </p:cBhvr>
                                      <p:rCtr x="-151" y="80"/>
                                    </p:animMotion>
                                  </p:childTnLst>
                                </p:cTn>
                              </p:par>
                            </p:childTnLst>
                          </p:cTn>
                        </p:par>
                        <p:par>
                          <p:cTn id="120" fill="hold">
                            <p:stCondLst>
                              <p:cond delay="2000"/>
                            </p:stCondLst>
                            <p:childTnLst>
                              <p:par>
                                <p:cTn id="121" presetID="10" presetClass="exit" presetSubtype="0" fill="hold" nodeType="afterEffect">
                                  <p:stCondLst>
                                    <p:cond delay="0"/>
                                  </p:stCondLst>
                                  <p:childTnLst>
                                    <p:animEffect transition="out" filter="fade">
                                      <p:cBhvr>
                                        <p:cTn id="122" dur="1000"/>
                                        <p:tgtEl>
                                          <p:spTgt spid="88"/>
                                        </p:tgtEl>
                                      </p:cBhvr>
                                    </p:animEffect>
                                    <p:set>
                                      <p:cBhvr>
                                        <p:cTn id="123" dur="1" fill="hold">
                                          <p:stCondLst>
                                            <p:cond delay="999"/>
                                          </p:stCondLst>
                                        </p:cTn>
                                        <p:tgtEl>
                                          <p:spTgt spid="88"/>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1000"/>
                                        <p:tgtEl>
                                          <p:spTgt spid="80"/>
                                        </p:tgtEl>
                                      </p:cBhvr>
                                    </p:animEffect>
                                  </p:childTnLst>
                                </p:cTn>
                              </p:par>
                              <p:par>
                                <p:cTn id="127" presetID="9" presetClass="exit" presetSubtype="0" fill="hold" nodeType="withEffect">
                                  <p:stCondLst>
                                    <p:cond delay="0"/>
                                  </p:stCondLst>
                                  <p:childTnLst>
                                    <p:animEffect transition="out" filter="dissolve">
                                      <p:cBhvr>
                                        <p:cTn id="128" dur="1000"/>
                                        <p:tgtEl>
                                          <p:spTgt spid="37"/>
                                        </p:tgtEl>
                                      </p:cBhvr>
                                    </p:animEffect>
                                    <p:set>
                                      <p:cBhvr>
                                        <p:cTn id="129" dur="1" fill="hold">
                                          <p:stCondLst>
                                            <p:cond delay="999"/>
                                          </p:stCondLst>
                                        </p:cTn>
                                        <p:tgtEl>
                                          <p:spTgt spid="37"/>
                                        </p:tgtEl>
                                        <p:attrNameLst>
                                          <p:attrName>style.visibility</p:attrName>
                                        </p:attrNameLst>
                                      </p:cBhvr>
                                      <p:to>
                                        <p:strVal val="hidden"/>
                                      </p:to>
                                    </p:set>
                                  </p:childTnLst>
                                </p:cTn>
                              </p:par>
                            </p:childTnLst>
                          </p:cTn>
                        </p:par>
                        <p:par>
                          <p:cTn id="130" fill="hold">
                            <p:stCondLst>
                              <p:cond delay="3000"/>
                            </p:stCondLst>
                            <p:childTnLst>
                              <p:par>
                                <p:cTn id="131" presetID="9" presetClass="entr" presetSubtype="0" fill="hold"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dissolve">
                                      <p:cBhvr>
                                        <p:cTn id="133" dur="1000"/>
                                        <p:tgtEl>
                                          <p:spTgt spid="55"/>
                                        </p:tgtEl>
                                      </p:cBhvr>
                                    </p:animEffect>
                                  </p:childTnLst>
                                </p:cTn>
                              </p:par>
                              <p:par>
                                <p:cTn id="134" presetID="10" presetClass="exit" presetSubtype="0" fill="hold" grpId="1" nodeType="withEffect">
                                  <p:stCondLst>
                                    <p:cond delay="0"/>
                                  </p:stCondLst>
                                  <p:childTnLst>
                                    <p:animEffect transition="out" filter="fade">
                                      <p:cBhvr>
                                        <p:cTn id="135" dur="2000"/>
                                        <p:tgtEl>
                                          <p:spTgt spid="101"/>
                                        </p:tgtEl>
                                      </p:cBhvr>
                                    </p:animEffect>
                                    <p:set>
                                      <p:cBhvr>
                                        <p:cTn id="136" dur="1" fill="hold">
                                          <p:stCondLst>
                                            <p:cond delay="1999"/>
                                          </p:stCondLst>
                                        </p:cTn>
                                        <p:tgtEl>
                                          <p:spTgt spid="10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1000"/>
                                        <p:tgtEl>
                                          <p:spTgt spid="89"/>
                                        </p:tgtEl>
                                      </p:cBhvr>
                                    </p:animEffect>
                                  </p:childTnLst>
                                </p:cTn>
                              </p:par>
                              <p:par>
                                <p:cTn id="142" presetID="10" presetClass="entr" presetSubtype="0" fill="hold" nodeType="withEffect">
                                  <p:stCondLst>
                                    <p:cond delay="0"/>
                                  </p:stCondLst>
                                  <p:childTnLst>
                                    <p:set>
                                      <p:cBhvr>
                                        <p:cTn id="143" dur="1" fill="hold">
                                          <p:stCondLst>
                                            <p:cond delay="0"/>
                                          </p:stCondLst>
                                        </p:cTn>
                                        <p:tgtEl>
                                          <p:spTgt spid="93"/>
                                        </p:tgtEl>
                                        <p:attrNameLst>
                                          <p:attrName>style.visibility</p:attrName>
                                        </p:attrNameLst>
                                      </p:cBhvr>
                                      <p:to>
                                        <p:strVal val="visible"/>
                                      </p:to>
                                    </p:set>
                                    <p:animEffect transition="in" filter="fade">
                                      <p:cBhvr>
                                        <p:cTn id="144" dur="1000"/>
                                        <p:tgtEl>
                                          <p:spTgt spid="93"/>
                                        </p:tgtEl>
                                      </p:cBhvr>
                                    </p:animEffect>
                                  </p:childTnLst>
                                </p:cTn>
                              </p:par>
                              <p:par>
                                <p:cTn id="145" presetID="10" presetClass="entr" presetSubtype="0" fill="hold" nodeType="with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fade">
                                      <p:cBhvr>
                                        <p:cTn id="147" dur="1000"/>
                                        <p:tgtEl>
                                          <p:spTgt spid="95"/>
                                        </p:tgtEl>
                                      </p:cBhvr>
                                    </p:animEffect>
                                  </p:childTnLst>
                                </p:cTn>
                              </p:par>
                              <p:par>
                                <p:cTn id="148" presetID="10" presetClass="entr" presetSubtype="0" fill="hold" nodeType="with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fade">
                                      <p:cBhvr>
                                        <p:cTn id="150" dur="1000"/>
                                        <p:tgtEl>
                                          <p:spTgt spid="97"/>
                                        </p:tgtEl>
                                      </p:cBhvr>
                                    </p:animEffect>
                                  </p:childTnLst>
                                </p:cTn>
                              </p:par>
                              <p:par>
                                <p:cTn id="151" presetID="10" presetClass="entr" presetSubtype="0" fill="hold" nodeType="withEffect">
                                  <p:stCondLst>
                                    <p:cond delay="0"/>
                                  </p:stCondLst>
                                  <p:childTnLst>
                                    <p:set>
                                      <p:cBhvr>
                                        <p:cTn id="152" dur="1" fill="hold">
                                          <p:stCondLst>
                                            <p:cond delay="0"/>
                                          </p:stCondLst>
                                        </p:cTn>
                                        <p:tgtEl>
                                          <p:spTgt spid="99"/>
                                        </p:tgtEl>
                                        <p:attrNameLst>
                                          <p:attrName>style.visibility</p:attrName>
                                        </p:attrNameLst>
                                      </p:cBhvr>
                                      <p:to>
                                        <p:strVal val="visible"/>
                                      </p:to>
                                    </p:set>
                                    <p:animEffect transition="in" filter="fade">
                                      <p:cBhvr>
                                        <p:cTn id="153" dur="1000"/>
                                        <p:tgtEl>
                                          <p:spTgt spid="99"/>
                                        </p:tgtEl>
                                      </p:cBhvr>
                                    </p:animEffect>
                                  </p:childTnLst>
                                </p:cTn>
                              </p:par>
                            </p:childTnLst>
                          </p:cTn>
                        </p:par>
                        <p:par>
                          <p:cTn id="154" fill="hold">
                            <p:stCondLst>
                              <p:cond delay="1000"/>
                            </p:stCondLst>
                            <p:childTnLst>
                              <p:par>
                                <p:cTn id="155" presetID="49" presetClass="path" presetSubtype="0" accel="50000" decel="50000" fill="hold" nodeType="afterEffect">
                                  <p:stCondLst>
                                    <p:cond delay="0"/>
                                  </p:stCondLst>
                                  <p:childTnLst>
                                    <p:animMotion origin="layout" path="M 1.66667E-6 -2.59259E-6 L 0.42239 0.50278 " pathEditMode="relative" rAng="0" ptsTypes="AA">
                                      <p:cBhvr>
                                        <p:cTn id="156" dur="1000" fill="hold"/>
                                        <p:tgtEl>
                                          <p:spTgt spid="89"/>
                                        </p:tgtEl>
                                        <p:attrNameLst>
                                          <p:attrName>ppt_x</p:attrName>
                                          <p:attrName>ppt_y</p:attrName>
                                        </p:attrNameLst>
                                      </p:cBhvr>
                                      <p:rCtr x="211" y="251"/>
                                    </p:animMotion>
                                  </p:childTnLst>
                                </p:cTn>
                              </p:par>
                              <p:par>
                                <p:cTn id="157" presetID="49" presetClass="path" presetSubtype="0" accel="50000" decel="50000" fill="hold" nodeType="withEffect">
                                  <p:stCondLst>
                                    <p:cond delay="0"/>
                                  </p:stCondLst>
                                  <p:childTnLst>
                                    <p:animMotion origin="layout" path="M 4.44444E-6 -1.85185E-6 L 0.19479 0.47269 " pathEditMode="relative" rAng="0" ptsTypes="AA">
                                      <p:cBhvr>
                                        <p:cTn id="158" dur="1000" fill="hold"/>
                                        <p:tgtEl>
                                          <p:spTgt spid="93"/>
                                        </p:tgtEl>
                                        <p:attrNameLst>
                                          <p:attrName>ppt_x</p:attrName>
                                          <p:attrName>ppt_y</p:attrName>
                                        </p:attrNameLst>
                                      </p:cBhvr>
                                      <p:rCtr x="97" y="236"/>
                                    </p:animMotion>
                                  </p:childTnLst>
                                </p:cTn>
                              </p:par>
                              <p:par>
                                <p:cTn id="159" presetID="49" presetClass="path" presetSubtype="0" accel="50000" decel="50000" fill="hold" nodeType="withEffect">
                                  <p:stCondLst>
                                    <p:cond delay="0"/>
                                  </p:stCondLst>
                                  <p:childTnLst>
                                    <p:animMotion origin="layout" path="M -2.77778E-6 3.7037E-7 L 0.42223 0.39282 " pathEditMode="relative" rAng="0" ptsTypes="AA">
                                      <p:cBhvr>
                                        <p:cTn id="160" dur="1000" fill="hold"/>
                                        <p:tgtEl>
                                          <p:spTgt spid="95"/>
                                        </p:tgtEl>
                                        <p:attrNameLst>
                                          <p:attrName>ppt_x</p:attrName>
                                          <p:attrName>ppt_y</p:attrName>
                                        </p:attrNameLst>
                                      </p:cBhvr>
                                      <p:rCtr x="211" y="196"/>
                                    </p:animMotion>
                                  </p:childTnLst>
                                </p:cTn>
                              </p:par>
                              <p:par>
                                <p:cTn id="161" presetID="49" presetClass="path" presetSubtype="0" accel="50000" decel="50000" fill="hold" nodeType="withEffect">
                                  <p:stCondLst>
                                    <p:cond delay="0"/>
                                  </p:stCondLst>
                                  <p:childTnLst>
                                    <p:animMotion origin="layout" path="M 4.44444E-6 -3.7037E-7 L 0.19652 0.34259 " pathEditMode="relative" rAng="0" ptsTypes="AA">
                                      <p:cBhvr>
                                        <p:cTn id="162" dur="1000" fill="hold"/>
                                        <p:tgtEl>
                                          <p:spTgt spid="97"/>
                                        </p:tgtEl>
                                        <p:attrNameLst>
                                          <p:attrName>ppt_x</p:attrName>
                                          <p:attrName>ppt_y</p:attrName>
                                        </p:attrNameLst>
                                      </p:cBhvr>
                                      <p:rCtr x="98" y="171"/>
                                    </p:animMotion>
                                  </p:childTnLst>
                                </p:cTn>
                              </p:par>
                              <p:par>
                                <p:cTn id="163" presetID="49" presetClass="path" presetSubtype="0" accel="50000" decel="50000" fill="hold" nodeType="withEffect">
                                  <p:stCondLst>
                                    <p:cond delay="0"/>
                                  </p:stCondLst>
                                  <p:childTnLst>
                                    <p:animMotion origin="layout" path="M -3.61111E-6 4.81481E-6 L 0.41997 0.2618 " pathEditMode="relative" rAng="0" ptsTypes="AA">
                                      <p:cBhvr>
                                        <p:cTn id="164" dur="1000" fill="hold"/>
                                        <p:tgtEl>
                                          <p:spTgt spid="99"/>
                                        </p:tgtEl>
                                        <p:attrNameLst>
                                          <p:attrName>ppt_x</p:attrName>
                                          <p:attrName>ppt_y</p:attrName>
                                        </p:attrNameLst>
                                      </p:cBhvr>
                                      <p:rCtr x="210" y="131"/>
                                    </p:animMotion>
                                  </p:childTnLst>
                                </p:cTn>
                              </p:par>
                            </p:childTnLst>
                          </p:cTn>
                        </p:par>
                        <p:par>
                          <p:cTn id="165" fill="hold">
                            <p:stCondLst>
                              <p:cond delay="2000"/>
                            </p:stCondLst>
                            <p:childTnLst>
                              <p:par>
                                <p:cTn id="166" presetID="8" presetClass="emph" presetSubtype="0" fill="hold" nodeType="afterEffect">
                                  <p:stCondLst>
                                    <p:cond delay="0"/>
                                  </p:stCondLst>
                                  <p:childTnLst>
                                    <p:animRot by="21600000">
                                      <p:cBhvr>
                                        <p:cTn id="167" dur="2000" fill="hold"/>
                                        <p:tgtEl>
                                          <p:spTgt spid="89"/>
                                        </p:tgtEl>
                                        <p:attrNameLst>
                                          <p:attrName>r</p:attrName>
                                        </p:attrNameLst>
                                      </p:cBhvr>
                                    </p:animRot>
                                  </p:childTnLst>
                                </p:cTn>
                              </p:par>
                              <p:par>
                                <p:cTn id="168" presetID="8" presetClass="emph" presetSubtype="0" fill="hold" nodeType="withEffect">
                                  <p:stCondLst>
                                    <p:cond delay="0"/>
                                  </p:stCondLst>
                                  <p:childTnLst>
                                    <p:animRot by="21600000">
                                      <p:cBhvr>
                                        <p:cTn id="169" dur="2000" fill="hold"/>
                                        <p:tgtEl>
                                          <p:spTgt spid="93"/>
                                        </p:tgtEl>
                                        <p:attrNameLst>
                                          <p:attrName>r</p:attrName>
                                        </p:attrNameLst>
                                      </p:cBhvr>
                                    </p:animRot>
                                  </p:childTnLst>
                                </p:cTn>
                              </p:par>
                              <p:par>
                                <p:cTn id="170" presetID="8" presetClass="emph" presetSubtype="0" fill="hold" nodeType="withEffect">
                                  <p:stCondLst>
                                    <p:cond delay="0"/>
                                  </p:stCondLst>
                                  <p:childTnLst>
                                    <p:animRot by="21600000">
                                      <p:cBhvr>
                                        <p:cTn id="171" dur="2000" fill="hold"/>
                                        <p:tgtEl>
                                          <p:spTgt spid="95"/>
                                        </p:tgtEl>
                                        <p:attrNameLst>
                                          <p:attrName>r</p:attrName>
                                        </p:attrNameLst>
                                      </p:cBhvr>
                                    </p:animRot>
                                  </p:childTnLst>
                                </p:cTn>
                              </p:par>
                              <p:par>
                                <p:cTn id="172" presetID="8" presetClass="emph" presetSubtype="0" fill="hold" nodeType="withEffect">
                                  <p:stCondLst>
                                    <p:cond delay="0"/>
                                  </p:stCondLst>
                                  <p:childTnLst>
                                    <p:animRot by="21600000">
                                      <p:cBhvr>
                                        <p:cTn id="173" dur="2000" fill="hold"/>
                                        <p:tgtEl>
                                          <p:spTgt spid="97"/>
                                        </p:tgtEl>
                                        <p:attrNameLst>
                                          <p:attrName>r</p:attrName>
                                        </p:attrNameLst>
                                      </p:cBhvr>
                                    </p:animRot>
                                  </p:childTnLst>
                                </p:cTn>
                              </p:par>
                              <p:par>
                                <p:cTn id="174" presetID="8" presetClass="emph" presetSubtype="0" fill="hold" nodeType="withEffect">
                                  <p:stCondLst>
                                    <p:cond delay="0"/>
                                  </p:stCondLst>
                                  <p:childTnLst>
                                    <p:animRot by="21600000">
                                      <p:cBhvr>
                                        <p:cTn id="175" dur="2000" fill="hold"/>
                                        <p:tgtEl>
                                          <p:spTgt spid="99"/>
                                        </p:tgtEl>
                                        <p:attrNameLst>
                                          <p:attrName>r</p:attrName>
                                        </p:attrNameLst>
                                      </p:cBhvr>
                                    </p:animRot>
                                  </p:childTnLst>
                                </p:cTn>
                              </p:par>
                            </p:childTnLst>
                          </p:cTn>
                        </p:par>
                        <p:par>
                          <p:cTn id="176" fill="hold">
                            <p:stCondLst>
                              <p:cond delay="4000"/>
                            </p:stCondLst>
                            <p:childTnLst>
                              <p:par>
                                <p:cTn id="177" presetID="10" presetClass="exit" presetSubtype="0" fill="hold" nodeType="afterEffect">
                                  <p:stCondLst>
                                    <p:cond delay="0"/>
                                  </p:stCondLst>
                                  <p:childTnLst>
                                    <p:animEffect transition="out" filter="fade">
                                      <p:cBhvr>
                                        <p:cTn id="178" dur="1000"/>
                                        <p:tgtEl>
                                          <p:spTgt spid="89"/>
                                        </p:tgtEl>
                                      </p:cBhvr>
                                    </p:animEffect>
                                    <p:set>
                                      <p:cBhvr>
                                        <p:cTn id="179" dur="1" fill="hold">
                                          <p:stCondLst>
                                            <p:cond delay="999"/>
                                          </p:stCondLst>
                                        </p:cTn>
                                        <p:tgtEl>
                                          <p:spTgt spid="89"/>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1000"/>
                                        <p:tgtEl>
                                          <p:spTgt spid="93"/>
                                        </p:tgtEl>
                                      </p:cBhvr>
                                    </p:animEffect>
                                    <p:set>
                                      <p:cBhvr>
                                        <p:cTn id="182" dur="1" fill="hold">
                                          <p:stCondLst>
                                            <p:cond delay="999"/>
                                          </p:stCondLst>
                                        </p:cTn>
                                        <p:tgtEl>
                                          <p:spTgt spid="93"/>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95"/>
                                        </p:tgtEl>
                                      </p:cBhvr>
                                    </p:animEffect>
                                    <p:set>
                                      <p:cBhvr>
                                        <p:cTn id="185" dur="1" fill="hold">
                                          <p:stCondLst>
                                            <p:cond delay="999"/>
                                          </p:stCondLst>
                                        </p:cTn>
                                        <p:tgtEl>
                                          <p:spTgt spid="9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1000"/>
                                        <p:tgtEl>
                                          <p:spTgt spid="97"/>
                                        </p:tgtEl>
                                      </p:cBhvr>
                                    </p:animEffect>
                                    <p:set>
                                      <p:cBhvr>
                                        <p:cTn id="188" dur="1" fill="hold">
                                          <p:stCondLst>
                                            <p:cond delay="999"/>
                                          </p:stCondLst>
                                        </p:cTn>
                                        <p:tgtEl>
                                          <p:spTgt spid="97"/>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99"/>
                                        </p:tgtEl>
                                      </p:cBhvr>
                                    </p:animEffect>
                                    <p:set>
                                      <p:cBhvr>
                                        <p:cTn id="191" dur="1" fill="hold">
                                          <p:stCondLst>
                                            <p:cond delay="999"/>
                                          </p:stCondLst>
                                        </p:cTn>
                                        <p:tgtEl>
                                          <p:spTgt spid="99"/>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66"/>
                                        </p:tgtEl>
                                        <p:attrNameLst>
                                          <p:attrName>style.visibility</p:attrName>
                                        </p:attrNameLst>
                                      </p:cBhvr>
                                      <p:to>
                                        <p:strVal val="visible"/>
                                      </p:to>
                                    </p:set>
                                    <p:animEffect transition="in" filter="fade">
                                      <p:cBhvr>
                                        <p:cTn id="194" dur="2000"/>
                                        <p:tgtEl>
                                          <p:spTgt spid="66"/>
                                        </p:tgtEl>
                                      </p:cBhvr>
                                    </p:animEffect>
                                  </p:childTnLst>
                                </p:cTn>
                              </p:par>
                              <p:par>
                                <p:cTn id="195" presetID="10" presetClass="entr" presetSubtype="0"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fade">
                                      <p:cBhvr>
                                        <p:cTn id="197" dur="2000"/>
                                        <p:tgtEl>
                                          <p:spTgt spid="94"/>
                                        </p:tgtEl>
                                      </p:cBhvr>
                                    </p:animEffect>
                                  </p:childTnLst>
                                </p:cTn>
                              </p:par>
                              <p:par>
                                <p:cTn id="198" presetID="10" presetClass="entr" presetSubtype="0" fill="hold" nodeType="withEffect">
                                  <p:stCondLst>
                                    <p:cond delay="0"/>
                                  </p:stCondLst>
                                  <p:childTnLst>
                                    <p:set>
                                      <p:cBhvr>
                                        <p:cTn id="199" dur="1" fill="hold">
                                          <p:stCondLst>
                                            <p:cond delay="0"/>
                                          </p:stCondLst>
                                        </p:cTn>
                                        <p:tgtEl>
                                          <p:spTgt spid="96"/>
                                        </p:tgtEl>
                                        <p:attrNameLst>
                                          <p:attrName>style.visibility</p:attrName>
                                        </p:attrNameLst>
                                      </p:cBhvr>
                                      <p:to>
                                        <p:strVal val="visible"/>
                                      </p:to>
                                    </p:set>
                                    <p:animEffect transition="in" filter="fade">
                                      <p:cBhvr>
                                        <p:cTn id="200" dur="2000"/>
                                        <p:tgtEl>
                                          <p:spTgt spid="96"/>
                                        </p:tgtEl>
                                      </p:cBhvr>
                                    </p:animEffect>
                                  </p:childTnLst>
                                </p:cTn>
                              </p:par>
                              <p:par>
                                <p:cTn id="201" presetID="10" presetClass="entr" presetSubtype="0" fill="hold" nodeType="withEffect">
                                  <p:stCondLst>
                                    <p:cond delay="0"/>
                                  </p:stCondLst>
                                  <p:childTnLst>
                                    <p:set>
                                      <p:cBhvr>
                                        <p:cTn id="202" dur="1" fill="hold">
                                          <p:stCondLst>
                                            <p:cond delay="0"/>
                                          </p:stCondLst>
                                        </p:cTn>
                                        <p:tgtEl>
                                          <p:spTgt spid="98"/>
                                        </p:tgtEl>
                                        <p:attrNameLst>
                                          <p:attrName>style.visibility</p:attrName>
                                        </p:attrNameLst>
                                      </p:cBhvr>
                                      <p:to>
                                        <p:strVal val="visible"/>
                                      </p:to>
                                    </p:set>
                                    <p:animEffect transition="in" filter="fade">
                                      <p:cBhvr>
                                        <p:cTn id="203" dur="2000"/>
                                        <p:tgtEl>
                                          <p:spTgt spid="98"/>
                                        </p:tgtEl>
                                      </p:cBhvr>
                                    </p:animEffect>
                                  </p:childTnLst>
                                </p:cTn>
                              </p:par>
                              <p:par>
                                <p:cTn id="204" presetID="10" presetClass="entr" presetSubtype="0" fill="hold" nodeType="withEffect">
                                  <p:stCondLst>
                                    <p:cond delay="0"/>
                                  </p:stCondLst>
                                  <p:childTnLst>
                                    <p:set>
                                      <p:cBhvr>
                                        <p:cTn id="205" dur="1" fill="hold">
                                          <p:stCondLst>
                                            <p:cond delay="0"/>
                                          </p:stCondLst>
                                        </p:cTn>
                                        <p:tgtEl>
                                          <p:spTgt spid="100"/>
                                        </p:tgtEl>
                                        <p:attrNameLst>
                                          <p:attrName>style.visibility</p:attrName>
                                        </p:attrNameLst>
                                      </p:cBhvr>
                                      <p:to>
                                        <p:strVal val="visible"/>
                                      </p:to>
                                    </p:set>
                                    <p:animEffect transition="in" filter="fade">
                                      <p:cBhvr>
                                        <p:cTn id="206" dur="2000"/>
                                        <p:tgtEl>
                                          <p:spTgt spid="10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103"/>
                                        </p:tgtEl>
                                        <p:attrNameLst>
                                          <p:attrName>style.visibility</p:attrName>
                                        </p:attrNameLst>
                                      </p:cBhvr>
                                      <p:to>
                                        <p:strVal val="visible"/>
                                      </p:to>
                                    </p:set>
                                    <p:animEffect transition="in" filter="fade">
                                      <p:cBhvr>
                                        <p:cTn id="211" dur="1000"/>
                                        <p:tgtEl>
                                          <p:spTgt spid="103"/>
                                        </p:tgtEl>
                                      </p:cBhvr>
                                    </p:animEffect>
                                  </p:childTnLst>
                                </p:cTn>
                              </p:par>
                              <p:par>
                                <p:cTn id="212" presetID="9" presetClass="exit" presetSubtype="0" fill="hold" nodeType="withEffect">
                                  <p:stCondLst>
                                    <p:cond delay="0"/>
                                  </p:stCondLst>
                                  <p:childTnLst>
                                    <p:animEffect transition="out" filter="dissolve">
                                      <p:cBhvr>
                                        <p:cTn id="213" dur="500"/>
                                        <p:tgtEl>
                                          <p:spTgt spid="28"/>
                                        </p:tgtEl>
                                      </p:cBhvr>
                                    </p:animEffect>
                                    <p:set>
                                      <p:cBhvr>
                                        <p:cTn id="214" dur="1" fill="hold">
                                          <p:stCondLst>
                                            <p:cond delay="499"/>
                                          </p:stCondLst>
                                        </p:cTn>
                                        <p:tgtEl>
                                          <p:spTgt spid="28"/>
                                        </p:tgtEl>
                                        <p:attrNameLst>
                                          <p:attrName>style.visibility</p:attrName>
                                        </p:attrNameLst>
                                      </p:cBhvr>
                                      <p:to>
                                        <p:strVal val="hidden"/>
                                      </p:to>
                                    </p:set>
                                  </p:childTnLst>
                                </p:cTn>
                              </p:par>
                              <p:par>
                                <p:cTn id="215" presetID="9" presetClass="exit" presetSubtype="0" fill="hold" nodeType="withEffect">
                                  <p:stCondLst>
                                    <p:cond delay="0"/>
                                  </p:stCondLst>
                                  <p:childTnLst>
                                    <p:animEffect transition="out" filter="dissolve">
                                      <p:cBhvr>
                                        <p:cTn id="216" dur="500"/>
                                        <p:tgtEl>
                                          <p:spTgt spid="52"/>
                                        </p:tgtEl>
                                      </p:cBhvr>
                                    </p:animEffect>
                                    <p:set>
                                      <p:cBhvr>
                                        <p:cTn id="217" dur="1" fill="hold">
                                          <p:stCondLst>
                                            <p:cond delay="499"/>
                                          </p:stCondLst>
                                        </p:cTn>
                                        <p:tgtEl>
                                          <p:spTgt spid="52"/>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53"/>
                                        </p:tgtEl>
                                      </p:cBhvr>
                                    </p:animEffect>
                                    <p:set>
                                      <p:cBhvr>
                                        <p:cTn id="220" dur="1" fill="hold">
                                          <p:stCondLst>
                                            <p:cond delay="499"/>
                                          </p:stCondLst>
                                        </p:cTn>
                                        <p:tgtEl>
                                          <p:spTgt spid="53"/>
                                        </p:tgtEl>
                                        <p:attrNameLst>
                                          <p:attrName>style.visibility</p:attrName>
                                        </p:attrNameLst>
                                      </p:cBhvr>
                                      <p:to>
                                        <p:strVal val="hidden"/>
                                      </p:to>
                                    </p:set>
                                  </p:childTnLst>
                                </p:cTn>
                              </p:par>
                              <p:par>
                                <p:cTn id="221" presetID="9" presetClass="exit" presetSubtype="0" fill="hold" nodeType="withEffect">
                                  <p:stCondLst>
                                    <p:cond delay="0"/>
                                  </p:stCondLst>
                                  <p:childTnLst>
                                    <p:animEffect transition="out" filter="dissolve">
                                      <p:cBhvr>
                                        <p:cTn id="222" dur="500"/>
                                        <p:tgtEl>
                                          <p:spTgt spid="55"/>
                                        </p:tgtEl>
                                      </p:cBhvr>
                                    </p:animEffect>
                                    <p:set>
                                      <p:cBhvr>
                                        <p:cTn id="223" dur="1" fill="hold">
                                          <p:stCondLst>
                                            <p:cond delay="499"/>
                                          </p:stCondLst>
                                        </p:cTn>
                                        <p:tgtEl>
                                          <p:spTgt spid="55"/>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54"/>
                                        </p:tgtEl>
                                      </p:cBhvr>
                                    </p:animEffect>
                                    <p:set>
                                      <p:cBhvr>
                                        <p:cTn id="226" dur="1" fill="hold">
                                          <p:stCondLst>
                                            <p:cond delay="499"/>
                                          </p:stCondLst>
                                        </p:cTn>
                                        <p:tgtEl>
                                          <p:spTgt spid="54"/>
                                        </p:tgtEl>
                                        <p:attrNameLst>
                                          <p:attrName>style.visibility</p:attrName>
                                        </p:attrNameLst>
                                      </p:cBhvr>
                                      <p:to>
                                        <p:strVal val="hidden"/>
                                      </p:to>
                                    </p:set>
                                  </p:childTnLst>
                                </p:cTn>
                              </p:par>
                            </p:childTnLst>
                          </p:cTn>
                        </p:par>
                        <p:par>
                          <p:cTn id="227" fill="hold">
                            <p:stCondLst>
                              <p:cond delay="1000"/>
                            </p:stCondLst>
                            <p:childTnLst>
                              <p:par>
                                <p:cTn id="228" presetID="9" presetClass="entr" presetSubtype="0" fill="hold" nodeType="afterEffect">
                                  <p:stCondLst>
                                    <p:cond delay="0"/>
                                  </p:stCondLst>
                                  <p:childTnLst>
                                    <p:set>
                                      <p:cBhvr>
                                        <p:cTn id="229" dur="1" fill="hold">
                                          <p:stCondLst>
                                            <p:cond delay="0"/>
                                          </p:stCondLst>
                                        </p:cTn>
                                        <p:tgtEl>
                                          <p:spTgt spid="37"/>
                                        </p:tgtEl>
                                        <p:attrNameLst>
                                          <p:attrName>style.visibility</p:attrName>
                                        </p:attrNameLst>
                                      </p:cBhvr>
                                      <p:to>
                                        <p:strVal val="visible"/>
                                      </p:to>
                                    </p:set>
                                    <p:animEffect transition="in" filter="dissolve">
                                      <p:cBhvr>
                                        <p:cTn id="230" dur="500"/>
                                        <p:tgtEl>
                                          <p:spTgt spid="37"/>
                                        </p:tgtEl>
                                      </p:cBhvr>
                                    </p:animEffect>
                                  </p:childTnLst>
                                </p:cTn>
                              </p:par>
                              <p:par>
                                <p:cTn id="231" presetID="9" presetClass="entr" presetSubtype="0" fill="hold" nodeType="withEffect">
                                  <p:stCondLst>
                                    <p:cond delay="0"/>
                                  </p:stCondLst>
                                  <p:childTnLst>
                                    <p:set>
                                      <p:cBhvr>
                                        <p:cTn id="232" dur="1" fill="hold">
                                          <p:stCondLst>
                                            <p:cond delay="0"/>
                                          </p:stCondLst>
                                        </p:cTn>
                                        <p:tgtEl>
                                          <p:spTgt spid="38"/>
                                        </p:tgtEl>
                                        <p:attrNameLst>
                                          <p:attrName>style.visibility</p:attrName>
                                        </p:attrNameLst>
                                      </p:cBhvr>
                                      <p:to>
                                        <p:strVal val="visible"/>
                                      </p:to>
                                    </p:set>
                                    <p:animEffect transition="in" filter="dissolve">
                                      <p:cBhvr>
                                        <p:cTn id="233" dur="500"/>
                                        <p:tgtEl>
                                          <p:spTgt spid="38"/>
                                        </p:tgtEl>
                                      </p:cBhvr>
                                    </p:animEffect>
                                  </p:childTnLst>
                                </p:cTn>
                              </p:par>
                              <p:par>
                                <p:cTn id="234" presetID="9" presetClass="entr" presetSubtype="0" fill="hold" nodeType="withEffect">
                                  <p:stCondLst>
                                    <p:cond delay="0"/>
                                  </p:stCondLst>
                                  <p:childTnLst>
                                    <p:set>
                                      <p:cBhvr>
                                        <p:cTn id="235" dur="1" fill="hold">
                                          <p:stCondLst>
                                            <p:cond delay="0"/>
                                          </p:stCondLst>
                                        </p:cTn>
                                        <p:tgtEl>
                                          <p:spTgt spid="39"/>
                                        </p:tgtEl>
                                        <p:attrNameLst>
                                          <p:attrName>style.visibility</p:attrName>
                                        </p:attrNameLst>
                                      </p:cBhvr>
                                      <p:to>
                                        <p:strVal val="visible"/>
                                      </p:to>
                                    </p:set>
                                    <p:animEffect transition="in" filter="dissolve">
                                      <p:cBhvr>
                                        <p:cTn id="236" dur="500"/>
                                        <p:tgtEl>
                                          <p:spTgt spid="39"/>
                                        </p:tgtEl>
                                      </p:cBhvr>
                                    </p:animEffect>
                                  </p:childTnLst>
                                </p:cTn>
                              </p:par>
                              <p:par>
                                <p:cTn id="237" presetID="9" presetClass="entr" presetSubtype="0" fill="hold" nodeType="withEffect">
                                  <p:stCondLst>
                                    <p:cond delay="0"/>
                                  </p:stCondLst>
                                  <p:childTnLst>
                                    <p:set>
                                      <p:cBhvr>
                                        <p:cTn id="238" dur="1" fill="hold">
                                          <p:stCondLst>
                                            <p:cond delay="0"/>
                                          </p:stCondLst>
                                        </p:cTn>
                                        <p:tgtEl>
                                          <p:spTgt spid="71"/>
                                        </p:tgtEl>
                                        <p:attrNameLst>
                                          <p:attrName>style.visibility</p:attrName>
                                        </p:attrNameLst>
                                      </p:cBhvr>
                                      <p:to>
                                        <p:strVal val="visible"/>
                                      </p:to>
                                    </p:set>
                                    <p:animEffect transition="in" filter="dissolve">
                                      <p:cBhvr>
                                        <p:cTn id="239" dur="500"/>
                                        <p:tgtEl>
                                          <p:spTgt spid="71"/>
                                        </p:tgtEl>
                                      </p:cBhvr>
                                    </p:animEffect>
                                  </p:childTnLst>
                                </p:cTn>
                              </p:par>
                              <p:par>
                                <p:cTn id="240" presetID="9" presetClass="entr" presetSubtype="0" fill="hold" nodeType="withEffect">
                                  <p:stCondLst>
                                    <p:cond delay="0"/>
                                  </p:stCondLst>
                                  <p:childTnLst>
                                    <p:set>
                                      <p:cBhvr>
                                        <p:cTn id="241" dur="1" fill="hold">
                                          <p:stCondLst>
                                            <p:cond delay="0"/>
                                          </p:stCondLst>
                                        </p:cTn>
                                        <p:tgtEl>
                                          <p:spTgt spid="72"/>
                                        </p:tgtEl>
                                        <p:attrNameLst>
                                          <p:attrName>style.visibility</p:attrName>
                                        </p:attrNameLst>
                                      </p:cBhvr>
                                      <p:to>
                                        <p:strVal val="visible"/>
                                      </p:to>
                                    </p:set>
                                    <p:animEffect transition="in" filter="dissolve">
                                      <p:cBhvr>
                                        <p:cTn id="242" dur="500"/>
                                        <p:tgtEl>
                                          <p:spTgt spid="72"/>
                                        </p:tgtEl>
                                      </p:cBhvr>
                                    </p:animEffect>
                                  </p:childTnLst>
                                </p:cTn>
                              </p:par>
                              <p:par>
                                <p:cTn id="243" presetID="10" presetClass="exit" presetSubtype="0" fill="hold" grpId="1" nodeType="withEffect">
                                  <p:stCondLst>
                                    <p:cond delay="0"/>
                                  </p:stCondLst>
                                  <p:childTnLst>
                                    <p:animEffect transition="out" filter="fade">
                                      <p:cBhvr>
                                        <p:cTn id="244" dur="2000"/>
                                        <p:tgtEl>
                                          <p:spTgt spid="103"/>
                                        </p:tgtEl>
                                      </p:cBhvr>
                                    </p:animEffect>
                                    <p:set>
                                      <p:cBhvr>
                                        <p:cTn id="245" dur="1" fill="hold">
                                          <p:stCondLst>
                                            <p:cond delay="19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P spid="103" grpId="0" animBg="1"/>
      <p:bldP spid="10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s-ES" sz="4000" dirty="0" smtClean="0"/>
              <a:t>Server Management Suite Enterprise</a:t>
            </a:r>
            <a:endParaRPr lang="es-ES" sz="4000" dirty="0"/>
          </a:p>
        </p:txBody>
      </p:sp>
      <p:sp>
        <p:nvSpPr>
          <p:cNvPr id="7" name="Content Placeholder 6"/>
          <p:cNvSpPr>
            <a:spLocks noGrp="1"/>
          </p:cNvSpPr>
          <p:nvPr>
            <p:ph idx="1"/>
          </p:nvPr>
        </p:nvSpPr>
        <p:spPr>
          <a:xfrm>
            <a:off x="381000" y="1859563"/>
            <a:ext cx="8382000" cy="4641271"/>
          </a:xfrm>
        </p:spPr>
        <p:txBody>
          <a:bodyPr/>
          <a:lstStyle/>
          <a:p>
            <a:pPr marL="398463" indent="-398463"/>
            <a:r>
              <a:rPr lang="es-ES" sz="2000" dirty="0" smtClean="0">
                <a:solidFill>
                  <a:srgbClr val="FFFFCC"/>
                </a:solidFill>
                <a:latin typeface="Arial" pitchFamily="34" charset="0"/>
                <a:cs typeface="Arial" pitchFamily="34" charset="0"/>
              </a:rPr>
              <a:t>SCVMM 2008 está disponible como parte de la </a:t>
            </a:r>
            <a:r>
              <a:rPr lang="es-ES" sz="2000" dirty="0" err="1" smtClean="0">
                <a:solidFill>
                  <a:srgbClr val="FFFFCC"/>
                </a:solidFill>
                <a:latin typeface="Arial" pitchFamily="34" charset="0"/>
                <a:cs typeface="Arial" pitchFamily="34" charset="0"/>
              </a:rPr>
              <a:t>System</a:t>
            </a:r>
            <a:r>
              <a:rPr lang="es-ES" sz="2000" dirty="0" smtClean="0">
                <a:solidFill>
                  <a:srgbClr val="FFFFCC"/>
                </a:solidFill>
                <a:latin typeface="Arial" pitchFamily="34" charset="0"/>
                <a:cs typeface="Arial" pitchFamily="34" charset="0"/>
              </a:rPr>
              <a:t> </a:t>
            </a:r>
            <a:br>
              <a:rPr lang="es-ES" sz="2000" dirty="0" smtClean="0">
                <a:solidFill>
                  <a:srgbClr val="FFFFCC"/>
                </a:solidFill>
                <a:latin typeface="Arial" pitchFamily="34" charset="0"/>
                <a:cs typeface="Arial" pitchFamily="34" charset="0"/>
              </a:rPr>
            </a:br>
            <a:r>
              <a:rPr lang="es-ES" sz="2000" dirty="0" smtClean="0">
                <a:solidFill>
                  <a:srgbClr val="FFFFCC"/>
                </a:solidFill>
                <a:latin typeface="Arial" pitchFamily="34" charset="0"/>
                <a:cs typeface="Arial" pitchFamily="34" charset="0"/>
              </a:rPr>
              <a:t>Center Server Management Suite Enterprise</a:t>
            </a:r>
          </a:p>
          <a:p>
            <a:pPr marL="738188" lvl="1" indent="-339725"/>
            <a:r>
              <a:rPr lang="es-ES" sz="1800" dirty="0" smtClean="0">
                <a:solidFill>
                  <a:srgbClr val="FFFFCC"/>
                </a:solidFill>
                <a:latin typeface="Arial" pitchFamily="34" charset="0"/>
                <a:cs typeface="Arial" pitchFamily="34" charset="0"/>
              </a:rPr>
              <a:t>Ofrece una solución completa de gestión del entorno físico y virtual, e incluye</a:t>
            </a:r>
          </a:p>
          <a:p>
            <a:pPr marL="1031875" lvl="3" indent="-293688"/>
            <a:r>
              <a:rPr lang="es-ES" sz="1600" dirty="0" err="1" smtClean="0">
                <a:solidFill>
                  <a:srgbClr val="FFFFCC"/>
                </a:solidFill>
                <a:latin typeface="Arial" pitchFamily="34" charset="0"/>
                <a:cs typeface="Arial" pitchFamily="34" charset="0"/>
              </a:rPr>
              <a:t>System</a:t>
            </a:r>
            <a:r>
              <a:rPr lang="es-ES" sz="1600" dirty="0" smtClean="0">
                <a:solidFill>
                  <a:srgbClr val="FFFFCC"/>
                </a:solidFill>
                <a:latin typeface="Arial" pitchFamily="34" charset="0"/>
                <a:cs typeface="Arial" pitchFamily="34" charset="0"/>
              </a:rPr>
              <a:t> Center Virtual Machine Manager 2008</a:t>
            </a:r>
          </a:p>
          <a:p>
            <a:pPr marL="1031875" lvl="3" indent="-293688"/>
            <a:r>
              <a:rPr lang="es-ES" sz="1600" dirty="0" err="1" smtClean="0">
                <a:solidFill>
                  <a:srgbClr val="FFFFCC"/>
                </a:solidFill>
                <a:latin typeface="Arial" pitchFamily="34" charset="0"/>
                <a:cs typeface="Arial" pitchFamily="34" charset="0"/>
              </a:rPr>
              <a:t>System</a:t>
            </a:r>
            <a:r>
              <a:rPr lang="es-ES" sz="1600" dirty="0" smtClean="0">
                <a:solidFill>
                  <a:srgbClr val="FFFFCC"/>
                </a:solidFill>
                <a:latin typeface="Arial" pitchFamily="34" charset="0"/>
                <a:cs typeface="Arial" pitchFamily="34" charset="0"/>
              </a:rPr>
              <a:t> Center </a:t>
            </a:r>
            <a:r>
              <a:rPr lang="es-ES" sz="1600" dirty="0" err="1" smtClean="0">
                <a:solidFill>
                  <a:srgbClr val="FFFFCC"/>
                </a:solidFill>
                <a:latin typeface="Arial" pitchFamily="34" charset="0"/>
                <a:cs typeface="Arial" pitchFamily="34" charset="0"/>
              </a:rPr>
              <a:t>Operations</a:t>
            </a:r>
            <a:r>
              <a:rPr lang="es-ES" sz="1600" dirty="0" smtClean="0">
                <a:solidFill>
                  <a:srgbClr val="FFFFCC"/>
                </a:solidFill>
                <a:latin typeface="Arial" pitchFamily="34" charset="0"/>
                <a:cs typeface="Arial" pitchFamily="34" charset="0"/>
              </a:rPr>
              <a:t> Manager 2007 Enterprise </a:t>
            </a:r>
            <a:r>
              <a:rPr lang="es-ES" sz="1600" dirty="0" err="1" smtClean="0">
                <a:solidFill>
                  <a:srgbClr val="FFFFCC"/>
                </a:solidFill>
                <a:latin typeface="Arial" pitchFamily="34" charset="0"/>
                <a:cs typeface="Arial" pitchFamily="34" charset="0"/>
              </a:rPr>
              <a:t>Edition</a:t>
            </a:r>
            <a:endParaRPr lang="es-ES" sz="1600" dirty="0" smtClean="0">
              <a:solidFill>
                <a:srgbClr val="FFFFCC"/>
              </a:solidFill>
              <a:latin typeface="Arial" pitchFamily="34" charset="0"/>
              <a:cs typeface="Arial" pitchFamily="34" charset="0"/>
            </a:endParaRPr>
          </a:p>
          <a:p>
            <a:pPr marL="1031875" lvl="3" indent="-293688"/>
            <a:r>
              <a:rPr lang="es-ES" sz="1600" dirty="0" err="1" smtClean="0">
                <a:solidFill>
                  <a:srgbClr val="FFFFCC"/>
                </a:solidFill>
                <a:latin typeface="Arial" pitchFamily="34" charset="0"/>
                <a:cs typeface="Arial" pitchFamily="34" charset="0"/>
              </a:rPr>
              <a:t>System</a:t>
            </a:r>
            <a:r>
              <a:rPr lang="es-ES" sz="1600" dirty="0" smtClean="0">
                <a:solidFill>
                  <a:srgbClr val="FFFFCC"/>
                </a:solidFill>
                <a:latin typeface="Arial" pitchFamily="34" charset="0"/>
                <a:cs typeface="Arial" pitchFamily="34" charset="0"/>
              </a:rPr>
              <a:t> Center Data </a:t>
            </a:r>
            <a:r>
              <a:rPr lang="es-ES" sz="1600" dirty="0" err="1" smtClean="0">
                <a:solidFill>
                  <a:srgbClr val="FFFFCC"/>
                </a:solidFill>
                <a:latin typeface="Arial" pitchFamily="34" charset="0"/>
                <a:cs typeface="Arial" pitchFamily="34" charset="0"/>
              </a:rPr>
              <a:t>Protection</a:t>
            </a:r>
            <a:r>
              <a:rPr lang="es-ES" sz="1600" dirty="0" smtClean="0">
                <a:solidFill>
                  <a:srgbClr val="FFFFCC"/>
                </a:solidFill>
                <a:latin typeface="Arial" pitchFamily="34" charset="0"/>
                <a:cs typeface="Arial" pitchFamily="34" charset="0"/>
              </a:rPr>
              <a:t> Manager 2007 Enterprise </a:t>
            </a:r>
            <a:r>
              <a:rPr lang="es-ES" sz="1600" dirty="0" err="1" smtClean="0">
                <a:solidFill>
                  <a:srgbClr val="FFFFCC"/>
                </a:solidFill>
                <a:latin typeface="Arial" pitchFamily="34" charset="0"/>
                <a:cs typeface="Arial" pitchFamily="34" charset="0"/>
              </a:rPr>
              <a:t>Edition</a:t>
            </a:r>
            <a:endParaRPr lang="es-ES" sz="1600" dirty="0" smtClean="0">
              <a:solidFill>
                <a:srgbClr val="FFFFCC"/>
              </a:solidFill>
              <a:latin typeface="Arial" pitchFamily="34" charset="0"/>
              <a:cs typeface="Arial" pitchFamily="34" charset="0"/>
            </a:endParaRPr>
          </a:p>
          <a:p>
            <a:pPr marL="1031875" lvl="3" indent="-293688"/>
            <a:r>
              <a:rPr lang="es-ES" sz="1600" dirty="0" err="1" smtClean="0">
                <a:solidFill>
                  <a:srgbClr val="FFFFCC"/>
                </a:solidFill>
                <a:latin typeface="Arial" pitchFamily="34" charset="0"/>
                <a:cs typeface="Arial" pitchFamily="34" charset="0"/>
              </a:rPr>
              <a:t>System</a:t>
            </a:r>
            <a:r>
              <a:rPr lang="es-ES" sz="1600" dirty="0" smtClean="0">
                <a:solidFill>
                  <a:srgbClr val="FFFFCC"/>
                </a:solidFill>
                <a:latin typeface="Arial" pitchFamily="34" charset="0"/>
                <a:cs typeface="Arial" pitchFamily="34" charset="0"/>
              </a:rPr>
              <a:t> Center </a:t>
            </a:r>
            <a:r>
              <a:rPr lang="es-ES" sz="1600" dirty="0" err="1" smtClean="0">
                <a:solidFill>
                  <a:srgbClr val="FFFFCC"/>
                </a:solidFill>
                <a:latin typeface="Arial" pitchFamily="34" charset="0"/>
                <a:cs typeface="Arial" pitchFamily="34" charset="0"/>
              </a:rPr>
              <a:t>Configuration</a:t>
            </a:r>
            <a:r>
              <a:rPr lang="es-ES" sz="1600" dirty="0" smtClean="0">
                <a:solidFill>
                  <a:srgbClr val="FFFFCC"/>
                </a:solidFill>
                <a:latin typeface="Arial" pitchFamily="34" charset="0"/>
                <a:cs typeface="Arial" pitchFamily="34" charset="0"/>
              </a:rPr>
              <a:t> Manager 2007</a:t>
            </a:r>
          </a:p>
          <a:p>
            <a:pPr marL="398463" indent="-398463"/>
            <a:r>
              <a:rPr lang="es-ES" sz="2000" dirty="0" smtClean="0">
                <a:solidFill>
                  <a:srgbClr val="FFFFCC"/>
                </a:solidFill>
                <a:latin typeface="Arial" pitchFamily="34" charset="0"/>
                <a:cs typeface="Arial" pitchFamily="34" charset="0"/>
              </a:rPr>
              <a:t>Ofrece los derechos para gestionar un número ilimitado de </a:t>
            </a:r>
            <a:r>
              <a:rPr lang="es-ES" sz="2000" dirty="0" err="1" smtClean="0">
                <a:solidFill>
                  <a:srgbClr val="FFFFCC"/>
                </a:solidFill>
                <a:latin typeface="Arial" pitchFamily="34" charset="0"/>
                <a:cs typeface="Arial" pitchFamily="34" charset="0"/>
              </a:rPr>
              <a:t>Operating</a:t>
            </a:r>
            <a:r>
              <a:rPr lang="es-ES" sz="2000" dirty="0" smtClean="0">
                <a:solidFill>
                  <a:srgbClr val="FFFFCC"/>
                </a:solidFill>
                <a:latin typeface="Arial" pitchFamily="34" charset="0"/>
                <a:cs typeface="Arial" pitchFamily="34" charset="0"/>
              </a:rPr>
              <a:t> </a:t>
            </a:r>
            <a:r>
              <a:rPr lang="es-ES" sz="2000" dirty="0" err="1" smtClean="0">
                <a:solidFill>
                  <a:srgbClr val="FFFFCC"/>
                </a:solidFill>
                <a:latin typeface="Arial" pitchFamily="34" charset="0"/>
                <a:cs typeface="Arial" pitchFamily="34" charset="0"/>
              </a:rPr>
              <a:t>System</a:t>
            </a:r>
            <a:r>
              <a:rPr lang="es-ES" sz="2000" dirty="0" smtClean="0">
                <a:solidFill>
                  <a:srgbClr val="FFFFCC"/>
                </a:solidFill>
                <a:latin typeface="Arial" pitchFamily="34" charset="0"/>
                <a:cs typeface="Arial" pitchFamily="34" charset="0"/>
              </a:rPr>
              <a:t> </a:t>
            </a:r>
            <a:r>
              <a:rPr lang="es-ES" sz="2000" dirty="0" err="1" smtClean="0">
                <a:solidFill>
                  <a:srgbClr val="FFFFCC"/>
                </a:solidFill>
                <a:latin typeface="Arial" pitchFamily="34" charset="0"/>
                <a:cs typeface="Arial" pitchFamily="34" charset="0"/>
              </a:rPr>
              <a:t>Environments</a:t>
            </a:r>
            <a:r>
              <a:rPr lang="es-ES" sz="2000" dirty="0" smtClean="0">
                <a:solidFill>
                  <a:srgbClr val="FFFFCC"/>
                </a:solidFill>
                <a:latin typeface="Arial" pitchFamily="34" charset="0"/>
                <a:cs typeface="Arial" pitchFamily="34" charset="0"/>
              </a:rPr>
              <a:t> (“</a:t>
            </a:r>
            <a:r>
              <a:rPr lang="es-ES" sz="2000" dirty="0" err="1" smtClean="0">
                <a:solidFill>
                  <a:srgbClr val="FFFFCC"/>
                </a:solidFill>
                <a:latin typeface="Arial" pitchFamily="34" charset="0"/>
                <a:cs typeface="Arial" pitchFamily="34" charset="0"/>
              </a:rPr>
              <a:t>OSEs</a:t>
            </a:r>
            <a:r>
              <a:rPr lang="es-ES" sz="2000" dirty="0" smtClean="0">
                <a:solidFill>
                  <a:srgbClr val="FFFFCC"/>
                </a:solidFill>
                <a:latin typeface="Arial" pitchFamily="34" charset="0"/>
                <a:cs typeface="Arial" pitchFamily="34" charset="0"/>
              </a:rPr>
              <a:t>”) virtuales que residan en el host físico licenciado</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Referencias</a:t>
            </a:r>
            <a:endParaRPr lang="es-ES" dirty="0"/>
          </a:p>
        </p:txBody>
      </p:sp>
      <p:sp>
        <p:nvSpPr>
          <p:cNvPr id="4" name="3 Marcador de texto"/>
          <p:cNvSpPr>
            <a:spLocks noGrp="1"/>
          </p:cNvSpPr>
          <p:nvPr>
            <p:ph type="body" idx="1"/>
          </p:nvPr>
        </p:nvSpPr>
        <p:spPr>
          <a:xfrm>
            <a:off x="381000" y="1602783"/>
            <a:ext cx="8382000" cy="3397853"/>
          </a:xfrm>
        </p:spPr>
        <p:txBody>
          <a:bodyPr/>
          <a:lstStyle/>
          <a:p>
            <a:pPr>
              <a:spcBef>
                <a:spcPts val="600"/>
              </a:spcBef>
            </a:pPr>
            <a:r>
              <a:rPr lang="en-US" sz="1800" u="sng" dirty="0" smtClean="0">
                <a:latin typeface="Arial" pitchFamily="34" charset="0"/>
                <a:cs typeface="Arial" pitchFamily="34" charset="0"/>
                <a:hlinkClick r:id="rId2"/>
              </a:rPr>
              <a:t>Windows Server Virtualization - An Overview</a:t>
            </a:r>
            <a:endParaRPr lang="en-US" sz="1800" u="sng" dirty="0" smtClean="0">
              <a:latin typeface="Arial" pitchFamily="34" charset="0"/>
              <a:cs typeface="Arial" pitchFamily="34" charset="0"/>
            </a:endParaRPr>
          </a:p>
          <a:p>
            <a:pPr>
              <a:spcBef>
                <a:spcPts val="600"/>
              </a:spcBef>
            </a:pPr>
            <a:r>
              <a:rPr lang="en-US" sz="1800" dirty="0" smtClean="0">
                <a:latin typeface="Arial" pitchFamily="34" charset="0"/>
                <a:cs typeface="Arial" pitchFamily="34" charset="0"/>
                <a:hlinkClick r:id="rId3"/>
              </a:rPr>
              <a:t>Windows Server 2008 Virtualization</a:t>
            </a:r>
            <a:endParaRPr lang="en-US" sz="1800" dirty="0" smtClean="0">
              <a:latin typeface="Arial" pitchFamily="34" charset="0"/>
              <a:cs typeface="Arial" pitchFamily="34" charset="0"/>
            </a:endParaRPr>
          </a:p>
          <a:p>
            <a:pPr>
              <a:spcBef>
                <a:spcPts val="600"/>
              </a:spcBef>
            </a:pPr>
            <a:r>
              <a:rPr lang="en-US" sz="1800" dirty="0" smtClean="0">
                <a:latin typeface="Arial" pitchFamily="34" charset="0"/>
                <a:cs typeface="Arial" pitchFamily="34" charset="0"/>
                <a:hlinkClick r:id="rId4"/>
              </a:rPr>
              <a:t>Windows Server </a:t>
            </a:r>
            <a:r>
              <a:rPr lang="en-US" sz="1800" dirty="0" err="1" smtClean="0">
                <a:latin typeface="Arial" pitchFamily="34" charset="0"/>
                <a:cs typeface="Arial" pitchFamily="34" charset="0"/>
                <a:hlinkClick r:id="rId4"/>
              </a:rPr>
              <a:t>Virtualizacion</a:t>
            </a:r>
            <a:r>
              <a:rPr lang="en-US" sz="1800" dirty="0" smtClean="0">
                <a:latin typeface="Arial" pitchFamily="34" charset="0"/>
                <a:cs typeface="Arial" pitchFamily="34" charset="0"/>
                <a:hlinkClick r:id="rId4"/>
              </a:rPr>
              <a:t> en el Windows Hardware Developer Central</a:t>
            </a:r>
            <a:endParaRPr lang="en-US" sz="1800" dirty="0" smtClean="0">
              <a:latin typeface="Arial" pitchFamily="34" charset="0"/>
              <a:cs typeface="Arial" pitchFamily="34" charset="0"/>
            </a:endParaRPr>
          </a:p>
          <a:p>
            <a:pPr>
              <a:spcBef>
                <a:spcPts val="600"/>
              </a:spcBef>
            </a:pPr>
            <a:r>
              <a:rPr lang="en-US" sz="1800" dirty="0" smtClean="0">
                <a:latin typeface="Arial" pitchFamily="34" charset="0"/>
                <a:cs typeface="Arial" pitchFamily="34" charset="0"/>
                <a:hlinkClick r:id="rId5"/>
              </a:rPr>
              <a:t>Windows Server Virtualization en el Windows server 2008 </a:t>
            </a:r>
            <a:r>
              <a:rPr lang="en-US" sz="1800" dirty="0" err="1" smtClean="0">
                <a:latin typeface="Arial" pitchFamily="34" charset="0"/>
                <a:cs typeface="Arial" pitchFamily="34" charset="0"/>
                <a:hlinkClick r:id="rId5"/>
              </a:rPr>
              <a:t>TechCenter</a:t>
            </a:r>
            <a:endParaRPr lang="en-US" sz="1800" dirty="0" smtClean="0">
              <a:latin typeface="Arial" pitchFamily="34" charset="0"/>
              <a:cs typeface="Arial" pitchFamily="34" charset="0"/>
            </a:endParaRPr>
          </a:p>
          <a:p>
            <a:pPr>
              <a:spcBef>
                <a:spcPts val="600"/>
              </a:spcBef>
            </a:pPr>
            <a:r>
              <a:rPr lang="en-US" sz="1800" dirty="0" smtClean="0">
                <a:latin typeface="Arial" pitchFamily="34" charset="0"/>
                <a:cs typeface="Arial" pitchFamily="34" charset="0"/>
              </a:rPr>
              <a:t>Microsoft System Center Virtual Machine Manager</a:t>
            </a:r>
          </a:p>
          <a:p>
            <a:pPr lvl="1"/>
            <a:r>
              <a:rPr lang="en-US" sz="1400" dirty="0" smtClean="0">
                <a:latin typeface="Arial" pitchFamily="34" charset="0"/>
                <a:cs typeface="Arial" pitchFamily="34" charset="0"/>
              </a:rPr>
              <a:t>Homepage: </a:t>
            </a:r>
            <a:r>
              <a:rPr lang="en-US" sz="1400" dirty="0" smtClean="0">
                <a:latin typeface="Arial" pitchFamily="34" charset="0"/>
                <a:cs typeface="Arial" pitchFamily="34" charset="0"/>
                <a:hlinkClick r:id="rId6"/>
              </a:rPr>
              <a:t>http://www.microsoft.com/scvmm</a:t>
            </a:r>
            <a:endParaRPr lang="en-US" sz="1400" dirty="0" smtClean="0">
              <a:latin typeface="Arial" pitchFamily="34" charset="0"/>
              <a:cs typeface="Arial" pitchFamily="34" charset="0"/>
            </a:endParaRPr>
          </a:p>
          <a:p>
            <a:pPr lvl="1"/>
            <a:r>
              <a:rPr lang="en-US" sz="1400" dirty="0" smtClean="0">
                <a:latin typeface="Arial" pitchFamily="34" charset="0"/>
                <a:cs typeface="Arial" pitchFamily="34" charset="0"/>
              </a:rPr>
              <a:t>Tech Center (</a:t>
            </a:r>
            <a:r>
              <a:rPr lang="en-US" sz="1400" dirty="0" err="1" smtClean="0">
                <a:latin typeface="Arial" pitchFamily="34" charset="0"/>
                <a:cs typeface="Arial" pitchFamily="34" charset="0"/>
              </a:rPr>
              <a:t>documentación</a:t>
            </a:r>
            <a:r>
              <a:rPr lang="en-US" sz="1400" dirty="0" smtClean="0">
                <a:latin typeface="Arial" pitchFamily="34" charset="0"/>
                <a:cs typeface="Arial" pitchFamily="34" charset="0"/>
              </a:rPr>
              <a:t> y </a:t>
            </a:r>
            <a:r>
              <a:rPr lang="en-US" sz="1400" dirty="0" err="1" smtClean="0">
                <a:latin typeface="Arial" pitchFamily="34" charset="0"/>
                <a:cs typeface="Arial" pitchFamily="34" charset="0"/>
              </a:rPr>
              <a:t>descargas</a:t>
            </a:r>
            <a:r>
              <a:rPr lang="en-US" sz="1400" dirty="0" smtClean="0">
                <a:latin typeface="Arial" pitchFamily="34" charset="0"/>
                <a:cs typeface="Arial" pitchFamily="34" charset="0"/>
              </a:rPr>
              <a:t>): </a:t>
            </a:r>
            <a:r>
              <a:rPr lang="en-US" sz="1400" dirty="0" smtClean="0">
                <a:latin typeface="Arial" pitchFamily="34" charset="0"/>
                <a:cs typeface="Arial" pitchFamily="34" charset="0"/>
                <a:hlinkClick r:id="rId7"/>
              </a:rPr>
              <a:t>http://technet.microsoft.com/scvmm/default.aspx</a:t>
            </a:r>
            <a:r>
              <a:rPr lang="en-US" sz="1400" dirty="0" smtClean="0">
                <a:latin typeface="Arial" pitchFamily="34" charset="0"/>
                <a:cs typeface="Arial" pitchFamily="34" charset="0"/>
              </a:rPr>
              <a:t> </a:t>
            </a:r>
          </a:p>
          <a:p>
            <a:endParaRPr lang="es-ES" sz="18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81000" y="462148"/>
            <a:ext cx="8382000" cy="609398"/>
          </a:xfrm>
        </p:spPr>
        <p:txBody>
          <a:bodyPr/>
          <a:lstStyle/>
          <a:p>
            <a:r>
              <a:rPr lang="es-ES" sz="4400" dirty="0" smtClean="0"/>
              <a:t>Serie de </a:t>
            </a:r>
            <a:r>
              <a:rPr lang="es-ES" sz="4400" dirty="0" err="1" smtClean="0"/>
              <a:t>Webcasts</a:t>
            </a:r>
            <a:r>
              <a:rPr lang="es-ES" sz="4400" dirty="0" smtClean="0"/>
              <a:t> de Virtualización</a:t>
            </a:r>
            <a:endParaRPr lang="es-ES" sz="4400" dirty="0"/>
          </a:p>
        </p:txBody>
      </p:sp>
      <p:sp>
        <p:nvSpPr>
          <p:cNvPr id="4" name="3 Marcador de texto"/>
          <p:cNvSpPr>
            <a:spLocks noGrp="1"/>
          </p:cNvSpPr>
          <p:nvPr>
            <p:ph type="body" idx="1"/>
          </p:nvPr>
        </p:nvSpPr>
        <p:spPr>
          <a:xfrm>
            <a:off x="285720" y="1500174"/>
            <a:ext cx="8382000" cy="5000660"/>
          </a:xfrm>
        </p:spPr>
        <p:txBody>
          <a:bodyPr/>
          <a:lstStyle/>
          <a:p>
            <a:r>
              <a:rPr lang="es-ES" sz="1800" dirty="0" smtClean="0">
                <a:solidFill>
                  <a:srgbClr val="FFFFCC"/>
                </a:solidFill>
                <a:latin typeface="Arial" pitchFamily="34" charset="0"/>
                <a:cs typeface="Arial" pitchFamily="34" charset="0"/>
              </a:rPr>
              <a:t>Los títulos</a:t>
            </a:r>
          </a:p>
          <a:p>
            <a:pPr lvl="1"/>
            <a:r>
              <a:rPr lang="es-ES" sz="1200" dirty="0" smtClean="0">
                <a:solidFill>
                  <a:srgbClr val="FFFFCC"/>
                </a:solidFill>
                <a:latin typeface="Arial" pitchFamily="34" charset="0"/>
                <a:cs typeface="Arial" pitchFamily="34" charset="0"/>
              </a:rPr>
              <a:t>Escenarios y tecnologías de virtualización de Microsoft. Del </a:t>
            </a:r>
            <a:r>
              <a:rPr lang="es-ES" sz="1200" dirty="0" err="1" smtClean="0">
                <a:solidFill>
                  <a:srgbClr val="FFFFCC"/>
                </a:solidFill>
                <a:latin typeface="Arial" pitchFamily="34" charset="0"/>
                <a:cs typeface="Arial" pitchFamily="34" charset="0"/>
              </a:rPr>
              <a:t>Datacenter</a:t>
            </a:r>
            <a:r>
              <a:rPr lang="es-ES" sz="1200" dirty="0" smtClean="0">
                <a:solidFill>
                  <a:srgbClr val="FFFFCC"/>
                </a:solidFill>
                <a:latin typeface="Arial" pitchFamily="34" charset="0"/>
                <a:cs typeface="Arial" pitchFamily="34" charset="0"/>
              </a:rPr>
              <a:t> al Escritorio </a:t>
            </a:r>
          </a:p>
          <a:p>
            <a:pPr lvl="1"/>
            <a:r>
              <a:rPr lang="es-ES" sz="1200" dirty="0" smtClean="0">
                <a:solidFill>
                  <a:srgbClr val="FFFFCC"/>
                </a:solidFill>
                <a:latin typeface="Arial" pitchFamily="34" charset="0"/>
                <a:cs typeface="Arial" pitchFamily="34" charset="0"/>
              </a:rPr>
              <a:t>Licenciamiento en entornos </a:t>
            </a:r>
            <a:r>
              <a:rPr lang="es-ES" sz="1200" dirty="0" err="1" smtClean="0">
                <a:solidFill>
                  <a:srgbClr val="FFFFCC"/>
                </a:solidFill>
                <a:latin typeface="Arial" pitchFamily="34" charset="0"/>
                <a:cs typeface="Arial" pitchFamily="34" charset="0"/>
              </a:rPr>
              <a:t>virtualizados</a:t>
            </a:r>
            <a:r>
              <a:rPr lang="es-ES" sz="1200" dirty="0" smtClean="0">
                <a:solidFill>
                  <a:srgbClr val="FFFFCC"/>
                </a:solidFill>
                <a:latin typeface="Arial" pitchFamily="34" charset="0"/>
                <a:cs typeface="Arial" pitchFamily="34" charset="0"/>
              </a:rPr>
              <a:t> </a:t>
            </a:r>
          </a:p>
          <a:p>
            <a:pPr lvl="1"/>
            <a:r>
              <a:rPr lang="es-ES" sz="1200" dirty="0" smtClean="0">
                <a:solidFill>
                  <a:srgbClr val="FFFFCC"/>
                </a:solidFill>
                <a:latin typeface="Arial" pitchFamily="34" charset="0"/>
                <a:cs typeface="Arial" pitchFamily="34" charset="0"/>
              </a:rPr>
              <a:t>Virtualización de servidores con el </a:t>
            </a:r>
            <a:r>
              <a:rPr lang="es-ES" sz="1200" dirty="0" err="1" smtClean="0">
                <a:solidFill>
                  <a:srgbClr val="FFFFCC"/>
                </a:solidFill>
                <a:latin typeface="Arial" pitchFamily="34" charset="0"/>
                <a:cs typeface="Arial" pitchFamily="34" charset="0"/>
              </a:rPr>
              <a:t>hypervisor</a:t>
            </a:r>
            <a:r>
              <a:rPr lang="es-ES" sz="1200" dirty="0" smtClean="0">
                <a:solidFill>
                  <a:srgbClr val="FFFFCC"/>
                </a:solidFill>
                <a:latin typeface="Arial" pitchFamily="34" charset="0"/>
                <a:cs typeface="Arial" pitchFamily="34" charset="0"/>
              </a:rPr>
              <a:t> de Windows Server 2008 (</a:t>
            </a:r>
            <a:r>
              <a:rPr lang="es-ES" sz="1200" dirty="0" err="1" smtClean="0">
                <a:solidFill>
                  <a:srgbClr val="FFFFCC"/>
                </a:solidFill>
                <a:latin typeface="Arial" pitchFamily="34" charset="0"/>
                <a:cs typeface="Arial" pitchFamily="34" charset="0"/>
              </a:rPr>
              <a:t>Hyper</a:t>
            </a:r>
            <a:r>
              <a:rPr lang="es-ES" sz="1200" dirty="0" smtClean="0">
                <a:solidFill>
                  <a:srgbClr val="FFFFCC"/>
                </a:solidFill>
                <a:latin typeface="Arial" pitchFamily="34" charset="0"/>
                <a:cs typeface="Arial" pitchFamily="34" charset="0"/>
              </a:rPr>
              <a:t>-V) </a:t>
            </a:r>
          </a:p>
          <a:p>
            <a:pPr lvl="1"/>
            <a:r>
              <a:rPr lang="es-ES" sz="1200" dirty="0" smtClean="0">
                <a:solidFill>
                  <a:srgbClr val="FFFFCC"/>
                </a:solidFill>
                <a:latin typeface="Arial" pitchFamily="34" charset="0"/>
                <a:cs typeface="Arial" pitchFamily="34" charset="0"/>
              </a:rPr>
              <a:t>Gestión de entornos </a:t>
            </a:r>
            <a:r>
              <a:rPr lang="es-ES" sz="1200" dirty="0" err="1" smtClean="0">
                <a:solidFill>
                  <a:srgbClr val="FFFFCC"/>
                </a:solidFill>
                <a:latin typeface="Arial" pitchFamily="34" charset="0"/>
                <a:cs typeface="Arial" pitchFamily="34" charset="0"/>
              </a:rPr>
              <a:t>virtualizados</a:t>
            </a:r>
            <a:r>
              <a:rPr lang="es-ES" sz="1200" dirty="0" smtClean="0">
                <a:solidFill>
                  <a:srgbClr val="FFFFCC"/>
                </a:solidFill>
                <a:latin typeface="Arial" pitchFamily="34" charset="0"/>
                <a:cs typeface="Arial" pitchFamily="34" charset="0"/>
              </a:rPr>
              <a:t> con </a:t>
            </a:r>
            <a:r>
              <a:rPr lang="es-ES" sz="1200" dirty="0" err="1" smtClean="0">
                <a:solidFill>
                  <a:srgbClr val="FFFFCC"/>
                </a:solidFill>
                <a:latin typeface="Arial" pitchFamily="34" charset="0"/>
                <a:cs typeface="Arial" pitchFamily="34" charset="0"/>
              </a:rPr>
              <a:t>System</a:t>
            </a:r>
            <a:r>
              <a:rPr lang="es-ES" sz="1200" dirty="0" smtClean="0">
                <a:solidFill>
                  <a:srgbClr val="FFFFCC"/>
                </a:solidFill>
                <a:latin typeface="Arial" pitchFamily="34" charset="0"/>
                <a:cs typeface="Arial" pitchFamily="34" charset="0"/>
              </a:rPr>
              <a:t> Center Virtual Machine Manager 2008 </a:t>
            </a:r>
          </a:p>
          <a:p>
            <a:pPr lvl="1"/>
            <a:r>
              <a:rPr lang="es-ES" sz="1200" dirty="0" smtClean="0">
                <a:solidFill>
                  <a:srgbClr val="FFFFCC"/>
                </a:solidFill>
                <a:latin typeface="Arial" pitchFamily="34" charset="0"/>
                <a:cs typeface="Arial" pitchFamily="34" charset="0"/>
              </a:rPr>
              <a:t>Microsoft Virtual Desktop </a:t>
            </a:r>
            <a:r>
              <a:rPr lang="es-ES" sz="1200" dirty="0" err="1" smtClean="0">
                <a:solidFill>
                  <a:srgbClr val="FFFFCC"/>
                </a:solidFill>
                <a:latin typeface="Arial" pitchFamily="34" charset="0"/>
                <a:cs typeface="Arial" pitchFamily="34" charset="0"/>
              </a:rPr>
              <a:t>Infrastruture</a:t>
            </a:r>
            <a:r>
              <a:rPr lang="es-ES" sz="1200" dirty="0" smtClean="0">
                <a:solidFill>
                  <a:srgbClr val="FFFFCC"/>
                </a:solidFill>
                <a:latin typeface="Arial" pitchFamily="34" charset="0"/>
                <a:cs typeface="Arial" pitchFamily="34" charset="0"/>
              </a:rPr>
              <a:t> (VDI) </a:t>
            </a:r>
          </a:p>
          <a:p>
            <a:pPr lvl="1"/>
            <a:r>
              <a:rPr lang="es-ES" sz="1200" dirty="0" smtClean="0">
                <a:solidFill>
                  <a:srgbClr val="FFFFCC"/>
                </a:solidFill>
                <a:latin typeface="Arial" pitchFamily="34" charset="0"/>
                <a:cs typeface="Arial" pitchFamily="34" charset="0"/>
              </a:rPr>
              <a:t>Virtualización de aplicaciones con Microsoft </a:t>
            </a:r>
            <a:r>
              <a:rPr lang="es-ES" sz="1200" dirty="0" err="1" smtClean="0">
                <a:solidFill>
                  <a:srgbClr val="FFFFCC"/>
                </a:solidFill>
                <a:latin typeface="Arial" pitchFamily="34" charset="0"/>
                <a:cs typeface="Arial" pitchFamily="34" charset="0"/>
              </a:rPr>
              <a:t>Application</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Virtualization</a:t>
            </a:r>
            <a:r>
              <a:rPr lang="es-ES" sz="1200" dirty="0" smtClean="0">
                <a:solidFill>
                  <a:srgbClr val="FFFFCC"/>
                </a:solidFill>
                <a:latin typeface="Arial" pitchFamily="34" charset="0"/>
                <a:cs typeface="Arial" pitchFamily="34" charset="0"/>
              </a:rPr>
              <a:t> (APP-V) </a:t>
            </a:r>
          </a:p>
          <a:p>
            <a:pPr lvl="1"/>
            <a:r>
              <a:rPr lang="es-ES" sz="1200" dirty="0" smtClean="0">
                <a:solidFill>
                  <a:srgbClr val="FFFFCC"/>
                </a:solidFill>
                <a:latin typeface="Arial" pitchFamily="34" charset="0"/>
                <a:cs typeface="Arial" pitchFamily="34" charset="0"/>
              </a:rPr>
              <a:t>Alta Disponibilidad en entornos virtuales con </a:t>
            </a:r>
            <a:r>
              <a:rPr lang="es-ES" sz="1200" dirty="0" err="1" smtClean="0">
                <a:solidFill>
                  <a:srgbClr val="FFFFCC"/>
                </a:solidFill>
                <a:latin typeface="Arial" pitchFamily="34" charset="0"/>
                <a:cs typeface="Arial" pitchFamily="34" charset="0"/>
              </a:rPr>
              <a:t>Hyper</a:t>
            </a:r>
            <a:r>
              <a:rPr lang="es-ES" sz="1200" dirty="0" smtClean="0">
                <a:solidFill>
                  <a:srgbClr val="FFFFCC"/>
                </a:solidFill>
                <a:latin typeface="Arial" pitchFamily="34" charset="0"/>
                <a:cs typeface="Arial" pitchFamily="34" charset="0"/>
              </a:rPr>
              <a:t>-V </a:t>
            </a:r>
          </a:p>
          <a:p>
            <a:pPr lvl="1"/>
            <a:r>
              <a:rPr lang="es-ES" sz="1200" dirty="0" smtClean="0">
                <a:solidFill>
                  <a:srgbClr val="FFFFCC"/>
                </a:solidFill>
                <a:latin typeface="Arial" pitchFamily="34" charset="0"/>
                <a:cs typeface="Arial" pitchFamily="34" charset="0"/>
              </a:rPr>
              <a:t>Tengo que </a:t>
            </a:r>
            <a:r>
              <a:rPr lang="es-ES" sz="1200" dirty="0" err="1" smtClean="0">
                <a:solidFill>
                  <a:srgbClr val="FFFFCC"/>
                </a:solidFill>
                <a:latin typeface="Arial" pitchFamily="34" charset="0"/>
                <a:cs typeface="Arial" pitchFamily="34" charset="0"/>
              </a:rPr>
              <a:t>virtualizar</a:t>
            </a:r>
            <a:r>
              <a:rPr lang="es-ES" sz="1200" dirty="0" smtClean="0">
                <a:solidFill>
                  <a:srgbClr val="FFFFCC"/>
                </a:solidFill>
                <a:latin typeface="Arial" pitchFamily="34" charset="0"/>
                <a:cs typeface="Arial" pitchFamily="34" charset="0"/>
              </a:rPr>
              <a:t> y no se por donde empezar. Microsoft </a:t>
            </a:r>
            <a:r>
              <a:rPr lang="es-ES" sz="1200" dirty="0" err="1" smtClean="0">
                <a:solidFill>
                  <a:srgbClr val="FFFFCC"/>
                </a:solidFill>
                <a:latin typeface="Arial" pitchFamily="34" charset="0"/>
                <a:cs typeface="Arial" pitchFamily="34" charset="0"/>
              </a:rPr>
              <a:t>Assestment</a:t>
            </a:r>
            <a:r>
              <a:rPr lang="es-ES" sz="1200" dirty="0" smtClean="0">
                <a:solidFill>
                  <a:srgbClr val="FFFFCC"/>
                </a:solidFill>
                <a:latin typeface="Arial" pitchFamily="34" charset="0"/>
                <a:cs typeface="Arial" pitchFamily="34" charset="0"/>
              </a:rPr>
              <a:t> and </a:t>
            </a:r>
            <a:r>
              <a:rPr lang="es-ES" sz="1200" dirty="0" err="1" smtClean="0">
                <a:solidFill>
                  <a:srgbClr val="FFFFCC"/>
                </a:solidFill>
                <a:latin typeface="Arial" pitchFamily="34" charset="0"/>
                <a:cs typeface="Arial" pitchFamily="34" charset="0"/>
              </a:rPr>
              <a:t>Planning</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Solution</a:t>
            </a:r>
            <a:r>
              <a:rPr lang="es-ES" sz="1200" dirty="0" smtClean="0">
                <a:solidFill>
                  <a:srgbClr val="FFFFCC"/>
                </a:solidFill>
                <a:latin typeface="Arial" pitchFamily="34" charset="0"/>
                <a:cs typeface="Arial" pitchFamily="34" charset="0"/>
              </a:rPr>
              <a:t> </a:t>
            </a:r>
          </a:p>
          <a:p>
            <a:pPr lvl="1"/>
            <a:r>
              <a:rPr lang="es-ES" sz="1200" dirty="0" smtClean="0">
                <a:solidFill>
                  <a:srgbClr val="FFFFCC"/>
                </a:solidFill>
                <a:latin typeface="Arial" pitchFamily="34" charset="0"/>
                <a:cs typeface="Arial" pitchFamily="34" charset="0"/>
              </a:rPr>
              <a:t>Almacenamiento en entornos virtuales </a:t>
            </a:r>
          </a:p>
          <a:p>
            <a:pPr lvl="1"/>
            <a:r>
              <a:rPr lang="es-ES" sz="1200" dirty="0" err="1" smtClean="0">
                <a:solidFill>
                  <a:srgbClr val="FFFFCC"/>
                </a:solidFill>
                <a:latin typeface="Arial" pitchFamily="34" charset="0"/>
                <a:cs typeface="Arial" pitchFamily="34" charset="0"/>
              </a:rPr>
              <a:t>Networking</a:t>
            </a:r>
            <a:r>
              <a:rPr lang="es-ES" sz="1200" dirty="0" smtClean="0">
                <a:solidFill>
                  <a:srgbClr val="FFFFCC"/>
                </a:solidFill>
                <a:latin typeface="Arial" pitchFamily="34" charset="0"/>
                <a:cs typeface="Arial" pitchFamily="34" charset="0"/>
              </a:rPr>
              <a:t> en </a:t>
            </a:r>
            <a:r>
              <a:rPr lang="es-ES" sz="1200" dirty="0" err="1" smtClean="0">
                <a:solidFill>
                  <a:srgbClr val="FFFFCC"/>
                </a:solidFill>
                <a:latin typeface="Arial" pitchFamily="34" charset="0"/>
                <a:cs typeface="Arial" pitchFamily="34" charset="0"/>
              </a:rPr>
              <a:t>Hyper</a:t>
            </a:r>
            <a:r>
              <a:rPr lang="es-ES" sz="1200" dirty="0" smtClean="0">
                <a:solidFill>
                  <a:srgbClr val="FFFFCC"/>
                </a:solidFill>
                <a:latin typeface="Arial" pitchFamily="34" charset="0"/>
                <a:cs typeface="Arial" pitchFamily="34" charset="0"/>
              </a:rPr>
              <a:t>-V </a:t>
            </a:r>
          </a:p>
          <a:p>
            <a:pPr lvl="1"/>
            <a:r>
              <a:rPr lang="es-ES" sz="1200" dirty="0" smtClean="0">
                <a:solidFill>
                  <a:srgbClr val="FFFFCC"/>
                </a:solidFill>
                <a:latin typeface="Arial" pitchFamily="34" charset="0"/>
                <a:cs typeface="Arial" pitchFamily="34" charset="0"/>
              </a:rPr>
              <a:t>Seguridad en entornos de virtualización </a:t>
            </a:r>
          </a:p>
          <a:p>
            <a:pPr lvl="1"/>
            <a:r>
              <a:rPr lang="es-ES" sz="1200" dirty="0" smtClean="0">
                <a:solidFill>
                  <a:srgbClr val="FFFFCC"/>
                </a:solidFill>
                <a:latin typeface="Arial" pitchFamily="34" charset="0"/>
                <a:cs typeface="Arial" pitchFamily="34" charset="0"/>
              </a:rPr>
              <a:t>Mejores prácticas para la optimización de rendimiento en entornos </a:t>
            </a:r>
            <a:r>
              <a:rPr lang="es-ES" sz="1200" dirty="0" err="1" smtClean="0">
                <a:solidFill>
                  <a:srgbClr val="FFFFCC"/>
                </a:solidFill>
                <a:latin typeface="Arial" pitchFamily="34" charset="0"/>
                <a:cs typeface="Arial" pitchFamily="34" charset="0"/>
              </a:rPr>
              <a:t>virtualizados</a:t>
            </a:r>
            <a:r>
              <a:rPr lang="es-ES" sz="1200" dirty="0" smtClean="0">
                <a:solidFill>
                  <a:srgbClr val="FFFFCC"/>
                </a:solidFill>
                <a:latin typeface="Arial" pitchFamily="34" charset="0"/>
                <a:cs typeface="Arial" pitchFamily="34" charset="0"/>
              </a:rPr>
              <a:t> con </a:t>
            </a:r>
            <a:r>
              <a:rPr lang="es-ES" sz="1200" dirty="0" err="1" smtClean="0">
                <a:solidFill>
                  <a:srgbClr val="FFFFCC"/>
                </a:solidFill>
                <a:latin typeface="Arial" pitchFamily="34" charset="0"/>
                <a:cs typeface="Arial" pitchFamily="34" charset="0"/>
              </a:rPr>
              <a:t>Hyper</a:t>
            </a:r>
            <a:r>
              <a:rPr lang="es-ES" sz="1200" dirty="0" smtClean="0">
                <a:solidFill>
                  <a:srgbClr val="FFFFCC"/>
                </a:solidFill>
                <a:latin typeface="Arial" pitchFamily="34" charset="0"/>
                <a:cs typeface="Arial" pitchFamily="34" charset="0"/>
              </a:rPr>
              <a:t>-V </a:t>
            </a:r>
          </a:p>
          <a:p>
            <a:pPr lvl="1"/>
            <a:r>
              <a:rPr lang="es-ES" sz="1200" dirty="0" smtClean="0">
                <a:solidFill>
                  <a:srgbClr val="FFFFCC"/>
                </a:solidFill>
                <a:latin typeface="Arial" pitchFamily="34" charset="0"/>
                <a:cs typeface="Arial" pitchFamily="34" charset="0"/>
              </a:rPr>
              <a:t>Características avanzadas de </a:t>
            </a:r>
            <a:r>
              <a:rPr lang="es-ES" sz="1200" dirty="0" err="1" smtClean="0">
                <a:solidFill>
                  <a:srgbClr val="FFFFCC"/>
                </a:solidFill>
                <a:latin typeface="Arial" pitchFamily="34" charset="0"/>
                <a:cs typeface="Arial" pitchFamily="34" charset="0"/>
              </a:rPr>
              <a:t>System</a:t>
            </a:r>
            <a:r>
              <a:rPr lang="es-ES" sz="1200" dirty="0" smtClean="0">
                <a:solidFill>
                  <a:srgbClr val="FFFFCC"/>
                </a:solidFill>
                <a:latin typeface="Arial" pitchFamily="34" charset="0"/>
                <a:cs typeface="Arial" pitchFamily="34" charset="0"/>
              </a:rPr>
              <a:t> Center Virtual Machine Manager 2008 </a:t>
            </a:r>
          </a:p>
          <a:p>
            <a:pPr lvl="1"/>
            <a:r>
              <a:rPr lang="es-ES" sz="1200" dirty="0" smtClean="0">
                <a:solidFill>
                  <a:srgbClr val="FFFFCC"/>
                </a:solidFill>
                <a:latin typeface="Arial" pitchFamily="34" charset="0"/>
                <a:cs typeface="Arial" pitchFamily="34" charset="0"/>
              </a:rPr>
              <a:t>Mejores prácticas en la Planificación y Despliegue de </a:t>
            </a:r>
            <a:r>
              <a:rPr lang="es-ES" sz="1200" dirty="0" err="1" smtClean="0">
                <a:solidFill>
                  <a:srgbClr val="FFFFCC"/>
                </a:solidFill>
                <a:latin typeface="Arial" pitchFamily="34" charset="0"/>
                <a:cs typeface="Arial" pitchFamily="34" charset="0"/>
              </a:rPr>
              <a:t>Hyper</a:t>
            </a:r>
            <a:r>
              <a:rPr lang="es-ES" sz="1200" dirty="0" smtClean="0">
                <a:solidFill>
                  <a:srgbClr val="FFFFCC"/>
                </a:solidFill>
                <a:latin typeface="Arial" pitchFamily="34" charset="0"/>
                <a:cs typeface="Arial" pitchFamily="34" charset="0"/>
              </a:rPr>
              <a:t>-V y </a:t>
            </a:r>
            <a:r>
              <a:rPr lang="es-ES" sz="1200" dirty="0" err="1" smtClean="0">
                <a:solidFill>
                  <a:srgbClr val="FFFFCC"/>
                </a:solidFill>
                <a:latin typeface="Arial" pitchFamily="34" charset="0"/>
                <a:cs typeface="Arial" pitchFamily="34" charset="0"/>
              </a:rPr>
              <a:t>System</a:t>
            </a:r>
            <a:r>
              <a:rPr lang="es-ES" sz="1200" dirty="0" smtClean="0">
                <a:solidFill>
                  <a:srgbClr val="FFFFCC"/>
                </a:solidFill>
                <a:latin typeface="Arial" pitchFamily="34" charset="0"/>
                <a:cs typeface="Arial" pitchFamily="34" charset="0"/>
              </a:rPr>
              <a:t> Center Virtual Machine Manager 2008 </a:t>
            </a:r>
          </a:p>
          <a:p>
            <a:pPr lvl="1"/>
            <a:r>
              <a:rPr lang="es-ES" sz="1200" dirty="0" smtClean="0">
                <a:solidFill>
                  <a:srgbClr val="FFFFCC"/>
                </a:solidFill>
                <a:latin typeface="Arial" pitchFamily="34" charset="0"/>
                <a:cs typeface="Arial" pitchFamily="34" charset="0"/>
              </a:rPr>
              <a:t>Preparación de aplicaciones para su uso con Microsoft </a:t>
            </a:r>
            <a:r>
              <a:rPr lang="es-ES" sz="1200" dirty="0" err="1" smtClean="0">
                <a:solidFill>
                  <a:srgbClr val="FFFFCC"/>
                </a:solidFill>
                <a:latin typeface="Arial" pitchFamily="34" charset="0"/>
                <a:cs typeface="Arial" pitchFamily="34" charset="0"/>
              </a:rPr>
              <a:t>Application</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Virtualization</a:t>
            </a:r>
            <a:r>
              <a:rPr lang="es-ES" sz="1200" dirty="0" smtClean="0">
                <a:solidFill>
                  <a:srgbClr val="FFFFCC"/>
                </a:solidFill>
                <a:latin typeface="Arial" pitchFamily="34" charset="0"/>
                <a:cs typeface="Arial" pitchFamily="34" charset="0"/>
              </a:rPr>
              <a:t> </a:t>
            </a:r>
          </a:p>
          <a:p>
            <a:r>
              <a:rPr lang="es-ES" sz="1800" dirty="0" smtClean="0">
                <a:solidFill>
                  <a:srgbClr val="FFFFCC"/>
                </a:solidFill>
                <a:latin typeface="Arial" pitchFamily="34" charset="0"/>
                <a:cs typeface="Arial" pitchFamily="34" charset="0"/>
              </a:rPr>
              <a:t>Disponibilidad</a:t>
            </a:r>
          </a:p>
          <a:p>
            <a:pPr lvl="1"/>
            <a:r>
              <a:rPr lang="es-ES" sz="1200" dirty="0" smtClean="0">
                <a:solidFill>
                  <a:srgbClr val="FFFFCC"/>
                </a:solidFill>
                <a:latin typeface="Arial" pitchFamily="34" charset="0"/>
                <a:cs typeface="Arial" pitchFamily="34" charset="0"/>
              </a:rPr>
              <a:t>En directo: </a:t>
            </a:r>
            <a:r>
              <a:rPr lang="es-ES" sz="1200" dirty="0" smtClean="0">
                <a:solidFill>
                  <a:srgbClr val="FFFFCC"/>
                </a:solidFill>
                <a:latin typeface="Arial" pitchFamily="34" charset="0"/>
                <a:cs typeface="Arial" pitchFamily="34" charset="0"/>
                <a:hlinkClick r:id="rId2"/>
              </a:rPr>
              <a:t>http://www.microsoft.com/spain/technet/jornadas/webcasts/seriev.aspx</a:t>
            </a:r>
            <a:r>
              <a:rPr lang="es-ES" sz="1200" dirty="0" smtClean="0">
                <a:solidFill>
                  <a:srgbClr val="FFFFCC"/>
                </a:solidFill>
                <a:latin typeface="Arial" pitchFamily="34" charset="0"/>
                <a:cs typeface="Arial" pitchFamily="34" charset="0"/>
              </a:rPr>
              <a:t>   </a:t>
            </a:r>
          </a:p>
          <a:p>
            <a:pPr lvl="1"/>
            <a:r>
              <a:rPr lang="es-ES" sz="1200" dirty="0" smtClean="0">
                <a:solidFill>
                  <a:srgbClr val="FFFFCC"/>
                </a:solidFill>
                <a:latin typeface="Arial" pitchFamily="34" charset="0"/>
                <a:cs typeface="Arial" pitchFamily="34" charset="0"/>
              </a:rPr>
              <a:t>Grabado: </a:t>
            </a:r>
            <a:r>
              <a:rPr lang="es-ES" sz="1200" dirty="0" smtClean="0">
                <a:solidFill>
                  <a:srgbClr val="FFFFCC"/>
                </a:solidFill>
                <a:latin typeface="Arial" pitchFamily="34" charset="0"/>
                <a:cs typeface="Arial" pitchFamily="34" charset="0"/>
                <a:hlinkClick r:id="rId3"/>
              </a:rPr>
              <a:t>http://www.microsoft.com/spain/technet/jornadas/webcasts/webcasts_ant.aspxs</a:t>
            </a:r>
            <a:r>
              <a:rPr lang="es-ES" sz="1200" dirty="0" smtClean="0">
                <a:solidFill>
                  <a:srgbClr val="FFFFCC"/>
                </a:solidFill>
                <a:latin typeface="Arial" pitchFamily="34" charset="0"/>
                <a:cs typeface="Arial" pitchFamily="34" charset="0"/>
              </a:rPr>
              <a:t> </a:t>
            </a:r>
            <a:endParaRPr lang="es-ES" sz="1200" dirty="0">
              <a:solidFill>
                <a:srgbClr val="FFFFCC"/>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95288" y="52388"/>
            <a:ext cx="8229600" cy="855662"/>
          </a:xfrm>
        </p:spPr>
        <p:txBody>
          <a:bodyPr/>
          <a:lstStyle/>
          <a:p>
            <a:r>
              <a:rPr lang="es-ES" dirty="0"/>
              <a:t>Más acciones desde TechNet</a:t>
            </a:r>
          </a:p>
        </p:txBody>
      </p:sp>
      <p:sp>
        <p:nvSpPr>
          <p:cNvPr id="25603" name="Rectangle 3"/>
          <p:cNvSpPr>
            <a:spLocks noGrp="1" noChangeArrowheads="1"/>
          </p:cNvSpPr>
          <p:nvPr>
            <p:ph type="body" idx="1"/>
          </p:nvPr>
        </p:nvSpPr>
        <p:spPr>
          <a:xfrm>
            <a:off x="374650" y="1125538"/>
            <a:ext cx="8388350" cy="5111750"/>
          </a:xfrm>
          <a:noFill/>
        </p:spPr>
        <p:txBody>
          <a:bodyPr/>
          <a:lstStyle/>
          <a:p>
            <a:pPr>
              <a:lnSpc>
                <a:spcPct val="130000"/>
              </a:lnSpc>
              <a:spcBef>
                <a:spcPct val="50000"/>
              </a:spcBef>
            </a:pPr>
            <a:r>
              <a:rPr lang="es-ES" sz="1600" b="1" dirty="0">
                <a:solidFill>
                  <a:srgbClr val="FFFFCC"/>
                </a:solidFill>
                <a:latin typeface="Arial" charset="0"/>
              </a:rPr>
              <a:t>Para ver los </a:t>
            </a:r>
            <a:r>
              <a:rPr lang="es-ES" sz="1600" b="1" dirty="0" err="1">
                <a:solidFill>
                  <a:srgbClr val="FFFFCC"/>
                </a:solidFill>
                <a:latin typeface="Arial" charset="0"/>
              </a:rPr>
              <a:t>webcast</a:t>
            </a:r>
            <a:r>
              <a:rPr lang="es-ES" sz="1600" b="1" dirty="0">
                <a:solidFill>
                  <a:srgbClr val="FFFFCC"/>
                </a:solidFill>
                <a:latin typeface="Arial" charset="0"/>
              </a:rPr>
              <a:t> grabados sobre éste tema y otros temas, diríjase a:</a:t>
            </a:r>
          </a:p>
          <a:p>
            <a:pPr lvl="1">
              <a:lnSpc>
                <a:spcPct val="130000"/>
              </a:lnSpc>
              <a:spcBef>
                <a:spcPct val="50000"/>
              </a:spcBef>
            </a:pPr>
            <a:r>
              <a:rPr lang="es-ES" sz="1600" dirty="0">
                <a:solidFill>
                  <a:srgbClr val="FFFFCC"/>
                </a:solidFill>
                <a:latin typeface="Arial" charset="0"/>
                <a:hlinkClick r:id="rId2"/>
              </a:rPr>
              <a:t>http://www.microsoft.es/technet/jornadas/webcasts/webcasts_ant.asp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información y registro de Futuros </a:t>
            </a:r>
            <a:r>
              <a:rPr lang="es-ES" sz="1600" b="1" dirty="0" err="1">
                <a:solidFill>
                  <a:srgbClr val="FFFFCC"/>
                </a:solidFill>
                <a:latin typeface="Arial" charset="0"/>
              </a:rPr>
              <a:t>Webcast</a:t>
            </a:r>
            <a:r>
              <a:rPr lang="es-ES" sz="1600" b="1" dirty="0">
                <a:solidFill>
                  <a:srgbClr val="FFFFCC"/>
                </a:solidFill>
                <a:latin typeface="Arial" charset="0"/>
              </a:rPr>
              <a:t> de éste y otros temas diríjase a:</a:t>
            </a:r>
          </a:p>
          <a:p>
            <a:pPr lvl="1">
              <a:lnSpc>
                <a:spcPct val="130000"/>
              </a:lnSpc>
              <a:spcBef>
                <a:spcPct val="50000"/>
              </a:spcBef>
            </a:pPr>
            <a:r>
              <a:rPr lang="es-ES" sz="1600" dirty="0">
                <a:solidFill>
                  <a:srgbClr val="FFFFCC"/>
                </a:solidFill>
                <a:latin typeface="Arial" charset="0"/>
                <a:hlinkClick r:id="rId3"/>
              </a:rPr>
              <a:t>http://www.microsoft.es/technet/jornadas/webcasts/default.asp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mantenerse informado sobre todos los Eventos, Seminarios y </a:t>
            </a:r>
            <a:r>
              <a:rPr lang="es-ES" sz="1600" b="1" dirty="0" err="1">
                <a:solidFill>
                  <a:srgbClr val="FFFFCC"/>
                </a:solidFill>
                <a:latin typeface="Arial" charset="0"/>
              </a:rPr>
              <a:t>webcast</a:t>
            </a:r>
            <a:r>
              <a:rPr lang="es-ES" sz="1600" b="1" dirty="0">
                <a:solidFill>
                  <a:srgbClr val="FFFFCC"/>
                </a:solidFill>
                <a:latin typeface="Arial" charset="0"/>
              </a:rPr>
              <a:t> suscríbase a nuestro boletín TechNet Flash en ésta dirección:</a:t>
            </a:r>
          </a:p>
          <a:p>
            <a:pPr lvl="1">
              <a:lnSpc>
                <a:spcPct val="130000"/>
              </a:lnSpc>
              <a:spcBef>
                <a:spcPct val="50000"/>
              </a:spcBef>
            </a:pPr>
            <a:r>
              <a:rPr lang="es-ES" sz="1600" dirty="0">
                <a:solidFill>
                  <a:srgbClr val="FFFFCC"/>
                </a:solidFill>
                <a:latin typeface="Arial" charset="0"/>
                <a:hlinkClick r:id="rId4"/>
              </a:rPr>
              <a:t>http://www.microsoft.es/technet/boletines/default.mspx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Descubra los mejores vídeos para TI gratis y a un solo clic:</a:t>
            </a:r>
            <a:r>
              <a:rPr lang="es-ES" sz="1600" dirty="0">
                <a:solidFill>
                  <a:srgbClr val="FFFFCC"/>
                </a:solidFill>
                <a:latin typeface="Arial" charset="0"/>
              </a:rPr>
              <a:t> </a:t>
            </a:r>
          </a:p>
          <a:p>
            <a:pPr lvl="1">
              <a:lnSpc>
                <a:spcPct val="130000"/>
              </a:lnSpc>
              <a:spcBef>
                <a:spcPct val="50000"/>
              </a:spcBef>
            </a:pPr>
            <a:r>
              <a:rPr lang="es-ES" sz="1600" dirty="0">
                <a:solidFill>
                  <a:srgbClr val="FFFFCC"/>
                </a:solidFill>
                <a:latin typeface="Arial" charset="0"/>
                <a:hlinkClick r:id="rId5"/>
              </a:rPr>
              <a:t>http://www.microsoft.es/technet/itsshowtime/default.aspx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acceder a toda la información, betas, actualizaciones, recursos, puede suscribirse a Nuestra Suscripción TechNet en:</a:t>
            </a:r>
          </a:p>
          <a:p>
            <a:pPr lvl="1">
              <a:lnSpc>
                <a:spcPct val="130000"/>
              </a:lnSpc>
              <a:spcBef>
                <a:spcPct val="50000"/>
              </a:spcBef>
            </a:pPr>
            <a:r>
              <a:rPr lang="es-ES" sz="1600" dirty="0">
                <a:solidFill>
                  <a:srgbClr val="FFFFCC"/>
                </a:solidFill>
                <a:latin typeface="Arial" charset="0"/>
                <a:hlinkClick r:id="rId6"/>
              </a:rPr>
              <a:t>http://www.microsoft.es/technet/recursos/cd/default.mspx</a:t>
            </a:r>
            <a:endParaRPr lang="es-ES" sz="1600" dirty="0">
              <a:solidFill>
                <a:srgbClr val="FFFFCC"/>
              </a:solidFill>
              <a:latin typeface="Arial" charset="0"/>
            </a:endParaRPr>
          </a:p>
        </p:txBody>
      </p:sp>
      <p:pic>
        <p:nvPicPr>
          <p:cNvPr id="7" name="Picture 6" descr="TechNet_rgb.png"/>
          <p:cNvPicPr>
            <a:picLocks noChangeAspect="1"/>
          </p:cNvPicPr>
          <p:nvPr/>
        </p:nvPicPr>
        <p:blipFill>
          <a:blip r:embed="rId7"/>
          <a:stretch>
            <a:fillRect/>
          </a:stretch>
        </p:blipFill>
        <p:spPr>
          <a:xfrm>
            <a:off x="5353746" y="6086478"/>
            <a:ext cx="3790254" cy="771522"/>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10" name="Picture 23" descr="Circular-Field"/>
          <p:cNvPicPr>
            <a:picLocks noChangeAspect="1" noChangeArrowheads="1"/>
          </p:cNvPicPr>
          <p:nvPr/>
        </p:nvPicPr>
        <p:blipFill>
          <a:blip r:embed="rId3"/>
          <a:srcRect/>
          <a:stretch>
            <a:fillRect/>
          </a:stretch>
        </p:blipFill>
        <p:spPr bwMode="auto">
          <a:xfrm>
            <a:off x="581025" y="2125663"/>
            <a:ext cx="7572375" cy="4656137"/>
          </a:xfrm>
          <a:prstGeom prst="rect">
            <a:avLst/>
          </a:prstGeom>
          <a:noFill/>
          <a:ln w="9525">
            <a:noFill/>
            <a:miter lim="800000"/>
            <a:headEnd/>
            <a:tailEnd/>
          </a:ln>
        </p:spPr>
      </p:pic>
      <p:pic>
        <p:nvPicPr>
          <p:cNvPr id="2054"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590800" y="2590800"/>
            <a:ext cx="3962400" cy="3771900"/>
          </a:xfrm>
          <a:prstGeom prst="rect">
            <a:avLst/>
          </a:prstGeom>
          <a:noFill/>
        </p:spPr>
      </p:pic>
      <p:grpSp>
        <p:nvGrpSpPr>
          <p:cNvPr id="2" name="Group 67"/>
          <p:cNvGrpSpPr/>
          <p:nvPr/>
        </p:nvGrpSpPr>
        <p:grpSpPr>
          <a:xfrm>
            <a:off x="3686175" y="3752150"/>
            <a:ext cx="2262188" cy="880175"/>
            <a:chOff x="3686175" y="3752150"/>
            <a:chExt cx="2262188" cy="880175"/>
          </a:xfrm>
        </p:grpSpPr>
        <p:pic>
          <p:nvPicPr>
            <p:cNvPr id="124938" name="Picture 10" descr="Logo-Systems-Center"/>
            <p:cNvPicPr>
              <a:picLocks noChangeAspect="1" noChangeArrowheads="1"/>
            </p:cNvPicPr>
            <p:nvPr/>
          </p:nvPicPr>
          <p:blipFill>
            <a:blip r:embed="rId5" cstate="email"/>
            <a:srcRect/>
            <a:stretch>
              <a:fillRect/>
            </a:stretch>
          </p:blipFill>
          <p:spPr bwMode="auto">
            <a:xfrm>
              <a:off x="3810000" y="4054475"/>
              <a:ext cx="2138363" cy="577850"/>
            </a:xfrm>
            <a:prstGeom prst="rect">
              <a:avLst/>
            </a:prstGeom>
            <a:noFill/>
            <a:ln w="9525">
              <a:noFill/>
              <a:miter lim="800000"/>
              <a:headEnd/>
              <a:tailEnd/>
            </a:ln>
          </p:spPr>
        </p:pic>
        <p:sp>
          <p:nvSpPr>
            <p:cNvPr id="24" name="Rectangle 19"/>
            <p:cNvSpPr>
              <a:spLocks noChangeArrowheads="1"/>
            </p:cNvSpPr>
            <p:nvPr/>
          </p:nvSpPr>
          <p:spPr bwMode="auto">
            <a:xfrm>
              <a:off x="3686175" y="3752150"/>
              <a:ext cx="1622425" cy="313932"/>
            </a:xfrm>
            <a:prstGeom prst="rect">
              <a:avLst/>
            </a:prstGeom>
            <a:noFill/>
            <a:ln w="9525">
              <a:noFill/>
              <a:miter lim="800000"/>
              <a:headEnd/>
              <a:tailEnd/>
            </a:ln>
          </p:spPr>
          <p:txBody>
            <a:bodyPr>
              <a:spAutoFit/>
            </a:bodyPr>
            <a:lstStyle/>
            <a:p>
              <a:pPr algn="ctr" eaLnBrk="0" hangingPunct="0">
                <a:lnSpc>
                  <a:spcPct val="90000"/>
                </a:lnSpc>
                <a:defRPr/>
              </a:pPr>
              <a:r>
                <a:rPr lang="en-US" sz="1600" b="1" dirty="0" smtClean="0">
                  <a:solidFill>
                    <a:srgbClr val="FEB454"/>
                  </a:solidFill>
                  <a:latin typeface="Arial" pitchFamily="34" charset="0"/>
                  <a:cs typeface="Arial" pitchFamily="34" charset="0"/>
                </a:rPr>
                <a:t>Management</a:t>
              </a:r>
              <a:endParaRPr lang="en-US" sz="1600" b="1" dirty="0">
                <a:solidFill>
                  <a:srgbClr val="FEB454"/>
                </a:solidFill>
                <a:latin typeface="Arial" pitchFamily="34" charset="0"/>
                <a:cs typeface="Arial" pitchFamily="34" charset="0"/>
              </a:endParaRPr>
            </a:p>
          </p:txBody>
        </p:sp>
      </p:grpSp>
      <p:sp>
        <p:nvSpPr>
          <p:cNvPr id="25" name="Title 24"/>
          <p:cNvSpPr>
            <a:spLocks noGrp="1"/>
          </p:cNvSpPr>
          <p:nvPr>
            <p:ph type="title"/>
          </p:nvPr>
        </p:nvSpPr>
        <p:spPr>
          <a:xfrm>
            <a:off x="387054" y="228600"/>
            <a:ext cx="8375946" cy="1163395"/>
          </a:xfrm>
        </p:spPr>
        <p:txBody>
          <a:bodyPr/>
          <a:lstStyle/>
          <a:p>
            <a:r>
              <a:rPr lang="en-US" dirty="0" smtClean="0">
                <a:latin typeface="+mn-lt"/>
              </a:rPr>
              <a:t>La Virtualización en Microsoft</a:t>
            </a:r>
            <a:br>
              <a:rPr lang="en-US" dirty="0" smtClean="0">
                <a:latin typeface="+mn-lt"/>
              </a:rPr>
            </a:br>
            <a:r>
              <a:rPr sz="3600" smtClean="0">
                <a:solidFill>
                  <a:schemeClr val="tx2"/>
                </a:solidFill>
                <a:latin typeface="+mn-lt"/>
              </a:rPr>
              <a:t>Del datacenter al escritorio</a:t>
            </a:r>
            <a:endParaRPr sz="3600" dirty="0">
              <a:solidFill>
                <a:schemeClr val="tx2"/>
              </a:solidFill>
              <a:latin typeface="+mn-lt"/>
            </a:endParaRPr>
          </a:p>
        </p:txBody>
      </p:sp>
      <p:grpSp>
        <p:nvGrpSpPr>
          <p:cNvPr id="3" name="Group 69"/>
          <p:cNvGrpSpPr/>
          <p:nvPr/>
        </p:nvGrpSpPr>
        <p:grpSpPr>
          <a:xfrm>
            <a:off x="3429000" y="4648200"/>
            <a:ext cx="685800" cy="838200"/>
            <a:chOff x="3429000" y="4648200"/>
            <a:chExt cx="685800" cy="838200"/>
          </a:xfrm>
        </p:grpSpPr>
        <p:sp>
          <p:nvSpPr>
            <p:cNvPr id="47" name="Oval 46"/>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8" name="Oval 47"/>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9" name="Oval 48"/>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0" name="Oval 49"/>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4" name="Group 61"/>
          <p:cNvGrpSpPr/>
          <p:nvPr/>
        </p:nvGrpSpPr>
        <p:grpSpPr>
          <a:xfrm>
            <a:off x="5181600" y="5105400"/>
            <a:ext cx="3704775" cy="1752600"/>
            <a:chOff x="5181600" y="5105400"/>
            <a:chExt cx="3704775" cy="1752600"/>
          </a:xfrm>
        </p:grpSpPr>
        <p:pic>
          <p:nvPicPr>
            <p:cNvPr id="124933" name="Picture 5" descr="Desktop-SoftGrid"/>
            <p:cNvPicPr>
              <a:picLocks noChangeAspect="1" noChangeArrowheads="1"/>
            </p:cNvPicPr>
            <p:nvPr/>
          </p:nvPicPr>
          <p:blipFill>
            <a:blip r:embed="rId6" cstate="email"/>
            <a:srcRect/>
            <a:stretch>
              <a:fillRect/>
            </a:stretch>
          </p:blipFill>
          <p:spPr bwMode="auto">
            <a:xfrm>
              <a:off x="5181600" y="5135562"/>
              <a:ext cx="1590675" cy="1722438"/>
            </a:xfrm>
            <a:prstGeom prst="rect">
              <a:avLst/>
            </a:prstGeom>
            <a:noFill/>
            <a:ln w="9525">
              <a:noFill/>
              <a:miter lim="800000"/>
              <a:headEnd/>
              <a:tailEnd/>
            </a:ln>
          </p:spPr>
        </p:pic>
        <p:sp>
          <p:nvSpPr>
            <p:cNvPr id="124948" name="Rectangle 20"/>
            <p:cNvSpPr>
              <a:spLocks noChangeArrowheads="1"/>
            </p:cNvSpPr>
            <p:nvPr/>
          </p:nvSpPr>
          <p:spPr bwMode="auto">
            <a:xfrm>
              <a:off x="6533644" y="5105400"/>
              <a:ext cx="1749425" cy="480131"/>
            </a:xfrm>
            <a:prstGeom prst="rect">
              <a:avLst/>
            </a:prstGeom>
            <a:noFill/>
            <a:ln w="9525">
              <a:noFill/>
              <a:miter lim="800000"/>
              <a:headEnd/>
              <a:tailEnd/>
            </a:ln>
          </p:spPr>
          <p:txBody>
            <a:bodyPr>
              <a:spAutoFit/>
            </a:bodyPr>
            <a:lstStyle/>
            <a:p>
              <a:pPr eaLnBrk="0" hangingPunct="0">
                <a:lnSpc>
                  <a:spcPct val="90000"/>
                </a:lnSpc>
              </a:pPr>
              <a:r>
                <a:rPr lang="en-US" sz="1400" b="1" dirty="0" smtClean="0">
                  <a:solidFill>
                    <a:srgbClr val="FEB454"/>
                  </a:solidFill>
                  <a:latin typeface="Arial" pitchFamily="34" charset="0"/>
                  <a:cs typeface="Arial" pitchFamily="34" charset="0"/>
                </a:rPr>
                <a:t>Virtualización de </a:t>
              </a:r>
              <a:r>
                <a:rPr lang="en-US" sz="1400" b="1" dirty="0" err="1" smtClean="0">
                  <a:solidFill>
                    <a:srgbClr val="FEB454"/>
                  </a:solidFill>
                  <a:latin typeface="Arial" pitchFamily="34" charset="0"/>
                  <a:cs typeface="Arial" pitchFamily="34" charset="0"/>
                </a:rPr>
                <a:t>Aplicaciones</a:t>
              </a:r>
              <a:endParaRPr lang="en-US" sz="1400" b="1" dirty="0">
                <a:solidFill>
                  <a:srgbClr val="FEB454"/>
                </a:solidFill>
                <a:latin typeface="Arial" pitchFamily="34" charset="0"/>
                <a:cs typeface="Arial" pitchFamily="34" charset="0"/>
              </a:endParaRPr>
            </a:p>
          </p:txBody>
        </p:sp>
        <p:pic>
          <p:nvPicPr>
            <p:cNvPr id="6222" name="Picture 78" descr="SGAV-White"/>
            <p:cNvPicPr>
              <a:picLocks noChangeAspect="1" noChangeArrowheads="1"/>
            </p:cNvPicPr>
            <p:nvPr/>
          </p:nvPicPr>
          <p:blipFill>
            <a:blip r:embed="rId7"/>
            <a:stretch>
              <a:fillRect/>
            </a:stretch>
          </p:blipFill>
          <p:spPr bwMode="auto">
            <a:xfrm>
              <a:off x="6632574" y="5809264"/>
              <a:ext cx="2253801" cy="286735"/>
            </a:xfrm>
            <a:prstGeom prst="rect">
              <a:avLst/>
            </a:prstGeom>
            <a:noFill/>
          </p:spPr>
        </p:pic>
      </p:grpSp>
      <p:grpSp>
        <p:nvGrpSpPr>
          <p:cNvPr id="5" name="Group 74"/>
          <p:cNvGrpSpPr/>
          <p:nvPr/>
        </p:nvGrpSpPr>
        <p:grpSpPr>
          <a:xfrm>
            <a:off x="4869875" y="4953000"/>
            <a:ext cx="409575" cy="457200"/>
            <a:chOff x="4869875" y="4953000"/>
            <a:chExt cx="409575" cy="457200"/>
          </a:xfrm>
        </p:grpSpPr>
        <p:sp>
          <p:nvSpPr>
            <p:cNvPr id="43" name="Cube 42"/>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6" name="Oval 45"/>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6" name="Group 56"/>
          <p:cNvGrpSpPr/>
          <p:nvPr/>
        </p:nvGrpSpPr>
        <p:grpSpPr>
          <a:xfrm>
            <a:off x="71480" y="2567781"/>
            <a:ext cx="3195595" cy="1722438"/>
            <a:chOff x="71480" y="2567781"/>
            <a:chExt cx="3195595" cy="1722438"/>
          </a:xfrm>
        </p:grpSpPr>
        <p:pic>
          <p:nvPicPr>
            <p:cNvPr id="124939" name="Picture 11" descr="Logo-Terminal-Services"/>
            <p:cNvPicPr>
              <a:picLocks noChangeAspect="1" noChangeArrowheads="1"/>
            </p:cNvPicPr>
            <p:nvPr/>
          </p:nvPicPr>
          <p:blipFill>
            <a:blip r:embed="rId8" cstate="print"/>
            <a:stretch>
              <a:fillRect/>
            </a:stretch>
          </p:blipFill>
          <p:spPr bwMode="auto">
            <a:xfrm>
              <a:off x="152400" y="3581400"/>
              <a:ext cx="1852808" cy="381000"/>
            </a:xfrm>
            <a:prstGeom prst="rect">
              <a:avLst/>
            </a:prstGeom>
            <a:noFill/>
            <a:ln w="9525">
              <a:noFill/>
              <a:miter lim="800000"/>
              <a:headEnd/>
              <a:tailEnd/>
            </a:ln>
          </p:spPr>
        </p:pic>
        <p:sp>
          <p:nvSpPr>
            <p:cNvPr id="124950" name="Rectangle 22"/>
            <p:cNvSpPr>
              <a:spLocks noChangeArrowheads="1"/>
            </p:cNvSpPr>
            <p:nvPr/>
          </p:nvSpPr>
          <p:spPr bwMode="auto">
            <a:xfrm>
              <a:off x="71480" y="2754313"/>
              <a:ext cx="1571562" cy="674031"/>
            </a:xfrm>
            <a:prstGeom prst="rect">
              <a:avLst/>
            </a:prstGeom>
            <a:noFill/>
            <a:ln w="9525">
              <a:noFill/>
              <a:miter lim="800000"/>
              <a:headEnd/>
              <a:tailEnd/>
            </a:ln>
          </p:spPr>
          <p:txBody>
            <a:bodyPr wrap="square">
              <a:spAutoFit/>
            </a:bodyPr>
            <a:lstStyle/>
            <a:p>
              <a:pPr eaLnBrk="0" hangingPunct="0">
                <a:lnSpc>
                  <a:spcPct val="90000"/>
                </a:lnSpc>
              </a:pPr>
              <a:r>
                <a:rPr lang="en-US" sz="1400" b="1" dirty="0" smtClean="0">
                  <a:solidFill>
                    <a:srgbClr val="FEB454"/>
                  </a:solidFill>
                  <a:latin typeface="Arial" pitchFamily="34" charset="0"/>
                  <a:cs typeface="Arial" pitchFamily="34" charset="0"/>
                </a:rPr>
                <a:t>Virtualización  de la </a:t>
              </a:r>
              <a:r>
                <a:rPr lang="en-US" sz="1400" b="1" dirty="0" err="1" smtClean="0">
                  <a:solidFill>
                    <a:srgbClr val="FEB454"/>
                  </a:solidFill>
                  <a:latin typeface="Arial" pitchFamily="34" charset="0"/>
                  <a:cs typeface="Arial" pitchFamily="34" charset="0"/>
                </a:rPr>
                <a:t>Presentación</a:t>
              </a:r>
              <a:endParaRPr lang="en-US" sz="1400" b="1" dirty="0">
                <a:solidFill>
                  <a:srgbClr val="FEB454"/>
                </a:solidFill>
                <a:latin typeface="Arial" pitchFamily="34" charset="0"/>
                <a:cs typeface="Arial" pitchFamily="34" charset="0"/>
              </a:endParaRPr>
            </a:p>
          </p:txBody>
        </p:sp>
        <p:pic>
          <p:nvPicPr>
            <p:cNvPr id="124934" name="Picture 6" descr="Desktop-TS-Client"/>
            <p:cNvPicPr>
              <a:picLocks noChangeAspect="1" noChangeArrowheads="1"/>
            </p:cNvPicPr>
            <p:nvPr/>
          </p:nvPicPr>
          <p:blipFill>
            <a:blip r:embed="rId9"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7" name="Group 70"/>
          <p:cNvGrpSpPr/>
          <p:nvPr/>
        </p:nvGrpSpPr>
        <p:grpSpPr>
          <a:xfrm>
            <a:off x="3154875" y="3664525"/>
            <a:ext cx="466725" cy="323850"/>
            <a:chOff x="3154875" y="3664525"/>
            <a:chExt cx="466725" cy="323850"/>
          </a:xfrm>
        </p:grpSpPr>
        <p:sp>
          <p:nvSpPr>
            <p:cNvPr id="51" name="Oval 50"/>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2" name="Oval 51"/>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8" name="Group 73"/>
          <p:cNvGrpSpPr/>
          <p:nvPr/>
        </p:nvGrpSpPr>
        <p:grpSpPr>
          <a:xfrm>
            <a:off x="5181600" y="3778950"/>
            <a:ext cx="1085850" cy="447675"/>
            <a:chOff x="5181600" y="3778950"/>
            <a:chExt cx="1085850" cy="447675"/>
          </a:xfrm>
        </p:grpSpPr>
        <p:sp>
          <p:nvSpPr>
            <p:cNvPr id="41" name="Cube 40"/>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2" name="Cube 41"/>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4" name="Oval 43"/>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45" name="Oval 44"/>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9" name="Group 60"/>
          <p:cNvGrpSpPr/>
          <p:nvPr/>
        </p:nvGrpSpPr>
        <p:grpSpPr>
          <a:xfrm>
            <a:off x="6125303" y="2112963"/>
            <a:ext cx="2983007" cy="2000918"/>
            <a:chOff x="6125303" y="2112963"/>
            <a:chExt cx="2983007" cy="2000918"/>
          </a:xfrm>
        </p:grpSpPr>
        <p:pic>
          <p:nvPicPr>
            <p:cNvPr id="124941" name="Picture 13" descr="Logo-Virtual-Server-2005-R2"/>
            <p:cNvPicPr>
              <a:picLocks noChangeAspect="1" noChangeArrowheads="1"/>
            </p:cNvPicPr>
            <p:nvPr/>
          </p:nvPicPr>
          <p:blipFill>
            <a:blip r:embed="rId10" cstate="email"/>
            <a:srcRect/>
            <a:stretch>
              <a:fillRect/>
            </a:stretch>
          </p:blipFill>
          <p:spPr bwMode="auto">
            <a:xfrm>
              <a:off x="7397175" y="3467946"/>
              <a:ext cx="1663700" cy="322263"/>
            </a:xfrm>
            <a:prstGeom prst="rect">
              <a:avLst/>
            </a:prstGeom>
            <a:noFill/>
            <a:ln w="9525">
              <a:noFill/>
              <a:miter lim="800000"/>
              <a:headEnd/>
              <a:tailEnd/>
            </a:ln>
          </p:spPr>
        </p:pic>
        <p:pic>
          <p:nvPicPr>
            <p:cNvPr id="6164" name="Picture 15" descr="Server-Physical-Single"/>
            <p:cNvPicPr>
              <a:picLocks noChangeAspect="1" noChangeArrowheads="1"/>
            </p:cNvPicPr>
            <p:nvPr/>
          </p:nvPicPr>
          <p:blipFill>
            <a:blip r:embed="rId11" cstate="email"/>
            <a:srcRect/>
            <a:stretch>
              <a:fillRect/>
            </a:stretch>
          </p:blipFill>
          <p:spPr bwMode="auto">
            <a:xfrm>
              <a:off x="6125303" y="3152063"/>
              <a:ext cx="1212850" cy="961818"/>
            </a:xfrm>
            <a:prstGeom prst="rect">
              <a:avLst/>
            </a:prstGeom>
            <a:noFill/>
            <a:ln w="9525">
              <a:noFill/>
              <a:miter lim="800000"/>
              <a:headEnd/>
              <a:tailEnd/>
            </a:ln>
          </p:spPr>
        </p:pic>
        <p:pic>
          <p:nvPicPr>
            <p:cNvPr id="124944" name="Picture 16" descr="Servers-Virtual-Two"/>
            <p:cNvPicPr>
              <a:picLocks noChangeAspect="1" noChangeArrowheads="1"/>
            </p:cNvPicPr>
            <p:nvPr/>
          </p:nvPicPr>
          <p:blipFill>
            <a:blip r:embed="rId12" cstate="email"/>
            <a:srcRect/>
            <a:stretch>
              <a:fillRect/>
            </a:stretch>
          </p:blipFill>
          <p:spPr bwMode="auto">
            <a:xfrm>
              <a:off x="6125303" y="2597767"/>
              <a:ext cx="1212850" cy="1124001"/>
            </a:xfrm>
            <a:prstGeom prst="rect">
              <a:avLst/>
            </a:prstGeom>
            <a:noFill/>
            <a:ln w="9525">
              <a:noFill/>
              <a:miter lim="800000"/>
              <a:headEnd/>
              <a:tailEnd/>
            </a:ln>
          </p:spPr>
        </p:pic>
        <p:sp>
          <p:nvSpPr>
            <p:cNvPr id="124947" name="Rectangle 19"/>
            <p:cNvSpPr>
              <a:spLocks noChangeArrowheads="1"/>
            </p:cNvSpPr>
            <p:nvPr/>
          </p:nvSpPr>
          <p:spPr bwMode="auto">
            <a:xfrm>
              <a:off x="6324600" y="2112963"/>
              <a:ext cx="2689225" cy="286232"/>
            </a:xfrm>
            <a:prstGeom prst="rect">
              <a:avLst/>
            </a:prstGeom>
            <a:noFill/>
            <a:ln w="9525">
              <a:noFill/>
              <a:miter lim="800000"/>
              <a:headEnd/>
              <a:tailEnd/>
            </a:ln>
          </p:spPr>
          <p:txBody>
            <a:bodyPr>
              <a:spAutoFit/>
            </a:bodyPr>
            <a:lstStyle/>
            <a:p>
              <a:pPr algn="ctr" eaLnBrk="0" hangingPunct="0">
                <a:lnSpc>
                  <a:spcPct val="90000"/>
                </a:lnSpc>
              </a:pPr>
              <a:r>
                <a:rPr lang="en-US" sz="1400" b="1" dirty="0" smtClean="0">
                  <a:solidFill>
                    <a:srgbClr val="FEB454"/>
                  </a:solidFill>
                  <a:latin typeface="Arial" pitchFamily="34" charset="0"/>
                  <a:cs typeface="Arial" pitchFamily="34" charset="0"/>
                </a:rPr>
                <a:t>Virtualización del </a:t>
              </a:r>
              <a:r>
                <a:rPr lang="en-US" sz="1400" b="1" dirty="0" err="1" smtClean="0">
                  <a:solidFill>
                    <a:srgbClr val="FEB454"/>
                  </a:solidFill>
                  <a:latin typeface="Arial" pitchFamily="34" charset="0"/>
                  <a:cs typeface="Arial" pitchFamily="34" charset="0"/>
                </a:rPr>
                <a:t>Servidor</a:t>
              </a:r>
              <a:endParaRPr lang="en-US" sz="1400" b="1" dirty="0" smtClean="0">
                <a:solidFill>
                  <a:srgbClr val="FEB454"/>
                </a:solidFill>
                <a:latin typeface="Arial" pitchFamily="34" charset="0"/>
                <a:cs typeface="Arial" pitchFamily="34" charset="0"/>
              </a:endParaRPr>
            </a:p>
          </p:txBody>
        </p:sp>
        <p:pic>
          <p:nvPicPr>
            <p:cNvPr id="58" name="Picture 2" descr="C:\Users\shlotito\Documents\IMAGES- LOGOS\New Folder\HyperV-Svr-1_bL_r.png"/>
            <p:cNvPicPr>
              <a:picLocks noChangeAspect="1" noChangeArrowheads="1"/>
            </p:cNvPicPr>
            <p:nvPr/>
          </p:nvPicPr>
          <p:blipFill>
            <a:blip r:embed="rId13" cstate="print"/>
            <a:stretch>
              <a:fillRect/>
            </a:stretch>
          </p:blipFill>
          <p:spPr bwMode="auto">
            <a:xfrm>
              <a:off x="7391400" y="3048000"/>
              <a:ext cx="1716910" cy="381000"/>
            </a:xfrm>
            <a:prstGeom prst="rect">
              <a:avLst/>
            </a:prstGeom>
            <a:noFill/>
            <a:ln>
              <a:noFill/>
            </a:ln>
            <a:effectLst/>
          </p:spPr>
        </p:pic>
      </p:grpSp>
      <p:grpSp>
        <p:nvGrpSpPr>
          <p:cNvPr id="10" name="Group 72"/>
          <p:cNvGrpSpPr/>
          <p:nvPr/>
        </p:nvGrpSpPr>
        <p:grpSpPr>
          <a:xfrm>
            <a:off x="4503100" y="2676525"/>
            <a:ext cx="257175" cy="962025"/>
            <a:chOff x="4503100" y="2676525"/>
            <a:chExt cx="257175" cy="962025"/>
          </a:xfrm>
        </p:grpSpPr>
        <p:sp>
          <p:nvSpPr>
            <p:cNvPr id="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4" name="Cube 53"/>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sp>
          <p:nvSpPr>
            <p:cNvPr id="55" name="Cube 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endParaRPr>
            </a:p>
          </p:txBody>
        </p:sp>
      </p:grpSp>
      <p:grpSp>
        <p:nvGrpSpPr>
          <p:cNvPr id="11" name="Group 59"/>
          <p:cNvGrpSpPr/>
          <p:nvPr/>
        </p:nvGrpSpPr>
        <p:grpSpPr>
          <a:xfrm>
            <a:off x="2357422" y="1394690"/>
            <a:ext cx="3429450" cy="1620838"/>
            <a:chOff x="2357422" y="1394690"/>
            <a:chExt cx="3429450" cy="1620838"/>
          </a:xfrm>
        </p:grpSpPr>
        <p:sp>
          <p:nvSpPr>
            <p:cNvPr id="33" name="Rectangle 32"/>
            <p:cNvSpPr/>
            <p:nvPr/>
          </p:nvSpPr>
          <p:spPr>
            <a:xfrm>
              <a:off x="2357422" y="1500174"/>
              <a:ext cx="2151486" cy="286232"/>
            </a:xfrm>
            <a:prstGeom prst="rect">
              <a:avLst/>
            </a:prstGeom>
          </p:spPr>
          <p:txBody>
            <a:bodyPr wrap="none">
              <a:spAutoFit/>
            </a:bodyPr>
            <a:lstStyle/>
            <a:p>
              <a:pPr eaLnBrk="0" hangingPunct="0">
                <a:lnSpc>
                  <a:spcPct val="90000"/>
                </a:lnSpc>
              </a:pPr>
              <a:r>
                <a:rPr lang="en-US" sz="1400" b="1" dirty="0" smtClean="0">
                  <a:solidFill>
                    <a:srgbClr val="FEB454"/>
                  </a:solidFill>
                  <a:latin typeface="Arial" pitchFamily="34" charset="0"/>
                  <a:cs typeface="Arial" pitchFamily="34" charset="0"/>
                </a:rPr>
                <a:t>Virtualización del </a:t>
              </a:r>
              <a:r>
                <a:rPr lang="en-US" sz="1400" b="1" dirty="0" err="1" smtClean="0">
                  <a:solidFill>
                    <a:srgbClr val="FEB454"/>
                  </a:solidFill>
                  <a:latin typeface="Arial" pitchFamily="34" charset="0"/>
                  <a:cs typeface="Arial" pitchFamily="34" charset="0"/>
                </a:rPr>
                <a:t>Perfil</a:t>
              </a:r>
              <a:endParaRPr lang="en-US" sz="1400" b="1" dirty="0">
                <a:solidFill>
                  <a:srgbClr val="FEB454"/>
                </a:solidFill>
                <a:latin typeface="Arial" pitchFamily="34" charset="0"/>
                <a:cs typeface="Arial" pitchFamily="34" charset="0"/>
              </a:endParaRPr>
            </a:p>
          </p:txBody>
        </p:sp>
        <p:sp>
          <p:nvSpPr>
            <p:cNvPr id="36" name="Rectangle 35"/>
            <p:cNvSpPr/>
            <p:nvPr/>
          </p:nvSpPr>
          <p:spPr>
            <a:xfrm>
              <a:off x="2500314" y="1855105"/>
              <a:ext cx="2286000" cy="430887"/>
            </a:xfrm>
            <a:prstGeom prst="rect">
              <a:avLst/>
            </a:prstGeom>
          </p:spPr>
          <p:txBody>
            <a:bodyPr wrap="square">
              <a:spAutoFit/>
            </a:bodyPr>
            <a:lstStyle/>
            <a:p>
              <a:r>
                <a:rPr lang="en-US" sz="1100" b="1" dirty="0" err="1" smtClean="0">
                  <a:solidFill>
                    <a:srgbClr val="FFFFCC"/>
                  </a:solidFill>
                  <a:latin typeface="Arial" pitchFamily="34" charset="0"/>
                  <a:cs typeface="Arial" pitchFamily="34" charset="0"/>
                </a:rPr>
                <a:t>Redirección</a:t>
              </a:r>
              <a:r>
                <a:rPr lang="en-US" sz="1100" b="1" dirty="0" smtClean="0">
                  <a:solidFill>
                    <a:srgbClr val="FFFFCC"/>
                  </a:solidFill>
                  <a:latin typeface="Arial" pitchFamily="34" charset="0"/>
                  <a:cs typeface="Arial" pitchFamily="34" charset="0"/>
                </a:rPr>
                <a:t> de </a:t>
              </a:r>
              <a:r>
                <a:rPr lang="en-US" sz="1100" b="1" dirty="0" err="1" smtClean="0">
                  <a:solidFill>
                    <a:srgbClr val="FFFFCC"/>
                  </a:solidFill>
                  <a:latin typeface="Arial" pitchFamily="34" charset="0"/>
                  <a:cs typeface="Arial" pitchFamily="34" charset="0"/>
                </a:rPr>
                <a:t>carpetas</a:t>
              </a:r>
              <a:endParaRPr lang="en-US" sz="1100" b="1" dirty="0" smtClean="0">
                <a:solidFill>
                  <a:srgbClr val="FFFFCC"/>
                </a:solidFill>
                <a:latin typeface="Arial" pitchFamily="34" charset="0"/>
                <a:cs typeface="Arial" pitchFamily="34" charset="0"/>
              </a:endParaRPr>
            </a:p>
            <a:p>
              <a:r>
                <a:rPr lang="en-US" sz="1100" b="1" dirty="0" err="1" smtClean="0">
                  <a:solidFill>
                    <a:srgbClr val="FFFFCC"/>
                  </a:solidFill>
                  <a:latin typeface="Arial" pitchFamily="34" charset="0"/>
                  <a:cs typeface="Arial" pitchFamily="34" charset="0"/>
                </a:rPr>
                <a:t>Archivos</a:t>
              </a:r>
              <a:r>
                <a:rPr lang="en-US" sz="1100" b="1" dirty="0" smtClean="0">
                  <a:solidFill>
                    <a:srgbClr val="FFFFCC"/>
                  </a:solidFill>
                  <a:latin typeface="Arial" pitchFamily="34" charset="0"/>
                  <a:cs typeface="Arial" pitchFamily="34" charset="0"/>
                </a:rPr>
                <a:t> Offline</a:t>
              </a:r>
              <a:endParaRPr lang="en-US" sz="1100" b="1" dirty="0">
                <a:solidFill>
                  <a:srgbClr val="FFFFCC"/>
                </a:solidFill>
                <a:latin typeface="Arial" pitchFamily="34" charset="0"/>
                <a:cs typeface="Arial" pitchFamily="34" charset="0"/>
              </a:endParaRPr>
            </a:p>
          </p:txBody>
        </p:sp>
        <p:pic>
          <p:nvPicPr>
            <p:cNvPr id="1027" name="Picture 3"/>
            <p:cNvPicPr>
              <a:picLocks noChangeAspect="1" noChangeArrowheads="1"/>
            </p:cNvPicPr>
            <p:nvPr/>
          </p:nvPicPr>
          <p:blipFill>
            <a:blip r:embed="rId14"/>
            <a:srcRect/>
            <a:stretch>
              <a:fillRect/>
            </a:stretch>
          </p:blipFill>
          <p:spPr bwMode="auto">
            <a:xfrm>
              <a:off x="3897747" y="1394690"/>
              <a:ext cx="1889125" cy="1620838"/>
            </a:xfrm>
            <a:prstGeom prst="rect">
              <a:avLst/>
            </a:prstGeom>
            <a:noFill/>
            <a:ln w="9525">
              <a:noFill/>
              <a:miter lim="800000"/>
              <a:headEnd/>
              <a:tailEnd/>
            </a:ln>
            <a:effectLst/>
          </p:spPr>
        </p:pic>
      </p:grpSp>
      <p:grpSp>
        <p:nvGrpSpPr>
          <p:cNvPr id="12" name="Group 55"/>
          <p:cNvGrpSpPr/>
          <p:nvPr/>
        </p:nvGrpSpPr>
        <p:grpSpPr>
          <a:xfrm>
            <a:off x="338840" y="4876800"/>
            <a:ext cx="3353685" cy="1676400"/>
            <a:chOff x="338840" y="4876800"/>
            <a:chExt cx="3353685" cy="1676400"/>
          </a:xfrm>
        </p:grpSpPr>
        <p:grpSp>
          <p:nvGrpSpPr>
            <p:cNvPr id="13" name="Group 62"/>
            <p:cNvGrpSpPr/>
            <p:nvPr/>
          </p:nvGrpSpPr>
          <p:grpSpPr>
            <a:xfrm>
              <a:off x="338840" y="4876800"/>
              <a:ext cx="3353685" cy="1676400"/>
              <a:chOff x="338840" y="4876800"/>
              <a:chExt cx="3353685" cy="1676400"/>
            </a:xfrm>
          </p:grpSpPr>
          <p:pic>
            <p:nvPicPr>
              <p:cNvPr id="124935" name="Picture 7" descr="Desktop-Virtual"/>
              <p:cNvPicPr>
                <a:picLocks noChangeAspect="1" noChangeArrowheads="1"/>
              </p:cNvPicPr>
              <p:nvPr/>
            </p:nvPicPr>
            <p:blipFill>
              <a:blip r:embed="rId15" cstate="email"/>
              <a:srcRect/>
              <a:stretch>
                <a:fillRect/>
              </a:stretch>
            </p:blipFill>
            <p:spPr bwMode="auto">
              <a:xfrm>
                <a:off x="2286000" y="4995863"/>
                <a:ext cx="1406525" cy="1557337"/>
              </a:xfrm>
              <a:prstGeom prst="rect">
                <a:avLst/>
              </a:prstGeom>
              <a:noFill/>
              <a:ln w="9525">
                <a:noFill/>
                <a:miter lim="800000"/>
                <a:headEnd/>
                <a:tailEnd/>
              </a:ln>
            </p:spPr>
          </p:pic>
          <p:pic>
            <p:nvPicPr>
              <p:cNvPr id="124940" name="Picture 12" descr="Logo-Virtual-PC"/>
              <p:cNvPicPr>
                <a:picLocks noChangeAspect="1" noChangeArrowheads="1"/>
              </p:cNvPicPr>
              <p:nvPr/>
            </p:nvPicPr>
            <p:blipFill>
              <a:blip r:embed="rId16"/>
              <a:srcRect/>
              <a:stretch>
                <a:fillRect/>
              </a:stretch>
            </p:blipFill>
            <p:spPr bwMode="auto">
              <a:xfrm>
                <a:off x="435944" y="5410200"/>
                <a:ext cx="936625" cy="365125"/>
              </a:xfrm>
              <a:prstGeom prst="rect">
                <a:avLst/>
              </a:prstGeom>
              <a:noFill/>
              <a:ln w="9525">
                <a:noFill/>
                <a:miter lim="800000"/>
                <a:headEnd/>
                <a:tailEnd/>
              </a:ln>
            </p:spPr>
          </p:pic>
          <p:sp>
            <p:nvSpPr>
              <p:cNvPr id="124949" name="Rectangle 21"/>
              <p:cNvSpPr>
                <a:spLocks noChangeArrowheads="1"/>
              </p:cNvSpPr>
              <p:nvPr/>
            </p:nvSpPr>
            <p:spPr bwMode="auto">
              <a:xfrm>
                <a:off x="338840" y="4876800"/>
                <a:ext cx="1638300" cy="480131"/>
              </a:xfrm>
              <a:prstGeom prst="rect">
                <a:avLst/>
              </a:prstGeom>
              <a:noFill/>
              <a:ln w="9525">
                <a:noFill/>
                <a:miter lim="800000"/>
                <a:headEnd/>
                <a:tailEnd/>
              </a:ln>
            </p:spPr>
            <p:txBody>
              <a:bodyPr>
                <a:spAutoFit/>
              </a:bodyPr>
              <a:lstStyle/>
              <a:p>
                <a:pPr eaLnBrk="0" hangingPunct="0">
                  <a:lnSpc>
                    <a:spcPct val="90000"/>
                  </a:lnSpc>
                </a:pPr>
                <a:r>
                  <a:rPr lang="en-US" sz="1400" b="1" dirty="0" smtClean="0">
                    <a:solidFill>
                      <a:srgbClr val="FEB454"/>
                    </a:solidFill>
                    <a:latin typeface="Arial" pitchFamily="34" charset="0"/>
                    <a:cs typeface="Arial" pitchFamily="34" charset="0"/>
                  </a:rPr>
                  <a:t>Virtualización del </a:t>
                </a:r>
                <a:r>
                  <a:rPr lang="en-US" sz="1400" b="1" dirty="0" err="1" smtClean="0">
                    <a:solidFill>
                      <a:srgbClr val="FEB454"/>
                    </a:solidFill>
                    <a:latin typeface="Arial" pitchFamily="34" charset="0"/>
                    <a:cs typeface="Arial" pitchFamily="34" charset="0"/>
                  </a:rPr>
                  <a:t>Escritorio</a:t>
                </a:r>
                <a:endParaRPr lang="en-US" sz="1400" b="1" dirty="0">
                  <a:solidFill>
                    <a:srgbClr val="FEB454"/>
                  </a:solidFill>
                  <a:latin typeface="Arial" pitchFamily="34" charset="0"/>
                  <a:cs typeface="Arial" pitchFamily="34" charset="0"/>
                </a:endParaRPr>
              </a:p>
            </p:txBody>
          </p:sp>
          <p:sp>
            <p:nvSpPr>
              <p:cNvPr id="35" name="TextBox 34"/>
              <p:cNvSpPr txBox="1"/>
              <p:nvPr/>
            </p:nvSpPr>
            <p:spPr>
              <a:xfrm>
                <a:off x="1114425" y="6153150"/>
                <a:ext cx="1067921" cy="215444"/>
              </a:xfrm>
              <a:prstGeom prst="rect">
                <a:avLst/>
              </a:prstGeom>
              <a:noFill/>
            </p:spPr>
            <p:txBody>
              <a:bodyPr wrap="none" rtlCol="0">
                <a:spAutoFit/>
              </a:bodyPr>
              <a:lstStyle/>
              <a:p>
                <a:r>
                  <a:rPr lang="en-US" sz="800" dirty="0" smtClean="0">
                    <a:solidFill>
                      <a:schemeClr val="tx1">
                        <a:lumMod val="85000"/>
                      </a:schemeClr>
                    </a:solidFill>
                  </a:rPr>
                  <a:t>Centralized  Desktop </a:t>
                </a:r>
                <a:endParaRPr lang="en-US" sz="800" dirty="0">
                  <a:solidFill>
                    <a:schemeClr val="tx1">
                      <a:lumMod val="85000"/>
                    </a:schemeClr>
                  </a:solidFill>
                </a:endParaRPr>
              </a:p>
            </p:txBody>
          </p:sp>
        </p:grpSp>
        <p:pic>
          <p:nvPicPr>
            <p:cNvPr id="57" name="Picture 56" descr="WVista-Ent_h_rgb_r.png"/>
            <p:cNvPicPr>
              <a:picLocks noChangeAspect="1"/>
            </p:cNvPicPr>
            <p:nvPr/>
          </p:nvPicPr>
          <p:blipFill>
            <a:blip r:embed="rId17" cstate="print"/>
            <a:stretch>
              <a:fillRect/>
            </a:stretch>
          </p:blipFill>
          <p:spPr>
            <a:xfrm>
              <a:off x="381000" y="5943600"/>
              <a:ext cx="1320153" cy="381000"/>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par>
                                <p:cTn id="27" presetID="23" presetClass="entr" presetSubtype="16"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anim calcmode="lin" valueType="num">
                                      <p:cBhvr>
                                        <p:cTn id="29" dur="500" fill="hold"/>
                                        <p:tgtEl>
                                          <p:spTgt spid="2054"/>
                                        </p:tgtEl>
                                        <p:attrNameLst>
                                          <p:attrName>ppt_w</p:attrName>
                                        </p:attrNameLst>
                                      </p:cBhvr>
                                      <p:tavLst>
                                        <p:tav tm="0">
                                          <p:val>
                                            <p:fltVal val="0"/>
                                          </p:val>
                                        </p:tav>
                                        <p:tav tm="100000">
                                          <p:val>
                                            <p:strVal val="#ppt_w"/>
                                          </p:val>
                                        </p:tav>
                                      </p:tavLst>
                                    </p:anim>
                                    <p:anim calcmode="lin" valueType="num">
                                      <p:cBhvr>
                                        <p:cTn id="30" dur="500" fill="hold"/>
                                        <p:tgtEl>
                                          <p:spTgt spid="2054"/>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bwMode="auto">
          <a:xfrm>
            <a:off x="5087941" y="5143512"/>
            <a:ext cx="4056091" cy="91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Paulo Dias</a:t>
            </a:r>
            <a:endParaRPr kumimoji="0" lang="es-E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IT Pro Evangelist</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hlinkClick r:id="rId2"/>
              </a:rPr>
              <a:t>pdias@microsoft.com</a:t>
            </a:r>
            <a:endParaRPr kumimoji="0" lang="es-E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endParaRPr>
          </a:p>
        </p:txBody>
      </p:sp>
      <p:sp>
        <p:nvSpPr>
          <p:cNvPr id="5" name="2 Subtítulo"/>
          <p:cNvSpPr txBox="1">
            <a:spLocks/>
          </p:cNvSpPr>
          <p:nvPr/>
        </p:nvSpPr>
        <p:spPr bwMode="auto">
          <a:xfrm>
            <a:off x="285720" y="5153056"/>
            <a:ext cx="4556125" cy="919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José Parada Gimeno</a:t>
            </a:r>
            <a:endParaRPr kumimoji="0" lang="es-E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rPr>
              <a:t>ATS Public Sector</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s-ES" sz="1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hlinkClick r:id="rId3"/>
              </a:rPr>
              <a:t>jparada@microsoft.com</a:t>
            </a:r>
            <a:endParaRPr kumimoji="0" lang="es-ES" sz="1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itchFamily="34" charset="0"/>
              <a:ea typeface="+mn-ea"/>
              <a:cs typeface="Arial" pitchFamily="34" charset="0"/>
            </a:endParaRPr>
          </a:p>
        </p:txBody>
      </p:sp>
      <p:pic>
        <p:nvPicPr>
          <p:cNvPr id="6" name="Picture 5" descr="TechNet_rgb.png"/>
          <p:cNvPicPr>
            <a:picLocks noChangeAspect="1"/>
          </p:cNvPicPr>
          <p:nvPr/>
        </p:nvPicPr>
        <p:blipFill>
          <a:blip r:embed="rId4"/>
          <a:stretch>
            <a:fillRect/>
          </a:stretch>
        </p:blipFill>
        <p:spPr>
          <a:xfrm>
            <a:off x="5353746" y="6086478"/>
            <a:ext cx="3790254" cy="771522"/>
          </a:xfrm>
          <a:prstGeom prst="rect">
            <a:avLst/>
          </a:prstGeom>
        </p:spPr>
      </p:pic>
      <p:pic>
        <p:nvPicPr>
          <p:cNvPr id="7" name="Picture 3" descr="Microsoft logo and tagline"/>
          <p:cNvPicPr>
            <a:picLocks noChangeAspect="1" noChangeArrowheads="1"/>
          </p:cNvPicPr>
          <p:nvPr/>
        </p:nvPicPr>
        <p:blipFill>
          <a:blip r:embed="rId5">
            <a:lum bright="50000"/>
          </a:blip>
          <a:srcRect/>
          <a:stretch>
            <a:fillRect/>
          </a:stretch>
        </p:blipFill>
        <p:spPr bwMode="black">
          <a:xfrm>
            <a:off x="2011363" y="2878138"/>
            <a:ext cx="5070475" cy="1095375"/>
          </a:xfrm>
          <a:prstGeom prst="rect">
            <a:avLst/>
          </a:prstGeom>
          <a:noFill/>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a:spLocks noChangeArrowheads="1"/>
          </p:cNvSpPr>
          <p:nvPr/>
        </p:nvSpPr>
        <p:spPr bwMode="auto">
          <a:xfrm>
            <a:off x="3124201" y="2584345"/>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Perfiles Virtuales</a:t>
            </a: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Perfil/configuracion personal separada del SO</a:t>
            </a:r>
            <a:endParaRPr lang="es-ES" sz="1700" kern="0">
              <a:solidFill>
                <a:srgbClr val="FFFFCC"/>
              </a:solidFill>
              <a:latin typeface="Arial" pitchFamily="34" charset="0"/>
              <a:cs typeface="Arial" pitchFamily="34" charset="0"/>
            </a:endParaRPr>
          </a:p>
        </p:txBody>
      </p:sp>
      <p:sp>
        <p:nvSpPr>
          <p:cNvPr id="14" name="AutoShape 14"/>
          <p:cNvSpPr>
            <a:spLocks noChangeArrowheads="1"/>
          </p:cNvSpPr>
          <p:nvPr/>
        </p:nvSpPr>
        <p:spPr bwMode="auto">
          <a:xfrm>
            <a:off x="3124201" y="4662777"/>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Almacenamiento Virtual</a:t>
            </a:r>
            <a:endParaRPr lang="es-ES" kern="0" smtClean="0">
              <a:solidFill>
                <a:srgbClr val="FFFFCC"/>
              </a:solidFill>
              <a:latin typeface="Arial" pitchFamily="34" charset="0"/>
              <a:cs typeface="Arial" pitchFamily="34" charset="0"/>
            </a:endParaRP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Almacenamiento y backup a través de la red</a:t>
            </a:r>
            <a:endParaRPr lang="es-ES" sz="1700" kern="0">
              <a:solidFill>
                <a:srgbClr val="FFFFCC"/>
              </a:solidFill>
              <a:latin typeface="Arial" pitchFamily="34" charset="0"/>
              <a:cs typeface="Arial" pitchFamily="34" charset="0"/>
            </a:endParaRPr>
          </a:p>
        </p:txBody>
      </p:sp>
      <p:sp>
        <p:nvSpPr>
          <p:cNvPr id="15" name="AutoShape 15"/>
          <p:cNvSpPr>
            <a:spLocks noChangeArrowheads="1"/>
          </p:cNvSpPr>
          <p:nvPr/>
        </p:nvSpPr>
        <p:spPr bwMode="auto">
          <a:xfrm>
            <a:off x="3124201" y="5394960"/>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Red Virtual</a:t>
            </a:r>
            <a:endParaRPr lang="es-ES" kern="0" smtClean="0">
              <a:solidFill>
                <a:srgbClr val="FFFFCC"/>
              </a:solidFill>
              <a:latin typeface="Arial" pitchFamily="34" charset="0"/>
              <a:cs typeface="Arial" pitchFamily="34" charset="0"/>
            </a:endParaRP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Localización de recursos de red dispersos</a:t>
            </a:r>
            <a:endParaRPr lang="es-ES" sz="1700" kern="0">
              <a:solidFill>
                <a:srgbClr val="FFFFCC"/>
              </a:solidFill>
              <a:latin typeface="Arial" pitchFamily="34" charset="0"/>
              <a:cs typeface="Arial" pitchFamily="34" charset="0"/>
            </a:endParaRPr>
          </a:p>
        </p:txBody>
      </p:sp>
      <p:sp>
        <p:nvSpPr>
          <p:cNvPr id="16" name="AutoShape 16"/>
          <p:cNvSpPr>
            <a:spLocks noChangeArrowheads="1"/>
          </p:cNvSpPr>
          <p:nvPr/>
        </p:nvSpPr>
        <p:spPr bwMode="auto">
          <a:xfrm>
            <a:off x="3124201" y="3960438"/>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Máquinas Virtuales</a:t>
            </a:r>
            <a:endParaRPr lang="es-ES" kern="0" smtClean="0">
              <a:solidFill>
                <a:srgbClr val="FFFFCC"/>
              </a:solidFill>
              <a:latin typeface="Arial" pitchFamily="34" charset="0"/>
              <a:cs typeface="Arial" pitchFamily="34" charset="0"/>
            </a:endParaRP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Asignar cualquier SO a cualquier servidor o PC</a:t>
            </a:r>
            <a:endParaRPr lang="es-ES" sz="1700" kern="0">
              <a:solidFill>
                <a:srgbClr val="FFFFCC"/>
              </a:solidFill>
              <a:latin typeface="Arial" pitchFamily="34" charset="0"/>
              <a:cs typeface="Arial" pitchFamily="34" charset="0"/>
            </a:endParaRPr>
          </a:p>
        </p:txBody>
      </p:sp>
      <p:sp>
        <p:nvSpPr>
          <p:cNvPr id="18" name="AutoShape 12"/>
          <p:cNvSpPr>
            <a:spLocks noChangeArrowheads="1"/>
          </p:cNvSpPr>
          <p:nvPr/>
        </p:nvSpPr>
        <p:spPr bwMode="auto">
          <a:xfrm>
            <a:off x="228600" y="2071678"/>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CC"/>
                </a:solidFill>
                <a:latin typeface="Arial" pitchFamily="34" charset="0"/>
                <a:cs typeface="Arial" pitchFamily="34" charset="0"/>
              </a:rPr>
              <a:t>Interfaz de usuario ligada al proceso</a:t>
            </a:r>
            <a:endParaRPr lang="es-ES" sz="1300" b="1" kern="0" dirty="0">
              <a:solidFill>
                <a:srgbClr val="FFFFCC"/>
              </a:solidFill>
              <a:latin typeface="Arial" pitchFamily="34" charset="0"/>
              <a:cs typeface="Arial" pitchFamily="34" charset="0"/>
            </a:endParaRPr>
          </a:p>
        </p:txBody>
      </p:sp>
      <p:sp>
        <p:nvSpPr>
          <p:cNvPr id="19" name="AutoShape 14"/>
          <p:cNvSpPr>
            <a:spLocks noChangeArrowheads="1"/>
          </p:cNvSpPr>
          <p:nvPr/>
        </p:nvSpPr>
        <p:spPr bwMode="auto">
          <a:xfrm>
            <a:off x="228600" y="4582642"/>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CC"/>
                </a:solidFill>
                <a:latin typeface="Arial" pitchFamily="34" charset="0"/>
                <a:cs typeface="Arial" pitchFamily="34" charset="0"/>
              </a:rPr>
              <a:t>Almacenamiento asignado a específicamente</a:t>
            </a:r>
            <a:endParaRPr lang="es-ES" sz="1300" kern="0" dirty="0">
              <a:solidFill>
                <a:srgbClr val="FFFFCC"/>
              </a:solidFill>
              <a:latin typeface="Arial" pitchFamily="34" charset="0"/>
              <a:cs typeface="Arial" pitchFamily="34" charset="0"/>
            </a:endParaRPr>
          </a:p>
        </p:txBody>
      </p:sp>
      <p:sp>
        <p:nvSpPr>
          <p:cNvPr id="20" name="AutoShape 15"/>
          <p:cNvSpPr>
            <a:spLocks noChangeArrowheads="1"/>
          </p:cNvSpPr>
          <p:nvPr/>
        </p:nvSpPr>
        <p:spPr bwMode="auto">
          <a:xfrm>
            <a:off x="228600" y="5210382"/>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CC"/>
                </a:solidFill>
                <a:latin typeface="Arial" pitchFamily="34" charset="0"/>
                <a:cs typeface="Arial" pitchFamily="34" charset="0"/>
              </a:rPr>
              <a:t>Red asignada a localizaciones específicas</a:t>
            </a:r>
            <a:endParaRPr lang="es-ES" sz="1300" kern="0" dirty="0">
              <a:solidFill>
                <a:srgbClr val="FFFFCC"/>
              </a:solidFill>
              <a:latin typeface="Arial" pitchFamily="34" charset="0"/>
              <a:cs typeface="Arial" pitchFamily="34" charset="0"/>
            </a:endParaRPr>
          </a:p>
        </p:txBody>
      </p:sp>
      <p:sp>
        <p:nvSpPr>
          <p:cNvPr id="21" name="AutoShape 16"/>
          <p:cNvSpPr>
            <a:spLocks noChangeArrowheads="1"/>
          </p:cNvSpPr>
          <p:nvPr/>
        </p:nvSpPr>
        <p:spPr bwMode="auto">
          <a:xfrm>
            <a:off x="228600" y="3954901"/>
            <a:ext cx="2506663"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CC"/>
                </a:solidFill>
                <a:latin typeface="Arial" pitchFamily="34" charset="0"/>
                <a:cs typeface="Arial" pitchFamily="34" charset="0"/>
              </a:rPr>
              <a:t>Sistema Operativo asignado a un hardware específico</a:t>
            </a:r>
            <a:endParaRPr lang="es-ES" sz="1300" kern="0" dirty="0">
              <a:solidFill>
                <a:srgbClr val="FFFFCC"/>
              </a:solidFill>
              <a:latin typeface="Arial" pitchFamily="34" charset="0"/>
              <a:cs typeface="Arial" pitchFamily="34" charset="0"/>
            </a:endParaRPr>
          </a:p>
        </p:txBody>
      </p:sp>
      <p:sp>
        <p:nvSpPr>
          <p:cNvPr id="22" name="AutoShape 12"/>
          <p:cNvSpPr>
            <a:spLocks noChangeArrowheads="1"/>
          </p:cNvSpPr>
          <p:nvPr/>
        </p:nvSpPr>
        <p:spPr bwMode="auto">
          <a:xfrm>
            <a:off x="229394" y="3327160"/>
            <a:ext cx="2505075"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smtClean="0">
                <a:solidFill>
                  <a:srgbClr val="FFFFCC"/>
                </a:solidFill>
                <a:latin typeface="Arial" pitchFamily="34" charset="0"/>
                <a:cs typeface="Arial" pitchFamily="34" charset="0"/>
              </a:rPr>
              <a:t>Aplicaciones instaladas en hardware y S.O específicos</a:t>
            </a:r>
            <a:endParaRPr lang="es-ES" sz="1300" kern="0">
              <a:solidFill>
                <a:srgbClr val="FFFFCC"/>
              </a:solidFill>
              <a:latin typeface="Arial" pitchFamily="34" charset="0"/>
              <a:cs typeface="Arial" pitchFamily="34" charset="0"/>
            </a:endParaRPr>
          </a:p>
        </p:txBody>
      </p:sp>
      <p:sp>
        <p:nvSpPr>
          <p:cNvPr id="13" name="Rectangle 12"/>
          <p:cNvSpPr/>
          <p:nvPr/>
        </p:nvSpPr>
        <p:spPr>
          <a:xfrm>
            <a:off x="269099" y="1295400"/>
            <a:ext cx="2005677" cy="353943"/>
          </a:xfrm>
          <a:prstGeom prst="rect">
            <a:avLst/>
          </a:prstGeom>
        </p:spPr>
        <p:txBody>
          <a:bodyPr wrap="none">
            <a:spAutoFit/>
          </a:bodyPr>
          <a:lstStyle/>
          <a:p>
            <a:pPr>
              <a:defRPr/>
            </a:pPr>
            <a:r>
              <a:rPr lang="es-ES" sz="1700" b="1" kern="0" dirty="0" smtClean="0">
                <a:solidFill>
                  <a:srgbClr val="FFFFCC"/>
                </a:solidFill>
                <a:latin typeface="Arial" pitchFamily="34" charset="0"/>
                <a:cs typeface="Arial" pitchFamily="34" charset="0"/>
              </a:rPr>
              <a:t>Sin </a:t>
            </a:r>
            <a:r>
              <a:rPr lang="es-ES" sz="1700" b="1" kern="0" dirty="0" err="1" smtClean="0">
                <a:solidFill>
                  <a:srgbClr val="FFFFCC"/>
                </a:solidFill>
                <a:latin typeface="Arial" pitchFamily="34" charset="0"/>
                <a:cs typeface="Arial" pitchFamily="34" charset="0"/>
              </a:rPr>
              <a:t>Virtualización</a:t>
            </a:r>
            <a:endParaRPr lang="es-ES" sz="1700" dirty="0">
              <a:solidFill>
                <a:srgbClr val="FFFFCC"/>
              </a:solidFill>
              <a:latin typeface="Arial" pitchFamily="34" charset="0"/>
              <a:cs typeface="Arial" pitchFamily="34" charset="0"/>
            </a:endParaRPr>
          </a:p>
        </p:txBody>
      </p:sp>
      <p:sp>
        <p:nvSpPr>
          <p:cNvPr id="23" name="Rectangle 22"/>
          <p:cNvSpPr/>
          <p:nvPr/>
        </p:nvSpPr>
        <p:spPr>
          <a:xfrm>
            <a:off x="3490185" y="1296988"/>
            <a:ext cx="2089033" cy="353943"/>
          </a:xfrm>
          <a:prstGeom prst="rect">
            <a:avLst/>
          </a:prstGeom>
        </p:spPr>
        <p:txBody>
          <a:bodyPr wrap="none">
            <a:spAutoFit/>
          </a:bodyPr>
          <a:lstStyle/>
          <a:p>
            <a:pPr algn="ctr">
              <a:defRPr/>
            </a:pPr>
            <a:r>
              <a:rPr lang="es-ES" sz="1700" b="1" kern="0" smtClean="0">
                <a:solidFill>
                  <a:srgbClr val="FFFFCC"/>
                </a:solidFill>
                <a:latin typeface="Arial" pitchFamily="34" charset="0"/>
                <a:cs typeface="Arial" pitchFamily="34" charset="0"/>
              </a:rPr>
              <a:t>Con Virtualización</a:t>
            </a:r>
          </a:p>
        </p:txBody>
      </p:sp>
      <p:sp>
        <p:nvSpPr>
          <p:cNvPr id="33" name="Rectangle 32"/>
          <p:cNvSpPr/>
          <p:nvPr/>
        </p:nvSpPr>
        <p:spPr>
          <a:xfrm>
            <a:off x="6400800" y="1296988"/>
            <a:ext cx="2438400" cy="615553"/>
          </a:xfrm>
          <a:prstGeom prst="rect">
            <a:avLst/>
          </a:prstGeom>
        </p:spPr>
        <p:txBody>
          <a:bodyPr wrap="square">
            <a:spAutoFit/>
          </a:bodyPr>
          <a:lstStyle/>
          <a:p>
            <a:pPr algn="ctr">
              <a:defRPr/>
            </a:pPr>
            <a:r>
              <a:rPr lang="es-ES" sz="1700" b="1" kern="0" smtClean="0">
                <a:solidFill>
                  <a:srgbClr val="FFFFCC"/>
                </a:solidFill>
                <a:latin typeface="Arial" pitchFamily="34" charset="0"/>
                <a:cs typeface="Arial" pitchFamily="34" charset="0"/>
              </a:rPr>
              <a:t>Retos de la Virtualización</a:t>
            </a:r>
            <a:endParaRPr lang="es-ES" sz="1700">
              <a:solidFill>
                <a:srgbClr val="FFFFCC"/>
              </a:solidFill>
              <a:latin typeface="Arial" pitchFamily="34" charset="0"/>
              <a:cs typeface="Arial" pitchFamily="34" charset="0"/>
            </a:endParaRPr>
          </a:p>
        </p:txBody>
      </p:sp>
      <p:sp>
        <p:nvSpPr>
          <p:cNvPr id="32" name="AutoShape 15"/>
          <p:cNvSpPr>
            <a:spLocks noChangeArrowheads="1"/>
          </p:cNvSpPr>
          <p:nvPr/>
        </p:nvSpPr>
        <p:spPr bwMode="auto">
          <a:xfrm>
            <a:off x="6330051" y="2133600"/>
            <a:ext cx="2514600" cy="3429000"/>
          </a:xfrm>
          <a:prstGeom prst="roundRect">
            <a:avLst>
              <a:gd name="adj" fmla="val 4843"/>
            </a:avLst>
          </a:prstGeom>
          <a:gradFill flip="none" rotWithShape="1">
            <a:gsLst>
              <a:gs pos="0">
                <a:srgbClr val="1F5AD1"/>
              </a:gs>
              <a:gs pos="49000">
                <a:srgbClr val="21D6E0">
                  <a:alpha val="70000"/>
                </a:srgbClr>
              </a:gs>
              <a:gs pos="100000">
                <a:srgbClr val="005CBF"/>
              </a:gs>
            </a:gsLst>
            <a:lin ang="8100000" scaled="0"/>
            <a:tileRect/>
          </a:gradFill>
          <a:ln w="25400">
            <a:solidFill>
              <a:schemeClr val="tx1">
                <a:alpha val="40000"/>
              </a:schemeClr>
            </a:solidFill>
            <a:round/>
            <a:headEnd/>
            <a:tailEnd/>
          </a:ln>
          <a:effectLst>
            <a:glow rad="228600">
              <a:schemeClr val="accent5">
                <a:satMod val="175000"/>
                <a:alpha val="40000"/>
              </a:schemeClr>
            </a:glow>
          </a:effectLst>
        </p:spPr>
        <p:txBody>
          <a:bodyPr wrap="none" lIns="99056" tIns="53338" rIns="99056" bIns="53338" anchor="ctr"/>
          <a:lstStyle/>
          <a:p>
            <a:pPr defTabSz="761970" fontAlgn="auto">
              <a:spcBef>
                <a:spcPts val="0"/>
              </a:spcBef>
              <a:spcAft>
                <a:spcPts val="0"/>
              </a:spcAft>
              <a:tabLst>
                <a:tab pos="6000510" algn="r"/>
              </a:tabLst>
              <a:defRPr/>
            </a:pPr>
            <a:endParaRPr lang="es-ES" sz="1700" kern="0">
              <a:solidFill>
                <a:srgbClr val="FFFFCC"/>
              </a:solidFill>
              <a:latin typeface="Arial" pitchFamily="34" charset="0"/>
              <a:cs typeface="Arial" pitchFamily="34" charset="0"/>
            </a:endParaRPr>
          </a:p>
        </p:txBody>
      </p:sp>
      <p:sp>
        <p:nvSpPr>
          <p:cNvPr id="28" name="Rectangle 27"/>
          <p:cNvSpPr/>
          <p:nvPr/>
        </p:nvSpPr>
        <p:spPr bwMode="auto">
          <a:xfrm>
            <a:off x="6553200" y="23622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rgbClr val="FFFFCC"/>
                </a:solidFill>
                <a:effectLst>
                  <a:outerShdw blurRad="38100" dist="38100" dir="2700000" algn="tl">
                    <a:srgbClr val="000000">
                      <a:alpha val="43137"/>
                    </a:srgbClr>
                  </a:outerShdw>
                </a:effectLst>
                <a:latin typeface="Arial" pitchFamily="34" charset="0"/>
                <a:cs typeface="Arial" pitchFamily="34" charset="0"/>
              </a:rPr>
              <a:t>Infraestructura</a:t>
            </a:r>
          </a:p>
        </p:txBody>
      </p:sp>
      <p:sp>
        <p:nvSpPr>
          <p:cNvPr id="30" name="Rectangle 29"/>
          <p:cNvSpPr/>
          <p:nvPr/>
        </p:nvSpPr>
        <p:spPr bwMode="auto">
          <a:xfrm>
            <a:off x="6553200" y="29718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rgbClr val="FFFFCC"/>
                </a:solidFill>
                <a:effectLst>
                  <a:outerShdw blurRad="38100" dist="38100" dir="2700000" algn="tl">
                    <a:srgbClr val="000000">
                      <a:alpha val="43137"/>
                    </a:srgbClr>
                  </a:outerShdw>
                </a:effectLst>
                <a:latin typeface="Arial" pitchFamily="34" charset="0"/>
                <a:cs typeface="Arial" pitchFamily="34" charset="0"/>
              </a:rPr>
              <a:t>Gestión</a:t>
            </a:r>
          </a:p>
        </p:txBody>
      </p:sp>
      <p:sp>
        <p:nvSpPr>
          <p:cNvPr id="31" name="Rectangle 30"/>
          <p:cNvSpPr/>
          <p:nvPr/>
        </p:nvSpPr>
        <p:spPr bwMode="auto">
          <a:xfrm>
            <a:off x="6553200" y="35814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rgbClr val="FFFFCC"/>
                </a:solidFill>
                <a:effectLst>
                  <a:outerShdw blurRad="38100" dist="38100" dir="2700000" algn="tl">
                    <a:srgbClr val="000000">
                      <a:alpha val="43137"/>
                    </a:srgbClr>
                  </a:outerShdw>
                </a:effectLst>
                <a:latin typeface="Arial" pitchFamily="34" charset="0"/>
                <a:cs typeface="Arial" pitchFamily="34" charset="0"/>
              </a:rPr>
              <a:t>Licenciamiento</a:t>
            </a:r>
          </a:p>
        </p:txBody>
      </p:sp>
      <p:sp>
        <p:nvSpPr>
          <p:cNvPr id="35" name="Rectangle 34"/>
          <p:cNvSpPr/>
          <p:nvPr/>
        </p:nvSpPr>
        <p:spPr bwMode="auto">
          <a:xfrm>
            <a:off x="6553200" y="41910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rgbClr val="FFFFCC"/>
                </a:solidFill>
                <a:effectLst>
                  <a:outerShdw blurRad="38100" dist="38100" dir="2700000" algn="tl">
                    <a:srgbClr val="000000">
                      <a:alpha val="43137"/>
                    </a:srgbClr>
                  </a:outerShdw>
                </a:effectLst>
                <a:latin typeface="Arial" pitchFamily="34" charset="0"/>
                <a:cs typeface="Arial" pitchFamily="34" charset="0"/>
              </a:rPr>
              <a:t>Interoperabilidad</a:t>
            </a:r>
          </a:p>
        </p:txBody>
      </p:sp>
      <p:sp>
        <p:nvSpPr>
          <p:cNvPr id="37" name="Rectangle 36"/>
          <p:cNvSpPr/>
          <p:nvPr/>
        </p:nvSpPr>
        <p:spPr bwMode="auto">
          <a:xfrm>
            <a:off x="6553200" y="4800600"/>
            <a:ext cx="2133600" cy="533400"/>
          </a:xfrm>
          <a:prstGeom prst="rect">
            <a:avLst/>
          </a:prstGeom>
          <a:solidFill>
            <a:schemeClr val="accent2">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solidFill>
                  <a:srgbClr val="FFFFCC"/>
                </a:solidFill>
                <a:effectLst>
                  <a:outerShdw blurRad="38100" dist="38100" dir="2700000" algn="tl">
                    <a:srgbClr val="000000">
                      <a:alpha val="43137"/>
                    </a:srgbClr>
                  </a:outerShdw>
                </a:effectLst>
                <a:latin typeface="Arial" pitchFamily="34" charset="0"/>
                <a:cs typeface="Arial" pitchFamily="34" charset="0"/>
              </a:rPr>
              <a:t>Soporte</a:t>
            </a:r>
          </a:p>
        </p:txBody>
      </p:sp>
      <p:sp>
        <p:nvSpPr>
          <p:cNvPr id="24" name="Title 23"/>
          <p:cNvSpPr>
            <a:spLocks noGrp="1"/>
          </p:cNvSpPr>
          <p:nvPr>
            <p:ph type="title"/>
          </p:nvPr>
        </p:nvSpPr>
        <p:spPr>
          <a:xfrm>
            <a:off x="381000" y="230188"/>
            <a:ext cx="8382000" cy="664797"/>
          </a:xfrm>
        </p:spPr>
        <p:txBody>
          <a:bodyPr/>
          <a:lstStyle/>
          <a:p>
            <a:r>
              <a:rPr lang="es-ES" smtClean="0">
                <a:latin typeface="+mn-lt"/>
              </a:rPr>
              <a:t>¿Que es la Virtualización?</a:t>
            </a:r>
            <a:endParaRPr lang="es-ES">
              <a:latin typeface="+mn-lt"/>
            </a:endParaRPr>
          </a:p>
        </p:txBody>
      </p:sp>
      <p:sp>
        <p:nvSpPr>
          <p:cNvPr id="25" name="AutoShape 12"/>
          <p:cNvSpPr>
            <a:spLocks noChangeArrowheads="1"/>
          </p:cNvSpPr>
          <p:nvPr/>
        </p:nvSpPr>
        <p:spPr bwMode="auto">
          <a:xfrm>
            <a:off x="3124201" y="3270145"/>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Aplicaciones Virtuales</a:t>
            </a: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Cualquier aplicación en cualquier equipo, </a:t>
            </a: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bajo demanda</a:t>
            </a:r>
            <a:endParaRPr lang="es-ES" sz="1700" kern="0">
              <a:solidFill>
                <a:srgbClr val="FFFFCC"/>
              </a:solidFill>
              <a:latin typeface="Arial" pitchFamily="34" charset="0"/>
              <a:cs typeface="Arial" pitchFamily="34" charset="0"/>
            </a:endParaRPr>
          </a:p>
        </p:txBody>
      </p:sp>
      <p:sp>
        <p:nvSpPr>
          <p:cNvPr id="26" name="AutoShape 12"/>
          <p:cNvSpPr>
            <a:spLocks noChangeArrowheads="1"/>
          </p:cNvSpPr>
          <p:nvPr/>
        </p:nvSpPr>
        <p:spPr bwMode="auto">
          <a:xfrm>
            <a:off x="228600" y="2699419"/>
            <a:ext cx="2505075" cy="576072"/>
          </a:xfrm>
          <a:prstGeom prst="roundRect">
            <a:avLst>
              <a:gd name="adj" fmla="val 16667"/>
            </a:avLst>
          </a:prstGeom>
          <a:solidFill>
            <a:schemeClr val="tx1">
              <a:lumMod val="50000"/>
            </a:schemeClr>
          </a:solidFill>
          <a:ln w="9525">
            <a:noFill/>
            <a:round/>
            <a:headEnd/>
            <a:tailEnd/>
          </a:ln>
          <a:effectLst/>
        </p:spPr>
        <p:txBody>
          <a:bodyPr wrap="square" lIns="99056" tIns="53338" rIns="99056" bIns="53338" anchor="ctr"/>
          <a:lstStyle/>
          <a:p>
            <a:pPr algn="ctr" defTabSz="761970" fontAlgn="auto">
              <a:spcBef>
                <a:spcPts val="0"/>
              </a:spcBef>
              <a:spcAft>
                <a:spcPts val="0"/>
              </a:spcAft>
              <a:tabLst>
                <a:tab pos="6000510" algn="r"/>
              </a:tabLst>
              <a:defRPr/>
            </a:pPr>
            <a:r>
              <a:rPr lang="es-ES" sz="1300" b="1" kern="0" dirty="0" smtClean="0">
                <a:solidFill>
                  <a:srgbClr val="FFFFCC"/>
                </a:solidFill>
                <a:latin typeface="Arial" pitchFamily="34" charset="0"/>
                <a:cs typeface="Arial" pitchFamily="34" charset="0"/>
              </a:rPr>
              <a:t>Perfiles y configuraciones personales ligadas al S.O.</a:t>
            </a:r>
            <a:endParaRPr lang="es-ES" sz="1300" kern="0" dirty="0">
              <a:solidFill>
                <a:srgbClr val="FFFFCC"/>
              </a:solidFill>
              <a:latin typeface="Arial" pitchFamily="34" charset="0"/>
              <a:cs typeface="Arial" pitchFamily="34" charset="0"/>
            </a:endParaRPr>
          </a:p>
        </p:txBody>
      </p:sp>
      <p:sp>
        <p:nvSpPr>
          <p:cNvPr id="27" name="AutoShape 12"/>
          <p:cNvSpPr>
            <a:spLocks noChangeArrowheads="1"/>
          </p:cNvSpPr>
          <p:nvPr/>
        </p:nvSpPr>
        <p:spPr bwMode="auto">
          <a:xfrm>
            <a:off x="3124201" y="1889760"/>
            <a:ext cx="2819399" cy="548640"/>
          </a:xfrm>
          <a:prstGeom prst="roundRect">
            <a:avLst>
              <a:gd name="adj" fmla="val 16667"/>
            </a:avLst>
          </a:prstGeom>
          <a:solidFill>
            <a:schemeClr val="accent5">
              <a:lumMod val="75000"/>
            </a:schemeClr>
          </a:solidFill>
          <a:ln w="9525">
            <a:noFill/>
            <a:round/>
            <a:headEnd/>
            <a:tailEnd/>
          </a:ln>
          <a:effectLst>
            <a:glow rad="228600">
              <a:schemeClr val="accent5">
                <a:satMod val="175000"/>
                <a:alpha val="40000"/>
              </a:schemeClr>
            </a:glow>
          </a:effectLst>
        </p:spPr>
        <p:txBody>
          <a:bodyPr wrap="none" lIns="99056" tIns="53338" rIns="99056" bIns="53338" anchor="ctr"/>
          <a:lstStyle/>
          <a:p>
            <a:pPr algn="ctr" defTabSz="761970" fontAlgn="auto">
              <a:spcBef>
                <a:spcPts val="0"/>
              </a:spcBef>
              <a:spcAft>
                <a:spcPts val="0"/>
              </a:spcAft>
              <a:tabLst>
                <a:tab pos="6000510" algn="r"/>
              </a:tabLst>
              <a:defRPr/>
            </a:pPr>
            <a:r>
              <a:rPr lang="es-ES" b="1" kern="0" smtClean="0">
                <a:solidFill>
                  <a:srgbClr val="FFFFCC"/>
                </a:solidFill>
                <a:latin typeface="Arial" pitchFamily="34" charset="0"/>
                <a:cs typeface="Arial" pitchFamily="34" charset="0"/>
              </a:rPr>
              <a:t>Presentación Virtual</a:t>
            </a:r>
          </a:p>
          <a:p>
            <a:pPr algn="ctr" defTabSz="761970" fontAlgn="auto">
              <a:spcBef>
                <a:spcPts val="0"/>
              </a:spcBef>
              <a:spcAft>
                <a:spcPts val="0"/>
              </a:spcAft>
              <a:tabLst>
                <a:tab pos="6000510" algn="r"/>
              </a:tabLst>
              <a:defRPr/>
            </a:pPr>
            <a:r>
              <a:rPr lang="es-ES" sz="1000" kern="0" smtClean="0">
                <a:solidFill>
                  <a:srgbClr val="FFFFCC"/>
                </a:solidFill>
                <a:latin typeface="Arial" pitchFamily="34" charset="0"/>
                <a:cs typeface="Arial" pitchFamily="34" charset="0"/>
              </a:rPr>
              <a:t>Capa de presentaciónseparada del proceso</a:t>
            </a:r>
            <a:endParaRPr lang="es-ES" sz="1700" kern="0">
              <a:solidFill>
                <a:srgbClr val="FFFFCC"/>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13" grpId="0"/>
      <p:bldP spid="23" grpId="0"/>
      <p:bldP spid="33" grpId="0"/>
      <p:bldP spid="32" grpId="0" animBg="1"/>
      <p:bldP spid="28" grpId="0" animBg="1"/>
      <p:bldP spid="30" grpId="0" animBg="1"/>
      <p:bldP spid="31" grpId="0" animBg="1"/>
      <p:bldP spid="35" grpId="0" animBg="1"/>
      <p:bldP spid="37"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gray-disc"/>
          <p:cNvPicPr>
            <a:picLocks noChangeAspect="1" noChangeArrowheads="1"/>
          </p:cNvPicPr>
          <p:nvPr/>
        </p:nvPicPr>
        <p:blipFill>
          <a:blip r:embed="rId3"/>
          <a:srcRect/>
          <a:stretch>
            <a:fillRect/>
          </a:stretch>
        </p:blipFill>
        <p:spPr bwMode="auto">
          <a:xfrm>
            <a:off x="590550" y="4386263"/>
            <a:ext cx="3432175" cy="1797050"/>
          </a:xfrm>
          <a:prstGeom prst="rect">
            <a:avLst/>
          </a:prstGeom>
          <a:noFill/>
          <a:ln w="9525" algn="ctr">
            <a:noFill/>
            <a:miter lim="800000"/>
            <a:headEnd/>
            <a:tailEnd/>
          </a:ln>
        </p:spPr>
      </p:pic>
      <p:sp>
        <p:nvSpPr>
          <p:cNvPr id="168962" name="Rectangle 2"/>
          <p:cNvSpPr>
            <a:spLocks noGrp="1" noChangeArrowheads="1"/>
          </p:cNvSpPr>
          <p:nvPr>
            <p:ph type="title"/>
          </p:nvPr>
        </p:nvSpPr>
        <p:spPr>
          <a:xfrm>
            <a:off x="381000" y="228600"/>
            <a:ext cx="8382000" cy="715963"/>
          </a:xfrm>
        </p:spPr>
        <p:txBody>
          <a:bodyPr/>
          <a:lstStyle/>
          <a:p>
            <a:pPr eaLnBrk="1" hangingPunct="1">
              <a:defRPr/>
            </a:pPr>
            <a:r>
              <a:rPr lang="es-ES" sz="4500" smtClean="0"/>
              <a:t>Escenarios de Virtualización</a:t>
            </a:r>
          </a:p>
        </p:txBody>
      </p:sp>
      <p:pic>
        <p:nvPicPr>
          <p:cNvPr id="20484" name="Picture 3" descr="gray-disc"/>
          <p:cNvPicPr>
            <a:picLocks noChangeAspect="1" noChangeArrowheads="1"/>
          </p:cNvPicPr>
          <p:nvPr/>
        </p:nvPicPr>
        <p:blipFill>
          <a:blip r:embed="rId3"/>
          <a:srcRect/>
          <a:stretch>
            <a:fillRect/>
          </a:stretch>
        </p:blipFill>
        <p:spPr bwMode="auto">
          <a:xfrm>
            <a:off x="4649788" y="4375150"/>
            <a:ext cx="3432175" cy="1797050"/>
          </a:xfrm>
          <a:prstGeom prst="rect">
            <a:avLst/>
          </a:prstGeom>
          <a:noFill/>
          <a:ln w="9525" algn="ctr">
            <a:noFill/>
            <a:miter lim="800000"/>
            <a:headEnd/>
            <a:tailEnd/>
          </a:ln>
        </p:spPr>
      </p:pic>
      <p:sp>
        <p:nvSpPr>
          <p:cNvPr id="573447" name="Text Box 7"/>
          <p:cNvSpPr txBox="1">
            <a:spLocks noChangeArrowheads="1"/>
          </p:cNvSpPr>
          <p:nvPr/>
        </p:nvSpPr>
        <p:spPr bwMode="auto">
          <a:xfrm>
            <a:off x="1085850" y="5548313"/>
            <a:ext cx="2209800" cy="708025"/>
          </a:xfrm>
          <a:prstGeom prst="rect">
            <a:avLst/>
          </a:prstGeom>
          <a:noFill/>
          <a:ln w="9525" algn="ctr">
            <a:noFill/>
            <a:miter lim="800000"/>
            <a:headEnd/>
            <a:tailEnd/>
          </a:ln>
          <a:effectLst/>
        </p:spPr>
        <p:txBody>
          <a:bodyPr lIns="91436" tIns="45718" rIns="91436" bIns="45718">
            <a:spAutoFit/>
          </a:bodyPr>
          <a:lstStyle/>
          <a:p>
            <a:pPr>
              <a:defRPr/>
            </a:pPr>
            <a:r>
              <a:rPr lang="es-ES" sz="2000" dirty="0">
                <a:solidFill>
                  <a:srgbClr val="FFFFCC"/>
                </a:solidFill>
                <a:effectLst>
                  <a:outerShdw blurRad="38100" dist="38100" dir="2700000" algn="tl">
                    <a:srgbClr val="000000">
                      <a:alpha val="43137"/>
                    </a:srgbClr>
                  </a:outerShdw>
                </a:effectLst>
                <a:latin typeface="Segoe" pitchFamily="34" charset="0"/>
              </a:rPr>
              <a:t>Pruebas y desarrollo</a:t>
            </a:r>
          </a:p>
        </p:txBody>
      </p:sp>
      <p:grpSp>
        <p:nvGrpSpPr>
          <p:cNvPr id="2" name="Group 8"/>
          <p:cNvGrpSpPr>
            <a:grpSpLocks noChangeAspect="1"/>
          </p:cNvGrpSpPr>
          <p:nvPr/>
        </p:nvGrpSpPr>
        <p:grpSpPr bwMode="auto">
          <a:xfrm>
            <a:off x="1201738" y="4071938"/>
            <a:ext cx="2087562" cy="1554162"/>
            <a:chOff x="318" y="2104"/>
            <a:chExt cx="1284" cy="956"/>
          </a:xfrm>
        </p:grpSpPr>
        <p:pic>
          <p:nvPicPr>
            <p:cNvPr id="20554" name="Picture 9" descr="blue 3d disc with glow"/>
            <p:cNvPicPr>
              <a:picLocks noChangeAspect="1" noChangeArrowheads="1"/>
            </p:cNvPicPr>
            <p:nvPr/>
          </p:nvPicPr>
          <p:blipFill>
            <a:blip r:embed="rId4"/>
            <a:srcRect/>
            <a:stretch>
              <a:fillRect/>
            </a:stretch>
          </p:blipFill>
          <p:spPr bwMode="auto">
            <a:xfrm>
              <a:off x="318" y="2268"/>
              <a:ext cx="1284" cy="792"/>
            </a:xfrm>
            <a:prstGeom prst="rect">
              <a:avLst/>
            </a:prstGeom>
            <a:noFill/>
            <a:ln w="9525">
              <a:noFill/>
              <a:miter lim="800000"/>
              <a:headEnd/>
              <a:tailEnd/>
            </a:ln>
          </p:spPr>
        </p:pic>
        <p:pic>
          <p:nvPicPr>
            <p:cNvPr id="20555" name="Picture 10" descr="Red User sm"/>
            <p:cNvPicPr>
              <a:picLocks noChangeAspect="1" noChangeArrowheads="1"/>
            </p:cNvPicPr>
            <p:nvPr/>
          </p:nvPicPr>
          <p:blipFill>
            <a:blip r:embed="rId5"/>
            <a:srcRect/>
            <a:stretch>
              <a:fillRect/>
            </a:stretch>
          </p:blipFill>
          <p:spPr bwMode="auto">
            <a:xfrm>
              <a:off x="367" y="2301"/>
              <a:ext cx="324" cy="435"/>
            </a:xfrm>
            <a:prstGeom prst="rect">
              <a:avLst/>
            </a:prstGeom>
            <a:noFill/>
            <a:ln w="9525">
              <a:noFill/>
              <a:miter lim="800000"/>
              <a:headEnd/>
              <a:tailEnd/>
            </a:ln>
          </p:spPr>
        </p:pic>
        <p:pic>
          <p:nvPicPr>
            <p:cNvPr id="20556" name="Picture 11" descr="Yellow User sm"/>
            <p:cNvPicPr>
              <a:picLocks noChangeAspect="1" noChangeArrowheads="1"/>
            </p:cNvPicPr>
            <p:nvPr/>
          </p:nvPicPr>
          <p:blipFill>
            <a:blip r:embed="rId6"/>
            <a:srcRect/>
            <a:stretch>
              <a:fillRect/>
            </a:stretch>
          </p:blipFill>
          <p:spPr bwMode="auto">
            <a:xfrm>
              <a:off x="1151" y="2292"/>
              <a:ext cx="312" cy="418"/>
            </a:xfrm>
            <a:prstGeom prst="rect">
              <a:avLst/>
            </a:prstGeom>
            <a:noFill/>
            <a:ln w="9525">
              <a:noFill/>
              <a:miter lim="800000"/>
              <a:headEnd/>
              <a:tailEnd/>
            </a:ln>
          </p:spPr>
        </p:pic>
        <p:pic>
          <p:nvPicPr>
            <p:cNvPr id="20557" name="Picture 12" descr="XML Web Service sm"/>
            <p:cNvPicPr>
              <a:picLocks noChangeAspect="1" noChangeArrowheads="1"/>
            </p:cNvPicPr>
            <p:nvPr/>
          </p:nvPicPr>
          <p:blipFill>
            <a:blip r:embed="rId7"/>
            <a:srcRect/>
            <a:stretch>
              <a:fillRect/>
            </a:stretch>
          </p:blipFill>
          <p:spPr bwMode="auto">
            <a:xfrm>
              <a:off x="664" y="2104"/>
              <a:ext cx="584" cy="698"/>
            </a:xfrm>
            <a:prstGeom prst="rect">
              <a:avLst/>
            </a:prstGeom>
            <a:noFill/>
            <a:ln w="9525">
              <a:noFill/>
              <a:miter lim="800000"/>
              <a:headEnd/>
              <a:tailEnd/>
            </a:ln>
          </p:spPr>
        </p:pic>
      </p:grpSp>
      <p:pic>
        <p:nvPicPr>
          <p:cNvPr id="20487" name="Picture 13" descr="gray-disc"/>
          <p:cNvPicPr>
            <a:picLocks noChangeAspect="1" noChangeArrowheads="1"/>
          </p:cNvPicPr>
          <p:nvPr/>
        </p:nvPicPr>
        <p:blipFill>
          <a:blip r:embed="rId3"/>
          <a:srcRect/>
          <a:stretch>
            <a:fillRect/>
          </a:stretch>
        </p:blipFill>
        <p:spPr bwMode="auto">
          <a:xfrm>
            <a:off x="4603750" y="2128838"/>
            <a:ext cx="3432175" cy="1797050"/>
          </a:xfrm>
          <a:prstGeom prst="rect">
            <a:avLst/>
          </a:prstGeom>
          <a:noFill/>
          <a:ln w="9525" algn="ctr">
            <a:noFill/>
            <a:miter lim="800000"/>
            <a:headEnd/>
            <a:tailEnd/>
          </a:ln>
        </p:spPr>
      </p:pic>
      <p:grpSp>
        <p:nvGrpSpPr>
          <p:cNvPr id="3" name="Group 14"/>
          <p:cNvGrpSpPr>
            <a:grpSpLocks/>
          </p:cNvGrpSpPr>
          <p:nvPr/>
        </p:nvGrpSpPr>
        <p:grpSpPr bwMode="auto">
          <a:xfrm>
            <a:off x="6524625" y="1749425"/>
            <a:ext cx="1108075" cy="1265238"/>
            <a:chOff x="2085" y="1465"/>
            <a:chExt cx="894" cy="1087"/>
          </a:xfrm>
        </p:grpSpPr>
        <p:pic>
          <p:nvPicPr>
            <p:cNvPr id="20552" name="Picture 15" descr="blue 3d disc with glow"/>
            <p:cNvPicPr>
              <a:picLocks noChangeAspect="1" noChangeArrowheads="1"/>
            </p:cNvPicPr>
            <p:nvPr/>
          </p:nvPicPr>
          <p:blipFill>
            <a:blip r:embed="rId4"/>
            <a:srcRect/>
            <a:stretch>
              <a:fillRect/>
            </a:stretch>
          </p:blipFill>
          <p:spPr bwMode="auto">
            <a:xfrm>
              <a:off x="2085" y="1962"/>
              <a:ext cx="894" cy="590"/>
            </a:xfrm>
            <a:prstGeom prst="rect">
              <a:avLst/>
            </a:prstGeom>
            <a:noFill/>
            <a:ln w="9525" algn="ctr">
              <a:noFill/>
              <a:miter lim="800000"/>
              <a:headEnd/>
              <a:tailEnd/>
            </a:ln>
          </p:spPr>
        </p:pic>
        <p:pic>
          <p:nvPicPr>
            <p:cNvPr id="20553" name="Picture 16" descr="Host Integration Server (HIS) sm"/>
            <p:cNvPicPr>
              <a:picLocks noChangeAspect="1" noChangeArrowheads="1"/>
            </p:cNvPicPr>
            <p:nvPr/>
          </p:nvPicPr>
          <p:blipFill>
            <a:blip r:embed="rId8"/>
            <a:srcRect/>
            <a:stretch>
              <a:fillRect/>
            </a:stretch>
          </p:blipFill>
          <p:spPr bwMode="auto">
            <a:xfrm>
              <a:off x="2246" y="1465"/>
              <a:ext cx="625" cy="964"/>
            </a:xfrm>
            <a:prstGeom prst="rect">
              <a:avLst/>
            </a:prstGeom>
            <a:noFill/>
            <a:ln w="9525">
              <a:noFill/>
              <a:miter lim="800000"/>
              <a:headEnd/>
              <a:tailEnd/>
            </a:ln>
          </p:spPr>
        </p:pic>
      </p:grpSp>
      <p:pic>
        <p:nvPicPr>
          <p:cNvPr id="20489" name="Picture 17" descr="sm yellow straight down arrow"/>
          <p:cNvPicPr>
            <a:picLocks noChangeAspect="1" noChangeArrowheads="1"/>
          </p:cNvPicPr>
          <p:nvPr/>
        </p:nvPicPr>
        <p:blipFill>
          <a:blip r:embed="rId9">
            <a:lum bright="36000"/>
          </a:blip>
          <a:srcRect/>
          <a:stretch>
            <a:fillRect/>
          </a:stretch>
        </p:blipFill>
        <p:spPr bwMode="auto">
          <a:xfrm>
            <a:off x="5786438" y="2058988"/>
            <a:ext cx="992187" cy="719137"/>
          </a:xfrm>
          <a:prstGeom prst="rect">
            <a:avLst/>
          </a:prstGeom>
          <a:noFill/>
          <a:ln w="9525" algn="ctr">
            <a:noFill/>
            <a:miter lim="800000"/>
            <a:headEnd/>
            <a:tailEnd/>
          </a:ln>
        </p:spPr>
      </p:pic>
      <p:sp>
        <p:nvSpPr>
          <p:cNvPr id="573458" name="Text Box 18"/>
          <p:cNvSpPr txBox="1">
            <a:spLocks noChangeArrowheads="1"/>
          </p:cNvSpPr>
          <p:nvPr/>
        </p:nvSpPr>
        <p:spPr bwMode="auto">
          <a:xfrm>
            <a:off x="4784725" y="1122363"/>
            <a:ext cx="3232150" cy="396875"/>
          </a:xfrm>
          <a:prstGeom prst="rect">
            <a:avLst/>
          </a:prstGeom>
          <a:noFill/>
          <a:ln w="9525" algn="ctr">
            <a:noFill/>
            <a:miter lim="800000"/>
            <a:headEnd/>
            <a:tailEnd/>
          </a:ln>
          <a:effectLst/>
        </p:spPr>
        <p:txBody>
          <a:bodyPr lIns="91436" tIns="45718" rIns="91436" bIns="45718">
            <a:spAutoFit/>
          </a:bodyPr>
          <a:lstStyle/>
          <a:p>
            <a:pPr>
              <a:defRPr/>
            </a:pPr>
            <a:r>
              <a:rPr lang="es-ES" sz="2000">
                <a:solidFill>
                  <a:srgbClr val="FFFFCC"/>
                </a:solidFill>
                <a:effectLst>
                  <a:outerShdw blurRad="38100" dist="38100" dir="2700000" algn="tl">
                    <a:srgbClr val="000000"/>
                  </a:outerShdw>
                </a:effectLst>
                <a:latin typeface="Segoe" pitchFamily="34" charset="0"/>
              </a:rPr>
              <a:t>Continuidad del negocio</a:t>
            </a:r>
          </a:p>
        </p:txBody>
      </p:sp>
      <p:grpSp>
        <p:nvGrpSpPr>
          <p:cNvPr id="4" name="Group 20"/>
          <p:cNvGrpSpPr>
            <a:grpSpLocks/>
          </p:cNvGrpSpPr>
          <p:nvPr/>
        </p:nvGrpSpPr>
        <p:grpSpPr bwMode="auto">
          <a:xfrm>
            <a:off x="5089525" y="2074863"/>
            <a:ext cx="1352550" cy="1141412"/>
            <a:chOff x="863" y="1699"/>
            <a:chExt cx="1091" cy="981"/>
          </a:xfrm>
        </p:grpSpPr>
        <p:grpSp>
          <p:nvGrpSpPr>
            <p:cNvPr id="5" name="Group 21"/>
            <p:cNvGrpSpPr>
              <a:grpSpLocks/>
            </p:cNvGrpSpPr>
            <p:nvPr/>
          </p:nvGrpSpPr>
          <p:grpSpPr bwMode="auto">
            <a:xfrm>
              <a:off x="863" y="1699"/>
              <a:ext cx="489" cy="541"/>
              <a:chOff x="543" y="1479"/>
              <a:chExt cx="489" cy="541"/>
            </a:xfrm>
          </p:grpSpPr>
          <p:pic>
            <p:nvPicPr>
              <p:cNvPr id="20550" name="Picture 22"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20551" name="Picture 23"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6" name="Group 24"/>
            <p:cNvGrpSpPr>
              <a:grpSpLocks/>
            </p:cNvGrpSpPr>
            <p:nvPr/>
          </p:nvGrpSpPr>
          <p:grpSpPr bwMode="auto">
            <a:xfrm>
              <a:off x="1300" y="1738"/>
              <a:ext cx="489" cy="542"/>
              <a:chOff x="1062" y="1473"/>
              <a:chExt cx="489" cy="542"/>
            </a:xfrm>
          </p:grpSpPr>
          <p:pic>
            <p:nvPicPr>
              <p:cNvPr id="20548" name="Picture 25"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49" name="Picture 26"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7" name="Group 27"/>
            <p:cNvGrpSpPr>
              <a:grpSpLocks/>
            </p:cNvGrpSpPr>
            <p:nvPr/>
          </p:nvGrpSpPr>
          <p:grpSpPr bwMode="auto">
            <a:xfrm>
              <a:off x="1465" y="2130"/>
              <a:ext cx="489" cy="550"/>
              <a:chOff x="1410" y="2075"/>
              <a:chExt cx="489" cy="550"/>
            </a:xfrm>
          </p:grpSpPr>
          <p:pic>
            <p:nvPicPr>
              <p:cNvPr id="20546" name="Picture 28"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47" name="Picture 29"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8" name="Group 30"/>
            <p:cNvGrpSpPr>
              <a:grpSpLocks/>
            </p:cNvGrpSpPr>
            <p:nvPr/>
          </p:nvGrpSpPr>
          <p:grpSpPr bwMode="auto">
            <a:xfrm>
              <a:off x="1009" y="2015"/>
              <a:ext cx="489" cy="551"/>
              <a:chOff x="935" y="2062"/>
              <a:chExt cx="489" cy="551"/>
            </a:xfrm>
          </p:grpSpPr>
          <p:pic>
            <p:nvPicPr>
              <p:cNvPr id="20544" name="Picture 31"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45" name="Picture 32"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sp>
        <p:nvSpPr>
          <p:cNvPr id="573473" name="Text Box 33"/>
          <p:cNvSpPr txBox="1">
            <a:spLocks noChangeArrowheads="1"/>
          </p:cNvSpPr>
          <p:nvPr/>
        </p:nvSpPr>
        <p:spPr bwMode="auto">
          <a:xfrm>
            <a:off x="5446713" y="5624513"/>
            <a:ext cx="2836862" cy="400050"/>
          </a:xfrm>
          <a:prstGeom prst="rect">
            <a:avLst/>
          </a:prstGeom>
          <a:noFill/>
          <a:ln w="9525" algn="ctr">
            <a:noFill/>
            <a:miter lim="800000"/>
            <a:headEnd/>
            <a:tailEnd/>
          </a:ln>
          <a:effectLst/>
        </p:spPr>
        <p:txBody>
          <a:bodyPr wrap="none" lIns="91436" tIns="45718" rIns="91436" bIns="45718">
            <a:spAutoFit/>
          </a:bodyPr>
          <a:lstStyle/>
          <a:p>
            <a:pPr>
              <a:defRPr/>
            </a:pPr>
            <a:r>
              <a:rPr lang="es-ES" sz="2000" dirty="0">
                <a:solidFill>
                  <a:srgbClr val="FFFFCC"/>
                </a:solidFill>
                <a:effectLst>
                  <a:outerShdw blurRad="38100" dist="38100" dir="2700000" algn="tl">
                    <a:srgbClr val="000000"/>
                  </a:outerShdw>
                </a:effectLst>
                <a:latin typeface="Segoe" pitchFamily="34" charset="0"/>
              </a:rPr>
              <a:t>Delegaciones Remotas</a:t>
            </a:r>
          </a:p>
        </p:txBody>
      </p:sp>
      <p:pic>
        <p:nvPicPr>
          <p:cNvPr id="20493" name="Picture 47" descr="gray-disc"/>
          <p:cNvPicPr>
            <a:picLocks noChangeAspect="1" noChangeArrowheads="1"/>
          </p:cNvPicPr>
          <p:nvPr/>
        </p:nvPicPr>
        <p:blipFill>
          <a:blip r:embed="rId3"/>
          <a:srcRect/>
          <a:stretch>
            <a:fillRect/>
          </a:stretch>
        </p:blipFill>
        <p:spPr bwMode="auto">
          <a:xfrm>
            <a:off x="503238" y="2239963"/>
            <a:ext cx="3432175" cy="1797050"/>
          </a:xfrm>
          <a:prstGeom prst="rect">
            <a:avLst/>
          </a:prstGeom>
          <a:noFill/>
          <a:ln w="9525" algn="ctr">
            <a:noFill/>
            <a:miter lim="800000"/>
            <a:headEnd/>
            <a:tailEnd/>
          </a:ln>
        </p:spPr>
      </p:pic>
      <p:sp>
        <p:nvSpPr>
          <p:cNvPr id="573488" name="Text Box 48"/>
          <p:cNvSpPr txBox="1">
            <a:spLocks noChangeArrowheads="1"/>
          </p:cNvSpPr>
          <p:nvPr/>
        </p:nvSpPr>
        <p:spPr bwMode="auto">
          <a:xfrm>
            <a:off x="866775" y="1125538"/>
            <a:ext cx="2638425" cy="708025"/>
          </a:xfrm>
          <a:prstGeom prst="rect">
            <a:avLst/>
          </a:prstGeom>
          <a:noFill/>
          <a:ln w="9525" algn="ctr">
            <a:noFill/>
            <a:miter lim="800000"/>
            <a:headEnd/>
            <a:tailEnd/>
          </a:ln>
          <a:effectLst/>
        </p:spPr>
        <p:txBody>
          <a:bodyPr lIns="91436" tIns="45718" rIns="91436" bIns="45718">
            <a:spAutoFit/>
          </a:bodyPr>
          <a:lstStyle/>
          <a:p>
            <a:pPr>
              <a:defRPr/>
            </a:pPr>
            <a:r>
              <a:rPr lang="es-ES" sz="2000">
                <a:solidFill>
                  <a:srgbClr val="FFFFCC"/>
                </a:solidFill>
                <a:effectLst>
                  <a:outerShdw blurRad="38100" dist="38100" dir="2700000" algn="tl">
                    <a:srgbClr val="000000"/>
                  </a:outerShdw>
                </a:effectLst>
                <a:latin typeface="Segoe" pitchFamily="34" charset="0"/>
              </a:rPr>
              <a:t>Consolidación de Servidores</a:t>
            </a:r>
          </a:p>
        </p:txBody>
      </p:sp>
      <p:grpSp>
        <p:nvGrpSpPr>
          <p:cNvPr id="9" name="Group 49"/>
          <p:cNvGrpSpPr>
            <a:grpSpLocks/>
          </p:cNvGrpSpPr>
          <p:nvPr/>
        </p:nvGrpSpPr>
        <p:grpSpPr bwMode="auto">
          <a:xfrm>
            <a:off x="938213" y="2124075"/>
            <a:ext cx="606425" cy="630238"/>
            <a:chOff x="543" y="1479"/>
            <a:chExt cx="489" cy="541"/>
          </a:xfrm>
        </p:grpSpPr>
        <p:pic>
          <p:nvPicPr>
            <p:cNvPr id="20538" name="Picture 50" descr="blue 3d disc with glow"/>
            <p:cNvPicPr>
              <a:picLocks noChangeAspect="1" noChangeArrowheads="1"/>
            </p:cNvPicPr>
            <p:nvPr/>
          </p:nvPicPr>
          <p:blipFill>
            <a:blip r:embed="rId12"/>
            <a:srcRect/>
            <a:stretch>
              <a:fillRect/>
            </a:stretch>
          </p:blipFill>
          <p:spPr bwMode="auto">
            <a:xfrm>
              <a:off x="543" y="1686"/>
              <a:ext cx="489" cy="334"/>
            </a:xfrm>
            <a:prstGeom prst="rect">
              <a:avLst/>
            </a:prstGeom>
            <a:noFill/>
            <a:ln w="9525" algn="ctr">
              <a:noFill/>
              <a:miter lim="800000"/>
              <a:headEnd/>
              <a:tailEnd/>
            </a:ln>
          </p:spPr>
        </p:pic>
        <p:pic>
          <p:nvPicPr>
            <p:cNvPr id="20539" name="Picture 51"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0" name="Group 52"/>
          <p:cNvGrpSpPr>
            <a:grpSpLocks/>
          </p:cNvGrpSpPr>
          <p:nvPr/>
        </p:nvGrpSpPr>
        <p:grpSpPr bwMode="auto">
          <a:xfrm>
            <a:off x="1479550" y="2170113"/>
            <a:ext cx="606425" cy="630237"/>
            <a:chOff x="1062" y="1473"/>
            <a:chExt cx="489" cy="542"/>
          </a:xfrm>
        </p:grpSpPr>
        <p:pic>
          <p:nvPicPr>
            <p:cNvPr id="20536" name="Picture 53"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37" name="Picture 54"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1" name="Group 55"/>
          <p:cNvGrpSpPr>
            <a:grpSpLocks/>
          </p:cNvGrpSpPr>
          <p:nvPr/>
        </p:nvGrpSpPr>
        <p:grpSpPr bwMode="auto">
          <a:xfrm>
            <a:off x="1684338" y="2625725"/>
            <a:ext cx="606425" cy="639763"/>
            <a:chOff x="1410" y="2075"/>
            <a:chExt cx="489" cy="550"/>
          </a:xfrm>
        </p:grpSpPr>
        <p:pic>
          <p:nvPicPr>
            <p:cNvPr id="20534" name="Picture 56"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35" name="Picture 57"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12" name="Group 58"/>
          <p:cNvGrpSpPr>
            <a:grpSpLocks/>
          </p:cNvGrpSpPr>
          <p:nvPr/>
        </p:nvGrpSpPr>
        <p:grpSpPr bwMode="auto">
          <a:xfrm>
            <a:off x="1119188" y="2555875"/>
            <a:ext cx="606425" cy="639763"/>
            <a:chOff x="935" y="2062"/>
            <a:chExt cx="489" cy="551"/>
          </a:xfrm>
        </p:grpSpPr>
        <p:pic>
          <p:nvPicPr>
            <p:cNvPr id="20532" name="Picture 59"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33" name="Picture 60"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grpSp>
        <p:nvGrpSpPr>
          <p:cNvPr id="13" name="Group 61"/>
          <p:cNvGrpSpPr>
            <a:grpSpLocks/>
          </p:cNvGrpSpPr>
          <p:nvPr/>
        </p:nvGrpSpPr>
        <p:grpSpPr bwMode="auto">
          <a:xfrm>
            <a:off x="2036763" y="2074863"/>
            <a:ext cx="606425" cy="630237"/>
            <a:chOff x="543" y="1479"/>
            <a:chExt cx="489" cy="541"/>
          </a:xfrm>
        </p:grpSpPr>
        <p:pic>
          <p:nvPicPr>
            <p:cNvPr id="20530" name="Picture 62" descr="blue 3d disc with glow"/>
            <p:cNvPicPr>
              <a:picLocks noChangeAspect="1" noChangeArrowheads="1"/>
            </p:cNvPicPr>
            <p:nvPr/>
          </p:nvPicPr>
          <p:blipFill>
            <a:blip r:embed="rId12"/>
            <a:srcRect/>
            <a:stretch>
              <a:fillRect/>
            </a:stretch>
          </p:blipFill>
          <p:spPr bwMode="auto">
            <a:xfrm>
              <a:off x="543" y="1686"/>
              <a:ext cx="489" cy="334"/>
            </a:xfrm>
            <a:prstGeom prst="rect">
              <a:avLst/>
            </a:prstGeom>
            <a:noFill/>
            <a:ln w="9525" algn="ctr">
              <a:noFill/>
              <a:miter lim="800000"/>
              <a:headEnd/>
              <a:tailEnd/>
            </a:ln>
          </p:spPr>
        </p:pic>
        <p:pic>
          <p:nvPicPr>
            <p:cNvPr id="20531" name="Picture 63"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4" name="Group 64"/>
          <p:cNvGrpSpPr>
            <a:grpSpLocks/>
          </p:cNvGrpSpPr>
          <p:nvPr/>
        </p:nvGrpSpPr>
        <p:grpSpPr bwMode="auto">
          <a:xfrm>
            <a:off x="2578100" y="2120900"/>
            <a:ext cx="606425" cy="630238"/>
            <a:chOff x="1062" y="1473"/>
            <a:chExt cx="489" cy="542"/>
          </a:xfrm>
        </p:grpSpPr>
        <p:pic>
          <p:nvPicPr>
            <p:cNvPr id="20528" name="Picture 65"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29" name="Picture 66"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5" name="Group 67"/>
          <p:cNvGrpSpPr>
            <a:grpSpLocks/>
          </p:cNvGrpSpPr>
          <p:nvPr/>
        </p:nvGrpSpPr>
        <p:grpSpPr bwMode="auto">
          <a:xfrm>
            <a:off x="2782888" y="2576513"/>
            <a:ext cx="606425" cy="639762"/>
            <a:chOff x="1410" y="2075"/>
            <a:chExt cx="489" cy="550"/>
          </a:xfrm>
        </p:grpSpPr>
        <p:pic>
          <p:nvPicPr>
            <p:cNvPr id="20526" name="Picture 68" descr="blue 3d disc with glow"/>
            <p:cNvPicPr>
              <a:picLocks noChangeAspect="1" noChangeArrowheads="1"/>
            </p:cNvPicPr>
            <p:nvPr/>
          </p:nvPicPr>
          <p:blipFill>
            <a:blip r:embed="rId12"/>
            <a:srcRect/>
            <a:stretch>
              <a:fillRect/>
            </a:stretch>
          </p:blipFill>
          <p:spPr bwMode="auto">
            <a:xfrm>
              <a:off x="1410" y="2290"/>
              <a:ext cx="489" cy="335"/>
            </a:xfrm>
            <a:prstGeom prst="rect">
              <a:avLst/>
            </a:prstGeom>
            <a:noFill/>
            <a:ln w="9525" algn="ctr">
              <a:noFill/>
              <a:miter lim="800000"/>
              <a:headEnd/>
              <a:tailEnd/>
            </a:ln>
          </p:spPr>
        </p:pic>
        <p:pic>
          <p:nvPicPr>
            <p:cNvPr id="20527" name="Picture 69" descr="Server sm"/>
            <p:cNvPicPr>
              <a:picLocks noChangeAspect="1" noChangeArrowheads="1"/>
            </p:cNvPicPr>
            <p:nvPr/>
          </p:nvPicPr>
          <p:blipFill>
            <a:blip r:embed="rId11"/>
            <a:srcRect/>
            <a:stretch>
              <a:fillRect/>
            </a:stretch>
          </p:blipFill>
          <p:spPr bwMode="auto">
            <a:xfrm>
              <a:off x="1515" y="2075"/>
              <a:ext cx="288" cy="449"/>
            </a:xfrm>
            <a:prstGeom prst="rect">
              <a:avLst/>
            </a:prstGeom>
            <a:noFill/>
            <a:ln w="9525" algn="ctr">
              <a:noFill/>
              <a:miter lim="800000"/>
              <a:headEnd/>
              <a:tailEnd/>
            </a:ln>
          </p:spPr>
        </p:pic>
      </p:grpSp>
      <p:grpSp>
        <p:nvGrpSpPr>
          <p:cNvPr id="16" name="Group 70"/>
          <p:cNvGrpSpPr>
            <a:grpSpLocks/>
          </p:cNvGrpSpPr>
          <p:nvPr/>
        </p:nvGrpSpPr>
        <p:grpSpPr bwMode="auto">
          <a:xfrm>
            <a:off x="2217738" y="2506663"/>
            <a:ext cx="606425" cy="639762"/>
            <a:chOff x="935" y="2062"/>
            <a:chExt cx="489" cy="551"/>
          </a:xfrm>
        </p:grpSpPr>
        <p:pic>
          <p:nvPicPr>
            <p:cNvPr id="20524" name="Picture 71"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25" name="Picture 72"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pic>
        <p:nvPicPr>
          <p:cNvPr id="20503" name="Picture 73" descr="database green"/>
          <p:cNvPicPr>
            <a:picLocks noChangeAspect="1" noChangeArrowheads="1"/>
          </p:cNvPicPr>
          <p:nvPr/>
        </p:nvPicPr>
        <p:blipFill>
          <a:blip r:embed="rId13"/>
          <a:srcRect/>
          <a:stretch>
            <a:fillRect/>
          </a:stretch>
        </p:blipFill>
        <p:spPr bwMode="auto">
          <a:xfrm>
            <a:off x="1963738" y="2930525"/>
            <a:ext cx="192087" cy="230188"/>
          </a:xfrm>
          <a:prstGeom prst="rect">
            <a:avLst/>
          </a:prstGeom>
          <a:noFill/>
          <a:ln w="9525">
            <a:noFill/>
            <a:miter lim="800000"/>
            <a:headEnd/>
            <a:tailEnd/>
          </a:ln>
        </p:spPr>
      </p:pic>
      <p:pic>
        <p:nvPicPr>
          <p:cNvPr id="20504" name="Picture 74" descr="database purple"/>
          <p:cNvPicPr>
            <a:picLocks noChangeAspect="1" noChangeArrowheads="1"/>
          </p:cNvPicPr>
          <p:nvPr/>
        </p:nvPicPr>
        <p:blipFill>
          <a:blip r:embed="rId14"/>
          <a:srcRect/>
          <a:stretch>
            <a:fillRect/>
          </a:stretch>
        </p:blipFill>
        <p:spPr bwMode="auto">
          <a:xfrm>
            <a:off x="1771650" y="2460625"/>
            <a:ext cx="192088" cy="230188"/>
          </a:xfrm>
          <a:prstGeom prst="rect">
            <a:avLst/>
          </a:prstGeom>
          <a:noFill/>
          <a:ln w="9525">
            <a:noFill/>
            <a:miter lim="800000"/>
            <a:headEnd/>
            <a:tailEnd/>
          </a:ln>
        </p:spPr>
      </p:pic>
      <p:pic>
        <p:nvPicPr>
          <p:cNvPr id="20505" name="Picture 75" descr="database green"/>
          <p:cNvPicPr>
            <a:picLocks noChangeAspect="1" noChangeArrowheads="1"/>
          </p:cNvPicPr>
          <p:nvPr/>
        </p:nvPicPr>
        <p:blipFill>
          <a:blip r:embed="rId13"/>
          <a:srcRect/>
          <a:stretch>
            <a:fillRect/>
          </a:stretch>
        </p:blipFill>
        <p:spPr bwMode="auto">
          <a:xfrm>
            <a:off x="2513013" y="2776538"/>
            <a:ext cx="192087" cy="230187"/>
          </a:xfrm>
          <a:prstGeom prst="rect">
            <a:avLst/>
          </a:prstGeom>
          <a:noFill/>
          <a:ln w="9525">
            <a:noFill/>
            <a:miter lim="800000"/>
            <a:headEnd/>
            <a:tailEnd/>
          </a:ln>
        </p:spPr>
      </p:pic>
      <p:pic>
        <p:nvPicPr>
          <p:cNvPr id="20506" name="Picture 76" descr="database purple"/>
          <p:cNvPicPr>
            <a:picLocks noChangeAspect="1" noChangeArrowheads="1"/>
          </p:cNvPicPr>
          <p:nvPr/>
        </p:nvPicPr>
        <p:blipFill>
          <a:blip r:embed="rId14"/>
          <a:srcRect/>
          <a:stretch>
            <a:fillRect/>
          </a:stretch>
        </p:blipFill>
        <p:spPr bwMode="auto">
          <a:xfrm>
            <a:off x="2320925" y="2365375"/>
            <a:ext cx="192088" cy="230188"/>
          </a:xfrm>
          <a:prstGeom prst="rect">
            <a:avLst/>
          </a:prstGeom>
          <a:noFill/>
          <a:ln w="9525">
            <a:noFill/>
            <a:miter lim="800000"/>
            <a:headEnd/>
            <a:tailEnd/>
          </a:ln>
        </p:spPr>
      </p:pic>
      <p:pic>
        <p:nvPicPr>
          <p:cNvPr id="20507" name="Picture 77" descr="database green"/>
          <p:cNvPicPr>
            <a:picLocks noChangeAspect="1" noChangeArrowheads="1"/>
          </p:cNvPicPr>
          <p:nvPr/>
        </p:nvPicPr>
        <p:blipFill>
          <a:blip r:embed="rId13"/>
          <a:srcRect/>
          <a:stretch>
            <a:fillRect/>
          </a:stretch>
        </p:blipFill>
        <p:spPr bwMode="auto">
          <a:xfrm>
            <a:off x="1222375" y="2419350"/>
            <a:ext cx="192088" cy="230188"/>
          </a:xfrm>
          <a:prstGeom prst="rect">
            <a:avLst/>
          </a:prstGeom>
          <a:noFill/>
          <a:ln w="9525">
            <a:noFill/>
            <a:miter lim="800000"/>
            <a:headEnd/>
            <a:tailEnd/>
          </a:ln>
        </p:spPr>
      </p:pic>
      <p:pic>
        <p:nvPicPr>
          <p:cNvPr id="20508" name="Picture 78" descr="database purple"/>
          <p:cNvPicPr>
            <a:picLocks noChangeAspect="1" noChangeArrowheads="1"/>
          </p:cNvPicPr>
          <p:nvPr/>
        </p:nvPicPr>
        <p:blipFill>
          <a:blip r:embed="rId14"/>
          <a:srcRect/>
          <a:stretch>
            <a:fillRect/>
          </a:stretch>
        </p:blipFill>
        <p:spPr bwMode="auto">
          <a:xfrm>
            <a:off x="1414463" y="2847975"/>
            <a:ext cx="192087" cy="230188"/>
          </a:xfrm>
          <a:prstGeom prst="rect">
            <a:avLst/>
          </a:prstGeom>
          <a:noFill/>
          <a:ln w="9525">
            <a:noFill/>
            <a:miter lim="800000"/>
            <a:headEnd/>
            <a:tailEnd/>
          </a:ln>
        </p:spPr>
      </p:pic>
      <p:pic>
        <p:nvPicPr>
          <p:cNvPr id="20509" name="Picture 79" descr="database green"/>
          <p:cNvPicPr>
            <a:picLocks noChangeAspect="1" noChangeArrowheads="1"/>
          </p:cNvPicPr>
          <p:nvPr/>
        </p:nvPicPr>
        <p:blipFill>
          <a:blip r:embed="rId13"/>
          <a:srcRect/>
          <a:stretch>
            <a:fillRect/>
          </a:stretch>
        </p:blipFill>
        <p:spPr bwMode="auto">
          <a:xfrm>
            <a:off x="2886075" y="2430463"/>
            <a:ext cx="192088" cy="230187"/>
          </a:xfrm>
          <a:prstGeom prst="rect">
            <a:avLst/>
          </a:prstGeom>
          <a:noFill/>
          <a:ln w="9525">
            <a:noFill/>
            <a:miter lim="800000"/>
            <a:headEnd/>
            <a:tailEnd/>
          </a:ln>
        </p:spPr>
      </p:pic>
      <p:pic>
        <p:nvPicPr>
          <p:cNvPr id="20510" name="Picture 80" descr="database purple"/>
          <p:cNvPicPr>
            <a:picLocks noChangeAspect="1" noChangeArrowheads="1"/>
          </p:cNvPicPr>
          <p:nvPr/>
        </p:nvPicPr>
        <p:blipFill>
          <a:blip r:embed="rId14"/>
          <a:srcRect/>
          <a:stretch>
            <a:fillRect/>
          </a:stretch>
        </p:blipFill>
        <p:spPr bwMode="auto">
          <a:xfrm>
            <a:off x="3078163" y="2868613"/>
            <a:ext cx="192087" cy="230187"/>
          </a:xfrm>
          <a:prstGeom prst="rect">
            <a:avLst/>
          </a:prstGeom>
          <a:noFill/>
          <a:ln w="9525">
            <a:noFill/>
            <a:miter lim="800000"/>
            <a:headEnd/>
            <a:tailEnd/>
          </a:ln>
        </p:spPr>
      </p:pic>
      <p:pic>
        <p:nvPicPr>
          <p:cNvPr id="20511" name="Picture 81" descr="firewall right shaded"/>
          <p:cNvPicPr>
            <a:picLocks noChangeArrowheads="1"/>
          </p:cNvPicPr>
          <p:nvPr/>
        </p:nvPicPr>
        <p:blipFill>
          <a:blip r:embed="rId15"/>
          <a:srcRect/>
          <a:stretch>
            <a:fillRect/>
          </a:stretch>
        </p:blipFill>
        <p:spPr bwMode="auto">
          <a:xfrm>
            <a:off x="7632700" y="1703388"/>
            <a:ext cx="517525" cy="1412875"/>
          </a:xfrm>
          <a:prstGeom prst="rect">
            <a:avLst/>
          </a:prstGeom>
          <a:noFill/>
          <a:ln w="9525">
            <a:noFill/>
            <a:miter lim="800000"/>
            <a:headEnd/>
            <a:tailEnd/>
          </a:ln>
        </p:spPr>
      </p:pic>
      <p:pic>
        <p:nvPicPr>
          <p:cNvPr id="20512" name="Picture 82" descr="stop No"/>
          <p:cNvPicPr>
            <a:picLocks noChangeAspect="1" noChangeArrowheads="1"/>
          </p:cNvPicPr>
          <p:nvPr/>
        </p:nvPicPr>
        <p:blipFill>
          <a:blip r:embed="rId16"/>
          <a:srcRect/>
          <a:stretch>
            <a:fillRect/>
          </a:stretch>
        </p:blipFill>
        <p:spPr bwMode="auto">
          <a:xfrm>
            <a:off x="7842250" y="1814513"/>
            <a:ext cx="1060450" cy="1060450"/>
          </a:xfrm>
          <a:prstGeom prst="rect">
            <a:avLst/>
          </a:prstGeom>
          <a:noFill/>
          <a:ln w="9525">
            <a:noFill/>
            <a:miter lim="800000"/>
            <a:headEnd/>
            <a:tailEnd/>
          </a:ln>
        </p:spPr>
      </p:pic>
      <p:pic>
        <p:nvPicPr>
          <p:cNvPr id="20513" name="Picture 84" descr="green checkmark2"/>
          <p:cNvPicPr>
            <a:picLocks noChangeAspect="1" noChangeArrowheads="1"/>
          </p:cNvPicPr>
          <p:nvPr/>
        </p:nvPicPr>
        <p:blipFill>
          <a:blip r:embed="rId17"/>
          <a:srcRect/>
          <a:stretch>
            <a:fillRect/>
          </a:stretch>
        </p:blipFill>
        <p:spPr bwMode="auto">
          <a:xfrm>
            <a:off x="6892925" y="2058988"/>
            <a:ext cx="914400" cy="895350"/>
          </a:xfrm>
          <a:prstGeom prst="rect">
            <a:avLst/>
          </a:prstGeom>
          <a:noFill/>
          <a:ln w="9525">
            <a:noFill/>
            <a:miter lim="800000"/>
            <a:headEnd/>
            <a:tailEnd/>
          </a:ln>
        </p:spPr>
      </p:pic>
      <p:grpSp>
        <p:nvGrpSpPr>
          <p:cNvPr id="17" name="Group 35"/>
          <p:cNvGrpSpPr>
            <a:grpSpLocks/>
          </p:cNvGrpSpPr>
          <p:nvPr/>
        </p:nvGrpSpPr>
        <p:grpSpPr bwMode="auto">
          <a:xfrm>
            <a:off x="5159375" y="4324350"/>
            <a:ext cx="606425" cy="630238"/>
            <a:chOff x="543" y="1479"/>
            <a:chExt cx="489" cy="541"/>
          </a:xfrm>
        </p:grpSpPr>
        <p:pic>
          <p:nvPicPr>
            <p:cNvPr id="20522" name="Picture 36" descr="blue 3d disc with glow"/>
            <p:cNvPicPr>
              <a:picLocks noChangeAspect="1" noChangeArrowheads="1"/>
            </p:cNvPicPr>
            <p:nvPr/>
          </p:nvPicPr>
          <p:blipFill>
            <a:blip r:embed="rId10"/>
            <a:srcRect/>
            <a:stretch>
              <a:fillRect/>
            </a:stretch>
          </p:blipFill>
          <p:spPr bwMode="auto">
            <a:xfrm>
              <a:off x="543" y="1686"/>
              <a:ext cx="489" cy="334"/>
            </a:xfrm>
            <a:prstGeom prst="rect">
              <a:avLst/>
            </a:prstGeom>
            <a:noFill/>
            <a:ln w="9525" algn="ctr">
              <a:noFill/>
              <a:miter lim="800000"/>
              <a:headEnd/>
              <a:tailEnd/>
            </a:ln>
          </p:spPr>
        </p:pic>
        <p:pic>
          <p:nvPicPr>
            <p:cNvPr id="20523" name="Picture 37" descr="Server sm"/>
            <p:cNvPicPr>
              <a:picLocks noChangeAspect="1" noChangeArrowheads="1"/>
            </p:cNvPicPr>
            <p:nvPr/>
          </p:nvPicPr>
          <p:blipFill>
            <a:blip r:embed="rId11"/>
            <a:srcRect/>
            <a:stretch>
              <a:fillRect/>
            </a:stretch>
          </p:blipFill>
          <p:spPr bwMode="auto">
            <a:xfrm>
              <a:off x="648" y="1479"/>
              <a:ext cx="288" cy="449"/>
            </a:xfrm>
            <a:prstGeom prst="rect">
              <a:avLst/>
            </a:prstGeom>
            <a:noFill/>
            <a:ln w="9525" algn="ctr">
              <a:noFill/>
              <a:miter lim="800000"/>
              <a:headEnd/>
              <a:tailEnd/>
            </a:ln>
          </p:spPr>
        </p:pic>
      </p:grpSp>
      <p:grpSp>
        <p:nvGrpSpPr>
          <p:cNvPr id="18" name="Group 38"/>
          <p:cNvGrpSpPr>
            <a:grpSpLocks/>
          </p:cNvGrpSpPr>
          <p:nvPr/>
        </p:nvGrpSpPr>
        <p:grpSpPr bwMode="auto">
          <a:xfrm>
            <a:off x="5700713" y="4370388"/>
            <a:ext cx="606425" cy="630237"/>
            <a:chOff x="1062" y="1473"/>
            <a:chExt cx="489" cy="542"/>
          </a:xfrm>
        </p:grpSpPr>
        <p:pic>
          <p:nvPicPr>
            <p:cNvPr id="20520" name="Picture 39" descr="blue 3d disc with glow"/>
            <p:cNvPicPr>
              <a:picLocks noChangeAspect="1" noChangeArrowheads="1"/>
            </p:cNvPicPr>
            <p:nvPr/>
          </p:nvPicPr>
          <p:blipFill>
            <a:blip r:embed="rId12"/>
            <a:srcRect/>
            <a:stretch>
              <a:fillRect/>
            </a:stretch>
          </p:blipFill>
          <p:spPr bwMode="auto">
            <a:xfrm>
              <a:off x="1062" y="1680"/>
              <a:ext cx="489" cy="335"/>
            </a:xfrm>
            <a:prstGeom prst="rect">
              <a:avLst/>
            </a:prstGeom>
            <a:noFill/>
            <a:ln w="9525" algn="ctr">
              <a:noFill/>
              <a:miter lim="800000"/>
              <a:headEnd/>
              <a:tailEnd/>
            </a:ln>
          </p:spPr>
        </p:pic>
        <p:pic>
          <p:nvPicPr>
            <p:cNvPr id="20521" name="Picture 40" descr="Server sm"/>
            <p:cNvPicPr>
              <a:picLocks noChangeAspect="1" noChangeArrowheads="1"/>
            </p:cNvPicPr>
            <p:nvPr/>
          </p:nvPicPr>
          <p:blipFill>
            <a:blip r:embed="rId11"/>
            <a:srcRect/>
            <a:stretch>
              <a:fillRect/>
            </a:stretch>
          </p:blipFill>
          <p:spPr bwMode="auto">
            <a:xfrm>
              <a:off x="1177" y="1473"/>
              <a:ext cx="288" cy="450"/>
            </a:xfrm>
            <a:prstGeom prst="rect">
              <a:avLst/>
            </a:prstGeom>
            <a:noFill/>
            <a:ln w="9525" algn="ctr">
              <a:noFill/>
              <a:miter lim="800000"/>
              <a:headEnd/>
              <a:tailEnd/>
            </a:ln>
          </p:spPr>
        </p:pic>
      </p:grpSp>
      <p:grpSp>
        <p:nvGrpSpPr>
          <p:cNvPr id="19" name="Group 44"/>
          <p:cNvGrpSpPr>
            <a:grpSpLocks/>
          </p:cNvGrpSpPr>
          <p:nvPr/>
        </p:nvGrpSpPr>
        <p:grpSpPr bwMode="auto">
          <a:xfrm>
            <a:off x="5340350" y="4692650"/>
            <a:ext cx="606425" cy="639763"/>
            <a:chOff x="935" y="2062"/>
            <a:chExt cx="489" cy="551"/>
          </a:xfrm>
        </p:grpSpPr>
        <p:pic>
          <p:nvPicPr>
            <p:cNvPr id="20518" name="Picture 45" descr="blue 3d disc with glow"/>
            <p:cNvPicPr>
              <a:picLocks noChangeAspect="1" noChangeArrowheads="1"/>
            </p:cNvPicPr>
            <p:nvPr/>
          </p:nvPicPr>
          <p:blipFill>
            <a:blip r:embed="rId12"/>
            <a:srcRect/>
            <a:stretch>
              <a:fillRect/>
            </a:stretch>
          </p:blipFill>
          <p:spPr bwMode="auto">
            <a:xfrm>
              <a:off x="935" y="2278"/>
              <a:ext cx="489" cy="335"/>
            </a:xfrm>
            <a:prstGeom prst="rect">
              <a:avLst/>
            </a:prstGeom>
            <a:noFill/>
            <a:ln w="9525" algn="ctr">
              <a:noFill/>
              <a:miter lim="800000"/>
              <a:headEnd/>
              <a:tailEnd/>
            </a:ln>
          </p:spPr>
        </p:pic>
        <p:pic>
          <p:nvPicPr>
            <p:cNvPr id="20519" name="Picture 46" descr="Server sm"/>
            <p:cNvPicPr>
              <a:picLocks noChangeAspect="1" noChangeArrowheads="1"/>
            </p:cNvPicPr>
            <p:nvPr/>
          </p:nvPicPr>
          <p:blipFill>
            <a:blip r:embed="rId11"/>
            <a:srcRect/>
            <a:stretch>
              <a:fillRect/>
            </a:stretch>
          </p:blipFill>
          <p:spPr bwMode="auto">
            <a:xfrm>
              <a:off x="1040" y="2062"/>
              <a:ext cx="288" cy="450"/>
            </a:xfrm>
            <a:prstGeom prst="rect">
              <a:avLst/>
            </a:prstGeom>
            <a:noFill/>
            <a:ln w="9525" algn="ctr">
              <a:noFill/>
              <a:miter lim="800000"/>
              <a:headEnd/>
              <a:tailEnd/>
            </a:ln>
          </p:spPr>
        </p:pic>
      </p:grpSp>
      <p:pic>
        <p:nvPicPr>
          <p:cNvPr id="20517" name="Picture 89"/>
          <p:cNvPicPr>
            <a:picLocks noChangeAspect="1" noChangeArrowheads="1"/>
          </p:cNvPicPr>
          <p:nvPr/>
        </p:nvPicPr>
        <p:blipFill>
          <a:blip r:embed="rId18"/>
          <a:srcRect/>
          <a:stretch>
            <a:fillRect/>
          </a:stretch>
        </p:blipFill>
        <p:spPr bwMode="auto">
          <a:xfrm>
            <a:off x="6323013" y="3897313"/>
            <a:ext cx="1001712" cy="130968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9690" y="1095356"/>
            <a:ext cx="3270250" cy="4038600"/>
          </a:xfrm>
          <a:prstGeom prst="rect">
            <a:avLst/>
          </a:prstGeom>
          <a:solidFill>
            <a:schemeClr val="tx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bwMode="auto">
          <a:xfrm>
            <a:off x="5061644" y="4600556"/>
            <a:ext cx="2982246" cy="409068"/>
          </a:xfrm>
          <a:prstGeom prst="roundRect">
            <a:avLst/>
          </a:prstGeom>
          <a:solidFill>
            <a:schemeClr val="accent6">
              <a:lumMod val="75000"/>
            </a:schemeClr>
          </a:solidFill>
          <a:ln>
            <a:solidFill>
              <a:schemeClr val="tx1">
                <a:lumMod val="95000"/>
                <a:lumOff val="5000"/>
              </a:schemeClr>
            </a:solidFill>
            <a:headEnd type="none" w="med" len="med"/>
            <a:tailEnd type="none" w="med" len="me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Hardware</a:t>
            </a:r>
          </a:p>
        </p:txBody>
      </p:sp>
      <p:sp>
        <p:nvSpPr>
          <p:cNvPr id="6" name="Rounded Rectangle 5"/>
          <p:cNvSpPr/>
          <p:nvPr/>
        </p:nvSpPr>
        <p:spPr bwMode="auto">
          <a:xfrm>
            <a:off x="5072090" y="4143356"/>
            <a:ext cx="2971800" cy="381000"/>
          </a:xfrm>
          <a:prstGeom prst="roundRect">
            <a:avLst/>
          </a:prstGeom>
          <a:solidFill>
            <a:srgbClr val="F77938"/>
          </a:solidFill>
          <a:ln w="19050">
            <a:solidFill>
              <a:schemeClr val="tx1">
                <a:lumMod val="5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solidFill>
                  <a:srgbClr val="FFFFFF"/>
                </a:solidFill>
                <a:effectLst>
                  <a:outerShdw blurRad="38100" dist="38100" dir="2700000" algn="tl">
                    <a:srgbClr val="000000">
                      <a:alpha val="43137"/>
                    </a:srgbClr>
                  </a:outerShdw>
                </a:effectLst>
                <a:latin typeface="Segoe" pitchFamily="34" charset="0"/>
              </a:rPr>
              <a:t>Hipervisor</a:t>
            </a:r>
            <a:r>
              <a:rPr lang="en-US" sz="2400" dirty="0" smtClean="0">
                <a:solidFill>
                  <a:srgbClr val="FFFFFF"/>
                </a:solidFill>
                <a:effectLst>
                  <a:outerShdw blurRad="38100" dist="38100" dir="2700000" algn="tl">
                    <a:srgbClr val="000000">
                      <a:alpha val="43137"/>
                    </a:srgbClr>
                  </a:outerShdw>
                </a:effectLst>
                <a:latin typeface="Segoe" pitchFamily="34" charset="0"/>
              </a:rPr>
              <a:t> </a:t>
            </a:r>
            <a:r>
              <a:rPr lang="en-US" sz="2400" dirty="0" err="1" smtClean="0">
                <a:solidFill>
                  <a:srgbClr val="FFFFFF"/>
                </a:solidFill>
                <a:effectLst>
                  <a:outerShdw blurRad="38100" dist="38100" dir="2700000" algn="tl">
                    <a:srgbClr val="000000">
                      <a:alpha val="43137"/>
                    </a:srgbClr>
                  </a:outerShdw>
                </a:effectLst>
                <a:latin typeface="Segoe" pitchFamily="34" charset="0"/>
              </a:rPr>
              <a:t>Tipo</a:t>
            </a:r>
            <a:r>
              <a:rPr lang="en-US" sz="2400" dirty="0" smtClean="0">
                <a:solidFill>
                  <a:srgbClr val="FFFFFF"/>
                </a:solidFill>
                <a:effectLst>
                  <a:outerShdw blurRad="38100" dist="38100" dir="2700000" algn="tl">
                    <a:srgbClr val="000000">
                      <a:alpha val="43137"/>
                    </a:srgbClr>
                  </a:outerShdw>
                </a:effectLst>
                <a:latin typeface="Segoe" pitchFamily="34" charset="0"/>
              </a:rPr>
              <a:t> I</a:t>
            </a:r>
          </a:p>
        </p:txBody>
      </p:sp>
      <p:sp>
        <p:nvSpPr>
          <p:cNvPr id="8" name="Rounded Rectangle 7"/>
          <p:cNvSpPr/>
          <p:nvPr/>
        </p:nvSpPr>
        <p:spPr bwMode="auto">
          <a:xfrm>
            <a:off x="5119908" y="1571994"/>
            <a:ext cx="1476181" cy="2418961"/>
          </a:xfrm>
          <a:prstGeom prst="round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Segoe" pitchFamily="34" charset="0"/>
              </a:rPr>
              <a:t>Sistema</a:t>
            </a:r>
            <a:r>
              <a:rPr lang="en-US" sz="1600" dirty="0" smtClean="0">
                <a:solidFill>
                  <a:srgbClr val="FFFFFF"/>
                </a:solidFill>
                <a:effectLst>
                  <a:outerShdw blurRad="38100" dist="38100" dir="2700000" algn="tl">
                    <a:srgbClr val="000000">
                      <a:alpha val="43137"/>
                    </a:srgbClr>
                  </a:outerShdw>
                </a:effectLst>
                <a:latin typeface="Segoe" pitchFamily="34" charset="0"/>
              </a:rPr>
              <a:t> </a:t>
            </a:r>
            <a:r>
              <a:rPr lang="en-US" sz="1600" dirty="0" err="1" smtClean="0">
                <a:solidFill>
                  <a:srgbClr val="FFFFFF"/>
                </a:solidFill>
                <a:effectLst>
                  <a:outerShdw blurRad="38100" dist="38100" dir="2700000" algn="tl">
                    <a:srgbClr val="000000">
                      <a:alpha val="43137"/>
                    </a:srgbClr>
                  </a:outerShdw>
                </a:effectLst>
                <a:latin typeface="Segoe" pitchFamily="34" charset="0"/>
              </a:rPr>
              <a:t>Operativo</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5254106" y="2356522"/>
            <a:ext cx="1207784" cy="1438301"/>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6693062" y="1571994"/>
            <a:ext cx="1281828" cy="2418961"/>
          </a:xfrm>
          <a:prstGeom prst="round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Segoe" pitchFamily="34" charset="0"/>
              </a:rPr>
              <a:t>Sistema</a:t>
            </a:r>
            <a:r>
              <a:rPr lang="en-US" sz="1600" dirty="0" smtClean="0">
                <a:solidFill>
                  <a:srgbClr val="FFFFFF"/>
                </a:solidFill>
                <a:effectLst>
                  <a:outerShdw blurRad="38100" dist="38100" dir="2700000" algn="tl">
                    <a:srgbClr val="000000">
                      <a:alpha val="43137"/>
                    </a:srgbClr>
                  </a:outerShdw>
                </a:effectLst>
                <a:latin typeface="Segoe" pitchFamily="34" charset="0"/>
              </a:rPr>
              <a:t> </a:t>
            </a:r>
            <a:r>
              <a:rPr lang="en-US" sz="1600" dirty="0" err="1" smtClean="0">
                <a:solidFill>
                  <a:srgbClr val="FFFFFF"/>
                </a:solidFill>
                <a:effectLst>
                  <a:outerShdw blurRad="38100" dist="38100" dir="2700000" algn="tl">
                    <a:srgbClr val="000000">
                      <a:alpha val="43137"/>
                    </a:srgbClr>
                  </a:outerShdw>
                </a:effectLst>
                <a:latin typeface="Segoe" pitchFamily="34" charset="0"/>
              </a:rPr>
              <a:t>Operativo</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6824690" y="2619356"/>
            <a:ext cx="1048768" cy="588396"/>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824690" y="3305156"/>
            <a:ext cx="1048769" cy="524384"/>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a:xfrm>
            <a:off x="428596" y="714356"/>
            <a:ext cx="4143404" cy="4572000"/>
          </a:xfrm>
          <a:prstGeom prst="rect">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rgbClr val="FFFFCC"/>
                </a:solidFill>
                <a:latin typeface="Arial" pitchFamily="34" charset="0"/>
                <a:cs typeface="Arial" pitchFamily="34" charset="0"/>
              </a:rPr>
              <a:t>Virtualización </a:t>
            </a:r>
            <a:r>
              <a:rPr lang="en-US" sz="1400" b="1" dirty="0" err="1" smtClean="0">
                <a:solidFill>
                  <a:srgbClr val="FFFFCC"/>
                </a:solidFill>
                <a:latin typeface="Arial" pitchFamily="34" charset="0"/>
                <a:cs typeface="Arial" pitchFamily="34" charset="0"/>
              </a:rPr>
              <a:t>Nativa</a:t>
            </a:r>
            <a:r>
              <a:rPr lang="en-US" sz="1400" b="1" dirty="0" smtClean="0">
                <a:solidFill>
                  <a:srgbClr val="FFFFCC"/>
                </a:solidFill>
                <a:latin typeface="Arial" pitchFamily="34" charset="0"/>
                <a:cs typeface="Arial" pitchFamily="34" charset="0"/>
              </a:rPr>
              <a:t>: </a:t>
            </a:r>
            <a:r>
              <a:rPr lang="en-US" sz="1400" b="1" dirty="0" err="1" smtClean="0">
                <a:solidFill>
                  <a:srgbClr val="FFFFCC"/>
                </a:solidFill>
                <a:latin typeface="Arial" pitchFamily="34" charset="0"/>
                <a:cs typeface="Arial" pitchFamily="34" charset="0"/>
              </a:rPr>
              <a:t>Hipervisores</a:t>
            </a:r>
            <a:r>
              <a:rPr lang="en-US" sz="1400" b="1" dirty="0" smtClean="0">
                <a:solidFill>
                  <a:srgbClr val="FFFFCC"/>
                </a:solidFill>
                <a:latin typeface="Arial" pitchFamily="34" charset="0"/>
                <a:cs typeface="Arial" pitchFamily="34" charset="0"/>
              </a:rPr>
              <a:t> </a:t>
            </a:r>
            <a:r>
              <a:rPr lang="en-US" sz="1400" b="1" dirty="0" err="1" smtClean="0">
                <a:solidFill>
                  <a:srgbClr val="FFFFCC"/>
                </a:solidFill>
                <a:latin typeface="Arial" pitchFamily="34" charset="0"/>
                <a:cs typeface="Arial" pitchFamily="34" charset="0"/>
              </a:rPr>
              <a:t>Tipo</a:t>
            </a:r>
            <a:r>
              <a:rPr lang="en-US" sz="1400" b="1" dirty="0" smtClean="0">
                <a:solidFill>
                  <a:srgbClr val="FFFFCC"/>
                </a:solidFill>
                <a:latin typeface="Arial" pitchFamily="34" charset="0"/>
                <a:cs typeface="Arial" pitchFamily="34" charset="0"/>
              </a:rPr>
              <a:t> II</a:t>
            </a:r>
            <a:endParaRPr lang="en-US" sz="1400" b="1" dirty="0">
              <a:solidFill>
                <a:srgbClr val="FFFFCC"/>
              </a:solidFill>
              <a:latin typeface="Arial" pitchFamily="34" charset="0"/>
              <a:cs typeface="Arial" pitchFamily="34" charset="0"/>
            </a:endParaRPr>
          </a:p>
        </p:txBody>
      </p:sp>
      <p:sp>
        <p:nvSpPr>
          <p:cNvPr id="18" name="Rectangle 17"/>
          <p:cNvSpPr/>
          <p:nvPr/>
        </p:nvSpPr>
        <p:spPr>
          <a:xfrm>
            <a:off x="4500562" y="714356"/>
            <a:ext cx="4214842" cy="4572000"/>
          </a:xfrm>
          <a:prstGeom prst="rect">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err="1" smtClean="0">
                <a:solidFill>
                  <a:srgbClr val="FFFFCC"/>
                </a:solidFill>
                <a:latin typeface="Arial" pitchFamily="34" charset="0"/>
                <a:cs typeface="Arial" pitchFamily="34" charset="0"/>
              </a:rPr>
              <a:t>Paravirtualización</a:t>
            </a:r>
            <a:r>
              <a:rPr lang="en-US" sz="1400" b="1" dirty="0" smtClean="0">
                <a:solidFill>
                  <a:srgbClr val="FFFFCC"/>
                </a:solidFill>
                <a:latin typeface="Arial" pitchFamily="34" charset="0"/>
                <a:cs typeface="Arial" pitchFamily="34" charset="0"/>
              </a:rPr>
              <a:t>, </a:t>
            </a:r>
            <a:r>
              <a:rPr lang="en-US" sz="1400" b="1" dirty="0" err="1" smtClean="0">
                <a:solidFill>
                  <a:srgbClr val="FFFFCC"/>
                </a:solidFill>
                <a:latin typeface="Arial" pitchFamily="34" charset="0"/>
                <a:cs typeface="Arial" pitchFamily="34" charset="0"/>
              </a:rPr>
              <a:t>Hipervisores</a:t>
            </a:r>
            <a:r>
              <a:rPr lang="en-US" sz="1400" b="1" dirty="0" smtClean="0">
                <a:solidFill>
                  <a:srgbClr val="FFFFCC"/>
                </a:solidFill>
                <a:latin typeface="Arial" pitchFamily="34" charset="0"/>
                <a:cs typeface="Arial" pitchFamily="34" charset="0"/>
              </a:rPr>
              <a:t> </a:t>
            </a:r>
            <a:r>
              <a:rPr lang="en-US" sz="1400" b="1" dirty="0" err="1" smtClean="0">
                <a:solidFill>
                  <a:srgbClr val="FFFFCC"/>
                </a:solidFill>
                <a:latin typeface="Arial" pitchFamily="34" charset="0"/>
                <a:cs typeface="Arial" pitchFamily="34" charset="0"/>
              </a:rPr>
              <a:t>Tipo</a:t>
            </a:r>
            <a:r>
              <a:rPr lang="en-US" sz="1400" b="1" dirty="0" smtClean="0">
                <a:solidFill>
                  <a:srgbClr val="FFFFCC"/>
                </a:solidFill>
                <a:latin typeface="Arial" pitchFamily="34" charset="0"/>
                <a:cs typeface="Arial" pitchFamily="34" charset="0"/>
              </a:rPr>
              <a:t> </a:t>
            </a:r>
            <a:r>
              <a:rPr lang="en-US" sz="1600" b="1" dirty="0" smtClean="0">
                <a:solidFill>
                  <a:srgbClr val="FFFFCC"/>
                </a:solidFill>
                <a:latin typeface="Arial" pitchFamily="34" charset="0"/>
                <a:cs typeface="Arial" pitchFamily="34" charset="0"/>
              </a:rPr>
              <a:t>I</a:t>
            </a:r>
            <a:endParaRPr lang="en-US" sz="1600" b="1" dirty="0">
              <a:solidFill>
                <a:srgbClr val="FFFFCC"/>
              </a:solidFill>
              <a:latin typeface="Arial" pitchFamily="34" charset="0"/>
              <a:cs typeface="Arial" pitchFamily="34" charset="0"/>
            </a:endParaRPr>
          </a:p>
        </p:txBody>
      </p:sp>
      <p:sp>
        <p:nvSpPr>
          <p:cNvPr id="19" name="Rectangle 18"/>
          <p:cNvSpPr/>
          <p:nvPr/>
        </p:nvSpPr>
        <p:spPr>
          <a:xfrm>
            <a:off x="804890" y="1095356"/>
            <a:ext cx="3429000" cy="4038600"/>
          </a:xfrm>
          <a:prstGeom prst="rect">
            <a:avLst/>
          </a:prstGeom>
          <a:solidFill>
            <a:schemeClr val="tx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bwMode="auto">
          <a:xfrm>
            <a:off x="881090" y="4524356"/>
            <a:ext cx="3124200" cy="457200"/>
          </a:xfrm>
          <a:prstGeom prst="roundRect">
            <a:avLst/>
          </a:prstGeom>
          <a:solidFill>
            <a:schemeClr val="accent6">
              <a:lumMod val="75000"/>
            </a:schemeClr>
          </a:solidFill>
          <a:ln>
            <a:solidFill>
              <a:schemeClr val="tx1">
                <a:lumMod val="95000"/>
                <a:lumOff val="5000"/>
              </a:schemeClr>
            </a:solidFill>
            <a:headEnd type="none" w="med" len="med"/>
            <a:tailEnd type="none" w="med" len="med"/>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Hardware</a:t>
            </a:r>
          </a:p>
        </p:txBody>
      </p:sp>
      <p:sp>
        <p:nvSpPr>
          <p:cNvPr id="26" name="Rounded Rectangle 25"/>
          <p:cNvSpPr/>
          <p:nvPr/>
        </p:nvSpPr>
        <p:spPr bwMode="auto">
          <a:xfrm>
            <a:off x="881090" y="4067156"/>
            <a:ext cx="3124200" cy="403202"/>
          </a:xfrm>
          <a:prstGeom prst="roundRect">
            <a:avLst/>
          </a:prstGeom>
          <a:solidFill>
            <a:schemeClr val="accent4">
              <a:lumMod val="50000"/>
            </a:schemeClr>
          </a:solidFill>
          <a:ln>
            <a:solidFill>
              <a:schemeClr val="tx1">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b="1" dirty="0" err="1" smtClean="0">
                <a:solidFill>
                  <a:srgbClr val="FFFFFF"/>
                </a:solidFill>
                <a:effectLst>
                  <a:outerShdw blurRad="38100" dist="38100" dir="2700000" algn="tl">
                    <a:srgbClr val="000000">
                      <a:alpha val="43137"/>
                    </a:srgbClr>
                  </a:outerShdw>
                </a:effectLst>
                <a:latin typeface="Segoe" pitchFamily="34" charset="0"/>
              </a:rPr>
              <a:t>Sistema</a:t>
            </a:r>
            <a:r>
              <a:rPr lang="en-US" sz="1600" b="1" dirty="0" smtClean="0">
                <a:solidFill>
                  <a:srgbClr val="FFFFFF"/>
                </a:solidFill>
                <a:effectLst>
                  <a:outerShdw blurRad="38100" dist="38100" dir="2700000" algn="tl">
                    <a:srgbClr val="000000">
                      <a:alpha val="43137"/>
                    </a:srgbClr>
                  </a:outerShdw>
                </a:effectLst>
                <a:latin typeface="Segoe" pitchFamily="34" charset="0"/>
              </a:rPr>
              <a:t> </a:t>
            </a:r>
            <a:r>
              <a:rPr lang="en-US" sz="1600" b="1" dirty="0" err="1" smtClean="0">
                <a:solidFill>
                  <a:srgbClr val="FFFFFF"/>
                </a:solidFill>
                <a:effectLst>
                  <a:outerShdw blurRad="38100" dist="38100" dir="2700000" algn="tl">
                    <a:srgbClr val="000000">
                      <a:alpha val="43137"/>
                    </a:srgbClr>
                  </a:outerShdw>
                </a:effectLst>
                <a:latin typeface="Segoe" pitchFamily="34" charset="0"/>
              </a:rPr>
              <a:t>Operativo</a:t>
            </a:r>
            <a:r>
              <a:rPr lang="en-US" sz="1600" b="1" dirty="0" smtClean="0">
                <a:solidFill>
                  <a:srgbClr val="FFFFFF"/>
                </a:solidFill>
                <a:effectLst>
                  <a:outerShdw blurRad="38100" dist="38100" dir="2700000" algn="tl">
                    <a:srgbClr val="000000">
                      <a:alpha val="43137"/>
                    </a:srgbClr>
                  </a:outerShdw>
                </a:effectLst>
                <a:latin typeface="Segoe" pitchFamily="34" charset="0"/>
              </a:rPr>
              <a:t> </a:t>
            </a:r>
            <a:r>
              <a:rPr lang="en-US" sz="1600" b="1" dirty="0" err="1" smtClean="0">
                <a:solidFill>
                  <a:srgbClr val="FFFFFF"/>
                </a:solidFill>
                <a:effectLst>
                  <a:outerShdw blurRad="38100" dist="38100" dir="2700000" algn="tl">
                    <a:srgbClr val="000000">
                      <a:alpha val="43137"/>
                    </a:srgbClr>
                  </a:outerShdw>
                </a:effectLst>
                <a:latin typeface="Segoe" pitchFamily="34" charset="0"/>
              </a:rPr>
              <a:t>Anfitrión</a:t>
            </a:r>
            <a:endParaRPr lang="en-US" sz="16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881090" y="3686156"/>
            <a:ext cx="1124968" cy="304800"/>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2100290" y="3305156"/>
            <a:ext cx="1905000" cy="672228"/>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bwMode="auto">
          <a:xfrm>
            <a:off x="881090" y="2695556"/>
            <a:ext cx="1124968" cy="914400"/>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Rounded Rectangle 20"/>
          <p:cNvSpPr/>
          <p:nvPr/>
        </p:nvSpPr>
        <p:spPr bwMode="auto">
          <a:xfrm>
            <a:off x="2176490" y="3381356"/>
            <a:ext cx="1752600" cy="304800"/>
          </a:xfrm>
          <a:prstGeom prst="roundRect">
            <a:avLst/>
          </a:prstGeom>
          <a:solidFill>
            <a:srgbClr val="F77938"/>
          </a:solidFill>
          <a:ln w="15875">
            <a:solidFill>
              <a:schemeClr val="tx1">
                <a:lumMod val="50000"/>
              </a:schemeClr>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b="1" dirty="0" err="1" smtClean="0">
                <a:solidFill>
                  <a:srgbClr val="FFFFFF"/>
                </a:solidFill>
                <a:effectLst>
                  <a:outerShdw blurRad="38100" dist="38100" dir="2700000" algn="tl">
                    <a:srgbClr val="000000">
                      <a:alpha val="43137"/>
                    </a:srgbClr>
                  </a:outerShdw>
                </a:effectLst>
                <a:latin typeface="Segoe" pitchFamily="34" charset="0"/>
              </a:rPr>
              <a:t>Hipervisor</a:t>
            </a:r>
            <a:r>
              <a:rPr lang="en-US" sz="1400" b="1" dirty="0" smtClean="0">
                <a:solidFill>
                  <a:srgbClr val="FFFFFF"/>
                </a:solidFill>
                <a:effectLst>
                  <a:outerShdw blurRad="38100" dist="38100" dir="2700000" algn="tl">
                    <a:srgbClr val="000000">
                      <a:alpha val="43137"/>
                    </a:srgbClr>
                  </a:outerShdw>
                </a:effectLst>
                <a:latin typeface="Segoe" pitchFamily="34" charset="0"/>
              </a:rPr>
              <a:t> </a:t>
            </a:r>
            <a:r>
              <a:rPr lang="en-US" sz="1400" b="1" dirty="0" err="1" smtClean="0">
                <a:solidFill>
                  <a:srgbClr val="FFFFFF"/>
                </a:solidFill>
                <a:effectLst>
                  <a:outerShdw blurRad="38100" dist="38100" dir="2700000" algn="tl">
                    <a:srgbClr val="000000">
                      <a:alpha val="43137"/>
                    </a:srgbClr>
                  </a:outerShdw>
                </a:effectLst>
                <a:latin typeface="Segoe" pitchFamily="34" charset="0"/>
              </a:rPr>
              <a:t>Tipo</a:t>
            </a:r>
            <a:r>
              <a:rPr lang="en-US" sz="1400" b="1" dirty="0" smtClean="0">
                <a:solidFill>
                  <a:srgbClr val="FFFFFF"/>
                </a:solidFill>
                <a:effectLst>
                  <a:outerShdw blurRad="38100" dist="38100" dir="2700000" algn="tl">
                    <a:srgbClr val="000000">
                      <a:alpha val="43137"/>
                    </a:srgbClr>
                  </a:outerShdw>
                </a:effectLst>
                <a:latin typeface="Segoe" pitchFamily="34" charset="0"/>
              </a:rPr>
              <a:t> II </a:t>
            </a:r>
          </a:p>
        </p:txBody>
      </p:sp>
      <p:sp>
        <p:nvSpPr>
          <p:cNvPr id="32" name="Rounded Rectangle 31"/>
          <p:cNvSpPr/>
          <p:nvPr/>
        </p:nvSpPr>
        <p:spPr bwMode="auto">
          <a:xfrm>
            <a:off x="2100290" y="1628756"/>
            <a:ext cx="900828" cy="1622402"/>
          </a:xfrm>
          <a:prstGeom prst="round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Guest</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OS</a:t>
            </a:r>
          </a:p>
        </p:txBody>
      </p:sp>
      <p:sp>
        <p:nvSpPr>
          <p:cNvPr id="33" name="Rounded Rectangle 32"/>
          <p:cNvSpPr/>
          <p:nvPr/>
        </p:nvSpPr>
        <p:spPr bwMode="auto">
          <a:xfrm>
            <a:off x="2176491" y="2425449"/>
            <a:ext cx="742734" cy="694163"/>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App</a:t>
            </a:r>
          </a:p>
        </p:txBody>
      </p:sp>
      <p:sp>
        <p:nvSpPr>
          <p:cNvPr id="38" name="Rounded Rectangle 37"/>
          <p:cNvSpPr/>
          <p:nvPr/>
        </p:nvSpPr>
        <p:spPr bwMode="auto">
          <a:xfrm>
            <a:off x="3090890" y="1628756"/>
            <a:ext cx="900828" cy="1622402"/>
          </a:xfrm>
          <a:prstGeom prst="roundRect">
            <a:avLst/>
          </a:prstGeom>
          <a:solidFill>
            <a:schemeClr val="accent4">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Guest</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OS</a:t>
            </a:r>
          </a:p>
        </p:txBody>
      </p:sp>
      <p:sp>
        <p:nvSpPr>
          <p:cNvPr id="39" name="Rounded Rectangle 38"/>
          <p:cNvSpPr/>
          <p:nvPr/>
        </p:nvSpPr>
        <p:spPr bwMode="auto">
          <a:xfrm>
            <a:off x="3167090" y="2847956"/>
            <a:ext cx="742734" cy="271655"/>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App</a:t>
            </a:r>
          </a:p>
        </p:txBody>
      </p:sp>
      <p:sp>
        <p:nvSpPr>
          <p:cNvPr id="43" name="Rounded Rectangle 42"/>
          <p:cNvSpPr/>
          <p:nvPr/>
        </p:nvSpPr>
        <p:spPr bwMode="auto">
          <a:xfrm>
            <a:off x="3167090" y="2466956"/>
            <a:ext cx="762000" cy="304800"/>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App</a:t>
            </a:r>
          </a:p>
        </p:txBody>
      </p:sp>
      <p:sp>
        <p:nvSpPr>
          <p:cNvPr id="44" name="Rounded Rectangle 43"/>
          <p:cNvSpPr/>
          <p:nvPr/>
        </p:nvSpPr>
        <p:spPr bwMode="auto">
          <a:xfrm>
            <a:off x="881090" y="2009756"/>
            <a:ext cx="1124968" cy="609600"/>
          </a:xfrm>
          <a:prstGeom prst="roundRect">
            <a:avLst/>
          </a:prstGeom>
          <a:solidFill>
            <a:srgbClr val="669900"/>
          </a:solidFill>
          <a:ln w="25400">
            <a:solidFill>
              <a:schemeClr val="tx1">
                <a:lumMod val="85000"/>
                <a:lumOff val="15000"/>
              </a:schemeClr>
            </a:solidFill>
            <a:headEnd type="none" w="med" len="med"/>
            <a:tailEnd type="none" w="med" len="med"/>
          </a:ln>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1" compatLnSpc="1">
            <a:prstTxWarp prst="textNoShape">
              <a:avLst/>
            </a:prstTxWarp>
          </a:bodyPr>
          <a:lstStyle/>
          <a:p>
            <a:pPr algn="ctr" defTabSz="914099" fontAlgn="base">
              <a:spcBef>
                <a:spcPct val="0"/>
              </a:spcBef>
              <a:spcAft>
                <a:spcPct val="0"/>
              </a:spcAft>
            </a:pPr>
            <a:r>
              <a:rPr lang="en-US" sz="1200" dirty="0" err="1" smtClean="0">
                <a:solidFill>
                  <a:srgbClr val="FFFFFF"/>
                </a:solidFill>
                <a:effectLst>
                  <a:outerShdw blurRad="38100" dist="38100" dir="2700000" algn="tl">
                    <a:srgbClr val="000000">
                      <a:alpha val="43137"/>
                    </a:srgbClr>
                  </a:outerShdw>
                </a:effectLst>
                <a:latin typeface="Segoe" pitchFamily="34" charset="0"/>
              </a:rPr>
              <a:t>Aplicación</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1" name="Title 12"/>
          <p:cNvSpPr>
            <a:spLocks noGrp="1"/>
          </p:cNvSpPr>
          <p:nvPr>
            <p:ph type="title"/>
          </p:nvPr>
        </p:nvSpPr>
        <p:spPr>
          <a:xfrm>
            <a:off x="119090" y="88920"/>
            <a:ext cx="8382000" cy="553998"/>
          </a:xfrm>
        </p:spPr>
        <p:txBody>
          <a:bodyPr/>
          <a:lstStyle/>
          <a:p>
            <a:r>
              <a:rPr lang="en-US" sz="4000" dirty="0" err="1" smtClean="0"/>
              <a:t>Arquitecturas</a:t>
            </a:r>
            <a:r>
              <a:rPr lang="en-US" sz="4000" dirty="0" smtClean="0"/>
              <a:t> de </a:t>
            </a:r>
            <a:r>
              <a:rPr lang="en-US" sz="4000" dirty="0" err="1" smtClean="0"/>
              <a:t>Hipervisores</a:t>
            </a:r>
            <a:endParaRPr lang="en-US" sz="4000" dirty="0"/>
          </a:p>
        </p:txBody>
      </p:sp>
      <p:pic>
        <p:nvPicPr>
          <p:cNvPr id="34" name="Picture 13" descr="Logo-Virtual-Server-2005-R2"/>
          <p:cNvPicPr>
            <a:picLocks noChangeAspect="1" noChangeArrowheads="1"/>
          </p:cNvPicPr>
          <p:nvPr/>
        </p:nvPicPr>
        <p:blipFill>
          <a:blip r:embed="rId3"/>
          <a:srcRect/>
          <a:stretch>
            <a:fillRect/>
          </a:stretch>
        </p:blipFill>
        <p:spPr bwMode="auto">
          <a:xfrm>
            <a:off x="1285852" y="5346716"/>
            <a:ext cx="2270125" cy="439738"/>
          </a:xfrm>
          <a:prstGeom prst="rect">
            <a:avLst/>
          </a:prstGeom>
          <a:noFill/>
          <a:ln w="9525">
            <a:noFill/>
            <a:miter lim="800000"/>
            <a:headEnd/>
            <a:tailEnd/>
          </a:ln>
        </p:spPr>
      </p:pic>
      <p:pic>
        <p:nvPicPr>
          <p:cNvPr id="35" name="Picture 25" descr="\\.PSF\Parallels Share\Virtualization PPT\Windows-Server-2008-Logo.png"/>
          <p:cNvPicPr>
            <a:picLocks noChangeAspect="1" noChangeArrowheads="1"/>
          </p:cNvPicPr>
          <p:nvPr/>
        </p:nvPicPr>
        <p:blipFill>
          <a:blip r:embed="rId4"/>
          <a:stretch>
            <a:fillRect/>
          </a:stretch>
        </p:blipFill>
        <p:spPr bwMode="auto">
          <a:xfrm>
            <a:off x="5357818" y="5324492"/>
            <a:ext cx="2403675" cy="533400"/>
          </a:xfrm>
          <a:prstGeom prst="rect">
            <a:avLst/>
          </a:prstGeom>
          <a:noFill/>
          <a:ln w="9525">
            <a:noFill/>
            <a:miter lim="800000"/>
            <a:headEnd/>
            <a:tailEnd/>
          </a:ln>
        </p:spPr>
      </p:pic>
      <p:sp>
        <p:nvSpPr>
          <p:cNvPr id="29" name="28 CuadroTexto"/>
          <p:cNvSpPr txBox="1"/>
          <p:nvPr/>
        </p:nvSpPr>
        <p:spPr>
          <a:xfrm>
            <a:off x="1214414" y="5715016"/>
            <a:ext cx="4357718" cy="830997"/>
          </a:xfrm>
          <a:prstGeom prst="rect">
            <a:avLst/>
          </a:prstGeom>
          <a:noFill/>
        </p:spPr>
        <p:txBody>
          <a:bodyPr wrap="square" rtlCol="0">
            <a:spAutoFit/>
          </a:bodyPr>
          <a:lstStyle/>
          <a:p>
            <a:pPr algn="l">
              <a:buFont typeface="Arial" pitchFamily="34" charset="0"/>
              <a:buChar char="•"/>
            </a:pPr>
            <a:r>
              <a:rPr lang="es-ES" sz="1200" dirty="0" smtClean="0">
                <a:solidFill>
                  <a:srgbClr val="FFFFCC"/>
                </a:solidFill>
                <a:latin typeface="Arial" pitchFamily="34" charset="0"/>
                <a:cs typeface="Arial" pitchFamily="34" charset="0"/>
              </a:rPr>
              <a:t> Virtual PC</a:t>
            </a:r>
          </a:p>
          <a:p>
            <a:pPr algn="l">
              <a:buFont typeface="Arial" pitchFamily="34" charset="0"/>
              <a:buChar char="•"/>
            </a:pPr>
            <a:r>
              <a:rPr lang="es-ES" sz="1200" dirty="0" smtClean="0">
                <a:solidFill>
                  <a:srgbClr val="FFFFCC"/>
                </a:solidFill>
                <a:latin typeface="Arial" pitchFamily="34" charset="0"/>
                <a:cs typeface="Arial" pitchFamily="34" charset="0"/>
              </a:rPr>
              <a:t> VMWARE Workstation</a:t>
            </a:r>
          </a:p>
          <a:p>
            <a:pPr algn="l">
              <a:buFont typeface="Arial" pitchFamily="34" charset="0"/>
              <a:buChar char="•"/>
            </a:pP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VMWare</a:t>
            </a:r>
            <a:r>
              <a:rPr lang="es-ES" sz="1200" dirty="0" smtClean="0">
                <a:solidFill>
                  <a:srgbClr val="FFFFCC"/>
                </a:solidFill>
                <a:latin typeface="Arial" pitchFamily="34" charset="0"/>
                <a:cs typeface="Arial" pitchFamily="34" charset="0"/>
              </a:rPr>
              <a:t> Server (GSX)</a:t>
            </a:r>
          </a:p>
          <a:p>
            <a:pPr algn="l">
              <a:buFont typeface="Arial" pitchFamily="34" charset="0"/>
              <a:buChar char="•"/>
            </a:pPr>
            <a:r>
              <a:rPr lang="es-ES" sz="1200" dirty="0" smtClean="0">
                <a:solidFill>
                  <a:srgbClr val="FFFFCC"/>
                </a:solidFill>
                <a:latin typeface="Arial" pitchFamily="34" charset="0"/>
                <a:cs typeface="Arial" pitchFamily="34" charset="0"/>
              </a:rPr>
              <a:t> Virtual </a:t>
            </a:r>
            <a:r>
              <a:rPr lang="es-ES" sz="1200" dirty="0" err="1" smtClean="0">
                <a:solidFill>
                  <a:srgbClr val="FFFFCC"/>
                </a:solidFill>
                <a:latin typeface="Arial" pitchFamily="34" charset="0"/>
                <a:cs typeface="Arial" pitchFamily="34" charset="0"/>
              </a:rPr>
              <a:t>Iron</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VirtualBox</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Parallels</a:t>
            </a:r>
            <a:r>
              <a:rPr lang="es-ES" sz="1200" dirty="0" smtClean="0">
                <a:solidFill>
                  <a:srgbClr val="FFFFCC"/>
                </a:solidFill>
                <a:latin typeface="Arial" pitchFamily="34" charset="0"/>
                <a:cs typeface="Arial" pitchFamily="34" charset="0"/>
              </a:rPr>
              <a:t>, etc. </a:t>
            </a:r>
            <a:endParaRPr lang="es-ES" sz="1200" dirty="0">
              <a:solidFill>
                <a:srgbClr val="FFFFCC"/>
              </a:solidFill>
              <a:latin typeface="Arial" pitchFamily="34" charset="0"/>
              <a:cs typeface="Arial" pitchFamily="34" charset="0"/>
            </a:endParaRPr>
          </a:p>
        </p:txBody>
      </p:sp>
      <p:sp>
        <p:nvSpPr>
          <p:cNvPr id="36" name="35 CuadroTexto"/>
          <p:cNvSpPr txBox="1"/>
          <p:nvPr/>
        </p:nvSpPr>
        <p:spPr>
          <a:xfrm>
            <a:off x="5643570" y="5854503"/>
            <a:ext cx="3071834" cy="646331"/>
          </a:xfrm>
          <a:prstGeom prst="rect">
            <a:avLst/>
          </a:prstGeom>
          <a:noFill/>
        </p:spPr>
        <p:txBody>
          <a:bodyPr wrap="square" rtlCol="0">
            <a:spAutoFit/>
          </a:bodyPr>
          <a:lstStyle/>
          <a:p>
            <a:pPr algn="l">
              <a:buFont typeface="Arial" pitchFamily="34" charset="0"/>
              <a:buChar char="•"/>
            </a:pP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Xen</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XenServer</a:t>
            </a:r>
            <a:endParaRPr lang="es-ES" sz="1200" dirty="0" smtClean="0">
              <a:solidFill>
                <a:srgbClr val="FFFFCC"/>
              </a:solidFill>
              <a:latin typeface="Arial" pitchFamily="34" charset="0"/>
              <a:cs typeface="Arial" pitchFamily="34" charset="0"/>
            </a:endParaRPr>
          </a:p>
          <a:p>
            <a:pPr algn="l">
              <a:buFont typeface="Arial" pitchFamily="34" charset="0"/>
              <a:buChar char="•"/>
            </a:pPr>
            <a:r>
              <a:rPr lang="es-ES" sz="1200" dirty="0" smtClean="0">
                <a:solidFill>
                  <a:srgbClr val="FFFFCC"/>
                </a:solidFill>
                <a:latin typeface="Arial" pitchFamily="34" charset="0"/>
                <a:cs typeface="Arial" pitchFamily="34" charset="0"/>
              </a:rPr>
              <a:t> VMWARE ESX </a:t>
            </a:r>
          </a:p>
          <a:p>
            <a:pPr algn="l">
              <a:buFont typeface="Arial" pitchFamily="34" charset="0"/>
              <a:buChar char="•"/>
            </a:pP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Logical</a:t>
            </a:r>
            <a:r>
              <a:rPr lang="es-ES" sz="1200" dirty="0" smtClean="0">
                <a:solidFill>
                  <a:srgbClr val="FFFFCC"/>
                </a:solidFill>
                <a:latin typeface="Arial" pitchFamily="34" charset="0"/>
                <a:cs typeface="Arial" pitchFamily="34" charset="0"/>
              </a:rPr>
              <a:t> </a:t>
            </a:r>
            <a:r>
              <a:rPr lang="es-ES" sz="1200" dirty="0" err="1" smtClean="0">
                <a:solidFill>
                  <a:srgbClr val="FFFFCC"/>
                </a:solidFill>
                <a:latin typeface="Arial" pitchFamily="34" charset="0"/>
                <a:cs typeface="Arial" pitchFamily="34" charset="0"/>
              </a:rPr>
              <a:t>Domains</a:t>
            </a:r>
            <a:endParaRPr lang="es-ES" sz="1200" dirty="0">
              <a:solidFill>
                <a:srgbClr val="FFFFCC"/>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214282" y="228601"/>
            <a:ext cx="8715436" cy="842945"/>
          </a:xfrm>
        </p:spPr>
        <p:txBody>
          <a:bodyPr/>
          <a:lstStyle/>
          <a:p>
            <a:r>
              <a:rPr lang="es-ES" sz="4400" dirty="0" smtClean="0"/>
              <a:t>Arquitecturas de </a:t>
            </a:r>
            <a:r>
              <a:rPr lang="es-ES" sz="4400" dirty="0" err="1" smtClean="0"/>
              <a:t>hipervisores</a:t>
            </a:r>
            <a:r>
              <a:rPr lang="es-ES" sz="4400" dirty="0" smtClean="0"/>
              <a:t/>
            </a:r>
            <a:br>
              <a:rPr lang="es-ES" sz="4400" dirty="0" smtClean="0"/>
            </a:br>
            <a:r>
              <a:rPr lang="es-ES" sz="3200" dirty="0" smtClean="0"/>
              <a:t>(Tipo I)</a:t>
            </a:r>
            <a:endParaRPr lang="es-ES" sz="3200" dirty="0"/>
          </a:p>
        </p:txBody>
      </p:sp>
      <p:sp>
        <p:nvSpPr>
          <p:cNvPr id="417795" name="Rectangle 3"/>
          <p:cNvSpPr>
            <a:spLocks noGrp="1" noChangeArrowheads="1"/>
          </p:cNvSpPr>
          <p:nvPr>
            <p:ph type="body" sz="half" idx="1"/>
          </p:nvPr>
        </p:nvSpPr>
        <p:spPr>
          <a:xfrm>
            <a:off x="381001" y="1399623"/>
            <a:ext cx="4117975" cy="1634294"/>
          </a:xfrm>
        </p:spPr>
        <p:txBody>
          <a:bodyPr/>
          <a:lstStyle/>
          <a:p>
            <a:r>
              <a:rPr lang="es-ES" sz="1800" dirty="0" smtClean="0">
                <a:solidFill>
                  <a:srgbClr val="FFFFCC"/>
                </a:solidFill>
                <a:latin typeface="Arial" pitchFamily="34" charset="0"/>
                <a:cs typeface="Arial" pitchFamily="34" charset="0"/>
              </a:rPr>
              <a:t>Monolíticos</a:t>
            </a:r>
          </a:p>
          <a:p>
            <a:pPr lvl="1"/>
            <a:r>
              <a:rPr lang="es-ES" sz="1600" dirty="0" smtClean="0">
                <a:solidFill>
                  <a:srgbClr val="FFFFCC"/>
                </a:solidFill>
                <a:latin typeface="Arial" pitchFamily="34" charset="0"/>
                <a:cs typeface="Arial" pitchFamily="34" charset="0"/>
              </a:rPr>
              <a:t>Mas simple que un </a:t>
            </a:r>
            <a:r>
              <a:rPr lang="es-ES" sz="1600" dirty="0" err="1" smtClean="0">
                <a:solidFill>
                  <a:srgbClr val="FFFFCC"/>
                </a:solidFill>
                <a:latin typeface="Arial" pitchFamily="34" charset="0"/>
                <a:cs typeface="Arial" pitchFamily="34" charset="0"/>
              </a:rPr>
              <a:t>kernel</a:t>
            </a:r>
            <a:r>
              <a:rPr lang="es-ES" sz="1600" dirty="0" smtClean="0">
                <a:solidFill>
                  <a:srgbClr val="FFFFCC"/>
                </a:solidFill>
                <a:latin typeface="Arial" pitchFamily="34" charset="0"/>
                <a:cs typeface="Arial" pitchFamily="34" charset="0"/>
              </a:rPr>
              <a:t> moderno, pero con cierto nivel de complejidad</a:t>
            </a:r>
          </a:p>
          <a:p>
            <a:pPr lvl="1"/>
            <a:r>
              <a:rPr lang="es-ES" sz="1600" dirty="0" smtClean="0">
                <a:solidFill>
                  <a:srgbClr val="FFFFCC"/>
                </a:solidFill>
                <a:latin typeface="Arial" pitchFamily="34" charset="0"/>
                <a:cs typeface="Arial" pitchFamily="34" charset="0"/>
              </a:rPr>
              <a:t>Tiene su propio modelo de drivers</a:t>
            </a:r>
          </a:p>
        </p:txBody>
      </p:sp>
      <p:sp>
        <p:nvSpPr>
          <p:cNvPr id="417796" name="Rectangle 4"/>
          <p:cNvSpPr>
            <a:spLocks noGrp="1" noChangeArrowheads="1"/>
          </p:cNvSpPr>
          <p:nvPr>
            <p:ph type="body" sz="half" idx="2"/>
          </p:nvPr>
        </p:nvSpPr>
        <p:spPr>
          <a:xfrm>
            <a:off x="4651376" y="1399623"/>
            <a:ext cx="4117975" cy="2243691"/>
          </a:xfrm>
        </p:spPr>
        <p:txBody>
          <a:bodyPr/>
          <a:lstStyle/>
          <a:p>
            <a:r>
              <a:rPr lang="es-ES" sz="1800" dirty="0" smtClean="0">
                <a:solidFill>
                  <a:srgbClr val="FFFFCC"/>
                </a:solidFill>
                <a:latin typeface="Arial" pitchFamily="34" charset="0"/>
                <a:cs typeface="Arial" pitchFamily="34" charset="0"/>
              </a:rPr>
              <a:t>Micro-</a:t>
            </a:r>
            <a:r>
              <a:rPr lang="es-ES" sz="1800" dirty="0" err="1" smtClean="0">
                <a:solidFill>
                  <a:srgbClr val="FFFFCC"/>
                </a:solidFill>
                <a:latin typeface="Arial" pitchFamily="34" charset="0"/>
                <a:cs typeface="Arial" pitchFamily="34" charset="0"/>
              </a:rPr>
              <a:t>Kernel</a:t>
            </a:r>
            <a:endParaRPr lang="es-ES" sz="1800" dirty="0" smtClean="0">
              <a:solidFill>
                <a:srgbClr val="FFFFCC"/>
              </a:solidFill>
              <a:latin typeface="Arial" pitchFamily="34" charset="0"/>
              <a:cs typeface="Arial" pitchFamily="34" charset="0"/>
            </a:endParaRPr>
          </a:p>
          <a:p>
            <a:pPr lvl="1"/>
            <a:r>
              <a:rPr lang="es-ES" sz="1600" dirty="0" smtClean="0">
                <a:solidFill>
                  <a:srgbClr val="FFFFCC"/>
                </a:solidFill>
                <a:latin typeface="Arial" pitchFamily="34" charset="0"/>
                <a:cs typeface="Arial" pitchFamily="34" charset="0"/>
              </a:rPr>
              <a:t>Funcionalidad simple de particionado</a:t>
            </a:r>
          </a:p>
          <a:p>
            <a:pPr lvl="1"/>
            <a:r>
              <a:rPr lang="es-ES" sz="1600" dirty="0" smtClean="0">
                <a:solidFill>
                  <a:srgbClr val="FFFFCC"/>
                </a:solidFill>
                <a:latin typeface="Arial" pitchFamily="34" charset="0"/>
                <a:cs typeface="Arial" pitchFamily="34" charset="0"/>
              </a:rPr>
              <a:t>Mayor fiabilidad, con menor superficie de ataque</a:t>
            </a:r>
          </a:p>
          <a:p>
            <a:pPr lvl="1"/>
            <a:r>
              <a:rPr lang="es-ES" sz="1600" dirty="0" smtClean="0">
                <a:solidFill>
                  <a:srgbClr val="FFFFCC"/>
                </a:solidFill>
                <a:latin typeface="Arial" pitchFamily="34" charset="0"/>
                <a:cs typeface="Arial" pitchFamily="34" charset="0"/>
              </a:rPr>
              <a:t>Sin código de terceros</a:t>
            </a:r>
          </a:p>
          <a:p>
            <a:pPr lvl="1"/>
            <a:r>
              <a:rPr lang="es-ES" sz="1600" dirty="0" smtClean="0">
                <a:solidFill>
                  <a:srgbClr val="FFFFCC"/>
                </a:solidFill>
                <a:latin typeface="Arial" pitchFamily="34" charset="0"/>
                <a:cs typeface="Arial" pitchFamily="34" charset="0"/>
              </a:rPr>
              <a:t>Los drivers corren en cada una de las particiones</a:t>
            </a:r>
            <a:endParaRPr lang="es-ES" sz="1600" dirty="0">
              <a:solidFill>
                <a:srgbClr val="FFFFCC"/>
              </a:solidFill>
              <a:latin typeface="Arial" pitchFamily="34" charset="0"/>
              <a:cs typeface="Arial" pitchFamily="34" charset="0"/>
            </a:endParaRPr>
          </a:p>
        </p:txBody>
      </p:sp>
      <p:sp>
        <p:nvSpPr>
          <p:cNvPr id="417797" name="Rectangle 5"/>
          <p:cNvSpPr>
            <a:spLocks noChangeArrowheads="1"/>
          </p:cNvSpPr>
          <p:nvPr/>
        </p:nvSpPr>
        <p:spPr bwMode="auto">
          <a:xfrm>
            <a:off x="1128713" y="4649788"/>
            <a:ext cx="2568575" cy="1117600"/>
          </a:xfrm>
          <a:prstGeom prst="rect">
            <a:avLst/>
          </a:prstGeom>
          <a:solidFill>
            <a:srgbClr val="FFFF66"/>
          </a:solidFill>
          <a:ln w="9525">
            <a:solidFill>
              <a:schemeClr val="tx1"/>
            </a:solidFill>
            <a:miter lim="800000"/>
            <a:headEnd/>
            <a:tailEnd/>
          </a:ln>
          <a:effectLst/>
        </p:spPr>
        <p:txBody>
          <a:bodyPr wrap="none" lIns="91436" tIns="45718" rIns="91436" bIns="45718" anchor="ctr"/>
          <a:lstStyle/>
          <a:p>
            <a:pPr algn="ctr" eaLnBrk="1" hangingPunct="1"/>
            <a:r>
              <a:rPr lang="es-ES" sz="1400" b="1" dirty="0" err="1" smtClean="0">
                <a:latin typeface="Arial" pitchFamily="34" charset="0"/>
                <a:cs typeface="Arial" pitchFamily="34" charset="0"/>
              </a:rPr>
              <a:t>Hypervisor</a:t>
            </a:r>
            <a:endParaRPr lang="es-ES" sz="1400" b="1" dirty="0">
              <a:latin typeface="Arial" pitchFamily="34" charset="0"/>
              <a:cs typeface="Arial" pitchFamily="34" charset="0"/>
            </a:endParaRPr>
          </a:p>
        </p:txBody>
      </p:sp>
      <p:sp>
        <p:nvSpPr>
          <p:cNvPr id="417798" name="Rectangle 6"/>
          <p:cNvSpPr>
            <a:spLocks noChangeArrowheads="1"/>
          </p:cNvSpPr>
          <p:nvPr/>
        </p:nvSpPr>
        <p:spPr bwMode="auto">
          <a:xfrm>
            <a:off x="1128713"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1</a:t>
            </a:r>
          </a:p>
          <a:p>
            <a:pPr algn="ctr" eaLnBrk="1" hangingPunct="1"/>
            <a:r>
              <a:rPr lang="es-ES" sz="1400" b="1" smtClean="0">
                <a:latin typeface="Arial" pitchFamily="34" charset="0"/>
                <a:cs typeface="Arial" pitchFamily="34" charset="0"/>
              </a:rPr>
              <a:t>(Admin)</a:t>
            </a:r>
            <a:endParaRPr lang="es-ES" sz="1400" b="1">
              <a:latin typeface="Arial" pitchFamily="34" charset="0"/>
              <a:cs typeface="Arial" pitchFamily="34" charset="0"/>
            </a:endParaRPr>
          </a:p>
        </p:txBody>
      </p:sp>
      <p:sp>
        <p:nvSpPr>
          <p:cNvPr id="417799" name="Rectangle 7"/>
          <p:cNvSpPr>
            <a:spLocks noChangeArrowheads="1"/>
          </p:cNvSpPr>
          <p:nvPr/>
        </p:nvSpPr>
        <p:spPr bwMode="auto">
          <a:xfrm>
            <a:off x="2016125"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2</a:t>
            </a:r>
            <a:endParaRPr lang="es-ES" sz="1400" b="1">
              <a:latin typeface="Arial" pitchFamily="34" charset="0"/>
              <a:cs typeface="Arial" pitchFamily="34" charset="0"/>
            </a:endParaRPr>
          </a:p>
        </p:txBody>
      </p:sp>
      <p:sp>
        <p:nvSpPr>
          <p:cNvPr id="417800" name="Rectangle 8"/>
          <p:cNvSpPr>
            <a:spLocks noChangeArrowheads="1"/>
          </p:cNvSpPr>
          <p:nvPr/>
        </p:nvSpPr>
        <p:spPr bwMode="auto">
          <a:xfrm>
            <a:off x="2903538" y="3765551"/>
            <a:ext cx="793750" cy="765175"/>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3</a:t>
            </a:r>
            <a:endParaRPr lang="es-ES" sz="1400" b="1">
              <a:latin typeface="Arial" pitchFamily="34" charset="0"/>
              <a:cs typeface="Arial" pitchFamily="34" charset="0"/>
            </a:endParaRPr>
          </a:p>
        </p:txBody>
      </p:sp>
      <p:sp>
        <p:nvSpPr>
          <p:cNvPr id="417801" name="Rectangle 9"/>
          <p:cNvSpPr>
            <a:spLocks noChangeArrowheads="1"/>
          </p:cNvSpPr>
          <p:nvPr/>
        </p:nvSpPr>
        <p:spPr bwMode="auto">
          <a:xfrm>
            <a:off x="1128713" y="5884863"/>
            <a:ext cx="2568575" cy="295275"/>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latin typeface="Arial" pitchFamily="34" charset="0"/>
                <a:cs typeface="Arial" pitchFamily="34" charset="0"/>
              </a:rPr>
              <a:t>Hardware</a:t>
            </a:r>
            <a:endParaRPr lang="es-ES" sz="1400" b="1">
              <a:latin typeface="Arial" pitchFamily="34" charset="0"/>
              <a:cs typeface="Arial" pitchFamily="34" charset="0"/>
            </a:endParaRPr>
          </a:p>
        </p:txBody>
      </p:sp>
      <p:sp>
        <p:nvSpPr>
          <p:cNvPr id="417802" name="Rectangle 10"/>
          <p:cNvSpPr>
            <a:spLocks noChangeArrowheads="1"/>
          </p:cNvSpPr>
          <p:nvPr/>
        </p:nvSpPr>
        <p:spPr bwMode="auto">
          <a:xfrm>
            <a:off x="5248275" y="5865813"/>
            <a:ext cx="3124200" cy="284162"/>
          </a:xfrm>
          <a:prstGeom prst="rect">
            <a:avLst/>
          </a:prstGeom>
          <a:solidFill>
            <a:srgbClr val="FFC000"/>
          </a:solidFill>
          <a:ln w="12700" algn="ctr">
            <a:noFill/>
            <a:miter lim="800000"/>
            <a:headEnd/>
            <a:tailEnd/>
          </a:ln>
          <a:effectLst/>
        </p:spPr>
        <p:txBody>
          <a:bodyPr lIns="91436" tIns="45718" rIns="91436" bIns="45718" anchor="ctr"/>
          <a:lstStyle/>
          <a:p>
            <a:pPr algn="ctr" eaLnBrk="1" hangingPunct="1"/>
            <a:r>
              <a:rPr lang="es-ES" sz="1400" b="1" smtClean="0">
                <a:latin typeface="Arial" pitchFamily="34" charset="0"/>
                <a:cs typeface="Arial" pitchFamily="34" charset="0"/>
              </a:rPr>
              <a:t>Hardware</a:t>
            </a:r>
            <a:endParaRPr lang="es-ES" sz="1400" b="1">
              <a:latin typeface="Arial" pitchFamily="34" charset="0"/>
              <a:cs typeface="Arial" pitchFamily="34" charset="0"/>
            </a:endParaRPr>
          </a:p>
        </p:txBody>
      </p:sp>
      <p:sp>
        <p:nvSpPr>
          <p:cNvPr id="417803" name="Rectangle 11"/>
          <p:cNvSpPr>
            <a:spLocks noChangeArrowheads="1"/>
          </p:cNvSpPr>
          <p:nvPr/>
        </p:nvSpPr>
        <p:spPr bwMode="auto">
          <a:xfrm>
            <a:off x="5248275" y="5564187"/>
            <a:ext cx="3124200" cy="236538"/>
          </a:xfrm>
          <a:prstGeom prst="rect">
            <a:avLst/>
          </a:prstGeom>
          <a:solidFill>
            <a:srgbClr val="FFFF66"/>
          </a:solidFill>
          <a:ln w="9525">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Hypervisor</a:t>
            </a:r>
            <a:endParaRPr lang="es-ES" sz="1400" b="1">
              <a:latin typeface="Arial" pitchFamily="34" charset="0"/>
              <a:cs typeface="Arial" pitchFamily="34" charset="0"/>
            </a:endParaRPr>
          </a:p>
        </p:txBody>
      </p:sp>
      <p:sp>
        <p:nvSpPr>
          <p:cNvPr id="417804" name="Rectangle 12"/>
          <p:cNvSpPr>
            <a:spLocks noChangeArrowheads="1"/>
          </p:cNvSpPr>
          <p:nvPr/>
        </p:nvSpPr>
        <p:spPr bwMode="auto">
          <a:xfrm>
            <a:off x="5248275" y="3911600"/>
            <a:ext cx="965200" cy="1554163"/>
          </a:xfrm>
          <a:prstGeom prst="rect">
            <a:avLst/>
          </a:prstGeom>
          <a:solidFill>
            <a:schemeClr val="accent2">
              <a:lumMod val="60000"/>
              <a:lumOff val="40000"/>
            </a:schemeClr>
          </a:solidFill>
          <a:ln w="9525">
            <a:solidFill>
              <a:schemeClr val="tx1"/>
            </a:solidFill>
            <a:miter lim="800000"/>
            <a:headEnd/>
            <a:tailEnd/>
          </a:ln>
          <a:effectLst/>
        </p:spPr>
        <p:txBody>
          <a:bodyPr wrap="none" lIns="91436" tIns="45718" rIns="91436" bIns="45718" anchor="ctr"/>
          <a:lstStyle/>
          <a:p>
            <a:pPr eaLnBrk="1" hangingPunct="1"/>
            <a:endParaRPr lang="es-ES" sz="1400">
              <a:latin typeface="Arial" pitchFamily="34" charset="0"/>
              <a:cs typeface="Arial" pitchFamily="34" charset="0"/>
            </a:endParaRPr>
          </a:p>
        </p:txBody>
      </p:sp>
      <p:sp>
        <p:nvSpPr>
          <p:cNvPr id="417805" name="Rectangle 13"/>
          <p:cNvSpPr>
            <a:spLocks noChangeArrowheads="1"/>
          </p:cNvSpPr>
          <p:nvPr/>
        </p:nvSpPr>
        <p:spPr bwMode="auto">
          <a:xfrm>
            <a:off x="6327775" y="3911600"/>
            <a:ext cx="965200"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2</a:t>
            </a:r>
          </a:p>
          <a:p>
            <a:pPr algn="ctr" eaLnBrk="1" hangingPunct="1"/>
            <a:r>
              <a:rPr lang="es-ES" sz="1400" b="1" smtClean="0">
                <a:latin typeface="Arial" pitchFamily="34" charset="0"/>
                <a:cs typeface="Arial" pitchFamily="34" charset="0"/>
              </a:rPr>
              <a:t>(“Child”)</a:t>
            </a:r>
            <a:endParaRPr lang="es-ES" sz="1400" b="1">
              <a:latin typeface="Arial" pitchFamily="34" charset="0"/>
              <a:cs typeface="Arial" pitchFamily="34" charset="0"/>
            </a:endParaRPr>
          </a:p>
        </p:txBody>
      </p:sp>
      <p:sp>
        <p:nvSpPr>
          <p:cNvPr id="417806" name="Rectangle 14"/>
          <p:cNvSpPr>
            <a:spLocks noChangeArrowheads="1"/>
          </p:cNvSpPr>
          <p:nvPr/>
        </p:nvSpPr>
        <p:spPr bwMode="auto">
          <a:xfrm>
            <a:off x="7407275" y="3911600"/>
            <a:ext cx="965200" cy="1554163"/>
          </a:xfrm>
          <a:prstGeom prst="rect">
            <a:avLst/>
          </a:prstGeom>
          <a:solidFill>
            <a:schemeClr val="accent2">
              <a:lumMod val="60000"/>
              <a:lumOff val="40000"/>
            </a:schemeClr>
          </a:solidFill>
          <a:ln w="9525" algn="ctr">
            <a:solidFill>
              <a:schemeClr val="tx1"/>
            </a:solid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3</a:t>
            </a:r>
          </a:p>
          <a:p>
            <a:pPr algn="ctr" eaLnBrk="1" hangingPunct="1"/>
            <a:r>
              <a:rPr lang="es-ES" sz="1400" b="1" smtClean="0">
                <a:latin typeface="Arial" pitchFamily="34" charset="0"/>
                <a:cs typeface="Arial" pitchFamily="34" charset="0"/>
              </a:rPr>
              <a:t>(“Child”)</a:t>
            </a:r>
            <a:endParaRPr lang="es-ES" sz="1400" b="1">
              <a:latin typeface="Arial" pitchFamily="34" charset="0"/>
              <a:cs typeface="Arial" pitchFamily="34" charset="0"/>
            </a:endParaRPr>
          </a:p>
        </p:txBody>
      </p:sp>
      <p:sp>
        <p:nvSpPr>
          <p:cNvPr id="417807" name="Rectangle 15"/>
          <p:cNvSpPr>
            <a:spLocks noChangeArrowheads="1"/>
          </p:cNvSpPr>
          <p:nvPr/>
        </p:nvSpPr>
        <p:spPr bwMode="auto">
          <a:xfrm>
            <a:off x="5283199" y="4495800"/>
            <a:ext cx="914401" cy="554038"/>
          </a:xfrm>
          <a:prstGeom prst="rect">
            <a:avLst/>
          </a:prstGeom>
          <a:gradFill rotWithShape="1">
            <a:gsLst>
              <a:gs pos="0">
                <a:schemeClr val="tx2"/>
              </a:gs>
              <a:gs pos="50000">
                <a:schemeClr val="tx2">
                  <a:gamma/>
                  <a:tint val="53725"/>
                  <a:invGamma/>
                </a:schemeClr>
              </a:gs>
              <a:gs pos="100000">
                <a:schemeClr val="tx2"/>
              </a:gs>
            </a:gsLst>
            <a:lin ang="2700000" scaled="1"/>
          </a:gradFill>
          <a:ln w="9525">
            <a:solidFill>
              <a:schemeClr val="tx1"/>
            </a:solidFill>
            <a:miter lim="800000"/>
            <a:headEnd/>
            <a:tailEnd/>
          </a:ln>
          <a:effectLst/>
        </p:spPr>
        <p:txBody>
          <a:bodyPr wrap="none" lIns="91436" tIns="45718" rIns="91436" bIns="45718" anchor="ctr"/>
          <a:lstStyle/>
          <a:p>
            <a:pPr algn="ctr" eaLnBrk="1" hangingPunct="1">
              <a:lnSpc>
                <a:spcPct val="90000"/>
              </a:lnSpc>
            </a:pPr>
            <a:r>
              <a:rPr lang="es-ES" sz="1100" b="1" smtClean="0">
                <a:latin typeface="Arial" pitchFamily="34" charset="0"/>
                <a:cs typeface="Arial" pitchFamily="34" charset="0"/>
              </a:rPr>
              <a:t>Virtualization </a:t>
            </a:r>
          </a:p>
          <a:p>
            <a:pPr algn="ctr" eaLnBrk="1" hangingPunct="1">
              <a:lnSpc>
                <a:spcPct val="90000"/>
              </a:lnSpc>
            </a:pPr>
            <a:r>
              <a:rPr lang="es-ES" sz="1100" b="1" smtClean="0">
                <a:latin typeface="Arial" pitchFamily="34" charset="0"/>
                <a:cs typeface="Arial" pitchFamily="34" charset="0"/>
              </a:rPr>
              <a:t>Stack</a:t>
            </a:r>
            <a:endParaRPr lang="es-ES" sz="1100" b="1">
              <a:latin typeface="Arial" pitchFamily="34" charset="0"/>
              <a:cs typeface="Arial" pitchFamily="34" charset="0"/>
            </a:endParaRPr>
          </a:p>
        </p:txBody>
      </p:sp>
      <p:sp>
        <p:nvSpPr>
          <p:cNvPr id="417808" name="Text Box 16"/>
          <p:cNvSpPr txBox="1">
            <a:spLocks noChangeArrowheads="1"/>
          </p:cNvSpPr>
          <p:nvPr/>
        </p:nvSpPr>
        <p:spPr bwMode="auto">
          <a:xfrm>
            <a:off x="5305425" y="3987801"/>
            <a:ext cx="852488" cy="396875"/>
          </a:xfrm>
          <a:prstGeom prst="rect">
            <a:avLst/>
          </a:prstGeom>
          <a:solidFill>
            <a:schemeClr val="hlink"/>
          </a:solidFill>
          <a:ln w="9525" algn="ctr">
            <a:noFill/>
            <a:miter lim="800000"/>
            <a:headEnd/>
            <a:tailEnd/>
          </a:ln>
          <a:effectLst/>
        </p:spPr>
        <p:txBody>
          <a:bodyPr wrap="none" lIns="91436" tIns="45718" rIns="91436" bIns="45718" anchor="ctr"/>
          <a:lstStyle/>
          <a:p>
            <a:pPr algn="ctr" eaLnBrk="1" hangingPunct="1"/>
            <a:r>
              <a:rPr lang="es-ES" sz="1400" b="1" smtClean="0">
                <a:latin typeface="Arial" pitchFamily="34" charset="0"/>
                <a:cs typeface="Arial" pitchFamily="34" charset="0"/>
              </a:rPr>
              <a:t>VM 1</a:t>
            </a:r>
            <a:br>
              <a:rPr lang="es-ES" sz="1400" b="1" smtClean="0">
                <a:latin typeface="Arial" pitchFamily="34" charset="0"/>
                <a:cs typeface="Arial" pitchFamily="34" charset="0"/>
              </a:rPr>
            </a:br>
            <a:r>
              <a:rPr lang="es-ES" sz="1400" b="1" smtClean="0">
                <a:latin typeface="Arial" pitchFamily="34" charset="0"/>
                <a:cs typeface="Arial" pitchFamily="34" charset="0"/>
              </a:rPr>
              <a:t>(“Parent”)</a:t>
            </a:r>
            <a:endParaRPr lang="es-ES" sz="1400" b="1">
              <a:latin typeface="Arial" pitchFamily="34" charset="0"/>
              <a:cs typeface="Arial" pitchFamily="34" charset="0"/>
            </a:endParaRPr>
          </a:p>
        </p:txBody>
      </p:sp>
      <p:grpSp>
        <p:nvGrpSpPr>
          <p:cNvPr id="2" name="Group 17"/>
          <p:cNvGrpSpPr>
            <a:grpSpLocks/>
          </p:cNvGrpSpPr>
          <p:nvPr/>
        </p:nvGrpSpPr>
        <p:grpSpPr bwMode="auto">
          <a:xfrm>
            <a:off x="2008188" y="5373688"/>
            <a:ext cx="896937" cy="331787"/>
            <a:chOff x="1488" y="3120"/>
            <a:chExt cx="438" cy="192"/>
          </a:xfrm>
          <a:solidFill>
            <a:schemeClr val="accent2"/>
          </a:solidFill>
        </p:grpSpPr>
        <p:sp>
          <p:nvSpPr>
            <p:cNvPr id="417810" name="Rectangle 18"/>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11" name="Rectangle 19"/>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12" name="Rectangle 20"/>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latin typeface="Arial" pitchFamily="34" charset="0"/>
                  <a:cs typeface="Arial" pitchFamily="34" charset="0"/>
                </a:rPr>
                <a:t>Drivers</a:t>
              </a:r>
              <a:endParaRPr lang="es-ES" sz="1400" b="1">
                <a:latin typeface="Arial" pitchFamily="34" charset="0"/>
                <a:cs typeface="Arial" pitchFamily="34" charset="0"/>
              </a:endParaRPr>
            </a:p>
          </p:txBody>
        </p:sp>
      </p:grpSp>
      <p:grpSp>
        <p:nvGrpSpPr>
          <p:cNvPr id="3" name="Group 21"/>
          <p:cNvGrpSpPr>
            <a:grpSpLocks/>
          </p:cNvGrpSpPr>
          <p:nvPr/>
        </p:nvGrpSpPr>
        <p:grpSpPr bwMode="auto">
          <a:xfrm>
            <a:off x="5281613" y="5089525"/>
            <a:ext cx="896937" cy="331788"/>
            <a:chOff x="1488" y="3120"/>
            <a:chExt cx="438" cy="192"/>
          </a:xfrm>
          <a:solidFill>
            <a:srgbClr val="FFC000"/>
          </a:solidFill>
        </p:grpSpPr>
        <p:sp>
          <p:nvSpPr>
            <p:cNvPr id="417814" name="Rectangle 22"/>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15" name="Rectangle 23"/>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16" name="Rectangle 24"/>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latin typeface="Arial" pitchFamily="34" charset="0"/>
                  <a:cs typeface="Arial" pitchFamily="34" charset="0"/>
                </a:rPr>
                <a:t>Drivers</a:t>
              </a:r>
              <a:endParaRPr lang="es-ES" sz="1400" b="1">
                <a:latin typeface="Arial" pitchFamily="34" charset="0"/>
                <a:cs typeface="Arial" pitchFamily="34" charset="0"/>
              </a:endParaRPr>
            </a:p>
          </p:txBody>
        </p:sp>
      </p:grpSp>
      <p:grpSp>
        <p:nvGrpSpPr>
          <p:cNvPr id="4" name="Group 25"/>
          <p:cNvGrpSpPr>
            <a:grpSpLocks/>
          </p:cNvGrpSpPr>
          <p:nvPr/>
        </p:nvGrpSpPr>
        <p:grpSpPr bwMode="auto">
          <a:xfrm>
            <a:off x="6359525" y="5089525"/>
            <a:ext cx="896938" cy="331788"/>
            <a:chOff x="1488" y="3120"/>
            <a:chExt cx="438" cy="192"/>
          </a:xfrm>
          <a:solidFill>
            <a:srgbClr val="92D050"/>
          </a:solidFill>
        </p:grpSpPr>
        <p:sp>
          <p:nvSpPr>
            <p:cNvPr id="417818" name="Rectangle 26"/>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19" name="Rectangle 27"/>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20" name="Rectangle 28"/>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latin typeface="Arial" pitchFamily="34" charset="0"/>
                  <a:cs typeface="Arial" pitchFamily="34" charset="0"/>
                </a:rPr>
                <a:t>Drivers</a:t>
              </a:r>
              <a:endParaRPr lang="es-ES" sz="1400" b="1">
                <a:latin typeface="Arial" pitchFamily="34" charset="0"/>
                <a:cs typeface="Arial" pitchFamily="34" charset="0"/>
              </a:endParaRPr>
            </a:p>
          </p:txBody>
        </p:sp>
      </p:grpSp>
      <p:grpSp>
        <p:nvGrpSpPr>
          <p:cNvPr id="5" name="Group 29"/>
          <p:cNvGrpSpPr>
            <a:grpSpLocks/>
          </p:cNvGrpSpPr>
          <p:nvPr/>
        </p:nvGrpSpPr>
        <p:grpSpPr bwMode="auto">
          <a:xfrm>
            <a:off x="7446963" y="5089525"/>
            <a:ext cx="896937" cy="331788"/>
            <a:chOff x="1488" y="3120"/>
            <a:chExt cx="438" cy="192"/>
          </a:xfrm>
          <a:solidFill>
            <a:srgbClr val="92D050"/>
          </a:solidFill>
        </p:grpSpPr>
        <p:sp>
          <p:nvSpPr>
            <p:cNvPr id="417822" name="Rectangle 30"/>
            <p:cNvSpPr>
              <a:spLocks noChangeArrowheads="1"/>
            </p:cNvSpPr>
            <p:nvPr/>
          </p:nvSpPr>
          <p:spPr bwMode="auto">
            <a:xfrm>
              <a:off x="1542" y="3168"/>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23" name="Rectangle 31"/>
            <p:cNvSpPr>
              <a:spLocks noChangeArrowheads="1"/>
            </p:cNvSpPr>
            <p:nvPr/>
          </p:nvSpPr>
          <p:spPr bwMode="auto">
            <a:xfrm>
              <a:off x="1518" y="3144"/>
              <a:ext cx="384" cy="144"/>
            </a:xfrm>
            <a:prstGeom prst="rect">
              <a:avLst/>
            </a:prstGeom>
            <a:grpFill/>
            <a:ln w="9525">
              <a:solidFill>
                <a:schemeClr val="bg2"/>
              </a:solidFill>
              <a:miter lim="800000"/>
              <a:headEnd/>
              <a:tailEnd/>
            </a:ln>
            <a:effectLst/>
          </p:spPr>
          <p:txBody>
            <a:bodyPr wrap="none" anchor="ctr"/>
            <a:lstStyle/>
            <a:p>
              <a:pPr eaLnBrk="1" hangingPunct="1"/>
              <a:r>
                <a:rPr lang="es-ES" sz="1000" smtClean="0">
                  <a:latin typeface="Arial" pitchFamily="34" charset="0"/>
                  <a:cs typeface="Arial" pitchFamily="34" charset="0"/>
                </a:rPr>
                <a:t>Drivers</a:t>
              </a:r>
              <a:endParaRPr lang="es-ES" sz="1000">
                <a:latin typeface="Arial" pitchFamily="34" charset="0"/>
                <a:cs typeface="Arial" pitchFamily="34" charset="0"/>
              </a:endParaRPr>
            </a:p>
          </p:txBody>
        </p:sp>
        <p:sp>
          <p:nvSpPr>
            <p:cNvPr id="417824" name="Rectangle 32"/>
            <p:cNvSpPr>
              <a:spLocks noChangeArrowheads="1"/>
            </p:cNvSpPr>
            <p:nvPr/>
          </p:nvSpPr>
          <p:spPr bwMode="auto">
            <a:xfrm>
              <a:off x="1488" y="3120"/>
              <a:ext cx="384" cy="144"/>
            </a:xfrm>
            <a:prstGeom prst="rect">
              <a:avLst/>
            </a:prstGeom>
            <a:grpFill/>
            <a:ln w="9525">
              <a:solidFill>
                <a:schemeClr val="bg2"/>
              </a:solidFill>
              <a:miter lim="800000"/>
              <a:headEnd/>
              <a:tailEnd/>
            </a:ln>
            <a:effectLst/>
          </p:spPr>
          <p:txBody>
            <a:bodyPr wrap="none" anchor="ctr"/>
            <a:lstStyle/>
            <a:p>
              <a:pPr eaLnBrk="1" hangingPunct="1"/>
              <a:r>
                <a:rPr lang="es-ES" sz="1400" b="1" smtClean="0">
                  <a:latin typeface="Arial" pitchFamily="34" charset="0"/>
                  <a:cs typeface="Arial" pitchFamily="34" charset="0"/>
                </a:rPr>
                <a:t>Drivers</a:t>
              </a:r>
              <a:endParaRPr lang="es-ES" sz="1400" b="1">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t" anchorCtr="0" compatLnSpc="1">
            <a:prstTxWarp prst="textNoShape">
              <a:avLst/>
            </a:prstTxWarp>
          </a:bodyPr>
          <a:lstStyle/>
          <a:p>
            <a:pPr algn="ctr" defTabSz="914063"/>
            <a:r>
              <a:rPr lang="en-US" sz="1300" dirty="0" smtClean="0">
                <a:solidFill>
                  <a:schemeClr val="tx1"/>
                </a:solidFill>
                <a:latin typeface="Segoe" pitchFamily="34" charset="0"/>
              </a:rPr>
              <a:t>Windows Server 2008</a:t>
            </a:r>
          </a:p>
        </p:txBody>
      </p:sp>
      <p:sp>
        <p:nvSpPr>
          <p:cNvPr id="60" name="Rounded Rectangle 59"/>
          <p:cNvSpPr/>
          <p:nvPr/>
        </p:nvSpPr>
        <p:spPr bwMode="auto">
          <a:xfrm>
            <a:off x="1596136" y="3758320"/>
            <a:ext cx="597408" cy="54922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200" dirty="0" smtClean="0">
                <a:solidFill>
                  <a:schemeClr val="tx1"/>
                </a:solidFill>
                <a:latin typeface="Segoe" pitchFamily="34" charset="0"/>
              </a:rPr>
              <a:t>VSP</a:t>
            </a:r>
            <a:endParaRPr lang="en-US" sz="1300" dirty="0" smtClean="0">
              <a:solidFill>
                <a:schemeClr val="tx1"/>
              </a:solidFill>
              <a:latin typeface="Segoe" pitchFamily="34" charset="0"/>
            </a:endParaRPr>
          </a:p>
        </p:txBody>
      </p:sp>
      <p:grpSp>
        <p:nvGrpSpPr>
          <p:cNvPr id="3" name="Group 91"/>
          <p:cNvGrpSpPr/>
          <p:nvPr/>
        </p:nvGrpSpPr>
        <p:grpSpPr>
          <a:xfrm>
            <a:off x="761768" y="3758320"/>
            <a:ext cx="722648" cy="549226"/>
            <a:chOff x="9758434" y="3281022"/>
            <a:chExt cx="867177" cy="519380"/>
          </a:xfrm>
        </p:grpSpPr>
        <p:sp>
          <p:nvSpPr>
            <p:cNvPr id="93" name="Rounded Rectangle 92"/>
            <p:cNvSpPr/>
            <p:nvPr/>
          </p:nvSpPr>
          <p:spPr bwMode="auto">
            <a:xfrm>
              <a:off x="9802368" y="3281022"/>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94" name="TextBox 93"/>
            <p:cNvSpPr txBox="1"/>
            <p:nvPr/>
          </p:nvSpPr>
          <p:spPr>
            <a:xfrm>
              <a:off x="9758434" y="3363934"/>
              <a:ext cx="867177" cy="349262"/>
            </a:xfrm>
            <a:prstGeom prst="rect">
              <a:avLst/>
            </a:prstGeom>
            <a:noFill/>
          </p:spPr>
          <p:txBody>
            <a:bodyPr wrap="square" rtlCol="0">
              <a:spAutoFit/>
            </a:bodyPr>
            <a:lstStyle/>
            <a:p>
              <a:pPr algn="ctr"/>
              <a:r>
                <a:rPr lang="en-US" sz="900" dirty="0" smtClean="0">
                  <a:latin typeface="Segoe" pitchFamily="34" charset="0"/>
                </a:rPr>
                <a:t>Windows Kernel</a:t>
              </a:r>
            </a:p>
          </p:txBody>
        </p:sp>
      </p:grpSp>
      <p:sp>
        <p:nvSpPr>
          <p:cNvPr id="2" name="Title 1"/>
          <p:cNvSpPr>
            <a:spLocks noGrp="1"/>
          </p:cNvSpPr>
          <p:nvPr>
            <p:ph type="title"/>
          </p:nvPr>
        </p:nvSpPr>
        <p:spPr>
          <a:xfrm>
            <a:off x="382588" y="228600"/>
            <a:ext cx="8385778" cy="553998"/>
          </a:xfrm>
        </p:spPr>
        <p:txBody>
          <a:bodyPr>
            <a:normAutofit fontScale="90000"/>
          </a:bodyPr>
          <a:lstStyle/>
          <a:p>
            <a:r>
              <a:rPr sz="4000" smtClean="0"/>
              <a:t>Arquitectura de Hyper-V</a:t>
            </a:r>
            <a:endParaRPr sz="4000">
              <a:solidFill>
                <a:schemeClr val="tx1"/>
              </a:solidFill>
            </a:endParaRPr>
          </a:p>
        </p:txBody>
      </p:sp>
      <p:sp>
        <p:nvSpPr>
          <p:cNvPr id="24" name="Rounded Rectangle 23"/>
          <p:cNvSpPr/>
          <p:nvPr/>
        </p:nvSpPr>
        <p:spPr bwMode="auto">
          <a:xfrm>
            <a:off x="2506848"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6" name="Rounded Rectangle 25"/>
          <p:cNvSpPr/>
          <p:nvPr/>
        </p:nvSpPr>
        <p:spPr bwMode="auto">
          <a:xfrm>
            <a:off x="4295868"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8" name="Rounded Rectangle 27"/>
          <p:cNvSpPr/>
          <p:nvPr/>
        </p:nvSpPr>
        <p:spPr bwMode="auto">
          <a:xfrm>
            <a:off x="6057281" y="1419104"/>
            <a:ext cx="1524000" cy="15240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Aplicaciones</a:t>
            </a:r>
            <a:endParaRPr lang="en-US" sz="1600" dirty="0" smtClean="0">
              <a:solidFill>
                <a:schemeClr val="tx1"/>
              </a:solidFill>
              <a:latin typeface="Segoe" pitchFamily="34" charset="0"/>
            </a:endParaRPr>
          </a:p>
        </p:txBody>
      </p:sp>
      <p:sp>
        <p:nvSpPr>
          <p:cNvPr id="25" name="Rounded Rectangle 24"/>
          <p:cNvSpPr/>
          <p:nvPr/>
        </p:nvSpPr>
        <p:spPr bwMode="auto">
          <a:xfrm>
            <a:off x="4290346" y="3095513"/>
            <a:ext cx="1524000" cy="192837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t" anchorCtr="0" compatLnSpc="1">
            <a:prstTxWarp prst="textNoShape">
              <a:avLst/>
            </a:prstTxWarp>
          </a:bodyPr>
          <a:lstStyle/>
          <a:p>
            <a:pPr algn="ctr" defTabSz="914063"/>
            <a:r>
              <a:rPr lang="en-US" sz="1500" dirty="0" smtClean="0">
                <a:solidFill>
                  <a:schemeClr val="tx1"/>
                </a:solidFill>
                <a:latin typeface="Segoe" pitchFamily="34" charset="0"/>
              </a:rPr>
              <a:t>Non-Hypervisor Aware OS</a:t>
            </a:r>
          </a:p>
        </p:txBody>
      </p:sp>
      <p:grpSp>
        <p:nvGrpSpPr>
          <p:cNvPr id="7" name="Group 127"/>
          <p:cNvGrpSpPr/>
          <p:nvPr/>
        </p:nvGrpSpPr>
        <p:grpSpPr>
          <a:xfrm>
            <a:off x="2500593" y="3095513"/>
            <a:ext cx="1524733" cy="1928370"/>
            <a:chOff x="3000711" y="3703984"/>
            <a:chExt cx="1829680" cy="1828800"/>
          </a:xfrm>
        </p:grpSpPr>
        <p:sp>
          <p:nvSpPr>
            <p:cNvPr id="23" name="Rounded Rectangle 22"/>
            <p:cNvSpPr/>
            <p:nvPr/>
          </p:nvSpPr>
          <p:spPr bwMode="auto">
            <a:xfrm>
              <a:off x="3001591" y="3703984"/>
              <a:ext cx="1828800" cy="18288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200" dirty="0" smtClean="0">
                  <a:solidFill>
                    <a:schemeClr val="tx1"/>
                  </a:solidFill>
                  <a:latin typeface="Segoe" pitchFamily="34" charset="0"/>
                </a:rPr>
                <a:t>Windows Server 2003, 2008</a:t>
              </a:r>
            </a:p>
          </p:txBody>
        </p:sp>
        <p:grpSp>
          <p:nvGrpSpPr>
            <p:cNvPr id="8" name="Group 49"/>
            <p:cNvGrpSpPr/>
            <p:nvPr/>
          </p:nvGrpSpPr>
          <p:grpSpPr>
            <a:xfrm>
              <a:off x="3000711" y="4362340"/>
              <a:ext cx="932397" cy="519380"/>
              <a:chOff x="9701434" y="3316267"/>
              <a:chExt cx="932397" cy="519380"/>
            </a:xfrm>
          </p:grpSpPr>
          <p:sp>
            <p:nvSpPr>
              <p:cNvPr id="49" name="Rounded Rectangle 48"/>
              <p:cNvSpPr/>
              <p:nvPr/>
            </p:nvSpPr>
            <p:spPr bwMode="auto">
              <a:xfrm>
                <a:off x="9802368" y="3316267"/>
                <a:ext cx="716890" cy="51938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48" name="TextBox 47"/>
              <p:cNvSpPr txBox="1"/>
              <p:nvPr/>
            </p:nvSpPr>
            <p:spPr>
              <a:xfrm>
                <a:off x="9701434" y="3390908"/>
                <a:ext cx="932397" cy="350262"/>
              </a:xfrm>
              <a:prstGeom prst="rect">
                <a:avLst/>
              </a:prstGeom>
              <a:noFill/>
            </p:spPr>
            <p:txBody>
              <a:bodyPr wrap="square" rtlCol="0">
                <a:spAutoFit/>
              </a:bodyPr>
              <a:lstStyle/>
              <a:p>
                <a:pPr algn="ctr"/>
                <a:r>
                  <a:rPr lang="en-US" sz="900" dirty="0" smtClean="0">
                    <a:latin typeface="Segoe" pitchFamily="34" charset="0"/>
                  </a:rPr>
                  <a:t>Windows Kernel</a:t>
                </a:r>
              </a:p>
            </p:txBody>
          </p:sp>
        </p:grpSp>
        <p:grpSp>
          <p:nvGrpSpPr>
            <p:cNvPr id="9" name="Group 65"/>
            <p:cNvGrpSpPr/>
            <p:nvPr/>
          </p:nvGrpSpPr>
          <p:grpSpPr>
            <a:xfrm>
              <a:off x="4050182" y="4362340"/>
              <a:ext cx="716890" cy="519380"/>
              <a:chOff x="4050182" y="4362340"/>
              <a:chExt cx="716890" cy="519380"/>
            </a:xfrm>
          </p:grpSpPr>
          <p:sp>
            <p:nvSpPr>
              <p:cNvPr id="61" name="Rounded Rectangle 60"/>
              <p:cNvSpPr/>
              <p:nvPr/>
            </p:nvSpPr>
            <p:spPr bwMode="auto">
              <a:xfrm>
                <a:off x="4050182" y="4362340"/>
                <a:ext cx="716890" cy="51938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63" name="TextBox 62"/>
              <p:cNvSpPr txBox="1"/>
              <p:nvPr/>
            </p:nvSpPr>
            <p:spPr>
              <a:xfrm>
                <a:off x="4098873" y="4488937"/>
                <a:ext cx="638444" cy="277291"/>
              </a:xfrm>
              <a:prstGeom prst="rect">
                <a:avLst/>
              </a:prstGeom>
              <a:noFill/>
            </p:spPr>
            <p:txBody>
              <a:bodyPr wrap="square" rtlCol="0">
                <a:spAutoFit/>
              </a:bodyPr>
              <a:lstStyle/>
              <a:p>
                <a:r>
                  <a:rPr lang="en-US" sz="1300" dirty="0" smtClean="0">
                    <a:latin typeface="Segoe" pitchFamily="34" charset="0"/>
                  </a:rPr>
                  <a:t>VSC</a:t>
                </a:r>
              </a:p>
            </p:txBody>
          </p:sp>
        </p:grpSp>
      </p:grpSp>
      <p:sp>
        <p:nvSpPr>
          <p:cNvPr id="72" name="Rounded Rectangle 71"/>
          <p:cNvSpPr/>
          <p:nvPr/>
        </p:nvSpPr>
        <p:spPr bwMode="auto">
          <a:xfrm>
            <a:off x="2813091" y="4644919"/>
            <a:ext cx="90830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5" name="Rounded Rectangle 74"/>
          <p:cNvSpPr/>
          <p:nvPr/>
        </p:nvSpPr>
        <p:spPr bwMode="auto">
          <a:xfrm>
            <a:off x="4601444" y="4625041"/>
            <a:ext cx="970687"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200" dirty="0" err="1" smtClean="0">
                <a:solidFill>
                  <a:schemeClr val="tx1"/>
                </a:solidFill>
                <a:latin typeface="Segoe" pitchFamily="34" charset="0"/>
              </a:rPr>
              <a:t>Emulacion</a:t>
            </a:r>
            <a:endParaRPr lang="en-US" sz="1200" dirty="0" smtClean="0">
              <a:solidFill>
                <a:schemeClr val="tx1"/>
              </a:solidFill>
              <a:latin typeface="Segoe" pitchFamily="34" charset="0"/>
            </a:endParaRPr>
          </a:p>
        </p:txBody>
      </p:sp>
      <p:sp>
        <p:nvSpPr>
          <p:cNvPr id="4" name="Rounded Rectangle 3"/>
          <p:cNvSpPr/>
          <p:nvPr/>
        </p:nvSpPr>
        <p:spPr bwMode="auto">
          <a:xfrm>
            <a:off x="684696" y="5775739"/>
            <a:ext cx="7043588" cy="508000"/>
          </a:xfrm>
          <a:prstGeom prst="roundRect">
            <a:avLst/>
          </a:prstGeom>
          <a:solidFill>
            <a:srgbClr val="FFC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“Designed for Windows” Server Hardware</a:t>
            </a:r>
          </a:p>
        </p:txBody>
      </p:sp>
      <p:sp>
        <p:nvSpPr>
          <p:cNvPr id="5" name="Rounded Rectangle 4"/>
          <p:cNvSpPr/>
          <p:nvPr/>
        </p:nvSpPr>
        <p:spPr bwMode="auto">
          <a:xfrm>
            <a:off x="685270" y="5162827"/>
            <a:ext cx="7043588" cy="508000"/>
          </a:xfrm>
          <a:prstGeom prst="roundRect">
            <a:avLst/>
          </a:prstGeom>
          <a:solidFill>
            <a:srgbClr val="0070C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latin typeface="Segoe" pitchFamily="34" charset="0"/>
              </a:rPr>
              <a:t>Windows hypervisor</a:t>
            </a:r>
          </a:p>
        </p:txBody>
      </p:sp>
      <p:grpSp>
        <p:nvGrpSpPr>
          <p:cNvPr id="10" name="Group 128"/>
          <p:cNvGrpSpPr/>
          <p:nvPr/>
        </p:nvGrpSpPr>
        <p:grpSpPr>
          <a:xfrm>
            <a:off x="6051759" y="3081133"/>
            <a:ext cx="1524000" cy="1942750"/>
            <a:chOff x="7262111" y="3697360"/>
            <a:chExt cx="1828800" cy="1828800"/>
          </a:xfrm>
          <a:solidFill>
            <a:srgbClr val="0099FF"/>
          </a:solidFill>
        </p:grpSpPr>
        <p:sp>
          <p:nvSpPr>
            <p:cNvPr id="27" name="Rounded Rectangle 26"/>
            <p:cNvSpPr/>
            <p:nvPr/>
          </p:nvSpPr>
          <p:spPr bwMode="auto">
            <a:xfrm>
              <a:off x="7262111" y="3697360"/>
              <a:ext cx="1828800" cy="1828800"/>
            </a:xfrm>
            <a:prstGeom prst="roundRect">
              <a:avLst/>
            </a:prstGeom>
            <a:grp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914063"/>
              <a:r>
                <a:rPr lang="en-US" sz="1500" dirty="0" err="1" smtClean="0">
                  <a:solidFill>
                    <a:schemeClr val="tx1"/>
                  </a:solidFill>
                  <a:latin typeface="Segoe" pitchFamily="34" charset="0"/>
                </a:rPr>
                <a:t>Xen</a:t>
              </a:r>
              <a:r>
                <a:rPr lang="en-US" sz="1500" dirty="0" smtClean="0">
                  <a:solidFill>
                    <a:schemeClr val="tx1"/>
                  </a:solidFill>
                  <a:latin typeface="Segoe" pitchFamily="34" charset="0"/>
                </a:rPr>
                <a:t>-Enabled Linux Kernel</a:t>
              </a:r>
            </a:p>
          </p:txBody>
        </p:sp>
        <p:sp>
          <p:nvSpPr>
            <p:cNvPr id="105" name="Rounded Rectangle 104"/>
            <p:cNvSpPr/>
            <p:nvPr/>
          </p:nvSpPr>
          <p:spPr bwMode="auto">
            <a:xfrm>
              <a:off x="7685591" y="4356678"/>
              <a:ext cx="960698" cy="38545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latin typeface="Segoe" pitchFamily="34" charset="0"/>
                </a:rPr>
                <a:t>Linux VSC</a:t>
              </a:r>
            </a:p>
          </p:txBody>
        </p:sp>
        <p:sp>
          <p:nvSpPr>
            <p:cNvPr id="106" name="Rounded Rectangle 105"/>
            <p:cNvSpPr/>
            <p:nvPr/>
          </p:nvSpPr>
          <p:spPr bwMode="auto">
            <a:xfrm>
              <a:off x="7382764" y="5184186"/>
              <a:ext cx="1585732" cy="250224"/>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000" dirty="0" err="1" smtClean="0">
                  <a:solidFill>
                    <a:schemeClr val="tx1"/>
                  </a:solidFill>
                  <a:latin typeface="Segoe" pitchFamily="34" charset="0"/>
                </a:rPr>
                <a:t>Hypercall</a:t>
              </a:r>
              <a:r>
                <a:rPr lang="en-US" sz="1000" dirty="0" smtClean="0">
                  <a:solidFill>
                    <a:schemeClr val="tx1"/>
                  </a:solidFill>
                  <a:latin typeface="Segoe" pitchFamily="34" charset="0"/>
                </a:rPr>
                <a:t> Adapter</a:t>
              </a:r>
            </a:p>
          </p:txBody>
        </p:sp>
      </p:grpSp>
      <p:sp>
        <p:nvSpPr>
          <p:cNvPr id="107" name="TextBox 106"/>
          <p:cNvSpPr txBox="1"/>
          <p:nvPr/>
        </p:nvSpPr>
        <p:spPr>
          <a:xfrm>
            <a:off x="771646" y="868103"/>
            <a:ext cx="1417898" cy="538603"/>
          </a:xfrm>
          <a:prstGeom prst="rect">
            <a:avLst/>
          </a:prstGeom>
          <a:noFill/>
        </p:spPr>
        <p:txBody>
          <a:bodyPr wrap="square" lIns="76194" tIns="38097" rIns="76194" bIns="38097" rtlCol="0">
            <a:spAutoFit/>
          </a:bodyPr>
          <a:lstStyle/>
          <a:p>
            <a:pPr algn="ctr"/>
            <a:r>
              <a:rPr lang="en-US" sz="1500" dirty="0" err="1" smtClean="0">
                <a:solidFill>
                  <a:srgbClr val="FFFFCC"/>
                </a:solidFill>
                <a:latin typeface="Segoe" pitchFamily="34" charset="0"/>
              </a:rPr>
              <a:t>Partición</a:t>
            </a:r>
            <a:r>
              <a:rPr lang="en-US" sz="1500" dirty="0" smtClean="0">
                <a:solidFill>
                  <a:srgbClr val="FFFFCC"/>
                </a:solidFill>
                <a:latin typeface="Segoe" pitchFamily="34" charset="0"/>
              </a:rPr>
              <a:t> Padre</a:t>
            </a:r>
          </a:p>
        </p:txBody>
      </p:sp>
      <p:sp>
        <p:nvSpPr>
          <p:cNvPr id="108" name="TextBox 107"/>
          <p:cNvSpPr txBox="1"/>
          <p:nvPr/>
        </p:nvSpPr>
        <p:spPr>
          <a:xfrm>
            <a:off x="2594658" y="868102"/>
            <a:ext cx="4851722" cy="436017"/>
          </a:xfrm>
          <a:prstGeom prst="rect">
            <a:avLst/>
          </a:prstGeom>
          <a:noFill/>
        </p:spPr>
        <p:txBody>
          <a:bodyPr wrap="square" lIns="76194" tIns="38097" rIns="76194" bIns="38097" rtlCol="0">
            <a:spAutoFit/>
          </a:bodyPr>
          <a:lstStyle/>
          <a:p>
            <a:pPr algn="ctr"/>
            <a:r>
              <a:rPr lang="en-US" sz="2300" dirty="0" err="1" smtClean="0">
                <a:solidFill>
                  <a:srgbClr val="FFFFCC"/>
                </a:solidFill>
                <a:latin typeface="Segoe" pitchFamily="34" charset="0"/>
              </a:rPr>
              <a:t>Particiones</a:t>
            </a:r>
            <a:r>
              <a:rPr lang="en-US" sz="2300" dirty="0" smtClean="0">
                <a:solidFill>
                  <a:srgbClr val="FFFFCC"/>
                </a:solidFill>
                <a:latin typeface="Segoe" pitchFamily="34" charset="0"/>
              </a:rPr>
              <a:t> </a:t>
            </a:r>
            <a:r>
              <a:rPr lang="en-US" sz="2300" dirty="0" err="1" smtClean="0">
                <a:solidFill>
                  <a:srgbClr val="FFFFCC"/>
                </a:solidFill>
                <a:latin typeface="Segoe" pitchFamily="34" charset="0"/>
              </a:rPr>
              <a:t>Hijas</a:t>
            </a:r>
            <a:endParaRPr lang="en-US" sz="2300" dirty="0" smtClean="0">
              <a:solidFill>
                <a:srgbClr val="FFFFCC"/>
              </a:solidFill>
              <a:latin typeface="Segoe" pitchFamily="34" charset="0"/>
            </a:endParaRPr>
          </a:p>
        </p:txBody>
      </p:sp>
      <p:sp>
        <p:nvSpPr>
          <p:cNvPr id="22" name="Rounded Rectangle 21"/>
          <p:cNvSpPr/>
          <p:nvPr/>
        </p:nvSpPr>
        <p:spPr bwMode="auto">
          <a:xfrm>
            <a:off x="723348" y="1419104"/>
            <a:ext cx="1524000" cy="15240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09" name="Rounded Rectangle 108"/>
          <p:cNvSpPr/>
          <p:nvPr/>
        </p:nvSpPr>
        <p:spPr bwMode="auto">
          <a:xfrm>
            <a:off x="945266" y="2633241"/>
            <a:ext cx="1117808"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VM Service</a:t>
            </a:r>
          </a:p>
        </p:txBody>
      </p:sp>
      <p:sp>
        <p:nvSpPr>
          <p:cNvPr id="110" name="Rounded Rectangle 109"/>
          <p:cNvSpPr/>
          <p:nvPr/>
        </p:nvSpPr>
        <p:spPr bwMode="auto">
          <a:xfrm>
            <a:off x="945335" y="2335836"/>
            <a:ext cx="1109634" cy="250784"/>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4" tIns="54862" rIns="109724" bIns="54862" numCol="1" rtlCol="0" anchor="ctr" anchorCtr="0" compatLnSpc="1">
            <a:prstTxWarp prst="textNoShape">
              <a:avLst/>
            </a:prstTxWarp>
          </a:bodyPr>
          <a:lstStyle/>
          <a:p>
            <a:pPr algn="ctr" defTabSz="914063"/>
            <a:r>
              <a:rPr lang="en-US" sz="1100" dirty="0" smtClean="0">
                <a:solidFill>
                  <a:schemeClr val="tx1"/>
                </a:solidFill>
                <a:latin typeface="Segoe" pitchFamily="34" charset="0"/>
              </a:rPr>
              <a:t>WMI Provider</a:t>
            </a:r>
          </a:p>
        </p:txBody>
      </p:sp>
      <p:grpSp>
        <p:nvGrpSpPr>
          <p:cNvPr id="11" name="Group 114"/>
          <p:cNvGrpSpPr/>
          <p:nvPr/>
        </p:nvGrpSpPr>
        <p:grpSpPr>
          <a:xfrm>
            <a:off x="1035326" y="1535044"/>
            <a:ext cx="911087" cy="643282"/>
            <a:chOff x="8557589" y="450575"/>
            <a:chExt cx="1093304" cy="771939"/>
          </a:xfrm>
        </p:grpSpPr>
        <p:sp>
          <p:nvSpPr>
            <p:cNvPr id="111" name="Rounded Rectangle 110"/>
            <p:cNvSpPr/>
            <p:nvPr/>
          </p:nvSpPr>
          <p:spPr bwMode="auto">
            <a:xfrm>
              <a:off x="8666922" y="765314"/>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2" name="Rounded Rectangle 111"/>
            <p:cNvSpPr/>
            <p:nvPr/>
          </p:nvSpPr>
          <p:spPr bwMode="auto">
            <a:xfrm>
              <a:off x="8888896" y="609601"/>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3" name="Rounded Rectangle 112"/>
            <p:cNvSpPr/>
            <p:nvPr/>
          </p:nvSpPr>
          <p:spPr bwMode="auto">
            <a:xfrm>
              <a:off x="9097618" y="450575"/>
              <a:ext cx="457200" cy="457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114" name="TextBox 113"/>
            <p:cNvSpPr txBox="1"/>
            <p:nvPr/>
          </p:nvSpPr>
          <p:spPr>
            <a:xfrm>
              <a:off x="8557589" y="626162"/>
              <a:ext cx="1093304" cy="517065"/>
            </a:xfrm>
            <a:prstGeom prst="rect">
              <a:avLst/>
            </a:prstGeom>
            <a:noFill/>
          </p:spPr>
          <p:txBody>
            <a:bodyPr wrap="square" rtlCol="0">
              <a:spAutoFit/>
            </a:bodyPr>
            <a:lstStyle/>
            <a:p>
              <a:pPr algn="ctr"/>
              <a:r>
                <a:rPr lang="en-US" sz="1100" dirty="0" smtClean="0">
                  <a:solidFill>
                    <a:schemeClr val="tx1"/>
                  </a:solidFill>
                  <a:latin typeface="Segoe" pitchFamily="34" charset="0"/>
                </a:rPr>
                <a:t>VM Worker Processes</a:t>
              </a:r>
            </a:p>
          </p:txBody>
        </p:sp>
      </p:grpSp>
      <p:sp>
        <p:nvSpPr>
          <p:cNvPr id="116" name="Rounded Rectangle 115"/>
          <p:cNvSpPr/>
          <p:nvPr/>
        </p:nvSpPr>
        <p:spPr bwMode="auto">
          <a:xfrm>
            <a:off x="7086600" y="357166"/>
            <a:ext cx="1905000" cy="152400"/>
          </a:xfrm>
          <a:prstGeom prst="roundRect">
            <a:avLst/>
          </a:prstGeom>
          <a:solidFill>
            <a:srgbClr val="0099FF"/>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OS</a:t>
            </a:r>
          </a:p>
        </p:txBody>
      </p:sp>
      <p:sp>
        <p:nvSpPr>
          <p:cNvPr id="118" name="Rounded Rectangle 117"/>
          <p:cNvSpPr/>
          <p:nvPr/>
        </p:nvSpPr>
        <p:spPr bwMode="auto">
          <a:xfrm>
            <a:off x="7086600" y="517072"/>
            <a:ext cx="1905000" cy="152400"/>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ISV / IHV / OEM</a:t>
            </a:r>
          </a:p>
        </p:txBody>
      </p:sp>
      <p:sp>
        <p:nvSpPr>
          <p:cNvPr id="119" name="Rounded Rectangle 118"/>
          <p:cNvSpPr/>
          <p:nvPr/>
        </p:nvSpPr>
        <p:spPr bwMode="auto">
          <a:xfrm>
            <a:off x="7086600" y="693782"/>
            <a:ext cx="1905000" cy="152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Hyper-V</a:t>
            </a:r>
          </a:p>
        </p:txBody>
      </p:sp>
      <p:sp>
        <p:nvSpPr>
          <p:cNvPr id="120" name="Rounded Rectangle 119"/>
          <p:cNvSpPr/>
          <p:nvPr/>
        </p:nvSpPr>
        <p:spPr bwMode="auto">
          <a:xfrm>
            <a:off x="7086600" y="865734"/>
            <a:ext cx="1905000" cy="152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000" b="1" dirty="0" smtClean="0">
                <a:solidFill>
                  <a:schemeClr val="bg1"/>
                </a:solidFill>
                <a:latin typeface="Segoe" pitchFamily="34" charset="0"/>
              </a:rPr>
              <a:t>Microsoft / </a:t>
            </a:r>
            <a:r>
              <a:rPr lang="en-US" sz="1000" b="1" dirty="0" err="1" smtClean="0">
                <a:solidFill>
                  <a:schemeClr val="bg1"/>
                </a:solidFill>
                <a:latin typeface="Segoe" pitchFamily="34" charset="0"/>
              </a:rPr>
              <a:t>XenSource</a:t>
            </a:r>
            <a:endParaRPr lang="en-US" sz="1000" b="1" dirty="0" smtClean="0">
              <a:solidFill>
                <a:schemeClr val="bg1"/>
              </a:solidFill>
              <a:latin typeface="Segoe" pitchFamily="34" charset="0"/>
            </a:endParaRPr>
          </a:p>
        </p:txBody>
      </p:sp>
      <p:sp>
        <p:nvSpPr>
          <p:cNvPr id="131"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4" tIns="38097" rIns="76194" bIns="38097" anchor="ctr"/>
          <a:lstStyle/>
          <a:p>
            <a:pPr>
              <a:defRPr/>
            </a:pPr>
            <a:endParaRPr lang="en-US"/>
          </a:p>
        </p:txBody>
      </p:sp>
      <p:sp>
        <p:nvSpPr>
          <p:cNvPr id="137" name="TextBox 136"/>
          <p:cNvSpPr txBox="1"/>
          <p:nvPr/>
        </p:nvSpPr>
        <p:spPr>
          <a:xfrm>
            <a:off x="7823200" y="2184402"/>
            <a:ext cx="1117600" cy="795089"/>
          </a:xfrm>
          <a:prstGeom prst="rect">
            <a:avLst/>
          </a:prstGeom>
          <a:noFill/>
        </p:spPr>
        <p:txBody>
          <a:bodyPr wrap="square" lIns="76194" tIns="38097" rIns="76194" bIns="38097" rtlCol="0">
            <a:spAutoFit/>
          </a:bodyPr>
          <a:lstStyle/>
          <a:p>
            <a:pPr algn="ctr"/>
            <a:r>
              <a:rPr lang="en-US" sz="2300" dirty="0" smtClean="0">
                <a:solidFill>
                  <a:srgbClr val="FFFFCC"/>
                </a:solidFill>
                <a:latin typeface="Segoe" pitchFamily="34" charset="0"/>
              </a:rPr>
              <a:t>User Mode</a:t>
            </a:r>
          </a:p>
        </p:txBody>
      </p:sp>
      <p:sp>
        <p:nvSpPr>
          <p:cNvPr id="138" name="TextBox 137"/>
          <p:cNvSpPr txBox="1"/>
          <p:nvPr/>
        </p:nvSpPr>
        <p:spPr>
          <a:xfrm>
            <a:off x="7823200" y="4216402"/>
            <a:ext cx="1117600" cy="795089"/>
          </a:xfrm>
          <a:prstGeom prst="rect">
            <a:avLst/>
          </a:prstGeom>
          <a:noFill/>
        </p:spPr>
        <p:txBody>
          <a:bodyPr wrap="square" lIns="76194" tIns="38097" rIns="76194" bIns="38097" rtlCol="0">
            <a:spAutoFit/>
          </a:bodyPr>
          <a:lstStyle/>
          <a:p>
            <a:pPr algn="ctr"/>
            <a:r>
              <a:rPr lang="en-US" sz="2300" dirty="0" smtClean="0">
                <a:solidFill>
                  <a:srgbClr val="FFFFCC"/>
                </a:solidFill>
                <a:latin typeface="Segoe" pitchFamily="34" charset="0"/>
              </a:rPr>
              <a:t>Kernel Mode</a:t>
            </a:r>
          </a:p>
        </p:txBody>
      </p:sp>
      <p:sp>
        <p:nvSpPr>
          <p:cNvPr id="54" name="TextBox 53"/>
          <p:cNvSpPr txBox="1"/>
          <p:nvPr/>
        </p:nvSpPr>
        <p:spPr>
          <a:xfrm>
            <a:off x="7012334" y="0"/>
            <a:ext cx="1774508" cy="261604"/>
          </a:xfrm>
          <a:prstGeom prst="rect">
            <a:avLst/>
          </a:prstGeom>
          <a:noFill/>
        </p:spPr>
        <p:txBody>
          <a:bodyPr wrap="square" lIns="76194" tIns="38097" rIns="76194" bIns="38097" rtlCol="0">
            <a:spAutoFit/>
          </a:bodyPr>
          <a:lstStyle/>
          <a:p>
            <a:r>
              <a:rPr lang="en-US" sz="1200" dirty="0" err="1" smtClean="0">
                <a:solidFill>
                  <a:schemeClr val="tx1"/>
                </a:solidFill>
                <a:latin typeface="Segoe" pitchFamily="34" charset="0"/>
              </a:rPr>
              <a:t>Proporcionado</a:t>
            </a:r>
            <a:r>
              <a:rPr lang="en-US" sz="1200" dirty="0" smtClean="0">
                <a:solidFill>
                  <a:schemeClr val="tx1"/>
                </a:solidFill>
                <a:latin typeface="Segoe" pitchFamily="34" charset="0"/>
              </a:rPr>
              <a:t> </a:t>
            </a:r>
            <a:r>
              <a:rPr lang="en-US" sz="1200" dirty="0" err="1" smtClean="0">
                <a:solidFill>
                  <a:schemeClr val="tx1"/>
                </a:solidFill>
                <a:latin typeface="Segoe" pitchFamily="34" charset="0"/>
              </a:rPr>
              <a:t>por</a:t>
            </a:r>
            <a:endParaRPr lang="en-US" sz="1200" dirty="0" smtClean="0">
              <a:solidFill>
                <a:schemeClr val="tx1"/>
              </a:solidFill>
              <a:latin typeface="Segoe" pitchFamily="34" charset="0"/>
            </a:endParaRPr>
          </a:p>
        </p:txBody>
      </p:sp>
      <p:sp>
        <p:nvSpPr>
          <p:cNvPr id="56" name="TextBox 55"/>
          <p:cNvSpPr txBox="1"/>
          <p:nvPr/>
        </p:nvSpPr>
        <p:spPr>
          <a:xfrm>
            <a:off x="7821554" y="5194442"/>
            <a:ext cx="1117600" cy="436017"/>
          </a:xfrm>
          <a:prstGeom prst="rect">
            <a:avLst/>
          </a:prstGeom>
          <a:noFill/>
        </p:spPr>
        <p:txBody>
          <a:bodyPr wrap="square" lIns="76194" tIns="38097" rIns="76194" bIns="38097" rtlCol="0">
            <a:spAutoFit/>
          </a:bodyPr>
          <a:lstStyle/>
          <a:p>
            <a:pPr algn="ctr"/>
            <a:r>
              <a:rPr lang="en-US" sz="2300" dirty="0" smtClean="0">
                <a:solidFill>
                  <a:srgbClr val="FFFFCC"/>
                </a:solidFill>
                <a:latin typeface="Segoe" pitchFamily="34" charset="0"/>
              </a:rPr>
              <a:t>Ring -1</a:t>
            </a:r>
          </a:p>
        </p:txBody>
      </p:sp>
      <p:sp>
        <p:nvSpPr>
          <p:cNvPr id="57" name="Rounded Rectangle 56"/>
          <p:cNvSpPr/>
          <p:nvPr/>
        </p:nvSpPr>
        <p:spPr bwMode="auto">
          <a:xfrm>
            <a:off x="1198562" y="4172035"/>
            <a:ext cx="632217" cy="429653"/>
          </a:xfrm>
          <a:prstGeom prst="roundRect">
            <a:avLst/>
          </a:prstGeom>
          <a:solidFill>
            <a:srgbClr val="FFC00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IHV Drivers</a:t>
            </a:r>
          </a:p>
        </p:txBody>
      </p:sp>
      <p:sp>
        <p:nvSpPr>
          <p:cNvPr id="68" name="Rounded Rectangle 67"/>
          <p:cNvSpPr/>
          <p:nvPr/>
        </p:nvSpPr>
        <p:spPr bwMode="auto">
          <a:xfrm>
            <a:off x="1041000" y="4644919"/>
            <a:ext cx="908304" cy="323088"/>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chemeClr val="tx1"/>
                </a:solidFill>
                <a:latin typeface="Segoe" pitchFamily="34" charset="0"/>
              </a:rPr>
              <a:t>VMBus</a:t>
            </a:r>
            <a:endParaRPr lang="en-US" sz="1600" dirty="0" smtClean="0">
              <a:solidFill>
                <a:schemeClr val="tx1"/>
              </a:solidFill>
              <a:latin typeface="Segoe" pitchFamily="34" charset="0"/>
            </a:endParaRPr>
          </a:p>
        </p:txBody>
      </p:sp>
      <p:sp>
        <p:nvSpPr>
          <p:cNvPr id="78" name="Rounded Rectangle 77"/>
          <p:cNvSpPr/>
          <p:nvPr/>
        </p:nvSpPr>
        <p:spPr bwMode="auto">
          <a:xfrm>
            <a:off x="6366137" y="4255043"/>
            <a:ext cx="908304" cy="323088"/>
          </a:xfrm>
          <a:prstGeom prst="roundRect">
            <a:avLst/>
          </a:prstGeom>
          <a:solidFill>
            <a:srgbClr val="92D050"/>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500" dirty="0" err="1" smtClean="0">
                <a:solidFill>
                  <a:schemeClr val="tx1"/>
                </a:solidFill>
                <a:latin typeface="Segoe" pitchFamily="34" charset="0"/>
              </a:rPr>
              <a:t>VMBus</a:t>
            </a:r>
            <a:endParaRPr lang="en-US" sz="1500" dirty="0" smtClean="0">
              <a:solidFill>
                <a:schemeClr val="tx1"/>
              </a:solidFill>
              <a:latin typeface="Segoe" pitchFamily="34" charset="0"/>
            </a:endParaRPr>
          </a:p>
        </p:txBody>
      </p:sp>
      <p:sp>
        <p:nvSpPr>
          <p:cNvPr id="59" name="TextBox 58"/>
          <p:cNvSpPr txBox="1"/>
          <p:nvPr/>
        </p:nvSpPr>
        <p:spPr>
          <a:xfrm>
            <a:off x="864727" y="1987827"/>
            <a:ext cx="1490869" cy="338550"/>
          </a:xfrm>
          <a:prstGeom prst="rect">
            <a:avLst/>
          </a:prstGeom>
          <a:noFill/>
        </p:spPr>
        <p:txBody>
          <a:bodyPr wrap="square" lIns="91436" tIns="45718" rIns="91436" bIns="45718" rtlCol="0">
            <a:spAutoFit/>
          </a:bodyPr>
          <a:lstStyle/>
          <a:p>
            <a:r>
              <a:rPr lang="en-US" sz="1600" dirty="0" err="1" smtClean="0">
                <a:solidFill>
                  <a:schemeClr val="tx1"/>
                </a:solidFill>
                <a:latin typeface="Arial" pitchFamily="34" charset="0"/>
                <a:cs typeface="Arial" pitchFamily="34" charset="0"/>
              </a:rPr>
              <a:t>Aplicaciones</a:t>
            </a:r>
            <a:endParaRPr lang="en-US" sz="1600" dirty="0">
              <a:solidFill>
                <a:schemeClr val="tx1"/>
              </a:solidFill>
              <a:latin typeface="Arial" pitchFamily="34" charset="0"/>
              <a:cs typeface="Arial" pitchFamily="34" charset="0"/>
            </a:endParaRPr>
          </a:p>
        </p:txBody>
      </p:sp>
      <p:sp>
        <p:nvSpPr>
          <p:cNvPr id="58" name="Rounded Rectangle 56"/>
          <p:cNvSpPr/>
          <p:nvPr/>
        </p:nvSpPr>
        <p:spPr bwMode="auto">
          <a:xfrm>
            <a:off x="2857488" y="4214818"/>
            <a:ext cx="714380" cy="429653"/>
          </a:xfrm>
          <a:prstGeom prst="roundRect">
            <a:avLst/>
          </a:prstGeom>
          <a:solidFill>
            <a:srgbClr val="00B050"/>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Synthetic</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
        <p:nvSpPr>
          <p:cNvPr id="62" name="Rounded Rectangle 56"/>
          <p:cNvSpPr/>
          <p:nvPr/>
        </p:nvSpPr>
        <p:spPr bwMode="auto">
          <a:xfrm>
            <a:off x="4714876" y="4143380"/>
            <a:ext cx="714380" cy="429653"/>
          </a:xfrm>
          <a:prstGeom prst="roundRect">
            <a:avLst/>
          </a:prstGeom>
          <a:solidFill>
            <a:srgbClr val="9C42E6"/>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900" dirty="0" smtClean="0">
                <a:solidFill>
                  <a:schemeClr val="tx1"/>
                </a:solidFill>
                <a:latin typeface="Segoe" pitchFamily="34" charset="0"/>
              </a:rPr>
              <a:t>Emulated</a:t>
            </a:r>
          </a:p>
          <a:p>
            <a:pPr algn="ctr" defTabSz="914063"/>
            <a:r>
              <a:rPr lang="en-US" sz="900" dirty="0" smtClean="0">
                <a:solidFill>
                  <a:schemeClr val="tx1"/>
                </a:solidFill>
                <a:latin typeface="Segoe" pitchFamily="34" charset="0"/>
              </a:rPr>
              <a:t>Devices</a:t>
            </a:r>
          </a:p>
          <a:p>
            <a:pPr algn="ctr" defTabSz="914063"/>
            <a:r>
              <a:rPr lang="en-US" sz="900" dirty="0" smtClean="0">
                <a:solidFill>
                  <a:schemeClr val="tx1"/>
                </a:solidFill>
                <a:latin typeface="Segoe" pitchFamily="34" charset="0"/>
              </a:rPr>
              <a:t>Drivers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6"/>
                                        </p:tgtEl>
                                        <p:attrNameLst>
                                          <p:attrName>style.visibility</p:attrName>
                                        </p:attrNameLst>
                                      </p:cBhvr>
                                      <p:to>
                                        <p:strVal val="visible"/>
                                      </p:to>
                                    </p:set>
                                    <p:animEffect transition="in" filter="fade">
                                      <p:cBhvr>
                                        <p:cTn id="25" dur="500"/>
                                        <p:tgtEl>
                                          <p:spTgt spid="1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500"/>
                                        <p:tgtEl>
                                          <p:spTgt spid="1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500"/>
                                        <p:tgtEl>
                                          <p:spTgt spid="1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fade">
                                      <p:cBhvr>
                                        <p:cTn id="40" dur="500"/>
                                        <p:tgtEl>
                                          <p:spTgt spid="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0-#ppt_h/2"/>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07"/>
                                        </p:tgtEl>
                                        <p:attrNameLst>
                                          <p:attrName>style.visibility</p:attrName>
                                        </p:attrNameLst>
                                      </p:cBhvr>
                                      <p:to>
                                        <p:strVal val="visible"/>
                                      </p:to>
                                    </p:set>
                                    <p:anim calcmode="lin" valueType="num">
                                      <p:cBhvr additive="base">
                                        <p:cTn id="67" dur="500" fill="hold"/>
                                        <p:tgtEl>
                                          <p:spTgt spid="107"/>
                                        </p:tgtEl>
                                        <p:attrNameLst>
                                          <p:attrName>ppt_x</p:attrName>
                                        </p:attrNameLst>
                                      </p:cBhvr>
                                      <p:tavLst>
                                        <p:tav tm="0">
                                          <p:val>
                                            <p:strVal val="1+#ppt_w/2"/>
                                          </p:val>
                                        </p:tav>
                                        <p:tav tm="100000">
                                          <p:val>
                                            <p:strVal val="#ppt_x"/>
                                          </p:val>
                                        </p:tav>
                                      </p:tavLst>
                                    </p:anim>
                                    <p:anim calcmode="lin" valueType="num">
                                      <p:cBhvr additive="base">
                                        <p:cTn id="68" dur="500" fill="hold"/>
                                        <p:tgtEl>
                                          <p:spTgt spid="107"/>
                                        </p:tgtEl>
                                        <p:attrNameLst>
                                          <p:attrName>ppt_y</p:attrName>
                                        </p:attrNameLst>
                                      </p:cBhvr>
                                      <p:tavLst>
                                        <p:tav tm="0">
                                          <p:val>
                                            <p:strVal val="#ppt_y"/>
                                          </p:val>
                                        </p:tav>
                                        <p:tav tm="100000">
                                          <p:val>
                                            <p:strVal val="#ppt_y"/>
                                          </p:val>
                                        </p:tav>
                                      </p:tavLst>
                                    </p:anim>
                                  </p:childTnLst>
                                </p:cTn>
                              </p:par>
                              <p:par>
                                <p:cTn id="69" presetID="2" presetClass="entr" presetSubtype="2" fill="hold" grpId="1" nodeType="with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1+#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9"/>
                                        </p:tgtEl>
                                        <p:attrNameLst>
                                          <p:attrName>style.visibility</p:attrName>
                                        </p:attrNameLst>
                                      </p:cBhvr>
                                      <p:to>
                                        <p:strVal val="visible"/>
                                      </p:to>
                                    </p:set>
                                    <p:animEffect transition="in" filter="fade">
                                      <p:cBhvr>
                                        <p:cTn id="78" dur="500"/>
                                        <p:tgtEl>
                                          <p:spTgt spid="1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49" presetClass="exit" presetSubtype="0" accel="100000" fill="hold" grpId="1" nodeType="withEffect">
                                  <p:stCondLst>
                                    <p:cond delay="0"/>
                                  </p:stCondLst>
                                  <p:childTnLst>
                                    <p:anim calcmode="lin" valueType="num">
                                      <p:cBhvr>
                                        <p:cTn id="95" dur="500"/>
                                        <p:tgtEl>
                                          <p:spTgt spid="59"/>
                                        </p:tgtEl>
                                        <p:attrNameLst>
                                          <p:attrName>ppt_w</p:attrName>
                                        </p:attrNameLst>
                                      </p:cBhvr>
                                      <p:tavLst>
                                        <p:tav tm="0">
                                          <p:val>
                                            <p:strVal val="ppt_w"/>
                                          </p:val>
                                        </p:tav>
                                        <p:tav tm="100000">
                                          <p:val>
                                            <p:fltVal val="0"/>
                                          </p:val>
                                        </p:tav>
                                      </p:tavLst>
                                    </p:anim>
                                    <p:anim calcmode="lin" valueType="num">
                                      <p:cBhvr>
                                        <p:cTn id="96" dur="500"/>
                                        <p:tgtEl>
                                          <p:spTgt spid="59"/>
                                        </p:tgtEl>
                                        <p:attrNameLst>
                                          <p:attrName>ppt_h</p:attrName>
                                        </p:attrNameLst>
                                      </p:cBhvr>
                                      <p:tavLst>
                                        <p:tav tm="0">
                                          <p:val>
                                            <p:strVal val="ppt_h"/>
                                          </p:val>
                                        </p:tav>
                                        <p:tav tm="100000">
                                          <p:val>
                                            <p:fltVal val="0"/>
                                          </p:val>
                                        </p:tav>
                                      </p:tavLst>
                                    </p:anim>
                                    <p:anim calcmode="lin" valueType="num">
                                      <p:cBhvr>
                                        <p:cTn id="97" dur="500"/>
                                        <p:tgtEl>
                                          <p:spTgt spid="59"/>
                                        </p:tgtEl>
                                        <p:attrNameLst>
                                          <p:attrName>style.rotation</p:attrName>
                                        </p:attrNameLst>
                                      </p:cBhvr>
                                      <p:tavLst>
                                        <p:tav tm="0">
                                          <p:val>
                                            <p:fltVal val="0"/>
                                          </p:val>
                                        </p:tav>
                                        <p:tav tm="100000">
                                          <p:val>
                                            <p:fltVal val="360"/>
                                          </p:val>
                                        </p:tav>
                                      </p:tavLst>
                                    </p:anim>
                                    <p:animEffect transition="out" filter="fade">
                                      <p:cBhvr>
                                        <p:cTn id="98" dur="500"/>
                                        <p:tgtEl>
                                          <p:spTgt spid="59"/>
                                        </p:tgtEl>
                                      </p:cBhvr>
                                    </p:animEffect>
                                    <p:set>
                                      <p:cBhvr>
                                        <p:cTn id="99" dur="1" fill="hold">
                                          <p:stCondLst>
                                            <p:cond delay="499"/>
                                          </p:stCondLst>
                                        </p:cTn>
                                        <p:tgtEl>
                                          <p:spTgt spid="5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additive="base">
                                        <p:cTn id="104" dur="500" fill="hold"/>
                                        <p:tgtEl>
                                          <p:spTgt spid="24"/>
                                        </p:tgtEl>
                                        <p:attrNameLst>
                                          <p:attrName>ppt_x</p:attrName>
                                        </p:attrNameLst>
                                      </p:cBhvr>
                                      <p:tavLst>
                                        <p:tav tm="0">
                                          <p:val>
                                            <p:strVal val="1+#ppt_w/2"/>
                                          </p:val>
                                        </p:tav>
                                        <p:tav tm="100000">
                                          <p:val>
                                            <p:strVal val="#ppt_x"/>
                                          </p:val>
                                        </p:tav>
                                      </p:tavLst>
                                    </p:anim>
                                    <p:anim calcmode="lin" valueType="num">
                                      <p:cBhvr additive="base">
                                        <p:cTn id="105" dur="500" fill="hold"/>
                                        <p:tgtEl>
                                          <p:spTgt spid="2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500" fill="hold"/>
                                        <p:tgtEl>
                                          <p:spTgt spid="72"/>
                                        </p:tgtEl>
                                        <p:attrNameLst>
                                          <p:attrName>ppt_x</p:attrName>
                                        </p:attrNameLst>
                                      </p:cBhvr>
                                      <p:tavLst>
                                        <p:tav tm="0">
                                          <p:val>
                                            <p:strVal val="1+#ppt_w/2"/>
                                          </p:val>
                                        </p:tav>
                                        <p:tav tm="100000">
                                          <p:val>
                                            <p:strVal val="#ppt_x"/>
                                          </p:val>
                                        </p:tav>
                                      </p:tavLst>
                                    </p:anim>
                                    <p:anim calcmode="lin" valueType="num">
                                      <p:cBhvr additive="base">
                                        <p:cTn id="109" dur="500" fill="hold"/>
                                        <p:tgtEl>
                                          <p:spTgt spid="72"/>
                                        </p:tgtEl>
                                        <p:attrNameLst>
                                          <p:attrName>ppt_y</p:attrName>
                                        </p:attrNameLst>
                                      </p:cBhvr>
                                      <p:tavLst>
                                        <p:tav tm="0">
                                          <p:val>
                                            <p:strVal val="#ppt_y"/>
                                          </p:val>
                                        </p:tav>
                                        <p:tav tm="100000">
                                          <p:val>
                                            <p:strVal val="#ppt_y"/>
                                          </p:val>
                                        </p:tav>
                                      </p:tavLst>
                                    </p:anim>
                                  </p:childTnLst>
                                </p:cTn>
                              </p:par>
                              <p:par>
                                <p:cTn id="110" presetID="10" presetClass="entr" presetSubtype="0" fill="hold" nodeType="withEffect">
                                  <p:stCondLst>
                                    <p:cond delay="0"/>
                                  </p:stCondLst>
                                  <p:childTnLst>
                                    <p:set>
                                      <p:cBhvr>
                                        <p:cTn id="111" dur="1" fill="hold">
                                          <p:stCondLst>
                                            <p:cond delay="0"/>
                                          </p:stCondLst>
                                        </p:cTn>
                                        <p:tgtEl>
                                          <p:spTgt spid="108"/>
                                        </p:tgtEl>
                                        <p:attrNameLst>
                                          <p:attrName>style.visibility</p:attrName>
                                        </p:attrNameLst>
                                      </p:cBhvr>
                                      <p:to>
                                        <p:strVal val="visible"/>
                                      </p:to>
                                    </p:set>
                                    <p:animEffect transition="in" filter="fade">
                                      <p:cBhvr>
                                        <p:cTn id="112" dur="500"/>
                                        <p:tgtEl>
                                          <p:spTgt spid="108"/>
                                        </p:tgtEl>
                                      </p:cBhvr>
                                    </p:animEffect>
                                  </p:childTnLst>
                                </p:cTn>
                              </p:par>
                              <p:par>
                                <p:cTn id="113" presetID="2" presetClass="entr" presetSubtype="2" fill="hold"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1" nodeType="withEffect">
                                  <p:stCondLst>
                                    <p:cond delay="0"/>
                                  </p:stCondLst>
                                  <p:childTnLst>
                                    <p:set>
                                      <p:cBhvr>
                                        <p:cTn id="118" dur="1" fill="hold">
                                          <p:stCondLst>
                                            <p:cond delay="0"/>
                                          </p:stCondLst>
                                        </p:cTn>
                                        <p:tgtEl>
                                          <p:spTgt spid="58"/>
                                        </p:tgtEl>
                                        <p:attrNameLst>
                                          <p:attrName>style.visibility</p:attrName>
                                        </p:attrNameLst>
                                      </p:cBhvr>
                                      <p:to>
                                        <p:strVal val="visible"/>
                                      </p:to>
                                    </p:set>
                                    <p:anim calcmode="lin" valueType="num">
                                      <p:cBhvr additive="base">
                                        <p:cTn id="119" dur="500" fill="hold"/>
                                        <p:tgtEl>
                                          <p:spTgt spid="58"/>
                                        </p:tgtEl>
                                        <p:attrNameLst>
                                          <p:attrName>ppt_x</p:attrName>
                                        </p:attrNameLst>
                                      </p:cBhvr>
                                      <p:tavLst>
                                        <p:tav tm="0">
                                          <p:val>
                                            <p:strVal val="1+#ppt_w/2"/>
                                          </p:val>
                                        </p:tav>
                                        <p:tav tm="100000">
                                          <p:val>
                                            <p:strVal val="#ppt_x"/>
                                          </p:val>
                                        </p:tav>
                                      </p:tavLst>
                                    </p:anim>
                                    <p:anim calcmode="lin" valueType="num">
                                      <p:cBhvr additive="base">
                                        <p:cTn id="120"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1+#ppt_w/2"/>
                                          </p:val>
                                        </p:tav>
                                        <p:tav tm="100000">
                                          <p:val>
                                            <p:strVal val="#ppt_x"/>
                                          </p:val>
                                        </p:tav>
                                      </p:tavLst>
                                    </p:anim>
                                    <p:anim calcmode="lin" valueType="num">
                                      <p:cBhvr additive="base">
                                        <p:cTn id="126" dur="500" fill="hold"/>
                                        <p:tgtEl>
                                          <p:spTgt spid="26"/>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25"/>
                                        </p:tgtEl>
                                        <p:attrNameLst>
                                          <p:attrName>style.visibility</p:attrName>
                                        </p:attrNameLst>
                                      </p:cBhvr>
                                      <p:to>
                                        <p:strVal val="visible"/>
                                      </p:to>
                                    </p:set>
                                    <p:anim calcmode="lin" valueType="num">
                                      <p:cBhvr additive="base">
                                        <p:cTn id="129" dur="500" fill="hold"/>
                                        <p:tgtEl>
                                          <p:spTgt spid="25"/>
                                        </p:tgtEl>
                                        <p:attrNameLst>
                                          <p:attrName>ppt_x</p:attrName>
                                        </p:attrNameLst>
                                      </p:cBhvr>
                                      <p:tavLst>
                                        <p:tav tm="0">
                                          <p:val>
                                            <p:strVal val="1+#ppt_w/2"/>
                                          </p:val>
                                        </p:tav>
                                        <p:tav tm="100000">
                                          <p:val>
                                            <p:strVal val="#ppt_x"/>
                                          </p:val>
                                        </p:tav>
                                      </p:tavLst>
                                    </p:anim>
                                    <p:anim calcmode="lin" valueType="num">
                                      <p:cBhvr additive="base">
                                        <p:cTn id="130" dur="500" fill="hold"/>
                                        <p:tgtEl>
                                          <p:spTgt spid="25"/>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additive="base">
                                        <p:cTn id="133" dur="500" fill="hold"/>
                                        <p:tgtEl>
                                          <p:spTgt spid="75"/>
                                        </p:tgtEl>
                                        <p:attrNameLst>
                                          <p:attrName>ppt_x</p:attrName>
                                        </p:attrNameLst>
                                      </p:cBhvr>
                                      <p:tavLst>
                                        <p:tav tm="0">
                                          <p:val>
                                            <p:strVal val="1+#ppt_w/2"/>
                                          </p:val>
                                        </p:tav>
                                        <p:tav tm="100000">
                                          <p:val>
                                            <p:strVal val="#ppt_x"/>
                                          </p:val>
                                        </p:tav>
                                      </p:tavLst>
                                    </p:anim>
                                    <p:anim calcmode="lin" valueType="num">
                                      <p:cBhvr additive="base">
                                        <p:cTn id="134" dur="500" fill="hold"/>
                                        <p:tgtEl>
                                          <p:spTgt spid="75"/>
                                        </p:tgtEl>
                                        <p:attrNameLst>
                                          <p:attrName>ppt_y</p:attrName>
                                        </p:attrNameLst>
                                      </p:cBhvr>
                                      <p:tavLst>
                                        <p:tav tm="0">
                                          <p:val>
                                            <p:strVal val="#ppt_y"/>
                                          </p:val>
                                        </p:tav>
                                        <p:tav tm="100000">
                                          <p:val>
                                            <p:strVal val="#ppt_y"/>
                                          </p:val>
                                        </p:tav>
                                      </p:tavLst>
                                    </p:anim>
                                  </p:childTnLst>
                                </p:cTn>
                              </p:par>
                              <p:par>
                                <p:cTn id="135" presetID="10"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fade">
                                      <p:cBhvr>
                                        <p:cTn id="137" dur="500"/>
                                        <p:tgtEl>
                                          <p:spTgt spid="62"/>
                                        </p:tgtEl>
                                      </p:cBhvr>
                                    </p:animEffect>
                                  </p:childTnLst>
                                </p:cTn>
                              </p:par>
                              <p:par>
                                <p:cTn id="138" presetID="2" presetClass="entr" presetSubtype="2" fill="hold" grpId="1"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additive="base">
                                        <p:cTn id="140" dur="500" fill="hold"/>
                                        <p:tgtEl>
                                          <p:spTgt spid="62"/>
                                        </p:tgtEl>
                                        <p:attrNameLst>
                                          <p:attrName>ppt_x</p:attrName>
                                        </p:attrNameLst>
                                      </p:cBhvr>
                                      <p:tavLst>
                                        <p:tav tm="0">
                                          <p:val>
                                            <p:strVal val="1+#ppt_w/2"/>
                                          </p:val>
                                        </p:tav>
                                        <p:tav tm="100000">
                                          <p:val>
                                            <p:strVal val="#ppt_x"/>
                                          </p:val>
                                        </p:tav>
                                      </p:tavLst>
                                    </p:anim>
                                    <p:anim calcmode="lin" valueType="num">
                                      <p:cBhvr additive="base">
                                        <p:cTn id="141"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2"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 calcmode="lin" valueType="num">
                                      <p:cBhvr additive="base">
                                        <p:cTn id="146" dur="500" fill="hold"/>
                                        <p:tgtEl>
                                          <p:spTgt spid="28"/>
                                        </p:tgtEl>
                                        <p:attrNameLst>
                                          <p:attrName>ppt_x</p:attrName>
                                        </p:attrNameLst>
                                      </p:cBhvr>
                                      <p:tavLst>
                                        <p:tav tm="0">
                                          <p:val>
                                            <p:strVal val="1+#ppt_w/2"/>
                                          </p:val>
                                        </p:tav>
                                        <p:tav tm="100000">
                                          <p:val>
                                            <p:strVal val="#ppt_x"/>
                                          </p:val>
                                        </p:tav>
                                      </p:tavLst>
                                    </p:anim>
                                    <p:anim calcmode="lin" valueType="num">
                                      <p:cBhvr additive="base">
                                        <p:cTn id="147" dur="500" fill="hold"/>
                                        <p:tgtEl>
                                          <p:spTgt spid="28"/>
                                        </p:tgtEl>
                                        <p:attrNameLst>
                                          <p:attrName>ppt_y</p:attrName>
                                        </p:attrNameLst>
                                      </p:cBhvr>
                                      <p:tavLst>
                                        <p:tav tm="0">
                                          <p:val>
                                            <p:strVal val="#ppt_y"/>
                                          </p:val>
                                        </p:tav>
                                        <p:tav tm="100000">
                                          <p:val>
                                            <p:strVal val="#ppt_y"/>
                                          </p:val>
                                        </p:tav>
                                      </p:tavLst>
                                    </p:anim>
                                  </p:childTnLst>
                                </p:cTn>
                              </p:par>
                              <p:par>
                                <p:cTn id="148" presetID="10" presetClass="entr" presetSubtype="0" fill="hold" grpId="0" nodeType="withEffect">
                                  <p:stCondLst>
                                    <p:cond delay="0"/>
                                  </p:stCondLst>
                                  <p:childTnLst>
                                    <p:set>
                                      <p:cBhvr>
                                        <p:cTn id="149" dur="1" fill="hold">
                                          <p:stCondLst>
                                            <p:cond delay="0"/>
                                          </p:stCondLst>
                                        </p:cTn>
                                        <p:tgtEl>
                                          <p:spTgt spid="120"/>
                                        </p:tgtEl>
                                        <p:attrNameLst>
                                          <p:attrName>style.visibility</p:attrName>
                                        </p:attrNameLst>
                                      </p:cBhvr>
                                      <p:to>
                                        <p:strVal val="visible"/>
                                      </p:to>
                                    </p:set>
                                    <p:animEffect transition="in" filter="fade">
                                      <p:cBhvr>
                                        <p:cTn id="150" dur="500"/>
                                        <p:tgtEl>
                                          <p:spTgt spid="120"/>
                                        </p:tgtEl>
                                      </p:cBhvr>
                                    </p:animEffect>
                                  </p:childTnLst>
                                </p:cTn>
                              </p:par>
                              <p:par>
                                <p:cTn id="151" presetID="2" presetClass="entr" presetSubtype="2" fill="hold" nodeType="withEffect">
                                  <p:stCondLst>
                                    <p:cond delay="0"/>
                                  </p:stCondLst>
                                  <p:childTnLst>
                                    <p:set>
                                      <p:cBhvr>
                                        <p:cTn id="152" dur="1" fill="hold">
                                          <p:stCondLst>
                                            <p:cond delay="0"/>
                                          </p:stCondLst>
                                        </p:cTn>
                                        <p:tgtEl>
                                          <p:spTgt spid="10"/>
                                        </p:tgtEl>
                                        <p:attrNameLst>
                                          <p:attrName>style.visibility</p:attrName>
                                        </p:attrNameLst>
                                      </p:cBhvr>
                                      <p:to>
                                        <p:strVal val="visible"/>
                                      </p:to>
                                    </p:set>
                                    <p:anim calcmode="lin" valueType="num">
                                      <p:cBhvr additive="base">
                                        <p:cTn id="153" dur="500" fill="hold"/>
                                        <p:tgtEl>
                                          <p:spTgt spid="10"/>
                                        </p:tgtEl>
                                        <p:attrNameLst>
                                          <p:attrName>ppt_x</p:attrName>
                                        </p:attrNameLst>
                                      </p:cBhvr>
                                      <p:tavLst>
                                        <p:tav tm="0">
                                          <p:val>
                                            <p:strVal val="1+#ppt_w/2"/>
                                          </p:val>
                                        </p:tav>
                                        <p:tav tm="100000">
                                          <p:val>
                                            <p:strVal val="#ppt_x"/>
                                          </p:val>
                                        </p:tav>
                                      </p:tavLst>
                                    </p:anim>
                                    <p:anim calcmode="lin" valueType="num">
                                      <p:cBhvr additive="base">
                                        <p:cTn id="154" dur="500" fill="hold"/>
                                        <p:tgtEl>
                                          <p:spTgt spid="10"/>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78"/>
                                        </p:tgtEl>
                                        <p:attrNameLst>
                                          <p:attrName>style.visibility</p:attrName>
                                        </p:attrNameLst>
                                      </p:cBhvr>
                                      <p:to>
                                        <p:strVal val="visible"/>
                                      </p:to>
                                    </p:set>
                                    <p:anim calcmode="lin" valueType="num">
                                      <p:cBhvr additive="base">
                                        <p:cTn id="157" dur="500" fill="hold"/>
                                        <p:tgtEl>
                                          <p:spTgt spid="78"/>
                                        </p:tgtEl>
                                        <p:attrNameLst>
                                          <p:attrName>ppt_x</p:attrName>
                                        </p:attrNameLst>
                                      </p:cBhvr>
                                      <p:tavLst>
                                        <p:tav tm="0">
                                          <p:val>
                                            <p:strVal val="1+#ppt_w/2"/>
                                          </p:val>
                                        </p:tav>
                                        <p:tav tm="100000">
                                          <p:val>
                                            <p:strVal val="#ppt_x"/>
                                          </p:val>
                                        </p:tav>
                                      </p:tavLst>
                                    </p:anim>
                                    <p:anim calcmode="lin" valueType="num">
                                      <p:cBhvr additive="base">
                                        <p:cTn id="158" dur="500" fill="hold"/>
                                        <p:tgtEl>
                                          <p:spTgt spid="78"/>
                                        </p:tgtEl>
                                        <p:attrNameLst>
                                          <p:attrName>ppt_y</p:attrName>
                                        </p:attrNameLst>
                                      </p:cBhvr>
                                      <p:tavLst>
                                        <p:tav tm="0">
                                          <p:val>
                                            <p:strVal val="#ppt_y"/>
                                          </p:val>
                                        </p:tav>
                                        <p:tav tm="100000">
                                          <p:val>
                                            <p:strVal val="#ppt_y"/>
                                          </p:val>
                                        </p:tav>
                                      </p:tavLst>
                                    </p:anim>
                                  </p:childTnLst>
                                </p:cTn>
                              </p:par>
                              <p:par>
                                <p:cTn id="159" presetID="10" presetClass="entr" presetSubtype="0" fill="hold" grpId="0" nodeType="with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fade">
                                      <p:cBhvr>
                                        <p:cTn id="1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0" grpId="0" animBg="1"/>
      <p:bldP spid="24" grpId="0" animBg="1"/>
      <p:bldP spid="26" grpId="0" animBg="1"/>
      <p:bldP spid="28" grpId="0" animBg="1"/>
      <p:bldP spid="25" grpId="0" animBg="1"/>
      <p:bldP spid="72" grpId="0" animBg="1"/>
      <p:bldP spid="75" grpId="0" animBg="1"/>
      <p:bldP spid="4" grpId="0" animBg="1"/>
      <p:bldP spid="5" grpId="0" animBg="1"/>
      <p:bldP spid="5" grpId="1" animBg="1"/>
      <p:bldP spid="107" grpId="0"/>
      <p:bldP spid="22" grpId="0" animBg="1"/>
      <p:bldP spid="109" grpId="0" animBg="1"/>
      <p:bldP spid="110" grpId="0" animBg="1"/>
      <p:bldP spid="116" grpId="0" animBg="1"/>
      <p:bldP spid="118" grpId="0" animBg="1"/>
      <p:bldP spid="119" grpId="0" animBg="1"/>
      <p:bldP spid="120" grpId="0" animBg="1"/>
      <p:bldP spid="131" grpId="0" animBg="1"/>
      <p:bldP spid="132" grpId="0" animBg="1"/>
      <p:bldP spid="133" grpId="0" animBg="1"/>
      <p:bldP spid="134" grpId="0" animBg="1"/>
      <p:bldP spid="135" grpId="0" animBg="1"/>
      <p:bldP spid="136" grpId="0" animBg="1"/>
      <p:bldP spid="137" grpId="0"/>
      <p:bldP spid="138" grpId="0"/>
      <p:bldP spid="54" grpId="0"/>
      <p:bldP spid="56" grpId="0"/>
      <p:bldP spid="57" grpId="0" animBg="1"/>
      <p:bldP spid="68" grpId="0" animBg="1"/>
      <p:bldP spid="78" grpId="0" animBg="1"/>
      <p:bldP spid="59" grpId="0"/>
      <p:bldP spid="59" grpId="1"/>
      <p:bldP spid="58" grpId="0" animBg="1"/>
      <p:bldP spid="58" grpId="1" animBg="1"/>
      <p:bldP spid="62" grpId="0" animBg="1"/>
      <p:bldP spid="6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0|0|1"/>
</p:tagLst>
</file>

<file path=ppt/tags/tag2.xml><?xml version="1.0" encoding="utf-8"?>
<p:tagLst xmlns:a="http://schemas.openxmlformats.org/drawingml/2006/main" xmlns:r="http://schemas.openxmlformats.org/officeDocument/2006/relationships" xmlns:p="http://schemas.openxmlformats.org/presentationml/2006/main">
  <p:tag name="TIMING" val="|2|3.7|32.5|19.7|1.1|314.8"/>
</p:tagLst>
</file>

<file path=ppt/tags/tag3.xml><?xml version="1.0" encoding="utf-8"?>
<p:tagLst xmlns:a="http://schemas.openxmlformats.org/drawingml/2006/main" xmlns:r="http://schemas.openxmlformats.org/officeDocument/2006/relationships" xmlns:p="http://schemas.openxmlformats.org/presentationml/2006/main">
  <p:tag name="TIMING" val="|30|10.5|2.8|2|4.7|11|3|2"/>
</p:tagLst>
</file>

<file path=ppt/tags/tag4.xml><?xml version="1.0" encoding="utf-8"?>
<p:tagLst xmlns:a="http://schemas.openxmlformats.org/drawingml/2006/main" xmlns:r="http://schemas.openxmlformats.org/officeDocument/2006/relationships" xmlns:p="http://schemas.openxmlformats.org/presentationml/2006/main">
  <p:tag name="TIMING" val="|6|2|2|2|2.4|1|1|1|3.8|.5|0|0|1|.1|0|0|.7|0|0|0|1|.9|0|0|1|.1|0|0|1|5.7|2"/>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2469</TotalTime>
  <Words>3507</Words>
  <Application>Microsoft Office PowerPoint</Application>
  <PresentationFormat>On-screen Show (4:3)</PresentationFormat>
  <Paragraphs>640</Paragraphs>
  <Slides>40</Slides>
  <Notes>28</Notes>
  <HiddenSlides>7</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Stream</vt:lpstr>
      <vt:lpstr>Visio</vt:lpstr>
      <vt:lpstr>Image</vt:lpstr>
      <vt:lpstr> </vt:lpstr>
      <vt:lpstr>AGENDA</vt:lpstr>
      <vt:lpstr>¿Por qué virtualizar?</vt:lpstr>
      <vt:lpstr>La Virtualización en Microsoft Del datacenter al escritorio</vt:lpstr>
      <vt:lpstr>¿Que es la Virtualización?</vt:lpstr>
      <vt:lpstr>Escenarios de Virtualización</vt:lpstr>
      <vt:lpstr>Arquitecturas de Hipervisores</vt:lpstr>
      <vt:lpstr>Arquitecturas de hipervisores (Tipo I)</vt:lpstr>
      <vt:lpstr>Arquitectura de Hyper-V</vt:lpstr>
      <vt:lpstr>Requerimientos de Hyper-V</vt:lpstr>
      <vt:lpstr>Funcionalidades de Hyper-V</vt:lpstr>
      <vt:lpstr>Hyper-V Networking</vt:lpstr>
      <vt:lpstr>Slide 13</vt:lpstr>
      <vt:lpstr>Alta disponibilidad Quick Migration</vt:lpstr>
      <vt:lpstr>Licenciamiento de Windows Server en entornos virtuales</vt:lpstr>
      <vt:lpstr>Virtualización de la presentación: Terminal Services</vt:lpstr>
      <vt:lpstr>Acceso desde cualquier parte</vt:lpstr>
      <vt:lpstr>Virtualización de Aplicaciones: Microsoft APP-V (Softgrid)</vt:lpstr>
      <vt:lpstr>Slide 19</vt:lpstr>
      <vt:lpstr>Virtualización de la Presentación + Virtualización de Aplicaciones APP-V + Terminal Services</vt:lpstr>
      <vt:lpstr>Virtualización del Escritorio Microsoft Enterprise Desktop Virtualization (MED-V / Kidaro)</vt:lpstr>
      <vt:lpstr>Cliente virtualizado y albergado en el Datacenter Arquitectura VDI</vt:lpstr>
      <vt:lpstr>Windows Server 2008 &amp; System Center  El Datacenter virtualizado</vt:lpstr>
      <vt:lpstr>Gestión con System Center </vt:lpstr>
      <vt:lpstr>Slide 25</vt:lpstr>
      <vt:lpstr>System Center Virtual Machine Manager 2008</vt:lpstr>
      <vt:lpstr>Arquitectura de SCVMM 2008</vt:lpstr>
      <vt:lpstr>Gestión de VMware</vt:lpstr>
      <vt:lpstr>Librería</vt:lpstr>
      <vt:lpstr>Conversiones:  P2V y V2V</vt:lpstr>
      <vt:lpstr>Colocación Inteligente</vt:lpstr>
      <vt:lpstr>Detalles de la colocación inteligente</vt:lpstr>
      <vt:lpstr>Slide 33</vt:lpstr>
      <vt:lpstr>Offline Virtual Machine Servicing Tool Solution Accelerator</vt:lpstr>
      <vt:lpstr>Offline VM Patching</vt:lpstr>
      <vt:lpstr>Server Management Suite Enterprise</vt:lpstr>
      <vt:lpstr>Referencias</vt:lpstr>
      <vt:lpstr>Serie de Webcasts de Virtualización</vt:lpstr>
      <vt:lpstr>Más acciones desde TechNet</vt:lpstr>
      <vt:lpstr>Slide 40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de TechNet:SQL</dc:title>
  <dc:creator>v-analfa</dc:creator>
  <cp:lastModifiedBy>v-ancava</cp:lastModifiedBy>
  <cp:revision>131</cp:revision>
  <dcterms:created xsi:type="dcterms:W3CDTF">2005-08-04T08:40:20Z</dcterms:created>
  <dcterms:modified xsi:type="dcterms:W3CDTF">2008-10-10T11:50:12Z</dcterms:modified>
</cp:coreProperties>
</file>