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Default Extension="wmf" ContentType="image/x-wmf"/>
  <Override PartName="/ppt/notesSlides/notesSlide18.xml" ContentType="application/vnd.openxmlformats-officedocument.presentationml.notesSlide+xml"/>
  <Override PartName="/ppt/notesSlides/notesSlide27.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notesSlides/notesSlide17.xml" ContentType="application/vnd.openxmlformats-officedocument.presentationml.notesSlide+xml"/>
  <Default Extension="emf" ContentType="image/x-emf"/>
  <Override PartName="/ppt/notesSlides/notesSlide28.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gif" ContentType="image/gif"/>
  <Default Extension="vml" ContentType="application/vnd.openxmlformats-officedocument.vmlDrawing"/>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32"/>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9" r:id="rId24"/>
    <p:sldId id="280" r:id="rId25"/>
    <p:sldId id="281" r:id="rId26"/>
    <p:sldId id="282" r:id="rId27"/>
    <p:sldId id="283" r:id="rId28"/>
    <p:sldId id="284" r:id="rId29"/>
    <p:sldId id="285" r:id="rId30"/>
    <p:sldId id="286" r:id="rId31"/>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xmlns:mc="http://schemas.openxmlformats.org/markup-compatibility/2006" xmlns:a14="http://schemas.microsoft.com/office/drawing/2010/main" val="FF0000" mc:Ignorable=""/>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p:scale>
          <a:sx n="70" d="100"/>
          <a:sy n="70" d="100"/>
        </p:scale>
        <p:origin x="-438" y="54"/>
      </p:cViewPr>
      <p:guideLst>
        <p:guide orient="horz" pos="2160"/>
        <p:guide pos="2880"/>
      </p:guideLst>
    </p:cSldViewPr>
  </p:slid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91.wmf"/><Relationship Id="rId1" Type="http://schemas.openxmlformats.org/officeDocument/2006/relationships/image" Target="../media/image9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2009-10-29</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extLst>
      <p:ext uri="{BB962C8B-B14F-4D97-AF65-F5344CB8AC3E}">
        <p14:creationId xmlns="" xmlns:p14="http://schemas.microsoft.com/office/powerpoint/2010/main" val="1090096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a:xfrm>
            <a:off x="2325688" y="273050"/>
            <a:ext cx="2479675" cy="1860550"/>
          </a:xfrm>
          <a:ln/>
        </p:spPr>
      </p:sp>
      <p:sp>
        <p:nvSpPr>
          <p:cNvPr id="3" name="Notes Placeholder 2"/>
          <p:cNvSpPr>
            <a:spLocks noGrp="1"/>
          </p:cNvSpPr>
          <p:nvPr>
            <p:ph type="body" idx="1"/>
          </p:nvPr>
        </p:nvSpPr>
        <p:spPr/>
        <p:txBody>
          <a:bodyPr>
            <a:normAutofit/>
          </a:bodyPr>
          <a:lstStyle/>
          <a:p>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noChangeArrowheads="1"/>
          </p:cNvSpPr>
          <p:nvPr>
            <p:ph type="dt" sz="quarter" idx="1"/>
          </p:nvPr>
        </p:nvSpPr>
        <p:spPr/>
        <p:txBody>
          <a:bodyPr/>
          <a:lstStyle>
            <a:lvl1pPr algn="r" fontAlgn="base">
              <a:spcBef>
                <a:spcPct val="0"/>
              </a:spcBef>
              <a:spcAft>
                <a:spcPct val="0"/>
              </a:spcAft>
              <a:defRPr sz="1100">
                <a:solidFill>
                  <a:schemeClr val="tx1">
                    <a:alpha val="100000"/>
                  </a:schemeClr>
                </a:solidFill>
                <a:latin typeface="Times New Roman"/>
              </a:defRPr>
            </a:lvl1pPr>
          </a:lstStyle>
          <a:p>
            <a:pPr>
              <a:defRPr/>
            </a:pPr>
            <a:fld id="{74110124-291B-4200-A423-9FC33F1E6122}" type="datetime8">
              <a:rPr lang="en-US"/>
              <a:pPr>
                <a:defRPr/>
              </a:pPr>
              <a:t>10/29/2009 9:49 AM</a:t>
            </a:fld>
            <a:endParaRPr lang="en-US"/>
          </a:p>
        </p:txBody>
      </p:sp>
      <p:sp>
        <p:nvSpPr>
          <p:cNvPr id="5" name="Slide Number Placeholder 4"/>
          <p:cNvSpPr>
            <a:spLocks noGrp="1" noChangeArrowheads="1"/>
          </p:cNvSpPr>
          <p:nvPr>
            <p:ph type="sldNum" sz="quarter" idx="5"/>
          </p:nvPr>
        </p:nvSpPr>
        <p:spPr/>
        <p:txBody>
          <a:bodyPr/>
          <a:lstStyle>
            <a:lvl1pPr algn="r" fontAlgn="base">
              <a:spcBef>
                <a:spcPct val="0"/>
              </a:spcBef>
              <a:spcAft>
                <a:spcPct val="0"/>
              </a:spcAft>
              <a:defRPr sz="1100">
                <a:solidFill>
                  <a:schemeClr val="tx1">
                    <a:alpha val="100000"/>
                  </a:schemeClr>
                </a:solidFill>
                <a:latin typeface="Times New Roman"/>
              </a:defRPr>
            </a:lvl1pPr>
          </a:lstStyle>
          <a:p>
            <a:pPr>
              <a:defRPr/>
            </a:pPr>
            <a:fld id="{19A60590-F912-44C7-B402-2D0A97F4877A}" type="slidenum">
              <a:rPr lang="en-US"/>
              <a:pPr>
                <a:defRPr/>
              </a:pPr>
              <a:t>13</a:t>
            </a:fld>
            <a:endParaRPr lang="en-US"/>
          </a:p>
        </p:txBody>
      </p:sp>
      <p:sp>
        <p:nvSpPr>
          <p:cNvPr id="6" name="Footer Placeholder 5"/>
          <p:cNvSpPr>
            <a:spLocks noGrp="1" noChangeArrowheads="1"/>
          </p:cNvSpPr>
          <p:nvPr>
            <p:ph type="ftr" sz="quarter" idx="4"/>
          </p:nvPr>
        </p:nvSpPr>
        <p:spPr>
          <a:xfrm>
            <a:off x="1" y="8686800"/>
            <a:ext cx="6157913" cy="457200"/>
          </a:xfrm>
        </p:spPr>
        <p:txBody>
          <a:bodyPr/>
          <a:lstStyle>
            <a:lvl1pPr eaLnBrk="0" fontAlgn="base" hangingPunct="0">
              <a:spcBef>
                <a:spcPct val="0"/>
              </a:spcBef>
              <a:spcAft>
                <a:spcPct val="0"/>
              </a:spcAft>
              <a:defRPr sz="500">
                <a:solidFill>
                  <a:schemeClr val="tx1">
                    <a:alpha val="100000"/>
                  </a:schemeClr>
                </a:solidFill>
                <a:latin typeface="Segoe"/>
                <a:cs typeface="Arial"/>
              </a:defRPr>
            </a:lvl1pPr>
          </a:lstStyle>
          <a:p>
            <a:pPr>
              <a:defRPr/>
            </a:pPr>
            <a:r>
              <a:rPr lang="en-US" dirty="0"/>
              <a:t>© </a:t>
            </a:r>
            <a:r>
              <a:rPr lang="en-US"/>
              <a:t>2006 </a:t>
            </a:r>
            <a:r>
              <a:rPr lang="en-US" smtClean="0"/>
              <a:t>Microsoft </a:t>
            </a:r>
            <a:r>
              <a:rPr lang="en-US" dirty="0"/>
              <a:t>Corporation. All rights reserved</a:t>
            </a:r>
            <a:r>
              <a:rPr lang="en-US"/>
              <a:t>. </a:t>
            </a:r>
            <a:r>
              <a:rPr lang="en-US" smtClean="0"/>
              <a:t>Microsoft, </a:t>
            </a:r>
            <a:r>
              <a:rPr lang="en-US" dirty="0"/>
              <a:t>Windows, Windows Vista and other product names are or may be registered trademarks and/or trademarks in the U.S. and/or other countries.</a:t>
            </a:r>
          </a:p>
          <a:p>
            <a:pPr>
              <a:defRPr/>
            </a:pPr>
            <a:r>
              <a:rPr lang="en-US" dirty="0"/>
              <a:t>The information herein is for informational purposes only and represents the current view </a:t>
            </a:r>
            <a:r>
              <a:rPr lang="en-US"/>
              <a:t>of </a:t>
            </a:r>
            <a:r>
              <a:rPr lang="en-US" smtClean="0"/>
              <a:t>Microsoft </a:t>
            </a:r>
            <a:r>
              <a:rPr lang="en-US" dirty="0"/>
              <a:t>Corporation as of the date of this presentation.  </a:t>
            </a:r>
            <a:r>
              <a:rPr lang="en-US"/>
              <a:t>Because </a:t>
            </a:r>
            <a:r>
              <a:rPr lang="en-US" smtClean="0"/>
              <a:t>Microsoft </a:t>
            </a:r>
            <a:r>
              <a:rPr lang="en-US" dirty="0"/>
              <a:t>must respond to changing market conditions, it should not be interpreted to be a commitment on the part </a:t>
            </a:r>
            <a:r>
              <a:rPr lang="en-US"/>
              <a:t>of </a:t>
            </a:r>
            <a:r>
              <a:rPr lang="en-US" smtClean="0"/>
              <a:t>Microsoft, </a:t>
            </a:r>
            <a:r>
              <a:rPr lang="en-US"/>
              <a:t>and </a:t>
            </a:r>
            <a:r>
              <a:rPr lang="en-US" smtClean="0"/>
              <a:t>Microsoft </a:t>
            </a:r>
            <a:r>
              <a:rPr lang="en-US" dirty="0"/>
              <a:t>cannot guarantee the accuracy of any information provided after the date of this presentation.  </a:t>
            </a:r>
            <a:r>
              <a:rPr lang="en-US"/>
              <a:t/>
            </a:r>
            <a:br>
              <a:rPr lang="en-US"/>
            </a:br>
            <a:r>
              <a:rPr lang="en-US" smtClean="0"/>
              <a:t>MICROSOFT </a:t>
            </a:r>
            <a:r>
              <a:rPr lang="en-US" dirty="0"/>
              <a:t>MAKES NO WARRANTIES, EXPRESS, IMPLIED OR STATUTORY, AS TO THE INFORMATION IN THIS PRESENTATION.</a:t>
            </a:r>
          </a:p>
        </p:txBody>
      </p:sp>
      <p:sp>
        <p:nvSpPr>
          <p:cNvPr id="46084" name="Rectangle 54275"/>
          <p:cNvSpPr>
            <a:spLocks noGrp="1" noRot="1" noChangeAspect="1" noChangeArrowheads="1" noTextEdit="1"/>
          </p:cNvSpPr>
          <p:nvPr>
            <p:ph type="sldImg"/>
          </p:nvPr>
        </p:nvSpPr>
        <p:spPr bwMode="auto">
          <a:xfrm>
            <a:off x="1144588" y="684213"/>
            <a:ext cx="4570412" cy="3429000"/>
          </a:xfrm>
          <a:prstGeom prst="rect">
            <a:avLst/>
          </a:prstGeom>
          <a:noFill/>
          <a:ln w="9525" cap="flat" cmpd="sng" algn="ctr">
            <a:solidFill>
              <a:srgbClr val="000000"/>
            </a:solidFill>
            <a:prstDash val="solid"/>
            <a:miter lim="800000"/>
            <a:headEnd type="none" w="med" len="med"/>
            <a:tailEnd type="none" w="med" len="med"/>
          </a:ln>
          <a:effectLst/>
        </p:spPr>
      </p:sp>
      <p:sp>
        <p:nvSpPr>
          <p:cNvPr id="46085" name="Rectangle 54276"/>
          <p:cNvSpPr>
            <a:spLocks noGrp="1" noChangeArrowheads="1"/>
          </p:cNvSpPr>
          <p:nvPr>
            <p:ph type="body" idx="1"/>
          </p:nvPr>
        </p:nvSpPr>
        <p:spPr bwMode="auto">
          <a:xfrm>
            <a:off x="685800" y="4343400"/>
            <a:ext cx="5486400" cy="4114800"/>
          </a:xfrm>
          <a:prstGeom prst="rect">
            <a:avLst/>
          </a:prstGeom>
          <a:noFill/>
          <a:ln w="9525" cap="flat" cmpd="sng" algn="ctr">
            <a:noFill/>
            <a:prstDash val="solid"/>
            <a:miter lim="800000"/>
            <a:headEnd type="none" w="med" len="med"/>
            <a:tailEnd type="none" w="med" len="med"/>
          </a:ln>
          <a:effectLst/>
        </p:spPr>
        <p:txBody>
          <a:bodyPr>
            <a:normAutofit/>
          </a:bodyPr>
          <a:lstStyle/>
          <a:p>
            <a:pPr marL="166659" indent="-166659" fontAlgn="base"/>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95A20C38-0928-4DB5-9BF7-D72CE9495C12}" type="slidenum">
              <a:rPr lang="en-US" smtClean="0"/>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25</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26</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27</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28</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29</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30</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a:p>
        </p:txBody>
      </p:sp>
      <p:sp>
        <p:nvSpPr>
          <p:cNvPr id="4" name="灯片编号占位符 3"/>
          <p:cNvSpPr>
            <a:spLocks noGrp="1"/>
          </p:cNvSpPr>
          <p:nvPr>
            <p:ph type="sldNum" sz="quarter" idx="10"/>
          </p:nvPr>
        </p:nvSpPr>
        <p:spPr/>
        <p:txBody>
          <a:bodyPr/>
          <a:lstStyle/>
          <a:p>
            <a:fld id="{1BD7BC9C-82C5-4A70-8201-1B876EEB66CF}" type="slidenum">
              <a:rPr lang="zh-CN" altLang="en-US" smtClean="0"/>
              <a:pPr/>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endParaRPr lang="en-US" dirty="0"/>
          </a:p>
        </p:txBody>
      </p:sp>
      <p:sp>
        <p:nvSpPr>
          <p:cNvPr id="4" name="Slide Number Placeholder 3"/>
          <p:cNvSpPr>
            <a:spLocks noGrp="1"/>
          </p:cNvSpPr>
          <p:nvPr>
            <p:ph type="sldNum" sz="quarter" idx="10"/>
          </p:nvPr>
        </p:nvSpPr>
        <p:spPr/>
        <p:txBody>
          <a:bodyPr/>
          <a:lstStyle/>
          <a:p>
            <a:fld id="{1BD7BC9C-82C5-4A70-8201-1B876EEB66CF}" type="slidenum">
              <a:rPr lang="zh-CN" altLang="en-US" smtClean="0"/>
              <a:pPr/>
              <a:t>5</a:t>
            </a:fld>
            <a:endParaRPr lang="zh-CN" altLang="en-US"/>
          </a:p>
        </p:txBody>
      </p:sp>
    </p:spTree>
    <p:extLst>
      <p:ext uri="{BB962C8B-B14F-4D97-AF65-F5344CB8AC3E}">
        <p14:creationId xmlns="" xmlns:p14="http://schemas.microsoft.com/office/powerpoint/2010/main" val="40549269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100ABA66-9474-4738-AD26-534B8ACDD9E8}" type="slidenum">
              <a:rPr lang="en-US" smtClean="0">
                <a:latin typeface="Arial" pitchFamily="34" charset="0"/>
              </a:rPr>
              <a:pPr/>
              <a:t>6</a:t>
            </a:fld>
            <a:endParaRPr lang="en-US" smtClean="0">
              <a:latin typeface="Arial" pitchFamily="34" charset="0"/>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ln/>
        </p:spPr>
        <p:txBody>
          <a:bodyPr/>
          <a:lstStyle/>
          <a:p>
            <a:pPr marL="228418" indent="-228418"/>
            <a:endParaRPr lang="en-US"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413A5E71-D69A-4854-B944-77C2CC541170}" type="slidenum">
              <a:rPr lang="en-US" smtClean="0">
                <a:latin typeface="Arial" pitchFamily="34" charset="0"/>
              </a:rPr>
              <a:pPr/>
              <a:t>7</a:t>
            </a:fld>
            <a:endParaRPr lang="en-US" smtClean="0">
              <a:latin typeface="Arial" pitchFamily="34" charset="0"/>
            </a:endParaRPr>
          </a:p>
        </p:txBody>
      </p:sp>
      <p:sp>
        <p:nvSpPr>
          <p:cNvPr id="64515" name="Rectangle 2"/>
          <p:cNvSpPr>
            <a:spLocks noGrp="1" noRot="1" noChangeAspect="1" noChangeArrowheads="1" noTextEdit="1"/>
          </p:cNvSpPr>
          <p:nvPr>
            <p:ph type="sldImg"/>
          </p:nvPr>
        </p:nvSpPr>
        <p:spPr>
          <a:xfrm>
            <a:off x="1144588" y="685800"/>
            <a:ext cx="4572000" cy="3429000"/>
          </a:xfrm>
          <a:ln/>
        </p:spPr>
      </p:sp>
      <p:sp>
        <p:nvSpPr>
          <p:cNvPr id="4" name="Notes Placeholder 3"/>
          <p:cNvSpPr>
            <a:spLocks noGrp="1"/>
          </p:cNvSpPr>
          <p:nvPr>
            <p:ph type="body" idx="1"/>
          </p:nvPr>
        </p:nvSpPr>
        <p:spPr/>
        <p:txBody>
          <a:bodyPr>
            <a:normAutofit fontScale="70000" lnSpcReduction="20000"/>
          </a:bodyPr>
          <a:lstStyle/>
          <a:p>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57145464-0CFA-44C1-B4CF-FBDFC02641C7}" type="slidenum">
              <a:rPr lang="en-US"/>
              <a:pPr/>
              <a:t>8</a:t>
            </a:fld>
            <a:endParaRPr lang="en-US"/>
          </a:p>
        </p:txBody>
      </p:sp>
      <p:sp>
        <p:nvSpPr>
          <p:cNvPr id="61443" name="Rectangle 2"/>
          <p:cNvSpPr>
            <a:spLocks noGrp="1" noRot="1" noChangeAspect="1" noChangeArrowheads="1" noTextEdit="1"/>
          </p:cNvSpPr>
          <p:nvPr>
            <p:ph type="sldImg"/>
          </p:nvPr>
        </p:nvSpPr>
        <p:spPr>
          <a:xfrm>
            <a:off x="738188" y="458788"/>
            <a:ext cx="5381625" cy="4037012"/>
          </a:xfrm>
          <a:ln/>
        </p:spPr>
      </p:sp>
      <p:sp>
        <p:nvSpPr>
          <p:cNvPr id="61444" name="Rectangle 3"/>
          <p:cNvSpPr>
            <a:spLocks noGrp="1" noChangeArrowheads="1"/>
          </p:cNvSpPr>
          <p:nvPr>
            <p:ph type="body" idx="1"/>
          </p:nvPr>
        </p:nvSpPr>
        <p:spPr>
          <a:xfrm>
            <a:off x="532090" y="4955086"/>
            <a:ext cx="5716037" cy="3629142"/>
          </a:xfrm>
        </p:spPr>
        <p:txBody>
          <a:bodyPr/>
          <a:lstStyle/>
          <a:p>
            <a:pPr eaLnBrk="1" hangingPunct="1">
              <a:lnSpc>
                <a:spcPct val="80000"/>
              </a:lnSpc>
            </a:pPr>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2"/>
          <p:cNvSpPr>
            <a:spLocks noGrp="1" noRot="1" noChangeAspect="1" noChangeArrowheads="1" noTextEdit="1"/>
          </p:cNvSpPr>
          <p:nvPr>
            <p:ph type="sldImg"/>
          </p:nvPr>
        </p:nvSpPr>
        <p:spPr>
          <a:xfrm>
            <a:off x="1144588" y="685800"/>
            <a:ext cx="4572000" cy="3429000"/>
          </a:xfrm>
          <a:ln/>
        </p:spPr>
      </p:sp>
      <p:sp>
        <p:nvSpPr>
          <p:cNvPr id="60420" name="Rectangle 3"/>
          <p:cNvSpPr>
            <a:spLocks noGrp="1" noChangeArrowheads="1"/>
          </p:cNvSpPr>
          <p:nvPr>
            <p:ph type="body" idx="1"/>
          </p:nvPr>
        </p:nvSpPr>
        <p:spPr>
          <a:noFill/>
          <a:ln/>
        </p:spPr>
        <p:txBody>
          <a:bodyPr/>
          <a:lstStyle/>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1"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1.xml"/><Relationship Id="rId1" Type="http://schemas.openxmlformats.org/officeDocument/2006/relationships/slideLayout" Target="../slideLayouts/slideLayout6.xml"/><Relationship Id="rId5" Type="http://schemas.openxmlformats.org/officeDocument/2006/relationships/image" Target="../media/image60.png"/><Relationship Id="rId4" Type="http://schemas.openxmlformats.org/officeDocument/2006/relationships/image" Target="../media/image59.png"/></Relationships>
</file>

<file path=ppt/slides/_rels/slide12.xml.rels><?xml version="1.0" encoding="UTF-8" standalone="yes"?>
<Relationships xmlns="http://schemas.openxmlformats.org/package/2006/relationships"><Relationship Id="rId3" Type="http://schemas.openxmlformats.org/officeDocument/2006/relationships/image" Target="../media/image61.png"/><Relationship Id="rId7" Type="http://schemas.openxmlformats.org/officeDocument/2006/relationships/image" Target="../media/image65.png"/><Relationship Id="rId2" Type="http://schemas.openxmlformats.org/officeDocument/2006/relationships/notesSlide" Target="../notesSlides/notesSlide12.xml"/><Relationship Id="rId1" Type="http://schemas.openxmlformats.org/officeDocument/2006/relationships/slideLayout" Target="../slideLayouts/slideLayout8.xml"/><Relationship Id="rId6" Type="http://schemas.openxmlformats.org/officeDocument/2006/relationships/image" Target="../media/image64.png"/><Relationship Id="rId5" Type="http://schemas.openxmlformats.org/officeDocument/2006/relationships/image" Target="../media/image63.png"/><Relationship Id="rId4" Type="http://schemas.openxmlformats.org/officeDocument/2006/relationships/image" Target="../media/image62.png"/></Relationships>
</file>

<file path=ppt/slides/_rels/slide1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1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8" Type="http://schemas.openxmlformats.org/officeDocument/2006/relationships/image" Target="../media/image71.png"/><Relationship Id="rId3" Type="http://schemas.openxmlformats.org/officeDocument/2006/relationships/image" Target="../media/image67.png"/><Relationship Id="rId7" Type="http://schemas.openxmlformats.org/officeDocument/2006/relationships/image" Target="../media/image70.png"/><Relationship Id="rId2" Type="http://schemas.openxmlformats.org/officeDocument/2006/relationships/notesSlide" Target="../notesSlides/notesSlide14.xml"/><Relationship Id="rId1" Type="http://schemas.openxmlformats.org/officeDocument/2006/relationships/slideLayout" Target="../slideLayouts/slideLayout8.xml"/><Relationship Id="rId6" Type="http://schemas.openxmlformats.org/officeDocument/2006/relationships/image" Target="../media/image69.png"/><Relationship Id="rId5" Type="http://schemas.openxmlformats.org/officeDocument/2006/relationships/image" Target="../media/image68.gif"/><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3" Type="http://schemas.openxmlformats.org/officeDocument/2006/relationships/image" Target="../media/image72.png"/><Relationship Id="rId2" Type="http://schemas.openxmlformats.org/officeDocument/2006/relationships/notesSlide" Target="../notesSlides/notesSlide15.xml"/><Relationship Id="rId1" Type="http://schemas.openxmlformats.org/officeDocument/2006/relationships/slideLayout" Target="../slideLayouts/slideLayout8.xml"/><Relationship Id="rId4" Type="http://schemas.openxmlformats.org/officeDocument/2006/relationships/image" Target="../media/image73.png"/></Relationships>
</file>

<file path=ppt/slides/_rels/slide1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6.xml"/><Relationship Id="rId1" Type="http://schemas.openxmlformats.org/officeDocument/2006/relationships/slideLayout" Target="../slideLayouts/slideLayout6.xml"/><Relationship Id="rId5" Type="http://schemas.openxmlformats.org/officeDocument/2006/relationships/image" Target="../media/image76.jpeg"/><Relationship Id="rId4" Type="http://schemas.openxmlformats.org/officeDocument/2006/relationships/image" Target="../media/image75.png"/></Relationships>
</file>

<file path=ppt/slides/_rels/slide17.xml.rels><?xml version="1.0" encoding="UTF-8" standalone="yes"?>
<Relationships xmlns="http://schemas.openxmlformats.org/package/2006/relationships"><Relationship Id="rId8" Type="http://schemas.openxmlformats.org/officeDocument/2006/relationships/image" Target="../media/image82.png"/><Relationship Id="rId3" Type="http://schemas.openxmlformats.org/officeDocument/2006/relationships/image" Target="../media/image77.png"/><Relationship Id="rId7" Type="http://schemas.openxmlformats.org/officeDocument/2006/relationships/image" Target="../media/image81.png"/><Relationship Id="rId2" Type="http://schemas.openxmlformats.org/officeDocument/2006/relationships/notesSlide" Target="../notesSlides/notesSlide17.xml"/><Relationship Id="rId1" Type="http://schemas.openxmlformats.org/officeDocument/2006/relationships/slideLayout" Target="../slideLayouts/slideLayout6.xml"/><Relationship Id="rId6" Type="http://schemas.openxmlformats.org/officeDocument/2006/relationships/image" Target="../media/image80.png"/><Relationship Id="rId11" Type="http://schemas.openxmlformats.org/officeDocument/2006/relationships/image" Target="../media/image85.png"/><Relationship Id="rId5" Type="http://schemas.openxmlformats.org/officeDocument/2006/relationships/image" Target="../media/image79.png"/><Relationship Id="rId10" Type="http://schemas.openxmlformats.org/officeDocument/2006/relationships/image" Target="../media/image84.png"/><Relationship Id="rId4" Type="http://schemas.openxmlformats.org/officeDocument/2006/relationships/image" Target="../media/image78.png"/><Relationship Id="rId9" Type="http://schemas.openxmlformats.org/officeDocument/2006/relationships/image" Target="../media/image83.png"/></Relationships>
</file>

<file path=ppt/slides/_rels/slide1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8.xml"/><Relationship Id="rId1" Type="http://schemas.openxmlformats.org/officeDocument/2006/relationships/slideLayout" Target="../slideLayouts/slideLayout8.xml"/><Relationship Id="rId6" Type="http://schemas.openxmlformats.org/officeDocument/2006/relationships/image" Target="../media/image89.png"/><Relationship Id="rId5" Type="http://schemas.openxmlformats.org/officeDocument/2006/relationships/image" Target="../media/image88.png"/><Relationship Id="rId4" Type="http://schemas.openxmlformats.org/officeDocument/2006/relationships/image" Target="../media/image87.png"/></Relationships>
</file>

<file path=ppt/slides/_rels/slide19.xml.rels><?xml version="1.0" encoding="UTF-8" standalone="yes"?>
<Relationships xmlns="http://schemas.openxmlformats.org/package/2006/relationships"><Relationship Id="rId8" Type="http://schemas.openxmlformats.org/officeDocument/2006/relationships/image" Target="../media/image94.png"/><Relationship Id="rId3" Type="http://schemas.openxmlformats.org/officeDocument/2006/relationships/notesSlide" Target="../notesSlides/notesSlide19.xml"/><Relationship Id="rId7" Type="http://schemas.openxmlformats.org/officeDocument/2006/relationships/oleObject" Target="../embeddings/oleObject1.bin"/><Relationship Id="rId2" Type="http://schemas.openxmlformats.org/officeDocument/2006/relationships/slideLayout" Target="../slideLayouts/slideLayout8.xml"/><Relationship Id="rId1" Type="http://schemas.openxmlformats.org/officeDocument/2006/relationships/vmlDrawing" Target="../drawings/vmlDrawing1.vml"/><Relationship Id="rId6" Type="http://schemas.openxmlformats.org/officeDocument/2006/relationships/image" Target="../media/image93.png"/><Relationship Id="rId11" Type="http://schemas.openxmlformats.org/officeDocument/2006/relationships/image" Target="../media/image96.png"/><Relationship Id="rId5" Type="http://schemas.openxmlformats.org/officeDocument/2006/relationships/image" Target="../media/image92.png"/><Relationship Id="rId10" Type="http://schemas.openxmlformats.org/officeDocument/2006/relationships/image" Target="../media/image95.png"/><Relationship Id="rId4" Type="http://schemas.openxmlformats.org/officeDocument/2006/relationships/image" Target="../media/image81.png"/><Relationship Id="rId9" Type="http://schemas.openxmlformats.org/officeDocument/2006/relationships/package" Target="../embeddings/Microsoft_Office_Excel____1.xlsx"/></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97.emf"/><Relationship Id="rId2" Type="http://schemas.openxmlformats.org/officeDocument/2006/relationships/notesSlide" Target="../notesSlides/notesSlide20.xml"/><Relationship Id="rId1" Type="http://schemas.openxmlformats.org/officeDocument/2006/relationships/slideLayout" Target="../slideLayouts/slideLayout8.xml"/><Relationship Id="rId4" Type="http://schemas.openxmlformats.org/officeDocument/2006/relationships/image" Target="../media/image98.png"/></Relationships>
</file>

<file path=ppt/slides/_rels/slide21.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image" Target="../media/image110.png"/><Relationship Id="rId3" Type="http://schemas.openxmlformats.org/officeDocument/2006/relationships/image" Target="../media/image100.png"/><Relationship Id="rId7" Type="http://schemas.openxmlformats.org/officeDocument/2006/relationships/image" Target="../media/image104.png"/><Relationship Id="rId12" Type="http://schemas.openxmlformats.org/officeDocument/2006/relationships/image" Target="../media/image109.png"/><Relationship Id="rId2" Type="http://schemas.openxmlformats.org/officeDocument/2006/relationships/notesSlide" Target="../notesSlides/notesSlide22.xml"/><Relationship Id="rId1" Type="http://schemas.openxmlformats.org/officeDocument/2006/relationships/slideLayout" Target="../slideLayouts/slideLayout8.xml"/><Relationship Id="rId6" Type="http://schemas.openxmlformats.org/officeDocument/2006/relationships/image" Target="../media/image103.png"/><Relationship Id="rId11" Type="http://schemas.openxmlformats.org/officeDocument/2006/relationships/image" Target="../media/image108.png"/><Relationship Id="rId5" Type="http://schemas.openxmlformats.org/officeDocument/2006/relationships/image" Target="../media/image102.png"/><Relationship Id="rId15" Type="http://schemas.openxmlformats.org/officeDocument/2006/relationships/image" Target="../media/image112.png"/><Relationship Id="rId10" Type="http://schemas.openxmlformats.org/officeDocument/2006/relationships/image" Target="../media/image107.png"/><Relationship Id="rId4" Type="http://schemas.openxmlformats.org/officeDocument/2006/relationships/image" Target="../media/image101.png"/><Relationship Id="rId9" Type="http://schemas.openxmlformats.org/officeDocument/2006/relationships/image" Target="../media/image106.png"/><Relationship Id="rId14" Type="http://schemas.openxmlformats.org/officeDocument/2006/relationships/image" Target="../media/image111.png"/></Relationships>
</file>

<file path=ppt/slides/_rels/slide23.xml.rels><?xml version="1.0" encoding="UTF-8" standalone="yes"?>
<Relationships xmlns="http://schemas.openxmlformats.org/package/2006/relationships"><Relationship Id="rId8" Type="http://schemas.openxmlformats.org/officeDocument/2006/relationships/image" Target="../media/image117.png"/><Relationship Id="rId13" Type="http://schemas.openxmlformats.org/officeDocument/2006/relationships/image" Target="../media/image122.png"/><Relationship Id="rId3" Type="http://schemas.openxmlformats.org/officeDocument/2006/relationships/image" Target="../media/image113.png"/><Relationship Id="rId7" Type="http://schemas.openxmlformats.org/officeDocument/2006/relationships/image" Target="../media/image116.png"/><Relationship Id="rId12" Type="http://schemas.openxmlformats.org/officeDocument/2006/relationships/image" Target="../media/image121.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115.png"/><Relationship Id="rId11" Type="http://schemas.openxmlformats.org/officeDocument/2006/relationships/image" Target="../media/image120.jpeg"/><Relationship Id="rId5" Type="http://schemas.openxmlformats.org/officeDocument/2006/relationships/image" Target="../media/image114.png"/><Relationship Id="rId15" Type="http://schemas.openxmlformats.org/officeDocument/2006/relationships/image" Target="../media/image81.png"/><Relationship Id="rId10" Type="http://schemas.openxmlformats.org/officeDocument/2006/relationships/image" Target="../media/image119.png"/><Relationship Id="rId4" Type="http://schemas.microsoft.com/office/2007/relationships/hdphoto" Target="../media/hdphoto1.wdp"/><Relationship Id="rId9" Type="http://schemas.openxmlformats.org/officeDocument/2006/relationships/image" Target="../media/image118.png"/><Relationship Id="rId14" Type="http://schemas.openxmlformats.org/officeDocument/2006/relationships/image" Target="../media/image123.png"/></Relationships>
</file>

<file path=ppt/slides/_rels/slide24.xml.rels><?xml version="1.0" encoding="UTF-8" standalone="yes"?>
<Relationships xmlns="http://schemas.openxmlformats.org/package/2006/relationships"><Relationship Id="rId8" Type="http://schemas.openxmlformats.org/officeDocument/2006/relationships/image" Target="../media/image127.gif"/><Relationship Id="rId3" Type="http://schemas.openxmlformats.org/officeDocument/2006/relationships/image" Target="../media/image124.png"/><Relationship Id="rId7" Type="http://schemas.openxmlformats.org/officeDocument/2006/relationships/image" Target="../media/image126.gif"/><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microsoft.com/office/2007/relationships/hdphoto" Target="../media/hdphoto2.wdp"/><Relationship Id="rId5" Type="http://schemas.openxmlformats.org/officeDocument/2006/relationships/image" Target="../media/image125.png"/><Relationship Id="rId4" Type="http://schemas.microsoft.com/office/2007/relationships/hdphoto" Target="../media/hdphoto1.wdp"/><Relationship Id="rId9" Type="http://schemas.openxmlformats.org/officeDocument/2006/relationships/image" Target="../media/image128.gif"/></Relationships>
</file>

<file path=ppt/slides/_rels/slide25.xml.rels><?xml version="1.0" encoding="UTF-8" standalone="yes"?>
<Relationships xmlns="http://schemas.openxmlformats.org/package/2006/relationships"><Relationship Id="rId8" Type="http://schemas.openxmlformats.org/officeDocument/2006/relationships/image" Target="../media/image131.png"/><Relationship Id="rId13" Type="http://schemas.openxmlformats.org/officeDocument/2006/relationships/image" Target="../media/image135.png"/><Relationship Id="rId3" Type="http://schemas.openxmlformats.org/officeDocument/2006/relationships/image" Target="../media/image129.png"/><Relationship Id="rId7" Type="http://schemas.openxmlformats.org/officeDocument/2006/relationships/image" Target="../media/image76.jpeg"/><Relationship Id="rId12" Type="http://schemas.openxmlformats.org/officeDocument/2006/relationships/image" Target="../media/image81.png"/><Relationship Id="rId2" Type="http://schemas.openxmlformats.org/officeDocument/2006/relationships/notesSlide" Target="../notesSlides/notesSlide25.xml"/><Relationship Id="rId1" Type="http://schemas.openxmlformats.org/officeDocument/2006/relationships/slideLayout" Target="../slideLayouts/slideLayout8.xml"/><Relationship Id="rId6" Type="http://schemas.openxmlformats.org/officeDocument/2006/relationships/image" Target="../media/image75.png"/><Relationship Id="rId11" Type="http://schemas.openxmlformats.org/officeDocument/2006/relationships/image" Target="../media/image134.png"/><Relationship Id="rId5" Type="http://schemas.openxmlformats.org/officeDocument/2006/relationships/image" Target="../media/image74.png"/><Relationship Id="rId10" Type="http://schemas.openxmlformats.org/officeDocument/2006/relationships/image" Target="../media/image133.png"/><Relationship Id="rId4" Type="http://schemas.openxmlformats.org/officeDocument/2006/relationships/image" Target="../media/image130.png"/><Relationship Id="rId9" Type="http://schemas.openxmlformats.org/officeDocument/2006/relationships/image" Target="../media/image132.png"/><Relationship Id="rId14" Type="http://schemas.openxmlformats.org/officeDocument/2006/relationships/image" Target="../media/image136.jpeg"/></Relationships>
</file>

<file path=ppt/slides/_rels/slide26.xml.rels><?xml version="1.0" encoding="UTF-8" standalone="yes"?>
<Relationships xmlns="http://schemas.openxmlformats.org/package/2006/relationships"><Relationship Id="rId8" Type="http://schemas.openxmlformats.org/officeDocument/2006/relationships/image" Target="../media/image142.jpeg"/><Relationship Id="rId13" Type="http://schemas.openxmlformats.org/officeDocument/2006/relationships/image" Target="../media/image147.png"/><Relationship Id="rId18" Type="http://schemas.openxmlformats.org/officeDocument/2006/relationships/image" Target="../media/image152.png"/><Relationship Id="rId3" Type="http://schemas.openxmlformats.org/officeDocument/2006/relationships/image" Target="../media/image137.jpeg"/><Relationship Id="rId21" Type="http://schemas.openxmlformats.org/officeDocument/2006/relationships/image" Target="../media/image155.png"/><Relationship Id="rId7" Type="http://schemas.openxmlformats.org/officeDocument/2006/relationships/image" Target="../media/image141.jpeg"/><Relationship Id="rId12" Type="http://schemas.openxmlformats.org/officeDocument/2006/relationships/image" Target="../media/image146.png"/><Relationship Id="rId17" Type="http://schemas.openxmlformats.org/officeDocument/2006/relationships/image" Target="../media/image151.png"/><Relationship Id="rId2" Type="http://schemas.openxmlformats.org/officeDocument/2006/relationships/notesSlide" Target="../notesSlides/notesSlide26.xml"/><Relationship Id="rId16" Type="http://schemas.openxmlformats.org/officeDocument/2006/relationships/image" Target="../media/image150.jpeg"/><Relationship Id="rId20" Type="http://schemas.openxmlformats.org/officeDocument/2006/relationships/image" Target="../media/image154.png"/><Relationship Id="rId1" Type="http://schemas.openxmlformats.org/officeDocument/2006/relationships/slideLayout" Target="../slideLayouts/slideLayout8.xml"/><Relationship Id="rId6" Type="http://schemas.openxmlformats.org/officeDocument/2006/relationships/image" Target="../media/image140.jpeg"/><Relationship Id="rId11" Type="http://schemas.openxmlformats.org/officeDocument/2006/relationships/image" Target="../media/image145.png"/><Relationship Id="rId24" Type="http://schemas.openxmlformats.org/officeDocument/2006/relationships/image" Target="../media/image158.png"/><Relationship Id="rId5" Type="http://schemas.openxmlformats.org/officeDocument/2006/relationships/image" Target="../media/image139.png"/><Relationship Id="rId15" Type="http://schemas.openxmlformats.org/officeDocument/2006/relationships/image" Target="../media/image149.png"/><Relationship Id="rId23" Type="http://schemas.openxmlformats.org/officeDocument/2006/relationships/image" Target="../media/image157.png"/><Relationship Id="rId10" Type="http://schemas.openxmlformats.org/officeDocument/2006/relationships/image" Target="../media/image144.png"/><Relationship Id="rId19" Type="http://schemas.openxmlformats.org/officeDocument/2006/relationships/image" Target="../media/image153.png"/><Relationship Id="rId4" Type="http://schemas.openxmlformats.org/officeDocument/2006/relationships/image" Target="../media/image138.png"/><Relationship Id="rId9" Type="http://schemas.openxmlformats.org/officeDocument/2006/relationships/image" Target="../media/image143.jpeg"/><Relationship Id="rId14" Type="http://schemas.openxmlformats.org/officeDocument/2006/relationships/image" Target="../media/image148.png"/><Relationship Id="rId22" Type="http://schemas.openxmlformats.org/officeDocument/2006/relationships/image" Target="../media/image156.gif"/></Relationships>
</file>

<file path=ppt/slides/_rels/slide27.xml.rels><?xml version="1.0" encoding="UTF-8" standalone="yes"?>
<Relationships xmlns="http://schemas.openxmlformats.org/package/2006/relationships"><Relationship Id="rId3" Type="http://schemas.openxmlformats.org/officeDocument/2006/relationships/hyperlink" Target="http://www.microsoft.com/sap" TargetMode="External"/><Relationship Id="rId7" Type="http://schemas.openxmlformats.org/officeDocument/2006/relationships/hyperlink" Target="http://msdn.microsoft.com/en-us/library/cc974473.aspx"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hyperlink" Target="http://msdn.microsoft.com/en-us/library/dd299430.aspx" TargetMode="External"/><Relationship Id="rId5" Type="http://schemas.openxmlformats.org/officeDocument/2006/relationships/hyperlink" Target="https://www.sdn.sap.com/irj/sdn/windows" TargetMode="External"/><Relationship Id="rId4" Type="http://schemas.openxmlformats.org/officeDocument/2006/relationships/hyperlink" Target="https://www.sdn.sap.com/irj/sdn/dotnet"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13.jpeg"/><Relationship Id="rId13" Type="http://schemas.openxmlformats.org/officeDocument/2006/relationships/image" Target="../media/image17.png"/><Relationship Id="rId18" Type="http://schemas.openxmlformats.org/officeDocument/2006/relationships/image" Target="../media/image22.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6.png"/><Relationship Id="rId17" Type="http://schemas.openxmlformats.org/officeDocument/2006/relationships/image" Target="../media/image21.png"/><Relationship Id="rId2" Type="http://schemas.openxmlformats.org/officeDocument/2006/relationships/notesSlide" Target="../notesSlides/notesSlide4.xml"/><Relationship Id="rId16" Type="http://schemas.openxmlformats.org/officeDocument/2006/relationships/image" Target="../media/image20.wmf"/><Relationship Id="rId1" Type="http://schemas.openxmlformats.org/officeDocument/2006/relationships/slideLayout" Target="../slideLayouts/slideLayout8.xml"/><Relationship Id="rId6" Type="http://schemas.openxmlformats.org/officeDocument/2006/relationships/image" Target="../media/image11.png"/><Relationship Id="rId11" Type="http://schemas.openxmlformats.org/officeDocument/2006/relationships/image" Target="../media/image15.png"/><Relationship Id="rId5" Type="http://schemas.openxmlformats.org/officeDocument/2006/relationships/image" Target="../media/image10.jpeg"/><Relationship Id="rId15" Type="http://schemas.openxmlformats.org/officeDocument/2006/relationships/image" Target="../media/image19.png"/><Relationship Id="rId10" Type="http://schemas.openxmlformats.org/officeDocument/2006/relationships/image" Target="../media/image14.png"/><Relationship Id="rId4" Type="http://schemas.openxmlformats.org/officeDocument/2006/relationships/image" Target="../media/image9.png"/><Relationship Id="rId9" Type="http://schemas.openxmlformats.org/officeDocument/2006/relationships/hyperlink" Target="http://www.microsoft.com/windows.netserver/default.asp" TargetMode="External"/><Relationship Id="rId1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25.png"/><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8" Type="http://schemas.openxmlformats.org/officeDocument/2006/relationships/image" Target="../media/image31.png"/><Relationship Id="rId13" Type="http://schemas.openxmlformats.org/officeDocument/2006/relationships/image" Target="../media/image36.png"/><Relationship Id="rId3" Type="http://schemas.openxmlformats.org/officeDocument/2006/relationships/image" Target="../media/image26.png"/><Relationship Id="rId7" Type="http://schemas.openxmlformats.org/officeDocument/2006/relationships/image" Target="../media/image30.png"/><Relationship Id="rId12" Type="http://schemas.openxmlformats.org/officeDocument/2006/relationships/image" Target="../media/image35.png"/><Relationship Id="rId2" Type="http://schemas.openxmlformats.org/officeDocument/2006/relationships/notesSlide" Target="../notesSlides/notesSlide6.xml"/><Relationship Id="rId1" Type="http://schemas.openxmlformats.org/officeDocument/2006/relationships/slideLayout" Target="../slideLayouts/slideLayout8.xml"/><Relationship Id="rId6" Type="http://schemas.openxmlformats.org/officeDocument/2006/relationships/image" Target="../media/image29.png"/><Relationship Id="rId11" Type="http://schemas.openxmlformats.org/officeDocument/2006/relationships/image" Target="../media/image34.png"/><Relationship Id="rId5" Type="http://schemas.openxmlformats.org/officeDocument/2006/relationships/image" Target="../media/image28.png"/><Relationship Id="rId15" Type="http://schemas.openxmlformats.org/officeDocument/2006/relationships/image" Target="../media/image3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 Id="rId14" Type="http://schemas.openxmlformats.org/officeDocument/2006/relationships/image" Target="../media/image37.png"/></Relationships>
</file>

<file path=ppt/slides/_rels/slide7.xml.rels><?xml version="1.0" encoding="UTF-8" standalone="yes"?>
<Relationships xmlns="http://schemas.openxmlformats.org/package/2006/relationships"><Relationship Id="rId8" Type="http://schemas.openxmlformats.org/officeDocument/2006/relationships/image" Target="../media/image44.pn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8.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8" Type="http://schemas.openxmlformats.org/officeDocument/2006/relationships/image" Target="../media/image51.png"/><Relationship Id="rId13" Type="http://schemas.openxmlformats.org/officeDocument/2006/relationships/image" Target="../media/image56.png"/><Relationship Id="rId3" Type="http://schemas.openxmlformats.org/officeDocument/2006/relationships/image" Target="../media/image46.png"/><Relationship Id="rId7" Type="http://schemas.openxmlformats.org/officeDocument/2006/relationships/image" Target="../media/image50.png"/><Relationship Id="rId12"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49.png"/><Relationship Id="rId11" Type="http://schemas.openxmlformats.org/officeDocument/2006/relationships/image" Target="../media/image54.png"/><Relationship Id="rId5" Type="http://schemas.openxmlformats.org/officeDocument/2006/relationships/image" Target="../media/image48.png"/><Relationship Id="rId10" Type="http://schemas.openxmlformats.org/officeDocument/2006/relationships/image" Target="../media/image53.png"/><Relationship Id="rId4" Type="http://schemas.openxmlformats.org/officeDocument/2006/relationships/image" Target="../media/image47.png"/><Relationship Id="rId9" Type="http://schemas.openxmlformats.org/officeDocument/2006/relationships/image" Target="../media/image5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p:txBody>
          <a:bodyPr>
            <a:normAutofit/>
          </a:bodyPr>
          <a:lstStyle/>
          <a:p>
            <a:pPr lvl="0"/>
            <a:r>
              <a:rPr lang="en-US" altLang="zh-CN" dirty="0" smtClean="0"/>
              <a:t>MSIT SAP ERP</a:t>
            </a:r>
            <a:r>
              <a:rPr lang="zh-CN" altLang="en-US" dirty="0" smtClean="0"/>
              <a:t>数</a:t>
            </a:r>
            <a:r>
              <a:rPr lang="zh-CN" altLang="en-US" dirty="0"/>
              <a:t>据容量增长趋</a:t>
            </a:r>
            <a:r>
              <a:rPr lang="zh-CN" altLang="en-US" dirty="0" smtClean="0"/>
              <a:t>势</a:t>
            </a:r>
            <a:endParaRPr lang="en-US" dirty="0"/>
          </a:p>
        </p:txBody>
      </p:sp>
      <p:sp>
        <p:nvSpPr>
          <p:cNvPr id="2" name="Slide Number Placeholder 1"/>
          <p:cNvSpPr>
            <a:spLocks noGrp="1"/>
          </p:cNvSpPr>
          <p:nvPr>
            <p:ph type="sldNum" sz="quarter" idx="4294967295"/>
          </p:nvPr>
        </p:nvSpPr>
        <p:spPr>
          <a:xfrm>
            <a:off x="7010400" y="6381750"/>
            <a:ext cx="2133600" cy="476250"/>
          </a:xfrm>
          <a:prstGeom prst="rect">
            <a:avLst/>
          </a:prstGeom>
        </p:spPr>
        <p:txBody>
          <a:bodyPr/>
          <a:lstStyle/>
          <a:p>
            <a:pPr>
              <a:defRPr/>
            </a:pPr>
            <a:fld id="{92F9A026-D77A-4321-9D34-95CB6E46DBAE}" type="slidenum">
              <a:rPr lang="en-US" smtClean="0"/>
              <a:pPr>
                <a:defRPr/>
              </a:pPr>
              <a:t>10</a:t>
            </a:fld>
            <a:endParaRPr lang="en-US"/>
          </a:p>
        </p:txBody>
      </p:sp>
      <p:pic>
        <p:nvPicPr>
          <p:cNvPr id="4" name="Picture 3" descr="growth.png"/>
          <p:cNvPicPr>
            <a:picLocks noChangeAspect="1"/>
          </p:cNvPicPr>
          <p:nvPr/>
        </p:nvPicPr>
        <p:blipFill>
          <a:blip r:embed="rId3" cstate="print"/>
          <a:stretch>
            <a:fillRect/>
          </a:stretch>
        </p:blipFill>
        <p:spPr>
          <a:xfrm>
            <a:off x="457201" y="1268760"/>
            <a:ext cx="7931224" cy="4774072"/>
          </a:xfrm>
          <a:prstGeom prst="rect">
            <a:avLst/>
          </a:prstGeom>
        </p:spPr>
      </p:pic>
      <p:sp>
        <p:nvSpPr>
          <p:cNvPr id="5" name="Freeform 4"/>
          <p:cNvSpPr/>
          <p:nvPr/>
        </p:nvSpPr>
        <p:spPr bwMode="auto">
          <a:xfrm rot="9558484">
            <a:off x="566783" y="2656435"/>
            <a:ext cx="7898008" cy="2251043"/>
          </a:xfrm>
          <a:custGeom>
            <a:avLst/>
            <a:gdLst>
              <a:gd name="connsiteX0" fmla="*/ 0 w 3632200"/>
              <a:gd name="connsiteY0" fmla="*/ 1547283 h 1547283"/>
              <a:gd name="connsiteX1" fmla="*/ 1993900 w 3632200"/>
              <a:gd name="connsiteY1" fmla="*/ 10583 h 1547283"/>
              <a:gd name="connsiteX2" fmla="*/ 3632200 w 3632200"/>
              <a:gd name="connsiteY2" fmla="*/ 1483783 h 1547283"/>
              <a:gd name="connsiteX0" fmla="*/ 318457 w 3950657"/>
              <a:gd name="connsiteY0" fmla="*/ 2223946 h 2223946"/>
              <a:gd name="connsiteX1" fmla="*/ 605367 w 3950657"/>
              <a:gd name="connsiteY1" fmla="*/ 10583 h 2223946"/>
              <a:gd name="connsiteX2" fmla="*/ 3950657 w 3950657"/>
              <a:gd name="connsiteY2" fmla="*/ 2160446 h 2223946"/>
              <a:gd name="connsiteX0" fmla="*/ 0 w 5733850"/>
              <a:gd name="connsiteY0" fmla="*/ 4972695 h 4972695"/>
              <a:gd name="connsiteX1" fmla="*/ 2388560 w 5733850"/>
              <a:gd name="connsiteY1" fmla="*/ 403263 h 4972695"/>
              <a:gd name="connsiteX2" fmla="*/ 5733850 w 5733850"/>
              <a:gd name="connsiteY2" fmla="*/ 2553126 h 4972695"/>
              <a:gd name="connsiteX0" fmla="*/ 0 w 5733850"/>
              <a:gd name="connsiteY0" fmla="*/ 4972695 h 4972695"/>
              <a:gd name="connsiteX1" fmla="*/ 2388560 w 5733850"/>
              <a:gd name="connsiteY1" fmla="*/ 403263 h 4972695"/>
              <a:gd name="connsiteX2" fmla="*/ 5733850 w 5733850"/>
              <a:gd name="connsiteY2" fmla="*/ 2553126 h 4972695"/>
              <a:gd name="connsiteX0" fmla="*/ 0 w 5638143"/>
              <a:gd name="connsiteY0" fmla="*/ 5896221 h 5896221"/>
              <a:gd name="connsiteX1" fmla="*/ 2292853 w 5638143"/>
              <a:gd name="connsiteY1" fmla="*/ 535195 h 5896221"/>
              <a:gd name="connsiteX2" fmla="*/ 5638143 w 5638143"/>
              <a:gd name="connsiteY2" fmla="*/ 2685058 h 5896221"/>
              <a:gd name="connsiteX0" fmla="*/ 0 w 5638143"/>
              <a:gd name="connsiteY0" fmla="*/ 5672191 h 5672191"/>
              <a:gd name="connsiteX1" fmla="*/ 2241200 w 5638143"/>
              <a:gd name="connsiteY1" fmla="*/ 535194 h 5672191"/>
              <a:gd name="connsiteX2" fmla="*/ 5638143 w 5638143"/>
              <a:gd name="connsiteY2" fmla="*/ 2461028 h 5672191"/>
              <a:gd name="connsiteX0" fmla="*/ 0 w 5635197"/>
              <a:gd name="connsiteY0" fmla="*/ 5655159 h 5655159"/>
              <a:gd name="connsiteX1" fmla="*/ 2241200 w 5635197"/>
              <a:gd name="connsiteY1" fmla="*/ 518162 h 5655159"/>
              <a:gd name="connsiteX2" fmla="*/ 5635197 w 5635197"/>
              <a:gd name="connsiteY2" fmla="*/ 2546182 h 5655159"/>
              <a:gd name="connsiteX0" fmla="*/ 0 w 5634354"/>
              <a:gd name="connsiteY0" fmla="*/ 5715526 h 5715526"/>
              <a:gd name="connsiteX1" fmla="*/ 2241200 w 5634354"/>
              <a:gd name="connsiteY1" fmla="*/ 578529 h 5715526"/>
              <a:gd name="connsiteX2" fmla="*/ 5634354 w 5634354"/>
              <a:gd name="connsiteY2" fmla="*/ 2244345 h 5715526"/>
              <a:gd name="connsiteX0" fmla="*/ 0 w 5972324"/>
              <a:gd name="connsiteY0" fmla="*/ 6917068 h 6917068"/>
              <a:gd name="connsiteX1" fmla="*/ 2579170 w 5972324"/>
              <a:gd name="connsiteY1" fmla="*/ 750180 h 6917068"/>
              <a:gd name="connsiteX2" fmla="*/ 5972324 w 5972324"/>
              <a:gd name="connsiteY2" fmla="*/ 2415996 h 6917068"/>
            </a:gdLst>
            <a:ahLst/>
            <a:cxnLst>
              <a:cxn ang="0">
                <a:pos x="connsiteX0" y="connsiteY0"/>
              </a:cxn>
              <a:cxn ang="0">
                <a:pos x="connsiteX1" y="connsiteY1"/>
              </a:cxn>
              <a:cxn ang="0">
                <a:pos x="connsiteX2" y="connsiteY2"/>
              </a:cxn>
            </a:cxnLst>
            <a:rect l="l" t="t" r="r" b="b"/>
            <a:pathLst>
              <a:path w="5972324" h="6917068">
                <a:moveTo>
                  <a:pt x="0" y="6917068"/>
                </a:moveTo>
                <a:cubicBezTo>
                  <a:pt x="382804" y="5629301"/>
                  <a:pt x="1583783" y="1500359"/>
                  <a:pt x="2579170" y="750180"/>
                </a:cubicBezTo>
                <a:cubicBezTo>
                  <a:pt x="3574557" y="1"/>
                  <a:pt x="5648474" y="2155646"/>
                  <a:pt x="5972324" y="2415996"/>
                </a:cubicBezTo>
              </a:path>
            </a:pathLst>
          </a:custGeom>
          <a:noFill/>
          <a:ln w="38100" cap="flat" cmpd="sng" algn="ctr">
            <a:solidFill>
              <a:srgbClr val="FF0000"/>
            </a:solidFill>
            <a:prstDash val="sysDot"/>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fontAlgn="base">
              <a:spcBef>
                <a:spcPct val="0"/>
              </a:spcBef>
              <a:spcAft>
                <a:spcPct val="0"/>
              </a:spcAft>
            </a:pPr>
            <a:endParaRPr lang="en-US" b="1" smtClean="0">
              <a:latin typeface="Arial" pitchFamily="34" charset="0"/>
            </a:endParaRPr>
          </a:p>
        </p:txBody>
      </p:sp>
    </p:spTree>
    <p:extLst>
      <p:ext uri="{BB962C8B-B14F-4D97-AF65-F5344CB8AC3E}">
        <p14:creationId xmlns="" xmlns:p14="http://schemas.microsoft.com/office/powerpoint/2010/main" val="2761931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SAP BW</a:t>
            </a:r>
            <a:r>
              <a:rPr lang="zh-CN" altLang="en-US" dirty="0" smtClean="0"/>
              <a:t>后端的</a:t>
            </a:r>
            <a:r>
              <a:rPr lang="en-US" dirty="0" smtClean="0"/>
              <a:t>SQL Server 2008</a:t>
            </a:r>
            <a:endParaRPr lang="en-US" dirty="0"/>
          </a:p>
        </p:txBody>
      </p:sp>
      <p:sp>
        <p:nvSpPr>
          <p:cNvPr id="3" name="Content Placeholder 2"/>
          <p:cNvSpPr>
            <a:spLocks noGrp="1"/>
          </p:cNvSpPr>
          <p:nvPr>
            <p:ph idx="1"/>
          </p:nvPr>
        </p:nvSpPr>
        <p:spPr>
          <a:xfrm>
            <a:off x="457200" y="1268760"/>
            <a:ext cx="8229600" cy="4857403"/>
          </a:xfrm>
        </p:spPr>
        <p:txBody>
          <a:bodyPr/>
          <a:lstStyle/>
          <a:p>
            <a:r>
              <a:rPr lang="zh-CN" altLang="en-US" dirty="0" smtClean="0"/>
              <a:t>页面级压缩</a:t>
            </a:r>
            <a:endParaRPr lang="en-US" dirty="0"/>
          </a:p>
        </p:txBody>
      </p:sp>
      <p:sp>
        <p:nvSpPr>
          <p:cNvPr id="4" name="Rectangle 7"/>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5" name="Rectangle 8"/>
          <p:cNvSpPr>
            <a:spLocks noChangeArrowheads="1"/>
          </p:cNvSpPr>
          <p:nvPr/>
        </p:nvSpPr>
        <p:spPr bwMode="auto">
          <a:xfrm>
            <a:off x="0" y="320992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6" name="Rectangle 9"/>
          <p:cNvSpPr>
            <a:spLocks noChangeArrowheads="1"/>
          </p:cNvSpPr>
          <p:nvPr/>
        </p:nvSpPr>
        <p:spPr bwMode="auto">
          <a:xfrm>
            <a:off x="0" y="641985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Rectangle 10"/>
          <p:cNvSpPr>
            <a:spLocks noChangeArrowheads="1"/>
          </p:cNvSpPr>
          <p:nvPr/>
        </p:nvSpPr>
        <p:spPr bwMode="auto">
          <a:xfrm>
            <a:off x="0" y="9629775"/>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8" name="Rectangle 11"/>
          <p:cNvSpPr>
            <a:spLocks noChangeArrowheads="1"/>
          </p:cNvSpPr>
          <p:nvPr/>
        </p:nvSpPr>
        <p:spPr bwMode="auto">
          <a:xfrm>
            <a:off x="0" y="128397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9" name="Rectangle 12"/>
          <p:cNvSpPr>
            <a:spLocks noChangeArrowheads="1"/>
          </p:cNvSpPr>
          <p:nvPr/>
        </p:nvSpPr>
        <p:spPr bwMode="auto">
          <a:xfrm>
            <a:off x="0" y="16040100"/>
            <a:ext cx="9144000"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1026" name="Picture 2"/>
          <p:cNvPicPr>
            <a:picLocks noChangeAspect="1" noChangeArrowheads="1"/>
          </p:cNvPicPr>
          <p:nvPr/>
        </p:nvPicPr>
        <p:blipFill>
          <a:blip r:embed="rId3" cstate="print"/>
          <a:srcRect/>
          <a:stretch>
            <a:fillRect/>
          </a:stretch>
        </p:blipFill>
        <p:spPr bwMode="auto">
          <a:xfrm>
            <a:off x="714348" y="1785926"/>
            <a:ext cx="3395663" cy="2043112"/>
          </a:xfrm>
          <a:prstGeom prst="rect">
            <a:avLst/>
          </a:prstGeom>
          <a:noFill/>
          <a:ln w="9525">
            <a:noFill/>
            <a:miter lim="800000"/>
            <a:headEnd/>
            <a:tailEnd/>
          </a:ln>
          <a:effectLst/>
        </p:spPr>
      </p:pic>
      <p:pic>
        <p:nvPicPr>
          <p:cNvPr id="1027" name="Picture 3"/>
          <p:cNvPicPr>
            <a:picLocks noChangeAspect="1" noChangeArrowheads="1"/>
          </p:cNvPicPr>
          <p:nvPr/>
        </p:nvPicPr>
        <p:blipFill>
          <a:blip r:embed="rId4" cstate="print"/>
          <a:srcRect/>
          <a:stretch>
            <a:fillRect/>
          </a:stretch>
        </p:blipFill>
        <p:spPr bwMode="auto">
          <a:xfrm>
            <a:off x="4857752" y="1785926"/>
            <a:ext cx="3382963" cy="2043112"/>
          </a:xfrm>
          <a:prstGeom prst="rect">
            <a:avLst/>
          </a:prstGeom>
          <a:noFill/>
          <a:ln w="9525">
            <a:noFill/>
            <a:miter lim="800000"/>
            <a:headEnd/>
            <a:tailEnd/>
          </a:ln>
          <a:effectLst/>
        </p:spPr>
      </p:pic>
      <p:pic>
        <p:nvPicPr>
          <p:cNvPr id="1028" name="Picture 4"/>
          <p:cNvPicPr>
            <a:picLocks noChangeAspect="1" noChangeArrowheads="1"/>
          </p:cNvPicPr>
          <p:nvPr/>
        </p:nvPicPr>
        <p:blipFill>
          <a:blip r:embed="rId5" cstate="print"/>
          <a:srcRect/>
          <a:stretch>
            <a:fillRect/>
          </a:stretch>
        </p:blipFill>
        <p:spPr bwMode="auto">
          <a:xfrm>
            <a:off x="1866917" y="3857628"/>
            <a:ext cx="5133975" cy="2584450"/>
          </a:xfrm>
          <a:prstGeom prst="rect">
            <a:avLst/>
          </a:prstGeom>
          <a:noFill/>
          <a:ln w="9525">
            <a:noFill/>
            <a:miter lim="800000"/>
            <a:headEnd/>
            <a:tailEnd/>
          </a:ln>
          <a:effectLst/>
        </p:spPr>
      </p:pic>
    </p:spTree>
    <p:extLst>
      <p:ext uri="{BB962C8B-B14F-4D97-AF65-F5344CB8AC3E}">
        <p14:creationId xmlns:p14="http://schemas.microsoft.com/office/powerpoint/2010/main" xmlns="" val="9711180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2" descr="D:\_CTSC\Projects\2007 Unlock Power of SAP with .NET\Graphics\Interop Overview.png"/>
          <p:cNvPicPr>
            <a:picLocks noChangeAspect="1" noChangeArrowheads="1"/>
          </p:cNvPicPr>
          <p:nvPr/>
        </p:nvPicPr>
        <p:blipFill>
          <a:blip r:embed="rId3" cstate="print"/>
          <a:srcRect/>
          <a:stretch>
            <a:fillRect/>
          </a:stretch>
        </p:blipFill>
        <p:spPr bwMode="auto">
          <a:xfrm>
            <a:off x="2298700" y="1661508"/>
            <a:ext cx="4589970" cy="3133724"/>
          </a:xfrm>
          <a:prstGeom prst="rect">
            <a:avLst/>
          </a:prstGeom>
          <a:noFill/>
        </p:spPr>
      </p:pic>
      <p:sp>
        <p:nvSpPr>
          <p:cNvPr id="8" name="Title 7"/>
          <p:cNvSpPr>
            <a:spLocks noGrp="1"/>
          </p:cNvSpPr>
          <p:nvPr>
            <p:ph type="title"/>
          </p:nvPr>
        </p:nvSpPr>
        <p:spPr/>
        <p:txBody>
          <a:bodyPr>
            <a:normAutofit/>
          </a:bodyPr>
          <a:lstStyle/>
          <a:p>
            <a:pPr marL="342858" indent="-342858" defTabSz="1096787">
              <a:defRPr/>
            </a:pPr>
            <a:r>
              <a:rPr dirty="0" smtClean="0"/>
              <a:t>Microsoft</a:t>
            </a:r>
            <a:r>
              <a:rPr lang="zh-CN" altLang="en-US" dirty="0" smtClean="0"/>
              <a:t>和</a:t>
            </a:r>
            <a:r>
              <a:rPr lang="en-US" altLang="zh-CN" dirty="0" smtClean="0"/>
              <a:t>SAP</a:t>
            </a:r>
            <a:r>
              <a:rPr lang="zh-CN" altLang="en-US" dirty="0" smtClean="0"/>
              <a:t>互联</a:t>
            </a:r>
            <a:endParaRPr dirty="0"/>
          </a:p>
        </p:txBody>
      </p:sp>
      <p:grpSp>
        <p:nvGrpSpPr>
          <p:cNvPr id="2" name="Group 26"/>
          <p:cNvGrpSpPr/>
          <p:nvPr/>
        </p:nvGrpSpPr>
        <p:grpSpPr>
          <a:xfrm>
            <a:off x="5110163" y="3926870"/>
            <a:ext cx="3435350" cy="1734378"/>
            <a:chOff x="5110163" y="3683000"/>
            <a:chExt cx="3435350" cy="1734378"/>
          </a:xfrm>
        </p:grpSpPr>
        <p:grpSp>
          <p:nvGrpSpPr>
            <p:cNvPr id="3" name="Group 25"/>
            <p:cNvGrpSpPr/>
            <p:nvPr/>
          </p:nvGrpSpPr>
          <p:grpSpPr>
            <a:xfrm>
              <a:off x="5110163" y="3683000"/>
              <a:ext cx="3435350" cy="1734378"/>
              <a:chOff x="5110163" y="3683000"/>
              <a:chExt cx="3435350" cy="1734378"/>
            </a:xfrm>
          </p:grpSpPr>
          <p:pic>
            <p:nvPicPr>
              <p:cNvPr id="49153" name="Picture 1" descr="D:\CI\Shapes and Graphics\circular shapes\3d Disc shapes\flat gold cylinder disc.png"/>
              <p:cNvPicPr>
                <a:picLocks noChangeAspect="1" noChangeArrowheads="1"/>
              </p:cNvPicPr>
              <p:nvPr/>
            </p:nvPicPr>
            <p:blipFill>
              <a:blip r:embed="rId4" cstate="print"/>
              <a:srcRect/>
              <a:stretch>
                <a:fillRect/>
              </a:stretch>
            </p:blipFill>
            <p:spPr bwMode="auto">
              <a:xfrm>
                <a:off x="5110163" y="4521200"/>
                <a:ext cx="3435350" cy="896178"/>
              </a:xfrm>
              <a:prstGeom prst="rect">
                <a:avLst/>
              </a:prstGeom>
              <a:ln>
                <a:noFill/>
              </a:ln>
              <a:effectLst>
                <a:outerShdw blurRad="292100" dist="139700" dir="2700000" algn="tl" rotWithShape="0">
                  <a:srgbClr val="333333">
                    <a:alpha val="65000"/>
                  </a:srgbClr>
                </a:outerShdw>
              </a:effectLst>
            </p:spPr>
          </p:pic>
          <p:pic>
            <p:nvPicPr>
              <p:cNvPr id="10243" name="Picture 14" descr="group of people with shadow"/>
              <p:cNvPicPr>
                <a:picLocks noChangeAspect="1" noChangeArrowheads="1"/>
              </p:cNvPicPr>
              <p:nvPr/>
            </p:nvPicPr>
            <p:blipFill>
              <a:blip r:embed="rId5" cstate="print">
                <a:duotone>
                  <a:prstClr val="black"/>
                  <a:schemeClr val="accent1">
                    <a:tint val="45000"/>
                    <a:satMod val="400000"/>
                  </a:schemeClr>
                </a:duotone>
              </a:blip>
              <a:srcRect/>
              <a:stretch>
                <a:fillRect/>
              </a:stretch>
            </p:blipFill>
            <p:spPr bwMode="auto">
              <a:xfrm>
                <a:off x="6192952" y="3683000"/>
                <a:ext cx="1101697" cy="1042578"/>
              </a:xfrm>
              <a:prstGeom prst="rect">
                <a:avLst/>
              </a:prstGeom>
              <a:noFill/>
              <a:ln w="9525">
                <a:noFill/>
                <a:miter lim="800000"/>
                <a:headEnd/>
                <a:tailEnd/>
              </a:ln>
              <a:effectLst>
                <a:reflection blurRad="6350" stA="50000" endA="300" endPos="55000" dir="5400000" sy="-100000" algn="bl" rotWithShape="0"/>
              </a:effectLst>
            </p:spPr>
          </p:pic>
        </p:grpSp>
        <p:sp>
          <p:nvSpPr>
            <p:cNvPr id="22" name="TextBox 21"/>
            <p:cNvSpPr txBox="1"/>
            <p:nvPr/>
          </p:nvSpPr>
          <p:spPr>
            <a:xfrm>
              <a:off x="5508104" y="4678134"/>
              <a:ext cx="1498600" cy="523220"/>
            </a:xfrm>
            <a:prstGeom prst="rect">
              <a:avLst/>
            </a:prstGeom>
            <a:noFill/>
          </p:spPr>
          <p:txBody>
            <a:bodyPr wrap="square" rtlCol="0">
              <a:spAutoFit/>
            </a:bodyPr>
            <a:lstStyle/>
            <a:p>
              <a:r>
                <a:rPr lang="zh-CN" altLang="en-US" sz="2800" dirty="0" smtClean="0">
                  <a:effectLst>
                    <a:outerShdw blurRad="50800" dist="38100" algn="l" rotWithShape="0">
                      <a:prstClr val="black">
                        <a:alpha val="40000"/>
                      </a:prstClr>
                    </a:outerShdw>
                  </a:effectLst>
                  <a:latin typeface="Segoe UI" pitchFamily="34" charset="0"/>
                  <a:cs typeface="Segoe UI" pitchFamily="34" charset="0"/>
                </a:rPr>
                <a:t>员工</a:t>
              </a:r>
              <a:endParaRPr lang="en-US" sz="2800" dirty="0">
                <a:effectLst>
                  <a:outerShdw blurRad="50800" dist="38100" algn="l" rotWithShape="0">
                    <a:prstClr val="black">
                      <a:alpha val="40000"/>
                    </a:prstClr>
                  </a:outerShdw>
                </a:effectLst>
                <a:latin typeface="Segoe UI" pitchFamily="34" charset="0"/>
                <a:cs typeface="Segoe UI" pitchFamily="34" charset="0"/>
              </a:endParaRPr>
            </a:p>
          </p:txBody>
        </p:sp>
      </p:grpSp>
      <p:grpSp>
        <p:nvGrpSpPr>
          <p:cNvPr id="4" name="Group 27"/>
          <p:cNvGrpSpPr/>
          <p:nvPr/>
        </p:nvGrpSpPr>
        <p:grpSpPr>
          <a:xfrm>
            <a:off x="825500" y="3863132"/>
            <a:ext cx="3435350" cy="1798116"/>
            <a:chOff x="825500" y="3619262"/>
            <a:chExt cx="3435350" cy="1798116"/>
          </a:xfrm>
        </p:grpSpPr>
        <p:grpSp>
          <p:nvGrpSpPr>
            <p:cNvPr id="5" name="Group 24"/>
            <p:cNvGrpSpPr/>
            <p:nvPr/>
          </p:nvGrpSpPr>
          <p:grpSpPr>
            <a:xfrm>
              <a:off x="825500" y="3619262"/>
              <a:ext cx="3435350" cy="1798116"/>
              <a:chOff x="825500" y="3619262"/>
              <a:chExt cx="3435350" cy="1798116"/>
            </a:xfrm>
          </p:grpSpPr>
          <p:pic>
            <p:nvPicPr>
              <p:cNvPr id="49154" name="Picture 2" descr="D:\CI\Shapes and Graphics\circular shapes\3d Disc shapes\flat blue cylinder disc.png"/>
              <p:cNvPicPr>
                <a:picLocks noChangeAspect="1" noChangeArrowheads="1"/>
              </p:cNvPicPr>
              <p:nvPr/>
            </p:nvPicPr>
            <p:blipFill>
              <a:blip r:embed="rId6" cstate="print"/>
              <a:srcRect/>
              <a:stretch>
                <a:fillRect/>
              </a:stretch>
            </p:blipFill>
            <p:spPr bwMode="auto">
              <a:xfrm>
                <a:off x="825500" y="4521200"/>
                <a:ext cx="3435350" cy="896178"/>
              </a:xfrm>
              <a:prstGeom prst="rect">
                <a:avLst/>
              </a:prstGeom>
              <a:ln>
                <a:noFill/>
              </a:ln>
              <a:effectLst>
                <a:outerShdw blurRad="292100" dist="139700" dir="2700000" algn="tl" rotWithShape="0">
                  <a:srgbClr val="333333">
                    <a:alpha val="65000"/>
                  </a:srgbClr>
                </a:outerShdw>
              </a:effectLst>
            </p:spPr>
          </p:pic>
          <p:pic>
            <p:nvPicPr>
              <p:cNvPr id="21" name="Picture 2" descr="D:\CI_Template\Shapes and Graphics\Charts and Graphs\diagrams\visio process chart 4.png"/>
              <p:cNvPicPr>
                <a:picLocks noChangeAspect="1" noChangeArrowheads="1"/>
              </p:cNvPicPr>
              <p:nvPr/>
            </p:nvPicPr>
            <p:blipFill>
              <a:blip r:embed="rId7" cstate="print"/>
              <a:srcRect/>
              <a:stretch>
                <a:fillRect/>
              </a:stretch>
            </p:blipFill>
            <p:spPr bwMode="auto">
              <a:xfrm>
                <a:off x="1530350" y="3619262"/>
                <a:ext cx="2101850" cy="1173401"/>
              </a:xfrm>
              <a:prstGeom prst="rect">
                <a:avLst/>
              </a:prstGeom>
              <a:noFill/>
              <a:effectLst>
                <a:reflection blurRad="6350" stA="50000" endA="300" endPos="55000" dir="5400000" sy="-100000" algn="bl" rotWithShape="0"/>
              </a:effectLst>
            </p:spPr>
          </p:pic>
        </p:grpSp>
        <p:sp>
          <p:nvSpPr>
            <p:cNvPr id="20" name="TextBox 19"/>
            <p:cNvSpPr txBox="1"/>
            <p:nvPr/>
          </p:nvSpPr>
          <p:spPr>
            <a:xfrm>
              <a:off x="2654300" y="4644441"/>
              <a:ext cx="1498600" cy="523220"/>
            </a:xfrm>
            <a:prstGeom prst="rect">
              <a:avLst/>
            </a:prstGeom>
            <a:noFill/>
          </p:spPr>
          <p:txBody>
            <a:bodyPr wrap="square" rtlCol="0">
              <a:spAutoFit/>
            </a:bodyPr>
            <a:lstStyle/>
            <a:p>
              <a:r>
                <a:rPr lang="zh-CN" altLang="en-US" sz="2800" dirty="0" smtClean="0">
                  <a:effectLst>
                    <a:outerShdw blurRad="50800" dist="38100" algn="l" rotWithShape="0">
                      <a:prstClr val="black">
                        <a:alpha val="40000"/>
                      </a:prstClr>
                    </a:outerShdw>
                  </a:effectLst>
                  <a:latin typeface="Segoe UI" pitchFamily="34" charset="0"/>
                  <a:cs typeface="Segoe UI" pitchFamily="34" charset="0"/>
                </a:rPr>
                <a:t>流程</a:t>
              </a:r>
              <a:endParaRPr lang="en-US" sz="2800" dirty="0">
                <a:effectLst>
                  <a:outerShdw blurRad="50800" dist="38100" algn="l" rotWithShape="0">
                    <a:prstClr val="black">
                      <a:alpha val="40000"/>
                    </a:prstClr>
                  </a:outerShdw>
                </a:effectLst>
                <a:latin typeface="Segoe UI" pitchFamily="34" charset="0"/>
                <a:cs typeface="Segoe UI" pitchFamily="34" charset="0"/>
              </a:endParaRPr>
            </a:p>
          </p:txBody>
        </p:sp>
      </p:grpSp>
    </p:spTree>
    <p:extLst>
      <p:ext uri="{BB962C8B-B14F-4D97-AF65-F5344CB8AC3E}">
        <p14:creationId xmlns="" xmlns:p14="http://schemas.microsoft.com/office/powerpoint/2010/main" val="159918100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0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6" presetClass="emph" presetSubtype="0" fill="hold" nodeType="clickEffect">
                                  <p:stCondLst>
                                    <p:cond delay="0"/>
                                  </p:stCondLst>
                                  <p:childTnLst>
                                    <p:animScale>
                                      <p:cBhvr>
                                        <p:cTn id="11" dur="2000" fill="hold"/>
                                        <p:tgtEl>
                                          <p:spTgt spid="18"/>
                                        </p:tgtEl>
                                      </p:cBhvr>
                                      <p:by x="170000" y="170000"/>
                                    </p:animScale>
                                  </p:childTnLst>
                                </p:cTn>
                              </p:par>
                              <p:par>
                                <p:cTn id="12" presetID="49" presetClass="path" presetSubtype="0" accel="50000" decel="50000" fill="hold" nodeType="withEffect">
                                  <p:stCondLst>
                                    <p:cond delay="0"/>
                                  </p:stCondLst>
                                  <p:childTnLst>
                                    <p:animMotion origin="layout" path="M -1.38889E-6 4.07407E-6 L 0.07083 0.23333 " pathEditMode="relative" rAng="0" ptsTypes="AA">
                                      <p:cBhvr>
                                        <p:cTn id="13" dur="2000" fill="hold"/>
                                        <p:tgtEl>
                                          <p:spTgt spid="2"/>
                                        </p:tgtEl>
                                        <p:attrNameLst>
                                          <p:attrName>ppt_x</p:attrName>
                                          <p:attrName>ppt_y</p:attrName>
                                        </p:attrNameLst>
                                      </p:cBhvr>
                                      <p:rCtr x="3500" y="11700"/>
                                    </p:animMotion>
                                  </p:childTnLst>
                                </p:cTn>
                              </p:par>
                              <p:par>
                                <p:cTn id="14" presetID="49" presetClass="path" presetSubtype="0" accel="50000" decel="50000" fill="hold" nodeType="withEffect">
                                  <p:stCondLst>
                                    <p:cond delay="0"/>
                                  </p:stCondLst>
                                  <p:childTnLst>
                                    <p:animMotion origin="layout" path="M 5E-6 3.7037E-6 L -0.09166 0.23333 " pathEditMode="relative" rAng="0" ptsTypes="AA">
                                      <p:cBhvr>
                                        <p:cTn id="15" dur="2000" fill="hold"/>
                                        <p:tgtEl>
                                          <p:spTgt spid="4"/>
                                        </p:tgtEl>
                                        <p:attrNameLst>
                                          <p:attrName>ppt_x</p:attrName>
                                          <p:attrName>ppt_y</p:attrName>
                                        </p:attrNameLst>
                                      </p:cBhvr>
                                      <p:rCtr x="-4600" y="117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6384"/>
          <p:cNvSpPr>
            <a:spLocks noChangeArrowheads="1"/>
          </p:cNvSpPr>
          <p:nvPr/>
        </p:nvSpPr>
        <p:spPr bwMode="auto">
          <a:xfrm>
            <a:off x="457200" y="274638"/>
            <a:ext cx="8229600" cy="700087"/>
          </a:xfrm>
          <a:prstGeom prst="rect">
            <a:avLst/>
          </a:prstGeom>
          <a:noFill/>
          <a:ln w="9525" cap="flat" cmpd="sng" algn="ctr">
            <a:noFill/>
            <a:prstDash val="solid"/>
            <a:miter lim="800000"/>
            <a:headEnd type="none" w="med" len="med"/>
            <a:tailEnd type="none" w="med" len="med"/>
          </a:ln>
          <a:effectLst/>
        </p:spPr>
        <p:txBody>
          <a:bodyPr vert="horz" wrap="square" lIns="91440" tIns="45720" rIns="91440" bIns="45720" anchor="t" compatLnSpc="1"/>
          <a:lstStyle/>
          <a:p>
            <a:pPr eaLnBrk="1" hangingPunct="1">
              <a:lnSpc>
                <a:spcPct val="90000"/>
              </a:lnSpc>
            </a:pPr>
            <a:endParaRPr lang="en-US" sz="3600">
              <a:solidFill>
                <a:srgbClr val="FFFF99">
                  <a:alpha val="100000"/>
                </a:srgbClr>
              </a:solidFill>
              <a:latin typeface="Segoe Semibold"/>
            </a:endParaRPr>
          </a:p>
        </p:txBody>
      </p:sp>
      <p:pic>
        <p:nvPicPr>
          <p:cNvPr id="562181" name="Rectangle 562180"/>
          <p:cNvPicPr>
            <a:picLocks noChangeAspect="1" noChangeArrowheads="1"/>
          </p:cNvPicPr>
          <p:nvPr/>
        </p:nvPicPr>
        <p:blipFill>
          <a:blip r:embed="rId3" cstate="print"/>
          <a:srcRect/>
          <a:stretch>
            <a:fillRect/>
          </a:stretch>
        </p:blipFill>
        <p:spPr bwMode="auto">
          <a:xfrm>
            <a:off x="177800" y="1358900"/>
            <a:ext cx="8966200" cy="4584700"/>
          </a:xfrm>
          <a:prstGeom prst="rect">
            <a:avLst/>
          </a:prstGeom>
          <a:noFill/>
          <a:ln w="9525" cap="flat" cmpd="sng" algn="ctr">
            <a:noFill/>
            <a:prstDash val="solid"/>
            <a:miter lim="800000"/>
            <a:headEnd type="none" w="med" len="med"/>
            <a:tailEnd type="none" w="med" len="med"/>
          </a:ln>
          <a:effectLst/>
        </p:spPr>
      </p:pic>
      <p:sp>
        <p:nvSpPr>
          <p:cNvPr id="15" name="Rectangle 14"/>
          <p:cNvSpPr/>
          <p:nvPr/>
        </p:nvSpPr>
        <p:spPr>
          <a:xfrm>
            <a:off x="3810000" y="3494087"/>
            <a:ext cx="1679133" cy="804851"/>
          </a:xfrm>
          <a:prstGeom prst="rect">
            <a:avLst/>
          </a:prstGeom>
          <a:noFill/>
        </p:spPr>
        <p:txBody>
          <a:bodyPr wrap="none" lIns="91440" tIns="45720" rIns="91440" bIns="45720"/>
          <a:lstStyle/>
          <a:p>
            <a:pPr algn="ctr">
              <a:defRPr/>
            </a:pPr>
            <a:r>
              <a:rPr lang="en-US" sz="3600" b="1" dirty="0" smtClean="0">
                <a:ln w="12700">
                  <a:solidFill>
                    <a:schemeClr val="accent1">
                      <a:shade val="2500"/>
                      <a:alpha val="6500"/>
                    </a:schemeClr>
                  </a:solidFill>
                  <a:prstDash val="solid"/>
                </a:ln>
                <a:solidFill>
                  <a:schemeClr val="tx1">
                    <a:lumMod val="65000"/>
                    <a:lumOff val="35000"/>
                    <a:alpha val="95000"/>
                  </a:schemeClr>
                </a:solidFill>
                <a:effectLst>
                  <a:outerShdw blurRad="38100" dist="38100" dir="2700000" algn="tl">
                    <a:srgbClr val="000000">
                      <a:alpha val="43137"/>
                    </a:srgbClr>
                  </a:outerShdw>
                </a:effectLst>
                <a:latin typeface="+mj-lt"/>
              </a:rPr>
              <a:t>SAP BW</a:t>
            </a:r>
            <a:endParaRPr lang="en-US" sz="3600" b="1" dirty="0">
              <a:ln w="12700">
                <a:solidFill>
                  <a:schemeClr val="accent1">
                    <a:shade val="2500"/>
                    <a:alpha val="6500"/>
                  </a:schemeClr>
                </a:solidFill>
                <a:prstDash val="solid"/>
              </a:ln>
              <a:solidFill>
                <a:schemeClr val="tx1">
                  <a:lumMod val="65000"/>
                  <a:lumOff val="35000"/>
                  <a:alpha val="95000"/>
                </a:schemeClr>
              </a:solidFill>
              <a:effectLst>
                <a:outerShdw blurRad="38100" dist="38100" dir="2700000" algn="tl">
                  <a:srgbClr val="000000">
                    <a:alpha val="43137"/>
                  </a:srgbClr>
                </a:outerShdw>
              </a:effectLst>
              <a:latin typeface="+mj-lt"/>
            </a:endParaRPr>
          </a:p>
        </p:txBody>
      </p:sp>
      <p:sp>
        <p:nvSpPr>
          <p:cNvPr id="16" name="Rectangle 15"/>
          <p:cNvSpPr/>
          <p:nvPr/>
        </p:nvSpPr>
        <p:spPr>
          <a:xfrm>
            <a:off x="1486729" y="3373292"/>
            <a:ext cx="1717119" cy="523220"/>
          </a:xfrm>
          <a:prstGeom prst="rect">
            <a:avLst/>
          </a:prstGeom>
        </p:spPr>
        <p:txBody>
          <a:bodyPr wrap="square">
            <a:spAutoFit/>
            <a:scene3d>
              <a:camera prst="orthographicFront"/>
              <a:lightRig rig="threePt" dir="t"/>
            </a:scene3d>
            <a:sp3d extrusionH="57150">
              <a:bevelT w="38100" h="38100" prst="convex"/>
            </a:sp3d>
          </a:bodyPr>
          <a:lstStyle/>
          <a:p>
            <a:pPr>
              <a:defRPr/>
            </a:pPr>
            <a:r>
              <a:rPr lang="en-US" dirty="0" smtClean="0">
                <a:solidFill>
                  <a:schemeClr val="tx1"/>
                </a:solidFill>
                <a:effectLst>
                  <a:glow rad="101600">
                    <a:schemeClr val="accent6">
                      <a:alpha val="60000"/>
                    </a:schemeClr>
                  </a:glow>
                  <a:outerShdw blurRad="50800" dist="50800" dir="16200000" algn="tl" rotWithShape="0">
                    <a:srgbClr val="000000">
                      <a:alpha val="43137"/>
                    </a:srgbClr>
                  </a:outerShdw>
                </a:effectLst>
                <a:latin typeface="+mj-lt"/>
              </a:rPr>
              <a:t>SQL Server Integration Services</a:t>
            </a:r>
            <a:endParaRPr lang="en-US" dirty="0">
              <a:solidFill>
                <a:schemeClr val="tx1"/>
              </a:solidFill>
              <a:effectLst>
                <a:glow rad="101600">
                  <a:schemeClr val="accent6">
                    <a:alpha val="60000"/>
                  </a:schemeClr>
                </a:glow>
                <a:outerShdw blurRad="50800" dist="50800" dir="16200000" algn="tl" rotWithShape="0">
                  <a:srgbClr val="000000">
                    <a:alpha val="43137"/>
                  </a:srgbClr>
                </a:outerShdw>
              </a:effectLst>
              <a:latin typeface="+mj-lt"/>
            </a:endParaRPr>
          </a:p>
        </p:txBody>
      </p:sp>
      <p:sp>
        <p:nvSpPr>
          <p:cNvPr id="17" name="Rectangle 16"/>
          <p:cNvSpPr/>
          <p:nvPr/>
        </p:nvSpPr>
        <p:spPr>
          <a:xfrm>
            <a:off x="2404096" y="2348880"/>
            <a:ext cx="1689081" cy="923330"/>
          </a:xfrm>
          <a:prstGeom prst="rect">
            <a:avLst/>
          </a:prstGeom>
        </p:spPr>
        <p:txBody>
          <a:bodyPr wrap="square">
            <a:spAutoFit/>
            <a:scene3d>
              <a:camera prst="orthographicFront"/>
              <a:lightRig rig="threePt" dir="t"/>
            </a:scene3d>
            <a:sp3d extrusionH="57150">
              <a:bevelT w="38100" h="38100" prst="convex"/>
            </a:sp3d>
          </a:bodyPr>
          <a:lstStyle/>
          <a:p>
            <a:pPr>
              <a:defRPr/>
            </a:pPr>
            <a:r>
              <a:rPr lang="en-US" dirty="0" smtClean="0">
                <a:solidFill>
                  <a:schemeClr val="tx1"/>
                </a:solidFill>
                <a:effectLst>
                  <a:glow rad="101600">
                    <a:schemeClr val="accent6">
                      <a:alpha val="60000"/>
                    </a:schemeClr>
                  </a:glow>
                  <a:outerShdw blurRad="50800" dist="50800" dir="16200000" algn="tl" rotWithShape="0">
                    <a:srgbClr val="000000">
                      <a:alpha val="43137"/>
                    </a:srgbClr>
                  </a:outerShdw>
                </a:effectLst>
                <a:latin typeface="+mj-lt"/>
              </a:rPr>
              <a:t>SQL Server Reporting Services</a:t>
            </a:r>
            <a:endParaRPr lang="en-US" dirty="0">
              <a:solidFill>
                <a:schemeClr val="tx1"/>
              </a:solidFill>
              <a:effectLst>
                <a:glow rad="101600">
                  <a:schemeClr val="accent6">
                    <a:alpha val="60000"/>
                  </a:schemeClr>
                </a:glow>
                <a:outerShdw blurRad="50800" dist="50800" dir="16200000" algn="tl" rotWithShape="0">
                  <a:srgbClr val="000000">
                    <a:alpha val="43137"/>
                  </a:srgbClr>
                </a:outerShdw>
              </a:effectLst>
              <a:latin typeface="+mj-lt"/>
            </a:endParaRPr>
          </a:p>
        </p:txBody>
      </p:sp>
      <p:sp>
        <p:nvSpPr>
          <p:cNvPr id="18" name="Rectangle 17"/>
          <p:cNvSpPr/>
          <p:nvPr/>
        </p:nvSpPr>
        <p:spPr>
          <a:xfrm>
            <a:off x="5486399" y="2810545"/>
            <a:ext cx="1429321" cy="356251"/>
          </a:xfrm>
          <a:prstGeom prst="rect">
            <a:avLst/>
          </a:prstGeom>
        </p:spPr>
        <p:txBody>
          <a:bodyPr wrap="square">
            <a:spAutoFit/>
            <a:scene3d>
              <a:camera prst="orthographicFront"/>
              <a:lightRig rig="threePt" dir="t"/>
            </a:scene3d>
            <a:sp3d extrusionH="57150">
              <a:bevelT w="38100" h="38100" prst="convex"/>
            </a:sp3d>
          </a:bodyPr>
          <a:lstStyle/>
          <a:p>
            <a:pPr eaLnBrk="1" hangingPunct="1">
              <a:lnSpc>
                <a:spcPct val="85000"/>
              </a:lnSpc>
              <a:defRPr/>
            </a:pPr>
            <a:r>
              <a:rPr lang="en-US" dirty="0" smtClean="0">
                <a:solidFill>
                  <a:schemeClr val="tx1"/>
                </a:solidFill>
                <a:effectLst>
                  <a:glow rad="101600">
                    <a:schemeClr val="accent6">
                      <a:alpha val="60000"/>
                    </a:schemeClr>
                  </a:glow>
                  <a:outerShdw blurRad="50800" dist="50800" dir="16200000" algn="tl" rotWithShape="0">
                    <a:srgbClr val="000000">
                      <a:alpha val="43137"/>
                    </a:srgbClr>
                  </a:outerShdw>
                </a:effectLst>
                <a:latin typeface="+mj-lt"/>
              </a:rPr>
              <a:t>BizTalk</a:t>
            </a:r>
            <a:endParaRPr lang="en-US" dirty="0">
              <a:solidFill>
                <a:schemeClr val="tx1"/>
              </a:solidFill>
              <a:effectLst>
                <a:glow rad="101600">
                  <a:schemeClr val="accent6">
                    <a:alpha val="60000"/>
                  </a:schemeClr>
                </a:glow>
                <a:outerShdw blurRad="50800" dist="50800" dir="16200000" algn="tl" rotWithShape="0">
                  <a:srgbClr val="000000">
                    <a:alpha val="43137"/>
                  </a:srgbClr>
                </a:outerShdw>
              </a:effectLst>
              <a:latin typeface="+mj-lt"/>
            </a:endParaRPr>
          </a:p>
        </p:txBody>
      </p:sp>
      <p:sp>
        <p:nvSpPr>
          <p:cNvPr id="19" name="Rectangle 18"/>
          <p:cNvSpPr/>
          <p:nvPr/>
        </p:nvSpPr>
        <p:spPr>
          <a:xfrm>
            <a:off x="6324600" y="3601920"/>
            <a:ext cx="2360787" cy="400110"/>
          </a:xfrm>
          <a:prstGeom prst="rect">
            <a:avLst/>
          </a:prstGeom>
        </p:spPr>
        <p:txBody>
          <a:bodyPr wrap="square">
            <a:spAutoFit/>
            <a:scene3d>
              <a:camera prst="orthographicFront"/>
              <a:lightRig rig="threePt" dir="t"/>
            </a:scene3d>
            <a:sp3d extrusionH="57150">
              <a:bevelT w="38100" h="38100" prst="convex"/>
            </a:sp3d>
          </a:bodyPr>
          <a:lstStyle/>
          <a:p>
            <a:pPr>
              <a:defRPr/>
            </a:pPr>
            <a:r>
              <a:rPr lang="en-US" dirty="0" smtClean="0">
                <a:solidFill>
                  <a:schemeClr val="tx1"/>
                </a:solidFill>
                <a:effectLst>
                  <a:glow rad="101600">
                    <a:schemeClr val="accent6">
                      <a:alpha val="60000"/>
                    </a:schemeClr>
                  </a:glow>
                  <a:outerShdw blurRad="50800" dist="50800" dir="16200000" algn="tl" rotWithShape="0">
                    <a:srgbClr val="000000">
                      <a:alpha val="43137"/>
                    </a:srgbClr>
                  </a:outerShdw>
                </a:effectLst>
                <a:latin typeface="+mj-lt"/>
                <a:cs typeface="Arial"/>
              </a:rPr>
              <a:t>Duet</a:t>
            </a:r>
            <a:endParaRPr lang="en-US" dirty="0">
              <a:solidFill>
                <a:schemeClr val="tx1"/>
              </a:solidFill>
              <a:effectLst>
                <a:glow rad="101600">
                  <a:schemeClr val="accent6">
                    <a:alpha val="60000"/>
                  </a:schemeClr>
                </a:glow>
                <a:outerShdw blurRad="50800" dist="50800" dir="16200000" algn="tl" rotWithShape="0">
                  <a:srgbClr val="000000">
                    <a:alpha val="43137"/>
                  </a:srgbClr>
                </a:outerShdw>
              </a:effectLst>
              <a:latin typeface="+mj-lt"/>
              <a:cs typeface="Arial"/>
            </a:endParaRPr>
          </a:p>
        </p:txBody>
      </p:sp>
      <p:sp>
        <p:nvSpPr>
          <p:cNvPr id="11" name="Rectangle 10"/>
          <p:cNvSpPr/>
          <p:nvPr/>
        </p:nvSpPr>
        <p:spPr>
          <a:xfrm>
            <a:off x="3556454" y="2447322"/>
            <a:ext cx="2190348" cy="307777"/>
          </a:xfrm>
          <a:prstGeom prst="rect">
            <a:avLst/>
          </a:prstGeom>
        </p:spPr>
        <p:txBody>
          <a:bodyPr wrap="square">
            <a:spAutoFit/>
            <a:scene3d>
              <a:camera prst="orthographicFront"/>
              <a:lightRig rig="threePt" dir="t"/>
            </a:scene3d>
            <a:sp3d extrusionH="57150">
              <a:bevelT w="38100" h="38100" prst="convex"/>
            </a:sp3d>
          </a:bodyPr>
          <a:lstStyle/>
          <a:p>
            <a:pPr algn="ctr">
              <a:defRPr/>
            </a:pPr>
            <a:r>
              <a:rPr lang="en-US" dirty="0" smtClean="0">
                <a:solidFill>
                  <a:schemeClr val="tx1"/>
                </a:solidFill>
                <a:effectLst>
                  <a:glow rad="101600">
                    <a:schemeClr val="accent6">
                      <a:alpha val="60000"/>
                    </a:schemeClr>
                  </a:glow>
                  <a:outerShdw blurRad="50800" dist="50800" dir="16200000" algn="tl" rotWithShape="0">
                    <a:srgbClr val="000000">
                      <a:alpha val="43137"/>
                    </a:srgbClr>
                  </a:outerShdw>
                </a:effectLst>
                <a:latin typeface="+mj-lt"/>
              </a:rPr>
              <a:t>Excel</a:t>
            </a:r>
            <a:endParaRPr lang="en-US" dirty="0">
              <a:solidFill>
                <a:schemeClr val="tx1"/>
              </a:solidFill>
              <a:effectLst>
                <a:glow rad="101600">
                  <a:schemeClr val="accent6">
                    <a:alpha val="60000"/>
                  </a:schemeClr>
                </a:glow>
                <a:outerShdw blurRad="50800" dist="50800" dir="16200000" algn="tl" rotWithShape="0">
                  <a:srgbClr val="000000">
                    <a:alpha val="43137"/>
                  </a:srgbClr>
                </a:outerShdw>
              </a:effectLst>
              <a:latin typeface="+mj-lt"/>
            </a:endParaRPr>
          </a:p>
        </p:txBody>
      </p:sp>
      <p:sp>
        <p:nvSpPr>
          <p:cNvPr id="12" name="Title 11"/>
          <p:cNvSpPr>
            <a:spLocks noGrp="1"/>
          </p:cNvSpPr>
          <p:nvPr>
            <p:ph type="title"/>
          </p:nvPr>
        </p:nvSpPr>
        <p:spPr/>
        <p:txBody>
          <a:bodyPr/>
          <a:lstStyle/>
          <a:p>
            <a:r>
              <a:rPr lang="en-US" dirty="0" smtClean="0"/>
              <a:t>MS-SAP BI </a:t>
            </a:r>
            <a:r>
              <a:rPr lang="zh-CN" altLang="en-US" dirty="0"/>
              <a:t>产品</a:t>
            </a:r>
            <a:r>
              <a:rPr lang="zh-CN" altLang="en-US" dirty="0" smtClean="0"/>
              <a:t>互联一览</a:t>
            </a:r>
            <a:endParaRPr lang="en-US" dirty="0"/>
          </a:p>
        </p:txBody>
      </p:sp>
    </p:spTree>
    <p:extLst>
      <p:ext uri="{BB962C8B-B14F-4D97-AF65-F5344CB8AC3E}">
        <p14:creationId xmlns="" xmlns:p14="http://schemas.microsoft.com/office/powerpoint/2010/main" val="132535346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SAP BW</a:t>
            </a:r>
            <a:r>
              <a:rPr lang="zh-CN" altLang="en-US" dirty="0" smtClean="0"/>
              <a:t>在</a:t>
            </a:r>
            <a:r>
              <a:rPr lang="en-US" altLang="zh-CN" dirty="0" smtClean="0"/>
              <a:t>MSIT</a:t>
            </a:r>
            <a:r>
              <a:rPr lang="zh-CN" altLang="en-US" dirty="0" smtClean="0"/>
              <a:t>的价值</a:t>
            </a:r>
            <a:endParaRPr lang="en-US" dirty="0"/>
          </a:p>
        </p:txBody>
      </p:sp>
      <p:pic>
        <p:nvPicPr>
          <p:cNvPr id="3" name="Picture 33" descr="C:\Program Files\Microsoft Resource DVD Artwork\DVD_ART\Artwork_Imagery\Shapes and Graphics\Box\MSN On Line columns rows\column fade green dark.png"/>
          <p:cNvPicPr>
            <a:picLocks noChangeAspect="1" noChangeArrowheads="1"/>
          </p:cNvPicPr>
          <p:nvPr/>
        </p:nvPicPr>
        <p:blipFill>
          <a:blip r:embed="rId3" cstate="print"/>
          <a:srcRect/>
          <a:stretch>
            <a:fillRect/>
          </a:stretch>
        </p:blipFill>
        <p:spPr bwMode="auto">
          <a:xfrm rot="16200000">
            <a:off x="3695701" y="952499"/>
            <a:ext cx="2209799" cy="9296402"/>
          </a:xfrm>
          <a:prstGeom prst="rect">
            <a:avLst/>
          </a:prstGeom>
          <a:noFill/>
        </p:spPr>
      </p:pic>
      <p:pic>
        <p:nvPicPr>
          <p:cNvPr id="4" name="Picture 28" descr="C:\Program Files\Microsoft Resource DVD Artwork\DVD_ART\Artwork_Imagery\Shapes and Graphics\Box\MSN On Line columns rows\column fade blue dark.png"/>
          <p:cNvPicPr>
            <a:picLocks noChangeAspect="1" noChangeArrowheads="1"/>
          </p:cNvPicPr>
          <p:nvPr/>
        </p:nvPicPr>
        <p:blipFill>
          <a:blip r:embed="rId4" cstate="print"/>
          <a:srcRect/>
          <a:stretch>
            <a:fillRect/>
          </a:stretch>
        </p:blipFill>
        <p:spPr bwMode="auto">
          <a:xfrm rot="16200000">
            <a:off x="3038478" y="-1895470"/>
            <a:ext cx="3524253" cy="9296394"/>
          </a:xfrm>
          <a:prstGeom prst="rect">
            <a:avLst/>
          </a:prstGeom>
          <a:noFill/>
        </p:spPr>
      </p:pic>
      <p:sp>
        <p:nvSpPr>
          <p:cNvPr id="5" name="Content Placeholder 4"/>
          <p:cNvSpPr txBox="1">
            <a:spLocks/>
          </p:cNvSpPr>
          <p:nvPr/>
        </p:nvSpPr>
        <p:spPr>
          <a:xfrm>
            <a:off x="1601523" y="1295400"/>
            <a:ext cx="7847277" cy="2966966"/>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spcAft>
                <a:spcPts val="1200"/>
              </a:spcAft>
            </a:pPr>
            <a:r>
              <a:rPr lang="zh-CN" altLang="en-US" sz="2400" dirty="0" smtClean="0">
                <a:solidFill>
                  <a:schemeClr val="tx1">
                    <a:lumMod val="75000"/>
                    <a:lumOff val="25000"/>
                  </a:schemeClr>
                </a:solidFill>
                <a:effectLst>
                  <a:outerShdw blurRad="50800" dist="38100" dir="2700000" algn="tl" rotWithShape="0">
                    <a:prstClr val="black">
                      <a:alpha val="40000"/>
                    </a:prstClr>
                  </a:outerShdw>
                </a:effectLst>
              </a:rPr>
              <a:t>和</a:t>
            </a:r>
            <a:r>
              <a:rPr lang="en-US" sz="2400" dirty="0" smtClean="0">
                <a:solidFill>
                  <a:schemeClr val="tx1">
                    <a:lumMod val="75000"/>
                    <a:lumOff val="25000"/>
                  </a:schemeClr>
                </a:solidFill>
                <a:effectLst>
                  <a:outerShdw blurRad="50800" dist="38100" dir="2700000" algn="tl" rotWithShape="0">
                    <a:prstClr val="black">
                      <a:alpha val="40000"/>
                    </a:prstClr>
                  </a:outerShdw>
                </a:effectLst>
              </a:rPr>
              <a:t>SAP ERP</a:t>
            </a:r>
            <a:r>
              <a:rPr lang="zh-CN" altLang="en-US" sz="2400" dirty="0" smtClean="0">
                <a:solidFill>
                  <a:schemeClr val="tx1">
                    <a:lumMod val="75000"/>
                    <a:lumOff val="25000"/>
                  </a:schemeClr>
                </a:solidFill>
                <a:effectLst>
                  <a:outerShdw blurRad="50800" dist="38100" dir="2700000" algn="tl" rotWithShape="0">
                    <a:prstClr val="black">
                      <a:alpha val="40000"/>
                    </a:prstClr>
                  </a:outerShdw>
                </a:effectLst>
              </a:rPr>
              <a:t>最佳集成和丰富的</a:t>
            </a:r>
            <a:r>
              <a:rPr lang="en-US" altLang="zh-CN" sz="2400" dirty="0" smtClean="0">
                <a:solidFill>
                  <a:schemeClr val="tx1">
                    <a:lumMod val="75000"/>
                    <a:lumOff val="25000"/>
                  </a:schemeClr>
                </a:solidFill>
                <a:effectLst>
                  <a:outerShdw blurRad="50800" dist="38100" dir="2700000" algn="tl" rotWithShape="0">
                    <a:prstClr val="black">
                      <a:alpha val="40000"/>
                    </a:prstClr>
                  </a:outerShdw>
                </a:effectLst>
              </a:rPr>
              <a:t>Business Content</a:t>
            </a:r>
          </a:p>
          <a:p>
            <a:pPr>
              <a:spcAft>
                <a:spcPts val="1200"/>
              </a:spcAft>
            </a:pPr>
            <a:r>
              <a:rPr lang="en-US" altLang="zh-CN" sz="2400" dirty="0" smtClean="0">
                <a:solidFill>
                  <a:schemeClr val="tx1">
                    <a:lumMod val="75000"/>
                    <a:lumOff val="25000"/>
                  </a:schemeClr>
                </a:solidFill>
                <a:effectLst>
                  <a:outerShdw blurRad="50800" dist="38100" dir="2700000" algn="tl" rotWithShape="0">
                    <a:prstClr val="black">
                      <a:alpha val="40000"/>
                    </a:prstClr>
                  </a:outerShdw>
                </a:effectLst>
              </a:rPr>
              <a:t>SAP</a:t>
            </a:r>
            <a:r>
              <a:rPr lang="zh-CN" altLang="en-US" sz="2400" dirty="0" smtClean="0">
                <a:solidFill>
                  <a:schemeClr val="tx1">
                    <a:lumMod val="75000"/>
                    <a:lumOff val="25000"/>
                  </a:schemeClr>
                </a:solidFill>
                <a:effectLst>
                  <a:outerShdw blurRad="50800" dist="38100" dir="2700000" algn="tl" rotWithShape="0">
                    <a:prstClr val="black">
                      <a:alpha val="40000"/>
                    </a:prstClr>
                  </a:outerShdw>
                </a:effectLst>
              </a:rPr>
              <a:t>增量数据管理</a:t>
            </a:r>
            <a:endParaRPr lang="en-US" sz="2400" dirty="0" smtClean="0">
              <a:solidFill>
                <a:schemeClr val="tx1">
                  <a:lumMod val="75000"/>
                  <a:lumOff val="25000"/>
                </a:schemeClr>
              </a:solidFill>
              <a:effectLst>
                <a:outerShdw blurRad="50800" dist="38100" dir="2700000" algn="tl" rotWithShape="0">
                  <a:prstClr val="black">
                    <a:alpha val="40000"/>
                  </a:prstClr>
                </a:outerShdw>
              </a:effectLst>
            </a:endParaRPr>
          </a:p>
          <a:p>
            <a:r>
              <a:rPr lang="zh-CN" altLang="en-US" sz="2400" dirty="0" smtClean="0">
                <a:solidFill>
                  <a:schemeClr val="tx1">
                    <a:lumMod val="75000"/>
                    <a:lumOff val="25000"/>
                  </a:schemeClr>
                </a:solidFill>
                <a:effectLst>
                  <a:outerShdw blurRad="50800" dist="38100" dir="2700000" algn="tl" rotWithShape="0">
                    <a:prstClr val="black">
                      <a:alpha val="40000"/>
                    </a:prstClr>
                  </a:outerShdw>
                </a:effectLst>
              </a:rPr>
              <a:t>完备的平台方案</a:t>
            </a:r>
            <a:endParaRPr lang="en-US" sz="2400" dirty="0" smtClean="0">
              <a:solidFill>
                <a:schemeClr val="tx1">
                  <a:lumMod val="75000"/>
                  <a:lumOff val="25000"/>
                </a:schemeClr>
              </a:solidFill>
              <a:effectLst>
                <a:outerShdw blurRad="50800" dist="38100" dir="2700000" algn="tl" rotWithShape="0">
                  <a:prstClr val="black">
                    <a:alpha val="40000"/>
                  </a:prstClr>
                </a:outerShdw>
              </a:effectLst>
            </a:endParaRPr>
          </a:p>
          <a:p>
            <a:pPr lvl="1"/>
            <a:r>
              <a:rPr lang="en-US" altLang="zh-CN" sz="2000" dirty="0" smtClean="0">
                <a:solidFill>
                  <a:schemeClr val="tx1">
                    <a:lumMod val="75000"/>
                    <a:lumOff val="25000"/>
                  </a:schemeClr>
                </a:solidFill>
                <a:effectLst>
                  <a:outerShdw blurRad="50800" dist="38100" dir="2700000" algn="tl" rotWithShape="0">
                    <a:prstClr val="black">
                      <a:alpha val="40000"/>
                    </a:prstClr>
                  </a:outerShdw>
                </a:effectLst>
              </a:rPr>
              <a:t>ETL</a:t>
            </a:r>
            <a:r>
              <a:rPr lang="zh-CN" altLang="en-US" sz="2000" dirty="0" smtClean="0">
                <a:solidFill>
                  <a:schemeClr val="tx1">
                    <a:lumMod val="75000"/>
                    <a:lumOff val="25000"/>
                  </a:schemeClr>
                </a:solidFill>
                <a:effectLst>
                  <a:outerShdw blurRad="50800" dist="38100" dir="2700000" algn="tl" rotWithShape="0">
                    <a:prstClr val="black">
                      <a:alpha val="40000"/>
                    </a:prstClr>
                  </a:outerShdw>
                </a:effectLst>
              </a:rPr>
              <a:t>批处理</a:t>
            </a:r>
            <a:endParaRPr lang="en-US" sz="2000" dirty="0" smtClean="0">
              <a:solidFill>
                <a:schemeClr val="tx1">
                  <a:lumMod val="75000"/>
                  <a:lumOff val="25000"/>
                </a:schemeClr>
              </a:solidFill>
              <a:effectLst>
                <a:outerShdw blurRad="50800" dist="38100" dir="2700000" algn="tl" rotWithShape="0">
                  <a:prstClr val="black">
                    <a:alpha val="40000"/>
                  </a:prstClr>
                </a:outerShdw>
              </a:effectLst>
            </a:endParaRPr>
          </a:p>
          <a:p>
            <a:pPr lvl="1"/>
            <a:r>
              <a:rPr lang="en-US" altLang="zh-CN" sz="2000" dirty="0" smtClean="0">
                <a:solidFill>
                  <a:schemeClr val="tx1">
                    <a:lumMod val="75000"/>
                    <a:lumOff val="25000"/>
                  </a:schemeClr>
                </a:solidFill>
                <a:effectLst>
                  <a:outerShdw blurRad="50800" dist="38100" dir="2700000" algn="tl" rotWithShape="0">
                    <a:prstClr val="black">
                      <a:alpha val="40000"/>
                    </a:prstClr>
                  </a:outerShdw>
                </a:effectLst>
              </a:rPr>
              <a:t>SAP</a:t>
            </a:r>
            <a:r>
              <a:rPr lang="zh-CN" altLang="en-US" sz="2000" dirty="0" smtClean="0">
                <a:solidFill>
                  <a:schemeClr val="tx1">
                    <a:lumMod val="75000"/>
                    <a:lumOff val="25000"/>
                  </a:schemeClr>
                </a:solidFill>
                <a:effectLst>
                  <a:outerShdw blurRad="50800" dist="38100" dir="2700000" algn="tl" rotWithShape="0">
                    <a:prstClr val="black">
                      <a:alpha val="40000"/>
                    </a:prstClr>
                  </a:outerShdw>
                </a:effectLst>
              </a:rPr>
              <a:t>安全管理</a:t>
            </a:r>
            <a:endParaRPr lang="en-US" sz="2000" dirty="0" smtClean="0">
              <a:solidFill>
                <a:schemeClr val="tx1">
                  <a:lumMod val="75000"/>
                  <a:lumOff val="25000"/>
                </a:schemeClr>
              </a:solidFill>
              <a:effectLst>
                <a:outerShdw blurRad="50800" dist="38100" dir="2700000" algn="tl" rotWithShape="0">
                  <a:prstClr val="black">
                    <a:alpha val="40000"/>
                  </a:prstClr>
                </a:outerShdw>
              </a:effectLst>
            </a:endParaRPr>
          </a:p>
          <a:p>
            <a:pPr lvl="1"/>
            <a:r>
              <a:rPr lang="zh-CN" altLang="en-US" dirty="0" smtClean="0">
                <a:solidFill>
                  <a:schemeClr val="tx1">
                    <a:lumMod val="75000"/>
                    <a:lumOff val="25000"/>
                  </a:schemeClr>
                </a:solidFill>
                <a:effectLst>
                  <a:outerShdw blurRad="50800" dist="38100" dir="2700000" algn="tl" rotWithShape="0">
                    <a:prstClr val="black">
                      <a:alpha val="40000"/>
                    </a:prstClr>
                  </a:outerShdw>
                </a:effectLst>
              </a:rPr>
              <a:t>以配置为实施重心</a:t>
            </a:r>
            <a:endParaRPr lang="en-US" dirty="0" smtClean="0">
              <a:solidFill>
                <a:schemeClr val="tx1">
                  <a:lumMod val="75000"/>
                  <a:lumOff val="25000"/>
                </a:schemeClr>
              </a:solidFill>
              <a:effectLst>
                <a:outerShdw blurRad="50800" dist="38100" dir="2700000" algn="tl" rotWithShape="0">
                  <a:prstClr val="black">
                    <a:alpha val="40000"/>
                  </a:prstClr>
                </a:outerShdw>
              </a:effectLst>
            </a:endParaRPr>
          </a:p>
        </p:txBody>
      </p:sp>
      <p:sp>
        <p:nvSpPr>
          <p:cNvPr id="6" name="Content Placeholder 2"/>
          <p:cNvSpPr txBox="1">
            <a:spLocks/>
          </p:cNvSpPr>
          <p:nvPr/>
        </p:nvSpPr>
        <p:spPr>
          <a:xfrm>
            <a:off x="1600200" y="4681657"/>
            <a:ext cx="7008812" cy="1661993"/>
          </a:xfrm>
          <a:prstGeom prst="rect">
            <a:avLst/>
          </a:prstGeom>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zh-CN" altLang="en-US" sz="2400" dirty="0" smtClean="0">
                <a:solidFill>
                  <a:schemeClr val="tx1">
                    <a:lumMod val="75000"/>
                    <a:lumOff val="25000"/>
                  </a:schemeClr>
                </a:solidFill>
                <a:effectLst>
                  <a:outerShdw blurRad="50800" dist="38100" dir="2700000" algn="tl" rotWithShape="0">
                    <a:prstClr val="black">
                      <a:alpha val="40000"/>
                    </a:prstClr>
                  </a:outerShdw>
                </a:effectLst>
              </a:rPr>
              <a:t>全面的</a:t>
            </a:r>
            <a:r>
              <a:rPr lang="en-US" altLang="zh-CN" sz="2400" dirty="0" smtClean="0">
                <a:solidFill>
                  <a:schemeClr val="tx1">
                    <a:lumMod val="75000"/>
                    <a:lumOff val="25000"/>
                  </a:schemeClr>
                </a:solidFill>
                <a:effectLst>
                  <a:outerShdw blurRad="50800" dist="38100" dir="2700000" algn="tl" rotWithShape="0">
                    <a:prstClr val="black">
                      <a:alpha val="40000"/>
                    </a:prstClr>
                  </a:outerShdw>
                </a:effectLst>
              </a:rPr>
              <a:t>Unicode</a:t>
            </a:r>
            <a:r>
              <a:rPr lang="zh-CN" altLang="en-US" sz="2400" dirty="0" smtClean="0">
                <a:solidFill>
                  <a:schemeClr val="tx1">
                    <a:lumMod val="75000"/>
                    <a:lumOff val="25000"/>
                  </a:schemeClr>
                </a:solidFill>
                <a:effectLst>
                  <a:outerShdw blurRad="50800" dist="38100" dir="2700000" algn="tl" rotWithShape="0">
                    <a:prstClr val="black">
                      <a:alpha val="40000"/>
                    </a:prstClr>
                  </a:outerShdw>
                </a:effectLst>
              </a:rPr>
              <a:t>支持</a:t>
            </a:r>
            <a:endParaRPr lang="en-US" sz="2400" dirty="0" smtClean="0">
              <a:solidFill>
                <a:schemeClr val="tx1">
                  <a:lumMod val="75000"/>
                  <a:lumOff val="25000"/>
                </a:schemeClr>
              </a:solidFill>
              <a:effectLst>
                <a:outerShdw blurRad="50800" dist="38100" dir="2700000" algn="tl" rotWithShape="0">
                  <a:prstClr val="black">
                    <a:alpha val="40000"/>
                  </a:prstClr>
                </a:outerShdw>
              </a:effectLst>
            </a:endParaRPr>
          </a:p>
          <a:p>
            <a:r>
              <a:rPr lang="zh-CN" altLang="en-US" sz="2400" dirty="0" smtClean="0">
                <a:solidFill>
                  <a:schemeClr val="tx1">
                    <a:lumMod val="75000"/>
                    <a:lumOff val="25000"/>
                  </a:schemeClr>
                </a:solidFill>
                <a:effectLst>
                  <a:outerShdw blurRad="50800" dist="38100" dir="2700000" algn="tl" rotWithShape="0">
                    <a:prstClr val="black">
                      <a:alpha val="40000"/>
                    </a:prstClr>
                  </a:outerShdw>
                </a:effectLst>
              </a:rPr>
              <a:t>增强</a:t>
            </a:r>
            <a:r>
              <a:rPr lang="en-US" sz="2400" dirty="0" smtClean="0">
                <a:solidFill>
                  <a:schemeClr val="tx1">
                    <a:lumMod val="75000"/>
                    <a:lumOff val="25000"/>
                  </a:schemeClr>
                </a:solidFill>
                <a:effectLst>
                  <a:outerShdw blurRad="50800" dist="38100" dir="2700000" algn="tl" rotWithShape="0">
                    <a:prstClr val="black">
                      <a:alpha val="40000"/>
                    </a:prstClr>
                  </a:outerShdw>
                </a:effectLst>
              </a:rPr>
              <a:t>ETL </a:t>
            </a:r>
            <a:r>
              <a:rPr lang="zh-CN" altLang="en-US" sz="2400" dirty="0" smtClean="0">
                <a:solidFill>
                  <a:schemeClr val="tx1">
                    <a:lumMod val="75000"/>
                    <a:lumOff val="25000"/>
                  </a:schemeClr>
                </a:solidFill>
                <a:effectLst>
                  <a:outerShdw blurRad="50800" dist="38100" dir="2700000" algn="tl" rotWithShape="0">
                    <a:prstClr val="black">
                      <a:alpha val="40000"/>
                    </a:prstClr>
                  </a:outerShdw>
                </a:effectLst>
              </a:rPr>
              <a:t>（通过</a:t>
            </a:r>
            <a:r>
              <a:rPr lang="en-US" sz="2400" dirty="0" smtClean="0">
                <a:solidFill>
                  <a:schemeClr val="tx1">
                    <a:lumMod val="75000"/>
                    <a:lumOff val="25000"/>
                  </a:schemeClr>
                </a:solidFill>
                <a:effectLst>
                  <a:outerShdw blurRad="50800" dist="38100" dir="2700000" algn="tl" rotWithShape="0">
                    <a:prstClr val="black">
                      <a:alpha val="40000"/>
                    </a:prstClr>
                  </a:outerShdw>
                </a:effectLst>
              </a:rPr>
              <a:t>Data Transfer Process</a:t>
            </a:r>
            <a:r>
              <a:rPr lang="zh-CN" altLang="en-US" sz="2400" dirty="0" smtClean="0">
                <a:solidFill>
                  <a:schemeClr val="tx1">
                    <a:lumMod val="75000"/>
                    <a:lumOff val="25000"/>
                  </a:schemeClr>
                </a:solidFill>
                <a:effectLst>
                  <a:outerShdw blurRad="50800" dist="38100" dir="2700000" algn="tl" rotWithShape="0">
                    <a:prstClr val="black">
                      <a:alpha val="40000"/>
                    </a:prstClr>
                  </a:outerShdw>
                </a:effectLst>
              </a:rPr>
              <a:t>实现）</a:t>
            </a:r>
            <a:endParaRPr lang="en-US" sz="2400" dirty="0" smtClean="0">
              <a:solidFill>
                <a:schemeClr val="tx1">
                  <a:lumMod val="75000"/>
                  <a:lumOff val="25000"/>
                </a:schemeClr>
              </a:solidFill>
              <a:effectLst>
                <a:outerShdw blurRad="50800" dist="38100" dir="2700000" algn="tl" rotWithShape="0">
                  <a:prstClr val="black">
                    <a:alpha val="40000"/>
                  </a:prstClr>
                </a:outerShdw>
              </a:effectLst>
            </a:endParaRPr>
          </a:p>
          <a:p>
            <a:r>
              <a:rPr lang="zh-CN" altLang="en-US" sz="2400" dirty="0" smtClean="0">
                <a:solidFill>
                  <a:schemeClr val="tx1">
                    <a:lumMod val="75000"/>
                    <a:lumOff val="25000"/>
                  </a:schemeClr>
                </a:solidFill>
                <a:effectLst>
                  <a:outerShdw blurRad="50800" dist="38100" dir="2700000" algn="tl" rotWithShape="0">
                    <a:prstClr val="black">
                      <a:alpha val="40000"/>
                    </a:prstClr>
                  </a:outerShdw>
                </a:effectLst>
              </a:rPr>
              <a:t>增强的</a:t>
            </a:r>
            <a:r>
              <a:rPr lang="en-US" sz="2400" dirty="0" smtClean="0">
                <a:solidFill>
                  <a:schemeClr val="tx1">
                    <a:lumMod val="75000"/>
                    <a:lumOff val="25000"/>
                  </a:schemeClr>
                </a:solidFill>
                <a:effectLst>
                  <a:outerShdw blurRad="50800" dist="38100" dir="2700000" algn="tl" rotWithShape="0">
                    <a:prstClr val="black">
                      <a:alpha val="40000"/>
                    </a:prstClr>
                  </a:outerShdw>
                </a:effectLst>
              </a:rPr>
              <a:t>Open Hub</a:t>
            </a:r>
            <a:r>
              <a:rPr lang="zh-CN" altLang="en-US" sz="2400" dirty="0" smtClean="0">
                <a:solidFill>
                  <a:schemeClr val="tx1">
                    <a:lumMod val="75000"/>
                    <a:lumOff val="25000"/>
                  </a:schemeClr>
                </a:solidFill>
                <a:effectLst>
                  <a:outerShdw blurRad="50800" dist="38100" dir="2700000" algn="tl" rotWithShape="0">
                    <a:prstClr val="black">
                      <a:alpha val="40000"/>
                    </a:prstClr>
                  </a:outerShdw>
                </a:effectLst>
              </a:rPr>
              <a:t>界面</a:t>
            </a:r>
            <a:endParaRPr lang="en-US" sz="2400" dirty="0" smtClean="0">
              <a:solidFill>
                <a:schemeClr val="tx1">
                  <a:lumMod val="75000"/>
                  <a:lumOff val="25000"/>
                </a:schemeClr>
              </a:solidFill>
              <a:effectLst>
                <a:outerShdw blurRad="50800" dist="38100" dir="2700000" algn="tl" rotWithShape="0">
                  <a:prstClr val="black">
                    <a:alpha val="40000"/>
                  </a:prstClr>
                </a:outerShdw>
              </a:effectLst>
            </a:endParaRPr>
          </a:p>
          <a:p>
            <a:r>
              <a:rPr lang="zh-CN" altLang="en-US" sz="2400" dirty="0" smtClean="0">
                <a:solidFill>
                  <a:schemeClr val="tx1">
                    <a:lumMod val="75000"/>
                    <a:lumOff val="25000"/>
                  </a:schemeClr>
                </a:solidFill>
                <a:effectLst>
                  <a:outerShdw blurRad="50800" dist="38100" dir="2700000" algn="tl" rotWithShape="0">
                    <a:prstClr val="black">
                      <a:alpha val="40000"/>
                    </a:prstClr>
                  </a:outerShdw>
                </a:effectLst>
              </a:rPr>
              <a:t>实时数据抽取（</a:t>
            </a:r>
            <a:r>
              <a:rPr lang="en-US" altLang="zh-CN" sz="2400" dirty="0" smtClean="0">
                <a:solidFill>
                  <a:schemeClr val="tx1">
                    <a:lumMod val="75000"/>
                    <a:lumOff val="25000"/>
                  </a:schemeClr>
                </a:solidFill>
                <a:effectLst>
                  <a:outerShdw blurRad="50800" dist="38100" dir="2700000" algn="tl" rotWithShape="0">
                    <a:prstClr val="black">
                      <a:alpha val="40000"/>
                    </a:prstClr>
                  </a:outerShdw>
                </a:effectLst>
              </a:rPr>
              <a:t>Real-time Data Acquisition</a:t>
            </a:r>
            <a:r>
              <a:rPr lang="zh-CN" altLang="en-US" sz="2400" dirty="0" smtClean="0">
                <a:solidFill>
                  <a:schemeClr val="tx1">
                    <a:lumMod val="75000"/>
                    <a:lumOff val="25000"/>
                  </a:schemeClr>
                </a:solidFill>
                <a:effectLst>
                  <a:outerShdw blurRad="50800" dist="38100" dir="2700000" algn="tl" rotWithShape="0">
                    <a:prstClr val="black">
                      <a:alpha val="40000"/>
                    </a:prstClr>
                  </a:outerShdw>
                </a:effectLst>
              </a:rPr>
              <a:t>）</a:t>
            </a:r>
            <a:endParaRPr lang="en-US" sz="2400" dirty="0" smtClean="0">
              <a:solidFill>
                <a:schemeClr val="tx1">
                  <a:lumMod val="75000"/>
                  <a:lumOff val="25000"/>
                </a:schemeClr>
              </a:solidFill>
              <a:effectLst>
                <a:outerShdw blurRad="50800" dist="38100" dir="2700000" algn="tl" rotWithShape="0">
                  <a:prstClr val="black">
                    <a:alpha val="40000"/>
                  </a:prstClr>
                </a:outerShdw>
              </a:effectLst>
            </a:endParaRPr>
          </a:p>
        </p:txBody>
      </p:sp>
      <p:pic>
        <p:nvPicPr>
          <p:cNvPr id="7" name="Picture 6" descr="logo.gif"/>
          <p:cNvPicPr>
            <a:picLocks noChangeAspect="1"/>
          </p:cNvPicPr>
          <p:nvPr/>
        </p:nvPicPr>
        <p:blipFill>
          <a:blip r:embed="rId5" cstate="print"/>
          <a:stretch>
            <a:fillRect/>
          </a:stretch>
        </p:blipFill>
        <p:spPr>
          <a:xfrm>
            <a:off x="601717" y="1219200"/>
            <a:ext cx="846083" cy="981456"/>
          </a:xfrm>
          <a:prstGeom prst="rect">
            <a:avLst/>
          </a:prstGeom>
        </p:spPr>
      </p:pic>
      <p:pic>
        <p:nvPicPr>
          <p:cNvPr id="8" name="Picture 5" descr="C:\Program Files\Microsoft Resource DVD Artwork\DVD_ART\Artwork_Imagery\HARDWARE_IMAGERY\Illustration - Misc Hardware\XML Icons\Library books.png"/>
          <p:cNvPicPr>
            <a:picLocks noChangeAspect="1" noChangeArrowheads="1"/>
          </p:cNvPicPr>
          <p:nvPr/>
        </p:nvPicPr>
        <p:blipFill>
          <a:blip r:embed="rId6" cstate="print"/>
          <a:srcRect/>
          <a:stretch>
            <a:fillRect/>
          </a:stretch>
        </p:blipFill>
        <p:spPr bwMode="auto">
          <a:xfrm>
            <a:off x="609600" y="2209800"/>
            <a:ext cx="838200" cy="965658"/>
          </a:xfrm>
          <a:prstGeom prst="rect">
            <a:avLst/>
          </a:prstGeom>
          <a:noFill/>
        </p:spPr>
      </p:pic>
      <p:pic>
        <p:nvPicPr>
          <p:cNvPr id="9" name="Picture 8" descr="C:\Program Files\Microsoft Resource DVD Artwork\DVD_ART\Artwork_Imagery\Shapes and Graphics\Starburst\light gold star.png"/>
          <p:cNvPicPr>
            <a:picLocks noChangeAspect="1" noChangeArrowheads="1"/>
          </p:cNvPicPr>
          <p:nvPr/>
        </p:nvPicPr>
        <p:blipFill>
          <a:blip r:embed="rId7" cstate="print"/>
          <a:srcRect/>
          <a:stretch>
            <a:fillRect/>
          </a:stretch>
        </p:blipFill>
        <p:spPr bwMode="auto">
          <a:xfrm>
            <a:off x="381000" y="4681657"/>
            <a:ext cx="1176338" cy="1127216"/>
          </a:xfrm>
          <a:prstGeom prst="rect">
            <a:avLst/>
          </a:prstGeom>
          <a:noFill/>
        </p:spPr>
      </p:pic>
      <p:sp>
        <p:nvSpPr>
          <p:cNvPr id="10" name="TextBox 9"/>
          <p:cNvSpPr txBox="1"/>
          <p:nvPr/>
        </p:nvSpPr>
        <p:spPr>
          <a:xfrm>
            <a:off x="467544" y="5013176"/>
            <a:ext cx="1068123" cy="307777"/>
          </a:xfrm>
          <a:prstGeom prst="rect">
            <a:avLst/>
          </a:prstGeom>
          <a:noFill/>
        </p:spPr>
        <p:txBody>
          <a:bodyPr wrap="square" rtlCol="0">
            <a:spAutoFit/>
          </a:bodyPr>
          <a:lstStyle/>
          <a:p>
            <a:r>
              <a:rPr lang="en-US" sz="1400" b="1" dirty="0" smtClean="0">
                <a:solidFill>
                  <a:schemeClr val="tx1">
                    <a:lumMod val="75000"/>
                    <a:lumOff val="25000"/>
                  </a:schemeClr>
                </a:solidFill>
                <a:latin typeface="Segoe" pitchFamily="34" charset="0"/>
              </a:rPr>
              <a:t>7.0 </a:t>
            </a:r>
            <a:r>
              <a:rPr lang="zh-CN" altLang="en-US" sz="1400" b="1" dirty="0" smtClean="0">
                <a:solidFill>
                  <a:schemeClr val="tx1">
                    <a:lumMod val="75000"/>
                    <a:lumOff val="25000"/>
                  </a:schemeClr>
                </a:solidFill>
                <a:latin typeface="Segoe" pitchFamily="34" charset="0"/>
              </a:rPr>
              <a:t>新功能</a:t>
            </a:r>
            <a:endParaRPr lang="en-US" sz="1400" b="1" dirty="0" smtClean="0">
              <a:solidFill>
                <a:schemeClr val="tx1">
                  <a:lumMod val="75000"/>
                  <a:lumOff val="25000"/>
                </a:schemeClr>
              </a:solidFill>
              <a:latin typeface="Segoe" pitchFamily="34" charset="0"/>
            </a:endParaRPr>
          </a:p>
        </p:txBody>
      </p:sp>
      <p:pic>
        <p:nvPicPr>
          <p:cNvPr id="11" name="Picture 2" descr="C:\Program Files\Microsoft Resource DVD Artwork\DVD_ART\Artwork_Imagery\Shapes and Graphics\Puzzle Piece\4 puzzle pieces-2.png"/>
          <p:cNvPicPr>
            <a:picLocks noChangeAspect="1" noChangeArrowheads="1"/>
          </p:cNvPicPr>
          <p:nvPr/>
        </p:nvPicPr>
        <p:blipFill>
          <a:blip r:embed="rId8" cstate="print"/>
          <a:srcRect/>
          <a:stretch>
            <a:fillRect/>
          </a:stretch>
        </p:blipFill>
        <p:spPr bwMode="auto">
          <a:xfrm>
            <a:off x="500062" y="3276600"/>
            <a:ext cx="1023938" cy="666750"/>
          </a:xfrm>
          <a:prstGeom prst="rect">
            <a:avLst/>
          </a:prstGeom>
          <a:noFill/>
        </p:spPr>
      </p:pic>
    </p:spTree>
    <p:extLst>
      <p:ext uri="{BB962C8B-B14F-4D97-AF65-F5344CB8AC3E}">
        <p14:creationId xmlns="" xmlns:p14="http://schemas.microsoft.com/office/powerpoint/2010/main" val="35170806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Rectangle 21"/>
          <p:cNvSpPr>
            <a:spLocks noChangeArrowheads="1"/>
          </p:cNvSpPr>
          <p:nvPr/>
        </p:nvSpPr>
        <p:spPr bwMode="auto">
          <a:xfrm>
            <a:off x="5715000" y="1205136"/>
            <a:ext cx="2819400" cy="9906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solidFill>
                <a:schemeClr val="tx1"/>
              </a:solidFill>
            </a:endParaRPr>
          </a:p>
        </p:txBody>
      </p:sp>
      <p:sp>
        <p:nvSpPr>
          <p:cNvPr id="54" name="Rounded Rectangle 53"/>
          <p:cNvSpPr/>
          <p:nvPr/>
        </p:nvSpPr>
        <p:spPr bwMode="auto">
          <a:xfrm>
            <a:off x="3559175" y="5034186"/>
            <a:ext cx="4235450" cy="942975"/>
          </a:xfrm>
          <a:prstGeom prst="roundRect">
            <a:avLst/>
          </a:prstGeom>
          <a:ln>
            <a:headEnd type="none" w="med" len="med"/>
            <a:tailEnd type="none" w="med" len="med"/>
          </a:ln>
        </p:spPr>
        <p:style>
          <a:lnRef idx="1">
            <a:schemeClr val="accent6"/>
          </a:lnRef>
          <a:fillRef idx="2">
            <a:schemeClr val="accent6"/>
          </a:fillRef>
          <a:effectRef idx="1">
            <a:schemeClr val="accent6"/>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outerShdw blurRad="38100" dist="38100" dir="2700000" algn="tl">
                  <a:srgbClr val="000000">
                    <a:alpha val="43137"/>
                  </a:srgbClr>
                </a:outerShdw>
              </a:effectLst>
              <a:latin typeface="Segoe" pitchFamily="34" charset="0"/>
            </a:endParaRPr>
          </a:p>
        </p:txBody>
      </p:sp>
      <p:sp>
        <p:nvSpPr>
          <p:cNvPr id="8194" name="AutoShape 29"/>
          <p:cNvSpPr>
            <a:spLocks noChangeArrowheads="1"/>
          </p:cNvSpPr>
          <p:nvPr/>
        </p:nvSpPr>
        <p:spPr bwMode="auto">
          <a:xfrm>
            <a:off x="2362200" y="2868836"/>
            <a:ext cx="1143000" cy="685800"/>
          </a:xfrm>
          <a:prstGeom prst="cube">
            <a:avLst>
              <a:gd name="adj" fmla="val 42361"/>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r>
              <a:rPr lang="en-US" sz="1200" dirty="0">
                <a:solidFill>
                  <a:schemeClr val="bg1"/>
                </a:solidFill>
              </a:rPr>
              <a:t>Open Hub</a:t>
            </a:r>
          </a:p>
        </p:txBody>
      </p:sp>
      <p:sp>
        <p:nvSpPr>
          <p:cNvPr id="8195" name="Rectangle 28"/>
          <p:cNvSpPr>
            <a:spLocks noChangeArrowheads="1"/>
          </p:cNvSpPr>
          <p:nvPr/>
        </p:nvSpPr>
        <p:spPr bwMode="auto">
          <a:xfrm>
            <a:off x="3581400" y="3478436"/>
            <a:ext cx="1143000" cy="3810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endParaRPr lang="en-US" sz="1200">
              <a:solidFill>
                <a:schemeClr val="tx1"/>
              </a:solidFill>
            </a:endParaRPr>
          </a:p>
        </p:txBody>
      </p:sp>
      <p:sp>
        <p:nvSpPr>
          <p:cNvPr id="8196" name="AutoShape 26"/>
          <p:cNvSpPr>
            <a:spLocks noChangeArrowheads="1"/>
          </p:cNvSpPr>
          <p:nvPr/>
        </p:nvSpPr>
        <p:spPr bwMode="auto">
          <a:xfrm>
            <a:off x="3581400" y="3173636"/>
            <a:ext cx="1524000" cy="457200"/>
          </a:xfrm>
          <a:prstGeom prst="rightArrow">
            <a:avLst>
              <a:gd name="adj1" fmla="val 52778"/>
              <a:gd name="adj2" fmla="val 92701"/>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endParaRPr lang="en-US">
              <a:solidFill>
                <a:schemeClr val="tx1"/>
              </a:solidFill>
            </a:endParaRPr>
          </a:p>
        </p:txBody>
      </p:sp>
      <p:sp>
        <p:nvSpPr>
          <p:cNvPr id="8197" name="Rectangle 25"/>
          <p:cNvSpPr>
            <a:spLocks noChangeArrowheads="1"/>
          </p:cNvSpPr>
          <p:nvPr/>
        </p:nvSpPr>
        <p:spPr bwMode="auto">
          <a:xfrm>
            <a:off x="2362200" y="4164236"/>
            <a:ext cx="2362200" cy="3048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sz="1200" dirty="0">
                <a:solidFill>
                  <a:schemeClr val="tx1"/>
                </a:solidFill>
              </a:rPr>
              <a:t>SQL </a:t>
            </a:r>
            <a:r>
              <a:rPr lang="en-US" sz="1200" dirty="0" smtClean="0">
                <a:solidFill>
                  <a:schemeClr val="tx1"/>
                </a:solidFill>
              </a:rPr>
              <a:t>Server Integration </a:t>
            </a:r>
            <a:r>
              <a:rPr lang="en-US" sz="1200" dirty="0">
                <a:solidFill>
                  <a:schemeClr val="tx1"/>
                </a:solidFill>
              </a:rPr>
              <a:t>Services</a:t>
            </a:r>
          </a:p>
        </p:txBody>
      </p:sp>
      <p:sp>
        <p:nvSpPr>
          <p:cNvPr id="8198" name="Rectangle 21"/>
          <p:cNvSpPr>
            <a:spLocks noChangeArrowheads="1"/>
          </p:cNvSpPr>
          <p:nvPr/>
        </p:nvSpPr>
        <p:spPr bwMode="auto">
          <a:xfrm>
            <a:off x="5486400" y="1497236"/>
            <a:ext cx="2819400" cy="9906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solidFill>
                <a:schemeClr val="tx1"/>
              </a:solidFill>
            </a:endParaRPr>
          </a:p>
        </p:txBody>
      </p:sp>
      <p:sp>
        <p:nvSpPr>
          <p:cNvPr id="8199" name="Rectangle 20"/>
          <p:cNvSpPr>
            <a:spLocks noChangeArrowheads="1"/>
          </p:cNvSpPr>
          <p:nvPr/>
        </p:nvSpPr>
        <p:spPr bwMode="auto">
          <a:xfrm>
            <a:off x="5257800" y="1802036"/>
            <a:ext cx="2819400" cy="9906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endParaRPr lang="en-US">
              <a:solidFill>
                <a:schemeClr val="tx1"/>
              </a:solidFill>
            </a:endParaRPr>
          </a:p>
        </p:txBody>
      </p:sp>
      <p:sp>
        <p:nvSpPr>
          <p:cNvPr id="119810" name="Rectangle 2"/>
          <p:cNvSpPr>
            <a:spLocks noGrp="1" noChangeArrowheads="1"/>
          </p:cNvSpPr>
          <p:nvPr>
            <p:ph type="title"/>
          </p:nvPr>
        </p:nvSpPr>
        <p:spPr/>
        <p:txBody>
          <a:bodyPr>
            <a:normAutofit/>
          </a:bodyPr>
          <a:lstStyle/>
          <a:p>
            <a:pPr eaLnBrk="1">
              <a:defRPr/>
            </a:pPr>
            <a:r>
              <a:rPr lang="en-US" altLang="zh-CN" dirty="0" smtClean="0"/>
              <a:t>BI</a:t>
            </a:r>
            <a:r>
              <a:rPr lang="zh-CN" altLang="en-US" dirty="0" smtClean="0"/>
              <a:t>解决方案架构</a:t>
            </a:r>
            <a:endParaRPr lang="en-US" dirty="0"/>
          </a:p>
        </p:txBody>
      </p:sp>
      <p:sp>
        <p:nvSpPr>
          <p:cNvPr id="119812" name="Rectangle 4"/>
          <p:cNvSpPr>
            <a:spLocks noChangeArrowheads="1"/>
          </p:cNvSpPr>
          <p:nvPr/>
        </p:nvSpPr>
        <p:spPr bwMode="auto">
          <a:xfrm>
            <a:off x="914400" y="1268760"/>
            <a:ext cx="1219200" cy="3200276"/>
          </a:xfrm>
          <a:prstGeom prst="rect">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dirty="0">
                <a:solidFill>
                  <a:schemeClr val="bg1"/>
                </a:solidFill>
              </a:rPr>
              <a:t>SAP </a:t>
            </a:r>
            <a:r>
              <a:rPr lang="en-US" dirty="0" smtClean="0">
                <a:solidFill>
                  <a:schemeClr val="bg1"/>
                </a:solidFill>
              </a:rPr>
              <a:t>ERP</a:t>
            </a:r>
            <a:endParaRPr lang="en-US" dirty="0">
              <a:solidFill>
                <a:schemeClr val="bg1"/>
              </a:solidFill>
            </a:endParaRPr>
          </a:p>
        </p:txBody>
      </p:sp>
      <p:sp>
        <p:nvSpPr>
          <p:cNvPr id="119813" name="AutoShape 5"/>
          <p:cNvSpPr>
            <a:spLocks noChangeArrowheads="1"/>
          </p:cNvSpPr>
          <p:nvPr/>
        </p:nvSpPr>
        <p:spPr bwMode="auto">
          <a:xfrm>
            <a:off x="2362200" y="1268760"/>
            <a:ext cx="1143000" cy="1904876"/>
          </a:xfrm>
          <a:prstGeom prst="cube">
            <a:avLst>
              <a:gd name="adj" fmla="val 25000"/>
            </a:avLst>
          </a:prstGeom>
          <a:ln>
            <a:headEnd/>
            <a:tailEnd/>
          </a:ln>
        </p:spPr>
        <p:style>
          <a:lnRef idx="1">
            <a:schemeClr val="accent1"/>
          </a:lnRef>
          <a:fillRef idx="3">
            <a:schemeClr val="accent1"/>
          </a:fillRef>
          <a:effectRef idx="2">
            <a:schemeClr val="accent1"/>
          </a:effectRef>
          <a:fontRef idx="minor">
            <a:schemeClr val="lt1"/>
          </a:fontRef>
        </p:style>
        <p:txBody>
          <a:bodyPr wrap="none" anchor="ctr"/>
          <a:lstStyle/>
          <a:p>
            <a:pPr algn="ctr">
              <a:defRPr/>
            </a:pPr>
            <a:r>
              <a:rPr lang="en-US" dirty="0">
                <a:solidFill>
                  <a:schemeClr val="bg1"/>
                </a:solidFill>
              </a:rPr>
              <a:t>SAP </a:t>
            </a:r>
            <a:r>
              <a:rPr lang="en-US" dirty="0" smtClean="0">
                <a:solidFill>
                  <a:schemeClr val="bg1"/>
                </a:solidFill>
              </a:rPr>
              <a:t>BW</a:t>
            </a:r>
            <a:endParaRPr lang="en-US" dirty="0">
              <a:solidFill>
                <a:schemeClr val="bg1"/>
              </a:solidFill>
            </a:endParaRPr>
          </a:p>
        </p:txBody>
      </p:sp>
      <p:sp>
        <p:nvSpPr>
          <p:cNvPr id="8204" name="AutoShape 8"/>
          <p:cNvSpPr>
            <a:spLocks noChangeArrowheads="1"/>
          </p:cNvSpPr>
          <p:nvPr/>
        </p:nvSpPr>
        <p:spPr bwMode="auto">
          <a:xfrm>
            <a:off x="2362200" y="3707036"/>
            <a:ext cx="2667000" cy="609600"/>
          </a:xfrm>
          <a:prstGeom prst="rightArrow">
            <a:avLst>
              <a:gd name="adj1" fmla="val 54167"/>
              <a:gd name="adj2" fmla="val 5624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000" dirty="0">
                <a:solidFill>
                  <a:schemeClr val="tx1"/>
                </a:solidFill>
              </a:rPr>
              <a:t> BizTalk Adapter 3.0 for </a:t>
            </a:r>
            <a:r>
              <a:rPr lang="en-US" sz="1000" dirty="0" err="1">
                <a:solidFill>
                  <a:schemeClr val="tx1"/>
                </a:solidFill>
              </a:rPr>
              <a:t>mySAP</a:t>
            </a:r>
            <a:r>
              <a:rPr lang="en-US" sz="1000" dirty="0">
                <a:solidFill>
                  <a:schemeClr val="tx1"/>
                </a:solidFill>
              </a:rPr>
              <a:t> Business </a:t>
            </a:r>
            <a:r>
              <a:rPr lang="en-US" sz="1000" dirty="0" smtClean="0">
                <a:solidFill>
                  <a:schemeClr val="tx1"/>
                </a:solidFill>
              </a:rPr>
              <a:t>Suite</a:t>
            </a:r>
            <a:endParaRPr lang="en-US" sz="1000" dirty="0">
              <a:solidFill>
                <a:schemeClr val="tx1"/>
              </a:solidFill>
            </a:endParaRPr>
          </a:p>
        </p:txBody>
      </p:sp>
      <p:sp>
        <p:nvSpPr>
          <p:cNvPr id="8207" name="Text Box 11"/>
          <p:cNvSpPr txBox="1">
            <a:spLocks noChangeArrowheads="1"/>
          </p:cNvSpPr>
          <p:nvPr/>
        </p:nvSpPr>
        <p:spPr bwMode="auto">
          <a:xfrm>
            <a:off x="3452428" y="1917993"/>
            <a:ext cx="1479612" cy="430887"/>
          </a:xfrm>
          <a:prstGeom prst="rect">
            <a:avLst/>
          </a:prstGeom>
          <a:noFill/>
          <a:ln w="9525">
            <a:noFill/>
            <a:miter lim="800000"/>
            <a:headEnd/>
            <a:tailEnd/>
          </a:ln>
        </p:spPr>
        <p:txBody>
          <a:bodyPr wrap="square">
            <a:spAutoFit/>
          </a:bodyPr>
          <a:lstStyle/>
          <a:p>
            <a:r>
              <a:rPr lang="en-US" sz="1050" dirty="0" smtClean="0">
                <a:solidFill>
                  <a:schemeClr val="tx1"/>
                </a:solidFill>
              </a:rPr>
              <a:t>Microsoft </a:t>
            </a:r>
            <a:r>
              <a:rPr lang="en-US" sz="1050" dirty="0" err="1">
                <a:solidFill>
                  <a:schemeClr val="tx1"/>
                </a:solidFill>
              </a:rPr>
              <a:t>.Net</a:t>
            </a:r>
            <a:r>
              <a:rPr lang="en-US" sz="1050" dirty="0">
                <a:solidFill>
                  <a:schemeClr val="tx1"/>
                </a:solidFill>
              </a:rPr>
              <a:t> Provider for </a:t>
            </a:r>
            <a:r>
              <a:rPr lang="en-US" sz="1050" dirty="0" smtClean="0">
                <a:solidFill>
                  <a:schemeClr val="tx1"/>
                </a:solidFill>
              </a:rPr>
              <a:t>SAP </a:t>
            </a:r>
            <a:r>
              <a:rPr lang="en-US" sz="1050" dirty="0" err="1" smtClean="0">
                <a:solidFill>
                  <a:schemeClr val="tx1"/>
                </a:solidFill>
              </a:rPr>
              <a:t>NetWeaver</a:t>
            </a:r>
            <a:r>
              <a:rPr lang="en-US" sz="1050" dirty="0" smtClean="0">
                <a:solidFill>
                  <a:schemeClr val="tx1"/>
                </a:solidFill>
              </a:rPr>
              <a:t> BI</a:t>
            </a:r>
            <a:endParaRPr lang="en-US" sz="1050" dirty="0">
              <a:solidFill>
                <a:schemeClr val="tx1"/>
              </a:solidFill>
            </a:endParaRPr>
          </a:p>
        </p:txBody>
      </p:sp>
      <p:sp>
        <p:nvSpPr>
          <p:cNvPr id="8210" name="AutoShape 14"/>
          <p:cNvSpPr>
            <a:spLocks noChangeArrowheads="1"/>
          </p:cNvSpPr>
          <p:nvPr/>
        </p:nvSpPr>
        <p:spPr bwMode="auto">
          <a:xfrm>
            <a:off x="5105400" y="3402236"/>
            <a:ext cx="1143000" cy="1447800"/>
          </a:xfrm>
          <a:prstGeom prst="can">
            <a:avLst>
              <a:gd name="adj" fmla="val 31667"/>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sz="1400" dirty="0">
                <a:solidFill>
                  <a:schemeClr val="tx1"/>
                </a:solidFill>
              </a:rPr>
              <a:t>SQL </a:t>
            </a:r>
            <a:r>
              <a:rPr lang="en-US" sz="1400" dirty="0" smtClean="0">
                <a:solidFill>
                  <a:schemeClr val="tx1"/>
                </a:solidFill>
              </a:rPr>
              <a:t>2008</a:t>
            </a:r>
            <a:endParaRPr lang="en-US" sz="1400" dirty="0">
              <a:solidFill>
                <a:schemeClr val="tx1"/>
              </a:solidFill>
            </a:endParaRPr>
          </a:p>
          <a:p>
            <a:pPr algn="ctr"/>
            <a:r>
              <a:rPr lang="en-US" sz="1400" dirty="0" smtClean="0">
                <a:solidFill>
                  <a:schemeClr val="tx1"/>
                </a:solidFill>
              </a:rPr>
              <a:t>DW</a:t>
            </a:r>
            <a:endParaRPr lang="en-US" sz="1400" dirty="0">
              <a:solidFill>
                <a:schemeClr val="tx1"/>
              </a:solidFill>
            </a:endParaRPr>
          </a:p>
        </p:txBody>
      </p:sp>
      <p:sp>
        <p:nvSpPr>
          <p:cNvPr id="8211" name="Line 15"/>
          <p:cNvSpPr>
            <a:spLocks noChangeShapeType="1"/>
          </p:cNvSpPr>
          <p:nvPr/>
        </p:nvSpPr>
        <p:spPr bwMode="auto">
          <a:xfrm>
            <a:off x="6248400" y="4011836"/>
            <a:ext cx="457200" cy="0"/>
          </a:xfrm>
          <a:prstGeom prst="line">
            <a:avLst/>
          </a:prstGeom>
          <a:noFill/>
          <a:ln w="50800">
            <a:solidFill>
              <a:schemeClr val="tx1"/>
            </a:solidFill>
            <a:prstDash val="sysDot"/>
            <a:round/>
            <a:headEnd/>
            <a:tailEnd/>
          </a:ln>
        </p:spPr>
        <p:txBody>
          <a:bodyPr/>
          <a:lstStyle/>
          <a:p>
            <a:endParaRPr lang="en-US">
              <a:solidFill>
                <a:schemeClr val="tx1"/>
              </a:solidFill>
            </a:endParaRPr>
          </a:p>
        </p:txBody>
      </p:sp>
      <p:sp>
        <p:nvSpPr>
          <p:cNvPr id="8212" name="AutoShape 16"/>
          <p:cNvSpPr>
            <a:spLocks noChangeArrowheads="1"/>
          </p:cNvSpPr>
          <p:nvPr/>
        </p:nvSpPr>
        <p:spPr bwMode="auto">
          <a:xfrm>
            <a:off x="6705600" y="3402236"/>
            <a:ext cx="1143000" cy="1295400"/>
          </a:xfrm>
          <a:prstGeom prst="cube">
            <a:avLst>
              <a:gd name="adj" fmla="val 25000"/>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sz="1400" dirty="0">
                <a:solidFill>
                  <a:schemeClr val="tx1"/>
                </a:solidFill>
              </a:rPr>
              <a:t>SQL </a:t>
            </a:r>
            <a:r>
              <a:rPr lang="en-US" sz="1400" dirty="0" smtClean="0">
                <a:solidFill>
                  <a:schemeClr val="tx1"/>
                </a:solidFill>
              </a:rPr>
              <a:t>2008</a:t>
            </a:r>
            <a:endParaRPr lang="en-US" sz="1400" dirty="0">
              <a:solidFill>
                <a:schemeClr val="tx1"/>
              </a:solidFill>
            </a:endParaRPr>
          </a:p>
          <a:p>
            <a:pPr algn="ctr"/>
            <a:r>
              <a:rPr lang="en-US" sz="1400" dirty="0">
                <a:solidFill>
                  <a:schemeClr val="tx1"/>
                </a:solidFill>
              </a:rPr>
              <a:t>Analysis</a:t>
            </a:r>
          </a:p>
          <a:p>
            <a:pPr algn="ctr"/>
            <a:r>
              <a:rPr lang="en-US" sz="1400" dirty="0">
                <a:solidFill>
                  <a:schemeClr val="tx1"/>
                </a:solidFill>
              </a:rPr>
              <a:t>Services</a:t>
            </a:r>
          </a:p>
        </p:txBody>
      </p:sp>
      <p:sp>
        <p:nvSpPr>
          <p:cNvPr id="8213" name="Rectangle 17"/>
          <p:cNvSpPr>
            <a:spLocks noChangeArrowheads="1"/>
          </p:cNvSpPr>
          <p:nvPr/>
        </p:nvSpPr>
        <p:spPr bwMode="auto">
          <a:xfrm>
            <a:off x="5029200" y="2030636"/>
            <a:ext cx="2819400" cy="990600"/>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wrap="none" anchor="ctr"/>
          <a:lstStyle/>
          <a:p>
            <a:pPr algn="ctr"/>
            <a:r>
              <a:rPr lang="en-US" dirty="0">
                <a:solidFill>
                  <a:schemeClr val="tx1"/>
                </a:solidFill>
              </a:rPr>
              <a:t>SQL </a:t>
            </a:r>
            <a:r>
              <a:rPr lang="en-US" dirty="0" smtClean="0">
                <a:solidFill>
                  <a:schemeClr val="tx1"/>
                </a:solidFill>
              </a:rPr>
              <a:t>2008</a:t>
            </a:r>
            <a:endParaRPr lang="en-US" dirty="0">
              <a:solidFill>
                <a:schemeClr val="tx1"/>
              </a:solidFill>
            </a:endParaRPr>
          </a:p>
          <a:p>
            <a:pPr algn="ctr"/>
            <a:r>
              <a:rPr lang="en-US" dirty="0">
                <a:solidFill>
                  <a:schemeClr val="tx1"/>
                </a:solidFill>
              </a:rPr>
              <a:t>Reporting Services</a:t>
            </a:r>
          </a:p>
        </p:txBody>
      </p:sp>
      <p:sp>
        <p:nvSpPr>
          <p:cNvPr id="8214" name="AutoShape 18"/>
          <p:cNvSpPr>
            <a:spLocks noChangeArrowheads="1"/>
          </p:cNvSpPr>
          <p:nvPr/>
        </p:nvSpPr>
        <p:spPr bwMode="auto">
          <a:xfrm>
            <a:off x="5410200" y="3021236"/>
            <a:ext cx="533400" cy="381000"/>
          </a:xfrm>
          <a:prstGeom prst="upDownArrow">
            <a:avLst>
              <a:gd name="adj1" fmla="val 50000"/>
              <a:gd name="adj2" fmla="val 34167"/>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endParaRPr lang="en-US">
              <a:solidFill>
                <a:schemeClr val="tx1"/>
              </a:solidFill>
            </a:endParaRPr>
          </a:p>
        </p:txBody>
      </p:sp>
      <p:sp>
        <p:nvSpPr>
          <p:cNvPr id="8215" name="AutoShape 19"/>
          <p:cNvSpPr>
            <a:spLocks noChangeArrowheads="1"/>
          </p:cNvSpPr>
          <p:nvPr/>
        </p:nvSpPr>
        <p:spPr bwMode="auto">
          <a:xfrm>
            <a:off x="6934200" y="3021236"/>
            <a:ext cx="533400" cy="381000"/>
          </a:xfrm>
          <a:prstGeom prst="upDownArrow">
            <a:avLst>
              <a:gd name="adj1" fmla="val 50000"/>
              <a:gd name="adj2" fmla="val 34167"/>
            </a:avLst>
          </a:prstGeom>
          <a:ln>
            <a:headEnd/>
            <a:tailEnd/>
          </a:ln>
        </p:spPr>
        <p:style>
          <a:lnRef idx="1">
            <a:schemeClr val="accent3"/>
          </a:lnRef>
          <a:fillRef idx="3">
            <a:schemeClr val="accent3"/>
          </a:fillRef>
          <a:effectRef idx="2">
            <a:schemeClr val="accent3"/>
          </a:effectRef>
          <a:fontRef idx="minor">
            <a:schemeClr val="lt1"/>
          </a:fontRef>
        </p:style>
        <p:txBody>
          <a:bodyPr vert="eaVert" wrap="none" anchor="ctr"/>
          <a:lstStyle/>
          <a:p>
            <a:endParaRPr lang="en-US">
              <a:solidFill>
                <a:schemeClr val="tx1"/>
              </a:solidFill>
            </a:endParaRPr>
          </a:p>
        </p:txBody>
      </p:sp>
      <p:sp>
        <p:nvSpPr>
          <p:cNvPr id="8216" name="Text Box 22"/>
          <p:cNvSpPr txBox="1">
            <a:spLocks noChangeArrowheads="1"/>
          </p:cNvSpPr>
          <p:nvPr/>
        </p:nvSpPr>
        <p:spPr bwMode="auto">
          <a:xfrm>
            <a:off x="6019800" y="1497236"/>
            <a:ext cx="1996059" cy="276999"/>
          </a:xfrm>
          <a:prstGeom prst="rect">
            <a:avLst/>
          </a:prstGeom>
          <a:noFill/>
          <a:ln w="9525">
            <a:noFill/>
            <a:miter lim="800000"/>
            <a:headEnd/>
            <a:tailEnd/>
          </a:ln>
        </p:spPr>
        <p:txBody>
          <a:bodyPr wrap="none">
            <a:spAutoFit/>
          </a:bodyPr>
          <a:lstStyle/>
          <a:p>
            <a:r>
              <a:rPr lang="en-US" sz="1200" dirty="0">
                <a:solidFill>
                  <a:schemeClr val="tx1"/>
                </a:solidFill>
              </a:rPr>
              <a:t>SharePoint Portal Server</a:t>
            </a:r>
          </a:p>
        </p:txBody>
      </p:sp>
      <p:sp>
        <p:nvSpPr>
          <p:cNvPr id="8217" name="Text Box 23"/>
          <p:cNvSpPr txBox="1">
            <a:spLocks noChangeArrowheads="1"/>
          </p:cNvSpPr>
          <p:nvPr/>
        </p:nvSpPr>
        <p:spPr bwMode="auto">
          <a:xfrm>
            <a:off x="5672138" y="1755999"/>
            <a:ext cx="2028119" cy="276999"/>
          </a:xfrm>
          <a:prstGeom prst="rect">
            <a:avLst/>
          </a:prstGeom>
          <a:noFill/>
          <a:ln w="9525">
            <a:noFill/>
            <a:miter lim="800000"/>
            <a:headEnd/>
            <a:tailEnd/>
          </a:ln>
        </p:spPr>
        <p:txBody>
          <a:bodyPr wrap="none">
            <a:spAutoFit/>
          </a:bodyPr>
          <a:lstStyle/>
          <a:p>
            <a:r>
              <a:rPr lang="en-US" sz="1200" dirty="0" err="1" smtClean="0">
                <a:solidFill>
                  <a:schemeClr val="tx1"/>
                </a:solidFill>
              </a:rPr>
              <a:t>PerformancePoint</a:t>
            </a:r>
            <a:r>
              <a:rPr lang="en-US" sz="1200" dirty="0" smtClean="0">
                <a:solidFill>
                  <a:schemeClr val="tx1"/>
                </a:solidFill>
              </a:rPr>
              <a:t> Server</a:t>
            </a:r>
            <a:endParaRPr lang="en-US" sz="1200" dirty="0">
              <a:solidFill>
                <a:schemeClr val="tx1"/>
              </a:solidFill>
            </a:endParaRPr>
          </a:p>
        </p:txBody>
      </p:sp>
      <p:sp>
        <p:nvSpPr>
          <p:cNvPr id="27" name="Flowchart: Punched Tape 26"/>
          <p:cNvSpPr/>
          <p:nvPr/>
        </p:nvSpPr>
        <p:spPr bwMode="invGray">
          <a:xfrm>
            <a:off x="6975482" y="5279629"/>
            <a:ext cx="691685" cy="551636"/>
          </a:xfrm>
          <a:prstGeom prst="flowChartPunchedTape">
            <a:avLst/>
          </a:prstGeom>
          <a:gradFill flip="none" rotWithShape="1">
            <a:gsLst>
              <a:gs pos="0">
                <a:srgbClr val="FF4B4B">
                  <a:shade val="30000"/>
                  <a:satMod val="115000"/>
                </a:srgbClr>
              </a:gs>
              <a:gs pos="50000">
                <a:srgbClr val="FF4B4B">
                  <a:shade val="67500"/>
                  <a:satMod val="115000"/>
                </a:srgbClr>
              </a:gs>
              <a:gs pos="100000">
                <a:srgbClr val="FF4B4B">
                  <a:shade val="100000"/>
                  <a:satMod val="115000"/>
                </a:srgbClr>
              </a:gs>
            </a:gsLst>
            <a:lin ang="0" scaled="1"/>
            <a:tileRect/>
          </a:gradFill>
          <a:ln>
            <a:noFill/>
          </a:ln>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fontAlgn="base">
              <a:spcBef>
                <a:spcPct val="0"/>
              </a:spcBef>
              <a:spcAft>
                <a:spcPct val="0"/>
              </a:spcAft>
            </a:pPr>
            <a:endParaRPr lang="en-US" sz="1100" dirty="0">
              <a:effectLst>
                <a:outerShdw blurRad="38100" dist="38100" dir="2700000" algn="tl">
                  <a:srgbClr val="000000">
                    <a:alpha val="43137"/>
                  </a:srgbClr>
                </a:outerShdw>
              </a:effectLst>
              <a:latin typeface="Arial Narrow" pitchFamily="34" charset="0"/>
            </a:endParaRPr>
          </a:p>
        </p:txBody>
      </p:sp>
      <p:sp>
        <p:nvSpPr>
          <p:cNvPr id="28" name="Can 27"/>
          <p:cNvSpPr>
            <a:spLocks noChangeAspect="1"/>
          </p:cNvSpPr>
          <p:nvPr/>
        </p:nvSpPr>
        <p:spPr>
          <a:xfrm>
            <a:off x="3676718" y="5235442"/>
            <a:ext cx="778146" cy="674222"/>
          </a:xfrm>
          <a:prstGeom prst="can">
            <a:avLst/>
          </a:prstGeom>
          <a:gradFill flip="none" rotWithShape="1">
            <a:gsLst>
              <a:gs pos="0">
                <a:srgbClr val="FF4B4B">
                  <a:shade val="30000"/>
                  <a:satMod val="115000"/>
                </a:srgbClr>
              </a:gs>
              <a:gs pos="50000">
                <a:srgbClr val="FF4B4B">
                  <a:shade val="67500"/>
                  <a:satMod val="115000"/>
                </a:srgbClr>
              </a:gs>
              <a:gs pos="100000">
                <a:srgbClr val="FF4B4B">
                  <a:shade val="100000"/>
                  <a:satMod val="115000"/>
                </a:srgbClr>
              </a:gs>
            </a:gsLst>
            <a:lin ang="0" scaled="1"/>
            <a:tileRect/>
          </a:gradFill>
          <a:ln>
            <a:noFill/>
          </a:ln>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100" dirty="0" smtClean="0">
              <a:effectLst>
                <a:outerShdw blurRad="38100" dist="38100" dir="2700000" algn="tl">
                  <a:srgbClr val="000000">
                    <a:alpha val="43137"/>
                  </a:srgbClr>
                </a:outerShdw>
              </a:effectLst>
              <a:latin typeface="Arial Narrow" pitchFamily="34" charset="0"/>
            </a:endParaRPr>
          </a:p>
          <a:p>
            <a:pPr algn="ctr"/>
            <a:endParaRPr lang="en-US" sz="1200" dirty="0" smtClean="0">
              <a:effectLst>
                <a:outerShdw blurRad="38100" dist="38100" dir="2700000" algn="tl">
                  <a:srgbClr val="000000">
                    <a:alpha val="43137"/>
                  </a:srgbClr>
                </a:outerShdw>
              </a:effectLst>
              <a:latin typeface="Arial Narrow" pitchFamily="34" charset="0"/>
            </a:endParaRPr>
          </a:p>
        </p:txBody>
      </p:sp>
      <p:sp>
        <p:nvSpPr>
          <p:cNvPr id="29" name="Cube 28"/>
          <p:cNvSpPr/>
          <p:nvPr/>
        </p:nvSpPr>
        <p:spPr>
          <a:xfrm>
            <a:off x="6193984" y="5218336"/>
            <a:ext cx="691685" cy="674222"/>
          </a:xfrm>
          <a:prstGeom prst="cube">
            <a:avLst/>
          </a:prstGeom>
          <a:gradFill flip="none" rotWithShape="1">
            <a:gsLst>
              <a:gs pos="0">
                <a:srgbClr val="FF4B4B">
                  <a:shade val="30000"/>
                  <a:satMod val="115000"/>
                </a:srgbClr>
              </a:gs>
              <a:gs pos="50000">
                <a:srgbClr val="FF4B4B">
                  <a:shade val="67500"/>
                  <a:satMod val="115000"/>
                </a:srgbClr>
              </a:gs>
              <a:gs pos="100000">
                <a:srgbClr val="FF4B4B">
                  <a:shade val="100000"/>
                  <a:satMod val="115000"/>
                </a:srgbClr>
              </a:gs>
            </a:gsLst>
            <a:lin ang="0" scaled="1"/>
            <a:tileRect/>
          </a:gradFill>
          <a:ln>
            <a:noFill/>
          </a:ln>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100" dirty="0" smtClean="0">
              <a:effectLst>
                <a:outerShdw blurRad="38100" dist="38100" dir="2700000" algn="tl">
                  <a:srgbClr val="000000">
                    <a:alpha val="43137"/>
                  </a:srgbClr>
                </a:outerShdw>
              </a:effectLst>
              <a:latin typeface="Arial Narrow" pitchFamily="34" charset="0"/>
            </a:endParaRPr>
          </a:p>
        </p:txBody>
      </p:sp>
      <p:sp>
        <p:nvSpPr>
          <p:cNvPr id="30" name="Can 29"/>
          <p:cNvSpPr>
            <a:spLocks noChangeAspect="1"/>
          </p:cNvSpPr>
          <p:nvPr/>
        </p:nvSpPr>
        <p:spPr>
          <a:xfrm>
            <a:off x="4483684" y="5235442"/>
            <a:ext cx="778146" cy="674222"/>
          </a:xfrm>
          <a:prstGeom prst="can">
            <a:avLst/>
          </a:prstGeom>
          <a:gradFill flip="none" rotWithShape="1">
            <a:gsLst>
              <a:gs pos="0">
                <a:srgbClr val="FF4B4B">
                  <a:shade val="30000"/>
                  <a:satMod val="115000"/>
                </a:srgbClr>
              </a:gs>
              <a:gs pos="50000">
                <a:srgbClr val="FF4B4B">
                  <a:shade val="67500"/>
                  <a:satMod val="115000"/>
                </a:srgbClr>
              </a:gs>
              <a:gs pos="100000">
                <a:srgbClr val="FF4B4B">
                  <a:shade val="100000"/>
                  <a:satMod val="115000"/>
                </a:srgbClr>
              </a:gs>
            </a:gsLst>
            <a:lin ang="0" scaled="1"/>
            <a:tileRect/>
          </a:gradFill>
          <a:ln>
            <a:noFill/>
          </a:ln>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100" dirty="0" smtClean="0">
              <a:effectLst>
                <a:outerShdw blurRad="38100" dist="38100" dir="2700000" algn="tl">
                  <a:srgbClr val="000000">
                    <a:alpha val="43137"/>
                  </a:srgbClr>
                </a:outerShdw>
              </a:effectLst>
              <a:latin typeface="Arial Narrow" pitchFamily="34" charset="0"/>
            </a:endParaRPr>
          </a:p>
          <a:p>
            <a:pPr algn="ctr"/>
            <a:r>
              <a:rPr lang="en-US" sz="1200" dirty="0" smtClean="0">
                <a:effectLst>
                  <a:outerShdw blurRad="38100" dist="38100" dir="2700000" algn="tl">
                    <a:srgbClr val="000000">
                      <a:alpha val="43137"/>
                    </a:srgbClr>
                  </a:outerShdw>
                </a:effectLst>
                <a:latin typeface="Arial Narrow" pitchFamily="34" charset="0"/>
              </a:rPr>
              <a:t>ORACLE</a:t>
            </a:r>
          </a:p>
          <a:p>
            <a:pPr algn="ctr"/>
            <a:endParaRPr lang="en-US" sz="1200" dirty="0" smtClean="0">
              <a:effectLst>
                <a:outerShdw blurRad="38100" dist="38100" dir="2700000" algn="tl">
                  <a:srgbClr val="000000">
                    <a:alpha val="43137"/>
                  </a:srgbClr>
                </a:outerShdw>
              </a:effectLst>
              <a:latin typeface="Arial Narrow" pitchFamily="34" charset="0"/>
            </a:endParaRPr>
          </a:p>
        </p:txBody>
      </p:sp>
      <p:sp>
        <p:nvSpPr>
          <p:cNvPr id="34" name="Can 33"/>
          <p:cNvSpPr>
            <a:spLocks noChangeAspect="1"/>
          </p:cNvSpPr>
          <p:nvPr/>
        </p:nvSpPr>
        <p:spPr>
          <a:xfrm>
            <a:off x="5308600" y="5235442"/>
            <a:ext cx="778146" cy="674222"/>
          </a:xfrm>
          <a:prstGeom prst="can">
            <a:avLst/>
          </a:prstGeom>
          <a:gradFill flip="none" rotWithShape="1">
            <a:gsLst>
              <a:gs pos="0">
                <a:srgbClr val="FF4B4B">
                  <a:shade val="30000"/>
                  <a:satMod val="115000"/>
                </a:srgbClr>
              </a:gs>
              <a:gs pos="50000">
                <a:srgbClr val="FF4B4B">
                  <a:shade val="67500"/>
                  <a:satMod val="115000"/>
                </a:srgbClr>
              </a:gs>
              <a:gs pos="100000">
                <a:srgbClr val="FF4B4B">
                  <a:shade val="100000"/>
                  <a:satMod val="115000"/>
                </a:srgbClr>
              </a:gs>
            </a:gsLst>
            <a:lin ang="0" scaled="1"/>
            <a:tileRect/>
          </a:gradFill>
          <a:ln>
            <a:noFill/>
          </a:ln>
          <a:effectLst>
            <a:outerShdw blurRad="76200" dir="18900000" sy="23000" kx="-1200000" algn="bl" rotWithShape="0">
              <a:prstClr val="black">
                <a:alpha val="20000"/>
              </a:prstClr>
            </a:outerShdw>
          </a:effectLst>
        </p:spPr>
        <p:style>
          <a:lnRef idx="0">
            <a:schemeClr val="accent6"/>
          </a:lnRef>
          <a:fillRef idx="3">
            <a:schemeClr val="accent6"/>
          </a:fillRef>
          <a:effectRef idx="3">
            <a:schemeClr val="accent6"/>
          </a:effectRef>
          <a:fontRef idx="minor">
            <a:schemeClr val="lt1"/>
          </a:fontRef>
        </p:style>
        <p:txBody>
          <a:bodyPr rtlCol="0" anchor="ctr"/>
          <a:lstStyle/>
          <a:p>
            <a:pPr algn="ctr"/>
            <a:endParaRPr lang="en-US" sz="1100" dirty="0" smtClean="0">
              <a:effectLst>
                <a:outerShdw blurRad="38100" dist="38100" dir="2700000" algn="tl">
                  <a:srgbClr val="000000">
                    <a:alpha val="43137"/>
                  </a:srgbClr>
                </a:outerShdw>
              </a:effectLst>
              <a:latin typeface="Arial Narrow" pitchFamily="34" charset="0"/>
            </a:endParaRPr>
          </a:p>
        </p:txBody>
      </p:sp>
      <p:pic>
        <p:nvPicPr>
          <p:cNvPr id="35" name="Picture 4" descr="\\showsrus\images\LOGOS\GEN_LOGO\S\Siebel-logo-color.png"/>
          <p:cNvPicPr>
            <a:picLocks noChangeAspect="1" noChangeArrowheads="1"/>
          </p:cNvPicPr>
          <p:nvPr/>
        </p:nvPicPr>
        <p:blipFill>
          <a:blip r:embed="rId3" cstate="print">
            <a:lum bright="20000"/>
          </a:blip>
          <a:srcRect/>
          <a:stretch>
            <a:fillRect/>
          </a:stretch>
        </p:blipFill>
        <p:spPr bwMode="invGray">
          <a:xfrm>
            <a:off x="5361550" y="5576118"/>
            <a:ext cx="679264" cy="143017"/>
          </a:xfrm>
          <a:prstGeom prst="rect">
            <a:avLst/>
          </a:prstGeom>
          <a:noFill/>
        </p:spPr>
      </p:pic>
      <p:pic>
        <p:nvPicPr>
          <p:cNvPr id="36" name="Picture 5" descr="C:\Program Files\Microsoft Resource DVD Artwork\DVD_ART\BoxShots_Logos\Microsoft Dynamics\Dynamics-Brand signature\MS Dynamics logo reverse v.png"/>
          <p:cNvPicPr>
            <a:picLocks noChangeAspect="1" noChangeArrowheads="1"/>
          </p:cNvPicPr>
          <p:nvPr/>
        </p:nvPicPr>
        <p:blipFill>
          <a:blip r:embed="rId4" cstate="print"/>
          <a:srcRect/>
          <a:stretch>
            <a:fillRect/>
          </a:stretch>
        </p:blipFill>
        <p:spPr bwMode="invGray">
          <a:xfrm>
            <a:off x="3682869" y="5480614"/>
            <a:ext cx="771178" cy="293850"/>
          </a:xfrm>
          <a:prstGeom prst="rect">
            <a:avLst/>
          </a:prstGeom>
          <a:noFill/>
        </p:spPr>
      </p:pic>
      <p:sp>
        <p:nvSpPr>
          <p:cNvPr id="53" name="Up Arrow 52"/>
          <p:cNvSpPr/>
          <p:nvPr/>
        </p:nvSpPr>
        <p:spPr bwMode="auto">
          <a:xfrm>
            <a:off x="5584825" y="4665886"/>
            <a:ext cx="184150" cy="368300"/>
          </a:xfrm>
          <a:prstGeom prst="upArrow">
            <a:avLst/>
          </a:prstGeom>
          <a:solidFill>
            <a:schemeClr val="accent1"/>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400" b="1" i="0" u="none" strike="noStrike" cap="none" normalizeH="0" baseline="0" smtClean="0">
              <a:ln>
                <a:noFill/>
              </a:ln>
              <a:solidFill>
                <a:schemeClr val="bg2"/>
              </a:solidFill>
              <a:effectLst>
                <a:outerShdw blurRad="38100" dist="38100" dir="2700000" algn="tl">
                  <a:srgbClr val="000000">
                    <a:alpha val="43137"/>
                  </a:srgbClr>
                </a:outerShdw>
              </a:effectLst>
              <a:latin typeface="Segoe" pitchFamily="34" charset="0"/>
            </a:endParaRPr>
          </a:p>
        </p:txBody>
      </p:sp>
      <p:sp>
        <p:nvSpPr>
          <p:cNvPr id="37" name="Text Box 11"/>
          <p:cNvSpPr txBox="1">
            <a:spLocks noChangeArrowheads="1"/>
          </p:cNvSpPr>
          <p:nvPr/>
        </p:nvSpPr>
        <p:spPr bwMode="auto">
          <a:xfrm>
            <a:off x="3581400" y="3186792"/>
            <a:ext cx="1406891" cy="430887"/>
          </a:xfrm>
          <a:prstGeom prst="rect">
            <a:avLst/>
          </a:prstGeom>
          <a:noFill/>
          <a:ln w="9525">
            <a:noFill/>
            <a:miter lim="800000"/>
            <a:headEnd/>
            <a:tailEnd/>
          </a:ln>
        </p:spPr>
        <p:txBody>
          <a:bodyPr wrap="square">
            <a:spAutoFit/>
          </a:bodyPr>
          <a:lstStyle>
            <a:lvl1pPr>
              <a:defRPr sz="1400">
                <a:solidFill>
                  <a:schemeClr val="tx1"/>
                </a:solidFill>
              </a:defRPr>
            </a:lvl1pPr>
          </a:lstStyle>
          <a:p>
            <a:r>
              <a:rPr lang="en-US" sz="1050" dirty="0"/>
              <a:t>Microsoft Connector for SAP BI</a:t>
            </a:r>
          </a:p>
        </p:txBody>
      </p:sp>
      <p:sp>
        <p:nvSpPr>
          <p:cNvPr id="39" name="Text Box 22"/>
          <p:cNvSpPr txBox="1">
            <a:spLocks noChangeArrowheads="1"/>
          </p:cNvSpPr>
          <p:nvPr/>
        </p:nvSpPr>
        <p:spPr bwMode="auto">
          <a:xfrm>
            <a:off x="6172200" y="1232937"/>
            <a:ext cx="519694" cy="276999"/>
          </a:xfrm>
          <a:prstGeom prst="rect">
            <a:avLst/>
          </a:prstGeom>
          <a:noFill/>
          <a:ln w="9525">
            <a:noFill/>
            <a:miter lim="800000"/>
            <a:headEnd/>
            <a:tailEnd/>
          </a:ln>
        </p:spPr>
        <p:txBody>
          <a:bodyPr wrap="none">
            <a:spAutoFit/>
          </a:bodyPr>
          <a:lstStyle/>
          <a:p>
            <a:r>
              <a:rPr lang="en-US" sz="1200" dirty="0" smtClean="0">
                <a:solidFill>
                  <a:schemeClr val="tx1"/>
                </a:solidFill>
              </a:rPr>
              <a:t>Excel</a:t>
            </a:r>
            <a:endParaRPr lang="en-US" sz="1200" dirty="0">
              <a:solidFill>
                <a:schemeClr val="tx1"/>
              </a:solidFill>
            </a:endParaRPr>
          </a:p>
        </p:txBody>
      </p:sp>
      <p:sp>
        <p:nvSpPr>
          <p:cNvPr id="40" name="AutoShape 8"/>
          <p:cNvSpPr>
            <a:spLocks noChangeArrowheads="1"/>
          </p:cNvSpPr>
          <p:nvPr/>
        </p:nvSpPr>
        <p:spPr bwMode="auto">
          <a:xfrm>
            <a:off x="3539682" y="1026135"/>
            <a:ext cx="2157990" cy="609600"/>
          </a:xfrm>
          <a:prstGeom prst="rightArrow">
            <a:avLst>
              <a:gd name="adj1" fmla="val 54167"/>
              <a:gd name="adj2" fmla="val 56247"/>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r>
              <a:rPr lang="en-US" sz="1050" dirty="0" smtClean="0">
                <a:solidFill>
                  <a:schemeClr val="tx1"/>
                </a:solidFill>
              </a:rPr>
              <a:t>ODBO</a:t>
            </a:r>
            <a:endParaRPr lang="en-US" sz="1050" dirty="0">
              <a:solidFill>
                <a:schemeClr val="tx1"/>
              </a:solidFill>
            </a:endParaRPr>
          </a:p>
        </p:txBody>
      </p:sp>
      <p:sp>
        <p:nvSpPr>
          <p:cNvPr id="42" name="AutoShape 26"/>
          <p:cNvSpPr>
            <a:spLocks noChangeArrowheads="1"/>
          </p:cNvSpPr>
          <p:nvPr/>
        </p:nvSpPr>
        <p:spPr bwMode="auto">
          <a:xfrm>
            <a:off x="3539682" y="2204864"/>
            <a:ext cx="1476198" cy="457200"/>
          </a:xfrm>
          <a:prstGeom prst="rightArrow">
            <a:avLst>
              <a:gd name="adj1" fmla="val 52778"/>
              <a:gd name="adj2" fmla="val 92701"/>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endParaRPr lang="en-US">
              <a:solidFill>
                <a:schemeClr val="tx1"/>
              </a:solidFill>
            </a:endParaRPr>
          </a:p>
        </p:txBody>
      </p:sp>
      <p:sp>
        <p:nvSpPr>
          <p:cNvPr id="43" name="Text Box 11"/>
          <p:cNvSpPr txBox="1">
            <a:spLocks noChangeArrowheads="1"/>
          </p:cNvSpPr>
          <p:nvPr/>
        </p:nvSpPr>
        <p:spPr bwMode="auto">
          <a:xfrm>
            <a:off x="3505200" y="2303294"/>
            <a:ext cx="1406891" cy="261610"/>
          </a:xfrm>
          <a:prstGeom prst="rect">
            <a:avLst/>
          </a:prstGeom>
          <a:noFill/>
          <a:ln w="9525">
            <a:noFill/>
            <a:miter lim="800000"/>
            <a:headEnd/>
            <a:tailEnd/>
          </a:ln>
        </p:spPr>
        <p:txBody>
          <a:bodyPr wrap="square">
            <a:spAutoFit/>
          </a:bodyPr>
          <a:lstStyle>
            <a:lvl1pPr>
              <a:defRPr sz="1400">
                <a:solidFill>
                  <a:schemeClr val="tx1"/>
                </a:solidFill>
              </a:defRPr>
            </a:lvl1pPr>
          </a:lstStyle>
          <a:p>
            <a:r>
              <a:rPr lang="en-US" sz="1100" dirty="0" smtClean="0"/>
              <a:t>XML/A</a:t>
            </a:r>
            <a:endParaRPr lang="en-US" sz="1100" dirty="0"/>
          </a:p>
        </p:txBody>
      </p:sp>
      <p:sp>
        <p:nvSpPr>
          <p:cNvPr id="44" name="AutoShape 26"/>
          <p:cNvSpPr>
            <a:spLocks noChangeArrowheads="1"/>
          </p:cNvSpPr>
          <p:nvPr/>
        </p:nvSpPr>
        <p:spPr bwMode="auto">
          <a:xfrm>
            <a:off x="2133600" y="2298358"/>
            <a:ext cx="231846" cy="152400"/>
          </a:xfrm>
          <a:prstGeom prst="rightArrow">
            <a:avLst>
              <a:gd name="adj1" fmla="val 52778"/>
              <a:gd name="adj2" fmla="val 92701"/>
            </a:avLst>
          </a:prstGeom>
          <a:ln>
            <a:headEnd/>
            <a:tailEnd/>
          </a:ln>
        </p:spPr>
        <p:style>
          <a:lnRef idx="1">
            <a:schemeClr val="accent3"/>
          </a:lnRef>
          <a:fillRef idx="3">
            <a:schemeClr val="accent3"/>
          </a:fillRef>
          <a:effectRef idx="2">
            <a:schemeClr val="accent3"/>
          </a:effectRef>
          <a:fontRef idx="minor">
            <a:schemeClr val="lt1"/>
          </a:fontRef>
        </p:style>
        <p:txBody>
          <a:bodyPr wrap="none" anchor="ctr"/>
          <a:lstStyle/>
          <a:p>
            <a:pPr algn="ctr"/>
            <a:endParaRPr lang="en-US">
              <a:solidFill>
                <a:schemeClr val="tx1"/>
              </a:solidFill>
            </a:endParaRPr>
          </a:p>
        </p:txBody>
      </p:sp>
    </p:spTree>
    <p:extLst>
      <p:ext uri="{BB962C8B-B14F-4D97-AF65-F5344CB8AC3E}">
        <p14:creationId xmlns="" xmlns:p14="http://schemas.microsoft.com/office/powerpoint/2010/main" val="170837427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dirty="0"/>
              <a:t>SSRS + SAP </a:t>
            </a:r>
            <a:r>
              <a:rPr lang="en-US" dirty="0" smtClean="0"/>
              <a:t>B</a:t>
            </a:r>
            <a:r>
              <a:rPr lang="en-US" altLang="zh-CN" dirty="0" smtClean="0"/>
              <a:t>W</a:t>
            </a:r>
            <a:endParaRPr lang="en-US" dirty="0"/>
          </a:p>
        </p:txBody>
      </p:sp>
      <p:sp>
        <p:nvSpPr>
          <p:cNvPr id="4" name="Content Placeholder 3"/>
          <p:cNvSpPr>
            <a:spLocks noGrp="1"/>
          </p:cNvSpPr>
          <p:nvPr>
            <p:ph idx="1"/>
          </p:nvPr>
        </p:nvSpPr>
        <p:spPr>
          <a:xfrm>
            <a:off x="457200" y="2780928"/>
            <a:ext cx="8229600" cy="3345235"/>
          </a:xfrm>
        </p:spPr>
        <p:txBody>
          <a:bodyPr>
            <a:normAutofit/>
          </a:bodyPr>
          <a:lstStyle/>
          <a:p>
            <a:r>
              <a:rPr lang="zh-CN" altLang="en-US" dirty="0" smtClean="0"/>
              <a:t>特点</a:t>
            </a:r>
            <a:endParaRPr lang="en-US" altLang="zh-CN" dirty="0" smtClean="0"/>
          </a:p>
          <a:p>
            <a:pPr lvl="1"/>
            <a:r>
              <a:rPr lang="zh-CN" altLang="en-US" dirty="0" smtClean="0"/>
              <a:t>非执行级别的报表</a:t>
            </a:r>
            <a:endParaRPr lang="en-US" dirty="0" smtClean="0"/>
          </a:p>
          <a:p>
            <a:pPr lvl="1"/>
            <a:r>
              <a:rPr lang="zh-CN" altLang="en-US" dirty="0"/>
              <a:t>接</a:t>
            </a:r>
            <a:r>
              <a:rPr lang="zh-CN" altLang="en-US" dirty="0" smtClean="0"/>
              <a:t>近实时的查询</a:t>
            </a:r>
            <a:endParaRPr lang="en-US" dirty="0" smtClean="0"/>
          </a:p>
          <a:p>
            <a:pPr lvl="1"/>
            <a:r>
              <a:rPr lang="zh-CN" altLang="en-US" dirty="0"/>
              <a:t>特</a:t>
            </a:r>
            <a:r>
              <a:rPr lang="zh-CN" altLang="en-US" dirty="0" smtClean="0"/>
              <a:t>定报表</a:t>
            </a:r>
            <a:endParaRPr lang="en-US" altLang="zh-CN" dirty="0" smtClean="0"/>
          </a:p>
          <a:p>
            <a:pPr lvl="1"/>
            <a:r>
              <a:rPr lang="en-US" altLang="zh-CN" dirty="0" smtClean="0"/>
              <a:t>SAP</a:t>
            </a:r>
            <a:r>
              <a:rPr lang="zh-CN" altLang="en-US" dirty="0" smtClean="0"/>
              <a:t>认证</a:t>
            </a:r>
            <a:endParaRPr lang="en-US" dirty="0" smtClean="0"/>
          </a:p>
        </p:txBody>
      </p:sp>
      <p:sp>
        <p:nvSpPr>
          <p:cNvPr id="10" name="Cube 9"/>
          <p:cNvSpPr/>
          <p:nvPr/>
        </p:nvSpPr>
        <p:spPr bwMode="auto">
          <a:xfrm>
            <a:off x="827584" y="1285900"/>
            <a:ext cx="990600" cy="990600"/>
          </a:xfrm>
          <a:prstGeom prst="cube">
            <a:avLst/>
          </a:prstGeom>
          <a:ln>
            <a:headEnd type="none" w="med" len="med"/>
            <a:tailEnd type="none" w="med" len="med"/>
          </a:ln>
          <a:effectLst>
            <a:glow rad="101600">
              <a:schemeClr val="bg2">
                <a:lumMod val="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11" name="TextBox 10"/>
          <p:cNvSpPr txBox="1"/>
          <p:nvPr/>
        </p:nvSpPr>
        <p:spPr>
          <a:xfrm>
            <a:off x="751384" y="1666900"/>
            <a:ext cx="914400" cy="523220"/>
          </a:xfrm>
          <a:prstGeom prst="rect">
            <a:avLst/>
          </a:prstGeom>
          <a:noFill/>
        </p:spPr>
        <p:txBody>
          <a:bodyPr wrap="square" rtlCol="0">
            <a:spAutoFit/>
          </a:bodyPr>
          <a:lstStyle/>
          <a:p>
            <a:pPr algn="ctr"/>
            <a:r>
              <a:rPr lang="en-US" sz="1400" dirty="0" smtClean="0">
                <a:solidFill>
                  <a:schemeClr val="bg1">
                    <a:alpha val="78000"/>
                  </a:schemeClr>
                </a:solidFill>
                <a:effectLst>
                  <a:outerShdw blurRad="292100" dist="38100" dir="2700000" sx="101000" sy="101000" algn="tl" rotWithShape="0">
                    <a:srgbClr val="080808"/>
                  </a:outerShdw>
                </a:effectLst>
                <a:latin typeface="Segoe Semibold" pitchFamily="34" charset="0"/>
              </a:rPr>
              <a:t>BW Data Store</a:t>
            </a:r>
          </a:p>
        </p:txBody>
      </p:sp>
      <p:sp>
        <p:nvSpPr>
          <p:cNvPr id="12" name="Left-Right Arrow 11"/>
          <p:cNvSpPr/>
          <p:nvPr/>
        </p:nvSpPr>
        <p:spPr bwMode="auto">
          <a:xfrm>
            <a:off x="1907704" y="1666900"/>
            <a:ext cx="945232" cy="381000"/>
          </a:xfrm>
          <a:prstGeom prst="lef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54864" rIns="0"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r>
              <a:rPr lang="en-US" sz="1100" dirty="0" smtClean="0">
                <a:solidFill>
                  <a:schemeClr val="bg1">
                    <a:alpha val="78000"/>
                  </a:schemeClr>
                </a:solidFill>
                <a:effectLst>
                  <a:outerShdw blurRad="292100" dist="38100" dir="2700000" sx="101000" sy="101000" algn="tl" rotWithShape="0">
                    <a:srgbClr val="080808"/>
                  </a:outerShdw>
                </a:effectLst>
                <a:latin typeface="Segoe Semibold" pitchFamily="34" charset="0"/>
              </a:rPr>
              <a:t>XML/A</a:t>
            </a:r>
          </a:p>
        </p:txBody>
      </p:sp>
      <p:sp>
        <p:nvSpPr>
          <p:cNvPr id="13" name="TextBox 12"/>
          <p:cNvSpPr txBox="1"/>
          <p:nvPr/>
        </p:nvSpPr>
        <p:spPr>
          <a:xfrm>
            <a:off x="1818184" y="1209700"/>
            <a:ext cx="1143000" cy="600164"/>
          </a:xfrm>
          <a:prstGeom prst="rect">
            <a:avLst/>
          </a:prstGeom>
          <a:noFill/>
        </p:spPr>
        <p:txBody>
          <a:bodyPr wrap="square" rtlCol="0">
            <a:spAutoFit/>
          </a:bodyPr>
          <a:lstStyle/>
          <a:p>
            <a:pPr algn="ctr"/>
            <a:r>
              <a:rPr lang="en-US" sz="1100" dirty="0" smtClean="0">
                <a:solidFill>
                  <a:schemeClr val="tx1"/>
                </a:solidFill>
                <a:latin typeface="Segoe" pitchFamily="34" charset="0"/>
              </a:rPr>
              <a:t>.NET Data Provider for SAP BI</a:t>
            </a:r>
          </a:p>
        </p:txBody>
      </p:sp>
      <p:grpSp>
        <p:nvGrpSpPr>
          <p:cNvPr id="2" name="Group 46"/>
          <p:cNvGrpSpPr/>
          <p:nvPr/>
        </p:nvGrpSpPr>
        <p:grpSpPr>
          <a:xfrm>
            <a:off x="2884984" y="1362100"/>
            <a:ext cx="1447800" cy="1154103"/>
            <a:chOff x="1600200" y="990600"/>
            <a:chExt cx="1447800" cy="1154103"/>
          </a:xfrm>
        </p:grpSpPr>
        <p:pic>
          <p:nvPicPr>
            <p:cNvPr id="15" name="Picture 2" descr="C:\Program Files\Microsoft Resource DVD Artwork\DVD_ART\Artwork_Imagery\Shapes and Graphics\Charts and Graphs\Graph Backgrounds\grid blue.png"/>
            <p:cNvPicPr>
              <a:picLocks noChangeAspect="1" noChangeArrowheads="1"/>
            </p:cNvPicPr>
            <p:nvPr/>
          </p:nvPicPr>
          <p:blipFill>
            <a:blip r:embed="rId3" cstate="print"/>
            <a:srcRect/>
            <a:stretch>
              <a:fillRect/>
            </a:stretch>
          </p:blipFill>
          <p:spPr bwMode="auto">
            <a:xfrm>
              <a:off x="1600200" y="990600"/>
              <a:ext cx="1447800" cy="1154103"/>
            </a:xfrm>
            <a:prstGeom prst="rect">
              <a:avLst/>
            </a:prstGeom>
            <a:noFill/>
          </p:spPr>
        </p:pic>
        <p:pic>
          <p:nvPicPr>
            <p:cNvPr id="16" name="Picture 4" descr="C:\Program Files\Microsoft Resource DVD Artwork\DVD_ART\Artwork_Imagery\Shapes and Graphics\Charts and Graphs\pie charts\3 color flat pie.png"/>
            <p:cNvPicPr>
              <a:picLocks noChangeAspect="1" noChangeArrowheads="1"/>
            </p:cNvPicPr>
            <p:nvPr/>
          </p:nvPicPr>
          <p:blipFill>
            <a:blip r:embed="rId4" cstate="print"/>
            <a:srcRect/>
            <a:stretch>
              <a:fillRect/>
            </a:stretch>
          </p:blipFill>
          <p:spPr bwMode="auto">
            <a:xfrm>
              <a:off x="2362200" y="1295400"/>
              <a:ext cx="533400" cy="400050"/>
            </a:xfrm>
            <a:prstGeom prst="rect">
              <a:avLst/>
            </a:prstGeom>
            <a:noFill/>
          </p:spPr>
        </p:pic>
        <p:pic>
          <p:nvPicPr>
            <p:cNvPr id="17" name="Picture 5"/>
            <p:cNvPicPr>
              <a:picLocks noChangeAspect="1" noChangeArrowheads="1"/>
            </p:cNvPicPr>
            <p:nvPr/>
          </p:nvPicPr>
          <p:blipFill>
            <a:blip r:embed="rId5" cstate="print"/>
            <a:srcRect/>
            <a:stretch>
              <a:fillRect/>
            </a:stretch>
          </p:blipFill>
          <p:spPr bwMode="auto">
            <a:xfrm>
              <a:off x="1905000" y="1201103"/>
              <a:ext cx="457200" cy="551497"/>
            </a:xfrm>
            <a:prstGeom prst="rect">
              <a:avLst/>
            </a:prstGeom>
            <a:noFill/>
            <a:ln w="9525">
              <a:noFill/>
              <a:miter lim="800000"/>
              <a:headEnd/>
              <a:tailEnd/>
            </a:ln>
            <a:effectLst/>
          </p:spPr>
        </p:pic>
      </p:grpSp>
      <p:sp>
        <p:nvSpPr>
          <p:cNvPr id="18" name="TextBox 17"/>
          <p:cNvSpPr txBox="1"/>
          <p:nvPr/>
        </p:nvSpPr>
        <p:spPr>
          <a:xfrm>
            <a:off x="3265984" y="1895500"/>
            <a:ext cx="990600" cy="400110"/>
          </a:xfrm>
          <a:prstGeom prst="rect">
            <a:avLst/>
          </a:prstGeom>
          <a:noFill/>
          <a:effectLst>
            <a:outerShdw blurRad="76200" dist="12700" dir="2700000" sy="-23000" kx="-800400" algn="bl" rotWithShape="0">
              <a:prstClr val="black">
                <a:alpha val="20000"/>
              </a:prstClr>
            </a:outerShdw>
          </a:effectLst>
        </p:spPr>
        <p:txBody>
          <a:bodyPr wrap="square" rtlCol="0">
            <a:spAutoFit/>
          </a:bodyPr>
          <a:lstStyle/>
          <a:p>
            <a:pPr algn="ctr"/>
            <a:r>
              <a:rPr lang="en-US" sz="2000" dirty="0" smtClean="0">
                <a:solidFill>
                  <a:schemeClr val="bg1">
                    <a:alpha val="78000"/>
                  </a:schemeClr>
                </a:solidFill>
                <a:effectLst>
                  <a:outerShdw blurRad="292100" dist="38100" dir="2700000" sx="101000" sy="101000" algn="tl" rotWithShape="0">
                    <a:srgbClr val="080808"/>
                  </a:outerShdw>
                </a:effectLst>
                <a:latin typeface="Segoe Semibold" pitchFamily="34" charset="0"/>
              </a:rPr>
              <a:t>SSRS</a:t>
            </a:r>
            <a:endParaRPr lang="en-US" sz="2400" dirty="0" smtClean="0">
              <a:solidFill>
                <a:schemeClr val="bg1">
                  <a:alpha val="78000"/>
                </a:schemeClr>
              </a:solidFill>
              <a:effectLst>
                <a:outerShdw blurRad="292100" dist="38100" dir="2700000" sx="101000" sy="101000" algn="tl" rotWithShape="0">
                  <a:srgbClr val="080808"/>
                </a:outerShdw>
              </a:effectLst>
              <a:latin typeface="Segoe Semibold" pitchFamily="34" charset="0"/>
            </a:endParaRPr>
          </a:p>
        </p:txBody>
      </p:sp>
    </p:spTree>
    <p:extLst>
      <p:ext uri="{BB962C8B-B14F-4D97-AF65-F5344CB8AC3E}">
        <p14:creationId xmlns="" xmlns:p14="http://schemas.microsoft.com/office/powerpoint/2010/main" val="29572297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SSIS + SAP BW</a:t>
            </a:r>
            <a:endParaRPr lang="en-US" dirty="0"/>
          </a:p>
        </p:txBody>
      </p:sp>
      <p:sp>
        <p:nvSpPr>
          <p:cNvPr id="504" name="Content Placeholder 503"/>
          <p:cNvSpPr>
            <a:spLocks noGrp="1"/>
          </p:cNvSpPr>
          <p:nvPr>
            <p:ph idx="1"/>
          </p:nvPr>
        </p:nvSpPr>
        <p:spPr>
          <a:xfrm>
            <a:off x="443529" y="2780928"/>
            <a:ext cx="8229600" cy="4525963"/>
          </a:xfrm>
        </p:spPr>
        <p:txBody>
          <a:bodyPr/>
          <a:lstStyle/>
          <a:p>
            <a:r>
              <a:rPr lang="zh-CN" altLang="en-US" dirty="0" smtClean="0"/>
              <a:t>特点</a:t>
            </a:r>
            <a:endParaRPr lang="en-US" altLang="zh-CN" dirty="0" smtClean="0"/>
          </a:p>
          <a:p>
            <a:pPr lvl="1"/>
            <a:r>
              <a:rPr lang="zh-CN" altLang="en-US" dirty="0"/>
              <a:t>构</a:t>
            </a:r>
            <a:r>
              <a:rPr lang="zh-CN" altLang="en-US" dirty="0" smtClean="0"/>
              <a:t>建针对</a:t>
            </a:r>
            <a:r>
              <a:rPr lang="en-US" altLang="zh-CN" dirty="0" smtClean="0"/>
              <a:t>SAP</a:t>
            </a:r>
            <a:r>
              <a:rPr lang="zh-CN" altLang="en-US" dirty="0" smtClean="0"/>
              <a:t>数据的</a:t>
            </a:r>
            <a:r>
              <a:rPr lang="en-US" altLang="zh-CN" dirty="0" smtClean="0"/>
              <a:t>SQL Server</a:t>
            </a:r>
            <a:r>
              <a:rPr lang="zh-CN" altLang="en-US" dirty="0" smtClean="0"/>
              <a:t>企业数据仓库的重要工具</a:t>
            </a:r>
            <a:endParaRPr lang="en-US" altLang="zh-CN" dirty="0" smtClean="0"/>
          </a:p>
          <a:p>
            <a:pPr lvl="1"/>
            <a:r>
              <a:rPr lang="en-US" altLang="zh-CN" dirty="0" smtClean="0"/>
              <a:t>SAP</a:t>
            </a:r>
            <a:r>
              <a:rPr lang="zh-CN" altLang="en-US" dirty="0" smtClean="0"/>
              <a:t>认证</a:t>
            </a:r>
            <a:endParaRPr lang="en-US" altLang="zh-CN" dirty="0" smtClean="0"/>
          </a:p>
          <a:p>
            <a:pPr lvl="1"/>
            <a:r>
              <a:rPr lang="zh-CN" altLang="en-US" dirty="0"/>
              <a:t>免</a:t>
            </a:r>
            <a:r>
              <a:rPr lang="zh-CN" altLang="en-US" dirty="0" smtClean="0"/>
              <a:t>费：包含于</a:t>
            </a:r>
            <a:r>
              <a:rPr lang="en-US" altLang="zh-CN" dirty="0" smtClean="0"/>
              <a:t>SQL Server2008 Feature Pack</a:t>
            </a:r>
            <a:endParaRPr lang="en-US" dirty="0"/>
          </a:p>
        </p:txBody>
      </p:sp>
      <p:pic>
        <p:nvPicPr>
          <p:cNvPr id="254" name="Picture 9" descr="C:\Program Files\Microsoft Resource DVD Artwork\DVD_ART\Artwork_Imagery\Shapes and Graphics\Box\TR3 Rectangles\TR3 Rectangle YELLOW.png"/>
          <p:cNvPicPr>
            <a:picLocks noChangeAspect="1" noChangeArrowheads="1"/>
          </p:cNvPicPr>
          <p:nvPr/>
        </p:nvPicPr>
        <p:blipFill>
          <a:blip r:embed="rId3" cstate="print"/>
          <a:srcRect/>
          <a:stretch>
            <a:fillRect/>
          </a:stretch>
        </p:blipFill>
        <p:spPr bwMode="auto">
          <a:xfrm rot="16200000">
            <a:off x="6215608" y="-119606"/>
            <a:ext cx="1589588" cy="3810001"/>
          </a:xfrm>
          <a:prstGeom prst="rect">
            <a:avLst/>
          </a:prstGeom>
          <a:noFill/>
        </p:spPr>
      </p:pic>
      <p:pic>
        <p:nvPicPr>
          <p:cNvPr id="255" name="Picture 14" descr="C:\Program Files\Microsoft Resource DVD Artwork\DVD_ART\Artwork_Imagery\Shapes and Graphics\Box\TR3 Squares\TR3 Square TURQUOISE.png"/>
          <p:cNvPicPr>
            <a:picLocks noChangeAspect="1" noChangeArrowheads="1"/>
          </p:cNvPicPr>
          <p:nvPr/>
        </p:nvPicPr>
        <p:blipFill>
          <a:blip r:embed="rId4" cstate="print"/>
          <a:srcRect/>
          <a:stretch>
            <a:fillRect/>
          </a:stretch>
        </p:blipFill>
        <p:spPr bwMode="auto">
          <a:xfrm>
            <a:off x="3048000" y="990600"/>
            <a:ext cx="1600200" cy="1600200"/>
          </a:xfrm>
          <a:prstGeom prst="rect">
            <a:avLst/>
          </a:prstGeom>
          <a:noFill/>
        </p:spPr>
      </p:pic>
      <p:pic>
        <p:nvPicPr>
          <p:cNvPr id="256" name="Picture 24" descr="C:\Program Files\Microsoft Resource DVD Artwork\DVD_ART\Artwork_Imagery\Shapes and Graphics\Box\MSN On Line squares\square-blue-dk.png"/>
          <p:cNvPicPr>
            <a:picLocks noChangeAspect="1" noChangeArrowheads="1"/>
          </p:cNvPicPr>
          <p:nvPr/>
        </p:nvPicPr>
        <p:blipFill>
          <a:blip r:embed="rId5" cstate="print"/>
          <a:srcRect/>
          <a:stretch>
            <a:fillRect/>
          </a:stretch>
        </p:blipFill>
        <p:spPr bwMode="auto">
          <a:xfrm>
            <a:off x="3200400" y="1447800"/>
            <a:ext cx="1295400" cy="851978"/>
          </a:xfrm>
          <a:prstGeom prst="rect">
            <a:avLst/>
          </a:prstGeom>
          <a:noFill/>
        </p:spPr>
      </p:pic>
      <p:pic>
        <p:nvPicPr>
          <p:cNvPr id="257" name="Picture 11" descr="C:\Program Files\Microsoft Resource DVD Artwork\DVD_ART\Artwork_Imagery\Shapes and Graphics\Box\TR3 Rectangles\TR3 Rectangle GREEN.png"/>
          <p:cNvPicPr>
            <a:picLocks noChangeAspect="1" noChangeArrowheads="1"/>
          </p:cNvPicPr>
          <p:nvPr/>
        </p:nvPicPr>
        <p:blipFill>
          <a:blip r:embed="rId6" cstate="print"/>
          <a:srcRect/>
          <a:stretch>
            <a:fillRect/>
          </a:stretch>
        </p:blipFill>
        <p:spPr bwMode="auto">
          <a:xfrm rot="16200000">
            <a:off x="324994" y="970408"/>
            <a:ext cx="1600199" cy="1640584"/>
          </a:xfrm>
          <a:prstGeom prst="rect">
            <a:avLst/>
          </a:prstGeom>
          <a:noFill/>
        </p:spPr>
      </p:pic>
      <p:pic>
        <p:nvPicPr>
          <p:cNvPr id="258" name="Picture 3" descr="C:\Program Files\Microsoft Resource DVD Artwork\DVD_ART\Artwork_Imagery\Shapes and Graphics\Box\Cube\orange green purple grid cube.png"/>
          <p:cNvPicPr>
            <a:picLocks noChangeAspect="1" noChangeArrowheads="1"/>
          </p:cNvPicPr>
          <p:nvPr/>
        </p:nvPicPr>
        <p:blipFill>
          <a:blip r:embed="rId7" cstate="print"/>
          <a:srcRect/>
          <a:stretch>
            <a:fillRect/>
          </a:stretch>
        </p:blipFill>
        <p:spPr bwMode="auto">
          <a:xfrm>
            <a:off x="7467600" y="1219200"/>
            <a:ext cx="1177097" cy="1181377"/>
          </a:xfrm>
          <a:prstGeom prst="rect">
            <a:avLst/>
          </a:prstGeom>
          <a:noFill/>
        </p:spPr>
      </p:pic>
      <p:sp>
        <p:nvSpPr>
          <p:cNvPr id="259" name="TextBox 258"/>
          <p:cNvSpPr txBox="1"/>
          <p:nvPr/>
        </p:nvSpPr>
        <p:spPr>
          <a:xfrm>
            <a:off x="7452320" y="1700808"/>
            <a:ext cx="990600" cy="400110"/>
          </a:xfrm>
          <a:prstGeom prst="rect">
            <a:avLst/>
          </a:prstGeom>
          <a:noFill/>
        </p:spPr>
        <p:txBody>
          <a:bodyPr wrap="square" rtlCol="0">
            <a:spAutoFit/>
          </a:bodyPr>
          <a:lstStyle/>
          <a:p>
            <a:pPr algn="ctr"/>
            <a:r>
              <a:rPr lang="en-US" sz="2000" dirty="0" smtClean="0">
                <a:solidFill>
                  <a:schemeClr val="bg1"/>
                </a:solidFill>
                <a:effectLst>
                  <a:outerShdw blurRad="292100" dist="38100" dir="2700000" sx="101000" sy="101000" algn="tl" rotWithShape="0">
                    <a:srgbClr val="080808"/>
                  </a:outerShdw>
                </a:effectLst>
                <a:latin typeface="Segoe Semibold" pitchFamily="34" charset="0"/>
              </a:rPr>
              <a:t>SSAS</a:t>
            </a:r>
          </a:p>
        </p:txBody>
      </p:sp>
      <p:sp>
        <p:nvSpPr>
          <p:cNvPr id="260" name="TextBox 259"/>
          <p:cNvSpPr txBox="1"/>
          <p:nvPr/>
        </p:nvSpPr>
        <p:spPr>
          <a:xfrm>
            <a:off x="457200" y="1066800"/>
            <a:ext cx="1371600" cy="307773"/>
          </a:xfrm>
          <a:prstGeom prst="rect">
            <a:avLst/>
          </a:prstGeom>
          <a:noFill/>
        </p:spPr>
        <p:txBody>
          <a:bodyPr wrap="square" lIns="91436" tIns="45718" rIns="91436" bIns="45718" rtlCol="0">
            <a:spAutoFit/>
          </a:bodyPr>
          <a:lstStyle/>
          <a:p>
            <a:pPr algn="ctr" fontAlgn="base">
              <a:spcBef>
                <a:spcPct val="0"/>
              </a:spcBef>
              <a:spcAft>
                <a:spcPct val="0"/>
              </a:spcAft>
              <a:defRPr/>
            </a:pPr>
            <a:r>
              <a:rPr lang="en-US" dirty="0" smtClean="0">
                <a:solidFill>
                  <a:schemeClr val="bg1"/>
                </a:solidFill>
                <a:effectLst>
                  <a:outerShdw blurRad="292100" dist="38100" dir="2700000" sx="101000" sy="101000" algn="tl" rotWithShape="0">
                    <a:srgbClr val="080808"/>
                  </a:outerShdw>
                </a:effectLst>
                <a:latin typeface="Segoe Semibold" pitchFamily="34" charset="0"/>
              </a:rPr>
              <a:t>SAP BW 7.0</a:t>
            </a:r>
          </a:p>
        </p:txBody>
      </p:sp>
      <p:sp>
        <p:nvSpPr>
          <p:cNvPr id="261" name="TextBox 260"/>
          <p:cNvSpPr txBox="1"/>
          <p:nvPr/>
        </p:nvSpPr>
        <p:spPr>
          <a:xfrm>
            <a:off x="3276600" y="1524000"/>
            <a:ext cx="1143000" cy="738660"/>
          </a:xfrm>
          <a:prstGeom prst="rect">
            <a:avLst/>
          </a:prstGeom>
          <a:noFill/>
        </p:spPr>
        <p:txBody>
          <a:bodyPr wrap="square" lIns="91436" tIns="45718" rIns="91436" bIns="45718" rtlCol="0">
            <a:spAutoFit/>
          </a:bodyPr>
          <a:lstStyle/>
          <a:p>
            <a:pPr algn="ctr" fontAlgn="base">
              <a:spcBef>
                <a:spcPct val="0"/>
              </a:spcBef>
              <a:spcAft>
                <a:spcPct val="0"/>
              </a:spcAft>
              <a:defRPr/>
            </a:pPr>
            <a:r>
              <a:rPr lang="en-US" sz="1400" smtClean="0">
                <a:solidFill>
                  <a:schemeClr val="bg1"/>
                </a:solidFill>
                <a:effectLst>
                  <a:outerShdw blurRad="292100" dist="38100" dir="2700000" sx="101000" sy="101000" algn="tl" rotWithShape="0">
                    <a:srgbClr val="080808"/>
                  </a:outerShdw>
                </a:effectLst>
                <a:latin typeface="Segoe Semibold" pitchFamily="34" charset="0"/>
              </a:rPr>
              <a:t>Microsoft </a:t>
            </a:r>
            <a:r>
              <a:rPr lang="en-US" sz="1400" dirty="0" smtClean="0">
                <a:solidFill>
                  <a:schemeClr val="bg1"/>
                </a:solidFill>
                <a:effectLst>
                  <a:outerShdw blurRad="292100" dist="38100" dir="2700000" sx="101000" sy="101000" algn="tl" rotWithShape="0">
                    <a:srgbClr val="080808"/>
                  </a:outerShdw>
                </a:effectLst>
                <a:latin typeface="Segoe Semibold" pitchFamily="34" charset="0"/>
              </a:rPr>
              <a:t>Connector for SAP BI</a:t>
            </a:r>
          </a:p>
        </p:txBody>
      </p:sp>
      <p:pic>
        <p:nvPicPr>
          <p:cNvPr id="262" name="Picture 22" descr="C:\Program Files\Microsoft Resource DVD Artwork\DVD_ART\Artwork_Imagery\Shapes and Graphics\Box\Cube\single blue slab.png"/>
          <p:cNvPicPr>
            <a:picLocks noChangeAspect="1" noChangeArrowheads="1"/>
          </p:cNvPicPr>
          <p:nvPr/>
        </p:nvPicPr>
        <p:blipFill>
          <a:blip r:embed="rId8" cstate="print"/>
          <a:srcRect/>
          <a:stretch>
            <a:fillRect/>
          </a:stretch>
        </p:blipFill>
        <p:spPr bwMode="auto">
          <a:xfrm>
            <a:off x="1752600" y="1676400"/>
            <a:ext cx="590550" cy="370265"/>
          </a:xfrm>
          <a:prstGeom prst="rect">
            <a:avLst/>
          </a:prstGeom>
          <a:noFill/>
        </p:spPr>
      </p:pic>
      <p:sp>
        <p:nvSpPr>
          <p:cNvPr id="263" name="TextBox 262"/>
          <p:cNvSpPr txBox="1"/>
          <p:nvPr/>
        </p:nvSpPr>
        <p:spPr>
          <a:xfrm>
            <a:off x="1981200" y="1295400"/>
            <a:ext cx="533400" cy="430887"/>
          </a:xfrm>
          <a:prstGeom prst="rect">
            <a:avLst/>
          </a:prstGeom>
          <a:noFill/>
        </p:spPr>
        <p:txBody>
          <a:bodyPr wrap="square" rtlCol="0">
            <a:spAutoFit/>
          </a:bodyPr>
          <a:lstStyle/>
          <a:p>
            <a:r>
              <a:rPr lang="en-US" sz="1100" dirty="0">
                <a:latin typeface="Segoe Semibold" pitchFamily="34" charset="0"/>
              </a:rPr>
              <a:t>Open Hub</a:t>
            </a:r>
          </a:p>
        </p:txBody>
      </p:sp>
      <p:grpSp>
        <p:nvGrpSpPr>
          <p:cNvPr id="3" name="Group 117"/>
          <p:cNvGrpSpPr>
            <a:grpSpLocks noChangeAspect="1"/>
          </p:cNvGrpSpPr>
          <p:nvPr/>
        </p:nvGrpSpPr>
        <p:grpSpPr bwMode="auto">
          <a:xfrm>
            <a:off x="669028" y="1524001"/>
            <a:ext cx="321572" cy="304800"/>
            <a:chOff x="2527" y="1852"/>
            <a:chExt cx="1158" cy="1129"/>
          </a:xfrm>
        </p:grpSpPr>
        <p:sp>
          <p:nvSpPr>
            <p:cNvPr id="265" name="AutoShape 118"/>
            <p:cNvSpPr>
              <a:spLocks noChangeAspect="1" noChangeArrowheads="1"/>
            </p:cNvSpPr>
            <p:nvPr/>
          </p:nvSpPr>
          <p:spPr bwMode="auto">
            <a:xfrm>
              <a:off x="2527" y="1852"/>
              <a:ext cx="1158" cy="1129"/>
            </a:xfrm>
            <a:prstGeom prst="rect">
              <a:avLst/>
            </a:prstGeom>
            <a:noFill/>
            <a:ln w="9525">
              <a:noFill/>
              <a:miter lim="800000"/>
              <a:headEnd/>
              <a:tailEnd/>
            </a:ln>
          </p:spPr>
          <p:txBody>
            <a:bodyPr/>
            <a:lstStyle/>
            <a:p>
              <a:endParaRPr lang="en-US">
                <a:solidFill>
                  <a:schemeClr val="bg1"/>
                </a:solidFill>
              </a:endParaRPr>
            </a:p>
          </p:txBody>
        </p:sp>
        <p:sp>
          <p:nvSpPr>
            <p:cNvPr id="266" name="Freeform 119"/>
            <p:cNvSpPr>
              <a:spLocks noChangeAspect="1"/>
            </p:cNvSpPr>
            <p:nvPr/>
          </p:nvSpPr>
          <p:spPr bwMode="auto">
            <a:xfrm>
              <a:off x="3087" y="2160"/>
              <a:ext cx="283" cy="273"/>
            </a:xfrm>
            <a:custGeom>
              <a:avLst/>
              <a:gdLst>
                <a:gd name="T0" fmla="*/ 279 w 73"/>
                <a:gd name="T1" fmla="*/ 0 h 72"/>
                <a:gd name="T2" fmla="*/ 0 w 73"/>
                <a:gd name="T3" fmla="*/ 269 h 72"/>
                <a:gd name="T4" fmla="*/ 279 w 73"/>
                <a:gd name="T5" fmla="*/ 269 h 72"/>
                <a:gd name="T6" fmla="*/ 279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DADADA"/>
            </a:solidFill>
            <a:ln w="9525" cap="rnd">
              <a:noFill/>
              <a:round/>
              <a:headEnd/>
              <a:tailEnd/>
            </a:ln>
          </p:spPr>
          <p:txBody>
            <a:bodyPr/>
            <a:lstStyle/>
            <a:p>
              <a:endParaRPr lang="en-US">
                <a:solidFill>
                  <a:schemeClr val="bg1"/>
                </a:solidFill>
              </a:endParaRPr>
            </a:p>
          </p:txBody>
        </p:sp>
        <p:sp>
          <p:nvSpPr>
            <p:cNvPr id="267" name="Freeform 120"/>
            <p:cNvSpPr>
              <a:spLocks noChangeAspect="1"/>
            </p:cNvSpPr>
            <p:nvPr/>
          </p:nvSpPr>
          <p:spPr bwMode="auto">
            <a:xfrm>
              <a:off x="3087" y="2160"/>
              <a:ext cx="283" cy="273"/>
            </a:xfrm>
            <a:custGeom>
              <a:avLst/>
              <a:gdLst>
                <a:gd name="T0" fmla="*/ 0 w 73"/>
                <a:gd name="T1" fmla="*/ 269 h 72"/>
                <a:gd name="T2" fmla="*/ 279 w 73"/>
                <a:gd name="T3" fmla="*/ 0 h 72"/>
                <a:gd name="T4" fmla="*/ 0 w 73"/>
                <a:gd name="T5" fmla="*/ 0 h 72"/>
                <a:gd name="T6" fmla="*/ 0 w 73"/>
                <a:gd name="T7" fmla="*/ 269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FFFFFF"/>
            </a:solidFill>
            <a:ln w="9525" cap="rnd">
              <a:noFill/>
              <a:round/>
              <a:headEnd/>
              <a:tailEnd/>
            </a:ln>
          </p:spPr>
          <p:txBody>
            <a:bodyPr/>
            <a:lstStyle/>
            <a:p>
              <a:endParaRPr lang="en-US">
                <a:solidFill>
                  <a:schemeClr val="bg1"/>
                </a:solidFill>
              </a:endParaRPr>
            </a:p>
          </p:txBody>
        </p:sp>
        <p:sp>
          <p:nvSpPr>
            <p:cNvPr id="268" name="Rectangle 121"/>
            <p:cNvSpPr>
              <a:spLocks noChangeAspect="1" noChangeArrowheads="1"/>
            </p:cNvSpPr>
            <p:nvPr/>
          </p:nvSpPr>
          <p:spPr bwMode="auto">
            <a:xfrm>
              <a:off x="3122" y="2194"/>
              <a:ext cx="210" cy="201"/>
            </a:xfrm>
            <a:prstGeom prst="rect">
              <a:avLst/>
            </a:prstGeom>
            <a:solidFill>
              <a:srgbClr val="919191"/>
            </a:solidFill>
            <a:ln w="9525">
              <a:noFill/>
              <a:miter lim="800000"/>
              <a:headEnd/>
              <a:tailEnd/>
            </a:ln>
          </p:spPr>
          <p:txBody>
            <a:bodyPr anchor="ctr"/>
            <a:lstStyle/>
            <a:p>
              <a:endParaRPr lang="en-US">
                <a:solidFill>
                  <a:schemeClr val="bg1"/>
                </a:solidFill>
              </a:endParaRPr>
            </a:p>
          </p:txBody>
        </p:sp>
        <p:sp>
          <p:nvSpPr>
            <p:cNvPr id="269" name="Freeform 122"/>
            <p:cNvSpPr>
              <a:spLocks noChangeAspect="1"/>
            </p:cNvSpPr>
            <p:nvPr/>
          </p:nvSpPr>
          <p:spPr bwMode="auto">
            <a:xfrm>
              <a:off x="2807" y="2160"/>
              <a:ext cx="283" cy="273"/>
            </a:xfrm>
            <a:custGeom>
              <a:avLst/>
              <a:gdLst>
                <a:gd name="T0" fmla="*/ 279 w 73"/>
                <a:gd name="T1" fmla="*/ 0 h 72"/>
                <a:gd name="T2" fmla="*/ 0 w 73"/>
                <a:gd name="T3" fmla="*/ 269 h 72"/>
                <a:gd name="T4" fmla="*/ 279 w 73"/>
                <a:gd name="T5" fmla="*/ 269 h 72"/>
                <a:gd name="T6" fmla="*/ 279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DADADA"/>
            </a:solidFill>
            <a:ln w="9525" cap="rnd">
              <a:noFill/>
              <a:round/>
              <a:headEnd/>
              <a:tailEnd/>
            </a:ln>
          </p:spPr>
          <p:txBody>
            <a:bodyPr/>
            <a:lstStyle/>
            <a:p>
              <a:endParaRPr lang="en-US">
                <a:solidFill>
                  <a:schemeClr val="bg1"/>
                </a:solidFill>
              </a:endParaRPr>
            </a:p>
          </p:txBody>
        </p:sp>
        <p:sp>
          <p:nvSpPr>
            <p:cNvPr id="270" name="Freeform 123"/>
            <p:cNvSpPr>
              <a:spLocks noChangeAspect="1"/>
            </p:cNvSpPr>
            <p:nvPr/>
          </p:nvSpPr>
          <p:spPr bwMode="auto">
            <a:xfrm>
              <a:off x="2807" y="2160"/>
              <a:ext cx="283" cy="273"/>
            </a:xfrm>
            <a:custGeom>
              <a:avLst/>
              <a:gdLst>
                <a:gd name="T0" fmla="*/ 0 w 73"/>
                <a:gd name="T1" fmla="*/ 269 h 72"/>
                <a:gd name="T2" fmla="*/ 279 w 73"/>
                <a:gd name="T3" fmla="*/ 0 h 72"/>
                <a:gd name="T4" fmla="*/ 0 w 73"/>
                <a:gd name="T5" fmla="*/ 0 h 72"/>
                <a:gd name="T6" fmla="*/ 0 w 73"/>
                <a:gd name="T7" fmla="*/ 269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FFFFFF"/>
            </a:solidFill>
            <a:ln w="9525" cap="rnd">
              <a:noFill/>
              <a:round/>
              <a:headEnd/>
              <a:tailEnd/>
            </a:ln>
          </p:spPr>
          <p:txBody>
            <a:bodyPr/>
            <a:lstStyle/>
            <a:p>
              <a:endParaRPr lang="en-US">
                <a:solidFill>
                  <a:schemeClr val="bg1"/>
                </a:solidFill>
              </a:endParaRPr>
            </a:p>
          </p:txBody>
        </p:sp>
        <p:sp>
          <p:nvSpPr>
            <p:cNvPr id="271" name="Rectangle 124"/>
            <p:cNvSpPr>
              <a:spLocks noChangeAspect="1" noChangeArrowheads="1"/>
            </p:cNvSpPr>
            <p:nvPr/>
          </p:nvSpPr>
          <p:spPr bwMode="auto">
            <a:xfrm>
              <a:off x="2842" y="2194"/>
              <a:ext cx="210" cy="201"/>
            </a:xfrm>
            <a:prstGeom prst="rect">
              <a:avLst/>
            </a:prstGeom>
            <a:solidFill>
              <a:srgbClr val="919191"/>
            </a:solidFill>
            <a:ln w="9525">
              <a:noFill/>
              <a:miter lim="800000"/>
              <a:headEnd/>
              <a:tailEnd/>
            </a:ln>
          </p:spPr>
          <p:txBody>
            <a:bodyPr anchor="ctr"/>
            <a:lstStyle/>
            <a:p>
              <a:endParaRPr lang="en-US">
                <a:solidFill>
                  <a:schemeClr val="bg1"/>
                </a:solidFill>
              </a:endParaRPr>
            </a:p>
          </p:txBody>
        </p:sp>
        <p:sp>
          <p:nvSpPr>
            <p:cNvPr id="272" name="Freeform 125"/>
            <p:cNvSpPr>
              <a:spLocks noChangeAspect="1"/>
            </p:cNvSpPr>
            <p:nvPr/>
          </p:nvSpPr>
          <p:spPr bwMode="auto">
            <a:xfrm>
              <a:off x="2527" y="2160"/>
              <a:ext cx="284" cy="273"/>
            </a:xfrm>
            <a:custGeom>
              <a:avLst/>
              <a:gdLst>
                <a:gd name="T0" fmla="*/ 280 w 73"/>
                <a:gd name="T1" fmla="*/ 0 h 72"/>
                <a:gd name="T2" fmla="*/ 0 w 73"/>
                <a:gd name="T3" fmla="*/ 269 h 72"/>
                <a:gd name="T4" fmla="*/ 280 w 73"/>
                <a:gd name="T5" fmla="*/ 269 h 72"/>
                <a:gd name="T6" fmla="*/ 280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DADADA"/>
            </a:solidFill>
            <a:ln w="9525" cap="rnd">
              <a:noFill/>
              <a:round/>
              <a:headEnd/>
              <a:tailEnd/>
            </a:ln>
          </p:spPr>
          <p:txBody>
            <a:bodyPr/>
            <a:lstStyle/>
            <a:p>
              <a:endParaRPr lang="en-US">
                <a:solidFill>
                  <a:schemeClr val="bg1"/>
                </a:solidFill>
              </a:endParaRPr>
            </a:p>
          </p:txBody>
        </p:sp>
        <p:sp>
          <p:nvSpPr>
            <p:cNvPr id="273" name="Freeform 126"/>
            <p:cNvSpPr>
              <a:spLocks noChangeAspect="1"/>
            </p:cNvSpPr>
            <p:nvPr/>
          </p:nvSpPr>
          <p:spPr bwMode="auto">
            <a:xfrm>
              <a:off x="2527" y="2160"/>
              <a:ext cx="284" cy="273"/>
            </a:xfrm>
            <a:custGeom>
              <a:avLst/>
              <a:gdLst>
                <a:gd name="T0" fmla="*/ 0 w 73"/>
                <a:gd name="T1" fmla="*/ 269 h 72"/>
                <a:gd name="T2" fmla="*/ 280 w 73"/>
                <a:gd name="T3" fmla="*/ 0 h 72"/>
                <a:gd name="T4" fmla="*/ 0 w 73"/>
                <a:gd name="T5" fmla="*/ 0 h 72"/>
                <a:gd name="T6" fmla="*/ 0 w 73"/>
                <a:gd name="T7" fmla="*/ 269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FFFFFF"/>
            </a:solidFill>
            <a:ln w="9525" cap="rnd">
              <a:noFill/>
              <a:round/>
              <a:headEnd/>
              <a:tailEnd/>
            </a:ln>
          </p:spPr>
          <p:txBody>
            <a:bodyPr/>
            <a:lstStyle/>
            <a:p>
              <a:endParaRPr lang="en-US">
                <a:solidFill>
                  <a:schemeClr val="bg1"/>
                </a:solidFill>
              </a:endParaRPr>
            </a:p>
          </p:txBody>
        </p:sp>
        <p:sp>
          <p:nvSpPr>
            <p:cNvPr id="274" name="Freeform 127"/>
            <p:cNvSpPr>
              <a:spLocks noChangeAspect="1"/>
            </p:cNvSpPr>
            <p:nvPr/>
          </p:nvSpPr>
          <p:spPr bwMode="auto">
            <a:xfrm>
              <a:off x="3087" y="2430"/>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DADADA"/>
            </a:solidFill>
            <a:ln w="9525" cap="rnd">
              <a:noFill/>
              <a:round/>
              <a:headEnd/>
              <a:tailEnd/>
            </a:ln>
          </p:spPr>
          <p:txBody>
            <a:bodyPr/>
            <a:lstStyle/>
            <a:p>
              <a:endParaRPr lang="en-US">
                <a:solidFill>
                  <a:schemeClr val="bg1"/>
                </a:solidFill>
              </a:endParaRPr>
            </a:p>
          </p:txBody>
        </p:sp>
        <p:sp>
          <p:nvSpPr>
            <p:cNvPr id="275" name="Rectangle 128"/>
            <p:cNvSpPr>
              <a:spLocks noChangeAspect="1" noChangeArrowheads="1"/>
            </p:cNvSpPr>
            <p:nvPr/>
          </p:nvSpPr>
          <p:spPr bwMode="auto">
            <a:xfrm>
              <a:off x="3122" y="2464"/>
              <a:ext cx="210" cy="205"/>
            </a:xfrm>
            <a:prstGeom prst="rect">
              <a:avLst/>
            </a:prstGeom>
            <a:solidFill>
              <a:srgbClr val="919191"/>
            </a:solidFill>
            <a:ln w="9525">
              <a:noFill/>
              <a:miter lim="800000"/>
              <a:headEnd/>
              <a:tailEnd/>
            </a:ln>
          </p:spPr>
          <p:txBody>
            <a:bodyPr anchor="ctr"/>
            <a:lstStyle/>
            <a:p>
              <a:endParaRPr lang="en-US">
                <a:solidFill>
                  <a:schemeClr val="bg1"/>
                </a:solidFill>
              </a:endParaRPr>
            </a:p>
          </p:txBody>
        </p:sp>
        <p:sp>
          <p:nvSpPr>
            <p:cNvPr id="276" name="Freeform 129"/>
            <p:cNvSpPr>
              <a:spLocks noChangeAspect="1"/>
            </p:cNvSpPr>
            <p:nvPr/>
          </p:nvSpPr>
          <p:spPr bwMode="auto">
            <a:xfrm>
              <a:off x="2527" y="2430"/>
              <a:ext cx="284" cy="278"/>
            </a:xfrm>
            <a:custGeom>
              <a:avLst/>
              <a:gdLst>
                <a:gd name="T0" fmla="*/ 280 w 73"/>
                <a:gd name="T1" fmla="*/ 0 h 73"/>
                <a:gd name="T2" fmla="*/ 0 w 73"/>
                <a:gd name="T3" fmla="*/ 274 h 73"/>
                <a:gd name="T4" fmla="*/ 280 w 73"/>
                <a:gd name="T5" fmla="*/ 274 h 73"/>
                <a:gd name="T6" fmla="*/ 280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DADADA"/>
            </a:solidFill>
            <a:ln w="9525" cap="rnd">
              <a:noFill/>
              <a:round/>
              <a:headEnd/>
              <a:tailEnd/>
            </a:ln>
          </p:spPr>
          <p:txBody>
            <a:bodyPr/>
            <a:lstStyle/>
            <a:p>
              <a:endParaRPr lang="en-US">
                <a:solidFill>
                  <a:schemeClr val="bg1"/>
                </a:solidFill>
              </a:endParaRPr>
            </a:p>
          </p:txBody>
        </p:sp>
        <p:sp>
          <p:nvSpPr>
            <p:cNvPr id="277" name="Rectangle 130"/>
            <p:cNvSpPr>
              <a:spLocks noChangeAspect="1" noChangeArrowheads="1"/>
            </p:cNvSpPr>
            <p:nvPr/>
          </p:nvSpPr>
          <p:spPr bwMode="auto">
            <a:xfrm>
              <a:off x="2558" y="2464"/>
              <a:ext cx="214" cy="205"/>
            </a:xfrm>
            <a:prstGeom prst="rect">
              <a:avLst/>
            </a:prstGeom>
            <a:solidFill>
              <a:srgbClr val="919191"/>
            </a:solidFill>
            <a:ln w="9525">
              <a:noFill/>
              <a:miter lim="800000"/>
              <a:headEnd/>
              <a:tailEnd/>
            </a:ln>
          </p:spPr>
          <p:txBody>
            <a:bodyPr anchor="ctr"/>
            <a:lstStyle/>
            <a:p>
              <a:endParaRPr lang="en-US">
                <a:solidFill>
                  <a:schemeClr val="bg1"/>
                </a:solidFill>
              </a:endParaRPr>
            </a:p>
          </p:txBody>
        </p:sp>
        <p:sp>
          <p:nvSpPr>
            <p:cNvPr id="278" name="Freeform 131"/>
            <p:cNvSpPr>
              <a:spLocks noChangeAspect="1"/>
            </p:cNvSpPr>
            <p:nvPr/>
          </p:nvSpPr>
          <p:spPr bwMode="auto">
            <a:xfrm>
              <a:off x="2807" y="2430"/>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DADADA"/>
            </a:solidFill>
            <a:ln w="9525" cap="rnd">
              <a:noFill/>
              <a:round/>
              <a:headEnd/>
              <a:tailEnd/>
            </a:ln>
          </p:spPr>
          <p:txBody>
            <a:bodyPr/>
            <a:lstStyle/>
            <a:p>
              <a:endParaRPr lang="en-US">
                <a:solidFill>
                  <a:schemeClr val="bg1"/>
                </a:solidFill>
              </a:endParaRPr>
            </a:p>
          </p:txBody>
        </p:sp>
        <p:sp>
          <p:nvSpPr>
            <p:cNvPr id="279" name="Rectangle 132"/>
            <p:cNvSpPr>
              <a:spLocks noChangeAspect="1" noChangeArrowheads="1"/>
            </p:cNvSpPr>
            <p:nvPr/>
          </p:nvSpPr>
          <p:spPr bwMode="auto">
            <a:xfrm>
              <a:off x="2842" y="2464"/>
              <a:ext cx="210" cy="205"/>
            </a:xfrm>
            <a:prstGeom prst="rect">
              <a:avLst/>
            </a:prstGeom>
            <a:solidFill>
              <a:srgbClr val="919191"/>
            </a:solidFill>
            <a:ln w="9525">
              <a:noFill/>
              <a:miter lim="800000"/>
              <a:headEnd/>
              <a:tailEnd/>
            </a:ln>
          </p:spPr>
          <p:txBody>
            <a:bodyPr anchor="ctr"/>
            <a:lstStyle/>
            <a:p>
              <a:endParaRPr lang="en-US">
                <a:solidFill>
                  <a:schemeClr val="bg1"/>
                </a:solidFill>
              </a:endParaRPr>
            </a:p>
          </p:txBody>
        </p:sp>
        <p:sp>
          <p:nvSpPr>
            <p:cNvPr id="280" name="Freeform 133"/>
            <p:cNvSpPr>
              <a:spLocks noChangeAspect="1"/>
            </p:cNvSpPr>
            <p:nvPr/>
          </p:nvSpPr>
          <p:spPr bwMode="auto">
            <a:xfrm>
              <a:off x="3087" y="2703"/>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281" name="Freeform 134"/>
            <p:cNvSpPr>
              <a:spLocks noChangeAspect="1"/>
            </p:cNvSpPr>
            <p:nvPr/>
          </p:nvSpPr>
          <p:spPr bwMode="auto">
            <a:xfrm>
              <a:off x="3087" y="2703"/>
              <a:ext cx="283" cy="278"/>
            </a:xfrm>
            <a:custGeom>
              <a:avLst/>
              <a:gdLst>
                <a:gd name="T0" fmla="*/ 0 w 73"/>
                <a:gd name="T1" fmla="*/ 274 h 73"/>
                <a:gd name="T2" fmla="*/ 279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solidFill>
                  <a:schemeClr val="bg1"/>
                </a:solidFill>
              </a:endParaRPr>
            </a:p>
          </p:txBody>
        </p:sp>
        <p:sp>
          <p:nvSpPr>
            <p:cNvPr id="282" name="Rectangle 135"/>
            <p:cNvSpPr>
              <a:spLocks noChangeAspect="1" noChangeArrowheads="1"/>
            </p:cNvSpPr>
            <p:nvPr/>
          </p:nvSpPr>
          <p:spPr bwMode="auto">
            <a:xfrm>
              <a:off x="3122" y="2738"/>
              <a:ext cx="210" cy="205"/>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283" name="Freeform 136"/>
            <p:cNvSpPr>
              <a:spLocks noChangeAspect="1"/>
            </p:cNvSpPr>
            <p:nvPr/>
          </p:nvSpPr>
          <p:spPr bwMode="auto">
            <a:xfrm>
              <a:off x="2807" y="2703"/>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284" name="Freeform 137"/>
            <p:cNvSpPr>
              <a:spLocks noChangeAspect="1"/>
            </p:cNvSpPr>
            <p:nvPr/>
          </p:nvSpPr>
          <p:spPr bwMode="auto">
            <a:xfrm>
              <a:off x="2807" y="2703"/>
              <a:ext cx="283" cy="278"/>
            </a:xfrm>
            <a:custGeom>
              <a:avLst/>
              <a:gdLst>
                <a:gd name="T0" fmla="*/ 0 w 73"/>
                <a:gd name="T1" fmla="*/ 274 h 73"/>
                <a:gd name="T2" fmla="*/ 279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solidFill>
                  <a:schemeClr val="bg1"/>
                </a:solidFill>
              </a:endParaRPr>
            </a:p>
          </p:txBody>
        </p:sp>
        <p:sp>
          <p:nvSpPr>
            <p:cNvPr id="285" name="Rectangle 138"/>
            <p:cNvSpPr>
              <a:spLocks noChangeAspect="1" noChangeArrowheads="1"/>
            </p:cNvSpPr>
            <p:nvPr/>
          </p:nvSpPr>
          <p:spPr bwMode="auto">
            <a:xfrm>
              <a:off x="2842" y="2738"/>
              <a:ext cx="210" cy="205"/>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286" name="Freeform 139"/>
            <p:cNvSpPr>
              <a:spLocks noChangeAspect="1"/>
            </p:cNvSpPr>
            <p:nvPr/>
          </p:nvSpPr>
          <p:spPr bwMode="auto">
            <a:xfrm>
              <a:off x="3367" y="2312"/>
              <a:ext cx="108" cy="121"/>
            </a:xfrm>
            <a:custGeom>
              <a:avLst/>
              <a:gdLst>
                <a:gd name="T0" fmla="*/ 0 w 28"/>
                <a:gd name="T1" fmla="*/ 102 h 32"/>
                <a:gd name="T2" fmla="*/ 0 w 28"/>
                <a:gd name="T3" fmla="*/ 117 h 32"/>
                <a:gd name="T4" fmla="*/ 104 w 28"/>
                <a:gd name="T5" fmla="*/ 15 h 32"/>
                <a:gd name="T6" fmla="*/ 104 w 28"/>
                <a:gd name="T7" fmla="*/ 0 h 32"/>
                <a:gd name="T8" fmla="*/ 0 w 28"/>
                <a:gd name="T9" fmla="*/ 102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solidFill>
                  <a:schemeClr val="bg1"/>
                </a:solidFill>
              </a:endParaRPr>
            </a:p>
          </p:txBody>
        </p:sp>
        <p:sp>
          <p:nvSpPr>
            <p:cNvPr id="287" name="Freeform 140"/>
            <p:cNvSpPr>
              <a:spLocks noChangeAspect="1"/>
            </p:cNvSpPr>
            <p:nvPr/>
          </p:nvSpPr>
          <p:spPr bwMode="auto">
            <a:xfrm>
              <a:off x="3401" y="2107"/>
              <a:ext cx="74" cy="273"/>
            </a:xfrm>
            <a:custGeom>
              <a:avLst/>
              <a:gdLst>
                <a:gd name="T0" fmla="*/ 0 w 19"/>
                <a:gd name="T1" fmla="*/ 269 h 72"/>
                <a:gd name="T2" fmla="*/ 0 w 19"/>
                <a:gd name="T3" fmla="*/ 68 h 72"/>
                <a:gd name="T4" fmla="*/ 70 w 19"/>
                <a:gd name="T5" fmla="*/ 0 h 72"/>
                <a:gd name="T6" fmla="*/ 70 w 19"/>
                <a:gd name="T7" fmla="*/ 201 h 72"/>
                <a:gd name="T8" fmla="*/ 0 w 19"/>
                <a:gd name="T9" fmla="*/ 269 h 72"/>
                <a:gd name="T10" fmla="*/ 0 60000 65536"/>
                <a:gd name="T11" fmla="*/ 0 60000 65536"/>
                <a:gd name="T12" fmla="*/ 0 60000 65536"/>
                <a:gd name="T13" fmla="*/ 0 60000 65536"/>
                <a:gd name="T14" fmla="*/ 0 60000 65536"/>
                <a:gd name="T15" fmla="*/ 0 w 19"/>
                <a:gd name="T16" fmla="*/ 0 h 72"/>
                <a:gd name="T17" fmla="*/ 19 w 19"/>
                <a:gd name="T18" fmla="*/ 72 h 72"/>
              </a:gdLst>
              <a:ahLst/>
              <a:cxnLst>
                <a:cxn ang="T10">
                  <a:pos x="T0" y="T1"/>
                </a:cxn>
                <a:cxn ang="T11">
                  <a:pos x="T2" y="T3"/>
                </a:cxn>
                <a:cxn ang="T12">
                  <a:pos x="T4" y="T5"/>
                </a:cxn>
                <a:cxn ang="T13">
                  <a:pos x="T6" y="T7"/>
                </a:cxn>
                <a:cxn ang="T14">
                  <a:pos x="T8" y="T9"/>
                </a:cxn>
              </a:cxnLst>
              <a:rect l="T15" t="T16" r="T17" b="T18"/>
              <a:pathLst>
                <a:path w="19" h="72">
                  <a:moveTo>
                    <a:pt x="0" y="71"/>
                  </a:moveTo>
                  <a:lnTo>
                    <a:pt x="0" y="18"/>
                  </a:lnTo>
                  <a:lnTo>
                    <a:pt x="18" y="0"/>
                  </a:lnTo>
                  <a:lnTo>
                    <a:pt x="18" y="53"/>
                  </a:lnTo>
                  <a:lnTo>
                    <a:pt x="0" y="71"/>
                  </a:lnTo>
                </a:path>
              </a:pathLst>
            </a:custGeom>
            <a:solidFill>
              <a:srgbClr val="215E9B"/>
            </a:solidFill>
            <a:ln w="9525" cap="rnd">
              <a:noFill/>
              <a:round/>
              <a:headEnd/>
              <a:tailEnd/>
            </a:ln>
          </p:spPr>
          <p:txBody>
            <a:bodyPr/>
            <a:lstStyle/>
            <a:p>
              <a:endParaRPr lang="en-US">
                <a:solidFill>
                  <a:schemeClr val="bg1"/>
                </a:solidFill>
              </a:endParaRPr>
            </a:p>
          </p:txBody>
        </p:sp>
        <p:sp>
          <p:nvSpPr>
            <p:cNvPr id="288" name="Freeform 141"/>
            <p:cNvSpPr>
              <a:spLocks noChangeAspect="1"/>
            </p:cNvSpPr>
            <p:nvPr/>
          </p:nvSpPr>
          <p:spPr bwMode="auto">
            <a:xfrm>
              <a:off x="3367" y="2160"/>
              <a:ext cx="66" cy="273"/>
            </a:xfrm>
            <a:custGeom>
              <a:avLst/>
              <a:gdLst>
                <a:gd name="T0" fmla="*/ 0 w 17"/>
                <a:gd name="T1" fmla="*/ 0 h 72"/>
                <a:gd name="T2" fmla="*/ 0 w 17"/>
                <a:gd name="T3" fmla="*/ 269 h 72"/>
                <a:gd name="T4" fmla="*/ 62 w 17"/>
                <a:gd name="T5" fmla="*/ 220 h 72"/>
                <a:gd name="T6" fmla="*/ 62 w 17"/>
                <a:gd name="T7" fmla="*/ 15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0" y="71"/>
                  </a:lnTo>
                  <a:lnTo>
                    <a:pt x="16" y="58"/>
                  </a:lnTo>
                  <a:lnTo>
                    <a:pt x="16" y="4"/>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289" name="Freeform 142"/>
            <p:cNvSpPr>
              <a:spLocks noChangeAspect="1"/>
            </p:cNvSpPr>
            <p:nvPr/>
          </p:nvSpPr>
          <p:spPr bwMode="auto">
            <a:xfrm>
              <a:off x="3367" y="2057"/>
              <a:ext cx="108" cy="122"/>
            </a:xfrm>
            <a:custGeom>
              <a:avLst/>
              <a:gdLst>
                <a:gd name="T0" fmla="*/ 0 w 28"/>
                <a:gd name="T1" fmla="*/ 103 h 32"/>
                <a:gd name="T2" fmla="*/ 104 w 28"/>
                <a:gd name="T3" fmla="*/ 0 h 32"/>
                <a:gd name="T4" fmla="*/ 104 w 28"/>
                <a:gd name="T5" fmla="*/ 50 h 32"/>
                <a:gd name="T6" fmla="*/ 35 w 28"/>
                <a:gd name="T7" fmla="*/ 118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27" y="0"/>
                  </a:lnTo>
                  <a:lnTo>
                    <a:pt x="27" y="13"/>
                  </a:lnTo>
                  <a:lnTo>
                    <a:pt x="9" y="31"/>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290" name="Freeform 143"/>
            <p:cNvSpPr>
              <a:spLocks noChangeAspect="1"/>
            </p:cNvSpPr>
            <p:nvPr/>
          </p:nvSpPr>
          <p:spPr bwMode="auto">
            <a:xfrm>
              <a:off x="3141" y="2057"/>
              <a:ext cx="280" cy="73"/>
            </a:xfrm>
            <a:custGeom>
              <a:avLst/>
              <a:gdLst>
                <a:gd name="T0" fmla="*/ 0 w 72"/>
                <a:gd name="T1" fmla="*/ 69 h 19"/>
                <a:gd name="T2" fmla="*/ 206 w 72"/>
                <a:gd name="T3" fmla="*/ 69 h 19"/>
                <a:gd name="T4" fmla="*/ 276 w 72"/>
                <a:gd name="T5" fmla="*/ 0 h 19"/>
                <a:gd name="T6" fmla="*/ 70 w 72"/>
                <a:gd name="T7" fmla="*/ 0 h 19"/>
                <a:gd name="T8" fmla="*/ 0 w 72"/>
                <a:gd name="T9" fmla="*/ 69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18"/>
                  </a:moveTo>
                  <a:lnTo>
                    <a:pt x="53" y="18"/>
                  </a:lnTo>
                  <a:lnTo>
                    <a:pt x="71" y="0"/>
                  </a:lnTo>
                  <a:lnTo>
                    <a:pt x="18" y="0"/>
                  </a:lnTo>
                  <a:lnTo>
                    <a:pt x="0" y="18"/>
                  </a:lnTo>
                </a:path>
              </a:pathLst>
            </a:custGeom>
            <a:solidFill>
              <a:srgbClr val="A2C1FE"/>
            </a:solidFill>
            <a:ln w="9525" cap="rnd">
              <a:noFill/>
              <a:round/>
              <a:headEnd/>
              <a:tailEnd/>
            </a:ln>
          </p:spPr>
          <p:txBody>
            <a:bodyPr/>
            <a:lstStyle/>
            <a:p>
              <a:endParaRPr lang="en-US">
                <a:solidFill>
                  <a:schemeClr val="bg1"/>
                </a:solidFill>
              </a:endParaRPr>
            </a:p>
          </p:txBody>
        </p:sp>
        <p:sp>
          <p:nvSpPr>
            <p:cNvPr id="291" name="Freeform 144"/>
            <p:cNvSpPr>
              <a:spLocks noChangeAspect="1"/>
            </p:cNvSpPr>
            <p:nvPr/>
          </p:nvSpPr>
          <p:spPr bwMode="auto">
            <a:xfrm>
              <a:off x="3087" y="2057"/>
              <a:ext cx="124" cy="107"/>
            </a:xfrm>
            <a:custGeom>
              <a:avLst/>
              <a:gdLst>
                <a:gd name="T0" fmla="*/ 0 w 32"/>
                <a:gd name="T1" fmla="*/ 103 h 28"/>
                <a:gd name="T2" fmla="*/ 50 w 32"/>
                <a:gd name="T3" fmla="*/ 69 h 28"/>
                <a:gd name="T4" fmla="*/ 120 w 32"/>
                <a:gd name="T5" fmla="*/ 0 h 28"/>
                <a:gd name="T6" fmla="*/ 105 w 32"/>
                <a:gd name="T7" fmla="*/ 0 h 28"/>
                <a:gd name="T8" fmla="*/ 0 w 32"/>
                <a:gd name="T9" fmla="*/ 10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292" name="Freeform 145"/>
            <p:cNvSpPr>
              <a:spLocks noChangeAspect="1"/>
            </p:cNvSpPr>
            <p:nvPr/>
          </p:nvSpPr>
          <p:spPr bwMode="auto">
            <a:xfrm>
              <a:off x="3351" y="2057"/>
              <a:ext cx="124" cy="107"/>
            </a:xfrm>
            <a:custGeom>
              <a:avLst/>
              <a:gdLst>
                <a:gd name="T0" fmla="*/ 16 w 32"/>
                <a:gd name="T1" fmla="*/ 103 h 28"/>
                <a:gd name="T2" fmla="*/ 0 w 32"/>
                <a:gd name="T3" fmla="*/ 69 h 28"/>
                <a:gd name="T4" fmla="*/ 70 w 32"/>
                <a:gd name="T5" fmla="*/ 0 h 28"/>
                <a:gd name="T6" fmla="*/ 120 w 32"/>
                <a:gd name="T7" fmla="*/ 0 h 28"/>
                <a:gd name="T8" fmla="*/ 16 w 32"/>
                <a:gd name="T9" fmla="*/ 10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4" y="27"/>
                  </a:moveTo>
                  <a:lnTo>
                    <a:pt x="0" y="18"/>
                  </a:lnTo>
                  <a:lnTo>
                    <a:pt x="18" y="0"/>
                  </a:lnTo>
                  <a:lnTo>
                    <a:pt x="31" y="0"/>
                  </a:lnTo>
                  <a:lnTo>
                    <a:pt x="4" y="27"/>
                  </a:lnTo>
                </a:path>
              </a:pathLst>
            </a:custGeom>
            <a:solidFill>
              <a:srgbClr val="3365FB"/>
            </a:solidFill>
            <a:ln w="9525" cap="rnd">
              <a:noFill/>
              <a:round/>
              <a:headEnd/>
              <a:tailEnd/>
            </a:ln>
          </p:spPr>
          <p:txBody>
            <a:bodyPr/>
            <a:lstStyle/>
            <a:p>
              <a:endParaRPr lang="en-US">
                <a:solidFill>
                  <a:schemeClr val="bg1"/>
                </a:solidFill>
              </a:endParaRPr>
            </a:p>
          </p:txBody>
        </p:sp>
        <p:sp>
          <p:nvSpPr>
            <p:cNvPr id="293" name="Freeform 146"/>
            <p:cNvSpPr>
              <a:spLocks noChangeAspect="1"/>
            </p:cNvSpPr>
            <p:nvPr/>
          </p:nvSpPr>
          <p:spPr bwMode="auto">
            <a:xfrm>
              <a:off x="3087" y="2125"/>
              <a:ext cx="283" cy="66"/>
            </a:xfrm>
            <a:custGeom>
              <a:avLst/>
              <a:gdLst>
                <a:gd name="T0" fmla="*/ 0 w 73"/>
                <a:gd name="T1" fmla="*/ 62 h 17"/>
                <a:gd name="T2" fmla="*/ 54 w 73"/>
                <a:gd name="T3" fmla="*/ 0 h 17"/>
                <a:gd name="T4" fmla="*/ 264 w 73"/>
                <a:gd name="T5" fmla="*/ 0 h 17"/>
                <a:gd name="T6" fmla="*/ 279 w 73"/>
                <a:gd name="T7" fmla="*/ 62 h 17"/>
                <a:gd name="T8" fmla="*/ 0 w 73"/>
                <a:gd name="T9" fmla="*/ 62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294" name="Freeform 147"/>
            <p:cNvSpPr>
              <a:spLocks noChangeAspect="1"/>
            </p:cNvSpPr>
            <p:nvPr/>
          </p:nvSpPr>
          <p:spPr bwMode="auto">
            <a:xfrm>
              <a:off x="3367" y="2586"/>
              <a:ext cx="108" cy="122"/>
            </a:xfrm>
            <a:custGeom>
              <a:avLst/>
              <a:gdLst>
                <a:gd name="T0" fmla="*/ 0 w 28"/>
                <a:gd name="T1" fmla="*/ 103 h 32"/>
                <a:gd name="T2" fmla="*/ 0 w 28"/>
                <a:gd name="T3" fmla="*/ 118 h 32"/>
                <a:gd name="T4" fmla="*/ 104 w 28"/>
                <a:gd name="T5" fmla="*/ 15 h 32"/>
                <a:gd name="T6" fmla="*/ 104 w 28"/>
                <a:gd name="T7" fmla="*/ 0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solidFill>
                  <a:schemeClr val="bg1"/>
                </a:solidFill>
              </a:endParaRPr>
            </a:p>
          </p:txBody>
        </p:sp>
        <p:sp>
          <p:nvSpPr>
            <p:cNvPr id="295" name="Freeform 148"/>
            <p:cNvSpPr>
              <a:spLocks noChangeAspect="1"/>
            </p:cNvSpPr>
            <p:nvPr/>
          </p:nvSpPr>
          <p:spPr bwMode="auto">
            <a:xfrm>
              <a:off x="3401" y="2377"/>
              <a:ext cx="74" cy="281"/>
            </a:xfrm>
            <a:custGeom>
              <a:avLst/>
              <a:gdLst>
                <a:gd name="T0" fmla="*/ 0 w 19"/>
                <a:gd name="T1" fmla="*/ 277 h 74"/>
                <a:gd name="T2" fmla="*/ 0 w 19"/>
                <a:gd name="T3" fmla="*/ 68 h 74"/>
                <a:gd name="T4" fmla="*/ 70 w 19"/>
                <a:gd name="T5" fmla="*/ 0 h 74"/>
                <a:gd name="T6" fmla="*/ 70 w 19"/>
                <a:gd name="T7" fmla="*/ 209 h 74"/>
                <a:gd name="T8" fmla="*/ 0 w 19"/>
                <a:gd name="T9" fmla="*/ 277 h 74"/>
                <a:gd name="T10" fmla="*/ 0 60000 65536"/>
                <a:gd name="T11" fmla="*/ 0 60000 65536"/>
                <a:gd name="T12" fmla="*/ 0 60000 65536"/>
                <a:gd name="T13" fmla="*/ 0 60000 65536"/>
                <a:gd name="T14" fmla="*/ 0 60000 65536"/>
                <a:gd name="T15" fmla="*/ 0 w 19"/>
                <a:gd name="T16" fmla="*/ 0 h 74"/>
                <a:gd name="T17" fmla="*/ 19 w 19"/>
                <a:gd name="T18" fmla="*/ 74 h 74"/>
              </a:gdLst>
              <a:ahLst/>
              <a:cxnLst>
                <a:cxn ang="T10">
                  <a:pos x="T0" y="T1"/>
                </a:cxn>
                <a:cxn ang="T11">
                  <a:pos x="T2" y="T3"/>
                </a:cxn>
                <a:cxn ang="T12">
                  <a:pos x="T4" y="T5"/>
                </a:cxn>
                <a:cxn ang="T13">
                  <a:pos x="T6" y="T7"/>
                </a:cxn>
                <a:cxn ang="T14">
                  <a:pos x="T8" y="T9"/>
                </a:cxn>
              </a:cxnLst>
              <a:rect l="T15" t="T16" r="T17" b="T18"/>
              <a:pathLst>
                <a:path w="19" h="74">
                  <a:moveTo>
                    <a:pt x="0" y="73"/>
                  </a:moveTo>
                  <a:lnTo>
                    <a:pt x="0" y="18"/>
                  </a:lnTo>
                  <a:lnTo>
                    <a:pt x="18" y="0"/>
                  </a:lnTo>
                  <a:lnTo>
                    <a:pt x="18" y="55"/>
                  </a:lnTo>
                  <a:lnTo>
                    <a:pt x="0" y="73"/>
                  </a:lnTo>
                </a:path>
              </a:pathLst>
            </a:custGeom>
            <a:solidFill>
              <a:srgbClr val="215E9B"/>
            </a:solidFill>
            <a:ln w="9525" cap="rnd">
              <a:noFill/>
              <a:round/>
              <a:headEnd/>
              <a:tailEnd/>
            </a:ln>
          </p:spPr>
          <p:txBody>
            <a:bodyPr/>
            <a:lstStyle/>
            <a:p>
              <a:endParaRPr lang="en-US">
                <a:solidFill>
                  <a:schemeClr val="bg1"/>
                </a:solidFill>
              </a:endParaRPr>
            </a:p>
          </p:txBody>
        </p:sp>
        <p:sp>
          <p:nvSpPr>
            <p:cNvPr id="296" name="Freeform 149"/>
            <p:cNvSpPr>
              <a:spLocks noChangeAspect="1"/>
            </p:cNvSpPr>
            <p:nvPr/>
          </p:nvSpPr>
          <p:spPr bwMode="auto">
            <a:xfrm>
              <a:off x="3367" y="2430"/>
              <a:ext cx="66" cy="278"/>
            </a:xfrm>
            <a:custGeom>
              <a:avLst/>
              <a:gdLst>
                <a:gd name="T0" fmla="*/ 0 w 17"/>
                <a:gd name="T1" fmla="*/ 0 h 73"/>
                <a:gd name="T2" fmla="*/ 0 w 17"/>
                <a:gd name="T3" fmla="*/ 274 h 73"/>
                <a:gd name="T4" fmla="*/ 62 w 17"/>
                <a:gd name="T5" fmla="*/ 225 h 73"/>
                <a:gd name="T6" fmla="*/ 62 w 17"/>
                <a:gd name="T7" fmla="*/ 19 h 73"/>
                <a:gd name="T8" fmla="*/ 0 w 17"/>
                <a:gd name="T9" fmla="*/ 0 h 73"/>
                <a:gd name="T10" fmla="*/ 0 60000 65536"/>
                <a:gd name="T11" fmla="*/ 0 60000 65536"/>
                <a:gd name="T12" fmla="*/ 0 60000 65536"/>
                <a:gd name="T13" fmla="*/ 0 60000 65536"/>
                <a:gd name="T14" fmla="*/ 0 60000 65536"/>
                <a:gd name="T15" fmla="*/ 0 w 17"/>
                <a:gd name="T16" fmla="*/ 0 h 73"/>
                <a:gd name="T17" fmla="*/ 17 w 17"/>
                <a:gd name="T18" fmla="*/ 73 h 73"/>
              </a:gdLst>
              <a:ahLst/>
              <a:cxnLst>
                <a:cxn ang="T10">
                  <a:pos x="T0" y="T1"/>
                </a:cxn>
                <a:cxn ang="T11">
                  <a:pos x="T2" y="T3"/>
                </a:cxn>
                <a:cxn ang="T12">
                  <a:pos x="T4" y="T5"/>
                </a:cxn>
                <a:cxn ang="T13">
                  <a:pos x="T6" y="T7"/>
                </a:cxn>
                <a:cxn ang="T14">
                  <a:pos x="T8" y="T9"/>
                </a:cxn>
              </a:cxnLst>
              <a:rect l="T15" t="T16" r="T17" b="T18"/>
              <a:pathLst>
                <a:path w="17" h="73">
                  <a:moveTo>
                    <a:pt x="0" y="0"/>
                  </a:moveTo>
                  <a:lnTo>
                    <a:pt x="0" y="72"/>
                  </a:lnTo>
                  <a:lnTo>
                    <a:pt x="16" y="59"/>
                  </a:lnTo>
                  <a:lnTo>
                    <a:pt x="16" y="5"/>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297" name="Freeform 150"/>
            <p:cNvSpPr>
              <a:spLocks noChangeAspect="1"/>
            </p:cNvSpPr>
            <p:nvPr/>
          </p:nvSpPr>
          <p:spPr bwMode="auto">
            <a:xfrm>
              <a:off x="3367" y="2327"/>
              <a:ext cx="108" cy="126"/>
            </a:xfrm>
            <a:custGeom>
              <a:avLst/>
              <a:gdLst>
                <a:gd name="T0" fmla="*/ 0 w 28"/>
                <a:gd name="T1" fmla="*/ 103 h 33"/>
                <a:gd name="T2" fmla="*/ 104 w 28"/>
                <a:gd name="T3" fmla="*/ 0 h 33"/>
                <a:gd name="T4" fmla="*/ 104 w 28"/>
                <a:gd name="T5" fmla="*/ 53 h 33"/>
                <a:gd name="T6" fmla="*/ 35 w 28"/>
                <a:gd name="T7" fmla="*/ 122 h 33"/>
                <a:gd name="T8" fmla="*/ 0 w 28"/>
                <a:gd name="T9" fmla="*/ 103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298" name="Freeform 151"/>
            <p:cNvSpPr>
              <a:spLocks noChangeAspect="1"/>
            </p:cNvSpPr>
            <p:nvPr/>
          </p:nvSpPr>
          <p:spPr bwMode="auto">
            <a:xfrm>
              <a:off x="3367" y="2856"/>
              <a:ext cx="108" cy="125"/>
            </a:xfrm>
            <a:custGeom>
              <a:avLst/>
              <a:gdLst>
                <a:gd name="T0" fmla="*/ 0 w 28"/>
                <a:gd name="T1" fmla="*/ 102 h 33"/>
                <a:gd name="T2" fmla="*/ 0 w 28"/>
                <a:gd name="T3" fmla="*/ 121 h 33"/>
                <a:gd name="T4" fmla="*/ 104 w 28"/>
                <a:gd name="T5" fmla="*/ 19 h 33"/>
                <a:gd name="T6" fmla="*/ 104 w 28"/>
                <a:gd name="T7" fmla="*/ 0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0" y="32"/>
                  </a:lnTo>
                  <a:lnTo>
                    <a:pt x="27" y="5"/>
                  </a:lnTo>
                  <a:lnTo>
                    <a:pt x="27" y="0"/>
                  </a:lnTo>
                  <a:lnTo>
                    <a:pt x="0" y="27"/>
                  </a:lnTo>
                </a:path>
              </a:pathLst>
            </a:custGeom>
            <a:solidFill>
              <a:srgbClr val="215E9B"/>
            </a:solidFill>
            <a:ln w="9525" cap="rnd">
              <a:noFill/>
              <a:round/>
              <a:headEnd/>
              <a:tailEnd/>
            </a:ln>
          </p:spPr>
          <p:txBody>
            <a:bodyPr/>
            <a:lstStyle/>
            <a:p>
              <a:endParaRPr lang="en-US">
                <a:solidFill>
                  <a:schemeClr val="bg1"/>
                </a:solidFill>
              </a:endParaRPr>
            </a:p>
          </p:txBody>
        </p:sp>
        <p:sp>
          <p:nvSpPr>
            <p:cNvPr id="299" name="Freeform 152"/>
            <p:cNvSpPr>
              <a:spLocks noChangeAspect="1"/>
            </p:cNvSpPr>
            <p:nvPr/>
          </p:nvSpPr>
          <p:spPr bwMode="auto">
            <a:xfrm>
              <a:off x="3401" y="2654"/>
              <a:ext cx="74" cy="274"/>
            </a:xfrm>
            <a:custGeom>
              <a:avLst/>
              <a:gdLst>
                <a:gd name="T0" fmla="*/ 0 w 19"/>
                <a:gd name="T1" fmla="*/ 270 h 72"/>
                <a:gd name="T2" fmla="*/ 0 w 19"/>
                <a:gd name="T3" fmla="*/ 69 h 72"/>
                <a:gd name="T4" fmla="*/ 70 w 19"/>
                <a:gd name="T5" fmla="*/ 0 h 72"/>
                <a:gd name="T6" fmla="*/ 70 w 19"/>
                <a:gd name="T7" fmla="*/ 202 h 72"/>
                <a:gd name="T8" fmla="*/ 0 w 19"/>
                <a:gd name="T9" fmla="*/ 270 h 72"/>
                <a:gd name="T10" fmla="*/ 0 60000 65536"/>
                <a:gd name="T11" fmla="*/ 0 60000 65536"/>
                <a:gd name="T12" fmla="*/ 0 60000 65536"/>
                <a:gd name="T13" fmla="*/ 0 60000 65536"/>
                <a:gd name="T14" fmla="*/ 0 60000 65536"/>
                <a:gd name="T15" fmla="*/ 0 w 19"/>
                <a:gd name="T16" fmla="*/ 0 h 72"/>
                <a:gd name="T17" fmla="*/ 19 w 19"/>
                <a:gd name="T18" fmla="*/ 72 h 72"/>
              </a:gdLst>
              <a:ahLst/>
              <a:cxnLst>
                <a:cxn ang="T10">
                  <a:pos x="T0" y="T1"/>
                </a:cxn>
                <a:cxn ang="T11">
                  <a:pos x="T2" y="T3"/>
                </a:cxn>
                <a:cxn ang="T12">
                  <a:pos x="T4" y="T5"/>
                </a:cxn>
                <a:cxn ang="T13">
                  <a:pos x="T6" y="T7"/>
                </a:cxn>
                <a:cxn ang="T14">
                  <a:pos x="T8" y="T9"/>
                </a:cxn>
              </a:cxnLst>
              <a:rect l="T15" t="T16" r="T17" b="T18"/>
              <a:pathLst>
                <a:path w="19" h="72">
                  <a:moveTo>
                    <a:pt x="0" y="71"/>
                  </a:moveTo>
                  <a:lnTo>
                    <a:pt x="0" y="18"/>
                  </a:lnTo>
                  <a:lnTo>
                    <a:pt x="18" y="0"/>
                  </a:lnTo>
                  <a:lnTo>
                    <a:pt x="18" y="53"/>
                  </a:lnTo>
                  <a:lnTo>
                    <a:pt x="0" y="71"/>
                  </a:lnTo>
                </a:path>
              </a:pathLst>
            </a:custGeom>
            <a:solidFill>
              <a:srgbClr val="215E9B"/>
            </a:solidFill>
            <a:ln w="9525" cap="rnd">
              <a:noFill/>
              <a:round/>
              <a:headEnd/>
              <a:tailEnd/>
            </a:ln>
          </p:spPr>
          <p:txBody>
            <a:bodyPr/>
            <a:lstStyle/>
            <a:p>
              <a:endParaRPr lang="en-US">
                <a:solidFill>
                  <a:schemeClr val="bg1"/>
                </a:solidFill>
              </a:endParaRPr>
            </a:p>
          </p:txBody>
        </p:sp>
        <p:sp>
          <p:nvSpPr>
            <p:cNvPr id="300" name="Freeform 153"/>
            <p:cNvSpPr>
              <a:spLocks noChangeAspect="1"/>
            </p:cNvSpPr>
            <p:nvPr/>
          </p:nvSpPr>
          <p:spPr bwMode="auto">
            <a:xfrm>
              <a:off x="3367" y="2703"/>
              <a:ext cx="66" cy="278"/>
            </a:xfrm>
            <a:custGeom>
              <a:avLst/>
              <a:gdLst>
                <a:gd name="T0" fmla="*/ 0 w 17"/>
                <a:gd name="T1" fmla="*/ 0 h 73"/>
                <a:gd name="T2" fmla="*/ 0 w 17"/>
                <a:gd name="T3" fmla="*/ 274 h 73"/>
                <a:gd name="T4" fmla="*/ 62 w 17"/>
                <a:gd name="T5" fmla="*/ 225 h 73"/>
                <a:gd name="T6" fmla="*/ 62 w 17"/>
                <a:gd name="T7" fmla="*/ 19 h 73"/>
                <a:gd name="T8" fmla="*/ 0 w 17"/>
                <a:gd name="T9" fmla="*/ 0 h 73"/>
                <a:gd name="T10" fmla="*/ 0 60000 65536"/>
                <a:gd name="T11" fmla="*/ 0 60000 65536"/>
                <a:gd name="T12" fmla="*/ 0 60000 65536"/>
                <a:gd name="T13" fmla="*/ 0 60000 65536"/>
                <a:gd name="T14" fmla="*/ 0 60000 65536"/>
                <a:gd name="T15" fmla="*/ 0 w 17"/>
                <a:gd name="T16" fmla="*/ 0 h 73"/>
                <a:gd name="T17" fmla="*/ 17 w 17"/>
                <a:gd name="T18" fmla="*/ 73 h 73"/>
              </a:gdLst>
              <a:ahLst/>
              <a:cxnLst>
                <a:cxn ang="T10">
                  <a:pos x="T0" y="T1"/>
                </a:cxn>
                <a:cxn ang="T11">
                  <a:pos x="T2" y="T3"/>
                </a:cxn>
                <a:cxn ang="T12">
                  <a:pos x="T4" y="T5"/>
                </a:cxn>
                <a:cxn ang="T13">
                  <a:pos x="T6" y="T7"/>
                </a:cxn>
                <a:cxn ang="T14">
                  <a:pos x="T8" y="T9"/>
                </a:cxn>
              </a:cxnLst>
              <a:rect l="T15" t="T16" r="T17" b="T18"/>
              <a:pathLst>
                <a:path w="17" h="73">
                  <a:moveTo>
                    <a:pt x="0" y="0"/>
                  </a:moveTo>
                  <a:lnTo>
                    <a:pt x="0" y="72"/>
                  </a:lnTo>
                  <a:lnTo>
                    <a:pt x="16" y="59"/>
                  </a:lnTo>
                  <a:lnTo>
                    <a:pt x="16" y="5"/>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301" name="Freeform 154"/>
            <p:cNvSpPr>
              <a:spLocks noChangeAspect="1"/>
            </p:cNvSpPr>
            <p:nvPr/>
          </p:nvSpPr>
          <p:spPr bwMode="auto">
            <a:xfrm>
              <a:off x="3367" y="2601"/>
              <a:ext cx="108" cy="125"/>
            </a:xfrm>
            <a:custGeom>
              <a:avLst/>
              <a:gdLst>
                <a:gd name="T0" fmla="*/ 0 w 28"/>
                <a:gd name="T1" fmla="*/ 102 h 33"/>
                <a:gd name="T2" fmla="*/ 104 w 28"/>
                <a:gd name="T3" fmla="*/ 0 h 33"/>
                <a:gd name="T4" fmla="*/ 104 w 28"/>
                <a:gd name="T5" fmla="*/ 53 h 33"/>
                <a:gd name="T6" fmla="*/ 35 w 28"/>
                <a:gd name="T7" fmla="*/ 121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302" name="Freeform 155"/>
            <p:cNvSpPr>
              <a:spLocks noChangeAspect="1"/>
            </p:cNvSpPr>
            <p:nvPr/>
          </p:nvSpPr>
          <p:spPr bwMode="auto">
            <a:xfrm>
              <a:off x="3471" y="2209"/>
              <a:ext cx="109" cy="122"/>
            </a:xfrm>
            <a:custGeom>
              <a:avLst/>
              <a:gdLst>
                <a:gd name="T0" fmla="*/ 0 w 28"/>
                <a:gd name="T1" fmla="*/ 103 h 32"/>
                <a:gd name="T2" fmla="*/ 0 w 28"/>
                <a:gd name="T3" fmla="*/ 118 h 32"/>
                <a:gd name="T4" fmla="*/ 105 w 28"/>
                <a:gd name="T5" fmla="*/ 15 h 32"/>
                <a:gd name="T6" fmla="*/ 105 w 28"/>
                <a:gd name="T7" fmla="*/ 0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solidFill>
                  <a:schemeClr val="bg1"/>
                </a:solidFill>
              </a:endParaRPr>
            </a:p>
          </p:txBody>
        </p:sp>
        <p:sp>
          <p:nvSpPr>
            <p:cNvPr id="303" name="Freeform 156"/>
            <p:cNvSpPr>
              <a:spLocks noChangeAspect="1"/>
            </p:cNvSpPr>
            <p:nvPr/>
          </p:nvSpPr>
          <p:spPr bwMode="auto">
            <a:xfrm>
              <a:off x="3506" y="2004"/>
              <a:ext cx="74" cy="274"/>
            </a:xfrm>
            <a:custGeom>
              <a:avLst/>
              <a:gdLst>
                <a:gd name="T0" fmla="*/ 0 w 19"/>
                <a:gd name="T1" fmla="*/ 270 h 72"/>
                <a:gd name="T2" fmla="*/ 0 w 19"/>
                <a:gd name="T3" fmla="*/ 69 h 72"/>
                <a:gd name="T4" fmla="*/ 70 w 19"/>
                <a:gd name="T5" fmla="*/ 0 h 72"/>
                <a:gd name="T6" fmla="*/ 70 w 19"/>
                <a:gd name="T7" fmla="*/ 202 h 72"/>
                <a:gd name="T8" fmla="*/ 0 w 19"/>
                <a:gd name="T9" fmla="*/ 270 h 72"/>
                <a:gd name="T10" fmla="*/ 0 60000 65536"/>
                <a:gd name="T11" fmla="*/ 0 60000 65536"/>
                <a:gd name="T12" fmla="*/ 0 60000 65536"/>
                <a:gd name="T13" fmla="*/ 0 60000 65536"/>
                <a:gd name="T14" fmla="*/ 0 60000 65536"/>
                <a:gd name="T15" fmla="*/ 0 w 19"/>
                <a:gd name="T16" fmla="*/ 0 h 72"/>
                <a:gd name="T17" fmla="*/ 19 w 19"/>
                <a:gd name="T18" fmla="*/ 72 h 72"/>
              </a:gdLst>
              <a:ahLst/>
              <a:cxnLst>
                <a:cxn ang="T10">
                  <a:pos x="T0" y="T1"/>
                </a:cxn>
                <a:cxn ang="T11">
                  <a:pos x="T2" y="T3"/>
                </a:cxn>
                <a:cxn ang="T12">
                  <a:pos x="T4" y="T5"/>
                </a:cxn>
                <a:cxn ang="T13">
                  <a:pos x="T6" y="T7"/>
                </a:cxn>
                <a:cxn ang="T14">
                  <a:pos x="T8" y="T9"/>
                </a:cxn>
              </a:cxnLst>
              <a:rect l="T15" t="T16" r="T17" b="T18"/>
              <a:pathLst>
                <a:path w="19" h="72">
                  <a:moveTo>
                    <a:pt x="0" y="71"/>
                  </a:moveTo>
                  <a:lnTo>
                    <a:pt x="0" y="18"/>
                  </a:lnTo>
                  <a:lnTo>
                    <a:pt x="18" y="0"/>
                  </a:lnTo>
                  <a:lnTo>
                    <a:pt x="18" y="53"/>
                  </a:lnTo>
                  <a:lnTo>
                    <a:pt x="0" y="71"/>
                  </a:lnTo>
                </a:path>
              </a:pathLst>
            </a:custGeom>
            <a:solidFill>
              <a:srgbClr val="215E9B"/>
            </a:solidFill>
            <a:ln w="9525" cap="rnd">
              <a:noFill/>
              <a:round/>
              <a:headEnd/>
              <a:tailEnd/>
            </a:ln>
          </p:spPr>
          <p:txBody>
            <a:bodyPr/>
            <a:lstStyle/>
            <a:p>
              <a:endParaRPr lang="en-US">
                <a:solidFill>
                  <a:schemeClr val="bg1"/>
                </a:solidFill>
              </a:endParaRPr>
            </a:p>
          </p:txBody>
        </p:sp>
        <p:sp>
          <p:nvSpPr>
            <p:cNvPr id="304" name="Freeform 157"/>
            <p:cNvSpPr>
              <a:spLocks noChangeAspect="1"/>
            </p:cNvSpPr>
            <p:nvPr/>
          </p:nvSpPr>
          <p:spPr bwMode="auto">
            <a:xfrm>
              <a:off x="3471" y="2057"/>
              <a:ext cx="67" cy="274"/>
            </a:xfrm>
            <a:custGeom>
              <a:avLst/>
              <a:gdLst>
                <a:gd name="T0" fmla="*/ 0 w 17"/>
                <a:gd name="T1" fmla="*/ 0 h 72"/>
                <a:gd name="T2" fmla="*/ 0 w 17"/>
                <a:gd name="T3" fmla="*/ 270 h 72"/>
                <a:gd name="T4" fmla="*/ 63 w 17"/>
                <a:gd name="T5" fmla="*/ 221 h 72"/>
                <a:gd name="T6" fmla="*/ 63 w 17"/>
                <a:gd name="T7" fmla="*/ 15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0" y="71"/>
                  </a:lnTo>
                  <a:lnTo>
                    <a:pt x="16" y="58"/>
                  </a:lnTo>
                  <a:lnTo>
                    <a:pt x="16" y="4"/>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305" name="Freeform 158"/>
            <p:cNvSpPr>
              <a:spLocks noChangeAspect="1"/>
            </p:cNvSpPr>
            <p:nvPr/>
          </p:nvSpPr>
          <p:spPr bwMode="auto">
            <a:xfrm>
              <a:off x="3471" y="1955"/>
              <a:ext cx="109" cy="122"/>
            </a:xfrm>
            <a:custGeom>
              <a:avLst/>
              <a:gdLst>
                <a:gd name="T0" fmla="*/ 0 w 28"/>
                <a:gd name="T1" fmla="*/ 103 h 32"/>
                <a:gd name="T2" fmla="*/ 105 w 28"/>
                <a:gd name="T3" fmla="*/ 0 h 32"/>
                <a:gd name="T4" fmla="*/ 105 w 28"/>
                <a:gd name="T5" fmla="*/ 50 h 32"/>
                <a:gd name="T6" fmla="*/ 35 w 28"/>
                <a:gd name="T7" fmla="*/ 118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27" y="0"/>
                  </a:lnTo>
                  <a:lnTo>
                    <a:pt x="27" y="13"/>
                  </a:lnTo>
                  <a:lnTo>
                    <a:pt x="9" y="31"/>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306" name="Freeform 159"/>
            <p:cNvSpPr>
              <a:spLocks noChangeAspect="1"/>
            </p:cNvSpPr>
            <p:nvPr/>
          </p:nvSpPr>
          <p:spPr bwMode="auto">
            <a:xfrm>
              <a:off x="3471" y="2483"/>
              <a:ext cx="109" cy="122"/>
            </a:xfrm>
            <a:custGeom>
              <a:avLst/>
              <a:gdLst>
                <a:gd name="T0" fmla="*/ 0 w 28"/>
                <a:gd name="T1" fmla="*/ 103 h 32"/>
                <a:gd name="T2" fmla="*/ 0 w 28"/>
                <a:gd name="T3" fmla="*/ 118 h 32"/>
                <a:gd name="T4" fmla="*/ 105 w 28"/>
                <a:gd name="T5" fmla="*/ 15 h 32"/>
                <a:gd name="T6" fmla="*/ 105 w 28"/>
                <a:gd name="T7" fmla="*/ 0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solidFill>
                  <a:schemeClr val="bg1"/>
                </a:solidFill>
              </a:endParaRPr>
            </a:p>
          </p:txBody>
        </p:sp>
        <p:sp>
          <p:nvSpPr>
            <p:cNvPr id="307" name="Freeform 160"/>
            <p:cNvSpPr>
              <a:spLocks noChangeAspect="1"/>
            </p:cNvSpPr>
            <p:nvPr/>
          </p:nvSpPr>
          <p:spPr bwMode="auto">
            <a:xfrm>
              <a:off x="3506" y="2274"/>
              <a:ext cx="74" cy="281"/>
            </a:xfrm>
            <a:custGeom>
              <a:avLst/>
              <a:gdLst>
                <a:gd name="T0" fmla="*/ 0 w 19"/>
                <a:gd name="T1" fmla="*/ 277 h 74"/>
                <a:gd name="T2" fmla="*/ 0 w 19"/>
                <a:gd name="T3" fmla="*/ 68 h 74"/>
                <a:gd name="T4" fmla="*/ 70 w 19"/>
                <a:gd name="T5" fmla="*/ 0 h 74"/>
                <a:gd name="T6" fmla="*/ 70 w 19"/>
                <a:gd name="T7" fmla="*/ 209 h 74"/>
                <a:gd name="T8" fmla="*/ 0 w 19"/>
                <a:gd name="T9" fmla="*/ 277 h 74"/>
                <a:gd name="T10" fmla="*/ 0 60000 65536"/>
                <a:gd name="T11" fmla="*/ 0 60000 65536"/>
                <a:gd name="T12" fmla="*/ 0 60000 65536"/>
                <a:gd name="T13" fmla="*/ 0 60000 65536"/>
                <a:gd name="T14" fmla="*/ 0 60000 65536"/>
                <a:gd name="T15" fmla="*/ 0 w 19"/>
                <a:gd name="T16" fmla="*/ 0 h 74"/>
                <a:gd name="T17" fmla="*/ 19 w 19"/>
                <a:gd name="T18" fmla="*/ 74 h 74"/>
              </a:gdLst>
              <a:ahLst/>
              <a:cxnLst>
                <a:cxn ang="T10">
                  <a:pos x="T0" y="T1"/>
                </a:cxn>
                <a:cxn ang="T11">
                  <a:pos x="T2" y="T3"/>
                </a:cxn>
                <a:cxn ang="T12">
                  <a:pos x="T4" y="T5"/>
                </a:cxn>
                <a:cxn ang="T13">
                  <a:pos x="T6" y="T7"/>
                </a:cxn>
                <a:cxn ang="T14">
                  <a:pos x="T8" y="T9"/>
                </a:cxn>
              </a:cxnLst>
              <a:rect l="T15" t="T16" r="T17" b="T18"/>
              <a:pathLst>
                <a:path w="19" h="74">
                  <a:moveTo>
                    <a:pt x="0" y="73"/>
                  </a:moveTo>
                  <a:lnTo>
                    <a:pt x="0" y="18"/>
                  </a:lnTo>
                  <a:lnTo>
                    <a:pt x="18" y="0"/>
                  </a:lnTo>
                  <a:lnTo>
                    <a:pt x="18" y="55"/>
                  </a:lnTo>
                  <a:lnTo>
                    <a:pt x="0" y="73"/>
                  </a:lnTo>
                </a:path>
              </a:pathLst>
            </a:custGeom>
            <a:solidFill>
              <a:srgbClr val="215E9B"/>
            </a:solidFill>
            <a:ln w="9525" cap="rnd">
              <a:noFill/>
              <a:round/>
              <a:headEnd/>
              <a:tailEnd/>
            </a:ln>
          </p:spPr>
          <p:txBody>
            <a:bodyPr/>
            <a:lstStyle/>
            <a:p>
              <a:endParaRPr lang="en-US">
                <a:solidFill>
                  <a:schemeClr val="bg1"/>
                </a:solidFill>
              </a:endParaRPr>
            </a:p>
          </p:txBody>
        </p:sp>
        <p:sp>
          <p:nvSpPr>
            <p:cNvPr id="308" name="Freeform 161"/>
            <p:cNvSpPr>
              <a:spLocks noChangeAspect="1"/>
            </p:cNvSpPr>
            <p:nvPr/>
          </p:nvSpPr>
          <p:spPr bwMode="auto">
            <a:xfrm>
              <a:off x="3471" y="2327"/>
              <a:ext cx="67" cy="278"/>
            </a:xfrm>
            <a:custGeom>
              <a:avLst/>
              <a:gdLst>
                <a:gd name="T0" fmla="*/ 0 w 17"/>
                <a:gd name="T1" fmla="*/ 0 h 73"/>
                <a:gd name="T2" fmla="*/ 0 w 17"/>
                <a:gd name="T3" fmla="*/ 274 h 73"/>
                <a:gd name="T4" fmla="*/ 63 w 17"/>
                <a:gd name="T5" fmla="*/ 225 h 73"/>
                <a:gd name="T6" fmla="*/ 63 w 17"/>
                <a:gd name="T7" fmla="*/ 19 h 73"/>
                <a:gd name="T8" fmla="*/ 0 w 17"/>
                <a:gd name="T9" fmla="*/ 0 h 73"/>
                <a:gd name="T10" fmla="*/ 0 60000 65536"/>
                <a:gd name="T11" fmla="*/ 0 60000 65536"/>
                <a:gd name="T12" fmla="*/ 0 60000 65536"/>
                <a:gd name="T13" fmla="*/ 0 60000 65536"/>
                <a:gd name="T14" fmla="*/ 0 60000 65536"/>
                <a:gd name="T15" fmla="*/ 0 w 17"/>
                <a:gd name="T16" fmla="*/ 0 h 73"/>
                <a:gd name="T17" fmla="*/ 17 w 17"/>
                <a:gd name="T18" fmla="*/ 73 h 73"/>
              </a:gdLst>
              <a:ahLst/>
              <a:cxnLst>
                <a:cxn ang="T10">
                  <a:pos x="T0" y="T1"/>
                </a:cxn>
                <a:cxn ang="T11">
                  <a:pos x="T2" y="T3"/>
                </a:cxn>
                <a:cxn ang="T12">
                  <a:pos x="T4" y="T5"/>
                </a:cxn>
                <a:cxn ang="T13">
                  <a:pos x="T6" y="T7"/>
                </a:cxn>
                <a:cxn ang="T14">
                  <a:pos x="T8" y="T9"/>
                </a:cxn>
              </a:cxnLst>
              <a:rect l="T15" t="T16" r="T17" b="T18"/>
              <a:pathLst>
                <a:path w="17" h="73">
                  <a:moveTo>
                    <a:pt x="0" y="0"/>
                  </a:moveTo>
                  <a:lnTo>
                    <a:pt x="0" y="72"/>
                  </a:lnTo>
                  <a:lnTo>
                    <a:pt x="16" y="59"/>
                  </a:lnTo>
                  <a:lnTo>
                    <a:pt x="16" y="5"/>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309" name="Freeform 162"/>
            <p:cNvSpPr>
              <a:spLocks noChangeAspect="1"/>
            </p:cNvSpPr>
            <p:nvPr/>
          </p:nvSpPr>
          <p:spPr bwMode="auto">
            <a:xfrm>
              <a:off x="3471" y="2225"/>
              <a:ext cx="109" cy="125"/>
            </a:xfrm>
            <a:custGeom>
              <a:avLst/>
              <a:gdLst>
                <a:gd name="T0" fmla="*/ 0 w 28"/>
                <a:gd name="T1" fmla="*/ 102 h 33"/>
                <a:gd name="T2" fmla="*/ 105 w 28"/>
                <a:gd name="T3" fmla="*/ 0 h 33"/>
                <a:gd name="T4" fmla="*/ 105 w 28"/>
                <a:gd name="T5" fmla="*/ 53 h 33"/>
                <a:gd name="T6" fmla="*/ 35 w 28"/>
                <a:gd name="T7" fmla="*/ 121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310" name="Freeform 163"/>
            <p:cNvSpPr>
              <a:spLocks noChangeAspect="1"/>
            </p:cNvSpPr>
            <p:nvPr/>
          </p:nvSpPr>
          <p:spPr bwMode="auto">
            <a:xfrm>
              <a:off x="3471" y="2753"/>
              <a:ext cx="109" cy="125"/>
            </a:xfrm>
            <a:custGeom>
              <a:avLst/>
              <a:gdLst>
                <a:gd name="T0" fmla="*/ 0 w 28"/>
                <a:gd name="T1" fmla="*/ 102 h 33"/>
                <a:gd name="T2" fmla="*/ 0 w 28"/>
                <a:gd name="T3" fmla="*/ 121 h 33"/>
                <a:gd name="T4" fmla="*/ 105 w 28"/>
                <a:gd name="T5" fmla="*/ 19 h 33"/>
                <a:gd name="T6" fmla="*/ 105 w 28"/>
                <a:gd name="T7" fmla="*/ 0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0" y="32"/>
                  </a:lnTo>
                  <a:lnTo>
                    <a:pt x="27" y="5"/>
                  </a:lnTo>
                  <a:lnTo>
                    <a:pt x="27" y="0"/>
                  </a:lnTo>
                  <a:lnTo>
                    <a:pt x="0" y="27"/>
                  </a:lnTo>
                </a:path>
              </a:pathLst>
            </a:custGeom>
            <a:solidFill>
              <a:srgbClr val="215E9B"/>
            </a:solidFill>
            <a:ln w="9525" cap="rnd">
              <a:noFill/>
              <a:round/>
              <a:headEnd/>
              <a:tailEnd/>
            </a:ln>
          </p:spPr>
          <p:txBody>
            <a:bodyPr/>
            <a:lstStyle/>
            <a:p>
              <a:endParaRPr lang="en-US">
                <a:solidFill>
                  <a:schemeClr val="bg1"/>
                </a:solidFill>
              </a:endParaRPr>
            </a:p>
          </p:txBody>
        </p:sp>
        <p:sp>
          <p:nvSpPr>
            <p:cNvPr id="311" name="Freeform 164"/>
            <p:cNvSpPr>
              <a:spLocks noChangeAspect="1"/>
            </p:cNvSpPr>
            <p:nvPr/>
          </p:nvSpPr>
          <p:spPr bwMode="auto">
            <a:xfrm>
              <a:off x="3506" y="2552"/>
              <a:ext cx="74" cy="277"/>
            </a:xfrm>
            <a:custGeom>
              <a:avLst/>
              <a:gdLst>
                <a:gd name="T0" fmla="*/ 0 w 19"/>
                <a:gd name="T1" fmla="*/ 273 h 73"/>
                <a:gd name="T2" fmla="*/ 0 w 19"/>
                <a:gd name="T3" fmla="*/ 68 h 73"/>
                <a:gd name="T4" fmla="*/ 70 w 19"/>
                <a:gd name="T5" fmla="*/ 0 h 73"/>
                <a:gd name="T6" fmla="*/ 70 w 19"/>
                <a:gd name="T7" fmla="*/ 205 h 73"/>
                <a:gd name="T8" fmla="*/ 0 w 19"/>
                <a:gd name="T9" fmla="*/ 273 h 73"/>
                <a:gd name="T10" fmla="*/ 0 60000 65536"/>
                <a:gd name="T11" fmla="*/ 0 60000 65536"/>
                <a:gd name="T12" fmla="*/ 0 60000 65536"/>
                <a:gd name="T13" fmla="*/ 0 60000 65536"/>
                <a:gd name="T14" fmla="*/ 0 60000 65536"/>
                <a:gd name="T15" fmla="*/ 0 w 19"/>
                <a:gd name="T16" fmla="*/ 0 h 73"/>
                <a:gd name="T17" fmla="*/ 19 w 19"/>
                <a:gd name="T18" fmla="*/ 73 h 73"/>
              </a:gdLst>
              <a:ahLst/>
              <a:cxnLst>
                <a:cxn ang="T10">
                  <a:pos x="T0" y="T1"/>
                </a:cxn>
                <a:cxn ang="T11">
                  <a:pos x="T2" y="T3"/>
                </a:cxn>
                <a:cxn ang="T12">
                  <a:pos x="T4" y="T5"/>
                </a:cxn>
                <a:cxn ang="T13">
                  <a:pos x="T6" y="T7"/>
                </a:cxn>
                <a:cxn ang="T14">
                  <a:pos x="T8" y="T9"/>
                </a:cxn>
              </a:cxnLst>
              <a:rect l="T15" t="T16" r="T17" b="T18"/>
              <a:pathLst>
                <a:path w="19" h="73">
                  <a:moveTo>
                    <a:pt x="0" y="72"/>
                  </a:moveTo>
                  <a:lnTo>
                    <a:pt x="0" y="18"/>
                  </a:lnTo>
                  <a:lnTo>
                    <a:pt x="18" y="0"/>
                  </a:lnTo>
                  <a:lnTo>
                    <a:pt x="18" y="54"/>
                  </a:lnTo>
                  <a:lnTo>
                    <a:pt x="0" y="72"/>
                  </a:lnTo>
                </a:path>
              </a:pathLst>
            </a:custGeom>
            <a:solidFill>
              <a:srgbClr val="215E9B"/>
            </a:solidFill>
            <a:ln w="9525" cap="rnd">
              <a:noFill/>
              <a:round/>
              <a:headEnd/>
              <a:tailEnd/>
            </a:ln>
          </p:spPr>
          <p:txBody>
            <a:bodyPr/>
            <a:lstStyle/>
            <a:p>
              <a:endParaRPr lang="en-US">
                <a:solidFill>
                  <a:schemeClr val="bg1"/>
                </a:solidFill>
              </a:endParaRPr>
            </a:p>
          </p:txBody>
        </p:sp>
        <p:sp>
          <p:nvSpPr>
            <p:cNvPr id="312" name="Freeform 165"/>
            <p:cNvSpPr>
              <a:spLocks noChangeAspect="1"/>
            </p:cNvSpPr>
            <p:nvPr/>
          </p:nvSpPr>
          <p:spPr bwMode="auto">
            <a:xfrm>
              <a:off x="3471" y="2601"/>
              <a:ext cx="67" cy="277"/>
            </a:xfrm>
            <a:custGeom>
              <a:avLst/>
              <a:gdLst>
                <a:gd name="T0" fmla="*/ 0 w 17"/>
                <a:gd name="T1" fmla="*/ 0 h 73"/>
                <a:gd name="T2" fmla="*/ 0 w 17"/>
                <a:gd name="T3" fmla="*/ 273 h 73"/>
                <a:gd name="T4" fmla="*/ 63 w 17"/>
                <a:gd name="T5" fmla="*/ 224 h 73"/>
                <a:gd name="T6" fmla="*/ 63 w 17"/>
                <a:gd name="T7" fmla="*/ 19 h 73"/>
                <a:gd name="T8" fmla="*/ 0 w 17"/>
                <a:gd name="T9" fmla="*/ 0 h 73"/>
                <a:gd name="T10" fmla="*/ 0 60000 65536"/>
                <a:gd name="T11" fmla="*/ 0 60000 65536"/>
                <a:gd name="T12" fmla="*/ 0 60000 65536"/>
                <a:gd name="T13" fmla="*/ 0 60000 65536"/>
                <a:gd name="T14" fmla="*/ 0 60000 65536"/>
                <a:gd name="T15" fmla="*/ 0 w 17"/>
                <a:gd name="T16" fmla="*/ 0 h 73"/>
                <a:gd name="T17" fmla="*/ 17 w 17"/>
                <a:gd name="T18" fmla="*/ 73 h 73"/>
              </a:gdLst>
              <a:ahLst/>
              <a:cxnLst>
                <a:cxn ang="T10">
                  <a:pos x="T0" y="T1"/>
                </a:cxn>
                <a:cxn ang="T11">
                  <a:pos x="T2" y="T3"/>
                </a:cxn>
                <a:cxn ang="T12">
                  <a:pos x="T4" y="T5"/>
                </a:cxn>
                <a:cxn ang="T13">
                  <a:pos x="T6" y="T7"/>
                </a:cxn>
                <a:cxn ang="T14">
                  <a:pos x="T8" y="T9"/>
                </a:cxn>
              </a:cxnLst>
              <a:rect l="T15" t="T16" r="T17" b="T18"/>
              <a:pathLst>
                <a:path w="17" h="73">
                  <a:moveTo>
                    <a:pt x="0" y="0"/>
                  </a:moveTo>
                  <a:lnTo>
                    <a:pt x="0" y="72"/>
                  </a:lnTo>
                  <a:lnTo>
                    <a:pt x="16" y="59"/>
                  </a:lnTo>
                  <a:lnTo>
                    <a:pt x="16" y="5"/>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313" name="Freeform 166"/>
            <p:cNvSpPr>
              <a:spLocks noChangeAspect="1"/>
            </p:cNvSpPr>
            <p:nvPr/>
          </p:nvSpPr>
          <p:spPr bwMode="auto">
            <a:xfrm>
              <a:off x="3471" y="2502"/>
              <a:ext cx="109" cy="122"/>
            </a:xfrm>
            <a:custGeom>
              <a:avLst/>
              <a:gdLst>
                <a:gd name="T0" fmla="*/ 0 w 28"/>
                <a:gd name="T1" fmla="*/ 103 h 32"/>
                <a:gd name="T2" fmla="*/ 105 w 28"/>
                <a:gd name="T3" fmla="*/ 0 h 32"/>
                <a:gd name="T4" fmla="*/ 105 w 28"/>
                <a:gd name="T5" fmla="*/ 50 h 32"/>
                <a:gd name="T6" fmla="*/ 35 w 28"/>
                <a:gd name="T7" fmla="*/ 118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27" y="0"/>
                  </a:lnTo>
                  <a:lnTo>
                    <a:pt x="27" y="13"/>
                  </a:lnTo>
                  <a:lnTo>
                    <a:pt x="9" y="31"/>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314" name="Freeform 167"/>
            <p:cNvSpPr>
              <a:spLocks noChangeAspect="1"/>
            </p:cNvSpPr>
            <p:nvPr/>
          </p:nvSpPr>
          <p:spPr bwMode="auto">
            <a:xfrm>
              <a:off x="3576" y="2107"/>
              <a:ext cx="109" cy="121"/>
            </a:xfrm>
            <a:custGeom>
              <a:avLst/>
              <a:gdLst>
                <a:gd name="T0" fmla="*/ 0 w 28"/>
                <a:gd name="T1" fmla="*/ 102 h 32"/>
                <a:gd name="T2" fmla="*/ 0 w 28"/>
                <a:gd name="T3" fmla="*/ 117 h 32"/>
                <a:gd name="T4" fmla="*/ 105 w 28"/>
                <a:gd name="T5" fmla="*/ 15 h 32"/>
                <a:gd name="T6" fmla="*/ 105 w 28"/>
                <a:gd name="T7" fmla="*/ 0 h 32"/>
                <a:gd name="T8" fmla="*/ 0 w 28"/>
                <a:gd name="T9" fmla="*/ 102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solidFill>
                  <a:schemeClr val="bg1"/>
                </a:solidFill>
              </a:endParaRPr>
            </a:p>
          </p:txBody>
        </p:sp>
        <p:sp>
          <p:nvSpPr>
            <p:cNvPr id="315" name="Freeform 168"/>
            <p:cNvSpPr>
              <a:spLocks noChangeAspect="1"/>
            </p:cNvSpPr>
            <p:nvPr/>
          </p:nvSpPr>
          <p:spPr bwMode="auto">
            <a:xfrm>
              <a:off x="3611" y="1902"/>
              <a:ext cx="74" cy="277"/>
            </a:xfrm>
            <a:custGeom>
              <a:avLst/>
              <a:gdLst>
                <a:gd name="T0" fmla="*/ 0 w 19"/>
                <a:gd name="T1" fmla="*/ 273 h 73"/>
                <a:gd name="T2" fmla="*/ 0 w 19"/>
                <a:gd name="T3" fmla="*/ 68 h 73"/>
                <a:gd name="T4" fmla="*/ 70 w 19"/>
                <a:gd name="T5" fmla="*/ 0 h 73"/>
                <a:gd name="T6" fmla="*/ 70 w 19"/>
                <a:gd name="T7" fmla="*/ 205 h 73"/>
                <a:gd name="T8" fmla="*/ 0 w 19"/>
                <a:gd name="T9" fmla="*/ 273 h 73"/>
                <a:gd name="T10" fmla="*/ 0 60000 65536"/>
                <a:gd name="T11" fmla="*/ 0 60000 65536"/>
                <a:gd name="T12" fmla="*/ 0 60000 65536"/>
                <a:gd name="T13" fmla="*/ 0 60000 65536"/>
                <a:gd name="T14" fmla="*/ 0 60000 65536"/>
                <a:gd name="T15" fmla="*/ 0 w 19"/>
                <a:gd name="T16" fmla="*/ 0 h 73"/>
                <a:gd name="T17" fmla="*/ 19 w 19"/>
                <a:gd name="T18" fmla="*/ 73 h 73"/>
              </a:gdLst>
              <a:ahLst/>
              <a:cxnLst>
                <a:cxn ang="T10">
                  <a:pos x="T0" y="T1"/>
                </a:cxn>
                <a:cxn ang="T11">
                  <a:pos x="T2" y="T3"/>
                </a:cxn>
                <a:cxn ang="T12">
                  <a:pos x="T4" y="T5"/>
                </a:cxn>
                <a:cxn ang="T13">
                  <a:pos x="T6" y="T7"/>
                </a:cxn>
                <a:cxn ang="T14">
                  <a:pos x="T8" y="T9"/>
                </a:cxn>
              </a:cxnLst>
              <a:rect l="T15" t="T16" r="T17" b="T18"/>
              <a:pathLst>
                <a:path w="19" h="73">
                  <a:moveTo>
                    <a:pt x="0" y="72"/>
                  </a:moveTo>
                  <a:lnTo>
                    <a:pt x="0" y="18"/>
                  </a:lnTo>
                  <a:lnTo>
                    <a:pt x="18" y="0"/>
                  </a:lnTo>
                  <a:lnTo>
                    <a:pt x="18" y="54"/>
                  </a:lnTo>
                  <a:lnTo>
                    <a:pt x="0" y="72"/>
                  </a:lnTo>
                </a:path>
              </a:pathLst>
            </a:custGeom>
            <a:solidFill>
              <a:srgbClr val="215E9B"/>
            </a:solidFill>
            <a:ln w="9525" cap="rnd">
              <a:noFill/>
              <a:round/>
              <a:headEnd/>
              <a:tailEnd/>
            </a:ln>
          </p:spPr>
          <p:txBody>
            <a:bodyPr/>
            <a:lstStyle/>
            <a:p>
              <a:endParaRPr lang="en-US">
                <a:solidFill>
                  <a:schemeClr val="bg1"/>
                </a:solidFill>
              </a:endParaRPr>
            </a:p>
          </p:txBody>
        </p:sp>
        <p:sp>
          <p:nvSpPr>
            <p:cNvPr id="316" name="Freeform 169"/>
            <p:cNvSpPr>
              <a:spLocks noChangeAspect="1"/>
            </p:cNvSpPr>
            <p:nvPr/>
          </p:nvSpPr>
          <p:spPr bwMode="auto">
            <a:xfrm>
              <a:off x="3576" y="1955"/>
              <a:ext cx="67" cy="273"/>
            </a:xfrm>
            <a:custGeom>
              <a:avLst/>
              <a:gdLst>
                <a:gd name="T0" fmla="*/ 0 w 17"/>
                <a:gd name="T1" fmla="*/ 0 h 72"/>
                <a:gd name="T2" fmla="*/ 0 w 17"/>
                <a:gd name="T3" fmla="*/ 269 h 72"/>
                <a:gd name="T4" fmla="*/ 63 w 17"/>
                <a:gd name="T5" fmla="*/ 220 h 72"/>
                <a:gd name="T6" fmla="*/ 63 w 17"/>
                <a:gd name="T7" fmla="*/ 15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0" y="71"/>
                  </a:lnTo>
                  <a:lnTo>
                    <a:pt x="16" y="58"/>
                  </a:lnTo>
                  <a:lnTo>
                    <a:pt x="16" y="4"/>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317" name="Freeform 170"/>
            <p:cNvSpPr>
              <a:spLocks noChangeAspect="1"/>
            </p:cNvSpPr>
            <p:nvPr/>
          </p:nvSpPr>
          <p:spPr bwMode="auto">
            <a:xfrm>
              <a:off x="3576" y="1852"/>
              <a:ext cx="109" cy="125"/>
            </a:xfrm>
            <a:custGeom>
              <a:avLst/>
              <a:gdLst>
                <a:gd name="T0" fmla="*/ 0 w 28"/>
                <a:gd name="T1" fmla="*/ 102 h 33"/>
                <a:gd name="T2" fmla="*/ 105 w 28"/>
                <a:gd name="T3" fmla="*/ 0 h 33"/>
                <a:gd name="T4" fmla="*/ 105 w 28"/>
                <a:gd name="T5" fmla="*/ 53 h 33"/>
                <a:gd name="T6" fmla="*/ 35 w 28"/>
                <a:gd name="T7" fmla="*/ 121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318" name="Freeform 171"/>
            <p:cNvSpPr>
              <a:spLocks noChangeAspect="1"/>
            </p:cNvSpPr>
            <p:nvPr/>
          </p:nvSpPr>
          <p:spPr bwMode="auto">
            <a:xfrm>
              <a:off x="3576" y="2377"/>
              <a:ext cx="109" cy="129"/>
            </a:xfrm>
            <a:custGeom>
              <a:avLst/>
              <a:gdLst>
                <a:gd name="T0" fmla="*/ 0 w 28"/>
                <a:gd name="T1" fmla="*/ 106 h 34"/>
                <a:gd name="T2" fmla="*/ 0 w 28"/>
                <a:gd name="T3" fmla="*/ 125 h 34"/>
                <a:gd name="T4" fmla="*/ 105 w 28"/>
                <a:gd name="T5" fmla="*/ 19 h 34"/>
                <a:gd name="T6" fmla="*/ 105 w 28"/>
                <a:gd name="T7" fmla="*/ 0 h 34"/>
                <a:gd name="T8" fmla="*/ 0 w 28"/>
                <a:gd name="T9" fmla="*/ 106 h 34"/>
                <a:gd name="T10" fmla="*/ 0 60000 65536"/>
                <a:gd name="T11" fmla="*/ 0 60000 65536"/>
                <a:gd name="T12" fmla="*/ 0 60000 65536"/>
                <a:gd name="T13" fmla="*/ 0 60000 65536"/>
                <a:gd name="T14" fmla="*/ 0 60000 65536"/>
                <a:gd name="T15" fmla="*/ 0 w 28"/>
                <a:gd name="T16" fmla="*/ 0 h 34"/>
                <a:gd name="T17" fmla="*/ 28 w 28"/>
                <a:gd name="T18" fmla="*/ 34 h 34"/>
              </a:gdLst>
              <a:ahLst/>
              <a:cxnLst>
                <a:cxn ang="T10">
                  <a:pos x="T0" y="T1"/>
                </a:cxn>
                <a:cxn ang="T11">
                  <a:pos x="T2" y="T3"/>
                </a:cxn>
                <a:cxn ang="T12">
                  <a:pos x="T4" y="T5"/>
                </a:cxn>
                <a:cxn ang="T13">
                  <a:pos x="T6" y="T7"/>
                </a:cxn>
                <a:cxn ang="T14">
                  <a:pos x="T8" y="T9"/>
                </a:cxn>
              </a:cxnLst>
              <a:rect l="T15" t="T16" r="T17" b="T18"/>
              <a:pathLst>
                <a:path w="28" h="34">
                  <a:moveTo>
                    <a:pt x="0" y="28"/>
                  </a:moveTo>
                  <a:lnTo>
                    <a:pt x="0" y="33"/>
                  </a:lnTo>
                  <a:lnTo>
                    <a:pt x="27" y="5"/>
                  </a:lnTo>
                  <a:lnTo>
                    <a:pt x="27" y="0"/>
                  </a:lnTo>
                  <a:lnTo>
                    <a:pt x="0" y="28"/>
                  </a:lnTo>
                </a:path>
              </a:pathLst>
            </a:custGeom>
            <a:solidFill>
              <a:srgbClr val="00279F"/>
            </a:solidFill>
            <a:ln w="9525" cap="rnd">
              <a:noFill/>
              <a:round/>
              <a:headEnd/>
              <a:tailEnd/>
            </a:ln>
          </p:spPr>
          <p:txBody>
            <a:bodyPr/>
            <a:lstStyle/>
            <a:p>
              <a:endParaRPr lang="en-US">
                <a:solidFill>
                  <a:schemeClr val="bg1"/>
                </a:solidFill>
              </a:endParaRPr>
            </a:p>
          </p:txBody>
        </p:sp>
        <p:sp>
          <p:nvSpPr>
            <p:cNvPr id="319" name="Freeform 172"/>
            <p:cNvSpPr>
              <a:spLocks noChangeAspect="1"/>
            </p:cNvSpPr>
            <p:nvPr/>
          </p:nvSpPr>
          <p:spPr bwMode="auto">
            <a:xfrm>
              <a:off x="3611" y="2175"/>
              <a:ext cx="74" cy="278"/>
            </a:xfrm>
            <a:custGeom>
              <a:avLst/>
              <a:gdLst>
                <a:gd name="T0" fmla="*/ 0 w 19"/>
                <a:gd name="T1" fmla="*/ 274 h 73"/>
                <a:gd name="T2" fmla="*/ 0 w 19"/>
                <a:gd name="T3" fmla="*/ 69 h 73"/>
                <a:gd name="T4" fmla="*/ 70 w 19"/>
                <a:gd name="T5" fmla="*/ 0 h 73"/>
                <a:gd name="T6" fmla="*/ 70 w 19"/>
                <a:gd name="T7" fmla="*/ 206 h 73"/>
                <a:gd name="T8" fmla="*/ 0 w 19"/>
                <a:gd name="T9" fmla="*/ 274 h 73"/>
                <a:gd name="T10" fmla="*/ 0 60000 65536"/>
                <a:gd name="T11" fmla="*/ 0 60000 65536"/>
                <a:gd name="T12" fmla="*/ 0 60000 65536"/>
                <a:gd name="T13" fmla="*/ 0 60000 65536"/>
                <a:gd name="T14" fmla="*/ 0 60000 65536"/>
                <a:gd name="T15" fmla="*/ 0 w 19"/>
                <a:gd name="T16" fmla="*/ 0 h 73"/>
                <a:gd name="T17" fmla="*/ 19 w 19"/>
                <a:gd name="T18" fmla="*/ 73 h 73"/>
              </a:gdLst>
              <a:ahLst/>
              <a:cxnLst>
                <a:cxn ang="T10">
                  <a:pos x="T0" y="T1"/>
                </a:cxn>
                <a:cxn ang="T11">
                  <a:pos x="T2" y="T3"/>
                </a:cxn>
                <a:cxn ang="T12">
                  <a:pos x="T4" y="T5"/>
                </a:cxn>
                <a:cxn ang="T13">
                  <a:pos x="T6" y="T7"/>
                </a:cxn>
                <a:cxn ang="T14">
                  <a:pos x="T8" y="T9"/>
                </a:cxn>
              </a:cxnLst>
              <a:rect l="T15" t="T16" r="T17" b="T18"/>
              <a:pathLst>
                <a:path w="19" h="73">
                  <a:moveTo>
                    <a:pt x="0" y="72"/>
                  </a:moveTo>
                  <a:lnTo>
                    <a:pt x="0" y="18"/>
                  </a:lnTo>
                  <a:lnTo>
                    <a:pt x="18" y="0"/>
                  </a:lnTo>
                  <a:lnTo>
                    <a:pt x="18" y="54"/>
                  </a:lnTo>
                  <a:lnTo>
                    <a:pt x="0" y="72"/>
                  </a:lnTo>
                </a:path>
              </a:pathLst>
            </a:custGeom>
            <a:solidFill>
              <a:srgbClr val="215E9B"/>
            </a:solidFill>
            <a:ln w="9525" cap="rnd">
              <a:noFill/>
              <a:round/>
              <a:headEnd/>
              <a:tailEnd/>
            </a:ln>
          </p:spPr>
          <p:txBody>
            <a:bodyPr/>
            <a:lstStyle/>
            <a:p>
              <a:endParaRPr lang="en-US">
                <a:solidFill>
                  <a:schemeClr val="bg1"/>
                </a:solidFill>
              </a:endParaRPr>
            </a:p>
          </p:txBody>
        </p:sp>
        <p:sp>
          <p:nvSpPr>
            <p:cNvPr id="320" name="Freeform 173"/>
            <p:cNvSpPr>
              <a:spLocks noChangeAspect="1"/>
            </p:cNvSpPr>
            <p:nvPr/>
          </p:nvSpPr>
          <p:spPr bwMode="auto">
            <a:xfrm>
              <a:off x="3576" y="2225"/>
              <a:ext cx="67" cy="281"/>
            </a:xfrm>
            <a:custGeom>
              <a:avLst/>
              <a:gdLst>
                <a:gd name="T0" fmla="*/ 0 w 17"/>
                <a:gd name="T1" fmla="*/ 0 h 74"/>
                <a:gd name="T2" fmla="*/ 0 w 17"/>
                <a:gd name="T3" fmla="*/ 277 h 74"/>
                <a:gd name="T4" fmla="*/ 63 w 17"/>
                <a:gd name="T5" fmla="*/ 224 h 74"/>
                <a:gd name="T6" fmla="*/ 63 w 17"/>
                <a:gd name="T7" fmla="*/ 19 h 74"/>
                <a:gd name="T8" fmla="*/ 0 w 17"/>
                <a:gd name="T9" fmla="*/ 0 h 74"/>
                <a:gd name="T10" fmla="*/ 0 60000 65536"/>
                <a:gd name="T11" fmla="*/ 0 60000 65536"/>
                <a:gd name="T12" fmla="*/ 0 60000 65536"/>
                <a:gd name="T13" fmla="*/ 0 60000 65536"/>
                <a:gd name="T14" fmla="*/ 0 60000 65536"/>
                <a:gd name="T15" fmla="*/ 0 w 17"/>
                <a:gd name="T16" fmla="*/ 0 h 74"/>
                <a:gd name="T17" fmla="*/ 17 w 17"/>
                <a:gd name="T18" fmla="*/ 74 h 74"/>
              </a:gdLst>
              <a:ahLst/>
              <a:cxnLst>
                <a:cxn ang="T10">
                  <a:pos x="T0" y="T1"/>
                </a:cxn>
                <a:cxn ang="T11">
                  <a:pos x="T2" y="T3"/>
                </a:cxn>
                <a:cxn ang="T12">
                  <a:pos x="T4" y="T5"/>
                </a:cxn>
                <a:cxn ang="T13">
                  <a:pos x="T6" y="T7"/>
                </a:cxn>
                <a:cxn ang="T14">
                  <a:pos x="T8" y="T9"/>
                </a:cxn>
              </a:cxnLst>
              <a:rect l="T15" t="T16" r="T17" b="T18"/>
              <a:pathLst>
                <a:path w="17" h="74">
                  <a:moveTo>
                    <a:pt x="0" y="0"/>
                  </a:moveTo>
                  <a:lnTo>
                    <a:pt x="0" y="73"/>
                  </a:lnTo>
                  <a:lnTo>
                    <a:pt x="16" y="59"/>
                  </a:lnTo>
                  <a:lnTo>
                    <a:pt x="16" y="5"/>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321" name="Freeform 174"/>
            <p:cNvSpPr>
              <a:spLocks noChangeAspect="1"/>
            </p:cNvSpPr>
            <p:nvPr/>
          </p:nvSpPr>
          <p:spPr bwMode="auto">
            <a:xfrm>
              <a:off x="3576" y="2125"/>
              <a:ext cx="109" cy="122"/>
            </a:xfrm>
            <a:custGeom>
              <a:avLst/>
              <a:gdLst>
                <a:gd name="T0" fmla="*/ 0 w 28"/>
                <a:gd name="T1" fmla="*/ 103 h 32"/>
                <a:gd name="T2" fmla="*/ 105 w 28"/>
                <a:gd name="T3" fmla="*/ 0 h 32"/>
                <a:gd name="T4" fmla="*/ 105 w 28"/>
                <a:gd name="T5" fmla="*/ 50 h 32"/>
                <a:gd name="T6" fmla="*/ 35 w 28"/>
                <a:gd name="T7" fmla="*/ 118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27" y="0"/>
                  </a:lnTo>
                  <a:lnTo>
                    <a:pt x="27" y="13"/>
                  </a:lnTo>
                  <a:lnTo>
                    <a:pt x="9" y="31"/>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322" name="Freeform 175"/>
            <p:cNvSpPr>
              <a:spLocks noChangeAspect="1"/>
            </p:cNvSpPr>
            <p:nvPr/>
          </p:nvSpPr>
          <p:spPr bwMode="auto">
            <a:xfrm>
              <a:off x="3576" y="2654"/>
              <a:ext cx="109" cy="122"/>
            </a:xfrm>
            <a:custGeom>
              <a:avLst/>
              <a:gdLst>
                <a:gd name="T0" fmla="*/ 0 w 28"/>
                <a:gd name="T1" fmla="*/ 103 h 32"/>
                <a:gd name="T2" fmla="*/ 0 w 28"/>
                <a:gd name="T3" fmla="*/ 118 h 32"/>
                <a:gd name="T4" fmla="*/ 105 w 28"/>
                <a:gd name="T5" fmla="*/ 15 h 32"/>
                <a:gd name="T6" fmla="*/ 105 w 28"/>
                <a:gd name="T7" fmla="*/ 0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215E9B"/>
            </a:solidFill>
            <a:ln w="9525" cap="rnd">
              <a:noFill/>
              <a:round/>
              <a:headEnd/>
              <a:tailEnd/>
            </a:ln>
          </p:spPr>
          <p:txBody>
            <a:bodyPr/>
            <a:lstStyle/>
            <a:p>
              <a:endParaRPr lang="en-US">
                <a:solidFill>
                  <a:schemeClr val="bg1"/>
                </a:solidFill>
              </a:endParaRPr>
            </a:p>
          </p:txBody>
        </p:sp>
        <p:sp>
          <p:nvSpPr>
            <p:cNvPr id="323" name="Freeform 176"/>
            <p:cNvSpPr>
              <a:spLocks noChangeAspect="1"/>
            </p:cNvSpPr>
            <p:nvPr/>
          </p:nvSpPr>
          <p:spPr bwMode="auto">
            <a:xfrm>
              <a:off x="3611" y="2449"/>
              <a:ext cx="74" cy="277"/>
            </a:xfrm>
            <a:custGeom>
              <a:avLst/>
              <a:gdLst>
                <a:gd name="T0" fmla="*/ 0 w 19"/>
                <a:gd name="T1" fmla="*/ 273 h 73"/>
                <a:gd name="T2" fmla="*/ 0 w 19"/>
                <a:gd name="T3" fmla="*/ 68 h 73"/>
                <a:gd name="T4" fmla="*/ 70 w 19"/>
                <a:gd name="T5" fmla="*/ 0 h 73"/>
                <a:gd name="T6" fmla="*/ 70 w 19"/>
                <a:gd name="T7" fmla="*/ 205 h 73"/>
                <a:gd name="T8" fmla="*/ 0 w 19"/>
                <a:gd name="T9" fmla="*/ 273 h 73"/>
                <a:gd name="T10" fmla="*/ 0 60000 65536"/>
                <a:gd name="T11" fmla="*/ 0 60000 65536"/>
                <a:gd name="T12" fmla="*/ 0 60000 65536"/>
                <a:gd name="T13" fmla="*/ 0 60000 65536"/>
                <a:gd name="T14" fmla="*/ 0 60000 65536"/>
                <a:gd name="T15" fmla="*/ 0 w 19"/>
                <a:gd name="T16" fmla="*/ 0 h 73"/>
                <a:gd name="T17" fmla="*/ 19 w 19"/>
                <a:gd name="T18" fmla="*/ 73 h 73"/>
              </a:gdLst>
              <a:ahLst/>
              <a:cxnLst>
                <a:cxn ang="T10">
                  <a:pos x="T0" y="T1"/>
                </a:cxn>
                <a:cxn ang="T11">
                  <a:pos x="T2" y="T3"/>
                </a:cxn>
                <a:cxn ang="T12">
                  <a:pos x="T4" y="T5"/>
                </a:cxn>
                <a:cxn ang="T13">
                  <a:pos x="T6" y="T7"/>
                </a:cxn>
                <a:cxn ang="T14">
                  <a:pos x="T8" y="T9"/>
                </a:cxn>
              </a:cxnLst>
              <a:rect l="T15" t="T16" r="T17" b="T18"/>
              <a:pathLst>
                <a:path w="19" h="73">
                  <a:moveTo>
                    <a:pt x="0" y="72"/>
                  </a:moveTo>
                  <a:lnTo>
                    <a:pt x="0" y="18"/>
                  </a:lnTo>
                  <a:lnTo>
                    <a:pt x="18" y="0"/>
                  </a:lnTo>
                  <a:lnTo>
                    <a:pt x="18" y="54"/>
                  </a:lnTo>
                  <a:lnTo>
                    <a:pt x="0" y="72"/>
                  </a:lnTo>
                </a:path>
              </a:pathLst>
            </a:custGeom>
            <a:solidFill>
              <a:srgbClr val="215E9B"/>
            </a:solidFill>
            <a:ln w="9525" cap="rnd">
              <a:noFill/>
              <a:round/>
              <a:headEnd/>
              <a:tailEnd/>
            </a:ln>
          </p:spPr>
          <p:txBody>
            <a:bodyPr/>
            <a:lstStyle/>
            <a:p>
              <a:endParaRPr lang="en-US">
                <a:solidFill>
                  <a:schemeClr val="bg1"/>
                </a:solidFill>
              </a:endParaRPr>
            </a:p>
          </p:txBody>
        </p:sp>
        <p:sp>
          <p:nvSpPr>
            <p:cNvPr id="324" name="Freeform 177"/>
            <p:cNvSpPr>
              <a:spLocks noChangeAspect="1"/>
            </p:cNvSpPr>
            <p:nvPr/>
          </p:nvSpPr>
          <p:spPr bwMode="auto">
            <a:xfrm>
              <a:off x="3576" y="2502"/>
              <a:ext cx="67" cy="274"/>
            </a:xfrm>
            <a:custGeom>
              <a:avLst/>
              <a:gdLst>
                <a:gd name="T0" fmla="*/ 0 w 17"/>
                <a:gd name="T1" fmla="*/ 0 h 72"/>
                <a:gd name="T2" fmla="*/ 0 w 17"/>
                <a:gd name="T3" fmla="*/ 270 h 72"/>
                <a:gd name="T4" fmla="*/ 63 w 17"/>
                <a:gd name="T5" fmla="*/ 221 h 72"/>
                <a:gd name="T6" fmla="*/ 63 w 17"/>
                <a:gd name="T7" fmla="*/ 15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0" y="71"/>
                  </a:lnTo>
                  <a:lnTo>
                    <a:pt x="16" y="58"/>
                  </a:lnTo>
                  <a:lnTo>
                    <a:pt x="16" y="4"/>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325" name="Freeform 178"/>
            <p:cNvSpPr>
              <a:spLocks noChangeAspect="1"/>
            </p:cNvSpPr>
            <p:nvPr/>
          </p:nvSpPr>
          <p:spPr bwMode="auto">
            <a:xfrm>
              <a:off x="3576" y="2395"/>
              <a:ext cx="109" cy="126"/>
            </a:xfrm>
            <a:custGeom>
              <a:avLst/>
              <a:gdLst>
                <a:gd name="T0" fmla="*/ 0 w 28"/>
                <a:gd name="T1" fmla="*/ 103 h 33"/>
                <a:gd name="T2" fmla="*/ 105 w 28"/>
                <a:gd name="T3" fmla="*/ 0 h 33"/>
                <a:gd name="T4" fmla="*/ 105 w 28"/>
                <a:gd name="T5" fmla="*/ 53 h 33"/>
                <a:gd name="T6" fmla="*/ 35 w 28"/>
                <a:gd name="T7" fmla="*/ 122 h 33"/>
                <a:gd name="T8" fmla="*/ 0 w 28"/>
                <a:gd name="T9" fmla="*/ 103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326" name="Freeform 179"/>
            <p:cNvSpPr>
              <a:spLocks noChangeAspect="1"/>
            </p:cNvSpPr>
            <p:nvPr/>
          </p:nvSpPr>
          <p:spPr bwMode="auto">
            <a:xfrm>
              <a:off x="2857" y="2057"/>
              <a:ext cx="288" cy="73"/>
            </a:xfrm>
            <a:custGeom>
              <a:avLst/>
              <a:gdLst>
                <a:gd name="T0" fmla="*/ 0 w 74"/>
                <a:gd name="T1" fmla="*/ 69 h 19"/>
                <a:gd name="T2" fmla="*/ 214 w 74"/>
                <a:gd name="T3" fmla="*/ 69 h 19"/>
                <a:gd name="T4" fmla="*/ 284 w 74"/>
                <a:gd name="T5" fmla="*/ 0 h 19"/>
                <a:gd name="T6" fmla="*/ 70 w 74"/>
                <a:gd name="T7" fmla="*/ 0 h 19"/>
                <a:gd name="T8" fmla="*/ 0 w 74"/>
                <a:gd name="T9" fmla="*/ 69 h 19"/>
                <a:gd name="T10" fmla="*/ 0 60000 65536"/>
                <a:gd name="T11" fmla="*/ 0 60000 65536"/>
                <a:gd name="T12" fmla="*/ 0 60000 65536"/>
                <a:gd name="T13" fmla="*/ 0 60000 65536"/>
                <a:gd name="T14" fmla="*/ 0 60000 65536"/>
                <a:gd name="T15" fmla="*/ 0 w 74"/>
                <a:gd name="T16" fmla="*/ 0 h 19"/>
                <a:gd name="T17" fmla="*/ 74 w 74"/>
                <a:gd name="T18" fmla="*/ 19 h 19"/>
              </a:gdLst>
              <a:ahLst/>
              <a:cxnLst>
                <a:cxn ang="T10">
                  <a:pos x="T0" y="T1"/>
                </a:cxn>
                <a:cxn ang="T11">
                  <a:pos x="T2" y="T3"/>
                </a:cxn>
                <a:cxn ang="T12">
                  <a:pos x="T4" y="T5"/>
                </a:cxn>
                <a:cxn ang="T13">
                  <a:pos x="T6" y="T7"/>
                </a:cxn>
                <a:cxn ang="T14">
                  <a:pos x="T8" y="T9"/>
                </a:cxn>
              </a:cxnLst>
              <a:rect l="T15" t="T16" r="T17" b="T18"/>
              <a:pathLst>
                <a:path w="74" h="19">
                  <a:moveTo>
                    <a:pt x="0" y="18"/>
                  </a:moveTo>
                  <a:lnTo>
                    <a:pt x="55" y="18"/>
                  </a:lnTo>
                  <a:lnTo>
                    <a:pt x="73" y="0"/>
                  </a:lnTo>
                  <a:lnTo>
                    <a:pt x="18" y="0"/>
                  </a:lnTo>
                  <a:lnTo>
                    <a:pt x="0" y="18"/>
                  </a:lnTo>
                </a:path>
              </a:pathLst>
            </a:custGeom>
            <a:solidFill>
              <a:srgbClr val="A2C1FE"/>
            </a:solidFill>
            <a:ln w="9525" cap="rnd">
              <a:noFill/>
              <a:round/>
              <a:headEnd/>
              <a:tailEnd/>
            </a:ln>
          </p:spPr>
          <p:txBody>
            <a:bodyPr/>
            <a:lstStyle/>
            <a:p>
              <a:endParaRPr lang="en-US">
                <a:solidFill>
                  <a:schemeClr val="bg1"/>
                </a:solidFill>
              </a:endParaRPr>
            </a:p>
          </p:txBody>
        </p:sp>
        <p:sp>
          <p:nvSpPr>
            <p:cNvPr id="327" name="Freeform 180"/>
            <p:cNvSpPr>
              <a:spLocks noChangeAspect="1"/>
            </p:cNvSpPr>
            <p:nvPr/>
          </p:nvSpPr>
          <p:spPr bwMode="auto">
            <a:xfrm>
              <a:off x="2807" y="2057"/>
              <a:ext cx="124" cy="107"/>
            </a:xfrm>
            <a:custGeom>
              <a:avLst/>
              <a:gdLst>
                <a:gd name="T0" fmla="*/ 0 w 32"/>
                <a:gd name="T1" fmla="*/ 103 h 28"/>
                <a:gd name="T2" fmla="*/ 50 w 32"/>
                <a:gd name="T3" fmla="*/ 69 h 28"/>
                <a:gd name="T4" fmla="*/ 120 w 32"/>
                <a:gd name="T5" fmla="*/ 0 h 28"/>
                <a:gd name="T6" fmla="*/ 105 w 32"/>
                <a:gd name="T7" fmla="*/ 0 h 28"/>
                <a:gd name="T8" fmla="*/ 0 w 32"/>
                <a:gd name="T9" fmla="*/ 10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328" name="Freeform 181"/>
            <p:cNvSpPr>
              <a:spLocks noChangeAspect="1"/>
            </p:cNvSpPr>
            <p:nvPr/>
          </p:nvSpPr>
          <p:spPr bwMode="auto">
            <a:xfrm>
              <a:off x="3067" y="2057"/>
              <a:ext cx="128" cy="107"/>
            </a:xfrm>
            <a:custGeom>
              <a:avLst/>
              <a:gdLst>
                <a:gd name="T0" fmla="*/ 19 w 33"/>
                <a:gd name="T1" fmla="*/ 103 h 28"/>
                <a:gd name="T2" fmla="*/ 0 w 33"/>
                <a:gd name="T3" fmla="*/ 69 h 28"/>
                <a:gd name="T4" fmla="*/ 70 w 33"/>
                <a:gd name="T5" fmla="*/ 0 h 28"/>
                <a:gd name="T6" fmla="*/ 124 w 33"/>
                <a:gd name="T7" fmla="*/ 0 h 28"/>
                <a:gd name="T8" fmla="*/ 19 w 33"/>
                <a:gd name="T9" fmla="*/ 103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solidFill>
                  <a:schemeClr val="bg1"/>
                </a:solidFill>
              </a:endParaRPr>
            </a:p>
          </p:txBody>
        </p:sp>
        <p:sp>
          <p:nvSpPr>
            <p:cNvPr id="329" name="Freeform 182"/>
            <p:cNvSpPr>
              <a:spLocks noChangeAspect="1"/>
            </p:cNvSpPr>
            <p:nvPr/>
          </p:nvSpPr>
          <p:spPr bwMode="auto">
            <a:xfrm>
              <a:off x="2807" y="2125"/>
              <a:ext cx="283" cy="66"/>
            </a:xfrm>
            <a:custGeom>
              <a:avLst/>
              <a:gdLst>
                <a:gd name="T0" fmla="*/ 0 w 73"/>
                <a:gd name="T1" fmla="*/ 62 h 17"/>
                <a:gd name="T2" fmla="*/ 54 w 73"/>
                <a:gd name="T3" fmla="*/ 0 h 17"/>
                <a:gd name="T4" fmla="*/ 264 w 73"/>
                <a:gd name="T5" fmla="*/ 0 h 17"/>
                <a:gd name="T6" fmla="*/ 279 w 73"/>
                <a:gd name="T7" fmla="*/ 62 h 17"/>
                <a:gd name="T8" fmla="*/ 0 w 73"/>
                <a:gd name="T9" fmla="*/ 62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330" name="Freeform 183"/>
            <p:cNvSpPr>
              <a:spLocks noChangeAspect="1"/>
            </p:cNvSpPr>
            <p:nvPr/>
          </p:nvSpPr>
          <p:spPr bwMode="auto">
            <a:xfrm>
              <a:off x="2581" y="2057"/>
              <a:ext cx="280" cy="73"/>
            </a:xfrm>
            <a:custGeom>
              <a:avLst/>
              <a:gdLst>
                <a:gd name="T0" fmla="*/ 0 w 72"/>
                <a:gd name="T1" fmla="*/ 69 h 19"/>
                <a:gd name="T2" fmla="*/ 206 w 72"/>
                <a:gd name="T3" fmla="*/ 69 h 19"/>
                <a:gd name="T4" fmla="*/ 276 w 72"/>
                <a:gd name="T5" fmla="*/ 0 h 19"/>
                <a:gd name="T6" fmla="*/ 70 w 72"/>
                <a:gd name="T7" fmla="*/ 0 h 19"/>
                <a:gd name="T8" fmla="*/ 0 w 72"/>
                <a:gd name="T9" fmla="*/ 69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18"/>
                  </a:moveTo>
                  <a:lnTo>
                    <a:pt x="53" y="18"/>
                  </a:lnTo>
                  <a:lnTo>
                    <a:pt x="71" y="0"/>
                  </a:lnTo>
                  <a:lnTo>
                    <a:pt x="18" y="0"/>
                  </a:lnTo>
                  <a:lnTo>
                    <a:pt x="0" y="18"/>
                  </a:lnTo>
                </a:path>
              </a:pathLst>
            </a:custGeom>
            <a:solidFill>
              <a:srgbClr val="A2C1FE"/>
            </a:solidFill>
            <a:ln w="9525" cap="rnd">
              <a:noFill/>
              <a:round/>
              <a:headEnd/>
              <a:tailEnd/>
            </a:ln>
          </p:spPr>
          <p:txBody>
            <a:bodyPr/>
            <a:lstStyle/>
            <a:p>
              <a:endParaRPr lang="en-US">
                <a:solidFill>
                  <a:schemeClr val="bg1"/>
                </a:solidFill>
              </a:endParaRPr>
            </a:p>
          </p:txBody>
        </p:sp>
        <p:sp>
          <p:nvSpPr>
            <p:cNvPr id="331" name="Freeform 184"/>
            <p:cNvSpPr>
              <a:spLocks noChangeAspect="1"/>
            </p:cNvSpPr>
            <p:nvPr/>
          </p:nvSpPr>
          <p:spPr bwMode="auto">
            <a:xfrm>
              <a:off x="2527" y="2057"/>
              <a:ext cx="128" cy="107"/>
            </a:xfrm>
            <a:custGeom>
              <a:avLst/>
              <a:gdLst>
                <a:gd name="T0" fmla="*/ 0 w 33"/>
                <a:gd name="T1" fmla="*/ 103 h 28"/>
                <a:gd name="T2" fmla="*/ 54 w 33"/>
                <a:gd name="T3" fmla="*/ 69 h 28"/>
                <a:gd name="T4" fmla="*/ 124 w 33"/>
                <a:gd name="T5" fmla="*/ 0 h 28"/>
                <a:gd name="T6" fmla="*/ 105 w 33"/>
                <a:gd name="T7" fmla="*/ 0 h 28"/>
                <a:gd name="T8" fmla="*/ 0 w 33"/>
                <a:gd name="T9" fmla="*/ 103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0" y="27"/>
                  </a:moveTo>
                  <a:lnTo>
                    <a:pt x="14" y="18"/>
                  </a:lnTo>
                  <a:lnTo>
                    <a:pt x="32"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332" name="Freeform 185"/>
            <p:cNvSpPr>
              <a:spLocks noChangeAspect="1"/>
            </p:cNvSpPr>
            <p:nvPr/>
          </p:nvSpPr>
          <p:spPr bwMode="auto">
            <a:xfrm>
              <a:off x="2791" y="2057"/>
              <a:ext cx="124" cy="107"/>
            </a:xfrm>
            <a:custGeom>
              <a:avLst/>
              <a:gdLst>
                <a:gd name="T0" fmla="*/ 16 w 32"/>
                <a:gd name="T1" fmla="*/ 103 h 28"/>
                <a:gd name="T2" fmla="*/ 0 w 32"/>
                <a:gd name="T3" fmla="*/ 69 h 28"/>
                <a:gd name="T4" fmla="*/ 70 w 32"/>
                <a:gd name="T5" fmla="*/ 0 h 28"/>
                <a:gd name="T6" fmla="*/ 120 w 32"/>
                <a:gd name="T7" fmla="*/ 0 h 28"/>
                <a:gd name="T8" fmla="*/ 16 w 32"/>
                <a:gd name="T9" fmla="*/ 10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4" y="27"/>
                  </a:moveTo>
                  <a:lnTo>
                    <a:pt x="0" y="18"/>
                  </a:lnTo>
                  <a:lnTo>
                    <a:pt x="18" y="0"/>
                  </a:lnTo>
                  <a:lnTo>
                    <a:pt x="31" y="0"/>
                  </a:lnTo>
                  <a:lnTo>
                    <a:pt x="4" y="27"/>
                  </a:lnTo>
                </a:path>
              </a:pathLst>
            </a:custGeom>
            <a:solidFill>
              <a:srgbClr val="3365FB"/>
            </a:solidFill>
            <a:ln w="9525" cap="rnd">
              <a:noFill/>
              <a:round/>
              <a:headEnd/>
              <a:tailEnd/>
            </a:ln>
          </p:spPr>
          <p:txBody>
            <a:bodyPr/>
            <a:lstStyle/>
            <a:p>
              <a:endParaRPr lang="en-US">
                <a:solidFill>
                  <a:schemeClr val="bg1"/>
                </a:solidFill>
              </a:endParaRPr>
            </a:p>
          </p:txBody>
        </p:sp>
        <p:sp>
          <p:nvSpPr>
            <p:cNvPr id="333" name="Freeform 186"/>
            <p:cNvSpPr>
              <a:spLocks noChangeAspect="1"/>
            </p:cNvSpPr>
            <p:nvPr/>
          </p:nvSpPr>
          <p:spPr bwMode="auto">
            <a:xfrm>
              <a:off x="2527" y="2125"/>
              <a:ext cx="284" cy="66"/>
            </a:xfrm>
            <a:custGeom>
              <a:avLst/>
              <a:gdLst>
                <a:gd name="T0" fmla="*/ 0 w 73"/>
                <a:gd name="T1" fmla="*/ 62 h 17"/>
                <a:gd name="T2" fmla="*/ 54 w 73"/>
                <a:gd name="T3" fmla="*/ 0 h 17"/>
                <a:gd name="T4" fmla="*/ 265 w 73"/>
                <a:gd name="T5" fmla="*/ 0 h 17"/>
                <a:gd name="T6" fmla="*/ 280 w 73"/>
                <a:gd name="T7" fmla="*/ 62 h 17"/>
                <a:gd name="T8" fmla="*/ 0 w 73"/>
                <a:gd name="T9" fmla="*/ 62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334" name="Freeform 187"/>
            <p:cNvSpPr>
              <a:spLocks noChangeAspect="1"/>
            </p:cNvSpPr>
            <p:nvPr/>
          </p:nvSpPr>
          <p:spPr bwMode="auto">
            <a:xfrm>
              <a:off x="3246" y="1955"/>
              <a:ext cx="283" cy="72"/>
            </a:xfrm>
            <a:custGeom>
              <a:avLst/>
              <a:gdLst>
                <a:gd name="T0" fmla="*/ 0 w 73"/>
                <a:gd name="T1" fmla="*/ 68 h 19"/>
                <a:gd name="T2" fmla="*/ 209 w 73"/>
                <a:gd name="T3" fmla="*/ 68 h 19"/>
                <a:gd name="T4" fmla="*/ 279 w 73"/>
                <a:gd name="T5" fmla="*/ 0 h 19"/>
                <a:gd name="T6" fmla="*/ 70 w 73"/>
                <a:gd name="T7" fmla="*/ 0 h 19"/>
                <a:gd name="T8" fmla="*/ 0 w 73"/>
                <a:gd name="T9" fmla="*/ 68 h 19"/>
                <a:gd name="T10" fmla="*/ 0 60000 65536"/>
                <a:gd name="T11" fmla="*/ 0 60000 65536"/>
                <a:gd name="T12" fmla="*/ 0 60000 65536"/>
                <a:gd name="T13" fmla="*/ 0 60000 65536"/>
                <a:gd name="T14" fmla="*/ 0 60000 65536"/>
                <a:gd name="T15" fmla="*/ 0 w 73"/>
                <a:gd name="T16" fmla="*/ 0 h 19"/>
                <a:gd name="T17" fmla="*/ 73 w 73"/>
                <a:gd name="T18" fmla="*/ 19 h 19"/>
              </a:gdLst>
              <a:ahLst/>
              <a:cxnLst>
                <a:cxn ang="T10">
                  <a:pos x="T0" y="T1"/>
                </a:cxn>
                <a:cxn ang="T11">
                  <a:pos x="T2" y="T3"/>
                </a:cxn>
                <a:cxn ang="T12">
                  <a:pos x="T4" y="T5"/>
                </a:cxn>
                <a:cxn ang="T13">
                  <a:pos x="T6" y="T7"/>
                </a:cxn>
                <a:cxn ang="T14">
                  <a:pos x="T8" y="T9"/>
                </a:cxn>
              </a:cxnLst>
              <a:rect l="T15" t="T16" r="T17" b="T18"/>
              <a:pathLst>
                <a:path w="73" h="19">
                  <a:moveTo>
                    <a:pt x="0" y="18"/>
                  </a:moveTo>
                  <a:lnTo>
                    <a:pt x="54" y="18"/>
                  </a:lnTo>
                  <a:lnTo>
                    <a:pt x="72" y="0"/>
                  </a:lnTo>
                  <a:lnTo>
                    <a:pt x="18" y="0"/>
                  </a:lnTo>
                  <a:lnTo>
                    <a:pt x="0" y="18"/>
                  </a:lnTo>
                </a:path>
              </a:pathLst>
            </a:custGeom>
            <a:solidFill>
              <a:srgbClr val="A2C1FE"/>
            </a:solidFill>
            <a:ln w="9525" cap="rnd">
              <a:noFill/>
              <a:round/>
              <a:headEnd/>
              <a:tailEnd/>
            </a:ln>
          </p:spPr>
          <p:txBody>
            <a:bodyPr/>
            <a:lstStyle/>
            <a:p>
              <a:endParaRPr lang="en-US">
                <a:solidFill>
                  <a:schemeClr val="bg1"/>
                </a:solidFill>
              </a:endParaRPr>
            </a:p>
          </p:txBody>
        </p:sp>
        <p:sp>
          <p:nvSpPr>
            <p:cNvPr id="335" name="Freeform 188"/>
            <p:cNvSpPr>
              <a:spLocks noChangeAspect="1"/>
            </p:cNvSpPr>
            <p:nvPr/>
          </p:nvSpPr>
          <p:spPr bwMode="auto">
            <a:xfrm>
              <a:off x="3192" y="1955"/>
              <a:ext cx="128" cy="106"/>
            </a:xfrm>
            <a:custGeom>
              <a:avLst/>
              <a:gdLst>
                <a:gd name="T0" fmla="*/ 0 w 33"/>
                <a:gd name="T1" fmla="*/ 102 h 28"/>
                <a:gd name="T2" fmla="*/ 54 w 33"/>
                <a:gd name="T3" fmla="*/ 68 h 28"/>
                <a:gd name="T4" fmla="*/ 124 w 33"/>
                <a:gd name="T5" fmla="*/ 0 h 28"/>
                <a:gd name="T6" fmla="*/ 105 w 33"/>
                <a:gd name="T7" fmla="*/ 0 h 28"/>
                <a:gd name="T8" fmla="*/ 0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0" y="27"/>
                  </a:moveTo>
                  <a:lnTo>
                    <a:pt x="14" y="18"/>
                  </a:lnTo>
                  <a:lnTo>
                    <a:pt x="32"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336" name="Freeform 189"/>
            <p:cNvSpPr>
              <a:spLocks noChangeAspect="1"/>
            </p:cNvSpPr>
            <p:nvPr/>
          </p:nvSpPr>
          <p:spPr bwMode="auto">
            <a:xfrm>
              <a:off x="3456" y="1955"/>
              <a:ext cx="124" cy="106"/>
            </a:xfrm>
            <a:custGeom>
              <a:avLst/>
              <a:gdLst>
                <a:gd name="T0" fmla="*/ 16 w 32"/>
                <a:gd name="T1" fmla="*/ 102 h 28"/>
                <a:gd name="T2" fmla="*/ 0 w 32"/>
                <a:gd name="T3" fmla="*/ 68 h 28"/>
                <a:gd name="T4" fmla="*/ 70 w 32"/>
                <a:gd name="T5" fmla="*/ 0 h 28"/>
                <a:gd name="T6" fmla="*/ 120 w 32"/>
                <a:gd name="T7" fmla="*/ 0 h 28"/>
                <a:gd name="T8" fmla="*/ 16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4" y="27"/>
                  </a:moveTo>
                  <a:lnTo>
                    <a:pt x="0" y="18"/>
                  </a:lnTo>
                  <a:lnTo>
                    <a:pt x="18" y="0"/>
                  </a:lnTo>
                  <a:lnTo>
                    <a:pt x="31" y="0"/>
                  </a:lnTo>
                  <a:lnTo>
                    <a:pt x="4" y="27"/>
                  </a:lnTo>
                </a:path>
              </a:pathLst>
            </a:custGeom>
            <a:solidFill>
              <a:srgbClr val="3365FB"/>
            </a:solidFill>
            <a:ln w="9525" cap="rnd">
              <a:noFill/>
              <a:round/>
              <a:headEnd/>
              <a:tailEnd/>
            </a:ln>
          </p:spPr>
          <p:txBody>
            <a:bodyPr/>
            <a:lstStyle/>
            <a:p>
              <a:endParaRPr lang="en-US">
                <a:solidFill>
                  <a:schemeClr val="bg1"/>
                </a:solidFill>
              </a:endParaRPr>
            </a:p>
          </p:txBody>
        </p:sp>
        <p:sp>
          <p:nvSpPr>
            <p:cNvPr id="337" name="Freeform 190"/>
            <p:cNvSpPr>
              <a:spLocks noChangeAspect="1"/>
            </p:cNvSpPr>
            <p:nvPr/>
          </p:nvSpPr>
          <p:spPr bwMode="auto">
            <a:xfrm>
              <a:off x="3192" y="2023"/>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338" name="Freeform 191"/>
            <p:cNvSpPr>
              <a:spLocks noChangeAspect="1"/>
            </p:cNvSpPr>
            <p:nvPr/>
          </p:nvSpPr>
          <p:spPr bwMode="auto">
            <a:xfrm>
              <a:off x="2962" y="1955"/>
              <a:ext cx="288" cy="72"/>
            </a:xfrm>
            <a:custGeom>
              <a:avLst/>
              <a:gdLst>
                <a:gd name="T0" fmla="*/ 0 w 74"/>
                <a:gd name="T1" fmla="*/ 68 h 19"/>
                <a:gd name="T2" fmla="*/ 214 w 74"/>
                <a:gd name="T3" fmla="*/ 68 h 19"/>
                <a:gd name="T4" fmla="*/ 284 w 74"/>
                <a:gd name="T5" fmla="*/ 0 h 19"/>
                <a:gd name="T6" fmla="*/ 70 w 74"/>
                <a:gd name="T7" fmla="*/ 0 h 19"/>
                <a:gd name="T8" fmla="*/ 0 w 74"/>
                <a:gd name="T9" fmla="*/ 68 h 19"/>
                <a:gd name="T10" fmla="*/ 0 60000 65536"/>
                <a:gd name="T11" fmla="*/ 0 60000 65536"/>
                <a:gd name="T12" fmla="*/ 0 60000 65536"/>
                <a:gd name="T13" fmla="*/ 0 60000 65536"/>
                <a:gd name="T14" fmla="*/ 0 60000 65536"/>
                <a:gd name="T15" fmla="*/ 0 w 74"/>
                <a:gd name="T16" fmla="*/ 0 h 19"/>
                <a:gd name="T17" fmla="*/ 74 w 74"/>
                <a:gd name="T18" fmla="*/ 19 h 19"/>
              </a:gdLst>
              <a:ahLst/>
              <a:cxnLst>
                <a:cxn ang="T10">
                  <a:pos x="T0" y="T1"/>
                </a:cxn>
                <a:cxn ang="T11">
                  <a:pos x="T2" y="T3"/>
                </a:cxn>
                <a:cxn ang="T12">
                  <a:pos x="T4" y="T5"/>
                </a:cxn>
                <a:cxn ang="T13">
                  <a:pos x="T6" y="T7"/>
                </a:cxn>
                <a:cxn ang="T14">
                  <a:pos x="T8" y="T9"/>
                </a:cxn>
              </a:cxnLst>
              <a:rect l="T15" t="T16" r="T17" b="T18"/>
              <a:pathLst>
                <a:path w="74" h="19">
                  <a:moveTo>
                    <a:pt x="0" y="18"/>
                  </a:moveTo>
                  <a:lnTo>
                    <a:pt x="55" y="18"/>
                  </a:lnTo>
                  <a:lnTo>
                    <a:pt x="73" y="0"/>
                  </a:lnTo>
                  <a:lnTo>
                    <a:pt x="18" y="0"/>
                  </a:lnTo>
                  <a:lnTo>
                    <a:pt x="0" y="18"/>
                  </a:lnTo>
                </a:path>
              </a:pathLst>
            </a:custGeom>
            <a:solidFill>
              <a:srgbClr val="A2C1FE"/>
            </a:solidFill>
            <a:ln w="9525" cap="rnd">
              <a:noFill/>
              <a:round/>
              <a:headEnd/>
              <a:tailEnd/>
            </a:ln>
          </p:spPr>
          <p:txBody>
            <a:bodyPr/>
            <a:lstStyle/>
            <a:p>
              <a:endParaRPr lang="en-US">
                <a:solidFill>
                  <a:schemeClr val="bg1"/>
                </a:solidFill>
              </a:endParaRPr>
            </a:p>
          </p:txBody>
        </p:sp>
        <p:sp>
          <p:nvSpPr>
            <p:cNvPr id="339" name="Freeform 192"/>
            <p:cNvSpPr>
              <a:spLocks noChangeAspect="1"/>
            </p:cNvSpPr>
            <p:nvPr/>
          </p:nvSpPr>
          <p:spPr bwMode="auto">
            <a:xfrm>
              <a:off x="2912" y="1955"/>
              <a:ext cx="128" cy="106"/>
            </a:xfrm>
            <a:custGeom>
              <a:avLst/>
              <a:gdLst>
                <a:gd name="T0" fmla="*/ 0 w 33"/>
                <a:gd name="T1" fmla="*/ 102 h 28"/>
                <a:gd name="T2" fmla="*/ 54 w 33"/>
                <a:gd name="T3" fmla="*/ 68 h 28"/>
                <a:gd name="T4" fmla="*/ 124 w 33"/>
                <a:gd name="T5" fmla="*/ 0 h 28"/>
                <a:gd name="T6" fmla="*/ 105 w 33"/>
                <a:gd name="T7" fmla="*/ 0 h 28"/>
                <a:gd name="T8" fmla="*/ 0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0" y="27"/>
                  </a:moveTo>
                  <a:lnTo>
                    <a:pt x="14" y="18"/>
                  </a:lnTo>
                  <a:lnTo>
                    <a:pt x="32"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340" name="Freeform 193"/>
            <p:cNvSpPr>
              <a:spLocks noChangeAspect="1"/>
            </p:cNvSpPr>
            <p:nvPr/>
          </p:nvSpPr>
          <p:spPr bwMode="auto">
            <a:xfrm>
              <a:off x="3172" y="1955"/>
              <a:ext cx="128" cy="106"/>
            </a:xfrm>
            <a:custGeom>
              <a:avLst/>
              <a:gdLst>
                <a:gd name="T0" fmla="*/ 19 w 33"/>
                <a:gd name="T1" fmla="*/ 102 h 28"/>
                <a:gd name="T2" fmla="*/ 0 w 33"/>
                <a:gd name="T3" fmla="*/ 68 h 28"/>
                <a:gd name="T4" fmla="*/ 70 w 33"/>
                <a:gd name="T5" fmla="*/ 0 h 28"/>
                <a:gd name="T6" fmla="*/ 124 w 33"/>
                <a:gd name="T7" fmla="*/ 0 h 28"/>
                <a:gd name="T8" fmla="*/ 19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solidFill>
                  <a:schemeClr val="bg1"/>
                </a:solidFill>
              </a:endParaRPr>
            </a:p>
          </p:txBody>
        </p:sp>
        <p:sp>
          <p:nvSpPr>
            <p:cNvPr id="341" name="Freeform 194"/>
            <p:cNvSpPr>
              <a:spLocks noChangeAspect="1"/>
            </p:cNvSpPr>
            <p:nvPr/>
          </p:nvSpPr>
          <p:spPr bwMode="auto">
            <a:xfrm>
              <a:off x="2912" y="2023"/>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342" name="Freeform 195"/>
            <p:cNvSpPr>
              <a:spLocks noChangeAspect="1"/>
            </p:cNvSpPr>
            <p:nvPr/>
          </p:nvSpPr>
          <p:spPr bwMode="auto">
            <a:xfrm>
              <a:off x="2683" y="1955"/>
              <a:ext cx="283" cy="72"/>
            </a:xfrm>
            <a:custGeom>
              <a:avLst/>
              <a:gdLst>
                <a:gd name="T0" fmla="*/ 0 w 73"/>
                <a:gd name="T1" fmla="*/ 68 h 19"/>
                <a:gd name="T2" fmla="*/ 209 w 73"/>
                <a:gd name="T3" fmla="*/ 68 h 19"/>
                <a:gd name="T4" fmla="*/ 279 w 73"/>
                <a:gd name="T5" fmla="*/ 0 h 19"/>
                <a:gd name="T6" fmla="*/ 70 w 73"/>
                <a:gd name="T7" fmla="*/ 0 h 19"/>
                <a:gd name="T8" fmla="*/ 0 w 73"/>
                <a:gd name="T9" fmla="*/ 68 h 19"/>
                <a:gd name="T10" fmla="*/ 0 60000 65536"/>
                <a:gd name="T11" fmla="*/ 0 60000 65536"/>
                <a:gd name="T12" fmla="*/ 0 60000 65536"/>
                <a:gd name="T13" fmla="*/ 0 60000 65536"/>
                <a:gd name="T14" fmla="*/ 0 60000 65536"/>
                <a:gd name="T15" fmla="*/ 0 w 73"/>
                <a:gd name="T16" fmla="*/ 0 h 19"/>
                <a:gd name="T17" fmla="*/ 73 w 73"/>
                <a:gd name="T18" fmla="*/ 19 h 19"/>
              </a:gdLst>
              <a:ahLst/>
              <a:cxnLst>
                <a:cxn ang="T10">
                  <a:pos x="T0" y="T1"/>
                </a:cxn>
                <a:cxn ang="T11">
                  <a:pos x="T2" y="T3"/>
                </a:cxn>
                <a:cxn ang="T12">
                  <a:pos x="T4" y="T5"/>
                </a:cxn>
                <a:cxn ang="T13">
                  <a:pos x="T6" y="T7"/>
                </a:cxn>
                <a:cxn ang="T14">
                  <a:pos x="T8" y="T9"/>
                </a:cxn>
              </a:cxnLst>
              <a:rect l="T15" t="T16" r="T17" b="T18"/>
              <a:pathLst>
                <a:path w="73" h="19">
                  <a:moveTo>
                    <a:pt x="0" y="18"/>
                  </a:moveTo>
                  <a:lnTo>
                    <a:pt x="54" y="18"/>
                  </a:lnTo>
                  <a:lnTo>
                    <a:pt x="72" y="0"/>
                  </a:lnTo>
                  <a:lnTo>
                    <a:pt x="18" y="0"/>
                  </a:lnTo>
                  <a:lnTo>
                    <a:pt x="0" y="18"/>
                  </a:lnTo>
                </a:path>
              </a:pathLst>
            </a:custGeom>
            <a:solidFill>
              <a:srgbClr val="A2C1FE"/>
            </a:solidFill>
            <a:ln w="9525" cap="rnd">
              <a:noFill/>
              <a:round/>
              <a:headEnd/>
              <a:tailEnd/>
            </a:ln>
          </p:spPr>
          <p:txBody>
            <a:bodyPr/>
            <a:lstStyle/>
            <a:p>
              <a:endParaRPr lang="en-US">
                <a:solidFill>
                  <a:schemeClr val="bg1"/>
                </a:solidFill>
              </a:endParaRPr>
            </a:p>
          </p:txBody>
        </p:sp>
        <p:sp>
          <p:nvSpPr>
            <p:cNvPr id="343" name="Freeform 196"/>
            <p:cNvSpPr>
              <a:spLocks noChangeAspect="1"/>
            </p:cNvSpPr>
            <p:nvPr/>
          </p:nvSpPr>
          <p:spPr bwMode="auto">
            <a:xfrm>
              <a:off x="2632" y="1955"/>
              <a:ext cx="124" cy="106"/>
            </a:xfrm>
            <a:custGeom>
              <a:avLst/>
              <a:gdLst>
                <a:gd name="T0" fmla="*/ 0 w 32"/>
                <a:gd name="T1" fmla="*/ 102 h 28"/>
                <a:gd name="T2" fmla="*/ 50 w 32"/>
                <a:gd name="T3" fmla="*/ 68 h 28"/>
                <a:gd name="T4" fmla="*/ 120 w 32"/>
                <a:gd name="T5" fmla="*/ 0 h 28"/>
                <a:gd name="T6" fmla="*/ 105 w 32"/>
                <a:gd name="T7" fmla="*/ 0 h 28"/>
                <a:gd name="T8" fmla="*/ 0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344" name="Freeform 197"/>
            <p:cNvSpPr>
              <a:spLocks noChangeAspect="1"/>
            </p:cNvSpPr>
            <p:nvPr/>
          </p:nvSpPr>
          <p:spPr bwMode="auto">
            <a:xfrm>
              <a:off x="2892" y="1955"/>
              <a:ext cx="128" cy="106"/>
            </a:xfrm>
            <a:custGeom>
              <a:avLst/>
              <a:gdLst>
                <a:gd name="T0" fmla="*/ 19 w 33"/>
                <a:gd name="T1" fmla="*/ 102 h 28"/>
                <a:gd name="T2" fmla="*/ 0 w 33"/>
                <a:gd name="T3" fmla="*/ 68 h 28"/>
                <a:gd name="T4" fmla="*/ 70 w 33"/>
                <a:gd name="T5" fmla="*/ 0 h 28"/>
                <a:gd name="T6" fmla="*/ 124 w 33"/>
                <a:gd name="T7" fmla="*/ 0 h 28"/>
                <a:gd name="T8" fmla="*/ 19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solidFill>
                  <a:schemeClr val="bg1"/>
                </a:solidFill>
              </a:endParaRPr>
            </a:p>
          </p:txBody>
        </p:sp>
        <p:sp>
          <p:nvSpPr>
            <p:cNvPr id="345" name="Freeform 198"/>
            <p:cNvSpPr>
              <a:spLocks noChangeAspect="1"/>
            </p:cNvSpPr>
            <p:nvPr/>
          </p:nvSpPr>
          <p:spPr bwMode="auto">
            <a:xfrm>
              <a:off x="2632" y="2023"/>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346" name="Freeform 199"/>
            <p:cNvSpPr>
              <a:spLocks noChangeAspect="1"/>
            </p:cNvSpPr>
            <p:nvPr/>
          </p:nvSpPr>
          <p:spPr bwMode="auto">
            <a:xfrm>
              <a:off x="3351" y="1852"/>
              <a:ext cx="280" cy="69"/>
            </a:xfrm>
            <a:custGeom>
              <a:avLst/>
              <a:gdLst>
                <a:gd name="T0" fmla="*/ 0 w 72"/>
                <a:gd name="T1" fmla="*/ 65 h 18"/>
                <a:gd name="T2" fmla="*/ 206 w 72"/>
                <a:gd name="T3" fmla="*/ 65 h 18"/>
                <a:gd name="T4" fmla="*/ 276 w 72"/>
                <a:gd name="T5" fmla="*/ 0 h 18"/>
                <a:gd name="T6" fmla="*/ 70 w 72"/>
                <a:gd name="T7" fmla="*/ 0 h 18"/>
                <a:gd name="T8" fmla="*/ 0 w 72"/>
                <a:gd name="T9" fmla="*/ 65 h 18"/>
                <a:gd name="T10" fmla="*/ 0 60000 65536"/>
                <a:gd name="T11" fmla="*/ 0 60000 65536"/>
                <a:gd name="T12" fmla="*/ 0 60000 65536"/>
                <a:gd name="T13" fmla="*/ 0 60000 65536"/>
                <a:gd name="T14" fmla="*/ 0 60000 65536"/>
                <a:gd name="T15" fmla="*/ 0 w 72"/>
                <a:gd name="T16" fmla="*/ 0 h 18"/>
                <a:gd name="T17" fmla="*/ 72 w 72"/>
                <a:gd name="T18" fmla="*/ 18 h 18"/>
              </a:gdLst>
              <a:ahLst/>
              <a:cxnLst>
                <a:cxn ang="T10">
                  <a:pos x="T0" y="T1"/>
                </a:cxn>
                <a:cxn ang="T11">
                  <a:pos x="T2" y="T3"/>
                </a:cxn>
                <a:cxn ang="T12">
                  <a:pos x="T4" y="T5"/>
                </a:cxn>
                <a:cxn ang="T13">
                  <a:pos x="T6" y="T7"/>
                </a:cxn>
                <a:cxn ang="T14">
                  <a:pos x="T8" y="T9"/>
                </a:cxn>
              </a:cxnLst>
              <a:rect l="T15" t="T16" r="T17" b="T18"/>
              <a:pathLst>
                <a:path w="72" h="18">
                  <a:moveTo>
                    <a:pt x="0" y="17"/>
                  </a:moveTo>
                  <a:lnTo>
                    <a:pt x="53" y="17"/>
                  </a:lnTo>
                  <a:lnTo>
                    <a:pt x="71" y="0"/>
                  </a:lnTo>
                  <a:lnTo>
                    <a:pt x="18" y="0"/>
                  </a:lnTo>
                  <a:lnTo>
                    <a:pt x="0" y="17"/>
                  </a:lnTo>
                </a:path>
              </a:pathLst>
            </a:custGeom>
            <a:solidFill>
              <a:srgbClr val="A2C1FE"/>
            </a:solidFill>
            <a:ln w="9525" cap="rnd">
              <a:noFill/>
              <a:round/>
              <a:headEnd/>
              <a:tailEnd/>
            </a:ln>
          </p:spPr>
          <p:txBody>
            <a:bodyPr/>
            <a:lstStyle/>
            <a:p>
              <a:endParaRPr lang="en-US">
                <a:solidFill>
                  <a:schemeClr val="bg1"/>
                </a:solidFill>
              </a:endParaRPr>
            </a:p>
          </p:txBody>
        </p:sp>
        <p:sp>
          <p:nvSpPr>
            <p:cNvPr id="347" name="Freeform 200"/>
            <p:cNvSpPr>
              <a:spLocks noChangeAspect="1"/>
            </p:cNvSpPr>
            <p:nvPr/>
          </p:nvSpPr>
          <p:spPr bwMode="auto">
            <a:xfrm>
              <a:off x="3297" y="1852"/>
              <a:ext cx="124" cy="106"/>
            </a:xfrm>
            <a:custGeom>
              <a:avLst/>
              <a:gdLst>
                <a:gd name="T0" fmla="*/ 0 w 32"/>
                <a:gd name="T1" fmla="*/ 102 h 28"/>
                <a:gd name="T2" fmla="*/ 50 w 32"/>
                <a:gd name="T3" fmla="*/ 68 h 28"/>
                <a:gd name="T4" fmla="*/ 120 w 32"/>
                <a:gd name="T5" fmla="*/ 0 h 28"/>
                <a:gd name="T6" fmla="*/ 105 w 32"/>
                <a:gd name="T7" fmla="*/ 0 h 28"/>
                <a:gd name="T8" fmla="*/ 0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348" name="Freeform 201"/>
            <p:cNvSpPr>
              <a:spLocks noChangeAspect="1"/>
            </p:cNvSpPr>
            <p:nvPr/>
          </p:nvSpPr>
          <p:spPr bwMode="auto">
            <a:xfrm>
              <a:off x="3557" y="1852"/>
              <a:ext cx="128" cy="106"/>
            </a:xfrm>
            <a:custGeom>
              <a:avLst/>
              <a:gdLst>
                <a:gd name="T0" fmla="*/ 19 w 33"/>
                <a:gd name="T1" fmla="*/ 102 h 28"/>
                <a:gd name="T2" fmla="*/ 0 w 33"/>
                <a:gd name="T3" fmla="*/ 68 h 28"/>
                <a:gd name="T4" fmla="*/ 70 w 33"/>
                <a:gd name="T5" fmla="*/ 0 h 28"/>
                <a:gd name="T6" fmla="*/ 124 w 33"/>
                <a:gd name="T7" fmla="*/ 0 h 28"/>
                <a:gd name="T8" fmla="*/ 19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solidFill>
                  <a:schemeClr val="bg1"/>
                </a:solidFill>
              </a:endParaRPr>
            </a:p>
          </p:txBody>
        </p:sp>
        <p:sp>
          <p:nvSpPr>
            <p:cNvPr id="349" name="Freeform 202"/>
            <p:cNvSpPr>
              <a:spLocks noChangeAspect="1"/>
            </p:cNvSpPr>
            <p:nvPr/>
          </p:nvSpPr>
          <p:spPr bwMode="auto">
            <a:xfrm>
              <a:off x="3297" y="1916"/>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350" name="Freeform 203"/>
            <p:cNvSpPr>
              <a:spLocks noChangeAspect="1"/>
            </p:cNvSpPr>
            <p:nvPr/>
          </p:nvSpPr>
          <p:spPr bwMode="auto">
            <a:xfrm>
              <a:off x="3067" y="1852"/>
              <a:ext cx="288" cy="69"/>
            </a:xfrm>
            <a:custGeom>
              <a:avLst/>
              <a:gdLst>
                <a:gd name="T0" fmla="*/ 0 w 74"/>
                <a:gd name="T1" fmla="*/ 65 h 18"/>
                <a:gd name="T2" fmla="*/ 214 w 74"/>
                <a:gd name="T3" fmla="*/ 65 h 18"/>
                <a:gd name="T4" fmla="*/ 284 w 74"/>
                <a:gd name="T5" fmla="*/ 0 h 18"/>
                <a:gd name="T6" fmla="*/ 70 w 74"/>
                <a:gd name="T7" fmla="*/ 0 h 18"/>
                <a:gd name="T8" fmla="*/ 0 w 74"/>
                <a:gd name="T9" fmla="*/ 65 h 18"/>
                <a:gd name="T10" fmla="*/ 0 60000 65536"/>
                <a:gd name="T11" fmla="*/ 0 60000 65536"/>
                <a:gd name="T12" fmla="*/ 0 60000 65536"/>
                <a:gd name="T13" fmla="*/ 0 60000 65536"/>
                <a:gd name="T14" fmla="*/ 0 60000 65536"/>
                <a:gd name="T15" fmla="*/ 0 w 74"/>
                <a:gd name="T16" fmla="*/ 0 h 18"/>
                <a:gd name="T17" fmla="*/ 74 w 74"/>
                <a:gd name="T18" fmla="*/ 18 h 18"/>
              </a:gdLst>
              <a:ahLst/>
              <a:cxnLst>
                <a:cxn ang="T10">
                  <a:pos x="T0" y="T1"/>
                </a:cxn>
                <a:cxn ang="T11">
                  <a:pos x="T2" y="T3"/>
                </a:cxn>
                <a:cxn ang="T12">
                  <a:pos x="T4" y="T5"/>
                </a:cxn>
                <a:cxn ang="T13">
                  <a:pos x="T6" y="T7"/>
                </a:cxn>
                <a:cxn ang="T14">
                  <a:pos x="T8" y="T9"/>
                </a:cxn>
              </a:cxnLst>
              <a:rect l="T15" t="T16" r="T17" b="T18"/>
              <a:pathLst>
                <a:path w="74" h="18">
                  <a:moveTo>
                    <a:pt x="0" y="17"/>
                  </a:moveTo>
                  <a:lnTo>
                    <a:pt x="55" y="17"/>
                  </a:lnTo>
                  <a:lnTo>
                    <a:pt x="73" y="0"/>
                  </a:lnTo>
                  <a:lnTo>
                    <a:pt x="18" y="0"/>
                  </a:lnTo>
                  <a:lnTo>
                    <a:pt x="0" y="17"/>
                  </a:lnTo>
                </a:path>
              </a:pathLst>
            </a:custGeom>
            <a:solidFill>
              <a:srgbClr val="A2C1FE"/>
            </a:solidFill>
            <a:ln w="9525" cap="rnd">
              <a:noFill/>
              <a:round/>
              <a:headEnd/>
              <a:tailEnd/>
            </a:ln>
          </p:spPr>
          <p:txBody>
            <a:bodyPr/>
            <a:lstStyle/>
            <a:p>
              <a:endParaRPr lang="en-US">
                <a:solidFill>
                  <a:schemeClr val="bg1"/>
                </a:solidFill>
              </a:endParaRPr>
            </a:p>
          </p:txBody>
        </p:sp>
        <p:sp>
          <p:nvSpPr>
            <p:cNvPr id="351" name="Freeform 204"/>
            <p:cNvSpPr>
              <a:spLocks noChangeAspect="1"/>
            </p:cNvSpPr>
            <p:nvPr/>
          </p:nvSpPr>
          <p:spPr bwMode="auto">
            <a:xfrm>
              <a:off x="3017" y="1852"/>
              <a:ext cx="128" cy="106"/>
            </a:xfrm>
            <a:custGeom>
              <a:avLst/>
              <a:gdLst>
                <a:gd name="T0" fmla="*/ 0 w 33"/>
                <a:gd name="T1" fmla="*/ 102 h 28"/>
                <a:gd name="T2" fmla="*/ 54 w 33"/>
                <a:gd name="T3" fmla="*/ 68 h 28"/>
                <a:gd name="T4" fmla="*/ 124 w 33"/>
                <a:gd name="T5" fmla="*/ 0 h 28"/>
                <a:gd name="T6" fmla="*/ 105 w 33"/>
                <a:gd name="T7" fmla="*/ 0 h 28"/>
                <a:gd name="T8" fmla="*/ 0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0" y="27"/>
                  </a:moveTo>
                  <a:lnTo>
                    <a:pt x="14" y="18"/>
                  </a:lnTo>
                  <a:lnTo>
                    <a:pt x="32"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352" name="Freeform 205"/>
            <p:cNvSpPr>
              <a:spLocks noChangeAspect="1"/>
            </p:cNvSpPr>
            <p:nvPr/>
          </p:nvSpPr>
          <p:spPr bwMode="auto">
            <a:xfrm>
              <a:off x="3277" y="1852"/>
              <a:ext cx="128" cy="106"/>
            </a:xfrm>
            <a:custGeom>
              <a:avLst/>
              <a:gdLst>
                <a:gd name="T0" fmla="*/ 19 w 33"/>
                <a:gd name="T1" fmla="*/ 102 h 28"/>
                <a:gd name="T2" fmla="*/ 0 w 33"/>
                <a:gd name="T3" fmla="*/ 68 h 28"/>
                <a:gd name="T4" fmla="*/ 70 w 33"/>
                <a:gd name="T5" fmla="*/ 0 h 28"/>
                <a:gd name="T6" fmla="*/ 124 w 33"/>
                <a:gd name="T7" fmla="*/ 0 h 28"/>
                <a:gd name="T8" fmla="*/ 19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solidFill>
                  <a:schemeClr val="bg1"/>
                </a:solidFill>
              </a:endParaRPr>
            </a:p>
          </p:txBody>
        </p:sp>
        <p:sp>
          <p:nvSpPr>
            <p:cNvPr id="353" name="Freeform 206"/>
            <p:cNvSpPr>
              <a:spLocks noChangeAspect="1"/>
            </p:cNvSpPr>
            <p:nvPr/>
          </p:nvSpPr>
          <p:spPr bwMode="auto">
            <a:xfrm>
              <a:off x="3017" y="1916"/>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354" name="Freeform 207"/>
            <p:cNvSpPr>
              <a:spLocks noChangeAspect="1"/>
            </p:cNvSpPr>
            <p:nvPr/>
          </p:nvSpPr>
          <p:spPr bwMode="auto">
            <a:xfrm>
              <a:off x="2791" y="1852"/>
              <a:ext cx="280" cy="69"/>
            </a:xfrm>
            <a:custGeom>
              <a:avLst/>
              <a:gdLst>
                <a:gd name="T0" fmla="*/ 0 w 72"/>
                <a:gd name="T1" fmla="*/ 65 h 18"/>
                <a:gd name="T2" fmla="*/ 206 w 72"/>
                <a:gd name="T3" fmla="*/ 65 h 18"/>
                <a:gd name="T4" fmla="*/ 276 w 72"/>
                <a:gd name="T5" fmla="*/ 0 h 18"/>
                <a:gd name="T6" fmla="*/ 70 w 72"/>
                <a:gd name="T7" fmla="*/ 0 h 18"/>
                <a:gd name="T8" fmla="*/ 0 w 72"/>
                <a:gd name="T9" fmla="*/ 65 h 18"/>
                <a:gd name="T10" fmla="*/ 0 60000 65536"/>
                <a:gd name="T11" fmla="*/ 0 60000 65536"/>
                <a:gd name="T12" fmla="*/ 0 60000 65536"/>
                <a:gd name="T13" fmla="*/ 0 60000 65536"/>
                <a:gd name="T14" fmla="*/ 0 60000 65536"/>
                <a:gd name="T15" fmla="*/ 0 w 72"/>
                <a:gd name="T16" fmla="*/ 0 h 18"/>
                <a:gd name="T17" fmla="*/ 72 w 72"/>
                <a:gd name="T18" fmla="*/ 18 h 18"/>
              </a:gdLst>
              <a:ahLst/>
              <a:cxnLst>
                <a:cxn ang="T10">
                  <a:pos x="T0" y="T1"/>
                </a:cxn>
                <a:cxn ang="T11">
                  <a:pos x="T2" y="T3"/>
                </a:cxn>
                <a:cxn ang="T12">
                  <a:pos x="T4" y="T5"/>
                </a:cxn>
                <a:cxn ang="T13">
                  <a:pos x="T6" y="T7"/>
                </a:cxn>
                <a:cxn ang="T14">
                  <a:pos x="T8" y="T9"/>
                </a:cxn>
              </a:cxnLst>
              <a:rect l="T15" t="T16" r="T17" b="T18"/>
              <a:pathLst>
                <a:path w="72" h="18">
                  <a:moveTo>
                    <a:pt x="0" y="17"/>
                  </a:moveTo>
                  <a:lnTo>
                    <a:pt x="53" y="17"/>
                  </a:lnTo>
                  <a:lnTo>
                    <a:pt x="71" y="0"/>
                  </a:lnTo>
                  <a:lnTo>
                    <a:pt x="18" y="0"/>
                  </a:lnTo>
                  <a:lnTo>
                    <a:pt x="0" y="17"/>
                  </a:lnTo>
                </a:path>
              </a:pathLst>
            </a:custGeom>
            <a:solidFill>
              <a:srgbClr val="A2C1FE"/>
            </a:solidFill>
            <a:ln w="9525" cap="rnd">
              <a:noFill/>
              <a:round/>
              <a:headEnd/>
              <a:tailEnd/>
            </a:ln>
          </p:spPr>
          <p:txBody>
            <a:bodyPr/>
            <a:lstStyle/>
            <a:p>
              <a:endParaRPr lang="en-US">
                <a:solidFill>
                  <a:schemeClr val="bg1"/>
                </a:solidFill>
              </a:endParaRPr>
            </a:p>
          </p:txBody>
        </p:sp>
        <p:sp>
          <p:nvSpPr>
            <p:cNvPr id="355" name="Freeform 208"/>
            <p:cNvSpPr>
              <a:spLocks noChangeAspect="1"/>
            </p:cNvSpPr>
            <p:nvPr/>
          </p:nvSpPr>
          <p:spPr bwMode="auto">
            <a:xfrm>
              <a:off x="2737" y="1852"/>
              <a:ext cx="124" cy="106"/>
            </a:xfrm>
            <a:custGeom>
              <a:avLst/>
              <a:gdLst>
                <a:gd name="T0" fmla="*/ 0 w 32"/>
                <a:gd name="T1" fmla="*/ 102 h 28"/>
                <a:gd name="T2" fmla="*/ 50 w 32"/>
                <a:gd name="T3" fmla="*/ 68 h 28"/>
                <a:gd name="T4" fmla="*/ 120 w 32"/>
                <a:gd name="T5" fmla="*/ 0 h 28"/>
                <a:gd name="T6" fmla="*/ 105 w 32"/>
                <a:gd name="T7" fmla="*/ 0 h 28"/>
                <a:gd name="T8" fmla="*/ 0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356" name="Freeform 209"/>
            <p:cNvSpPr>
              <a:spLocks noChangeAspect="1"/>
            </p:cNvSpPr>
            <p:nvPr/>
          </p:nvSpPr>
          <p:spPr bwMode="auto">
            <a:xfrm>
              <a:off x="3001" y="1852"/>
              <a:ext cx="124" cy="106"/>
            </a:xfrm>
            <a:custGeom>
              <a:avLst/>
              <a:gdLst>
                <a:gd name="T0" fmla="*/ 16 w 32"/>
                <a:gd name="T1" fmla="*/ 102 h 28"/>
                <a:gd name="T2" fmla="*/ 0 w 32"/>
                <a:gd name="T3" fmla="*/ 68 h 28"/>
                <a:gd name="T4" fmla="*/ 70 w 32"/>
                <a:gd name="T5" fmla="*/ 0 h 28"/>
                <a:gd name="T6" fmla="*/ 120 w 32"/>
                <a:gd name="T7" fmla="*/ 0 h 28"/>
                <a:gd name="T8" fmla="*/ 16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4" y="27"/>
                  </a:moveTo>
                  <a:lnTo>
                    <a:pt x="0" y="18"/>
                  </a:lnTo>
                  <a:lnTo>
                    <a:pt x="18" y="0"/>
                  </a:lnTo>
                  <a:lnTo>
                    <a:pt x="31" y="0"/>
                  </a:lnTo>
                  <a:lnTo>
                    <a:pt x="4" y="27"/>
                  </a:lnTo>
                </a:path>
              </a:pathLst>
            </a:custGeom>
            <a:solidFill>
              <a:srgbClr val="3365FB"/>
            </a:solidFill>
            <a:ln w="9525" cap="rnd">
              <a:noFill/>
              <a:round/>
              <a:headEnd/>
              <a:tailEnd/>
            </a:ln>
          </p:spPr>
          <p:txBody>
            <a:bodyPr/>
            <a:lstStyle/>
            <a:p>
              <a:endParaRPr lang="en-US">
                <a:solidFill>
                  <a:schemeClr val="bg1"/>
                </a:solidFill>
              </a:endParaRPr>
            </a:p>
          </p:txBody>
        </p:sp>
        <p:sp>
          <p:nvSpPr>
            <p:cNvPr id="357" name="Freeform 210"/>
            <p:cNvSpPr>
              <a:spLocks noChangeAspect="1"/>
            </p:cNvSpPr>
            <p:nvPr/>
          </p:nvSpPr>
          <p:spPr bwMode="auto">
            <a:xfrm>
              <a:off x="2737" y="1916"/>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358" name="Freeform 211"/>
            <p:cNvSpPr>
              <a:spLocks noChangeAspect="1"/>
            </p:cNvSpPr>
            <p:nvPr/>
          </p:nvSpPr>
          <p:spPr bwMode="auto">
            <a:xfrm>
              <a:off x="3094" y="2430"/>
              <a:ext cx="280" cy="278"/>
            </a:xfrm>
            <a:custGeom>
              <a:avLst/>
              <a:gdLst>
                <a:gd name="T0" fmla="*/ 276 w 72"/>
                <a:gd name="T1" fmla="*/ 0 h 73"/>
                <a:gd name="T2" fmla="*/ 0 w 72"/>
                <a:gd name="T3" fmla="*/ 274 h 73"/>
                <a:gd name="T4" fmla="*/ 276 w 72"/>
                <a:gd name="T5" fmla="*/ 274 h 73"/>
                <a:gd name="T6" fmla="*/ 276 w 72"/>
                <a:gd name="T7" fmla="*/ 0 h 73"/>
                <a:gd name="T8" fmla="*/ 0 60000 65536"/>
                <a:gd name="T9" fmla="*/ 0 60000 65536"/>
                <a:gd name="T10" fmla="*/ 0 60000 65536"/>
                <a:gd name="T11" fmla="*/ 0 60000 65536"/>
                <a:gd name="T12" fmla="*/ 0 w 72"/>
                <a:gd name="T13" fmla="*/ 0 h 73"/>
                <a:gd name="T14" fmla="*/ 72 w 72"/>
                <a:gd name="T15" fmla="*/ 73 h 73"/>
              </a:gdLst>
              <a:ahLst/>
              <a:cxnLst>
                <a:cxn ang="T8">
                  <a:pos x="T0" y="T1"/>
                </a:cxn>
                <a:cxn ang="T9">
                  <a:pos x="T2" y="T3"/>
                </a:cxn>
                <a:cxn ang="T10">
                  <a:pos x="T4" y="T5"/>
                </a:cxn>
                <a:cxn ang="T11">
                  <a:pos x="T6" y="T7"/>
                </a:cxn>
              </a:cxnLst>
              <a:rect l="T12" t="T13" r="T14" b="T15"/>
              <a:pathLst>
                <a:path w="72" h="73">
                  <a:moveTo>
                    <a:pt x="71" y="0"/>
                  </a:moveTo>
                  <a:lnTo>
                    <a:pt x="0" y="72"/>
                  </a:lnTo>
                  <a:lnTo>
                    <a:pt x="71" y="72"/>
                  </a:lnTo>
                  <a:lnTo>
                    <a:pt x="71" y="0"/>
                  </a:lnTo>
                </a:path>
              </a:pathLst>
            </a:custGeom>
            <a:solidFill>
              <a:srgbClr val="215E9B"/>
            </a:solidFill>
            <a:ln w="9525" cap="rnd">
              <a:noFill/>
              <a:round/>
              <a:headEnd/>
              <a:tailEnd/>
            </a:ln>
          </p:spPr>
          <p:txBody>
            <a:bodyPr/>
            <a:lstStyle/>
            <a:p>
              <a:endParaRPr lang="en-US">
                <a:solidFill>
                  <a:schemeClr val="bg1"/>
                </a:solidFill>
              </a:endParaRPr>
            </a:p>
          </p:txBody>
        </p:sp>
        <p:sp>
          <p:nvSpPr>
            <p:cNvPr id="359" name="Freeform 212"/>
            <p:cNvSpPr>
              <a:spLocks noChangeAspect="1"/>
            </p:cNvSpPr>
            <p:nvPr/>
          </p:nvSpPr>
          <p:spPr bwMode="auto">
            <a:xfrm>
              <a:off x="3094" y="2430"/>
              <a:ext cx="280" cy="278"/>
            </a:xfrm>
            <a:custGeom>
              <a:avLst/>
              <a:gdLst>
                <a:gd name="T0" fmla="*/ 0 w 72"/>
                <a:gd name="T1" fmla="*/ 274 h 73"/>
                <a:gd name="T2" fmla="*/ 276 w 72"/>
                <a:gd name="T3" fmla="*/ 0 h 73"/>
                <a:gd name="T4" fmla="*/ 0 w 72"/>
                <a:gd name="T5" fmla="*/ 0 h 73"/>
                <a:gd name="T6" fmla="*/ 0 w 72"/>
                <a:gd name="T7" fmla="*/ 274 h 73"/>
                <a:gd name="T8" fmla="*/ 0 60000 65536"/>
                <a:gd name="T9" fmla="*/ 0 60000 65536"/>
                <a:gd name="T10" fmla="*/ 0 60000 65536"/>
                <a:gd name="T11" fmla="*/ 0 60000 65536"/>
                <a:gd name="T12" fmla="*/ 0 w 72"/>
                <a:gd name="T13" fmla="*/ 0 h 73"/>
                <a:gd name="T14" fmla="*/ 72 w 72"/>
                <a:gd name="T15" fmla="*/ 73 h 73"/>
              </a:gdLst>
              <a:ahLst/>
              <a:cxnLst>
                <a:cxn ang="T8">
                  <a:pos x="T0" y="T1"/>
                </a:cxn>
                <a:cxn ang="T9">
                  <a:pos x="T2" y="T3"/>
                </a:cxn>
                <a:cxn ang="T10">
                  <a:pos x="T4" y="T5"/>
                </a:cxn>
                <a:cxn ang="T11">
                  <a:pos x="T6" y="T7"/>
                </a:cxn>
              </a:cxnLst>
              <a:rect l="T12" t="T13" r="T14" b="T15"/>
              <a:pathLst>
                <a:path w="72" h="73">
                  <a:moveTo>
                    <a:pt x="0" y="72"/>
                  </a:moveTo>
                  <a:lnTo>
                    <a:pt x="71" y="0"/>
                  </a:lnTo>
                  <a:lnTo>
                    <a:pt x="0" y="0"/>
                  </a:lnTo>
                  <a:lnTo>
                    <a:pt x="0" y="72"/>
                  </a:lnTo>
                </a:path>
              </a:pathLst>
            </a:custGeom>
            <a:solidFill>
              <a:srgbClr val="A2C1FE"/>
            </a:solidFill>
            <a:ln w="9525" cap="rnd">
              <a:noFill/>
              <a:round/>
              <a:headEnd/>
              <a:tailEnd/>
            </a:ln>
          </p:spPr>
          <p:txBody>
            <a:bodyPr/>
            <a:lstStyle/>
            <a:p>
              <a:endParaRPr lang="en-US">
                <a:solidFill>
                  <a:schemeClr val="bg1"/>
                </a:solidFill>
              </a:endParaRPr>
            </a:p>
          </p:txBody>
        </p:sp>
        <p:sp>
          <p:nvSpPr>
            <p:cNvPr id="360" name="Rectangle 213"/>
            <p:cNvSpPr>
              <a:spLocks noChangeAspect="1" noChangeArrowheads="1"/>
            </p:cNvSpPr>
            <p:nvPr/>
          </p:nvSpPr>
          <p:spPr bwMode="auto">
            <a:xfrm>
              <a:off x="3122" y="2464"/>
              <a:ext cx="213" cy="205"/>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361" name="Freeform 214"/>
            <p:cNvSpPr>
              <a:spLocks noChangeAspect="1"/>
            </p:cNvSpPr>
            <p:nvPr/>
          </p:nvSpPr>
          <p:spPr bwMode="auto">
            <a:xfrm>
              <a:off x="2807" y="2430"/>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362" name="Freeform 215"/>
            <p:cNvSpPr>
              <a:spLocks noChangeAspect="1"/>
            </p:cNvSpPr>
            <p:nvPr/>
          </p:nvSpPr>
          <p:spPr bwMode="auto">
            <a:xfrm>
              <a:off x="2807" y="2430"/>
              <a:ext cx="283" cy="278"/>
            </a:xfrm>
            <a:custGeom>
              <a:avLst/>
              <a:gdLst>
                <a:gd name="T0" fmla="*/ 0 w 73"/>
                <a:gd name="T1" fmla="*/ 274 h 73"/>
                <a:gd name="T2" fmla="*/ 279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solidFill>
                  <a:schemeClr val="bg1"/>
                </a:solidFill>
              </a:endParaRPr>
            </a:p>
          </p:txBody>
        </p:sp>
        <p:sp>
          <p:nvSpPr>
            <p:cNvPr id="363" name="Rectangle 216"/>
            <p:cNvSpPr>
              <a:spLocks noChangeAspect="1" noChangeArrowheads="1"/>
            </p:cNvSpPr>
            <p:nvPr/>
          </p:nvSpPr>
          <p:spPr bwMode="auto">
            <a:xfrm>
              <a:off x="2842" y="2464"/>
              <a:ext cx="210" cy="205"/>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364" name="Freeform 217"/>
            <p:cNvSpPr>
              <a:spLocks noChangeAspect="1"/>
            </p:cNvSpPr>
            <p:nvPr/>
          </p:nvSpPr>
          <p:spPr bwMode="auto">
            <a:xfrm>
              <a:off x="2527" y="2430"/>
              <a:ext cx="284" cy="278"/>
            </a:xfrm>
            <a:custGeom>
              <a:avLst/>
              <a:gdLst>
                <a:gd name="T0" fmla="*/ 280 w 73"/>
                <a:gd name="T1" fmla="*/ 0 h 73"/>
                <a:gd name="T2" fmla="*/ 0 w 73"/>
                <a:gd name="T3" fmla="*/ 274 h 73"/>
                <a:gd name="T4" fmla="*/ 280 w 73"/>
                <a:gd name="T5" fmla="*/ 274 h 73"/>
                <a:gd name="T6" fmla="*/ 280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365" name="Freeform 218"/>
            <p:cNvSpPr>
              <a:spLocks noChangeAspect="1"/>
            </p:cNvSpPr>
            <p:nvPr/>
          </p:nvSpPr>
          <p:spPr bwMode="auto">
            <a:xfrm>
              <a:off x="2527" y="2430"/>
              <a:ext cx="284" cy="278"/>
            </a:xfrm>
            <a:custGeom>
              <a:avLst/>
              <a:gdLst>
                <a:gd name="T0" fmla="*/ 0 w 73"/>
                <a:gd name="T1" fmla="*/ 274 h 73"/>
                <a:gd name="T2" fmla="*/ 280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solidFill>
                  <a:schemeClr val="bg1"/>
                </a:solidFill>
              </a:endParaRPr>
            </a:p>
          </p:txBody>
        </p:sp>
        <p:sp>
          <p:nvSpPr>
            <p:cNvPr id="366" name="Rectangle 219"/>
            <p:cNvSpPr>
              <a:spLocks noChangeAspect="1" noChangeArrowheads="1"/>
            </p:cNvSpPr>
            <p:nvPr/>
          </p:nvSpPr>
          <p:spPr bwMode="auto">
            <a:xfrm>
              <a:off x="2558" y="2464"/>
              <a:ext cx="214" cy="205"/>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367" name="Freeform 220"/>
            <p:cNvSpPr>
              <a:spLocks noChangeAspect="1"/>
            </p:cNvSpPr>
            <p:nvPr/>
          </p:nvSpPr>
          <p:spPr bwMode="auto">
            <a:xfrm>
              <a:off x="3087" y="2156"/>
              <a:ext cx="283" cy="274"/>
            </a:xfrm>
            <a:custGeom>
              <a:avLst/>
              <a:gdLst>
                <a:gd name="T0" fmla="*/ 279 w 73"/>
                <a:gd name="T1" fmla="*/ 0 h 72"/>
                <a:gd name="T2" fmla="*/ 0 w 73"/>
                <a:gd name="T3" fmla="*/ 270 h 72"/>
                <a:gd name="T4" fmla="*/ 279 w 73"/>
                <a:gd name="T5" fmla="*/ 270 h 72"/>
                <a:gd name="T6" fmla="*/ 279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368" name="Freeform 221"/>
            <p:cNvSpPr>
              <a:spLocks noChangeAspect="1"/>
            </p:cNvSpPr>
            <p:nvPr/>
          </p:nvSpPr>
          <p:spPr bwMode="auto">
            <a:xfrm>
              <a:off x="3087" y="2156"/>
              <a:ext cx="283" cy="274"/>
            </a:xfrm>
            <a:custGeom>
              <a:avLst/>
              <a:gdLst>
                <a:gd name="T0" fmla="*/ 0 w 73"/>
                <a:gd name="T1" fmla="*/ 270 h 72"/>
                <a:gd name="T2" fmla="*/ 279 w 73"/>
                <a:gd name="T3" fmla="*/ 0 h 72"/>
                <a:gd name="T4" fmla="*/ 0 w 73"/>
                <a:gd name="T5" fmla="*/ 0 h 72"/>
                <a:gd name="T6" fmla="*/ 0 w 73"/>
                <a:gd name="T7" fmla="*/ 27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A2C1FE"/>
            </a:solidFill>
            <a:ln w="9525" cap="rnd">
              <a:noFill/>
              <a:round/>
              <a:headEnd/>
              <a:tailEnd/>
            </a:ln>
          </p:spPr>
          <p:txBody>
            <a:bodyPr/>
            <a:lstStyle/>
            <a:p>
              <a:endParaRPr lang="en-US">
                <a:solidFill>
                  <a:schemeClr val="bg1"/>
                </a:solidFill>
              </a:endParaRPr>
            </a:p>
          </p:txBody>
        </p:sp>
        <p:sp>
          <p:nvSpPr>
            <p:cNvPr id="369" name="Rectangle 222"/>
            <p:cNvSpPr>
              <a:spLocks noChangeAspect="1" noChangeArrowheads="1"/>
            </p:cNvSpPr>
            <p:nvPr/>
          </p:nvSpPr>
          <p:spPr bwMode="auto">
            <a:xfrm>
              <a:off x="3122" y="2191"/>
              <a:ext cx="206" cy="201"/>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370" name="Freeform 223"/>
            <p:cNvSpPr>
              <a:spLocks noChangeAspect="1"/>
            </p:cNvSpPr>
            <p:nvPr/>
          </p:nvSpPr>
          <p:spPr bwMode="auto">
            <a:xfrm>
              <a:off x="2807" y="2156"/>
              <a:ext cx="283" cy="274"/>
            </a:xfrm>
            <a:custGeom>
              <a:avLst/>
              <a:gdLst>
                <a:gd name="T0" fmla="*/ 279 w 73"/>
                <a:gd name="T1" fmla="*/ 0 h 72"/>
                <a:gd name="T2" fmla="*/ 0 w 73"/>
                <a:gd name="T3" fmla="*/ 270 h 72"/>
                <a:gd name="T4" fmla="*/ 279 w 73"/>
                <a:gd name="T5" fmla="*/ 270 h 72"/>
                <a:gd name="T6" fmla="*/ 279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371" name="Freeform 224"/>
            <p:cNvSpPr>
              <a:spLocks noChangeAspect="1"/>
            </p:cNvSpPr>
            <p:nvPr/>
          </p:nvSpPr>
          <p:spPr bwMode="auto">
            <a:xfrm>
              <a:off x="2807" y="2156"/>
              <a:ext cx="283" cy="274"/>
            </a:xfrm>
            <a:custGeom>
              <a:avLst/>
              <a:gdLst>
                <a:gd name="T0" fmla="*/ 0 w 73"/>
                <a:gd name="T1" fmla="*/ 270 h 72"/>
                <a:gd name="T2" fmla="*/ 279 w 73"/>
                <a:gd name="T3" fmla="*/ 0 h 72"/>
                <a:gd name="T4" fmla="*/ 0 w 73"/>
                <a:gd name="T5" fmla="*/ 0 h 72"/>
                <a:gd name="T6" fmla="*/ 0 w 73"/>
                <a:gd name="T7" fmla="*/ 27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A2C1FE"/>
            </a:solidFill>
            <a:ln w="9525" cap="rnd">
              <a:noFill/>
              <a:round/>
              <a:headEnd/>
              <a:tailEnd/>
            </a:ln>
          </p:spPr>
          <p:txBody>
            <a:bodyPr/>
            <a:lstStyle/>
            <a:p>
              <a:endParaRPr lang="en-US">
                <a:solidFill>
                  <a:schemeClr val="bg1"/>
                </a:solidFill>
              </a:endParaRPr>
            </a:p>
          </p:txBody>
        </p:sp>
        <p:sp>
          <p:nvSpPr>
            <p:cNvPr id="372" name="Rectangle 225"/>
            <p:cNvSpPr>
              <a:spLocks noChangeAspect="1" noChangeArrowheads="1"/>
            </p:cNvSpPr>
            <p:nvPr/>
          </p:nvSpPr>
          <p:spPr bwMode="auto">
            <a:xfrm>
              <a:off x="2842" y="2191"/>
              <a:ext cx="210" cy="201"/>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373" name="Freeform 226"/>
            <p:cNvSpPr>
              <a:spLocks noChangeAspect="1"/>
            </p:cNvSpPr>
            <p:nvPr/>
          </p:nvSpPr>
          <p:spPr bwMode="auto">
            <a:xfrm>
              <a:off x="2527" y="2156"/>
              <a:ext cx="284" cy="274"/>
            </a:xfrm>
            <a:custGeom>
              <a:avLst/>
              <a:gdLst>
                <a:gd name="T0" fmla="*/ 280 w 73"/>
                <a:gd name="T1" fmla="*/ 0 h 72"/>
                <a:gd name="T2" fmla="*/ 0 w 73"/>
                <a:gd name="T3" fmla="*/ 270 h 72"/>
                <a:gd name="T4" fmla="*/ 280 w 73"/>
                <a:gd name="T5" fmla="*/ 270 h 72"/>
                <a:gd name="T6" fmla="*/ 280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374" name="Freeform 227"/>
            <p:cNvSpPr>
              <a:spLocks noChangeAspect="1"/>
            </p:cNvSpPr>
            <p:nvPr/>
          </p:nvSpPr>
          <p:spPr bwMode="auto">
            <a:xfrm>
              <a:off x="2527" y="2156"/>
              <a:ext cx="284" cy="274"/>
            </a:xfrm>
            <a:custGeom>
              <a:avLst/>
              <a:gdLst>
                <a:gd name="T0" fmla="*/ 0 w 73"/>
                <a:gd name="T1" fmla="*/ 270 h 72"/>
                <a:gd name="T2" fmla="*/ 280 w 73"/>
                <a:gd name="T3" fmla="*/ 0 h 72"/>
                <a:gd name="T4" fmla="*/ 0 w 73"/>
                <a:gd name="T5" fmla="*/ 0 h 72"/>
                <a:gd name="T6" fmla="*/ 0 w 73"/>
                <a:gd name="T7" fmla="*/ 27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A2C1FE"/>
            </a:solidFill>
            <a:ln w="9525" cap="rnd">
              <a:noFill/>
              <a:round/>
              <a:headEnd/>
              <a:tailEnd/>
            </a:ln>
          </p:spPr>
          <p:txBody>
            <a:bodyPr/>
            <a:lstStyle/>
            <a:p>
              <a:endParaRPr lang="en-US">
                <a:solidFill>
                  <a:schemeClr val="bg1"/>
                </a:solidFill>
              </a:endParaRPr>
            </a:p>
          </p:txBody>
        </p:sp>
        <p:sp>
          <p:nvSpPr>
            <p:cNvPr id="375" name="Rectangle 228"/>
            <p:cNvSpPr>
              <a:spLocks noChangeAspect="1" noChangeArrowheads="1"/>
            </p:cNvSpPr>
            <p:nvPr/>
          </p:nvSpPr>
          <p:spPr bwMode="auto">
            <a:xfrm>
              <a:off x="2558" y="2191"/>
              <a:ext cx="210" cy="201"/>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376" name="Freeform 229"/>
            <p:cNvSpPr>
              <a:spLocks noChangeAspect="1"/>
            </p:cNvSpPr>
            <p:nvPr/>
          </p:nvSpPr>
          <p:spPr bwMode="auto">
            <a:xfrm>
              <a:off x="2527" y="2703"/>
              <a:ext cx="284" cy="278"/>
            </a:xfrm>
            <a:custGeom>
              <a:avLst/>
              <a:gdLst>
                <a:gd name="T0" fmla="*/ 280 w 73"/>
                <a:gd name="T1" fmla="*/ 0 h 73"/>
                <a:gd name="T2" fmla="*/ 0 w 73"/>
                <a:gd name="T3" fmla="*/ 274 h 73"/>
                <a:gd name="T4" fmla="*/ 280 w 73"/>
                <a:gd name="T5" fmla="*/ 274 h 73"/>
                <a:gd name="T6" fmla="*/ 280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377" name="Freeform 230"/>
            <p:cNvSpPr>
              <a:spLocks noChangeAspect="1"/>
            </p:cNvSpPr>
            <p:nvPr/>
          </p:nvSpPr>
          <p:spPr bwMode="auto">
            <a:xfrm>
              <a:off x="2527" y="2703"/>
              <a:ext cx="284" cy="278"/>
            </a:xfrm>
            <a:custGeom>
              <a:avLst/>
              <a:gdLst>
                <a:gd name="T0" fmla="*/ 0 w 73"/>
                <a:gd name="T1" fmla="*/ 274 h 73"/>
                <a:gd name="T2" fmla="*/ 280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solidFill>
                  <a:schemeClr val="bg1"/>
                </a:solidFill>
              </a:endParaRPr>
            </a:p>
          </p:txBody>
        </p:sp>
        <p:sp>
          <p:nvSpPr>
            <p:cNvPr id="378" name="Rectangle 231"/>
            <p:cNvSpPr>
              <a:spLocks noChangeAspect="1" noChangeArrowheads="1"/>
            </p:cNvSpPr>
            <p:nvPr/>
          </p:nvSpPr>
          <p:spPr bwMode="auto">
            <a:xfrm>
              <a:off x="2558" y="2738"/>
              <a:ext cx="214" cy="205"/>
            </a:xfrm>
            <a:prstGeom prst="rect">
              <a:avLst/>
            </a:prstGeom>
            <a:solidFill>
              <a:srgbClr val="618FFD"/>
            </a:solidFill>
            <a:ln w="9525">
              <a:noFill/>
              <a:miter lim="800000"/>
              <a:headEnd/>
              <a:tailEnd/>
            </a:ln>
          </p:spPr>
          <p:txBody>
            <a:bodyPr anchor="ctr"/>
            <a:lstStyle/>
            <a:p>
              <a:endParaRPr lang="en-US">
                <a:solidFill>
                  <a:schemeClr val="bg1"/>
                </a:solidFill>
              </a:endParaRPr>
            </a:p>
          </p:txBody>
        </p:sp>
      </p:grpSp>
      <p:grpSp>
        <p:nvGrpSpPr>
          <p:cNvPr id="4" name="Group 117"/>
          <p:cNvGrpSpPr>
            <a:grpSpLocks noChangeAspect="1"/>
          </p:cNvGrpSpPr>
          <p:nvPr/>
        </p:nvGrpSpPr>
        <p:grpSpPr bwMode="auto">
          <a:xfrm>
            <a:off x="1278628" y="1524001"/>
            <a:ext cx="321572" cy="304800"/>
            <a:chOff x="2527" y="1852"/>
            <a:chExt cx="1158" cy="1129"/>
          </a:xfrm>
        </p:grpSpPr>
        <p:sp>
          <p:nvSpPr>
            <p:cNvPr id="380" name="AutoShape 118"/>
            <p:cNvSpPr>
              <a:spLocks noChangeAspect="1" noChangeArrowheads="1"/>
            </p:cNvSpPr>
            <p:nvPr/>
          </p:nvSpPr>
          <p:spPr bwMode="auto">
            <a:xfrm>
              <a:off x="2527" y="1852"/>
              <a:ext cx="1158" cy="1129"/>
            </a:xfrm>
            <a:prstGeom prst="rect">
              <a:avLst/>
            </a:prstGeom>
            <a:noFill/>
            <a:ln w="9525">
              <a:noFill/>
              <a:miter lim="800000"/>
              <a:headEnd/>
              <a:tailEnd/>
            </a:ln>
          </p:spPr>
          <p:txBody>
            <a:bodyPr/>
            <a:lstStyle/>
            <a:p>
              <a:endParaRPr lang="en-US">
                <a:solidFill>
                  <a:schemeClr val="bg1"/>
                </a:solidFill>
              </a:endParaRPr>
            </a:p>
          </p:txBody>
        </p:sp>
        <p:sp>
          <p:nvSpPr>
            <p:cNvPr id="381" name="Freeform 119"/>
            <p:cNvSpPr>
              <a:spLocks noChangeAspect="1"/>
            </p:cNvSpPr>
            <p:nvPr/>
          </p:nvSpPr>
          <p:spPr bwMode="auto">
            <a:xfrm>
              <a:off x="3087" y="2160"/>
              <a:ext cx="283" cy="273"/>
            </a:xfrm>
            <a:custGeom>
              <a:avLst/>
              <a:gdLst>
                <a:gd name="T0" fmla="*/ 279 w 73"/>
                <a:gd name="T1" fmla="*/ 0 h 72"/>
                <a:gd name="T2" fmla="*/ 0 w 73"/>
                <a:gd name="T3" fmla="*/ 269 h 72"/>
                <a:gd name="T4" fmla="*/ 279 w 73"/>
                <a:gd name="T5" fmla="*/ 269 h 72"/>
                <a:gd name="T6" fmla="*/ 279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DADADA"/>
            </a:solidFill>
            <a:ln w="9525" cap="rnd">
              <a:noFill/>
              <a:round/>
              <a:headEnd/>
              <a:tailEnd/>
            </a:ln>
          </p:spPr>
          <p:txBody>
            <a:bodyPr/>
            <a:lstStyle/>
            <a:p>
              <a:endParaRPr lang="en-US">
                <a:solidFill>
                  <a:schemeClr val="bg1"/>
                </a:solidFill>
              </a:endParaRPr>
            </a:p>
          </p:txBody>
        </p:sp>
        <p:sp>
          <p:nvSpPr>
            <p:cNvPr id="382" name="Freeform 120"/>
            <p:cNvSpPr>
              <a:spLocks noChangeAspect="1"/>
            </p:cNvSpPr>
            <p:nvPr/>
          </p:nvSpPr>
          <p:spPr bwMode="auto">
            <a:xfrm>
              <a:off x="3087" y="2160"/>
              <a:ext cx="283" cy="273"/>
            </a:xfrm>
            <a:custGeom>
              <a:avLst/>
              <a:gdLst>
                <a:gd name="T0" fmla="*/ 0 w 73"/>
                <a:gd name="T1" fmla="*/ 269 h 72"/>
                <a:gd name="T2" fmla="*/ 279 w 73"/>
                <a:gd name="T3" fmla="*/ 0 h 72"/>
                <a:gd name="T4" fmla="*/ 0 w 73"/>
                <a:gd name="T5" fmla="*/ 0 h 72"/>
                <a:gd name="T6" fmla="*/ 0 w 73"/>
                <a:gd name="T7" fmla="*/ 269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FFFFFF"/>
            </a:solidFill>
            <a:ln w="9525" cap="rnd">
              <a:noFill/>
              <a:round/>
              <a:headEnd/>
              <a:tailEnd/>
            </a:ln>
          </p:spPr>
          <p:txBody>
            <a:bodyPr/>
            <a:lstStyle/>
            <a:p>
              <a:endParaRPr lang="en-US">
                <a:solidFill>
                  <a:schemeClr val="bg1"/>
                </a:solidFill>
              </a:endParaRPr>
            </a:p>
          </p:txBody>
        </p:sp>
        <p:sp>
          <p:nvSpPr>
            <p:cNvPr id="383" name="Rectangle 121"/>
            <p:cNvSpPr>
              <a:spLocks noChangeAspect="1" noChangeArrowheads="1"/>
            </p:cNvSpPr>
            <p:nvPr/>
          </p:nvSpPr>
          <p:spPr bwMode="auto">
            <a:xfrm>
              <a:off x="3122" y="2194"/>
              <a:ext cx="210" cy="201"/>
            </a:xfrm>
            <a:prstGeom prst="rect">
              <a:avLst/>
            </a:prstGeom>
            <a:solidFill>
              <a:srgbClr val="919191"/>
            </a:solidFill>
            <a:ln w="9525">
              <a:noFill/>
              <a:miter lim="800000"/>
              <a:headEnd/>
              <a:tailEnd/>
            </a:ln>
          </p:spPr>
          <p:txBody>
            <a:bodyPr anchor="ctr"/>
            <a:lstStyle/>
            <a:p>
              <a:endParaRPr lang="en-US">
                <a:solidFill>
                  <a:schemeClr val="bg1"/>
                </a:solidFill>
              </a:endParaRPr>
            </a:p>
          </p:txBody>
        </p:sp>
        <p:sp>
          <p:nvSpPr>
            <p:cNvPr id="384" name="Freeform 122"/>
            <p:cNvSpPr>
              <a:spLocks noChangeAspect="1"/>
            </p:cNvSpPr>
            <p:nvPr/>
          </p:nvSpPr>
          <p:spPr bwMode="auto">
            <a:xfrm>
              <a:off x="2807" y="2160"/>
              <a:ext cx="283" cy="273"/>
            </a:xfrm>
            <a:custGeom>
              <a:avLst/>
              <a:gdLst>
                <a:gd name="T0" fmla="*/ 279 w 73"/>
                <a:gd name="T1" fmla="*/ 0 h 72"/>
                <a:gd name="T2" fmla="*/ 0 w 73"/>
                <a:gd name="T3" fmla="*/ 269 h 72"/>
                <a:gd name="T4" fmla="*/ 279 w 73"/>
                <a:gd name="T5" fmla="*/ 269 h 72"/>
                <a:gd name="T6" fmla="*/ 279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DADADA"/>
            </a:solidFill>
            <a:ln w="9525" cap="rnd">
              <a:noFill/>
              <a:round/>
              <a:headEnd/>
              <a:tailEnd/>
            </a:ln>
          </p:spPr>
          <p:txBody>
            <a:bodyPr/>
            <a:lstStyle/>
            <a:p>
              <a:endParaRPr lang="en-US">
                <a:solidFill>
                  <a:schemeClr val="bg1"/>
                </a:solidFill>
              </a:endParaRPr>
            </a:p>
          </p:txBody>
        </p:sp>
        <p:sp>
          <p:nvSpPr>
            <p:cNvPr id="385" name="Freeform 123"/>
            <p:cNvSpPr>
              <a:spLocks noChangeAspect="1"/>
            </p:cNvSpPr>
            <p:nvPr/>
          </p:nvSpPr>
          <p:spPr bwMode="auto">
            <a:xfrm>
              <a:off x="2807" y="2160"/>
              <a:ext cx="283" cy="273"/>
            </a:xfrm>
            <a:custGeom>
              <a:avLst/>
              <a:gdLst>
                <a:gd name="T0" fmla="*/ 0 w 73"/>
                <a:gd name="T1" fmla="*/ 269 h 72"/>
                <a:gd name="T2" fmla="*/ 279 w 73"/>
                <a:gd name="T3" fmla="*/ 0 h 72"/>
                <a:gd name="T4" fmla="*/ 0 w 73"/>
                <a:gd name="T5" fmla="*/ 0 h 72"/>
                <a:gd name="T6" fmla="*/ 0 w 73"/>
                <a:gd name="T7" fmla="*/ 269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FFFFFF"/>
            </a:solidFill>
            <a:ln w="9525" cap="rnd">
              <a:noFill/>
              <a:round/>
              <a:headEnd/>
              <a:tailEnd/>
            </a:ln>
          </p:spPr>
          <p:txBody>
            <a:bodyPr/>
            <a:lstStyle/>
            <a:p>
              <a:endParaRPr lang="en-US">
                <a:solidFill>
                  <a:schemeClr val="bg1"/>
                </a:solidFill>
              </a:endParaRPr>
            </a:p>
          </p:txBody>
        </p:sp>
        <p:sp>
          <p:nvSpPr>
            <p:cNvPr id="386" name="Rectangle 124"/>
            <p:cNvSpPr>
              <a:spLocks noChangeAspect="1" noChangeArrowheads="1"/>
            </p:cNvSpPr>
            <p:nvPr/>
          </p:nvSpPr>
          <p:spPr bwMode="auto">
            <a:xfrm>
              <a:off x="2842" y="2194"/>
              <a:ext cx="210" cy="201"/>
            </a:xfrm>
            <a:prstGeom prst="rect">
              <a:avLst/>
            </a:prstGeom>
            <a:solidFill>
              <a:srgbClr val="919191"/>
            </a:solidFill>
            <a:ln w="9525">
              <a:noFill/>
              <a:miter lim="800000"/>
              <a:headEnd/>
              <a:tailEnd/>
            </a:ln>
          </p:spPr>
          <p:txBody>
            <a:bodyPr anchor="ctr"/>
            <a:lstStyle/>
            <a:p>
              <a:endParaRPr lang="en-US">
                <a:solidFill>
                  <a:schemeClr val="bg1"/>
                </a:solidFill>
              </a:endParaRPr>
            </a:p>
          </p:txBody>
        </p:sp>
        <p:sp>
          <p:nvSpPr>
            <p:cNvPr id="387" name="Freeform 125"/>
            <p:cNvSpPr>
              <a:spLocks noChangeAspect="1"/>
            </p:cNvSpPr>
            <p:nvPr/>
          </p:nvSpPr>
          <p:spPr bwMode="auto">
            <a:xfrm>
              <a:off x="2527" y="2160"/>
              <a:ext cx="284" cy="273"/>
            </a:xfrm>
            <a:custGeom>
              <a:avLst/>
              <a:gdLst>
                <a:gd name="T0" fmla="*/ 280 w 73"/>
                <a:gd name="T1" fmla="*/ 0 h 72"/>
                <a:gd name="T2" fmla="*/ 0 w 73"/>
                <a:gd name="T3" fmla="*/ 269 h 72"/>
                <a:gd name="T4" fmla="*/ 280 w 73"/>
                <a:gd name="T5" fmla="*/ 269 h 72"/>
                <a:gd name="T6" fmla="*/ 280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DADADA"/>
            </a:solidFill>
            <a:ln w="9525" cap="rnd">
              <a:noFill/>
              <a:round/>
              <a:headEnd/>
              <a:tailEnd/>
            </a:ln>
          </p:spPr>
          <p:txBody>
            <a:bodyPr/>
            <a:lstStyle/>
            <a:p>
              <a:endParaRPr lang="en-US">
                <a:solidFill>
                  <a:schemeClr val="bg1"/>
                </a:solidFill>
              </a:endParaRPr>
            </a:p>
          </p:txBody>
        </p:sp>
        <p:sp>
          <p:nvSpPr>
            <p:cNvPr id="388" name="Freeform 126"/>
            <p:cNvSpPr>
              <a:spLocks noChangeAspect="1"/>
            </p:cNvSpPr>
            <p:nvPr/>
          </p:nvSpPr>
          <p:spPr bwMode="auto">
            <a:xfrm>
              <a:off x="2527" y="2160"/>
              <a:ext cx="284" cy="273"/>
            </a:xfrm>
            <a:custGeom>
              <a:avLst/>
              <a:gdLst>
                <a:gd name="T0" fmla="*/ 0 w 73"/>
                <a:gd name="T1" fmla="*/ 269 h 72"/>
                <a:gd name="T2" fmla="*/ 280 w 73"/>
                <a:gd name="T3" fmla="*/ 0 h 72"/>
                <a:gd name="T4" fmla="*/ 0 w 73"/>
                <a:gd name="T5" fmla="*/ 0 h 72"/>
                <a:gd name="T6" fmla="*/ 0 w 73"/>
                <a:gd name="T7" fmla="*/ 269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FFFFFF"/>
            </a:solidFill>
            <a:ln w="9525" cap="rnd">
              <a:noFill/>
              <a:round/>
              <a:headEnd/>
              <a:tailEnd/>
            </a:ln>
          </p:spPr>
          <p:txBody>
            <a:bodyPr/>
            <a:lstStyle/>
            <a:p>
              <a:endParaRPr lang="en-US">
                <a:solidFill>
                  <a:schemeClr val="bg1"/>
                </a:solidFill>
              </a:endParaRPr>
            </a:p>
          </p:txBody>
        </p:sp>
        <p:sp>
          <p:nvSpPr>
            <p:cNvPr id="389" name="Freeform 127"/>
            <p:cNvSpPr>
              <a:spLocks noChangeAspect="1"/>
            </p:cNvSpPr>
            <p:nvPr/>
          </p:nvSpPr>
          <p:spPr bwMode="auto">
            <a:xfrm>
              <a:off x="3087" y="2430"/>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DADADA"/>
            </a:solidFill>
            <a:ln w="9525" cap="rnd">
              <a:noFill/>
              <a:round/>
              <a:headEnd/>
              <a:tailEnd/>
            </a:ln>
          </p:spPr>
          <p:txBody>
            <a:bodyPr/>
            <a:lstStyle/>
            <a:p>
              <a:endParaRPr lang="en-US">
                <a:solidFill>
                  <a:schemeClr val="bg1"/>
                </a:solidFill>
              </a:endParaRPr>
            </a:p>
          </p:txBody>
        </p:sp>
        <p:sp>
          <p:nvSpPr>
            <p:cNvPr id="390" name="Rectangle 128"/>
            <p:cNvSpPr>
              <a:spLocks noChangeAspect="1" noChangeArrowheads="1"/>
            </p:cNvSpPr>
            <p:nvPr/>
          </p:nvSpPr>
          <p:spPr bwMode="auto">
            <a:xfrm>
              <a:off x="3122" y="2464"/>
              <a:ext cx="210" cy="205"/>
            </a:xfrm>
            <a:prstGeom prst="rect">
              <a:avLst/>
            </a:prstGeom>
            <a:solidFill>
              <a:srgbClr val="919191"/>
            </a:solidFill>
            <a:ln w="9525">
              <a:noFill/>
              <a:miter lim="800000"/>
              <a:headEnd/>
              <a:tailEnd/>
            </a:ln>
          </p:spPr>
          <p:txBody>
            <a:bodyPr anchor="ctr"/>
            <a:lstStyle/>
            <a:p>
              <a:endParaRPr lang="en-US">
                <a:solidFill>
                  <a:schemeClr val="bg1"/>
                </a:solidFill>
              </a:endParaRPr>
            </a:p>
          </p:txBody>
        </p:sp>
        <p:sp>
          <p:nvSpPr>
            <p:cNvPr id="391" name="Freeform 129"/>
            <p:cNvSpPr>
              <a:spLocks noChangeAspect="1"/>
            </p:cNvSpPr>
            <p:nvPr/>
          </p:nvSpPr>
          <p:spPr bwMode="auto">
            <a:xfrm>
              <a:off x="2527" y="2430"/>
              <a:ext cx="284" cy="278"/>
            </a:xfrm>
            <a:custGeom>
              <a:avLst/>
              <a:gdLst>
                <a:gd name="T0" fmla="*/ 280 w 73"/>
                <a:gd name="T1" fmla="*/ 0 h 73"/>
                <a:gd name="T2" fmla="*/ 0 w 73"/>
                <a:gd name="T3" fmla="*/ 274 h 73"/>
                <a:gd name="T4" fmla="*/ 280 w 73"/>
                <a:gd name="T5" fmla="*/ 274 h 73"/>
                <a:gd name="T6" fmla="*/ 280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DADADA"/>
            </a:solidFill>
            <a:ln w="9525" cap="rnd">
              <a:noFill/>
              <a:round/>
              <a:headEnd/>
              <a:tailEnd/>
            </a:ln>
          </p:spPr>
          <p:txBody>
            <a:bodyPr/>
            <a:lstStyle/>
            <a:p>
              <a:endParaRPr lang="en-US">
                <a:solidFill>
                  <a:schemeClr val="bg1"/>
                </a:solidFill>
              </a:endParaRPr>
            </a:p>
          </p:txBody>
        </p:sp>
        <p:sp>
          <p:nvSpPr>
            <p:cNvPr id="392" name="Rectangle 130"/>
            <p:cNvSpPr>
              <a:spLocks noChangeAspect="1" noChangeArrowheads="1"/>
            </p:cNvSpPr>
            <p:nvPr/>
          </p:nvSpPr>
          <p:spPr bwMode="auto">
            <a:xfrm>
              <a:off x="2558" y="2464"/>
              <a:ext cx="214" cy="205"/>
            </a:xfrm>
            <a:prstGeom prst="rect">
              <a:avLst/>
            </a:prstGeom>
            <a:solidFill>
              <a:srgbClr val="919191"/>
            </a:solidFill>
            <a:ln w="9525">
              <a:noFill/>
              <a:miter lim="800000"/>
              <a:headEnd/>
              <a:tailEnd/>
            </a:ln>
          </p:spPr>
          <p:txBody>
            <a:bodyPr anchor="ctr"/>
            <a:lstStyle/>
            <a:p>
              <a:endParaRPr lang="en-US">
                <a:solidFill>
                  <a:schemeClr val="bg1"/>
                </a:solidFill>
              </a:endParaRPr>
            </a:p>
          </p:txBody>
        </p:sp>
        <p:sp>
          <p:nvSpPr>
            <p:cNvPr id="393" name="Freeform 131"/>
            <p:cNvSpPr>
              <a:spLocks noChangeAspect="1"/>
            </p:cNvSpPr>
            <p:nvPr/>
          </p:nvSpPr>
          <p:spPr bwMode="auto">
            <a:xfrm>
              <a:off x="2807" y="2430"/>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DADADA"/>
            </a:solidFill>
            <a:ln w="9525" cap="rnd">
              <a:noFill/>
              <a:round/>
              <a:headEnd/>
              <a:tailEnd/>
            </a:ln>
          </p:spPr>
          <p:txBody>
            <a:bodyPr/>
            <a:lstStyle/>
            <a:p>
              <a:endParaRPr lang="en-US">
                <a:solidFill>
                  <a:schemeClr val="bg1"/>
                </a:solidFill>
              </a:endParaRPr>
            </a:p>
          </p:txBody>
        </p:sp>
        <p:sp>
          <p:nvSpPr>
            <p:cNvPr id="394" name="Rectangle 132"/>
            <p:cNvSpPr>
              <a:spLocks noChangeAspect="1" noChangeArrowheads="1"/>
            </p:cNvSpPr>
            <p:nvPr/>
          </p:nvSpPr>
          <p:spPr bwMode="auto">
            <a:xfrm>
              <a:off x="2842" y="2464"/>
              <a:ext cx="210" cy="205"/>
            </a:xfrm>
            <a:prstGeom prst="rect">
              <a:avLst/>
            </a:prstGeom>
            <a:solidFill>
              <a:srgbClr val="919191"/>
            </a:solidFill>
            <a:ln w="9525">
              <a:noFill/>
              <a:miter lim="800000"/>
              <a:headEnd/>
              <a:tailEnd/>
            </a:ln>
          </p:spPr>
          <p:txBody>
            <a:bodyPr anchor="ctr"/>
            <a:lstStyle/>
            <a:p>
              <a:endParaRPr lang="en-US">
                <a:solidFill>
                  <a:schemeClr val="bg1"/>
                </a:solidFill>
              </a:endParaRPr>
            </a:p>
          </p:txBody>
        </p:sp>
        <p:sp>
          <p:nvSpPr>
            <p:cNvPr id="395" name="Freeform 133"/>
            <p:cNvSpPr>
              <a:spLocks noChangeAspect="1"/>
            </p:cNvSpPr>
            <p:nvPr/>
          </p:nvSpPr>
          <p:spPr bwMode="auto">
            <a:xfrm>
              <a:off x="3087" y="2703"/>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396" name="Freeform 134"/>
            <p:cNvSpPr>
              <a:spLocks noChangeAspect="1"/>
            </p:cNvSpPr>
            <p:nvPr/>
          </p:nvSpPr>
          <p:spPr bwMode="auto">
            <a:xfrm>
              <a:off x="3087" y="2703"/>
              <a:ext cx="283" cy="278"/>
            </a:xfrm>
            <a:custGeom>
              <a:avLst/>
              <a:gdLst>
                <a:gd name="T0" fmla="*/ 0 w 73"/>
                <a:gd name="T1" fmla="*/ 274 h 73"/>
                <a:gd name="T2" fmla="*/ 279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solidFill>
                  <a:schemeClr val="bg1"/>
                </a:solidFill>
              </a:endParaRPr>
            </a:p>
          </p:txBody>
        </p:sp>
        <p:sp>
          <p:nvSpPr>
            <p:cNvPr id="397" name="Rectangle 135"/>
            <p:cNvSpPr>
              <a:spLocks noChangeAspect="1" noChangeArrowheads="1"/>
            </p:cNvSpPr>
            <p:nvPr/>
          </p:nvSpPr>
          <p:spPr bwMode="auto">
            <a:xfrm>
              <a:off x="3122" y="2738"/>
              <a:ext cx="210" cy="205"/>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398" name="Freeform 136"/>
            <p:cNvSpPr>
              <a:spLocks noChangeAspect="1"/>
            </p:cNvSpPr>
            <p:nvPr/>
          </p:nvSpPr>
          <p:spPr bwMode="auto">
            <a:xfrm>
              <a:off x="2807" y="2703"/>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399" name="Freeform 137"/>
            <p:cNvSpPr>
              <a:spLocks noChangeAspect="1"/>
            </p:cNvSpPr>
            <p:nvPr/>
          </p:nvSpPr>
          <p:spPr bwMode="auto">
            <a:xfrm>
              <a:off x="2807" y="2703"/>
              <a:ext cx="283" cy="278"/>
            </a:xfrm>
            <a:custGeom>
              <a:avLst/>
              <a:gdLst>
                <a:gd name="T0" fmla="*/ 0 w 73"/>
                <a:gd name="T1" fmla="*/ 274 h 73"/>
                <a:gd name="T2" fmla="*/ 279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solidFill>
                  <a:schemeClr val="bg1"/>
                </a:solidFill>
              </a:endParaRPr>
            </a:p>
          </p:txBody>
        </p:sp>
        <p:sp>
          <p:nvSpPr>
            <p:cNvPr id="400" name="Rectangle 138"/>
            <p:cNvSpPr>
              <a:spLocks noChangeAspect="1" noChangeArrowheads="1"/>
            </p:cNvSpPr>
            <p:nvPr/>
          </p:nvSpPr>
          <p:spPr bwMode="auto">
            <a:xfrm>
              <a:off x="2842" y="2738"/>
              <a:ext cx="210" cy="205"/>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401" name="Freeform 139"/>
            <p:cNvSpPr>
              <a:spLocks noChangeAspect="1"/>
            </p:cNvSpPr>
            <p:nvPr/>
          </p:nvSpPr>
          <p:spPr bwMode="auto">
            <a:xfrm>
              <a:off x="3367" y="2312"/>
              <a:ext cx="108" cy="121"/>
            </a:xfrm>
            <a:custGeom>
              <a:avLst/>
              <a:gdLst>
                <a:gd name="T0" fmla="*/ 0 w 28"/>
                <a:gd name="T1" fmla="*/ 102 h 32"/>
                <a:gd name="T2" fmla="*/ 0 w 28"/>
                <a:gd name="T3" fmla="*/ 117 h 32"/>
                <a:gd name="T4" fmla="*/ 104 w 28"/>
                <a:gd name="T5" fmla="*/ 15 h 32"/>
                <a:gd name="T6" fmla="*/ 104 w 28"/>
                <a:gd name="T7" fmla="*/ 0 h 32"/>
                <a:gd name="T8" fmla="*/ 0 w 28"/>
                <a:gd name="T9" fmla="*/ 102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solidFill>
                  <a:schemeClr val="bg1"/>
                </a:solidFill>
              </a:endParaRPr>
            </a:p>
          </p:txBody>
        </p:sp>
        <p:sp>
          <p:nvSpPr>
            <p:cNvPr id="402" name="Freeform 140"/>
            <p:cNvSpPr>
              <a:spLocks noChangeAspect="1"/>
            </p:cNvSpPr>
            <p:nvPr/>
          </p:nvSpPr>
          <p:spPr bwMode="auto">
            <a:xfrm>
              <a:off x="3401" y="2107"/>
              <a:ext cx="74" cy="273"/>
            </a:xfrm>
            <a:custGeom>
              <a:avLst/>
              <a:gdLst>
                <a:gd name="T0" fmla="*/ 0 w 19"/>
                <a:gd name="T1" fmla="*/ 269 h 72"/>
                <a:gd name="T2" fmla="*/ 0 w 19"/>
                <a:gd name="T3" fmla="*/ 68 h 72"/>
                <a:gd name="T4" fmla="*/ 70 w 19"/>
                <a:gd name="T5" fmla="*/ 0 h 72"/>
                <a:gd name="T6" fmla="*/ 70 w 19"/>
                <a:gd name="T7" fmla="*/ 201 h 72"/>
                <a:gd name="T8" fmla="*/ 0 w 19"/>
                <a:gd name="T9" fmla="*/ 269 h 72"/>
                <a:gd name="T10" fmla="*/ 0 60000 65536"/>
                <a:gd name="T11" fmla="*/ 0 60000 65536"/>
                <a:gd name="T12" fmla="*/ 0 60000 65536"/>
                <a:gd name="T13" fmla="*/ 0 60000 65536"/>
                <a:gd name="T14" fmla="*/ 0 60000 65536"/>
                <a:gd name="T15" fmla="*/ 0 w 19"/>
                <a:gd name="T16" fmla="*/ 0 h 72"/>
                <a:gd name="T17" fmla="*/ 19 w 19"/>
                <a:gd name="T18" fmla="*/ 72 h 72"/>
              </a:gdLst>
              <a:ahLst/>
              <a:cxnLst>
                <a:cxn ang="T10">
                  <a:pos x="T0" y="T1"/>
                </a:cxn>
                <a:cxn ang="T11">
                  <a:pos x="T2" y="T3"/>
                </a:cxn>
                <a:cxn ang="T12">
                  <a:pos x="T4" y="T5"/>
                </a:cxn>
                <a:cxn ang="T13">
                  <a:pos x="T6" y="T7"/>
                </a:cxn>
                <a:cxn ang="T14">
                  <a:pos x="T8" y="T9"/>
                </a:cxn>
              </a:cxnLst>
              <a:rect l="T15" t="T16" r="T17" b="T18"/>
              <a:pathLst>
                <a:path w="19" h="72">
                  <a:moveTo>
                    <a:pt x="0" y="71"/>
                  </a:moveTo>
                  <a:lnTo>
                    <a:pt x="0" y="18"/>
                  </a:lnTo>
                  <a:lnTo>
                    <a:pt x="18" y="0"/>
                  </a:lnTo>
                  <a:lnTo>
                    <a:pt x="18" y="53"/>
                  </a:lnTo>
                  <a:lnTo>
                    <a:pt x="0" y="71"/>
                  </a:lnTo>
                </a:path>
              </a:pathLst>
            </a:custGeom>
            <a:solidFill>
              <a:srgbClr val="215E9B"/>
            </a:solidFill>
            <a:ln w="9525" cap="rnd">
              <a:noFill/>
              <a:round/>
              <a:headEnd/>
              <a:tailEnd/>
            </a:ln>
          </p:spPr>
          <p:txBody>
            <a:bodyPr/>
            <a:lstStyle/>
            <a:p>
              <a:endParaRPr lang="en-US">
                <a:solidFill>
                  <a:schemeClr val="bg1"/>
                </a:solidFill>
              </a:endParaRPr>
            </a:p>
          </p:txBody>
        </p:sp>
        <p:sp>
          <p:nvSpPr>
            <p:cNvPr id="403" name="Freeform 141"/>
            <p:cNvSpPr>
              <a:spLocks noChangeAspect="1"/>
            </p:cNvSpPr>
            <p:nvPr/>
          </p:nvSpPr>
          <p:spPr bwMode="auto">
            <a:xfrm>
              <a:off x="3367" y="2160"/>
              <a:ext cx="66" cy="273"/>
            </a:xfrm>
            <a:custGeom>
              <a:avLst/>
              <a:gdLst>
                <a:gd name="T0" fmla="*/ 0 w 17"/>
                <a:gd name="T1" fmla="*/ 0 h 72"/>
                <a:gd name="T2" fmla="*/ 0 w 17"/>
                <a:gd name="T3" fmla="*/ 269 h 72"/>
                <a:gd name="T4" fmla="*/ 62 w 17"/>
                <a:gd name="T5" fmla="*/ 220 h 72"/>
                <a:gd name="T6" fmla="*/ 62 w 17"/>
                <a:gd name="T7" fmla="*/ 15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0" y="71"/>
                  </a:lnTo>
                  <a:lnTo>
                    <a:pt x="16" y="58"/>
                  </a:lnTo>
                  <a:lnTo>
                    <a:pt x="16" y="4"/>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404" name="Freeform 142"/>
            <p:cNvSpPr>
              <a:spLocks noChangeAspect="1"/>
            </p:cNvSpPr>
            <p:nvPr/>
          </p:nvSpPr>
          <p:spPr bwMode="auto">
            <a:xfrm>
              <a:off x="3367" y="2057"/>
              <a:ext cx="108" cy="122"/>
            </a:xfrm>
            <a:custGeom>
              <a:avLst/>
              <a:gdLst>
                <a:gd name="T0" fmla="*/ 0 w 28"/>
                <a:gd name="T1" fmla="*/ 103 h 32"/>
                <a:gd name="T2" fmla="*/ 104 w 28"/>
                <a:gd name="T3" fmla="*/ 0 h 32"/>
                <a:gd name="T4" fmla="*/ 104 w 28"/>
                <a:gd name="T5" fmla="*/ 50 h 32"/>
                <a:gd name="T6" fmla="*/ 35 w 28"/>
                <a:gd name="T7" fmla="*/ 118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27" y="0"/>
                  </a:lnTo>
                  <a:lnTo>
                    <a:pt x="27" y="13"/>
                  </a:lnTo>
                  <a:lnTo>
                    <a:pt x="9" y="31"/>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405" name="Freeform 143"/>
            <p:cNvSpPr>
              <a:spLocks noChangeAspect="1"/>
            </p:cNvSpPr>
            <p:nvPr/>
          </p:nvSpPr>
          <p:spPr bwMode="auto">
            <a:xfrm>
              <a:off x="3141" y="2057"/>
              <a:ext cx="280" cy="73"/>
            </a:xfrm>
            <a:custGeom>
              <a:avLst/>
              <a:gdLst>
                <a:gd name="T0" fmla="*/ 0 w 72"/>
                <a:gd name="T1" fmla="*/ 69 h 19"/>
                <a:gd name="T2" fmla="*/ 206 w 72"/>
                <a:gd name="T3" fmla="*/ 69 h 19"/>
                <a:gd name="T4" fmla="*/ 276 w 72"/>
                <a:gd name="T5" fmla="*/ 0 h 19"/>
                <a:gd name="T6" fmla="*/ 70 w 72"/>
                <a:gd name="T7" fmla="*/ 0 h 19"/>
                <a:gd name="T8" fmla="*/ 0 w 72"/>
                <a:gd name="T9" fmla="*/ 69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18"/>
                  </a:moveTo>
                  <a:lnTo>
                    <a:pt x="53" y="18"/>
                  </a:lnTo>
                  <a:lnTo>
                    <a:pt x="71" y="0"/>
                  </a:lnTo>
                  <a:lnTo>
                    <a:pt x="18" y="0"/>
                  </a:lnTo>
                  <a:lnTo>
                    <a:pt x="0" y="18"/>
                  </a:lnTo>
                </a:path>
              </a:pathLst>
            </a:custGeom>
            <a:solidFill>
              <a:srgbClr val="A2C1FE"/>
            </a:solidFill>
            <a:ln w="9525" cap="rnd">
              <a:noFill/>
              <a:round/>
              <a:headEnd/>
              <a:tailEnd/>
            </a:ln>
          </p:spPr>
          <p:txBody>
            <a:bodyPr/>
            <a:lstStyle/>
            <a:p>
              <a:endParaRPr lang="en-US">
                <a:solidFill>
                  <a:schemeClr val="bg1"/>
                </a:solidFill>
              </a:endParaRPr>
            </a:p>
          </p:txBody>
        </p:sp>
        <p:sp>
          <p:nvSpPr>
            <p:cNvPr id="406" name="Freeform 144"/>
            <p:cNvSpPr>
              <a:spLocks noChangeAspect="1"/>
            </p:cNvSpPr>
            <p:nvPr/>
          </p:nvSpPr>
          <p:spPr bwMode="auto">
            <a:xfrm>
              <a:off x="3087" y="2057"/>
              <a:ext cx="124" cy="107"/>
            </a:xfrm>
            <a:custGeom>
              <a:avLst/>
              <a:gdLst>
                <a:gd name="T0" fmla="*/ 0 w 32"/>
                <a:gd name="T1" fmla="*/ 103 h 28"/>
                <a:gd name="T2" fmla="*/ 50 w 32"/>
                <a:gd name="T3" fmla="*/ 69 h 28"/>
                <a:gd name="T4" fmla="*/ 120 w 32"/>
                <a:gd name="T5" fmla="*/ 0 h 28"/>
                <a:gd name="T6" fmla="*/ 105 w 32"/>
                <a:gd name="T7" fmla="*/ 0 h 28"/>
                <a:gd name="T8" fmla="*/ 0 w 32"/>
                <a:gd name="T9" fmla="*/ 10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407" name="Freeform 145"/>
            <p:cNvSpPr>
              <a:spLocks noChangeAspect="1"/>
            </p:cNvSpPr>
            <p:nvPr/>
          </p:nvSpPr>
          <p:spPr bwMode="auto">
            <a:xfrm>
              <a:off x="3351" y="2057"/>
              <a:ext cx="124" cy="107"/>
            </a:xfrm>
            <a:custGeom>
              <a:avLst/>
              <a:gdLst>
                <a:gd name="T0" fmla="*/ 16 w 32"/>
                <a:gd name="T1" fmla="*/ 103 h 28"/>
                <a:gd name="T2" fmla="*/ 0 w 32"/>
                <a:gd name="T3" fmla="*/ 69 h 28"/>
                <a:gd name="T4" fmla="*/ 70 w 32"/>
                <a:gd name="T5" fmla="*/ 0 h 28"/>
                <a:gd name="T6" fmla="*/ 120 w 32"/>
                <a:gd name="T7" fmla="*/ 0 h 28"/>
                <a:gd name="T8" fmla="*/ 16 w 32"/>
                <a:gd name="T9" fmla="*/ 10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4" y="27"/>
                  </a:moveTo>
                  <a:lnTo>
                    <a:pt x="0" y="18"/>
                  </a:lnTo>
                  <a:lnTo>
                    <a:pt x="18" y="0"/>
                  </a:lnTo>
                  <a:lnTo>
                    <a:pt x="31" y="0"/>
                  </a:lnTo>
                  <a:lnTo>
                    <a:pt x="4" y="27"/>
                  </a:lnTo>
                </a:path>
              </a:pathLst>
            </a:custGeom>
            <a:solidFill>
              <a:srgbClr val="3365FB"/>
            </a:solidFill>
            <a:ln w="9525" cap="rnd">
              <a:noFill/>
              <a:round/>
              <a:headEnd/>
              <a:tailEnd/>
            </a:ln>
          </p:spPr>
          <p:txBody>
            <a:bodyPr/>
            <a:lstStyle/>
            <a:p>
              <a:endParaRPr lang="en-US">
                <a:solidFill>
                  <a:schemeClr val="bg1"/>
                </a:solidFill>
              </a:endParaRPr>
            </a:p>
          </p:txBody>
        </p:sp>
        <p:sp>
          <p:nvSpPr>
            <p:cNvPr id="408" name="Freeform 146"/>
            <p:cNvSpPr>
              <a:spLocks noChangeAspect="1"/>
            </p:cNvSpPr>
            <p:nvPr/>
          </p:nvSpPr>
          <p:spPr bwMode="auto">
            <a:xfrm>
              <a:off x="3087" y="2125"/>
              <a:ext cx="283" cy="66"/>
            </a:xfrm>
            <a:custGeom>
              <a:avLst/>
              <a:gdLst>
                <a:gd name="T0" fmla="*/ 0 w 73"/>
                <a:gd name="T1" fmla="*/ 62 h 17"/>
                <a:gd name="T2" fmla="*/ 54 w 73"/>
                <a:gd name="T3" fmla="*/ 0 h 17"/>
                <a:gd name="T4" fmla="*/ 264 w 73"/>
                <a:gd name="T5" fmla="*/ 0 h 17"/>
                <a:gd name="T6" fmla="*/ 279 w 73"/>
                <a:gd name="T7" fmla="*/ 62 h 17"/>
                <a:gd name="T8" fmla="*/ 0 w 73"/>
                <a:gd name="T9" fmla="*/ 62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409" name="Freeform 147"/>
            <p:cNvSpPr>
              <a:spLocks noChangeAspect="1"/>
            </p:cNvSpPr>
            <p:nvPr/>
          </p:nvSpPr>
          <p:spPr bwMode="auto">
            <a:xfrm>
              <a:off x="3367" y="2586"/>
              <a:ext cx="108" cy="122"/>
            </a:xfrm>
            <a:custGeom>
              <a:avLst/>
              <a:gdLst>
                <a:gd name="T0" fmla="*/ 0 w 28"/>
                <a:gd name="T1" fmla="*/ 103 h 32"/>
                <a:gd name="T2" fmla="*/ 0 w 28"/>
                <a:gd name="T3" fmla="*/ 118 h 32"/>
                <a:gd name="T4" fmla="*/ 104 w 28"/>
                <a:gd name="T5" fmla="*/ 15 h 32"/>
                <a:gd name="T6" fmla="*/ 104 w 28"/>
                <a:gd name="T7" fmla="*/ 0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solidFill>
                  <a:schemeClr val="bg1"/>
                </a:solidFill>
              </a:endParaRPr>
            </a:p>
          </p:txBody>
        </p:sp>
        <p:sp>
          <p:nvSpPr>
            <p:cNvPr id="410" name="Freeform 148"/>
            <p:cNvSpPr>
              <a:spLocks noChangeAspect="1"/>
            </p:cNvSpPr>
            <p:nvPr/>
          </p:nvSpPr>
          <p:spPr bwMode="auto">
            <a:xfrm>
              <a:off x="3401" y="2377"/>
              <a:ext cx="74" cy="281"/>
            </a:xfrm>
            <a:custGeom>
              <a:avLst/>
              <a:gdLst>
                <a:gd name="T0" fmla="*/ 0 w 19"/>
                <a:gd name="T1" fmla="*/ 277 h 74"/>
                <a:gd name="T2" fmla="*/ 0 w 19"/>
                <a:gd name="T3" fmla="*/ 68 h 74"/>
                <a:gd name="T4" fmla="*/ 70 w 19"/>
                <a:gd name="T5" fmla="*/ 0 h 74"/>
                <a:gd name="T6" fmla="*/ 70 w 19"/>
                <a:gd name="T7" fmla="*/ 209 h 74"/>
                <a:gd name="T8" fmla="*/ 0 w 19"/>
                <a:gd name="T9" fmla="*/ 277 h 74"/>
                <a:gd name="T10" fmla="*/ 0 60000 65536"/>
                <a:gd name="T11" fmla="*/ 0 60000 65536"/>
                <a:gd name="T12" fmla="*/ 0 60000 65536"/>
                <a:gd name="T13" fmla="*/ 0 60000 65536"/>
                <a:gd name="T14" fmla="*/ 0 60000 65536"/>
                <a:gd name="T15" fmla="*/ 0 w 19"/>
                <a:gd name="T16" fmla="*/ 0 h 74"/>
                <a:gd name="T17" fmla="*/ 19 w 19"/>
                <a:gd name="T18" fmla="*/ 74 h 74"/>
              </a:gdLst>
              <a:ahLst/>
              <a:cxnLst>
                <a:cxn ang="T10">
                  <a:pos x="T0" y="T1"/>
                </a:cxn>
                <a:cxn ang="T11">
                  <a:pos x="T2" y="T3"/>
                </a:cxn>
                <a:cxn ang="T12">
                  <a:pos x="T4" y="T5"/>
                </a:cxn>
                <a:cxn ang="T13">
                  <a:pos x="T6" y="T7"/>
                </a:cxn>
                <a:cxn ang="T14">
                  <a:pos x="T8" y="T9"/>
                </a:cxn>
              </a:cxnLst>
              <a:rect l="T15" t="T16" r="T17" b="T18"/>
              <a:pathLst>
                <a:path w="19" h="74">
                  <a:moveTo>
                    <a:pt x="0" y="73"/>
                  </a:moveTo>
                  <a:lnTo>
                    <a:pt x="0" y="18"/>
                  </a:lnTo>
                  <a:lnTo>
                    <a:pt x="18" y="0"/>
                  </a:lnTo>
                  <a:lnTo>
                    <a:pt x="18" y="55"/>
                  </a:lnTo>
                  <a:lnTo>
                    <a:pt x="0" y="73"/>
                  </a:lnTo>
                </a:path>
              </a:pathLst>
            </a:custGeom>
            <a:solidFill>
              <a:srgbClr val="215E9B"/>
            </a:solidFill>
            <a:ln w="9525" cap="rnd">
              <a:noFill/>
              <a:round/>
              <a:headEnd/>
              <a:tailEnd/>
            </a:ln>
          </p:spPr>
          <p:txBody>
            <a:bodyPr/>
            <a:lstStyle/>
            <a:p>
              <a:endParaRPr lang="en-US">
                <a:solidFill>
                  <a:schemeClr val="bg1"/>
                </a:solidFill>
              </a:endParaRPr>
            </a:p>
          </p:txBody>
        </p:sp>
        <p:sp>
          <p:nvSpPr>
            <p:cNvPr id="411" name="Freeform 149"/>
            <p:cNvSpPr>
              <a:spLocks noChangeAspect="1"/>
            </p:cNvSpPr>
            <p:nvPr/>
          </p:nvSpPr>
          <p:spPr bwMode="auto">
            <a:xfrm>
              <a:off x="3367" y="2430"/>
              <a:ext cx="66" cy="278"/>
            </a:xfrm>
            <a:custGeom>
              <a:avLst/>
              <a:gdLst>
                <a:gd name="T0" fmla="*/ 0 w 17"/>
                <a:gd name="T1" fmla="*/ 0 h 73"/>
                <a:gd name="T2" fmla="*/ 0 w 17"/>
                <a:gd name="T3" fmla="*/ 274 h 73"/>
                <a:gd name="T4" fmla="*/ 62 w 17"/>
                <a:gd name="T5" fmla="*/ 225 h 73"/>
                <a:gd name="T6" fmla="*/ 62 w 17"/>
                <a:gd name="T7" fmla="*/ 19 h 73"/>
                <a:gd name="T8" fmla="*/ 0 w 17"/>
                <a:gd name="T9" fmla="*/ 0 h 73"/>
                <a:gd name="T10" fmla="*/ 0 60000 65536"/>
                <a:gd name="T11" fmla="*/ 0 60000 65536"/>
                <a:gd name="T12" fmla="*/ 0 60000 65536"/>
                <a:gd name="T13" fmla="*/ 0 60000 65536"/>
                <a:gd name="T14" fmla="*/ 0 60000 65536"/>
                <a:gd name="T15" fmla="*/ 0 w 17"/>
                <a:gd name="T16" fmla="*/ 0 h 73"/>
                <a:gd name="T17" fmla="*/ 17 w 17"/>
                <a:gd name="T18" fmla="*/ 73 h 73"/>
              </a:gdLst>
              <a:ahLst/>
              <a:cxnLst>
                <a:cxn ang="T10">
                  <a:pos x="T0" y="T1"/>
                </a:cxn>
                <a:cxn ang="T11">
                  <a:pos x="T2" y="T3"/>
                </a:cxn>
                <a:cxn ang="T12">
                  <a:pos x="T4" y="T5"/>
                </a:cxn>
                <a:cxn ang="T13">
                  <a:pos x="T6" y="T7"/>
                </a:cxn>
                <a:cxn ang="T14">
                  <a:pos x="T8" y="T9"/>
                </a:cxn>
              </a:cxnLst>
              <a:rect l="T15" t="T16" r="T17" b="T18"/>
              <a:pathLst>
                <a:path w="17" h="73">
                  <a:moveTo>
                    <a:pt x="0" y="0"/>
                  </a:moveTo>
                  <a:lnTo>
                    <a:pt x="0" y="72"/>
                  </a:lnTo>
                  <a:lnTo>
                    <a:pt x="16" y="59"/>
                  </a:lnTo>
                  <a:lnTo>
                    <a:pt x="16" y="5"/>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412" name="Freeform 150"/>
            <p:cNvSpPr>
              <a:spLocks noChangeAspect="1"/>
            </p:cNvSpPr>
            <p:nvPr/>
          </p:nvSpPr>
          <p:spPr bwMode="auto">
            <a:xfrm>
              <a:off x="3367" y="2327"/>
              <a:ext cx="108" cy="126"/>
            </a:xfrm>
            <a:custGeom>
              <a:avLst/>
              <a:gdLst>
                <a:gd name="T0" fmla="*/ 0 w 28"/>
                <a:gd name="T1" fmla="*/ 103 h 33"/>
                <a:gd name="T2" fmla="*/ 104 w 28"/>
                <a:gd name="T3" fmla="*/ 0 h 33"/>
                <a:gd name="T4" fmla="*/ 104 w 28"/>
                <a:gd name="T5" fmla="*/ 53 h 33"/>
                <a:gd name="T6" fmla="*/ 35 w 28"/>
                <a:gd name="T7" fmla="*/ 122 h 33"/>
                <a:gd name="T8" fmla="*/ 0 w 28"/>
                <a:gd name="T9" fmla="*/ 103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413" name="Freeform 151"/>
            <p:cNvSpPr>
              <a:spLocks noChangeAspect="1"/>
            </p:cNvSpPr>
            <p:nvPr/>
          </p:nvSpPr>
          <p:spPr bwMode="auto">
            <a:xfrm>
              <a:off x="3367" y="2856"/>
              <a:ext cx="108" cy="125"/>
            </a:xfrm>
            <a:custGeom>
              <a:avLst/>
              <a:gdLst>
                <a:gd name="T0" fmla="*/ 0 w 28"/>
                <a:gd name="T1" fmla="*/ 102 h 33"/>
                <a:gd name="T2" fmla="*/ 0 w 28"/>
                <a:gd name="T3" fmla="*/ 121 h 33"/>
                <a:gd name="T4" fmla="*/ 104 w 28"/>
                <a:gd name="T5" fmla="*/ 19 h 33"/>
                <a:gd name="T6" fmla="*/ 104 w 28"/>
                <a:gd name="T7" fmla="*/ 0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0" y="32"/>
                  </a:lnTo>
                  <a:lnTo>
                    <a:pt x="27" y="5"/>
                  </a:lnTo>
                  <a:lnTo>
                    <a:pt x="27" y="0"/>
                  </a:lnTo>
                  <a:lnTo>
                    <a:pt x="0" y="27"/>
                  </a:lnTo>
                </a:path>
              </a:pathLst>
            </a:custGeom>
            <a:solidFill>
              <a:srgbClr val="215E9B"/>
            </a:solidFill>
            <a:ln w="9525" cap="rnd">
              <a:noFill/>
              <a:round/>
              <a:headEnd/>
              <a:tailEnd/>
            </a:ln>
          </p:spPr>
          <p:txBody>
            <a:bodyPr/>
            <a:lstStyle/>
            <a:p>
              <a:endParaRPr lang="en-US">
                <a:solidFill>
                  <a:schemeClr val="bg1"/>
                </a:solidFill>
              </a:endParaRPr>
            </a:p>
          </p:txBody>
        </p:sp>
        <p:sp>
          <p:nvSpPr>
            <p:cNvPr id="414" name="Freeform 152"/>
            <p:cNvSpPr>
              <a:spLocks noChangeAspect="1"/>
            </p:cNvSpPr>
            <p:nvPr/>
          </p:nvSpPr>
          <p:spPr bwMode="auto">
            <a:xfrm>
              <a:off x="3401" y="2654"/>
              <a:ext cx="74" cy="274"/>
            </a:xfrm>
            <a:custGeom>
              <a:avLst/>
              <a:gdLst>
                <a:gd name="T0" fmla="*/ 0 w 19"/>
                <a:gd name="T1" fmla="*/ 270 h 72"/>
                <a:gd name="T2" fmla="*/ 0 w 19"/>
                <a:gd name="T3" fmla="*/ 69 h 72"/>
                <a:gd name="T4" fmla="*/ 70 w 19"/>
                <a:gd name="T5" fmla="*/ 0 h 72"/>
                <a:gd name="T6" fmla="*/ 70 w 19"/>
                <a:gd name="T7" fmla="*/ 202 h 72"/>
                <a:gd name="T8" fmla="*/ 0 w 19"/>
                <a:gd name="T9" fmla="*/ 270 h 72"/>
                <a:gd name="T10" fmla="*/ 0 60000 65536"/>
                <a:gd name="T11" fmla="*/ 0 60000 65536"/>
                <a:gd name="T12" fmla="*/ 0 60000 65536"/>
                <a:gd name="T13" fmla="*/ 0 60000 65536"/>
                <a:gd name="T14" fmla="*/ 0 60000 65536"/>
                <a:gd name="T15" fmla="*/ 0 w 19"/>
                <a:gd name="T16" fmla="*/ 0 h 72"/>
                <a:gd name="T17" fmla="*/ 19 w 19"/>
                <a:gd name="T18" fmla="*/ 72 h 72"/>
              </a:gdLst>
              <a:ahLst/>
              <a:cxnLst>
                <a:cxn ang="T10">
                  <a:pos x="T0" y="T1"/>
                </a:cxn>
                <a:cxn ang="T11">
                  <a:pos x="T2" y="T3"/>
                </a:cxn>
                <a:cxn ang="T12">
                  <a:pos x="T4" y="T5"/>
                </a:cxn>
                <a:cxn ang="T13">
                  <a:pos x="T6" y="T7"/>
                </a:cxn>
                <a:cxn ang="T14">
                  <a:pos x="T8" y="T9"/>
                </a:cxn>
              </a:cxnLst>
              <a:rect l="T15" t="T16" r="T17" b="T18"/>
              <a:pathLst>
                <a:path w="19" h="72">
                  <a:moveTo>
                    <a:pt x="0" y="71"/>
                  </a:moveTo>
                  <a:lnTo>
                    <a:pt x="0" y="18"/>
                  </a:lnTo>
                  <a:lnTo>
                    <a:pt x="18" y="0"/>
                  </a:lnTo>
                  <a:lnTo>
                    <a:pt x="18" y="53"/>
                  </a:lnTo>
                  <a:lnTo>
                    <a:pt x="0" y="71"/>
                  </a:lnTo>
                </a:path>
              </a:pathLst>
            </a:custGeom>
            <a:solidFill>
              <a:srgbClr val="215E9B"/>
            </a:solidFill>
            <a:ln w="9525" cap="rnd">
              <a:noFill/>
              <a:round/>
              <a:headEnd/>
              <a:tailEnd/>
            </a:ln>
          </p:spPr>
          <p:txBody>
            <a:bodyPr/>
            <a:lstStyle/>
            <a:p>
              <a:endParaRPr lang="en-US">
                <a:solidFill>
                  <a:schemeClr val="bg1"/>
                </a:solidFill>
              </a:endParaRPr>
            </a:p>
          </p:txBody>
        </p:sp>
        <p:sp>
          <p:nvSpPr>
            <p:cNvPr id="415" name="Freeform 153"/>
            <p:cNvSpPr>
              <a:spLocks noChangeAspect="1"/>
            </p:cNvSpPr>
            <p:nvPr/>
          </p:nvSpPr>
          <p:spPr bwMode="auto">
            <a:xfrm>
              <a:off x="3367" y="2703"/>
              <a:ext cx="66" cy="278"/>
            </a:xfrm>
            <a:custGeom>
              <a:avLst/>
              <a:gdLst>
                <a:gd name="T0" fmla="*/ 0 w 17"/>
                <a:gd name="T1" fmla="*/ 0 h 73"/>
                <a:gd name="T2" fmla="*/ 0 w 17"/>
                <a:gd name="T3" fmla="*/ 274 h 73"/>
                <a:gd name="T4" fmla="*/ 62 w 17"/>
                <a:gd name="T5" fmla="*/ 225 h 73"/>
                <a:gd name="T6" fmla="*/ 62 w 17"/>
                <a:gd name="T7" fmla="*/ 19 h 73"/>
                <a:gd name="T8" fmla="*/ 0 w 17"/>
                <a:gd name="T9" fmla="*/ 0 h 73"/>
                <a:gd name="T10" fmla="*/ 0 60000 65536"/>
                <a:gd name="T11" fmla="*/ 0 60000 65536"/>
                <a:gd name="T12" fmla="*/ 0 60000 65536"/>
                <a:gd name="T13" fmla="*/ 0 60000 65536"/>
                <a:gd name="T14" fmla="*/ 0 60000 65536"/>
                <a:gd name="T15" fmla="*/ 0 w 17"/>
                <a:gd name="T16" fmla="*/ 0 h 73"/>
                <a:gd name="T17" fmla="*/ 17 w 17"/>
                <a:gd name="T18" fmla="*/ 73 h 73"/>
              </a:gdLst>
              <a:ahLst/>
              <a:cxnLst>
                <a:cxn ang="T10">
                  <a:pos x="T0" y="T1"/>
                </a:cxn>
                <a:cxn ang="T11">
                  <a:pos x="T2" y="T3"/>
                </a:cxn>
                <a:cxn ang="T12">
                  <a:pos x="T4" y="T5"/>
                </a:cxn>
                <a:cxn ang="T13">
                  <a:pos x="T6" y="T7"/>
                </a:cxn>
                <a:cxn ang="T14">
                  <a:pos x="T8" y="T9"/>
                </a:cxn>
              </a:cxnLst>
              <a:rect l="T15" t="T16" r="T17" b="T18"/>
              <a:pathLst>
                <a:path w="17" h="73">
                  <a:moveTo>
                    <a:pt x="0" y="0"/>
                  </a:moveTo>
                  <a:lnTo>
                    <a:pt x="0" y="72"/>
                  </a:lnTo>
                  <a:lnTo>
                    <a:pt x="16" y="59"/>
                  </a:lnTo>
                  <a:lnTo>
                    <a:pt x="16" y="5"/>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416" name="Freeform 154"/>
            <p:cNvSpPr>
              <a:spLocks noChangeAspect="1"/>
            </p:cNvSpPr>
            <p:nvPr/>
          </p:nvSpPr>
          <p:spPr bwMode="auto">
            <a:xfrm>
              <a:off x="3367" y="2601"/>
              <a:ext cx="108" cy="125"/>
            </a:xfrm>
            <a:custGeom>
              <a:avLst/>
              <a:gdLst>
                <a:gd name="T0" fmla="*/ 0 w 28"/>
                <a:gd name="T1" fmla="*/ 102 h 33"/>
                <a:gd name="T2" fmla="*/ 104 w 28"/>
                <a:gd name="T3" fmla="*/ 0 h 33"/>
                <a:gd name="T4" fmla="*/ 104 w 28"/>
                <a:gd name="T5" fmla="*/ 53 h 33"/>
                <a:gd name="T6" fmla="*/ 35 w 28"/>
                <a:gd name="T7" fmla="*/ 121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417" name="Freeform 155"/>
            <p:cNvSpPr>
              <a:spLocks noChangeAspect="1"/>
            </p:cNvSpPr>
            <p:nvPr/>
          </p:nvSpPr>
          <p:spPr bwMode="auto">
            <a:xfrm>
              <a:off x="3471" y="2209"/>
              <a:ext cx="109" cy="122"/>
            </a:xfrm>
            <a:custGeom>
              <a:avLst/>
              <a:gdLst>
                <a:gd name="T0" fmla="*/ 0 w 28"/>
                <a:gd name="T1" fmla="*/ 103 h 32"/>
                <a:gd name="T2" fmla="*/ 0 w 28"/>
                <a:gd name="T3" fmla="*/ 118 h 32"/>
                <a:gd name="T4" fmla="*/ 105 w 28"/>
                <a:gd name="T5" fmla="*/ 15 h 32"/>
                <a:gd name="T6" fmla="*/ 105 w 28"/>
                <a:gd name="T7" fmla="*/ 0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solidFill>
                  <a:schemeClr val="bg1"/>
                </a:solidFill>
              </a:endParaRPr>
            </a:p>
          </p:txBody>
        </p:sp>
        <p:sp>
          <p:nvSpPr>
            <p:cNvPr id="418" name="Freeform 156"/>
            <p:cNvSpPr>
              <a:spLocks noChangeAspect="1"/>
            </p:cNvSpPr>
            <p:nvPr/>
          </p:nvSpPr>
          <p:spPr bwMode="auto">
            <a:xfrm>
              <a:off x="3506" y="2004"/>
              <a:ext cx="74" cy="274"/>
            </a:xfrm>
            <a:custGeom>
              <a:avLst/>
              <a:gdLst>
                <a:gd name="T0" fmla="*/ 0 w 19"/>
                <a:gd name="T1" fmla="*/ 270 h 72"/>
                <a:gd name="T2" fmla="*/ 0 w 19"/>
                <a:gd name="T3" fmla="*/ 69 h 72"/>
                <a:gd name="T4" fmla="*/ 70 w 19"/>
                <a:gd name="T5" fmla="*/ 0 h 72"/>
                <a:gd name="T6" fmla="*/ 70 w 19"/>
                <a:gd name="T7" fmla="*/ 202 h 72"/>
                <a:gd name="T8" fmla="*/ 0 w 19"/>
                <a:gd name="T9" fmla="*/ 270 h 72"/>
                <a:gd name="T10" fmla="*/ 0 60000 65536"/>
                <a:gd name="T11" fmla="*/ 0 60000 65536"/>
                <a:gd name="T12" fmla="*/ 0 60000 65536"/>
                <a:gd name="T13" fmla="*/ 0 60000 65536"/>
                <a:gd name="T14" fmla="*/ 0 60000 65536"/>
                <a:gd name="T15" fmla="*/ 0 w 19"/>
                <a:gd name="T16" fmla="*/ 0 h 72"/>
                <a:gd name="T17" fmla="*/ 19 w 19"/>
                <a:gd name="T18" fmla="*/ 72 h 72"/>
              </a:gdLst>
              <a:ahLst/>
              <a:cxnLst>
                <a:cxn ang="T10">
                  <a:pos x="T0" y="T1"/>
                </a:cxn>
                <a:cxn ang="T11">
                  <a:pos x="T2" y="T3"/>
                </a:cxn>
                <a:cxn ang="T12">
                  <a:pos x="T4" y="T5"/>
                </a:cxn>
                <a:cxn ang="T13">
                  <a:pos x="T6" y="T7"/>
                </a:cxn>
                <a:cxn ang="T14">
                  <a:pos x="T8" y="T9"/>
                </a:cxn>
              </a:cxnLst>
              <a:rect l="T15" t="T16" r="T17" b="T18"/>
              <a:pathLst>
                <a:path w="19" h="72">
                  <a:moveTo>
                    <a:pt x="0" y="71"/>
                  </a:moveTo>
                  <a:lnTo>
                    <a:pt x="0" y="18"/>
                  </a:lnTo>
                  <a:lnTo>
                    <a:pt x="18" y="0"/>
                  </a:lnTo>
                  <a:lnTo>
                    <a:pt x="18" y="53"/>
                  </a:lnTo>
                  <a:lnTo>
                    <a:pt x="0" y="71"/>
                  </a:lnTo>
                </a:path>
              </a:pathLst>
            </a:custGeom>
            <a:solidFill>
              <a:srgbClr val="215E9B"/>
            </a:solidFill>
            <a:ln w="9525" cap="rnd">
              <a:noFill/>
              <a:round/>
              <a:headEnd/>
              <a:tailEnd/>
            </a:ln>
          </p:spPr>
          <p:txBody>
            <a:bodyPr/>
            <a:lstStyle/>
            <a:p>
              <a:endParaRPr lang="en-US">
                <a:solidFill>
                  <a:schemeClr val="bg1"/>
                </a:solidFill>
              </a:endParaRPr>
            </a:p>
          </p:txBody>
        </p:sp>
        <p:sp>
          <p:nvSpPr>
            <p:cNvPr id="419" name="Freeform 157"/>
            <p:cNvSpPr>
              <a:spLocks noChangeAspect="1"/>
            </p:cNvSpPr>
            <p:nvPr/>
          </p:nvSpPr>
          <p:spPr bwMode="auto">
            <a:xfrm>
              <a:off x="3471" y="2057"/>
              <a:ext cx="67" cy="274"/>
            </a:xfrm>
            <a:custGeom>
              <a:avLst/>
              <a:gdLst>
                <a:gd name="T0" fmla="*/ 0 w 17"/>
                <a:gd name="T1" fmla="*/ 0 h 72"/>
                <a:gd name="T2" fmla="*/ 0 w 17"/>
                <a:gd name="T3" fmla="*/ 270 h 72"/>
                <a:gd name="T4" fmla="*/ 63 w 17"/>
                <a:gd name="T5" fmla="*/ 221 h 72"/>
                <a:gd name="T6" fmla="*/ 63 w 17"/>
                <a:gd name="T7" fmla="*/ 15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0" y="71"/>
                  </a:lnTo>
                  <a:lnTo>
                    <a:pt x="16" y="58"/>
                  </a:lnTo>
                  <a:lnTo>
                    <a:pt x="16" y="4"/>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420" name="Freeform 158"/>
            <p:cNvSpPr>
              <a:spLocks noChangeAspect="1"/>
            </p:cNvSpPr>
            <p:nvPr/>
          </p:nvSpPr>
          <p:spPr bwMode="auto">
            <a:xfrm>
              <a:off x="3471" y="1955"/>
              <a:ext cx="109" cy="122"/>
            </a:xfrm>
            <a:custGeom>
              <a:avLst/>
              <a:gdLst>
                <a:gd name="T0" fmla="*/ 0 w 28"/>
                <a:gd name="T1" fmla="*/ 103 h 32"/>
                <a:gd name="T2" fmla="*/ 105 w 28"/>
                <a:gd name="T3" fmla="*/ 0 h 32"/>
                <a:gd name="T4" fmla="*/ 105 w 28"/>
                <a:gd name="T5" fmla="*/ 50 h 32"/>
                <a:gd name="T6" fmla="*/ 35 w 28"/>
                <a:gd name="T7" fmla="*/ 118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27" y="0"/>
                  </a:lnTo>
                  <a:lnTo>
                    <a:pt x="27" y="13"/>
                  </a:lnTo>
                  <a:lnTo>
                    <a:pt x="9" y="31"/>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421" name="Freeform 159"/>
            <p:cNvSpPr>
              <a:spLocks noChangeAspect="1"/>
            </p:cNvSpPr>
            <p:nvPr/>
          </p:nvSpPr>
          <p:spPr bwMode="auto">
            <a:xfrm>
              <a:off x="3471" y="2483"/>
              <a:ext cx="109" cy="122"/>
            </a:xfrm>
            <a:custGeom>
              <a:avLst/>
              <a:gdLst>
                <a:gd name="T0" fmla="*/ 0 w 28"/>
                <a:gd name="T1" fmla="*/ 103 h 32"/>
                <a:gd name="T2" fmla="*/ 0 w 28"/>
                <a:gd name="T3" fmla="*/ 118 h 32"/>
                <a:gd name="T4" fmla="*/ 105 w 28"/>
                <a:gd name="T5" fmla="*/ 15 h 32"/>
                <a:gd name="T6" fmla="*/ 105 w 28"/>
                <a:gd name="T7" fmla="*/ 0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solidFill>
                  <a:schemeClr val="bg1"/>
                </a:solidFill>
              </a:endParaRPr>
            </a:p>
          </p:txBody>
        </p:sp>
        <p:sp>
          <p:nvSpPr>
            <p:cNvPr id="422" name="Freeform 160"/>
            <p:cNvSpPr>
              <a:spLocks noChangeAspect="1"/>
            </p:cNvSpPr>
            <p:nvPr/>
          </p:nvSpPr>
          <p:spPr bwMode="auto">
            <a:xfrm>
              <a:off x="3506" y="2274"/>
              <a:ext cx="74" cy="281"/>
            </a:xfrm>
            <a:custGeom>
              <a:avLst/>
              <a:gdLst>
                <a:gd name="T0" fmla="*/ 0 w 19"/>
                <a:gd name="T1" fmla="*/ 277 h 74"/>
                <a:gd name="T2" fmla="*/ 0 w 19"/>
                <a:gd name="T3" fmla="*/ 68 h 74"/>
                <a:gd name="T4" fmla="*/ 70 w 19"/>
                <a:gd name="T5" fmla="*/ 0 h 74"/>
                <a:gd name="T6" fmla="*/ 70 w 19"/>
                <a:gd name="T7" fmla="*/ 209 h 74"/>
                <a:gd name="T8" fmla="*/ 0 w 19"/>
                <a:gd name="T9" fmla="*/ 277 h 74"/>
                <a:gd name="T10" fmla="*/ 0 60000 65536"/>
                <a:gd name="T11" fmla="*/ 0 60000 65536"/>
                <a:gd name="T12" fmla="*/ 0 60000 65536"/>
                <a:gd name="T13" fmla="*/ 0 60000 65536"/>
                <a:gd name="T14" fmla="*/ 0 60000 65536"/>
                <a:gd name="T15" fmla="*/ 0 w 19"/>
                <a:gd name="T16" fmla="*/ 0 h 74"/>
                <a:gd name="T17" fmla="*/ 19 w 19"/>
                <a:gd name="T18" fmla="*/ 74 h 74"/>
              </a:gdLst>
              <a:ahLst/>
              <a:cxnLst>
                <a:cxn ang="T10">
                  <a:pos x="T0" y="T1"/>
                </a:cxn>
                <a:cxn ang="T11">
                  <a:pos x="T2" y="T3"/>
                </a:cxn>
                <a:cxn ang="T12">
                  <a:pos x="T4" y="T5"/>
                </a:cxn>
                <a:cxn ang="T13">
                  <a:pos x="T6" y="T7"/>
                </a:cxn>
                <a:cxn ang="T14">
                  <a:pos x="T8" y="T9"/>
                </a:cxn>
              </a:cxnLst>
              <a:rect l="T15" t="T16" r="T17" b="T18"/>
              <a:pathLst>
                <a:path w="19" h="74">
                  <a:moveTo>
                    <a:pt x="0" y="73"/>
                  </a:moveTo>
                  <a:lnTo>
                    <a:pt x="0" y="18"/>
                  </a:lnTo>
                  <a:lnTo>
                    <a:pt x="18" y="0"/>
                  </a:lnTo>
                  <a:lnTo>
                    <a:pt x="18" y="55"/>
                  </a:lnTo>
                  <a:lnTo>
                    <a:pt x="0" y="73"/>
                  </a:lnTo>
                </a:path>
              </a:pathLst>
            </a:custGeom>
            <a:solidFill>
              <a:srgbClr val="215E9B"/>
            </a:solidFill>
            <a:ln w="9525" cap="rnd">
              <a:noFill/>
              <a:round/>
              <a:headEnd/>
              <a:tailEnd/>
            </a:ln>
          </p:spPr>
          <p:txBody>
            <a:bodyPr/>
            <a:lstStyle/>
            <a:p>
              <a:endParaRPr lang="en-US">
                <a:solidFill>
                  <a:schemeClr val="bg1"/>
                </a:solidFill>
              </a:endParaRPr>
            </a:p>
          </p:txBody>
        </p:sp>
        <p:sp>
          <p:nvSpPr>
            <p:cNvPr id="423" name="Freeform 161"/>
            <p:cNvSpPr>
              <a:spLocks noChangeAspect="1"/>
            </p:cNvSpPr>
            <p:nvPr/>
          </p:nvSpPr>
          <p:spPr bwMode="auto">
            <a:xfrm>
              <a:off x="3471" y="2327"/>
              <a:ext cx="67" cy="278"/>
            </a:xfrm>
            <a:custGeom>
              <a:avLst/>
              <a:gdLst>
                <a:gd name="T0" fmla="*/ 0 w 17"/>
                <a:gd name="T1" fmla="*/ 0 h 73"/>
                <a:gd name="T2" fmla="*/ 0 w 17"/>
                <a:gd name="T3" fmla="*/ 274 h 73"/>
                <a:gd name="T4" fmla="*/ 63 w 17"/>
                <a:gd name="T5" fmla="*/ 225 h 73"/>
                <a:gd name="T6" fmla="*/ 63 w 17"/>
                <a:gd name="T7" fmla="*/ 19 h 73"/>
                <a:gd name="T8" fmla="*/ 0 w 17"/>
                <a:gd name="T9" fmla="*/ 0 h 73"/>
                <a:gd name="T10" fmla="*/ 0 60000 65536"/>
                <a:gd name="T11" fmla="*/ 0 60000 65536"/>
                <a:gd name="T12" fmla="*/ 0 60000 65536"/>
                <a:gd name="T13" fmla="*/ 0 60000 65536"/>
                <a:gd name="T14" fmla="*/ 0 60000 65536"/>
                <a:gd name="T15" fmla="*/ 0 w 17"/>
                <a:gd name="T16" fmla="*/ 0 h 73"/>
                <a:gd name="T17" fmla="*/ 17 w 17"/>
                <a:gd name="T18" fmla="*/ 73 h 73"/>
              </a:gdLst>
              <a:ahLst/>
              <a:cxnLst>
                <a:cxn ang="T10">
                  <a:pos x="T0" y="T1"/>
                </a:cxn>
                <a:cxn ang="T11">
                  <a:pos x="T2" y="T3"/>
                </a:cxn>
                <a:cxn ang="T12">
                  <a:pos x="T4" y="T5"/>
                </a:cxn>
                <a:cxn ang="T13">
                  <a:pos x="T6" y="T7"/>
                </a:cxn>
                <a:cxn ang="T14">
                  <a:pos x="T8" y="T9"/>
                </a:cxn>
              </a:cxnLst>
              <a:rect l="T15" t="T16" r="T17" b="T18"/>
              <a:pathLst>
                <a:path w="17" h="73">
                  <a:moveTo>
                    <a:pt x="0" y="0"/>
                  </a:moveTo>
                  <a:lnTo>
                    <a:pt x="0" y="72"/>
                  </a:lnTo>
                  <a:lnTo>
                    <a:pt x="16" y="59"/>
                  </a:lnTo>
                  <a:lnTo>
                    <a:pt x="16" y="5"/>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424" name="Freeform 162"/>
            <p:cNvSpPr>
              <a:spLocks noChangeAspect="1"/>
            </p:cNvSpPr>
            <p:nvPr/>
          </p:nvSpPr>
          <p:spPr bwMode="auto">
            <a:xfrm>
              <a:off x="3471" y="2225"/>
              <a:ext cx="109" cy="125"/>
            </a:xfrm>
            <a:custGeom>
              <a:avLst/>
              <a:gdLst>
                <a:gd name="T0" fmla="*/ 0 w 28"/>
                <a:gd name="T1" fmla="*/ 102 h 33"/>
                <a:gd name="T2" fmla="*/ 105 w 28"/>
                <a:gd name="T3" fmla="*/ 0 h 33"/>
                <a:gd name="T4" fmla="*/ 105 w 28"/>
                <a:gd name="T5" fmla="*/ 53 h 33"/>
                <a:gd name="T6" fmla="*/ 35 w 28"/>
                <a:gd name="T7" fmla="*/ 121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425" name="Freeform 163"/>
            <p:cNvSpPr>
              <a:spLocks noChangeAspect="1"/>
            </p:cNvSpPr>
            <p:nvPr/>
          </p:nvSpPr>
          <p:spPr bwMode="auto">
            <a:xfrm>
              <a:off x="3471" y="2753"/>
              <a:ext cx="109" cy="125"/>
            </a:xfrm>
            <a:custGeom>
              <a:avLst/>
              <a:gdLst>
                <a:gd name="T0" fmla="*/ 0 w 28"/>
                <a:gd name="T1" fmla="*/ 102 h 33"/>
                <a:gd name="T2" fmla="*/ 0 w 28"/>
                <a:gd name="T3" fmla="*/ 121 h 33"/>
                <a:gd name="T4" fmla="*/ 105 w 28"/>
                <a:gd name="T5" fmla="*/ 19 h 33"/>
                <a:gd name="T6" fmla="*/ 105 w 28"/>
                <a:gd name="T7" fmla="*/ 0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0" y="32"/>
                  </a:lnTo>
                  <a:lnTo>
                    <a:pt x="27" y="5"/>
                  </a:lnTo>
                  <a:lnTo>
                    <a:pt x="27" y="0"/>
                  </a:lnTo>
                  <a:lnTo>
                    <a:pt x="0" y="27"/>
                  </a:lnTo>
                </a:path>
              </a:pathLst>
            </a:custGeom>
            <a:solidFill>
              <a:srgbClr val="215E9B"/>
            </a:solidFill>
            <a:ln w="9525" cap="rnd">
              <a:noFill/>
              <a:round/>
              <a:headEnd/>
              <a:tailEnd/>
            </a:ln>
          </p:spPr>
          <p:txBody>
            <a:bodyPr/>
            <a:lstStyle/>
            <a:p>
              <a:endParaRPr lang="en-US">
                <a:solidFill>
                  <a:schemeClr val="bg1"/>
                </a:solidFill>
              </a:endParaRPr>
            </a:p>
          </p:txBody>
        </p:sp>
        <p:sp>
          <p:nvSpPr>
            <p:cNvPr id="426" name="Freeform 164"/>
            <p:cNvSpPr>
              <a:spLocks noChangeAspect="1"/>
            </p:cNvSpPr>
            <p:nvPr/>
          </p:nvSpPr>
          <p:spPr bwMode="auto">
            <a:xfrm>
              <a:off x="3506" y="2552"/>
              <a:ext cx="74" cy="277"/>
            </a:xfrm>
            <a:custGeom>
              <a:avLst/>
              <a:gdLst>
                <a:gd name="T0" fmla="*/ 0 w 19"/>
                <a:gd name="T1" fmla="*/ 273 h 73"/>
                <a:gd name="T2" fmla="*/ 0 w 19"/>
                <a:gd name="T3" fmla="*/ 68 h 73"/>
                <a:gd name="T4" fmla="*/ 70 w 19"/>
                <a:gd name="T5" fmla="*/ 0 h 73"/>
                <a:gd name="T6" fmla="*/ 70 w 19"/>
                <a:gd name="T7" fmla="*/ 205 h 73"/>
                <a:gd name="T8" fmla="*/ 0 w 19"/>
                <a:gd name="T9" fmla="*/ 273 h 73"/>
                <a:gd name="T10" fmla="*/ 0 60000 65536"/>
                <a:gd name="T11" fmla="*/ 0 60000 65536"/>
                <a:gd name="T12" fmla="*/ 0 60000 65536"/>
                <a:gd name="T13" fmla="*/ 0 60000 65536"/>
                <a:gd name="T14" fmla="*/ 0 60000 65536"/>
                <a:gd name="T15" fmla="*/ 0 w 19"/>
                <a:gd name="T16" fmla="*/ 0 h 73"/>
                <a:gd name="T17" fmla="*/ 19 w 19"/>
                <a:gd name="T18" fmla="*/ 73 h 73"/>
              </a:gdLst>
              <a:ahLst/>
              <a:cxnLst>
                <a:cxn ang="T10">
                  <a:pos x="T0" y="T1"/>
                </a:cxn>
                <a:cxn ang="T11">
                  <a:pos x="T2" y="T3"/>
                </a:cxn>
                <a:cxn ang="T12">
                  <a:pos x="T4" y="T5"/>
                </a:cxn>
                <a:cxn ang="T13">
                  <a:pos x="T6" y="T7"/>
                </a:cxn>
                <a:cxn ang="T14">
                  <a:pos x="T8" y="T9"/>
                </a:cxn>
              </a:cxnLst>
              <a:rect l="T15" t="T16" r="T17" b="T18"/>
              <a:pathLst>
                <a:path w="19" h="73">
                  <a:moveTo>
                    <a:pt x="0" y="72"/>
                  </a:moveTo>
                  <a:lnTo>
                    <a:pt x="0" y="18"/>
                  </a:lnTo>
                  <a:lnTo>
                    <a:pt x="18" y="0"/>
                  </a:lnTo>
                  <a:lnTo>
                    <a:pt x="18" y="54"/>
                  </a:lnTo>
                  <a:lnTo>
                    <a:pt x="0" y="72"/>
                  </a:lnTo>
                </a:path>
              </a:pathLst>
            </a:custGeom>
            <a:solidFill>
              <a:srgbClr val="215E9B"/>
            </a:solidFill>
            <a:ln w="9525" cap="rnd">
              <a:noFill/>
              <a:round/>
              <a:headEnd/>
              <a:tailEnd/>
            </a:ln>
          </p:spPr>
          <p:txBody>
            <a:bodyPr/>
            <a:lstStyle/>
            <a:p>
              <a:endParaRPr lang="en-US">
                <a:solidFill>
                  <a:schemeClr val="bg1"/>
                </a:solidFill>
              </a:endParaRPr>
            </a:p>
          </p:txBody>
        </p:sp>
        <p:sp>
          <p:nvSpPr>
            <p:cNvPr id="427" name="Freeform 165"/>
            <p:cNvSpPr>
              <a:spLocks noChangeAspect="1"/>
            </p:cNvSpPr>
            <p:nvPr/>
          </p:nvSpPr>
          <p:spPr bwMode="auto">
            <a:xfrm>
              <a:off x="3471" y="2601"/>
              <a:ext cx="67" cy="277"/>
            </a:xfrm>
            <a:custGeom>
              <a:avLst/>
              <a:gdLst>
                <a:gd name="T0" fmla="*/ 0 w 17"/>
                <a:gd name="T1" fmla="*/ 0 h 73"/>
                <a:gd name="T2" fmla="*/ 0 w 17"/>
                <a:gd name="T3" fmla="*/ 273 h 73"/>
                <a:gd name="T4" fmla="*/ 63 w 17"/>
                <a:gd name="T5" fmla="*/ 224 h 73"/>
                <a:gd name="T6" fmla="*/ 63 w 17"/>
                <a:gd name="T7" fmla="*/ 19 h 73"/>
                <a:gd name="T8" fmla="*/ 0 w 17"/>
                <a:gd name="T9" fmla="*/ 0 h 73"/>
                <a:gd name="T10" fmla="*/ 0 60000 65536"/>
                <a:gd name="T11" fmla="*/ 0 60000 65536"/>
                <a:gd name="T12" fmla="*/ 0 60000 65536"/>
                <a:gd name="T13" fmla="*/ 0 60000 65536"/>
                <a:gd name="T14" fmla="*/ 0 60000 65536"/>
                <a:gd name="T15" fmla="*/ 0 w 17"/>
                <a:gd name="T16" fmla="*/ 0 h 73"/>
                <a:gd name="T17" fmla="*/ 17 w 17"/>
                <a:gd name="T18" fmla="*/ 73 h 73"/>
              </a:gdLst>
              <a:ahLst/>
              <a:cxnLst>
                <a:cxn ang="T10">
                  <a:pos x="T0" y="T1"/>
                </a:cxn>
                <a:cxn ang="T11">
                  <a:pos x="T2" y="T3"/>
                </a:cxn>
                <a:cxn ang="T12">
                  <a:pos x="T4" y="T5"/>
                </a:cxn>
                <a:cxn ang="T13">
                  <a:pos x="T6" y="T7"/>
                </a:cxn>
                <a:cxn ang="T14">
                  <a:pos x="T8" y="T9"/>
                </a:cxn>
              </a:cxnLst>
              <a:rect l="T15" t="T16" r="T17" b="T18"/>
              <a:pathLst>
                <a:path w="17" h="73">
                  <a:moveTo>
                    <a:pt x="0" y="0"/>
                  </a:moveTo>
                  <a:lnTo>
                    <a:pt x="0" y="72"/>
                  </a:lnTo>
                  <a:lnTo>
                    <a:pt x="16" y="59"/>
                  </a:lnTo>
                  <a:lnTo>
                    <a:pt x="16" y="5"/>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428" name="Freeform 166"/>
            <p:cNvSpPr>
              <a:spLocks noChangeAspect="1"/>
            </p:cNvSpPr>
            <p:nvPr/>
          </p:nvSpPr>
          <p:spPr bwMode="auto">
            <a:xfrm>
              <a:off x="3471" y="2502"/>
              <a:ext cx="109" cy="122"/>
            </a:xfrm>
            <a:custGeom>
              <a:avLst/>
              <a:gdLst>
                <a:gd name="T0" fmla="*/ 0 w 28"/>
                <a:gd name="T1" fmla="*/ 103 h 32"/>
                <a:gd name="T2" fmla="*/ 105 w 28"/>
                <a:gd name="T3" fmla="*/ 0 h 32"/>
                <a:gd name="T4" fmla="*/ 105 w 28"/>
                <a:gd name="T5" fmla="*/ 50 h 32"/>
                <a:gd name="T6" fmla="*/ 35 w 28"/>
                <a:gd name="T7" fmla="*/ 118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27" y="0"/>
                  </a:lnTo>
                  <a:lnTo>
                    <a:pt x="27" y="13"/>
                  </a:lnTo>
                  <a:lnTo>
                    <a:pt x="9" y="31"/>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429" name="Freeform 167"/>
            <p:cNvSpPr>
              <a:spLocks noChangeAspect="1"/>
            </p:cNvSpPr>
            <p:nvPr/>
          </p:nvSpPr>
          <p:spPr bwMode="auto">
            <a:xfrm>
              <a:off x="3576" y="2107"/>
              <a:ext cx="109" cy="121"/>
            </a:xfrm>
            <a:custGeom>
              <a:avLst/>
              <a:gdLst>
                <a:gd name="T0" fmla="*/ 0 w 28"/>
                <a:gd name="T1" fmla="*/ 102 h 32"/>
                <a:gd name="T2" fmla="*/ 0 w 28"/>
                <a:gd name="T3" fmla="*/ 117 h 32"/>
                <a:gd name="T4" fmla="*/ 105 w 28"/>
                <a:gd name="T5" fmla="*/ 15 h 32"/>
                <a:gd name="T6" fmla="*/ 105 w 28"/>
                <a:gd name="T7" fmla="*/ 0 h 32"/>
                <a:gd name="T8" fmla="*/ 0 w 28"/>
                <a:gd name="T9" fmla="*/ 102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solidFill>
                  <a:schemeClr val="bg1"/>
                </a:solidFill>
              </a:endParaRPr>
            </a:p>
          </p:txBody>
        </p:sp>
        <p:sp>
          <p:nvSpPr>
            <p:cNvPr id="430" name="Freeform 168"/>
            <p:cNvSpPr>
              <a:spLocks noChangeAspect="1"/>
            </p:cNvSpPr>
            <p:nvPr/>
          </p:nvSpPr>
          <p:spPr bwMode="auto">
            <a:xfrm>
              <a:off x="3611" y="1902"/>
              <a:ext cx="74" cy="277"/>
            </a:xfrm>
            <a:custGeom>
              <a:avLst/>
              <a:gdLst>
                <a:gd name="T0" fmla="*/ 0 w 19"/>
                <a:gd name="T1" fmla="*/ 273 h 73"/>
                <a:gd name="T2" fmla="*/ 0 w 19"/>
                <a:gd name="T3" fmla="*/ 68 h 73"/>
                <a:gd name="T4" fmla="*/ 70 w 19"/>
                <a:gd name="T5" fmla="*/ 0 h 73"/>
                <a:gd name="T6" fmla="*/ 70 w 19"/>
                <a:gd name="T7" fmla="*/ 205 h 73"/>
                <a:gd name="T8" fmla="*/ 0 w 19"/>
                <a:gd name="T9" fmla="*/ 273 h 73"/>
                <a:gd name="T10" fmla="*/ 0 60000 65536"/>
                <a:gd name="T11" fmla="*/ 0 60000 65536"/>
                <a:gd name="T12" fmla="*/ 0 60000 65536"/>
                <a:gd name="T13" fmla="*/ 0 60000 65536"/>
                <a:gd name="T14" fmla="*/ 0 60000 65536"/>
                <a:gd name="T15" fmla="*/ 0 w 19"/>
                <a:gd name="T16" fmla="*/ 0 h 73"/>
                <a:gd name="T17" fmla="*/ 19 w 19"/>
                <a:gd name="T18" fmla="*/ 73 h 73"/>
              </a:gdLst>
              <a:ahLst/>
              <a:cxnLst>
                <a:cxn ang="T10">
                  <a:pos x="T0" y="T1"/>
                </a:cxn>
                <a:cxn ang="T11">
                  <a:pos x="T2" y="T3"/>
                </a:cxn>
                <a:cxn ang="T12">
                  <a:pos x="T4" y="T5"/>
                </a:cxn>
                <a:cxn ang="T13">
                  <a:pos x="T6" y="T7"/>
                </a:cxn>
                <a:cxn ang="T14">
                  <a:pos x="T8" y="T9"/>
                </a:cxn>
              </a:cxnLst>
              <a:rect l="T15" t="T16" r="T17" b="T18"/>
              <a:pathLst>
                <a:path w="19" h="73">
                  <a:moveTo>
                    <a:pt x="0" y="72"/>
                  </a:moveTo>
                  <a:lnTo>
                    <a:pt x="0" y="18"/>
                  </a:lnTo>
                  <a:lnTo>
                    <a:pt x="18" y="0"/>
                  </a:lnTo>
                  <a:lnTo>
                    <a:pt x="18" y="54"/>
                  </a:lnTo>
                  <a:lnTo>
                    <a:pt x="0" y="72"/>
                  </a:lnTo>
                </a:path>
              </a:pathLst>
            </a:custGeom>
            <a:solidFill>
              <a:srgbClr val="215E9B"/>
            </a:solidFill>
            <a:ln w="9525" cap="rnd">
              <a:noFill/>
              <a:round/>
              <a:headEnd/>
              <a:tailEnd/>
            </a:ln>
          </p:spPr>
          <p:txBody>
            <a:bodyPr/>
            <a:lstStyle/>
            <a:p>
              <a:endParaRPr lang="en-US">
                <a:solidFill>
                  <a:schemeClr val="bg1"/>
                </a:solidFill>
              </a:endParaRPr>
            </a:p>
          </p:txBody>
        </p:sp>
        <p:sp>
          <p:nvSpPr>
            <p:cNvPr id="431" name="Freeform 169"/>
            <p:cNvSpPr>
              <a:spLocks noChangeAspect="1"/>
            </p:cNvSpPr>
            <p:nvPr/>
          </p:nvSpPr>
          <p:spPr bwMode="auto">
            <a:xfrm>
              <a:off x="3576" y="1955"/>
              <a:ext cx="67" cy="273"/>
            </a:xfrm>
            <a:custGeom>
              <a:avLst/>
              <a:gdLst>
                <a:gd name="T0" fmla="*/ 0 w 17"/>
                <a:gd name="T1" fmla="*/ 0 h 72"/>
                <a:gd name="T2" fmla="*/ 0 w 17"/>
                <a:gd name="T3" fmla="*/ 269 h 72"/>
                <a:gd name="T4" fmla="*/ 63 w 17"/>
                <a:gd name="T5" fmla="*/ 220 h 72"/>
                <a:gd name="T6" fmla="*/ 63 w 17"/>
                <a:gd name="T7" fmla="*/ 15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0" y="71"/>
                  </a:lnTo>
                  <a:lnTo>
                    <a:pt x="16" y="58"/>
                  </a:lnTo>
                  <a:lnTo>
                    <a:pt x="16" y="4"/>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432" name="Freeform 170"/>
            <p:cNvSpPr>
              <a:spLocks noChangeAspect="1"/>
            </p:cNvSpPr>
            <p:nvPr/>
          </p:nvSpPr>
          <p:spPr bwMode="auto">
            <a:xfrm>
              <a:off x="3576" y="1852"/>
              <a:ext cx="109" cy="125"/>
            </a:xfrm>
            <a:custGeom>
              <a:avLst/>
              <a:gdLst>
                <a:gd name="T0" fmla="*/ 0 w 28"/>
                <a:gd name="T1" fmla="*/ 102 h 33"/>
                <a:gd name="T2" fmla="*/ 105 w 28"/>
                <a:gd name="T3" fmla="*/ 0 h 33"/>
                <a:gd name="T4" fmla="*/ 105 w 28"/>
                <a:gd name="T5" fmla="*/ 53 h 33"/>
                <a:gd name="T6" fmla="*/ 35 w 28"/>
                <a:gd name="T7" fmla="*/ 121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433" name="Freeform 171"/>
            <p:cNvSpPr>
              <a:spLocks noChangeAspect="1"/>
            </p:cNvSpPr>
            <p:nvPr/>
          </p:nvSpPr>
          <p:spPr bwMode="auto">
            <a:xfrm>
              <a:off x="3576" y="2377"/>
              <a:ext cx="109" cy="129"/>
            </a:xfrm>
            <a:custGeom>
              <a:avLst/>
              <a:gdLst>
                <a:gd name="T0" fmla="*/ 0 w 28"/>
                <a:gd name="T1" fmla="*/ 106 h 34"/>
                <a:gd name="T2" fmla="*/ 0 w 28"/>
                <a:gd name="T3" fmla="*/ 125 h 34"/>
                <a:gd name="T4" fmla="*/ 105 w 28"/>
                <a:gd name="T5" fmla="*/ 19 h 34"/>
                <a:gd name="T6" fmla="*/ 105 w 28"/>
                <a:gd name="T7" fmla="*/ 0 h 34"/>
                <a:gd name="T8" fmla="*/ 0 w 28"/>
                <a:gd name="T9" fmla="*/ 106 h 34"/>
                <a:gd name="T10" fmla="*/ 0 60000 65536"/>
                <a:gd name="T11" fmla="*/ 0 60000 65536"/>
                <a:gd name="T12" fmla="*/ 0 60000 65536"/>
                <a:gd name="T13" fmla="*/ 0 60000 65536"/>
                <a:gd name="T14" fmla="*/ 0 60000 65536"/>
                <a:gd name="T15" fmla="*/ 0 w 28"/>
                <a:gd name="T16" fmla="*/ 0 h 34"/>
                <a:gd name="T17" fmla="*/ 28 w 28"/>
                <a:gd name="T18" fmla="*/ 34 h 34"/>
              </a:gdLst>
              <a:ahLst/>
              <a:cxnLst>
                <a:cxn ang="T10">
                  <a:pos x="T0" y="T1"/>
                </a:cxn>
                <a:cxn ang="T11">
                  <a:pos x="T2" y="T3"/>
                </a:cxn>
                <a:cxn ang="T12">
                  <a:pos x="T4" y="T5"/>
                </a:cxn>
                <a:cxn ang="T13">
                  <a:pos x="T6" y="T7"/>
                </a:cxn>
                <a:cxn ang="T14">
                  <a:pos x="T8" y="T9"/>
                </a:cxn>
              </a:cxnLst>
              <a:rect l="T15" t="T16" r="T17" b="T18"/>
              <a:pathLst>
                <a:path w="28" h="34">
                  <a:moveTo>
                    <a:pt x="0" y="28"/>
                  </a:moveTo>
                  <a:lnTo>
                    <a:pt x="0" y="33"/>
                  </a:lnTo>
                  <a:lnTo>
                    <a:pt x="27" y="5"/>
                  </a:lnTo>
                  <a:lnTo>
                    <a:pt x="27" y="0"/>
                  </a:lnTo>
                  <a:lnTo>
                    <a:pt x="0" y="28"/>
                  </a:lnTo>
                </a:path>
              </a:pathLst>
            </a:custGeom>
            <a:solidFill>
              <a:srgbClr val="00279F"/>
            </a:solidFill>
            <a:ln w="9525" cap="rnd">
              <a:noFill/>
              <a:round/>
              <a:headEnd/>
              <a:tailEnd/>
            </a:ln>
          </p:spPr>
          <p:txBody>
            <a:bodyPr/>
            <a:lstStyle/>
            <a:p>
              <a:endParaRPr lang="en-US">
                <a:solidFill>
                  <a:schemeClr val="bg1"/>
                </a:solidFill>
              </a:endParaRPr>
            </a:p>
          </p:txBody>
        </p:sp>
        <p:sp>
          <p:nvSpPr>
            <p:cNvPr id="434" name="Freeform 172"/>
            <p:cNvSpPr>
              <a:spLocks noChangeAspect="1"/>
            </p:cNvSpPr>
            <p:nvPr/>
          </p:nvSpPr>
          <p:spPr bwMode="auto">
            <a:xfrm>
              <a:off x="3611" y="2175"/>
              <a:ext cx="74" cy="278"/>
            </a:xfrm>
            <a:custGeom>
              <a:avLst/>
              <a:gdLst>
                <a:gd name="T0" fmla="*/ 0 w 19"/>
                <a:gd name="T1" fmla="*/ 274 h 73"/>
                <a:gd name="T2" fmla="*/ 0 w 19"/>
                <a:gd name="T3" fmla="*/ 69 h 73"/>
                <a:gd name="T4" fmla="*/ 70 w 19"/>
                <a:gd name="T5" fmla="*/ 0 h 73"/>
                <a:gd name="T6" fmla="*/ 70 w 19"/>
                <a:gd name="T7" fmla="*/ 206 h 73"/>
                <a:gd name="T8" fmla="*/ 0 w 19"/>
                <a:gd name="T9" fmla="*/ 274 h 73"/>
                <a:gd name="T10" fmla="*/ 0 60000 65536"/>
                <a:gd name="T11" fmla="*/ 0 60000 65536"/>
                <a:gd name="T12" fmla="*/ 0 60000 65536"/>
                <a:gd name="T13" fmla="*/ 0 60000 65536"/>
                <a:gd name="T14" fmla="*/ 0 60000 65536"/>
                <a:gd name="T15" fmla="*/ 0 w 19"/>
                <a:gd name="T16" fmla="*/ 0 h 73"/>
                <a:gd name="T17" fmla="*/ 19 w 19"/>
                <a:gd name="T18" fmla="*/ 73 h 73"/>
              </a:gdLst>
              <a:ahLst/>
              <a:cxnLst>
                <a:cxn ang="T10">
                  <a:pos x="T0" y="T1"/>
                </a:cxn>
                <a:cxn ang="T11">
                  <a:pos x="T2" y="T3"/>
                </a:cxn>
                <a:cxn ang="T12">
                  <a:pos x="T4" y="T5"/>
                </a:cxn>
                <a:cxn ang="T13">
                  <a:pos x="T6" y="T7"/>
                </a:cxn>
                <a:cxn ang="T14">
                  <a:pos x="T8" y="T9"/>
                </a:cxn>
              </a:cxnLst>
              <a:rect l="T15" t="T16" r="T17" b="T18"/>
              <a:pathLst>
                <a:path w="19" h="73">
                  <a:moveTo>
                    <a:pt x="0" y="72"/>
                  </a:moveTo>
                  <a:lnTo>
                    <a:pt x="0" y="18"/>
                  </a:lnTo>
                  <a:lnTo>
                    <a:pt x="18" y="0"/>
                  </a:lnTo>
                  <a:lnTo>
                    <a:pt x="18" y="54"/>
                  </a:lnTo>
                  <a:lnTo>
                    <a:pt x="0" y="72"/>
                  </a:lnTo>
                </a:path>
              </a:pathLst>
            </a:custGeom>
            <a:solidFill>
              <a:srgbClr val="215E9B"/>
            </a:solidFill>
            <a:ln w="9525" cap="rnd">
              <a:noFill/>
              <a:round/>
              <a:headEnd/>
              <a:tailEnd/>
            </a:ln>
          </p:spPr>
          <p:txBody>
            <a:bodyPr/>
            <a:lstStyle/>
            <a:p>
              <a:endParaRPr lang="en-US">
                <a:solidFill>
                  <a:schemeClr val="bg1"/>
                </a:solidFill>
              </a:endParaRPr>
            </a:p>
          </p:txBody>
        </p:sp>
        <p:sp>
          <p:nvSpPr>
            <p:cNvPr id="435" name="Freeform 173"/>
            <p:cNvSpPr>
              <a:spLocks noChangeAspect="1"/>
            </p:cNvSpPr>
            <p:nvPr/>
          </p:nvSpPr>
          <p:spPr bwMode="auto">
            <a:xfrm>
              <a:off x="3576" y="2225"/>
              <a:ext cx="67" cy="281"/>
            </a:xfrm>
            <a:custGeom>
              <a:avLst/>
              <a:gdLst>
                <a:gd name="T0" fmla="*/ 0 w 17"/>
                <a:gd name="T1" fmla="*/ 0 h 74"/>
                <a:gd name="T2" fmla="*/ 0 w 17"/>
                <a:gd name="T3" fmla="*/ 277 h 74"/>
                <a:gd name="T4" fmla="*/ 63 w 17"/>
                <a:gd name="T5" fmla="*/ 224 h 74"/>
                <a:gd name="T6" fmla="*/ 63 w 17"/>
                <a:gd name="T7" fmla="*/ 19 h 74"/>
                <a:gd name="T8" fmla="*/ 0 w 17"/>
                <a:gd name="T9" fmla="*/ 0 h 74"/>
                <a:gd name="T10" fmla="*/ 0 60000 65536"/>
                <a:gd name="T11" fmla="*/ 0 60000 65536"/>
                <a:gd name="T12" fmla="*/ 0 60000 65536"/>
                <a:gd name="T13" fmla="*/ 0 60000 65536"/>
                <a:gd name="T14" fmla="*/ 0 60000 65536"/>
                <a:gd name="T15" fmla="*/ 0 w 17"/>
                <a:gd name="T16" fmla="*/ 0 h 74"/>
                <a:gd name="T17" fmla="*/ 17 w 17"/>
                <a:gd name="T18" fmla="*/ 74 h 74"/>
              </a:gdLst>
              <a:ahLst/>
              <a:cxnLst>
                <a:cxn ang="T10">
                  <a:pos x="T0" y="T1"/>
                </a:cxn>
                <a:cxn ang="T11">
                  <a:pos x="T2" y="T3"/>
                </a:cxn>
                <a:cxn ang="T12">
                  <a:pos x="T4" y="T5"/>
                </a:cxn>
                <a:cxn ang="T13">
                  <a:pos x="T6" y="T7"/>
                </a:cxn>
                <a:cxn ang="T14">
                  <a:pos x="T8" y="T9"/>
                </a:cxn>
              </a:cxnLst>
              <a:rect l="T15" t="T16" r="T17" b="T18"/>
              <a:pathLst>
                <a:path w="17" h="74">
                  <a:moveTo>
                    <a:pt x="0" y="0"/>
                  </a:moveTo>
                  <a:lnTo>
                    <a:pt x="0" y="73"/>
                  </a:lnTo>
                  <a:lnTo>
                    <a:pt x="16" y="59"/>
                  </a:lnTo>
                  <a:lnTo>
                    <a:pt x="16" y="5"/>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436" name="Freeform 174"/>
            <p:cNvSpPr>
              <a:spLocks noChangeAspect="1"/>
            </p:cNvSpPr>
            <p:nvPr/>
          </p:nvSpPr>
          <p:spPr bwMode="auto">
            <a:xfrm>
              <a:off x="3576" y="2125"/>
              <a:ext cx="109" cy="122"/>
            </a:xfrm>
            <a:custGeom>
              <a:avLst/>
              <a:gdLst>
                <a:gd name="T0" fmla="*/ 0 w 28"/>
                <a:gd name="T1" fmla="*/ 103 h 32"/>
                <a:gd name="T2" fmla="*/ 105 w 28"/>
                <a:gd name="T3" fmla="*/ 0 h 32"/>
                <a:gd name="T4" fmla="*/ 105 w 28"/>
                <a:gd name="T5" fmla="*/ 50 h 32"/>
                <a:gd name="T6" fmla="*/ 35 w 28"/>
                <a:gd name="T7" fmla="*/ 118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27" y="0"/>
                  </a:lnTo>
                  <a:lnTo>
                    <a:pt x="27" y="13"/>
                  </a:lnTo>
                  <a:lnTo>
                    <a:pt x="9" y="31"/>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437" name="Freeform 175"/>
            <p:cNvSpPr>
              <a:spLocks noChangeAspect="1"/>
            </p:cNvSpPr>
            <p:nvPr/>
          </p:nvSpPr>
          <p:spPr bwMode="auto">
            <a:xfrm>
              <a:off x="3576" y="2654"/>
              <a:ext cx="109" cy="122"/>
            </a:xfrm>
            <a:custGeom>
              <a:avLst/>
              <a:gdLst>
                <a:gd name="T0" fmla="*/ 0 w 28"/>
                <a:gd name="T1" fmla="*/ 103 h 32"/>
                <a:gd name="T2" fmla="*/ 0 w 28"/>
                <a:gd name="T3" fmla="*/ 118 h 32"/>
                <a:gd name="T4" fmla="*/ 105 w 28"/>
                <a:gd name="T5" fmla="*/ 15 h 32"/>
                <a:gd name="T6" fmla="*/ 105 w 28"/>
                <a:gd name="T7" fmla="*/ 0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215E9B"/>
            </a:solidFill>
            <a:ln w="9525" cap="rnd">
              <a:noFill/>
              <a:round/>
              <a:headEnd/>
              <a:tailEnd/>
            </a:ln>
          </p:spPr>
          <p:txBody>
            <a:bodyPr/>
            <a:lstStyle/>
            <a:p>
              <a:endParaRPr lang="en-US">
                <a:solidFill>
                  <a:schemeClr val="bg1"/>
                </a:solidFill>
              </a:endParaRPr>
            </a:p>
          </p:txBody>
        </p:sp>
        <p:sp>
          <p:nvSpPr>
            <p:cNvPr id="438" name="Freeform 176"/>
            <p:cNvSpPr>
              <a:spLocks noChangeAspect="1"/>
            </p:cNvSpPr>
            <p:nvPr/>
          </p:nvSpPr>
          <p:spPr bwMode="auto">
            <a:xfrm>
              <a:off x="3611" y="2449"/>
              <a:ext cx="74" cy="277"/>
            </a:xfrm>
            <a:custGeom>
              <a:avLst/>
              <a:gdLst>
                <a:gd name="T0" fmla="*/ 0 w 19"/>
                <a:gd name="T1" fmla="*/ 273 h 73"/>
                <a:gd name="T2" fmla="*/ 0 w 19"/>
                <a:gd name="T3" fmla="*/ 68 h 73"/>
                <a:gd name="T4" fmla="*/ 70 w 19"/>
                <a:gd name="T5" fmla="*/ 0 h 73"/>
                <a:gd name="T6" fmla="*/ 70 w 19"/>
                <a:gd name="T7" fmla="*/ 205 h 73"/>
                <a:gd name="T8" fmla="*/ 0 w 19"/>
                <a:gd name="T9" fmla="*/ 273 h 73"/>
                <a:gd name="T10" fmla="*/ 0 60000 65536"/>
                <a:gd name="T11" fmla="*/ 0 60000 65536"/>
                <a:gd name="T12" fmla="*/ 0 60000 65536"/>
                <a:gd name="T13" fmla="*/ 0 60000 65536"/>
                <a:gd name="T14" fmla="*/ 0 60000 65536"/>
                <a:gd name="T15" fmla="*/ 0 w 19"/>
                <a:gd name="T16" fmla="*/ 0 h 73"/>
                <a:gd name="T17" fmla="*/ 19 w 19"/>
                <a:gd name="T18" fmla="*/ 73 h 73"/>
              </a:gdLst>
              <a:ahLst/>
              <a:cxnLst>
                <a:cxn ang="T10">
                  <a:pos x="T0" y="T1"/>
                </a:cxn>
                <a:cxn ang="T11">
                  <a:pos x="T2" y="T3"/>
                </a:cxn>
                <a:cxn ang="T12">
                  <a:pos x="T4" y="T5"/>
                </a:cxn>
                <a:cxn ang="T13">
                  <a:pos x="T6" y="T7"/>
                </a:cxn>
                <a:cxn ang="T14">
                  <a:pos x="T8" y="T9"/>
                </a:cxn>
              </a:cxnLst>
              <a:rect l="T15" t="T16" r="T17" b="T18"/>
              <a:pathLst>
                <a:path w="19" h="73">
                  <a:moveTo>
                    <a:pt x="0" y="72"/>
                  </a:moveTo>
                  <a:lnTo>
                    <a:pt x="0" y="18"/>
                  </a:lnTo>
                  <a:lnTo>
                    <a:pt x="18" y="0"/>
                  </a:lnTo>
                  <a:lnTo>
                    <a:pt x="18" y="54"/>
                  </a:lnTo>
                  <a:lnTo>
                    <a:pt x="0" y="72"/>
                  </a:lnTo>
                </a:path>
              </a:pathLst>
            </a:custGeom>
            <a:solidFill>
              <a:srgbClr val="215E9B"/>
            </a:solidFill>
            <a:ln w="9525" cap="rnd">
              <a:noFill/>
              <a:round/>
              <a:headEnd/>
              <a:tailEnd/>
            </a:ln>
          </p:spPr>
          <p:txBody>
            <a:bodyPr/>
            <a:lstStyle/>
            <a:p>
              <a:endParaRPr lang="en-US">
                <a:solidFill>
                  <a:schemeClr val="bg1"/>
                </a:solidFill>
              </a:endParaRPr>
            </a:p>
          </p:txBody>
        </p:sp>
        <p:sp>
          <p:nvSpPr>
            <p:cNvPr id="439" name="Freeform 177"/>
            <p:cNvSpPr>
              <a:spLocks noChangeAspect="1"/>
            </p:cNvSpPr>
            <p:nvPr/>
          </p:nvSpPr>
          <p:spPr bwMode="auto">
            <a:xfrm>
              <a:off x="3576" y="2502"/>
              <a:ext cx="67" cy="274"/>
            </a:xfrm>
            <a:custGeom>
              <a:avLst/>
              <a:gdLst>
                <a:gd name="T0" fmla="*/ 0 w 17"/>
                <a:gd name="T1" fmla="*/ 0 h 72"/>
                <a:gd name="T2" fmla="*/ 0 w 17"/>
                <a:gd name="T3" fmla="*/ 270 h 72"/>
                <a:gd name="T4" fmla="*/ 63 w 17"/>
                <a:gd name="T5" fmla="*/ 221 h 72"/>
                <a:gd name="T6" fmla="*/ 63 w 17"/>
                <a:gd name="T7" fmla="*/ 15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0" y="71"/>
                  </a:lnTo>
                  <a:lnTo>
                    <a:pt x="16" y="58"/>
                  </a:lnTo>
                  <a:lnTo>
                    <a:pt x="16" y="4"/>
                  </a:lnTo>
                  <a:lnTo>
                    <a:pt x="0" y="0"/>
                  </a:lnTo>
                </a:path>
              </a:pathLst>
            </a:custGeom>
            <a:solidFill>
              <a:srgbClr val="C1CEFF"/>
            </a:solidFill>
            <a:ln w="9525" cap="rnd">
              <a:noFill/>
              <a:round/>
              <a:headEnd/>
              <a:tailEnd/>
            </a:ln>
          </p:spPr>
          <p:txBody>
            <a:bodyPr/>
            <a:lstStyle/>
            <a:p>
              <a:endParaRPr lang="en-US">
                <a:solidFill>
                  <a:schemeClr val="bg1"/>
                </a:solidFill>
              </a:endParaRPr>
            </a:p>
          </p:txBody>
        </p:sp>
        <p:sp>
          <p:nvSpPr>
            <p:cNvPr id="440" name="Freeform 178"/>
            <p:cNvSpPr>
              <a:spLocks noChangeAspect="1"/>
            </p:cNvSpPr>
            <p:nvPr/>
          </p:nvSpPr>
          <p:spPr bwMode="auto">
            <a:xfrm>
              <a:off x="3576" y="2395"/>
              <a:ext cx="109" cy="126"/>
            </a:xfrm>
            <a:custGeom>
              <a:avLst/>
              <a:gdLst>
                <a:gd name="T0" fmla="*/ 0 w 28"/>
                <a:gd name="T1" fmla="*/ 103 h 33"/>
                <a:gd name="T2" fmla="*/ 105 w 28"/>
                <a:gd name="T3" fmla="*/ 0 h 33"/>
                <a:gd name="T4" fmla="*/ 105 w 28"/>
                <a:gd name="T5" fmla="*/ 53 h 33"/>
                <a:gd name="T6" fmla="*/ 35 w 28"/>
                <a:gd name="T7" fmla="*/ 122 h 33"/>
                <a:gd name="T8" fmla="*/ 0 w 28"/>
                <a:gd name="T9" fmla="*/ 103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solidFill>
                  <a:schemeClr val="bg1"/>
                </a:solidFill>
              </a:endParaRPr>
            </a:p>
          </p:txBody>
        </p:sp>
        <p:sp>
          <p:nvSpPr>
            <p:cNvPr id="441" name="Freeform 179"/>
            <p:cNvSpPr>
              <a:spLocks noChangeAspect="1"/>
            </p:cNvSpPr>
            <p:nvPr/>
          </p:nvSpPr>
          <p:spPr bwMode="auto">
            <a:xfrm>
              <a:off x="2857" y="2057"/>
              <a:ext cx="288" cy="73"/>
            </a:xfrm>
            <a:custGeom>
              <a:avLst/>
              <a:gdLst>
                <a:gd name="T0" fmla="*/ 0 w 74"/>
                <a:gd name="T1" fmla="*/ 69 h 19"/>
                <a:gd name="T2" fmla="*/ 214 w 74"/>
                <a:gd name="T3" fmla="*/ 69 h 19"/>
                <a:gd name="T4" fmla="*/ 284 w 74"/>
                <a:gd name="T5" fmla="*/ 0 h 19"/>
                <a:gd name="T6" fmla="*/ 70 w 74"/>
                <a:gd name="T7" fmla="*/ 0 h 19"/>
                <a:gd name="T8" fmla="*/ 0 w 74"/>
                <a:gd name="T9" fmla="*/ 69 h 19"/>
                <a:gd name="T10" fmla="*/ 0 60000 65536"/>
                <a:gd name="T11" fmla="*/ 0 60000 65536"/>
                <a:gd name="T12" fmla="*/ 0 60000 65536"/>
                <a:gd name="T13" fmla="*/ 0 60000 65536"/>
                <a:gd name="T14" fmla="*/ 0 60000 65536"/>
                <a:gd name="T15" fmla="*/ 0 w 74"/>
                <a:gd name="T16" fmla="*/ 0 h 19"/>
                <a:gd name="T17" fmla="*/ 74 w 74"/>
                <a:gd name="T18" fmla="*/ 19 h 19"/>
              </a:gdLst>
              <a:ahLst/>
              <a:cxnLst>
                <a:cxn ang="T10">
                  <a:pos x="T0" y="T1"/>
                </a:cxn>
                <a:cxn ang="T11">
                  <a:pos x="T2" y="T3"/>
                </a:cxn>
                <a:cxn ang="T12">
                  <a:pos x="T4" y="T5"/>
                </a:cxn>
                <a:cxn ang="T13">
                  <a:pos x="T6" y="T7"/>
                </a:cxn>
                <a:cxn ang="T14">
                  <a:pos x="T8" y="T9"/>
                </a:cxn>
              </a:cxnLst>
              <a:rect l="T15" t="T16" r="T17" b="T18"/>
              <a:pathLst>
                <a:path w="74" h="19">
                  <a:moveTo>
                    <a:pt x="0" y="18"/>
                  </a:moveTo>
                  <a:lnTo>
                    <a:pt x="55" y="18"/>
                  </a:lnTo>
                  <a:lnTo>
                    <a:pt x="73" y="0"/>
                  </a:lnTo>
                  <a:lnTo>
                    <a:pt x="18" y="0"/>
                  </a:lnTo>
                  <a:lnTo>
                    <a:pt x="0" y="18"/>
                  </a:lnTo>
                </a:path>
              </a:pathLst>
            </a:custGeom>
            <a:solidFill>
              <a:srgbClr val="A2C1FE"/>
            </a:solidFill>
            <a:ln w="9525" cap="rnd">
              <a:noFill/>
              <a:round/>
              <a:headEnd/>
              <a:tailEnd/>
            </a:ln>
          </p:spPr>
          <p:txBody>
            <a:bodyPr/>
            <a:lstStyle/>
            <a:p>
              <a:endParaRPr lang="en-US">
                <a:solidFill>
                  <a:schemeClr val="bg1"/>
                </a:solidFill>
              </a:endParaRPr>
            </a:p>
          </p:txBody>
        </p:sp>
        <p:sp>
          <p:nvSpPr>
            <p:cNvPr id="442" name="Freeform 180"/>
            <p:cNvSpPr>
              <a:spLocks noChangeAspect="1"/>
            </p:cNvSpPr>
            <p:nvPr/>
          </p:nvSpPr>
          <p:spPr bwMode="auto">
            <a:xfrm>
              <a:off x="2807" y="2057"/>
              <a:ext cx="124" cy="107"/>
            </a:xfrm>
            <a:custGeom>
              <a:avLst/>
              <a:gdLst>
                <a:gd name="T0" fmla="*/ 0 w 32"/>
                <a:gd name="T1" fmla="*/ 103 h 28"/>
                <a:gd name="T2" fmla="*/ 50 w 32"/>
                <a:gd name="T3" fmla="*/ 69 h 28"/>
                <a:gd name="T4" fmla="*/ 120 w 32"/>
                <a:gd name="T5" fmla="*/ 0 h 28"/>
                <a:gd name="T6" fmla="*/ 105 w 32"/>
                <a:gd name="T7" fmla="*/ 0 h 28"/>
                <a:gd name="T8" fmla="*/ 0 w 32"/>
                <a:gd name="T9" fmla="*/ 10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443" name="Freeform 181"/>
            <p:cNvSpPr>
              <a:spLocks noChangeAspect="1"/>
            </p:cNvSpPr>
            <p:nvPr/>
          </p:nvSpPr>
          <p:spPr bwMode="auto">
            <a:xfrm>
              <a:off x="3067" y="2057"/>
              <a:ext cx="128" cy="107"/>
            </a:xfrm>
            <a:custGeom>
              <a:avLst/>
              <a:gdLst>
                <a:gd name="T0" fmla="*/ 19 w 33"/>
                <a:gd name="T1" fmla="*/ 103 h 28"/>
                <a:gd name="T2" fmla="*/ 0 w 33"/>
                <a:gd name="T3" fmla="*/ 69 h 28"/>
                <a:gd name="T4" fmla="*/ 70 w 33"/>
                <a:gd name="T5" fmla="*/ 0 h 28"/>
                <a:gd name="T6" fmla="*/ 124 w 33"/>
                <a:gd name="T7" fmla="*/ 0 h 28"/>
                <a:gd name="T8" fmla="*/ 19 w 33"/>
                <a:gd name="T9" fmla="*/ 103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solidFill>
                  <a:schemeClr val="bg1"/>
                </a:solidFill>
              </a:endParaRPr>
            </a:p>
          </p:txBody>
        </p:sp>
        <p:sp>
          <p:nvSpPr>
            <p:cNvPr id="444" name="Freeform 182"/>
            <p:cNvSpPr>
              <a:spLocks noChangeAspect="1"/>
            </p:cNvSpPr>
            <p:nvPr/>
          </p:nvSpPr>
          <p:spPr bwMode="auto">
            <a:xfrm>
              <a:off x="2807" y="2125"/>
              <a:ext cx="283" cy="66"/>
            </a:xfrm>
            <a:custGeom>
              <a:avLst/>
              <a:gdLst>
                <a:gd name="T0" fmla="*/ 0 w 73"/>
                <a:gd name="T1" fmla="*/ 62 h 17"/>
                <a:gd name="T2" fmla="*/ 54 w 73"/>
                <a:gd name="T3" fmla="*/ 0 h 17"/>
                <a:gd name="T4" fmla="*/ 264 w 73"/>
                <a:gd name="T5" fmla="*/ 0 h 17"/>
                <a:gd name="T6" fmla="*/ 279 w 73"/>
                <a:gd name="T7" fmla="*/ 62 h 17"/>
                <a:gd name="T8" fmla="*/ 0 w 73"/>
                <a:gd name="T9" fmla="*/ 62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445" name="Freeform 183"/>
            <p:cNvSpPr>
              <a:spLocks noChangeAspect="1"/>
            </p:cNvSpPr>
            <p:nvPr/>
          </p:nvSpPr>
          <p:spPr bwMode="auto">
            <a:xfrm>
              <a:off x="2581" y="2057"/>
              <a:ext cx="280" cy="73"/>
            </a:xfrm>
            <a:custGeom>
              <a:avLst/>
              <a:gdLst>
                <a:gd name="T0" fmla="*/ 0 w 72"/>
                <a:gd name="T1" fmla="*/ 69 h 19"/>
                <a:gd name="T2" fmla="*/ 206 w 72"/>
                <a:gd name="T3" fmla="*/ 69 h 19"/>
                <a:gd name="T4" fmla="*/ 276 w 72"/>
                <a:gd name="T5" fmla="*/ 0 h 19"/>
                <a:gd name="T6" fmla="*/ 70 w 72"/>
                <a:gd name="T7" fmla="*/ 0 h 19"/>
                <a:gd name="T8" fmla="*/ 0 w 72"/>
                <a:gd name="T9" fmla="*/ 69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18"/>
                  </a:moveTo>
                  <a:lnTo>
                    <a:pt x="53" y="18"/>
                  </a:lnTo>
                  <a:lnTo>
                    <a:pt x="71" y="0"/>
                  </a:lnTo>
                  <a:lnTo>
                    <a:pt x="18" y="0"/>
                  </a:lnTo>
                  <a:lnTo>
                    <a:pt x="0" y="18"/>
                  </a:lnTo>
                </a:path>
              </a:pathLst>
            </a:custGeom>
            <a:solidFill>
              <a:srgbClr val="A2C1FE"/>
            </a:solidFill>
            <a:ln w="9525" cap="rnd">
              <a:noFill/>
              <a:round/>
              <a:headEnd/>
              <a:tailEnd/>
            </a:ln>
          </p:spPr>
          <p:txBody>
            <a:bodyPr/>
            <a:lstStyle/>
            <a:p>
              <a:endParaRPr lang="en-US">
                <a:solidFill>
                  <a:schemeClr val="bg1"/>
                </a:solidFill>
              </a:endParaRPr>
            </a:p>
          </p:txBody>
        </p:sp>
        <p:sp>
          <p:nvSpPr>
            <p:cNvPr id="446" name="Freeform 184"/>
            <p:cNvSpPr>
              <a:spLocks noChangeAspect="1"/>
            </p:cNvSpPr>
            <p:nvPr/>
          </p:nvSpPr>
          <p:spPr bwMode="auto">
            <a:xfrm>
              <a:off x="2527" y="2057"/>
              <a:ext cx="128" cy="107"/>
            </a:xfrm>
            <a:custGeom>
              <a:avLst/>
              <a:gdLst>
                <a:gd name="T0" fmla="*/ 0 w 33"/>
                <a:gd name="T1" fmla="*/ 103 h 28"/>
                <a:gd name="T2" fmla="*/ 54 w 33"/>
                <a:gd name="T3" fmla="*/ 69 h 28"/>
                <a:gd name="T4" fmla="*/ 124 w 33"/>
                <a:gd name="T5" fmla="*/ 0 h 28"/>
                <a:gd name="T6" fmla="*/ 105 w 33"/>
                <a:gd name="T7" fmla="*/ 0 h 28"/>
                <a:gd name="T8" fmla="*/ 0 w 33"/>
                <a:gd name="T9" fmla="*/ 103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0" y="27"/>
                  </a:moveTo>
                  <a:lnTo>
                    <a:pt x="14" y="18"/>
                  </a:lnTo>
                  <a:lnTo>
                    <a:pt x="32"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447" name="Freeform 185"/>
            <p:cNvSpPr>
              <a:spLocks noChangeAspect="1"/>
            </p:cNvSpPr>
            <p:nvPr/>
          </p:nvSpPr>
          <p:spPr bwMode="auto">
            <a:xfrm>
              <a:off x="2791" y="2057"/>
              <a:ext cx="124" cy="107"/>
            </a:xfrm>
            <a:custGeom>
              <a:avLst/>
              <a:gdLst>
                <a:gd name="T0" fmla="*/ 16 w 32"/>
                <a:gd name="T1" fmla="*/ 103 h 28"/>
                <a:gd name="T2" fmla="*/ 0 w 32"/>
                <a:gd name="T3" fmla="*/ 69 h 28"/>
                <a:gd name="T4" fmla="*/ 70 w 32"/>
                <a:gd name="T5" fmla="*/ 0 h 28"/>
                <a:gd name="T6" fmla="*/ 120 w 32"/>
                <a:gd name="T7" fmla="*/ 0 h 28"/>
                <a:gd name="T8" fmla="*/ 16 w 32"/>
                <a:gd name="T9" fmla="*/ 10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4" y="27"/>
                  </a:moveTo>
                  <a:lnTo>
                    <a:pt x="0" y="18"/>
                  </a:lnTo>
                  <a:lnTo>
                    <a:pt x="18" y="0"/>
                  </a:lnTo>
                  <a:lnTo>
                    <a:pt x="31" y="0"/>
                  </a:lnTo>
                  <a:lnTo>
                    <a:pt x="4" y="27"/>
                  </a:lnTo>
                </a:path>
              </a:pathLst>
            </a:custGeom>
            <a:solidFill>
              <a:srgbClr val="3365FB"/>
            </a:solidFill>
            <a:ln w="9525" cap="rnd">
              <a:noFill/>
              <a:round/>
              <a:headEnd/>
              <a:tailEnd/>
            </a:ln>
          </p:spPr>
          <p:txBody>
            <a:bodyPr/>
            <a:lstStyle/>
            <a:p>
              <a:endParaRPr lang="en-US">
                <a:solidFill>
                  <a:schemeClr val="bg1"/>
                </a:solidFill>
              </a:endParaRPr>
            </a:p>
          </p:txBody>
        </p:sp>
        <p:sp>
          <p:nvSpPr>
            <p:cNvPr id="448" name="Freeform 186"/>
            <p:cNvSpPr>
              <a:spLocks noChangeAspect="1"/>
            </p:cNvSpPr>
            <p:nvPr/>
          </p:nvSpPr>
          <p:spPr bwMode="auto">
            <a:xfrm>
              <a:off x="2527" y="2125"/>
              <a:ext cx="284" cy="66"/>
            </a:xfrm>
            <a:custGeom>
              <a:avLst/>
              <a:gdLst>
                <a:gd name="T0" fmla="*/ 0 w 73"/>
                <a:gd name="T1" fmla="*/ 62 h 17"/>
                <a:gd name="T2" fmla="*/ 54 w 73"/>
                <a:gd name="T3" fmla="*/ 0 h 17"/>
                <a:gd name="T4" fmla="*/ 265 w 73"/>
                <a:gd name="T5" fmla="*/ 0 h 17"/>
                <a:gd name="T6" fmla="*/ 280 w 73"/>
                <a:gd name="T7" fmla="*/ 62 h 17"/>
                <a:gd name="T8" fmla="*/ 0 w 73"/>
                <a:gd name="T9" fmla="*/ 62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449" name="Freeform 187"/>
            <p:cNvSpPr>
              <a:spLocks noChangeAspect="1"/>
            </p:cNvSpPr>
            <p:nvPr/>
          </p:nvSpPr>
          <p:spPr bwMode="auto">
            <a:xfrm>
              <a:off x="3246" y="1955"/>
              <a:ext cx="283" cy="72"/>
            </a:xfrm>
            <a:custGeom>
              <a:avLst/>
              <a:gdLst>
                <a:gd name="T0" fmla="*/ 0 w 73"/>
                <a:gd name="T1" fmla="*/ 68 h 19"/>
                <a:gd name="T2" fmla="*/ 209 w 73"/>
                <a:gd name="T3" fmla="*/ 68 h 19"/>
                <a:gd name="T4" fmla="*/ 279 w 73"/>
                <a:gd name="T5" fmla="*/ 0 h 19"/>
                <a:gd name="T6" fmla="*/ 70 w 73"/>
                <a:gd name="T7" fmla="*/ 0 h 19"/>
                <a:gd name="T8" fmla="*/ 0 w 73"/>
                <a:gd name="T9" fmla="*/ 68 h 19"/>
                <a:gd name="T10" fmla="*/ 0 60000 65536"/>
                <a:gd name="T11" fmla="*/ 0 60000 65536"/>
                <a:gd name="T12" fmla="*/ 0 60000 65536"/>
                <a:gd name="T13" fmla="*/ 0 60000 65536"/>
                <a:gd name="T14" fmla="*/ 0 60000 65536"/>
                <a:gd name="T15" fmla="*/ 0 w 73"/>
                <a:gd name="T16" fmla="*/ 0 h 19"/>
                <a:gd name="T17" fmla="*/ 73 w 73"/>
                <a:gd name="T18" fmla="*/ 19 h 19"/>
              </a:gdLst>
              <a:ahLst/>
              <a:cxnLst>
                <a:cxn ang="T10">
                  <a:pos x="T0" y="T1"/>
                </a:cxn>
                <a:cxn ang="T11">
                  <a:pos x="T2" y="T3"/>
                </a:cxn>
                <a:cxn ang="T12">
                  <a:pos x="T4" y="T5"/>
                </a:cxn>
                <a:cxn ang="T13">
                  <a:pos x="T6" y="T7"/>
                </a:cxn>
                <a:cxn ang="T14">
                  <a:pos x="T8" y="T9"/>
                </a:cxn>
              </a:cxnLst>
              <a:rect l="T15" t="T16" r="T17" b="T18"/>
              <a:pathLst>
                <a:path w="73" h="19">
                  <a:moveTo>
                    <a:pt x="0" y="18"/>
                  </a:moveTo>
                  <a:lnTo>
                    <a:pt x="54" y="18"/>
                  </a:lnTo>
                  <a:lnTo>
                    <a:pt x="72" y="0"/>
                  </a:lnTo>
                  <a:lnTo>
                    <a:pt x="18" y="0"/>
                  </a:lnTo>
                  <a:lnTo>
                    <a:pt x="0" y="18"/>
                  </a:lnTo>
                </a:path>
              </a:pathLst>
            </a:custGeom>
            <a:solidFill>
              <a:srgbClr val="A2C1FE"/>
            </a:solidFill>
            <a:ln w="9525" cap="rnd">
              <a:noFill/>
              <a:round/>
              <a:headEnd/>
              <a:tailEnd/>
            </a:ln>
          </p:spPr>
          <p:txBody>
            <a:bodyPr/>
            <a:lstStyle/>
            <a:p>
              <a:endParaRPr lang="en-US">
                <a:solidFill>
                  <a:schemeClr val="bg1"/>
                </a:solidFill>
              </a:endParaRPr>
            </a:p>
          </p:txBody>
        </p:sp>
        <p:sp>
          <p:nvSpPr>
            <p:cNvPr id="450" name="Freeform 188"/>
            <p:cNvSpPr>
              <a:spLocks noChangeAspect="1"/>
            </p:cNvSpPr>
            <p:nvPr/>
          </p:nvSpPr>
          <p:spPr bwMode="auto">
            <a:xfrm>
              <a:off x="3192" y="1955"/>
              <a:ext cx="128" cy="106"/>
            </a:xfrm>
            <a:custGeom>
              <a:avLst/>
              <a:gdLst>
                <a:gd name="T0" fmla="*/ 0 w 33"/>
                <a:gd name="T1" fmla="*/ 102 h 28"/>
                <a:gd name="T2" fmla="*/ 54 w 33"/>
                <a:gd name="T3" fmla="*/ 68 h 28"/>
                <a:gd name="T4" fmla="*/ 124 w 33"/>
                <a:gd name="T5" fmla="*/ 0 h 28"/>
                <a:gd name="T6" fmla="*/ 105 w 33"/>
                <a:gd name="T7" fmla="*/ 0 h 28"/>
                <a:gd name="T8" fmla="*/ 0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0" y="27"/>
                  </a:moveTo>
                  <a:lnTo>
                    <a:pt x="14" y="18"/>
                  </a:lnTo>
                  <a:lnTo>
                    <a:pt x="32"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451" name="Freeform 189"/>
            <p:cNvSpPr>
              <a:spLocks noChangeAspect="1"/>
            </p:cNvSpPr>
            <p:nvPr/>
          </p:nvSpPr>
          <p:spPr bwMode="auto">
            <a:xfrm>
              <a:off x="3456" y="1955"/>
              <a:ext cx="124" cy="106"/>
            </a:xfrm>
            <a:custGeom>
              <a:avLst/>
              <a:gdLst>
                <a:gd name="T0" fmla="*/ 16 w 32"/>
                <a:gd name="T1" fmla="*/ 102 h 28"/>
                <a:gd name="T2" fmla="*/ 0 w 32"/>
                <a:gd name="T3" fmla="*/ 68 h 28"/>
                <a:gd name="T4" fmla="*/ 70 w 32"/>
                <a:gd name="T5" fmla="*/ 0 h 28"/>
                <a:gd name="T6" fmla="*/ 120 w 32"/>
                <a:gd name="T7" fmla="*/ 0 h 28"/>
                <a:gd name="T8" fmla="*/ 16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4" y="27"/>
                  </a:moveTo>
                  <a:lnTo>
                    <a:pt x="0" y="18"/>
                  </a:lnTo>
                  <a:lnTo>
                    <a:pt x="18" y="0"/>
                  </a:lnTo>
                  <a:lnTo>
                    <a:pt x="31" y="0"/>
                  </a:lnTo>
                  <a:lnTo>
                    <a:pt x="4" y="27"/>
                  </a:lnTo>
                </a:path>
              </a:pathLst>
            </a:custGeom>
            <a:solidFill>
              <a:srgbClr val="3365FB"/>
            </a:solidFill>
            <a:ln w="9525" cap="rnd">
              <a:noFill/>
              <a:round/>
              <a:headEnd/>
              <a:tailEnd/>
            </a:ln>
          </p:spPr>
          <p:txBody>
            <a:bodyPr/>
            <a:lstStyle/>
            <a:p>
              <a:endParaRPr lang="en-US">
                <a:solidFill>
                  <a:schemeClr val="bg1"/>
                </a:solidFill>
              </a:endParaRPr>
            </a:p>
          </p:txBody>
        </p:sp>
        <p:sp>
          <p:nvSpPr>
            <p:cNvPr id="452" name="Freeform 190"/>
            <p:cNvSpPr>
              <a:spLocks noChangeAspect="1"/>
            </p:cNvSpPr>
            <p:nvPr/>
          </p:nvSpPr>
          <p:spPr bwMode="auto">
            <a:xfrm>
              <a:off x="3192" y="2023"/>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453" name="Freeform 191"/>
            <p:cNvSpPr>
              <a:spLocks noChangeAspect="1"/>
            </p:cNvSpPr>
            <p:nvPr/>
          </p:nvSpPr>
          <p:spPr bwMode="auto">
            <a:xfrm>
              <a:off x="2962" y="1955"/>
              <a:ext cx="288" cy="72"/>
            </a:xfrm>
            <a:custGeom>
              <a:avLst/>
              <a:gdLst>
                <a:gd name="T0" fmla="*/ 0 w 74"/>
                <a:gd name="T1" fmla="*/ 68 h 19"/>
                <a:gd name="T2" fmla="*/ 214 w 74"/>
                <a:gd name="T3" fmla="*/ 68 h 19"/>
                <a:gd name="T4" fmla="*/ 284 w 74"/>
                <a:gd name="T5" fmla="*/ 0 h 19"/>
                <a:gd name="T6" fmla="*/ 70 w 74"/>
                <a:gd name="T7" fmla="*/ 0 h 19"/>
                <a:gd name="T8" fmla="*/ 0 w 74"/>
                <a:gd name="T9" fmla="*/ 68 h 19"/>
                <a:gd name="T10" fmla="*/ 0 60000 65536"/>
                <a:gd name="T11" fmla="*/ 0 60000 65536"/>
                <a:gd name="T12" fmla="*/ 0 60000 65536"/>
                <a:gd name="T13" fmla="*/ 0 60000 65536"/>
                <a:gd name="T14" fmla="*/ 0 60000 65536"/>
                <a:gd name="T15" fmla="*/ 0 w 74"/>
                <a:gd name="T16" fmla="*/ 0 h 19"/>
                <a:gd name="T17" fmla="*/ 74 w 74"/>
                <a:gd name="T18" fmla="*/ 19 h 19"/>
              </a:gdLst>
              <a:ahLst/>
              <a:cxnLst>
                <a:cxn ang="T10">
                  <a:pos x="T0" y="T1"/>
                </a:cxn>
                <a:cxn ang="T11">
                  <a:pos x="T2" y="T3"/>
                </a:cxn>
                <a:cxn ang="T12">
                  <a:pos x="T4" y="T5"/>
                </a:cxn>
                <a:cxn ang="T13">
                  <a:pos x="T6" y="T7"/>
                </a:cxn>
                <a:cxn ang="T14">
                  <a:pos x="T8" y="T9"/>
                </a:cxn>
              </a:cxnLst>
              <a:rect l="T15" t="T16" r="T17" b="T18"/>
              <a:pathLst>
                <a:path w="74" h="19">
                  <a:moveTo>
                    <a:pt x="0" y="18"/>
                  </a:moveTo>
                  <a:lnTo>
                    <a:pt x="55" y="18"/>
                  </a:lnTo>
                  <a:lnTo>
                    <a:pt x="73" y="0"/>
                  </a:lnTo>
                  <a:lnTo>
                    <a:pt x="18" y="0"/>
                  </a:lnTo>
                  <a:lnTo>
                    <a:pt x="0" y="18"/>
                  </a:lnTo>
                </a:path>
              </a:pathLst>
            </a:custGeom>
            <a:solidFill>
              <a:srgbClr val="A2C1FE"/>
            </a:solidFill>
            <a:ln w="9525" cap="rnd">
              <a:noFill/>
              <a:round/>
              <a:headEnd/>
              <a:tailEnd/>
            </a:ln>
          </p:spPr>
          <p:txBody>
            <a:bodyPr/>
            <a:lstStyle/>
            <a:p>
              <a:endParaRPr lang="en-US">
                <a:solidFill>
                  <a:schemeClr val="bg1"/>
                </a:solidFill>
              </a:endParaRPr>
            </a:p>
          </p:txBody>
        </p:sp>
        <p:sp>
          <p:nvSpPr>
            <p:cNvPr id="454" name="Freeform 192"/>
            <p:cNvSpPr>
              <a:spLocks noChangeAspect="1"/>
            </p:cNvSpPr>
            <p:nvPr/>
          </p:nvSpPr>
          <p:spPr bwMode="auto">
            <a:xfrm>
              <a:off x="2912" y="1955"/>
              <a:ext cx="128" cy="106"/>
            </a:xfrm>
            <a:custGeom>
              <a:avLst/>
              <a:gdLst>
                <a:gd name="T0" fmla="*/ 0 w 33"/>
                <a:gd name="T1" fmla="*/ 102 h 28"/>
                <a:gd name="T2" fmla="*/ 54 w 33"/>
                <a:gd name="T3" fmla="*/ 68 h 28"/>
                <a:gd name="T4" fmla="*/ 124 w 33"/>
                <a:gd name="T5" fmla="*/ 0 h 28"/>
                <a:gd name="T6" fmla="*/ 105 w 33"/>
                <a:gd name="T7" fmla="*/ 0 h 28"/>
                <a:gd name="T8" fmla="*/ 0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0" y="27"/>
                  </a:moveTo>
                  <a:lnTo>
                    <a:pt x="14" y="18"/>
                  </a:lnTo>
                  <a:lnTo>
                    <a:pt x="32"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455" name="Freeform 193"/>
            <p:cNvSpPr>
              <a:spLocks noChangeAspect="1"/>
            </p:cNvSpPr>
            <p:nvPr/>
          </p:nvSpPr>
          <p:spPr bwMode="auto">
            <a:xfrm>
              <a:off x="3172" y="1955"/>
              <a:ext cx="128" cy="106"/>
            </a:xfrm>
            <a:custGeom>
              <a:avLst/>
              <a:gdLst>
                <a:gd name="T0" fmla="*/ 19 w 33"/>
                <a:gd name="T1" fmla="*/ 102 h 28"/>
                <a:gd name="T2" fmla="*/ 0 w 33"/>
                <a:gd name="T3" fmla="*/ 68 h 28"/>
                <a:gd name="T4" fmla="*/ 70 w 33"/>
                <a:gd name="T5" fmla="*/ 0 h 28"/>
                <a:gd name="T6" fmla="*/ 124 w 33"/>
                <a:gd name="T7" fmla="*/ 0 h 28"/>
                <a:gd name="T8" fmla="*/ 19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solidFill>
                  <a:schemeClr val="bg1"/>
                </a:solidFill>
              </a:endParaRPr>
            </a:p>
          </p:txBody>
        </p:sp>
        <p:sp>
          <p:nvSpPr>
            <p:cNvPr id="456" name="Freeform 194"/>
            <p:cNvSpPr>
              <a:spLocks noChangeAspect="1"/>
            </p:cNvSpPr>
            <p:nvPr/>
          </p:nvSpPr>
          <p:spPr bwMode="auto">
            <a:xfrm>
              <a:off x="2912" y="2023"/>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457" name="Freeform 195"/>
            <p:cNvSpPr>
              <a:spLocks noChangeAspect="1"/>
            </p:cNvSpPr>
            <p:nvPr/>
          </p:nvSpPr>
          <p:spPr bwMode="auto">
            <a:xfrm>
              <a:off x="2683" y="1955"/>
              <a:ext cx="283" cy="72"/>
            </a:xfrm>
            <a:custGeom>
              <a:avLst/>
              <a:gdLst>
                <a:gd name="T0" fmla="*/ 0 w 73"/>
                <a:gd name="T1" fmla="*/ 68 h 19"/>
                <a:gd name="T2" fmla="*/ 209 w 73"/>
                <a:gd name="T3" fmla="*/ 68 h 19"/>
                <a:gd name="T4" fmla="*/ 279 w 73"/>
                <a:gd name="T5" fmla="*/ 0 h 19"/>
                <a:gd name="T6" fmla="*/ 70 w 73"/>
                <a:gd name="T7" fmla="*/ 0 h 19"/>
                <a:gd name="T8" fmla="*/ 0 w 73"/>
                <a:gd name="T9" fmla="*/ 68 h 19"/>
                <a:gd name="T10" fmla="*/ 0 60000 65536"/>
                <a:gd name="T11" fmla="*/ 0 60000 65536"/>
                <a:gd name="T12" fmla="*/ 0 60000 65536"/>
                <a:gd name="T13" fmla="*/ 0 60000 65536"/>
                <a:gd name="T14" fmla="*/ 0 60000 65536"/>
                <a:gd name="T15" fmla="*/ 0 w 73"/>
                <a:gd name="T16" fmla="*/ 0 h 19"/>
                <a:gd name="T17" fmla="*/ 73 w 73"/>
                <a:gd name="T18" fmla="*/ 19 h 19"/>
              </a:gdLst>
              <a:ahLst/>
              <a:cxnLst>
                <a:cxn ang="T10">
                  <a:pos x="T0" y="T1"/>
                </a:cxn>
                <a:cxn ang="T11">
                  <a:pos x="T2" y="T3"/>
                </a:cxn>
                <a:cxn ang="T12">
                  <a:pos x="T4" y="T5"/>
                </a:cxn>
                <a:cxn ang="T13">
                  <a:pos x="T6" y="T7"/>
                </a:cxn>
                <a:cxn ang="T14">
                  <a:pos x="T8" y="T9"/>
                </a:cxn>
              </a:cxnLst>
              <a:rect l="T15" t="T16" r="T17" b="T18"/>
              <a:pathLst>
                <a:path w="73" h="19">
                  <a:moveTo>
                    <a:pt x="0" y="18"/>
                  </a:moveTo>
                  <a:lnTo>
                    <a:pt x="54" y="18"/>
                  </a:lnTo>
                  <a:lnTo>
                    <a:pt x="72" y="0"/>
                  </a:lnTo>
                  <a:lnTo>
                    <a:pt x="18" y="0"/>
                  </a:lnTo>
                  <a:lnTo>
                    <a:pt x="0" y="18"/>
                  </a:lnTo>
                </a:path>
              </a:pathLst>
            </a:custGeom>
            <a:solidFill>
              <a:srgbClr val="A2C1FE"/>
            </a:solidFill>
            <a:ln w="9525" cap="rnd">
              <a:noFill/>
              <a:round/>
              <a:headEnd/>
              <a:tailEnd/>
            </a:ln>
          </p:spPr>
          <p:txBody>
            <a:bodyPr/>
            <a:lstStyle/>
            <a:p>
              <a:endParaRPr lang="en-US">
                <a:solidFill>
                  <a:schemeClr val="bg1"/>
                </a:solidFill>
              </a:endParaRPr>
            </a:p>
          </p:txBody>
        </p:sp>
        <p:sp>
          <p:nvSpPr>
            <p:cNvPr id="458" name="Freeform 196"/>
            <p:cNvSpPr>
              <a:spLocks noChangeAspect="1"/>
            </p:cNvSpPr>
            <p:nvPr/>
          </p:nvSpPr>
          <p:spPr bwMode="auto">
            <a:xfrm>
              <a:off x="2632" y="1955"/>
              <a:ext cx="124" cy="106"/>
            </a:xfrm>
            <a:custGeom>
              <a:avLst/>
              <a:gdLst>
                <a:gd name="T0" fmla="*/ 0 w 32"/>
                <a:gd name="T1" fmla="*/ 102 h 28"/>
                <a:gd name="T2" fmla="*/ 50 w 32"/>
                <a:gd name="T3" fmla="*/ 68 h 28"/>
                <a:gd name="T4" fmla="*/ 120 w 32"/>
                <a:gd name="T5" fmla="*/ 0 h 28"/>
                <a:gd name="T6" fmla="*/ 105 w 32"/>
                <a:gd name="T7" fmla="*/ 0 h 28"/>
                <a:gd name="T8" fmla="*/ 0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459" name="Freeform 197"/>
            <p:cNvSpPr>
              <a:spLocks noChangeAspect="1"/>
            </p:cNvSpPr>
            <p:nvPr/>
          </p:nvSpPr>
          <p:spPr bwMode="auto">
            <a:xfrm>
              <a:off x="2892" y="1955"/>
              <a:ext cx="128" cy="106"/>
            </a:xfrm>
            <a:custGeom>
              <a:avLst/>
              <a:gdLst>
                <a:gd name="T0" fmla="*/ 19 w 33"/>
                <a:gd name="T1" fmla="*/ 102 h 28"/>
                <a:gd name="T2" fmla="*/ 0 w 33"/>
                <a:gd name="T3" fmla="*/ 68 h 28"/>
                <a:gd name="T4" fmla="*/ 70 w 33"/>
                <a:gd name="T5" fmla="*/ 0 h 28"/>
                <a:gd name="T6" fmla="*/ 124 w 33"/>
                <a:gd name="T7" fmla="*/ 0 h 28"/>
                <a:gd name="T8" fmla="*/ 19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solidFill>
                  <a:schemeClr val="bg1"/>
                </a:solidFill>
              </a:endParaRPr>
            </a:p>
          </p:txBody>
        </p:sp>
        <p:sp>
          <p:nvSpPr>
            <p:cNvPr id="460" name="Freeform 198"/>
            <p:cNvSpPr>
              <a:spLocks noChangeAspect="1"/>
            </p:cNvSpPr>
            <p:nvPr/>
          </p:nvSpPr>
          <p:spPr bwMode="auto">
            <a:xfrm>
              <a:off x="2632" y="2023"/>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461" name="Freeform 199"/>
            <p:cNvSpPr>
              <a:spLocks noChangeAspect="1"/>
            </p:cNvSpPr>
            <p:nvPr/>
          </p:nvSpPr>
          <p:spPr bwMode="auto">
            <a:xfrm>
              <a:off x="3351" y="1852"/>
              <a:ext cx="280" cy="69"/>
            </a:xfrm>
            <a:custGeom>
              <a:avLst/>
              <a:gdLst>
                <a:gd name="T0" fmla="*/ 0 w 72"/>
                <a:gd name="T1" fmla="*/ 65 h 18"/>
                <a:gd name="T2" fmla="*/ 206 w 72"/>
                <a:gd name="T3" fmla="*/ 65 h 18"/>
                <a:gd name="T4" fmla="*/ 276 w 72"/>
                <a:gd name="T5" fmla="*/ 0 h 18"/>
                <a:gd name="T6" fmla="*/ 70 w 72"/>
                <a:gd name="T7" fmla="*/ 0 h 18"/>
                <a:gd name="T8" fmla="*/ 0 w 72"/>
                <a:gd name="T9" fmla="*/ 65 h 18"/>
                <a:gd name="T10" fmla="*/ 0 60000 65536"/>
                <a:gd name="T11" fmla="*/ 0 60000 65536"/>
                <a:gd name="T12" fmla="*/ 0 60000 65536"/>
                <a:gd name="T13" fmla="*/ 0 60000 65536"/>
                <a:gd name="T14" fmla="*/ 0 60000 65536"/>
                <a:gd name="T15" fmla="*/ 0 w 72"/>
                <a:gd name="T16" fmla="*/ 0 h 18"/>
                <a:gd name="T17" fmla="*/ 72 w 72"/>
                <a:gd name="T18" fmla="*/ 18 h 18"/>
              </a:gdLst>
              <a:ahLst/>
              <a:cxnLst>
                <a:cxn ang="T10">
                  <a:pos x="T0" y="T1"/>
                </a:cxn>
                <a:cxn ang="T11">
                  <a:pos x="T2" y="T3"/>
                </a:cxn>
                <a:cxn ang="T12">
                  <a:pos x="T4" y="T5"/>
                </a:cxn>
                <a:cxn ang="T13">
                  <a:pos x="T6" y="T7"/>
                </a:cxn>
                <a:cxn ang="T14">
                  <a:pos x="T8" y="T9"/>
                </a:cxn>
              </a:cxnLst>
              <a:rect l="T15" t="T16" r="T17" b="T18"/>
              <a:pathLst>
                <a:path w="72" h="18">
                  <a:moveTo>
                    <a:pt x="0" y="17"/>
                  </a:moveTo>
                  <a:lnTo>
                    <a:pt x="53" y="17"/>
                  </a:lnTo>
                  <a:lnTo>
                    <a:pt x="71" y="0"/>
                  </a:lnTo>
                  <a:lnTo>
                    <a:pt x="18" y="0"/>
                  </a:lnTo>
                  <a:lnTo>
                    <a:pt x="0" y="17"/>
                  </a:lnTo>
                </a:path>
              </a:pathLst>
            </a:custGeom>
            <a:solidFill>
              <a:srgbClr val="A2C1FE"/>
            </a:solidFill>
            <a:ln w="9525" cap="rnd">
              <a:noFill/>
              <a:round/>
              <a:headEnd/>
              <a:tailEnd/>
            </a:ln>
          </p:spPr>
          <p:txBody>
            <a:bodyPr/>
            <a:lstStyle/>
            <a:p>
              <a:endParaRPr lang="en-US">
                <a:solidFill>
                  <a:schemeClr val="bg1"/>
                </a:solidFill>
              </a:endParaRPr>
            </a:p>
          </p:txBody>
        </p:sp>
        <p:sp>
          <p:nvSpPr>
            <p:cNvPr id="462" name="Freeform 200"/>
            <p:cNvSpPr>
              <a:spLocks noChangeAspect="1"/>
            </p:cNvSpPr>
            <p:nvPr/>
          </p:nvSpPr>
          <p:spPr bwMode="auto">
            <a:xfrm>
              <a:off x="3297" y="1852"/>
              <a:ext cx="124" cy="106"/>
            </a:xfrm>
            <a:custGeom>
              <a:avLst/>
              <a:gdLst>
                <a:gd name="T0" fmla="*/ 0 w 32"/>
                <a:gd name="T1" fmla="*/ 102 h 28"/>
                <a:gd name="T2" fmla="*/ 50 w 32"/>
                <a:gd name="T3" fmla="*/ 68 h 28"/>
                <a:gd name="T4" fmla="*/ 120 w 32"/>
                <a:gd name="T5" fmla="*/ 0 h 28"/>
                <a:gd name="T6" fmla="*/ 105 w 32"/>
                <a:gd name="T7" fmla="*/ 0 h 28"/>
                <a:gd name="T8" fmla="*/ 0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463" name="Freeform 201"/>
            <p:cNvSpPr>
              <a:spLocks noChangeAspect="1"/>
            </p:cNvSpPr>
            <p:nvPr/>
          </p:nvSpPr>
          <p:spPr bwMode="auto">
            <a:xfrm>
              <a:off x="3557" y="1852"/>
              <a:ext cx="128" cy="106"/>
            </a:xfrm>
            <a:custGeom>
              <a:avLst/>
              <a:gdLst>
                <a:gd name="T0" fmla="*/ 19 w 33"/>
                <a:gd name="T1" fmla="*/ 102 h 28"/>
                <a:gd name="T2" fmla="*/ 0 w 33"/>
                <a:gd name="T3" fmla="*/ 68 h 28"/>
                <a:gd name="T4" fmla="*/ 70 w 33"/>
                <a:gd name="T5" fmla="*/ 0 h 28"/>
                <a:gd name="T6" fmla="*/ 124 w 33"/>
                <a:gd name="T7" fmla="*/ 0 h 28"/>
                <a:gd name="T8" fmla="*/ 19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solidFill>
                  <a:schemeClr val="bg1"/>
                </a:solidFill>
              </a:endParaRPr>
            </a:p>
          </p:txBody>
        </p:sp>
        <p:sp>
          <p:nvSpPr>
            <p:cNvPr id="464" name="Freeform 202"/>
            <p:cNvSpPr>
              <a:spLocks noChangeAspect="1"/>
            </p:cNvSpPr>
            <p:nvPr/>
          </p:nvSpPr>
          <p:spPr bwMode="auto">
            <a:xfrm>
              <a:off x="3297" y="1916"/>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465" name="Freeform 203"/>
            <p:cNvSpPr>
              <a:spLocks noChangeAspect="1"/>
            </p:cNvSpPr>
            <p:nvPr/>
          </p:nvSpPr>
          <p:spPr bwMode="auto">
            <a:xfrm>
              <a:off x="3067" y="1852"/>
              <a:ext cx="288" cy="69"/>
            </a:xfrm>
            <a:custGeom>
              <a:avLst/>
              <a:gdLst>
                <a:gd name="T0" fmla="*/ 0 w 74"/>
                <a:gd name="T1" fmla="*/ 65 h 18"/>
                <a:gd name="T2" fmla="*/ 214 w 74"/>
                <a:gd name="T3" fmla="*/ 65 h 18"/>
                <a:gd name="T4" fmla="*/ 284 w 74"/>
                <a:gd name="T5" fmla="*/ 0 h 18"/>
                <a:gd name="T6" fmla="*/ 70 w 74"/>
                <a:gd name="T7" fmla="*/ 0 h 18"/>
                <a:gd name="T8" fmla="*/ 0 w 74"/>
                <a:gd name="T9" fmla="*/ 65 h 18"/>
                <a:gd name="T10" fmla="*/ 0 60000 65536"/>
                <a:gd name="T11" fmla="*/ 0 60000 65536"/>
                <a:gd name="T12" fmla="*/ 0 60000 65536"/>
                <a:gd name="T13" fmla="*/ 0 60000 65536"/>
                <a:gd name="T14" fmla="*/ 0 60000 65536"/>
                <a:gd name="T15" fmla="*/ 0 w 74"/>
                <a:gd name="T16" fmla="*/ 0 h 18"/>
                <a:gd name="T17" fmla="*/ 74 w 74"/>
                <a:gd name="T18" fmla="*/ 18 h 18"/>
              </a:gdLst>
              <a:ahLst/>
              <a:cxnLst>
                <a:cxn ang="T10">
                  <a:pos x="T0" y="T1"/>
                </a:cxn>
                <a:cxn ang="T11">
                  <a:pos x="T2" y="T3"/>
                </a:cxn>
                <a:cxn ang="T12">
                  <a:pos x="T4" y="T5"/>
                </a:cxn>
                <a:cxn ang="T13">
                  <a:pos x="T6" y="T7"/>
                </a:cxn>
                <a:cxn ang="T14">
                  <a:pos x="T8" y="T9"/>
                </a:cxn>
              </a:cxnLst>
              <a:rect l="T15" t="T16" r="T17" b="T18"/>
              <a:pathLst>
                <a:path w="74" h="18">
                  <a:moveTo>
                    <a:pt x="0" y="17"/>
                  </a:moveTo>
                  <a:lnTo>
                    <a:pt x="55" y="17"/>
                  </a:lnTo>
                  <a:lnTo>
                    <a:pt x="73" y="0"/>
                  </a:lnTo>
                  <a:lnTo>
                    <a:pt x="18" y="0"/>
                  </a:lnTo>
                  <a:lnTo>
                    <a:pt x="0" y="17"/>
                  </a:lnTo>
                </a:path>
              </a:pathLst>
            </a:custGeom>
            <a:solidFill>
              <a:srgbClr val="A2C1FE"/>
            </a:solidFill>
            <a:ln w="9525" cap="rnd">
              <a:noFill/>
              <a:round/>
              <a:headEnd/>
              <a:tailEnd/>
            </a:ln>
          </p:spPr>
          <p:txBody>
            <a:bodyPr/>
            <a:lstStyle/>
            <a:p>
              <a:endParaRPr lang="en-US">
                <a:solidFill>
                  <a:schemeClr val="bg1"/>
                </a:solidFill>
              </a:endParaRPr>
            </a:p>
          </p:txBody>
        </p:sp>
        <p:sp>
          <p:nvSpPr>
            <p:cNvPr id="466" name="Freeform 204"/>
            <p:cNvSpPr>
              <a:spLocks noChangeAspect="1"/>
            </p:cNvSpPr>
            <p:nvPr/>
          </p:nvSpPr>
          <p:spPr bwMode="auto">
            <a:xfrm>
              <a:off x="3017" y="1852"/>
              <a:ext cx="128" cy="106"/>
            </a:xfrm>
            <a:custGeom>
              <a:avLst/>
              <a:gdLst>
                <a:gd name="T0" fmla="*/ 0 w 33"/>
                <a:gd name="T1" fmla="*/ 102 h 28"/>
                <a:gd name="T2" fmla="*/ 54 w 33"/>
                <a:gd name="T3" fmla="*/ 68 h 28"/>
                <a:gd name="T4" fmla="*/ 124 w 33"/>
                <a:gd name="T5" fmla="*/ 0 h 28"/>
                <a:gd name="T6" fmla="*/ 105 w 33"/>
                <a:gd name="T7" fmla="*/ 0 h 28"/>
                <a:gd name="T8" fmla="*/ 0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0" y="27"/>
                  </a:moveTo>
                  <a:lnTo>
                    <a:pt x="14" y="18"/>
                  </a:lnTo>
                  <a:lnTo>
                    <a:pt x="32"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467" name="Freeform 205"/>
            <p:cNvSpPr>
              <a:spLocks noChangeAspect="1"/>
            </p:cNvSpPr>
            <p:nvPr/>
          </p:nvSpPr>
          <p:spPr bwMode="auto">
            <a:xfrm>
              <a:off x="3277" y="1852"/>
              <a:ext cx="128" cy="106"/>
            </a:xfrm>
            <a:custGeom>
              <a:avLst/>
              <a:gdLst>
                <a:gd name="T0" fmla="*/ 19 w 33"/>
                <a:gd name="T1" fmla="*/ 102 h 28"/>
                <a:gd name="T2" fmla="*/ 0 w 33"/>
                <a:gd name="T3" fmla="*/ 68 h 28"/>
                <a:gd name="T4" fmla="*/ 70 w 33"/>
                <a:gd name="T5" fmla="*/ 0 h 28"/>
                <a:gd name="T6" fmla="*/ 124 w 33"/>
                <a:gd name="T7" fmla="*/ 0 h 28"/>
                <a:gd name="T8" fmla="*/ 19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solidFill>
                  <a:schemeClr val="bg1"/>
                </a:solidFill>
              </a:endParaRPr>
            </a:p>
          </p:txBody>
        </p:sp>
        <p:sp>
          <p:nvSpPr>
            <p:cNvPr id="468" name="Freeform 206"/>
            <p:cNvSpPr>
              <a:spLocks noChangeAspect="1"/>
            </p:cNvSpPr>
            <p:nvPr/>
          </p:nvSpPr>
          <p:spPr bwMode="auto">
            <a:xfrm>
              <a:off x="3017" y="1916"/>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469" name="Freeform 207"/>
            <p:cNvSpPr>
              <a:spLocks noChangeAspect="1"/>
            </p:cNvSpPr>
            <p:nvPr/>
          </p:nvSpPr>
          <p:spPr bwMode="auto">
            <a:xfrm>
              <a:off x="2791" y="1852"/>
              <a:ext cx="280" cy="69"/>
            </a:xfrm>
            <a:custGeom>
              <a:avLst/>
              <a:gdLst>
                <a:gd name="T0" fmla="*/ 0 w 72"/>
                <a:gd name="T1" fmla="*/ 65 h 18"/>
                <a:gd name="T2" fmla="*/ 206 w 72"/>
                <a:gd name="T3" fmla="*/ 65 h 18"/>
                <a:gd name="T4" fmla="*/ 276 w 72"/>
                <a:gd name="T5" fmla="*/ 0 h 18"/>
                <a:gd name="T6" fmla="*/ 70 w 72"/>
                <a:gd name="T7" fmla="*/ 0 h 18"/>
                <a:gd name="T8" fmla="*/ 0 w 72"/>
                <a:gd name="T9" fmla="*/ 65 h 18"/>
                <a:gd name="T10" fmla="*/ 0 60000 65536"/>
                <a:gd name="T11" fmla="*/ 0 60000 65536"/>
                <a:gd name="T12" fmla="*/ 0 60000 65536"/>
                <a:gd name="T13" fmla="*/ 0 60000 65536"/>
                <a:gd name="T14" fmla="*/ 0 60000 65536"/>
                <a:gd name="T15" fmla="*/ 0 w 72"/>
                <a:gd name="T16" fmla="*/ 0 h 18"/>
                <a:gd name="T17" fmla="*/ 72 w 72"/>
                <a:gd name="T18" fmla="*/ 18 h 18"/>
              </a:gdLst>
              <a:ahLst/>
              <a:cxnLst>
                <a:cxn ang="T10">
                  <a:pos x="T0" y="T1"/>
                </a:cxn>
                <a:cxn ang="T11">
                  <a:pos x="T2" y="T3"/>
                </a:cxn>
                <a:cxn ang="T12">
                  <a:pos x="T4" y="T5"/>
                </a:cxn>
                <a:cxn ang="T13">
                  <a:pos x="T6" y="T7"/>
                </a:cxn>
                <a:cxn ang="T14">
                  <a:pos x="T8" y="T9"/>
                </a:cxn>
              </a:cxnLst>
              <a:rect l="T15" t="T16" r="T17" b="T18"/>
              <a:pathLst>
                <a:path w="72" h="18">
                  <a:moveTo>
                    <a:pt x="0" y="17"/>
                  </a:moveTo>
                  <a:lnTo>
                    <a:pt x="53" y="17"/>
                  </a:lnTo>
                  <a:lnTo>
                    <a:pt x="71" y="0"/>
                  </a:lnTo>
                  <a:lnTo>
                    <a:pt x="18" y="0"/>
                  </a:lnTo>
                  <a:lnTo>
                    <a:pt x="0" y="17"/>
                  </a:lnTo>
                </a:path>
              </a:pathLst>
            </a:custGeom>
            <a:solidFill>
              <a:srgbClr val="A2C1FE"/>
            </a:solidFill>
            <a:ln w="9525" cap="rnd">
              <a:noFill/>
              <a:round/>
              <a:headEnd/>
              <a:tailEnd/>
            </a:ln>
          </p:spPr>
          <p:txBody>
            <a:bodyPr/>
            <a:lstStyle/>
            <a:p>
              <a:endParaRPr lang="en-US">
                <a:solidFill>
                  <a:schemeClr val="bg1"/>
                </a:solidFill>
              </a:endParaRPr>
            </a:p>
          </p:txBody>
        </p:sp>
        <p:sp>
          <p:nvSpPr>
            <p:cNvPr id="470" name="Freeform 208"/>
            <p:cNvSpPr>
              <a:spLocks noChangeAspect="1"/>
            </p:cNvSpPr>
            <p:nvPr/>
          </p:nvSpPr>
          <p:spPr bwMode="auto">
            <a:xfrm>
              <a:off x="2737" y="1852"/>
              <a:ext cx="124" cy="106"/>
            </a:xfrm>
            <a:custGeom>
              <a:avLst/>
              <a:gdLst>
                <a:gd name="T0" fmla="*/ 0 w 32"/>
                <a:gd name="T1" fmla="*/ 102 h 28"/>
                <a:gd name="T2" fmla="*/ 50 w 32"/>
                <a:gd name="T3" fmla="*/ 68 h 28"/>
                <a:gd name="T4" fmla="*/ 120 w 32"/>
                <a:gd name="T5" fmla="*/ 0 h 28"/>
                <a:gd name="T6" fmla="*/ 105 w 32"/>
                <a:gd name="T7" fmla="*/ 0 h 28"/>
                <a:gd name="T8" fmla="*/ 0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solidFill>
                  <a:schemeClr val="bg1"/>
                </a:solidFill>
              </a:endParaRPr>
            </a:p>
          </p:txBody>
        </p:sp>
        <p:sp>
          <p:nvSpPr>
            <p:cNvPr id="471" name="Freeform 209"/>
            <p:cNvSpPr>
              <a:spLocks noChangeAspect="1"/>
            </p:cNvSpPr>
            <p:nvPr/>
          </p:nvSpPr>
          <p:spPr bwMode="auto">
            <a:xfrm>
              <a:off x="3001" y="1852"/>
              <a:ext cx="124" cy="106"/>
            </a:xfrm>
            <a:custGeom>
              <a:avLst/>
              <a:gdLst>
                <a:gd name="T0" fmla="*/ 16 w 32"/>
                <a:gd name="T1" fmla="*/ 102 h 28"/>
                <a:gd name="T2" fmla="*/ 0 w 32"/>
                <a:gd name="T3" fmla="*/ 68 h 28"/>
                <a:gd name="T4" fmla="*/ 70 w 32"/>
                <a:gd name="T5" fmla="*/ 0 h 28"/>
                <a:gd name="T6" fmla="*/ 120 w 32"/>
                <a:gd name="T7" fmla="*/ 0 h 28"/>
                <a:gd name="T8" fmla="*/ 16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4" y="27"/>
                  </a:moveTo>
                  <a:lnTo>
                    <a:pt x="0" y="18"/>
                  </a:lnTo>
                  <a:lnTo>
                    <a:pt x="18" y="0"/>
                  </a:lnTo>
                  <a:lnTo>
                    <a:pt x="31" y="0"/>
                  </a:lnTo>
                  <a:lnTo>
                    <a:pt x="4" y="27"/>
                  </a:lnTo>
                </a:path>
              </a:pathLst>
            </a:custGeom>
            <a:solidFill>
              <a:srgbClr val="3365FB"/>
            </a:solidFill>
            <a:ln w="9525" cap="rnd">
              <a:noFill/>
              <a:round/>
              <a:headEnd/>
              <a:tailEnd/>
            </a:ln>
          </p:spPr>
          <p:txBody>
            <a:bodyPr/>
            <a:lstStyle/>
            <a:p>
              <a:endParaRPr lang="en-US">
                <a:solidFill>
                  <a:schemeClr val="bg1"/>
                </a:solidFill>
              </a:endParaRPr>
            </a:p>
          </p:txBody>
        </p:sp>
        <p:sp>
          <p:nvSpPr>
            <p:cNvPr id="472" name="Freeform 210"/>
            <p:cNvSpPr>
              <a:spLocks noChangeAspect="1"/>
            </p:cNvSpPr>
            <p:nvPr/>
          </p:nvSpPr>
          <p:spPr bwMode="auto">
            <a:xfrm>
              <a:off x="2737" y="1916"/>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solidFill>
                  <a:schemeClr val="bg1"/>
                </a:solidFill>
              </a:endParaRPr>
            </a:p>
          </p:txBody>
        </p:sp>
        <p:sp>
          <p:nvSpPr>
            <p:cNvPr id="473" name="Freeform 211"/>
            <p:cNvSpPr>
              <a:spLocks noChangeAspect="1"/>
            </p:cNvSpPr>
            <p:nvPr/>
          </p:nvSpPr>
          <p:spPr bwMode="auto">
            <a:xfrm>
              <a:off x="3094" y="2430"/>
              <a:ext cx="280" cy="278"/>
            </a:xfrm>
            <a:custGeom>
              <a:avLst/>
              <a:gdLst>
                <a:gd name="T0" fmla="*/ 276 w 72"/>
                <a:gd name="T1" fmla="*/ 0 h 73"/>
                <a:gd name="T2" fmla="*/ 0 w 72"/>
                <a:gd name="T3" fmla="*/ 274 h 73"/>
                <a:gd name="T4" fmla="*/ 276 w 72"/>
                <a:gd name="T5" fmla="*/ 274 h 73"/>
                <a:gd name="T6" fmla="*/ 276 w 72"/>
                <a:gd name="T7" fmla="*/ 0 h 73"/>
                <a:gd name="T8" fmla="*/ 0 60000 65536"/>
                <a:gd name="T9" fmla="*/ 0 60000 65536"/>
                <a:gd name="T10" fmla="*/ 0 60000 65536"/>
                <a:gd name="T11" fmla="*/ 0 60000 65536"/>
                <a:gd name="T12" fmla="*/ 0 w 72"/>
                <a:gd name="T13" fmla="*/ 0 h 73"/>
                <a:gd name="T14" fmla="*/ 72 w 72"/>
                <a:gd name="T15" fmla="*/ 73 h 73"/>
              </a:gdLst>
              <a:ahLst/>
              <a:cxnLst>
                <a:cxn ang="T8">
                  <a:pos x="T0" y="T1"/>
                </a:cxn>
                <a:cxn ang="T9">
                  <a:pos x="T2" y="T3"/>
                </a:cxn>
                <a:cxn ang="T10">
                  <a:pos x="T4" y="T5"/>
                </a:cxn>
                <a:cxn ang="T11">
                  <a:pos x="T6" y="T7"/>
                </a:cxn>
              </a:cxnLst>
              <a:rect l="T12" t="T13" r="T14" b="T15"/>
              <a:pathLst>
                <a:path w="72" h="73">
                  <a:moveTo>
                    <a:pt x="71" y="0"/>
                  </a:moveTo>
                  <a:lnTo>
                    <a:pt x="0" y="72"/>
                  </a:lnTo>
                  <a:lnTo>
                    <a:pt x="71" y="72"/>
                  </a:lnTo>
                  <a:lnTo>
                    <a:pt x="71" y="0"/>
                  </a:lnTo>
                </a:path>
              </a:pathLst>
            </a:custGeom>
            <a:solidFill>
              <a:srgbClr val="215E9B"/>
            </a:solidFill>
            <a:ln w="9525" cap="rnd">
              <a:noFill/>
              <a:round/>
              <a:headEnd/>
              <a:tailEnd/>
            </a:ln>
          </p:spPr>
          <p:txBody>
            <a:bodyPr/>
            <a:lstStyle/>
            <a:p>
              <a:endParaRPr lang="en-US">
                <a:solidFill>
                  <a:schemeClr val="bg1"/>
                </a:solidFill>
              </a:endParaRPr>
            </a:p>
          </p:txBody>
        </p:sp>
        <p:sp>
          <p:nvSpPr>
            <p:cNvPr id="474" name="Freeform 212"/>
            <p:cNvSpPr>
              <a:spLocks noChangeAspect="1"/>
            </p:cNvSpPr>
            <p:nvPr/>
          </p:nvSpPr>
          <p:spPr bwMode="auto">
            <a:xfrm>
              <a:off x="3094" y="2430"/>
              <a:ext cx="280" cy="278"/>
            </a:xfrm>
            <a:custGeom>
              <a:avLst/>
              <a:gdLst>
                <a:gd name="T0" fmla="*/ 0 w 72"/>
                <a:gd name="T1" fmla="*/ 274 h 73"/>
                <a:gd name="T2" fmla="*/ 276 w 72"/>
                <a:gd name="T3" fmla="*/ 0 h 73"/>
                <a:gd name="T4" fmla="*/ 0 w 72"/>
                <a:gd name="T5" fmla="*/ 0 h 73"/>
                <a:gd name="T6" fmla="*/ 0 w 72"/>
                <a:gd name="T7" fmla="*/ 274 h 73"/>
                <a:gd name="T8" fmla="*/ 0 60000 65536"/>
                <a:gd name="T9" fmla="*/ 0 60000 65536"/>
                <a:gd name="T10" fmla="*/ 0 60000 65536"/>
                <a:gd name="T11" fmla="*/ 0 60000 65536"/>
                <a:gd name="T12" fmla="*/ 0 w 72"/>
                <a:gd name="T13" fmla="*/ 0 h 73"/>
                <a:gd name="T14" fmla="*/ 72 w 72"/>
                <a:gd name="T15" fmla="*/ 73 h 73"/>
              </a:gdLst>
              <a:ahLst/>
              <a:cxnLst>
                <a:cxn ang="T8">
                  <a:pos x="T0" y="T1"/>
                </a:cxn>
                <a:cxn ang="T9">
                  <a:pos x="T2" y="T3"/>
                </a:cxn>
                <a:cxn ang="T10">
                  <a:pos x="T4" y="T5"/>
                </a:cxn>
                <a:cxn ang="T11">
                  <a:pos x="T6" y="T7"/>
                </a:cxn>
              </a:cxnLst>
              <a:rect l="T12" t="T13" r="T14" b="T15"/>
              <a:pathLst>
                <a:path w="72" h="73">
                  <a:moveTo>
                    <a:pt x="0" y="72"/>
                  </a:moveTo>
                  <a:lnTo>
                    <a:pt x="71" y="0"/>
                  </a:lnTo>
                  <a:lnTo>
                    <a:pt x="0" y="0"/>
                  </a:lnTo>
                  <a:lnTo>
                    <a:pt x="0" y="72"/>
                  </a:lnTo>
                </a:path>
              </a:pathLst>
            </a:custGeom>
            <a:solidFill>
              <a:srgbClr val="A2C1FE"/>
            </a:solidFill>
            <a:ln w="9525" cap="rnd">
              <a:noFill/>
              <a:round/>
              <a:headEnd/>
              <a:tailEnd/>
            </a:ln>
          </p:spPr>
          <p:txBody>
            <a:bodyPr/>
            <a:lstStyle/>
            <a:p>
              <a:endParaRPr lang="en-US">
                <a:solidFill>
                  <a:schemeClr val="bg1"/>
                </a:solidFill>
              </a:endParaRPr>
            </a:p>
          </p:txBody>
        </p:sp>
        <p:sp>
          <p:nvSpPr>
            <p:cNvPr id="475" name="Rectangle 213"/>
            <p:cNvSpPr>
              <a:spLocks noChangeAspect="1" noChangeArrowheads="1"/>
            </p:cNvSpPr>
            <p:nvPr/>
          </p:nvSpPr>
          <p:spPr bwMode="auto">
            <a:xfrm>
              <a:off x="3122" y="2464"/>
              <a:ext cx="213" cy="205"/>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476" name="Freeform 214"/>
            <p:cNvSpPr>
              <a:spLocks noChangeAspect="1"/>
            </p:cNvSpPr>
            <p:nvPr/>
          </p:nvSpPr>
          <p:spPr bwMode="auto">
            <a:xfrm>
              <a:off x="2807" y="2430"/>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477" name="Freeform 215"/>
            <p:cNvSpPr>
              <a:spLocks noChangeAspect="1"/>
            </p:cNvSpPr>
            <p:nvPr/>
          </p:nvSpPr>
          <p:spPr bwMode="auto">
            <a:xfrm>
              <a:off x="2807" y="2430"/>
              <a:ext cx="283" cy="278"/>
            </a:xfrm>
            <a:custGeom>
              <a:avLst/>
              <a:gdLst>
                <a:gd name="T0" fmla="*/ 0 w 73"/>
                <a:gd name="T1" fmla="*/ 274 h 73"/>
                <a:gd name="T2" fmla="*/ 279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solidFill>
                  <a:schemeClr val="bg1"/>
                </a:solidFill>
              </a:endParaRPr>
            </a:p>
          </p:txBody>
        </p:sp>
        <p:sp>
          <p:nvSpPr>
            <p:cNvPr id="478" name="Rectangle 216"/>
            <p:cNvSpPr>
              <a:spLocks noChangeAspect="1" noChangeArrowheads="1"/>
            </p:cNvSpPr>
            <p:nvPr/>
          </p:nvSpPr>
          <p:spPr bwMode="auto">
            <a:xfrm>
              <a:off x="2842" y="2464"/>
              <a:ext cx="210" cy="205"/>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479" name="Freeform 217"/>
            <p:cNvSpPr>
              <a:spLocks noChangeAspect="1"/>
            </p:cNvSpPr>
            <p:nvPr/>
          </p:nvSpPr>
          <p:spPr bwMode="auto">
            <a:xfrm>
              <a:off x="2527" y="2430"/>
              <a:ext cx="284" cy="278"/>
            </a:xfrm>
            <a:custGeom>
              <a:avLst/>
              <a:gdLst>
                <a:gd name="T0" fmla="*/ 280 w 73"/>
                <a:gd name="T1" fmla="*/ 0 h 73"/>
                <a:gd name="T2" fmla="*/ 0 w 73"/>
                <a:gd name="T3" fmla="*/ 274 h 73"/>
                <a:gd name="T4" fmla="*/ 280 w 73"/>
                <a:gd name="T5" fmla="*/ 274 h 73"/>
                <a:gd name="T6" fmla="*/ 280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480" name="Freeform 218"/>
            <p:cNvSpPr>
              <a:spLocks noChangeAspect="1"/>
            </p:cNvSpPr>
            <p:nvPr/>
          </p:nvSpPr>
          <p:spPr bwMode="auto">
            <a:xfrm>
              <a:off x="2527" y="2430"/>
              <a:ext cx="284" cy="278"/>
            </a:xfrm>
            <a:custGeom>
              <a:avLst/>
              <a:gdLst>
                <a:gd name="T0" fmla="*/ 0 w 73"/>
                <a:gd name="T1" fmla="*/ 274 h 73"/>
                <a:gd name="T2" fmla="*/ 280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solidFill>
                  <a:schemeClr val="bg1"/>
                </a:solidFill>
              </a:endParaRPr>
            </a:p>
          </p:txBody>
        </p:sp>
        <p:sp>
          <p:nvSpPr>
            <p:cNvPr id="481" name="Rectangle 219"/>
            <p:cNvSpPr>
              <a:spLocks noChangeAspect="1" noChangeArrowheads="1"/>
            </p:cNvSpPr>
            <p:nvPr/>
          </p:nvSpPr>
          <p:spPr bwMode="auto">
            <a:xfrm>
              <a:off x="2558" y="2464"/>
              <a:ext cx="214" cy="205"/>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482" name="Freeform 220"/>
            <p:cNvSpPr>
              <a:spLocks noChangeAspect="1"/>
            </p:cNvSpPr>
            <p:nvPr/>
          </p:nvSpPr>
          <p:spPr bwMode="auto">
            <a:xfrm>
              <a:off x="3087" y="2156"/>
              <a:ext cx="283" cy="274"/>
            </a:xfrm>
            <a:custGeom>
              <a:avLst/>
              <a:gdLst>
                <a:gd name="T0" fmla="*/ 279 w 73"/>
                <a:gd name="T1" fmla="*/ 0 h 72"/>
                <a:gd name="T2" fmla="*/ 0 w 73"/>
                <a:gd name="T3" fmla="*/ 270 h 72"/>
                <a:gd name="T4" fmla="*/ 279 w 73"/>
                <a:gd name="T5" fmla="*/ 270 h 72"/>
                <a:gd name="T6" fmla="*/ 279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483" name="Freeform 221"/>
            <p:cNvSpPr>
              <a:spLocks noChangeAspect="1"/>
            </p:cNvSpPr>
            <p:nvPr/>
          </p:nvSpPr>
          <p:spPr bwMode="auto">
            <a:xfrm>
              <a:off x="3087" y="2156"/>
              <a:ext cx="283" cy="274"/>
            </a:xfrm>
            <a:custGeom>
              <a:avLst/>
              <a:gdLst>
                <a:gd name="T0" fmla="*/ 0 w 73"/>
                <a:gd name="T1" fmla="*/ 270 h 72"/>
                <a:gd name="T2" fmla="*/ 279 w 73"/>
                <a:gd name="T3" fmla="*/ 0 h 72"/>
                <a:gd name="T4" fmla="*/ 0 w 73"/>
                <a:gd name="T5" fmla="*/ 0 h 72"/>
                <a:gd name="T6" fmla="*/ 0 w 73"/>
                <a:gd name="T7" fmla="*/ 27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A2C1FE"/>
            </a:solidFill>
            <a:ln w="9525" cap="rnd">
              <a:noFill/>
              <a:round/>
              <a:headEnd/>
              <a:tailEnd/>
            </a:ln>
          </p:spPr>
          <p:txBody>
            <a:bodyPr/>
            <a:lstStyle/>
            <a:p>
              <a:endParaRPr lang="en-US">
                <a:solidFill>
                  <a:schemeClr val="bg1"/>
                </a:solidFill>
              </a:endParaRPr>
            </a:p>
          </p:txBody>
        </p:sp>
        <p:sp>
          <p:nvSpPr>
            <p:cNvPr id="484" name="Rectangle 222"/>
            <p:cNvSpPr>
              <a:spLocks noChangeAspect="1" noChangeArrowheads="1"/>
            </p:cNvSpPr>
            <p:nvPr/>
          </p:nvSpPr>
          <p:spPr bwMode="auto">
            <a:xfrm>
              <a:off x="3122" y="2191"/>
              <a:ext cx="206" cy="201"/>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485" name="Freeform 223"/>
            <p:cNvSpPr>
              <a:spLocks noChangeAspect="1"/>
            </p:cNvSpPr>
            <p:nvPr/>
          </p:nvSpPr>
          <p:spPr bwMode="auto">
            <a:xfrm>
              <a:off x="2807" y="2156"/>
              <a:ext cx="283" cy="274"/>
            </a:xfrm>
            <a:custGeom>
              <a:avLst/>
              <a:gdLst>
                <a:gd name="T0" fmla="*/ 279 w 73"/>
                <a:gd name="T1" fmla="*/ 0 h 72"/>
                <a:gd name="T2" fmla="*/ 0 w 73"/>
                <a:gd name="T3" fmla="*/ 270 h 72"/>
                <a:gd name="T4" fmla="*/ 279 w 73"/>
                <a:gd name="T5" fmla="*/ 270 h 72"/>
                <a:gd name="T6" fmla="*/ 279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486" name="Freeform 224"/>
            <p:cNvSpPr>
              <a:spLocks noChangeAspect="1"/>
            </p:cNvSpPr>
            <p:nvPr/>
          </p:nvSpPr>
          <p:spPr bwMode="auto">
            <a:xfrm>
              <a:off x="2807" y="2156"/>
              <a:ext cx="283" cy="274"/>
            </a:xfrm>
            <a:custGeom>
              <a:avLst/>
              <a:gdLst>
                <a:gd name="T0" fmla="*/ 0 w 73"/>
                <a:gd name="T1" fmla="*/ 270 h 72"/>
                <a:gd name="T2" fmla="*/ 279 w 73"/>
                <a:gd name="T3" fmla="*/ 0 h 72"/>
                <a:gd name="T4" fmla="*/ 0 w 73"/>
                <a:gd name="T5" fmla="*/ 0 h 72"/>
                <a:gd name="T6" fmla="*/ 0 w 73"/>
                <a:gd name="T7" fmla="*/ 27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A2C1FE"/>
            </a:solidFill>
            <a:ln w="9525" cap="rnd">
              <a:noFill/>
              <a:round/>
              <a:headEnd/>
              <a:tailEnd/>
            </a:ln>
          </p:spPr>
          <p:txBody>
            <a:bodyPr/>
            <a:lstStyle/>
            <a:p>
              <a:endParaRPr lang="en-US">
                <a:solidFill>
                  <a:schemeClr val="bg1"/>
                </a:solidFill>
              </a:endParaRPr>
            </a:p>
          </p:txBody>
        </p:sp>
        <p:sp>
          <p:nvSpPr>
            <p:cNvPr id="487" name="Rectangle 225"/>
            <p:cNvSpPr>
              <a:spLocks noChangeAspect="1" noChangeArrowheads="1"/>
            </p:cNvSpPr>
            <p:nvPr/>
          </p:nvSpPr>
          <p:spPr bwMode="auto">
            <a:xfrm>
              <a:off x="2842" y="2191"/>
              <a:ext cx="210" cy="201"/>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488" name="Freeform 226"/>
            <p:cNvSpPr>
              <a:spLocks noChangeAspect="1"/>
            </p:cNvSpPr>
            <p:nvPr/>
          </p:nvSpPr>
          <p:spPr bwMode="auto">
            <a:xfrm>
              <a:off x="2527" y="2156"/>
              <a:ext cx="284" cy="274"/>
            </a:xfrm>
            <a:custGeom>
              <a:avLst/>
              <a:gdLst>
                <a:gd name="T0" fmla="*/ 280 w 73"/>
                <a:gd name="T1" fmla="*/ 0 h 72"/>
                <a:gd name="T2" fmla="*/ 0 w 73"/>
                <a:gd name="T3" fmla="*/ 270 h 72"/>
                <a:gd name="T4" fmla="*/ 280 w 73"/>
                <a:gd name="T5" fmla="*/ 270 h 72"/>
                <a:gd name="T6" fmla="*/ 280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489" name="Freeform 227"/>
            <p:cNvSpPr>
              <a:spLocks noChangeAspect="1"/>
            </p:cNvSpPr>
            <p:nvPr/>
          </p:nvSpPr>
          <p:spPr bwMode="auto">
            <a:xfrm>
              <a:off x="2527" y="2156"/>
              <a:ext cx="284" cy="274"/>
            </a:xfrm>
            <a:custGeom>
              <a:avLst/>
              <a:gdLst>
                <a:gd name="T0" fmla="*/ 0 w 73"/>
                <a:gd name="T1" fmla="*/ 270 h 72"/>
                <a:gd name="T2" fmla="*/ 280 w 73"/>
                <a:gd name="T3" fmla="*/ 0 h 72"/>
                <a:gd name="T4" fmla="*/ 0 w 73"/>
                <a:gd name="T5" fmla="*/ 0 h 72"/>
                <a:gd name="T6" fmla="*/ 0 w 73"/>
                <a:gd name="T7" fmla="*/ 27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A2C1FE"/>
            </a:solidFill>
            <a:ln w="9525" cap="rnd">
              <a:noFill/>
              <a:round/>
              <a:headEnd/>
              <a:tailEnd/>
            </a:ln>
          </p:spPr>
          <p:txBody>
            <a:bodyPr/>
            <a:lstStyle/>
            <a:p>
              <a:endParaRPr lang="en-US">
                <a:solidFill>
                  <a:schemeClr val="bg1"/>
                </a:solidFill>
              </a:endParaRPr>
            </a:p>
          </p:txBody>
        </p:sp>
        <p:sp>
          <p:nvSpPr>
            <p:cNvPr id="490" name="Rectangle 228"/>
            <p:cNvSpPr>
              <a:spLocks noChangeAspect="1" noChangeArrowheads="1"/>
            </p:cNvSpPr>
            <p:nvPr/>
          </p:nvSpPr>
          <p:spPr bwMode="auto">
            <a:xfrm>
              <a:off x="2558" y="2191"/>
              <a:ext cx="210" cy="201"/>
            </a:xfrm>
            <a:prstGeom prst="rect">
              <a:avLst/>
            </a:prstGeom>
            <a:solidFill>
              <a:srgbClr val="618FFD"/>
            </a:solidFill>
            <a:ln w="9525">
              <a:noFill/>
              <a:miter lim="800000"/>
              <a:headEnd/>
              <a:tailEnd/>
            </a:ln>
          </p:spPr>
          <p:txBody>
            <a:bodyPr anchor="ctr"/>
            <a:lstStyle/>
            <a:p>
              <a:endParaRPr lang="en-US">
                <a:solidFill>
                  <a:schemeClr val="bg1"/>
                </a:solidFill>
              </a:endParaRPr>
            </a:p>
          </p:txBody>
        </p:sp>
        <p:sp>
          <p:nvSpPr>
            <p:cNvPr id="491" name="Freeform 229"/>
            <p:cNvSpPr>
              <a:spLocks noChangeAspect="1"/>
            </p:cNvSpPr>
            <p:nvPr/>
          </p:nvSpPr>
          <p:spPr bwMode="auto">
            <a:xfrm>
              <a:off x="2527" y="2703"/>
              <a:ext cx="284" cy="278"/>
            </a:xfrm>
            <a:custGeom>
              <a:avLst/>
              <a:gdLst>
                <a:gd name="T0" fmla="*/ 280 w 73"/>
                <a:gd name="T1" fmla="*/ 0 h 73"/>
                <a:gd name="T2" fmla="*/ 0 w 73"/>
                <a:gd name="T3" fmla="*/ 274 h 73"/>
                <a:gd name="T4" fmla="*/ 280 w 73"/>
                <a:gd name="T5" fmla="*/ 274 h 73"/>
                <a:gd name="T6" fmla="*/ 280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solidFill>
                  <a:schemeClr val="bg1"/>
                </a:solidFill>
              </a:endParaRPr>
            </a:p>
          </p:txBody>
        </p:sp>
        <p:sp>
          <p:nvSpPr>
            <p:cNvPr id="492" name="Freeform 230"/>
            <p:cNvSpPr>
              <a:spLocks noChangeAspect="1"/>
            </p:cNvSpPr>
            <p:nvPr/>
          </p:nvSpPr>
          <p:spPr bwMode="auto">
            <a:xfrm>
              <a:off x="2527" y="2703"/>
              <a:ext cx="284" cy="278"/>
            </a:xfrm>
            <a:custGeom>
              <a:avLst/>
              <a:gdLst>
                <a:gd name="T0" fmla="*/ 0 w 73"/>
                <a:gd name="T1" fmla="*/ 274 h 73"/>
                <a:gd name="T2" fmla="*/ 280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solidFill>
                  <a:schemeClr val="bg1"/>
                </a:solidFill>
              </a:endParaRPr>
            </a:p>
          </p:txBody>
        </p:sp>
        <p:sp>
          <p:nvSpPr>
            <p:cNvPr id="493" name="Rectangle 231"/>
            <p:cNvSpPr>
              <a:spLocks noChangeAspect="1" noChangeArrowheads="1"/>
            </p:cNvSpPr>
            <p:nvPr/>
          </p:nvSpPr>
          <p:spPr bwMode="auto">
            <a:xfrm>
              <a:off x="2558" y="2738"/>
              <a:ext cx="214" cy="205"/>
            </a:xfrm>
            <a:prstGeom prst="rect">
              <a:avLst/>
            </a:prstGeom>
            <a:solidFill>
              <a:srgbClr val="618FFD"/>
            </a:solidFill>
            <a:ln w="9525">
              <a:noFill/>
              <a:miter lim="800000"/>
              <a:headEnd/>
              <a:tailEnd/>
            </a:ln>
          </p:spPr>
          <p:txBody>
            <a:bodyPr anchor="ctr"/>
            <a:lstStyle/>
            <a:p>
              <a:endParaRPr lang="en-US">
                <a:solidFill>
                  <a:schemeClr val="bg1"/>
                </a:solidFill>
              </a:endParaRPr>
            </a:p>
          </p:txBody>
        </p:sp>
      </p:grpSp>
      <p:pic>
        <p:nvPicPr>
          <p:cNvPr id="494" name="Picture 3" descr="C:\Program Files\Microsoft Resource DVD Artwork\DVD_ART\Artwork_Imagery\Shapes and Graphics\Cylinder\Blue Embossed Cylinder.png"/>
          <p:cNvPicPr>
            <a:picLocks noChangeAspect="1" noChangeArrowheads="1"/>
          </p:cNvPicPr>
          <p:nvPr/>
        </p:nvPicPr>
        <p:blipFill>
          <a:blip r:embed="rId9" cstate="print"/>
          <a:srcRect/>
          <a:stretch>
            <a:fillRect/>
          </a:stretch>
        </p:blipFill>
        <p:spPr bwMode="auto">
          <a:xfrm>
            <a:off x="5105400" y="1219200"/>
            <a:ext cx="1752599" cy="1145540"/>
          </a:xfrm>
          <a:prstGeom prst="rect">
            <a:avLst/>
          </a:prstGeom>
          <a:noFill/>
        </p:spPr>
      </p:pic>
      <p:sp>
        <p:nvSpPr>
          <p:cNvPr id="495" name="TextBox 494"/>
          <p:cNvSpPr txBox="1"/>
          <p:nvPr/>
        </p:nvSpPr>
        <p:spPr>
          <a:xfrm>
            <a:off x="5410200" y="1676400"/>
            <a:ext cx="1143000" cy="584771"/>
          </a:xfrm>
          <a:prstGeom prst="rect">
            <a:avLst/>
          </a:prstGeom>
          <a:noFill/>
        </p:spPr>
        <p:txBody>
          <a:bodyPr wrap="square" lIns="91436" tIns="45718" rIns="91436" bIns="45718" rtlCol="0">
            <a:spAutoFit/>
          </a:bodyPr>
          <a:lstStyle/>
          <a:p>
            <a:pPr algn="ctr" fontAlgn="base">
              <a:spcBef>
                <a:spcPct val="0"/>
              </a:spcBef>
              <a:spcAft>
                <a:spcPct val="0"/>
              </a:spcAft>
            </a:pPr>
            <a:r>
              <a:rPr lang="en-US" sz="1600" dirty="0" smtClean="0">
                <a:solidFill>
                  <a:schemeClr val="bg1"/>
                </a:solidFill>
                <a:effectLst>
                  <a:outerShdw blurRad="292100" dist="38100" dir="2700000" sx="101000" sy="101000" algn="tl" rotWithShape="0">
                    <a:srgbClr val="080808"/>
                  </a:outerShdw>
                </a:effectLst>
                <a:latin typeface="Segoe Semibold" pitchFamily="34" charset="0"/>
              </a:rPr>
              <a:t>SQL Server DB</a:t>
            </a:r>
          </a:p>
        </p:txBody>
      </p:sp>
      <p:sp>
        <p:nvSpPr>
          <p:cNvPr id="496" name="TextBox 495"/>
          <p:cNvSpPr txBox="1"/>
          <p:nvPr/>
        </p:nvSpPr>
        <p:spPr>
          <a:xfrm>
            <a:off x="3200400" y="1047690"/>
            <a:ext cx="1219200" cy="400110"/>
          </a:xfrm>
          <a:prstGeom prst="rect">
            <a:avLst/>
          </a:prstGeom>
          <a:noFill/>
        </p:spPr>
        <p:txBody>
          <a:bodyPr wrap="square" rtlCol="0">
            <a:spAutoFit/>
          </a:bodyPr>
          <a:lstStyle/>
          <a:p>
            <a:pPr algn="ctr"/>
            <a:r>
              <a:rPr lang="en-US" sz="2000" dirty="0" smtClean="0">
                <a:solidFill>
                  <a:schemeClr val="bg1"/>
                </a:solidFill>
                <a:effectLst>
                  <a:outerShdw blurRad="292100" dist="38100" dir="2700000" sx="101000" sy="101000" algn="tl" rotWithShape="0">
                    <a:srgbClr val="080808"/>
                  </a:outerShdw>
                </a:effectLst>
                <a:latin typeface="Segoe Semibold" pitchFamily="34" charset="0"/>
              </a:rPr>
              <a:t>SSIS</a:t>
            </a:r>
            <a:endParaRPr lang="en-US" sz="2000" dirty="0">
              <a:solidFill>
                <a:schemeClr val="bg1"/>
              </a:solidFill>
              <a:effectLst>
                <a:outerShdw blurRad="292100" dist="38100" dir="2700000" sx="101000" sy="101000" algn="tl" rotWithShape="0">
                  <a:srgbClr val="080808"/>
                </a:outerShdw>
              </a:effectLst>
              <a:latin typeface="Segoe Semibold" pitchFamily="34" charset="0"/>
            </a:endParaRPr>
          </a:p>
        </p:txBody>
      </p:sp>
      <p:pic>
        <p:nvPicPr>
          <p:cNvPr id="497" name="Picture 35" descr="C:\Program Files\Microsoft Resource DVD Artwork\DVD_ART\Artwork_Imagery\Shapes and Graphics\Cylinder\MSN On Line cylinders\cylinder green dark.png"/>
          <p:cNvPicPr>
            <a:picLocks noChangeAspect="1" noChangeArrowheads="1"/>
          </p:cNvPicPr>
          <p:nvPr/>
        </p:nvPicPr>
        <p:blipFill>
          <a:blip r:embed="rId10" cstate="print"/>
          <a:srcRect/>
          <a:stretch>
            <a:fillRect/>
          </a:stretch>
        </p:blipFill>
        <p:spPr bwMode="auto">
          <a:xfrm>
            <a:off x="609600" y="1981200"/>
            <a:ext cx="381000" cy="335572"/>
          </a:xfrm>
          <a:prstGeom prst="rect">
            <a:avLst/>
          </a:prstGeom>
          <a:noFill/>
        </p:spPr>
      </p:pic>
      <p:pic>
        <p:nvPicPr>
          <p:cNvPr id="498" name="Picture 35" descr="C:\Program Files\Microsoft Resource DVD Artwork\DVD_ART\Artwork_Imagery\Shapes and Graphics\Cylinder\MSN On Line cylinders\cylinder green dark.png"/>
          <p:cNvPicPr>
            <a:picLocks noChangeAspect="1" noChangeArrowheads="1"/>
          </p:cNvPicPr>
          <p:nvPr/>
        </p:nvPicPr>
        <p:blipFill>
          <a:blip r:embed="rId10" cstate="print"/>
          <a:srcRect/>
          <a:stretch>
            <a:fillRect/>
          </a:stretch>
        </p:blipFill>
        <p:spPr bwMode="auto">
          <a:xfrm>
            <a:off x="1219200" y="1981200"/>
            <a:ext cx="381000" cy="335572"/>
          </a:xfrm>
          <a:prstGeom prst="rect">
            <a:avLst/>
          </a:prstGeom>
          <a:noFill/>
        </p:spPr>
      </p:pic>
      <p:pic>
        <p:nvPicPr>
          <p:cNvPr id="499" name="Picture 4" descr="C:\Program Files\Microsoft Resource DVD Artwork\DVD_ART\Artwork_Imagery\Shapes and Graphics\Arrows - arrow\Curved\curved green arrow.png"/>
          <p:cNvPicPr>
            <a:picLocks noChangeAspect="1" noChangeArrowheads="1"/>
          </p:cNvPicPr>
          <p:nvPr/>
        </p:nvPicPr>
        <p:blipFill>
          <a:blip r:embed="rId11" cstate="print"/>
          <a:srcRect/>
          <a:stretch>
            <a:fillRect/>
          </a:stretch>
        </p:blipFill>
        <p:spPr bwMode="auto">
          <a:xfrm rot="5717508">
            <a:off x="2261391" y="1426745"/>
            <a:ext cx="583855" cy="1041122"/>
          </a:xfrm>
          <a:prstGeom prst="rect">
            <a:avLst/>
          </a:prstGeom>
          <a:noFill/>
        </p:spPr>
      </p:pic>
      <p:pic>
        <p:nvPicPr>
          <p:cNvPr id="500" name="Picture 4" descr="C:\Program Files\Microsoft Resource DVD Artwork\DVD_ART\Artwork_Imagery\Shapes and Graphics\Arrows - arrow\Curved\curved green arrow.png"/>
          <p:cNvPicPr>
            <a:picLocks noChangeAspect="1" noChangeArrowheads="1"/>
          </p:cNvPicPr>
          <p:nvPr/>
        </p:nvPicPr>
        <p:blipFill>
          <a:blip r:embed="rId11" cstate="print"/>
          <a:srcRect/>
          <a:stretch>
            <a:fillRect/>
          </a:stretch>
        </p:blipFill>
        <p:spPr bwMode="auto">
          <a:xfrm rot="5697615">
            <a:off x="4471191" y="1429594"/>
            <a:ext cx="583855" cy="1041122"/>
          </a:xfrm>
          <a:prstGeom prst="rect">
            <a:avLst/>
          </a:prstGeom>
          <a:noFill/>
        </p:spPr>
      </p:pic>
      <p:pic>
        <p:nvPicPr>
          <p:cNvPr id="501" name="Picture 4" descr="C:\Program Files\Microsoft Resource DVD Artwork\DVD_ART\Artwork_Imagery\Shapes and Graphics\Arrows - arrow\Curved\curved green arrow.png"/>
          <p:cNvPicPr>
            <a:picLocks noChangeAspect="1" noChangeArrowheads="1"/>
          </p:cNvPicPr>
          <p:nvPr/>
        </p:nvPicPr>
        <p:blipFill>
          <a:blip r:embed="rId11" cstate="print"/>
          <a:srcRect/>
          <a:stretch>
            <a:fillRect/>
          </a:stretch>
        </p:blipFill>
        <p:spPr bwMode="auto">
          <a:xfrm rot="5779255">
            <a:off x="6680989" y="1417973"/>
            <a:ext cx="583855" cy="1041122"/>
          </a:xfrm>
          <a:prstGeom prst="rect">
            <a:avLst/>
          </a:prstGeom>
          <a:noFill/>
        </p:spPr>
      </p:pic>
      <p:sp>
        <p:nvSpPr>
          <p:cNvPr id="503" name="TextBox 502"/>
          <p:cNvSpPr txBox="1"/>
          <p:nvPr/>
        </p:nvSpPr>
        <p:spPr>
          <a:xfrm>
            <a:off x="3200400" y="2283023"/>
            <a:ext cx="1447800" cy="307777"/>
          </a:xfrm>
          <a:prstGeom prst="rect">
            <a:avLst/>
          </a:prstGeom>
          <a:noFill/>
        </p:spPr>
        <p:txBody>
          <a:bodyPr wrap="square" rtlCol="0">
            <a:spAutoFit/>
          </a:bodyPr>
          <a:lstStyle/>
          <a:p>
            <a:pPr algn="r"/>
            <a:r>
              <a:rPr lang="en-US" sz="1400" dirty="0" smtClean="0">
                <a:solidFill>
                  <a:schemeClr val="bg1"/>
                </a:solidFill>
                <a:effectLst>
                  <a:outerShdw blurRad="292100" dist="38100" dir="2700000" sx="101000" sy="101000" algn="tl" rotWithShape="0">
                    <a:srgbClr val="080808"/>
                  </a:outerShdw>
                </a:effectLst>
                <a:latin typeface="Segoe Semibold" pitchFamily="34" charset="0"/>
              </a:rPr>
              <a:t>SAP BI Source</a:t>
            </a:r>
            <a:endParaRPr lang="en-US" dirty="0">
              <a:solidFill>
                <a:schemeClr val="bg1"/>
              </a:solidFill>
              <a:effectLst>
                <a:outerShdw blurRad="292100" dist="38100" dir="2700000" sx="101000" sy="101000" algn="tl" rotWithShape="0">
                  <a:srgbClr val="080808"/>
                </a:outerShdw>
              </a:effectLst>
              <a:latin typeface="Segoe Semibold" pitchFamily="34" charset="0"/>
            </a:endParaRPr>
          </a:p>
        </p:txBody>
      </p:sp>
    </p:spTree>
    <p:extLst>
      <p:ext uri="{BB962C8B-B14F-4D97-AF65-F5344CB8AC3E}">
        <p14:creationId xmlns="" xmlns:p14="http://schemas.microsoft.com/office/powerpoint/2010/main" val="28113186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altLang="zh-CN" dirty="0" smtClean="0"/>
              <a:t>SSIS+SAP BW: </a:t>
            </a:r>
            <a:r>
              <a:rPr lang="zh-CN" altLang="en-US" dirty="0" smtClean="0"/>
              <a:t>配置</a:t>
            </a:r>
            <a:r>
              <a:rPr lang="en-US" altLang="zh-CN" dirty="0" smtClean="0"/>
              <a:t>Connector</a:t>
            </a:r>
            <a:endParaRPr lang="en-US" dirty="0"/>
          </a:p>
        </p:txBody>
      </p:sp>
      <p:sp>
        <p:nvSpPr>
          <p:cNvPr id="5" name="TextBox 4"/>
          <p:cNvSpPr txBox="1"/>
          <p:nvPr/>
        </p:nvSpPr>
        <p:spPr>
          <a:xfrm>
            <a:off x="4800600" y="3620869"/>
            <a:ext cx="1752600" cy="369332"/>
          </a:xfrm>
          <a:prstGeom prst="rect">
            <a:avLst/>
          </a:prstGeom>
          <a:noFill/>
        </p:spPr>
        <p:txBody>
          <a:bodyPr wrap="square" rtlCol="0">
            <a:spAutoFit/>
          </a:bodyPr>
          <a:lstStyle/>
          <a:p>
            <a:r>
              <a:rPr lang="en-US" dirty="0" smtClean="0"/>
              <a:t>SSIS Data Flow</a:t>
            </a:r>
            <a:endParaRPr lang="en-US" dirty="0"/>
          </a:p>
        </p:txBody>
      </p:sp>
      <p:pic>
        <p:nvPicPr>
          <p:cNvPr id="6" name="Picture 6"/>
          <p:cNvPicPr>
            <a:picLocks noChangeAspect="1" noChangeArrowheads="1"/>
          </p:cNvPicPr>
          <p:nvPr/>
        </p:nvPicPr>
        <p:blipFill>
          <a:blip r:embed="rId3" cstate="print"/>
          <a:srcRect/>
          <a:stretch>
            <a:fillRect/>
          </a:stretch>
        </p:blipFill>
        <p:spPr bwMode="auto">
          <a:xfrm>
            <a:off x="4800600" y="1639669"/>
            <a:ext cx="1581150" cy="1895475"/>
          </a:xfrm>
          <a:prstGeom prst="rect">
            <a:avLst/>
          </a:prstGeom>
          <a:noFill/>
          <a:ln w="9525">
            <a:noFill/>
            <a:miter lim="800000"/>
            <a:headEnd/>
            <a:tailEnd/>
          </a:ln>
          <a:effectLst/>
        </p:spPr>
      </p:pic>
      <p:pic>
        <p:nvPicPr>
          <p:cNvPr id="7" name="Picture 7"/>
          <p:cNvPicPr>
            <a:picLocks noChangeAspect="1" noChangeArrowheads="1"/>
          </p:cNvPicPr>
          <p:nvPr/>
        </p:nvPicPr>
        <p:blipFill>
          <a:blip r:embed="rId4" cstate="print"/>
          <a:srcRect/>
          <a:stretch>
            <a:fillRect/>
          </a:stretch>
        </p:blipFill>
        <p:spPr bwMode="auto">
          <a:xfrm>
            <a:off x="1752600" y="1639669"/>
            <a:ext cx="1752600" cy="1762125"/>
          </a:xfrm>
          <a:prstGeom prst="rect">
            <a:avLst/>
          </a:prstGeom>
          <a:noFill/>
          <a:ln w="9525">
            <a:noFill/>
            <a:miter lim="800000"/>
            <a:headEnd/>
            <a:tailEnd/>
          </a:ln>
          <a:effectLst/>
        </p:spPr>
      </p:pic>
      <p:sp>
        <p:nvSpPr>
          <p:cNvPr id="8" name="TextBox 7"/>
          <p:cNvSpPr txBox="1"/>
          <p:nvPr/>
        </p:nvSpPr>
        <p:spPr>
          <a:xfrm>
            <a:off x="1524000" y="3581400"/>
            <a:ext cx="2286000" cy="369332"/>
          </a:xfrm>
          <a:prstGeom prst="rect">
            <a:avLst/>
          </a:prstGeom>
          <a:noFill/>
        </p:spPr>
        <p:txBody>
          <a:bodyPr wrap="square" rtlCol="0">
            <a:spAutoFit/>
          </a:bodyPr>
          <a:lstStyle/>
          <a:p>
            <a:r>
              <a:rPr lang="en-US" dirty="0" smtClean="0"/>
              <a:t>SAP BI Process Chain</a:t>
            </a:r>
            <a:endParaRPr lang="en-US" dirty="0"/>
          </a:p>
        </p:txBody>
      </p:sp>
      <p:pic>
        <p:nvPicPr>
          <p:cNvPr id="9" name="Picture 4"/>
          <p:cNvPicPr>
            <a:picLocks noChangeAspect="1" noChangeArrowheads="1"/>
          </p:cNvPicPr>
          <p:nvPr/>
        </p:nvPicPr>
        <p:blipFill>
          <a:blip r:embed="rId5" cstate="print"/>
          <a:srcRect/>
          <a:stretch>
            <a:fillRect/>
          </a:stretch>
        </p:blipFill>
        <p:spPr bwMode="auto">
          <a:xfrm>
            <a:off x="1219200" y="990600"/>
            <a:ext cx="6629400" cy="5477542"/>
          </a:xfrm>
          <a:prstGeom prst="rect">
            <a:avLst/>
          </a:prstGeom>
          <a:noFill/>
          <a:ln w="9525">
            <a:noFill/>
            <a:miter lim="800000"/>
            <a:headEnd/>
            <a:tailEnd/>
          </a:ln>
          <a:effectLst/>
        </p:spPr>
      </p:pic>
      <p:pic>
        <p:nvPicPr>
          <p:cNvPr id="10" name="Picture 3"/>
          <p:cNvPicPr>
            <a:picLocks noChangeAspect="1" noChangeArrowheads="1"/>
          </p:cNvPicPr>
          <p:nvPr/>
        </p:nvPicPr>
        <p:blipFill>
          <a:blip r:embed="rId6" cstate="print"/>
          <a:srcRect/>
          <a:stretch>
            <a:fillRect/>
          </a:stretch>
        </p:blipFill>
        <p:spPr bwMode="auto">
          <a:xfrm>
            <a:off x="1524000" y="926474"/>
            <a:ext cx="5867400" cy="5741025"/>
          </a:xfrm>
          <a:prstGeom prst="rect">
            <a:avLst/>
          </a:prstGeom>
          <a:noFill/>
          <a:ln w="9525">
            <a:noFill/>
            <a:miter lim="800000"/>
            <a:headEnd/>
            <a:tailEnd/>
          </a:ln>
          <a:effectLst/>
        </p:spPr>
      </p:pic>
    </p:spTree>
    <p:extLst>
      <p:ext uri="{BB962C8B-B14F-4D97-AF65-F5344CB8AC3E}">
        <p14:creationId xmlns="" xmlns:p14="http://schemas.microsoft.com/office/powerpoint/2010/main" val="2193425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5"/>
                                        </p:tgtEl>
                                      </p:cBhvr>
                                    </p:animEffect>
                                    <p:set>
                                      <p:cBhvr>
                                        <p:cTn id="7" dur="1" fill="hold">
                                          <p:stCondLst>
                                            <p:cond delay="499"/>
                                          </p:stCondLst>
                                        </p:cTn>
                                        <p:tgtEl>
                                          <p:spTgt spid="5"/>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
                                        </p:tgtEl>
                                      </p:cBhvr>
                                    </p:animEffect>
                                    <p:set>
                                      <p:cBhvr>
                                        <p:cTn id="10" dur="1" fill="hold">
                                          <p:stCondLst>
                                            <p:cond delay="499"/>
                                          </p:stCondLst>
                                        </p:cTn>
                                        <p:tgtEl>
                                          <p:spTgt spid="6"/>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par>
                                <p:cTn id="14" presetID="10" presetClass="exit" presetSubtype="0" fill="hold" grpId="0" nodeType="withEffect">
                                  <p:stCondLst>
                                    <p:cond delay="0"/>
                                  </p:stCondLst>
                                  <p:childTnLst>
                                    <p:animEffect transition="out" filter="fade">
                                      <p:cBhvr>
                                        <p:cTn id="15" dur="500"/>
                                        <p:tgtEl>
                                          <p:spTgt spid="8"/>
                                        </p:tgtEl>
                                      </p:cBhvr>
                                    </p:animEffect>
                                    <p:set>
                                      <p:cBhvr>
                                        <p:cTn id="16" dur="1" fill="hold">
                                          <p:stCondLst>
                                            <p:cond delay="499"/>
                                          </p:stCondLst>
                                        </p:cTn>
                                        <p:tgtEl>
                                          <p:spTgt spid="8"/>
                                        </p:tgtEl>
                                        <p:attrNameLst>
                                          <p:attrName>style.visibility</p:attrName>
                                        </p:attrNameLst>
                                      </p:cBhvr>
                                      <p:to>
                                        <p:strVal val="hidden"/>
                                      </p:to>
                                    </p:set>
                                  </p:childTnLst>
                                </p:cTn>
                              </p:par>
                              <p:par>
                                <p:cTn id="17" presetID="10" presetClass="entr" presetSubtype="0" fill="hold" nodeType="with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5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xit" presetSubtype="0" fill="hold" nodeType="clickEffect">
                                  <p:stCondLst>
                                    <p:cond delay="0"/>
                                  </p:stCondLst>
                                  <p:childTnLst>
                                    <p:animEffect transition="out" filter="fade">
                                      <p:cBhvr>
                                        <p:cTn id="23" dur="500"/>
                                        <p:tgtEl>
                                          <p:spTgt spid="9"/>
                                        </p:tgtEl>
                                      </p:cBhvr>
                                    </p:animEffect>
                                    <p:set>
                                      <p:cBhvr>
                                        <p:cTn id="24" dur="1" fill="hold">
                                          <p:stCondLst>
                                            <p:cond delay="499"/>
                                          </p:stCondLst>
                                        </p:cTn>
                                        <p:tgtEl>
                                          <p:spTgt spid="9"/>
                                        </p:tgtEl>
                                        <p:attrNameLst>
                                          <p:attrName>style.visibility</p:attrName>
                                        </p:attrNameLst>
                                      </p:cBhvr>
                                      <p:to>
                                        <p:strVal val="hidden"/>
                                      </p:to>
                                    </p:set>
                                  </p:childTnLst>
                                </p:cTn>
                              </p:par>
                              <p:par>
                                <p:cTn id="25" presetID="10" presetClass="entr" presetSubtype="0"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fade">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SSIS +</a:t>
            </a:r>
            <a:r>
              <a:rPr lang="en-US" dirty="0"/>
              <a:t> </a:t>
            </a:r>
            <a:r>
              <a:rPr lang="en-US" dirty="0" smtClean="0"/>
              <a:t>SAP BW</a:t>
            </a:r>
            <a:r>
              <a:rPr lang="zh-CN" altLang="en-US" dirty="0" smtClean="0"/>
              <a:t>应用案例</a:t>
            </a:r>
            <a:endParaRPr lang="en-US" dirty="0"/>
          </a:p>
        </p:txBody>
      </p:sp>
      <p:pic>
        <p:nvPicPr>
          <p:cNvPr id="5" name="Picture 3" descr="C:\Program Files\Microsoft Resource DVD Artwork\DVD_ART\Artwork_Imagery\Shapes and Graphics\Box\Cube\orange green purple grid cube.png"/>
          <p:cNvPicPr>
            <a:picLocks noChangeAspect="1" noChangeArrowheads="1"/>
          </p:cNvPicPr>
          <p:nvPr/>
        </p:nvPicPr>
        <p:blipFill>
          <a:blip r:embed="rId4" cstate="print"/>
          <a:srcRect/>
          <a:stretch>
            <a:fillRect/>
          </a:stretch>
        </p:blipFill>
        <p:spPr bwMode="auto">
          <a:xfrm>
            <a:off x="4614103" y="4686023"/>
            <a:ext cx="1177097" cy="1181377"/>
          </a:xfrm>
          <a:prstGeom prst="rect">
            <a:avLst/>
          </a:prstGeom>
          <a:noFill/>
        </p:spPr>
      </p:pic>
      <p:sp>
        <p:nvSpPr>
          <p:cNvPr id="6" name="TextBox 5"/>
          <p:cNvSpPr txBox="1"/>
          <p:nvPr/>
        </p:nvSpPr>
        <p:spPr>
          <a:xfrm>
            <a:off x="4690303" y="5077203"/>
            <a:ext cx="838200" cy="646331"/>
          </a:xfrm>
          <a:prstGeom prst="rect">
            <a:avLst/>
          </a:prstGeom>
          <a:noFill/>
        </p:spPr>
        <p:txBody>
          <a:bodyPr wrap="square" rtlCol="0">
            <a:spAutoFit/>
          </a:bodyPr>
          <a:lstStyle/>
          <a:p>
            <a:pPr algn="ctr" fontAlgn="base">
              <a:spcBef>
                <a:spcPct val="0"/>
              </a:spcBef>
              <a:spcAft>
                <a:spcPct val="0"/>
              </a:spcAft>
            </a:pPr>
            <a:r>
              <a:rPr lang="en-US" dirty="0" smtClean="0">
                <a:solidFill>
                  <a:srgbClr val="FFFFFF"/>
                </a:solidFill>
                <a:effectLst>
                  <a:outerShdw blurRad="292100" dist="38100" dir="2700000" sx="101000" sy="101000" algn="tl" rotWithShape="0">
                    <a:srgbClr val="080808"/>
                  </a:outerShdw>
                </a:effectLst>
                <a:latin typeface="Segoe Semibold" pitchFamily="34" charset="0"/>
              </a:rPr>
              <a:t>SSAS Cube</a:t>
            </a:r>
          </a:p>
        </p:txBody>
      </p:sp>
      <p:pic>
        <p:nvPicPr>
          <p:cNvPr id="7" name="Picture 5" descr="C:\Program Files\Microsoft Resource DVD Artwork\DVD_ART\Artwork_Imagery\Shapes and Graphics\Box\square - vivid round edge\Vivid blue round edge square med.png"/>
          <p:cNvPicPr>
            <a:picLocks noChangeAspect="1" noChangeArrowheads="1"/>
          </p:cNvPicPr>
          <p:nvPr/>
        </p:nvPicPr>
        <p:blipFill>
          <a:blip r:embed="rId5" cstate="print"/>
          <a:srcRect/>
          <a:stretch>
            <a:fillRect/>
          </a:stretch>
        </p:blipFill>
        <p:spPr bwMode="auto">
          <a:xfrm>
            <a:off x="1828800" y="2514600"/>
            <a:ext cx="1066800" cy="838200"/>
          </a:xfrm>
          <a:prstGeom prst="rect">
            <a:avLst/>
          </a:prstGeom>
          <a:noFill/>
        </p:spPr>
      </p:pic>
      <p:grpSp>
        <p:nvGrpSpPr>
          <p:cNvPr id="3" name="Group 117"/>
          <p:cNvGrpSpPr>
            <a:grpSpLocks noChangeAspect="1"/>
          </p:cNvGrpSpPr>
          <p:nvPr/>
        </p:nvGrpSpPr>
        <p:grpSpPr bwMode="auto">
          <a:xfrm>
            <a:off x="473973" y="1066800"/>
            <a:ext cx="1126227" cy="1067485"/>
            <a:chOff x="2527" y="1852"/>
            <a:chExt cx="1158" cy="1129"/>
          </a:xfrm>
        </p:grpSpPr>
        <p:sp>
          <p:nvSpPr>
            <p:cNvPr id="9" name="AutoShape 118"/>
            <p:cNvSpPr>
              <a:spLocks noChangeAspect="1" noChangeArrowheads="1"/>
            </p:cNvSpPr>
            <p:nvPr/>
          </p:nvSpPr>
          <p:spPr bwMode="auto">
            <a:xfrm>
              <a:off x="2527" y="1852"/>
              <a:ext cx="1158" cy="1129"/>
            </a:xfrm>
            <a:prstGeom prst="rect">
              <a:avLst/>
            </a:prstGeom>
            <a:noFill/>
            <a:ln w="9525">
              <a:noFill/>
              <a:miter lim="800000"/>
              <a:headEnd/>
              <a:tailEnd/>
            </a:ln>
          </p:spPr>
          <p:txBody>
            <a:bodyPr/>
            <a:lstStyle/>
            <a:p>
              <a:endParaRPr lang="en-US"/>
            </a:p>
          </p:txBody>
        </p:sp>
        <p:sp>
          <p:nvSpPr>
            <p:cNvPr id="10" name="Freeform 119"/>
            <p:cNvSpPr>
              <a:spLocks noChangeAspect="1"/>
            </p:cNvSpPr>
            <p:nvPr/>
          </p:nvSpPr>
          <p:spPr bwMode="auto">
            <a:xfrm>
              <a:off x="3087" y="2160"/>
              <a:ext cx="283" cy="273"/>
            </a:xfrm>
            <a:custGeom>
              <a:avLst/>
              <a:gdLst>
                <a:gd name="T0" fmla="*/ 279 w 73"/>
                <a:gd name="T1" fmla="*/ 0 h 72"/>
                <a:gd name="T2" fmla="*/ 0 w 73"/>
                <a:gd name="T3" fmla="*/ 269 h 72"/>
                <a:gd name="T4" fmla="*/ 279 w 73"/>
                <a:gd name="T5" fmla="*/ 269 h 72"/>
                <a:gd name="T6" fmla="*/ 279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DADADA"/>
            </a:solidFill>
            <a:ln w="9525" cap="rnd">
              <a:noFill/>
              <a:round/>
              <a:headEnd/>
              <a:tailEnd/>
            </a:ln>
          </p:spPr>
          <p:txBody>
            <a:bodyPr/>
            <a:lstStyle/>
            <a:p>
              <a:endParaRPr lang="en-US"/>
            </a:p>
          </p:txBody>
        </p:sp>
        <p:sp>
          <p:nvSpPr>
            <p:cNvPr id="11" name="Freeform 120"/>
            <p:cNvSpPr>
              <a:spLocks noChangeAspect="1"/>
            </p:cNvSpPr>
            <p:nvPr/>
          </p:nvSpPr>
          <p:spPr bwMode="auto">
            <a:xfrm>
              <a:off x="3087" y="2160"/>
              <a:ext cx="283" cy="273"/>
            </a:xfrm>
            <a:custGeom>
              <a:avLst/>
              <a:gdLst>
                <a:gd name="T0" fmla="*/ 0 w 73"/>
                <a:gd name="T1" fmla="*/ 269 h 72"/>
                <a:gd name="T2" fmla="*/ 279 w 73"/>
                <a:gd name="T3" fmla="*/ 0 h 72"/>
                <a:gd name="T4" fmla="*/ 0 w 73"/>
                <a:gd name="T5" fmla="*/ 0 h 72"/>
                <a:gd name="T6" fmla="*/ 0 w 73"/>
                <a:gd name="T7" fmla="*/ 269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FFFFFF"/>
            </a:solidFill>
            <a:ln w="9525" cap="rnd">
              <a:noFill/>
              <a:round/>
              <a:headEnd/>
              <a:tailEnd/>
            </a:ln>
          </p:spPr>
          <p:txBody>
            <a:bodyPr/>
            <a:lstStyle/>
            <a:p>
              <a:endParaRPr lang="en-US"/>
            </a:p>
          </p:txBody>
        </p:sp>
        <p:sp>
          <p:nvSpPr>
            <p:cNvPr id="12" name="Rectangle 121"/>
            <p:cNvSpPr>
              <a:spLocks noChangeAspect="1" noChangeArrowheads="1"/>
            </p:cNvSpPr>
            <p:nvPr/>
          </p:nvSpPr>
          <p:spPr bwMode="auto">
            <a:xfrm>
              <a:off x="3122" y="2194"/>
              <a:ext cx="210" cy="201"/>
            </a:xfrm>
            <a:prstGeom prst="rect">
              <a:avLst/>
            </a:prstGeom>
            <a:solidFill>
              <a:srgbClr val="919191"/>
            </a:solidFill>
            <a:ln w="9525">
              <a:noFill/>
              <a:miter lim="800000"/>
              <a:headEnd/>
              <a:tailEnd/>
            </a:ln>
          </p:spPr>
          <p:txBody>
            <a:bodyPr anchor="ctr"/>
            <a:lstStyle/>
            <a:p>
              <a:endParaRPr lang="en-US"/>
            </a:p>
          </p:txBody>
        </p:sp>
        <p:sp>
          <p:nvSpPr>
            <p:cNvPr id="13" name="Freeform 122"/>
            <p:cNvSpPr>
              <a:spLocks noChangeAspect="1"/>
            </p:cNvSpPr>
            <p:nvPr/>
          </p:nvSpPr>
          <p:spPr bwMode="auto">
            <a:xfrm>
              <a:off x="2807" y="2160"/>
              <a:ext cx="283" cy="273"/>
            </a:xfrm>
            <a:custGeom>
              <a:avLst/>
              <a:gdLst>
                <a:gd name="T0" fmla="*/ 279 w 73"/>
                <a:gd name="T1" fmla="*/ 0 h 72"/>
                <a:gd name="T2" fmla="*/ 0 w 73"/>
                <a:gd name="T3" fmla="*/ 269 h 72"/>
                <a:gd name="T4" fmla="*/ 279 w 73"/>
                <a:gd name="T5" fmla="*/ 269 h 72"/>
                <a:gd name="T6" fmla="*/ 279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DADADA"/>
            </a:solidFill>
            <a:ln w="9525" cap="rnd">
              <a:noFill/>
              <a:round/>
              <a:headEnd/>
              <a:tailEnd/>
            </a:ln>
          </p:spPr>
          <p:txBody>
            <a:bodyPr/>
            <a:lstStyle/>
            <a:p>
              <a:endParaRPr lang="en-US"/>
            </a:p>
          </p:txBody>
        </p:sp>
        <p:sp>
          <p:nvSpPr>
            <p:cNvPr id="14" name="Freeform 123"/>
            <p:cNvSpPr>
              <a:spLocks noChangeAspect="1"/>
            </p:cNvSpPr>
            <p:nvPr/>
          </p:nvSpPr>
          <p:spPr bwMode="auto">
            <a:xfrm>
              <a:off x="2807" y="2160"/>
              <a:ext cx="283" cy="273"/>
            </a:xfrm>
            <a:custGeom>
              <a:avLst/>
              <a:gdLst>
                <a:gd name="T0" fmla="*/ 0 w 73"/>
                <a:gd name="T1" fmla="*/ 269 h 72"/>
                <a:gd name="T2" fmla="*/ 279 w 73"/>
                <a:gd name="T3" fmla="*/ 0 h 72"/>
                <a:gd name="T4" fmla="*/ 0 w 73"/>
                <a:gd name="T5" fmla="*/ 0 h 72"/>
                <a:gd name="T6" fmla="*/ 0 w 73"/>
                <a:gd name="T7" fmla="*/ 269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FFFFFF"/>
            </a:solidFill>
            <a:ln w="9525" cap="rnd">
              <a:noFill/>
              <a:round/>
              <a:headEnd/>
              <a:tailEnd/>
            </a:ln>
          </p:spPr>
          <p:txBody>
            <a:bodyPr/>
            <a:lstStyle/>
            <a:p>
              <a:endParaRPr lang="en-US"/>
            </a:p>
          </p:txBody>
        </p:sp>
        <p:sp>
          <p:nvSpPr>
            <p:cNvPr id="15" name="Rectangle 124"/>
            <p:cNvSpPr>
              <a:spLocks noChangeAspect="1" noChangeArrowheads="1"/>
            </p:cNvSpPr>
            <p:nvPr/>
          </p:nvSpPr>
          <p:spPr bwMode="auto">
            <a:xfrm>
              <a:off x="2842" y="2194"/>
              <a:ext cx="210" cy="201"/>
            </a:xfrm>
            <a:prstGeom prst="rect">
              <a:avLst/>
            </a:prstGeom>
            <a:solidFill>
              <a:srgbClr val="919191"/>
            </a:solidFill>
            <a:ln w="9525">
              <a:noFill/>
              <a:miter lim="800000"/>
              <a:headEnd/>
              <a:tailEnd/>
            </a:ln>
          </p:spPr>
          <p:txBody>
            <a:bodyPr anchor="ctr"/>
            <a:lstStyle/>
            <a:p>
              <a:endParaRPr lang="en-US"/>
            </a:p>
          </p:txBody>
        </p:sp>
        <p:sp>
          <p:nvSpPr>
            <p:cNvPr id="16" name="Freeform 125"/>
            <p:cNvSpPr>
              <a:spLocks noChangeAspect="1"/>
            </p:cNvSpPr>
            <p:nvPr/>
          </p:nvSpPr>
          <p:spPr bwMode="auto">
            <a:xfrm>
              <a:off x="2527" y="2160"/>
              <a:ext cx="284" cy="273"/>
            </a:xfrm>
            <a:custGeom>
              <a:avLst/>
              <a:gdLst>
                <a:gd name="T0" fmla="*/ 280 w 73"/>
                <a:gd name="T1" fmla="*/ 0 h 72"/>
                <a:gd name="T2" fmla="*/ 0 w 73"/>
                <a:gd name="T3" fmla="*/ 269 h 72"/>
                <a:gd name="T4" fmla="*/ 280 w 73"/>
                <a:gd name="T5" fmla="*/ 269 h 72"/>
                <a:gd name="T6" fmla="*/ 280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DADADA"/>
            </a:solidFill>
            <a:ln w="9525" cap="rnd">
              <a:noFill/>
              <a:round/>
              <a:headEnd/>
              <a:tailEnd/>
            </a:ln>
          </p:spPr>
          <p:txBody>
            <a:bodyPr/>
            <a:lstStyle/>
            <a:p>
              <a:endParaRPr lang="en-US"/>
            </a:p>
          </p:txBody>
        </p:sp>
        <p:sp>
          <p:nvSpPr>
            <p:cNvPr id="17" name="Freeform 126"/>
            <p:cNvSpPr>
              <a:spLocks noChangeAspect="1"/>
            </p:cNvSpPr>
            <p:nvPr/>
          </p:nvSpPr>
          <p:spPr bwMode="auto">
            <a:xfrm>
              <a:off x="2527" y="2160"/>
              <a:ext cx="284" cy="273"/>
            </a:xfrm>
            <a:custGeom>
              <a:avLst/>
              <a:gdLst>
                <a:gd name="T0" fmla="*/ 0 w 73"/>
                <a:gd name="T1" fmla="*/ 269 h 72"/>
                <a:gd name="T2" fmla="*/ 280 w 73"/>
                <a:gd name="T3" fmla="*/ 0 h 72"/>
                <a:gd name="T4" fmla="*/ 0 w 73"/>
                <a:gd name="T5" fmla="*/ 0 h 72"/>
                <a:gd name="T6" fmla="*/ 0 w 73"/>
                <a:gd name="T7" fmla="*/ 269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FFFFFF"/>
            </a:solidFill>
            <a:ln w="9525" cap="rnd">
              <a:noFill/>
              <a:round/>
              <a:headEnd/>
              <a:tailEnd/>
            </a:ln>
          </p:spPr>
          <p:txBody>
            <a:bodyPr/>
            <a:lstStyle/>
            <a:p>
              <a:endParaRPr lang="en-US"/>
            </a:p>
          </p:txBody>
        </p:sp>
        <p:sp>
          <p:nvSpPr>
            <p:cNvPr id="18" name="Freeform 127"/>
            <p:cNvSpPr>
              <a:spLocks noChangeAspect="1"/>
            </p:cNvSpPr>
            <p:nvPr/>
          </p:nvSpPr>
          <p:spPr bwMode="auto">
            <a:xfrm>
              <a:off x="3087" y="2430"/>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DADADA"/>
            </a:solidFill>
            <a:ln w="9525" cap="rnd">
              <a:noFill/>
              <a:round/>
              <a:headEnd/>
              <a:tailEnd/>
            </a:ln>
          </p:spPr>
          <p:txBody>
            <a:bodyPr/>
            <a:lstStyle/>
            <a:p>
              <a:endParaRPr lang="en-US"/>
            </a:p>
          </p:txBody>
        </p:sp>
        <p:sp>
          <p:nvSpPr>
            <p:cNvPr id="19" name="Rectangle 128"/>
            <p:cNvSpPr>
              <a:spLocks noChangeAspect="1" noChangeArrowheads="1"/>
            </p:cNvSpPr>
            <p:nvPr/>
          </p:nvSpPr>
          <p:spPr bwMode="auto">
            <a:xfrm>
              <a:off x="3122" y="2464"/>
              <a:ext cx="210" cy="205"/>
            </a:xfrm>
            <a:prstGeom prst="rect">
              <a:avLst/>
            </a:prstGeom>
            <a:solidFill>
              <a:srgbClr val="919191"/>
            </a:solidFill>
            <a:ln w="9525">
              <a:noFill/>
              <a:miter lim="800000"/>
              <a:headEnd/>
              <a:tailEnd/>
            </a:ln>
          </p:spPr>
          <p:txBody>
            <a:bodyPr anchor="ctr"/>
            <a:lstStyle/>
            <a:p>
              <a:endParaRPr lang="en-US"/>
            </a:p>
          </p:txBody>
        </p:sp>
        <p:sp>
          <p:nvSpPr>
            <p:cNvPr id="20" name="Freeform 129"/>
            <p:cNvSpPr>
              <a:spLocks noChangeAspect="1"/>
            </p:cNvSpPr>
            <p:nvPr/>
          </p:nvSpPr>
          <p:spPr bwMode="auto">
            <a:xfrm>
              <a:off x="2527" y="2430"/>
              <a:ext cx="284" cy="278"/>
            </a:xfrm>
            <a:custGeom>
              <a:avLst/>
              <a:gdLst>
                <a:gd name="T0" fmla="*/ 280 w 73"/>
                <a:gd name="T1" fmla="*/ 0 h 73"/>
                <a:gd name="T2" fmla="*/ 0 w 73"/>
                <a:gd name="T3" fmla="*/ 274 h 73"/>
                <a:gd name="T4" fmla="*/ 280 w 73"/>
                <a:gd name="T5" fmla="*/ 274 h 73"/>
                <a:gd name="T6" fmla="*/ 280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DADADA"/>
            </a:solidFill>
            <a:ln w="9525" cap="rnd">
              <a:noFill/>
              <a:round/>
              <a:headEnd/>
              <a:tailEnd/>
            </a:ln>
          </p:spPr>
          <p:txBody>
            <a:bodyPr/>
            <a:lstStyle/>
            <a:p>
              <a:endParaRPr lang="en-US"/>
            </a:p>
          </p:txBody>
        </p:sp>
        <p:sp>
          <p:nvSpPr>
            <p:cNvPr id="21" name="Rectangle 130"/>
            <p:cNvSpPr>
              <a:spLocks noChangeAspect="1" noChangeArrowheads="1"/>
            </p:cNvSpPr>
            <p:nvPr/>
          </p:nvSpPr>
          <p:spPr bwMode="auto">
            <a:xfrm>
              <a:off x="2558" y="2464"/>
              <a:ext cx="214" cy="205"/>
            </a:xfrm>
            <a:prstGeom prst="rect">
              <a:avLst/>
            </a:prstGeom>
            <a:solidFill>
              <a:srgbClr val="919191"/>
            </a:solidFill>
            <a:ln w="9525">
              <a:noFill/>
              <a:miter lim="800000"/>
              <a:headEnd/>
              <a:tailEnd/>
            </a:ln>
          </p:spPr>
          <p:txBody>
            <a:bodyPr anchor="ctr"/>
            <a:lstStyle/>
            <a:p>
              <a:endParaRPr lang="en-US"/>
            </a:p>
          </p:txBody>
        </p:sp>
        <p:sp>
          <p:nvSpPr>
            <p:cNvPr id="22" name="Freeform 131"/>
            <p:cNvSpPr>
              <a:spLocks noChangeAspect="1"/>
            </p:cNvSpPr>
            <p:nvPr/>
          </p:nvSpPr>
          <p:spPr bwMode="auto">
            <a:xfrm>
              <a:off x="2807" y="2430"/>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DADADA"/>
            </a:solidFill>
            <a:ln w="9525" cap="rnd">
              <a:noFill/>
              <a:round/>
              <a:headEnd/>
              <a:tailEnd/>
            </a:ln>
          </p:spPr>
          <p:txBody>
            <a:bodyPr/>
            <a:lstStyle/>
            <a:p>
              <a:endParaRPr lang="en-US"/>
            </a:p>
          </p:txBody>
        </p:sp>
        <p:sp>
          <p:nvSpPr>
            <p:cNvPr id="23" name="Rectangle 132"/>
            <p:cNvSpPr>
              <a:spLocks noChangeAspect="1" noChangeArrowheads="1"/>
            </p:cNvSpPr>
            <p:nvPr/>
          </p:nvSpPr>
          <p:spPr bwMode="auto">
            <a:xfrm>
              <a:off x="2842" y="2464"/>
              <a:ext cx="210" cy="205"/>
            </a:xfrm>
            <a:prstGeom prst="rect">
              <a:avLst/>
            </a:prstGeom>
            <a:solidFill>
              <a:srgbClr val="919191"/>
            </a:solidFill>
            <a:ln w="9525">
              <a:noFill/>
              <a:miter lim="800000"/>
              <a:headEnd/>
              <a:tailEnd/>
            </a:ln>
          </p:spPr>
          <p:txBody>
            <a:bodyPr anchor="ctr"/>
            <a:lstStyle/>
            <a:p>
              <a:endParaRPr lang="en-US"/>
            </a:p>
          </p:txBody>
        </p:sp>
        <p:sp>
          <p:nvSpPr>
            <p:cNvPr id="24" name="Freeform 133"/>
            <p:cNvSpPr>
              <a:spLocks noChangeAspect="1"/>
            </p:cNvSpPr>
            <p:nvPr/>
          </p:nvSpPr>
          <p:spPr bwMode="auto">
            <a:xfrm>
              <a:off x="3087" y="2703"/>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p>
          </p:txBody>
        </p:sp>
        <p:sp>
          <p:nvSpPr>
            <p:cNvPr id="25" name="Freeform 134"/>
            <p:cNvSpPr>
              <a:spLocks noChangeAspect="1"/>
            </p:cNvSpPr>
            <p:nvPr/>
          </p:nvSpPr>
          <p:spPr bwMode="auto">
            <a:xfrm>
              <a:off x="3087" y="2703"/>
              <a:ext cx="283" cy="278"/>
            </a:xfrm>
            <a:custGeom>
              <a:avLst/>
              <a:gdLst>
                <a:gd name="T0" fmla="*/ 0 w 73"/>
                <a:gd name="T1" fmla="*/ 274 h 73"/>
                <a:gd name="T2" fmla="*/ 279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p>
          </p:txBody>
        </p:sp>
        <p:sp>
          <p:nvSpPr>
            <p:cNvPr id="26" name="Rectangle 135"/>
            <p:cNvSpPr>
              <a:spLocks noChangeAspect="1" noChangeArrowheads="1"/>
            </p:cNvSpPr>
            <p:nvPr/>
          </p:nvSpPr>
          <p:spPr bwMode="auto">
            <a:xfrm>
              <a:off x="3122" y="2738"/>
              <a:ext cx="210" cy="205"/>
            </a:xfrm>
            <a:prstGeom prst="rect">
              <a:avLst/>
            </a:prstGeom>
            <a:solidFill>
              <a:srgbClr val="618FFD"/>
            </a:solidFill>
            <a:ln w="9525">
              <a:noFill/>
              <a:miter lim="800000"/>
              <a:headEnd/>
              <a:tailEnd/>
            </a:ln>
          </p:spPr>
          <p:txBody>
            <a:bodyPr anchor="ctr"/>
            <a:lstStyle/>
            <a:p>
              <a:endParaRPr lang="en-US"/>
            </a:p>
          </p:txBody>
        </p:sp>
        <p:sp>
          <p:nvSpPr>
            <p:cNvPr id="27" name="Freeform 136"/>
            <p:cNvSpPr>
              <a:spLocks noChangeAspect="1"/>
            </p:cNvSpPr>
            <p:nvPr/>
          </p:nvSpPr>
          <p:spPr bwMode="auto">
            <a:xfrm>
              <a:off x="2807" y="2703"/>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p>
          </p:txBody>
        </p:sp>
        <p:sp>
          <p:nvSpPr>
            <p:cNvPr id="28" name="Freeform 137"/>
            <p:cNvSpPr>
              <a:spLocks noChangeAspect="1"/>
            </p:cNvSpPr>
            <p:nvPr/>
          </p:nvSpPr>
          <p:spPr bwMode="auto">
            <a:xfrm>
              <a:off x="2807" y="2703"/>
              <a:ext cx="283" cy="278"/>
            </a:xfrm>
            <a:custGeom>
              <a:avLst/>
              <a:gdLst>
                <a:gd name="T0" fmla="*/ 0 w 73"/>
                <a:gd name="T1" fmla="*/ 274 h 73"/>
                <a:gd name="T2" fmla="*/ 279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p>
          </p:txBody>
        </p:sp>
        <p:sp>
          <p:nvSpPr>
            <p:cNvPr id="29" name="Rectangle 138"/>
            <p:cNvSpPr>
              <a:spLocks noChangeAspect="1" noChangeArrowheads="1"/>
            </p:cNvSpPr>
            <p:nvPr/>
          </p:nvSpPr>
          <p:spPr bwMode="auto">
            <a:xfrm>
              <a:off x="2842" y="2738"/>
              <a:ext cx="210" cy="205"/>
            </a:xfrm>
            <a:prstGeom prst="rect">
              <a:avLst/>
            </a:prstGeom>
            <a:solidFill>
              <a:srgbClr val="618FFD"/>
            </a:solidFill>
            <a:ln w="9525">
              <a:noFill/>
              <a:miter lim="800000"/>
              <a:headEnd/>
              <a:tailEnd/>
            </a:ln>
          </p:spPr>
          <p:txBody>
            <a:bodyPr anchor="ctr"/>
            <a:lstStyle/>
            <a:p>
              <a:endParaRPr lang="en-US"/>
            </a:p>
          </p:txBody>
        </p:sp>
        <p:sp>
          <p:nvSpPr>
            <p:cNvPr id="30" name="Freeform 139"/>
            <p:cNvSpPr>
              <a:spLocks noChangeAspect="1"/>
            </p:cNvSpPr>
            <p:nvPr/>
          </p:nvSpPr>
          <p:spPr bwMode="auto">
            <a:xfrm>
              <a:off x="3367" y="2312"/>
              <a:ext cx="108" cy="121"/>
            </a:xfrm>
            <a:custGeom>
              <a:avLst/>
              <a:gdLst>
                <a:gd name="T0" fmla="*/ 0 w 28"/>
                <a:gd name="T1" fmla="*/ 102 h 32"/>
                <a:gd name="T2" fmla="*/ 0 w 28"/>
                <a:gd name="T3" fmla="*/ 117 h 32"/>
                <a:gd name="T4" fmla="*/ 104 w 28"/>
                <a:gd name="T5" fmla="*/ 15 h 32"/>
                <a:gd name="T6" fmla="*/ 104 w 28"/>
                <a:gd name="T7" fmla="*/ 0 h 32"/>
                <a:gd name="T8" fmla="*/ 0 w 28"/>
                <a:gd name="T9" fmla="*/ 102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p>
          </p:txBody>
        </p:sp>
        <p:sp>
          <p:nvSpPr>
            <p:cNvPr id="31" name="Freeform 140"/>
            <p:cNvSpPr>
              <a:spLocks noChangeAspect="1"/>
            </p:cNvSpPr>
            <p:nvPr/>
          </p:nvSpPr>
          <p:spPr bwMode="auto">
            <a:xfrm>
              <a:off x="3401" y="2107"/>
              <a:ext cx="74" cy="273"/>
            </a:xfrm>
            <a:custGeom>
              <a:avLst/>
              <a:gdLst>
                <a:gd name="T0" fmla="*/ 0 w 19"/>
                <a:gd name="T1" fmla="*/ 269 h 72"/>
                <a:gd name="T2" fmla="*/ 0 w 19"/>
                <a:gd name="T3" fmla="*/ 68 h 72"/>
                <a:gd name="T4" fmla="*/ 70 w 19"/>
                <a:gd name="T5" fmla="*/ 0 h 72"/>
                <a:gd name="T6" fmla="*/ 70 w 19"/>
                <a:gd name="T7" fmla="*/ 201 h 72"/>
                <a:gd name="T8" fmla="*/ 0 w 19"/>
                <a:gd name="T9" fmla="*/ 269 h 72"/>
                <a:gd name="T10" fmla="*/ 0 60000 65536"/>
                <a:gd name="T11" fmla="*/ 0 60000 65536"/>
                <a:gd name="T12" fmla="*/ 0 60000 65536"/>
                <a:gd name="T13" fmla="*/ 0 60000 65536"/>
                <a:gd name="T14" fmla="*/ 0 60000 65536"/>
                <a:gd name="T15" fmla="*/ 0 w 19"/>
                <a:gd name="T16" fmla="*/ 0 h 72"/>
                <a:gd name="T17" fmla="*/ 19 w 19"/>
                <a:gd name="T18" fmla="*/ 72 h 72"/>
              </a:gdLst>
              <a:ahLst/>
              <a:cxnLst>
                <a:cxn ang="T10">
                  <a:pos x="T0" y="T1"/>
                </a:cxn>
                <a:cxn ang="T11">
                  <a:pos x="T2" y="T3"/>
                </a:cxn>
                <a:cxn ang="T12">
                  <a:pos x="T4" y="T5"/>
                </a:cxn>
                <a:cxn ang="T13">
                  <a:pos x="T6" y="T7"/>
                </a:cxn>
                <a:cxn ang="T14">
                  <a:pos x="T8" y="T9"/>
                </a:cxn>
              </a:cxnLst>
              <a:rect l="T15" t="T16" r="T17" b="T18"/>
              <a:pathLst>
                <a:path w="19" h="72">
                  <a:moveTo>
                    <a:pt x="0" y="71"/>
                  </a:moveTo>
                  <a:lnTo>
                    <a:pt x="0" y="18"/>
                  </a:lnTo>
                  <a:lnTo>
                    <a:pt x="18" y="0"/>
                  </a:lnTo>
                  <a:lnTo>
                    <a:pt x="18" y="53"/>
                  </a:lnTo>
                  <a:lnTo>
                    <a:pt x="0" y="71"/>
                  </a:lnTo>
                </a:path>
              </a:pathLst>
            </a:custGeom>
            <a:solidFill>
              <a:srgbClr val="215E9B"/>
            </a:solidFill>
            <a:ln w="9525" cap="rnd">
              <a:noFill/>
              <a:round/>
              <a:headEnd/>
              <a:tailEnd/>
            </a:ln>
          </p:spPr>
          <p:txBody>
            <a:bodyPr/>
            <a:lstStyle/>
            <a:p>
              <a:endParaRPr lang="en-US"/>
            </a:p>
          </p:txBody>
        </p:sp>
        <p:sp>
          <p:nvSpPr>
            <p:cNvPr id="32" name="Freeform 141"/>
            <p:cNvSpPr>
              <a:spLocks noChangeAspect="1"/>
            </p:cNvSpPr>
            <p:nvPr/>
          </p:nvSpPr>
          <p:spPr bwMode="auto">
            <a:xfrm>
              <a:off x="3367" y="2160"/>
              <a:ext cx="66" cy="273"/>
            </a:xfrm>
            <a:custGeom>
              <a:avLst/>
              <a:gdLst>
                <a:gd name="T0" fmla="*/ 0 w 17"/>
                <a:gd name="T1" fmla="*/ 0 h 72"/>
                <a:gd name="T2" fmla="*/ 0 w 17"/>
                <a:gd name="T3" fmla="*/ 269 h 72"/>
                <a:gd name="T4" fmla="*/ 62 w 17"/>
                <a:gd name="T5" fmla="*/ 220 h 72"/>
                <a:gd name="T6" fmla="*/ 62 w 17"/>
                <a:gd name="T7" fmla="*/ 15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0" y="71"/>
                  </a:lnTo>
                  <a:lnTo>
                    <a:pt x="16" y="58"/>
                  </a:lnTo>
                  <a:lnTo>
                    <a:pt x="16" y="4"/>
                  </a:lnTo>
                  <a:lnTo>
                    <a:pt x="0" y="0"/>
                  </a:lnTo>
                </a:path>
              </a:pathLst>
            </a:custGeom>
            <a:solidFill>
              <a:srgbClr val="C1CEFF"/>
            </a:solidFill>
            <a:ln w="9525" cap="rnd">
              <a:noFill/>
              <a:round/>
              <a:headEnd/>
              <a:tailEnd/>
            </a:ln>
          </p:spPr>
          <p:txBody>
            <a:bodyPr/>
            <a:lstStyle/>
            <a:p>
              <a:endParaRPr lang="en-US"/>
            </a:p>
          </p:txBody>
        </p:sp>
        <p:sp>
          <p:nvSpPr>
            <p:cNvPr id="33" name="Freeform 142"/>
            <p:cNvSpPr>
              <a:spLocks noChangeAspect="1"/>
            </p:cNvSpPr>
            <p:nvPr/>
          </p:nvSpPr>
          <p:spPr bwMode="auto">
            <a:xfrm>
              <a:off x="3367" y="2057"/>
              <a:ext cx="108" cy="122"/>
            </a:xfrm>
            <a:custGeom>
              <a:avLst/>
              <a:gdLst>
                <a:gd name="T0" fmla="*/ 0 w 28"/>
                <a:gd name="T1" fmla="*/ 103 h 32"/>
                <a:gd name="T2" fmla="*/ 104 w 28"/>
                <a:gd name="T3" fmla="*/ 0 h 32"/>
                <a:gd name="T4" fmla="*/ 104 w 28"/>
                <a:gd name="T5" fmla="*/ 50 h 32"/>
                <a:gd name="T6" fmla="*/ 35 w 28"/>
                <a:gd name="T7" fmla="*/ 118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27" y="0"/>
                  </a:lnTo>
                  <a:lnTo>
                    <a:pt x="27" y="13"/>
                  </a:lnTo>
                  <a:lnTo>
                    <a:pt x="9" y="31"/>
                  </a:lnTo>
                  <a:lnTo>
                    <a:pt x="0" y="27"/>
                  </a:lnTo>
                </a:path>
              </a:pathLst>
            </a:custGeom>
            <a:solidFill>
              <a:srgbClr val="618FFD"/>
            </a:solidFill>
            <a:ln w="9525" cap="rnd">
              <a:noFill/>
              <a:round/>
              <a:headEnd/>
              <a:tailEnd/>
            </a:ln>
          </p:spPr>
          <p:txBody>
            <a:bodyPr/>
            <a:lstStyle/>
            <a:p>
              <a:endParaRPr lang="en-US"/>
            </a:p>
          </p:txBody>
        </p:sp>
        <p:sp>
          <p:nvSpPr>
            <p:cNvPr id="34" name="Freeform 143"/>
            <p:cNvSpPr>
              <a:spLocks noChangeAspect="1"/>
            </p:cNvSpPr>
            <p:nvPr/>
          </p:nvSpPr>
          <p:spPr bwMode="auto">
            <a:xfrm>
              <a:off x="3141" y="2057"/>
              <a:ext cx="280" cy="73"/>
            </a:xfrm>
            <a:custGeom>
              <a:avLst/>
              <a:gdLst>
                <a:gd name="T0" fmla="*/ 0 w 72"/>
                <a:gd name="T1" fmla="*/ 69 h 19"/>
                <a:gd name="T2" fmla="*/ 206 w 72"/>
                <a:gd name="T3" fmla="*/ 69 h 19"/>
                <a:gd name="T4" fmla="*/ 276 w 72"/>
                <a:gd name="T5" fmla="*/ 0 h 19"/>
                <a:gd name="T6" fmla="*/ 70 w 72"/>
                <a:gd name="T7" fmla="*/ 0 h 19"/>
                <a:gd name="T8" fmla="*/ 0 w 72"/>
                <a:gd name="T9" fmla="*/ 69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18"/>
                  </a:moveTo>
                  <a:lnTo>
                    <a:pt x="53" y="18"/>
                  </a:lnTo>
                  <a:lnTo>
                    <a:pt x="71" y="0"/>
                  </a:lnTo>
                  <a:lnTo>
                    <a:pt x="18" y="0"/>
                  </a:lnTo>
                  <a:lnTo>
                    <a:pt x="0" y="18"/>
                  </a:lnTo>
                </a:path>
              </a:pathLst>
            </a:custGeom>
            <a:solidFill>
              <a:srgbClr val="A2C1FE"/>
            </a:solidFill>
            <a:ln w="9525" cap="rnd">
              <a:noFill/>
              <a:round/>
              <a:headEnd/>
              <a:tailEnd/>
            </a:ln>
          </p:spPr>
          <p:txBody>
            <a:bodyPr/>
            <a:lstStyle/>
            <a:p>
              <a:endParaRPr lang="en-US"/>
            </a:p>
          </p:txBody>
        </p:sp>
        <p:sp>
          <p:nvSpPr>
            <p:cNvPr id="35" name="Freeform 144"/>
            <p:cNvSpPr>
              <a:spLocks noChangeAspect="1"/>
            </p:cNvSpPr>
            <p:nvPr/>
          </p:nvSpPr>
          <p:spPr bwMode="auto">
            <a:xfrm>
              <a:off x="3087" y="2057"/>
              <a:ext cx="124" cy="107"/>
            </a:xfrm>
            <a:custGeom>
              <a:avLst/>
              <a:gdLst>
                <a:gd name="T0" fmla="*/ 0 w 32"/>
                <a:gd name="T1" fmla="*/ 103 h 28"/>
                <a:gd name="T2" fmla="*/ 50 w 32"/>
                <a:gd name="T3" fmla="*/ 69 h 28"/>
                <a:gd name="T4" fmla="*/ 120 w 32"/>
                <a:gd name="T5" fmla="*/ 0 h 28"/>
                <a:gd name="T6" fmla="*/ 105 w 32"/>
                <a:gd name="T7" fmla="*/ 0 h 28"/>
                <a:gd name="T8" fmla="*/ 0 w 32"/>
                <a:gd name="T9" fmla="*/ 10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p>
          </p:txBody>
        </p:sp>
        <p:sp>
          <p:nvSpPr>
            <p:cNvPr id="36" name="Freeform 145"/>
            <p:cNvSpPr>
              <a:spLocks noChangeAspect="1"/>
            </p:cNvSpPr>
            <p:nvPr/>
          </p:nvSpPr>
          <p:spPr bwMode="auto">
            <a:xfrm>
              <a:off x="3351" y="2057"/>
              <a:ext cx="124" cy="107"/>
            </a:xfrm>
            <a:custGeom>
              <a:avLst/>
              <a:gdLst>
                <a:gd name="T0" fmla="*/ 16 w 32"/>
                <a:gd name="T1" fmla="*/ 103 h 28"/>
                <a:gd name="T2" fmla="*/ 0 w 32"/>
                <a:gd name="T3" fmla="*/ 69 h 28"/>
                <a:gd name="T4" fmla="*/ 70 w 32"/>
                <a:gd name="T5" fmla="*/ 0 h 28"/>
                <a:gd name="T6" fmla="*/ 120 w 32"/>
                <a:gd name="T7" fmla="*/ 0 h 28"/>
                <a:gd name="T8" fmla="*/ 16 w 32"/>
                <a:gd name="T9" fmla="*/ 10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4" y="27"/>
                  </a:moveTo>
                  <a:lnTo>
                    <a:pt x="0" y="18"/>
                  </a:lnTo>
                  <a:lnTo>
                    <a:pt x="18" y="0"/>
                  </a:lnTo>
                  <a:lnTo>
                    <a:pt x="31" y="0"/>
                  </a:lnTo>
                  <a:lnTo>
                    <a:pt x="4" y="27"/>
                  </a:lnTo>
                </a:path>
              </a:pathLst>
            </a:custGeom>
            <a:solidFill>
              <a:srgbClr val="3365FB"/>
            </a:solidFill>
            <a:ln w="9525" cap="rnd">
              <a:noFill/>
              <a:round/>
              <a:headEnd/>
              <a:tailEnd/>
            </a:ln>
          </p:spPr>
          <p:txBody>
            <a:bodyPr/>
            <a:lstStyle/>
            <a:p>
              <a:endParaRPr lang="en-US"/>
            </a:p>
          </p:txBody>
        </p:sp>
        <p:sp>
          <p:nvSpPr>
            <p:cNvPr id="37" name="Freeform 146"/>
            <p:cNvSpPr>
              <a:spLocks noChangeAspect="1"/>
            </p:cNvSpPr>
            <p:nvPr/>
          </p:nvSpPr>
          <p:spPr bwMode="auto">
            <a:xfrm>
              <a:off x="3087" y="2125"/>
              <a:ext cx="283" cy="66"/>
            </a:xfrm>
            <a:custGeom>
              <a:avLst/>
              <a:gdLst>
                <a:gd name="T0" fmla="*/ 0 w 73"/>
                <a:gd name="T1" fmla="*/ 62 h 17"/>
                <a:gd name="T2" fmla="*/ 54 w 73"/>
                <a:gd name="T3" fmla="*/ 0 h 17"/>
                <a:gd name="T4" fmla="*/ 264 w 73"/>
                <a:gd name="T5" fmla="*/ 0 h 17"/>
                <a:gd name="T6" fmla="*/ 279 w 73"/>
                <a:gd name="T7" fmla="*/ 62 h 17"/>
                <a:gd name="T8" fmla="*/ 0 w 73"/>
                <a:gd name="T9" fmla="*/ 62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p>
          </p:txBody>
        </p:sp>
        <p:sp>
          <p:nvSpPr>
            <p:cNvPr id="38" name="Freeform 147"/>
            <p:cNvSpPr>
              <a:spLocks noChangeAspect="1"/>
            </p:cNvSpPr>
            <p:nvPr/>
          </p:nvSpPr>
          <p:spPr bwMode="auto">
            <a:xfrm>
              <a:off x="3367" y="2586"/>
              <a:ext cx="108" cy="122"/>
            </a:xfrm>
            <a:custGeom>
              <a:avLst/>
              <a:gdLst>
                <a:gd name="T0" fmla="*/ 0 w 28"/>
                <a:gd name="T1" fmla="*/ 103 h 32"/>
                <a:gd name="T2" fmla="*/ 0 w 28"/>
                <a:gd name="T3" fmla="*/ 118 h 32"/>
                <a:gd name="T4" fmla="*/ 104 w 28"/>
                <a:gd name="T5" fmla="*/ 15 h 32"/>
                <a:gd name="T6" fmla="*/ 104 w 28"/>
                <a:gd name="T7" fmla="*/ 0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p>
          </p:txBody>
        </p:sp>
        <p:sp>
          <p:nvSpPr>
            <p:cNvPr id="39" name="Freeform 148"/>
            <p:cNvSpPr>
              <a:spLocks noChangeAspect="1"/>
            </p:cNvSpPr>
            <p:nvPr/>
          </p:nvSpPr>
          <p:spPr bwMode="auto">
            <a:xfrm>
              <a:off x="3401" y="2377"/>
              <a:ext cx="74" cy="281"/>
            </a:xfrm>
            <a:custGeom>
              <a:avLst/>
              <a:gdLst>
                <a:gd name="T0" fmla="*/ 0 w 19"/>
                <a:gd name="T1" fmla="*/ 277 h 74"/>
                <a:gd name="T2" fmla="*/ 0 w 19"/>
                <a:gd name="T3" fmla="*/ 68 h 74"/>
                <a:gd name="T4" fmla="*/ 70 w 19"/>
                <a:gd name="T5" fmla="*/ 0 h 74"/>
                <a:gd name="T6" fmla="*/ 70 w 19"/>
                <a:gd name="T7" fmla="*/ 209 h 74"/>
                <a:gd name="T8" fmla="*/ 0 w 19"/>
                <a:gd name="T9" fmla="*/ 277 h 74"/>
                <a:gd name="T10" fmla="*/ 0 60000 65536"/>
                <a:gd name="T11" fmla="*/ 0 60000 65536"/>
                <a:gd name="T12" fmla="*/ 0 60000 65536"/>
                <a:gd name="T13" fmla="*/ 0 60000 65536"/>
                <a:gd name="T14" fmla="*/ 0 60000 65536"/>
                <a:gd name="T15" fmla="*/ 0 w 19"/>
                <a:gd name="T16" fmla="*/ 0 h 74"/>
                <a:gd name="T17" fmla="*/ 19 w 19"/>
                <a:gd name="T18" fmla="*/ 74 h 74"/>
              </a:gdLst>
              <a:ahLst/>
              <a:cxnLst>
                <a:cxn ang="T10">
                  <a:pos x="T0" y="T1"/>
                </a:cxn>
                <a:cxn ang="T11">
                  <a:pos x="T2" y="T3"/>
                </a:cxn>
                <a:cxn ang="T12">
                  <a:pos x="T4" y="T5"/>
                </a:cxn>
                <a:cxn ang="T13">
                  <a:pos x="T6" y="T7"/>
                </a:cxn>
                <a:cxn ang="T14">
                  <a:pos x="T8" y="T9"/>
                </a:cxn>
              </a:cxnLst>
              <a:rect l="T15" t="T16" r="T17" b="T18"/>
              <a:pathLst>
                <a:path w="19" h="74">
                  <a:moveTo>
                    <a:pt x="0" y="73"/>
                  </a:moveTo>
                  <a:lnTo>
                    <a:pt x="0" y="18"/>
                  </a:lnTo>
                  <a:lnTo>
                    <a:pt x="18" y="0"/>
                  </a:lnTo>
                  <a:lnTo>
                    <a:pt x="18" y="55"/>
                  </a:lnTo>
                  <a:lnTo>
                    <a:pt x="0" y="73"/>
                  </a:lnTo>
                </a:path>
              </a:pathLst>
            </a:custGeom>
            <a:solidFill>
              <a:srgbClr val="215E9B"/>
            </a:solidFill>
            <a:ln w="9525" cap="rnd">
              <a:noFill/>
              <a:round/>
              <a:headEnd/>
              <a:tailEnd/>
            </a:ln>
          </p:spPr>
          <p:txBody>
            <a:bodyPr/>
            <a:lstStyle/>
            <a:p>
              <a:endParaRPr lang="en-US"/>
            </a:p>
          </p:txBody>
        </p:sp>
        <p:sp>
          <p:nvSpPr>
            <p:cNvPr id="40" name="Freeform 149"/>
            <p:cNvSpPr>
              <a:spLocks noChangeAspect="1"/>
            </p:cNvSpPr>
            <p:nvPr/>
          </p:nvSpPr>
          <p:spPr bwMode="auto">
            <a:xfrm>
              <a:off x="3367" y="2430"/>
              <a:ext cx="66" cy="278"/>
            </a:xfrm>
            <a:custGeom>
              <a:avLst/>
              <a:gdLst>
                <a:gd name="T0" fmla="*/ 0 w 17"/>
                <a:gd name="T1" fmla="*/ 0 h 73"/>
                <a:gd name="T2" fmla="*/ 0 w 17"/>
                <a:gd name="T3" fmla="*/ 274 h 73"/>
                <a:gd name="T4" fmla="*/ 62 w 17"/>
                <a:gd name="T5" fmla="*/ 225 h 73"/>
                <a:gd name="T6" fmla="*/ 62 w 17"/>
                <a:gd name="T7" fmla="*/ 19 h 73"/>
                <a:gd name="T8" fmla="*/ 0 w 17"/>
                <a:gd name="T9" fmla="*/ 0 h 73"/>
                <a:gd name="T10" fmla="*/ 0 60000 65536"/>
                <a:gd name="T11" fmla="*/ 0 60000 65536"/>
                <a:gd name="T12" fmla="*/ 0 60000 65536"/>
                <a:gd name="T13" fmla="*/ 0 60000 65536"/>
                <a:gd name="T14" fmla="*/ 0 60000 65536"/>
                <a:gd name="T15" fmla="*/ 0 w 17"/>
                <a:gd name="T16" fmla="*/ 0 h 73"/>
                <a:gd name="T17" fmla="*/ 17 w 17"/>
                <a:gd name="T18" fmla="*/ 73 h 73"/>
              </a:gdLst>
              <a:ahLst/>
              <a:cxnLst>
                <a:cxn ang="T10">
                  <a:pos x="T0" y="T1"/>
                </a:cxn>
                <a:cxn ang="T11">
                  <a:pos x="T2" y="T3"/>
                </a:cxn>
                <a:cxn ang="T12">
                  <a:pos x="T4" y="T5"/>
                </a:cxn>
                <a:cxn ang="T13">
                  <a:pos x="T6" y="T7"/>
                </a:cxn>
                <a:cxn ang="T14">
                  <a:pos x="T8" y="T9"/>
                </a:cxn>
              </a:cxnLst>
              <a:rect l="T15" t="T16" r="T17" b="T18"/>
              <a:pathLst>
                <a:path w="17" h="73">
                  <a:moveTo>
                    <a:pt x="0" y="0"/>
                  </a:moveTo>
                  <a:lnTo>
                    <a:pt x="0" y="72"/>
                  </a:lnTo>
                  <a:lnTo>
                    <a:pt x="16" y="59"/>
                  </a:lnTo>
                  <a:lnTo>
                    <a:pt x="16" y="5"/>
                  </a:lnTo>
                  <a:lnTo>
                    <a:pt x="0" y="0"/>
                  </a:lnTo>
                </a:path>
              </a:pathLst>
            </a:custGeom>
            <a:solidFill>
              <a:srgbClr val="C1CEFF"/>
            </a:solidFill>
            <a:ln w="9525" cap="rnd">
              <a:noFill/>
              <a:round/>
              <a:headEnd/>
              <a:tailEnd/>
            </a:ln>
          </p:spPr>
          <p:txBody>
            <a:bodyPr/>
            <a:lstStyle/>
            <a:p>
              <a:endParaRPr lang="en-US"/>
            </a:p>
          </p:txBody>
        </p:sp>
        <p:sp>
          <p:nvSpPr>
            <p:cNvPr id="41" name="Freeform 150"/>
            <p:cNvSpPr>
              <a:spLocks noChangeAspect="1"/>
            </p:cNvSpPr>
            <p:nvPr/>
          </p:nvSpPr>
          <p:spPr bwMode="auto">
            <a:xfrm>
              <a:off x="3367" y="2327"/>
              <a:ext cx="108" cy="126"/>
            </a:xfrm>
            <a:custGeom>
              <a:avLst/>
              <a:gdLst>
                <a:gd name="T0" fmla="*/ 0 w 28"/>
                <a:gd name="T1" fmla="*/ 103 h 33"/>
                <a:gd name="T2" fmla="*/ 104 w 28"/>
                <a:gd name="T3" fmla="*/ 0 h 33"/>
                <a:gd name="T4" fmla="*/ 104 w 28"/>
                <a:gd name="T5" fmla="*/ 53 h 33"/>
                <a:gd name="T6" fmla="*/ 35 w 28"/>
                <a:gd name="T7" fmla="*/ 122 h 33"/>
                <a:gd name="T8" fmla="*/ 0 w 28"/>
                <a:gd name="T9" fmla="*/ 103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p>
          </p:txBody>
        </p:sp>
        <p:sp>
          <p:nvSpPr>
            <p:cNvPr id="42" name="Freeform 151"/>
            <p:cNvSpPr>
              <a:spLocks noChangeAspect="1"/>
            </p:cNvSpPr>
            <p:nvPr/>
          </p:nvSpPr>
          <p:spPr bwMode="auto">
            <a:xfrm>
              <a:off x="3367" y="2856"/>
              <a:ext cx="108" cy="125"/>
            </a:xfrm>
            <a:custGeom>
              <a:avLst/>
              <a:gdLst>
                <a:gd name="T0" fmla="*/ 0 w 28"/>
                <a:gd name="T1" fmla="*/ 102 h 33"/>
                <a:gd name="T2" fmla="*/ 0 w 28"/>
                <a:gd name="T3" fmla="*/ 121 h 33"/>
                <a:gd name="T4" fmla="*/ 104 w 28"/>
                <a:gd name="T5" fmla="*/ 19 h 33"/>
                <a:gd name="T6" fmla="*/ 104 w 28"/>
                <a:gd name="T7" fmla="*/ 0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0" y="32"/>
                  </a:lnTo>
                  <a:lnTo>
                    <a:pt x="27" y="5"/>
                  </a:lnTo>
                  <a:lnTo>
                    <a:pt x="27" y="0"/>
                  </a:lnTo>
                  <a:lnTo>
                    <a:pt x="0" y="27"/>
                  </a:lnTo>
                </a:path>
              </a:pathLst>
            </a:custGeom>
            <a:solidFill>
              <a:srgbClr val="215E9B"/>
            </a:solidFill>
            <a:ln w="9525" cap="rnd">
              <a:noFill/>
              <a:round/>
              <a:headEnd/>
              <a:tailEnd/>
            </a:ln>
          </p:spPr>
          <p:txBody>
            <a:bodyPr/>
            <a:lstStyle/>
            <a:p>
              <a:endParaRPr lang="en-US"/>
            </a:p>
          </p:txBody>
        </p:sp>
        <p:sp>
          <p:nvSpPr>
            <p:cNvPr id="43" name="Freeform 152"/>
            <p:cNvSpPr>
              <a:spLocks noChangeAspect="1"/>
            </p:cNvSpPr>
            <p:nvPr/>
          </p:nvSpPr>
          <p:spPr bwMode="auto">
            <a:xfrm>
              <a:off x="3401" y="2654"/>
              <a:ext cx="74" cy="274"/>
            </a:xfrm>
            <a:custGeom>
              <a:avLst/>
              <a:gdLst>
                <a:gd name="T0" fmla="*/ 0 w 19"/>
                <a:gd name="T1" fmla="*/ 270 h 72"/>
                <a:gd name="T2" fmla="*/ 0 w 19"/>
                <a:gd name="T3" fmla="*/ 69 h 72"/>
                <a:gd name="T4" fmla="*/ 70 w 19"/>
                <a:gd name="T5" fmla="*/ 0 h 72"/>
                <a:gd name="T6" fmla="*/ 70 w 19"/>
                <a:gd name="T7" fmla="*/ 202 h 72"/>
                <a:gd name="T8" fmla="*/ 0 w 19"/>
                <a:gd name="T9" fmla="*/ 270 h 72"/>
                <a:gd name="T10" fmla="*/ 0 60000 65536"/>
                <a:gd name="T11" fmla="*/ 0 60000 65536"/>
                <a:gd name="T12" fmla="*/ 0 60000 65536"/>
                <a:gd name="T13" fmla="*/ 0 60000 65536"/>
                <a:gd name="T14" fmla="*/ 0 60000 65536"/>
                <a:gd name="T15" fmla="*/ 0 w 19"/>
                <a:gd name="T16" fmla="*/ 0 h 72"/>
                <a:gd name="T17" fmla="*/ 19 w 19"/>
                <a:gd name="T18" fmla="*/ 72 h 72"/>
              </a:gdLst>
              <a:ahLst/>
              <a:cxnLst>
                <a:cxn ang="T10">
                  <a:pos x="T0" y="T1"/>
                </a:cxn>
                <a:cxn ang="T11">
                  <a:pos x="T2" y="T3"/>
                </a:cxn>
                <a:cxn ang="T12">
                  <a:pos x="T4" y="T5"/>
                </a:cxn>
                <a:cxn ang="T13">
                  <a:pos x="T6" y="T7"/>
                </a:cxn>
                <a:cxn ang="T14">
                  <a:pos x="T8" y="T9"/>
                </a:cxn>
              </a:cxnLst>
              <a:rect l="T15" t="T16" r="T17" b="T18"/>
              <a:pathLst>
                <a:path w="19" h="72">
                  <a:moveTo>
                    <a:pt x="0" y="71"/>
                  </a:moveTo>
                  <a:lnTo>
                    <a:pt x="0" y="18"/>
                  </a:lnTo>
                  <a:lnTo>
                    <a:pt x="18" y="0"/>
                  </a:lnTo>
                  <a:lnTo>
                    <a:pt x="18" y="53"/>
                  </a:lnTo>
                  <a:lnTo>
                    <a:pt x="0" y="71"/>
                  </a:lnTo>
                </a:path>
              </a:pathLst>
            </a:custGeom>
            <a:solidFill>
              <a:srgbClr val="215E9B"/>
            </a:solidFill>
            <a:ln w="9525" cap="rnd">
              <a:noFill/>
              <a:round/>
              <a:headEnd/>
              <a:tailEnd/>
            </a:ln>
          </p:spPr>
          <p:txBody>
            <a:bodyPr/>
            <a:lstStyle/>
            <a:p>
              <a:endParaRPr lang="en-US"/>
            </a:p>
          </p:txBody>
        </p:sp>
        <p:sp>
          <p:nvSpPr>
            <p:cNvPr id="44" name="Freeform 153"/>
            <p:cNvSpPr>
              <a:spLocks noChangeAspect="1"/>
            </p:cNvSpPr>
            <p:nvPr/>
          </p:nvSpPr>
          <p:spPr bwMode="auto">
            <a:xfrm>
              <a:off x="3367" y="2703"/>
              <a:ext cx="66" cy="278"/>
            </a:xfrm>
            <a:custGeom>
              <a:avLst/>
              <a:gdLst>
                <a:gd name="T0" fmla="*/ 0 w 17"/>
                <a:gd name="T1" fmla="*/ 0 h 73"/>
                <a:gd name="T2" fmla="*/ 0 w 17"/>
                <a:gd name="T3" fmla="*/ 274 h 73"/>
                <a:gd name="T4" fmla="*/ 62 w 17"/>
                <a:gd name="T5" fmla="*/ 225 h 73"/>
                <a:gd name="T6" fmla="*/ 62 w 17"/>
                <a:gd name="T7" fmla="*/ 19 h 73"/>
                <a:gd name="T8" fmla="*/ 0 w 17"/>
                <a:gd name="T9" fmla="*/ 0 h 73"/>
                <a:gd name="T10" fmla="*/ 0 60000 65536"/>
                <a:gd name="T11" fmla="*/ 0 60000 65536"/>
                <a:gd name="T12" fmla="*/ 0 60000 65536"/>
                <a:gd name="T13" fmla="*/ 0 60000 65536"/>
                <a:gd name="T14" fmla="*/ 0 60000 65536"/>
                <a:gd name="T15" fmla="*/ 0 w 17"/>
                <a:gd name="T16" fmla="*/ 0 h 73"/>
                <a:gd name="T17" fmla="*/ 17 w 17"/>
                <a:gd name="T18" fmla="*/ 73 h 73"/>
              </a:gdLst>
              <a:ahLst/>
              <a:cxnLst>
                <a:cxn ang="T10">
                  <a:pos x="T0" y="T1"/>
                </a:cxn>
                <a:cxn ang="T11">
                  <a:pos x="T2" y="T3"/>
                </a:cxn>
                <a:cxn ang="T12">
                  <a:pos x="T4" y="T5"/>
                </a:cxn>
                <a:cxn ang="T13">
                  <a:pos x="T6" y="T7"/>
                </a:cxn>
                <a:cxn ang="T14">
                  <a:pos x="T8" y="T9"/>
                </a:cxn>
              </a:cxnLst>
              <a:rect l="T15" t="T16" r="T17" b="T18"/>
              <a:pathLst>
                <a:path w="17" h="73">
                  <a:moveTo>
                    <a:pt x="0" y="0"/>
                  </a:moveTo>
                  <a:lnTo>
                    <a:pt x="0" y="72"/>
                  </a:lnTo>
                  <a:lnTo>
                    <a:pt x="16" y="59"/>
                  </a:lnTo>
                  <a:lnTo>
                    <a:pt x="16" y="5"/>
                  </a:lnTo>
                  <a:lnTo>
                    <a:pt x="0" y="0"/>
                  </a:lnTo>
                </a:path>
              </a:pathLst>
            </a:custGeom>
            <a:solidFill>
              <a:srgbClr val="C1CEFF"/>
            </a:solidFill>
            <a:ln w="9525" cap="rnd">
              <a:noFill/>
              <a:round/>
              <a:headEnd/>
              <a:tailEnd/>
            </a:ln>
          </p:spPr>
          <p:txBody>
            <a:bodyPr/>
            <a:lstStyle/>
            <a:p>
              <a:endParaRPr lang="en-US"/>
            </a:p>
          </p:txBody>
        </p:sp>
        <p:sp>
          <p:nvSpPr>
            <p:cNvPr id="45" name="Freeform 154"/>
            <p:cNvSpPr>
              <a:spLocks noChangeAspect="1"/>
            </p:cNvSpPr>
            <p:nvPr/>
          </p:nvSpPr>
          <p:spPr bwMode="auto">
            <a:xfrm>
              <a:off x="3367" y="2601"/>
              <a:ext cx="108" cy="125"/>
            </a:xfrm>
            <a:custGeom>
              <a:avLst/>
              <a:gdLst>
                <a:gd name="T0" fmla="*/ 0 w 28"/>
                <a:gd name="T1" fmla="*/ 102 h 33"/>
                <a:gd name="T2" fmla="*/ 104 w 28"/>
                <a:gd name="T3" fmla="*/ 0 h 33"/>
                <a:gd name="T4" fmla="*/ 104 w 28"/>
                <a:gd name="T5" fmla="*/ 53 h 33"/>
                <a:gd name="T6" fmla="*/ 35 w 28"/>
                <a:gd name="T7" fmla="*/ 121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p>
          </p:txBody>
        </p:sp>
        <p:sp>
          <p:nvSpPr>
            <p:cNvPr id="46" name="Freeform 155"/>
            <p:cNvSpPr>
              <a:spLocks noChangeAspect="1"/>
            </p:cNvSpPr>
            <p:nvPr/>
          </p:nvSpPr>
          <p:spPr bwMode="auto">
            <a:xfrm>
              <a:off x="3471" y="2209"/>
              <a:ext cx="109" cy="122"/>
            </a:xfrm>
            <a:custGeom>
              <a:avLst/>
              <a:gdLst>
                <a:gd name="T0" fmla="*/ 0 w 28"/>
                <a:gd name="T1" fmla="*/ 103 h 32"/>
                <a:gd name="T2" fmla="*/ 0 w 28"/>
                <a:gd name="T3" fmla="*/ 118 h 32"/>
                <a:gd name="T4" fmla="*/ 105 w 28"/>
                <a:gd name="T5" fmla="*/ 15 h 32"/>
                <a:gd name="T6" fmla="*/ 105 w 28"/>
                <a:gd name="T7" fmla="*/ 0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p>
          </p:txBody>
        </p:sp>
        <p:sp>
          <p:nvSpPr>
            <p:cNvPr id="47" name="Freeform 156"/>
            <p:cNvSpPr>
              <a:spLocks noChangeAspect="1"/>
            </p:cNvSpPr>
            <p:nvPr/>
          </p:nvSpPr>
          <p:spPr bwMode="auto">
            <a:xfrm>
              <a:off x="3506" y="2004"/>
              <a:ext cx="74" cy="274"/>
            </a:xfrm>
            <a:custGeom>
              <a:avLst/>
              <a:gdLst>
                <a:gd name="T0" fmla="*/ 0 w 19"/>
                <a:gd name="T1" fmla="*/ 270 h 72"/>
                <a:gd name="T2" fmla="*/ 0 w 19"/>
                <a:gd name="T3" fmla="*/ 69 h 72"/>
                <a:gd name="T4" fmla="*/ 70 w 19"/>
                <a:gd name="T5" fmla="*/ 0 h 72"/>
                <a:gd name="T6" fmla="*/ 70 w 19"/>
                <a:gd name="T7" fmla="*/ 202 h 72"/>
                <a:gd name="T8" fmla="*/ 0 w 19"/>
                <a:gd name="T9" fmla="*/ 270 h 72"/>
                <a:gd name="T10" fmla="*/ 0 60000 65536"/>
                <a:gd name="T11" fmla="*/ 0 60000 65536"/>
                <a:gd name="T12" fmla="*/ 0 60000 65536"/>
                <a:gd name="T13" fmla="*/ 0 60000 65536"/>
                <a:gd name="T14" fmla="*/ 0 60000 65536"/>
                <a:gd name="T15" fmla="*/ 0 w 19"/>
                <a:gd name="T16" fmla="*/ 0 h 72"/>
                <a:gd name="T17" fmla="*/ 19 w 19"/>
                <a:gd name="T18" fmla="*/ 72 h 72"/>
              </a:gdLst>
              <a:ahLst/>
              <a:cxnLst>
                <a:cxn ang="T10">
                  <a:pos x="T0" y="T1"/>
                </a:cxn>
                <a:cxn ang="T11">
                  <a:pos x="T2" y="T3"/>
                </a:cxn>
                <a:cxn ang="T12">
                  <a:pos x="T4" y="T5"/>
                </a:cxn>
                <a:cxn ang="T13">
                  <a:pos x="T6" y="T7"/>
                </a:cxn>
                <a:cxn ang="T14">
                  <a:pos x="T8" y="T9"/>
                </a:cxn>
              </a:cxnLst>
              <a:rect l="T15" t="T16" r="T17" b="T18"/>
              <a:pathLst>
                <a:path w="19" h="72">
                  <a:moveTo>
                    <a:pt x="0" y="71"/>
                  </a:moveTo>
                  <a:lnTo>
                    <a:pt x="0" y="18"/>
                  </a:lnTo>
                  <a:lnTo>
                    <a:pt x="18" y="0"/>
                  </a:lnTo>
                  <a:lnTo>
                    <a:pt x="18" y="53"/>
                  </a:lnTo>
                  <a:lnTo>
                    <a:pt x="0" y="71"/>
                  </a:lnTo>
                </a:path>
              </a:pathLst>
            </a:custGeom>
            <a:solidFill>
              <a:srgbClr val="215E9B"/>
            </a:solidFill>
            <a:ln w="9525" cap="rnd">
              <a:noFill/>
              <a:round/>
              <a:headEnd/>
              <a:tailEnd/>
            </a:ln>
          </p:spPr>
          <p:txBody>
            <a:bodyPr/>
            <a:lstStyle/>
            <a:p>
              <a:endParaRPr lang="en-US"/>
            </a:p>
          </p:txBody>
        </p:sp>
        <p:sp>
          <p:nvSpPr>
            <p:cNvPr id="48" name="Freeform 157"/>
            <p:cNvSpPr>
              <a:spLocks noChangeAspect="1"/>
            </p:cNvSpPr>
            <p:nvPr/>
          </p:nvSpPr>
          <p:spPr bwMode="auto">
            <a:xfrm>
              <a:off x="3471" y="2057"/>
              <a:ext cx="67" cy="274"/>
            </a:xfrm>
            <a:custGeom>
              <a:avLst/>
              <a:gdLst>
                <a:gd name="T0" fmla="*/ 0 w 17"/>
                <a:gd name="T1" fmla="*/ 0 h 72"/>
                <a:gd name="T2" fmla="*/ 0 w 17"/>
                <a:gd name="T3" fmla="*/ 270 h 72"/>
                <a:gd name="T4" fmla="*/ 63 w 17"/>
                <a:gd name="T5" fmla="*/ 221 h 72"/>
                <a:gd name="T6" fmla="*/ 63 w 17"/>
                <a:gd name="T7" fmla="*/ 15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0" y="71"/>
                  </a:lnTo>
                  <a:lnTo>
                    <a:pt x="16" y="58"/>
                  </a:lnTo>
                  <a:lnTo>
                    <a:pt x="16" y="4"/>
                  </a:lnTo>
                  <a:lnTo>
                    <a:pt x="0" y="0"/>
                  </a:lnTo>
                </a:path>
              </a:pathLst>
            </a:custGeom>
            <a:solidFill>
              <a:srgbClr val="C1CEFF"/>
            </a:solidFill>
            <a:ln w="9525" cap="rnd">
              <a:noFill/>
              <a:round/>
              <a:headEnd/>
              <a:tailEnd/>
            </a:ln>
          </p:spPr>
          <p:txBody>
            <a:bodyPr/>
            <a:lstStyle/>
            <a:p>
              <a:endParaRPr lang="en-US"/>
            </a:p>
          </p:txBody>
        </p:sp>
        <p:sp>
          <p:nvSpPr>
            <p:cNvPr id="49" name="Freeform 158"/>
            <p:cNvSpPr>
              <a:spLocks noChangeAspect="1"/>
            </p:cNvSpPr>
            <p:nvPr/>
          </p:nvSpPr>
          <p:spPr bwMode="auto">
            <a:xfrm>
              <a:off x="3471" y="1955"/>
              <a:ext cx="109" cy="122"/>
            </a:xfrm>
            <a:custGeom>
              <a:avLst/>
              <a:gdLst>
                <a:gd name="T0" fmla="*/ 0 w 28"/>
                <a:gd name="T1" fmla="*/ 103 h 32"/>
                <a:gd name="T2" fmla="*/ 105 w 28"/>
                <a:gd name="T3" fmla="*/ 0 h 32"/>
                <a:gd name="T4" fmla="*/ 105 w 28"/>
                <a:gd name="T5" fmla="*/ 50 h 32"/>
                <a:gd name="T6" fmla="*/ 35 w 28"/>
                <a:gd name="T7" fmla="*/ 118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27" y="0"/>
                  </a:lnTo>
                  <a:lnTo>
                    <a:pt x="27" y="13"/>
                  </a:lnTo>
                  <a:lnTo>
                    <a:pt x="9" y="31"/>
                  </a:lnTo>
                  <a:lnTo>
                    <a:pt x="0" y="27"/>
                  </a:lnTo>
                </a:path>
              </a:pathLst>
            </a:custGeom>
            <a:solidFill>
              <a:srgbClr val="618FFD"/>
            </a:solidFill>
            <a:ln w="9525" cap="rnd">
              <a:noFill/>
              <a:round/>
              <a:headEnd/>
              <a:tailEnd/>
            </a:ln>
          </p:spPr>
          <p:txBody>
            <a:bodyPr/>
            <a:lstStyle/>
            <a:p>
              <a:endParaRPr lang="en-US"/>
            </a:p>
          </p:txBody>
        </p:sp>
        <p:sp>
          <p:nvSpPr>
            <p:cNvPr id="50" name="Freeform 159"/>
            <p:cNvSpPr>
              <a:spLocks noChangeAspect="1"/>
            </p:cNvSpPr>
            <p:nvPr/>
          </p:nvSpPr>
          <p:spPr bwMode="auto">
            <a:xfrm>
              <a:off x="3471" y="2483"/>
              <a:ext cx="109" cy="122"/>
            </a:xfrm>
            <a:custGeom>
              <a:avLst/>
              <a:gdLst>
                <a:gd name="T0" fmla="*/ 0 w 28"/>
                <a:gd name="T1" fmla="*/ 103 h 32"/>
                <a:gd name="T2" fmla="*/ 0 w 28"/>
                <a:gd name="T3" fmla="*/ 118 h 32"/>
                <a:gd name="T4" fmla="*/ 105 w 28"/>
                <a:gd name="T5" fmla="*/ 15 h 32"/>
                <a:gd name="T6" fmla="*/ 105 w 28"/>
                <a:gd name="T7" fmla="*/ 0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p>
          </p:txBody>
        </p:sp>
        <p:sp>
          <p:nvSpPr>
            <p:cNvPr id="51" name="Freeform 160"/>
            <p:cNvSpPr>
              <a:spLocks noChangeAspect="1"/>
            </p:cNvSpPr>
            <p:nvPr/>
          </p:nvSpPr>
          <p:spPr bwMode="auto">
            <a:xfrm>
              <a:off x="3506" y="2274"/>
              <a:ext cx="74" cy="281"/>
            </a:xfrm>
            <a:custGeom>
              <a:avLst/>
              <a:gdLst>
                <a:gd name="T0" fmla="*/ 0 w 19"/>
                <a:gd name="T1" fmla="*/ 277 h 74"/>
                <a:gd name="T2" fmla="*/ 0 w 19"/>
                <a:gd name="T3" fmla="*/ 68 h 74"/>
                <a:gd name="T4" fmla="*/ 70 w 19"/>
                <a:gd name="T5" fmla="*/ 0 h 74"/>
                <a:gd name="T6" fmla="*/ 70 w 19"/>
                <a:gd name="T7" fmla="*/ 209 h 74"/>
                <a:gd name="T8" fmla="*/ 0 w 19"/>
                <a:gd name="T9" fmla="*/ 277 h 74"/>
                <a:gd name="T10" fmla="*/ 0 60000 65536"/>
                <a:gd name="T11" fmla="*/ 0 60000 65536"/>
                <a:gd name="T12" fmla="*/ 0 60000 65536"/>
                <a:gd name="T13" fmla="*/ 0 60000 65536"/>
                <a:gd name="T14" fmla="*/ 0 60000 65536"/>
                <a:gd name="T15" fmla="*/ 0 w 19"/>
                <a:gd name="T16" fmla="*/ 0 h 74"/>
                <a:gd name="T17" fmla="*/ 19 w 19"/>
                <a:gd name="T18" fmla="*/ 74 h 74"/>
              </a:gdLst>
              <a:ahLst/>
              <a:cxnLst>
                <a:cxn ang="T10">
                  <a:pos x="T0" y="T1"/>
                </a:cxn>
                <a:cxn ang="T11">
                  <a:pos x="T2" y="T3"/>
                </a:cxn>
                <a:cxn ang="T12">
                  <a:pos x="T4" y="T5"/>
                </a:cxn>
                <a:cxn ang="T13">
                  <a:pos x="T6" y="T7"/>
                </a:cxn>
                <a:cxn ang="T14">
                  <a:pos x="T8" y="T9"/>
                </a:cxn>
              </a:cxnLst>
              <a:rect l="T15" t="T16" r="T17" b="T18"/>
              <a:pathLst>
                <a:path w="19" h="74">
                  <a:moveTo>
                    <a:pt x="0" y="73"/>
                  </a:moveTo>
                  <a:lnTo>
                    <a:pt x="0" y="18"/>
                  </a:lnTo>
                  <a:lnTo>
                    <a:pt x="18" y="0"/>
                  </a:lnTo>
                  <a:lnTo>
                    <a:pt x="18" y="55"/>
                  </a:lnTo>
                  <a:lnTo>
                    <a:pt x="0" y="73"/>
                  </a:lnTo>
                </a:path>
              </a:pathLst>
            </a:custGeom>
            <a:solidFill>
              <a:srgbClr val="215E9B"/>
            </a:solidFill>
            <a:ln w="9525" cap="rnd">
              <a:noFill/>
              <a:round/>
              <a:headEnd/>
              <a:tailEnd/>
            </a:ln>
          </p:spPr>
          <p:txBody>
            <a:bodyPr/>
            <a:lstStyle/>
            <a:p>
              <a:endParaRPr lang="en-US"/>
            </a:p>
          </p:txBody>
        </p:sp>
        <p:sp>
          <p:nvSpPr>
            <p:cNvPr id="52" name="Freeform 161"/>
            <p:cNvSpPr>
              <a:spLocks noChangeAspect="1"/>
            </p:cNvSpPr>
            <p:nvPr/>
          </p:nvSpPr>
          <p:spPr bwMode="auto">
            <a:xfrm>
              <a:off x="3471" y="2327"/>
              <a:ext cx="67" cy="278"/>
            </a:xfrm>
            <a:custGeom>
              <a:avLst/>
              <a:gdLst>
                <a:gd name="T0" fmla="*/ 0 w 17"/>
                <a:gd name="T1" fmla="*/ 0 h 73"/>
                <a:gd name="T2" fmla="*/ 0 w 17"/>
                <a:gd name="T3" fmla="*/ 274 h 73"/>
                <a:gd name="T4" fmla="*/ 63 w 17"/>
                <a:gd name="T5" fmla="*/ 225 h 73"/>
                <a:gd name="T6" fmla="*/ 63 w 17"/>
                <a:gd name="T7" fmla="*/ 19 h 73"/>
                <a:gd name="T8" fmla="*/ 0 w 17"/>
                <a:gd name="T9" fmla="*/ 0 h 73"/>
                <a:gd name="T10" fmla="*/ 0 60000 65536"/>
                <a:gd name="T11" fmla="*/ 0 60000 65536"/>
                <a:gd name="T12" fmla="*/ 0 60000 65536"/>
                <a:gd name="T13" fmla="*/ 0 60000 65536"/>
                <a:gd name="T14" fmla="*/ 0 60000 65536"/>
                <a:gd name="T15" fmla="*/ 0 w 17"/>
                <a:gd name="T16" fmla="*/ 0 h 73"/>
                <a:gd name="T17" fmla="*/ 17 w 17"/>
                <a:gd name="T18" fmla="*/ 73 h 73"/>
              </a:gdLst>
              <a:ahLst/>
              <a:cxnLst>
                <a:cxn ang="T10">
                  <a:pos x="T0" y="T1"/>
                </a:cxn>
                <a:cxn ang="T11">
                  <a:pos x="T2" y="T3"/>
                </a:cxn>
                <a:cxn ang="T12">
                  <a:pos x="T4" y="T5"/>
                </a:cxn>
                <a:cxn ang="T13">
                  <a:pos x="T6" y="T7"/>
                </a:cxn>
                <a:cxn ang="T14">
                  <a:pos x="T8" y="T9"/>
                </a:cxn>
              </a:cxnLst>
              <a:rect l="T15" t="T16" r="T17" b="T18"/>
              <a:pathLst>
                <a:path w="17" h="73">
                  <a:moveTo>
                    <a:pt x="0" y="0"/>
                  </a:moveTo>
                  <a:lnTo>
                    <a:pt x="0" y="72"/>
                  </a:lnTo>
                  <a:lnTo>
                    <a:pt x="16" y="59"/>
                  </a:lnTo>
                  <a:lnTo>
                    <a:pt x="16" y="5"/>
                  </a:lnTo>
                  <a:lnTo>
                    <a:pt x="0" y="0"/>
                  </a:lnTo>
                </a:path>
              </a:pathLst>
            </a:custGeom>
            <a:solidFill>
              <a:srgbClr val="C1CEFF"/>
            </a:solidFill>
            <a:ln w="9525" cap="rnd">
              <a:noFill/>
              <a:round/>
              <a:headEnd/>
              <a:tailEnd/>
            </a:ln>
          </p:spPr>
          <p:txBody>
            <a:bodyPr/>
            <a:lstStyle/>
            <a:p>
              <a:endParaRPr lang="en-US"/>
            </a:p>
          </p:txBody>
        </p:sp>
        <p:sp>
          <p:nvSpPr>
            <p:cNvPr id="53" name="Freeform 162"/>
            <p:cNvSpPr>
              <a:spLocks noChangeAspect="1"/>
            </p:cNvSpPr>
            <p:nvPr/>
          </p:nvSpPr>
          <p:spPr bwMode="auto">
            <a:xfrm>
              <a:off x="3471" y="2225"/>
              <a:ext cx="109" cy="125"/>
            </a:xfrm>
            <a:custGeom>
              <a:avLst/>
              <a:gdLst>
                <a:gd name="T0" fmla="*/ 0 w 28"/>
                <a:gd name="T1" fmla="*/ 102 h 33"/>
                <a:gd name="T2" fmla="*/ 105 w 28"/>
                <a:gd name="T3" fmla="*/ 0 h 33"/>
                <a:gd name="T4" fmla="*/ 105 w 28"/>
                <a:gd name="T5" fmla="*/ 53 h 33"/>
                <a:gd name="T6" fmla="*/ 35 w 28"/>
                <a:gd name="T7" fmla="*/ 121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p>
          </p:txBody>
        </p:sp>
        <p:sp>
          <p:nvSpPr>
            <p:cNvPr id="54" name="Freeform 163"/>
            <p:cNvSpPr>
              <a:spLocks noChangeAspect="1"/>
            </p:cNvSpPr>
            <p:nvPr/>
          </p:nvSpPr>
          <p:spPr bwMode="auto">
            <a:xfrm>
              <a:off x="3471" y="2753"/>
              <a:ext cx="109" cy="125"/>
            </a:xfrm>
            <a:custGeom>
              <a:avLst/>
              <a:gdLst>
                <a:gd name="T0" fmla="*/ 0 w 28"/>
                <a:gd name="T1" fmla="*/ 102 h 33"/>
                <a:gd name="T2" fmla="*/ 0 w 28"/>
                <a:gd name="T3" fmla="*/ 121 h 33"/>
                <a:gd name="T4" fmla="*/ 105 w 28"/>
                <a:gd name="T5" fmla="*/ 19 h 33"/>
                <a:gd name="T6" fmla="*/ 105 w 28"/>
                <a:gd name="T7" fmla="*/ 0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0" y="32"/>
                  </a:lnTo>
                  <a:lnTo>
                    <a:pt x="27" y="5"/>
                  </a:lnTo>
                  <a:lnTo>
                    <a:pt x="27" y="0"/>
                  </a:lnTo>
                  <a:lnTo>
                    <a:pt x="0" y="27"/>
                  </a:lnTo>
                </a:path>
              </a:pathLst>
            </a:custGeom>
            <a:solidFill>
              <a:srgbClr val="215E9B"/>
            </a:solidFill>
            <a:ln w="9525" cap="rnd">
              <a:noFill/>
              <a:round/>
              <a:headEnd/>
              <a:tailEnd/>
            </a:ln>
          </p:spPr>
          <p:txBody>
            <a:bodyPr/>
            <a:lstStyle/>
            <a:p>
              <a:endParaRPr lang="en-US"/>
            </a:p>
          </p:txBody>
        </p:sp>
        <p:sp>
          <p:nvSpPr>
            <p:cNvPr id="55" name="Freeform 164"/>
            <p:cNvSpPr>
              <a:spLocks noChangeAspect="1"/>
            </p:cNvSpPr>
            <p:nvPr/>
          </p:nvSpPr>
          <p:spPr bwMode="auto">
            <a:xfrm>
              <a:off x="3506" y="2552"/>
              <a:ext cx="74" cy="277"/>
            </a:xfrm>
            <a:custGeom>
              <a:avLst/>
              <a:gdLst>
                <a:gd name="T0" fmla="*/ 0 w 19"/>
                <a:gd name="T1" fmla="*/ 273 h 73"/>
                <a:gd name="T2" fmla="*/ 0 w 19"/>
                <a:gd name="T3" fmla="*/ 68 h 73"/>
                <a:gd name="T4" fmla="*/ 70 w 19"/>
                <a:gd name="T5" fmla="*/ 0 h 73"/>
                <a:gd name="T6" fmla="*/ 70 w 19"/>
                <a:gd name="T7" fmla="*/ 205 h 73"/>
                <a:gd name="T8" fmla="*/ 0 w 19"/>
                <a:gd name="T9" fmla="*/ 273 h 73"/>
                <a:gd name="T10" fmla="*/ 0 60000 65536"/>
                <a:gd name="T11" fmla="*/ 0 60000 65536"/>
                <a:gd name="T12" fmla="*/ 0 60000 65536"/>
                <a:gd name="T13" fmla="*/ 0 60000 65536"/>
                <a:gd name="T14" fmla="*/ 0 60000 65536"/>
                <a:gd name="T15" fmla="*/ 0 w 19"/>
                <a:gd name="T16" fmla="*/ 0 h 73"/>
                <a:gd name="T17" fmla="*/ 19 w 19"/>
                <a:gd name="T18" fmla="*/ 73 h 73"/>
              </a:gdLst>
              <a:ahLst/>
              <a:cxnLst>
                <a:cxn ang="T10">
                  <a:pos x="T0" y="T1"/>
                </a:cxn>
                <a:cxn ang="T11">
                  <a:pos x="T2" y="T3"/>
                </a:cxn>
                <a:cxn ang="T12">
                  <a:pos x="T4" y="T5"/>
                </a:cxn>
                <a:cxn ang="T13">
                  <a:pos x="T6" y="T7"/>
                </a:cxn>
                <a:cxn ang="T14">
                  <a:pos x="T8" y="T9"/>
                </a:cxn>
              </a:cxnLst>
              <a:rect l="T15" t="T16" r="T17" b="T18"/>
              <a:pathLst>
                <a:path w="19" h="73">
                  <a:moveTo>
                    <a:pt x="0" y="72"/>
                  </a:moveTo>
                  <a:lnTo>
                    <a:pt x="0" y="18"/>
                  </a:lnTo>
                  <a:lnTo>
                    <a:pt x="18" y="0"/>
                  </a:lnTo>
                  <a:lnTo>
                    <a:pt x="18" y="54"/>
                  </a:lnTo>
                  <a:lnTo>
                    <a:pt x="0" y="72"/>
                  </a:lnTo>
                </a:path>
              </a:pathLst>
            </a:custGeom>
            <a:solidFill>
              <a:srgbClr val="215E9B"/>
            </a:solidFill>
            <a:ln w="9525" cap="rnd">
              <a:noFill/>
              <a:round/>
              <a:headEnd/>
              <a:tailEnd/>
            </a:ln>
          </p:spPr>
          <p:txBody>
            <a:bodyPr/>
            <a:lstStyle/>
            <a:p>
              <a:endParaRPr lang="en-US"/>
            </a:p>
          </p:txBody>
        </p:sp>
        <p:sp>
          <p:nvSpPr>
            <p:cNvPr id="56" name="Freeform 165"/>
            <p:cNvSpPr>
              <a:spLocks noChangeAspect="1"/>
            </p:cNvSpPr>
            <p:nvPr/>
          </p:nvSpPr>
          <p:spPr bwMode="auto">
            <a:xfrm>
              <a:off x="3471" y="2601"/>
              <a:ext cx="67" cy="277"/>
            </a:xfrm>
            <a:custGeom>
              <a:avLst/>
              <a:gdLst>
                <a:gd name="T0" fmla="*/ 0 w 17"/>
                <a:gd name="T1" fmla="*/ 0 h 73"/>
                <a:gd name="T2" fmla="*/ 0 w 17"/>
                <a:gd name="T3" fmla="*/ 273 h 73"/>
                <a:gd name="T4" fmla="*/ 63 w 17"/>
                <a:gd name="T5" fmla="*/ 224 h 73"/>
                <a:gd name="T6" fmla="*/ 63 w 17"/>
                <a:gd name="T7" fmla="*/ 19 h 73"/>
                <a:gd name="T8" fmla="*/ 0 w 17"/>
                <a:gd name="T9" fmla="*/ 0 h 73"/>
                <a:gd name="T10" fmla="*/ 0 60000 65536"/>
                <a:gd name="T11" fmla="*/ 0 60000 65536"/>
                <a:gd name="T12" fmla="*/ 0 60000 65536"/>
                <a:gd name="T13" fmla="*/ 0 60000 65536"/>
                <a:gd name="T14" fmla="*/ 0 60000 65536"/>
                <a:gd name="T15" fmla="*/ 0 w 17"/>
                <a:gd name="T16" fmla="*/ 0 h 73"/>
                <a:gd name="T17" fmla="*/ 17 w 17"/>
                <a:gd name="T18" fmla="*/ 73 h 73"/>
              </a:gdLst>
              <a:ahLst/>
              <a:cxnLst>
                <a:cxn ang="T10">
                  <a:pos x="T0" y="T1"/>
                </a:cxn>
                <a:cxn ang="T11">
                  <a:pos x="T2" y="T3"/>
                </a:cxn>
                <a:cxn ang="T12">
                  <a:pos x="T4" y="T5"/>
                </a:cxn>
                <a:cxn ang="T13">
                  <a:pos x="T6" y="T7"/>
                </a:cxn>
                <a:cxn ang="T14">
                  <a:pos x="T8" y="T9"/>
                </a:cxn>
              </a:cxnLst>
              <a:rect l="T15" t="T16" r="T17" b="T18"/>
              <a:pathLst>
                <a:path w="17" h="73">
                  <a:moveTo>
                    <a:pt x="0" y="0"/>
                  </a:moveTo>
                  <a:lnTo>
                    <a:pt x="0" y="72"/>
                  </a:lnTo>
                  <a:lnTo>
                    <a:pt x="16" y="59"/>
                  </a:lnTo>
                  <a:lnTo>
                    <a:pt x="16" y="5"/>
                  </a:lnTo>
                  <a:lnTo>
                    <a:pt x="0" y="0"/>
                  </a:lnTo>
                </a:path>
              </a:pathLst>
            </a:custGeom>
            <a:solidFill>
              <a:srgbClr val="C1CEFF"/>
            </a:solidFill>
            <a:ln w="9525" cap="rnd">
              <a:noFill/>
              <a:round/>
              <a:headEnd/>
              <a:tailEnd/>
            </a:ln>
          </p:spPr>
          <p:txBody>
            <a:bodyPr/>
            <a:lstStyle/>
            <a:p>
              <a:endParaRPr lang="en-US"/>
            </a:p>
          </p:txBody>
        </p:sp>
        <p:sp>
          <p:nvSpPr>
            <p:cNvPr id="57" name="Freeform 166"/>
            <p:cNvSpPr>
              <a:spLocks noChangeAspect="1"/>
            </p:cNvSpPr>
            <p:nvPr/>
          </p:nvSpPr>
          <p:spPr bwMode="auto">
            <a:xfrm>
              <a:off x="3471" y="2502"/>
              <a:ext cx="109" cy="122"/>
            </a:xfrm>
            <a:custGeom>
              <a:avLst/>
              <a:gdLst>
                <a:gd name="T0" fmla="*/ 0 w 28"/>
                <a:gd name="T1" fmla="*/ 103 h 32"/>
                <a:gd name="T2" fmla="*/ 105 w 28"/>
                <a:gd name="T3" fmla="*/ 0 h 32"/>
                <a:gd name="T4" fmla="*/ 105 w 28"/>
                <a:gd name="T5" fmla="*/ 50 h 32"/>
                <a:gd name="T6" fmla="*/ 35 w 28"/>
                <a:gd name="T7" fmla="*/ 118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27" y="0"/>
                  </a:lnTo>
                  <a:lnTo>
                    <a:pt x="27" y="13"/>
                  </a:lnTo>
                  <a:lnTo>
                    <a:pt x="9" y="31"/>
                  </a:lnTo>
                  <a:lnTo>
                    <a:pt x="0" y="27"/>
                  </a:lnTo>
                </a:path>
              </a:pathLst>
            </a:custGeom>
            <a:solidFill>
              <a:srgbClr val="618FFD"/>
            </a:solidFill>
            <a:ln w="9525" cap="rnd">
              <a:noFill/>
              <a:round/>
              <a:headEnd/>
              <a:tailEnd/>
            </a:ln>
          </p:spPr>
          <p:txBody>
            <a:bodyPr/>
            <a:lstStyle/>
            <a:p>
              <a:endParaRPr lang="en-US"/>
            </a:p>
          </p:txBody>
        </p:sp>
        <p:sp>
          <p:nvSpPr>
            <p:cNvPr id="58" name="Freeform 167"/>
            <p:cNvSpPr>
              <a:spLocks noChangeAspect="1"/>
            </p:cNvSpPr>
            <p:nvPr/>
          </p:nvSpPr>
          <p:spPr bwMode="auto">
            <a:xfrm>
              <a:off x="3576" y="2107"/>
              <a:ext cx="109" cy="121"/>
            </a:xfrm>
            <a:custGeom>
              <a:avLst/>
              <a:gdLst>
                <a:gd name="T0" fmla="*/ 0 w 28"/>
                <a:gd name="T1" fmla="*/ 102 h 32"/>
                <a:gd name="T2" fmla="*/ 0 w 28"/>
                <a:gd name="T3" fmla="*/ 117 h 32"/>
                <a:gd name="T4" fmla="*/ 105 w 28"/>
                <a:gd name="T5" fmla="*/ 15 h 32"/>
                <a:gd name="T6" fmla="*/ 105 w 28"/>
                <a:gd name="T7" fmla="*/ 0 h 32"/>
                <a:gd name="T8" fmla="*/ 0 w 28"/>
                <a:gd name="T9" fmla="*/ 102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00279F"/>
            </a:solidFill>
            <a:ln w="9525" cap="rnd">
              <a:noFill/>
              <a:round/>
              <a:headEnd/>
              <a:tailEnd/>
            </a:ln>
          </p:spPr>
          <p:txBody>
            <a:bodyPr/>
            <a:lstStyle/>
            <a:p>
              <a:endParaRPr lang="en-US"/>
            </a:p>
          </p:txBody>
        </p:sp>
        <p:sp>
          <p:nvSpPr>
            <p:cNvPr id="59" name="Freeform 168"/>
            <p:cNvSpPr>
              <a:spLocks noChangeAspect="1"/>
            </p:cNvSpPr>
            <p:nvPr/>
          </p:nvSpPr>
          <p:spPr bwMode="auto">
            <a:xfrm>
              <a:off x="3611" y="1902"/>
              <a:ext cx="74" cy="277"/>
            </a:xfrm>
            <a:custGeom>
              <a:avLst/>
              <a:gdLst>
                <a:gd name="T0" fmla="*/ 0 w 19"/>
                <a:gd name="T1" fmla="*/ 273 h 73"/>
                <a:gd name="T2" fmla="*/ 0 w 19"/>
                <a:gd name="T3" fmla="*/ 68 h 73"/>
                <a:gd name="T4" fmla="*/ 70 w 19"/>
                <a:gd name="T5" fmla="*/ 0 h 73"/>
                <a:gd name="T6" fmla="*/ 70 w 19"/>
                <a:gd name="T7" fmla="*/ 205 h 73"/>
                <a:gd name="T8" fmla="*/ 0 w 19"/>
                <a:gd name="T9" fmla="*/ 273 h 73"/>
                <a:gd name="T10" fmla="*/ 0 60000 65536"/>
                <a:gd name="T11" fmla="*/ 0 60000 65536"/>
                <a:gd name="T12" fmla="*/ 0 60000 65536"/>
                <a:gd name="T13" fmla="*/ 0 60000 65536"/>
                <a:gd name="T14" fmla="*/ 0 60000 65536"/>
                <a:gd name="T15" fmla="*/ 0 w 19"/>
                <a:gd name="T16" fmla="*/ 0 h 73"/>
                <a:gd name="T17" fmla="*/ 19 w 19"/>
                <a:gd name="T18" fmla="*/ 73 h 73"/>
              </a:gdLst>
              <a:ahLst/>
              <a:cxnLst>
                <a:cxn ang="T10">
                  <a:pos x="T0" y="T1"/>
                </a:cxn>
                <a:cxn ang="T11">
                  <a:pos x="T2" y="T3"/>
                </a:cxn>
                <a:cxn ang="T12">
                  <a:pos x="T4" y="T5"/>
                </a:cxn>
                <a:cxn ang="T13">
                  <a:pos x="T6" y="T7"/>
                </a:cxn>
                <a:cxn ang="T14">
                  <a:pos x="T8" y="T9"/>
                </a:cxn>
              </a:cxnLst>
              <a:rect l="T15" t="T16" r="T17" b="T18"/>
              <a:pathLst>
                <a:path w="19" h="73">
                  <a:moveTo>
                    <a:pt x="0" y="72"/>
                  </a:moveTo>
                  <a:lnTo>
                    <a:pt x="0" y="18"/>
                  </a:lnTo>
                  <a:lnTo>
                    <a:pt x="18" y="0"/>
                  </a:lnTo>
                  <a:lnTo>
                    <a:pt x="18" y="54"/>
                  </a:lnTo>
                  <a:lnTo>
                    <a:pt x="0" y="72"/>
                  </a:lnTo>
                </a:path>
              </a:pathLst>
            </a:custGeom>
            <a:solidFill>
              <a:srgbClr val="215E9B"/>
            </a:solidFill>
            <a:ln w="9525" cap="rnd">
              <a:noFill/>
              <a:round/>
              <a:headEnd/>
              <a:tailEnd/>
            </a:ln>
          </p:spPr>
          <p:txBody>
            <a:bodyPr/>
            <a:lstStyle/>
            <a:p>
              <a:endParaRPr lang="en-US"/>
            </a:p>
          </p:txBody>
        </p:sp>
        <p:sp>
          <p:nvSpPr>
            <p:cNvPr id="60" name="Freeform 169"/>
            <p:cNvSpPr>
              <a:spLocks noChangeAspect="1"/>
            </p:cNvSpPr>
            <p:nvPr/>
          </p:nvSpPr>
          <p:spPr bwMode="auto">
            <a:xfrm>
              <a:off x="3576" y="1955"/>
              <a:ext cx="67" cy="273"/>
            </a:xfrm>
            <a:custGeom>
              <a:avLst/>
              <a:gdLst>
                <a:gd name="T0" fmla="*/ 0 w 17"/>
                <a:gd name="T1" fmla="*/ 0 h 72"/>
                <a:gd name="T2" fmla="*/ 0 w 17"/>
                <a:gd name="T3" fmla="*/ 269 h 72"/>
                <a:gd name="T4" fmla="*/ 63 w 17"/>
                <a:gd name="T5" fmla="*/ 220 h 72"/>
                <a:gd name="T6" fmla="*/ 63 w 17"/>
                <a:gd name="T7" fmla="*/ 15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0" y="71"/>
                  </a:lnTo>
                  <a:lnTo>
                    <a:pt x="16" y="58"/>
                  </a:lnTo>
                  <a:lnTo>
                    <a:pt x="16" y="4"/>
                  </a:lnTo>
                  <a:lnTo>
                    <a:pt x="0" y="0"/>
                  </a:lnTo>
                </a:path>
              </a:pathLst>
            </a:custGeom>
            <a:solidFill>
              <a:srgbClr val="C1CEFF"/>
            </a:solidFill>
            <a:ln w="9525" cap="rnd">
              <a:noFill/>
              <a:round/>
              <a:headEnd/>
              <a:tailEnd/>
            </a:ln>
          </p:spPr>
          <p:txBody>
            <a:bodyPr/>
            <a:lstStyle/>
            <a:p>
              <a:endParaRPr lang="en-US"/>
            </a:p>
          </p:txBody>
        </p:sp>
        <p:sp>
          <p:nvSpPr>
            <p:cNvPr id="61" name="Freeform 170"/>
            <p:cNvSpPr>
              <a:spLocks noChangeAspect="1"/>
            </p:cNvSpPr>
            <p:nvPr/>
          </p:nvSpPr>
          <p:spPr bwMode="auto">
            <a:xfrm>
              <a:off x="3576" y="1852"/>
              <a:ext cx="109" cy="125"/>
            </a:xfrm>
            <a:custGeom>
              <a:avLst/>
              <a:gdLst>
                <a:gd name="T0" fmla="*/ 0 w 28"/>
                <a:gd name="T1" fmla="*/ 102 h 33"/>
                <a:gd name="T2" fmla="*/ 105 w 28"/>
                <a:gd name="T3" fmla="*/ 0 h 33"/>
                <a:gd name="T4" fmla="*/ 105 w 28"/>
                <a:gd name="T5" fmla="*/ 53 h 33"/>
                <a:gd name="T6" fmla="*/ 35 w 28"/>
                <a:gd name="T7" fmla="*/ 121 h 33"/>
                <a:gd name="T8" fmla="*/ 0 w 28"/>
                <a:gd name="T9" fmla="*/ 102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p>
          </p:txBody>
        </p:sp>
        <p:sp>
          <p:nvSpPr>
            <p:cNvPr id="62" name="Freeform 171"/>
            <p:cNvSpPr>
              <a:spLocks noChangeAspect="1"/>
            </p:cNvSpPr>
            <p:nvPr/>
          </p:nvSpPr>
          <p:spPr bwMode="auto">
            <a:xfrm>
              <a:off x="3576" y="2377"/>
              <a:ext cx="109" cy="129"/>
            </a:xfrm>
            <a:custGeom>
              <a:avLst/>
              <a:gdLst>
                <a:gd name="T0" fmla="*/ 0 w 28"/>
                <a:gd name="T1" fmla="*/ 106 h 34"/>
                <a:gd name="T2" fmla="*/ 0 w 28"/>
                <a:gd name="T3" fmla="*/ 125 h 34"/>
                <a:gd name="T4" fmla="*/ 105 w 28"/>
                <a:gd name="T5" fmla="*/ 19 h 34"/>
                <a:gd name="T6" fmla="*/ 105 w 28"/>
                <a:gd name="T7" fmla="*/ 0 h 34"/>
                <a:gd name="T8" fmla="*/ 0 w 28"/>
                <a:gd name="T9" fmla="*/ 106 h 34"/>
                <a:gd name="T10" fmla="*/ 0 60000 65536"/>
                <a:gd name="T11" fmla="*/ 0 60000 65536"/>
                <a:gd name="T12" fmla="*/ 0 60000 65536"/>
                <a:gd name="T13" fmla="*/ 0 60000 65536"/>
                <a:gd name="T14" fmla="*/ 0 60000 65536"/>
                <a:gd name="T15" fmla="*/ 0 w 28"/>
                <a:gd name="T16" fmla="*/ 0 h 34"/>
                <a:gd name="T17" fmla="*/ 28 w 28"/>
                <a:gd name="T18" fmla="*/ 34 h 34"/>
              </a:gdLst>
              <a:ahLst/>
              <a:cxnLst>
                <a:cxn ang="T10">
                  <a:pos x="T0" y="T1"/>
                </a:cxn>
                <a:cxn ang="T11">
                  <a:pos x="T2" y="T3"/>
                </a:cxn>
                <a:cxn ang="T12">
                  <a:pos x="T4" y="T5"/>
                </a:cxn>
                <a:cxn ang="T13">
                  <a:pos x="T6" y="T7"/>
                </a:cxn>
                <a:cxn ang="T14">
                  <a:pos x="T8" y="T9"/>
                </a:cxn>
              </a:cxnLst>
              <a:rect l="T15" t="T16" r="T17" b="T18"/>
              <a:pathLst>
                <a:path w="28" h="34">
                  <a:moveTo>
                    <a:pt x="0" y="28"/>
                  </a:moveTo>
                  <a:lnTo>
                    <a:pt x="0" y="33"/>
                  </a:lnTo>
                  <a:lnTo>
                    <a:pt x="27" y="5"/>
                  </a:lnTo>
                  <a:lnTo>
                    <a:pt x="27" y="0"/>
                  </a:lnTo>
                  <a:lnTo>
                    <a:pt x="0" y="28"/>
                  </a:lnTo>
                </a:path>
              </a:pathLst>
            </a:custGeom>
            <a:solidFill>
              <a:srgbClr val="00279F"/>
            </a:solidFill>
            <a:ln w="9525" cap="rnd">
              <a:noFill/>
              <a:round/>
              <a:headEnd/>
              <a:tailEnd/>
            </a:ln>
          </p:spPr>
          <p:txBody>
            <a:bodyPr/>
            <a:lstStyle/>
            <a:p>
              <a:endParaRPr lang="en-US"/>
            </a:p>
          </p:txBody>
        </p:sp>
        <p:sp>
          <p:nvSpPr>
            <p:cNvPr id="63" name="Freeform 172"/>
            <p:cNvSpPr>
              <a:spLocks noChangeAspect="1"/>
            </p:cNvSpPr>
            <p:nvPr/>
          </p:nvSpPr>
          <p:spPr bwMode="auto">
            <a:xfrm>
              <a:off x="3611" y="2175"/>
              <a:ext cx="74" cy="278"/>
            </a:xfrm>
            <a:custGeom>
              <a:avLst/>
              <a:gdLst>
                <a:gd name="T0" fmla="*/ 0 w 19"/>
                <a:gd name="T1" fmla="*/ 274 h 73"/>
                <a:gd name="T2" fmla="*/ 0 w 19"/>
                <a:gd name="T3" fmla="*/ 69 h 73"/>
                <a:gd name="T4" fmla="*/ 70 w 19"/>
                <a:gd name="T5" fmla="*/ 0 h 73"/>
                <a:gd name="T6" fmla="*/ 70 w 19"/>
                <a:gd name="T7" fmla="*/ 206 h 73"/>
                <a:gd name="T8" fmla="*/ 0 w 19"/>
                <a:gd name="T9" fmla="*/ 274 h 73"/>
                <a:gd name="T10" fmla="*/ 0 60000 65536"/>
                <a:gd name="T11" fmla="*/ 0 60000 65536"/>
                <a:gd name="T12" fmla="*/ 0 60000 65536"/>
                <a:gd name="T13" fmla="*/ 0 60000 65536"/>
                <a:gd name="T14" fmla="*/ 0 60000 65536"/>
                <a:gd name="T15" fmla="*/ 0 w 19"/>
                <a:gd name="T16" fmla="*/ 0 h 73"/>
                <a:gd name="T17" fmla="*/ 19 w 19"/>
                <a:gd name="T18" fmla="*/ 73 h 73"/>
              </a:gdLst>
              <a:ahLst/>
              <a:cxnLst>
                <a:cxn ang="T10">
                  <a:pos x="T0" y="T1"/>
                </a:cxn>
                <a:cxn ang="T11">
                  <a:pos x="T2" y="T3"/>
                </a:cxn>
                <a:cxn ang="T12">
                  <a:pos x="T4" y="T5"/>
                </a:cxn>
                <a:cxn ang="T13">
                  <a:pos x="T6" y="T7"/>
                </a:cxn>
                <a:cxn ang="T14">
                  <a:pos x="T8" y="T9"/>
                </a:cxn>
              </a:cxnLst>
              <a:rect l="T15" t="T16" r="T17" b="T18"/>
              <a:pathLst>
                <a:path w="19" h="73">
                  <a:moveTo>
                    <a:pt x="0" y="72"/>
                  </a:moveTo>
                  <a:lnTo>
                    <a:pt x="0" y="18"/>
                  </a:lnTo>
                  <a:lnTo>
                    <a:pt x="18" y="0"/>
                  </a:lnTo>
                  <a:lnTo>
                    <a:pt x="18" y="54"/>
                  </a:lnTo>
                  <a:lnTo>
                    <a:pt x="0" y="72"/>
                  </a:lnTo>
                </a:path>
              </a:pathLst>
            </a:custGeom>
            <a:solidFill>
              <a:srgbClr val="215E9B"/>
            </a:solidFill>
            <a:ln w="9525" cap="rnd">
              <a:noFill/>
              <a:round/>
              <a:headEnd/>
              <a:tailEnd/>
            </a:ln>
          </p:spPr>
          <p:txBody>
            <a:bodyPr/>
            <a:lstStyle/>
            <a:p>
              <a:endParaRPr lang="en-US"/>
            </a:p>
          </p:txBody>
        </p:sp>
        <p:sp>
          <p:nvSpPr>
            <p:cNvPr id="64" name="Freeform 173"/>
            <p:cNvSpPr>
              <a:spLocks noChangeAspect="1"/>
            </p:cNvSpPr>
            <p:nvPr/>
          </p:nvSpPr>
          <p:spPr bwMode="auto">
            <a:xfrm>
              <a:off x="3576" y="2225"/>
              <a:ext cx="67" cy="281"/>
            </a:xfrm>
            <a:custGeom>
              <a:avLst/>
              <a:gdLst>
                <a:gd name="T0" fmla="*/ 0 w 17"/>
                <a:gd name="T1" fmla="*/ 0 h 74"/>
                <a:gd name="T2" fmla="*/ 0 w 17"/>
                <a:gd name="T3" fmla="*/ 277 h 74"/>
                <a:gd name="T4" fmla="*/ 63 w 17"/>
                <a:gd name="T5" fmla="*/ 224 h 74"/>
                <a:gd name="T6" fmla="*/ 63 w 17"/>
                <a:gd name="T7" fmla="*/ 19 h 74"/>
                <a:gd name="T8" fmla="*/ 0 w 17"/>
                <a:gd name="T9" fmla="*/ 0 h 74"/>
                <a:gd name="T10" fmla="*/ 0 60000 65536"/>
                <a:gd name="T11" fmla="*/ 0 60000 65536"/>
                <a:gd name="T12" fmla="*/ 0 60000 65536"/>
                <a:gd name="T13" fmla="*/ 0 60000 65536"/>
                <a:gd name="T14" fmla="*/ 0 60000 65536"/>
                <a:gd name="T15" fmla="*/ 0 w 17"/>
                <a:gd name="T16" fmla="*/ 0 h 74"/>
                <a:gd name="T17" fmla="*/ 17 w 17"/>
                <a:gd name="T18" fmla="*/ 74 h 74"/>
              </a:gdLst>
              <a:ahLst/>
              <a:cxnLst>
                <a:cxn ang="T10">
                  <a:pos x="T0" y="T1"/>
                </a:cxn>
                <a:cxn ang="T11">
                  <a:pos x="T2" y="T3"/>
                </a:cxn>
                <a:cxn ang="T12">
                  <a:pos x="T4" y="T5"/>
                </a:cxn>
                <a:cxn ang="T13">
                  <a:pos x="T6" y="T7"/>
                </a:cxn>
                <a:cxn ang="T14">
                  <a:pos x="T8" y="T9"/>
                </a:cxn>
              </a:cxnLst>
              <a:rect l="T15" t="T16" r="T17" b="T18"/>
              <a:pathLst>
                <a:path w="17" h="74">
                  <a:moveTo>
                    <a:pt x="0" y="0"/>
                  </a:moveTo>
                  <a:lnTo>
                    <a:pt x="0" y="73"/>
                  </a:lnTo>
                  <a:lnTo>
                    <a:pt x="16" y="59"/>
                  </a:lnTo>
                  <a:lnTo>
                    <a:pt x="16" y="5"/>
                  </a:lnTo>
                  <a:lnTo>
                    <a:pt x="0" y="0"/>
                  </a:lnTo>
                </a:path>
              </a:pathLst>
            </a:custGeom>
            <a:solidFill>
              <a:srgbClr val="C1CEFF"/>
            </a:solidFill>
            <a:ln w="9525" cap="rnd">
              <a:noFill/>
              <a:round/>
              <a:headEnd/>
              <a:tailEnd/>
            </a:ln>
          </p:spPr>
          <p:txBody>
            <a:bodyPr/>
            <a:lstStyle/>
            <a:p>
              <a:endParaRPr lang="en-US"/>
            </a:p>
          </p:txBody>
        </p:sp>
        <p:sp>
          <p:nvSpPr>
            <p:cNvPr id="65" name="Freeform 174"/>
            <p:cNvSpPr>
              <a:spLocks noChangeAspect="1"/>
            </p:cNvSpPr>
            <p:nvPr/>
          </p:nvSpPr>
          <p:spPr bwMode="auto">
            <a:xfrm>
              <a:off x="3576" y="2125"/>
              <a:ext cx="109" cy="122"/>
            </a:xfrm>
            <a:custGeom>
              <a:avLst/>
              <a:gdLst>
                <a:gd name="T0" fmla="*/ 0 w 28"/>
                <a:gd name="T1" fmla="*/ 103 h 32"/>
                <a:gd name="T2" fmla="*/ 105 w 28"/>
                <a:gd name="T3" fmla="*/ 0 h 32"/>
                <a:gd name="T4" fmla="*/ 105 w 28"/>
                <a:gd name="T5" fmla="*/ 50 h 32"/>
                <a:gd name="T6" fmla="*/ 35 w 28"/>
                <a:gd name="T7" fmla="*/ 118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27" y="0"/>
                  </a:lnTo>
                  <a:lnTo>
                    <a:pt x="27" y="13"/>
                  </a:lnTo>
                  <a:lnTo>
                    <a:pt x="9" y="31"/>
                  </a:lnTo>
                  <a:lnTo>
                    <a:pt x="0" y="27"/>
                  </a:lnTo>
                </a:path>
              </a:pathLst>
            </a:custGeom>
            <a:solidFill>
              <a:srgbClr val="618FFD"/>
            </a:solidFill>
            <a:ln w="9525" cap="rnd">
              <a:noFill/>
              <a:round/>
              <a:headEnd/>
              <a:tailEnd/>
            </a:ln>
          </p:spPr>
          <p:txBody>
            <a:bodyPr/>
            <a:lstStyle/>
            <a:p>
              <a:endParaRPr lang="en-US"/>
            </a:p>
          </p:txBody>
        </p:sp>
        <p:sp>
          <p:nvSpPr>
            <p:cNvPr id="66" name="Freeform 175"/>
            <p:cNvSpPr>
              <a:spLocks noChangeAspect="1"/>
            </p:cNvSpPr>
            <p:nvPr/>
          </p:nvSpPr>
          <p:spPr bwMode="auto">
            <a:xfrm>
              <a:off x="3576" y="2654"/>
              <a:ext cx="109" cy="122"/>
            </a:xfrm>
            <a:custGeom>
              <a:avLst/>
              <a:gdLst>
                <a:gd name="T0" fmla="*/ 0 w 28"/>
                <a:gd name="T1" fmla="*/ 103 h 32"/>
                <a:gd name="T2" fmla="*/ 0 w 28"/>
                <a:gd name="T3" fmla="*/ 118 h 32"/>
                <a:gd name="T4" fmla="*/ 105 w 28"/>
                <a:gd name="T5" fmla="*/ 15 h 32"/>
                <a:gd name="T6" fmla="*/ 105 w 28"/>
                <a:gd name="T7" fmla="*/ 0 h 32"/>
                <a:gd name="T8" fmla="*/ 0 w 28"/>
                <a:gd name="T9" fmla="*/ 103 h 32"/>
                <a:gd name="T10" fmla="*/ 0 60000 65536"/>
                <a:gd name="T11" fmla="*/ 0 60000 65536"/>
                <a:gd name="T12" fmla="*/ 0 60000 65536"/>
                <a:gd name="T13" fmla="*/ 0 60000 65536"/>
                <a:gd name="T14" fmla="*/ 0 60000 65536"/>
                <a:gd name="T15" fmla="*/ 0 w 28"/>
                <a:gd name="T16" fmla="*/ 0 h 32"/>
                <a:gd name="T17" fmla="*/ 28 w 28"/>
                <a:gd name="T18" fmla="*/ 32 h 32"/>
              </a:gdLst>
              <a:ahLst/>
              <a:cxnLst>
                <a:cxn ang="T10">
                  <a:pos x="T0" y="T1"/>
                </a:cxn>
                <a:cxn ang="T11">
                  <a:pos x="T2" y="T3"/>
                </a:cxn>
                <a:cxn ang="T12">
                  <a:pos x="T4" y="T5"/>
                </a:cxn>
                <a:cxn ang="T13">
                  <a:pos x="T6" y="T7"/>
                </a:cxn>
                <a:cxn ang="T14">
                  <a:pos x="T8" y="T9"/>
                </a:cxn>
              </a:cxnLst>
              <a:rect l="T15" t="T16" r="T17" b="T18"/>
              <a:pathLst>
                <a:path w="28" h="32">
                  <a:moveTo>
                    <a:pt x="0" y="27"/>
                  </a:moveTo>
                  <a:lnTo>
                    <a:pt x="0" y="31"/>
                  </a:lnTo>
                  <a:lnTo>
                    <a:pt x="27" y="4"/>
                  </a:lnTo>
                  <a:lnTo>
                    <a:pt x="27" y="0"/>
                  </a:lnTo>
                  <a:lnTo>
                    <a:pt x="0" y="27"/>
                  </a:lnTo>
                </a:path>
              </a:pathLst>
            </a:custGeom>
            <a:solidFill>
              <a:srgbClr val="215E9B"/>
            </a:solidFill>
            <a:ln w="9525" cap="rnd">
              <a:noFill/>
              <a:round/>
              <a:headEnd/>
              <a:tailEnd/>
            </a:ln>
          </p:spPr>
          <p:txBody>
            <a:bodyPr/>
            <a:lstStyle/>
            <a:p>
              <a:endParaRPr lang="en-US"/>
            </a:p>
          </p:txBody>
        </p:sp>
        <p:sp>
          <p:nvSpPr>
            <p:cNvPr id="67" name="Freeform 176"/>
            <p:cNvSpPr>
              <a:spLocks noChangeAspect="1"/>
            </p:cNvSpPr>
            <p:nvPr/>
          </p:nvSpPr>
          <p:spPr bwMode="auto">
            <a:xfrm>
              <a:off x="3611" y="2449"/>
              <a:ext cx="74" cy="277"/>
            </a:xfrm>
            <a:custGeom>
              <a:avLst/>
              <a:gdLst>
                <a:gd name="T0" fmla="*/ 0 w 19"/>
                <a:gd name="T1" fmla="*/ 273 h 73"/>
                <a:gd name="T2" fmla="*/ 0 w 19"/>
                <a:gd name="T3" fmla="*/ 68 h 73"/>
                <a:gd name="T4" fmla="*/ 70 w 19"/>
                <a:gd name="T5" fmla="*/ 0 h 73"/>
                <a:gd name="T6" fmla="*/ 70 w 19"/>
                <a:gd name="T7" fmla="*/ 205 h 73"/>
                <a:gd name="T8" fmla="*/ 0 w 19"/>
                <a:gd name="T9" fmla="*/ 273 h 73"/>
                <a:gd name="T10" fmla="*/ 0 60000 65536"/>
                <a:gd name="T11" fmla="*/ 0 60000 65536"/>
                <a:gd name="T12" fmla="*/ 0 60000 65536"/>
                <a:gd name="T13" fmla="*/ 0 60000 65536"/>
                <a:gd name="T14" fmla="*/ 0 60000 65536"/>
                <a:gd name="T15" fmla="*/ 0 w 19"/>
                <a:gd name="T16" fmla="*/ 0 h 73"/>
                <a:gd name="T17" fmla="*/ 19 w 19"/>
                <a:gd name="T18" fmla="*/ 73 h 73"/>
              </a:gdLst>
              <a:ahLst/>
              <a:cxnLst>
                <a:cxn ang="T10">
                  <a:pos x="T0" y="T1"/>
                </a:cxn>
                <a:cxn ang="T11">
                  <a:pos x="T2" y="T3"/>
                </a:cxn>
                <a:cxn ang="T12">
                  <a:pos x="T4" y="T5"/>
                </a:cxn>
                <a:cxn ang="T13">
                  <a:pos x="T6" y="T7"/>
                </a:cxn>
                <a:cxn ang="T14">
                  <a:pos x="T8" y="T9"/>
                </a:cxn>
              </a:cxnLst>
              <a:rect l="T15" t="T16" r="T17" b="T18"/>
              <a:pathLst>
                <a:path w="19" h="73">
                  <a:moveTo>
                    <a:pt x="0" y="72"/>
                  </a:moveTo>
                  <a:lnTo>
                    <a:pt x="0" y="18"/>
                  </a:lnTo>
                  <a:lnTo>
                    <a:pt x="18" y="0"/>
                  </a:lnTo>
                  <a:lnTo>
                    <a:pt x="18" y="54"/>
                  </a:lnTo>
                  <a:lnTo>
                    <a:pt x="0" y="72"/>
                  </a:lnTo>
                </a:path>
              </a:pathLst>
            </a:custGeom>
            <a:solidFill>
              <a:srgbClr val="215E9B"/>
            </a:solidFill>
            <a:ln w="9525" cap="rnd">
              <a:noFill/>
              <a:round/>
              <a:headEnd/>
              <a:tailEnd/>
            </a:ln>
          </p:spPr>
          <p:txBody>
            <a:bodyPr/>
            <a:lstStyle/>
            <a:p>
              <a:endParaRPr lang="en-US"/>
            </a:p>
          </p:txBody>
        </p:sp>
        <p:sp>
          <p:nvSpPr>
            <p:cNvPr id="68" name="Freeform 177"/>
            <p:cNvSpPr>
              <a:spLocks noChangeAspect="1"/>
            </p:cNvSpPr>
            <p:nvPr/>
          </p:nvSpPr>
          <p:spPr bwMode="auto">
            <a:xfrm>
              <a:off x="3576" y="2502"/>
              <a:ext cx="67" cy="274"/>
            </a:xfrm>
            <a:custGeom>
              <a:avLst/>
              <a:gdLst>
                <a:gd name="T0" fmla="*/ 0 w 17"/>
                <a:gd name="T1" fmla="*/ 0 h 72"/>
                <a:gd name="T2" fmla="*/ 0 w 17"/>
                <a:gd name="T3" fmla="*/ 270 h 72"/>
                <a:gd name="T4" fmla="*/ 63 w 17"/>
                <a:gd name="T5" fmla="*/ 221 h 72"/>
                <a:gd name="T6" fmla="*/ 63 w 17"/>
                <a:gd name="T7" fmla="*/ 15 h 72"/>
                <a:gd name="T8" fmla="*/ 0 w 17"/>
                <a:gd name="T9" fmla="*/ 0 h 72"/>
                <a:gd name="T10" fmla="*/ 0 60000 65536"/>
                <a:gd name="T11" fmla="*/ 0 60000 65536"/>
                <a:gd name="T12" fmla="*/ 0 60000 65536"/>
                <a:gd name="T13" fmla="*/ 0 60000 65536"/>
                <a:gd name="T14" fmla="*/ 0 60000 65536"/>
                <a:gd name="T15" fmla="*/ 0 w 17"/>
                <a:gd name="T16" fmla="*/ 0 h 72"/>
                <a:gd name="T17" fmla="*/ 17 w 17"/>
                <a:gd name="T18" fmla="*/ 72 h 72"/>
              </a:gdLst>
              <a:ahLst/>
              <a:cxnLst>
                <a:cxn ang="T10">
                  <a:pos x="T0" y="T1"/>
                </a:cxn>
                <a:cxn ang="T11">
                  <a:pos x="T2" y="T3"/>
                </a:cxn>
                <a:cxn ang="T12">
                  <a:pos x="T4" y="T5"/>
                </a:cxn>
                <a:cxn ang="T13">
                  <a:pos x="T6" y="T7"/>
                </a:cxn>
                <a:cxn ang="T14">
                  <a:pos x="T8" y="T9"/>
                </a:cxn>
              </a:cxnLst>
              <a:rect l="T15" t="T16" r="T17" b="T18"/>
              <a:pathLst>
                <a:path w="17" h="72">
                  <a:moveTo>
                    <a:pt x="0" y="0"/>
                  </a:moveTo>
                  <a:lnTo>
                    <a:pt x="0" y="71"/>
                  </a:lnTo>
                  <a:lnTo>
                    <a:pt x="16" y="58"/>
                  </a:lnTo>
                  <a:lnTo>
                    <a:pt x="16" y="4"/>
                  </a:lnTo>
                  <a:lnTo>
                    <a:pt x="0" y="0"/>
                  </a:lnTo>
                </a:path>
              </a:pathLst>
            </a:custGeom>
            <a:solidFill>
              <a:srgbClr val="C1CEFF"/>
            </a:solidFill>
            <a:ln w="9525" cap="rnd">
              <a:noFill/>
              <a:round/>
              <a:headEnd/>
              <a:tailEnd/>
            </a:ln>
          </p:spPr>
          <p:txBody>
            <a:bodyPr/>
            <a:lstStyle/>
            <a:p>
              <a:endParaRPr lang="en-US"/>
            </a:p>
          </p:txBody>
        </p:sp>
        <p:sp>
          <p:nvSpPr>
            <p:cNvPr id="69" name="Freeform 178"/>
            <p:cNvSpPr>
              <a:spLocks noChangeAspect="1"/>
            </p:cNvSpPr>
            <p:nvPr/>
          </p:nvSpPr>
          <p:spPr bwMode="auto">
            <a:xfrm>
              <a:off x="3576" y="2395"/>
              <a:ext cx="109" cy="126"/>
            </a:xfrm>
            <a:custGeom>
              <a:avLst/>
              <a:gdLst>
                <a:gd name="T0" fmla="*/ 0 w 28"/>
                <a:gd name="T1" fmla="*/ 103 h 33"/>
                <a:gd name="T2" fmla="*/ 105 w 28"/>
                <a:gd name="T3" fmla="*/ 0 h 33"/>
                <a:gd name="T4" fmla="*/ 105 w 28"/>
                <a:gd name="T5" fmla="*/ 53 h 33"/>
                <a:gd name="T6" fmla="*/ 35 w 28"/>
                <a:gd name="T7" fmla="*/ 122 h 33"/>
                <a:gd name="T8" fmla="*/ 0 w 28"/>
                <a:gd name="T9" fmla="*/ 103 h 33"/>
                <a:gd name="T10" fmla="*/ 0 60000 65536"/>
                <a:gd name="T11" fmla="*/ 0 60000 65536"/>
                <a:gd name="T12" fmla="*/ 0 60000 65536"/>
                <a:gd name="T13" fmla="*/ 0 60000 65536"/>
                <a:gd name="T14" fmla="*/ 0 60000 65536"/>
                <a:gd name="T15" fmla="*/ 0 w 28"/>
                <a:gd name="T16" fmla="*/ 0 h 33"/>
                <a:gd name="T17" fmla="*/ 28 w 28"/>
                <a:gd name="T18" fmla="*/ 33 h 33"/>
              </a:gdLst>
              <a:ahLst/>
              <a:cxnLst>
                <a:cxn ang="T10">
                  <a:pos x="T0" y="T1"/>
                </a:cxn>
                <a:cxn ang="T11">
                  <a:pos x="T2" y="T3"/>
                </a:cxn>
                <a:cxn ang="T12">
                  <a:pos x="T4" y="T5"/>
                </a:cxn>
                <a:cxn ang="T13">
                  <a:pos x="T6" y="T7"/>
                </a:cxn>
                <a:cxn ang="T14">
                  <a:pos x="T8" y="T9"/>
                </a:cxn>
              </a:cxnLst>
              <a:rect l="T15" t="T16" r="T17" b="T18"/>
              <a:pathLst>
                <a:path w="28" h="33">
                  <a:moveTo>
                    <a:pt x="0" y="27"/>
                  </a:moveTo>
                  <a:lnTo>
                    <a:pt x="27" y="0"/>
                  </a:lnTo>
                  <a:lnTo>
                    <a:pt x="27" y="14"/>
                  </a:lnTo>
                  <a:lnTo>
                    <a:pt x="9" y="32"/>
                  </a:lnTo>
                  <a:lnTo>
                    <a:pt x="0" y="27"/>
                  </a:lnTo>
                </a:path>
              </a:pathLst>
            </a:custGeom>
            <a:solidFill>
              <a:srgbClr val="618FFD"/>
            </a:solidFill>
            <a:ln w="9525" cap="rnd">
              <a:noFill/>
              <a:round/>
              <a:headEnd/>
              <a:tailEnd/>
            </a:ln>
          </p:spPr>
          <p:txBody>
            <a:bodyPr/>
            <a:lstStyle/>
            <a:p>
              <a:endParaRPr lang="en-US"/>
            </a:p>
          </p:txBody>
        </p:sp>
        <p:sp>
          <p:nvSpPr>
            <p:cNvPr id="70" name="Freeform 179"/>
            <p:cNvSpPr>
              <a:spLocks noChangeAspect="1"/>
            </p:cNvSpPr>
            <p:nvPr/>
          </p:nvSpPr>
          <p:spPr bwMode="auto">
            <a:xfrm>
              <a:off x="2857" y="2057"/>
              <a:ext cx="288" cy="73"/>
            </a:xfrm>
            <a:custGeom>
              <a:avLst/>
              <a:gdLst>
                <a:gd name="T0" fmla="*/ 0 w 74"/>
                <a:gd name="T1" fmla="*/ 69 h 19"/>
                <a:gd name="T2" fmla="*/ 214 w 74"/>
                <a:gd name="T3" fmla="*/ 69 h 19"/>
                <a:gd name="T4" fmla="*/ 284 w 74"/>
                <a:gd name="T5" fmla="*/ 0 h 19"/>
                <a:gd name="T6" fmla="*/ 70 w 74"/>
                <a:gd name="T7" fmla="*/ 0 h 19"/>
                <a:gd name="T8" fmla="*/ 0 w 74"/>
                <a:gd name="T9" fmla="*/ 69 h 19"/>
                <a:gd name="T10" fmla="*/ 0 60000 65536"/>
                <a:gd name="T11" fmla="*/ 0 60000 65536"/>
                <a:gd name="T12" fmla="*/ 0 60000 65536"/>
                <a:gd name="T13" fmla="*/ 0 60000 65536"/>
                <a:gd name="T14" fmla="*/ 0 60000 65536"/>
                <a:gd name="T15" fmla="*/ 0 w 74"/>
                <a:gd name="T16" fmla="*/ 0 h 19"/>
                <a:gd name="T17" fmla="*/ 74 w 74"/>
                <a:gd name="T18" fmla="*/ 19 h 19"/>
              </a:gdLst>
              <a:ahLst/>
              <a:cxnLst>
                <a:cxn ang="T10">
                  <a:pos x="T0" y="T1"/>
                </a:cxn>
                <a:cxn ang="T11">
                  <a:pos x="T2" y="T3"/>
                </a:cxn>
                <a:cxn ang="T12">
                  <a:pos x="T4" y="T5"/>
                </a:cxn>
                <a:cxn ang="T13">
                  <a:pos x="T6" y="T7"/>
                </a:cxn>
                <a:cxn ang="T14">
                  <a:pos x="T8" y="T9"/>
                </a:cxn>
              </a:cxnLst>
              <a:rect l="T15" t="T16" r="T17" b="T18"/>
              <a:pathLst>
                <a:path w="74" h="19">
                  <a:moveTo>
                    <a:pt x="0" y="18"/>
                  </a:moveTo>
                  <a:lnTo>
                    <a:pt x="55" y="18"/>
                  </a:lnTo>
                  <a:lnTo>
                    <a:pt x="73" y="0"/>
                  </a:lnTo>
                  <a:lnTo>
                    <a:pt x="18" y="0"/>
                  </a:lnTo>
                  <a:lnTo>
                    <a:pt x="0" y="18"/>
                  </a:lnTo>
                </a:path>
              </a:pathLst>
            </a:custGeom>
            <a:solidFill>
              <a:srgbClr val="A2C1FE"/>
            </a:solidFill>
            <a:ln w="9525" cap="rnd">
              <a:noFill/>
              <a:round/>
              <a:headEnd/>
              <a:tailEnd/>
            </a:ln>
          </p:spPr>
          <p:txBody>
            <a:bodyPr/>
            <a:lstStyle/>
            <a:p>
              <a:endParaRPr lang="en-US"/>
            </a:p>
          </p:txBody>
        </p:sp>
        <p:sp>
          <p:nvSpPr>
            <p:cNvPr id="71" name="Freeform 180"/>
            <p:cNvSpPr>
              <a:spLocks noChangeAspect="1"/>
            </p:cNvSpPr>
            <p:nvPr/>
          </p:nvSpPr>
          <p:spPr bwMode="auto">
            <a:xfrm>
              <a:off x="2807" y="2057"/>
              <a:ext cx="124" cy="107"/>
            </a:xfrm>
            <a:custGeom>
              <a:avLst/>
              <a:gdLst>
                <a:gd name="T0" fmla="*/ 0 w 32"/>
                <a:gd name="T1" fmla="*/ 103 h 28"/>
                <a:gd name="T2" fmla="*/ 50 w 32"/>
                <a:gd name="T3" fmla="*/ 69 h 28"/>
                <a:gd name="T4" fmla="*/ 120 w 32"/>
                <a:gd name="T5" fmla="*/ 0 h 28"/>
                <a:gd name="T6" fmla="*/ 105 w 32"/>
                <a:gd name="T7" fmla="*/ 0 h 28"/>
                <a:gd name="T8" fmla="*/ 0 w 32"/>
                <a:gd name="T9" fmla="*/ 10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p>
          </p:txBody>
        </p:sp>
        <p:sp>
          <p:nvSpPr>
            <p:cNvPr id="72" name="Freeform 181"/>
            <p:cNvSpPr>
              <a:spLocks noChangeAspect="1"/>
            </p:cNvSpPr>
            <p:nvPr/>
          </p:nvSpPr>
          <p:spPr bwMode="auto">
            <a:xfrm>
              <a:off x="3067" y="2057"/>
              <a:ext cx="128" cy="107"/>
            </a:xfrm>
            <a:custGeom>
              <a:avLst/>
              <a:gdLst>
                <a:gd name="T0" fmla="*/ 19 w 33"/>
                <a:gd name="T1" fmla="*/ 103 h 28"/>
                <a:gd name="T2" fmla="*/ 0 w 33"/>
                <a:gd name="T3" fmla="*/ 69 h 28"/>
                <a:gd name="T4" fmla="*/ 70 w 33"/>
                <a:gd name="T5" fmla="*/ 0 h 28"/>
                <a:gd name="T6" fmla="*/ 124 w 33"/>
                <a:gd name="T7" fmla="*/ 0 h 28"/>
                <a:gd name="T8" fmla="*/ 19 w 33"/>
                <a:gd name="T9" fmla="*/ 103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p>
          </p:txBody>
        </p:sp>
        <p:sp>
          <p:nvSpPr>
            <p:cNvPr id="73" name="Freeform 182"/>
            <p:cNvSpPr>
              <a:spLocks noChangeAspect="1"/>
            </p:cNvSpPr>
            <p:nvPr/>
          </p:nvSpPr>
          <p:spPr bwMode="auto">
            <a:xfrm>
              <a:off x="2807" y="2125"/>
              <a:ext cx="283" cy="66"/>
            </a:xfrm>
            <a:custGeom>
              <a:avLst/>
              <a:gdLst>
                <a:gd name="T0" fmla="*/ 0 w 73"/>
                <a:gd name="T1" fmla="*/ 62 h 17"/>
                <a:gd name="T2" fmla="*/ 54 w 73"/>
                <a:gd name="T3" fmla="*/ 0 h 17"/>
                <a:gd name="T4" fmla="*/ 264 w 73"/>
                <a:gd name="T5" fmla="*/ 0 h 17"/>
                <a:gd name="T6" fmla="*/ 279 w 73"/>
                <a:gd name="T7" fmla="*/ 62 h 17"/>
                <a:gd name="T8" fmla="*/ 0 w 73"/>
                <a:gd name="T9" fmla="*/ 62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p>
          </p:txBody>
        </p:sp>
        <p:sp>
          <p:nvSpPr>
            <p:cNvPr id="74" name="Freeform 183"/>
            <p:cNvSpPr>
              <a:spLocks noChangeAspect="1"/>
            </p:cNvSpPr>
            <p:nvPr/>
          </p:nvSpPr>
          <p:spPr bwMode="auto">
            <a:xfrm>
              <a:off x="2581" y="2057"/>
              <a:ext cx="280" cy="73"/>
            </a:xfrm>
            <a:custGeom>
              <a:avLst/>
              <a:gdLst>
                <a:gd name="T0" fmla="*/ 0 w 72"/>
                <a:gd name="T1" fmla="*/ 69 h 19"/>
                <a:gd name="T2" fmla="*/ 206 w 72"/>
                <a:gd name="T3" fmla="*/ 69 h 19"/>
                <a:gd name="T4" fmla="*/ 276 w 72"/>
                <a:gd name="T5" fmla="*/ 0 h 19"/>
                <a:gd name="T6" fmla="*/ 70 w 72"/>
                <a:gd name="T7" fmla="*/ 0 h 19"/>
                <a:gd name="T8" fmla="*/ 0 w 72"/>
                <a:gd name="T9" fmla="*/ 69 h 19"/>
                <a:gd name="T10" fmla="*/ 0 60000 65536"/>
                <a:gd name="T11" fmla="*/ 0 60000 65536"/>
                <a:gd name="T12" fmla="*/ 0 60000 65536"/>
                <a:gd name="T13" fmla="*/ 0 60000 65536"/>
                <a:gd name="T14" fmla="*/ 0 60000 65536"/>
                <a:gd name="T15" fmla="*/ 0 w 72"/>
                <a:gd name="T16" fmla="*/ 0 h 19"/>
                <a:gd name="T17" fmla="*/ 72 w 72"/>
                <a:gd name="T18" fmla="*/ 19 h 19"/>
              </a:gdLst>
              <a:ahLst/>
              <a:cxnLst>
                <a:cxn ang="T10">
                  <a:pos x="T0" y="T1"/>
                </a:cxn>
                <a:cxn ang="T11">
                  <a:pos x="T2" y="T3"/>
                </a:cxn>
                <a:cxn ang="T12">
                  <a:pos x="T4" y="T5"/>
                </a:cxn>
                <a:cxn ang="T13">
                  <a:pos x="T6" y="T7"/>
                </a:cxn>
                <a:cxn ang="T14">
                  <a:pos x="T8" y="T9"/>
                </a:cxn>
              </a:cxnLst>
              <a:rect l="T15" t="T16" r="T17" b="T18"/>
              <a:pathLst>
                <a:path w="72" h="19">
                  <a:moveTo>
                    <a:pt x="0" y="18"/>
                  </a:moveTo>
                  <a:lnTo>
                    <a:pt x="53" y="18"/>
                  </a:lnTo>
                  <a:lnTo>
                    <a:pt x="71" y="0"/>
                  </a:lnTo>
                  <a:lnTo>
                    <a:pt x="18" y="0"/>
                  </a:lnTo>
                  <a:lnTo>
                    <a:pt x="0" y="18"/>
                  </a:lnTo>
                </a:path>
              </a:pathLst>
            </a:custGeom>
            <a:solidFill>
              <a:srgbClr val="A2C1FE"/>
            </a:solidFill>
            <a:ln w="9525" cap="rnd">
              <a:noFill/>
              <a:round/>
              <a:headEnd/>
              <a:tailEnd/>
            </a:ln>
          </p:spPr>
          <p:txBody>
            <a:bodyPr/>
            <a:lstStyle/>
            <a:p>
              <a:endParaRPr lang="en-US"/>
            </a:p>
          </p:txBody>
        </p:sp>
        <p:sp>
          <p:nvSpPr>
            <p:cNvPr id="75" name="Freeform 184"/>
            <p:cNvSpPr>
              <a:spLocks noChangeAspect="1"/>
            </p:cNvSpPr>
            <p:nvPr/>
          </p:nvSpPr>
          <p:spPr bwMode="auto">
            <a:xfrm>
              <a:off x="2527" y="2057"/>
              <a:ext cx="128" cy="107"/>
            </a:xfrm>
            <a:custGeom>
              <a:avLst/>
              <a:gdLst>
                <a:gd name="T0" fmla="*/ 0 w 33"/>
                <a:gd name="T1" fmla="*/ 103 h 28"/>
                <a:gd name="T2" fmla="*/ 54 w 33"/>
                <a:gd name="T3" fmla="*/ 69 h 28"/>
                <a:gd name="T4" fmla="*/ 124 w 33"/>
                <a:gd name="T5" fmla="*/ 0 h 28"/>
                <a:gd name="T6" fmla="*/ 105 w 33"/>
                <a:gd name="T7" fmla="*/ 0 h 28"/>
                <a:gd name="T8" fmla="*/ 0 w 33"/>
                <a:gd name="T9" fmla="*/ 103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0" y="27"/>
                  </a:moveTo>
                  <a:lnTo>
                    <a:pt x="14" y="18"/>
                  </a:lnTo>
                  <a:lnTo>
                    <a:pt x="32" y="0"/>
                  </a:lnTo>
                  <a:lnTo>
                    <a:pt x="27" y="0"/>
                  </a:lnTo>
                  <a:lnTo>
                    <a:pt x="0" y="27"/>
                  </a:lnTo>
                </a:path>
              </a:pathLst>
            </a:custGeom>
            <a:solidFill>
              <a:srgbClr val="C1CEFF"/>
            </a:solidFill>
            <a:ln w="9525" cap="rnd">
              <a:noFill/>
              <a:round/>
              <a:headEnd/>
              <a:tailEnd/>
            </a:ln>
          </p:spPr>
          <p:txBody>
            <a:bodyPr/>
            <a:lstStyle/>
            <a:p>
              <a:endParaRPr lang="en-US"/>
            </a:p>
          </p:txBody>
        </p:sp>
        <p:sp>
          <p:nvSpPr>
            <p:cNvPr id="76" name="Freeform 185"/>
            <p:cNvSpPr>
              <a:spLocks noChangeAspect="1"/>
            </p:cNvSpPr>
            <p:nvPr/>
          </p:nvSpPr>
          <p:spPr bwMode="auto">
            <a:xfrm>
              <a:off x="2791" y="2057"/>
              <a:ext cx="124" cy="107"/>
            </a:xfrm>
            <a:custGeom>
              <a:avLst/>
              <a:gdLst>
                <a:gd name="T0" fmla="*/ 16 w 32"/>
                <a:gd name="T1" fmla="*/ 103 h 28"/>
                <a:gd name="T2" fmla="*/ 0 w 32"/>
                <a:gd name="T3" fmla="*/ 69 h 28"/>
                <a:gd name="T4" fmla="*/ 70 w 32"/>
                <a:gd name="T5" fmla="*/ 0 h 28"/>
                <a:gd name="T6" fmla="*/ 120 w 32"/>
                <a:gd name="T7" fmla="*/ 0 h 28"/>
                <a:gd name="T8" fmla="*/ 16 w 32"/>
                <a:gd name="T9" fmla="*/ 103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4" y="27"/>
                  </a:moveTo>
                  <a:lnTo>
                    <a:pt x="0" y="18"/>
                  </a:lnTo>
                  <a:lnTo>
                    <a:pt x="18" y="0"/>
                  </a:lnTo>
                  <a:lnTo>
                    <a:pt x="31" y="0"/>
                  </a:lnTo>
                  <a:lnTo>
                    <a:pt x="4" y="27"/>
                  </a:lnTo>
                </a:path>
              </a:pathLst>
            </a:custGeom>
            <a:solidFill>
              <a:srgbClr val="3365FB"/>
            </a:solidFill>
            <a:ln w="9525" cap="rnd">
              <a:noFill/>
              <a:round/>
              <a:headEnd/>
              <a:tailEnd/>
            </a:ln>
          </p:spPr>
          <p:txBody>
            <a:bodyPr/>
            <a:lstStyle/>
            <a:p>
              <a:endParaRPr lang="en-US"/>
            </a:p>
          </p:txBody>
        </p:sp>
        <p:sp>
          <p:nvSpPr>
            <p:cNvPr id="77" name="Freeform 186"/>
            <p:cNvSpPr>
              <a:spLocks noChangeAspect="1"/>
            </p:cNvSpPr>
            <p:nvPr/>
          </p:nvSpPr>
          <p:spPr bwMode="auto">
            <a:xfrm>
              <a:off x="2527" y="2125"/>
              <a:ext cx="284" cy="66"/>
            </a:xfrm>
            <a:custGeom>
              <a:avLst/>
              <a:gdLst>
                <a:gd name="T0" fmla="*/ 0 w 73"/>
                <a:gd name="T1" fmla="*/ 62 h 17"/>
                <a:gd name="T2" fmla="*/ 54 w 73"/>
                <a:gd name="T3" fmla="*/ 0 h 17"/>
                <a:gd name="T4" fmla="*/ 265 w 73"/>
                <a:gd name="T5" fmla="*/ 0 h 17"/>
                <a:gd name="T6" fmla="*/ 280 w 73"/>
                <a:gd name="T7" fmla="*/ 62 h 17"/>
                <a:gd name="T8" fmla="*/ 0 w 73"/>
                <a:gd name="T9" fmla="*/ 62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p>
          </p:txBody>
        </p:sp>
        <p:sp>
          <p:nvSpPr>
            <p:cNvPr id="78" name="Freeform 187"/>
            <p:cNvSpPr>
              <a:spLocks noChangeAspect="1"/>
            </p:cNvSpPr>
            <p:nvPr/>
          </p:nvSpPr>
          <p:spPr bwMode="auto">
            <a:xfrm>
              <a:off x="3246" y="1955"/>
              <a:ext cx="283" cy="72"/>
            </a:xfrm>
            <a:custGeom>
              <a:avLst/>
              <a:gdLst>
                <a:gd name="T0" fmla="*/ 0 w 73"/>
                <a:gd name="T1" fmla="*/ 68 h 19"/>
                <a:gd name="T2" fmla="*/ 209 w 73"/>
                <a:gd name="T3" fmla="*/ 68 h 19"/>
                <a:gd name="T4" fmla="*/ 279 w 73"/>
                <a:gd name="T5" fmla="*/ 0 h 19"/>
                <a:gd name="T6" fmla="*/ 70 w 73"/>
                <a:gd name="T7" fmla="*/ 0 h 19"/>
                <a:gd name="T8" fmla="*/ 0 w 73"/>
                <a:gd name="T9" fmla="*/ 68 h 19"/>
                <a:gd name="T10" fmla="*/ 0 60000 65536"/>
                <a:gd name="T11" fmla="*/ 0 60000 65536"/>
                <a:gd name="T12" fmla="*/ 0 60000 65536"/>
                <a:gd name="T13" fmla="*/ 0 60000 65536"/>
                <a:gd name="T14" fmla="*/ 0 60000 65536"/>
                <a:gd name="T15" fmla="*/ 0 w 73"/>
                <a:gd name="T16" fmla="*/ 0 h 19"/>
                <a:gd name="T17" fmla="*/ 73 w 73"/>
                <a:gd name="T18" fmla="*/ 19 h 19"/>
              </a:gdLst>
              <a:ahLst/>
              <a:cxnLst>
                <a:cxn ang="T10">
                  <a:pos x="T0" y="T1"/>
                </a:cxn>
                <a:cxn ang="T11">
                  <a:pos x="T2" y="T3"/>
                </a:cxn>
                <a:cxn ang="T12">
                  <a:pos x="T4" y="T5"/>
                </a:cxn>
                <a:cxn ang="T13">
                  <a:pos x="T6" y="T7"/>
                </a:cxn>
                <a:cxn ang="T14">
                  <a:pos x="T8" y="T9"/>
                </a:cxn>
              </a:cxnLst>
              <a:rect l="T15" t="T16" r="T17" b="T18"/>
              <a:pathLst>
                <a:path w="73" h="19">
                  <a:moveTo>
                    <a:pt x="0" y="18"/>
                  </a:moveTo>
                  <a:lnTo>
                    <a:pt x="54" y="18"/>
                  </a:lnTo>
                  <a:lnTo>
                    <a:pt x="72" y="0"/>
                  </a:lnTo>
                  <a:lnTo>
                    <a:pt x="18" y="0"/>
                  </a:lnTo>
                  <a:lnTo>
                    <a:pt x="0" y="18"/>
                  </a:lnTo>
                </a:path>
              </a:pathLst>
            </a:custGeom>
            <a:solidFill>
              <a:srgbClr val="A2C1FE"/>
            </a:solidFill>
            <a:ln w="9525" cap="rnd">
              <a:noFill/>
              <a:round/>
              <a:headEnd/>
              <a:tailEnd/>
            </a:ln>
          </p:spPr>
          <p:txBody>
            <a:bodyPr/>
            <a:lstStyle/>
            <a:p>
              <a:endParaRPr lang="en-US"/>
            </a:p>
          </p:txBody>
        </p:sp>
        <p:sp>
          <p:nvSpPr>
            <p:cNvPr id="79" name="Freeform 188"/>
            <p:cNvSpPr>
              <a:spLocks noChangeAspect="1"/>
            </p:cNvSpPr>
            <p:nvPr/>
          </p:nvSpPr>
          <p:spPr bwMode="auto">
            <a:xfrm>
              <a:off x="3192" y="1955"/>
              <a:ext cx="128" cy="106"/>
            </a:xfrm>
            <a:custGeom>
              <a:avLst/>
              <a:gdLst>
                <a:gd name="T0" fmla="*/ 0 w 33"/>
                <a:gd name="T1" fmla="*/ 102 h 28"/>
                <a:gd name="T2" fmla="*/ 54 w 33"/>
                <a:gd name="T3" fmla="*/ 68 h 28"/>
                <a:gd name="T4" fmla="*/ 124 w 33"/>
                <a:gd name="T5" fmla="*/ 0 h 28"/>
                <a:gd name="T6" fmla="*/ 105 w 33"/>
                <a:gd name="T7" fmla="*/ 0 h 28"/>
                <a:gd name="T8" fmla="*/ 0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0" y="27"/>
                  </a:moveTo>
                  <a:lnTo>
                    <a:pt x="14" y="18"/>
                  </a:lnTo>
                  <a:lnTo>
                    <a:pt x="32" y="0"/>
                  </a:lnTo>
                  <a:lnTo>
                    <a:pt x="27" y="0"/>
                  </a:lnTo>
                  <a:lnTo>
                    <a:pt x="0" y="27"/>
                  </a:lnTo>
                </a:path>
              </a:pathLst>
            </a:custGeom>
            <a:solidFill>
              <a:srgbClr val="C1CEFF"/>
            </a:solidFill>
            <a:ln w="9525" cap="rnd">
              <a:noFill/>
              <a:round/>
              <a:headEnd/>
              <a:tailEnd/>
            </a:ln>
          </p:spPr>
          <p:txBody>
            <a:bodyPr/>
            <a:lstStyle/>
            <a:p>
              <a:endParaRPr lang="en-US"/>
            </a:p>
          </p:txBody>
        </p:sp>
        <p:sp>
          <p:nvSpPr>
            <p:cNvPr id="80" name="Freeform 189"/>
            <p:cNvSpPr>
              <a:spLocks noChangeAspect="1"/>
            </p:cNvSpPr>
            <p:nvPr/>
          </p:nvSpPr>
          <p:spPr bwMode="auto">
            <a:xfrm>
              <a:off x="3456" y="1955"/>
              <a:ext cx="124" cy="106"/>
            </a:xfrm>
            <a:custGeom>
              <a:avLst/>
              <a:gdLst>
                <a:gd name="T0" fmla="*/ 16 w 32"/>
                <a:gd name="T1" fmla="*/ 102 h 28"/>
                <a:gd name="T2" fmla="*/ 0 w 32"/>
                <a:gd name="T3" fmla="*/ 68 h 28"/>
                <a:gd name="T4" fmla="*/ 70 w 32"/>
                <a:gd name="T5" fmla="*/ 0 h 28"/>
                <a:gd name="T6" fmla="*/ 120 w 32"/>
                <a:gd name="T7" fmla="*/ 0 h 28"/>
                <a:gd name="T8" fmla="*/ 16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4" y="27"/>
                  </a:moveTo>
                  <a:lnTo>
                    <a:pt x="0" y="18"/>
                  </a:lnTo>
                  <a:lnTo>
                    <a:pt x="18" y="0"/>
                  </a:lnTo>
                  <a:lnTo>
                    <a:pt x="31" y="0"/>
                  </a:lnTo>
                  <a:lnTo>
                    <a:pt x="4" y="27"/>
                  </a:lnTo>
                </a:path>
              </a:pathLst>
            </a:custGeom>
            <a:solidFill>
              <a:srgbClr val="3365FB"/>
            </a:solidFill>
            <a:ln w="9525" cap="rnd">
              <a:noFill/>
              <a:round/>
              <a:headEnd/>
              <a:tailEnd/>
            </a:ln>
          </p:spPr>
          <p:txBody>
            <a:bodyPr/>
            <a:lstStyle/>
            <a:p>
              <a:endParaRPr lang="en-US"/>
            </a:p>
          </p:txBody>
        </p:sp>
        <p:sp>
          <p:nvSpPr>
            <p:cNvPr id="81" name="Freeform 190"/>
            <p:cNvSpPr>
              <a:spLocks noChangeAspect="1"/>
            </p:cNvSpPr>
            <p:nvPr/>
          </p:nvSpPr>
          <p:spPr bwMode="auto">
            <a:xfrm>
              <a:off x="3192" y="2023"/>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p>
          </p:txBody>
        </p:sp>
        <p:sp>
          <p:nvSpPr>
            <p:cNvPr id="82" name="Freeform 191"/>
            <p:cNvSpPr>
              <a:spLocks noChangeAspect="1"/>
            </p:cNvSpPr>
            <p:nvPr/>
          </p:nvSpPr>
          <p:spPr bwMode="auto">
            <a:xfrm>
              <a:off x="2962" y="1955"/>
              <a:ext cx="288" cy="72"/>
            </a:xfrm>
            <a:custGeom>
              <a:avLst/>
              <a:gdLst>
                <a:gd name="T0" fmla="*/ 0 w 74"/>
                <a:gd name="T1" fmla="*/ 68 h 19"/>
                <a:gd name="T2" fmla="*/ 214 w 74"/>
                <a:gd name="T3" fmla="*/ 68 h 19"/>
                <a:gd name="T4" fmla="*/ 284 w 74"/>
                <a:gd name="T5" fmla="*/ 0 h 19"/>
                <a:gd name="T6" fmla="*/ 70 w 74"/>
                <a:gd name="T7" fmla="*/ 0 h 19"/>
                <a:gd name="T8" fmla="*/ 0 w 74"/>
                <a:gd name="T9" fmla="*/ 68 h 19"/>
                <a:gd name="T10" fmla="*/ 0 60000 65536"/>
                <a:gd name="T11" fmla="*/ 0 60000 65536"/>
                <a:gd name="T12" fmla="*/ 0 60000 65536"/>
                <a:gd name="T13" fmla="*/ 0 60000 65536"/>
                <a:gd name="T14" fmla="*/ 0 60000 65536"/>
                <a:gd name="T15" fmla="*/ 0 w 74"/>
                <a:gd name="T16" fmla="*/ 0 h 19"/>
                <a:gd name="T17" fmla="*/ 74 w 74"/>
                <a:gd name="T18" fmla="*/ 19 h 19"/>
              </a:gdLst>
              <a:ahLst/>
              <a:cxnLst>
                <a:cxn ang="T10">
                  <a:pos x="T0" y="T1"/>
                </a:cxn>
                <a:cxn ang="T11">
                  <a:pos x="T2" y="T3"/>
                </a:cxn>
                <a:cxn ang="T12">
                  <a:pos x="T4" y="T5"/>
                </a:cxn>
                <a:cxn ang="T13">
                  <a:pos x="T6" y="T7"/>
                </a:cxn>
                <a:cxn ang="T14">
                  <a:pos x="T8" y="T9"/>
                </a:cxn>
              </a:cxnLst>
              <a:rect l="T15" t="T16" r="T17" b="T18"/>
              <a:pathLst>
                <a:path w="74" h="19">
                  <a:moveTo>
                    <a:pt x="0" y="18"/>
                  </a:moveTo>
                  <a:lnTo>
                    <a:pt x="55" y="18"/>
                  </a:lnTo>
                  <a:lnTo>
                    <a:pt x="73" y="0"/>
                  </a:lnTo>
                  <a:lnTo>
                    <a:pt x="18" y="0"/>
                  </a:lnTo>
                  <a:lnTo>
                    <a:pt x="0" y="18"/>
                  </a:lnTo>
                </a:path>
              </a:pathLst>
            </a:custGeom>
            <a:solidFill>
              <a:srgbClr val="A2C1FE"/>
            </a:solidFill>
            <a:ln w="9525" cap="rnd">
              <a:noFill/>
              <a:round/>
              <a:headEnd/>
              <a:tailEnd/>
            </a:ln>
          </p:spPr>
          <p:txBody>
            <a:bodyPr/>
            <a:lstStyle/>
            <a:p>
              <a:endParaRPr lang="en-US"/>
            </a:p>
          </p:txBody>
        </p:sp>
        <p:sp>
          <p:nvSpPr>
            <p:cNvPr id="83" name="Freeform 192"/>
            <p:cNvSpPr>
              <a:spLocks noChangeAspect="1"/>
            </p:cNvSpPr>
            <p:nvPr/>
          </p:nvSpPr>
          <p:spPr bwMode="auto">
            <a:xfrm>
              <a:off x="2912" y="1955"/>
              <a:ext cx="128" cy="106"/>
            </a:xfrm>
            <a:custGeom>
              <a:avLst/>
              <a:gdLst>
                <a:gd name="T0" fmla="*/ 0 w 33"/>
                <a:gd name="T1" fmla="*/ 102 h 28"/>
                <a:gd name="T2" fmla="*/ 54 w 33"/>
                <a:gd name="T3" fmla="*/ 68 h 28"/>
                <a:gd name="T4" fmla="*/ 124 w 33"/>
                <a:gd name="T5" fmla="*/ 0 h 28"/>
                <a:gd name="T6" fmla="*/ 105 w 33"/>
                <a:gd name="T7" fmla="*/ 0 h 28"/>
                <a:gd name="T8" fmla="*/ 0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0" y="27"/>
                  </a:moveTo>
                  <a:lnTo>
                    <a:pt x="14" y="18"/>
                  </a:lnTo>
                  <a:lnTo>
                    <a:pt x="32" y="0"/>
                  </a:lnTo>
                  <a:lnTo>
                    <a:pt x="27" y="0"/>
                  </a:lnTo>
                  <a:lnTo>
                    <a:pt x="0" y="27"/>
                  </a:lnTo>
                </a:path>
              </a:pathLst>
            </a:custGeom>
            <a:solidFill>
              <a:srgbClr val="C1CEFF"/>
            </a:solidFill>
            <a:ln w="9525" cap="rnd">
              <a:noFill/>
              <a:round/>
              <a:headEnd/>
              <a:tailEnd/>
            </a:ln>
          </p:spPr>
          <p:txBody>
            <a:bodyPr/>
            <a:lstStyle/>
            <a:p>
              <a:endParaRPr lang="en-US"/>
            </a:p>
          </p:txBody>
        </p:sp>
        <p:sp>
          <p:nvSpPr>
            <p:cNvPr id="84" name="Freeform 193"/>
            <p:cNvSpPr>
              <a:spLocks noChangeAspect="1"/>
            </p:cNvSpPr>
            <p:nvPr/>
          </p:nvSpPr>
          <p:spPr bwMode="auto">
            <a:xfrm>
              <a:off x="3172" y="1955"/>
              <a:ext cx="128" cy="106"/>
            </a:xfrm>
            <a:custGeom>
              <a:avLst/>
              <a:gdLst>
                <a:gd name="T0" fmla="*/ 19 w 33"/>
                <a:gd name="T1" fmla="*/ 102 h 28"/>
                <a:gd name="T2" fmla="*/ 0 w 33"/>
                <a:gd name="T3" fmla="*/ 68 h 28"/>
                <a:gd name="T4" fmla="*/ 70 w 33"/>
                <a:gd name="T5" fmla="*/ 0 h 28"/>
                <a:gd name="T6" fmla="*/ 124 w 33"/>
                <a:gd name="T7" fmla="*/ 0 h 28"/>
                <a:gd name="T8" fmla="*/ 19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p>
          </p:txBody>
        </p:sp>
        <p:sp>
          <p:nvSpPr>
            <p:cNvPr id="85" name="Freeform 194"/>
            <p:cNvSpPr>
              <a:spLocks noChangeAspect="1"/>
            </p:cNvSpPr>
            <p:nvPr/>
          </p:nvSpPr>
          <p:spPr bwMode="auto">
            <a:xfrm>
              <a:off x="2912" y="2023"/>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p>
          </p:txBody>
        </p:sp>
        <p:sp>
          <p:nvSpPr>
            <p:cNvPr id="86" name="Freeform 195"/>
            <p:cNvSpPr>
              <a:spLocks noChangeAspect="1"/>
            </p:cNvSpPr>
            <p:nvPr/>
          </p:nvSpPr>
          <p:spPr bwMode="auto">
            <a:xfrm>
              <a:off x="2683" y="1955"/>
              <a:ext cx="283" cy="72"/>
            </a:xfrm>
            <a:custGeom>
              <a:avLst/>
              <a:gdLst>
                <a:gd name="T0" fmla="*/ 0 w 73"/>
                <a:gd name="T1" fmla="*/ 68 h 19"/>
                <a:gd name="T2" fmla="*/ 209 w 73"/>
                <a:gd name="T3" fmla="*/ 68 h 19"/>
                <a:gd name="T4" fmla="*/ 279 w 73"/>
                <a:gd name="T5" fmla="*/ 0 h 19"/>
                <a:gd name="T6" fmla="*/ 70 w 73"/>
                <a:gd name="T7" fmla="*/ 0 h 19"/>
                <a:gd name="T8" fmla="*/ 0 w 73"/>
                <a:gd name="T9" fmla="*/ 68 h 19"/>
                <a:gd name="T10" fmla="*/ 0 60000 65536"/>
                <a:gd name="T11" fmla="*/ 0 60000 65536"/>
                <a:gd name="T12" fmla="*/ 0 60000 65536"/>
                <a:gd name="T13" fmla="*/ 0 60000 65536"/>
                <a:gd name="T14" fmla="*/ 0 60000 65536"/>
                <a:gd name="T15" fmla="*/ 0 w 73"/>
                <a:gd name="T16" fmla="*/ 0 h 19"/>
                <a:gd name="T17" fmla="*/ 73 w 73"/>
                <a:gd name="T18" fmla="*/ 19 h 19"/>
              </a:gdLst>
              <a:ahLst/>
              <a:cxnLst>
                <a:cxn ang="T10">
                  <a:pos x="T0" y="T1"/>
                </a:cxn>
                <a:cxn ang="T11">
                  <a:pos x="T2" y="T3"/>
                </a:cxn>
                <a:cxn ang="T12">
                  <a:pos x="T4" y="T5"/>
                </a:cxn>
                <a:cxn ang="T13">
                  <a:pos x="T6" y="T7"/>
                </a:cxn>
                <a:cxn ang="T14">
                  <a:pos x="T8" y="T9"/>
                </a:cxn>
              </a:cxnLst>
              <a:rect l="T15" t="T16" r="T17" b="T18"/>
              <a:pathLst>
                <a:path w="73" h="19">
                  <a:moveTo>
                    <a:pt x="0" y="18"/>
                  </a:moveTo>
                  <a:lnTo>
                    <a:pt x="54" y="18"/>
                  </a:lnTo>
                  <a:lnTo>
                    <a:pt x="72" y="0"/>
                  </a:lnTo>
                  <a:lnTo>
                    <a:pt x="18" y="0"/>
                  </a:lnTo>
                  <a:lnTo>
                    <a:pt x="0" y="18"/>
                  </a:lnTo>
                </a:path>
              </a:pathLst>
            </a:custGeom>
            <a:solidFill>
              <a:srgbClr val="A2C1FE"/>
            </a:solidFill>
            <a:ln w="9525" cap="rnd">
              <a:noFill/>
              <a:round/>
              <a:headEnd/>
              <a:tailEnd/>
            </a:ln>
          </p:spPr>
          <p:txBody>
            <a:bodyPr/>
            <a:lstStyle/>
            <a:p>
              <a:endParaRPr lang="en-US"/>
            </a:p>
          </p:txBody>
        </p:sp>
        <p:sp>
          <p:nvSpPr>
            <p:cNvPr id="87" name="Freeform 196"/>
            <p:cNvSpPr>
              <a:spLocks noChangeAspect="1"/>
            </p:cNvSpPr>
            <p:nvPr/>
          </p:nvSpPr>
          <p:spPr bwMode="auto">
            <a:xfrm>
              <a:off x="2632" y="1955"/>
              <a:ext cx="124" cy="106"/>
            </a:xfrm>
            <a:custGeom>
              <a:avLst/>
              <a:gdLst>
                <a:gd name="T0" fmla="*/ 0 w 32"/>
                <a:gd name="T1" fmla="*/ 102 h 28"/>
                <a:gd name="T2" fmla="*/ 50 w 32"/>
                <a:gd name="T3" fmla="*/ 68 h 28"/>
                <a:gd name="T4" fmla="*/ 120 w 32"/>
                <a:gd name="T5" fmla="*/ 0 h 28"/>
                <a:gd name="T6" fmla="*/ 105 w 32"/>
                <a:gd name="T7" fmla="*/ 0 h 28"/>
                <a:gd name="T8" fmla="*/ 0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p>
          </p:txBody>
        </p:sp>
        <p:sp>
          <p:nvSpPr>
            <p:cNvPr id="88" name="Freeform 197"/>
            <p:cNvSpPr>
              <a:spLocks noChangeAspect="1"/>
            </p:cNvSpPr>
            <p:nvPr/>
          </p:nvSpPr>
          <p:spPr bwMode="auto">
            <a:xfrm>
              <a:off x="2892" y="1955"/>
              <a:ext cx="128" cy="106"/>
            </a:xfrm>
            <a:custGeom>
              <a:avLst/>
              <a:gdLst>
                <a:gd name="T0" fmla="*/ 19 w 33"/>
                <a:gd name="T1" fmla="*/ 102 h 28"/>
                <a:gd name="T2" fmla="*/ 0 w 33"/>
                <a:gd name="T3" fmla="*/ 68 h 28"/>
                <a:gd name="T4" fmla="*/ 70 w 33"/>
                <a:gd name="T5" fmla="*/ 0 h 28"/>
                <a:gd name="T6" fmla="*/ 124 w 33"/>
                <a:gd name="T7" fmla="*/ 0 h 28"/>
                <a:gd name="T8" fmla="*/ 19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p>
          </p:txBody>
        </p:sp>
        <p:sp>
          <p:nvSpPr>
            <p:cNvPr id="89" name="Freeform 198"/>
            <p:cNvSpPr>
              <a:spLocks noChangeAspect="1"/>
            </p:cNvSpPr>
            <p:nvPr/>
          </p:nvSpPr>
          <p:spPr bwMode="auto">
            <a:xfrm>
              <a:off x="2632" y="2023"/>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p>
          </p:txBody>
        </p:sp>
        <p:sp>
          <p:nvSpPr>
            <p:cNvPr id="90" name="Freeform 199"/>
            <p:cNvSpPr>
              <a:spLocks noChangeAspect="1"/>
            </p:cNvSpPr>
            <p:nvPr/>
          </p:nvSpPr>
          <p:spPr bwMode="auto">
            <a:xfrm>
              <a:off x="3351" y="1852"/>
              <a:ext cx="280" cy="69"/>
            </a:xfrm>
            <a:custGeom>
              <a:avLst/>
              <a:gdLst>
                <a:gd name="T0" fmla="*/ 0 w 72"/>
                <a:gd name="T1" fmla="*/ 65 h 18"/>
                <a:gd name="T2" fmla="*/ 206 w 72"/>
                <a:gd name="T3" fmla="*/ 65 h 18"/>
                <a:gd name="T4" fmla="*/ 276 w 72"/>
                <a:gd name="T5" fmla="*/ 0 h 18"/>
                <a:gd name="T6" fmla="*/ 70 w 72"/>
                <a:gd name="T7" fmla="*/ 0 h 18"/>
                <a:gd name="T8" fmla="*/ 0 w 72"/>
                <a:gd name="T9" fmla="*/ 65 h 18"/>
                <a:gd name="T10" fmla="*/ 0 60000 65536"/>
                <a:gd name="T11" fmla="*/ 0 60000 65536"/>
                <a:gd name="T12" fmla="*/ 0 60000 65536"/>
                <a:gd name="T13" fmla="*/ 0 60000 65536"/>
                <a:gd name="T14" fmla="*/ 0 60000 65536"/>
                <a:gd name="T15" fmla="*/ 0 w 72"/>
                <a:gd name="T16" fmla="*/ 0 h 18"/>
                <a:gd name="T17" fmla="*/ 72 w 72"/>
                <a:gd name="T18" fmla="*/ 18 h 18"/>
              </a:gdLst>
              <a:ahLst/>
              <a:cxnLst>
                <a:cxn ang="T10">
                  <a:pos x="T0" y="T1"/>
                </a:cxn>
                <a:cxn ang="T11">
                  <a:pos x="T2" y="T3"/>
                </a:cxn>
                <a:cxn ang="T12">
                  <a:pos x="T4" y="T5"/>
                </a:cxn>
                <a:cxn ang="T13">
                  <a:pos x="T6" y="T7"/>
                </a:cxn>
                <a:cxn ang="T14">
                  <a:pos x="T8" y="T9"/>
                </a:cxn>
              </a:cxnLst>
              <a:rect l="T15" t="T16" r="T17" b="T18"/>
              <a:pathLst>
                <a:path w="72" h="18">
                  <a:moveTo>
                    <a:pt x="0" y="17"/>
                  </a:moveTo>
                  <a:lnTo>
                    <a:pt x="53" y="17"/>
                  </a:lnTo>
                  <a:lnTo>
                    <a:pt x="71" y="0"/>
                  </a:lnTo>
                  <a:lnTo>
                    <a:pt x="18" y="0"/>
                  </a:lnTo>
                  <a:lnTo>
                    <a:pt x="0" y="17"/>
                  </a:lnTo>
                </a:path>
              </a:pathLst>
            </a:custGeom>
            <a:solidFill>
              <a:srgbClr val="A2C1FE"/>
            </a:solidFill>
            <a:ln w="9525" cap="rnd">
              <a:noFill/>
              <a:round/>
              <a:headEnd/>
              <a:tailEnd/>
            </a:ln>
          </p:spPr>
          <p:txBody>
            <a:bodyPr/>
            <a:lstStyle/>
            <a:p>
              <a:endParaRPr lang="en-US"/>
            </a:p>
          </p:txBody>
        </p:sp>
        <p:sp>
          <p:nvSpPr>
            <p:cNvPr id="91" name="Freeform 200"/>
            <p:cNvSpPr>
              <a:spLocks noChangeAspect="1"/>
            </p:cNvSpPr>
            <p:nvPr/>
          </p:nvSpPr>
          <p:spPr bwMode="auto">
            <a:xfrm>
              <a:off x="3297" y="1852"/>
              <a:ext cx="124" cy="106"/>
            </a:xfrm>
            <a:custGeom>
              <a:avLst/>
              <a:gdLst>
                <a:gd name="T0" fmla="*/ 0 w 32"/>
                <a:gd name="T1" fmla="*/ 102 h 28"/>
                <a:gd name="T2" fmla="*/ 50 w 32"/>
                <a:gd name="T3" fmla="*/ 68 h 28"/>
                <a:gd name="T4" fmla="*/ 120 w 32"/>
                <a:gd name="T5" fmla="*/ 0 h 28"/>
                <a:gd name="T6" fmla="*/ 105 w 32"/>
                <a:gd name="T7" fmla="*/ 0 h 28"/>
                <a:gd name="T8" fmla="*/ 0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p>
          </p:txBody>
        </p:sp>
        <p:sp>
          <p:nvSpPr>
            <p:cNvPr id="92" name="Freeform 201"/>
            <p:cNvSpPr>
              <a:spLocks noChangeAspect="1"/>
            </p:cNvSpPr>
            <p:nvPr/>
          </p:nvSpPr>
          <p:spPr bwMode="auto">
            <a:xfrm>
              <a:off x="3557" y="1852"/>
              <a:ext cx="128" cy="106"/>
            </a:xfrm>
            <a:custGeom>
              <a:avLst/>
              <a:gdLst>
                <a:gd name="T0" fmla="*/ 19 w 33"/>
                <a:gd name="T1" fmla="*/ 102 h 28"/>
                <a:gd name="T2" fmla="*/ 0 w 33"/>
                <a:gd name="T3" fmla="*/ 68 h 28"/>
                <a:gd name="T4" fmla="*/ 70 w 33"/>
                <a:gd name="T5" fmla="*/ 0 h 28"/>
                <a:gd name="T6" fmla="*/ 124 w 33"/>
                <a:gd name="T7" fmla="*/ 0 h 28"/>
                <a:gd name="T8" fmla="*/ 19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p>
          </p:txBody>
        </p:sp>
        <p:sp>
          <p:nvSpPr>
            <p:cNvPr id="93" name="Freeform 202"/>
            <p:cNvSpPr>
              <a:spLocks noChangeAspect="1"/>
            </p:cNvSpPr>
            <p:nvPr/>
          </p:nvSpPr>
          <p:spPr bwMode="auto">
            <a:xfrm>
              <a:off x="3297" y="1916"/>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p>
          </p:txBody>
        </p:sp>
        <p:sp>
          <p:nvSpPr>
            <p:cNvPr id="94" name="Freeform 203"/>
            <p:cNvSpPr>
              <a:spLocks noChangeAspect="1"/>
            </p:cNvSpPr>
            <p:nvPr/>
          </p:nvSpPr>
          <p:spPr bwMode="auto">
            <a:xfrm>
              <a:off x="3067" y="1852"/>
              <a:ext cx="288" cy="69"/>
            </a:xfrm>
            <a:custGeom>
              <a:avLst/>
              <a:gdLst>
                <a:gd name="T0" fmla="*/ 0 w 74"/>
                <a:gd name="T1" fmla="*/ 65 h 18"/>
                <a:gd name="T2" fmla="*/ 214 w 74"/>
                <a:gd name="T3" fmla="*/ 65 h 18"/>
                <a:gd name="T4" fmla="*/ 284 w 74"/>
                <a:gd name="T5" fmla="*/ 0 h 18"/>
                <a:gd name="T6" fmla="*/ 70 w 74"/>
                <a:gd name="T7" fmla="*/ 0 h 18"/>
                <a:gd name="T8" fmla="*/ 0 w 74"/>
                <a:gd name="T9" fmla="*/ 65 h 18"/>
                <a:gd name="T10" fmla="*/ 0 60000 65536"/>
                <a:gd name="T11" fmla="*/ 0 60000 65536"/>
                <a:gd name="T12" fmla="*/ 0 60000 65536"/>
                <a:gd name="T13" fmla="*/ 0 60000 65536"/>
                <a:gd name="T14" fmla="*/ 0 60000 65536"/>
                <a:gd name="T15" fmla="*/ 0 w 74"/>
                <a:gd name="T16" fmla="*/ 0 h 18"/>
                <a:gd name="T17" fmla="*/ 74 w 74"/>
                <a:gd name="T18" fmla="*/ 18 h 18"/>
              </a:gdLst>
              <a:ahLst/>
              <a:cxnLst>
                <a:cxn ang="T10">
                  <a:pos x="T0" y="T1"/>
                </a:cxn>
                <a:cxn ang="T11">
                  <a:pos x="T2" y="T3"/>
                </a:cxn>
                <a:cxn ang="T12">
                  <a:pos x="T4" y="T5"/>
                </a:cxn>
                <a:cxn ang="T13">
                  <a:pos x="T6" y="T7"/>
                </a:cxn>
                <a:cxn ang="T14">
                  <a:pos x="T8" y="T9"/>
                </a:cxn>
              </a:cxnLst>
              <a:rect l="T15" t="T16" r="T17" b="T18"/>
              <a:pathLst>
                <a:path w="74" h="18">
                  <a:moveTo>
                    <a:pt x="0" y="17"/>
                  </a:moveTo>
                  <a:lnTo>
                    <a:pt x="55" y="17"/>
                  </a:lnTo>
                  <a:lnTo>
                    <a:pt x="73" y="0"/>
                  </a:lnTo>
                  <a:lnTo>
                    <a:pt x="18" y="0"/>
                  </a:lnTo>
                  <a:lnTo>
                    <a:pt x="0" y="17"/>
                  </a:lnTo>
                </a:path>
              </a:pathLst>
            </a:custGeom>
            <a:solidFill>
              <a:srgbClr val="A2C1FE"/>
            </a:solidFill>
            <a:ln w="9525" cap="rnd">
              <a:noFill/>
              <a:round/>
              <a:headEnd/>
              <a:tailEnd/>
            </a:ln>
          </p:spPr>
          <p:txBody>
            <a:bodyPr/>
            <a:lstStyle/>
            <a:p>
              <a:endParaRPr lang="en-US"/>
            </a:p>
          </p:txBody>
        </p:sp>
        <p:sp>
          <p:nvSpPr>
            <p:cNvPr id="95" name="Freeform 204"/>
            <p:cNvSpPr>
              <a:spLocks noChangeAspect="1"/>
            </p:cNvSpPr>
            <p:nvPr/>
          </p:nvSpPr>
          <p:spPr bwMode="auto">
            <a:xfrm>
              <a:off x="3017" y="1852"/>
              <a:ext cx="128" cy="106"/>
            </a:xfrm>
            <a:custGeom>
              <a:avLst/>
              <a:gdLst>
                <a:gd name="T0" fmla="*/ 0 w 33"/>
                <a:gd name="T1" fmla="*/ 102 h 28"/>
                <a:gd name="T2" fmla="*/ 54 w 33"/>
                <a:gd name="T3" fmla="*/ 68 h 28"/>
                <a:gd name="T4" fmla="*/ 124 w 33"/>
                <a:gd name="T5" fmla="*/ 0 h 28"/>
                <a:gd name="T6" fmla="*/ 105 w 33"/>
                <a:gd name="T7" fmla="*/ 0 h 28"/>
                <a:gd name="T8" fmla="*/ 0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0" y="27"/>
                  </a:moveTo>
                  <a:lnTo>
                    <a:pt x="14" y="18"/>
                  </a:lnTo>
                  <a:lnTo>
                    <a:pt x="32" y="0"/>
                  </a:lnTo>
                  <a:lnTo>
                    <a:pt x="27" y="0"/>
                  </a:lnTo>
                  <a:lnTo>
                    <a:pt x="0" y="27"/>
                  </a:lnTo>
                </a:path>
              </a:pathLst>
            </a:custGeom>
            <a:solidFill>
              <a:srgbClr val="C1CEFF"/>
            </a:solidFill>
            <a:ln w="9525" cap="rnd">
              <a:noFill/>
              <a:round/>
              <a:headEnd/>
              <a:tailEnd/>
            </a:ln>
          </p:spPr>
          <p:txBody>
            <a:bodyPr/>
            <a:lstStyle/>
            <a:p>
              <a:endParaRPr lang="en-US"/>
            </a:p>
          </p:txBody>
        </p:sp>
        <p:sp>
          <p:nvSpPr>
            <p:cNvPr id="96" name="Freeform 205"/>
            <p:cNvSpPr>
              <a:spLocks noChangeAspect="1"/>
            </p:cNvSpPr>
            <p:nvPr/>
          </p:nvSpPr>
          <p:spPr bwMode="auto">
            <a:xfrm>
              <a:off x="3277" y="1852"/>
              <a:ext cx="128" cy="106"/>
            </a:xfrm>
            <a:custGeom>
              <a:avLst/>
              <a:gdLst>
                <a:gd name="T0" fmla="*/ 19 w 33"/>
                <a:gd name="T1" fmla="*/ 102 h 28"/>
                <a:gd name="T2" fmla="*/ 0 w 33"/>
                <a:gd name="T3" fmla="*/ 68 h 28"/>
                <a:gd name="T4" fmla="*/ 70 w 33"/>
                <a:gd name="T5" fmla="*/ 0 h 28"/>
                <a:gd name="T6" fmla="*/ 124 w 33"/>
                <a:gd name="T7" fmla="*/ 0 h 28"/>
                <a:gd name="T8" fmla="*/ 19 w 33"/>
                <a:gd name="T9" fmla="*/ 102 h 28"/>
                <a:gd name="T10" fmla="*/ 0 60000 65536"/>
                <a:gd name="T11" fmla="*/ 0 60000 65536"/>
                <a:gd name="T12" fmla="*/ 0 60000 65536"/>
                <a:gd name="T13" fmla="*/ 0 60000 65536"/>
                <a:gd name="T14" fmla="*/ 0 60000 65536"/>
                <a:gd name="T15" fmla="*/ 0 w 33"/>
                <a:gd name="T16" fmla="*/ 0 h 28"/>
                <a:gd name="T17" fmla="*/ 33 w 33"/>
                <a:gd name="T18" fmla="*/ 28 h 28"/>
              </a:gdLst>
              <a:ahLst/>
              <a:cxnLst>
                <a:cxn ang="T10">
                  <a:pos x="T0" y="T1"/>
                </a:cxn>
                <a:cxn ang="T11">
                  <a:pos x="T2" y="T3"/>
                </a:cxn>
                <a:cxn ang="T12">
                  <a:pos x="T4" y="T5"/>
                </a:cxn>
                <a:cxn ang="T13">
                  <a:pos x="T6" y="T7"/>
                </a:cxn>
                <a:cxn ang="T14">
                  <a:pos x="T8" y="T9"/>
                </a:cxn>
              </a:cxnLst>
              <a:rect l="T15" t="T16" r="T17" b="T18"/>
              <a:pathLst>
                <a:path w="33" h="28">
                  <a:moveTo>
                    <a:pt x="5" y="27"/>
                  </a:moveTo>
                  <a:lnTo>
                    <a:pt x="0" y="18"/>
                  </a:lnTo>
                  <a:lnTo>
                    <a:pt x="18" y="0"/>
                  </a:lnTo>
                  <a:lnTo>
                    <a:pt x="32" y="0"/>
                  </a:lnTo>
                  <a:lnTo>
                    <a:pt x="5" y="27"/>
                  </a:lnTo>
                </a:path>
              </a:pathLst>
            </a:custGeom>
            <a:solidFill>
              <a:srgbClr val="3365FB"/>
            </a:solidFill>
            <a:ln w="9525" cap="rnd">
              <a:noFill/>
              <a:round/>
              <a:headEnd/>
              <a:tailEnd/>
            </a:ln>
          </p:spPr>
          <p:txBody>
            <a:bodyPr/>
            <a:lstStyle/>
            <a:p>
              <a:endParaRPr lang="en-US"/>
            </a:p>
          </p:txBody>
        </p:sp>
        <p:sp>
          <p:nvSpPr>
            <p:cNvPr id="97" name="Freeform 206"/>
            <p:cNvSpPr>
              <a:spLocks noChangeAspect="1"/>
            </p:cNvSpPr>
            <p:nvPr/>
          </p:nvSpPr>
          <p:spPr bwMode="auto">
            <a:xfrm>
              <a:off x="3017" y="1916"/>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p>
          </p:txBody>
        </p:sp>
        <p:sp>
          <p:nvSpPr>
            <p:cNvPr id="98" name="Freeform 207"/>
            <p:cNvSpPr>
              <a:spLocks noChangeAspect="1"/>
            </p:cNvSpPr>
            <p:nvPr/>
          </p:nvSpPr>
          <p:spPr bwMode="auto">
            <a:xfrm>
              <a:off x="2791" y="1852"/>
              <a:ext cx="280" cy="69"/>
            </a:xfrm>
            <a:custGeom>
              <a:avLst/>
              <a:gdLst>
                <a:gd name="T0" fmla="*/ 0 w 72"/>
                <a:gd name="T1" fmla="*/ 65 h 18"/>
                <a:gd name="T2" fmla="*/ 206 w 72"/>
                <a:gd name="T3" fmla="*/ 65 h 18"/>
                <a:gd name="T4" fmla="*/ 276 w 72"/>
                <a:gd name="T5" fmla="*/ 0 h 18"/>
                <a:gd name="T6" fmla="*/ 70 w 72"/>
                <a:gd name="T7" fmla="*/ 0 h 18"/>
                <a:gd name="T8" fmla="*/ 0 w 72"/>
                <a:gd name="T9" fmla="*/ 65 h 18"/>
                <a:gd name="T10" fmla="*/ 0 60000 65536"/>
                <a:gd name="T11" fmla="*/ 0 60000 65536"/>
                <a:gd name="T12" fmla="*/ 0 60000 65536"/>
                <a:gd name="T13" fmla="*/ 0 60000 65536"/>
                <a:gd name="T14" fmla="*/ 0 60000 65536"/>
                <a:gd name="T15" fmla="*/ 0 w 72"/>
                <a:gd name="T16" fmla="*/ 0 h 18"/>
                <a:gd name="T17" fmla="*/ 72 w 72"/>
                <a:gd name="T18" fmla="*/ 18 h 18"/>
              </a:gdLst>
              <a:ahLst/>
              <a:cxnLst>
                <a:cxn ang="T10">
                  <a:pos x="T0" y="T1"/>
                </a:cxn>
                <a:cxn ang="T11">
                  <a:pos x="T2" y="T3"/>
                </a:cxn>
                <a:cxn ang="T12">
                  <a:pos x="T4" y="T5"/>
                </a:cxn>
                <a:cxn ang="T13">
                  <a:pos x="T6" y="T7"/>
                </a:cxn>
                <a:cxn ang="T14">
                  <a:pos x="T8" y="T9"/>
                </a:cxn>
              </a:cxnLst>
              <a:rect l="T15" t="T16" r="T17" b="T18"/>
              <a:pathLst>
                <a:path w="72" h="18">
                  <a:moveTo>
                    <a:pt x="0" y="17"/>
                  </a:moveTo>
                  <a:lnTo>
                    <a:pt x="53" y="17"/>
                  </a:lnTo>
                  <a:lnTo>
                    <a:pt x="71" y="0"/>
                  </a:lnTo>
                  <a:lnTo>
                    <a:pt x="18" y="0"/>
                  </a:lnTo>
                  <a:lnTo>
                    <a:pt x="0" y="17"/>
                  </a:lnTo>
                </a:path>
              </a:pathLst>
            </a:custGeom>
            <a:solidFill>
              <a:srgbClr val="A2C1FE"/>
            </a:solidFill>
            <a:ln w="9525" cap="rnd">
              <a:noFill/>
              <a:round/>
              <a:headEnd/>
              <a:tailEnd/>
            </a:ln>
          </p:spPr>
          <p:txBody>
            <a:bodyPr/>
            <a:lstStyle/>
            <a:p>
              <a:endParaRPr lang="en-US"/>
            </a:p>
          </p:txBody>
        </p:sp>
        <p:sp>
          <p:nvSpPr>
            <p:cNvPr id="99" name="Freeform 208"/>
            <p:cNvSpPr>
              <a:spLocks noChangeAspect="1"/>
            </p:cNvSpPr>
            <p:nvPr/>
          </p:nvSpPr>
          <p:spPr bwMode="auto">
            <a:xfrm>
              <a:off x="2737" y="1852"/>
              <a:ext cx="124" cy="106"/>
            </a:xfrm>
            <a:custGeom>
              <a:avLst/>
              <a:gdLst>
                <a:gd name="T0" fmla="*/ 0 w 32"/>
                <a:gd name="T1" fmla="*/ 102 h 28"/>
                <a:gd name="T2" fmla="*/ 50 w 32"/>
                <a:gd name="T3" fmla="*/ 68 h 28"/>
                <a:gd name="T4" fmla="*/ 120 w 32"/>
                <a:gd name="T5" fmla="*/ 0 h 28"/>
                <a:gd name="T6" fmla="*/ 105 w 32"/>
                <a:gd name="T7" fmla="*/ 0 h 28"/>
                <a:gd name="T8" fmla="*/ 0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0" y="27"/>
                  </a:moveTo>
                  <a:lnTo>
                    <a:pt x="13" y="18"/>
                  </a:lnTo>
                  <a:lnTo>
                    <a:pt x="31" y="0"/>
                  </a:lnTo>
                  <a:lnTo>
                    <a:pt x="27" y="0"/>
                  </a:lnTo>
                  <a:lnTo>
                    <a:pt x="0" y="27"/>
                  </a:lnTo>
                </a:path>
              </a:pathLst>
            </a:custGeom>
            <a:solidFill>
              <a:srgbClr val="C1CEFF"/>
            </a:solidFill>
            <a:ln w="9525" cap="rnd">
              <a:noFill/>
              <a:round/>
              <a:headEnd/>
              <a:tailEnd/>
            </a:ln>
          </p:spPr>
          <p:txBody>
            <a:bodyPr/>
            <a:lstStyle/>
            <a:p>
              <a:endParaRPr lang="en-US"/>
            </a:p>
          </p:txBody>
        </p:sp>
        <p:sp>
          <p:nvSpPr>
            <p:cNvPr id="100" name="Freeform 209"/>
            <p:cNvSpPr>
              <a:spLocks noChangeAspect="1"/>
            </p:cNvSpPr>
            <p:nvPr/>
          </p:nvSpPr>
          <p:spPr bwMode="auto">
            <a:xfrm>
              <a:off x="3001" y="1852"/>
              <a:ext cx="124" cy="106"/>
            </a:xfrm>
            <a:custGeom>
              <a:avLst/>
              <a:gdLst>
                <a:gd name="T0" fmla="*/ 16 w 32"/>
                <a:gd name="T1" fmla="*/ 102 h 28"/>
                <a:gd name="T2" fmla="*/ 0 w 32"/>
                <a:gd name="T3" fmla="*/ 68 h 28"/>
                <a:gd name="T4" fmla="*/ 70 w 32"/>
                <a:gd name="T5" fmla="*/ 0 h 28"/>
                <a:gd name="T6" fmla="*/ 120 w 32"/>
                <a:gd name="T7" fmla="*/ 0 h 28"/>
                <a:gd name="T8" fmla="*/ 16 w 32"/>
                <a:gd name="T9" fmla="*/ 102 h 28"/>
                <a:gd name="T10" fmla="*/ 0 60000 65536"/>
                <a:gd name="T11" fmla="*/ 0 60000 65536"/>
                <a:gd name="T12" fmla="*/ 0 60000 65536"/>
                <a:gd name="T13" fmla="*/ 0 60000 65536"/>
                <a:gd name="T14" fmla="*/ 0 60000 65536"/>
                <a:gd name="T15" fmla="*/ 0 w 32"/>
                <a:gd name="T16" fmla="*/ 0 h 28"/>
                <a:gd name="T17" fmla="*/ 32 w 32"/>
                <a:gd name="T18" fmla="*/ 28 h 28"/>
              </a:gdLst>
              <a:ahLst/>
              <a:cxnLst>
                <a:cxn ang="T10">
                  <a:pos x="T0" y="T1"/>
                </a:cxn>
                <a:cxn ang="T11">
                  <a:pos x="T2" y="T3"/>
                </a:cxn>
                <a:cxn ang="T12">
                  <a:pos x="T4" y="T5"/>
                </a:cxn>
                <a:cxn ang="T13">
                  <a:pos x="T6" y="T7"/>
                </a:cxn>
                <a:cxn ang="T14">
                  <a:pos x="T8" y="T9"/>
                </a:cxn>
              </a:cxnLst>
              <a:rect l="T15" t="T16" r="T17" b="T18"/>
              <a:pathLst>
                <a:path w="32" h="28">
                  <a:moveTo>
                    <a:pt x="4" y="27"/>
                  </a:moveTo>
                  <a:lnTo>
                    <a:pt x="0" y="18"/>
                  </a:lnTo>
                  <a:lnTo>
                    <a:pt x="18" y="0"/>
                  </a:lnTo>
                  <a:lnTo>
                    <a:pt x="31" y="0"/>
                  </a:lnTo>
                  <a:lnTo>
                    <a:pt x="4" y="27"/>
                  </a:lnTo>
                </a:path>
              </a:pathLst>
            </a:custGeom>
            <a:solidFill>
              <a:srgbClr val="3365FB"/>
            </a:solidFill>
            <a:ln w="9525" cap="rnd">
              <a:noFill/>
              <a:round/>
              <a:headEnd/>
              <a:tailEnd/>
            </a:ln>
          </p:spPr>
          <p:txBody>
            <a:bodyPr/>
            <a:lstStyle/>
            <a:p>
              <a:endParaRPr lang="en-US"/>
            </a:p>
          </p:txBody>
        </p:sp>
        <p:sp>
          <p:nvSpPr>
            <p:cNvPr id="101" name="Freeform 210"/>
            <p:cNvSpPr>
              <a:spLocks noChangeAspect="1"/>
            </p:cNvSpPr>
            <p:nvPr/>
          </p:nvSpPr>
          <p:spPr bwMode="auto">
            <a:xfrm>
              <a:off x="2737" y="1916"/>
              <a:ext cx="283" cy="65"/>
            </a:xfrm>
            <a:custGeom>
              <a:avLst/>
              <a:gdLst>
                <a:gd name="T0" fmla="*/ 0 w 73"/>
                <a:gd name="T1" fmla="*/ 61 h 17"/>
                <a:gd name="T2" fmla="*/ 54 w 73"/>
                <a:gd name="T3" fmla="*/ 0 h 17"/>
                <a:gd name="T4" fmla="*/ 264 w 73"/>
                <a:gd name="T5" fmla="*/ 0 h 17"/>
                <a:gd name="T6" fmla="*/ 279 w 73"/>
                <a:gd name="T7" fmla="*/ 61 h 17"/>
                <a:gd name="T8" fmla="*/ 0 w 73"/>
                <a:gd name="T9" fmla="*/ 61 h 17"/>
                <a:gd name="T10" fmla="*/ 0 60000 65536"/>
                <a:gd name="T11" fmla="*/ 0 60000 65536"/>
                <a:gd name="T12" fmla="*/ 0 60000 65536"/>
                <a:gd name="T13" fmla="*/ 0 60000 65536"/>
                <a:gd name="T14" fmla="*/ 0 60000 65536"/>
                <a:gd name="T15" fmla="*/ 0 w 73"/>
                <a:gd name="T16" fmla="*/ 0 h 17"/>
                <a:gd name="T17" fmla="*/ 73 w 73"/>
                <a:gd name="T18" fmla="*/ 17 h 17"/>
              </a:gdLst>
              <a:ahLst/>
              <a:cxnLst>
                <a:cxn ang="T10">
                  <a:pos x="T0" y="T1"/>
                </a:cxn>
                <a:cxn ang="T11">
                  <a:pos x="T2" y="T3"/>
                </a:cxn>
                <a:cxn ang="T12">
                  <a:pos x="T4" y="T5"/>
                </a:cxn>
                <a:cxn ang="T13">
                  <a:pos x="T6" y="T7"/>
                </a:cxn>
                <a:cxn ang="T14">
                  <a:pos x="T8" y="T9"/>
                </a:cxn>
              </a:cxnLst>
              <a:rect l="T15" t="T16" r="T17" b="T18"/>
              <a:pathLst>
                <a:path w="73" h="17">
                  <a:moveTo>
                    <a:pt x="0" y="16"/>
                  </a:moveTo>
                  <a:lnTo>
                    <a:pt x="14" y="0"/>
                  </a:lnTo>
                  <a:lnTo>
                    <a:pt x="68" y="0"/>
                  </a:lnTo>
                  <a:lnTo>
                    <a:pt x="72" y="16"/>
                  </a:lnTo>
                  <a:lnTo>
                    <a:pt x="0" y="16"/>
                  </a:lnTo>
                </a:path>
              </a:pathLst>
            </a:custGeom>
            <a:solidFill>
              <a:srgbClr val="618FFD"/>
            </a:solidFill>
            <a:ln w="9525" cap="rnd">
              <a:noFill/>
              <a:round/>
              <a:headEnd/>
              <a:tailEnd/>
            </a:ln>
          </p:spPr>
          <p:txBody>
            <a:bodyPr/>
            <a:lstStyle/>
            <a:p>
              <a:endParaRPr lang="en-US"/>
            </a:p>
          </p:txBody>
        </p:sp>
        <p:sp>
          <p:nvSpPr>
            <p:cNvPr id="102" name="Freeform 211"/>
            <p:cNvSpPr>
              <a:spLocks noChangeAspect="1"/>
            </p:cNvSpPr>
            <p:nvPr/>
          </p:nvSpPr>
          <p:spPr bwMode="auto">
            <a:xfrm>
              <a:off x="3094" y="2430"/>
              <a:ext cx="280" cy="278"/>
            </a:xfrm>
            <a:custGeom>
              <a:avLst/>
              <a:gdLst>
                <a:gd name="T0" fmla="*/ 276 w 72"/>
                <a:gd name="T1" fmla="*/ 0 h 73"/>
                <a:gd name="T2" fmla="*/ 0 w 72"/>
                <a:gd name="T3" fmla="*/ 274 h 73"/>
                <a:gd name="T4" fmla="*/ 276 w 72"/>
                <a:gd name="T5" fmla="*/ 274 h 73"/>
                <a:gd name="T6" fmla="*/ 276 w 72"/>
                <a:gd name="T7" fmla="*/ 0 h 73"/>
                <a:gd name="T8" fmla="*/ 0 60000 65536"/>
                <a:gd name="T9" fmla="*/ 0 60000 65536"/>
                <a:gd name="T10" fmla="*/ 0 60000 65536"/>
                <a:gd name="T11" fmla="*/ 0 60000 65536"/>
                <a:gd name="T12" fmla="*/ 0 w 72"/>
                <a:gd name="T13" fmla="*/ 0 h 73"/>
                <a:gd name="T14" fmla="*/ 72 w 72"/>
                <a:gd name="T15" fmla="*/ 73 h 73"/>
              </a:gdLst>
              <a:ahLst/>
              <a:cxnLst>
                <a:cxn ang="T8">
                  <a:pos x="T0" y="T1"/>
                </a:cxn>
                <a:cxn ang="T9">
                  <a:pos x="T2" y="T3"/>
                </a:cxn>
                <a:cxn ang="T10">
                  <a:pos x="T4" y="T5"/>
                </a:cxn>
                <a:cxn ang="T11">
                  <a:pos x="T6" y="T7"/>
                </a:cxn>
              </a:cxnLst>
              <a:rect l="T12" t="T13" r="T14" b="T15"/>
              <a:pathLst>
                <a:path w="72" h="73">
                  <a:moveTo>
                    <a:pt x="71" y="0"/>
                  </a:moveTo>
                  <a:lnTo>
                    <a:pt x="0" y="72"/>
                  </a:lnTo>
                  <a:lnTo>
                    <a:pt x="71" y="72"/>
                  </a:lnTo>
                  <a:lnTo>
                    <a:pt x="71" y="0"/>
                  </a:lnTo>
                </a:path>
              </a:pathLst>
            </a:custGeom>
            <a:solidFill>
              <a:srgbClr val="215E9B"/>
            </a:solidFill>
            <a:ln w="9525" cap="rnd">
              <a:noFill/>
              <a:round/>
              <a:headEnd/>
              <a:tailEnd/>
            </a:ln>
          </p:spPr>
          <p:txBody>
            <a:bodyPr/>
            <a:lstStyle/>
            <a:p>
              <a:endParaRPr lang="en-US"/>
            </a:p>
          </p:txBody>
        </p:sp>
        <p:sp>
          <p:nvSpPr>
            <p:cNvPr id="103" name="Freeform 212"/>
            <p:cNvSpPr>
              <a:spLocks noChangeAspect="1"/>
            </p:cNvSpPr>
            <p:nvPr/>
          </p:nvSpPr>
          <p:spPr bwMode="auto">
            <a:xfrm>
              <a:off x="3094" y="2430"/>
              <a:ext cx="280" cy="278"/>
            </a:xfrm>
            <a:custGeom>
              <a:avLst/>
              <a:gdLst>
                <a:gd name="T0" fmla="*/ 0 w 72"/>
                <a:gd name="T1" fmla="*/ 274 h 73"/>
                <a:gd name="T2" fmla="*/ 276 w 72"/>
                <a:gd name="T3" fmla="*/ 0 h 73"/>
                <a:gd name="T4" fmla="*/ 0 w 72"/>
                <a:gd name="T5" fmla="*/ 0 h 73"/>
                <a:gd name="T6" fmla="*/ 0 w 72"/>
                <a:gd name="T7" fmla="*/ 274 h 73"/>
                <a:gd name="T8" fmla="*/ 0 60000 65536"/>
                <a:gd name="T9" fmla="*/ 0 60000 65536"/>
                <a:gd name="T10" fmla="*/ 0 60000 65536"/>
                <a:gd name="T11" fmla="*/ 0 60000 65536"/>
                <a:gd name="T12" fmla="*/ 0 w 72"/>
                <a:gd name="T13" fmla="*/ 0 h 73"/>
                <a:gd name="T14" fmla="*/ 72 w 72"/>
                <a:gd name="T15" fmla="*/ 73 h 73"/>
              </a:gdLst>
              <a:ahLst/>
              <a:cxnLst>
                <a:cxn ang="T8">
                  <a:pos x="T0" y="T1"/>
                </a:cxn>
                <a:cxn ang="T9">
                  <a:pos x="T2" y="T3"/>
                </a:cxn>
                <a:cxn ang="T10">
                  <a:pos x="T4" y="T5"/>
                </a:cxn>
                <a:cxn ang="T11">
                  <a:pos x="T6" y="T7"/>
                </a:cxn>
              </a:cxnLst>
              <a:rect l="T12" t="T13" r="T14" b="T15"/>
              <a:pathLst>
                <a:path w="72" h="73">
                  <a:moveTo>
                    <a:pt x="0" y="72"/>
                  </a:moveTo>
                  <a:lnTo>
                    <a:pt x="71" y="0"/>
                  </a:lnTo>
                  <a:lnTo>
                    <a:pt x="0" y="0"/>
                  </a:lnTo>
                  <a:lnTo>
                    <a:pt x="0" y="72"/>
                  </a:lnTo>
                </a:path>
              </a:pathLst>
            </a:custGeom>
            <a:solidFill>
              <a:srgbClr val="A2C1FE"/>
            </a:solidFill>
            <a:ln w="9525" cap="rnd">
              <a:noFill/>
              <a:round/>
              <a:headEnd/>
              <a:tailEnd/>
            </a:ln>
          </p:spPr>
          <p:txBody>
            <a:bodyPr/>
            <a:lstStyle/>
            <a:p>
              <a:endParaRPr lang="en-US"/>
            </a:p>
          </p:txBody>
        </p:sp>
        <p:sp>
          <p:nvSpPr>
            <p:cNvPr id="104" name="Rectangle 213"/>
            <p:cNvSpPr>
              <a:spLocks noChangeAspect="1" noChangeArrowheads="1"/>
            </p:cNvSpPr>
            <p:nvPr/>
          </p:nvSpPr>
          <p:spPr bwMode="auto">
            <a:xfrm>
              <a:off x="3122" y="2464"/>
              <a:ext cx="213" cy="205"/>
            </a:xfrm>
            <a:prstGeom prst="rect">
              <a:avLst/>
            </a:prstGeom>
            <a:solidFill>
              <a:srgbClr val="618FFD"/>
            </a:solidFill>
            <a:ln w="9525">
              <a:noFill/>
              <a:miter lim="800000"/>
              <a:headEnd/>
              <a:tailEnd/>
            </a:ln>
          </p:spPr>
          <p:txBody>
            <a:bodyPr anchor="ctr"/>
            <a:lstStyle/>
            <a:p>
              <a:endParaRPr lang="en-US"/>
            </a:p>
          </p:txBody>
        </p:sp>
        <p:sp>
          <p:nvSpPr>
            <p:cNvPr id="105" name="Freeform 214"/>
            <p:cNvSpPr>
              <a:spLocks noChangeAspect="1"/>
            </p:cNvSpPr>
            <p:nvPr/>
          </p:nvSpPr>
          <p:spPr bwMode="auto">
            <a:xfrm>
              <a:off x="2807" y="2430"/>
              <a:ext cx="283" cy="278"/>
            </a:xfrm>
            <a:custGeom>
              <a:avLst/>
              <a:gdLst>
                <a:gd name="T0" fmla="*/ 279 w 73"/>
                <a:gd name="T1" fmla="*/ 0 h 73"/>
                <a:gd name="T2" fmla="*/ 0 w 73"/>
                <a:gd name="T3" fmla="*/ 274 h 73"/>
                <a:gd name="T4" fmla="*/ 279 w 73"/>
                <a:gd name="T5" fmla="*/ 274 h 73"/>
                <a:gd name="T6" fmla="*/ 279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p>
          </p:txBody>
        </p:sp>
        <p:sp>
          <p:nvSpPr>
            <p:cNvPr id="106" name="Freeform 215"/>
            <p:cNvSpPr>
              <a:spLocks noChangeAspect="1"/>
            </p:cNvSpPr>
            <p:nvPr/>
          </p:nvSpPr>
          <p:spPr bwMode="auto">
            <a:xfrm>
              <a:off x="2807" y="2430"/>
              <a:ext cx="283" cy="278"/>
            </a:xfrm>
            <a:custGeom>
              <a:avLst/>
              <a:gdLst>
                <a:gd name="T0" fmla="*/ 0 w 73"/>
                <a:gd name="T1" fmla="*/ 274 h 73"/>
                <a:gd name="T2" fmla="*/ 279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p>
          </p:txBody>
        </p:sp>
        <p:sp>
          <p:nvSpPr>
            <p:cNvPr id="107" name="Rectangle 216"/>
            <p:cNvSpPr>
              <a:spLocks noChangeAspect="1" noChangeArrowheads="1"/>
            </p:cNvSpPr>
            <p:nvPr/>
          </p:nvSpPr>
          <p:spPr bwMode="auto">
            <a:xfrm>
              <a:off x="2842" y="2464"/>
              <a:ext cx="210" cy="205"/>
            </a:xfrm>
            <a:prstGeom prst="rect">
              <a:avLst/>
            </a:prstGeom>
            <a:solidFill>
              <a:srgbClr val="618FFD"/>
            </a:solidFill>
            <a:ln w="9525">
              <a:noFill/>
              <a:miter lim="800000"/>
              <a:headEnd/>
              <a:tailEnd/>
            </a:ln>
          </p:spPr>
          <p:txBody>
            <a:bodyPr anchor="ctr"/>
            <a:lstStyle/>
            <a:p>
              <a:endParaRPr lang="en-US"/>
            </a:p>
          </p:txBody>
        </p:sp>
        <p:sp>
          <p:nvSpPr>
            <p:cNvPr id="108" name="Freeform 217"/>
            <p:cNvSpPr>
              <a:spLocks noChangeAspect="1"/>
            </p:cNvSpPr>
            <p:nvPr/>
          </p:nvSpPr>
          <p:spPr bwMode="auto">
            <a:xfrm>
              <a:off x="2527" y="2430"/>
              <a:ext cx="284" cy="278"/>
            </a:xfrm>
            <a:custGeom>
              <a:avLst/>
              <a:gdLst>
                <a:gd name="T0" fmla="*/ 280 w 73"/>
                <a:gd name="T1" fmla="*/ 0 h 73"/>
                <a:gd name="T2" fmla="*/ 0 w 73"/>
                <a:gd name="T3" fmla="*/ 274 h 73"/>
                <a:gd name="T4" fmla="*/ 280 w 73"/>
                <a:gd name="T5" fmla="*/ 274 h 73"/>
                <a:gd name="T6" fmla="*/ 280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p>
          </p:txBody>
        </p:sp>
        <p:sp>
          <p:nvSpPr>
            <p:cNvPr id="109" name="Freeform 218"/>
            <p:cNvSpPr>
              <a:spLocks noChangeAspect="1"/>
            </p:cNvSpPr>
            <p:nvPr/>
          </p:nvSpPr>
          <p:spPr bwMode="auto">
            <a:xfrm>
              <a:off x="2527" y="2430"/>
              <a:ext cx="284" cy="278"/>
            </a:xfrm>
            <a:custGeom>
              <a:avLst/>
              <a:gdLst>
                <a:gd name="T0" fmla="*/ 0 w 73"/>
                <a:gd name="T1" fmla="*/ 274 h 73"/>
                <a:gd name="T2" fmla="*/ 280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p>
          </p:txBody>
        </p:sp>
        <p:sp>
          <p:nvSpPr>
            <p:cNvPr id="110" name="Rectangle 219"/>
            <p:cNvSpPr>
              <a:spLocks noChangeAspect="1" noChangeArrowheads="1"/>
            </p:cNvSpPr>
            <p:nvPr/>
          </p:nvSpPr>
          <p:spPr bwMode="auto">
            <a:xfrm>
              <a:off x="2558" y="2464"/>
              <a:ext cx="214" cy="205"/>
            </a:xfrm>
            <a:prstGeom prst="rect">
              <a:avLst/>
            </a:prstGeom>
            <a:solidFill>
              <a:srgbClr val="618FFD"/>
            </a:solidFill>
            <a:ln w="9525">
              <a:noFill/>
              <a:miter lim="800000"/>
              <a:headEnd/>
              <a:tailEnd/>
            </a:ln>
          </p:spPr>
          <p:txBody>
            <a:bodyPr anchor="ctr"/>
            <a:lstStyle/>
            <a:p>
              <a:endParaRPr lang="en-US"/>
            </a:p>
          </p:txBody>
        </p:sp>
        <p:sp>
          <p:nvSpPr>
            <p:cNvPr id="111" name="Freeform 220"/>
            <p:cNvSpPr>
              <a:spLocks noChangeAspect="1"/>
            </p:cNvSpPr>
            <p:nvPr/>
          </p:nvSpPr>
          <p:spPr bwMode="auto">
            <a:xfrm>
              <a:off x="3087" y="2156"/>
              <a:ext cx="283" cy="274"/>
            </a:xfrm>
            <a:custGeom>
              <a:avLst/>
              <a:gdLst>
                <a:gd name="T0" fmla="*/ 279 w 73"/>
                <a:gd name="T1" fmla="*/ 0 h 72"/>
                <a:gd name="T2" fmla="*/ 0 w 73"/>
                <a:gd name="T3" fmla="*/ 270 h 72"/>
                <a:gd name="T4" fmla="*/ 279 w 73"/>
                <a:gd name="T5" fmla="*/ 270 h 72"/>
                <a:gd name="T6" fmla="*/ 279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215E9B"/>
            </a:solidFill>
            <a:ln w="9525" cap="rnd">
              <a:noFill/>
              <a:round/>
              <a:headEnd/>
              <a:tailEnd/>
            </a:ln>
          </p:spPr>
          <p:txBody>
            <a:bodyPr/>
            <a:lstStyle/>
            <a:p>
              <a:endParaRPr lang="en-US"/>
            </a:p>
          </p:txBody>
        </p:sp>
        <p:sp>
          <p:nvSpPr>
            <p:cNvPr id="112" name="Freeform 221"/>
            <p:cNvSpPr>
              <a:spLocks noChangeAspect="1"/>
            </p:cNvSpPr>
            <p:nvPr/>
          </p:nvSpPr>
          <p:spPr bwMode="auto">
            <a:xfrm>
              <a:off x="3087" y="2156"/>
              <a:ext cx="283" cy="274"/>
            </a:xfrm>
            <a:custGeom>
              <a:avLst/>
              <a:gdLst>
                <a:gd name="T0" fmla="*/ 0 w 73"/>
                <a:gd name="T1" fmla="*/ 270 h 72"/>
                <a:gd name="T2" fmla="*/ 279 w 73"/>
                <a:gd name="T3" fmla="*/ 0 h 72"/>
                <a:gd name="T4" fmla="*/ 0 w 73"/>
                <a:gd name="T5" fmla="*/ 0 h 72"/>
                <a:gd name="T6" fmla="*/ 0 w 73"/>
                <a:gd name="T7" fmla="*/ 27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A2C1FE"/>
            </a:solidFill>
            <a:ln w="9525" cap="rnd">
              <a:noFill/>
              <a:round/>
              <a:headEnd/>
              <a:tailEnd/>
            </a:ln>
          </p:spPr>
          <p:txBody>
            <a:bodyPr/>
            <a:lstStyle/>
            <a:p>
              <a:endParaRPr lang="en-US"/>
            </a:p>
          </p:txBody>
        </p:sp>
        <p:sp>
          <p:nvSpPr>
            <p:cNvPr id="113" name="Rectangle 222"/>
            <p:cNvSpPr>
              <a:spLocks noChangeAspect="1" noChangeArrowheads="1"/>
            </p:cNvSpPr>
            <p:nvPr/>
          </p:nvSpPr>
          <p:spPr bwMode="auto">
            <a:xfrm>
              <a:off x="3122" y="2191"/>
              <a:ext cx="206" cy="201"/>
            </a:xfrm>
            <a:prstGeom prst="rect">
              <a:avLst/>
            </a:prstGeom>
            <a:solidFill>
              <a:srgbClr val="618FFD"/>
            </a:solidFill>
            <a:ln w="9525">
              <a:noFill/>
              <a:miter lim="800000"/>
              <a:headEnd/>
              <a:tailEnd/>
            </a:ln>
          </p:spPr>
          <p:txBody>
            <a:bodyPr anchor="ctr"/>
            <a:lstStyle/>
            <a:p>
              <a:endParaRPr lang="en-US"/>
            </a:p>
          </p:txBody>
        </p:sp>
        <p:sp>
          <p:nvSpPr>
            <p:cNvPr id="114" name="Freeform 223"/>
            <p:cNvSpPr>
              <a:spLocks noChangeAspect="1"/>
            </p:cNvSpPr>
            <p:nvPr/>
          </p:nvSpPr>
          <p:spPr bwMode="auto">
            <a:xfrm>
              <a:off x="2807" y="2156"/>
              <a:ext cx="283" cy="274"/>
            </a:xfrm>
            <a:custGeom>
              <a:avLst/>
              <a:gdLst>
                <a:gd name="T0" fmla="*/ 279 w 73"/>
                <a:gd name="T1" fmla="*/ 0 h 72"/>
                <a:gd name="T2" fmla="*/ 0 w 73"/>
                <a:gd name="T3" fmla="*/ 270 h 72"/>
                <a:gd name="T4" fmla="*/ 279 w 73"/>
                <a:gd name="T5" fmla="*/ 270 h 72"/>
                <a:gd name="T6" fmla="*/ 279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215E9B"/>
            </a:solidFill>
            <a:ln w="9525" cap="rnd">
              <a:noFill/>
              <a:round/>
              <a:headEnd/>
              <a:tailEnd/>
            </a:ln>
          </p:spPr>
          <p:txBody>
            <a:bodyPr/>
            <a:lstStyle/>
            <a:p>
              <a:endParaRPr lang="en-US"/>
            </a:p>
          </p:txBody>
        </p:sp>
        <p:sp>
          <p:nvSpPr>
            <p:cNvPr id="115" name="Freeform 224"/>
            <p:cNvSpPr>
              <a:spLocks noChangeAspect="1"/>
            </p:cNvSpPr>
            <p:nvPr/>
          </p:nvSpPr>
          <p:spPr bwMode="auto">
            <a:xfrm>
              <a:off x="2807" y="2156"/>
              <a:ext cx="283" cy="274"/>
            </a:xfrm>
            <a:custGeom>
              <a:avLst/>
              <a:gdLst>
                <a:gd name="T0" fmla="*/ 0 w 73"/>
                <a:gd name="T1" fmla="*/ 270 h 72"/>
                <a:gd name="T2" fmla="*/ 279 w 73"/>
                <a:gd name="T3" fmla="*/ 0 h 72"/>
                <a:gd name="T4" fmla="*/ 0 w 73"/>
                <a:gd name="T5" fmla="*/ 0 h 72"/>
                <a:gd name="T6" fmla="*/ 0 w 73"/>
                <a:gd name="T7" fmla="*/ 27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A2C1FE"/>
            </a:solidFill>
            <a:ln w="9525" cap="rnd">
              <a:noFill/>
              <a:round/>
              <a:headEnd/>
              <a:tailEnd/>
            </a:ln>
          </p:spPr>
          <p:txBody>
            <a:bodyPr/>
            <a:lstStyle/>
            <a:p>
              <a:endParaRPr lang="en-US"/>
            </a:p>
          </p:txBody>
        </p:sp>
        <p:sp>
          <p:nvSpPr>
            <p:cNvPr id="116" name="Rectangle 225"/>
            <p:cNvSpPr>
              <a:spLocks noChangeAspect="1" noChangeArrowheads="1"/>
            </p:cNvSpPr>
            <p:nvPr/>
          </p:nvSpPr>
          <p:spPr bwMode="auto">
            <a:xfrm>
              <a:off x="2842" y="2191"/>
              <a:ext cx="210" cy="201"/>
            </a:xfrm>
            <a:prstGeom prst="rect">
              <a:avLst/>
            </a:prstGeom>
            <a:solidFill>
              <a:srgbClr val="618FFD"/>
            </a:solidFill>
            <a:ln w="9525">
              <a:noFill/>
              <a:miter lim="800000"/>
              <a:headEnd/>
              <a:tailEnd/>
            </a:ln>
          </p:spPr>
          <p:txBody>
            <a:bodyPr anchor="ctr"/>
            <a:lstStyle/>
            <a:p>
              <a:endParaRPr lang="en-US"/>
            </a:p>
          </p:txBody>
        </p:sp>
        <p:sp>
          <p:nvSpPr>
            <p:cNvPr id="117" name="Freeform 226"/>
            <p:cNvSpPr>
              <a:spLocks noChangeAspect="1"/>
            </p:cNvSpPr>
            <p:nvPr/>
          </p:nvSpPr>
          <p:spPr bwMode="auto">
            <a:xfrm>
              <a:off x="2527" y="2156"/>
              <a:ext cx="284" cy="274"/>
            </a:xfrm>
            <a:custGeom>
              <a:avLst/>
              <a:gdLst>
                <a:gd name="T0" fmla="*/ 280 w 73"/>
                <a:gd name="T1" fmla="*/ 0 h 72"/>
                <a:gd name="T2" fmla="*/ 0 w 73"/>
                <a:gd name="T3" fmla="*/ 270 h 72"/>
                <a:gd name="T4" fmla="*/ 280 w 73"/>
                <a:gd name="T5" fmla="*/ 270 h 72"/>
                <a:gd name="T6" fmla="*/ 280 w 73"/>
                <a:gd name="T7" fmla="*/ 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72" y="0"/>
                  </a:moveTo>
                  <a:lnTo>
                    <a:pt x="0" y="71"/>
                  </a:lnTo>
                  <a:lnTo>
                    <a:pt x="72" y="71"/>
                  </a:lnTo>
                  <a:lnTo>
                    <a:pt x="72" y="0"/>
                  </a:lnTo>
                </a:path>
              </a:pathLst>
            </a:custGeom>
            <a:solidFill>
              <a:srgbClr val="215E9B"/>
            </a:solidFill>
            <a:ln w="9525" cap="rnd">
              <a:noFill/>
              <a:round/>
              <a:headEnd/>
              <a:tailEnd/>
            </a:ln>
          </p:spPr>
          <p:txBody>
            <a:bodyPr/>
            <a:lstStyle/>
            <a:p>
              <a:endParaRPr lang="en-US"/>
            </a:p>
          </p:txBody>
        </p:sp>
        <p:sp>
          <p:nvSpPr>
            <p:cNvPr id="118" name="Freeform 227"/>
            <p:cNvSpPr>
              <a:spLocks noChangeAspect="1"/>
            </p:cNvSpPr>
            <p:nvPr/>
          </p:nvSpPr>
          <p:spPr bwMode="auto">
            <a:xfrm>
              <a:off x="2527" y="2156"/>
              <a:ext cx="284" cy="274"/>
            </a:xfrm>
            <a:custGeom>
              <a:avLst/>
              <a:gdLst>
                <a:gd name="T0" fmla="*/ 0 w 73"/>
                <a:gd name="T1" fmla="*/ 270 h 72"/>
                <a:gd name="T2" fmla="*/ 280 w 73"/>
                <a:gd name="T3" fmla="*/ 0 h 72"/>
                <a:gd name="T4" fmla="*/ 0 w 73"/>
                <a:gd name="T5" fmla="*/ 0 h 72"/>
                <a:gd name="T6" fmla="*/ 0 w 73"/>
                <a:gd name="T7" fmla="*/ 270 h 72"/>
                <a:gd name="T8" fmla="*/ 0 60000 65536"/>
                <a:gd name="T9" fmla="*/ 0 60000 65536"/>
                <a:gd name="T10" fmla="*/ 0 60000 65536"/>
                <a:gd name="T11" fmla="*/ 0 60000 65536"/>
                <a:gd name="T12" fmla="*/ 0 w 73"/>
                <a:gd name="T13" fmla="*/ 0 h 72"/>
                <a:gd name="T14" fmla="*/ 73 w 73"/>
                <a:gd name="T15" fmla="*/ 72 h 72"/>
              </a:gdLst>
              <a:ahLst/>
              <a:cxnLst>
                <a:cxn ang="T8">
                  <a:pos x="T0" y="T1"/>
                </a:cxn>
                <a:cxn ang="T9">
                  <a:pos x="T2" y="T3"/>
                </a:cxn>
                <a:cxn ang="T10">
                  <a:pos x="T4" y="T5"/>
                </a:cxn>
                <a:cxn ang="T11">
                  <a:pos x="T6" y="T7"/>
                </a:cxn>
              </a:cxnLst>
              <a:rect l="T12" t="T13" r="T14" b="T15"/>
              <a:pathLst>
                <a:path w="73" h="72">
                  <a:moveTo>
                    <a:pt x="0" y="71"/>
                  </a:moveTo>
                  <a:lnTo>
                    <a:pt x="72" y="0"/>
                  </a:lnTo>
                  <a:lnTo>
                    <a:pt x="0" y="0"/>
                  </a:lnTo>
                  <a:lnTo>
                    <a:pt x="0" y="71"/>
                  </a:lnTo>
                </a:path>
              </a:pathLst>
            </a:custGeom>
            <a:solidFill>
              <a:srgbClr val="A2C1FE"/>
            </a:solidFill>
            <a:ln w="9525" cap="rnd">
              <a:noFill/>
              <a:round/>
              <a:headEnd/>
              <a:tailEnd/>
            </a:ln>
          </p:spPr>
          <p:txBody>
            <a:bodyPr/>
            <a:lstStyle/>
            <a:p>
              <a:endParaRPr lang="en-US"/>
            </a:p>
          </p:txBody>
        </p:sp>
        <p:sp>
          <p:nvSpPr>
            <p:cNvPr id="119" name="Rectangle 228"/>
            <p:cNvSpPr>
              <a:spLocks noChangeAspect="1" noChangeArrowheads="1"/>
            </p:cNvSpPr>
            <p:nvPr/>
          </p:nvSpPr>
          <p:spPr bwMode="auto">
            <a:xfrm>
              <a:off x="2558" y="2191"/>
              <a:ext cx="210" cy="201"/>
            </a:xfrm>
            <a:prstGeom prst="rect">
              <a:avLst/>
            </a:prstGeom>
            <a:solidFill>
              <a:srgbClr val="618FFD"/>
            </a:solidFill>
            <a:ln w="9525">
              <a:noFill/>
              <a:miter lim="800000"/>
              <a:headEnd/>
              <a:tailEnd/>
            </a:ln>
          </p:spPr>
          <p:txBody>
            <a:bodyPr anchor="ctr"/>
            <a:lstStyle/>
            <a:p>
              <a:endParaRPr lang="en-US"/>
            </a:p>
          </p:txBody>
        </p:sp>
        <p:sp>
          <p:nvSpPr>
            <p:cNvPr id="120" name="Freeform 229"/>
            <p:cNvSpPr>
              <a:spLocks noChangeAspect="1"/>
            </p:cNvSpPr>
            <p:nvPr/>
          </p:nvSpPr>
          <p:spPr bwMode="auto">
            <a:xfrm>
              <a:off x="2527" y="2703"/>
              <a:ext cx="284" cy="278"/>
            </a:xfrm>
            <a:custGeom>
              <a:avLst/>
              <a:gdLst>
                <a:gd name="T0" fmla="*/ 280 w 73"/>
                <a:gd name="T1" fmla="*/ 0 h 73"/>
                <a:gd name="T2" fmla="*/ 0 w 73"/>
                <a:gd name="T3" fmla="*/ 274 h 73"/>
                <a:gd name="T4" fmla="*/ 280 w 73"/>
                <a:gd name="T5" fmla="*/ 274 h 73"/>
                <a:gd name="T6" fmla="*/ 280 w 73"/>
                <a:gd name="T7" fmla="*/ 0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72" y="0"/>
                  </a:moveTo>
                  <a:lnTo>
                    <a:pt x="0" y="72"/>
                  </a:lnTo>
                  <a:lnTo>
                    <a:pt x="72" y="72"/>
                  </a:lnTo>
                  <a:lnTo>
                    <a:pt x="72" y="0"/>
                  </a:lnTo>
                </a:path>
              </a:pathLst>
            </a:custGeom>
            <a:solidFill>
              <a:srgbClr val="215E9B"/>
            </a:solidFill>
            <a:ln w="9525" cap="rnd">
              <a:noFill/>
              <a:round/>
              <a:headEnd/>
              <a:tailEnd/>
            </a:ln>
          </p:spPr>
          <p:txBody>
            <a:bodyPr/>
            <a:lstStyle/>
            <a:p>
              <a:endParaRPr lang="en-US"/>
            </a:p>
          </p:txBody>
        </p:sp>
        <p:sp>
          <p:nvSpPr>
            <p:cNvPr id="121" name="Freeform 230"/>
            <p:cNvSpPr>
              <a:spLocks noChangeAspect="1"/>
            </p:cNvSpPr>
            <p:nvPr/>
          </p:nvSpPr>
          <p:spPr bwMode="auto">
            <a:xfrm>
              <a:off x="2527" y="2703"/>
              <a:ext cx="284" cy="278"/>
            </a:xfrm>
            <a:custGeom>
              <a:avLst/>
              <a:gdLst>
                <a:gd name="T0" fmla="*/ 0 w 73"/>
                <a:gd name="T1" fmla="*/ 274 h 73"/>
                <a:gd name="T2" fmla="*/ 280 w 73"/>
                <a:gd name="T3" fmla="*/ 0 h 73"/>
                <a:gd name="T4" fmla="*/ 0 w 73"/>
                <a:gd name="T5" fmla="*/ 0 h 73"/>
                <a:gd name="T6" fmla="*/ 0 w 73"/>
                <a:gd name="T7" fmla="*/ 274 h 73"/>
                <a:gd name="T8" fmla="*/ 0 60000 65536"/>
                <a:gd name="T9" fmla="*/ 0 60000 65536"/>
                <a:gd name="T10" fmla="*/ 0 60000 65536"/>
                <a:gd name="T11" fmla="*/ 0 60000 65536"/>
                <a:gd name="T12" fmla="*/ 0 w 73"/>
                <a:gd name="T13" fmla="*/ 0 h 73"/>
                <a:gd name="T14" fmla="*/ 73 w 73"/>
                <a:gd name="T15" fmla="*/ 73 h 73"/>
              </a:gdLst>
              <a:ahLst/>
              <a:cxnLst>
                <a:cxn ang="T8">
                  <a:pos x="T0" y="T1"/>
                </a:cxn>
                <a:cxn ang="T9">
                  <a:pos x="T2" y="T3"/>
                </a:cxn>
                <a:cxn ang="T10">
                  <a:pos x="T4" y="T5"/>
                </a:cxn>
                <a:cxn ang="T11">
                  <a:pos x="T6" y="T7"/>
                </a:cxn>
              </a:cxnLst>
              <a:rect l="T12" t="T13" r="T14" b="T15"/>
              <a:pathLst>
                <a:path w="73" h="73">
                  <a:moveTo>
                    <a:pt x="0" y="72"/>
                  </a:moveTo>
                  <a:lnTo>
                    <a:pt x="72" y="0"/>
                  </a:lnTo>
                  <a:lnTo>
                    <a:pt x="0" y="0"/>
                  </a:lnTo>
                  <a:lnTo>
                    <a:pt x="0" y="72"/>
                  </a:lnTo>
                </a:path>
              </a:pathLst>
            </a:custGeom>
            <a:solidFill>
              <a:srgbClr val="A2C1FE"/>
            </a:solidFill>
            <a:ln w="9525" cap="rnd">
              <a:noFill/>
              <a:round/>
              <a:headEnd/>
              <a:tailEnd/>
            </a:ln>
          </p:spPr>
          <p:txBody>
            <a:bodyPr/>
            <a:lstStyle/>
            <a:p>
              <a:endParaRPr lang="en-US"/>
            </a:p>
          </p:txBody>
        </p:sp>
        <p:sp>
          <p:nvSpPr>
            <p:cNvPr id="122" name="Rectangle 231"/>
            <p:cNvSpPr>
              <a:spLocks noChangeAspect="1" noChangeArrowheads="1"/>
            </p:cNvSpPr>
            <p:nvPr/>
          </p:nvSpPr>
          <p:spPr bwMode="auto">
            <a:xfrm>
              <a:off x="2558" y="2738"/>
              <a:ext cx="214" cy="205"/>
            </a:xfrm>
            <a:prstGeom prst="rect">
              <a:avLst/>
            </a:prstGeom>
            <a:solidFill>
              <a:srgbClr val="618FFD"/>
            </a:solidFill>
            <a:ln w="9525">
              <a:noFill/>
              <a:miter lim="800000"/>
              <a:headEnd/>
              <a:tailEnd/>
            </a:ln>
          </p:spPr>
          <p:txBody>
            <a:bodyPr anchor="ctr"/>
            <a:lstStyle/>
            <a:p>
              <a:endParaRPr lang="en-US"/>
            </a:p>
          </p:txBody>
        </p:sp>
      </p:grpSp>
      <p:sp>
        <p:nvSpPr>
          <p:cNvPr id="123" name="TextBox 122"/>
          <p:cNvSpPr txBox="1"/>
          <p:nvPr/>
        </p:nvSpPr>
        <p:spPr>
          <a:xfrm>
            <a:off x="457200" y="1371600"/>
            <a:ext cx="914400" cy="646327"/>
          </a:xfrm>
          <a:prstGeom prst="rect">
            <a:avLst/>
          </a:prstGeom>
          <a:noFill/>
        </p:spPr>
        <p:txBody>
          <a:bodyPr wrap="square" lIns="91436" tIns="45718" rIns="91436" bIns="45718" rtlCol="0">
            <a:spAutoFit/>
          </a:bodyPr>
          <a:lstStyle/>
          <a:p>
            <a:pPr algn="ctr" fontAlgn="base">
              <a:spcBef>
                <a:spcPct val="0"/>
              </a:spcBef>
              <a:spcAft>
                <a:spcPct val="0"/>
              </a:spcAft>
              <a:defRPr/>
            </a:pPr>
            <a:r>
              <a:rPr lang="en-US" dirty="0" smtClean="0">
                <a:solidFill>
                  <a:srgbClr val="FFFFFF"/>
                </a:solidFill>
                <a:effectLst>
                  <a:outerShdw blurRad="292100" dist="38100" dir="2700000" sx="101000" sy="101000" algn="tl" rotWithShape="0">
                    <a:srgbClr val="080808"/>
                  </a:outerShdw>
                </a:effectLst>
                <a:latin typeface="Segoe Semibold" pitchFamily="34" charset="0"/>
              </a:rPr>
              <a:t>SAP BI Cube</a:t>
            </a:r>
          </a:p>
        </p:txBody>
      </p:sp>
      <p:sp>
        <p:nvSpPr>
          <p:cNvPr id="124" name="TextBox 123"/>
          <p:cNvSpPr txBox="1"/>
          <p:nvPr/>
        </p:nvSpPr>
        <p:spPr>
          <a:xfrm>
            <a:off x="1905000" y="2743200"/>
            <a:ext cx="990600" cy="523216"/>
          </a:xfrm>
          <a:prstGeom prst="rect">
            <a:avLst/>
          </a:prstGeom>
          <a:noFill/>
        </p:spPr>
        <p:txBody>
          <a:bodyPr wrap="square" lIns="91436" tIns="45718" rIns="91436" bIns="45718" rtlCol="0">
            <a:spAutoFit/>
          </a:bodyPr>
          <a:lstStyle/>
          <a:p>
            <a:pPr algn="ctr" fontAlgn="base">
              <a:spcBef>
                <a:spcPct val="0"/>
              </a:spcBef>
              <a:spcAft>
                <a:spcPct val="0"/>
              </a:spcAft>
              <a:defRPr/>
            </a:pPr>
            <a:r>
              <a:rPr lang="en-US" sz="1400" dirty="0" smtClean="0">
                <a:solidFill>
                  <a:srgbClr val="FFFFFF"/>
                </a:solidFill>
                <a:effectLst>
                  <a:outerShdw blurRad="292100" dist="38100" dir="2700000" sx="101000" sy="101000" algn="tl" rotWithShape="0">
                    <a:srgbClr val="080808"/>
                  </a:outerShdw>
                </a:effectLst>
                <a:latin typeface="Segoe Semibold" pitchFamily="34" charset="0"/>
              </a:rPr>
              <a:t>Open Hub</a:t>
            </a:r>
            <a:endParaRPr lang="en-US" sz="1200" dirty="0" smtClean="0">
              <a:solidFill>
                <a:srgbClr val="FFFFFF"/>
              </a:solidFill>
              <a:effectLst>
                <a:outerShdw blurRad="292100" dist="38100" dir="2700000" sx="101000" sy="101000" algn="tl" rotWithShape="0">
                  <a:srgbClr val="080808"/>
                </a:outerShdw>
              </a:effectLst>
              <a:latin typeface="Segoe Semibold" pitchFamily="34" charset="0"/>
            </a:endParaRPr>
          </a:p>
        </p:txBody>
      </p:sp>
      <p:pic>
        <p:nvPicPr>
          <p:cNvPr id="125" name="Picture 77" descr="C:\Program Files\Microsoft Resource DVD Artwork\DVD_ART\Artwork_Imagery\Shapes and Graphics\Cylinder\green gel cylinder.png"/>
          <p:cNvPicPr>
            <a:picLocks noChangeAspect="1" noChangeArrowheads="1"/>
          </p:cNvPicPr>
          <p:nvPr/>
        </p:nvPicPr>
        <p:blipFill>
          <a:blip r:embed="rId6" cstate="print"/>
          <a:srcRect/>
          <a:stretch>
            <a:fillRect/>
          </a:stretch>
        </p:blipFill>
        <p:spPr bwMode="auto">
          <a:xfrm>
            <a:off x="3276600" y="3810000"/>
            <a:ext cx="1066799" cy="838200"/>
          </a:xfrm>
          <a:prstGeom prst="rect">
            <a:avLst/>
          </a:prstGeom>
          <a:noFill/>
        </p:spPr>
      </p:pic>
      <p:sp>
        <p:nvSpPr>
          <p:cNvPr id="126" name="TextBox 125"/>
          <p:cNvSpPr txBox="1"/>
          <p:nvPr/>
        </p:nvSpPr>
        <p:spPr>
          <a:xfrm>
            <a:off x="3276600" y="4114799"/>
            <a:ext cx="1066800" cy="461661"/>
          </a:xfrm>
          <a:prstGeom prst="rect">
            <a:avLst/>
          </a:prstGeom>
          <a:noFill/>
        </p:spPr>
        <p:txBody>
          <a:bodyPr wrap="square" lIns="91436" tIns="45718" rIns="91436" bIns="45718" rtlCol="0">
            <a:spAutoFit/>
          </a:bodyPr>
          <a:lstStyle/>
          <a:p>
            <a:pPr algn="ctr" fontAlgn="base">
              <a:spcBef>
                <a:spcPct val="0"/>
              </a:spcBef>
              <a:spcAft>
                <a:spcPct val="0"/>
              </a:spcAft>
              <a:defRPr/>
            </a:pPr>
            <a:r>
              <a:rPr lang="en-US" sz="1200" dirty="0" smtClean="0">
                <a:solidFill>
                  <a:srgbClr val="FFFFFF"/>
                </a:solidFill>
                <a:effectLst>
                  <a:outerShdw blurRad="292100" dist="38100" dir="2700000" sx="101000" sy="101000" algn="tl" rotWithShape="0">
                    <a:srgbClr val="080808"/>
                  </a:outerShdw>
                </a:effectLst>
                <a:latin typeface="Segoe Semibold" pitchFamily="34" charset="0"/>
              </a:rPr>
              <a:t>SQL Staging Table</a:t>
            </a:r>
          </a:p>
        </p:txBody>
      </p:sp>
      <p:sp>
        <p:nvSpPr>
          <p:cNvPr id="127" name="TextBox 126"/>
          <p:cNvSpPr txBox="1"/>
          <p:nvPr/>
        </p:nvSpPr>
        <p:spPr>
          <a:xfrm>
            <a:off x="1447800" y="3810000"/>
            <a:ext cx="1066800" cy="646327"/>
          </a:xfrm>
          <a:prstGeom prst="rect">
            <a:avLst/>
          </a:prstGeom>
          <a:noFill/>
        </p:spPr>
        <p:txBody>
          <a:bodyPr wrap="square" lIns="91436" tIns="45718" rIns="91436" bIns="45718" rtlCol="0">
            <a:spAutoFit/>
          </a:bodyPr>
          <a:lstStyle/>
          <a:p>
            <a:pPr algn="ctr" fontAlgn="base">
              <a:spcBef>
                <a:spcPct val="0"/>
              </a:spcBef>
              <a:spcAft>
                <a:spcPct val="0"/>
              </a:spcAft>
              <a:defRPr/>
            </a:pPr>
            <a:r>
              <a:rPr lang="en-US" sz="1200" dirty="0" smtClean="0">
                <a:solidFill>
                  <a:schemeClr val="tx1">
                    <a:lumMod val="95000"/>
                    <a:lumOff val="5000"/>
                  </a:schemeClr>
                </a:solidFill>
                <a:effectLst>
                  <a:outerShdw blurRad="292100" dist="38100" dir="2700000" sx="101000" sy="101000" algn="tl" rotWithShape="0">
                    <a:srgbClr val="080808"/>
                  </a:outerShdw>
                </a:effectLst>
                <a:latin typeface="Segoe Semibold" pitchFamily="34" charset="0"/>
              </a:rPr>
              <a:t>Microsoft Connector for SAP BI</a:t>
            </a:r>
          </a:p>
        </p:txBody>
      </p:sp>
      <p:graphicFrame>
        <p:nvGraphicFramePr>
          <p:cNvPr id="128" name="Object 127"/>
          <p:cNvGraphicFramePr>
            <a:graphicFrameLocks noChangeAspect="1"/>
          </p:cNvGraphicFramePr>
          <p:nvPr/>
        </p:nvGraphicFramePr>
        <p:xfrm>
          <a:off x="1371600" y="1143000"/>
          <a:ext cx="1804416" cy="1409700"/>
        </p:xfrm>
        <a:graphic>
          <a:graphicData uri="http://schemas.openxmlformats.org/presentationml/2006/ole">
            <p:oleObj spid="_x0000_s1026" name="Package" showAsIcon="1" r:id="rId7" imgW="914400" imgH="714375" progId="Package">
              <p:embed/>
            </p:oleObj>
          </a:graphicData>
        </a:graphic>
      </p:graphicFrame>
      <p:pic>
        <p:nvPicPr>
          <p:cNvPr id="129" name="Picture 4" descr="C:\Program Files\Microsoft Resource DVD Artwork\DVD_ART\Artwork_Imagery\Shapes and Graphics\Arrows - arrow\Curved\down arrow purple blue gradient.png"/>
          <p:cNvPicPr>
            <a:picLocks noChangeAspect="1" noChangeArrowheads="1"/>
          </p:cNvPicPr>
          <p:nvPr/>
        </p:nvPicPr>
        <p:blipFill>
          <a:blip r:embed="rId8" cstate="print"/>
          <a:srcRect/>
          <a:stretch>
            <a:fillRect/>
          </a:stretch>
        </p:blipFill>
        <p:spPr bwMode="auto">
          <a:xfrm rot="17204667">
            <a:off x="934476" y="1960446"/>
            <a:ext cx="583679" cy="1271587"/>
          </a:xfrm>
          <a:prstGeom prst="rect">
            <a:avLst/>
          </a:prstGeom>
          <a:noFill/>
        </p:spPr>
      </p:pic>
      <p:graphicFrame>
        <p:nvGraphicFramePr>
          <p:cNvPr id="130" name="Object 129"/>
          <p:cNvGraphicFramePr>
            <a:graphicFrameLocks noChangeAspect="1"/>
          </p:cNvGraphicFramePr>
          <p:nvPr/>
        </p:nvGraphicFramePr>
        <p:xfrm>
          <a:off x="3048000" y="2438400"/>
          <a:ext cx="1371600" cy="1071563"/>
        </p:xfrm>
        <a:graphic>
          <a:graphicData uri="http://schemas.openxmlformats.org/presentationml/2006/ole">
            <p:oleObj spid="_x0000_s1027" name="Worksheet" showAsIcon="1" r:id="rId9" imgW="914400" imgH="714375" progId="Excel.Sheet.12">
              <p:embed/>
            </p:oleObj>
          </a:graphicData>
        </a:graphic>
      </p:graphicFrame>
      <p:pic>
        <p:nvPicPr>
          <p:cNvPr id="131" name="Picture 4" descr="C:\Program Files\Microsoft Resource DVD Artwork\DVD_ART\Artwork_Imagery\Shapes and Graphics\Arrows - arrow\Curved\down arrow purple blue gradient.png"/>
          <p:cNvPicPr>
            <a:picLocks noChangeAspect="1" noChangeArrowheads="1"/>
          </p:cNvPicPr>
          <p:nvPr/>
        </p:nvPicPr>
        <p:blipFill>
          <a:blip r:embed="rId8" cstate="print"/>
          <a:srcRect/>
          <a:stretch>
            <a:fillRect/>
          </a:stretch>
        </p:blipFill>
        <p:spPr bwMode="auto">
          <a:xfrm rot="17204667">
            <a:off x="2382276" y="3179647"/>
            <a:ext cx="583679" cy="1271587"/>
          </a:xfrm>
          <a:prstGeom prst="rect">
            <a:avLst/>
          </a:prstGeom>
          <a:noFill/>
        </p:spPr>
      </p:pic>
      <p:pic>
        <p:nvPicPr>
          <p:cNvPr id="132" name="Picture 4" descr="C:\Program Files\Microsoft Resource DVD Artwork\DVD_ART\Artwork_Imagery\Shapes and Graphics\Arrows - arrow\Curved\down arrow purple blue gradient.png"/>
          <p:cNvPicPr>
            <a:picLocks noChangeAspect="1" noChangeArrowheads="1"/>
          </p:cNvPicPr>
          <p:nvPr/>
        </p:nvPicPr>
        <p:blipFill>
          <a:blip r:embed="rId8" cstate="print"/>
          <a:srcRect/>
          <a:stretch>
            <a:fillRect/>
          </a:stretch>
        </p:blipFill>
        <p:spPr bwMode="auto">
          <a:xfrm rot="17204667">
            <a:off x="3753876" y="4475047"/>
            <a:ext cx="583679" cy="1271587"/>
          </a:xfrm>
          <a:prstGeom prst="rect">
            <a:avLst/>
          </a:prstGeom>
          <a:noFill/>
        </p:spPr>
      </p:pic>
      <p:sp>
        <p:nvSpPr>
          <p:cNvPr id="133" name="TextBox 132"/>
          <p:cNvSpPr txBox="1"/>
          <p:nvPr/>
        </p:nvSpPr>
        <p:spPr>
          <a:xfrm>
            <a:off x="2895600" y="5181600"/>
            <a:ext cx="1066800" cy="461661"/>
          </a:xfrm>
          <a:prstGeom prst="rect">
            <a:avLst/>
          </a:prstGeom>
          <a:noFill/>
        </p:spPr>
        <p:txBody>
          <a:bodyPr wrap="square" lIns="91436" tIns="45718" rIns="91436" bIns="45718" rtlCol="0">
            <a:spAutoFit/>
          </a:bodyPr>
          <a:lstStyle/>
          <a:p>
            <a:pPr algn="ctr" fontAlgn="base">
              <a:spcBef>
                <a:spcPct val="0"/>
              </a:spcBef>
              <a:spcAft>
                <a:spcPct val="0"/>
              </a:spcAft>
              <a:defRPr/>
            </a:pPr>
            <a:r>
              <a:rPr lang="en-US" sz="1200" dirty="0" smtClean="0">
                <a:solidFill>
                  <a:schemeClr val="tx1">
                    <a:lumMod val="95000"/>
                    <a:lumOff val="5000"/>
                  </a:schemeClr>
                </a:solidFill>
                <a:effectLst>
                  <a:outerShdw blurRad="292100" dist="38100" dir="2700000" sx="101000" sy="101000" algn="tl" rotWithShape="0">
                    <a:srgbClr val="080808"/>
                  </a:outerShdw>
                </a:effectLst>
                <a:latin typeface="Segoe Semibold" pitchFamily="34" charset="0"/>
              </a:rPr>
              <a:t>Dimension Processing</a:t>
            </a:r>
          </a:p>
        </p:txBody>
      </p:sp>
      <p:pic>
        <p:nvPicPr>
          <p:cNvPr id="134" name="Picture 133"/>
          <p:cNvPicPr/>
          <p:nvPr/>
        </p:nvPicPr>
        <p:blipFill>
          <a:blip r:embed="rId10" cstate="print"/>
          <a:srcRect/>
          <a:stretch>
            <a:fillRect/>
          </a:stretch>
        </p:blipFill>
        <p:spPr bwMode="auto">
          <a:xfrm>
            <a:off x="5791200" y="3733800"/>
            <a:ext cx="1790700" cy="2495550"/>
          </a:xfrm>
          <a:prstGeom prst="rect">
            <a:avLst/>
          </a:prstGeom>
          <a:noFill/>
          <a:ln w="9525">
            <a:noFill/>
            <a:miter lim="800000"/>
            <a:headEnd/>
            <a:tailEnd/>
          </a:ln>
        </p:spPr>
      </p:pic>
      <p:pic>
        <p:nvPicPr>
          <p:cNvPr id="135" name="Picture 134"/>
          <p:cNvPicPr/>
          <p:nvPr/>
        </p:nvPicPr>
        <p:blipFill>
          <a:blip r:embed="rId11" cstate="print"/>
          <a:srcRect/>
          <a:stretch>
            <a:fillRect/>
          </a:stretch>
        </p:blipFill>
        <p:spPr bwMode="auto">
          <a:xfrm>
            <a:off x="7696200" y="4343400"/>
            <a:ext cx="1257300" cy="1876425"/>
          </a:xfrm>
          <a:prstGeom prst="rect">
            <a:avLst/>
          </a:prstGeom>
          <a:noFill/>
          <a:ln w="9525">
            <a:noFill/>
            <a:miter lim="800000"/>
            <a:headEnd/>
            <a:tailEnd/>
          </a:ln>
        </p:spPr>
      </p:pic>
    </p:spTree>
    <p:extLst>
      <p:ext uri="{BB962C8B-B14F-4D97-AF65-F5344CB8AC3E}">
        <p14:creationId xmlns="" xmlns:p14="http://schemas.microsoft.com/office/powerpoint/2010/main" val="29542273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a:xfrm>
            <a:off x="357158" y="2564904"/>
            <a:ext cx="8229600" cy="1143000"/>
          </a:xfrm>
        </p:spPr>
        <p:txBody>
          <a:bodyPr/>
          <a:lstStyle/>
          <a:p>
            <a:r>
              <a:rPr lang="en-US" altLang="zh-CN" dirty="0" smtClean="0"/>
              <a:t>Microsoft + SAP</a:t>
            </a:r>
            <a:r>
              <a:rPr lang="zh-CN" altLang="en-US" dirty="0"/>
              <a:t>：基于商务智能的互联与集成</a:t>
            </a:r>
          </a:p>
        </p:txBody>
      </p:sp>
      <p:sp>
        <p:nvSpPr>
          <p:cNvPr id="5" name="文本占位符 4"/>
          <p:cNvSpPr>
            <a:spLocks noGrp="1"/>
          </p:cNvSpPr>
          <p:nvPr>
            <p:ph type="body" sz="quarter" idx="10"/>
          </p:nvPr>
        </p:nvSpPr>
        <p:spPr/>
        <p:txBody>
          <a:bodyPr/>
          <a:lstStyle/>
          <a:p>
            <a:r>
              <a:rPr lang="en-US" b="1" dirty="0">
                <a:effectLst/>
              </a:rPr>
              <a:t>BAP202</a:t>
            </a:r>
            <a:endParaRPr lang="zh-CN" altLang="en-US" dirty="0"/>
          </a:p>
        </p:txBody>
      </p:sp>
    </p:spTree>
    <p:extLst>
      <p:ext uri="{BB962C8B-B14F-4D97-AF65-F5344CB8AC3E}">
        <p14:creationId xmlns="" xmlns:p14="http://schemas.microsoft.com/office/powerpoint/2010/main" val="15569757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Excel + SAP BW</a:t>
            </a:r>
            <a:endParaRPr lang="en-US" dirty="0"/>
          </a:p>
        </p:txBody>
      </p:sp>
      <p:pic>
        <p:nvPicPr>
          <p:cNvPr id="3" name="Picture 2"/>
          <p:cNvPicPr/>
          <p:nvPr/>
        </p:nvPicPr>
        <p:blipFill>
          <a:blip r:embed="rId3" cstate="print"/>
          <a:srcRect/>
          <a:stretch>
            <a:fillRect/>
          </a:stretch>
        </p:blipFill>
        <p:spPr bwMode="auto">
          <a:xfrm>
            <a:off x="4139952" y="2348880"/>
            <a:ext cx="4305300" cy="3200400"/>
          </a:xfrm>
          <a:prstGeom prst="rect">
            <a:avLst/>
          </a:prstGeom>
          <a:noFill/>
          <a:ln w="9525">
            <a:noFill/>
            <a:miter lim="800000"/>
            <a:headEnd/>
            <a:tailEnd/>
          </a:ln>
        </p:spPr>
      </p:pic>
      <p:sp>
        <p:nvSpPr>
          <p:cNvPr id="4" name="Cube 3"/>
          <p:cNvSpPr/>
          <p:nvPr/>
        </p:nvSpPr>
        <p:spPr bwMode="auto">
          <a:xfrm>
            <a:off x="683568" y="1261883"/>
            <a:ext cx="990600" cy="990600"/>
          </a:xfrm>
          <a:prstGeom prst="cube">
            <a:avLst/>
          </a:prstGeom>
          <a:ln>
            <a:headEnd type="none" w="med" len="med"/>
            <a:tailEnd type="none" w="med" len="med"/>
          </a:ln>
          <a:effectLst>
            <a:glow rad="101600">
              <a:schemeClr val="bg2">
                <a:lumMod val="75000"/>
                <a:alpha val="40000"/>
              </a:schemeClr>
            </a:glow>
            <a:outerShdw blurRad="40000" dist="23000" dir="5400000" rotWithShape="0">
              <a:srgbClr val="000000">
                <a:alpha val="35000"/>
              </a:srgbClr>
            </a:outerShdw>
          </a:effectLst>
        </p:spPr>
        <p:style>
          <a:lnRef idx="1">
            <a:schemeClr val="accent2"/>
          </a:lnRef>
          <a:fillRef idx="3">
            <a:schemeClr val="accent2"/>
          </a:fillRef>
          <a:effectRef idx="2">
            <a:schemeClr val="accent2"/>
          </a:effectRef>
          <a:fontRef idx="minor">
            <a:schemeClr val="lt1"/>
          </a:fontRef>
        </p:style>
        <p:txBody>
          <a:bodyPr vert="horz" wrap="square" lIns="109728" tIns="54864" rIns="109728"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kumimoji="0" lang="en-US" sz="2900" b="0" i="0" u="none" strike="noStrike" cap="none" normalizeH="0" baseline="0" dirty="0" smtClean="0">
              <a:solidFill>
                <a:schemeClr val="tx1"/>
              </a:solidFill>
              <a:effectLst/>
              <a:latin typeface="Segoe" pitchFamily="34" charset="0"/>
            </a:endParaRPr>
          </a:p>
        </p:txBody>
      </p:sp>
      <p:sp>
        <p:nvSpPr>
          <p:cNvPr id="5" name="TextBox 4"/>
          <p:cNvSpPr txBox="1"/>
          <p:nvPr/>
        </p:nvSpPr>
        <p:spPr>
          <a:xfrm>
            <a:off x="607368" y="1642883"/>
            <a:ext cx="914400" cy="307777"/>
          </a:xfrm>
          <a:prstGeom prst="rect">
            <a:avLst/>
          </a:prstGeom>
          <a:noFill/>
        </p:spPr>
        <p:txBody>
          <a:bodyPr wrap="square" rtlCol="0">
            <a:spAutoFit/>
          </a:bodyPr>
          <a:lstStyle/>
          <a:p>
            <a:pPr algn="ctr"/>
            <a:r>
              <a:rPr lang="en-US" sz="1400" dirty="0" smtClean="0">
                <a:solidFill>
                  <a:schemeClr val="tx1">
                    <a:lumMod val="95000"/>
                    <a:alpha val="78000"/>
                  </a:schemeClr>
                </a:solidFill>
                <a:effectLst>
                  <a:outerShdw blurRad="292100" dist="38100" dir="2700000" sx="101000" sy="101000" algn="tl" rotWithShape="0">
                    <a:srgbClr val="080808"/>
                  </a:outerShdw>
                </a:effectLst>
                <a:latin typeface="Segoe Semibold" pitchFamily="34" charset="0"/>
              </a:rPr>
              <a:t>SAP BI</a:t>
            </a:r>
          </a:p>
        </p:txBody>
      </p:sp>
      <p:sp>
        <p:nvSpPr>
          <p:cNvPr id="6" name="Left-Right Arrow 5"/>
          <p:cNvSpPr/>
          <p:nvPr/>
        </p:nvSpPr>
        <p:spPr bwMode="auto">
          <a:xfrm>
            <a:off x="1826568" y="1642883"/>
            <a:ext cx="838200" cy="381000"/>
          </a:xfrm>
          <a:prstGeom prst="leftRightArrow">
            <a:avLst/>
          </a:prstGeom>
          <a:ln>
            <a:headEnd type="none" w="med" len="med"/>
            <a:tailEnd type="none" w="med" len="med"/>
          </a:ln>
        </p:spPr>
        <p:style>
          <a:lnRef idx="1">
            <a:schemeClr val="accent6"/>
          </a:lnRef>
          <a:fillRef idx="3">
            <a:schemeClr val="accent6"/>
          </a:fillRef>
          <a:effectRef idx="2">
            <a:schemeClr val="accent6"/>
          </a:effectRef>
          <a:fontRef idx="minor">
            <a:schemeClr val="lt1"/>
          </a:fontRef>
        </p:style>
        <p:txBody>
          <a:bodyPr vert="horz" wrap="square" lIns="0" tIns="54864" rIns="0" bIns="54864" numCol="1" rtlCol="0" anchor="ctr" anchorCtr="0" compatLnSpc="1">
            <a:prstTxWarp prst="textNoShape">
              <a:avLst/>
            </a:prstTxWarp>
          </a:bodyPr>
          <a:lstStyle/>
          <a:p>
            <a:pPr marL="0" marR="0" indent="0" algn="ctr" defTabSz="1096963" rtl="0" eaLnBrk="1" fontAlgn="base" latinLnBrk="0" hangingPunct="1">
              <a:lnSpc>
                <a:spcPct val="100000"/>
              </a:lnSpc>
              <a:spcBef>
                <a:spcPct val="0"/>
              </a:spcBef>
              <a:spcAft>
                <a:spcPct val="0"/>
              </a:spcAft>
              <a:buClrTx/>
              <a:buSzTx/>
              <a:buFontTx/>
              <a:buNone/>
              <a:tabLst/>
            </a:pPr>
            <a:endParaRPr lang="en-US" sz="1100" dirty="0" smtClean="0">
              <a:solidFill>
                <a:schemeClr val="tx1">
                  <a:lumMod val="95000"/>
                  <a:alpha val="78000"/>
                </a:schemeClr>
              </a:solidFill>
              <a:effectLst>
                <a:outerShdw blurRad="292100" dist="38100" dir="2700000" sx="101000" sy="101000" algn="tl" rotWithShape="0">
                  <a:srgbClr val="080808"/>
                </a:outerShdw>
              </a:effectLst>
              <a:latin typeface="Segoe Semibold" pitchFamily="34" charset="0"/>
            </a:endParaRPr>
          </a:p>
        </p:txBody>
      </p:sp>
      <p:sp>
        <p:nvSpPr>
          <p:cNvPr id="7" name="TextBox 6"/>
          <p:cNvSpPr txBox="1"/>
          <p:nvPr/>
        </p:nvSpPr>
        <p:spPr>
          <a:xfrm>
            <a:off x="1674168" y="1185683"/>
            <a:ext cx="1143000" cy="430887"/>
          </a:xfrm>
          <a:prstGeom prst="rect">
            <a:avLst/>
          </a:prstGeom>
          <a:noFill/>
        </p:spPr>
        <p:txBody>
          <a:bodyPr wrap="square" rtlCol="0">
            <a:spAutoFit/>
          </a:bodyPr>
          <a:lstStyle/>
          <a:p>
            <a:pPr algn="ctr"/>
            <a:r>
              <a:rPr lang="en-US" sz="1100" dirty="0" smtClean="0">
                <a:latin typeface="Segoe" pitchFamily="34" charset="0"/>
              </a:rPr>
              <a:t>SAP BW OLE DB</a:t>
            </a:r>
            <a:r>
              <a:rPr lang="en-US" sz="1100" dirty="0" smtClean="0">
                <a:solidFill>
                  <a:schemeClr val="tx1"/>
                </a:solidFill>
                <a:latin typeface="Segoe" pitchFamily="34" charset="0"/>
              </a:rPr>
              <a:t> Provider</a:t>
            </a:r>
          </a:p>
        </p:txBody>
      </p:sp>
      <p:pic>
        <p:nvPicPr>
          <p:cNvPr id="8" name="Picture 14" descr="\\eventsql\dvd\Online_ART\DVD_ART34\Logos\Microsoft Office 2007 - all products\Excel 2007\Office Excel 2007 Product Icon.png"/>
          <p:cNvPicPr>
            <a:picLocks noChangeAspect="1" noChangeArrowheads="1"/>
          </p:cNvPicPr>
          <p:nvPr/>
        </p:nvPicPr>
        <p:blipFill>
          <a:blip r:embed="rId4" cstate="print"/>
          <a:srcRect/>
          <a:stretch>
            <a:fillRect/>
          </a:stretch>
        </p:blipFill>
        <p:spPr bwMode="auto">
          <a:xfrm>
            <a:off x="2893368" y="1414283"/>
            <a:ext cx="1023198" cy="990600"/>
          </a:xfrm>
          <a:prstGeom prst="rect">
            <a:avLst/>
          </a:prstGeom>
          <a:noFill/>
        </p:spPr>
      </p:pic>
      <p:sp>
        <p:nvSpPr>
          <p:cNvPr id="9" name="TextBox 8"/>
          <p:cNvSpPr txBox="1"/>
          <p:nvPr/>
        </p:nvSpPr>
        <p:spPr>
          <a:xfrm>
            <a:off x="1674168" y="1719083"/>
            <a:ext cx="1143000" cy="261610"/>
          </a:xfrm>
          <a:prstGeom prst="rect">
            <a:avLst/>
          </a:prstGeom>
          <a:noFill/>
        </p:spPr>
        <p:txBody>
          <a:bodyPr wrap="square" rtlCol="0">
            <a:spAutoFit/>
          </a:bodyPr>
          <a:lstStyle/>
          <a:p>
            <a:pPr algn="ctr"/>
            <a:r>
              <a:rPr lang="en-US" sz="1100" dirty="0" smtClean="0">
                <a:latin typeface="Segoe" pitchFamily="34" charset="0"/>
              </a:rPr>
              <a:t>MDX</a:t>
            </a:r>
            <a:endParaRPr lang="en-US" sz="1100" dirty="0" smtClean="0">
              <a:solidFill>
                <a:schemeClr val="tx1"/>
              </a:solidFill>
              <a:latin typeface="Segoe" pitchFamily="34" charset="0"/>
            </a:endParaRPr>
          </a:p>
        </p:txBody>
      </p:sp>
    </p:spTree>
    <p:extLst>
      <p:ext uri="{BB962C8B-B14F-4D97-AF65-F5344CB8AC3E}">
        <p14:creationId xmlns="" xmlns:p14="http://schemas.microsoft.com/office/powerpoint/2010/main" val="263702488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BizTalk + SAP BW</a:t>
            </a:r>
            <a:endParaRPr lang="en-US" dirty="0"/>
          </a:p>
        </p:txBody>
      </p:sp>
      <p:sp>
        <p:nvSpPr>
          <p:cNvPr id="3" name="Content Placeholder 2"/>
          <p:cNvSpPr>
            <a:spLocks noGrp="1"/>
          </p:cNvSpPr>
          <p:nvPr>
            <p:ph idx="1"/>
          </p:nvPr>
        </p:nvSpPr>
        <p:spPr/>
        <p:txBody>
          <a:bodyPr/>
          <a:lstStyle/>
          <a:p>
            <a:r>
              <a:rPr lang="zh-CN" altLang="en-US" dirty="0" smtClean="0"/>
              <a:t>案例</a:t>
            </a:r>
            <a:endParaRPr lang="en-US" altLang="zh-CN" dirty="0" smtClean="0"/>
          </a:p>
          <a:p>
            <a:pPr lvl="1"/>
            <a:r>
              <a:rPr lang="zh-CN" altLang="en-US" dirty="0"/>
              <a:t>实</a:t>
            </a:r>
            <a:r>
              <a:rPr lang="zh-CN" altLang="en-US" dirty="0" smtClean="0"/>
              <a:t>时跟踪</a:t>
            </a:r>
            <a:r>
              <a:rPr lang="en-US" altLang="zh-CN" dirty="0" smtClean="0"/>
              <a:t>BW ETL</a:t>
            </a:r>
            <a:r>
              <a:rPr lang="zh-CN" altLang="en-US" dirty="0" smtClean="0"/>
              <a:t>状态信息</a:t>
            </a:r>
            <a:endParaRPr lang="en-US" dirty="0"/>
          </a:p>
        </p:txBody>
      </p:sp>
      <p:pic>
        <p:nvPicPr>
          <p:cNvPr id="4" name="Picture 2" descr="C:\Program Files\Microsoft Resource DVD Artwork\DVD_ART\Artwork_Imagery\HARDWARE_IMAGERY\Illustration - Misc Hardware\Miscellaneous\businesses icon.png"/>
          <p:cNvPicPr>
            <a:picLocks noChangeAspect="1" noChangeArrowheads="1"/>
          </p:cNvPicPr>
          <p:nvPr/>
        </p:nvPicPr>
        <p:blipFill>
          <a:blip r:embed="rId3" cstate="print"/>
          <a:srcRect/>
          <a:stretch>
            <a:fillRect/>
          </a:stretch>
        </p:blipFill>
        <p:spPr bwMode="auto">
          <a:xfrm>
            <a:off x="5676900" y="393948"/>
            <a:ext cx="3467100" cy="3467100"/>
          </a:xfrm>
          <a:prstGeom prst="rect">
            <a:avLst/>
          </a:prstGeom>
          <a:noFill/>
        </p:spPr>
      </p:pic>
      <p:sp>
        <p:nvSpPr>
          <p:cNvPr id="5" name="TextBox 4"/>
          <p:cNvSpPr txBox="1"/>
          <p:nvPr/>
        </p:nvSpPr>
        <p:spPr>
          <a:xfrm>
            <a:off x="5225132" y="1507593"/>
            <a:ext cx="990600" cy="523220"/>
          </a:xfrm>
          <a:prstGeom prst="rect">
            <a:avLst/>
          </a:prstGeom>
          <a:noFill/>
        </p:spPr>
        <p:txBody>
          <a:bodyPr wrap="square" rtlCol="0">
            <a:spAutoFit/>
          </a:bodyPr>
          <a:lstStyle/>
          <a:p>
            <a:r>
              <a:rPr lang="en-US" dirty="0" smtClean="0"/>
              <a:t>SAP BW</a:t>
            </a:r>
            <a:r>
              <a:rPr lang="zh-CN" altLang="en-US" dirty="0" smtClean="0"/>
              <a:t>系统信息表</a:t>
            </a:r>
            <a:endParaRPr lang="en-US" dirty="0"/>
          </a:p>
        </p:txBody>
      </p:sp>
      <p:sp>
        <p:nvSpPr>
          <p:cNvPr id="6" name="TextBox 5"/>
          <p:cNvSpPr txBox="1"/>
          <p:nvPr/>
        </p:nvSpPr>
        <p:spPr>
          <a:xfrm>
            <a:off x="5867400" y="2527548"/>
            <a:ext cx="762000" cy="646331"/>
          </a:xfrm>
          <a:prstGeom prst="rect">
            <a:avLst/>
          </a:prstGeom>
          <a:noFill/>
        </p:spPr>
        <p:txBody>
          <a:bodyPr wrap="square" rtlCol="0">
            <a:spAutoFit/>
          </a:bodyPr>
          <a:lstStyle/>
          <a:p>
            <a:r>
              <a:rPr lang="en-US" sz="1200" dirty="0" smtClean="0"/>
              <a:t>BizTalk SAP Adapter</a:t>
            </a:r>
            <a:endParaRPr lang="en-US" sz="1200" dirty="0"/>
          </a:p>
        </p:txBody>
      </p:sp>
    </p:spTree>
    <p:extLst>
      <p:ext uri="{BB962C8B-B14F-4D97-AF65-F5344CB8AC3E}">
        <p14:creationId xmlns="" xmlns:p14="http://schemas.microsoft.com/office/powerpoint/2010/main" val="33395348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Duet + SAP BW</a:t>
            </a:r>
            <a:endParaRPr lang="en-US" dirty="0"/>
          </a:p>
        </p:txBody>
      </p:sp>
      <p:grpSp>
        <p:nvGrpSpPr>
          <p:cNvPr id="3" name="Group 71"/>
          <p:cNvGrpSpPr/>
          <p:nvPr/>
        </p:nvGrpSpPr>
        <p:grpSpPr>
          <a:xfrm>
            <a:off x="0" y="901784"/>
            <a:ext cx="9525000" cy="5623560"/>
            <a:chOff x="0" y="901784"/>
            <a:chExt cx="9525000" cy="5623560"/>
          </a:xfrm>
        </p:grpSpPr>
        <p:pic>
          <p:nvPicPr>
            <p:cNvPr id="37" name="Picture 2" descr="C:\Users\nielshv\AppData\Local\Temp\GrvTempwqmnesvdpzn2fxbm9syi1\C\Time1.PNG"/>
            <p:cNvPicPr>
              <a:picLocks noChangeAspect="1" noChangeArrowheads="1"/>
            </p:cNvPicPr>
            <p:nvPr/>
          </p:nvPicPr>
          <p:blipFill>
            <a:blip r:embed="rId3" cstate="print"/>
            <a:srcRect/>
            <a:stretch>
              <a:fillRect/>
            </a:stretch>
          </p:blipFill>
          <p:spPr bwMode="auto">
            <a:xfrm>
              <a:off x="0" y="2181944"/>
              <a:ext cx="4038600" cy="3023046"/>
            </a:xfrm>
            <a:prstGeom prst="rect">
              <a:avLst/>
            </a:prstGeom>
            <a:ln>
              <a:noFill/>
            </a:ln>
            <a:effectLst>
              <a:reflection blurRad="12700" stA="30000" endPos="30000" dist="5000" dir="5400000" sy="-100000" algn="bl" rotWithShape="0"/>
            </a:effectLst>
          </p:spPr>
        </p:pic>
        <p:grpSp>
          <p:nvGrpSpPr>
            <p:cNvPr id="4" name="Group 19"/>
            <p:cNvGrpSpPr/>
            <p:nvPr/>
          </p:nvGrpSpPr>
          <p:grpSpPr>
            <a:xfrm>
              <a:off x="3698875" y="2334344"/>
              <a:ext cx="1905000" cy="1357015"/>
              <a:chOff x="3698875" y="2514600"/>
              <a:chExt cx="1905000" cy="1357015"/>
            </a:xfrm>
          </p:grpSpPr>
          <p:pic>
            <p:nvPicPr>
              <p:cNvPr id="39" name="Picture 38" descr="LeaveMgmt.png"/>
              <p:cNvPicPr>
                <a:picLocks noChangeAspect="1"/>
              </p:cNvPicPr>
              <p:nvPr/>
            </p:nvPicPr>
            <p:blipFill>
              <a:blip r:embed="rId4" cstate="print">
                <a:duotone>
                  <a:prstClr val="black"/>
                  <a:schemeClr val="tx2">
                    <a:tint val="45000"/>
                    <a:satMod val="400000"/>
                  </a:schemeClr>
                </a:duotone>
              </a:blip>
              <a:srcRect b="22619"/>
              <a:stretch>
                <a:fillRect/>
              </a:stretch>
            </p:blipFill>
            <p:spPr>
              <a:xfrm>
                <a:off x="3962400" y="2514600"/>
                <a:ext cx="1280160" cy="990600"/>
              </a:xfrm>
              <a:prstGeom prst="rect">
                <a:avLst/>
              </a:prstGeom>
            </p:spPr>
          </p:pic>
          <p:sp>
            <p:nvSpPr>
              <p:cNvPr id="40" name="TextBox 39"/>
              <p:cNvSpPr txBox="1"/>
              <p:nvPr/>
            </p:nvSpPr>
            <p:spPr>
              <a:xfrm>
                <a:off x="3698875" y="3409950"/>
                <a:ext cx="1905000" cy="461665"/>
              </a:xfrm>
              <a:prstGeom prst="rect">
                <a:avLst/>
              </a:prstGeom>
              <a:noFill/>
              <a:effectLst>
                <a:softEdge rad="12700"/>
              </a:effectLst>
            </p:spPr>
            <p:txBody>
              <a:bodyPr wrap="square" rtlCol="0">
                <a:spAutoFit/>
              </a:bodyPr>
              <a:lstStyle/>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Leave</a:t>
                </a:r>
              </a:p>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 Management</a:t>
                </a:r>
                <a:endParaRPr lang="en-US" sz="1200"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5" name="Group 18"/>
            <p:cNvGrpSpPr/>
            <p:nvPr/>
          </p:nvGrpSpPr>
          <p:grpSpPr>
            <a:xfrm>
              <a:off x="4876800" y="1885379"/>
              <a:ext cx="1905000" cy="1363365"/>
              <a:chOff x="4829175" y="1981200"/>
              <a:chExt cx="1905000" cy="1363365"/>
            </a:xfrm>
          </p:grpSpPr>
          <p:pic>
            <p:nvPicPr>
              <p:cNvPr id="42" name="Picture 41" descr="Travel.png"/>
              <p:cNvPicPr>
                <a:picLocks noChangeAspect="1"/>
              </p:cNvPicPr>
              <p:nvPr/>
            </p:nvPicPr>
            <p:blipFill>
              <a:blip r:embed="rId5" cstate="print">
                <a:duotone>
                  <a:prstClr val="black"/>
                  <a:schemeClr val="tx2">
                    <a:tint val="45000"/>
                    <a:satMod val="400000"/>
                  </a:schemeClr>
                </a:duotone>
              </a:blip>
              <a:srcRect b="22619"/>
              <a:stretch>
                <a:fillRect/>
              </a:stretch>
            </p:blipFill>
            <p:spPr>
              <a:xfrm>
                <a:off x="5105400" y="1981200"/>
                <a:ext cx="1280160" cy="990600"/>
              </a:xfrm>
              <a:prstGeom prst="rect">
                <a:avLst/>
              </a:prstGeom>
            </p:spPr>
          </p:pic>
          <p:sp>
            <p:nvSpPr>
              <p:cNvPr id="43" name="TextBox 42"/>
              <p:cNvSpPr txBox="1"/>
              <p:nvPr/>
            </p:nvSpPr>
            <p:spPr>
              <a:xfrm>
                <a:off x="4829175" y="2882900"/>
                <a:ext cx="1905000" cy="461665"/>
              </a:xfrm>
              <a:prstGeom prst="rect">
                <a:avLst/>
              </a:prstGeom>
              <a:noFill/>
              <a:effectLst>
                <a:softEdge rad="12700"/>
              </a:effectLst>
            </p:spPr>
            <p:txBody>
              <a:bodyPr wrap="square" rtlCol="0">
                <a:spAutoFit/>
              </a:bodyPr>
              <a:lstStyle/>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Travel</a:t>
                </a:r>
              </a:p>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 Management</a:t>
                </a:r>
                <a:endParaRPr lang="en-US" sz="1200"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6" name="Group 39"/>
            <p:cNvGrpSpPr/>
            <p:nvPr/>
          </p:nvGrpSpPr>
          <p:grpSpPr>
            <a:xfrm>
              <a:off x="6181710" y="1343744"/>
              <a:ext cx="1905000" cy="1356989"/>
              <a:chOff x="6181710" y="1524000"/>
              <a:chExt cx="1905000" cy="1356989"/>
            </a:xfrm>
          </p:grpSpPr>
          <p:pic>
            <p:nvPicPr>
              <p:cNvPr id="45" name="Picture 44" descr="SalesMgmt.png"/>
              <p:cNvPicPr>
                <a:picLocks noChangeAspect="1"/>
              </p:cNvPicPr>
              <p:nvPr/>
            </p:nvPicPr>
            <p:blipFill>
              <a:blip r:embed="rId6" cstate="print">
                <a:duotone>
                  <a:prstClr val="black"/>
                  <a:schemeClr val="tx2">
                    <a:tint val="45000"/>
                    <a:satMod val="400000"/>
                  </a:schemeClr>
                </a:duotone>
              </a:blip>
              <a:srcRect b="22619"/>
              <a:stretch>
                <a:fillRect/>
              </a:stretch>
            </p:blipFill>
            <p:spPr>
              <a:xfrm>
                <a:off x="6477000" y="1524000"/>
                <a:ext cx="1280160" cy="990600"/>
              </a:xfrm>
              <a:prstGeom prst="rect">
                <a:avLst/>
              </a:prstGeom>
            </p:spPr>
          </p:pic>
          <p:sp>
            <p:nvSpPr>
              <p:cNvPr id="46" name="TextBox 45"/>
              <p:cNvSpPr txBox="1"/>
              <p:nvPr/>
            </p:nvSpPr>
            <p:spPr>
              <a:xfrm>
                <a:off x="6181710" y="2419324"/>
                <a:ext cx="1905000" cy="461665"/>
              </a:xfrm>
              <a:prstGeom prst="rect">
                <a:avLst/>
              </a:prstGeom>
              <a:noFill/>
              <a:effectLst>
                <a:softEdge rad="12700"/>
              </a:effectLst>
            </p:spPr>
            <p:txBody>
              <a:bodyPr wrap="square" rtlCol="0">
                <a:spAutoFit/>
              </a:bodyPr>
              <a:lstStyle/>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Sales</a:t>
                </a:r>
              </a:p>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 Management</a:t>
                </a:r>
                <a:endParaRPr lang="en-US" sz="1200"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7" name="Group 24"/>
            <p:cNvGrpSpPr/>
            <p:nvPr/>
          </p:nvGrpSpPr>
          <p:grpSpPr>
            <a:xfrm>
              <a:off x="7543800" y="901784"/>
              <a:ext cx="1905000" cy="1360825"/>
              <a:chOff x="7543800" y="1158240"/>
              <a:chExt cx="1905000" cy="1360825"/>
            </a:xfrm>
          </p:grpSpPr>
          <p:pic>
            <p:nvPicPr>
              <p:cNvPr id="48" name="Picture 47" descr="Budget.png"/>
              <p:cNvPicPr>
                <a:picLocks noChangeAspect="1"/>
              </p:cNvPicPr>
              <p:nvPr/>
            </p:nvPicPr>
            <p:blipFill>
              <a:blip r:embed="rId7" cstate="print">
                <a:duotone>
                  <a:prstClr val="black"/>
                  <a:schemeClr val="tx2">
                    <a:tint val="45000"/>
                    <a:satMod val="400000"/>
                  </a:schemeClr>
                </a:duotone>
              </a:blip>
              <a:srcRect b="23809"/>
              <a:stretch>
                <a:fillRect/>
              </a:stretch>
            </p:blipFill>
            <p:spPr>
              <a:xfrm>
                <a:off x="7848600" y="1158240"/>
                <a:ext cx="1280160" cy="975360"/>
              </a:xfrm>
              <a:prstGeom prst="rect">
                <a:avLst/>
              </a:prstGeom>
            </p:spPr>
          </p:pic>
          <p:sp>
            <p:nvSpPr>
              <p:cNvPr id="49" name="TextBox 48"/>
              <p:cNvSpPr txBox="1"/>
              <p:nvPr/>
            </p:nvSpPr>
            <p:spPr>
              <a:xfrm>
                <a:off x="7543800" y="2057400"/>
                <a:ext cx="1905000" cy="461665"/>
              </a:xfrm>
              <a:prstGeom prst="rect">
                <a:avLst/>
              </a:prstGeom>
              <a:noFill/>
              <a:effectLst>
                <a:softEdge rad="12700"/>
              </a:effectLst>
            </p:spPr>
            <p:txBody>
              <a:bodyPr wrap="square" rtlCol="0">
                <a:spAutoFit/>
              </a:bodyPr>
              <a:lstStyle/>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Budget</a:t>
                </a:r>
              </a:p>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Monitoring</a:t>
                </a:r>
                <a:endParaRPr lang="en-US" sz="1200"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8" name="Group 26"/>
            <p:cNvGrpSpPr/>
            <p:nvPr/>
          </p:nvGrpSpPr>
          <p:grpSpPr>
            <a:xfrm>
              <a:off x="7543800" y="2328310"/>
              <a:ext cx="1905000" cy="1360825"/>
              <a:chOff x="4800600" y="3215640"/>
              <a:chExt cx="1905000" cy="1360825"/>
            </a:xfrm>
          </p:grpSpPr>
          <p:pic>
            <p:nvPicPr>
              <p:cNvPr id="51" name="Picture 50" descr="OrgMgmt.png"/>
              <p:cNvPicPr>
                <a:picLocks noChangeAspect="1"/>
              </p:cNvPicPr>
              <p:nvPr/>
            </p:nvPicPr>
            <p:blipFill>
              <a:blip r:embed="rId8" cstate="print">
                <a:duotone>
                  <a:prstClr val="black"/>
                  <a:schemeClr val="tx2">
                    <a:tint val="45000"/>
                    <a:satMod val="400000"/>
                  </a:schemeClr>
                </a:duotone>
              </a:blip>
              <a:srcRect b="23809"/>
              <a:stretch>
                <a:fillRect/>
              </a:stretch>
            </p:blipFill>
            <p:spPr>
              <a:xfrm>
                <a:off x="5105400" y="3215640"/>
                <a:ext cx="1280160" cy="975360"/>
              </a:xfrm>
              <a:prstGeom prst="rect">
                <a:avLst/>
              </a:prstGeom>
            </p:spPr>
          </p:pic>
          <p:sp>
            <p:nvSpPr>
              <p:cNvPr id="52" name="TextBox 51"/>
              <p:cNvSpPr txBox="1"/>
              <p:nvPr/>
            </p:nvSpPr>
            <p:spPr>
              <a:xfrm>
                <a:off x="4800600" y="4114800"/>
                <a:ext cx="1905000" cy="461665"/>
              </a:xfrm>
              <a:prstGeom prst="rect">
                <a:avLst/>
              </a:prstGeom>
              <a:noFill/>
              <a:effectLst>
                <a:softEdge rad="12700"/>
              </a:effectLst>
            </p:spPr>
            <p:txBody>
              <a:bodyPr wrap="square" rtlCol="0">
                <a:spAutoFit/>
              </a:bodyPr>
              <a:lstStyle/>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Team</a:t>
                </a:r>
              </a:p>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 Management</a:t>
                </a:r>
                <a:endParaRPr lang="en-US" sz="1200"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9" name="Group 28"/>
            <p:cNvGrpSpPr/>
            <p:nvPr/>
          </p:nvGrpSpPr>
          <p:grpSpPr>
            <a:xfrm>
              <a:off x="5715000" y="3030919"/>
              <a:ext cx="1905000" cy="1360825"/>
              <a:chOff x="6172200" y="3139440"/>
              <a:chExt cx="1905000" cy="1360825"/>
            </a:xfrm>
          </p:grpSpPr>
          <p:pic>
            <p:nvPicPr>
              <p:cNvPr id="54" name="Picture 53" descr="Workflow.png"/>
              <p:cNvPicPr>
                <a:picLocks noChangeAspect="1"/>
              </p:cNvPicPr>
              <p:nvPr/>
            </p:nvPicPr>
            <p:blipFill>
              <a:blip r:embed="rId9" cstate="print">
                <a:duotone>
                  <a:prstClr val="black"/>
                  <a:schemeClr val="tx2">
                    <a:tint val="45000"/>
                    <a:satMod val="400000"/>
                  </a:schemeClr>
                </a:duotone>
              </a:blip>
              <a:srcRect b="23809"/>
              <a:stretch>
                <a:fillRect/>
              </a:stretch>
            </p:blipFill>
            <p:spPr>
              <a:xfrm>
                <a:off x="6477000" y="3139440"/>
                <a:ext cx="1280160" cy="975360"/>
              </a:xfrm>
              <a:prstGeom prst="rect">
                <a:avLst/>
              </a:prstGeom>
            </p:spPr>
          </p:pic>
          <p:sp>
            <p:nvSpPr>
              <p:cNvPr id="55" name="TextBox 54"/>
              <p:cNvSpPr txBox="1"/>
              <p:nvPr/>
            </p:nvSpPr>
            <p:spPr>
              <a:xfrm>
                <a:off x="6172200" y="4038600"/>
                <a:ext cx="1905000" cy="461665"/>
              </a:xfrm>
              <a:prstGeom prst="rect">
                <a:avLst/>
              </a:prstGeom>
              <a:noFill/>
              <a:effectLst>
                <a:softEdge rad="12700"/>
              </a:effectLst>
            </p:spPr>
            <p:txBody>
              <a:bodyPr wrap="square" rtlCol="0">
                <a:spAutoFit/>
              </a:bodyPr>
              <a:lstStyle/>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Workflow</a:t>
                </a:r>
              </a:p>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Approval</a:t>
                </a:r>
                <a:endParaRPr lang="en-US" sz="1200"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10" name="Group 30"/>
            <p:cNvGrpSpPr/>
            <p:nvPr/>
          </p:nvGrpSpPr>
          <p:grpSpPr>
            <a:xfrm>
              <a:off x="7543800" y="3754836"/>
              <a:ext cx="1905000" cy="1352548"/>
              <a:chOff x="7496170" y="3124200"/>
              <a:chExt cx="1905000" cy="1352548"/>
            </a:xfrm>
          </p:grpSpPr>
          <p:pic>
            <p:nvPicPr>
              <p:cNvPr id="57" name="Picture 56" descr="Reports.png"/>
              <p:cNvPicPr>
                <a:picLocks noChangeAspect="1"/>
              </p:cNvPicPr>
              <p:nvPr/>
            </p:nvPicPr>
            <p:blipFill>
              <a:blip r:embed="rId10" cstate="print"/>
              <a:srcRect b="22619"/>
              <a:stretch>
                <a:fillRect/>
              </a:stretch>
            </p:blipFill>
            <p:spPr>
              <a:xfrm>
                <a:off x="7863840" y="3124200"/>
                <a:ext cx="1280160" cy="990600"/>
              </a:xfrm>
              <a:prstGeom prst="rect">
                <a:avLst/>
              </a:prstGeom>
            </p:spPr>
          </p:pic>
          <p:sp>
            <p:nvSpPr>
              <p:cNvPr id="58" name="TextBox 57"/>
              <p:cNvSpPr txBox="1"/>
              <p:nvPr/>
            </p:nvSpPr>
            <p:spPr>
              <a:xfrm>
                <a:off x="7496170" y="4015083"/>
                <a:ext cx="1905000" cy="461665"/>
              </a:xfrm>
              <a:prstGeom prst="rect">
                <a:avLst/>
              </a:prstGeom>
              <a:noFill/>
              <a:effectLst>
                <a:softEdge rad="12700"/>
              </a:effectLst>
            </p:spPr>
            <p:txBody>
              <a:bodyPr wrap="square" rtlCol="0">
                <a:spAutoFit/>
              </a:bodyPr>
              <a:lstStyle/>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Reports</a:t>
                </a:r>
              </a:p>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 Analytics</a:t>
                </a:r>
                <a:endParaRPr lang="en-US" sz="1200"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11" name="Group 38"/>
            <p:cNvGrpSpPr/>
            <p:nvPr/>
          </p:nvGrpSpPr>
          <p:grpSpPr>
            <a:xfrm>
              <a:off x="3657600" y="3873584"/>
              <a:ext cx="1905000" cy="1360825"/>
              <a:chOff x="3657600" y="4053840"/>
              <a:chExt cx="1905000" cy="1360825"/>
            </a:xfrm>
          </p:grpSpPr>
          <p:pic>
            <p:nvPicPr>
              <p:cNvPr id="60" name="Picture 59" descr="Time.png"/>
              <p:cNvPicPr>
                <a:picLocks noChangeAspect="1"/>
              </p:cNvPicPr>
              <p:nvPr/>
            </p:nvPicPr>
            <p:blipFill>
              <a:blip r:embed="rId11" cstate="print">
                <a:duotone>
                  <a:prstClr val="black"/>
                  <a:schemeClr val="tx2">
                    <a:tint val="45000"/>
                    <a:satMod val="400000"/>
                  </a:schemeClr>
                </a:duotone>
              </a:blip>
              <a:srcRect b="23809"/>
              <a:stretch>
                <a:fillRect/>
              </a:stretch>
            </p:blipFill>
            <p:spPr>
              <a:xfrm>
                <a:off x="3962400" y="4053840"/>
                <a:ext cx="1280160" cy="975360"/>
              </a:xfrm>
              <a:prstGeom prst="rect">
                <a:avLst/>
              </a:prstGeom>
            </p:spPr>
          </p:pic>
          <p:sp>
            <p:nvSpPr>
              <p:cNvPr id="61" name="TextBox 60"/>
              <p:cNvSpPr txBox="1"/>
              <p:nvPr/>
            </p:nvSpPr>
            <p:spPr>
              <a:xfrm>
                <a:off x="3657600" y="4953000"/>
                <a:ext cx="1905000" cy="461665"/>
              </a:xfrm>
              <a:prstGeom prst="rect">
                <a:avLst/>
              </a:prstGeom>
              <a:noFill/>
              <a:effectLst>
                <a:softEdge rad="12700"/>
              </a:effectLst>
            </p:spPr>
            <p:txBody>
              <a:bodyPr wrap="square" rtlCol="0">
                <a:spAutoFit/>
              </a:bodyPr>
              <a:lstStyle/>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Time</a:t>
                </a:r>
              </a:p>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 Management</a:t>
                </a:r>
                <a:endParaRPr lang="en-US" sz="1200"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12" name="Group 35"/>
            <p:cNvGrpSpPr/>
            <p:nvPr/>
          </p:nvGrpSpPr>
          <p:grpSpPr>
            <a:xfrm>
              <a:off x="4795829" y="4306019"/>
              <a:ext cx="1905000" cy="1357020"/>
              <a:chOff x="4795829" y="4486275"/>
              <a:chExt cx="1905000" cy="1357020"/>
            </a:xfrm>
          </p:grpSpPr>
          <p:pic>
            <p:nvPicPr>
              <p:cNvPr id="63" name="Picture 62" descr="Recruit.png"/>
              <p:cNvPicPr>
                <a:picLocks noChangeAspect="1"/>
              </p:cNvPicPr>
              <p:nvPr/>
            </p:nvPicPr>
            <p:blipFill>
              <a:blip r:embed="rId12" cstate="print">
                <a:duotone>
                  <a:prstClr val="black"/>
                  <a:schemeClr val="tx2">
                    <a:tint val="45000"/>
                    <a:satMod val="400000"/>
                  </a:schemeClr>
                </a:duotone>
              </a:blip>
              <a:srcRect b="22619"/>
              <a:stretch>
                <a:fillRect/>
              </a:stretch>
            </p:blipFill>
            <p:spPr>
              <a:xfrm>
                <a:off x="5105400" y="4486275"/>
                <a:ext cx="1280160" cy="990600"/>
              </a:xfrm>
              <a:prstGeom prst="rect">
                <a:avLst/>
              </a:prstGeom>
            </p:spPr>
          </p:pic>
          <p:sp>
            <p:nvSpPr>
              <p:cNvPr id="64" name="TextBox 63"/>
              <p:cNvSpPr txBox="1"/>
              <p:nvPr/>
            </p:nvSpPr>
            <p:spPr>
              <a:xfrm>
                <a:off x="4795829" y="5381630"/>
                <a:ext cx="1905000" cy="461665"/>
              </a:xfrm>
              <a:prstGeom prst="rect">
                <a:avLst/>
              </a:prstGeom>
              <a:noFill/>
              <a:effectLst>
                <a:softEdge rad="12700"/>
              </a:effectLst>
            </p:spPr>
            <p:txBody>
              <a:bodyPr wrap="square" rtlCol="0">
                <a:spAutoFit/>
              </a:bodyPr>
              <a:lstStyle/>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Recruitment</a:t>
                </a:r>
              </a:p>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 Management</a:t>
                </a:r>
                <a:endParaRPr lang="en-US" sz="1200"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13" name="Group 36"/>
            <p:cNvGrpSpPr/>
            <p:nvPr/>
          </p:nvGrpSpPr>
          <p:grpSpPr>
            <a:xfrm>
              <a:off x="6181710" y="4620344"/>
              <a:ext cx="1905000" cy="1362074"/>
              <a:chOff x="6176963" y="4800600"/>
              <a:chExt cx="1905000" cy="1362074"/>
            </a:xfrm>
          </p:grpSpPr>
          <p:pic>
            <p:nvPicPr>
              <p:cNvPr id="66" name="Picture 65" descr="Purchasing.png"/>
              <p:cNvPicPr>
                <a:picLocks noChangeAspect="1"/>
              </p:cNvPicPr>
              <p:nvPr/>
            </p:nvPicPr>
            <p:blipFill>
              <a:blip r:embed="rId13" cstate="print">
                <a:duotone>
                  <a:prstClr val="black"/>
                  <a:schemeClr val="tx2">
                    <a:tint val="45000"/>
                    <a:satMod val="400000"/>
                  </a:schemeClr>
                </a:duotone>
              </a:blip>
              <a:srcRect b="22619"/>
              <a:stretch>
                <a:fillRect/>
              </a:stretch>
            </p:blipFill>
            <p:spPr>
              <a:xfrm>
                <a:off x="6477000" y="4800600"/>
                <a:ext cx="1280160" cy="990600"/>
              </a:xfrm>
              <a:prstGeom prst="rect">
                <a:avLst/>
              </a:prstGeom>
            </p:spPr>
          </p:pic>
          <p:sp>
            <p:nvSpPr>
              <p:cNvPr id="67" name="TextBox 66"/>
              <p:cNvSpPr txBox="1"/>
              <p:nvPr/>
            </p:nvSpPr>
            <p:spPr>
              <a:xfrm>
                <a:off x="6176963" y="5701009"/>
                <a:ext cx="1905000" cy="461665"/>
              </a:xfrm>
              <a:prstGeom prst="rect">
                <a:avLst/>
              </a:prstGeom>
              <a:noFill/>
              <a:effectLst>
                <a:softEdge rad="12700"/>
              </a:effectLst>
            </p:spPr>
            <p:txBody>
              <a:bodyPr wrap="square" rtlCol="0">
                <a:spAutoFit/>
              </a:bodyPr>
              <a:lstStyle/>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Purchasing</a:t>
                </a:r>
              </a:p>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 Management</a:t>
                </a:r>
                <a:endParaRPr lang="en-US" sz="1200"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nvGrpSpPr>
            <p:cNvPr id="14" name="Group 37"/>
            <p:cNvGrpSpPr/>
            <p:nvPr/>
          </p:nvGrpSpPr>
          <p:grpSpPr>
            <a:xfrm>
              <a:off x="7620000" y="5173086"/>
              <a:ext cx="1905000" cy="1352258"/>
              <a:chOff x="7567615" y="5105400"/>
              <a:chExt cx="1905000" cy="1352258"/>
            </a:xfrm>
          </p:grpSpPr>
          <p:pic>
            <p:nvPicPr>
              <p:cNvPr id="69" name="Picture 68" descr="Demand.png"/>
              <p:cNvPicPr>
                <a:picLocks noChangeAspect="1"/>
              </p:cNvPicPr>
              <p:nvPr/>
            </p:nvPicPr>
            <p:blipFill>
              <a:blip r:embed="rId14" cstate="print">
                <a:duotone>
                  <a:prstClr val="black"/>
                  <a:schemeClr val="tx2">
                    <a:tint val="45000"/>
                    <a:satMod val="400000"/>
                  </a:schemeClr>
                </a:duotone>
              </a:blip>
              <a:srcRect b="22619"/>
              <a:stretch>
                <a:fillRect/>
              </a:stretch>
            </p:blipFill>
            <p:spPr>
              <a:xfrm>
                <a:off x="7863840" y="5105400"/>
                <a:ext cx="1280160" cy="990600"/>
              </a:xfrm>
              <a:prstGeom prst="rect">
                <a:avLst/>
              </a:prstGeom>
            </p:spPr>
          </p:pic>
          <p:sp>
            <p:nvSpPr>
              <p:cNvPr id="70" name="TextBox 69"/>
              <p:cNvSpPr txBox="1"/>
              <p:nvPr/>
            </p:nvSpPr>
            <p:spPr>
              <a:xfrm>
                <a:off x="7567615" y="5995993"/>
                <a:ext cx="1905000" cy="461665"/>
              </a:xfrm>
              <a:prstGeom prst="rect">
                <a:avLst/>
              </a:prstGeom>
              <a:noFill/>
              <a:effectLst>
                <a:softEdge rad="12700"/>
              </a:effectLst>
            </p:spPr>
            <p:txBody>
              <a:bodyPr wrap="square" rtlCol="0">
                <a:spAutoFit/>
              </a:bodyPr>
              <a:lstStyle/>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Demand</a:t>
                </a:r>
              </a:p>
              <a:p>
                <a:pPr algn="ctr"/>
                <a:r>
                  <a:rPr lang="en-US" sz="1200" b="1" dirty="0" smtClean="0">
                    <a:effectLst>
                      <a:outerShdw blurRad="38100" dist="38100" dir="2700000" algn="tl">
                        <a:srgbClr val="000000">
                          <a:alpha val="43137"/>
                        </a:srgbClr>
                      </a:outerShdw>
                    </a:effectLst>
                    <a:latin typeface="Arial" pitchFamily="34" charset="0"/>
                    <a:ea typeface="Verdana" pitchFamily="34" charset="0"/>
                    <a:cs typeface="Arial" pitchFamily="34" charset="0"/>
                  </a:rPr>
                  <a:t> Planning</a:t>
                </a:r>
                <a:endParaRPr lang="en-US" sz="1200" b="1" dirty="0">
                  <a:effectLst>
                    <a:outerShdw blurRad="38100" dist="38100" dir="2700000" algn="tl">
                      <a:srgbClr val="000000">
                        <a:alpha val="43137"/>
                      </a:srgbClr>
                    </a:outerShdw>
                  </a:effectLst>
                  <a:latin typeface="Arial" pitchFamily="34" charset="0"/>
                  <a:ea typeface="Verdana" pitchFamily="34" charset="0"/>
                  <a:cs typeface="Arial" pitchFamily="34" charset="0"/>
                </a:endParaRPr>
              </a:p>
            </p:txBody>
          </p:sp>
        </p:grpSp>
      </p:grpSp>
      <p:pic>
        <p:nvPicPr>
          <p:cNvPr id="71" name="Picture 14" descr="Reporting - Formatted Report REMA_DP_1070"/>
          <p:cNvPicPr>
            <a:picLocks noChangeAspect="1" noChangeArrowheads="1"/>
          </p:cNvPicPr>
          <p:nvPr/>
        </p:nvPicPr>
        <p:blipFill>
          <a:blip r:embed="rId15" cstate="print"/>
          <a:srcRect/>
          <a:stretch>
            <a:fillRect/>
          </a:stretch>
        </p:blipFill>
        <p:spPr bwMode="auto">
          <a:xfrm>
            <a:off x="1329580" y="907835"/>
            <a:ext cx="6643590" cy="5562600"/>
          </a:xfrm>
          <a:prstGeom prst="rect">
            <a:avLst/>
          </a:prstGeom>
          <a:noFill/>
          <a:ln w="9525">
            <a:noFill/>
            <a:miter lim="800000"/>
            <a:headEnd/>
            <a:tailEnd/>
          </a:ln>
        </p:spPr>
      </p:pic>
    </p:spTree>
    <p:extLst>
      <p:ext uri="{BB962C8B-B14F-4D97-AF65-F5344CB8AC3E}">
        <p14:creationId xmlns="" xmlns:p14="http://schemas.microsoft.com/office/powerpoint/2010/main" val="492462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10" presetClass="entr" presetSubtype="0" fill="hold" nodeType="withEffect">
                                  <p:stCondLst>
                                    <p:cond delay="0"/>
                                  </p:stCondLst>
                                  <p:childTnLst>
                                    <p:set>
                                      <p:cBhvr>
                                        <p:cTn id="9" dur="1" fill="hold">
                                          <p:stCondLst>
                                            <p:cond delay="0"/>
                                          </p:stCondLst>
                                        </p:cTn>
                                        <p:tgtEl>
                                          <p:spTgt spid="71"/>
                                        </p:tgtEl>
                                        <p:attrNameLst>
                                          <p:attrName>style.visibility</p:attrName>
                                        </p:attrNameLst>
                                      </p:cBhvr>
                                      <p:to>
                                        <p:strVal val="visible"/>
                                      </p:to>
                                    </p:set>
                                    <p:animEffect transition="in" filter="fade">
                                      <p:cBhvr>
                                        <p:cTn id="10" dur="1000"/>
                                        <p:tgtEl>
                                          <p:spTgt spid="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MSIT</a:t>
            </a:r>
            <a:r>
              <a:rPr lang="zh-CN" altLang="en-US" dirty="0" smtClean="0"/>
              <a:t>应用</a:t>
            </a:r>
            <a:r>
              <a:rPr lang="en-US" altLang="zh-CN" dirty="0" smtClean="0"/>
              <a:t>1: </a:t>
            </a:r>
            <a:r>
              <a:rPr lang="zh-CN" altLang="en-US" dirty="0" smtClean="0"/>
              <a:t>企业数据仓库</a:t>
            </a:r>
            <a:endParaRPr lang="en-US" dirty="0"/>
          </a:p>
        </p:txBody>
      </p:sp>
      <p:grpSp>
        <p:nvGrpSpPr>
          <p:cNvPr id="3" name="Group 90"/>
          <p:cNvGrpSpPr/>
          <p:nvPr/>
        </p:nvGrpSpPr>
        <p:grpSpPr>
          <a:xfrm>
            <a:off x="1066800" y="1130001"/>
            <a:ext cx="6781800" cy="5467351"/>
            <a:chOff x="1066800" y="809625"/>
            <a:chExt cx="7086600" cy="5695950"/>
          </a:xfrm>
        </p:grpSpPr>
        <p:sp>
          <p:nvSpPr>
            <p:cNvPr id="51" name="Rounded Rectangle 50"/>
            <p:cNvSpPr/>
            <p:nvPr/>
          </p:nvSpPr>
          <p:spPr bwMode="invGray">
            <a:xfrm>
              <a:off x="1143000" y="809625"/>
              <a:ext cx="7010400" cy="1219200"/>
            </a:xfrm>
            <a:prstGeom prst="roundRect">
              <a:avLst>
                <a:gd name="adj" fmla="val 11310"/>
              </a:avLst>
            </a:prstGeom>
            <a:ln/>
          </p:spPr>
          <p:style>
            <a:lnRef idx="1">
              <a:schemeClr val="accent6"/>
            </a:lnRef>
            <a:fillRef idx="2">
              <a:schemeClr val="accent6"/>
            </a:fillRef>
            <a:effectRef idx="1">
              <a:schemeClr val="accent6"/>
            </a:effectRef>
            <a:fontRef idx="minor">
              <a:schemeClr val="dk1"/>
            </a:fontRef>
          </p:style>
          <p:txBody>
            <a:bodyPr lIns="91436" tIns="45718" rIns="91436" bIns="0" rtlCol="0" anchor="b"/>
            <a:lstStyle/>
            <a:p>
              <a:pPr algn="r" fontAlgn="base">
                <a:spcBef>
                  <a:spcPct val="0"/>
                </a:spcBef>
                <a:spcAft>
                  <a:spcPct val="0"/>
                </a:spcAft>
                <a:defRPr/>
              </a:pPr>
              <a:r>
                <a:rPr lang="en-US" sz="2400" dirty="0" smtClean="0">
                  <a:solidFill>
                    <a:srgbClr val="FFFFFF"/>
                  </a:solidFill>
                  <a:effectLst>
                    <a:outerShdw blurRad="292100" dist="38100" dir="2700000" sx="101000" sy="101000" algn="tl" rotWithShape="0">
                      <a:srgbClr val="080808"/>
                    </a:outerShdw>
                  </a:effectLst>
                  <a:latin typeface="Segoe Semibold" pitchFamily="34" charset="0"/>
                </a:rPr>
                <a:t>EDW</a:t>
              </a:r>
            </a:p>
          </p:txBody>
        </p:sp>
        <p:sp>
          <p:nvSpPr>
            <p:cNvPr id="52" name="Rounded Rectangle 51"/>
            <p:cNvSpPr/>
            <p:nvPr/>
          </p:nvSpPr>
          <p:spPr bwMode="invGray">
            <a:xfrm>
              <a:off x="1143000" y="6019800"/>
              <a:ext cx="7010400" cy="485775"/>
            </a:xfrm>
            <a:prstGeom prst="roundRect">
              <a:avLst>
                <a:gd name="adj" fmla="val 11310"/>
              </a:avLst>
            </a:prstGeom>
            <a:ln/>
          </p:spPr>
          <p:style>
            <a:lnRef idx="1">
              <a:schemeClr val="accent3"/>
            </a:lnRef>
            <a:fillRef idx="3">
              <a:schemeClr val="accent3"/>
            </a:fillRef>
            <a:effectRef idx="2">
              <a:schemeClr val="accent3"/>
            </a:effectRef>
            <a:fontRef idx="minor">
              <a:schemeClr val="lt1"/>
            </a:fontRef>
          </p:style>
          <p:txBody>
            <a:bodyPr lIns="91436" tIns="45718" rIns="91436" bIns="0" rtlCol="0" anchor="b"/>
            <a:lstStyle/>
            <a:p>
              <a:pPr algn="ctr" fontAlgn="base">
                <a:spcBef>
                  <a:spcPct val="0"/>
                </a:spcBef>
                <a:spcAft>
                  <a:spcPct val="0"/>
                </a:spcAft>
                <a:defRPr/>
              </a:pPr>
              <a:r>
                <a:rPr lang="en-US" sz="2000" dirty="0" smtClean="0">
                  <a:solidFill>
                    <a:srgbClr val="FFFFFF"/>
                  </a:solidFill>
                  <a:effectLst>
                    <a:outerShdw blurRad="292100" dist="38100" dir="2700000" sx="101000" sy="101000" algn="tl" rotWithShape="0">
                      <a:srgbClr val="080808"/>
                    </a:outerShdw>
                  </a:effectLst>
                  <a:latin typeface="Segoe Semibold" pitchFamily="34" charset="0"/>
                </a:rPr>
                <a:t>SAP ERP</a:t>
              </a:r>
            </a:p>
          </p:txBody>
        </p:sp>
        <p:sp>
          <p:nvSpPr>
            <p:cNvPr id="53" name="Round Same Side Corner Rectangle 52"/>
            <p:cNvSpPr/>
            <p:nvPr/>
          </p:nvSpPr>
          <p:spPr bwMode="invGray">
            <a:xfrm>
              <a:off x="1143000" y="2409824"/>
              <a:ext cx="7010400" cy="3166646"/>
            </a:xfrm>
            <a:prstGeom prst="round2SameRect">
              <a:avLst>
                <a:gd name="adj1" fmla="val 3680"/>
                <a:gd name="adj2" fmla="val 25222"/>
              </a:avLst>
            </a:prstGeom>
            <a:ln/>
          </p:spPr>
          <p:style>
            <a:lnRef idx="1">
              <a:schemeClr val="accent2"/>
            </a:lnRef>
            <a:fillRef idx="3">
              <a:schemeClr val="accent2"/>
            </a:fillRef>
            <a:effectRef idx="2">
              <a:schemeClr val="accent2"/>
            </a:effectRef>
            <a:fontRef idx="minor">
              <a:schemeClr val="lt1"/>
            </a:fontRef>
          </p:style>
          <p:txBody>
            <a:bodyPr lIns="91436" tIns="45718" rIns="91436" bIns="0" rtlCol="0" anchor="b"/>
            <a:lstStyle/>
            <a:p>
              <a:pPr algn="ctr"/>
              <a:endParaRPr lang="en-US" sz="1600" dirty="0">
                <a:solidFill>
                  <a:srgbClr val="080808"/>
                </a:solidFill>
              </a:endParaRPr>
            </a:p>
          </p:txBody>
        </p:sp>
        <p:sp>
          <p:nvSpPr>
            <p:cNvPr id="54" name="Rounded Rectangle 53"/>
            <p:cNvSpPr/>
            <p:nvPr/>
          </p:nvSpPr>
          <p:spPr bwMode="invGray">
            <a:xfrm>
              <a:off x="1524000" y="4349199"/>
              <a:ext cx="3048000" cy="346625"/>
            </a:xfrm>
            <a:prstGeom prst="roundRect">
              <a:avLst/>
            </a:prstGeom>
            <a:gradFill flip="none" rotWithShape="1">
              <a:gsLst>
                <a:gs pos="0">
                  <a:schemeClr val="accent1">
                    <a:lumMod val="50000"/>
                  </a:schemeClr>
                </a:gs>
                <a:gs pos="77000">
                  <a:schemeClr val="accent1">
                    <a:lumMod val="60000"/>
                    <a:lumOff val="40000"/>
                  </a:schemeClr>
                </a:gs>
                <a:gs pos="100000">
                  <a:schemeClr val="accent1">
                    <a:lumMod val="40000"/>
                    <a:lumOff val="6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0000"/>
                </a:lnSpc>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Transformation</a:t>
              </a:r>
            </a:p>
          </p:txBody>
        </p:sp>
        <p:sp>
          <p:nvSpPr>
            <p:cNvPr id="55" name="Round Same Side Corner Rectangle 54"/>
            <p:cNvSpPr/>
            <p:nvPr/>
          </p:nvSpPr>
          <p:spPr bwMode="invGray">
            <a:xfrm>
              <a:off x="1524000" y="5000624"/>
              <a:ext cx="6248400" cy="271046"/>
            </a:xfrm>
            <a:prstGeom prst="round2SameRect">
              <a:avLst>
                <a:gd name="adj1" fmla="val 12834"/>
                <a:gd name="adj2" fmla="val 50000"/>
              </a:avLst>
            </a:prstGeom>
            <a:gradFill flip="none" rotWithShape="1">
              <a:gsLst>
                <a:gs pos="0">
                  <a:schemeClr val="accent4">
                    <a:lumMod val="50000"/>
                    <a:alpha val="30000"/>
                  </a:schemeClr>
                </a:gs>
                <a:gs pos="77000">
                  <a:schemeClr val="accent4">
                    <a:alpha val="50000"/>
                  </a:schemeClr>
                </a:gs>
                <a:gs pos="100000">
                  <a:schemeClr val="accent4">
                    <a:lumMod val="60000"/>
                    <a:lumOff val="4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0000"/>
                </a:lnSpc>
                <a:spcBef>
                  <a:spcPct val="0"/>
                </a:spcBef>
                <a:spcAft>
                  <a:spcPct val="0"/>
                </a:spcAft>
                <a:defRPr/>
              </a:pPr>
              <a:r>
                <a:rPr lang="en-US" sz="1400" dirty="0" err="1" smtClean="0">
                  <a:solidFill>
                    <a:srgbClr val="FFFFFF"/>
                  </a:solidFill>
                  <a:effectLst>
                    <a:outerShdw blurRad="292100" dist="38100" dir="2700000" sx="101000" sy="101000" algn="tl" rotWithShape="0">
                      <a:srgbClr val="080808"/>
                    </a:outerShdw>
                  </a:effectLst>
                  <a:latin typeface="Segoe Semibold" pitchFamily="34" charset="0"/>
                </a:rPr>
                <a:t>DataSource</a:t>
              </a:r>
              <a:r>
                <a:rPr lang="en-US" sz="1400" dirty="0" smtClean="0">
                  <a:solidFill>
                    <a:srgbClr val="FFFFFF"/>
                  </a:solidFill>
                  <a:effectLst>
                    <a:outerShdw blurRad="292100" dist="38100" dir="2700000" sx="101000" sy="101000" algn="tl" rotWithShape="0">
                      <a:srgbClr val="080808"/>
                    </a:outerShdw>
                  </a:effectLst>
                  <a:latin typeface="Segoe Semibold" pitchFamily="34" charset="0"/>
                </a:rPr>
                <a:t>/PSA</a:t>
              </a:r>
            </a:p>
          </p:txBody>
        </p:sp>
        <p:pic>
          <p:nvPicPr>
            <p:cNvPr id="56" name="Picture 6" descr="C:\Program Files\Microsoft Resource DVD Artwork\DVD_ART\Artwork_Imagery\Shapes and Graphics\Arrows - arrow\Straight\white semi clear arrow.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GlowEdges/>
                      </a14:imgEffect>
                    </a14:imgLayer>
                  </a14:imgProps>
                </a:ext>
              </a:extLst>
            </a:blip>
            <a:srcRect/>
            <a:stretch>
              <a:fillRect/>
            </a:stretch>
          </p:blipFill>
          <p:spPr bwMode="invGray">
            <a:xfrm rot="5400000">
              <a:off x="1899972" y="5536813"/>
              <a:ext cx="409577" cy="556401"/>
            </a:xfrm>
            <a:prstGeom prst="rect">
              <a:avLst/>
            </a:prstGeom>
            <a:noFill/>
          </p:spPr>
        </p:pic>
        <p:sp>
          <p:nvSpPr>
            <p:cNvPr id="57" name="Isosceles Triangle 56"/>
            <p:cNvSpPr/>
            <p:nvPr/>
          </p:nvSpPr>
          <p:spPr bwMode="auto">
            <a:xfrm>
              <a:off x="5410200" y="4119978"/>
              <a:ext cx="1219200" cy="804446"/>
            </a:xfrm>
            <a:prstGeom prst="triangle">
              <a:avLst/>
            </a:prstGeom>
            <a:gradFill flip="none" rotWithShape="1">
              <a:gsLst>
                <a:gs pos="0">
                  <a:schemeClr val="accent2">
                    <a:lumMod val="75000"/>
                  </a:schemeClr>
                </a:gs>
                <a:gs pos="77000">
                  <a:schemeClr val="accent2">
                    <a:lumMod val="60000"/>
                    <a:lumOff val="40000"/>
                  </a:schemeClr>
                </a:gs>
                <a:gs pos="100000">
                  <a:schemeClr val="accent2">
                    <a:lumMod val="40000"/>
                    <a:lumOff val="6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t"/>
            <a:lstStyle/>
            <a:p>
              <a:pPr algn="ctr" fontAlgn="base">
                <a:lnSpc>
                  <a:spcPct val="80000"/>
                </a:lnSpc>
                <a:spcBef>
                  <a:spcPct val="0"/>
                </a:spcBef>
                <a:spcAft>
                  <a:spcPct val="0"/>
                </a:spcAft>
                <a:defRPr/>
              </a:pPr>
              <a:r>
                <a:rPr lang="en-US" sz="1050" dirty="0" smtClean="0">
                  <a:solidFill>
                    <a:srgbClr val="FFFFFF"/>
                  </a:solidFill>
                  <a:effectLst>
                    <a:outerShdw blurRad="292100" dist="38100" dir="2700000" sx="101000" sy="101000" algn="tl" rotWithShape="0">
                      <a:srgbClr val="080808"/>
                    </a:outerShdw>
                  </a:effectLst>
                  <a:latin typeface="Segoe Semibold" pitchFamily="34" charset="0"/>
                </a:rPr>
                <a:t>Data Transfer Process</a:t>
              </a:r>
              <a:endParaRPr lang="en-US" sz="1100" dirty="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58" name="Rounded Rectangle 57"/>
            <p:cNvSpPr/>
            <p:nvPr/>
          </p:nvSpPr>
          <p:spPr bwMode="invGray">
            <a:xfrm>
              <a:off x="2514600" y="5686423"/>
              <a:ext cx="2133600" cy="257177"/>
            </a:xfrm>
            <a:prstGeom prst="roundRect">
              <a:avLst/>
            </a:prstGeom>
            <a:gradFill flip="none" rotWithShape="1">
              <a:gsLst>
                <a:gs pos="0">
                  <a:schemeClr val="accent2">
                    <a:lumMod val="75000"/>
                  </a:schemeClr>
                </a:gs>
                <a:gs pos="77000">
                  <a:schemeClr val="accent2">
                    <a:lumMod val="60000"/>
                    <a:lumOff val="40000"/>
                  </a:schemeClr>
                </a:gs>
                <a:gs pos="100000">
                  <a:schemeClr val="accent2">
                    <a:lumMod val="40000"/>
                    <a:lumOff val="6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base">
                <a:lnSpc>
                  <a:spcPct val="80000"/>
                </a:lnSpc>
                <a:spcBef>
                  <a:spcPct val="0"/>
                </a:spcBef>
                <a:spcAft>
                  <a:spcPct val="0"/>
                </a:spcAft>
                <a:defRPr/>
              </a:pPr>
              <a:r>
                <a:rPr lang="en-US" sz="1600" dirty="0" err="1" smtClean="0">
                  <a:solidFill>
                    <a:srgbClr val="FFFFFF"/>
                  </a:solidFill>
                  <a:effectLst>
                    <a:outerShdw blurRad="292100" dist="38100" dir="2700000" sx="101000" sy="101000" algn="tl" rotWithShape="0">
                      <a:srgbClr val="080808"/>
                    </a:outerShdw>
                  </a:effectLst>
                  <a:latin typeface="Segoe Semibold" pitchFamily="34" charset="0"/>
                </a:rPr>
                <a:t>InfoPackage</a:t>
              </a:r>
              <a:endParaRPr lang="en-US" sz="1600" dirty="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59" name="Rounded Rectangle 58"/>
            <p:cNvSpPr/>
            <p:nvPr/>
          </p:nvSpPr>
          <p:spPr bwMode="invGray">
            <a:xfrm>
              <a:off x="5638800" y="5686423"/>
              <a:ext cx="2133600" cy="257177"/>
            </a:xfrm>
            <a:prstGeom prst="roundRect">
              <a:avLst/>
            </a:prstGeom>
            <a:gradFill flip="none" rotWithShape="1">
              <a:gsLst>
                <a:gs pos="0">
                  <a:schemeClr val="accent2">
                    <a:lumMod val="75000"/>
                  </a:schemeClr>
                </a:gs>
                <a:gs pos="77000">
                  <a:schemeClr val="accent2">
                    <a:lumMod val="60000"/>
                    <a:lumOff val="40000"/>
                  </a:schemeClr>
                </a:gs>
                <a:gs pos="100000">
                  <a:schemeClr val="accent2">
                    <a:lumMod val="40000"/>
                    <a:lumOff val="6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base">
                <a:lnSpc>
                  <a:spcPct val="80000"/>
                </a:lnSpc>
                <a:spcBef>
                  <a:spcPct val="0"/>
                </a:spcBef>
                <a:spcAft>
                  <a:spcPct val="0"/>
                </a:spcAft>
                <a:defRPr/>
              </a:pPr>
              <a:r>
                <a:rPr lang="en-US" sz="1600" dirty="0" err="1" smtClean="0">
                  <a:solidFill>
                    <a:srgbClr val="FFFFFF"/>
                  </a:solidFill>
                  <a:effectLst>
                    <a:outerShdw blurRad="292100" dist="38100" dir="2700000" sx="101000" sy="101000" algn="tl" rotWithShape="0">
                      <a:srgbClr val="080808"/>
                    </a:outerShdw>
                  </a:effectLst>
                  <a:latin typeface="Segoe Semibold" pitchFamily="34" charset="0"/>
                </a:rPr>
                <a:t>InfoPackage</a:t>
              </a:r>
              <a:endParaRPr lang="en-US" sz="1600" dirty="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60" name="TextBox 59"/>
            <p:cNvSpPr txBox="1"/>
            <p:nvPr/>
          </p:nvSpPr>
          <p:spPr>
            <a:xfrm>
              <a:off x="3733800" y="5271670"/>
              <a:ext cx="1600200" cy="352705"/>
            </a:xfrm>
            <a:prstGeom prst="rect">
              <a:avLst/>
            </a:prstGeom>
            <a:noFill/>
          </p:spPr>
          <p:txBody>
            <a:bodyPr wrap="square" lIns="91436" tIns="45718" rIns="91436" bIns="45718" rtlCol="0">
              <a:spAutoFit/>
            </a:bodyPr>
            <a:lstStyle/>
            <a:p>
              <a:pPr algn="ctr" fontAlgn="base">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SAP BW</a:t>
              </a:r>
            </a:p>
          </p:txBody>
        </p:sp>
        <p:pic>
          <p:nvPicPr>
            <p:cNvPr id="61" name="Picture 6" descr="C:\Program Files\Microsoft Resource DVD Artwork\DVD_ART\Artwork_Imagery\Shapes and Graphics\Arrows - arrow\Straight\white semi clear arrow.png"/>
            <p:cNvPicPr>
              <a:picLocks noChangeAspect="1" noChangeArrowheads="1"/>
            </p:cNvPicPr>
            <p:nvPr/>
          </p:nvPicPr>
          <p:blipFill>
            <a:blip r:embed="rId5" cstate="print"/>
            <a:srcRect/>
            <a:stretch>
              <a:fillRect/>
            </a:stretch>
          </p:blipFill>
          <p:spPr bwMode="invGray">
            <a:xfrm rot="5400000">
              <a:off x="2901901" y="4702125"/>
              <a:ext cx="292198" cy="304800"/>
            </a:xfrm>
            <a:prstGeom prst="rect">
              <a:avLst/>
            </a:prstGeom>
            <a:noFill/>
          </p:spPr>
        </p:pic>
        <p:pic>
          <p:nvPicPr>
            <p:cNvPr id="62" name="Picture 6" descr="C:\Program Files\Microsoft Resource DVD Artwork\DVD_ART\Artwork_Imagery\Shapes and Graphics\Arrows - arrow\Straight\white semi clear arrow.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GlowEdges/>
                      </a14:imgEffect>
                    </a14:imgLayer>
                  </a14:imgProps>
                </a:ext>
              </a:extLst>
            </a:blip>
            <a:srcRect/>
            <a:stretch>
              <a:fillRect/>
            </a:stretch>
          </p:blipFill>
          <p:spPr bwMode="invGray">
            <a:xfrm rot="5400000">
              <a:off x="4927209" y="5536812"/>
              <a:ext cx="409578" cy="556401"/>
            </a:xfrm>
            <a:prstGeom prst="rect">
              <a:avLst/>
            </a:prstGeom>
            <a:noFill/>
          </p:spPr>
        </p:pic>
        <p:sp>
          <p:nvSpPr>
            <p:cNvPr id="63" name="Rounded Rectangle 62"/>
            <p:cNvSpPr/>
            <p:nvPr/>
          </p:nvSpPr>
          <p:spPr bwMode="invGray">
            <a:xfrm>
              <a:off x="4876800" y="2486025"/>
              <a:ext cx="2895600" cy="346625"/>
            </a:xfrm>
            <a:prstGeom prst="roundRect">
              <a:avLst/>
            </a:prstGeom>
            <a:gradFill flip="none" rotWithShape="1">
              <a:gsLst>
                <a:gs pos="1000">
                  <a:srgbClr val="006600">
                    <a:alpha val="69804"/>
                  </a:srgbClr>
                </a:gs>
                <a:gs pos="77000">
                  <a:srgbClr val="00CC00">
                    <a:alpha val="49804"/>
                  </a:srgbClr>
                </a:gs>
                <a:gs pos="100000">
                  <a:srgbClr val="99FF99"/>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0000"/>
                </a:lnSpc>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Open Hub Services</a:t>
              </a:r>
            </a:p>
          </p:txBody>
        </p:sp>
        <p:sp>
          <p:nvSpPr>
            <p:cNvPr id="64" name="Rounded Rectangle 63"/>
            <p:cNvSpPr/>
            <p:nvPr/>
          </p:nvSpPr>
          <p:spPr bwMode="invGray">
            <a:xfrm>
              <a:off x="5867400" y="3019425"/>
              <a:ext cx="1905000" cy="270425"/>
            </a:xfrm>
            <a:prstGeom prst="roundRect">
              <a:avLst/>
            </a:prstGeom>
            <a:gradFill flip="none" rotWithShape="1">
              <a:gsLst>
                <a:gs pos="0">
                  <a:schemeClr val="accent1">
                    <a:lumMod val="50000"/>
                  </a:schemeClr>
                </a:gs>
                <a:gs pos="77000">
                  <a:schemeClr val="accent1">
                    <a:lumMod val="60000"/>
                    <a:lumOff val="40000"/>
                  </a:schemeClr>
                </a:gs>
                <a:gs pos="100000">
                  <a:schemeClr val="accent1">
                    <a:lumMod val="40000"/>
                    <a:lumOff val="6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0000"/>
                </a:lnSpc>
                <a:spcBef>
                  <a:spcPct val="0"/>
                </a:spcBef>
                <a:spcAft>
                  <a:spcPct val="0"/>
                </a:spcAft>
                <a:defRPr/>
              </a:pPr>
              <a:r>
                <a:rPr lang="en-US" sz="1400" dirty="0" smtClean="0">
                  <a:solidFill>
                    <a:srgbClr val="FFFFFF"/>
                  </a:solidFill>
                  <a:effectLst>
                    <a:outerShdw blurRad="292100" dist="38100" dir="2700000" sx="101000" sy="101000" algn="tl" rotWithShape="0">
                      <a:srgbClr val="080808"/>
                    </a:outerShdw>
                  </a:effectLst>
                  <a:latin typeface="Segoe Semibold" pitchFamily="34" charset="0"/>
                </a:rPr>
                <a:t>Transformation</a:t>
              </a:r>
            </a:p>
          </p:txBody>
        </p:sp>
        <p:pic>
          <p:nvPicPr>
            <p:cNvPr id="65" name="Picture 6" descr="C:\Program Files\Microsoft Resource DVD Artwork\DVD_ART\Artwork_Imagery\Shapes and Graphics\Arrows - arrow\Straight\white semi clear arrow.png"/>
            <p:cNvPicPr>
              <a:picLocks noChangeAspect="1" noChangeArrowheads="1"/>
            </p:cNvPicPr>
            <p:nvPr/>
          </p:nvPicPr>
          <p:blipFill>
            <a:blip r:embed="rId6" cstate="print"/>
            <a:srcRect/>
            <a:stretch>
              <a:fillRect/>
            </a:stretch>
          </p:blipFill>
          <p:spPr bwMode="invGray">
            <a:xfrm rot="5400000">
              <a:off x="6716762" y="3274038"/>
              <a:ext cx="212848" cy="222028"/>
            </a:xfrm>
            <a:prstGeom prst="rect">
              <a:avLst/>
            </a:prstGeom>
            <a:noFill/>
          </p:spPr>
        </p:pic>
        <p:pic>
          <p:nvPicPr>
            <p:cNvPr id="66" name="Picture 6" descr="C:\Program Files\Microsoft Resource DVD Artwork\DVD_ART\Artwork_Imagery\Shapes and Graphics\Arrows - arrow\Straight\white semi clear arrow.png"/>
            <p:cNvPicPr>
              <a:picLocks noChangeAspect="1" noChangeArrowheads="1"/>
            </p:cNvPicPr>
            <p:nvPr/>
          </p:nvPicPr>
          <p:blipFill>
            <a:blip r:embed="rId7" cstate="print"/>
            <a:srcRect/>
            <a:stretch>
              <a:fillRect/>
            </a:stretch>
          </p:blipFill>
          <p:spPr bwMode="invGray">
            <a:xfrm rot="5400000">
              <a:off x="6710122" y="2805204"/>
              <a:ext cx="209698" cy="218742"/>
            </a:xfrm>
            <a:prstGeom prst="rect">
              <a:avLst/>
            </a:prstGeom>
            <a:noFill/>
          </p:spPr>
        </p:pic>
        <p:sp>
          <p:nvSpPr>
            <p:cNvPr id="67" name="Isosceles Triangle 66"/>
            <p:cNvSpPr/>
            <p:nvPr/>
          </p:nvSpPr>
          <p:spPr bwMode="auto">
            <a:xfrm>
              <a:off x="4876800" y="2943224"/>
              <a:ext cx="762000" cy="457200"/>
            </a:xfrm>
            <a:prstGeom prst="triangle">
              <a:avLst/>
            </a:prstGeom>
            <a:gradFill flip="none" rotWithShape="1">
              <a:gsLst>
                <a:gs pos="0">
                  <a:schemeClr val="accent2">
                    <a:lumMod val="75000"/>
                  </a:schemeClr>
                </a:gs>
                <a:gs pos="77000">
                  <a:schemeClr val="accent2">
                    <a:lumMod val="60000"/>
                    <a:lumOff val="40000"/>
                  </a:schemeClr>
                </a:gs>
                <a:gs pos="100000">
                  <a:schemeClr val="accent2">
                    <a:lumMod val="40000"/>
                    <a:lumOff val="60000"/>
                  </a:schemeClr>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lstStyle/>
            <a:p>
              <a:pPr algn="ctr" fontAlgn="base">
                <a:lnSpc>
                  <a:spcPct val="80000"/>
                </a:lnSpc>
                <a:spcBef>
                  <a:spcPct val="0"/>
                </a:spcBef>
                <a:spcAft>
                  <a:spcPct val="0"/>
                </a:spcAft>
                <a:defRPr/>
              </a:pPr>
              <a:r>
                <a:rPr lang="en-US" sz="1200" dirty="0" smtClean="0">
                  <a:solidFill>
                    <a:srgbClr val="FFFFFF"/>
                  </a:solidFill>
                  <a:effectLst>
                    <a:outerShdw blurRad="292100" dist="38100" dir="2700000" sx="101000" sy="101000" algn="tl" rotWithShape="0">
                      <a:srgbClr val="080808"/>
                    </a:outerShdw>
                  </a:effectLst>
                  <a:latin typeface="Segoe Semibold" pitchFamily="34" charset="0"/>
                </a:rPr>
                <a:t>DTP</a:t>
              </a:r>
              <a:endParaRPr lang="en-US" sz="1400" dirty="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68" name="Can 67"/>
            <p:cNvSpPr/>
            <p:nvPr/>
          </p:nvSpPr>
          <p:spPr bwMode="invGray">
            <a:xfrm>
              <a:off x="5638800" y="1038224"/>
              <a:ext cx="1295400" cy="762000"/>
            </a:xfrm>
            <a:prstGeom prst="can">
              <a:avLst>
                <a:gd name="adj" fmla="val 39436"/>
              </a:avLst>
            </a:prstGeom>
            <a:gradFill>
              <a:gsLst>
                <a:gs pos="17000">
                  <a:schemeClr val="accent6">
                    <a:lumMod val="50000"/>
                  </a:schemeClr>
                </a:gs>
                <a:gs pos="50000">
                  <a:schemeClr val="accent6">
                    <a:lumMod val="75000"/>
                  </a:schemeClr>
                </a:gs>
                <a:gs pos="70000">
                  <a:schemeClr val="accent6">
                    <a:lumMod val="75000"/>
                  </a:schemeClr>
                </a:gs>
                <a:gs pos="100000">
                  <a:schemeClr val="accent6">
                    <a:lumMod val="40000"/>
                    <a:lumOff val="60000"/>
                  </a:schemeClr>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fontAlgn="base">
                <a:spcBef>
                  <a:spcPct val="0"/>
                </a:spcBef>
                <a:spcAft>
                  <a:spcPct val="0"/>
                </a:spcAft>
              </a:pPr>
              <a:r>
                <a:rPr lang="en-US" dirty="0" smtClean="0">
                  <a:solidFill>
                    <a:srgbClr val="FFFFFF"/>
                  </a:solidFill>
                  <a:effectLst>
                    <a:outerShdw blurRad="292100" dist="38100" dir="2700000" sx="101000" sy="101000" algn="tl" rotWithShape="0">
                      <a:srgbClr val="080808"/>
                    </a:outerShdw>
                  </a:effectLst>
                  <a:latin typeface="Segoe Semibold" pitchFamily="34" charset="0"/>
                </a:rPr>
                <a:t>SQL Server DB</a:t>
              </a:r>
            </a:p>
          </p:txBody>
        </p:sp>
        <p:pic>
          <p:nvPicPr>
            <p:cNvPr id="69" name="Picture 13" descr="C:\Program Files\Microsoft Resource DVD Artwork\DVD_ART\Artwork_Imagery\Shapes and Graphics\Arrows - arrow\Curved\3 blue Arrows in funnel gradients.png"/>
            <p:cNvPicPr>
              <a:picLocks noChangeAspect="1" noChangeArrowheads="1"/>
            </p:cNvPicPr>
            <p:nvPr/>
          </p:nvPicPr>
          <p:blipFill>
            <a:blip r:embed="rId8" cstate="print"/>
            <a:srcRect/>
            <a:stretch>
              <a:fillRect/>
            </a:stretch>
          </p:blipFill>
          <p:spPr bwMode="auto">
            <a:xfrm rot="10800000">
              <a:off x="4876800" y="1876424"/>
              <a:ext cx="2790825" cy="849088"/>
            </a:xfrm>
            <a:prstGeom prst="rect">
              <a:avLst/>
            </a:prstGeom>
            <a:noFill/>
          </p:spPr>
        </p:pic>
        <p:grpSp>
          <p:nvGrpSpPr>
            <p:cNvPr id="4" name="Group 46"/>
            <p:cNvGrpSpPr/>
            <p:nvPr/>
          </p:nvGrpSpPr>
          <p:grpSpPr>
            <a:xfrm>
              <a:off x="1066800" y="885825"/>
              <a:ext cx="1447800" cy="1154103"/>
              <a:chOff x="1600200" y="990600"/>
              <a:chExt cx="1447800" cy="1154103"/>
            </a:xfrm>
          </p:grpSpPr>
          <p:pic>
            <p:nvPicPr>
              <p:cNvPr id="71" name="Picture 2" descr="C:\Program Files\Microsoft Resource DVD Artwork\DVD_ART\Artwork_Imagery\Shapes and Graphics\Charts and Graphs\Graph Backgrounds\grid blue.png"/>
              <p:cNvPicPr>
                <a:picLocks noChangeAspect="1" noChangeArrowheads="1"/>
              </p:cNvPicPr>
              <p:nvPr/>
            </p:nvPicPr>
            <p:blipFill>
              <a:blip r:embed="rId9" cstate="print"/>
              <a:srcRect/>
              <a:stretch>
                <a:fillRect/>
              </a:stretch>
            </p:blipFill>
            <p:spPr bwMode="auto">
              <a:xfrm>
                <a:off x="1600200" y="990600"/>
                <a:ext cx="1447800" cy="1154103"/>
              </a:xfrm>
              <a:prstGeom prst="rect">
                <a:avLst/>
              </a:prstGeom>
              <a:noFill/>
            </p:spPr>
          </p:pic>
          <p:pic>
            <p:nvPicPr>
              <p:cNvPr id="72" name="Picture 4" descr="C:\Program Files\Microsoft Resource DVD Artwork\DVD_ART\Artwork_Imagery\Shapes and Graphics\Charts and Graphs\pie charts\3 color flat pie.png"/>
              <p:cNvPicPr>
                <a:picLocks noChangeAspect="1" noChangeArrowheads="1"/>
              </p:cNvPicPr>
              <p:nvPr/>
            </p:nvPicPr>
            <p:blipFill>
              <a:blip r:embed="rId10" cstate="print"/>
              <a:srcRect/>
              <a:stretch>
                <a:fillRect/>
              </a:stretch>
            </p:blipFill>
            <p:spPr bwMode="auto">
              <a:xfrm>
                <a:off x="2362200" y="1295400"/>
                <a:ext cx="533400" cy="400050"/>
              </a:xfrm>
              <a:prstGeom prst="rect">
                <a:avLst/>
              </a:prstGeom>
              <a:noFill/>
            </p:spPr>
          </p:pic>
          <p:pic>
            <p:nvPicPr>
              <p:cNvPr id="73" name="Picture 5"/>
              <p:cNvPicPr>
                <a:picLocks noChangeAspect="1" noChangeArrowheads="1"/>
              </p:cNvPicPr>
              <p:nvPr/>
            </p:nvPicPr>
            <p:blipFill>
              <a:blip r:embed="rId11" cstate="print"/>
              <a:srcRect/>
              <a:stretch>
                <a:fillRect/>
              </a:stretch>
            </p:blipFill>
            <p:spPr bwMode="auto">
              <a:xfrm>
                <a:off x="1905000" y="1201103"/>
                <a:ext cx="457200" cy="551497"/>
              </a:xfrm>
              <a:prstGeom prst="rect">
                <a:avLst/>
              </a:prstGeom>
              <a:noFill/>
              <a:ln w="9525">
                <a:noFill/>
                <a:miter lim="800000"/>
                <a:headEnd/>
                <a:tailEnd/>
              </a:ln>
              <a:effectLst/>
            </p:spPr>
          </p:pic>
        </p:grpSp>
        <p:pic>
          <p:nvPicPr>
            <p:cNvPr id="74" name="Picture 6" descr="C:\Program Files\Microsoft Resource DVD Artwork\DVD_ART\Artwork_Imagery\Shapes and Graphics\Arrows - arrow\Straight\white semi clear arrow.png"/>
            <p:cNvPicPr>
              <a:picLocks noChangeAspect="1" noChangeArrowheads="1"/>
            </p:cNvPicPr>
            <p:nvPr/>
          </p:nvPicPr>
          <p:blipFill>
            <a:blip r:embed="rId12" cstate="print"/>
            <a:srcRect/>
            <a:stretch>
              <a:fillRect/>
            </a:stretch>
          </p:blipFill>
          <p:spPr bwMode="invGray">
            <a:xfrm>
              <a:off x="4495800" y="1038224"/>
              <a:ext cx="1143000" cy="831273"/>
            </a:xfrm>
            <a:prstGeom prst="rect">
              <a:avLst/>
            </a:prstGeom>
            <a:noFill/>
          </p:spPr>
        </p:pic>
        <p:sp>
          <p:nvSpPr>
            <p:cNvPr id="75" name="Rounded Rectangle 74"/>
            <p:cNvSpPr/>
            <p:nvPr/>
          </p:nvSpPr>
          <p:spPr bwMode="invGray">
            <a:xfrm>
              <a:off x="1524000" y="3476624"/>
              <a:ext cx="6324600" cy="533400"/>
            </a:xfrm>
            <a:prstGeom prst="roundRect">
              <a:avLst/>
            </a:prstGeom>
            <a:ln/>
          </p:spPr>
          <p:style>
            <a:lnRef idx="1">
              <a:schemeClr val="accent6"/>
            </a:lnRef>
            <a:fillRef idx="3">
              <a:schemeClr val="accent6"/>
            </a:fillRef>
            <a:effectRef idx="2">
              <a:schemeClr val="accent6"/>
            </a:effectRef>
            <a:fontRef idx="minor">
              <a:schemeClr val="lt1"/>
            </a:fontRef>
          </p:style>
          <p:txBody>
            <a:bodyPr lIns="91436" tIns="45718" rIns="91436" bIns="45718" rtlCol="0" anchor="ctr"/>
            <a:lstStyle/>
            <a:p>
              <a:pPr algn="r" fontAlgn="base">
                <a:lnSpc>
                  <a:spcPct val="80000"/>
                </a:lnSpc>
                <a:spcBef>
                  <a:spcPct val="0"/>
                </a:spcBef>
                <a:spcAft>
                  <a:spcPct val="0"/>
                </a:spcAft>
                <a:defRPr/>
              </a:pPr>
              <a:r>
                <a:rPr lang="en-US" sz="1200" dirty="0" err="1" smtClean="0">
                  <a:solidFill>
                    <a:srgbClr val="FFFFFF"/>
                  </a:solidFill>
                  <a:effectLst>
                    <a:outerShdw blurRad="292100" dist="38100" dir="2700000" sx="101000" sy="101000" algn="tl" rotWithShape="0">
                      <a:srgbClr val="080808"/>
                    </a:outerShdw>
                  </a:effectLst>
                  <a:latin typeface="Segoe Semibold" pitchFamily="34" charset="0"/>
                </a:rPr>
                <a:t>InfoProvider</a:t>
              </a:r>
              <a:endParaRPr lang="en-US" sz="1200" dirty="0" smtClean="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76" name="Can 75"/>
            <p:cNvSpPr/>
            <p:nvPr/>
          </p:nvSpPr>
          <p:spPr bwMode="invGray">
            <a:xfrm>
              <a:off x="1600200" y="3552824"/>
              <a:ext cx="914400" cy="381000"/>
            </a:xfrm>
            <a:prstGeom prst="can">
              <a:avLst>
                <a:gd name="adj" fmla="val 39436"/>
              </a:avLst>
            </a:prstGeom>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fontAlgn="base">
                <a:lnSpc>
                  <a:spcPct val="80000"/>
                </a:lnSpc>
                <a:spcBef>
                  <a:spcPct val="0"/>
                </a:spcBef>
                <a:spcAft>
                  <a:spcPct val="0"/>
                </a:spcAft>
                <a:defRPr/>
              </a:pPr>
              <a:r>
                <a:rPr lang="en-US" sz="1100" dirty="0" smtClean="0">
                  <a:solidFill>
                    <a:srgbClr val="FFFFFF"/>
                  </a:solidFill>
                  <a:effectLst>
                    <a:outerShdw blurRad="292100" dist="38100" dir="2700000" sx="101000" sy="101000" algn="tl" rotWithShape="0">
                      <a:srgbClr val="080808"/>
                    </a:outerShdw>
                  </a:effectLst>
                  <a:latin typeface="Segoe Semibold" pitchFamily="34" charset="0"/>
                </a:rPr>
                <a:t>Finance</a:t>
              </a:r>
            </a:p>
          </p:txBody>
        </p:sp>
        <p:sp>
          <p:nvSpPr>
            <p:cNvPr id="77" name="Can 76"/>
            <p:cNvSpPr/>
            <p:nvPr/>
          </p:nvSpPr>
          <p:spPr bwMode="invGray">
            <a:xfrm>
              <a:off x="2590800" y="3552824"/>
              <a:ext cx="990600" cy="381000"/>
            </a:xfrm>
            <a:prstGeom prst="can">
              <a:avLst>
                <a:gd name="adj" fmla="val 39436"/>
              </a:avLst>
            </a:prstGeom>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fontAlgn="base">
                <a:lnSpc>
                  <a:spcPct val="80000"/>
                </a:lnSpc>
                <a:spcBef>
                  <a:spcPct val="0"/>
                </a:spcBef>
                <a:spcAft>
                  <a:spcPct val="0"/>
                </a:spcAft>
                <a:defRPr/>
              </a:pPr>
              <a:r>
                <a:rPr lang="en-US" sz="1100" dirty="0" smtClean="0">
                  <a:solidFill>
                    <a:srgbClr val="FFFFFF"/>
                  </a:solidFill>
                  <a:effectLst>
                    <a:outerShdw blurRad="292100" dist="38100" dir="2700000" sx="101000" sy="101000" algn="tl" rotWithShape="0">
                      <a:srgbClr val="080808"/>
                    </a:outerShdw>
                  </a:effectLst>
                  <a:latin typeface="Segoe Semibold" pitchFamily="34" charset="0"/>
                </a:rPr>
                <a:t>Controlling</a:t>
              </a:r>
            </a:p>
          </p:txBody>
        </p:sp>
        <p:sp>
          <p:nvSpPr>
            <p:cNvPr id="78" name="Can 77"/>
            <p:cNvSpPr/>
            <p:nvPr/>
          </p:nvSpPr>
          <p:spPr bwMode="invGray">
            <a:xfrm>
              <a:off x="3657600" y="3552824"/>
              <a:ext cx="990600" cy="381000"/>
            </a:xfrm>
            <a:prstGeom prst="can">
              <a:avLst>
                <a:gd name="adj" fmla="val 39436"/>
              </a:avLst>
            </a:prstGeom>
            <a:ln/>
          </p:spPr>
          <p:style>
            <a:lnRef idx="0">
              <a:schemeClr val="accent6"/>
            </a:lnRef>
            <a:fillRef idx="3">
              <a:schemeClr val="accent6"/>
            </a:fillRef>
            <a:effectRef idx="3">
              <a:schemeClr val="accent6"/>
            </a:effectRef>
            <a:fontRef idx="minor">
              <a:schemeClr val="lt1"/>
            </a:fontRef>
          </p:style>
          <p:txBody>
            <a:bodyPr lIns="0" tIns="0" rIns="0" bIns="0" rtlCol="0" anchor="ctr"/>
            <a:lstStyle/>
            <a:p>
              <a:pPr algn="ctr" fontAlgn="base">
                <a:lnSpc>
                  <a:spcPct val="80000"/>
                </a:lnSpc>
                <a:spcBef>
                  <a:spcPct val="0"/>
                </a:spcBef>
                <a:spcAft>
                  <a:spcPct val="0"/>
                </a:spcAft>
                <a:defRPr/>
              </a:pPr>
              <a:r>
                <a:rPr lang="en-US" sz="1100" dirty="0" smtClean="0">
                  <a:solidFill>
                    <a:srgbClr val="FFFFFF"/>
                  </a:solidFill>
                  <a:effectLst>
                    <a:outerShdw blurRad="292100" dist="38100" dir="2700000" sx="101000" sy="101000" algn="tl" rotWithShape="0">
                      <a:srgbClr val="080808"/>
                    </a:outerShdw>
                  </a:effectLst>
                  <a:latin typeface="Segoe Semibold" pitchFamily="34" charset="0"/>
                </a:rPr>
                <a:t>Consolidation</a:t>
              </a:r>
            </a:p>
          </p:txBody>
        </p:sp>
        <p:sp>
          <p:nvSpPr>
            <p:cNvPr id="79" name="Can 78"/>
            <p:cNvSpPr/>
            <p:nvPr/>
          </p:nvSpPr>
          <p:spPr bwMode="invGray">
            <a:xfrm>
              <a:off x="4724400" y="3552824"/>
              <a:ext cx="990600" cy="381000"/>
            </a:xfrm>
            <a:prstGeom prst="can">
              <a:avLst>
                <a:gd name="adj" fmla="val 39436"/>
              </a:avLst>
            </a:prstGeom>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fontAlgn="base">
                <a:lnSpc>
                  <a:spcPct val="80000"/>
                </a:lnSpc>
                <a:spcBef>
                  <a:spcPct val="0"/>
                </a:spcBef>
                <a:spcAft>
                  <a:spcPct val="0"/>
                </a:spcAft>
                <a:defRPr/>
              </a:pPr>
              <a:r>
                <a:rPr lang="en-US" sz="1100" dirty="0" smtClean="0">
                  <a:solidFill>
                    <a:srgbClr val="FFFFFF"/>
                  </a:solidFill>
                  <a:effectLst>
                    <a:outerShdw blurRad="292100" dist="38100" dir="2700000" sx="101000" sy="101000" algn="tl" rotWithShape="0">
                      <a:srgbClr val="080808"/>
                    </a:outerShdw>
                  </a:effectLst>
                  <a:latin typeface="Segoe Semibold" pitchFamily="34" charset="0"/>
                </a:rPr>
                <a:t>Purchasing</a:t>
              </a:r>
            </a:p>
          </p:txBody>
        </p:sp>
        <p:pic>
          <p:nvPicPr>
            <p:cNvPr id="80" name="Picture 6" descr="C:\Program Files\Microsoft Resource DVD Artwork\DVD_ART\Artwork_Imagery\Shapes and Graphics\Arrows - arrow\Straight\white semi clear arrow.png"/>
            <p:cNvPicPr>
              <a:picLocks noChangeAspect="1" noChangeArrowheads="1"/>
            </p:cNvPicPr>
            <p:nvPr/>
          </p:nvPicPr>
          <p:blipFill>
            <a:blip r:embed="rId5" cstate="print"/>
            <a:srcRect/>
            <a:stretch>
              <a:fillRect/>
            </a:stretch>
          </p:blipFill>
          <p:spPr bwMode="invGray">
            <a:xfrm rot="5400000">
              <a:off x="2901901" y="4016325"/>
              <a:ext cx="292198" cy="304800"/>
            </a:xfrm>
            <a:prstGeom prst="rect">
              <a:avLst/>
            </a:prstGeom>
            <a:noFill/>
          </p:spPr>
        </p:pic>
        <p:pic>
          <p:nvPicPr>
            <p:cNvPr id="81" name="Picture 2" descr="C:\Program Files\Microsoft Resource DVD Artwork\DVD_ART\Artwork_Imagery\HARDWARE_IMAGERY\Illustration - Misc Hardware\XML Icons\Database 4 blue.png"/>
            <p:cNvPicPr>
              <a:picLocks noChangeAspect="1" noChangeArrowheads="1"/>
            </p:cNvPicPr>
            <p:nvPr/>
          </p:nvPicPr>
          <p:blipFill>
            <a:blip r:embed="rId13" cstate="print"/>
            <a:srcRect/>
            <a:stretch>
              <a:fillRect/>
            </a:stretch>
          </p:blipFill>
          <p:spPr bwMode="auto">
            <a:xfrm>
              <a:off x="1752600" y="2638424"/>
              <a:ext cx="539311" cy="438861"/>
            </a:xfrm>
            <a:prstGeom prst="rect">
              <a:avLst/>
            </a:prstGeom>
            <a:noFill/>
          </p:spPr>
        </p:pic>
        <p:pic>
          <p:nvPicPr>
            <p:cNvPr id="82" name="Picture 2" descr="C:\Program Files\Microsoft Resource DVD Artwork\DVD_ART\Artwork_Imagery\HARDWARE_IMAGERY\Illustration - Misc Hardware\XML Icons\Database 4 blue.png"/>
            <p:cNvPicPr>
              <a:picLocks noChangeAspect="1" noChangeArrowheads="1"/>
            </p:cNvPicPr>
            <p:nvPr/>
          </p:nvPicPr>
          <p:blipFill>
            <a:blip r:embed="rId13" cstate="print"/>
            <a:srcRect/>
            <a:stretch>
              <a:fillRect/>
            </a:stretch>
          </p:blipFill>
          <p:spPr bwMode="auto">
            <a:xfrm>
              <a:off x="2057400" y="2638424"/>
              <a:ext cx="539311" cy="438861"/>
            </a:xfrm>
            <a:prstGeom prst="rect">
              <a:avLst/>
            </a:prstGeom>
            <a:noFill/>
          </p:spPr>
        </p:pic>
        <p:pic>
          <p:nvPicPr>
            <p:cNvPr id="83" name="Picture 2" descr="C:\Program Files\Microsoft Resource DVD Artwork\DVD_ART\Artwork_Imagery\HARDWARE_IMAGERY\Illustration - Misc Hardware\XML Icons\Database 4 blue.png"/>
            <p:cNvPicPr>
              <a:picLocks noChangeAspect="1" noChangeArrowheads="1"/>
            </p:cNvPicPr>
            <p:nvPr/>
          </p:nvPicPr>
          <p:blipFill>
            <a:blip r:embed="rId13" cstate="print"/>
            <a:srcRect/>
            <a:stretch>
              <a:fillRect/>
            </a:stretch>
          </p:blipFill>
          <p:spPr bwMode="auto">
            <a:xfrm>
              <a:off x="2356289" y="2656763"/>
              <a:ext cx="539311" cy="438861"/>
            </a:xfrm>
            <a:prstGeom prst="rect">
              <a:avLst/>
            </a:prstGeom>
            <a:noFill/>
          </p:spPr>
        </p:pic>
        <p:sp>
          <p:nvSpPr>
            <p:cNvPr id="84" name="TextBox 83"/>
            <p:cNvSpPr txBox="1"/>
            <p:nvPr/>
          </p:nvSpPr>
          <p:spPr>
            <a:xfrm>
              <a:off x="1676400" y="2714624"/>
              <a:ext cx="1219200" cy="307777"/>
            </a:xfrm>
            <a:prstGeom prst="rect">
              <a:avLst/>
            </a:prstGeom>
            <a:noFill/>
          </p:spPr>
          <p:txBody>
            <a:bodyPr wrap="square" rtlCol="0">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r>
                <a:rPr lang="en-US" sz="1400" dirty="0" smtClean="0">
                  <a:solidFill>
                    <a:srgbClr val="00B0F0"/>
                  </a:solidFill>
                  <a:effectLst>
                    <a:outerShdw blurRad="292100" dist="38100" dir="2700000" sx="101000" sy="101000" algn="tl" rotWithShape="0">
                      <a:srgbClr val="080808"/>
                    </a:outerShdw>
                  </a:effectLst>
                  <a:latin typeface="Segoe Semibold" pitchFamily="34" charset="0"/>
                </a:rPr>
                <a:t>Master Data</a:t>
              </a:r>
            </a:p>
          </p:txBody>
        </p:sp>
        <p:pic>
          <p:nvPicPr>
            <p:cNvPr id="85" name="Picture 6" descr="C:\Program Files\Microsoft Resource DVD Artwork\DVD_ART\Artwork_Imagery\Shapes and Graphics\Arrows - arrow\Straight\white semi clear arrow.png"/>
            <p:cNvPicPr>
              <a:picLocks noChangeAspect="1" noChangeArrowheads="1"/>
            </p:cNvPicPr>
            <p:nvPr/>
          </p:nvPicPr>
          <p:blipFill>
            <a:blip r:embed="rId14" cstate="print"/>
            <a:srcRect/>
            <a:stretch>
              <a:fillRect/>
            </a:stretch>
          </p:blipFill>
          <p:spPr bwMode="invGray">
            <a:xfrm rot="10800000">
              <a:off x="3429000" y="2514600"/>
              <a:ext cx="1055299" cy="556401"/>
            </a:xfrm>
            <a:prstGeom prst="rect">
              <a:avLst/>
            </a:prstGeom>
            <a:noFill/>
          </p:spPr>
        </p:pic>
        <p:pic>
          <p:nvPicPr>
            <p:cNvPr id="86" name="Picture 3" descr="C:\Program Files\Microsoft Resource DVD Artwork\DVD_ART\Artwork_Imagery\Shapes and Graphics\Box\Cube\orange green purple grid cube.png"/>
            <p:cNvPicPr>
              <a:picLocks noChangeAspect="1" noChangeArrowheads="1"/>
            </p:cNvPicPr>
            <p:nvPr/>
          </p:nvPicPr>
          <p:blipFill>
            <a:blip r:embed="rId15" cstate="print"/>
            <a:srcRect/>
            <a:stretch>
              <a:fillRect/>
            </a:stretch>
          </p:blipFill>
          <p:spPr bwMode="auto">
            <a:xfrm>
              <a:off x="3394903" y="847448"/>
              <a:ext cx="1177097" cy="1181377"/>
            </a:xfrm>
            <a:prstGeom prst="rect">
              <a:avLst/>
            </a:prstGeom>
            <a:noFill/>
          </p:spPr>
        </p:pic>
        <p:pic>
          <p:nvPicPr>
            <p:cNvPr id="87" name="Picture 6" descr="C:\Program Files\Microsoft Resource DVD Artwork\DVD_ART\Artwork_Imagery\Shapes and Graphics\Arrows - arrow\Straight\white semi clear arrow.png"/>
            <p:cNvPicPr>
              <a:picLocks noChangeAspect="1" noChangeArrowheads="1"/>
            </p:cNvPicPr>
            <p:nvPr/>
          </p:nvPicPr>
          <p:blipFill>
            <a:blip r:embed="rId12" cstate="print"/>
            <a:srcRect/>
            <a:stretch>
              <a:fillRect/>
            </a:stretch>
          </p:blipFill>
          <p:spPr bwMode="invGray">
            <a:xfrm>
              <a:off x="2362200" y="1066800"/>
              <a:ext cx="1143000" cy="831273"/>
            </a:xfrm>
            <a:prstGeom prst="rect">
              <a:avLst/>
            </a:prstGeom>
            <a:noFill/>
          </p:spPr>
        </p:pic>
        <p:sp>
          <p:nvSpPr>
            <p:cNvPr id="88" name="TextBox 87"/>
            <p:cNvSpPr txBox="1"/>
            <p:nvPr/>
          </p:nvSpPr>
          <p:spPr>
            <a:xfrm>
              <a:off x="3352800" y="1266825"/>
              <a:ext cx="990600" cy="400110"/>
            </a:xfrm>
            <a:prstGeom prst="rect">
              <a:avLst/>
            </a:prstGeom>
            <a:noFill/>
          </p:spPr>
          <p:txBody>
            <a:bodyPr wrap="square" rtlCol="0">
              <a:spAutoFit/>
            </a:bodyPr>
            <a:lstStyle/>
            <a:p>
              <a:pPr algn="ctr"/>
              <a:r>
                <a:rPr lang="en-US" sz="2000" dirty="0" smtClean="0">
                  <a:solidFill>
                    <a:srgbClr val="FFFFFF">
                      <a:alpha val="70000"/>
                    </a:srgbClr>
                  </a:solidFill>
                  <a:effectLst>
                    <a:outerShdw blurRad="292100" dist="38100" dir="2700000" sx="101000" sy="101000" algn="tl" rotWithShape="0">
                      <a:srgbClr val="080808"/>
                    </a:outerShdw>
                  </a:effectLst>
                  <a:latin typeface="Segoe Semibold" pitchFamily="34" charset="0"/>
                </a:rPr>
                <a:t>SSAS</a:t>
              </a:r>
            </a:p>
          </p:txBody>
        </p:sp>
        <p:sp>
          <p:nvSpPr>
            <p:cNvPr id="89" name="TextBox 88"/>
            <p:cNvSpPr txBox="1"/>
            <p:nvPr/>
          </p:nvSpPr>
          <p:spPr>
            <a:xfrm>
              <a:off x="1371600" y="1200805"/>
              <a:ext cx="990600" cy="416839"/>
            </a:xfrm>
            <a:prstGeom prst="rect">
              <a:avLst/>
            </a:prstGeom>
            <a:noFill/>
            <a:effectLst>
              <a:outerShdw blurRad="76200" dist="12700" dir="2700000" sy="-23000" kx="-800400" algn="bl" rotWithShape="0">
                <a:prstClr val="black">
                  <a:alpha val="20000"/>
                </a:prstClr>
              </a:outerShdw>
            </a:effectLst>
          </p:spPr>
          <p:txBody>
            <a:bodyPr wrap="square" rtlCol="0">
              <a:spAutoFit/>
            </a:bodyPr>
            <a:lstStyle/>
            <a:p>
              <a:pPr algn="ctr"/>
              <a:r>
                <a:rPr lang="en-US" sz="2000" dirty="0" smtClean="0">
                  <a:solidFill>
                    <a:schemeClr val="bg1">
                      <a:alpha val="70000"/>
                    </a:schemeClr>
                  </a:solidFill>
                  <a:effectLst>
                    <a:outerShdw blurRad="292100" dist="38100" dir="2700000" sx="101000" sy="101000" algn="tl" rotWithShape="0">
                      <a:srgbClr val="080808"/>
                    </a:outerShdw>
                  </a:effectLst>
                  <a:latin typeface="Segoe Semibold" pitchFamily="34" charset="0"/>
                </a:rPr>
                <a:t>SSRS</a:t>
              </a:r>
            </a:p>
          </p:txBody>
        </p:sp>
        <p:sp>
          <p:nvSpPr>
            <p:cNvPr id="90" name="Can 89"/>
            <p:cNvSpPr/>
            <p:nvPr/>
          </p:nvSpPr>
          <p:spPr bwMode="invGray">
            <a:xfrm>
              <a:off x="5830186" y="3549502"/>
              <a:ext cx="990600" cy="381000"/>
            </a:xfrm>
            <a:prstGeom prst="can">
              <a:avLst>
                <a:gd name="adj" fmla="val 39436"/>
              </a:avLst>
            </a:prstGeom>
            <a:ln/>
          </p:spPr>
          <p:style>
            <a:lnRef idx="0">
              <a:schemeClr val="accent6"/>
            </a:lnRef>
            <a:fillRef idx="3">
              <a:schemeClr val="accent6"/>
            </a:fillRef>
            <a:effectRef idx="3">
              <a:schemeClr val="accent6"/>
            </a:effectRef>
            <a:fontRef idx="minor">
              <a:schemeClr val="lt1"/>
            </a:fontRef>
          </p:style>
          <p:txBody>
            <a:bodyPr lIns="91436" tIns="45718" rIns="91436" bIns="45718" rtlCol="0" anchor="ctr"/>
            <a:lstStyle/>
            <a:p>
              <a:pPr algn="ctr" fontAlgn="base">
                <a:lnSpc>
                  <a:spcPct val="80000"/>
                </a:lnSpc>
                <a:spcBef>
                  <a:spcPct val="0"/>
                </a:spcBef>
                <a:spcAft>
                  <a:spcPct val="0"/>
                </a:spcAft>
                <a:defRPr/>
              </a:pPr>
              <a:r>
                <a:rPr lang="en-US" sz="1100" dirty="0" smtClean="0">
                  <a:solidFill>
                    <a:srgbClr val="FFFFFF"/>
                  </a:solidFill>
                  <a:effectLst>
                    <a:outerShdw blurRad="292100" dist="38100" dir="2700000" sx="101000" sy="101000" algn="tl" rotWithShape="0">
                      <a:srgbClr val="080808"/>
                    </a:outerShdw>
                  </a:effectLst>
                  <a:latin typeface="Segoe Semibold" pitchFamily="34" charset="0"/>
                </a:rPr>
                <a:t>Treasury</a:t>
              </a:r>
            </a:p>
          </p:txBody>
        </p:sp>
      </p:grpSp>
    </p:spTree>
    <p:extLst>
      <p:ext uri="{BB962C8B-B14F-4D97-AF65-F5344CB8AC3E}">
        <p14:creationId xmlns="" xmlns:p14="http://schemas.microsoft.com/office/powerpoint/2010/main" val="226140187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ltLang="zh-CN" smtClean="0"/>
              <a:t>MSIT</a:t>
            </a:r>
            <a:r>
              <a:rPr lang="zh-CN" altLang="en-US" dirty="0"/>
              <a:t>应</a:t>
            </a:r>
            <a:r>
              <a:rPr lang="zh-CN" altLang="en-US" dirty="0" smtClean="0"/>
              <a:t>用</a:t>
            </a:r>
            <a:r>
              <a:rPr lang="en-US" altLang="zh-CN" dirty="0" smtClean="0"/>
              <a:t>2: </a:t>
            </a:r>
            <a:r>
              <a:rPr lang="zh-CN" altLang="en-US" dirty="0" smtClean="0"/>
              <a:t>企业数据集散</a:t>
            </a:r>
            <a:endParaRPr lang="en-US" dirty="0"/>
          </a:p>
        </p:txBody>
      </p:sp>
      <p:sp>
        <p:nvSpPr>
          <p:cNvPr id="6" name="Rounded Rectangle 5"/>
          <p:cNvSpPr/>
          <p:nvPr/>
        </p:nvSpPr>
        <p:spPr>
          <a:xfrm>
            <a:off x="3733800" y="2514600"/>
            <a:ext cx="3429000" cy="1524000"/>
          </a:xfrm>
          <a:prstGeom prst="roundRect">
            <a:avLst/>
          </a:prstGeom>
          <a:ln/>
        </p:spPr>
        <p:style>
          <a:lnRef idx="1">
            <a:schemeClr val="accent1"/>
          </a:lnRef>
          <a:fillRef idx="3">
            <a:schemeClr val="accent1"/>
          </a:fillRef>
          <a:effectRef idx="2">
            <a:schemeClr val="accent1"/>
          </a:effectRef>
          <a:fontRef idx="minor">
            <a:schemeClr val="lt1"/>
          </a:fontRef>
        </p:style>
        <p:txBody>
          <a:bodyPr lIns="91436" tIns="45718" rIns="91436" bIns="0" rtlCol="0" anchor="b"/>
          <a:lstStyle/>
          <a:p>
            <a:pPr algn="ctr"/>
            <a:endParaRPr lang="en-US" sz="1600">
              <a:solidFill>
                <a:srgbClr val="080808"/>
              </a:solidFill>
            </a:endParaRPr>
          </a:p>
        </p:txBody>
      </p:sp>
      <p:sp>
        <p:nvSpPr>
          <p:cNvPr id="7" name="Can 6"/>
          <p:cNvSpPr/>
          <p:nvPr/>
        </p:nvSpPr>
        <p:spPr bwMode="invGray">
          <a:xfrm>
            <a:off x="8077200" y="2133600"/>
            <a:ext cx="762000" cy="609600"/>
          </a:xfrm>
          <a:prstGeom prst="can">
            <a:avLst>
              <a:gd name="adj" fmla="val 39436"/>
            </a:avLst>
          </a:prstGeom>
          <a:gradFill>
            <a:gsLst>
              <a:gs pos="0">
                <a:srgbClr val="292929"/>
              </a:gs>
              <a:gs pos="50000">
                <a:srgbClr val="4D4D4D"/>
              </a:gs>
              <a:gs pos="70000">
                <a:srgbClr val="4D4D4D"/>
              </a:gs>
              <a:gs pos="100000">
                <a:srgbClr val="5F5F5F"/>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fontAlgn="base">
              <a:spcBef>
                <a:spcPct val="0"/>
              </a:spcBef>
              <a:spcAft>
                <a:spcPct val="0"/>
              </a:spcAft>
            </a:pPr>
            <a:r>
              <a:rPr lang="en-US" sz="1100" dirty="0" smtClean="0">
                <a:solidFill>
                  <a:srgbClr val="FFFFFF"/>
                </a:solidFill>
                <a:effectLst>
                  <a:outerShdw blurRad="292100" dist="38100" dir="2700000" sx="101000" sy="101000" algn="tl" rotWithShape="0">
                    <a:srgbClr val="080808"/>
                  </a:outerShdw>
                </a:effectLst>
                <a:latin typeface="Segoe Semibold" pitchFamily="34" charset="0"/>
              </a:rPr>
              <a:t>Business</a:t>
            </a:r>
          </a:p>
        </p:txBody>
      </p:sp>
      <p:sp>
        <p:nvSpPr>
          <p:cNvPr id="8" name="Can 7"/>
          <p:cNvSpPr/>
          <p:nvPr/>
        </p:nvSpPr>
        <p:spPr bwMode="invGray">
          <a:xfrm>
            <a:off x="8077200" y="3048000"/>
            <a:ext cx="762000" cy="609600"/>
          </a:xfrm>
          <a:prstGeom prst="can">
            <a:avLst>
              <a:gd name="adj" fmla="val 39436"/>
            </a:avLst>
          </a:prstGeom>
          <a:gradFill>
            <a:gsLst>
              <a:gs pos="0">
                <a:srgbClr val="292929"/>
              </a:gs>
              <a:gs pos="50000">
                <a:srgbClr val="4D4D4D"/>
              </a:gs>
              <a:gs pos="70000">
                <a:srgbClr val="4D4D4D"/>
              </a:gs>
              <a:gs pos="100000">
                <a:srgbClr val="5F5F5F"/>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fontAlgn="base">
              <a:spcBef>
                <a:spcPct val="0"/>
              </a:spcBef>
              <a:spcAft>
                <a:spcPct val="0"/>
              </a:spcAft>
            </a:pPr>
            <a:r>
              <a:rPr lang="en-US" sz="1100" dirty="0" smtClean="0">
                <a:solidFill>
                  <a:srgbClr val="FFFFFF"/>
                </a:solidFill>
                <a:effectLst>
                  <a:outerShdw blurRad="292100" dist="38100" dir="2700000" sx="101000" sy="101000" algn="tl" rotWithShape="0">
                    <a:srgbClr val="080808"/>
                  </a:outerShdw>
                </a:effectLst>
                <a:latin typeface="Segoe Semibold" pitchFamily="34" charset="0"/>
              </a:rPr>
              <a:t>Business</a:t>
            </a:r>
          </a:p>
        </p:txBody>
      </p:sp>
      <p:sp>
        <p:nvSpPr>
          <p:cNvPr id="9" name="Can 8"/>
          <p:cNvSpPr/>
          <p:nvPr/>
        </p:nvSpPr>
        <p:spPr bwMode="invGray">
          <a:xfrm>
            <a:off x="8077200" y="3962400"/>
            <a:ext cx="762000" cy="609600"/>
          </a:xfrm>
          <a:prstGeom prst="can">
            <a:avLst>
              <a:gd name="adj" fmla="val 39436"/>
            </a:avLst>
          </a:prstGeom>
          <a:gradFill>
            <a:gsLst>
              <a:gs pos="0">
                <a:srgbClr val="292929"/>
              </a:gs>
              <a:gs pos="50000">
                <a:srgbClr val="4D4D4D"/>
              </a:gs>
              <a:gs pos="70000">
                <a:srgbClr val="4D4D4D"/>
              </a:gs>
              <a:gs pos="100000">
                <a:srgbClr val="5F5F5F"/>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fontAlgn="base">
              <a:spcBef>
                <a:spcPct val="0"/>
              </a:spcBef>
              <a:spcAft>
                <a:spcPct val="0"/>
              </a:spcAft>
            </a:pPr>
            <a:r>
              <a:rPr lang="en-US" sz="1100" dirty="0" smtClean="0">
                <a:solidFill>
                  <a:srgbClr val="FFFFFF"/>
                </a:solidFill>
                <a:effectLst>
                  <a:outerShdw blurRad="292100" dist="38100" dir="2700000" sx="101000" sy="101000" algn="tl" rotWithShape="0">
                    <a:srgbClr val="080808"/>
                  </a:outerShdw>
                </a:effectLst>
                <a:latin typeface="Segoe Semibold" pitchFamily="34" charset="0"/>
              </a:rPr>
              <a:t>Business</a:t>
            </a:r>
          </a:p>
        </p:txBody>
      </p:sp>
      <p:pic>
        <p:nvPicPr>
          <p:cNvPr id="10" name="Picture 6" descr="C:\Program Files\Microsoft Resource DVD Artwork\DVD_ART\Artwork_Imagery\Shapes and Graphics\Arrows - arrow\Straight\white semi clear arrow.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GlowEdges/>
                    </a14:imgEffect>
                  </a14:imgLayer>
                </a14:imgProps>
              </a:ext>
            </a:extLst>
          </a:blip>
          <a:srcRect/>
          <a:stretch>
            <a:fillRect/>
          </a:stretch>
        </p:blipFill>
        <p:spPr bwMode="invGray">
          <a:xfrm rot="10800000">
            <a:off x="7086599" y="3048000"/>
            <a:ext cx="914399" cy="533402"/>
          </a:xfrm>
          <a:prstGeom prst="rect">
            <a:avLst/>
          </a:prstGeom>
          <a:noFill/>
        </p:spPr>
      </p:pic>
      <p:pic>
        <p:nvPicPr>
          <p:cNvPr id="11" name="Picture 6" descr="C:\Program Files\Microsoft Resource DVD Artwork\DVD_ART\Artwork_Imagery\Shapes and Graphics\Arrows - arrow\Straight\white semi clear arrow.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GlowEdges/>
                    </a14:imgEffect>
                  </a14:imgLayer>
                </a14:imgProps>
              </a:ext>
            </a:extLst>
          </a:blip>
          <a:srcRect/>
          <a:stretch>
            <a:fillRect/>
          </a:stretch>
        </p:blipFill>
        <p:spPr bwMode="invGray">
          <a:xfrm rot="8467857">
            <a:off x="7156287" y="2402649"/>
            <a:ext cx="925341" cy="606574"/>
          </a:xfrm>
          <a:prstGeom prst="rect">
            <a:avLst/>
          </a:prstGeom>
          <a:noFill/>
        </p:spPr>
      </p:pic>
      <p:pic>
        <p:nvPicPr>
          <p:cNvPr id="12" name="Picture 6" descr="C:\Program Files\Microsoft Resource DVD Artwork\DVD_ART\Artwork_Imagery\Shapes and Graphics\Arrows - arrow\Straight\white semi clear arrow.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GlowEdges/>
                    </a14:imgEffect>
                  </a14:imgLayer>
                </a14:imgProps>
              </a:ext>
            </a:extLst>
          </a:blip>
          <a:srcRect/>
          <a:stretch>
            <a:fillRect/>
          </a:stretch>
        </p:blipFill>
        <p:spPr bwMode="invGray">
          <a:xfrm rot="13614332">
            <a:off x="7099885" y="3648933"/>
            <a:ext cx="952602" cy="538517"/>
          </a:xfrm>
          <a:prstGeom prst="rect">
            <a:avLst/>
          </a:prstGeom>
          <a:noFill/>
        </p:spPr>
      </p:pic>
      <p:sp>
        <p:nvSpPr>
          <p:cNvPr id="13" name="Can 12"/>
          <p:cNvSpPr/>
          <p:nvPr/>
        </p:nvSpPr>
        <p:spPr bwMode="invGray">
          <a:xfrm>
            <a:off x="6324600" y="2971800"/>
            <a:ext cx="762000" cy="609600"/>
          </a:xfrm>
          <a:prstGeom prst="can">
            <a:avLst>
              <a:gd name="adj" fmla="val 39436"/>
            </a:avLst>
          </a:prstGeom>
          <a:gradFill>
            <a:gsLst>
              <a:gs pos="0">
                <a:srgbClr val="292929"/>
              </a:gs>
              <a:gs pos="50000">
                <a:srgbClr val="4D4D4D"/>
              </a:gs>
              <a:gs pos="70000">
                <a:srgbClr val="4D4D4D"/>
              </a:gs>
              <a:gs pos="100000">
                <a:srgbClr val="5F5F5F"/>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lIns="0" tIns="0" rIns="0" bIns="0" rtlCol="0" anchor="ctr"/>
          <a:lstStyle/>
          <a:p>
            <a:pPr algn="ctr" fontAlgn="base">
              <a:spcBef>
                <a:spcPct val="0"/>
              </a:spcBef>
              <a:spcAft>
                <a:spcPct val="0"/>
              </a:spcAft>
            </a:pPr>
            <a:r>
              <a:rPr lang="en-US" sz="1100" dirty="0" smtClean="0">
                <a:solidFill>
                  <a:srgbClr val="FFFFFF"/>
                </a:solidFill>
                <a:effectLst>
                  <a:outerShdw blurRad="292100" dist="38100" dir="2700000" sx="101000" sy="101000" algn="tl" rotWithShape="0">
                    <a:srgbClr val="080808"/>
                  </a:outerShdw>
                </a:effectLst>
                <a:latin typeface="Segoe Semibold" pitchFamily="34" charset="0"/>
              </a:rPr>
              <a:t>Distribution</a:t>
            </a:r>
          </a:p>
        </p:txBody>
      </p:sp>
      <p:sp>
        <p:nvSpPr>
          <p:cNvPr id="14" name="Can 13"/>
          <p:cNvSpPr/>
          <p:nvPr/>
        </p:nvSpPr>
        <p:spPr bwMode="invGray">
          <a:xfrm>
            <a:off x="3810000" y="2971800"/>
            <a:ext cx="762000" cy="609600"/>
          </a:xfrm>
          <a:prstGeom prst="can">
            <a:avLst>
              <a:gd name="adj" fmla="val 39436"/>
            </a:avLst>
          </a:prstGeom>
          <a:gradFill>
            <a:gsLst>
              <a:gs pos="0">
                <a:srgbClr val="292929"/>
              </a:gs>
              <a:gs pos="50000">
                <a:srgbClr val="4D4D4D"/>
              </a:gs>
              <a:gs pos="70000">
                <a:srgbClr val="4D4D4D"/>
              </a:gs>
              <a:gs pos="100000">
                <a:srgbClr val="5F5F5F"/>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fontAlgn="base">
              <a:spcBef>
                <a:spcPct val="0"/>
              </a:spcBef>
              <a:spcAft>
                <a:spcPct val="0"/>
              </a:spcAft>
            </a:pPr>
            <a:r>
              <a:rPr lang="en-US" sz="1100" dirty="0" smtClean="0">
                <a:solidFill>
                  <a:srgbClr val="FFFFFF"/>
                </a:solidFill>
                <a:effectLst>
                  <a:outerShdw blurRad="292100" dist="38100" dir="2700000" sx="101000" sy="101000" algn="tl" rotWithShape="0">
                    <a:srgbClr val="080808"/>
                  </a:outerShdw>
                </a:effectLst>
                <a:latin typeface="Segoe Semibold" pitchFamily="34" charset="0"/>
              </a:rPr>
              <a:t>Staging</a:t>
            </a:r>
          </a:p>
        </p:txBody>
      </p:sp>
      <p:sp>
        <p:nvSpPr>
          <p:cNvPr id="15" name="Can 14"/>
          <p:cNvSpPr/>
          <p:nvPr/>
        </p:nvSpPr>
        <p:spPr bwMode="invGray">
          <a:xfrm>
            <a:off x="5105400" y="2971800"/>
            <a:ext cx="762000" cy="609600"/>
          </a:xfrm>
          <a:prstGeom prst="can">
            <a:avLst>
              <a:gd name="adj" fmla="val 39436"/>
            </a:avLst>
          </a:prstGeom>
          <a:gradFill>
            <a:gsLst>
              <a:gs pos="0">
                <a:srgbClr val="292929"/>
              </a:gs>
              <a:gs pos="50000">
                <a:srgbClr val="4D4D4D"/>
              </a:gs>
              <a:gs pos="70000">
                <a:srgbClr val="4D4D4D"/>
              </a:gs>
              <a:gs pos="100000">
                <a:srgbClr val="5F5F5F"/>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lIns="0" tIns="45718" rIns="0" bIns="45718" rtlCol="0" anchor="ctr"/>
          <a:lstStyle/>
          <a:p>
            <a:pPr algn="ctr" fontAlgn="base">
              <a:spcBef>
                <a:spcPct val="0"/>
              </a:spcBef>
              <a:spcAft>
                <a:spcPct val="0"/>
              </a:spcAft>
            </a:pPr>
            <a:r>
              <a:rPr lang="en-US" sz="1100" dirty="0" smtClean="0">
                <a:solidFill>
                  <a:srgbClr val="FFFFFF"/>
                </a:solidFill>
                <a:effectLst>
                  <a:outerShdw blurRad="292100" dist="38100" dir="2700000" sx="101000" sy="101000" algn="tl" rotWithShape="0">
                    <a:srgbClr val="080808"/>
                  </a:outerShdw>
                </a:effectLst>
                <a:latin typeface="Segoe Semibold" pitchFamily="34" charset="0"/>
              </a:rPr>
              <a:t>Accumulate</a:t>
            </a:r>
          </a:p>
        </p:txBody>
      </p:sp>
      <p:pic>
        <p:nvPicPr>
          <p:cNvPr id="16" name="Picture 6" descr="C:\Program Files\Microsoft Resource DVD Artwork\DVD_ART\Artwork_Imagery\Shapes and Graphics\Arrows - arrow\Straight\white semi clear arrow.pn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artisticGlowEdges/>
                    </a14:imgEffect>
                  </a14:imgLayer>
                </a14:imgProps>
              </a:ext>
            </a:extLst>
          </a:blip>
          <a:srcRect/>
          <a:stretch>
            <a:fillRect/>
          </a:stretch>
        </p:blipFill>
        <p:spPr bwMode="invGray">
          <a:xfrm rot="10800000">
            <a:off x="4572000" y="3101198"/>
            <a:ext cx="497957" cy="404001"/>
          </a:xfrm>
          <a:prstGeom prst="rect">
            <a:avLst/>
          </a:prstGeom>
          <a:noFill/>
        </p:spPr>
      </p:pic>
      <p:pic>
        <p:nvPicPr>
          <p:cNvPr id="17" name="Picture 6" descr="C:\Program Files\Microsoft Resource DVD Artwork\DVD_ART\Artwork_Imagery\Shapes and Graphics\Arrows - arrow\Straight\white semi clear arrow.png"/>
          <p:cNvPicPr>
            <a:picLocks noChangeAspect="1" noChangeArrowheads="1"/>
          </p:cNvPicPr>
          <p:nvPr/>
        </p:nvPicPr>
        <p:blipFill>
          <a:blip r:embed="rId5" cstate="print">
            <a:extLst>
              <a:ext uri="{BEBA8EAE-BF5A-486C-A8C5-ECC9F3942E4B}">
                <a14:imgProps xmlns="" xmlns:a14="http://schemas.microsoft.com/office/drawing/2010/main">
                  <a14:imgLayer r:embed="rId6">
                    <a14:imgEffect>
                      <a14:artisticGlowEdges/>
                    </a14:imgEffect>
                  </a14:imgLayer>
                </a14:imgProps>
              </a:ext>
            </a:extLst>
          </a:blip>
          <a:srcRect/>
          <a:stretch>
            <a:fillRect/>
          </a:stretch>
        </p:blipFill>
        <p:spPr bwMode="invGray">
          <a:xfrm rot="10800000">
            <a:off x="5826643" y="3124200"/>
            <a:ext cx="497957" cy="404001"/>
          </a:xfrm>
          <a:prstGeom prst="rect">
            <a:avLst/>
          </a:prstGeom>
          <a:noFill/>
        </p:spPr>
      </p:pic>
      <p:pic>
        <p:nvPicPr>
          <p:cNvPr id="18" name="Picture 6" descr="C:\Program Files\Microsoft Resource DVD Artwork\DVD_ART\Artwork_Imagery\Shapes and Graphics\Arrows - arrow\Straight\white semi clear arrow.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GlowEdges/>
                    </a14:imgEffect>
                  </a14:imgLayer>
                </a14:imgProps>
              </a:ext>
            </a:extLst>
          </a:blip>
          <a:srcRect/>
          <a:stretch>
            <a:fillRect/>
          </a:stretch>
        </p:blipFill>
        <p:spPr bwMode="invGray">
          <a:xfrm rot="10800000">
            <a:off x="3048000" y="3048000"/>
            <a:ext cx="685800" cy="556401"/>
          </a:xfrm>
          <a:prstGeom prst="rect">
            <a:avLst/>
          </a:prstGeom>
          <a:noFill/>
        </p:spPr>
      </p:pic>
      <p:sp>
        <p:nvSpPr>
          <p:cNvPr id="19" name="Can 18"/>
          <p:cNvSpPr/>
          <p:nvPr/>
        </p:nvSpPr>
        <p:spPr bwMode="invGray">
          <a:xfrm>
            <a:off x="1981200" y="2895600"/>
            <a:ext cx="990600" cy="838200"/>
          </a:xfrm>
          <a:prstGeom prst="can">
            <a:avLst>
              <a:gd name="adj" fmla="val 39436"/>
            </a:avLst>
          </a:prstGeom>
          <a:gradFill>
            <a:gsLst>
              <a:gs pos="0">
                <a:srgbClr val="292929"/>
              </a:gs>
              <a:gs pos="50000">
                <a:srgbClr val="4D4D4D"/>
              </a:gs>
              <a:gs pos="70000">
                <a:srgbClr val="4D4D4D"/>
              </a:gs>
              <a:gs pos="100000">
                <a:srgbClr val="5F5F5F"/>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fontAlgn="base">
              <a:spcBef>
                <a:spcPct val="0"/>
              </a:spcBef>
              <a:spcAft>
                <a:spcPct val="0"/>
              </a:spcAft>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SAP BW</a:t>
            </a:r>
          </a:p>
        </p:txBody>
      </p:sp>
      <p:pic>
        <p:nvPicPr>
          <p:cNvPr id="20" name="Picture 6" descr="C:\Program Files\Microsoft Resource DVD Artwork\DVD_ART\Artwork_Imagery\Shapes and Graphics\Arrows - arrow\Straight\white semi clear arrow.png"/>
          <p:cNvPicPr>
            <a:picLocks noChangeAspect="1" noChangeArrowheads="1"/>
          </p:cNvPicPr>
          <p:nvPr/>
        </p:nvPicPr>
        <p:blipFill>
          <a:blip r:embed="rId3" cstate="print">
            <a:extLst>
              <a:ext uri="{BEBA8EAE-BF5A-486C-A8C5-ECC9F3942E4B}">
                <a14:imgProps xmlns="" xmlns:a14="http://schemas.microsoft.com/office/drawing/2010/main">
                  <a14:imgLayer r:embed="rId4">
                    <a14:imgEffect>
                      <a14:artisticGlowEdges/>
                    </a14:imgEffect>
                  </a14:imgLayer>
                </a14:imgProps>
              </a:ext>
            </a:extLst>
          </a:blip>
          <a:srcRect/>
          <a:stretch>
            <a:fillRect/>
          </a:stretch>
        </p:blipFill>
        <p:spPr bwMode="invGray">
          <a:xfrm rot="10800000">
            <a:off x="1295400" y="3048000"/>
            <a:ext cx="685800" cy="556401"/>
          </a:xfrm>
          <a:prstGeom prst="rect">
            <a:avLst/>
          </a:prstGeom>
          <a:noFill/>
        </p:spPr>
      </p:pic>
      <p:sp>
        <p:nvSpPr>
          <p:cNvPr id="21" name="Can 20"/>
          <p:cNvSpPr/>
          <p:nvPr/>
        </p:nvSpPr>
        <p:spPr bwMode="invGray">
          <a:xfrm>
            <a:off x="228600" y="2895600"/>
            <a:ext cx="990600" cy="838200"/>
          </a:xfrm>
          <a:prstGeom prst="can">
            <a:avLst>
              <a:gd name="adj" fmla="val 39436"/>
            </a:avLst>
          </a:prstGeom>
          <a:gradFill>
            <a:gsLst>
              <a:gs pos="0">
                <a:srgbClr val="292929"/>
              </a:gs>
              <a:gs pos="50000">
                <a:srgbClr val="4D4D4D"/>
              </a:gs>
              <a:gs pos="70000">
                <a:srgbClr val="4D4D4D"/>
              </a:gs>
              <a:gs pos="100000">
                <a:srgbClr val="5F5F5F"/>
              </a:gs>
            </a:gsLst>
          </a:gradFill>
          <a:effectLst>
            <a:outerShdw blurRad="190500" dir="5400000" rotWithShape="0">
              <a:srgbClr val="00B0F0">
                <a:alpha val="76000"/>
              </a:srgbClr>
            </a:outerShdw>
          </a:effectLst>
        </p:spPr>
        <p:style>
          <a:lnRef idx="0">
            <a:schemeClr val="dk1"/>
          </a:lnRef>
          <a:fillRef idx="3">
            <a:schemeClr val="dk1"/>
          </a:fillRef>
          <a:effectRef idx="3">
            <a:schemeClr val="dk1"/>
          </a:effectRef>
          <a:fontRef idx="minor">
            <a:schemeClr val="lt1"/>
          </a:fontRef>
        </p:style>
        <p:txBody>
          <a:bodyPr lIns="91436" tIns="45718" rIns="91436" bIns="45718" rtlCol="0" anchor="ctr"/>
          <a:lstStyle/>
          <a:p>
            <a:pPr algn="ctr" fontAlgn="base">
              <a:spcBef>
                <a:spcPct val="0"/>
              </a:spcBef>
              <a:spcAft>
                <a:spcPct val="0"/>
              </a:spcAft>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SAP ERP</a:t>
            </a:r>
          </a:p>
        </p:txBody>
      </p:sp>
      <p:pic>
        <p:nvPicPr>
          <p:cNvPr id="22" name="Picture 4"/>
          <p:cNvPicPr>
            <a:picLocks noChangeAspect="1" noChangeArrowheads="1"/>
          </p:cNvPicPr>
          <p:nvPr/>
        </p:nvPicPr>
        <p:blipFill>
          <a:blip r:embed="rId7" cstate="print"/>
          <a:srcRect/>
          <a:stretch>
            <a:fillRect/>
          </a:stretch>
        </p:blipFill>
        <p:spPr bwMode="auto">
          <a:xfrm>
            <a:off x="1981200" y="2362200"/>
            <a:ext cx="581025" cy="638175"/>
          </a:xfrm>
          <a:prstGeom prst="rect">
            <a:avLst/>
          </a:prstGeom>
          <a:noFill/>
          <a:ln w="9525">
            <a:noFill/>
            <a:miter lim="800000"/>
            <a:headEnd/>
            <a:tailEnd/>
          </a:ln>
          <a:effectLst/>
        </p:spPr>
      </p:pic>
      <p:grpSp>
        <p:nvGrpSpPr>
          <p:cNvPr id="2" name="Group 14"/>
          <p:cNvGrpSpPr/>
          <p:nvPr/>
        </p:nvGrpSpPr>
        <p:grpSpPr>
          <a:xfrm rot="3223566">
            <a:off x="2649462" y="3115338"/>
            <a:ext cx="323850" cy="309562"/>
            <a:chOff x="4095750" y="2052638"/>
            <a:chExt cx="1492250" cy="1614488"/>
          </a:xfrm>
        </p:grpSpPr>
        <p:sp>
          <p:nvSpPr>
            <p:cNvPr id="24" name="Freeform 43"/>
            <p:cNvSpPr>
              <a:spLocks/>
            </p:cNvSpPr>
            <p:nvPr/>
          </p:nvSpPr>
          <p:spPr bwMode="auto">
            <a:xfrm>
              <a:off x="4405313" y="2114550"/>
              <a:ext cx="971550" cy="1517650"/>
            </a:xfrm>
            <a:custGeom>
              <a:avLst/>
              <a:gdLst/>
              <a:ahLst/>
              <a:cxnLst>
                <a:cxn ang="0">
                  <a:pos x="0" y="948"/>
                </a:cxn>
                <a:cxn ang="0">
                  <a:pos x="76" y="956"/>
                </a:cxn>
                <a:cxn ang="0">
                  <a:pos x="89" y="871"/>
                </a:cxn>
                <a:cxn ang="0">
                  <a:pos x="106" y="790"/>
                </a:cxn>
                <a:cxn ang="0">
                  <a:pos x="125" y="712"/>
                </a:cxn>
                <a:cxn ang="0">
                  <a:pos x="148" y="638"/>
                </a:cxn>
                <a:cxn ang="0">
                  <a:pos x="175" y="568"/>
                </a:cxn>
                <a:cxn ang="0">
                  <a:pos x="204" y="502"/>
                </a:cxn>
                <a:cxn ang="0">
                  <a:pos x="236" y="438"/>
                </a:cxn>
                <a:cxn ang="0">
                  <a:pos x="269" y="379"/>
                </a:cxn>
                <a:cxn ang="0">
                  <a:pos x="306" y="323"/>
                </a:cxn>
                <a:cxn ang="0">
                  <a:pos x="345" y="269"/>
                </a:cxn>
                <a:cxn ang="0">
                  <a:pos x="386" y="219"/>
                </a:cxn>
                <a:cxn ang="0">
                  <a:pos x="428" y="172"/>
                </a:cxn>
                <a:cxn ang="0">
                  <a:pos x="471" y="128"/>
                </a:cxn>
                <a:cxn ang="0">
                  <a:pos x="516" y="87"/>
                </a:cxn>
                <a:cxn ang="0">
                  <a:pos x="564" y="48"/>
                </a:cxn>
                <a:cxn ang="0">
                  <a:pos x="612" y="12"/>
                </a:cxn>
                <a:cxn ang="0">
                  <a:pos x="605" y="9"/>
                </a:cxn>
                <a:cxn ang="0">
                  <a:pos x="596" y="6"/>
                </a:cxn>
                <a:cxn ang="0">
                  <a:pos x="588" y="3"/>
                </a:cxn>
                <a:cxn ang="0">
                  <a:pos x="580" y="0"/>
                </a:cxn>
                <a:cxn ang="0">
                  <a:pos x="530" y="35"/>
                </a:cxn>
                <a:cxn ang="0">
                  <a:pos x="479" y="73"/>
                </a:cxn>
                <a:cxn ang="0">
                  <a:pos x="431" y="113"/>
                </a:cxn>
                <a:cxn ang="0">
                  <a:pos x="383" y="156"/>
                </a:cxn>
                <a:cxn ang="0">
                  <a:pos x="338" y="204"/>
                </a:cxn>
                <a:cxn ang="0">
                  <a:pos x="294" y="253"/>
                </a:cxn>
                <a:cxn ang="0">
                  <a:pos x="252" y="306"/>
                </a:cxn>
                <a:cxn ang="0">
                  <a:pos x="212" y="362"/>
                </a:cxn>
                <a:cxn ang="0">
                  <a:pos x="176" y="423"/>
                </a:cxn>
                <a:cxn ang="0">
                  <a:pos x="141" y="486"/>
                </a:cxn>
                <a:cxn ang="0">
                  <a:pos x="111" y="553"/>
                </a:cxn>
                <a:cxn ang="0">
                  <a:pos x="82" y="624"/>
                </a:cxn>
                <a:cxn ang="0">
                  <a:pos x="55" y="699"/>
                </a:cxn>
                <a:cxn ang="0">
                  <a:pos x="34" y="778"/>
                </a:cxn>
                <a:cxn ang="0">
                  <a:pos x="15" y="861"/>
                </a:cxn>
                <a:cxn ang="0">
                  <a:pos x="0" y="948"/>
                </a:cxn>
              </a:cxnLst>
              <a:rect l="0" t="0" r="r" b="b"/>
              <a:pathLst>
                <a:path w="612" h="956">
                  <a:moveTo>
                    <a:pt x="0" y="948"/>
                  </a:moveTo>
                  <a:lnTo>
                    <a:pt x="76" y="956"/>
                  </a:lnTo>
                  <a:lnTo>
                    <a:pt x="89" y="871"/>
                  </a:lnTo>
                  <a:lnTo>
                    <a:pt x="106" y="790"/>
                  </a:lnTo>
                  <a:lnTo>
                    <a:pt x="125" y="712"/>
                  </a:lnTo>
                  <a:lnTo>
                    <a:pt x="148" y="638"/>
                  </a:lnTo>
                  <a:lnTo>
                    <a:pt x="175" y="568"/>
                  </a:lnTo>
                  <a:lnTo>
                    <a:pt x="204" y="502"/>
                  </a:lnTo>
                  <a:lnTo>
                    <a:pt x="236" y="438"/>
                  </a:lnTo>
                  <a:lnTo>
                    <a:pt x="269" y="379"/>
                  </a:lnTo>
                  <a:lnTo>
                    <a:pt x="306" y="323"/>
                  </a:lnTo>
                  <a:lnTo>
                    <a:pt x="345" y="269"/>
                  </a:lnTo>
                  <a:lnTo>
                    <a:pt x="386" y="219"/>
                  </a:lnTo>
                  <a:lnTo>
                    <a:pt x="428" y="172"/>
                  </a:lnTo>
                  <a:lnTo>
                    <a:pt x="471" y="128"/>
                  </a:lnTo>
                  <a:lnTo>
                    <a:pt x="516" y="87"/>
                  </a:lnTo>
                  <a:lnTo>
                    <a:pt x="564" y="48"/>
                  </a:lnTo>
                  <a:lnTo>
                    <a:pt x="612" y="12"/>
                  </a:lnTo>
                  <a:lnTo>
                    <a:pt x="605" y="9"/>
                  </a:lnTo>
                  <a:lnTo>
                    <a:pt x="596" y="6"/>
                  </a:lnTo>
                  <a:lnTo>
                    <a:pt x="588" y="3"/>
                  </a:lnTo>
                  <a:lnTo>
                    <a:pt x="580" y="0"/>
                  </a:lnTo>
                  <a:lnTo>
                    <a:pt x="530" y="35"/>
                  </a:lnTo>
                  <a:lnTo>
                    <a:pt x="479" y="73"/>
                  </a:lnTo>
                  <a:lnTo>
                    <a:pt x="431" y="113"/>
                  </a:lnTo>
                  <a:lnTo>
                    <a:pt x="383" y="156"/>
                  </a:lnTo>
                  <a:lnTo>
                    <a:pt x="338" y="204"/>
                  </a:lnTo>
                  <a:lnTo>
                    <a:pt x="294" y="253"/>
                  </a:lnTo>
                  <a:lnTo>
                    <a:pt x="252" y="306"/>
                  </a:lnTo>
                  <a:lnTo>
                    <a:pt x="212" y="362"/>
                  </a:lnTo>
                  <a:lnTo>
                    <a:pt x="176" y="423"/>
                  </a:lnTo>
                  <a:lnTo>
                    <a:pt x="141" y="486"/>
                  </a:lnTo>
                  <a:lnTo>
                    <a:pt x="111" y="553"/>
                  </a:lnTo>
                  <a:lnTo>
                    <a:pt x="82" y="624"/>
                  </a:lnTo>
                  <a:lnTo>
                    <a:pt x="55" y="699"/>
                  </a:lnTo>
                  <a:lnTo>
                    <a:pt x="34" y="778"/>
                  </a:lnTo>
                  <a:lnTo>
                    <a:pt x="15" y="861"/>
                  </a:lnTo>
                  <a:lnTo>
                    <a:pt x="0" y="948"/>
                  </a:lnTo>
                  <a:close/>
                </a:path>
              </a:pathLst>
            </a:custGeom>
            <a:solidFill>
              <a:srgbClr val="51A3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5" name="Freeform 44"/>
            <p:cNvSpPr>
              <a:spLocks/>
            </p:cNvSpPr>
            <p:nvPr/>
          </p:nvSpPr>
          <p:spPr bwMode="auto">
            <a:xfrm>
              <a:off x="4525963" y="2133600"/>
              <a:ext cx="922338" cy="1508125"/>
            </a:xfrm>
            <a:custGeom>
              <a:avLst/>
              <a:gdLst/>
              <a:ahLst/>
              <a:cxnLst>
                <a:cxn ang="0">
                  <a:pos x="58" y="950"/>
                </a:cxn>
                <a:cxn ang="0">
                  <a:pos x="71" y="867"/>
                </a:cxn>
                <a:cxn ang="0">
                  <a:pos x="87" y="787"/>
                </a:cxn>
                <a:cxn ang="0">
                  <a:pos x="107" y="711"/>
                </a:cxn>
                <a:cxn ang="0">
                  <a:pos x="129" y="640"/>
                </a:cxn>
                <a:cxn ang="0">
                  <a:pos x="155" y="570"/>
                </a:cxn>
                <a:cxn ang="0">
                  <a:pos x="183" y="505"/>
                </a:cxn>
                <a:cxn ang="0">
                  <a:pos x="214" y="443"/>
                </a:cxn>
                <a:cxn ang="0">
                  <a:pos x="247" y="384"/>
                </a:cxn>
                <a:cxn ang="0">
                  <a:pos x="282" y="328"/>
                </a:cxn>
                <a:cxn ang="0">
                  <a:pos x="320" y="275"/>
                </a:cxn>
                <a:cxn ang="0">
                  <a:pos x="359" y="226"/>
                </a:cxn>
                <a:cxn ang="0">
                  <a:pos x="401" y="179"/>
                </a:cxn>
                <a:cxn ang="0">
                  <a:pos x="443" y="135"/>
                </a:cxn>
                <a:cxn ang="0">
                  <a:pos x="488" y="94"/>
                </a:cxn>
                <a:cxn ang="0">
                  <a:pos x="535" y="55"/>
                </a:cxn>
                <a:cxn ang="0">
                  <a:pos x="581" y="19"/>
                </a:cxn>
                <a:cxn ang="0">
                  <a:pos x="576" y="17"/>
                </a:cxn>
                <a:cxn ang="0">
                  <a:pos x="570" y="14"/>
                </a:cxn>
                <a:cxn ang="0">
                  <a:pos x="565" y="12"/>
                </a:cxn>
                <a:cxn ang="0">
                  <a:pos x="560" y="10"/>
                </a:cxn>
                <a:cxn ang="0">
                  <a:pos x="554" y="7"/>
                </a:cxn>
                <a:cxn ang="0">
                  <a:pos x="548" y="5"/>
                </a:cxn>
                <a:cxn ang="0">
                  <a:pos x="542" y="2"/>
                </a:cxn>
                <a:cxn ang="0">
                  <a:pos x="536" y="0"/>
                </a:cxn>
                <a:cxn ang="0">
                  <a:pos x="488" y="36"/>
                </a:cxn>
                <a:cxn ang="0">
                  <a:pos x="440" y="75"/>
                </a:cxn>
                <a:cxn ang="0">
                  <a:pos x="395" y="116"/>
                </a:cxn>
                <a:cxn ang="0">
                  <a:pos x="352" y="160"/>
                </a:cxn>
                <a:cxn ang="0">
                  <a:pos x="310" y="207"/>
                </a:cxn>
                <a:cxn ang="0">
                  <a:pos x="269" y="257"/>
                </a:cxn>
                <a:cxn ang="0">
                  <a:pos x="230" y="311"/>
                </a:cxn>
                <a:cxn ang="0">
                  <a:pos x="193" y="367"/>
                </a:cxn>
                <a:cxn ang="0">
                  <a:pos x="160" y="426"/>
                </a:cxn>
                <a:cxn ang="0">
                  <a:pos x="128" y="490"/>
                </a:cxn>
                <a:cxn ang="0">
                  <a:pos x="99" y="556"/>
                </a:cxn>
                <a:cxn ang="0">
                  <a:pos x="72" y="626"/>
                </a:cxn>
                <a:cxn ang="0">
                  <a:pos x="49" y="700"/>
                </a:cxn>
                <a:cxn ang="0">
                  <a:pos x="30" y="778"/>
                </a:cxn>
                <a:cxn ang="0">
                  <a:pos x="13" y="859"/>
                </a:cxn>
                <a:cxn ang="0">
                  <a:pos x="0" y="944"/>
                </a:cxn>
                <a:cxn ang="0">
                  <a:pos x="58" y="950"/>
                </a:cxn>
              </a:cxnLst>
              <a:rect l="0" t="0" r="r" b="b"/>
              <a:pathLst>
                <a:path w="581" h="950">
                  <a:moveTo>
                    <a:pt x="58" y="950"/>
                  </a:moveTo>
                  <a:lnTo>
                    <a:pt x="71" y="867"/>
                  </a:lnTo>
                  <a:lnTo>
                    <a:pt x="87" y="787"/>
                  </a:lnTo>
                  <a:lnTo>
                    <a:pt x="107" y="711"/>
                  </a:lnTo>
                  <a:lnTo>
                    <a:pt x="129" y="640"/>
                  </a:lnTo>
                  <a:lnTo>
                    <a:pt x="155" y="570"/>
                  </a:lnTo>
                  <a:lnTo>
                    <a:pt x="183" y="505"/>
                  </a:lnTo>
                  <a:lnTo>
                    <a:pt x="214" y="443"/>
                  </a:lnTo>
                  <a:lnTo>
                    <a:pt x="247" y="384"/>
                  </a:lnTo>
                  <a:lnTo>
                    <a:pt x="282" y="328"/>
                  </a:lnTo>
                  <a:lnTo>
                    <a:pt x="320" y="275"/>
                  </a:lnTo>
                  <a:lnTo>
                    <a:pt x="359" y="226"/>
                  </a:lnTo>
                  <a:lnTo>
                    <a:pt x="401" y="179"/>
                  </a:lnTo>
                  <a:lnTo>
                    <a:pt x="443" y="135"/>
                  </a:lnTo>
                  <a:lnTo>
                    <a:pt x="488" y="94"/>
                  </a:lnTo>
                  <a:lnTo>
                    <a:pt x="535" y="55"/>
                  </a:lnTo>
                  <a:lnTo>
                    <a:pt x="581" y="19"/>
                  </a:lnTo>
                  <a:lnTo>
                    <a:pt x="576" y="17"/>
                  </a:lnTo>
                  <a:lnTo>
                    <a:pt x="570" y="14"/>
                  </a:lnTo>
                  <a:lnTo>
                    <a:pt x="565" y="12"/>
                  </a:lnTo>
                  <a:lnTo>
                    <a:pt x="560" y="10"/>
                  </a:lnTo>
                  <a:lnTo>
                    <a:pt x="554" y="7"/>
                  </a:lnTo>
                  <a:lnTo>
                    <a:pt x="548" y="5"/>
                  </a:lnTo>
                  <a:lnTo>
                    <a:pt x="542" y="2"/>
                  </a:lnTo>
                  <a:lnTo>
                    <a:pt x="536" y="0"/>
                  </a:lnTo>
                  <a:lnTo>
                    <a:pt x="488" y="36"/>
                  </a:lnTo>
                  <a:lnTo>
                    <a:pt x="440" y="75"/>
                  </a:lnTo>
                  <a:lnTo>
                    <a:pt x="395" y="116"/>
                  </a:lnTo>
                  <a:lnTo>
                    <a:pt x="352" y="160"/>
                  </a:lnTo>
                  <a:lnTo>
                    <a:pt x="310" y="207"/>
                  </a:lnTo>
                  <a:lnTo>
                    <a:pt x="269" y="257"/>
                  </a:lnTo>
                  <a:lnTo>
                    <a:pt x="230" y="311"/>
                  </a:lnTo>
                  <a:lnTo>
                    <a:pt x="193" y="367"/>
                  </a:lnTo>
                  <a:lnTo>
                    <a:pt x="160" y="426"/>
                  </a:lnTo>
                  <a:lnTo>
                    <a:pt x="128" y="490"/>
                  </a:lnTo>
                  <a:lnTo>
                    <a:pt x="99" y="556"/>
                  </a:lnTo>
                  <a:lnTo>
                    <a:pt x="72" y="626"/>
                  </a:lnTo>
                  <a:lnTo>
                    <a:pt x="49" y="700"/>
                  </a:lnTo>
                  <a:lnTo>
                    <a:pt x="30" y="778"/>
                  </a:lnTo>
                  <a:lnTo>
                    <a:pt x="13" y="859"/>
                  </a:lnTo>
                  <a:lnTo>
                    <a:pt x="0" y="944"/>
                  </a:lnTo>
                  <a:lnTo>
                    <a:pt x="58" y="950"/>
                  </a:lnTo>
                  <a:close/>
                </a:path>
              </a:pathLst>
            </a:custGeom>
            <a:solidFill>
              <a:srgbClr val="75F2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45"/>
            <p:cNvSpPr>
              <a:spLocks/>
            </p:cNvSpPr>
            <p:nvPr/>
          </p:nvSpPr>
          <p:spPr bwMode="auto">
            <a:xfrm>
              <a:off x="4724400" y="2214563"/>
              <a:ext cx="863600" cy="1452563"/>
            </a:xfrm>
            <a:custGeom>
              <a:avLst/>
              <a:gdLst/>
              <a:ahLst/>
              <a:cxnLst>
                <a:cxn ang="0">
                  <a:pos x="74" y="915"/>
                </a:cxn>
                <a:cxn ang="0">
                  <a:pos x="86" y="837"/>
                </a:cxn>
                <a:cxn ang="0">
                  <a:pos x="102" y="762"/>
                </a:cxn>
                <a:cxn ang="0">
                  <a:pos x="119" y="691"/>
                </a:cxn>
                <a:cxn ang="0">
                  <a:pos x="139" y="623"/>
                </a:cxn>
                <a:cxn ang="0">
                  <a:pos x="163" y="558"/>
                </a:cxn>
                <a:cxn ang="0">
                  <a:pos x="187" y="496"/>
                </a:cxn>
                <a:cxn ang="0">
                  <a:pos x="215" y="436"/>
                </a:cxn>
                <a:cxn ang="0">
                  <a:pos x="244" y="380"/>
                </a:cxn>
                <a:cxn ang="0">
                  <a:pos x="276" y="327"/>
                </a:cxn>
                <a:cxn ang="0">
                  <a:pos x="310" y="275"/>
                </a:cxn>
                <a:cxn ang="0">
                  <a:pos x="345" y="228"/>
                </a:cxn>
                <a:cxn ang="0">
                  <a:pos x="382" y="182"/>
                </a:cxn>
                <a:cxn ang="0">
                  <a:pos x="420" y="138"/>
                </a:cxn>
                <a:cxn ang="0">
                  <a:pos x="461" y="98"/>
                </a:cxn>
                <a:cxn ang="0">
                  <a:pos x="502" y="60"/>
                </a:cxn>
                <a:cxn ang="0">
                  <a:pos x="544" y="24"/>
                </a:cxn>
                <a:cxn ang="0">
                  <a:pos x="536" y="18"/>
                </a:cxn>
                <a:cxn ang="0">
                  <a:pos x="528" y="12"/>
                </a:cxn>
                <a:cxn ang="0">
                  <a:pos x="520" y="6"/>
                </a:cxn>
                <a:cxn ang="0">
                  <a:pos x="512" y="0"/>
                </a:cxn>
                <a:cxn ang="0">
                  <a:pos x="467" y="36"/>
                </a:cxn>
                <a:cxn ang="0">
                  <a:pos x="422" y="73"/>
                </a:cxn>
                <a:cxn ang="0">
                  <a:pos x="378" y="113"/>
                </a:cxn>
                <a:cxn ang="0">
                  <a:pos x="336" y="157"/>
                </a:cxn>
                <a:cxn ang="0">
                  <a:pos x="297" y="203"/>
                </a:cxn>
                <a:cxn ang="0">
                  <a:pos x="257" y="252"/>
                </a:cxn>
                <a:cxn ang="0">
                  <a:pos x="221" y="303"/>
                </a:cxn>
                <a:cxn ang="0">
                  <a:pos x="186" y="356"/>
                </a:cxn>
                <a:cxn ang="0">
                  <a:pos x="154" y="415"/>
                </a:cxn>
                <a:cxn ang="0">
                  <a:pos x="123" y="474"/>
                </a:cxn>
                <a:cxn ang="0">
                  <a:pos x="96" y="539"/>
                </a:cxn>
                <a:cxn ang="0">
                  <a:pos x="71" y="605"/>
                </a:cxn>
                <a:cxn ang="0">
                  <a:pos x="49" y="675"/>
                </a:cxn>
                <a:cxn ang="0">
                  <a:pos x="29" y="749"/>
                </a:cxn>
                <a:cxn ang="0">
                  <a:pos x="13" y="825"/>
                </a:cxn>
                <a:cxn ang="0">
                  <a:pos x="0" y="906"/>
                </a:cxn>
                <a:cxn ang="0">
                  <a:pos x="74" y="915"/>
                </a:cxn>
              </a:cxnLst>
              <a:rect l="0" t="0" r="r" b="b"/>
              <a:pathLst>
                <a:path w="544" h="915">
                  <a:moveTo>
                    <a:pt x="74" y="915"/>
                  </a:moveTo>
                  <a:lnTo>
                    <a:pt x="86" y="837"/>
                  </a:lnTo>
                  <a:lnTo>
                    <a:pt x="102" y="762"/>
                  </a:lnTo>
                  <a:lnTo>
                    <a:pt x="119" y="691"/>
                  </a:lnTo>
                  <a:lnTo>
                    <a:pt x="139" y="623"/>
                  </a:lnTo>
                  <a:lnTo>
                    <a:pt x="163" y="558"/>
                  </a:lnTo>
                  <a:lnTo>
                    <a:pt x="187" y="496"/>
                  </a:lnTo>
                  <a:lnTo>
                    <a:pt x="215" y="436"/>
                  </a:lnTo>
                  <a:lnTo>
                    <a:pt x="244" y="380"/>
                  </a:lnTo>
                  <a:lnTo>
                    <a:pt x="276" y="327"/>
                  </a:lnTo>
                  <a:lnTo>
                    <a:pt x="310" y="275"/>
                  </a:lnTo>
                  <a:lnTo>
                    <a:pt x="345" y="228"/>
                  </a:lnTo>
                  <a:lnTo>
                    <a:pt x="382" y="182"/>
                  </a:lnTo>
                  <a:lnTo>
                    <a:pt x="420" y="138"/>
                  </a:lnTo>
                  <a:lnTo>
                    <a:pt x="461" y="98"/>
                  </a:lnTo>
                  <a:lnTo>
                    <a:pt x="502" y="60"/>
                  </a:lnTo>
                  <a:lnTo>
                    <a:pt x="544" y="24"/>
                  </a:lnTo>
                  <a:lnTo>
                    <a:pt x="536" y="18"/>
                  </a:lnTo>
                  <a:lnTo>
                    <a:pt x="528" y="12"/>
                  </a:lnTo>
                  <a:lnTo>
                    <a:pt x="520" y="6"/>
                  </a:lnTo>
                  <a:lnTo>
                    <a:pt x="512" y="0"/>
                  </a:lnTo>
                  <a:lnTo>
                    <a:pt x="467" y="36"/>
                  </a:lnTo>
                  <a:lnTo>
                    <a:pt x="422" y="73"/>
                  </a:lnTo>
                  <a:lnTo>
                    <a:pt x="378" y="113"/>
                  </a:lnTo>
                  <a:lnTo>
                    <a:pt x="336" y="157"/>
                  </a:lnTo>
                  <a:lnTo>
                    <a:pt x="297" y="203"/>
                  </a:lnTo>
                  <a:lnTo>
                    <a:pt x="257" y="252"/>
                  </a:lnTo>
                  <a:lnTo>
                    <a:pt x="221" y="303"/>
                  </a:lnTo>
                  <a:lnTo>
                    <a:pt x="186" y="356"/>
                  </a:lnTo>
                  <a:lnTo>
                    <a:pt x="154" y="415"/>
                  </a:lnTo>
                  <a:lnTo>
                    <a:pt x="123" y="474"/>
                  </a:lnTo>
                  <a:lnTo>
                    <a:pt x="96" y="539"/>
                  </a:lnTo>
                  <a:lnTo>
                    <a:pt x="71" y="605"/>
                  </a:lnTo>
                  <a:lnTo>
                    <a:pt x="49" y="675"/>
                  </a:lnTo>
                  <a:lnTo>
                    <a:pt x="29" y="749"/>
                  </a:lnTo>
                  <a:lnTo>
                    <a:pt x="13" y="825"/>
                  </a:lnTo>
                  <a:lnTo>
                    <a:pt x="0" y="906"/>
                  </a:lnTo>
                  <a:lnTo>
                    <a:pt x="74" y="915"/>
                  </a:lnTo>
                  <a:close/>
                </a:path>
              </a:pathLst>
            </a:custGeom>
            <a:solidFill>
              <a:srgbClr val="9B6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46"/>
            <p:cNvSpPr>
              <a:spLocks/>
            </p:cNvSpPr>
            <p:nvPr/>
          </p:nvSpPr>
          <p:spPr bwMode="auto">
            <a:xfrm>
              <a:off x="4618038" y="2163763"/>
              <a:ext cx="919163" cy="1489075"/>
            </a:xfrm>
            <a:custGeom>
              <a:avLst/>
              <a:gdLst/>
              <a:ahLst/>
              <a:cxnLst>
                <a:cxn ang="0">
                  <a:pos x="67" y="938"/>
                </a:cxn>
                <a:cxn ang="0">
                  <a:pos x="80" y="857"/>
                </a:cxn>
                <a:cxn ang="0">
                  <a:pos x="96" y="781"/>
                </a:cxn>
                <a:cxn ang="0">
                  <a:pos x="116" y="707"/>
                </a:cxn>
                <a:cxn ang="0">
                  <a:pos x="138" y="637"/>
                </a:cxn>
                <a:cxn ang="0">
                  <a:pos x="163" y="571"/>
                </a:cxn>
                <a:cxn ang="0">
                  <a:pos x="190" y="506"/>
                </a:cxn>
                <a:cxn ang="0">
                  <a:pos x="221" y="447"/>
                </a:cxn>
                <a:cxn ang="0">
                  <a:pos x="253" y="388"/>
                </a:cxn>
                <a:cxn ang="0">
                  <a:pos x="288" y="335"/>
                </a:cxn>
                <a:cxn ang="0">
                  <a:pos x="324" y="284"/>
                </a:cxn>
                <a:cxn ang="0">
                  <a:pos x="364" y="235"/>
                </a:cxn>
                <a:cxn ang="0">
                  <a:pos x="403" y="189"/>
                </a:cxn>
                <a:cxn ang="0">
                  <a:pos x="445" y="145"/>
                </a:cxn>
                <a:cxn ang="0">
                  <a:pos x="489" y="105"/>
                </a:cxn>
                <a:cxn ang="0">
                  <a:pos x="534" y="68"/>
                </a:cxn>
                <a:cxn ang="0">
                  <a:pos x="579" y="32"/>
                </a:cxn>
                <a:cxn ang="0">
                  <a:pos x="571" y="28"/>
                </a:cxn>
                <a:cxn ang="0">
                  <a:pos x="566" y="24"/>
                </a:cxn>
                <a:cxn ang="0">
                  <a:pos x="558" y="19"/>
                </a:cxn>
                <a:cxn ang="0">
                  <a:pos x="551" y="16"/>
                </a:cxn>
                <a:cxn ang="0">
                  <a:pos x="545" y="11"/>
                </a:cxn>
                <a:cxn ang="0">
                  <a:pos x="538" y="7"/>
                </a:cxn>
                <a:cxn ang="0">
                  <a:pos x="531" y="4"/>
                </a:cxn>
                <a:cxn ang="0">
                  <a:pos x="523" y="0"/>
                </a:cxn>
                <a:cxn ang="0">
                  <a:pos x="477" y="36"/>
                </a:cxn>
                <a:cxn ang="0">
                  <a:pos x="430" y="75"/>
                </a:cxn>
                <a:cxn ang="0">
                  <a:pos x="385" y="116"/>
                </a:cxn>
                <a:cxn ang="0">
                  <a:pos x="343" y="160"/>
                </a:cxn>
                <a:cxn ang="0">
                  <a:pos x="301" y="207"/>
                </a:cxn>
                <a:cxn ang="0">
                  <a:pos x="262" y="256"/>
                </a:cxn>
                <a:cxn ang="0">
                  <a:pos x="224" y="309"/>
                </a:cxn>
                <a:cxn ang="0">
                  <a:pos x="189" y="365"/>
                </a:cxn>
                <a:cxn ang="0">
                  <a:pos x="156" y="424"/>
                </a:cxn>
                <a:cxn ang="0">
                  <a:pos x="125" y="486"/>
                </a:cxn>
                <a:cxn ang="0">
                  <a:pos x="97" y="551"/>
                </a:cxn>
                <a:cxn ang="0">
                  <a:pos x="71" y="621"/>
                </a:cxn>
                <a:cxn ang="0">
                  <a:pos x="49" y="692"/>
                </a:cxn>
                <a:cxn ang="0">
                  <a:pos x="29" y="768"/>
                </a:cxn>
                <a:cxn ang="0">
                  <a:pos x="13" y="848"/>
                </a:cxn>
                <a:cxn ang="0">
                  <a:pos x="0" y="931"/>
                </a:cxn>
                <a:cxn ang="0">
                  <a:pos x="67" y="938"/>
                </a:cxn>
              </a:cxnLst>
              <a:rect l="0" t="0" r="r" b="b"/>
              <a:pathLst>
                <a:path w="579" h="938">
                  <a:moveTo>
                    <a:pt x="67" y="938"/>
                  </a:moveTo>
                  <a:lnTo>
                    <a:pt x="80" y="857"/>
                  </a:lnTo>
                  <a:lnTo>
                    <a:pt x="96" y="781"/>
                  </a:lnTo>
                  <a:lnTo>
                    <a:pt x="116" y="707"/>
                  </a:lnTo>
                  <a:lnTo>
                    <a:pt x="138" y="637"/>
                  </a:lnTo>
                  <a:lnTo>
                    <a:pt x="163" y="571"/>
                  </a:lnTo>
                  <a:lnTo>
                    <a:pt x="190" y="506"/>
                  </a:lnTo>
                  <a:lnTo>
                    <a:pt x="221" y="447"/>
                  </a:lnTo>
                  <a:lnTo>
                    <a:pt x="253" y="388"/>
                  </a:lnTo>
                  <a:lnTo>
                    <a:pt x="288" y="335"/>
                  </a:lnTo>
                  <a:lnTo>
                    <a:pt x="324" y="284"/>
                  </a:lnTo>
                  <a:lnTo>
                    <a:pt x="364" y="235"/>
                  </a:lnTo>
                  <a:lnTo>
                    <a:pt x="403" y="189"/>
                  </a:lnTo>
                  <a:lnTo>
                    <a:pt x="445" y="145"/>
                  </a:lnTo>
                  <a:lnTo>
                    <a:pt x="489" y="105"/>
                  </a:lnTo>
                  <a:lnTo>
                    <a:pt x="534" y="68"/>
                  </a:lnTo>
                  <a:lnTo>
                    <a:pt x="579" y="32"/>
                  </a:lnTo>
                  <a:lnTo>
                    <a:pt x="571" y="28"/>
                  </a:lnTo>
                  <a:lnTo>
                    <a:pt x="566" y="24"/>
                  </a:lnTo>
                  <a:lnTo>
                    <a:pt x="558" y="19"/>
                  </a:lnTo>
                  <a:lnTo>
                    <a:pt x="551" y="16"/>
                  </a:lnTo>
                  <a:lnTo>
                    <a:pt x="545" y="11"/>
                  </a:lnTo>
                  <a:lnTo>
                    <a:pt x="538" y="7"/>
                  </a:lnTo>
                  <a:lnTo>
                    <a:pt x="531" y="4"/>
                  </a:lnTo>
                  <a:lnTo>
                    <a:pt x="523" y="0"/>
                  </a:lnTo>
                  <a:lnTo>
                    <a:pt x="477" y="36"/>
                  </a:lnTo>
                  <a:lnTo>
                    <a:pt x="430" y="75"/>
                  </a:lnTo>
                  <a:lnTo>
                    <a:pt x="385" y="116"/>
                  </a:lnTo>
                  <a:lnTo>
                    <a:pt x="343" y="160"/>
                  </a:lnTo>
                  <a:lnTo>
                    <a:pt x="301" y="207"/>
                  </a:lnTo>
                  <a:lnTo>
                    <a:pt x="262" y="256"/>
                  </a:lnTo>
                  <a:lnTo>
                    <a:pt x="224" y="309"/>
                  </a:lnTo>
                  <a:lnTo>
                    <a:pt x="189" y="365"/>
                  </a:lnTo>
                  <a:lnTo>
                    <a:pt x="156" y="424"/>
                  </a:lnTo>
                  <a:lnTo>
                    <a:pt x="125" y="486"/>
                  </a:lnTo>
                  <a:lnTo>
                    <a:pt x="97" y="551"/>
                  </a:lnTo>
                  <a:lnTo>
                    <a:pt x="71" y="621"/>
                  </a:lnTo>
                  <a:lnTo>
                    <a:pt x="49" y="692"/>
                  </a:lnTo>
                  <a:lnTo>
                    <a:pt x="29" y="768"/>
                  </a:lnTo>
                  <a:lnTo>
                    <a:pt x="13" y="848"/>
                  </a:lnTo>
                  <a:lnTo>
                    <a:pt x="0" y="931"/>
                  </a:lnTo>
                  <a:lnTo>
                    <a:pt x="67" y="938"/>
                  </a:lnTo>
                  <a:close/>
                </a:path>
              </a:pathLst>
            </a:custGeom>
            <a:solidFill>
              <a:srgbClr val="51A8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47"/>
            <p:cNvSpPr>
              <a:spLocks/>
            </p:cNvSpPr>
            <p:nvPr/>
          </p:nvSpPr>
          <p:spPr bwMode="auto">
            <a:xfrm>
              <a:off x="4298950" y="2081213"/>
              <a:ext cx="1027113" cy="1538288"/>
            </a:xfrm>
            <a:custGeom>
              <a:avLst/>
              <a:gdLst/>
              <a:ahLst/>
              <a:cxnLst>
                <a:cxn ang="0">
                  <a:pos x="575" y="0"/>
                </a:cxn>
                <a:cxn ang="0">
                  <a:pos x="524" y="35"/>
                </a:cxn>
                <a:cxn ang="0">
                  <a:pos x="473" y="74"/>
                </a:cxn>
                <a:cxn ang="0">
                  <a:pos x="425" y="115"/>
                </a:cxn>
                <a:cxn ang="0">
                  <a:pos x="377" y="159"/>
                </a:cxn>
                <a:cxn ang="0">
                  <a:pos x="332" y="206"/>
                </a:cxn>
                <a:cxn ang="0">
                  <a:pos x="288" y="257"/>
                </a:cxn>
                <a:cxn ang="0">
                  <a:pos x="247" y="311"/>
                </a:cxn>
                <a:cxn ang="0">
                  <a:pos x="208" y="368"/>
                </a:cxn>
                <a:cxn ang="0">
                  <a:pos x="172" y="428"/>
                </a:cxn>
                <a:cxn ang="0">
                  <a:pos x="138" y="493"/>
                </a:cxn>
                <a:cxn ang="0">
                  <a:pos x="106" y="562"/>
                </a:cxn>
                <a:cxn ang="0">
                  <a:pos x="79" y="633"/>
                </a:cxn>
                <a:cxn ang="0">
                  <a:pos x="54" y="709"/>
                </a:cxn>
                <a:cxn ang="0">
                  <a:pos x="32" y="789"/>
                </a:cxn>
                <a:cxn ang="0">
                  <a:pos x="15" y="874"/>
                </a:cxn>
                <a:cxn ang="0">
                  <a:pos x="0" y="962"/>
                </a:cxn>
                <a:cxn ang="0">
                  <a:pos x="67" y="969"/>
                </a:cxn>
                <a:cxn ang="0">
                  <a:pos x="82" y="882"/>
                </a:cxn>
                <a:cxn ang="0">
                  <a:pos x="101" y="799"/>
                </a:cxn>
                <a:cxn ang="0">
                  <a:pos x="122" y="720"/>
                </a:cxn>
                <a:cxn ang="0">
                  <a:pos x="149" y="645"/>
                </a:cxn>
                <a:cxn ang="0">
                  <a:pos x="178" y="574"/>
                </a:cxn>
                <a:cxn ang="0">
                  <a:pos x="208" y="507"/>
                </a:cxn>
                <a:cxn ang="0">
                  <a:pos x="243" y="444"/>
                </a:cxn>
                <a:cxn ang="0">
                  <a:pos x="279" y="383"/>
                </a:cxn>
                <a:cxn ang="0">
                  <a:pos x="319" y="327"/>
                </a:cxn>
                <a:cxn ang="0">
                  <a:pos x="361" y="274"/>
                </a:cxn>
                <a:cxn ang="0">
                  <a:pos x="405" y="225"/>
                </a:cxn>
                <a:cxn ang="0">
                  <a:pos x="450" y="177"/>
                </a:cxn>
                <a:cxn ang="0">
                  <a:pos x="498" y="134"/>
                </a:cxn>
                <a:cxn ang="0">
                  <a:pos x="546" y="94"/>
                </a:cxn>
                <a:cxn ang="0">
                  <a:pos x="597" y="56"/>
                </a:cxn>
                <a:cxn ang="0">
                  <a:pos x="647" y="21"/>
                </a:cxn>
                <a:cxn ang="0">
                  <a:pos x="639" y="18"/>
                </a:cxn>
                <a:cxn ang="0">
                  <a:pos x="630" y="15"/>
                </a:cxn>
                <a:cxn ang="0">
                  <a:pos x="621" y="13"/>
                </a:cxn>
                <a:cxn ang="0">
                  <a:pos x="611" y="9"/>
                </a:cxn>
                <a:cxn ang="0">
                  <a:pos x="602" y="7"/>
                </a:cxn>
                <a:cxn ang="0">
                  <a:pos x="594" y="5"/>
                </a:cxn>
                <a:cxn ang="0">
                  <a:pos x="583" y="2"/>
                </a:cxn>
                <a:cxn ang="0">
                  <a:pos x="575" y="0"/>
                </a:cxn>
              </a:cxnLst>
              <a:rect l="0" t="0" r="r" b="b"/>
              <a:pathLst>
                <a:path w="647" h="969">
                  <a:moveTo>
                    <a:pt x="575" y="0"/>
                  </a:moveTo>
                  <a:lnTo>
                    <a:pt x="524" y="35"/>
                  </a:lnTo>
                  <a:lnTo>
                    <a:pt x="473" y="74"/>
                  </a:lnTo>
                  <a:lnTo>
                    <a:pt x="425" y="115"/>
                  </a:lnTo>
                  <a:lnTo>
                    <a:pt x="377" y="159"/>
                  </a:lnTo>
                  <a:lnTo>
                    <a:pt x="332" y="206"/>
                  </a:lnTo>
                  <a:lnTo>
                    <a:pt x="288" y="257"/>
                  </a:lnTo>
                  <a:lnTo>
                    <a:pt x="247" y="311"/>
                  </a:lnTo>
                  <a:lnTo>
                    <a:pt x="208" y="368"/>
                  </a:lnTo>
                  <a:lnTo>
                    <a:pt x="172" y="428"/>
                  </a:lnTo>
                  <a:lnTo>
                    <a:pt x="138" y="493"/>
                  </a:lnTo>
                  <a:lnTo>
                    <a:pt x="106" y="562"/>
                  </a:lnTo>
                  <a:lnTo>
                    <a:pt x="79" y="633"/>
                  </a:lnTo>
                  <a:lnTo>
                    <a:pt x="54" y="709"/>
                  </a:lnTo>
                  <a:lnTo>
                    <a:pt x="32" y="789"/>
                  </a:lnTo>
                  <a:lnTo>
                    <a:pt x="15" y="874"/>
                  </a:lnTo>
                  <a:lnTo>
                    <a:pt x="0" y="962"/>
                  </a:lnTo>
                  <a:lnTo>
                    <a:pt x="67" y="969"/>
                  </a:lnTo>
                  <a:lnTo>
                    <a:pt x="82" y="882"/>
                  </a:lnTo>
                  <a:lnTo>
                    <a:pt x="101" y="799"/>
                  </a:lnTo>
                  <a:lnTo>
                    <a:pt x="122" y="720"/>
                  </a:lnTo>
                  <a:lnTo>
                    <a:pt x="149" y="645"/>
                  </a:lnTo>
                  <a:lnTo>
                    <a:pt x="178" y="574"/>
                  </a:lnTo>
                  <a:lnTo>
                    <a:pt x="208" y="507"/>
                  </a:lnTo>
                  <a:lnTo>
                    <a:pt x="243" y="444"/>
                  </a:lnTo>
                  <a:lnTo>
                    <a:pt x="279" y="383"/>
                  </a:lnTo>
                  <a:lnTo>
                    <a:pt x="319" y="327"/>
                  </a:lnTo>
                  <a:lnTo>
                    <a:pt x="361" y="274"/>
                  </a:lnTo>
                  <a:lnTo>
                    <a:pt x="405" y="225"/>
                  </a:lnTo>
                  <a:lnTo>
                    <a:pt x="450" y="177"/>
                  </a:lnTo>
                  <a:lnTo>
                    <a:pt x="498" y="134"/>
                  </a:lnTo>
                  <a:lnTo>
                    <a:pt x="546" y="94"/>
                  </a:lnTo>
                  <a:lnTo>
                    <a:pt x="597" y="56"/>
                  </a:lnTo>
                  <a:lnTo>
                    <a:pt x="647" y="21"/>
                  </a:lnTo>
                  <a:lnTo>
                    <a:pt x="639" y="18"/>
                  </a:lnTo>
                  <a:lnTo>
                    <a:pt x="630" y="15"/>
                  </a:lnTo>
                  <a:lnTo>
                    <a:pt x="621" y="13"/>
                  </a:lnTo>
                  <a:lnTo>
                    <a:pt x="611" y="9"/>
                  </a:lnTo>
                  <a:lnTo>
                    <a:pt x="602" y="7"/>
                  </a:lnTo>
                  <a:lnTo>
                    <a:pt x="594" y="5"/>
                  </a:lnTo>
                  <a:lnTo>
                    <a:pt x="583" y="2"/>
                  </a:lnTo>
                  <a:lnTo>
                    <a:pt x="575" y="0"/>
                  </a:lnTo>
                  <a:close/>
                </a:path>
              </a:pathLst>
            </a:custGeom>
            <a:solidFill>
              <a:srgbClr val="E2F2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9" name="Freeform 48"/>
            <p:cNvSpPr>
              <a:spLocks/>
            </p:cNvSpPr>
            <p:nvPr/>
          </p:nvSpPr>
          <p:spPr bwMode="auto">
            <a:xfrm>
              <a:off x="4195763" y="2070100"/>
              <a:ext cx="1016000" cy="1538288"/>
            </a:xfrm>
            <a:custGeom>
              <a:avLst/>
              <a:gdLst/>
              <a:ahLst/>
              <a:cxnLst>
                <a:cxn ang="0">
                  <a:pos x="602" y="0"/>
                </a:cxn>
                <a:cxn ang="0">
                  <a:pos x="548" y="34"/>
                </a:cxn>
                <a:cxn ang="0">
                  <a:pos x="497" y="72"/>
                </a:cxn>
                <a:cxn ang="0">
                  <a:pos x="446" y="113"/>
                </a:cxn>
                <a:cxn ang="0">
                  <a:pos x="397" y="156"/>
                </a:cxn>
                <a:cxn ang="0">
                  <a:pos x="349" y="203"/>
                </a:cxn>
                <a:cxn ang="0">
                  <a:pos x="304" y="253"/>
                </a:cxn>
                <a:cxn ang="0">
                  <a:pos x="260" y="307"/>
                </a:cxn>
                <a:cxn ang="0">
                  <a:pos x="219" y="364"/>
                </a:cxn>
                <a:cxn ang="0">
                  <a:pos x="182" y="425"/>
                </a:cxn>
                <a:cxn ang="0">
                  <a:pos x="145" y="489"/>
                </a:cxn>
                <a:cxn ang="0">
                  <a:pos x="113" y="557"/>
                </a:cxn>
                <a:cxn ang="0">
                  <a:pos x="83" y="630"/>
                </a:cxn>
                <a:cxn ang="0">
                  <a:pos x="56" y="707"/>
                </a:cxn>
                <a:cxn ang="0">
                  <a:pos x="33" y="787"/>
                </a:cxn>
                <a:cxn ang="0">
                  <a:pos x="14" y="872"/>
                </a:cxn>
                <a:cxn ang="0">
                  <a:pos x="0" y="962"/>
                </a:cxn>
                <a:cxn ang="0">
                  <a:pos x="65" y="969"/>
                </a:cxn>
                <a:cxn ang="0">
                  <a:pos x="80" y="881"/>
                </a:cxn>
                <a:cxn ang="0">
                  <a:pos x="97" y="796"/>
                </a:cxn>
                <a:cxn ang="0">
                  <a:pos x="119" y="716"/>
                </a:cxn>
                <a:cxn ang="0">
                  <a:pos x="144" y="640"/>
                </a:cxn>
                <a:cxn ang="0">
                  <a:pos x="171" y="569"/>
                </a:cxn>
                <a:cxn ang="0">
                  <a:pos x="203" y="500"/>
                </a:cxn>
                <a:cxn ang="0">
                  <a:pos x="237" y="435"/>
                </a:cxn>
                <a:cxn ang="0">
                  <a:pos x="273" y="375"/>
                </a:cxn>
                <a:cxn ang="0">
                  <a:pos x="312" y="318"/>
                </a:cxn>
                <a:cxn ang="0">
                  <a:pos x="353" y="264"/>
                </a:cxn>
                <a:cxn ang="0">
                  <a:pos x="397" y="213"/>
                </a:cxn>
                <a:cxn ang="0">
                  <a:pos x="442" y="166"/>
                </a:cxn>
                <a:cxn ang="0">
                  <a:pos x="490" y="122"/>
                </a:cxn>
                <a:cxn ang="0">
                  <a:pos x="538" y="81"/>
                </a:cxn>
                <a:cxn ang="0">
                  <a:pos x="589" y="42"/>
                </a:cxn>
                <a:cxn ang="0">
                  <a:pos x="640" y="7"/>
                </a:cxn>
                <a:cxn ang="0">
                  <a:pos x="630" y="4"/>
                </a:cxn>
                <a:cxn ang="0">
                  <a:pos x="621" y="3"/>
                </a:cxn>
                <a:cxn ang="0">
                  <a:pos x="612" y="1"/>
                </a:cxn>
                <a:cxn ang="0">
                  <a:pos x="602" y="0"/>
                </a:cxn>
              </a:cxnLst>
              <a:rect l="0" t="0" r="r" b="b"/>
              <a:pathLst>
                <a:path w="640" h="969">
                  <a:moveTo>
                    <a:pt x="602" y="0"/>
                  </a:moveTo>
                  <a:lnTo>
                    <a:pt x="548" y="34"/>
                  </a:lnTo>
                  <a:lnTo>
                    <a:pt x="497" y="72"/>
                  </a:lnTo>
                  <a:lnTo>
                    <a:pt x="446" y="113"/>
                  </a:lnTo>
                  <a:lnTo>
                    <a:pt x="397" y="156"/>
                  </a:lnTo>
                  <a:lnTo>
                    <a:pt x="349" y="203"/>
                  </a:lnTo>
                  <a:lnTo>
                    <a:pt x="304" y="253"/>
                  </a:lnTo>
                  <a:lnTo>
                    <a:pt x="260" y="307"/>
                  </a:lnTo>
                  <a:lnTo>
                    <a:pt x="219" y="364"/>
                  </a:lnTo>
                  <a:lnTo>
                    <a:pt x="182" y="425"/>
                  </a:lnTo>
                  <a:lnTo>
                    <a:pt x="145" y="489"/>
                  </a:lnTo>
                  <a:lnTo>
                    <a:pt x="113" y="557"/>
                  </a:lnTo>
                  <a:lnTo>
                    <a:pt x="83" y="630"/>
                  </a:lnTo>
                  <a:lnTo>
                    <a:pt x="56" y="707"/>
                  </a:lnTo>
                  <a:lnTo>
                    <a:pt x="33" y="787"/>
                  </a:lnTo>
                  <a:lnTo>
                    <a:pt x="14" y="872"/>
                  </a:lnTo>
                  <a:lnTo>
                    <a:pt x="0" y="962"/>
                  </a:lnTo>
                  <a:lnTo>
                    <a:pt x="65" y="969"/>
                  </a:lnTo>
                  <a:lnTo>
                    <a:pt x="80" y="881"/>
                  </a:lnTo>
                  <a:lnTo>
                    <a:pt x="97" y="796"/>
                  </a:lnTo>
                  <a:lnTo>
                    <a:pt x="119" y="716"/>
                  </a:lnTo>
                  <a:lnTo>
                    <a:pt x="144" y="640"/>
                  </a:lnTo>
                  <a:lnTo>
                    <a:pt x="171" y="569"/>
                  </a:lnTo>
                  <a:lnTo>
                    <a:pt x="203" y="500"/>
                  </a:lnTo>
                  <a:lnTo>
                    <a:pt x="237" y="435"/>
                  </a:lnTo>
                  <a:lnTo>
                    <a:pt x="273" y="375"/>
                  </a:lnTo>
                  <a:lnTo>
                    <a:pt x="312" y="318"/>
                  </a:lnTo>
                  <a:lnTo>
                    <a:pt x="353" y="264"/>
                  </a:lnTo>
                  <a:lnTo>
                    <a:pt x="397" y="213"/>
                  </a:lnTo>
                  <a:lnTo>
                    <a:pt x="442" y="166"/>
                  </a:lnTo>
                  <a:lnTo>
                    <a:pt x="490" y="122"/>
                  </a:lnTo>
                  <a:lnTo>
                    <a:pt x="538" y="81"/>
                  </a:lnTo>
                  <a:lnTo>
                    <a:pt x="589" y="42"/>
                  </a:lnTo>
                  <a:lnTo>
                    <a:pt x="640" y="7"/>
                  </a:lnTo>
                  <a:lnTo>
                    <a:pt x="630" y="4"/>
                  </a:lnTo>
                  <a:lnTo>
                    <a:pt x="621" y="3"/>
                  </a:lnTo>
                  <a:lnTo>
                    <a:pt x="612" y="1"/>
                  </a:lnTo>
                  <a:lnTo>
                    <a:pt x="602" y="0"/>
                  </a:lnTo>
                  <a:close/>
                </a:path>
              </a:pathLst>
            </a:custGeom>
            <a:solidFill>
              <a:srgbClr val="E2A8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49"/>
            <p:cNvSpPr>
              <a:spLocks/>
            </p:cNvSpPr>
            <p:nvPr/>
          </p:nvSpPr>
          <p:spPr bwMode="auto">
            <a:xfrm>
              <a:off x="4095750" y="2052638"/>
              <a:ext cx="1055688" cy="1544638"/>
            </a:xfrm>
            <a:custGeom>
              <a:avLst/>
              <a:gdLst/>
              <a:ahLst/>
              <a:cxnLst>
                <a:cxn ang="0">
                  <a:pos x="63" y="973"/>
                </a:cxn>
                <a:cxn ang="0">
                  <a:pos x="77" y="883"/>
                </a:cxn>
                <a:cxn ang="0">
                  <a:pos x="96" y="798"/>
                </a:cxn>
                <a:cxn ang="0">
                  <a:pos x="119" y="718"/>
                </a:cxn>
                <a:cxn ang="0">
                  <a:pos x="146" y="641"/>
                </a:cxn>
                <a:cxn ang="0">
                  <a:pos x="176" y="568"/>
                </a:cxn>
                <a:cxn ang="0">
                  <a:pos x="208" y="500"/>
                </a:cxn>
                <a:cxn ang="0">
                  <a:pos x="245" y="436"/>
                </a:cxn>
                <a:cxn ang="0">
                  <a:pos x="282" y="375"/>
                </a:cxn>
                <a:cxn ang="0">
                  <a:pos x="323" y="318"/>
                </a:cxn>
                <a:cxn ang="0">
                  <a:pos x="367" y="264"/>
                </a:cxn>
                <a:cxn ang="0">
                  <a:pos x="412" y="214"/>
                </a:cxn>
                <a:cxn ang="0">
                  <a:pos x="460" y="167"/>
                </a:cxn>
                <a:cxn ang="0">
                  <a:pos x="509" y="124"/>
                </a:cxn>
                <a:cxn ang="0">
                  <a:pos x="560" y="83"/>
                </a:cxn>
                <a:cxn ang="0">
                  <a:pos x="611" y="45"/>
                </a:cxn>
                <a:cxn ang="0">
                  <a:pos x="665" y="11"/>
                </a:cxn>
                <a:cxn ang="0">
                  <a:pos x="656" y="9"/>
                </a:cxn>
                <a:cxn ang="0">
                  <a:pos x="649" y="8"/>
                </a:cxn>
                <a:cxn ang="0">
                  <a:pos x="640" y="7"/>
                </a:cxn>
                <a:cxn ang="0">
                  <a:pos x="631" y="5"/>
                </a:cxn>
                <a:cxn ang="0">
                  <a:pos x="624" y="3"/>
                </a:cxn>
                <a:cxn ang="0">
                  <a:pos x="615" y="2"/>
                </a:cxn>
                <a:cxn ang="0">
                  <a:pos x="607" y="1"/>
                </a:cxn>
                <a:cxn ang="0">
                  <a:pos x="598" y="0"/>
                </a:cxn>
                <a:cxn ang="0">
                  <a:pos x="546" y="34"/>
                </a:cxn>
                <a:cxn ang="0">
                  <a:pos x="493" y="73"/>
                </a:cxn>
                <a:cxn ang="0">
                  <a:pos x="444" y="114"/>
                </a:cxn>
                <a:cxn ang="0">
                  <a:pos x="394" y="158"/>
                </a:cxn>
                <a:cxn ang="0">
                  <a:pos x="348" y="205"/>
                </a:cxn>
                <a:cxn ang="0">
                  <a:pos x="303" y="256"/>
                </a:cxn>
                <a:cxn ang="0">
                  <a:pos x="259" y="310"/>
                </a:cxn>
                <a:cxn ang="0">
                  <a:pos x="218" y="367"/>
                </a:cxn>
                <a:cxn ang="0">
                  <a:pos x="181" y="427"/>
                </a:cxn>
                <a:cxn ang="0">
                  <a:pos x="146" y="493"/>
                </a:cxn>
                <a:cxn ang="0">
                  <a:pos x="112" y="561"/>
                </a:cxn>
                <a:cxn ang="0">
                  <a:pos x="83" y="633"/>
                </a:cxn>
                <a:cxn ang="0">
                  <a:pos x="57" y="710"/>
                </a:cxn>
                <a:cxn ang="0">
                  <a:pos x="34" y="791"/>
                </a:cxn>
                <a:cxn ang="0">
                  <a:pos x="15" y="876"/>
                </a:cxn>
                <a:cxn ang="0">
                  <a:pos x="0" y="966"/>
                </a:cxn>
                <a:cxn ang="0">
                  <a:pos x="63" y="973"/>
                </a:cxn>
              </a:cxnLst>
              <a:rect l="0" t="0" r="r" b="b"/>
              <a:pathLst>
                <a:path w="665" h="973">
                  <a:moveTo>
                    <a:pt x="63" y="973"/>
                  </a:moveTo>
                  <a:lnTo>
                    <a:pt x="77" y="883"/>
                  </a:lnTo>
                  <a:lnTo>
                    <a:pt x="96" y="798"/>
                  </a:lnTo>
                  <a:lnTo>
                    <a:pt x="119" y="718"/>
                  </a:lnTo>
                  <a:lnTo>
                    <a:pt x="146" y="641"/>
                  </a:lnTo>
                  <a:lnTo>
                    <a:pt x="176" y="568"/>
                  </a:lnTo>
                  <a:lnTo>
                    <a:pt x="208" y="500"/>
                  </a:lnTo>
                  <a:lnTo>
                    <a:pt x="245" y="436"/>
                  </a:lnTo>
                  <a:lnTo>
                    <a:pt x="282" y="375"/>
                  </a:lnTo>
                  <a:lnTo>
                    <a:pt x="323" y="318"/>
                  </a:lnTo>
                  <a:lnTo>
                    <a:pt x="367" y="264"/>
                  </a:lnTo>
                  <a:lnTo>
                    <a:pt x="412" y="214"/>
                  </a:lnTo>
                  <a:lnTo>
                    <a:pt x="460" y="167"/>
                  </a:lnTo>
                  <a:lnTo>
                    <a:pt x="509" y="124"/>
                  </a:lnTo>
                  <a:lnTo>
                    <a:pt x="560" y="83"/>
                  </a:lnTo>
                  <a:lnTo>
                    <a:pt x="611" y="45"/>
                  </a:lnTo>
                  <a:lnTo>
                    <a:pt x="665" y="11"/>
                  </a:lnTo>
                  <a:lnTo>
                    <a:pt x="656" y="9"/>
                  </a:lnTo>
                  <a:lnTo>
                    <a:pt x="649" y="8"/>
                  </a:lnTo>
                  <a:lnTo>
                    <a:pt x="640" y="7"/>
                  </a:lnTo>
                  <a:lnTo>
                    <a:pt x="631" y="5"/>
                  </a:lnTo>
                  <a:lnTo>
                    <a:pt x="624" y="3"/>
                  </a:lnTo>
                  <a:lnTo>
                    <a:pt x="615" y="2"/>
                  </a:lnTo>
                  <a:lnTo>
                    <a:pt x="607" y="1"/>
                  </a:lnTo>
                  <a:lnTo>
                    <a:pt x="598" y="0"/>
                  </a:lnTo>
                  <a:lnTo>
                    <a:pt x="546" y="34"/>
                  </a:lnTo>
                  <a:lnTo>
                    <a:pt x="493" y="73"/>
                  </a:lnTo>
                  <a:lnTo>
                    <a:pt x="444" y="114"/>
                  </a:lnTo>
                  <a:lnTo>
                    <a:pt x="394" y="158"/>
                  </a:lnTo>
                  <a:lnTo>
                    <a:pt x="348" y="205"/>
                  </a:lnTo>
                  <a:lnTo>
                    <a:pt x="303" y="256"/>
                  </a:lnTo>
                  <a:lnTo>
                    <a:pt x="259" y="310"/>
                  </a:lnTo>
                  <a:lnTo>
                    <a:pt x="218" y="367"/>
                  </a:lnTo>
                  <a:lnTo>
                    <a:pt x="181" y="427"/>
                  </a:lnTo>
                  <a:lnTo>
                    <a:pt x="146" y="493"/>
                  </a:lnTo>
                  <a:lnTo>
                    <a:pt x="112" y="561"/>
                  </a:lnTo>
                  <a:lnTo>
                    <a:pt x="83" y="633"/>
                  </a:lnTo>
                  <a:lnTo>
                    <a:pt x="57" y="710"/>
                  </a:lnTo>
                  <a:lnTo>
                    <a:pt x="34" y="791"/>
                  </a:lnTo>
                  <a:lnTo>
                    <a:pt x="15" y="876"/>
                  </a:lnTo>
                  <a:lnTo>
                    <a:pt x="0" y="966"/>
                  </a:lnTo>
                  <a:lnTo>
                    <a:pt x="63" y="973"/>
                  </a:lnTo>
                  <a:close/>
                </a:path>
              </a:pathLst>
            </a:custGeom>
            <a:solidFill>
              <a:srgbClr val="E260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pic>
        <p:nvPicPr>
          <p:cNvPr id="31" name="Picture 160"/>
          <p:cNvPicPr>
            <a:picLocks noChangeAspect="1" noChangeArrowheads="1"/>
          </p:cNvPicPr>
          <p:nvPr/>
        </p:nvPicPr>
        <p:blipFill>
          <a:blip r:embed="rId8" cstate="print"/>
          <a:srcRect/>
          <a:stretch>
            <a:fillRect/>
          </a:stretch>
        </p:blipFill>
        <p:spPr bwMode="auto">
          <a:xfrm>
            <a:off x="2514600" y="2133600"/>
            <a:ext cx="828675" cy="857250"/>
          </a:xfrm>
          <a:prstGeom prst="rect">
            <a:avLst/>
          </a:prstGeom>
          <a:noFill/>
          <a:ln w="9525">
            <a:noFill/>
            <a:miter lim="800000"/>
            <a:headEnd/>
            <a:tailEnd/>
          </a:ln>
          <a:effectLst/>
        </p:spPr>
      </p:pic>
      <p:sp>
        <p:nvSpPr>
          <p:cNvPr id="32" name="Flowchart: Process 31"/>
          <p:cNvSpPr/>
          <p:nvPr/>
        </p:nvSpPr>
        <p:spPr>
          <a:xfrm>
            <a:off x="533400" y="3276600"/>
            <a:ext cx="76200" cy="76200"/>
          </a:xfrm>
          <a:prstGeom prst="flowChartProcess">
            <a:avLst/>
          </a:prstGeom>
          <a:solidFill>
            <a:srgbClr val="FF0000"/>
          </a:solidFill>
          <a:ln w="3175">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Process 32"/>
          <p:cNvSpPr/>
          <p:nvPr/>
        </p:nvSpPr>
        <p:spPr>
          <a:xfrm>
            <a:off x="609600" y="3276600"/>
            <a:ext cx="76200" cy="76200"/>
          </a:xfrm>
          <a:prstGeom prst="flowChartProcess">
            <a:avLst/>
          </a:prstGeom>
          <a:solidFill>
            <a:srgbClr val="FFFF00"/>
          </a:solidFill>
          <a:ln w="3175">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Process 33"/>
          <p:cNvSpPr/>
          <p:nvPr/>
        </p:nvSpPr>
        <p:spPr>
          <a:xfrm>
            <a:off x="533400" y="3352800"/>
            <a:ext cx="76200" cy="76200"/>
          </a:xfrm>
          <a:prstGeom prst="flowChartProcess">
            <a:avLst/>
          </a:prstGeom>
          <a:solidFill>
            <a:srgbClr val="00B050"/>
          </a:solidFill>
          <a:ln w="3175">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50"/>
              </a:solidFill>
            </a:endParaRPr>
          </a:p>
        </p:txBody>
      </p:sp>
      <p:sp>
        <p:nvSpPr>
          <p:cNvPr id="35" name="Flowchart: Process 34"/>
          <p:cNvSpPr/>
          <p:nvPr/>
        </p:nvSpPr>
        <p:spPr>
          <a:xfrm>
            <a:off x="609600" y="3352800"/>
            <a:ext cx="76200" cy="76200"/>
          </a:xfrm>
          <a:prstGeom prst="flowChartProcess">
            <a:avLst/>
          </a:prstGeom>
          <a:solidFill>
            <a:srgbClr val="7030A0"/>
          </a:solidFill>
          <a:ln w="3175">
            <a:solidFill>
              <a:srgbClr val="0070C0"/>
            </a:solidFill>
          </a:ln>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7030A0"/>
              </a:solidFill>
            </a:endParaRPr>
          </a:p>
        </p:txBody>
      </p:sp>
      <p:pic>
        <p:nvPicPr>
          <p:cNvPr id="36" name="Picture 2"/>
          <p:cNvPicPr>
            <a:picLocks noChangeAspect="1" noChangeArrowheads="1"/>
          </p:cNvPicPr>
          <p:nvPr/>
        </p:nvPicPr>
        <p:blipFill>
          <a:blip r:embed="rId9" cstate="print"/>
          <a:srcRect/>
          <a:stretch>
            <a:fillRect/>
          </a:stretch>
        </p:blipFill>
        <p:spPr bwMode="auto">
          <a:xfrm>
            <a:off x="3886200" y="1905000"/>
            <a:ext cx="601980" cy="609600"/>
          </a:xfrm>
          <a:prstGeom prst="rect">
            <a:avLst/>
          </a:prstGeom>
          <a:noFill/>
          <a:ln w="9525">
            <a:noFill/>
            <a:miter lim="800000"/>
            <a:headEnd/>
            <a:tailEnd/>
          </a:ln>
          <a:effectLst/>
        </p:spPr>
      </p:pic>
      <p:grpSp>
        <p:nvGrpSpPr>
          <p:cNvPr id="3" name="Group 47"/>
          <p:cNvGrpSpPr/>
          <p:nvPr/>
        </p:nvGrpSpPr>
        <p:grpSpPr>
          <a:xfrm>
            <a:off x="6705600" y="3429000"/>
            <a:ext cx="287074" cy="211460"/>
            <a:chOff x="2843814" y="5374190"/>
            <a:chExt cx="287074" cy="211460"/>
          </a:xfrm>
        </p:grpSpPr>
        <p:sp>
          <p:nvSpPr>
            <p:cNvPr id="38" name="Freeform 45"/>
            <p:cNvSpPr>
              <a:spLocks/>
            </p:cNvSpPr>
            <p:nvPr/>
          </p:nvSpPr>
          <p:spPr bwMode="auto">
            <a:xfrm rot="3223566">
              <a:off x="2897921" y="5352683"/>
              <a:ext cx="187420" cy="278514"/>
            </a:xfrm>
            <a:custGeom>
              <a:avLst/>
              <a:gdLst/>
              <a:ahLst/>
              <a:cxnLst>
                <a:cxn ang="0">
                  <a:pos x="74" y="915"/>
                </a:cxn>
                <a:cxn ang="0">
                  <a:pos x="86" y="837"/>
                </a:cxn>
                <a:cxn ang="0">
                  <a:pos x="102" y="762"/>
                </a:cxn>
                <a:cxn ang="0">
                  <a:pos x="119" y="691"/>
                </a:cxn>
                <a:cxn ang="0">
                  <a:pos x="139" y="623"/>
                </a:cxn>
                <a:cxn ang="0">
                  <a:pos x="163" y="558"/>
                </a:cxn>
                <a:cxn ang="0">
                  <a:pos x="187" y="496"/>
                </a:cxn>
                <a:cxn ang="0">
                  <a:pos x="215" y="436"/>
                </a:cxn>
                <a:cxn ang="0">
                  <a:pos x="244" y="380"/>
                </a:cxn>
                <a:cxn ang="0">
                  <a:pos x="276" y="327"/>
                </a:cxn>
                <a:cxn ang="0">
                  <a:pos x="310" y="275"/>
                </a:cxn>
                <a:cxn ang="0">
                  <a:pos x="345" y="228"/>
                </a:cxn>
                <a:cxn ang="0">
                  <a:pos x="382" y="182"/>
                </a:cxn>
                <a:cxn ang="0">
                  <a:pos x="420" y="138"/>
                </a:cxn>
                <a:cxn ang="0">
                  <a:pos x="461" y="98"/>
                </a:cxn>
                <a:cxn ang="0">
                  <a:pos x="502" y="60"/>
                </a:cxn>
                <a:cxn ang="0">
                  <a:pos x="544" y="24"/>
                </a:cxn>
                <a:cxn ang="0">
                  <a:pos x="536" y="18"/>
                </a:cxn>
                <a:cxn ang="0">
                  <a:pos x="528" y="12"/>
                </a:cxn>
                <a:cxn ang="0">
                  <a:pos x="520" y="6"/>
                </a:cxn>
                <a:cxn ang="0">
                  <a:pos x="512" y="0"/>
                </a:cxn>
                <a:cxn ang="0">
                  <a:pos x="467" y="36"/>
                </a:cxn>
                <a:cxn ang="0">
                  <a:pos x="422" y="73"/>
                </a:cxn>
                <a:cxn ang="0">
                  <a:pos x="378" y="113"/>
                </a:cxn>
                <a:cxn ang="0">
                  <a:pos x="336" y="157"/>
                </a:cxn>
                <a:cxn ang="0">
                  <a:pos x="297" y="203"/>
                </a:cxn>
                <a:cxn ang="0">
                  <a:pos x="257" y="252"/>
                </a:cxn>
                <a:cxn ang="0">
                  <a:pos x="221" y="303"/>
                </a:cxn>
                <a:cxn ang="0">
                  <a:pos x="186" y="356"/>
                </a:cxn>
                <a:cxn ang="0">
                  <a:pos x="154" y="415"/>
                </a:cxn>
                <a:cxn ang="0">
                  <a:pos x="123" y="474"/>
                </a:cxn>
                <a:cxn ang="0">
                  <a:pos x="96" y="539"/>
                </a:cxn>
                <a:cxn ang="0">
                  <a:pos x="71" y="605"/>
                </a:cxn>
                <a:cxn ang="0">
                  <a:pos x="49" y="675"/>
                </a:cxn>
                <a:cxn ang="0">
                  <a:pos x="29" y="749"/>
                </a:cxn>
                <a:cxn ang="0">
                  <a:pos x="13" y="825"/>
                </a:cxn>
                <a:cxn ang="0">
                  <a:pos x="0" y="906"/>
                </a:cxn>
                <a:cxn ang="0">
                  <a:pos x="74" y="915"/>
                </a:cxn>
              </a:cxnLst>
              <a:rect l="0" t="0" r="r" b="b"/>
              <a:pathLst>
                <a:path w="544" h="915">
                  <a:moveTo>
                    <a:pt x="74" y="915"/>
                  </a:moveTo>
                  <a:lnTo>
                    <a:pt x="86" y="837"/>
                  </a:lnTo>
                  <a:lnTo>
                    <a:pt x="102" y="762"/>
                  </a:lnTo>
                  <a:lnTo>
                    <a:pt x="119" y="691"/>
                  </a:lnTo>
                  <a:lnTo>
                    <a:pt x="139" y="623"/>
                  </a:lnTo>
                  <a:lnTo>
                    <a:pt x="163" y="558"/>
                  </a:lnTo>
                  <a:lnTo>
                    <a:pt x="187" y="496"/>
                  </a:lnTo>
                  <a:lnTo>
                    <a:pt x="215" y="436"/>
                  </a:lnTo>
                  <a:lnTo>
                    <a:pt x="244" y="380"/>
                  </a:lnTo>
                  <a:lnTo>
                    <a:pt x="276" y="327"/>
                  </a:lnTo>
                  <a:lnTo>
                    <a:pt x="310" y="275"/>
                  </a:lnTo>
                  <a:lnTo>
                    <a:pt x="345" y="228"/>
                  </a:lnTo>
                  <a:lnTo>
                    <a:pt x="382" y="182"/>
                  </a:lnTo>
                  <a:lnTo>
                    <a:pt x="420" y="138"/>
                  </a:lnTo>
                  <a:lnTo>
                    <a:pt x="461" y="98"/>
                  </a:lnTo>
                  <a:lnTo>
                    <a:pt x="502" y="60"/>
                  </a:lnTo>
                  <a:lnTo>
                    <a:pt x="544" y="24"/>
                  </a:lnTo>
                  <a:lnTo>
                    <a:pt x="536" y="18"/>
                  </a:lnTo>
                  <a:lnTo>
                    <a:pt x="528" y="12"/>
                  </a:lnTo>
                  <a:lnTo>
                    <a:pt x="520" y="6"/>
                  </a:lnTo>
                  <a:lnTo>
                    <a:pt x="512" y="0"/>
                  </a:lnTo>
                  <a:lnTo>
                    <a:pt x="467" y="36"/>
                  </a:lnTo>
                  <a:lnTo>
                    <a:pt x="422" y="73"/>
                  </a:lnTo>
                  <a:lnTo>
                    <a:pt x="378" y="113"/>
                  </a:lnTo>
                  <a:lnTo>
                    <a:pt x="336" y="157"/>
                  </a:lnTo>
                  <a:lnTo>
                    <a:pt x="297" y="203"/>
                  </a:lnTo>
                  <a:lnTo>
                    <a:pt x="257" y="252"/>
                  </a:lnTo>
                  <a:lnTo>
                    <a:pt x="221" y="303"/>
                  </a:lnTo>
                  <a:lnTo>
                    <a:pt x="186" y="356"/>
                  </a:lnTo>
                  <a:lnTo>
                    <a:pt x="154" y="415"/>
                  </a:lnTo>
                  <a:lnTo>
                    <a:pt x="123" y="474"/>
                  </a:lnTo>
                  <a:lnTo>
                    <a:pt x="96" y="539"/>
                  </a:lnTo>
                  <a:lnTo>
                    <a:pt x="71" y="605"/>
                  </a:lnTo>
                  <a:lnTo>
                    <a:pt x="49" y="675"/>
                  </a:lnTo>
                  <a:lnTo>
                    <a:pt x="29" y="749"/>
                  </a:lnTo>
                  <a:lnTo>
                    <a:pt x="13" y="825"/>
                  </a:lnTo>
                  <a:lnTo>
                    <a:pt x="0" y="906"/>
                  </a:lnTo>
                  <a:lnTo>
                    <a:pt x="74" y="915"/>
                  </a:lnTo>
                  <a:close/>
                </a:path>
              </a:pathLst>
            </a:custGeom>
            <a:solidFill>
              <a:srgbClr val="9B60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9" name="Freeform 46"/>
            <p:cNvSpPr>
              <a:spLocks/>
            </p:cNvSpPr>
            <p:nvPr/>
          </p:nvSpPr>
          <p:spPr bwMode="auto">
            <a:xfrm rot="3223566">
              <a:off x="2886833" y="5331171"/>
              <a:ext cx="199478" cy="285515"/>
            </a:xfrm>
            <a:custGeom>
              <a:avLst/>
              <a:gdLst/>
              <a:ahLst/>
              <a:cxnLst>
                <a:cxn ang="0">
                  <a:pos x="67" y="938"/>
                </a:cxn>
                <a:cxn ang="0">
                  <a:pos x="80" y="857"/>
                </a:cxn>
                <a:cxn ang="0">
                  <a:pos x="96" y="781"/>
                </a:cxn>
                <a:cxn ang="0">
                  <a:pos x="116" y="707"/>
                </a:cxn>
                <a:cxn ang="0">
                  <a:pos x="138" y="637"/>
                </a:cxn>
                <a:cxn ang="0">
                  <a:pos x="163" y="571"/>
                </a:cxn>
                <a:cxn ang="0">
                  <a:pos x="190" y="506"/>
                </a:cxn>
                <a:cxn ang="0">
                  <a:pos x="221" y="447"/>
                </a:cxn>
                <a:cxn ang="0">
                  <a:pos x="253" y="388"/>
                </a:cxn>
                <a:cxn ang="0">
                  <a:pos x="288" y="335"/>
                </a:cxn>
                <a:cxn ang="0">
                  <a:pos x="324" y="284"/>
                </a:cxn>
                <a:cxn ang="0">
                  <a:pos x="364" y="235"/>
                </a:cxn>
                <a:cxn ang="0">
                  <a:pos x="403" y="189"/>
                </a:cxn>
                <a:cxn ang="0">
                  <a:pos x="445" y="145"/>
                </a:cxn>
                <a:cxn ang="0">
                  <a:pos x="489" y="105"/>
                </a:cxn>
                <a:cxn ang="0">
                  <a:pos x="534" y="68"/>
                </a:cxn>
                <a:cxn ang="0">
                  <a:pos x="579" y="32"/>
                </a:cxn>
                <a:cxn ang="0">
                  <a:pos x="571" y="28"/>
                </a:cxn>
                <a:cxn ang="0">
                  <a:pos x="566" y="24"/>
                </a:cxn>
                <a:cxn ang="0">
                  <a:pos x="558" y="19"/>
                </a:cxn>
                <a:cxn ang="0">
                  <a:pos x="551" y="16"/>
                </a:cxn>
                <a:cxn ang="0">
                  <a:pos x="545" y="11"/>
                </a:cxn>
                <a:cxn ang="0">
                  <a:pos x="538" y="7"/>
                </a:cxn>
                <a:cxn ang="0">
                  <a:pos x="531" y="4"/>
                </a:cxn>
                <a:cxn ang="0">
                  <a:pos x="523" y="0"/>
                </a:cxn>
                <a:cxn ang="0">
                  <a:pos x="477" y="36"/>
                </a:cxn>
                <a:cxn ang="0">
                  <a:pos x="430" y="75"/>
                </a:cxn>
                <a:cxn ang="0">
                  <a:pos x="385" y="116"/>
                </a:cxn>
                <a:cxn ang="0">
                  <a:pos x="343" y="160"/>
                </a:cxn>
                <a:cxn ang="0">
                  <a:pos x="301" y="207"/>
                </a:cxn>
                <a:cxn ang="0">
                  <a:pos x="262" y="256"/>
                </a:cxn>
                <a:cxn ang="0">
                  <a:pos x="224" y="309"/>
                </a:cxn>
                <a:cxn ang="0">
                  <a:pos x="189" y="365"/>
                </a:cxn>
                <a:cxn ang="0">
                  <a:pos x="156" y="424"/>
                </a:cxn>
                <a:cxn ang="0">
                  <a:pos x="125" y="486"/>
                </a:cxn>
                <a:cxn ang="0">
                  <a:pos x="97" y="551"/>
                </a:cxn>
                <a:cxn ang="0">
                  <a:pos x="71" y="621"/>
                </a:cxn>
                <a:cxn ang="0">
                  <a:pos x="49" y="692"/>
                </a:cxn>
                <a:cxn ang="0">
                  <a:pos x="29" y="768"/>
                </a:cxn>
                <a:cxn ang="0">
                  <a:pos x="13" y="848"/>
                </a:cxn>
                <a:cxn ang="0">
                  <a:pos x="0" y="931"/>
                </a:cxn>
                <a:cxn ang="0">
                  <a:pos x="67" y="938"/>
                </a:cxn>
              </a:cxnLst>
              <a:rect l="0" t="0" r="r" b="b"/>
              <a:pathLst>
                <a:path w="579" h="938">
                  <a:moveTo>
                    <a:pt x="67" y="938"/>
                  </a:moveTo>
                  <a:lnTo>
                    <a:pt x="80" y="857"/>
                  </a:lnTo>
                  <a:lnTo>
                    <a:pt x="96" y="781"/>
                  </a:lnTo>
                  <a:lnTo>
                    <a:pt x="116" y="707"/>
                  </a:lnTo>
                  <a:lnTo>
                    <a:pt x="138" y="637"/>
                  </a:lnTo>
                  <a:lnTo>
                    <a:pt x="163" y="571"/>
                  </a:lnTo>
                  <a:lnTo>
                    <a:pt x="190" y="506"/>
                  </a:lnTo>
                  <a:lnTo>
                    <a:pt x="221" y="447"/>
                  </a:lnTo>
                  <a:lnTo>
                    <a:pt x="253" y="388"/>
                  </a:lnTo>
                  <a:lnTo>
                    <a:pt x="288" y="335"/>
                  </a:lnTo>
                  <a:lnTo>
                    <a:pt x="324" y="284"/>
                  </a:lnTo>
                  <a:lnTo>
                    <a:pt x="364" y="235"/>
                  </a:lnTo>
                  <a:lnTo>
                    <a:pt x="403" y="189"/>
                  </a:lnTo>
                  <a:lnTo>
                    <a:pt x="445" y="145"/>
                  </a:lnTo>
                  <a:lnTo>
                    <a:pt x="489" y="105"/>
                  </a:lnTo>
                  <a:lnTo>
                    <a:pt x="534" y="68"/>
                  </a:lnTo>
                  <a:lnTo>
                    <a:pt x="579" y="32"/>
                  </a:lnTo>
                  <a:lnTo>
                    <a:pt x="571" y="28"/>
                  </a:lnTo>
                  <a:lnTo>
                    <a:pt x="566" y="24"/>
                  </a:lnTo>
                  <a:lnTo>
                    <a:pt x="558" y="19"/>
                  </a:lnTo>
                  <a:lnTo>
                    <a:pt x="551" y="16"/>
                  </a:lnTo>
                  <a:lnTo>
                    <a:pt x="545" y="11"/>
                  </a:lnTo>
                  <a:lnTo>
                    <a:pt x="538" y="7"/>
                  </a:lnTo>
                  <a:lnTo>
                    <a:pt x="531" y="4"/>
                  </a:lnTo>
                  <a:lnTo>
                    <a:pt x="523" y="0"/>
                  </a:lnTo>
                  <a:lnTo>
                    <a:pt x="477" y="36"/>
                  </a:lnTo>
                  <a:lnTo>
                    <a:pt x="430" y="75"/>
                  </a:lnTo>
                  <a:lnTo>
                    <a:pt x="385" y="116"/>
                  </a:lnTo>
                  <a:lnTo>
                    <a:pt x="343" y="160"/>
                  </a:lnTo>
                  <a:lnTo>
                    <a:pt x="301" y="207"/>
                  </a:lnTo>
                  <a:lnTo>
                    <a:pt x="262" y="256"/>
                  </a:lnTo>
                  <a:lnTo>
                    <a:pt x="224" y="309"/>
                  </a:lnTo>
                  <a:lnTo>
                    <a:pt x="189" y="365"/>
                  </a:lnTo>
                  <a:lnTo>
                    <a:pt x="156" y="424"/>
                  </a:lnTo>
                  <a:lnTo>
                    <a:pt x="125" y="486"/>
                  </a:lnTo>
                  <a:lnTo>
                    <a:pt x="97" y="551"/>
                  </a:lnTo>
                  <a:lnTo>
                    <a:pt x="71" y="621"/>
                  </a:lnTo>
                  <a:lnTo>
                    <a:pt x="49" y="692"/>
                  </a:lnTo>
                  <a:lnTo>
                    <a:pt x="29" y="768"/>
                  </a:lnTo>
                  <a:lnTo>
                    <a:pt x="13" y="848"/>
                  </a:lnTo>
                  <a:lnTo>
                    <a:pt x="0" y="931"/>
                  </a:lnTo>
                  <a:lnTo>
                    <a:pt x="67" y="938"/>
                  </a:lnTo>
                  <a:close/>
                </a:path>
              </a:pathLst>
            </a:custGeom>
            <a:solidFill>
              <a:srgbClr val="51A8FF"/>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4" name="Group 50"/>
          <p:cNvGrpSpPr/>
          <p:nvPr/>
        </p:nvGrpSpPr>
        <p:grpSpPr>
          <a:xfrm>
            <a:off x="6705600" y="3200400"/>
            <a:ext cx="308715" cy="246321"/>
            <a:chOff x="2814013" y="5146608"/>
            <a:chExt cx="308715" cy="246321"/>
          </a:xfrm>
        </p:grpSpPr>
        <p:sp>
          <p:nvSpPr>
            <p:cNvPr id="41" name="Freeform 43"/>
            <p:cNvSpPr>
              <a:spLocks/>
            </p:cNvSpPr>
            <p:nvPr/>
          </p:nvSpPr>
          <p:spPr bwMode="auto">
            <a:xfrm rot="3223566">
              <a:off x="2862597" y="5128924"/>
              <a:ext cx="210847" cy="290994"/>
            </a:xfrm>
            <a:custGeom>
              <a:avLst/>
              <a:gdLst/>
              <a:ahLst/>
              <a:cxnLst>
                <a:cxn ang="0">
                  <a:pos x="0" y="948"/>
                </a:cxn>
                <a:cxn ang="0">
                  <a:pos x="76" y="956"/>
                </a:cxn>
                <a:cxn ang="0">
                  <a:pos x="89" y="871"/>
                </a:cxn>
                <a:cxn ang="0">
                  <a:pos x="106" y="790"/>
                </a:cxn>
                <a:cxn ang="0">
                  <a:pos x="125" y="712"/>
                </a:cxn>
                <a:cxn ang="0">
                  <a:pos x="148" y="638"/>
                </a:cxn>
                <a:cxn ang="0">
                  <a:pos x="175" y="568"/>
                </a:cxn>
                <a:cxn ang="0">
                  <a:pos x="204" y="502"/>
                </a:cxn>
                <a:cxn ang="0">
                  <a:pos x="236" y="438"/>
                </a:cxn>
                <a:cxn ang="0">
                  <a:pos x="269" y="379"/>
                </a:cxn>
                <a:cxn ang="0">
                  <a:pos x="306" y="323"/>
                </a:cxn>
                <a:cxn ang="0">
                  <a:pos x="345" y="269"/>
                </a:cxn>
                <a:cxn ang="0">
                  <a:pos x="386" y="219"/>
                </a:cxn>
                <a:cxn ang="0">
                  <a:pos x="428" y="172"/>
                </a:cxn>
                <a:cxn ang="0">
                  <a:pos x="471" y="128"/>
                </a:cxn>
                <a:cxn ang="0">
                  <a:pos x="516" y="87"/>
                </a:cxn>
                <a:cxn ang="0">
                  <a:pos x="564" y="48"/>
                </a:cxn>
                <a:cxn ang="0">
                  <a:pos x="612" y="12"/>
                </a:cxn>
                <a:cxn ang="0">
                  <a:pos x="605" y="9"/>
                </a:cxn>
                <a:cxn ang="0">
                  <a:pos x="596" y="6"/>
                </a:cxn>
                <a:cxn ang="0">
                  <a:pos x="588" y="3"/>
                </a:cxn>
                <a:cxn ang="0">
                  <a:pos x="580" y="0"/>
                </a:cxn>
                <a:cxn ang="0">
                  <a:pos x="530" y="35"/>
                </a:cxn>
                <a:cxn ang="0">
                  <a:pos x="479" y="73"/>
                </a:cxn>
                <a:cxn ang="0">
                  <a:pos x="431" y="113"/>
                </a:cxn>
                <a:cxn ang="0">
                  <a:pos x="383" y="156"/>
                </a:cxn>
                <a:cxn ang="0">
                  <a:pos x="338" y="204"/>
                </a:cxn>
                <a:cxn ang="0">
                  <a:pos x="294" y="253"/>
                </a:cxn>
                <a:cxn ang="0">
                  <a:pos x="252" y="306"/>
                </a:cxn>
                <a:cxn ang="0">
                  <a:pos x="212" y="362"/>
                </a:cxn>
                <a:cxn ang="0">
                  <a:pos x="176" y="423"/>
                </a:cxn>
                <a:cxn ang="0">
                  <a:pos x="141" y="486"/>
                </a:cxn>
                <a:cxn ang="0">
                  <a:pos x="111" y="553"/>
                </a:cxn>
                <a:cxn ang="0">
                  <a:pos x="82" y="624"/>
                </a:cxn>
                <a:cxn ang="0">
                  <a:pos x="55" y="699"/>
                </a:cxn>
                <a:cxn ang="0">
                  <a:pos x="34" y="778"/>
                </a:cxn>
                <a:cxn ang="0">
                  <a:pos x="15" y="861"/>
                </a:cxn>
                <a:cxn ang="0">
                  <a:pos x="0" y="948"/>
                </a:cxn>
              </a:cxnLst>
              <a:rect l="0" t="0" r="r" b="b"/>
              <a:pathLst>
                <a:path w="612" h="956">
                  <a:moveTo>
                    <a:pt x="0" y="948"/>
                  </a:moveTo>
                  <a:lnTo>
                    <a:pt x="76" y="956"/>
                  </a:lnTo>
                  <a:lnTo>
                    <a:pt x="89" y="871"/>
                  </a:lnTo>
                  <a:lnTo>
                    <a:pt x="106" y="790"/>
                  </a:lnTo>
                  <a:lnTo>
                    <a:pt x="125" y="712"/>
                  </a:lnTo>
                  <a:lnTo>
                    <a:pt x="148" y="638"/>
                  </a:lnTo>
                  <a:lnTo>
                    <a:pt x="175" y="568"/>
                  </a:lnTo>
                  <a:lnTo>
                    <a:pt x="204" y="502"/>
                  </a:lnTo>
                  <a:lnTo>
                    <a:pt x="236" y="438"/>
                  </a:lnTo>
                  <a:lnTo>
                    <a:pt x="269" y="379"/>
                  </a:lnTo>
                  <a:lnTo>
                    <a:pt x="306" y="323"/>
                  </a:lnTo>
                  <a:lnTo>
                    <a:pt x="345" y="269"/>
                  </a:lnTo>
                  <a:lnTo>
                    <a:pt x="386" y="219"/>
                  </a:lnTo>
                  <a:lnTo>
                    <a:pt x="428" y="172"/>
                  </a:lnTo>
                  <a:lnTo>
                    <a:pt x="471" y="128"/>
                  </a:lnTo>
                  <a:lnTo>
                    <a:pt x="516" y="87"/>
                  </a:lnTo>
                  <a:lnTo>
                    <a:pt x="564" y="48"/>
                  </a:lnTo>
                  <a:lnTo>
                    <a:pt x="612" y="12"/>
                  </a:lnTo>
                  <a:lnTo>
                    <a:pt x="605" y="9"/>
                  </a:lnTo>
                  <a:lnTo>
                    <a:pt x="596" y="6"/>
                  </a:lnTo>
                  <a:lnTo>
                    <a:pt x="588" y="3"/>
                  </a:lnTo>
                  <a:lnTo>
                    <a:pt x="580" y="0"/>
                  </a:lnTo>
                  <a:lnTo>
                    <a:pt x="530" y="35"/>
                  </a:lnTo>
                  <a:lnTo>
                    <a:pt x="479" y="73"/>
                  </a:lnTo>
                  <a:lnTo>
                    <a:pt x="431" y="113"/>
                  </a:lnTo>
                  <a:lnTo>
                    <a:pt x="383" y="156"/>
                  </a:lnTo>
                  <a:lnTo>
                    <a:pt x="338" y="204"/>
                  </a:lnTo>
                  <a:lnTo>
                    <a:pt x="294" y="253"/>
                  </a:lnTo>
                  <a:lnTo>
                    <a:pt x="252" y="306"/>
                  </a:lnTo>
                  <a:lnTo>
                    <a:pt x="212" y="362"/>
                  </a:lnTo>
                  <a:lnTo>
                    <a:pt x="176" y="423"/>
                  </a:lnTo>
                  <a:lnTo>
                    <a:pt x="141" y="486"/>
                  </a:lnTo>
                  <a:lnTo>
                    <a:pt x="111" y="553"/>
                  </a:lnTo>
                  <a:lnTo>
                    <a:pt x="82" y="624"/>
                  </a:lnTo>
                  <a:lnTo>
                    <a:pt x="55" y="699"/>
                  </a:lnTo>
                  <a:lnTo>
                    <a:pt x="34" y="778"/>
                  </a:lnTo>
                  <a:lnTo>
                    <a:pt x="15" y="861"/>
                  </a:lnTo>
                  <a:lnTo>
                    <a:pt x="0" y="948"/>
                  </a:lnTo>
                  <a:close/>
                </a:path>
              </a:pathLst>
            </a:custGeom>
            <a:solidFill>
              <a:srgbClr val="51A3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Freeform 44"/>
            <p:cNvSpPr>
              <a:spLocks/>
            </p:cNvSpPr>
            <p:nvPr/>
          </p:nvSpPr>
          <p:spPr bwMode="auto">
            <a:xfrm rot="3223566">
              <a:off x="2878060" y="5148262"/>
              <a:ext cx="200167" cy="289168"/>
            </a:xfrm>
            <a:custGeom>
              <a:avLst/>
              <a:gdLst/>
              <a:ahLst/>
              <a:cxnLst>
                <a:cxn ang="0">
                  <a:pos x="58" y="950"/>
                </a:cxn>
                <a:cxn ang="0">
                  <a:pos x="71" y="867"/>
                </a:cxn>
                <a:cxn ang="0">
                  <a:pos x="87" y="787"/>
                </a:cxn>
                <a:cxn ang="0">
                  <a:pos x="107" y="711"/>
                </a:cxn>
                <a:cxn ang="0">
                  <a:pos x="129" y="640"/>
                </a:cxn>
                <a:cxn ang="0">
                  <a:pos x="155" y="570"/>
                </a:cxn>
                <a:cxn ang="0">
                  <a:pos x="183" y="505"/>
                </a:cxn>
                <a:cxn ang="0">
                  <a:pos x="214" y="443"/>
                </a:cxn>
                <a:cxn ang="0">
                  <a:pos x="247" y="384"/>
                </a:cxn>
                <a:cxn ang="0">
                  <a:pos x="282" y="328"/>
                </a:cxn>
                <a:cxn ang="0">
                  <a:pos x="320" y="275"/>
                </a:cxn>
                <a:cxn ang="0">
                  <a:pos x="359" y="226"/>
                </a:cxn>
                <a:cxn ang="0">
                  <a:pos x="401" y="179"/>
                </a:cxn>
                <a:cxn ang="0">
                  <a:pos x="443" y="135"/>
                </a:cxn>
                <a:cxn ang="0">
                  <a:pos x="488" y="94"/>
                </a:cxn>
                <a:cxn ang="0">
                  <a:pos x="535" y="55"/>
                </a:cxn>
                <a:cxn ang="0">
                  <a:pos x="581" y="19"/>
                </a:cxn>
                <a:cxn ang="0">
                  <a:pos x="576" y="17"/>
                </a:cxn>
                <a:cxn ang="0">
                  <a:pos x="570" y="14"/>
                </a:cxn>
                <a:cxn ang="0">
                  <a:pos x="565" y="12"/>
                </a:cxn>
                <a:cxn ang="0">
                  <a:pos x="560" y="10"/>
                </a:cxn>
                <a:cxn ang="0">
                  <a:pos x="554" y="7"/>
                </a:cxn>
                <a:cxn ang="0">
                  <a:pos x="548" y="5"/>
                </a:cxn>
                <a:cxn ang="0">
                  <a:pos x="542" y="2"/>
                </a:cxn>
                <a:cxn ang="0">
                  <a:pos x="536" y="0"/>
                </a:cxn>
                <a:cxn ang="0">
                  <a:pos x="488" y="36"/>
                </a:cxn>
                <a:cxn ang="0">
                  <a:pos x="440" y="75"/>
                </a:cxn>
                <a:cxn ang="0">
                  <a:pos x="395" y="116"/>
                </a:cxn>
                <a:cxn ang="0">
                  <a:pos x="352" y="160"/>
                </a:cxn>
                <a:cxn ang="0">
                  <a:pos x="310" y="207"/>
                </a:cxn>
                <a:cxn ang="0">
                  <a:pos x="269" y="257"/>
                </a:cxn>
                <a:cxn ang="0">
                  <a:pos x="230" y="311"/>
                </a:cxn>
                <a:cxn ang="0">
                  <a:pos x="193" y="367"/>
                </a:cxn>
                <a:cxn ang="0">
                  <a:pos x="160" y="426"/>
                </a:cxn>
                <a:cxn ang="0">
                  <a:pos x="128" y="490"/>
                </a:cxn>
                <a:cxn ang="0">
                  <a:pos x="99" y="556"/>
                </a:cxn>
                <a:cxn ang="0">
                  <a:pos x="72" y="626"/>
                </a:cxn>
                <a:cxn ang="0">
                  <a:pos x="49" y="700"/>
                </a:cxn>
                <a:cxn ang="0">
                  <a:pos x="30" y="778"/>
                </a:cxn>
                <a:cxn ang="0">
                  <a:pos x="13" y="859"/>
                </a:cxn>
                <a:cxn ang="0">
                  <a:pos x="0" y="944"/>
                </a:cxn>
                <a:cxn ang="0">
                  <a:pos x="58" y="950"/>
                </a:cxn>
              </a:cxnLst>
              <a:rect l="0" t="0" r="r" b="b"/>
              <a:pathLst>
                <a:path w="581" h="950">
                  <a:moveTo>
                    <a:pt x="58" y="950"/>
                  </a:moveTo>
                  <a:lnTo>
                    <a:pt x="71" y="867"/>
                  </a:lnTo>
                  <a:lnTo>
                    <a:pt x="87" y="787"/>
                  </a:lnTo>
                  <a:lnTo>
                    <a:pt x="107" y="711"/>
                  </a:lnTo>
                  <a:lnTo>
                    <a:pt x="129" y="640"/>
                  </a:lnTo>
                  <a:lnTo>
                    <a:pt x="155" y="570"/>
                  </a:lnTo>
                  <a:lnTo>
                    <a:pt x="183" y="505"/>
                  </a:lnTo>
                  <a:lnTo>
                    <a:pt x="214" y="443"/>
                  </a:lnTo>
                  <a:lnTo>
                    <a:pt x="247" y="384"/>
                  </a:lnTo>
                  <a:lnTo>
                    <a:pt x="282" y="328"/>
                  </a:lnTo>
                  <a:lnTo>
                    <a:pt x="320" y="275"/>
                  </a:lnTo>
                  <a:lnTo>
                    <a:pt x="359" y="226"/>
                  </a:lnTo>
                  <a:lnTo>
                    <a:pt x="401" y="179"/>
                  </a:lnTo>
                  <a:lnTo>
                    <a:pt x="443" y="135"/>
                  </a:lnTo>
                  <a:lnTo>
                    <a:pt x="488" y="94"/>
                  </a:lnTo>
                  <a:lnTo>
                    <a:pt x="535" y="55"/>
                  </a:lnTo>
                  <a:lnTo>
                    <a:pt x="581" y="19"/>
                  </a:lnTo>
                  <a:lnTo>
                    <a:pt x="576" y="17"/>
                  </a:lnTo>
                  <a:lnTo>
                    <a:pt x="570" y="14"/>
                  </a:lnTo>
                  <a:lnTo>
                    <a:pt x="565" y="12"/>
                  </a:lnTo>
                  <a:lnTo>
                    <a:pt x="560" y="10"/>
                  </a:lnTo>
                  <a:lnTo>
                    <a:pt x="554" y="7"/>
                  </a:lnTo>
                  <a:lnTo>
                    <a:pt x="548" y="5"/>
                  </a:lnTo>
                  <a:lnTo>
                    <a:pt x="542" y="2"/>
                  </a:lnTo>
                  <a:lnTo>
                    <a:pt x="536" y="0"/>
                  </a:lnTo>
                  <a:lnTo>
                    <a:pt x="488" y="36"/>
                  </a:lnTo>
                  <a:lnTo>
                    <a:pt x="440" y="75"/>
                  </a:lnTo>
                  <a:lnTo>
                    <a:pt x="395" y="116"/>
                  </a:lnTo>
                  <a:lnTo>
                    <a:pt x="352" y="160"/>
                  </a:lnTo>
                  <a:lnTo>
                    <a:pt x="310" y="207"/>
                  </a:lnTo>
                  <a:lnTo>
                    <a:pt x="269" y="257"/>
                  </a:lnTo>
                  <a:lnTo>
                    <a:pt x="230" y="311"/>
                  </a:lnTo>
                  <a:lnTo>
                    <a:pt x="193" y="367"/>
                  </a:lnTo>
                  <a:lnTo>
                    <a:pt x="160" y="426"/>
                  </a:lnTo>
                  <a:lnTo>
                    <a:pt x="128" y="490"/>
                  </a:lnTo>
                  <a:lnTo>
                    <a:pt x="99" y="556"/>
                  </a:lnTo>
                  <a:lnTo>
                    <a:pt x="72" y="626"/>
                  </a:lnTo>
                  <a:lnTo>
                    <a:pt x="49" y="700"/>
                  </a:lnTo>
                  <a:lnTo>
                    <a:pt x="30" y="778"/>
                  </a:lnTo>
                  <a:lnTo>
                    <a:pt x="13" y="859"/>
                  </a:lnTo>
                  <a:lnTo>
                    <a:pt x="0" y="944"/>
                  </a:lnTo>
                  <a:lnTo>
                    <a:pt x="58" y="950"/>
                  </a:lnTo>
                  <a:close/>
                </a:path>
              </a:pathLst>
            </a:custGeom>
            <a:solidFill>
              <a:srgbClr val="75F2C6"/>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3" name="Freeform 47"/>
            <p:cNvSpPr>
              <a:spLocks/>
            </p:cNvSpPr>
            <p:nvPr/>
          </p:nvSpPr>
          <p:spPr bwMode="auto">
            <a:xfrm rot="3223566">
              <a:off x="2850036" y="5110585"/>
              <a:ext cx="222905" cy="294951"/>
            </a:xfrm>
            <a:custGeom>
              <a:avLst/>
              <a:gdLst/>
              <a:ahLst/>
              <a:cxnLst>
                <a:cxn ang="0">
                  <a:pos x="575" y="0"/>
                </a:cxn>
                <a:cxn ang="0">
                  <a:pos x="524" y="35"/>
                </a:cxn>
                <a:cxn ang="0">
                  <a:pos x="473" y="74"/>
                </a:cxn>
                <a:cxn ang="0">
                  <a:pos x="425" y="115"/>
                </a:cxn>
                <a:cxn ang="0">
                  <a:pos x="377" y="159"/>
                </a:cxn>
                <a:cxn ang="0">
                  <a:pos x="332" y="206"/>
                </a:cxn>
                <a:cxn ang="0">
                  <a:pos x="288" y="257"/>
                </a:cxn>
                <a:cxn ang="0">
                  <a:pos x="247" y="311"/>
                </a:cxn>
                <a:cxn ang="0">
                  <a:pos x="208" y="368"/>
                </a:cxn>
                <a:cxn ang="0">
                  <a:pos x="172" y="428"/>
                </a:cxn>
                <a:cxn ang="0">
                  <a:pos x="138" y="493"/>
                </a:cxn>
                <a:cxn ang="0">
                  <a:pos x="106" y="562"/>
                </a:cxn>
                <a:cxn ang="0">
                  <a:pos x="79" y="633"/>
                </a:cxn>
                <a:cxn ang="0">
                  <a:pos x="54" y="709"/>
                </a:cxn>
                <a:cxn ang="0">
                  <a:pos x="32" y="789"/>
                </a:cxn>
                <a:cxn ang="0">
                  <a:pos x="15" y="874"/>
                </a:cxn>
                <a:cxn ang="0">
                  <a:pos x="0" y="962"/>
                </a:cxn>
                <a:cxn ang="0">
                  <a:pos x="67" y="969"/>
                </a:cxn>
                <a:cxn ang="0">
                  <a:pos x="82" y="882"/>
                </a:cxn>
                <a:cxn ang="0">
                  <a:pos x="101" y="799"/>
                </a:cxn>
                <a:cxn ang="0">
                  <a:pos x="122" y="720"/>
                </a:cxn>
                <a:cxn ang="0">
                  <a:pos x="149" y="645"/>
                </a:cxn>
                <a:cxn ang="0">
                  <a:pos x="178" y="574"/>
                </a:cxn>
                <a:cxn ang="0">
                  <a:pos x="208" y="507"/>
                </a:cxn>
                <a:cxn ang="0">
                  <a:pos x="243" y="444"/>
                </a:cxn>
                <a:cxn ang="0">
                  <a:pos x="279" y="383"/>
                </a:cxn>
                <a:cxn ang="0">
                  <a:pos x="319" y="327"/>
                </a:cxn>
                <a:cxn ang="0">
                  <a:pos x="361" y="274"/>
                </a:cxn>
                <a:cxn ang="0">
                  <a:pos x="405" y="225"/>
                </a:cxn>
                <a:cxn ang="0">
                  <a:pos x="450" y="177"/>
                </a:cxn>
                <a:cxn ang="0">
                  <a:pos x="498" y="134"/>
                </a:cxn>
                <a:cxn ang="0">
                  <a:pos x="546" y="94"/>
                </a:cxn>
                <a:cxn ang="0">
                  <a:pos x="597" y="56"/>
                </a:cxn>
                <a:cxn ang="0">
                  <a:pos x="647" y="21"/>
                </a:cxn>
                <a:cxn ang="0">
                  <a:pos x="639" y="18"/>
                </a:cxn>
                <a:cxn ang="0">
                  <a:pos x="630" y="15"/>
                </a:cxn>
                <a:cxn ang="0">
                  <a:pos x="621" y="13"/>
                </a:cxn>
                <a:cxn ang="0">
                  <a:pos x="611" y="9"/>
                </a:cxn>
                <a:cxn ang="0">
                  <a:pos x="602" y="7"/>
                </a:cxn>
                <a:cxn ang="0">
                  <a:pos x="594" y="5"/>
                </a:cxn>
                <a:cxn ang="0">
                  <a:pos x="583" y="2"/>
                </a:cxn>
                <a:cxn ang="0">
                  <a:pos x="575" y="0"/>
                </a:cxn>
              </a:cxnLst>
              <a:rect l="0" t="0" r="r" b="b"/>
              <a:pathLst>
                <a:path w="647" h="969">
                  <a:moveTo>
                    <a:pt x="575" y="0"/>
                  </a:moveTo>
                  <a:lnTo>
                    <a:pt x="524" y="35"/>
                  </a:lnTo>
                  <a:lnTo>
                    <a:pt x="473" y="74"/>
                  </a:lnTo>
                  <a:lnTo>
                    <a:pt x="425" y="115"/>
                  </a:lnTo>
                  <a:lnTo>
                    <a:pt x="377" y="159"/>
                  </a:lnTo>
                  <a:lnTo>
                    <a:pt x="332" y="206"/>
                  </a:lnTo>
                  <a:lnTo>
                    <a:pt x="288" y="257"/>
                  </a:lnTo>
                  <a:lnTo>
                    <a:pt x="247" y="311"/>
                  </a:lnTo>
                  <a:lnTo>
                    <a:pt x="208" y="368"/>
                  </a:lnTo>
                  <a:lnTo>
                    <a:pt x="172" y="428"/>
                  </a:lnTo>
                  <a:lnTo>
                    <a:pt x="138" y="493"/>
                  </a:lnTo>
                  <a:lnTo>
                    <a:pt x="106" y="562"/>
                  </a:lnTo>
                  <a:lnTo>
                    <a:pt x="79" y="633"/>
                  </a:lnTo>
                  <a:lnTo>
                    <a:pt x="54" y="709"/>
                  </a:lnTo>
                  <a:lnTo>
                    <a:pt x="32" y="789"/>
                  </a:lnTo>
                  <a:lnTo>
                    <a:pt x="15" y="874"/>
                  </a:lnTo>
                  <a:lnTo>
                    <a:pt x="0" y="962"/>
                  </a:lnTo>
                  <a:lnTo>
                    <a:pt x="67" y="969"/>
                  </a:lnTo>
                  <a:lnTo>
                    <a:pt x="82" y="882"/>
                  </a:lnTo>
                  <a:lnTo>
                    <a:pt x="101" y="799"/>
                  </a:lnTo>
                  <a:lnTo>
                    <a:pt x="122" y="720"/>
                  </a:lnTo>
                  <a:lnTo>
                    <a:pt x="149" y="645"/>
                  </a:lnTo>
                  <a:lnTo>
                    <a:pt x="178" y="574"/>
                  </a:lnTo>
                  <a:lnTo>
                    <a:pt x="208" y="507"/>
                  </a:lnTo>
                  <a:lnTo>
                    <a:pt x="243" y="444"/>
                  </a:lnTo>
                  <a:lnTo>
                    <a:pt x="279" y="383"/>
                  </a:lnTo>
                  <a:lnTo>
                    <a:pt x="319" y="327"/>
                  </a:lnTo>
                  <a:lnTo>
                    <a:pt x="361" y="274"/>
                  </a:lnTo>
                  <a:lnTo>
                    <a:pt x="405" y="225"/>
                  </a:lnTo>
                  <a:lnTo>
                    <a:pt x="450" y="177"/>
                  </a:lnTo>
                  <a:lnTo>
                    <a:pt x="498" y="134"/>
                  </a:lnTo>
                  <a:lnTo>
                    <a:pt x="546" y="94"/>
                  </a:lnTo>
                  <a:lnTo>
                    <a:pt x="597" y="56"/>
                  </a:lnTo>
                  <a:lnTo>
                    <a:pt x="647" y="21"/>
                  </a:lnTo>
                  <a:lnTo>
                    <a:pt x="639" y="18"/>
                  </a:lnTo>
                  <a:lnTo>
                    <a:pt x="630" y="15"/>
                  </a:lnTo>
                  <a:lnTo>
                    <a:pt x="621" y="13"/>
                  </a:lnTo>
                  <a:lnTo>
                    <a:pt x="611" y="9"/>
                  </a:lnTo>
                  <a:lnTo>
                    <a:pt x="602" y="7"/>
                  </a:lnTo>
                  <a:lnTo>
                    <a:pt x="594" y="5"/>
                  </a:lnTo>
                  <a:lnTo>
                    <a:pt x="583" y="2"/>
                  </a:lnTo>
                  <a:lnTo>
                    <a:pt x="575" y="0"/>
                  </a:lnTo>
                  <a:close/>
                </a:path>
              </a:pathLst>
            </a:custGeom>
            <a:solidFill>
              <a:srgbClr val="E2F29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23" name="Group 54"/>
          <p:cNvGrpSpPr/>
          <p:nvPr/>
        </p:nvGrpSpPr>
        <p:grpSpPr>
          <a:xfrm>
            <a:off x="6705600" y="3048000"/>
            <a:ext cx="309255" cy="244090"/>
            <a:chOff x="2793074" y="4637413"/>
            <a:chExt cx="309255" cy="244090"/>
          </a:xfrm>
        </p:grpSpPr>
        <p:sp>
          <p:nvSpPr>
            <p:cNvPr id="45" name="Freeform 48"/>
            <p:cNvSpPr>
              <a:spLocks/>
            </p:cNvSpPr>
            <p:nvPr/>
          </p:nvSpPr>
          <p:spPr bwMode="auto">
            <a:xfrm rot="3223566">
              <a:off x="2844607" y="4623780"/>
              <a:ext cx="220494" cy="294951"/>
            </a:xfrm>
            <a:custGeom>
              <a:avLst/>
              <a:gdLst/>
              <a:ahLst/>
              <a:cxnLst>
                <a:cxn ang="0">
                  <a:pos x="602" y="0"/>
                </a:cxn>
                <a:cxn ang="0">
                  <a:pos x="548" y="34"/>
                </a:cxn>
                <a:cxn ang="0">
                  <a:pos x="497" y="72"/>
                </a:cxn>
                <a:cxn ang="0">
                  <a:pos x="446" y="113"/>
                </a:cxn>
                <a:cxn ang="0">
                  <a:pos x="397" y="156"/>
                </a:cxn>
                <a:cxn ang="0">
                  <a:pos x="349" y="203"/>
                </a:cxn>
                <a:cxn ang="0">
                  <a:pos x="304" y="253"/>
                </a:cxn>
                <a:cxn ang="0">
                  <a:pos x="260" y="307"/>
                </a:cxn>
                <a:cxn ang="0">
                  <a:pos x="219" y="364"/>
                </a:cxn>
                <a:cxn ang="0">
                  <a:pos x="182" y="425"/>
                </a:cxn>
                <a:cxn ang="0">
                  <a:pos x="145" y="489"/>
                </a:cxn>
                <a:cxn ang="0">
                  <a:pos x="113" y="557"/>
                </a:cxn>
                <a:cxn ang="0">
                  <a:pos x="83" y="630"/>
                </a:cxn>
                <a:cxn ang="0">
                  <a:pos x="56" y="707"/>
                </a:cxn>
                <a:cxn ang="0">
                  <a:pos x="33" y="787"/>
                </a:cxn>
                <a:cxn ang="0">
                  <a:pos x="14" y="872"/>
                </a:cxn>
                <a:cxn ang="0">
                  <a:pos x="0" y="962"/>
                </a:cxn>
                <a:cxn ang="0">
                  <a:pos x="65" y="969"/>
                </a:cxn>
                <a:cxn ang="0">
                  <a:pos x="80" y="881"/>
                </a:cxn>
                <a:cxn ang="0">
                  <a:pos x="97" y="796"/>
                </a:cxn>
                <a:cxn ang="0">
                  <a:pos x="119" y="716"/>
                </a:cxn>
                <a:cxn ang="0">
                  <a:pos x="144" y="640"/>
                </a:cxn>
                <a:cxn ang="0">
                  <a:pos x="171" y="569"/>
                </a:cxn>
                <a:cxn ang="0">
                  <a:pos x="203" y="500"/>
                </a:cxn>
                <a:cxn ang="0">
                  <a:pos x="237" y="435"/>
                </a:cxn>
                <a:cxn ang="0">
                  <a:pos x="273" y="375"/>
                </a:cxn>
                <a:cxn ang="0">
                  <a:pos x="312" y="318"/>
                </a:cxn>
                <a:cxn ang="0">
                  <a:pos x="353" y="264"/>
                </a:cxn>
                <a:cxn ang="0">
                  <a:pos x="397" y="213"/>
                </a:cxn>
                <a:cxn ang="0">
                  <a:pos x="442" y="166"/>
                </a:cxn>
                <a:cxn ang="0">
                  <a:pos x="490" y="122"/>
                </a:cxn>
                <a:cxn ang="0">
                  <a:pos x="538" y="81"/>
                </a:cxn>
                <a:cxn ang="0">
                  <a:pos x="589" y="42"/>
                </a:cxn>
                <a:cxn ang="0">
                  <a:pos x="640" y="7"/>
                </a:cxn>
                <a:cxn ang="0">
                  <a:pos x="630" y="4"/>
                </a:cxn>
                <a:cxn ang="0">
                  <a:pos x="621" y="3"/>
                </a:cxn>
                <a:cxn ang="0">
                  <a:pos x="612" y="1"/>
                </a:cxn>
                <a:cxn ang="0">
                  <a:pos x="602" y="0"/>
                </a:cxn>
              </a:cxnLst>
              <a:rect l="0" t="0" r="r" b="b"/>
              <a:pathLst>
                <a:path w="640" h="969">
                  <a:moveTo>
                    <a:pt x="602" y="0"/>
                  </a:moveTo>
                  <a:lnTo>
                    <a:pt x="548" y="34"/>
                  </a:lnTo>
                  <a:lnTo>
                    <a:pt x="497" y="72"/>
                  </a:lnTo>
                  <a:lnTo>
                    <a:pt x="446" y="113"/>
                  </a:lnTo>
                  <a:lnTo>
                    <a:pt x="397" y="156"/>
                  </a:lnTo>
                  <a:lnTo>
                    <a:pt x="349" y="203"/>
                  </a:lnTo>
                  <a:lnTo>
                    <a:pt x="304" y="253"/>
                  </a:lnTo>
                  <a:lnTo>
                    <a:pt x="260" y="307"/>
                  </a:lnTo>
                  <a:lnTo>
                    <a:pt x="219" y="364"/>
                  </a:lnTo>
                  <a:lnTo>
                    <a:pt x="182" y="425"/>
                  </a:lnTo>
                  <a:lnTo>
                    <a:pt x="145" y="489"/>
                  </a:lnTo>
                  <a:lnTo>
                    <a:pt x="113" y="557"/>
                  </a:lnTo>
                  <a:lnTo>
                    <a:pt x="83" y="630"/>
                  </a:lnTo>
                  <a:lnTo>
                    <a:pt x="56" y="707"/>
                  </a:lnTo>
                  <a:lnTo>
                    <a:pt x="33" y="787"/>
                  </a:lnTo>
                  <a:lnTo>
                    <a:pt x="14" y="872"/>
                  </a:lnTo>
                  <a:lnTo>
                    <a:pt x="0" y="962"/>
                  </a:lnTo>
                  <a:lnTo>
                    <a:pt x="65" y="969"/>
                  </a:lnTo>
                  <a:lnTo>
                    <a:pt x="80" y="881"/>
                  </a:lnTo>
                  <a:lnTo>
                    <a:pt x="97" y="796"/>
                  </a:lnTo>
                  <a:lnTo>
                    <a:pt x="119" y="716"/>
                  </a:lnTo>
                  <a:lnTo>
                    <a:pt x="144" y="640"/>
                  </a:lnTo>
                  <a:lnTo>
                    <a:pt x="171" y="569"/>
                  </a:lnTo>
                  <a:lnTo>
                    <a:pt x="203" y="500"/>
                  </a:lnTo>
                  <a:lnTo>
                    <a:pt x="237" y="435"/>
                  </a:lnTo>
                  <a:lnTo>
                    <a:pt x="273" y="375"/>
                  </a:lnTo>
                  <a:lnTo>
                    <a:pt x="312" y="318"/>
                  </a:lnTo>
                  <a:lnTo>
                    <a:pt x="353" y="264"/>
                  </a:lnTo>
                  <a:lnTo>
                    <a:pt x="397" y="213"/>
                  </a:lnTo>
                  <a:lnTo>
                    <a:pt x="442" y="166"/>
                  </a:lnTo>
                  <a:lnTo>
                    <a:pt x="490" y="122"/>
                  </a:lnTo>
                  <a:lnTo>
                    <a:pt x="538" y="81"/>
                  </a:lnTo>
                  <a:lnTo>
                    <a:pt x="589" y="42"/>
                  </a:lnTo>
                  <a:lnTo>
                    <a:pt x="640" y="7"/>
                  </a:lnTo>
                  <a:lnTo>
                    <a:pt x="630" y="4"/>
                  </a:lnTo>
                  <a:lnTo>
                    <a:pt x="621" y="3"/>
                  </a:lnTo>
                  <a:lnTo>
                    <a:pt x="612" y="1"/>
                  </a:lnTo>
                  <a:lnTo>
                    <a:pt x="602" y="0"/>
                  </a:lnTo>
                  <a:close/>
                </a:path>
              </a:pathLst>
            </a:custGeom>
            <a:solidFill>
              <a:srgbClr val="E2A8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6" name="Freeform 49"/>
            <p:cNvSpPr>
              <a:spLocks/>
            </p:cNvSpPr>
            <p:nvPr/>
          </p:nvSpPr>
          <p:spPr bwMode="auto">
            <a:xfrm rot="3223566">
              <a:off x="2826605" y="4603882"/>
              <a:ext cx="229107" cy="296169"/>
            </a:xfrm>
            <a:custGeom>
              <a:avLst/>
              <a:gdLst/>
              <a:ahLst/>
              <a:cxnLst>
                <a:cxn ang="0">
                  <a:pos x="63" y="973"/>
                </a:cxn>
                <a:cxn ang="0">
                  <a:pos x="77" y="883"/>
                </a:cxn>
                <a:cxn ang="0">
                  <a:pos x="96" y="798"/>
                </a:cxn>
                <a:cxn ang="0">
                  <a:pos x="119" y="718"/>
                </a:cxn>
                <a:cxn ang="0">
                  <a:pos x="146" y="641"/>
                </a:cxn>
                <a:cxn ang="0">
                  <a:pos x="176" y="568"/>
                </a:cxn>
                <a:cxn ang="0">
                  <a:pos x="208" y="500"/>
                </a:cxn>
                <a:cxn ang="0">
                  <a:pos x="245" y="436"/>
                </a:cxn>
                <a:cxn ang="0">
                  <a:pos x="282" y="375"/>
                </a:cxn>
                <a:cxn ang="0">
                  <a:pos x="323" y="318"/>
                </a:cxn>
                <a:cxn ang="0">
                  <a:pos x="367" y="264"/>
                </a:cxn>
                <a:cxn ang="0">
                  <a:pos x="412" y="214"/>
                </a:cxn>
                <a:cxn ang="0">
                  <a:pos x="460" y="167"/>
                </a:cxn>
                <a:cxn ang="0">
                  <a:pos x="509" y="124"/>
                </a:cxn>
                <a:cxn ang="0">
                  <a:pos x="560" y="83"/>
                </a:cxn>
                <a:cxn ang="0">
                  <a:pos x="611" y="45"/>
                </a:cxn>
                <a:cxn ang="0">
                  <a:pos x="665" y="11"/>
                </a:cxn>
                <a:cxn ang="0">
                  <a:pos x="656" y="9"/>
                </a:cxn>
                <a:cxn ang="0">
                  <a:pos x="649" y="8"/>
                </a:cxn>
                <a:cxn ang="0">
                  <a:pos x="640" y="7"/>
                </a:cxn>
                <a:cxn ang="0">
                  <a:pos x="631" y="5"/>
                </a:cxn>
                <a:cxn ang="0">
                  <a:pos x="624" y="3"/>
                </a:cxn>
                <a:cxn ang="0">
                  <a:pos x="615" y="2"/>
                </a:cxn>
                <a:cxn ang="0">
                  <a:pos x="607" y="1"/>
                </a:cxn>
                <a:cxn ang="0">
                  <a:pos x="598" y="0"/>
                </a:cxn>
                <a:cxn ang="0">
                  <a:pos x="546" y="34"/>
                </a:cxn>
                <a:cxn ang="0">
                  <a:pos x="493" y="73"/>
                </a:cxn>
                <a:cxn ang="0">
                  <a:pos x="444" y="114"/>
                </a:cxn>
                <a:cxn ang="0">
                  <a:pos x="394" y="158"/>
                </a:cxn>
                <a:cxn ang="0">
                  <a:pos x="348" y="205"/>
                </a:cxn>
                <a:cxn ang="0">
                  <a:pos x="303" y="256"/>
                </a:cxn>
                <a:cxn ang="0">
                  <a:pos x="259" y="310"/>
                </a:cxn>
                <a:cxn ang="0">
                  <a:pos x="218" y="367"/>
                </a:cxn>
                <a:cxn ang="0">
                  <a:pos x="181" y="427"/>
                </a:cxn>
                <a:cxn ang="0">
                  <a:pos x="146" y="493"/>
                </a:cxn>
                <a:cxn ang="0">
                  <a:pos x="112" y="561"/>
                </a:cxn>
                <a:cxn ang="0">
                  <a:pos x="83" y="633"/>
                </a:cxn>
                <a:cxn ang="0">
                  <a:pos x="57" y="710"/>
                </a:cxn>
                <a:cxn ang="0">
                  <a:pos x="34" y="791"/>
                </a:cxn>
                <a:cxn ang="0">
                  <a:pos x="15" y="876"/>
                </a:cxn>
                <a:cxn ang="0">
                  <a:pos x="0" y="966"/>
                </a:cxn>
                <a:cxn ang="0">
                  <a:pos x="63" y="973"/>
                </a:cxn>
              </a:cxnLst>
              <a:rect l="0" t="0" r="r" b="b"/>
              <a:pathLst>
                <a:path w="665" h="973">
                  <a:moveTo>
                    <a:pt x="63" y="973"/>
                  </a:moveTo>
                  <a:lnTo>
                    <a:pt x="77" y="883"/>
                  </a:lnTo>
                  <a:lnTo>
                    <a:pt x="96" y="798"/>
                  </a:lnTo>
                  <a:lnTo>
                    <a:pt x="119" y="718"/>
                  </a:lnTo>
                  <a:lnTo>
                    <a:pt x="146" y="641"/>
                  </a:lnTo>
                  <a:lnTo>
                    <a:pt x="176" y="568"/>
                  </a:lnTo>
                  <a:lnTo>
                    <a:pt x="208" y="500"/>
                  </a:lnTo>
                  <a:lnTo>
                    <a:pt x="245" y="436"/>
                  </a:lnTo>
                  <a:lnTo>
                    <a:pt x="282" y="375"/>
                  </a:lnTo>
                  <a:lnTo>
                    <a:pt x="323" y="318"/>
                  </a:lnTo>
                  <a:lnTo>
                    <a:pt x="367" y="264"/>
                  </a:lnTo>
                  <a:lnTo>
                    <a:pt x="412" y="214"/>
                  </a:lnTo>
                  <a:lnTo>
                    <a:pt x="460" y="167"/>
                  </a:lnTo>
                  <a:lnTo>
                    <a:pt x="509" y="124"/>
                  </a:lnTo>
                  <a:lnTo>
                    <a:pt x="560" y="83"/>
                  </a:lnTo>
                  <a:lnTo>
                    <a:pt x="611" y="45"/>
                  </a:lnTo>
                  <a:lnTo>
                    <a:pt x="665" y="11"/>
                  </a:lnTo>
                  <a:lnTo>
                    <a:pt x="656" y="9"/>
                  </a:lnTo>
                  <a:lnTo>
                    <a:pt x="649" y="8"/>
                  </a:lnTo>
                  <a:lnTo>
                    <a:pt x="640" y="7"/>
                  </a:lnTo>
                  <a:lnTo>
                    <a:pt x="631" y="5"/>
                  </a:lnTo>
                  <a:lnTo>
                    <a:pt x="624" y="3"/>
                  </a:lnTo>
                  <a:lnTo>
                    <a:pt x="615" y="2"/>
                  </a:lnTo>
                  <a:lnTo>
                    <a:pt x="607" y="1"/>
                  </a:lnTo>
                  <a:lnTo>
                    <a:pt x="598" y="0"/>
                  </a:lnTo>
                  <a:lnTo>
                    <a:pt x="546" y="34"/>
                  </a:lnTo>
                  <a:lnTo>
                    <a:pt x="493" y="73"/>
                  </a:lnTo>
                  <a:lnTo>
                    <a:pt x="444" y="114"/>
                  </a:lnTo>
                  <a:lnTo>
                    <a:pt x="394" y="158"/>
                  </a:lnTo>
                  <a:lnTo>
                    <a:pt x="348" y="205"/>
                  </a:lnTo>
                  <a:lnTo>
                    <a:pt x="303" y="256"/>
                  </a:lnTo>
                  <a:lnTo>
                    <a:pt x="259" y="310"/>
                  </a:lnTo>
                  <a:lnTo>
                    <a:pt x="218" y="367"/>
                  </a:lnTo>
                  <a:lnTo>
                    <a:pt x="181" y="427"/>
                  </a:lnTo>
                  <a:lnTo>
                    <a:pt x="146" y="493"/>
                  </a:lnTo>
                  <a:lnTo>
                    <a:pt x="112" y="561"/>
                  </a:lnTo>
                  <a:lnTo>
                    <a:pt x="83" y="633"/>
                  </a:lnTo>
                  <a:lnTo>
                    <a:pt x="57" y="710"/>
                  </a:lnTo>
                  <a:lnTo>
                    <a:pt x="34" y="791"/>
                  </a:lnTo>
                  <a:lnTo>
                    <a:pt x="15" y="876"/>
                  </a:lnTo>
                  <a:lnTo>
                    <a:pt x="0" y="966"/>
                  </a:lnTo>
                  <a:lnTo>
                    <a:pt x="63" y="973"/>
                  </a:lnTo>
                  <a:close/>
                </a:path>
              </a:pathLst>
            </a:custGeom>
            <a:solidFill>
              <a:srgbClr val="E2606D"/>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47" name="TextBox 46"/>
          <p:cNvSpPr txBox="1"/>
          <p:nvPr/>
        </p:nvSpPr>
        <p:spPr>
          <a:xfrm>
            <a:off x="3810000" y="3733800"/>
            <a:ext cx="2895600" cy="307777"/>
          </a:xfrm>
          <a:prstGeom prst="rect">
            <a:avLst/>
          </a:prstGeom>
          <a:noFill/>
        </p:spPr>
        <p:txBody>
          <a:bodyPr wrap="square" rtlCol="0">
            <a:spAutoFit/>
          </a:bodyPr>
          <a:lstStyle/>
          <a:p>
            <a:r>
              <a:rPr lang="en-US" sz="1400" b="1" dirty="0" err="1" smtClean="0">
                <a:solidFill>
                  <a:schemeClr val="bg1"/>
                </a:solidFill>
              </a:rPr>
              <a:t>Feedstore</a:t>
            </a:r>
            <a:endParaRPr lang="en-US" sz="1400" b="1" dirty="0">
              <a:solidFill>
                <a:schemeClr val="bg1"/>
              </a:solidFill>
            </a:endParaRPr>
          </a:p>
        </p:txBody>
      </p:sp>
    </p:spTree>
    <p:extLst>
      <p:ext uri="{BB962C8B-B14F-4D97-AF65-F5344CB8AC3E}">
        <p14:creationId xmlns="" xmlns:p14="http://schemas.microsoft.com/office/powerpoint/2010/main" val="39533968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2"/>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500"/>
                                  </p:stCondLst>
                                  <p:childTnLst>
                                    <p:set>
                                      <p:cBhvr>
                                        <p:cTn id="9" dur="1" fill="hold">
                                          <p:stCondLst>
                                            <p:cond delay="0"/>
                                          </p:stCondLst>
                                        </p:cTn>
                                        <p:tgtEl>
                                          <p:spTgt spid="33"/>
                                        </p:tgtEl>
                                        <p:attrNameLst>
                                          <p:attrName>style.visibility</p:attrName>
                                        </p:attrNameLst>
                                      </p:cBhvr>
                                      <p:to>
                                        <p:strVal val="visible"/>
                                      </p:to>
                                    </p:set>
                                  </p:childTnLst>
                                </p:cTn>
                              </p:par>
                            </p:childTnLst>
                          </p:cTn>
                        </p:par>
                        <p:par>
                          <p:cTn id="10" fill="hold">
                            <p:stCondLst>
                              <p:cond delay="500"/>
                            </p:stCondLst>
                            <p:childTnLst>
                              <p:par>
                                <p:cTn id="11" presetID="1" presetClass="entr" presetSubtype="0" fill="hold" grpId="0" nodeType="afterEffect">
                                  <p:stCondLst>
                                    <p:cond delay="500"/>
                                  </p:stCondLst>
                                  <p:childTnLst>
                                    <p:set>
                                      <p:cBhvr>
                                        <p:cTn id="12" dur="1" fill="hold">
                                          <p:stCondLst>
                                            <p:cond delay="0"/>
                                          </p:stCondLst>
                                        </p:cTn>
                                        <p:tgtEl>
                                          <p:spTgt spid="34"/>
                                        </p:tgtEl>
                                        <p:attrNameLst>
                                          <p:attrName>style.visibility</p:attrName>
                                        </p:attrNameLst>
                                      </p:cBhvr>
                                      <p:to>
                                        <p:strVal val="visible"/>
                                      </p:to>
                                    </p:set>
                                  </p:childTnLst>
                                </p:cTn>
                              </p:par>
                            </p:childTnLst>
                          </p:cTn>
                        </p:par>
                        <p:par>
                          <p:cTn id="13" fill="hold">
                            <p:stCondLst>
                              <p:cond delay="1000"/>
                            </p:stCondLst>
                            <p:childTnLst>
                              <p:par>
                                <p:cTn id="14" presetID="1" presetClass="entr" presetSubtype="0" fill="hold" grpId="0" nodeType="afterEffect">
                                  <p:stCondLst>
                                    <p:cond delay="500"/>
                                  </p:stCondLst>
                                  <p:childTnLst>
                                    <p:set>
                                      <p:cBhvr>
                                        <p:cTn id="15" dur="1" fill="hold">
                                          <p:stCondLst>
                                            <p:cond delay="0"/>
                                          </p:stCondLst>
                                        </p:cTn>
                                        <p:tgtEl>
                                          <p:spTgt spid="35"/>
                                        </p:tgtEl>
                                        <p:attrNameLst>
                                          <p:attrName>style.visibility</p:attrName>
                                        </p:attrNameLst>
                                      </p:cBhvr>
                                      <p:to>
                                        <p:strVal val="visible"/>
                                      </p:to>
                                    </p:set>
                                  </p:childTnLst>
                                </p:cTn>
                              </p:par>
                            </p:childTnLst>
                          </p:cTn>
                        </p:par>
                        <p:par>
                          <p:cTn id="16" fill="hold">
                            <p:stCondLst>
                              <p:cond delay="1500"/>
                            </p:stCondLst>
                            <p:childTnLst>
                              <p:par>
                                <p:cTn id="17" presetID="0" presetClass="path" presetSubtype="0" accel="50000" decel="50000" fill="hold" grpId="2" nodeType="afterEffect">
                                  <p:stCondLst>
                                    <p:cond delay="0"/>
                                  </p:stCondLst>
                                  <p:childTnLst>
                                    <p:animMotion origin="layout" path="M 0 0 L 0.2 0 " pathEditMode="relative" ptsTypes="AA">
                                      <p:cBhvr>
                                        <p:cTn id="18" dur="2000" fill="hold"/>
                                        <p:tgtEl>
                                          <p:spTgt spid="32"/>
                                        </p:tgtEl>
                                        <p:attrNameLst>
                                          <p:attrName>ppt_x</p:attrName>
                                          <p:attrName>ppt_y</p:attrName>
                                        </p:attrNameLst>
                                      </p:cBhvr>
                                    </p:animMotion>
                                  </p:childTnLst>
                                </p:cTn>
                              </p:par>
                              <p:par>
                                <p:cTn id="19" presetID="0" presetClass="path" presetSubtype="0" accel="50000" decel="50000" fill="hold" grpId="2" nodeType="withEffect">
                                  <p:stCondLst>
                                    <p:cond delay="0"/>
                                  </p:stCondLst>
                                  <p:childTnLst>
                                    <p:animMotion origin="layout" path="M 0 0 L 0.2 0 " pathEditMode="relative" ptsTypes="AA">
                                      <p:cBhvr>
                                        <p:cTn id="20" dur="2000" fill="hold"/>
                                        <p:tgtEl>
                                          <p:spTgt spid="33"/>
                                        </p:tgtEl>
                                        <p:attrNameLst>
                                          <p:attrName>ppt_x</p:attrName>
                                          <p:attrName>ppt_y</p:attrName>
                                        </p:attrNameLst>
                                      </p:cBhvr>
                                    </p:animMotion>
                                  </p:childTnLst>
                                </p:cTn>
                              </p:par>
                              <p:par>
                                <p:cTn id="21" presetID="0" presetClass="path" presetSubtype="0" accel="50000" decel="50000" fill="hold" grpId="2" nodeType="withEffect">
                                  <p:stCondLst>
                                    <p:cond delay="0"/>
                                  </p:stCondLst>
                                  <p:childTnLst>
                                    <p:animMotion origin="layout" path="M 0 0 L 0.2 0 " pathEditMode="relative" ptsTypes="AA">
                                      <p:cBhvr>
                                        <p:cTn id="22" dur="2000" fill="hold"/>
                                        <p:tgtEl>
                                          <p:spTgt spid="34"/>
                                        </p:tgtEl>
                                        <p:attrNameLst>
                                          <p:attrName>ppt_x</p:attrName>
                                          <p:attrName>ppt_y</p:attrName>
                                        </p:attrNameLst>
                                      </p:cBhvr>
                                    </p:animMotion>
                                  </p:childTnLst>
                                </p:cTn>
                              </p:par>
                              <p:par>
                                <p:cTn id="23" presetID="0" presetClass="path" presetSubtype="0" accel="50000" decel="50000" fill="hold" grpId="2" nodeType="withEffect">
                                  <p:stCondLst>
                                    <p:cond delay="0"/>
                                  </p:stCondLst>
                                  <p:childTnLst>
                                    <p:animMotion origin="layout" path="M 0 0 L 0.2 0 " pathEditMode="relative" ptsTypes="AA">
                                      <p:cBhvr>
                                        <p:cTn id="24" dur="2000" fill="hold"/>
                                        <p:tgtEl>
                                          <p:spTgt spid="35"/>
                                        </p:tgtEl>
                                        <p:attrNameLst>
                                          <p:attrName>ppt_x</p:attrName>
                                          <p:attrName>ppt_y</p:attrName>
                                        </p:attrNameLst>
                                      </p:cBhvr>
                                    </p:animMotion>
                                  </p:childTnLst>
                                </p:cTn>
                              </p:par>
                            </p:childTnLst>
                          </p:cTn>
                        </p:par>
                        <p:par>
                          <p:cTn id="25" fill="hold">
                            <p:stCondLst>
                              <p:cond delay="3500"/>
                            </p:stCondLst>
                            <p:childTnLst>
                              <p:par>
                                <p:cTn id="26" presetID="1" presetClass="entr" presetSubtype="0" fill="hold" nodeType="afterEffect">
                                  <p:stCondLst>
                                    <p:cond delay="0"/>
                                  </p:stCondLst>
                                  <p:childTnLst>
                                    <p:set>
                                      <p:cBhvr>
                                        <p:cTn id="27" dur="1" fill="hold">
                                          <p:stCondLst>
                                            <p:cond delay="0"/>
                                          </p:stCondLst>
                                        </p:cTn>
                                        <p:tgtEl>
                                          <p:spTgt spid="22"/>
                                        </p:tgtEl>
                                        <p:attrNameLst>
                                          <p:attrName>style.visibility</p:attrName>
                                        </p:attrNameLst>
                                      </p:cBhvr>
                                      <p:to>
                                        <p:strVal val="visible"/>
                                      </p:to>
                                    </p:set>
                                  </p:childTnLst>
                                </p:cTn>
                              </p:par>
                            </p:childTnLst>
                          </p:cTn>
                        </p:par>
                        <p:par>
                          <p:cTn id="28" fill="hold">
                            <p:stCondLst>
                              <p:cond delay="3500"/>
                            </p:stCondLst>
                            <p:childTnLst>
                              <p:par>
                                <p:cTn id="29" presetID="1" presetClass="entr" presetSubtype="0" fill="hold" nodeType="afterEffect">
                                  <p:stCondLst>
                                    <p:cond delay="0"/>
                                  </p:stCondLst>
                                  <p:childTnLst>
                                    <p:set>
                                      <p:cBhvr>
                                        <p:cTn id="30" dur="1" fill="hold">
                                          <p:stCondLst>
                                            <p:cond delay="0"/>
                                          </p:stCondLst>
                                        </p:cTn>
                                        <p:tgtEl>
                                          <p:spTgt spid="31"/>
                                        </p:tgtEl>
                                        <p:attrNameLst>
                                          <p:attrName>style.visibility</p:attrName>
                                        </p:attrNameLst>
                                      </p:cBhvr>
                                      <p:to>
                                        <p:strVal val="visible"/>
                                      </p:to>
                                    </p:set>
                                  </p:childTnLst>
                                </p:cTn>
                              </p:par>
                            </p:childTnLst>
                          </p:cTn>
                        </p:par>
                        <p:par>
                          <p:cTn id="31" fill="hold">
                            <p:stCondLst>
                              <p:cond delay="3500"/>
                            </p:stCondLst>
                            <p:childTnLst>
                              <p:par>
                                <p:cTn id="32" presetID="29" presetClass="exit" presetSubtype="0" fill="hold" nodeType="afterEffect">
                                  <p:stCondLst>
                                    <p:cond delay="3000"/>
                                  </p:stCondLst>
                                  <p:childTnLst>
                                    <p:anim calcmode="lin" valueType="num">
                                      <p:cBhvr>
                                        <p:cTn id="33" dur="1000"/>
                                        <p:tgtEl>
                                          <p:spTgt spid="22"/>
                                        </p:tgtEl>
                                        <p:attrNameLst>
                                          <p:attrName>ppt_x</p:attrName>
                                        </p:attrNameLst>
                                      </p:cBhvr>
                                      <p:tavLst>
                                        <p:tav tm="0">
                                          <p:val>
                                            <p:strVal val="ppt_x"/>
                                          </p:val>
                                        </p:tav>
                                        <p:tav tm="100000">
                                          <p:val>
                                            <p:strVal val="ppt_x-.2"/>
                                          </p:val>
                                        </p:tav>
                                      </p:tavLst>
                                    </p:anim>
                                    <p:anim calcmode="lin" valueType="num">
                                      <p:cBhvr>
                                        <p:cTn id="34" dur="1000"/>
                                        <p:tgtEl>
                                          <p:spTgt spid="22"/>
                                        </p:tgtEl>
                                        <p:attrNameLst>
                                          <p:attrName>ppt_y</p:attrName>
                                        </p:attrNameLst>
                                      </p:cBhvr>
                                      <p:tavLst>
                                        <p:tav tm="0">
                                          <p:val>
                                            <p:strVal val="ppt_y"/>
                                          </p:val>
                                        </p:tav>
                                        <p:tav tm="100000">
                                          <p:val>
                                            <p:strVal val="ppt_y"/>
                                          </p:val>
                                        </p:tav>
                                      </p:tavLst>
                                    </p:anim>
                                    <p:animEffect transition="out" filter="fade">
                                      <p:cBhvr>
                                        <p:cTn id="35" dur="1000"/>
                                        <p:tgtEl>
                                          <p:spTgt spid="22"/>
                                        </p:tgtEl>
                                      </p:cBhvr>
                                    </p:animEffect>
                                    <p:set>
                                      <p:cBhvr>
                                        <p:cTn id="36" dur="1" fill="hold">
                                          <p:stCondLst>
                                            <p:cond delay="999"/>
                                          </p:stCondLst>
                                        </p:cTn>
                                        <p:tgtEl>
                                          <p:spTgt spid="22"/>
                                        </p:tgtEl>
                                        <p:attrNameLst>
                                          <p:attrName>style.visibility</p:attrName>
                                        </p:attrNameLst>
                                      </p:cBhvr>
                                      <p:to>
                                        <p:strVal val="hidden"/>
                                      </p:to>
                                    </p:set>
                                  </p:childTnLst>
                                </p:cTn>
                              </p:par>
                              <p:par>
                                <p:cTn id="37" presetID="29" presetClass="exit" presetSubtype="0" fill="hold" nodeType="withEffect">
                                  <p:stCondLst>
                                    <p:cond delay="3000"/>
                                  </p:stCondLst>
                                  <p:childTnLst>
                                    <p:anim calcmode="lin" valueType="num">
                                      <p:cBhvr>
                                        <p:cTn id="38" dur="1000"/>
                                        <p:tgtEl>
                                          <p:spTgt spid="31"/>
                                        </p:tgtEl>
                                        <p:attrNameLst>
                                          <p:attrName>ppt_x</p:attrName>
                                        </p:attrNameLst>
                                      </p:cBhvr>
                                      <p:tavLst>
                                        <p:tav tm="0">
                                          <p:val>
                                            <p:strVal val="ppt_x"/>
                                          </p:val>
                                        </p:tav>
                                        <p:tav tm="100000">
                                          <p:val>
                                            <p:strVal val="ppt_x-.2"/>
                                          </p:val>
                                        </p:tav>
                                      </p:tavLst>
                                    </p:anim>
                                    <p:anim calcmode="lin" valueType="num">
                                      <p:cBhvr>
                                        <p:cTn id="39" dur="1000"/>
                                        <p:tgtEl>
                                          <p:spTgt spid="31"/>
                                        </p:tgtEl>
                                        <p:attrNameLst>
                                          <p:attrName>ppt_y</p:attrName>
                                        </p:attrNameLst>
                                      </p:cBhvr>
                                      <p:tavLst>
                                        <p:tav tm="0">
                                          <p:val>
                                            <p:strVal val="ppt_y"/>
                                          </p:val>
                                        </p:tav>
                                        <p:tav tm="100000">
                                          <p:val>
                                            <p:strVal val="ppt_y"/>
                                          </p:val>
                                        </p:tav>
                                      </p:tavLst>
                                    </p:anim>
                                    <p:animEffect transition="out" filter="fade">
                                      <p:cBhvr>
                                        <p:cTn id="40" dur="1000"/>
                                        <p:tgtEl>
                                          <p:spTgt spid="31"/>
                                        </p:tgtEl>
                                      </p:cBhvr>
                                    </p:animEffect>
                                    <p:set>
                                      <p:cBhvr>
                                        <p:cTn id="41" dur="1" fill="hold">
                                          <p:stCondLst>
                                            <p:cond delay="999"/>
                                          </p:stCondLst>
                                        </p:cTn>
                                        <p:tgtEl>
                                          <p:spTgt spid="31"/>
                                        </p:tgtEl>
                                        <p:attrNameLst>
                                          <p:attrName>style.visibility</p:attrName>
                                        </p:attrNameLst>
                                      </p:cBhvr>
                                      <p:to>
                                        <p:strVal val="hidden"/>
                                      </p:to>
                                    </p:set>
                                  </p:childTnLst>
                                </p:cTn>
                              </p:par>
                              <p:par>
                                <p:cTn id="42" presetID="10" presetClass="exit" presetSubtype="0" fill="hold" grpId="1" nodeType="withEffect">
                                  <p:stCondLst>
                                    <p:cond delay="3000"/>
                                  </p:stCondLst>
                                  <p:childTnLst>
                                    <p:animEffect transition="out" filter="fade">
                                      <p:cBhvr>
                                        <p:cTn id="43" dur="2000"/>
                                        <p:tgtEl>
                                          <p:spTgt spid="32"/>
                                        </p:tgtEl>
                                      </p:cBhvr>
                                    </p:animEffect>
                                    <p:set>
                                      <p:cBhvr>
                                        <p:cTn id="44" dur="1" fill="hold">
                                          <p:stCondLst>
                                            <p:cond delay="1999"/>
                                          </p:stCondLst>
                                        </p:cTn>
                                        <p:tgtEl>
                                          <p:spTgt spid="32"/>
                                        </p:tgtEl>
                                        <p:attrNameLst>
                                          <p:attrName>style.visibility</p:attrName>
                                        </p:attrNameLst>
                                      </p:cBhvr>
                                      <p:to>
                                        <p:strVal val="hidden"/>
                                      </p:to>
                                    </p:set>
                                  </p:childTnLst>
                                </p:cTn>
                              </p:par>
                              <p:par>
                                <p:cTn id="45" presetID="10" presetClass="exit" presetSubtype="0" fill="hold" grpId="1" nodeType="withEffect">
                                  <p:stCondLst>
                                    <p:cond delay="3000"/>
                                  </p:stCondLst>
                                  <p:childTnLst>
                                    <p:animEffect transition="out" filter="fade">
                                      <p:cBhvr>
                                        <p:cTn id="46" dur="2000"/>
                                        <p:tgtEl>
                                          <p:spTgt spid="33"/>
                                        </p:tgtEl>
                                      </p:cBhvr>
                                    </p:animEffect>
                                    <p:set>
                                      <p:cBhvr>
                                        <p:cTn id="47" dur="1" fill="hold">
                                          <p:stCondLst>
                                            <p:cond delay="1999"/>
                                          </p:stCondLst>
                                        </p:cTn>
                                        <p:tgtEl>
                                          <p:spTgt spid="33"/>
                                        </p:tgtEl>
                                        <p:attrNameLst>
                                          <p:attrName>style.visibility</p:attrName>
                                        </p:attrNameLst>
                                      </p:cBhvr>
                                      <p:to>
                                        <p:strVal val="hidden"/>
                                      </p:to>
                                    </p:set>
                                  </p:childTnLst>
                                </p:cTn>
                              </p:par>
                              <p:par>
                                <p:cTn id="48" presetID="10" presetClass="exit" presetSubtype="0" fill="hold" grpId="1" nodeType="withEffect">
                                  <p:stCondLst>
                                    <p:cond delay="3000"/>
                                  </p:stCondLst>
                                  <p:childTnLst>
                                    <p:animEffect transition="out" filter="fade">
                                      <p:cBhvr>
                                        <p:cTn id="49" dur="2000"/>
                                        <p:tgtEl>
                                          <p:spTgt spid="34"/>
                                        </p:tgtEl>
                                      </p:cBhvr>
                                    </p:animEffect>
                                    <p:set>
                                      <p:cBhvr>
                                        <p:cTn id="50" dur="1" fill="hold">
                                          <p:stCondLst>
                                            <p:cond delay="1999"/>
                                          </p:stCondLst>
                                        </p:cTn>
                                        <p:tgtEl>
                                          <p:spTgt spid="34"/>
                                        </p:tgtEl>
                                        <p:attrNameLst>
                                          <p:attrName>style.visibility</p:attrName>
                                        </p:attrNameLst>
                                      </p:cBhvr>
                                      <p:to>
                                        <p:strVal val="hidden"/>
                                      </p:to>
                                    </p:set>
                                  </p:childTnLst>
                                </p:cTn>
                              </p:par>
                              <p:par>
                                <p:cTn id="51" presetID="10" presetClass="exit" presetSubtype="0" fill="hold" grpId="1" nodeType="withEffect">
                                  <p:stCondLst>
                                    <p:cond delay="3000"/>
                                  </p:stCondLst>
                                  <p:childTnLst>
                                    <p:animEffect transition="out" filter="fade">
                                      <p:cBhvr>
                                        <p:cTn id="52" dur="2000"/>
                                        <p:tgtEl>
                                          <p:spTgt spid="35"/>
                                        </p:tgtEl>
                                      </p:cBhvr>
                                    </p:animEffect>
                                    <p:set>
                                      <p:cBhvr>
                                        <p:cTn id="53" dur="1" fill="hold">
                                          <p:stCondLst>
                                            <p:cond delay="1999"/>
                                          </p:stCondLst>
                                        </p:cTn>
                                        <p:tgtEl>
                                          <p:spTgt spid="35"/>
                                        </p:tgtEl>
                                        <p:attrNameLst>
                                          <p:attrName>style.visibility</p:attrName>
                                        </p:attrNameLst>
                                      </p:cBhvr>
                                      <p:to>
                                        <p:strVal val="hidden"/>
                                      </p:to>
                                    </p:set>
                                  </p:childTnLst>
                                </p:cTn>
                              </p:par>
                            </p:childTnLst>
                          </p:cTn>
                        </p:par>
                        <p:par>
                          <p:cTn id="54" fill="hold">
                            <p:stCondLst>
                              <p:cond delay="8500"/>
                            </p:stCondLst>
                            <p:childTnLst>
                              <p:par>
                                <p:cTn id="55" presetID="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childTnLst>
                                </p:cTn>
                              </p:par>
                              <p:par>
                                <p:cTn id="57" presetID="0" presetClass="path" presetSubtype="0" accel="50000" decel="50000" fill="hold" nodeType="withEffect">
                                  <p:stCondLst>
                                    <p:cond delay="0"/>
                                  </p:stCondLst>
                                  <p:childTnLst>
                                    <p:animMotion origin="layout" path="M 0 0 L 0.15 0 " pathEditMode="relative" ptsTypes="AA">
                                      <p:cBhvr>
                                        <p:cTn id="58" dur="2000" fill="hold"/>
                                        <p:tgtEl>
                                          <p:spTgt spid="2"/>
                                        </p:tgtEl>
                                        <p:attrNameLst>
                                          <p:attrName>ppt_x</p:attrName>
                                          <p:attrName>ppt_y</p:attrName>
                                        </p:attrNameLst>
                                      </p:cBhvr>
                                    </p:animMotion>
                                  </p:childTnLst>
                                </p:cTn>
                              </p:par>
                            </p:childTnLst>
                          </p:cTn>
                        </p:par>
                        <p:par>
                          <p:cTn id="59" fill="hold">
                            <p:stCondLst>
                              <p:cond delay="10500"/>
                            </p:stCondLst>
                            <p:childTnLst>
                              <p:par>
                                <p:cTn id="60" presetID="1" presetClass="entr" presetSubtype="0" fill="hold" nodeType="afterEffect">
                                  <p:stCondLst>
                                    <p:cond delay="0"/>
                                  </p:stCondLst>
                                  <p:childTnLst>
                                    <p:set>
                                      <p:cBhvr>
                                        <p:cTn id="61" dur="1" fill="hold">
                                          <p:stCondLst>
                                            <p:cond delay="0"/>
                                          </p:stCondLst>
                                        </p:cTn>
                                        <p:tgtEl>
                                          <p:spTgt spid="36"/>
                                        </p:tgtEl>
                                        <p:attrNameLst>
                                          <p:attrName>style.visibility</p:attrName>
                                        </p:attrNameLst>
                                      </p:cBhvr>
                                      <p:to>
                                        <p:strVal val="visible"/>
                                      </p:to>
                                    </p:set>
                                  </p:childTnLst>
                                </p:cTn>
                              </p:par>
                            </p:childTnLst>
                          </p:cTn>
                        </p:par>
                        <p:par>
                          <p:cTn id="62" fill="hold">
                            <p:stCondLst>
                              <p:cond delay="10500"/>
                            </p:stCondLst>
                            <p:childTnLst>
                              <p:par>
                                <p:cTn id="63" presetID="1" presetClass="exit" presetSubtype="0" fill="hold" nodeType="afterEffect">
                                  <p:stCondLst>
                                    <p:cond delay="2000"/>
                                  </p:stCondLst>
                                  <p:childTnLst>
                                    <p:set>
                                      <p:cBhvr>
                                        <p:cTn id="64" dur="1" fill="hold">
                                          <p:stCondLst>
                                            <p:cond delay="0"/>
                                          </p:stCondLst>
                                        </p:cTn>
                                        <p:tgtEl>
                                          <p:spTgt spid="36"/>
                                        </p:tgtEl>
                                        <p:attrNameLst>
                                          <p:attrName>style.visibility</p:attrName>
                                        </p:attrNameLst>
                                      </p:cBhvr>
                                      <p:to>
                                        <p:strVal val="hidden"/>
                                      </p:to>
                                    </p:set>
                                  </p:childTnLst>
                                </p:cTn>
                              </p:par>
                            </p:childTnLst>
                          </p:cTn>
                        </p:par>
                        <p:par>
                          <p:cTn id="65" fill="hold">
                            <p:stCondLst>
                              <p:cond delay="12500"/>
                            </p:stCondLst>
                            <p:childTnLst>
                              <p:par>
                                <p:cTn id="66" presetID="0" presetClass="path" presetSubtype="0" accel="50000" decel="50000" fill="hold" nodeType="afterEffect">
                                  <p:stCondLst>
                                    <p:cond delay="0"/>
                                  </p:stCondLst>
                                  <p:childTnLst>
                                    <p:animMotion origin="layout" path="M 0.14999 2.59259E-6 L 0.29166 2.59259E-6 " pathEditMode="relative" ptsTypes="AA">
                                      <p:cBhvr>
                                        <p:cTn id="67" dur="2000" fill="hold"/>
                                        <p:tgtEl>
                                          <p:spTgt spid="2"/>
                                        </p:tgtEl>
                                        <p:attrNameLst>
                                          <p:attrName>ppt_x</p:attrName>
                                          <p:attrName>ppt_y</p:attrName>
                                        </p:attrNameLst>
                                      </p:cBhvr>
                                    </p:animMotion>
                                  </p:childTnLst>
                                </p:cTn>
                              </p:par>
                            </p:childTnLst>
                          </p:cTn>
                        </p:par>
                        <p:par>
                          <p:cTn id="68" fill="hold">
                            <p:stCondLst>
                              <p:cond delay="14500"/>
                            </p:stCondLst>
                            <p:childTnLst>
                              <p:par>
                                <p:cTn id="69" presetID="0" presetClass="path" presetSubtype="0" accel="50000" decel="50000" fill="hold" nodeType="afterEffect">
                                  <p:stCondLst>
                                    <p:cond delay="1000"/>
                                  </p:stCondLst>
                                  <p:childTnLst>
                                    <p:animMotion origin="layout" path="M 0.29166 2.59259E-6 L 0.43333 2.59259E-6 " pathEditMode="relative" ptsTypes="AA">
                                      <p:cBhvr>
                                        <p:cTn id="70" dur="2000" fill="hold"/>
                                        <p:tgtEl>
                                          <p:spTgt spid="2"/>
                                        </p:tgtEl>
                                        <p:attrNameLst>
                                          <p:attrName>ppt_x</p:attrName>
                                          <p:attrName>ppt_y</p:attrName>
                                        </p:attrNameLst>
                                      </p:cBhvr>
                                    </p:animMotion>
                                  </p:childTnLst>
                                </p:cTn>
                              </p:par>
                            </p:childTnLst>
                          </p:cTn>
                        </p:par>
                        <p:par>
                          <p:cTn id="71" fill="hold">
                            <p:stCondLst>
                              <p:cond delay="17500"/>
                            </p:stCondLst>
                            <p:childTnLst>
                              <p:par>
                                <p:cTn id="72" presetID="1" presetClass="entr" presetSubtype="0" fill="hold" nodeType="afterEffect">
                                  <p:stCondLst>
                                    <p:cond delay="500"/>
                                  </p:stCondLst>
                                  <p:childTnLst>
                                    <p:set>
                                      <p:cBhvr>
                                        <p:cTn id="73" dur="1" fill="hold">
                                          <p:stCondLst>
                                            <p:cond delay="0"/>
                                          </p:stCondLst>
                                        </p:cTn>
                                        <p:tgtEl>
                                          <p:spTgt spid="23"/>
                                        </p:tgtEl>
                                        <p:attrNameLst>
                                          <p:attrName>style.visibility</p:attrName>
                                        </p:attrNameLst>
                                      </p:cBhvr>
                                      <p:to>
                                        <p:strVal val="visible"/>
                                      </p:to>
                                    </p:set>
                                  </p:childTnLst>
                                </p:cTn>
                              </p:par>
                            </p:childTnLst>
                          </p:cTn>
                        </p:par>
                        <p:par>
                          <p:cTn id="74" fill="hold">
                            <p:stCondLst>
                              <p:cond delay="18000"/>
                            </p:stCondLst>
                            <p:childTnLst>
                              <p:par>
                                <p:cTn id="75" presetID="0" presetClass="path" presetSubtype="0" accel="50000" decel="50000" fill="hold" nodeType="afterEffect">
                                  <p:stCondLst>
                                    <p:cond delay="0"/>
                                  </p:stCondLst>
                                  <p:childTnLst>
                                    <p:animMotion origin="layout" path="M 2.22222E-6 -4.81481E-6 L 0.18628 -0.10347 " pathEditMode="relative" rAng="0" ptsTypes="AA">
                                      <p:cBhvr>
                                        <p:cTn id="76" dur="2000" fill="hold"/>
                                        <p:tgtEl>
                                          <p:spTgt spid="23"/>
                                        </p:tgtEl>
                                        <p:attrNameLst>
                                          <p:attrName>ppt_x</p:attrName>
                                          <p:attrName>ppt_y</p:attrName>
                                        </p:attrNameLst>
                                      </p:cBhvr>
                                      <p:rCtr x="9300" y="-5200"/>
                                    </p:animMotion>
                                  </p:childTnLst>
                                </p:cTn>
                              </p:par>
                              <p:par>
                                <p:cTn id="77" presetID="1" presetClass="entr" presetSubtype="0" fill="hold" nodeType="withEffect">
                                  <p:stCondLst>
                                    <p:cond delay="0"/>
                                  </p:stCondLst>
                                  <p:childTnLst>
                                    <p:set>
                                      <p:cBhvr>
                                        <p:cTn id="78" dur="1" fill="hold">
                                          <p:stCondLst>
                                            <p:cond delay="0"/>
                                          </p:stCondLst>
                                        </p:cTn>
                                        <p:tgtEl>
                                          <p:spTgt spid="4"/>
                                        </p:tgtEl>
                                        <p:attrNameLst>
                                          <p:attrName>style.visibility</p:attrName>
                                        </p:attrNameLst>
                                      </p:cBhvr>
                                      <p:to>
                                        <p:strVal val="visible"/>
                                      </p:to>
                                    </p:set>
                                  </p:childTnLst>
                                </p:cTn>
                              </p:par>
                              <p:par>
                                <p:cTn id="79" presetID="0" presetClass="path" presetSubtype="0" accel="50000" decel="50000" fill="hold" nodeType="withEffect">
                                  <p:stCondLst>
                                    <p:cond delay="0"/>
                                  </p:stCondLst>
                                  <p:childTnLst>
                                    <p:animMotion origin="layout" path="M 1.38889E-6 -7.40741E-7 L 0.1842 0.0044 " pathEditMode="relative" rAng="0" ptsTypes="AA">
                                      <p:cBhvr>
                                        <p:cTn id="80" dur="2000" fill="hold"/>
                                        <p:tgtEl>
                                          <p:spTgt spid="4"/>
                                        </p:tgtEl>
                                        <p:attrNameLst>
                                          <p:attrName>ppt_x</p:attrName>
                                          <p:attrName>ppt_y</p:attrName>
                                        </p:attrNameLst>
                                      </p:cBhvr>
                                      <p:rCtr x="9200" y="200"/>
                                    </p:animMotion>
                                  </p:childTnLst>
                                </p:cTn>
                              </p:par>
                              <p:par>
                                <p:cTn id="81" presetID="1" presetClass="entr" presetSubtype="0" fill="hold" nodeType="withEffect">
                                  <p:stCondLst>
                                    <p:cond delay="0"/>
                                  </p:stCondLst>
                                  <p:childTnLst>
                                    <p:set>
                                      <p:cBhvr>
                                        <p:cTn id="82" dur="1" fill="hold">
                                          <p:stCondLst>
                                            <p:cond delay="0"/>
                                          </p:stCondLst>
                                        </p:cTn>
                                        <p:tgtEl>
                                          <p:spTgt spid="3"/>
                                        </p:tgtEl>
                                        <p:attrNameLst>
                                          <p:attrName>style.visibility</p:attrName>
                                        </p:attrNameLst>
                                      </p:cBhvr>
                                      <p:to>
                                        <p:strVal val="visible"/>
                                      </p:to>
                                    </p:set>
                                  </p:childTnLst>
                                </p:cTn>
                              </p:par>
                              <p:par>
                                <p:cTn id="83" presetID="0" presetClass="path" presetSubtype="0" accel="50000" decel="50000" fill="hold" nodeType="withEffect">
                                  <p:stCondLst>
                                    <p:cond delay="0"/>
                                  </p:stCondLst>
                                  <p:childTnLst>
                                    <p:animMotion origin="layout" path="M 1.11022E-16 -1.11111E-6 L 0.18142 0.13033 " pathEditMode="relative" rAng="0" ptsTypes="AA">
                                      <p:cBhvr>
                                        <p:cTn id="84" dur="2000" fill="hold"/>
                                        <p:tgtEl>
                                          <p:spTgt spid="3"/>
                                        </p:tgtEl>
                                        <p:attrNameLst>
                                          <p:attrName>ppt_x</p:attrName>
                                          <p:attrName>ppt_y</p:attrName>
                                        </p:attrNameLst>
                                      </p:cBhvr>
                                      <p:rCtr x="9100" y="650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2" grpId="1" animBg="1"/>
      <p:bldP spid="32" grpId="2" animBg="1"/>
      <p:bldP spid="33" grpId="0" animBg="1"/>
      <p:bldP spid="33" grpId="1" animBg="1"/>
      <p:bldP spid="33" grpId="2" animBg="1"/>
      <p:bldP spid="34" grpId="0" animBg="1"/>
      <p:bldP spid="34" grpId="1" animBg="1"/>
      <p:bldP spid="34" grpId="2" animBg="1"/>
      <p:bldP spid="35" grpId="0" animBg="1"/>
      <p:bldP spid="35" grpId="1" animBg="1"/>
      <p:bldP spid="35" grpId="2"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 Same Side Corner Rectangle 5"/>
          <p:cNvSpPr/>
          <p:nvPr/>
        </p:nvSpPr>
        <p:spPr bwMode="invGray">
          <a:xfrm>
            <a:off x="1143000" y="2514600"/>
            <a:ext cx="7010400" cy="2438400"/>
          </a:xfrm>
          <a:prstGeom prst="round2SameRect">
            <a:avLst>
              <a:gd name="adj1" fmla="val 3680"/>
              <a:gd name="adj2" fmla="val 25222"/>
            </a:avLst>
          </a:prstGeom>
          <a:ln/>
        </p:spPr>
        <p:style>
          <a:lnRef idx="1">
            <a:schemeClr val="accent1"/>
          </a:lnRef>
          <a:fillRef idx="2">
            <a:schemeClr val="accent1"/>
          </a:fillRef>
          <a:effectRef idx="1">
            <a:schemeClr val="accent1"/>
          </a:effectRef>
          <a:fontRef idx="minor">
            <a:schemeClr val="dk1"/>
          </a:fontRef>
        </p:style>
        <p:txBody>
          <a:bodyPr lIns="91436" tIns="45718" rIns="91436" bIns="0" rtlCol="0" anchor="b"/>
          <a:lstStyle/>
          <a:p>
            <a:pPr algn="ctr"/>
            <a:endParaRPr lang="en-US" sz="1600" dirty="0">
              <a:solidFill>
                <a:srgbClr val="080808"/>
              </a:solidFill>
            </a:endParaRPr>
          </a:p>
        </p:txBody>
      </p:sp>
      <p:sp>
        <p:nvSpPr>
          <p:cNvPr id="2" name="Title 1"/>
          <p:cNvSpPr>
            <a:spLocks noGrp="1"/>
          </p:cNvSpPr>
          <p:nvPr>
            <p:ph type="title"/>
          </p:nvPr>
        </p:nvSpPr>
        <p:spPr/>
        <p:txBody>
          <a:bodyPr/>
          <a:lstStyle/>
          <a:p>
            <a:r>
              <a:rPr lang="en-US" altLang="zh-CN" dirty="0"/>
              <a:t>MS-IT</a:t>
            </a:r>
            <a:r>
              <a:rPr lang="zh-CN" altLang="en-US" dirty="0"/>
              <a:t>应</a:t>
            </a:r>
            <a:r>
              <a:rPr lang="zh-CN" altLang="en-US" dirty="0" smtClean="0"/>
              <a:t>用</a:t>
            </a:r>
            <a:r>
              <a:rPr lang="en-US" altLang="zh-CN" dirty="0" smtClean="0"/>
              <a:t>3: </a:t>
            </a:r>
            <a:r>
              <a:rPr lang="zh-CN" altLang="en-US" dirty="0" smtClean="0"/>
              <a:t>实时报表</a:t>
            </a:r>
            <a:endParaRPr lang="en-US" dirty="0"/>
          </a:p>
        </p:txBody>
      </p:sp>
      <p:pic>
        <p:nvPicPr>
          <p:cNvPr id="4" name="Picture 10" descr="D:\DVD_ART34\Artwork_Imagery\Shapes\fans - gradients\purple-swoosh.png"/>
          <p:cNvPicPr>
            <a:picLocks noChangeAspect="1" noChangeArrowheads="1"/>
          </p:cNvPicPr>
          <p:nvPr/>
        </p:nvPicPr>
        <p:blipFill>
          <a:blip r:embed="rId3" cstate="print"/>
          <a:srcRect/>
          <a:stretch>
            <a:fillRect/>
          </a:stretch>
        </p:blipFill>
        <p:spPr bwMode="auto">
          <a:xfrm>
            <a:off x="5410200" y="1828800"/>
            <a:ext cx="3034200" cy="4105275"/>
          </a:xfrm>
          <a:prstGeom prst="rect">
            <a:avLst/>
          </a:prstGeom>
          <a:noFill/>
        </p:spPr>
      </p:pic>
      <p:pic>
        <p:nvPicPr>
          <p:cNvPr id="5" name="Picture 6" descr="D:\DVD_ART34\Artwork_Imagery\Shapes\fans - gradients\green swoosh.png"/>
          <p:cNvPicPr>
            <a:picLocks noChangeAspect="1" noChangeArrowheads="1"/>
          </p:cNvPicPr>
          <p:nvPr/>
        </p:nvPicPr>
        <p:blipFill>
          <a:blip r:embed="rId4" cstate="print"/>
          <a:srcRect/>
          <a:stretch>
            <a:fillRect/>
          </a:stretch>
        </p:blipFill>
        <p:spPr bwMode="auto">
          <a:xfrm>
            <a:off x="914400" y="1828800"/>
            <a:ext cx="3285149" cy="4114800"/>
          </a:xfrm>
          <a:prstGeom prst="rect">
            <a:avLst/>
          </a:prstGeom>
          <a:noFill/>
        </p:spPr>
      </p:pic>
      <p:sp>
        <p:nvSpPr>
          <p:cNvPr id="7" name="Rounded Rectangle 6"/>
          <p:cNvSpPr/>
          <p:nvPr/>
        </p:nvSpPr>
        <p:spPr bwMode="invGray">
          <a:xfrm>
            <a:off x="1143000" y="5486401"/>
            <a:ext cx="7010400" cy="990600"/>
          </a:xfrm>
          <a:prstGeom prst="roundRect">
            <a:avLst>
              <a:gd name="adj" fmla="val 11310"/>
            </a:avLst>
          </a:prstGeom>
          <a:ln/>
        </p:spPr>
        <p:style>
          <a:lnRef idx="1">
            <a:schemeClr val="accent3"/>
          </a:lnRef>
          <a:fillRef idx="3">
            <a:schemeClr val="accent3"/>
          </a:fillRef>
          <a:effectRef idx="2">
            <a:schemeClr val="accent3"/>
          </a:effectRef>
          <a:fontRef idx="minor">
            <a:schemeClr val="lt1"/>
          </a:fontRef>
        </p:style>
        <p:txBody>
          <a:bodyPr lIns="91436" tIns="45718" rIns="91436" bIns="0" rtlCol="0" anchor="b"/>
          <a:lstStyle/>
          <a:p>
            <a:pPr algn="ctr" fontAlgn="base">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SAP ERP</a:t>
            </a:r>
          </a:p>
        </p:txBody>
      </p:sp>
      <p:sp>
        <p:nvSpPr>
          <p:cNvPr id="8" name="Rounded Rectangle 7"/>
          <p:cNvSpPr/>
          <p:nvPr/>
        </p:nvSpPr>
        <p:spPr bwMode="invGray">
          <a:xfrm>
            <a:off x="5867400" y="6172200"/>
            <a:ext cx="1905000" cy="228600"/>
          </a:xfrm>
          <a:prstGeom prst="roundRect">
            <a:avLst/>
          </a:prstGeom>
          <a:ln/>
        </p:spPr>
        <p:style>
          <a:lnRef idx="1">
            <a:schemeClr val="accent6"/>
          </a:lnRef>
          <a:fillRef idx="3">
            <a:schemeClr val="accent6"/>
          </a:fillRef>
          <a:effectRef idx="2">
            <a:schemeClr val="accent6"/>
          </a:effectRef>
          <a:fontRef idx="minor">
            <a:schemeClr val="lt1"/>
          </a:fontRef>
        </p:style>
        <p:txBody>
          <a:bodyPr lIns="91436" tIns="45718" rIns="91436" bIns="45718" rtlCol="0" anchor="ctr"/>
          <a:lstStyle/>
          <a:p>
            <a:pPr algn="ctr" fontAlgn="base">
              <a:spcBef>
                <a:spcPct val="0"/>
              </a:spcBef>
              <a:spcAft>
                <a:spcPct val="0"/>
              </a:spcAft>
              <a:defRPr/>
            </a:pPr>
            <a:r>
              <a:rPr lang="en-US" sz="1400" dirty="0" smtClean="0">
                <a:solidFill>
                  <a:srgbClr val="FFFFFF"/>
                </a:solidFill>
                <a:effectLst>
                  <a:outerShdw blurRad="292100" dist="38100" dir="2700000" sx="101000" sy="101000" algn="tl" rotWithShape="0">
                    <a:srgbClr val="080808"/>
                  </a:outerShdw>
                </a:effectLst>
                <a:latin typeface="Segoe Semibold" pitchFamily="34" charset="0"/>
              </a:rPr>
              <a:t>R/3 Data Source</a:t>
            </a:r>
            <a:endParaRPr lang="en-US" sz="1400" dirty="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9" name="TextBox 8"/>
          <p:cNvSpPr txBox="1"/>
          <p:nvPr/>
        </p:nvSpPr>
        <p:spPr>
          <a:xfrm>
            <a:off x="3733800" y="4495800"/>
            <a:ext cx="1600200" cy="338550"/>
          </a:xfrm>
          <a:prstGeom prst="rect">
            <a:avLst/>
          </a:prstGeom>
          <a:noFill/>
        </p:spPr>
        <p:txBody>
          <a:bodyPr wrap="square" lIns="91436" tIns="45718" rIns="91436" bIns="45718" rtlCol="0">
            <a:spAutoFit/>
          </a:bodyPr>
          <a:lstStyle/>
          <a:p>
            <a:pPr algn="ctr" fontAlgn="base">
              <a:spcBef>
                <a:spcPct val="0"/>
              </a:spcBef>
              <a:spcAft>
                <a:spcPct val="0"/>
              </a:spcAft>
              <a:defRPr/>
            </a:pPr>
            <a:r>
              <a:rPr lang="en-US" sz="1600" dirty="0" smtClean="0">
                <a:solidFill>
                  <a:srgbClr val="FFFFFF"/>
                </a:solidFill>
                <a:effectLst>
                  <a:outerShdw blurRad="292100" dist="38100" dir="2700000" sx="101000" sy="101000" algn="tl" rotWithShape="0">
                    <a:srgbClr val="080808"/>
                  </a:outerShdw>
                </a:effectLst>
                <a:latin typeface="Segoe Semibold" pitchFamily="34" charset="0"/>
              </a:rPr>
              <a:t>SAP BW/BI 7.0</a:t>
            </a:r>
          </a:p>
        </p:txBody>
      </p:sp>
      <p:grpSp>
        <p:nvGrpSpPr>
          <p:cNvPr id="3" name="Group 46"/>
          <p:cNvGrpSpPr/>
          <p:nvPr/>
        </p:nvGrpSpPr>
        <p:grpSpPr>
          <a:xfrm>
            <a:off x="6019800" y="990600"/>
            <a:ext cx="1447800" cy="1154103"/>
            <a:chOff x="1600200" y="990600"/>
            <a:chExt cx="1447800" cy="1154103"/>
          </a:xfrm>
        </p:grpSpPr>
        <p:pic>
          <p:nvPicPr>
            <p:cNvPr id="11" name="Picture 2" descr="C:\Program Files\Microsoft Resource DVD Artwork\DVD_ART\Artwork_Imagery\Shapes and Graphics\Charts and Graphs\Graph Backgrounds\grid blue.png"/>
            <p:cNvPicPr>
              <a:picLocks noChangeAspect="1" noChangeArrowheads="1"/>
            </p:cNvPicPr>
            <p:nvPr/>
          </p:nvPicPr>
          <p:blipFill>
            <a:blip r:embed="rId5" cstate="print"/>
            <a:srcRect/>
            <a:stretch>
              <a:fillRect/>
            </a:stretch>
          </p:blipFill>
          <p:spPr bwMode="auto">
            <a:xfrm>
              <a:off x="1600200" y="990600"/>
              <a:ext cx="1447800" cy="1154103"/>
            </a:xfrm>
            <a:prstGeom prst="rect">
              <a:avLst/>
            </a:prstGeom>
            <a:noFill/>
          </p:spPr>
        </p:pic>
        <p:pic>
          <p:nvPicPr>
            <p:cNvPr id="12" name="Picture 4" descr="C:\Program Files\Microsoft Resource DVD Artwork\DVD_ART\Artwork_Imagery\Shapes and Graphics\Charts and Graphs\pie charts\3 color flat pie.png"/>
            <p:cNvPicPr>
              <a:picLocks noChangeAspect="1" noChangeArrowheads="1"/>
            </p:cNvPicPr>
            <p:nvPr/>
          </p:nvPicPr>
          <p:blipFill>
            <a:blip r:embed="rId6" cstate="print"/>
            <a:srcRect/>
            <a:stretch>
              <a:fillRect/>
            </a:stretch>
          </p:blipFill>
          <p:spPr bwMode="auto">
            <a:xfrm>
              <a:off x="2362200" y="1295400"/>
              <a:ext cx="533400" cy="400050"/>
            </a:xfrm>
            <a:prstGeom prst="rect">
              <a:avLst/>
            </a:prstGeom>
            <a:noFill/>
          </p:spPr>
        </p:pic>
        <p:pic>
          <p:nvPicPr>
            <p:cNvPr id="13" name="Picture 5"/>
            <p:cNvPicPr>
              <a:picLocks noChangeAspect="1" noChangeArrowheads="1"/>
            </p:cNvPicPr>
            <p:nvPr/>
          </p:nvPicPr>
          <p:blipFill>
            <a:blip r:embed="rId7" cstate="print"/>
            <a:srcRect/>
            <a:stretch>
              <a:fillRect/>
            </a:stretch>
          </p:blipFill>
          <p:spPr bwMode="auto">
            <a:xfrm>
              <a:off x="1905000" y="1201103"/>
              <a:ext cx="457200" cy="551497"/>
            </a:xfrm>
            <a:prstGeom prst="rect">
              <a:avLst/>
            </a:prstGeom>
            <a:noFill/>
            <a:ln w="9525">
              <a:noFill/>
              <a:miter lim="800000"/>
              <a:headEnd/>
              <a:tailEnd/>
            </a:ln>
            <a:effectLst/>
          </p:spPr>
        </p:pic>
      </p:grpSp>
      <p:sp>
        <p:nvSpPr>
          <p:cNvPr id="14" name="TextBox 13"/>
          <p:cNvSpPr txBox="1"/>
          <p:nvPr/>
        </p:nvSpPr>
        <p:spPr>
          <a:xfrm>
            <a:off x="7315200" y="1295400"/>
            <a:ext cx="1143000" cy="307777"/>
          </a:xfrm>
          <a:prstGeom prst="rect">
            <a:avLst/>
          </a:prstGeom>
          <a:noFill/>
          <a:effectLst>
            <a:outerShdw blurRad="76200" dist="12700" dir="2700000" sy="-23000" kx="-800400" algn="bl" rotWithShape="0">
              <a:prstClr val="black">
                <a:alpha val="20000"/>
              </a:prstClr>
            </a:outerShdw>
          </a:effectLst>
        </p:spPr>
        <p:txBody>
          <a:bodyPr wrap="square" rtlCol="0">
            <a:spAutoFit/>
          </a:bodyPr>
          <a:lstStyle/>
          <a:p>
            <a:pPr algn="ctr"/>
            <a:r>
              <a:rPr lang="en-US" sz="1400" dirty="0" smtClean="0">
                <a:effectLst>
                  <a:outerShdw blurRad="292100" dist="38100" dir="2700000" sx="101000" sy="101000" algn="tl" rotWithShape="0">
                    <a:srgbClr val="080808"/>
                  </a:outerShdw>
                </a:effectLst>
                <a:latin typeface="Segoe Semibold" pitchFamily="34" charset="0"/>
              </a:rPr>
              <a:t>SSRS</a:t>
            </a:r>
          </a:p>
        </p:txBody>
      </p:sp>
      <p:sp>
        <p:nvSpPr>
          <p:cNvPr id="15" name="Rounded Rectangle 14"/>
          <p:cNvSpPr/>
          <p:nvPr/>
        </p:nvSpPr>
        <p:spPr bwMode="invGray">
          <a:xfrm>
            <a:off x="1752600" y="6172200"/>
            <a:ext cx="1905000" cy="228600"/>
          </a:xfrm>
          <a:prstGeom prst="roundRect">
            <a:avLst/>
          </a:prstGeom>
          <a:ln/>
        </p:spPr>
        <p:style>
          <a:lnRef idx="1">
            <a:schemeClr val="accent6"/>
          </a:lnRef>
          <a:fillRef idx="3">
            <a:schemeClr val="accent6"/>
          </a:fillRef>
          <a:effectRef idx="2">
            <a:schemeClr val="accent6"/>
          </a:effectRef>
          <a:fontRef idx="minor">
            <a:schemeClr val="lt1"/>
          </a:fontRef>
        </p:style>
        <p:txBody>
          <a:bodyPr lIns="91436" tIns="45718" rIns="91436" bIns="45718" rtlCol="0" anchor="ctr"/>
          <a:lstStyle/>
          <a:p>
            <a:pPr algn="ctr" fontAlgn="base">
              <a:spcBef>
                <a:spcPct val="0"/>
              </a:spcBef>
              <a:spcAft>
                <a:spcPct val="0"/>
              </a:spcAft>
              <a:defRPr/>
            </a:pPr>
            <a:r>
              <a:rPr lang="en-US" sz="1400" dirty="0" smtClean="0">
                <a:solidFill>
                  <a:srgbClr val="FFFFFF"/>
                </a:solidFill>
                <a:effectLst>
                  <a:outerShdw blurRad="292100" dist="38100" dir="2700000" sx="101000" sy="101000" algn="tl" rotWithShape="0">
                    <a:srgbClr val="080808"/>
                  </a:outerShdw>
                </a:effectLst>
                <a:latin typeface="Segoe Semibold" pitchFamily="34" charset="0"/>
              </a:rPr>
              <a:t>R/3 Data Source</a:t>
            </a:r>
            <a:endParaRPr lang="en-US" dirty="0">
              <a:solidFill>
                <a:srgbClr val="FFFFFF"/>
              </a:solidFill>
              <a:effectLst>
                <a:outerShdw blurRad="292100" dist="38100" dir="2700000" sx="101000" sy="101000" algn="tl" rotWithShape="0">
                  <a:srgbClr val="080808"/>
                </a:outerShdw>
              </a:effectLst>
              <a:latin typeface="Segoe Semibold" pitchFamily="34" charset="0"/>
            </a:endParaRPr>
          </a:p>
        </p:txBody>
      </p:sp>
      <p:sp>
        <p:nvSpPr>
          <p:cNvPr id="16" name="Can 15"/>
          <p:cNvSpPr/>
          <p:nvPr/>
        </p:nvSpPr>
        <p:spPr bwMode="invGray">
          <a:xfrm>
            <a:off x="2133600" y="5562600"/>
            <a:ext cx="990600" cy="381000"/>
          </a:xfrm>
          <a:prstGeom prst="can">
            <a:avLst>
              <a:gd name="adj" fmla="val 39436"/>
            </a:avLst>
          </a:prstGeom>
          <a:gradFill flip="none" rotWithShape="1">
            <a:gsLst>
              <a:gs pos="0">
                <a:srgbClr val="339933"/>
              </a:gs>
              <a:gs pos="77000">
                <a:srgbClr val="92D050"/>
              </a:gs>
              <a:gs pos="100000">
                <a:srgbClr val="92D050"/>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0000"/>
              </a:lnSpc>
              <a:spcBef>
                <a:spcPct val="0"/>
              </a:spcBef>
              <a:spcAft>
                <a:spcPct val="0"/>
              </a:spcAft>
              <a:defRPr/>
            </a:pPr>
            <a:r>
              <a:rPr lang="en-US" sz="1200" dirty="0" smtClean="0">
                <a:solidFill>
                  <a:srgbClr val="FFFFFF"/>
                </a:solidFill>
                <a:effectLst>
                  <a:outerShdw blurRad="292100" dist="38100" dir="2700000" sx="101000" sy="101000" algn="tl" rotWithShape="0">
                    <a:srgbClr val="080808"/>
                  </a:outerShdw>
                </a:effectLst>
                <a:latin typeface="Segoe Semibold" pitchFamily="34" charset="0"/>
              </a:rPr>
              <a:t>Delta Queue</a:t>
            </a:r>
          </a:p>
        </p:txBody>
      </p:sp>
      <p:sp>
        <p:nvSpPr>
          <p:cNvPr id="17" name="Round Same Side Corner Rectangle 16"/>
          <p:cNvSpPr/>
          <p:nvPr/>
        </p:nvSpPr>
        <p:spPr bwMode="invGray">
          <a:xfrm>
            <a:off x="1981200" y="4572000"/>
            <a:ext cx="1371600" cy="271046"/>
          </a:xfrm>
          <a:prstGeom prst="round2SameRect">
            <a:avLst>
              <a:gd name="adj1" fmla="val 12834"/>
              <a:gd name="adj2" fmla="val 50000"/>
            </a:avLst>
          </a:prstGeom>
          <a:gradFill flip="none" rotWithShape="1">
            <a:gsLst>
              <a:gs pos="0">
                <a:srgbClr val="339933"/>
              </a:gs>
              <a:gs pos="77000">
                <a:srgbClr val="92D050"/>
              </a:gs>
              <a:gs pos="100000">
                <a:srgbClr val="92D050"/>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0000"/>
              </a:lnSpc>
              <a:spcBef>
                <a:spcPct val="0"/>
              </a:spcBef>
              <a:spcAft>
                <a:spcPct val="0"/>
              </a:spcAft>
              <a:defRPr/>
            </a:pPr>
            <a:r>
              <a:rPr lang="en-US" sz="1400" dirty="0" smtClean="0">
                <a:solidFill>
                  <a:srgbClr val="FFFFFF"/>
                </a:solidFill>
                <a:effectLst>
                  <a:outerShdw blurRad="292100" dist="38100" dir="2700000" sx="101000" sy="101000" algn="tl" rotWithShape="0">
                    <a:srgbClr val="080808"/>
                  </a:outerShdw>
                </a:effectLst>
                <a:latin typeface="Segoe Semibold" pitchFamily="34" charset="0"/>
              </a:rPr>
              <a:t>PSA</a:t>
            </a:r>
          </a:p>
        </p:txBody>
      </p:sp>
      <p:sp>
        <p:nvSpPr>
          <p:cNvPr id="18" name="Can 17"/>
          <p:cNvSpPr/>
          <p:nvPr/>
        </p:nvSpPr>
        <p:spPr bwMode="invGray">
          <a:xfrm>
            <a:off x="2133600" y="3886200"/>
            <a:ext cx="990600" cy="381000"/>
          </a:xfrm>
          <a:prstGeom prst="can">
            <a:avLst>
              <a:gd name="adj" fmla="val 39436"/>
            </a:avLst>
          </a:prstGeom>
          <a:gradFill flip="none" rotWithShape="1">
            <a:gsLst>
              <a:gs pos="0">
                <a:schemeClr val="bg1">
                  <a:lumMod val="60000"/>
                  <a:lumOff val="40000"/>
                  <a:shade val="30000"/>
                  <a:satMod val="115000"/>
                </a:schemeClr>
              </a:gs>
              <a:gs pos="50000">
                <a:schemeClr val="bg1">
                  <a:lumMod val="60000"/>
                  <a:lumOff val="40000"/>
                  <a:shade val="67500"/>
                  <a:satMod val="115000"/>
                </a:schemeClr>
              </a:gs>
              <a:gs pos="100000">
                <a:schemeClr val="bg1">
                  <a:lumMod val="60000"/>
                  <a:lumOff val="40000"/>
                  <a:shade val="100000"/>
                  <a:satMod val="115000"/>
                </a:schemeClr>
              </a:gs>
            </a:gsLst>
            <a:lin ang="108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0000"/>
              </a:lnSpc>
              <a:spcBef>
                <a:spcPct val="0"/>
              </a:spcBef>
              <a:spcAft>
                <a:spcPct val="0"/>
              </a:spcAft>
              <a:defRPr/>
            </a:pPr>
            <a:r>
              <a:rPr lang="en-US" sz="1400" dirty="0" smtClean="0">
                <a:solidFill>
                  <a:srgbClr val="FFFFFF"/>
                </a:solidFill>
                <a:effectLst>
                  <a:outerShdw blurRad="292100" dist="38100" dir="2700000" sx="101000" sy="101000" algn="tl" rotWithShape="0">
                    <a:srgbClr val="080808"/>
                  </a:outerShdw>
                </a:effectLst>
                <a:latin typeface="Segoe Semibold" pitchFamily="34" charset="0"/>
              </a:rPr>
              <a:t>DSO</a:t>
            </a:r>
          </a:p>
        </p:txBody>
      </p:sp>
      <p:pic>
        <p:nvPicPr>
          <p:cNvPr id="19" name="Picture 7" descr="C:\Program Files\Microsoft Resource DVD Artwork\DVD_ART\Artwork_Imagery\Shapes and Graphics\Arrows - arrow\White Collection 25 percent opaque - soft shadow\arrow 4.png"/>
          <p:cNvPicPr>
            <a:picLocks noChangeAspect="1" noChangeArrowheads="1"/>
          </p:cNvPicPr>
          <p:nvPr/>
        </p:nvPicPr>
        <p:blipFill>
          <a:blip r:embed="rId8" cstate="print"/>
          <a:srcRect/>
          <a:stretch>
            <a:fillRect/>
          </a:stretch>
        </p:blipFill>
        <p:spPr bwMode="auto">
          <a:xfrm>
            <a:off x="6553200" y="1905000"/>
            <a:ext cx="536639" cy="2057400"/>
          </a:xfrm>
          <a:prstGeom prst="rect">
            <a:avLst/>
          </a:prstGeom>
          <a:noFill/>
        </p:spPr>
      </p:pic>
      <p:pic>
        <p:nvPicPr>
          <p:cNvPr id="20" name="Picture 8" descr="C:\Program Files\Microsoft Resource DVD Artwork\DVD_ART\Artwork_Imagery\Shapes and Graphics\Arrows - arrow\White Collection 25 percent opaque - soft shadow\arrow 2.png"/>
          <p:cNvPicPr>
            <a:picLocks noChangeAspect="1" noChangeArrowheads="1"/>
          </p:cNvPicPr>
          <p:nvPr/>
        </p:nvPicPr>
        <p:blipFill>
          <a:blip r:embed="rId9" cstate="print"/>
          <a:srcRect/>
          <a:stretch>
            <a:fillRect/>
          </a:stretch>
        </p:blipFill>
        <p:spPr bwMode="auto">
          <a:xfrm>
            <a:off x="6553200" y="4953000"/>
            <a:ext cx="535064" cy="1276350"/>
          </a:xfrm>
          <a:prstGeom prst="rect">
            <a:avLst/>
          </a:prstGeom>
          <a:noFill/>
        </p:spPr>
      </p:pic>
      <p:pic>
        <p:nvPicPr>
          <p:cNvPr id="21" name="Picture 9" descr="C:\Program Files\Microsoft Resource DVD Artwork\DVD_ART\Artwork_Imagery\Shapes and Graphics\Arrows - arrow\White Collection 25 percent opaque - soft shadow\arrow 1.png"/>
          <p:cNvPicPr>
            <a:picLocks noChangeAspect="1" noChangeArrowheads="1"/>
          </p:cNvPicPr>
          <p:nvPr/>
        </p:nvPicPr>
        <p:blipFill>
          <a:blip r:embed="rId10" cstate="print"/>
          <a:srcRect/>
          <a:stretch>
            <a:fillRect/>
          </a:stretch>
        </p:blipFill>
        <p:spPr bwMode="auto">
          <a:xfrm>
            <a:off x="2438400" y="4800601"/>
            <a:ext cx="457200" cy="762000"/>
          </a:xfrm>
          <a:prstGeom prst="rect">
            <a:avLst/>
          </a:prstGeom>
          <a:noFill/>
        </p:spPr>
      </p:pic>
      <p:pic>
        <p:nvPicPr>
          <p:cNvPr id="22" name="Picture 13" descr="C:\Program Files\Microsoft Resource DVD Artwork\DVD_ART\Artwork_Imagery\Shapes and Graphics\Arrows - arrow\White Collection 25 percent opaque - soft shadow\arrow 1.png"/>
          <p:cNvPicPr>
            <a:picLocks noChangeAspect="1" noChangeArrowheads="1"/>
          </p:cNvPicPr>
          <p:nvPr/>
        </p:nvPicPr>
        <p:blipFill>
          <a:blip r:embed="rId11" cstate="print"/>
          <a:srcRect/>
          <a:stretch>
            <a:fillRect/>
          </a:stretch>
        </p:blipFill>
        <p:spPr bwMode="auto">
          <a:xfrm>
            <a:off x="2438400" y="5943600"/>
            <a:ext cx="452438" cy="314325"/>
          </a:xfrm>
          <a:prstGeom prst="rect">
            <a:avLst/>
          </a:prstGeom>
          <a:noFill/>
        </p:spPr>
      </p:pic>
      <p:pic>
        <p:nvPicPr>
          <p:cNvPr id="23" name="Picture 13" descr="C:\Program Files\Microsoft Resource DVD Artwork\DVD_ART\Artwork_Imagery\Shapes and Graphics\Arrows - arrow\White Collection 25 percent opaque - soft shadow\arrow 1.png"/>
          <p:cNvPicPr>
            <a:picLocks noChangeAspect="1" noChangeArrowheads="1"/>
          </p:cNvPicPr>
          <p:nvPr/>
        </p:nvPicPr>
        <p:blipFill>
          <a:blip r:embed="rId11" cstate="print"/>
          <a:srcRect/>
          <a:stretch>
            <a:fillRect/>
          </a:stretch>
        </p:blipFill>
        <p:spPr bwMode="auto">
          <a:xfrm>
            <a:off x="2438400" y="4267200"/>
            <a:ext cx="452438" cy="314325"/>
          </a:xfrm>
          <a:prstGeom prst="rect">
            <a:avLst/>
          </a:prstGeom>
          <a:noFill/>
        </p:spPr>
      </p:pic>
      <p:pic>
        <p:nvPicPr>
          <p:cNvPr id="24" name="Picture 3" descr="C:\Program Files\Microsoft Resource DVD Artwork\DVD_ART\Artwork_Imagery\Shapes and Graphics\Box\Cube\orange green purple grid cube.png"/>
          <p:cNvPicPr>
            <a:picLocks noChangeAspect="1" noChangeArrowheads="1"/>
          </p:cNvPicPr>
          <p:nvPr/>
        </p:nvPicPr>
        <p:blipFill>
          <a:blip r:embed="rId12" cstate="print"/>
          <a:srcRect/>
          <a:stretch>
            <a:fillRect/>
          </a:stretch>
        </p:blipFill>
        <p:spPr bwMode="auto">
          <a:xfrm>
            <a:off x="2133600" y="838200"/>
            <a:ext cx="1177097" cy="1181377"/>
          </a:xfrm>
          <a:prstGeom prst="rect">
            <a:avLst/>
          </a:prstGeom>
          <a:noFill/>
        </p:spPr>
      </p:pic>
      <p:pic>
        <p:nvPicPr>
          <p:cNvPr id="25" name="Picture 9" descr="C:\Program Files\Microsoft Resource DVD Artwork\DVD_ART\Artwork_Imagery\Shapes and Graphics\Arrows - arrow\White Collection 25 percent opaque - soft shadow\arrow 1.png"/>
          <p:cNvPicPr>
            <a:picLocks noChangeAspect="1" noChangeArrowheads="1"/>
          </p:cNvPicPr>
          <p:nvPr/>
        </p:nvPicPr>
        <p:blipFill>
          <a:blip r:embed="rId13" cstate="print"/>
          <a:srcRect/>
          <a:stretch>
            <a:fillRect/>
          </a:stretch>
        </p:blipFill>
        <p:spPr bwMode="auto">
          <a:xfrm>
            <a:off x="2362200" y="1981200"/>
            <a:ext cx="533400" cy="457200"/>
          </a:xfrm>
          <a:prstGeom prst="rect">
            <a:avLst/>
          </a:prstGeom>
          <a:noFill/>
        </p:spPr>
      </p:pic>
      <p:sp>
        <p:nvSpPr>
          <p:cNvPr id="26" name="TextBox 25"/>
          <p:cNvSpPr txBox="1"/>
          <p:nvPr/>
        </p:nvSpPr>
        <p:spPr>
          <a:xfrm>
            <a:off x="2057400" y="1352490"/>
            <a:ext cx="990600" cy="400110"/>
          </a:xfrm>
          <a:prstGeom prst="rect">
            <a:avLst/>
          </a:prstGeom>
          <a:noFill/>
        </p:spPr>
        <p:txBody>
          <a:bodyPr wrap="square" rtlCol="0">
            <a:spAutoFit/>
          </a:bodyPr>
          <a:lstStyle/>
          <a:p>
            <a:pPr algn="ctr"/>
            <a:r>
              <a:rPr lang="en-US" sz="2000" dirty="0" smtClean="0">
                <a:solidFill>
                  <a:srgbClr val="FFFFFF">
                    <a:alpha val="70000"/>
                  </a:srgbClr>
                </a:solidFill>
                <a:effectLst>
                  <a:outerShdw blurRad="292100" dist="38100" dir="2700000" sx="101000" sy="101000" algn="tl" rotWithShape="0">
                    <a:srgbClr val="080808"/>
                  </a:outerShdw>
                </a:effectLst>
                <a:latin typeface="Segoe Semibold" pitchFamily="34" charset="0"/>
              </a:rPr>
              <a:t>EDW</a:t>
            </a:r>
          </a:p>
        </p:txBody>
      </p:sp>
      <p:sp>
        <p:nvSpPr>
          <p:cNvPr id="27" name="Rounded Rectangle 26"/>
          <p:cNvSpPr/>
          <p:nvPr/>
        </p:nvSpPr>
        <p:spPr bwMode="invGray">
          <a:xfrm>
            <a:off x="1905000" y="2362200"/>
            <a:ext cx="1524000" cy="457200"/>
          </a:xfrm>
          <a:prstGeom prst="roundRect">
            <a:avLst/>
          </a:prstGeom>
          <a:gradFill flip="none" rotWithShape="1">
            <a:gsLst>
              <a:gs pos="1000">
                <a:srgbClr val="006600">
                  <a:alpha val="69804"/>
                </a:srgbClr>
              </a:gs>
              <a:gs pos="77000">
                <a:srgbClr val="00CC00">
                  <a:alpha val="49804"/>
                </a:srgbClr>
              </a:gs>
              <a:gs pos="100000">
                <a:srgbClr val="99FF99"/>
              </a:gs>
            </a:gsLst>
            <a:lin ang="5400000" scaled="1"/>
            <a:tileRect/>
          </a:gradFill>
          <a:ln w="38100">
            <a:noFill/>
          </a:ln>
          <a:effectLst/>
          <a:scene3d>
            <a:camera prst="orthographicFront"/>
            <a:lightRig rig="flat" dir="t">
              <a:rot lat="0" lon="0" rev="5400000"/>
            </a:lightRig>
          </a:scene3d>
          <a:sp3d>
            <a:bevelT w="38100" h="38100" prst="softRound"/>
            <a:bevelB w="38100" h="38100"/>
          </a:sp3d>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rtlCol="0" anchor="ctr"/>
          <a:lstStyle/>
          <a:p>
            <a:pPr algn="ctr" fontAlgn="base">
              <a:lnSpc>
                <a:spcPct val="80000"/>
              </a:lnSpc>
              <a:spcBef>
                <a:spcPct val="0"/>
              </a:spcBef>
              <a:spcAft>
                <a:spcPct val="0"/>
              </a:spcAft>
              <a:defRPr/>
            </a:pPr>
            <a:r>
              <a:rPr lang="en-US" sz="1400" dirty="0" smtClean="0">
                <a:solidFill>
                  <a:srgbClr val="FFFFFF"/>
                </a:solidFill>
                <a:effectLst>
                  <a:outerShdw blurRad="292100" dist="38100" dir="2700000" sx="101000" sy="101000" algn="tl" rotWithShape="0">
                    <a:srgbClr val="080808"/>
                  </a:outerShdw>
                </a:effectLst>
                <a:latin typeface="Segoe Semibold" pitchFamily="34" charset="0"/>
              </a:rPr>
              <a:t>Open Hub Services</a:t>
            </a:r>
          </a:p>
        </p:txBody>
      </p:sp>
      <p:pic>
        <p:nvPicPr>
          <p:cNvPr id="28" name="Picture 8" descr="C:\Program Files\Microsoft Resource DVD Artwork\DVD_ART\Artwork_Imagery\Shapes and Graphics\Arrows - arrow\White Collection 25 percent opaque - soft shadow\arrow 2.png"/>
          <p:cNvPicPr>
            <a:picLocks noChangeAspect="1" noChangeArrowheads="1"/>
          </p:cNvPicPr>
          <p:nvPr/>
        </p:nvPicPr>
        <p:blipFill>
          <a:blip r:embed="rId9" cstate="print"/>
          <a:srcRect/>
          <a:stretch>
            <a:fillRect/>
          </a:stretch>
        </p:blipFill>
        <p:spPr bwMode="auto">
          <a:xfrm>
            <a:off x="2362200" y="2819400"/>
            <a:ext cx="535064" cy="1200150"/>
          </a:xfrm>
          <a:prstGeom prst="rect">
            <a:avLst/>
          </a:prstGeom>
          <a:noFill/>
        </p:spPr>
      </p:pic>
      <p:pic>
        <p:nvPicPr>
          <p:cNvPr id="29" name="Picture 40" descr="Unbenannt-1"/>
          <p:cNvPicPr>
            <a:picLocks noChangeAspect="1" noChangeArrowheads="1"/>
          </p:cNvPicPr>
          <p:nvPr/>
        </p:nvPicPr>
        <p:blipFill>
          <a:blip r:embed="rId14" cstate="print">
            <a:clrChange>
              <a:clrFrom>
                <a:srgbClr val="FFFFFF"/>
              </a:clrFrom>
              <a:clrTo>
                <a:srgbClr val="FFFFFF">
                  <a:alpha val="0"/>
                </a:srgbClr>
              </a:clrTo>
            </a:clrChange>
          </a:blip>
          <a:srcRect/>
          <a:stretch>
            <a:fillRect/>
          </a:stretch>
        </p:blipFill>
        <p:spPr bwMode="gray">
          <a:xfrm>
            <a:off x="6324600" y="3886200"/>
            <a:ext cx="988013" cy="1017588"/>
          </a:xfrm>
          <a:prstGeom prst="rect">
            <a:avLst/>
          </a:prstGeom>
          <a:noFill/>
        </p:spPr>
      </p:pic>
      <p:sp>
        <p:nvSpPr>
          <p:cNvPr id="30" name="TextBox 29"/>
          <p:cNvSpPr txBox="1"/>
          <p:nvPr/>
        </p:nvSpPr>
        <p:spPr>
          <a:xfrm>
            <a:off x="6248400" y="4191000"/>
            <a:ext cx="990600" cy="523220"/>
          </a:xfrm>
          <a:prstGeom prst="rect">
            <a:avLst/>
          </a:prstGeom>
          <a:noFill/>
        </p:spPr>
        <p:txBody>
          <a:bodyPr wrap="square" rtlCol="0">
            <a:spAutoFit/>
          </a:bodyPr>
          <a:lstStyle/>
          <a:p>
            <a:pPr algn="ctr"/>
            <a:r>
              <a:rPr lang="en-US" sz="1400" dirty="0" smtClean="0">
                <a:solidFill>
                  <a:schemeClr val="bg1"/>
                </a:solidFill>
                <a:effectLst>
                  <a:outerShdw blurRad="292100" dist="38100" dir="2700000" sx="101000" sy="101000" algn="tl" rotWithShape="0">
                    <a:srgbClr val="080808"/>
                  </a:outerShdw>
                </a:effectLst>
                <a:latin typeface="Segoe Semibold" pitchFamily="34" charset="0"/>
              </a:rPr>
              <a:t>Virtual Provider</a:t>
            </a:r>
          </a:p>
        </p:txBody>
      </p:sp>
    </p:spTree>
    <p:extLst>
      <p:ext uri="{BB962C8B-B14F-4D97-AF65-F5344CB8AC3E}">
        <p14:creationId xmlns="" xmlns:p14="http://schemas.microsoft.com/office/powerpoint/2010/main" val="331498679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5"/>
          <p:cNvPicPr>
            <a:picLocks noChangeAspect="1" noChangeArrowheads="1"/>
          </p:cNvPicPr>
          <p:nvPr/>
        </p:nvPicPr>
        <p:blipFill>
          <a:blip r:embed="rId3" cstate="print"/>
          <a:srcRect/>
          <a:stretch>
            <a:fillRect/>
          </a:stretch>
        </p:blipFill>
        <p:spPr bwMode="auto">
          <a:xfrm>
            <a:off x="1981200" y="152400"/>
            <a:ext cx="4572000" cy="6400800"/>
          </a:xfrm>
          <a:prstGeom prst="rect">
            <a:avLst/>
          </a:prstGeom>
          <a:noFill/>
          <a:ln w="9525">
            <a:noFill/>
            <a:miter lim="800000"/>
            <a:headEnd/>
            <a:tailEnd/>
          </a:ln>
          <a:effectLst>
            <a:softEdge rad="635000"/>
          </a:effectLst>
        </p:spPr>
      </p:pic>
      <p:sp>
        <p:nvSpPr>
          <p:cNvPr id="2" name="Title 1"/>
          <p:cNvSpPr>
            <a:spLocks noGrp="1"/>
          </p:cNvSpPr>
          <p:nvPr>
            <p:ph type="title"/>
          </p:nvPr>
        </p:nvSpPr>
        <p:spPr/>
        <p:txBody>
          <a:bodyPr/>
          <a:lstStyle/>
          <a:p>
            <a:r>
              <a:rPr lang="zh-CN" altLang="en-US" dirty="0" smtClean="0"/>
              <a:t>总结</a:t>
            </a:r>
            <a:endParaRPr lang="en-US" dirty="0"/>
          </a:p>
        </p:txBody>
      </p:sp>
      <p:pic>
        <p:nvPicPr>
          <p:cNvPr id="3" name="Picture 112" descr="C:\Program Files\Microsoft Resource DVD Artwork\DVD_ART\Artwork_Imagery\Shapes and Graphics\Clear glass shapes\large rounded top 2 part rectangle.png"/>
          <p:cNvPicPr>
            <a:picLocks noChangeAspect="1" noChangeArrowheads="1"/>
          </p:cNvPicPr>
          <p:nvPr/>
        </p:nvPicPr>
        <p:blipFill>
          <a:blip r:embed="rId4" cstate="print"/>
          <a:srcRect/>
          <a:stretch>
            <a:fillRect/>
          </a:stretch>
        </p:blipFill>
        <p:spPr bwMode="auto">
          <a:xfrm rot="10800000">
            <a:off x="0" y="3790634"/>
            <a:ext cx="9144000" cy="2686365"/>
          </a:xfrm>
          <a:prstGeom prst="rect">
            <a:avLst/>
          </a:prstGeom>
          <a:noFill/>
        </p:spPr>
      </p:pic>
      <p:pic>
        <p:nvPicPr>
          <p:cNvPr id="4" name="Picture 111" descr="C:\Program Files\Microsoft Resource DVD Artwork\DVD_ART\Artwork_Imagery\Shapes and Graphics\Clear glass shapes\large rounded top 3 part rectangle.png"/>
          <p:cNvPicPr>
            <a:picLocks noChangeAspect="1" noChangeArrowheads="1"/>
          </p:cNvPicPr>
          <p:nvPr/>
        </p:nvPicPr>
        <p:blipFill>
          <a:blip r:embed="rId5" cstate="print"/>
          <a:srcRect/>
          <a:stretch>
            <a:fillRect/>
          </a:stretch>
        </p:blipFill>
        <p:spPr bwMode="auto">
          <a:xfrm>
            <a:off x="0" y="609600"/>
            <a:ext cx="9144000" cy="3124200"/>
          </a:xfrm>
          <a:prstGeom prst="rect">
            <a:avLst/>
          </a:prstGeom>
          <a:noFill/>
        </p:spPr>
      </p:pic>
      <p:pic>
        <p:nvPicPr>
          <p:cNvPr id="5" name="Picture 9"/>
          <p:cNvPicPr>
            <a:picLocks noChangeAspect="1" noChangeArrowheads="1"/>
          </p:cNvPicPr>
          <p:nvPr/>
        </p:nvPicPr>
        <p:blipFill>
          <a:blip r:embed="rId6" cstate="print"/>
          <a:stretch>
            <a:fillRect/>
          </a:stretch>
        </p:blipFill>
        <p:spPr bwMode="auto">
          <a:xfrm>
            <a:off x="3429000" y="1219200"/>
            <a:ext cx="2200275" cy="1570037"/>
          </a:xfrm>
          <a:prstGeom prst="rect">
            <a:avLst/>
          </a:prstGeom>
          <a:ln>
            <a:noFill/>
          </a:ln>
          <a:effectLst>
            <a:outerShdw blurRad="190500" algn="tl" rotWithShape="0">
              <a:srgbClr val="000000">
                <a:alpha val="70000"/>
              </a:srgbClr>
            </a:outerShdw>
          </a:effectLst>
        </p:spPr>
      </p:pic>
      <p:pic>
        <p:nvPicPr>
          <p:cNvPr id="6" name="Picture 101"/>
          <p:cNvPicPr>
            <a:picLocks noChangeAspect="1" noChangeArrowheads="1"/>
          </p:cNvPicPr>
          <p:nvPr/>
        </p:nvPicPr>
        <p:blipFill>
          <a:blip r:embed="rId7" cstate="print"/>
          <a:srcRect/>
          <a:stretch>
            <a:fillRect/>
          </a:stretch>
        </p:blipFill>
        <p:spPr bwMode="auto">
          <a:xfrm>
            <a:off x="3428536" y="1066800"/>
            <a:ext cx="2286464" cy="1828800"/>
          </a:xfrm>
          <a:prstGeom prst="rect">
            <a:avLst/>
          </a:prstGeom>
          <a:ln>
            <a:noFill/>
          </a:ln>
          <a:effectLst>
            <a:outerShdw blurRad="190500" algn="tl" rotWithShape="0">
              <a:srgbClr val="000000">
                <a:alpha val="70000"/>
              </a:srgbClr>
            </a:outerShdw>
          </a:effectLst>
        </p:spPr>
      </p:pic>
      <p:pic>
        <p:nvPicPr>
          <p:cNvPr id="7" name="Picture 113"/>
          <p:cNvPicPr>
            <a:picLocks noChangeAspect="1" noChangeArrowheads="1"/>
          </p:cNvPicPr>
          <p:nvPr/>
        </p:nvPicPr>
        <p:blipFill>
          <a:blip r:embed="rId8" cstate="print"/>
          <a:srcRect/>
          <a:stretch>
            <a:fillRect/>
          </a:stretch>
        </p:blipFill>
        <p:spPr bwMode="auto">
          <a:xfrm>
            <a:off x="6172200" y="1066800"/>
            <a:ext cx="2858664" cy="1905000"/>
          </a:xfrm>
          <a:prstGeom prst="rect">
            <a:avLst/>
          </a:prstGeom>
          <a:ln>
            <a:noFill/>
          </a:ln>
          <a:effectLst>
            <a:softEdge rad="127000"/>
          </a:effectLst>
        </p:spPr>
      </p:pic>
      <p:grpSp>
        <p:nvGrpSpPr>
          <p:cNvPr id="8" name="Group 132"/>
          <p:cNvGrpSpPr/>
          <p:nvPr/>
        </p:nvGrpSpPr>
        <p:grpSpPr>
          <a:xfrm>
            <a:off x="132575" y="838200"/>
            <a:ext cx="2880731" cy="2286000"/>
            <a:chOff x="132575" y="1066800"/>
            <a:chExt cx="2880731" cy="2286000"/>
          </a:xfrm>
        </p:grpSpPr>
        <p:pic>
          <p:nvPicPr>
            <p:cNvPr id="9" name="Picture 114"/>
            <p:cNvPicPr>
              <a:picLocks noChangeAspect="1" noChangeArrowheads="1"/>
            </p:cNvPicPr>
            <p:nvPr/>
          </p:nvPicPr>
          <p:blipFill>
            <a:blip r:embed="rId9" cstate="print"/>
            <a:srcRect r="15837"/>
            <a:stretch>
              <a:fillRect/>
            </a:stretch>
          </p:blipFill>
          <p:spPr bwMode="auto">
            <a:xfrm>
              <a:off x="132575" y="1066800"/>
              <a:ext cx="2880731" cy="2286000"/>
            </a:xfrm>
            <a:prstGeom prst="ellipse">
              <a:avLst/>
            </a:prstGeom>
            <a:ln>
              <a:noFill/>
            </a:ln>
            <a:effectLst>
              <a:softEdge rad="112500"/>
            </a:effectLst>
          </p:spPr>
        </p:pic>
        <p:sp>
          <p:nvSpPr>
            <p:cNvPr id="10" name="TextBox 9"/>
            <p:cNvSpPr txBox="1"/>
            <p:nvPr/>
          </p:nvSpPr>
          <p:spPr>
            <a:xfrm rot="19160865">
              <a:off x="1243478" y="2152655"/>
              <a:ext cx="1079739" cy="230832"/>
            </a:xfrm>
            <a:prstGeom prst="rect">
              <a:avLst/>
            </a:prstGeom>
            <a:noFill/>
          </p:spPr>
          <p:txBody>
            <a:bodyPr wrap="square" rtlCol="0">
              <a:spAutoFit/>
            </a:bodyPr>
            <a:lstStyle/>
            <a:p>
              <a:r>
                <a:rPr lang="en-US" sz="900" dirty="0" smtClean="0">
                  <a:solidFill>
                    <a:schemeClr val="bg2">
                      <a:lumMod val="75000"/>
                    </a:schemeClr>
                  </a:solidFill>
                </a:rPr>
                <a:t>SAP Unicode</a:t>
              </a:r>
              <a:endParaRPr lang="en-US" sz="900" dirty="0">
                <a:solidFill>
                  <a:schemeClr val="bg2">
                    <a:lumMod val="75000"/>
                  </a:schemeClr>
                </a:solidFill>
              </a:endParaRPr>
            </a:p>
          </p:txBody>
        </p:sp>
      </p:grpSp>
      <p:grpSp>
        <p:nvGrpSpPr>
          <p:cNvPr id="11" name="Group 124"/>
          <p:cNvGrpSpPr>
            <a:grpSpLocks/>
          </p:cNvGrpSpPr>
          <p:nvPr/>
        </p:nvGrpSpPr>
        <p:grpSpPr bwMode="auto">
          <a:xfrm>
            <a:off x="381000" y="3886200"/>
            <a:ext cx="3581400" cy="2038350"/>
            <a:chOff x="2976" y="1920"/>
            <a:chExt cx="2568" cy="1524"/>
          </a:xfrm>
        </p:grpSpPr>
        <p:pic>
          <p:nvPicPr>
            <p:cNvPr id="12" name="Rectangle 18447"/>
            <p:cNvPicPr>
              <a:picLocks noChangeAspect="1" noChangeArrowheads="1"/>
            </p:cNvPicPr>
            <p:nvPr/>
          </p:nvPicPr>
          <p:blipFill>
            <a:blip r:embed="rId10" cstate="print"/>
            <a:srcRect/>
            <a:stretch>
              <a:fillRect/>
            </a:stretch>
          </p:blipFill>
          <p:spPr bwMode="auto">
            <a:xfrm>
              <a:off x="2976" y="1968"/>
              <a:ext cx="2568" cy="1476"/>
            </a:xfrm>
            <a:prstGeom prst="rect">
              <a:avLst/>
            </a:prstGeom>
            <a:noFill/>
            <a:ln w="9525" cap="flat" cmpd="sng" algn="ctr">
              <a:noFill/>
              <a:prstDash val="solid"/>
              <a:miter lim="800000"/>
              <a:headEnd type="none" w="med" len="med"/>
              <a:tailEnd type="none" w="med" len="med"/>
            </a:ln>
            <a:effectLst/>
          </p:spPr>
        </p:pic>
        <p:pic>
          <p:nvPicPr>
            <p:cNvPr id="13" name="Rectangle 18448"/>
            <p:cNvPicPr>
              <a:picLocks noChangeAspect="1" noChangeArrowheads="1"/>
            </p:cNvPicPr>
            <p:nvPr/>
          </p:nvPicPr>
          <p:blipFill>
            <a:blip r:embed="rId11" cstate="print"/>
            <a:srcRect/>
            <a:stretch>
              <a:fillRect/>
            </a:stretch>
          </p:blipFill>
          <p:spPr bwMode="auto">
            <a:xfrm>
              <a:off x="4416" y="1920"/>
              <a:ext cx="896" cy="1044"/>
            </a:xfrm>
            <a:prstGeom prst="rect">
              <a:avLst/>
            </a:prstGeom>
            <a:noFill/>
            <a:ln w="9525" cap="flat" cmpd="sng" algn="ctr">
              <a:noFill/>
              <a:prstDash val="solid"/>
              <a:miter lim="800000"/>
              <a:headEnd type="none" w="med" len="med"/>
              <a:tailEnd type="none" w="med" len="med"/>
            </a:ln>
            <a:effectLst/>
          </p:spPr>
        </p:pic>
        <p:pic>
          <p:nvPicPr>
            <p:cNvPr id="14" name="Rectangle 18449"/>
            <p:cNvPicPr>
              <a:picLocks noChangeAspect="1" noChangeArrowheads="1"/>
            </p:cNvPicPr>
            <p:nvPr/>
          </p:nvPicPr>
          <p:blipFill>
            <a:blip r:embed="rId12" cstate="print"/>
            <a:srcRect/>
            <a:stretch>
              <a:fillRect/>
            </a:stretch>
          </p:blipFill>
          <p:spPr bwMode="auto">
            <a:xfrm>
              <a:off x="3456" y="1968"/>
              <a:ext cx="816" cy="628"/>
            </a:xfrm>
            <a:prstGeom prst="rect">
              <a:avLst/>
            </a:prstGeom>
            <a:noFill/>
            <a:ln w="9525" cap="flat" cmpd="sng" algn="ctr">
              <a:noFill/>
              <a:prstDash val="solid"/>
              <a:miter lim="800000"/>
              <a:headEnd type="none" w="med" len="med"/>
              <a:tailEnd type="none" w="med" len="med"/>
            </a:ln>
            <a:effectLst/>
          </p:spPr>
        </p:pic>
        <p:pic>
          <p:nvPicPr>
            <p:cNvPr id="15" name="Rectangle 18450"/>
            <p:cNvPicPr>
              <a:picLocks noChangeAspect="1" noChangeArrowheads="1"/>
            </p:cNvPicPr>
            <p:nvPr/>
          </p:nvPicPr>
          <p:blipFill>
            <a:blip r:embed="rId13" cstate="print"/>
            <a:srcRect/>
            <a:stretch>
              <a:fillRect/>
            </a:stretch>
          </p:blipFill>
          <p:spPr bwMode="auto">
            <a:xfrm>
              <a:off x="3085" y="2235"/>
              <a:ext cx="659" cy="1077"/>
            </a:xfrm>
            <a:prstGeom prst="rect">
              <a:avLst/>
            </a:prstGeom>
            <a:noFill/>
            <a:ln w="9525" cap="flat" cmpd="sng" algn="ctr">
              <a:noFill/>
              <a:prstDash val="solid"/>
              <a:miter lim="800000"/>
              <a:headEnd type="none" w="med" len="med"/>
              <a:tailEnd type="none" w="med" len="med"/>
            </a:ln>
            <a:effectLst/>
          </p:spPr>
        </p:pic>
        <p:pic>
          <p:nvPicPr>
            <p:cNvPr id="16" name="Rectangle 18451"/>
            <p:cNvPicPr>
              <a:picLocks noChangeAspect="1" noChangeArrowheads="1"/>
            </p:cNvPicPr>
            <p:nvPr/>
          </p:nvPicPr>
          <p:blipFill>
            <a:blip r:embed="rId14" cstate="print"/>
            <a:srcRect/>
            <a:stretch>
              <a:fillRect/>
            </a:stretch>
          </p:blipFill>
          <p:spPr bwMode="auto">
            <a:xfrm>
              <a:off x="3216" y="2640"/>
              <a:ext cx="336" cy="549"/>
            </a:xfrm>
            <a:prstGeom prst="rect">
              <a:avLst/>
            </a:prstGeom>
            <a:noFill/>
            <a:ln w="9525" cap="flat" cmpd="sng" algn="ctr">
              <a:noFill/>
              <a:prstDash val="solid"/>
              <a:miter lim="800000"/>
              <a:headEnd type="none" w="med" len="med"/>
              <a:tailEnd type="none" w="med" len="med"/>
            </a:ln>
            <a:effectLst/>
          </p:spPr>
        </p:pic>
        <p:pic>
          <p:nvPicPr>
            <p:cNvPr id="17" name="Rectangle 18452"/>
            <p:cNvPicPr>
              <a:picLocks noChangeAspect="1" noChangeArrowheads="1"/>
            </p:cNvPicPr>
            <p:nvPr/>
          </p:nvPicPr>
          <p:blipFill>
            <a:blip r:embed="rId15" cstate="print"/>
            <a:srcRect/>
            <a:stretch>
              <a:fillRect/>
            </a:stretch>
          </p:blipFill>
          <p:spPr bwMode="auto">
            <a:xfrm>
              <a:off x="3936" y="2400"/>
              <a:ext cx="960" cy="593"/>
            </a:xfrm>
            <a:prstGeom prst="rect">
              <a:avLst/>
            </a:prstGeom>
            <a:noFill/>
            <a:ln w="9525" cap="flat" cmpd="sng" algn="ctr">
              <a:noFill/>
              <a:prstDash val="solid"/>
              <a:miter lim="800000"/>
              <a:headEnd type="none" w="med" len="med"/>
              <a:tailEnd type="none" w="med" len="med"/>
            </a:ln>
            <a:effectLst/>
          </p:spPr>
        </p:pic>
      </p:grpSp>
      <p:pic>
        <p:nvPicPr>
          <p:cNvPr id="18" name="Picture 119"/>
          <p:cNvPicPr>
            <a:picLocks noChangeAspect="1" noChangeArrowheads="1"/>
          </p:cNvPicPr>
          <p:nvPr/>
        </p:nvPicPr>
        <p:blipFill>
          <a:blip r:embed="rId16" cstate="print"/>
          <a:srcRect/>
          <a:stretch>
            <a:fillRect/>
          </a:stretch>
        </p:blipFill>
        <p:spPr bwMode="auto">
          <a:xfrm>
            <a:off x="5257800" y="3657600"/>
            <a:ext cx="2895600" cy="1952268"/>
          </a:xfrm>
          <a:prstGeom prst="rect">
            <a:avLst/>
          </a:prstGeom>
          <a:solidFill>
            <a:srgbClr val="FFFFFF">
              <a:shade val="85000"/>
            </a:srgbClr>
          </a:solidFill>
          <a:ln w="101600" cap="sq">
            <a:solidFill>
              <a:srgbClr val="FDFDFD"/>
            </a:solidFill>
            <a:miter lim="800000"/>
          </a:ln>
          <a:effectLst>
            <a:outerShdw blurRad="57150" dist="37500" dir="7560000" sy="98000" kx="110000" ky="200000" algn="tl" rotWithShape="0">
              <a:srgbClr val="000000">
                <a:alpha val="20000"/>
              </a:srgbClr>
            </a:outerShdw>
          </a:effectLst>
          <a:scene3d>
            <a:camera prst="perspectiveRelaxed">
              <a:rot lat="18960000" lon="0" rev="0"/>
            </a:camera>
            <a:lightRig rig="twoPt" dir="t">
              <a:rot lat="0" lon="0" rev="7200000"/>
            </a:lightRig>
          </a:scene3d>
          <a:sp3d prstMaterial="matte">
            <a:bevelT w="22860" h="12700"/>
            <a:contourClr>
              <a:srgbClr val="FFFFFF"/>
            </a:contourClr>
          </a:sp3d>
        </p:spPr>
      </p:pic>
      <p:grpSp>
        <p:nvGrpSpPr>
          <p:cNvPr id="19" name="Group 159"/>
          <p:cNvGrpSpPr/>
          <p:nvPr/>
        </p:nvGrpSpPr>
        <p:grpSpPr>
          <a:xfrm>
            <a:off x="381000" y="3048000"/>
            <a:ext cx="2457286" cy="653861"/>
            <a:chOff x="381000" y="3048000"/>
            <a:chExt cx="2457286" cy="653861"/>
          </a:xfrm>
        </p:grpSpPr>
        <p:pic>
          <p:nvPicPr>
            <p:cNvPr id="20" name="Picture 121" descr="C:\Program Files\Microsoft Resource DVD Artwork\DVD_ART\Artwork_Imagery\Shapes and Graphics\Box\square - vivid round edge\Vivid green round edge square med.png"/>
            <p:cNvPicPr>
              <a:picLocks noChangeAspect="1" noChangeArrowheads="1"/>
            </p:cNvPicPr>
            <p:nvPr/>
          </p:nvPicPr>
          <p:blipFill>
            <a:blip r:embed="rId17" cstate="print"/>
            <a:srcRect/>
            <a:stretch>
              <a:fillRect/>
            </a:stretch>
          </p:blipFill>
          <p:spPr bwMode="auto">
            <a:xfrm>
              <a:off x="2209800" y="3048000"/>
              <a:ext cx="628486" cy="609600"/>
            </a:xfrm>
            <a:prstGeom prst="rect">
              <a:avLst/>
            </a:prstGeom>
            <a:noFill/>
          </p:spPr>
        </p:pic>
        <p:pic>
          <p:nvPicPr>
            <p:cNvPr id="21" name="Picture 122" descr="C:\Program Files\Microsoft Resource DVD Artwork\DVD_ART\Artwork_Imagery\Shapes and Graphics\Box\square - vivid round edge\Vivid gold round edge square small.png"/>
            <p:cNvPicPr>
              <a:picLocks noChangeAspect="1" noChangeArrowheads="1"/>
            </p:cNvPicPr>
            <p:nvPr/>
          </p:nvPicPr>
          <p:blipFill>
            <a:blip r:embed="rId18" cstate="print"/>
            <a:srcRect/>
            <a:stretch>
              <a:fillRect/>
            </a:stretch>
          </p:blipFill>
          <p:spPr bwMode="auto">
            <a:xfrm>
              <a:off x="381000" y="3048000"/>
              <a:ext cx="685800" cy="609600"/>
            </a:xfrm>
            <a:prstGeom prst="rect">
              <a:avLst/>
            </a:prstGeom>
            <a:noFill/>
          </p:spPr>
        </p:pic>
        <p:pic>
          <p:nvPicPr>
            <p:cNvPr id="22" name="Picture 141" descr="C:\Program Files\Microsoft Resource DVD Artwork\DVD_ART\Artwork_Imagery\Shapes and Graphics\Arrows - arrow\Straight - Vivid\Vivid clear box arrow short.png"/>
            <p:cNvPicPr>
              <a:picLocks noChangeAspect="1" noChangeArrowheads="1"/>
            </p:cNvPicPr>
            <p:nvPr/>
          </p:nvPicPr>
          <p:blipFill>
            <a:blip r:embed="rId19" cstate="print"/>
            <a:srcRect/>
            <a:stretch>
              <a:fillRect/>
            </a:stretch>
          </p:blipFill>
          <p:spPr bwMode="auto">
            <a:xfrm>
              <a:off x="1066800" y="3048000"/>
              <a:ext cx="1143000" cy="653861"/>
            </a:xfrm>
            <a:prstGeom prst="rect">
              <a:avLst/>
            </a:prstGeom>
            <a:noFill/>
          </p:spPr>
        </p:pic>
        <p:sp>
          <p:nvSpPr>
            <p:cNvPr id="23" name="TextBox 22"/>
            <p:cNvSpPr txBox="1"/>
            <p:nvPr/>
          </p:nvSpPr>
          <p:spPr>
            <a:xfrm>
              <a:off x="457200" y="3228201"/>
              <a:ext cx="533400" cy="276999"/>
            </a:xfrm>
            <a:prstGeom prst="rect">
              <a:avLst/>
            </a:prstGeom>
            <a:noFill/>
            <a:effectLst>
              <a:outerShdw blurRad="50800" dist="38100" dir="2700000" algn="tl" rotWithShape="0">
                <a:prstClr val="black">
                  <a:alpha val="40000"/>
                </a:prstClr>
              </a:outerShdw>
            </a:effectLst>
          </p:spPr>
          <p:txBody>
            <a:bodyPr wrap="square" lIns="0" tIns="0" rIns="0" bIns="0" rtlCol="0">
              <a:spAutoFit/>
            </a:bodyPr>
            <a:lstStyle/>
            <a:p>
              <a:pPr algn="ctr"/>
              <a:r>
                <a:rPr lang="en-US" b="1" dirty="0" smtClean="0"/>
                <a:t>SAP</a:t>
              </a:r>
              <a:endParaRPr lang="en-US" b="1" dirty="0"/>
            </a:p>
          </p:txBody>
        </p:sp>
        <p:sp>
          <p:nvSpPr>
            <p:cNvPr id="24" name="TextBox 23"/>
            <p:cNvSpPr txBox="1"/>
            <p:nvPr/>
          </p:nvSpPr>
          <p:spPr>
            <a:xfrm>
              <a:off x="1259632" y="3212976"/>
              <a:ext cx="838200" cy="430887"/>
            </a:xfrm>
            <a:prstGeom prst="rect">
              <a:avLst/>
            </a:prstGeom>
            <a:noFill/>
          </p:spPr>
          <p:txBody>
            <a:bodyPr wrap="square" lIns="0" tIns="0" rIns="0" bIns="0" rtlCol="0">
              <a:spAutoFit/>
            </a:bodyPr>
            <a:lstStyle/>
            <a:p>
              <a:pPr algn="ctr"/>
              <a:r>
                <a:rPr lang="en-US" sz="1400" b="1" dirty="0" smtClean="0">
                  <a:effectLst>
                    <a:outerShdw blurRad="50800" dist="38100" dir="2700000" algn="tl" rotWithShape="0">
                      <a:prstClr val="black">
                        <a:alpha val="40000"/>
                      </a:prstClr>
                    </a:outerShdw>
                  </a:effectLst>
                </a:rPr>
                <a:t>BI Unicode</a:t>
              </a:r>
            </a:p>
          </p:txBody>
        </p:sp>
        <p:sp>
          <p:nvSpPr>
            <p:cNvPr id="25" name="TextBox 24"/>
            <p:cNvSpPr txBox="1"/>
            <p:nvPr/>
          </p:nvSpPr>
          <p:spPr>
            <a:xfrm>
              <a:off x="2209800" y="3200400"/>
              <a:ext cx="609600" cy="276999"/>
            </a:xfrm>
            <a:prstGeom prst="rect">
              <a:avLst/>
            </a:prstGeom>
            <a:noFill/>
          </p:spPr>
          <p:txBody>
            <a:bodyPr wrap="square" lIns="0" tIns="0" rIns="0" bIns="0" rtlCol="0">
              <a:spAutoFit/>
            </a:bodyPr>
            <a:lstStyle/>
            <a:p>
              <a:pPr algn="ctr"/>
              <a:r>
                <a:rPr lang="en-US" b="1" dirty="0" smtClean="0"/>
                <a:t>SQL</a:t>
              </a:r>
            </a:p>
          </p:txBody>
        </p:sp>
      </p:grpSp>
      <p:pic>
        <p:nvPicPr>
          <p:cNvPr id="26" name="Picture 41" descr="Untitled-1"/>
          <p:cNvPicPr>
            <a:picLocks noChangeAspect="1" noChangeArrowheads="1"/>
          </p:cNvPicPr>
          <p:nvPr/>
        </p:nvPicPr>
        <p:blipFill>
          <a:blip r:embed="rId20" cstate="print"/>
          <a:srcRect l="10843" t="18079" r="20482" b="27684"/>
          <a:stretch>
            <a:fillRect/>
          </a:stretch>
        </p:blipFill>
        <p:spPr bwMode="auto">
          <a:xfrm>
            <a:off x="6172200" y="3048000"/>
            <a:ext cx="2895600" cy="457200"/>
          </a:xfrm>
          <a:prstGeom prst="rect">
            <a:avLst/>
          </a:prstGeom>
          <a:noFill/>
        </p:spPr>
      </p:pic>
      <p:grpSp>
        <p:nvGrpSpPr>
          <p:cNvPr id="27" name="Group 189"/>
          <p:cNvGrpSpPr/>
          <p:nvPr/>
        </p:nvGrpSpPr>
        <p:grpSpPr>
          <a:xfrm>
            <a:off x="685800" y="5791200"/>
            <a:ext cx="3829050" cy="295275"/>
            <a:chOff x="685800" y="5791200"/>
            <a:chExt cx="3829050" cy="295275"/>
          </a:xfrm>
        </p:grpSpPr>
        <p:pic>
          <p:nvPicPr>
            <p:cNvPr id="28" name="Picture 149" descr="C:\Program Files\Microsoft Resource DVD Artwork\DVD_ART\BoxShots_Logos\MICROSOFT\Microsoft Logo wht shadow.png"/>
            <p:cNvPicPr>
              <a:picLocks noChangeAspect="1" noChangeArrowheads="1"/>
            </p:cNvPicPr>
            <p:nvPr/>
          </p:nvPicPr>
          <p:blipFill>
            <a:blip r:embed="rId21" cstate="print"/>
            <a:srcRect/>
            <a:stretch>
              <a:fillRect/>
            </a:stretch>
          </p:blipFill>
          <p:spPr bwMode="auto">
            <a:xfrm>
              <a:off x="685800" y="5791200"/>
              <a:ext cx="1579466" cy="291506"/>
            </a:xfrm>
            <a:prstGeom prst="rect">
              <a:avLst/>
            </a:prstGeom>
            <a:noFill/>
          </p:spPr>
        </p:pic>
        <p:pic>
          <p:nvPicPr>
            <p:cNvPr id="29" name="Picture 2" descr="http://www.microsoft.com/bi/images/ms_bi_top_bi_text.gif"/>
            <p:cNvPicPr>
              <a:picLocks noChangeAspect="1" noChangeArrowheads="1"/>
            </p:cNvPicPr>
            <p:nvPr/>
          </p:nvPicPr>
          <p:blipFill>
            <a:blip r:embed="rId22" cstate="print"/>
            <a:srcRect/>
            <a:stretch>
              <a:fillRect/>
            </a:stretch>
          </p:blipFill>
          <p:spPr bwMode="auto">
            <a:xfrm>
              <a:off x="2133600" y="5791200"/>
              <a:ext cx="2381250" cy="295275"/>
            </a:xfrm>
            <a:prstGeom prst="rect">
              <a:avLst/>
            </a:prstGeom>
            <a:noFill/>
          </p:spPr>
        </p:pic>
      </p:grpSp>
      <p:grpSp>
        <p:nvGrpSpPr>
          <p:cNvPr id="30" name="Group 191"/>
          <p:cNvGrpSpPr/>
          <p:nvPr/>
        </p:nvGrpSpPr>
        <p:grpSpPr>
          <a:xfrm>
            <a:off x="3200400" y="2971800"/>
            <a:ext cx="2754000" cy="685800"/>
            <a:chOff x="3200400" y="2971800"/>
            <a:chExt cx="2754000" cy="685800"/>
          </a:xfrm>
        </p:grpSpPr>
        <p:pic>
          <p:nvPicPr>
            <p:cNvPr id="31" name="Picture 158" descr="C:\Program Files\Microsoft Resource DVD Artwork\DVD_ART\Artwork_Imagery\Shapes and Graphics\ribbons - banners\yellow ribbon banner.png"/>
            <p:cNvPicPr>
              <a:picLocks noChangeAspect="1" noChangeArrowheads="1"/>
            </p:cNvPicPr>
            <p:nvPr/>
          </p:nvPicPr>
          <p:blipFill>
            <a:blip r:embed="rId23" cstate="print"/>
            <a:srcRect/>
            <a:stretch>
              <a:fillRect/>
            </a:stretch>
          </p:blipFill>
          <p:spPr bwMode="auto">
            <a:xfrm>
              <a:off x="3200400" y="2971800"/>
              <a:ext cx="2754000" cy="685800"/>
            </a:xfrm>
            <a:prstGeom prst="rect">
              <a:avLst/>
            </a:prstGeom>
            <a:noFill/>
          </p:spPr>
        </p:pic>
        <p:sp>
          <p:nvSpPr>
            <p:cNvPr id="32" name="TextBox 31"/>
            <p:cNvSpPr txBox="1"/>
            <p:nvPr/>
          </p:nvSpPr>
          <p:spPr>
            <a:xfrm>
              <a:off x="3657600" y="3048000"/>
              <a:ext cx="1905000" cy="304800"/>
            </a:xfrm>
            <a:prstGeom prst="rect">
              <a:avLst/>
            </a:prstGeom>
            <a:noFill/>
            <a:effectLst>
              <a:outerShdw blurRad="50800" dist="38100" dir="2700000" algn="tl" rotWithShape="0">
                <a:prstClr val="black">
                  <a:alpha val="40000"/>
                </a:prstClr>
              </a:outerShdw>
            </a:effectLst>
          </p:spPr>
          <p:txBody>
            <a:bodyPr wrap="square" lIns="0" tIns="0" rIns="0" bIns="0" rtlCol="0">
              <a:prstTxWarp prst="textChevron">
                <a:avLst/>
              </a:prstTxWarp>
              <a:spAutoFit/>
            </a:bodyPr>
            <a:lstStyle/>
            <a:p>
              <a:pPr algn="ctr"/>
              <a:r>
                <a:rPr lang="en-US" b="1" dirty="0" smtClean="0"/>
                <a:t>Simplicity</a:t>
              </a:r>
              <a:endParaRPr lang="en-US" b="1" dirty="0"/>
            </a:p>
          </p:txBody>
        </p:sp>
      </p:grpSp>
      <p:grpSp>
        <p:nvGrpSpPr>
          <p:cNvPr id="33" name="Group 190"/>
          <p:cNvGrpSpPr/>
          <p:nvPr/>
        </p:nvGrpSpPr>
        <p:grpSpPr>
          <a:xfrm>
            <a:off x="4724400" y="5410200"/>
            <a:ext cx="3657600" cy="1310878"/>
            <a:chOff x="4724400" y="5410200"/>
            <a:chExt cx="3657600" cy="1310878"/>
          </a:xfrm>
        </p:grpSpPr>
        <p:pic>
          <p:nvPicPr>
            <p:cNvPr id="34" name="Picture 166" descr="C:\Program Files\Microsoft Resource DVD Artwork\DVD_ART\Artwork_Imagery\Shapes and Graphics\ribbons - banners\gold sash ribbon.png"/>
            <p:cNvPicPr>
              <a:picLocks noChangeAspect="1" noChangeArrowheads="1"/>
            </p:cNvPicPr>
            <p:nvPr/>
          </p:nvPicPr>
          <p:blipFill>
            <a:blip r:embed="rId24" cstate="print"/>
            <a:srcRect/>
            <a:stretch>
              <a:fillRect/>
            </a:stretch>
          </p:blipFill>
          <p:spPr bwMode="auto">
            <a:xfrm>
              <a:off x="4724400" y="5410200"/>
              <a:ext cx="3657600" cy="1310878"/>
            </a:xfrm>
            <a:prstGeom prst="rect">
              <a:avLst/>
            </a:prstGeom>
            <a:noFill/>
          </p:spPr>
        </p:pic>
        <p:sp>
          <p:nvSpPr>
            <p:cNvPr id="35" name="TextBox 34"/>
            <p:cNvSpPr txBox="1"/>
            <p:nvPr/>
          </p:nvSpPr>
          <p:spPr>
            <a:xfrm rot="907438">
              <a:off x="5086590" y="5711231"/>
              <a:ext cx="1181297" cy="316112"/>
            </a:xfrm>
            <a:prstGeom prst="rect">
              <a:avLst/>
            </a:prstGeom>
            <a:noFill/>
            <a:effectLst>
              <a:outerShdw blurRad="50800" dist="38100" dir="2700000" algn="tl" rotWithShape="0">
                <a:prstClr val="black">
                  <a:alpha val="40000"/>
                </a:prstClr>
              </a:outerShdw>
            </a:effectLst>
          </p:spPr>
          <p:txBody>
            <a:bodyPr wrap="square" lIns="0" tIns="0" rIns="0" bIns="0" rtlCol="0">
              <a:prstTxWarp prst="textWave1">
                <a:avLst>
                  <a:gd name="adj1" fmla="val 14647"/>
                  <a:gd name="adj2" fmla="val -3876"/>
                </a:avLst>
              </a:prstTxWarp>
              <a:spAutoFit/>
            </a:bodyPr>
            <a:lstStyle/>
            <a:p>
              <a:pPr algn="ctr"/>
              <a:r>
                <a:rPr lang="zh-CN" altLang="en-US" b="1" dirty="0" smtClean="0"/>
                <a:t>用户</a:t>
              </a:r>
              <a:endParaRPr lang="en-US" b="1" dirty="0"/>
            </a:p>
          </p:txBody>
        </p:sp>
        <p:sp>
          <p:nvSpPr>
            <p:cNvPr id="36" name="TextBox 35"/>
            <p:cNvSpPr txBox="1"/>
            <p:nvPr/>
          </p:nvSpPr>
          <p:spPr>
            <a:xfrm>
              <a:off x="6661298" y="5949280"/>
              <a:ext cx="1439094" cy="274904"/>
            </a:xfrm>
            <a:prstGeom prst="rect">
              <a:avLst/>
            </a:prstGeom>
            <a:noFill/>
            <a:effectLst>
              <a:outerShdw blurRad="50800" dist="38100" dir="2700000" algn="tl" rotWithShape="0">
                <a:prstClr val="black">
                  <a:alpha val="40000"/>
                </a:prstClr>
              </a:outerShdw>
            </a:effectLst>
          </p:spPr>
          <p:txBody>
            <a:bodyPr wrap="square" lIns="0" tIns="0" rIns="0" bIns="0" rtlCol="0">
              <a:prstTxWarp prst="textWave2">
                <a:avLst/>
              </a:prstTxWarp>
              <a:spAutoFit/>
            </a:bodyPr>
            <a:lstStyle/>
            <a:p>
              <a:pPr algn="ctr"/>
              <a:r>
                <a:rPr lang="zh-CN" altLang="en-US" b="1" dirty="0" smtClean="0"/>
                <a:t>体验</a:t>
              </a:r>
              <a:endParaRPr lang="en-US" b="1" dirty="0"/>
            </a:p>
          </p:txBody>
        </p:sp>
      </p:grpSp>
    </p:spTree>
    <p:extLst>
      <p:ext uri="{BB962C8B-B14F-4D97-AF65-F5344CB8AC3E}">
        <p14:creationId xmlns="" xmlns:p14="http://schemas.microsoft.com/office/powerpoint/2010/main" val="3075499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100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 calcmode="lin" valueType="num">
                                      <p:cBhvr>
                                        <p:cTn id="9" dur="500" fill="hold"/>
                                        <p:tgtEl>
                                          <p:spTgt spid="8"/>
                                        </p:tgtEl>
                                        <p:attrNameLst>
                                          <p:attrName>ppt_x</p:attrName>
                                        </p:attrNameLst>
                                      </p:cBhvr>
                                      <p:tavLst>
                                        <p:tav tm="0">
                                          <p:val>
                                            <p:fltVal val="0.5"/>
                                          </p:val>
                                        </p:tav>
                                        <p:tav tm="100000">
                                          <p:val>
                                            <p:strVal val="#ppt_x"/>
                                          </p:val>
                                        </p:tav>
                                      </p:tavLst>
                                    </p:anim>
                                    <p:anim calcmode="lin" valueType="num">
                                      <p:cBhvr>
                                        <p:cTn id="10" dur="500" fill="hold"/>
                                        <p:tgtEl>
                                          <p:spTgt spid="8"/>
                                        </p:tgtEl>
                                        <p:attrNameLst>
                                          <p:attrName>ppt_y</p:attrName>
                                        </p:attrNameLst>
                                      </p:cBhvr>
                                      <p:tavLst>
                                        <p:tav tm="0">
                                          <p:val>
                                            <p:fltVal val="0.5"/>
                                          </p:val>
                                        </p:tav>
                                        <p:tav tm="100000">
                                          <p:val>
                                            <p:strVal val="#ppt_y"/>
                                          </p:val>
                                        </p:tav>
                                      </p:tavLst>
                                    </p:anim>
                                  </p:childTnLst>
                                </p:cTn>
                              </p:par>
                            </p:childTnLst>
                          </p:cTn>
                        </p:par>
                        <p:par>
                          <p:cTn id="11" fill="hold">
                            <p:stCondLst>
                              <p:cond delay="1500"/>
                            </p:stCondLst>
                            <p:childTnLst>
                              <p:par>
                                <p:cTn id="12" presetID="10" presetClass="entr" presetSubtype="0" fill="hold" nodeType="afterEffect">
                                  <p:stCondLst>
                                    <p:cond delay="500"/>
                                  </p:stCondLst>
                                  <p:childTnLst>
                                    <p:set>
                                      <p:cBhvr>
                                        <p:cTn id="13" dur="1" fill="hold">
                                          <p:stCondLst>
                                            <p:cond delay="0"/>
                                          </p:stCondLst>
                                        </p:cTn>
                                        <p:tgtEl>
                                          <p:spTgt spid="19"/>
                                        </p:tgtEl>
                                        <p:attrNameLst>
                                          <p:attrName>style.visibility</p:attrName>
                                        </p:attrNameLst>
                                      </p:cBhvr>
                                      <p:to>
                                        <p:strVal val="visible"/>
                                      </p:to>
                                    </p:set>
                                    <p:animEffect transition="in" filter="fade">
                                      <p:cBhvr>
                                        <p:cTn id="14" dur="1000"/>
                                        <p:tgtEl>
                                          <p:spTgt spid="19"/>
                                        </p:tgtEl>
                                      </p:cBhvr>
                                    </p:animEffect>
                                  </p:childTnLst>
                                </p:cTn>
                              </p:par>
                            </p:childTnLst>
                          </p:cTn>
                        </p:par>
                      </p:childTnLst>
                    </p:cTn>
                  </p:par>
                  <p:par>
                    <p:cTn id="15" fill="hold">
                      <p:stCondLst>
                        <p:cond delay="indefinite"/>
                      </p:stCondLst>
                      <p:childTnLst>
                        <p:par>
                          <p:cTn id="16" fill="hold">
                            <p:stCondLst>
                              <p:cond delay="0"/>
                            </p:stCondLst>
                            <p:childTnLst>
                              <p:par>
                                <p:cTn id="17" presetID="23" presetClass="entr" presetSubtype="528"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anim calcmode="lin" valueType="num">
                                      <p:cBhvr>
                                        <p:cTn id="21" dur="500" fill="hold"/>
                                        <p:tgtEl>
                                          <p:spTgt spid="5"/>
                                        </p:tgtEl>
                                        <p:attrNameLst>
                                          <p:attrName>ppt_x</p:attrName>
                                        </p:attrNameLst>
                                      </p:cBhvr>
                                      <p:tavLst>
                                        <p:tav tm="0">
                                          <p:val>
                                            <p:fltVal val="0.5"/>
                                          </p:val>
                                        </p:tav>
                                        <p:tav tm="100000">
                                          <p:val>
                                            <p:strVal val="#ppt_x"/>
                                          </p:val>
                                        </p:tav>
                                      </p:tavLst>
                                    </p:anim>
                                    <p:anim calcmode="lin" valueType="num">
                                      <p:cBhvr>
                                        <p:cTn id="22" dur="500" fill="hold"/>
                                        <p:tgtEl>
                                          <p:spTgt spid="5"/>
                                        </p:tgtEl>
                                        <p:attrNameLst>
                                          <p:attrName>ppt_y</p:attrName>
                                        </p:attrNameLst>
                                      </p:cBhvr>
                                      <p:tavLst>
                                        <p:tav tm="0">
                                          <p:val>
                                            <p:fltVal val="0.5"/>
                                          </p:val>
                                        </p:tav>
                                        <p:tav tm="100000">
                                          <p:val>
                                            <p:strVal val="#ppt_y"/>
                                          </p:val>
                                        </p:tav>
                                      </p:tavLst>
                                    </p:anim>
                                  </p:childTnLst>
                                </p:cTn>
                              </p:par>
                            </p:childTnLst>
                          </p:cTn>
                        </p:par>
                        <p:par>
                          <p:cTn id="23" fill="hold">
                            <p:stCondLst>
                              <p:cond delay="500"/>
                            </p:stCondLst>
                            <p:childTnLst>
                              <p:par>
                                <p:cTn id="24" presetID="10" presetClass="exit" presetSubtype="0" fill="hold" nodeType="afterEffect">
                                  <p:stCondLst>
                                    <p:cond delay="1000"/>
                                  </p:stCondLst>
                                  <p:childTnLst>
                                    <p:animEffect transition="out" filter="fade">
                                      <p:cBhvr>
                                        <p:cTn id="25" dur="500"/>
                                        <p:tgtEl>
                                          <p:spTgt spid="5"/>
                                        </p:tgtEl>
                                      </p:cBhvr>
                                    </p:animEffect>
                                    <p:set>
                                      <p:cBhvr>
                                        <p:cTn id="26" dur="1" fill="hold">
                                          <p:stCondLst>
                                            <p:cond delay="499"/>
                                          </p:stCondLst>
                                        </p:cTn>
                                        <p:tgtEl>
                                          <p:spTgt spid="5"/>
                                        </p:tgtEl>
                                        <p:attrNameLst>
                                          <p:attrName>style.visibility</p:attrName>
                                        </p:attrNameLst>
                                      </p:cBhvr>
                                      <p:to>
                                        <p:strVal val="hidden"/>
                                      </p:to>
                                    </p:set>
                                  </p:childTnLst>
                                </p:cTn>
                              </p:par>
                              <p:par>
                                <p:cTn id="27" presetID="10" presetClass="entr" presetSubtype="0" fill="hold" nodeType="withEffect">
                                  <p:stCondLst>
                                    <p:cond delay="100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1000"/>
                                        <p:tgtEl>
                                          <p:spTgt spid="6"/>
                                        </p:tgtEl>
                                      </p:cBhvr>
                                    </p:animEffect>
                                  </p:childTnLst>
                                </p:cTn>
                              </p:par>
                            </p:childTnLst>
                          </p:cTn>
                        </p:par>
                        <p:par>
                          <p:cTn id="30" fill="hold">
                            <p:stCondLst>
                              <p:cond delay="2500"/>
                            </p:stCondLst>
                            <p:childTnLst>
                              <p:par>
                                <p:cTn id="31" presetID="10" presetClass="entr" presetSubtype="0" fill="hold" nodeType="after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fade">
                                      <p:cBhvr>
                                        <p:cTn id="33" dur="1000"/>
                                        <p:tgtEl>
                                          <p:spTgt spid="30"/>
                                        </p:tgtEl>
                                      </p:cBhvr>
                                    </p:animEffect>
                                  </p:childTnLst>
                                </p:cTn>
                              </p:par>
                            </p:childTnLst>
                          </p:cTn>
                        </p:par>
                      </p:childTnLst>
                    </p:cTn>
                  </p:par>
                  <p:par>
                    <p:cTn id="34" fill="hold">
                      <p:stCondLst>
                        <p:cond delay="indefinite"/>
                      </p:stCondLst>
                      <p:childTnLst>
                        <p:par>
                          <p:cTn id="35" fill="hold">
                            <p:stCondLst>
                              <p:cond delay="0"/>
                            </p:stCondLst>
                            <p:childTnLst>
                              <p:par>
                                <p:cTn id="36" presetID="23" presetClass="entr" presetSubtype="528" fill="hold" nodeType="click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500" fill="hold"/>
                                        <p:tgtEl>
                                          <p:spTgt spid="7"/>
                                        </p:tgtEl>
                                        <p:attrNameLst>
                                          <p:attrName>ppt_w</p:attrName>
                                        </p:attrNameLst>
                                      </p:cBhvr>
                                      <p:tavLst>
                                        <p:tav tm="0">
                                          <p:val>
                                            <p:fltVal val="0"/>
                                          </p:val>
                                        </p:tav>
                                        <p:tav tm="100000">
                                          <p:val>
                                            <p:strVal val="#ppt_w"/>
                                          </p:val>
                                        </p:tav>
                                      </p:tavLst>
                                    </p:anim>
                                    <p:anim calcmode="lin" valueType="num">
                                      <p:cBhvr>
                                        <p:cTn id="39" dur="500" fill="hold"/>
                                        <p:tgtEl>
                                          <p:spTgt spid="7"/>
                                        </p:tgtEl>
                                        <p:attrNameLst>
                                          <p:attrName>ppt_h</p:attrName>
                                        </p:attrNameLst>
                                      </p:cBhvr>
                                      <p:tavLst>
                                        <p:tav tm="0">
                                          <p:val>
                                            <p:fltVal val="0"/>
                                          </p:val>
                                        </p:tav>
                                        <p:tav tm="100000">
                                          <p:val>
                                            <p:strVal val="#ppt_h"/>
                                          </p:val>
                                        </p:tav>
                                      </p:tavLst>
                                    </p:anim>
                                    <p:anim calcmode="lin" valueType="num">
                                      <p:cBhvr>
                                        <p:cTn id="40" dur="500" fill="hold"/>
                                        <p:tgtEl>
                                          <p:spTgt spid="7"/>
                                        </p:tgtEl>
                                        <p:attrNameLst>
                                          <p:attrName>ppt_x</p:attrName>
                                        </p:attrNameLst>
                                      </p:cBhvr>
                                      <p:tavLst>
                                        <p:tav tm="0">
                                          <p:val>
                                            <p:fltVal val="0.5"/>
                                          </p:val>
                                        </p:tav>
                                        <p:tav tm="100000">
                                          <p:val>
                                            <p:strVal val="#ppt_x"/>
                                          </p:val>
                                        </p:tav>
                                      </p:tavLst>
                                    </p:anim>
                                    <p:anim calcmode="lin" valueType="num">
                                      <p:cBhvr>
                                        <p:cTn id="41" dur="500" fill="hold"/>
                                        <p:tgtEl>
                                          <p:spTgt spid="7"/>
                                        </p:tgtEl>
                                        <p:attrNameLst>
                                          <p:attrName>ppt_y</p:attrName>
                                        </p:attrNameLst>
                                      </p:cBhvr>
                                      <p:tavLst>
                                        <p:tav tm="0">
                                          <p:val>
                                            <p:fltVal val="0.5"/>
                                          </p:val>
                                        </p:tav>
                                        <p:tav tm="100000">
                                          <p:val>
                                            <p:strVal val="#ppt_y"/>
                                          </p:val>
                                        </p:tav>
                                      </p:tavLst>
                                    </p:anim>
                                  </p:childTnLst>
                                </p:cTn>
                              </p:par>
                            </p:childTnLst>
                          </p:cTn>
                        </p:par>
                        <p:par>
                          <p:cTn id="42" fill="hold">
                            <p:stCondLst>
                              <p:cond delay="500"/>
                            </p:stCondLst>
                            <p:childTnLst>
                              <p:par>
                                <p:cTn id="43" presetID="10" presetClass="entr" presetSubtype="0" fill="hold" nodeType="afterEffect">
                                  <p:stCondLst>
                                    <p:cond delay="500"/>
                                  </p:stCondLst>
                                  <p:childTnLst>
                                    <p:set>
                                      <p:cBhvr>
                                        <p:cTn id="44" dur="1" fill="hold">
                                          <p:stCondLst>
                                            <p:cond delay="0"/>
                                          </p:stCondLst>
                                        </p:cTn>
                                        <p:tgtEl>
                                          <p:spTgt spid="26"/>
                                        </p:tgtEl>
                                        <p:attrNameLst>
                                          <p:attrName>style.visibility</p:attrName>
                                        </p:attrNameLst>
                                      </p:cBhvr>
                                      <p:to>
                                        <p:strVal val="visible"/>
                                      </p:to>
                                    </p:set>
                                    <p:animEffect transition="in" filter="fade">
                                      <p:cBhvr>
                                        <p:cTn id="45" dur="1000"/>
                                        <p:tgtEl>
                                          <p:spTgt spid="26"/>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528" fill="hold" nodeType="clickEffect">
                                  <p:stCondLst>
                                    <p:cond delay="0"/>
                                  </p:stCondLst>
                                  <p:childTnLst>
                                    <p:set>
                                      <p:cBhvr>
                                        <p:cTn id="49" dur="1" fill="hold">
                                          <p:stCondLst>
                                            <p:cond delay="0"/>
                                          </p:stCondLst>
                                        </p:cTn>
                                        <p:tgtEl>
                                          <p:spTgt spid="11"/>
                                        </p:tgtEl>
                                        <p:attrNameLst>
                                          <p:attrName>style.visibility</p:attrName>
                                        </p:attrNameLst>
                                      </p:cBhvr>
                                      <p:to>
                                        <p:strVal val="visible"/>
                                      </p:to>
                                    </p:set>
                                    <p:anim calcmode="lin" valueType="num">
                                      <p:cBhvr>
                                        <p:cTn id="50" dur="500" fill="hold"/>
                                        <p:tgtEl>
                                          <p:spTgt spid="11"/>
                                        </p:tgtEl>
                                        <p:attrNameLst>
                                          <p:attrName>ppt_w</p:attrName>
                                        </p:attrNameLst>
                                      </p:cBhvr>
                                      <p:tavLst>
                                        <p:tav tm="0">
                                          <p:val>
                                            <p:fltVal val="0"/>
                                          </p:val>
                                        </p:tav>
                                        <p:tav tm="100000">
                                          <p:val>
                                            <p:strVal val="#ppt_w"/>
                                          </p:val>
                                        </p:tav>
                                      </p:tavLst>
                                    </p:anim>
                                    <p:anim calcmode="lin" valueType="num">
                                      <p:cBhvr>
                                        <p:cTn id="51" dur="500" fill="hold"/>
                                        <p:tgtEl>
                                          <p:spTgt spid="11"/>
                                        </p:tgtEl>
                                        <p:attrNameLst>
                                          <p:attrName>ppt_h</p:attrName>
                                        </p:attrNameLst>
                                      </p:cBhvr>
                                      <p:tavLst>
                                        <p:tav tm="0">
                                          <p:val>
                                            <p:fltVal val="0"/>
                                          </p:val>
                                        </p:tav>
                                        <p:tav tm="100000">
                                          <p:val>
                                            <p:strVal val="#ppt_h"/>
                                          </p:val>
                                        </p:tav>
                                      </p:tavLst>
                                    </p:anim>
                                    <p:anim calcmode="lin" valueType="num">
                                      <p:cBhvr>
                                        <p:cTn id="52" dur="500" fill="hold"/>
                                        <p:tgtEl>
                                          <p:spTgt spid="11"/>
                                        </p:tgtEl>
                                        <p:attrNameLst>
                                          <p:attrName>ppt_x</p:attrName>
                                        </p:attrNameLst>
                                      </p:cBhvr>
                                      <p:tavLst>
                                        <p:tav tm="0">
                                          <p:val>
                                            <p:fltVal val="0.5"/>
                                          </p:val>
                                        </p:tav>
                                        <p:tav tm="100000">
                                          <p:val>
                                            <p:strVal val="#ppt_x"/>
                                          </p:val>
                                        </p:tav>
                                      </p:tavLst>
                                    </p:anim>
                                    <p:anim calcmode="lin" valueType="num">
                                      <p:cBhvr>
                                        <p:cTn id="53" dur="500" fill="hold"/>
                                        <p:tgtEl>
                                          <p:spTgt spid="11"/>
                                        </p:tgtEl>
                                        <p:attrNameLst>
                                          <p:attrName>ppt_y</p:attrName>
                                        </p:attrNameLst>
                                      </p:cBhvr>
                                      <p:tavLst>
                                        <p:tav tm="0">
                                          <p:val>
                                            <p:fltVal val="0.5"/>
                                          </p:val>
                                        </p:tav>
                                        <p:tav tm="100000">
                                          <p:val>
                                            <p:strVal val="#ppt_y"/>
                                          </p:val>
                                        </p:tav>
                                      </p:tavLst>
                                    </p:anim>
                                  </p:childTnLst>
                                </p:cTn>
                              </p:par>
                            </p:childTnLst>
                          </p:cTn>
                        </p:par>
                        <p:par>
                          <p:cTn id="54" fill="hold">
                            <p:stCondLst>
                              <p:cond delay="500"/>
                            </p:stCondLst>
                            <p:childTnLst>
                              <p:par>
                                <p:cTn id="55" presetID="10" presetClass="entr" presetSubtype="0" fill="hold" nodeType="afterEffect">
                                  <p:stCondLst>
                                    <p:cond delay="500"/>
                                  </p:stCondLst>
                                  <p:childTnLst>
                                    <p:set>
                                      <p:cBhvr>
                                        <p:cTn id="56" dur="1" fill="hold">
                                          <p:stCondLst>
                                            <p:cond delay="0"/>
                                          </p:stCondLst>
                                        </p:cTn>
                                        <p:tgtEl>
                                          <p:spTgt spid="27"/>
                                        </p:tgtEl>
                                        <p:attrNameLst>
                                          <p:attrName>style.visibility</p:attrName>
                                        </p:attrNameLst>
                                      </p:cBhvr>
                                      <p:to>
                                        <p:strVal val="visible"/>
                                      </p:to>
                                    </p:set>
                                    <p:animEffect transition="in" filter="fade">
                                      <p:cBhvr>
                                        <p:cTn id="57" dur="1000"/>
                                        <p:tgtEl>
                                          <p:spTgt spid="27"/>
                                        </p:tgtEl>
                                      </p:cBhvr>
                                    </p:animEffect>
                                  </p:childTnLst>
                                </p:cTn>
                              </p:par>
                            </p:childTnLst>
                          </p:cTn>
                        </p:par>
                      </p:childTnLst>
                    </p:cTn>
                  </p:par>
                  <p:par>
                    <p:cTn id="58" fill="hold">
                      <p:stCondLst>
                        <p:cond delay="indefinite"/>
                      </p:stCondLst>
                      <p:childTnLst>
                        <p:par>
                          <p:cTn id="59" fill="hold">
                            <p:stCondLst>
                              <p:cond delay="0"/>
                            </p:stCondLst>
                            <p:childTnLst>
                              <p:par>
                                <p:cTn id="60" presetID="23" presetClass="entr" presetSubtype="528" fill="hold" nodeType="click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 calcmode="lin" valueType="num">
                                      <p:cBhvr>
                                        <p:cTn id="64" dur="500" fill="hold"/>
                                        <p:tgtEl>
                                          <p:spTgt spid="18"/>
                                        </p:tgtEl>
                                        <p:attrNameLst>
                                          <p:attrName>ppt_x</p:attrName>
                                        </p:attrNameLst>
                                      </p:cBhvr>
                                      <p:tavLst>
                                        <p:tav tm="0">
                                          <p:val>
                                            <p:fltVal val="0.5"/>
                                          </p:val>
                                        </p:tav>
                                        <p:tav tm="100000">
                                          <p:val>
                                            <p:strVal val="#ppt_x"/>
                                          </p:val>
                                        </p:tav>
                                      </p:tavLst>
                                    </p:anim>
                                    <p:anim calcmode="lin" valueType="num">
                                      <p:cBhvr>
                                        <p:cTn id="65" dur="500" fill="hold"/>
                                        <p:tgtEl>
                                          <p:spTgt spid="18"/>
                                        </p:tgtEl>
                                        <p:attrNameLst>
                                          <p:attrName>ppt_y</p:attrName>
                                        </p:attrNameLst>
                                      </p:cBhvr>
                                      <p:tavLst>
                                        <p:tav tm="0">
                                          <p:val>
                                            <p:fltVal val="0.5"/>
                                          </p:val>
                                        </p:tav>
                                        <p:tav tm="100000">
                                          <p:val>
                                            <p:strVal val="#ppt_y"/>
                                          </p:val>
                                        </p:tav>
                                      </p:tavLst>
                                    </p:anim>
                                  </p:childTnLst>
                                </p:cTn>
                              </p:par>
                            </p:childTnLst>
                          </p:cTn>
                        </p:par>
                        <p:par>
                          <p:cTn id="66" fill="hold">
                            <p:stCondLst>
                              <p:cond delay="500"/>
                            </p:stCondLst>
                            <p:childTnLst>
                              <p:par>
                                <p:cTn id="67" presetID="10" presetClass="entr" presetSubtype="0" fill="hold" nodeType="afterEffect">
                                  <p:stCondLst>
                                    <p:cond delay="500"/>
                                  </p:stCondLst>
                                  <p:childTnLst>
                                    <p:set>
                                      <p:cBhvr>
                                        <p:cTn id="68" dur="1" fill="hold">
                                          <p:stCondLst>
                                            <p:cond delay="0"/>
                                          </p:stCondLst>
                                        </p:cTn>
                                        <p:tgtEl>
                                          <p:spTgt spid="33"/>
                                        </p:tgtEl>
                                        <p:attrNameLst>
                                          <p:attrName>style.visibility</p:attrName>
                                        </p:attrNameLst>
                                      </p:cBhvr>
                                      <p:to>
                                        <p:strVal val="visible"/>
                                      </p:to>
                                    </p:set>
                                    <p:animEffect transition="in" filter="fade">
                                      <p:cBhvr>
                                        <p:cTn id="69"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2" name="Rectangle 1"/>
          <p:cNvSpPr/>
          <p:nvPr/>
        </p:nvSpPr>
        <p:spPr>
          <a:xfrm>
            <a:off x="611560" y="2060848"/>
            <a:ext cx="5688632" cy="1384995"/>
          </a:xfrm>
          <a:prstGeom prst="rect">
            <a:avLst/>
          </a:prstGeom>
        </p:spPr>
        <p:txBody>
          <a:bodyPr wrap="square">
            <a:spAutoFit/>
          </a:bodyPr>
          <a:lstStyle/>
          <a:p>
            <a:r>
              <a:rPr lang="en-US" dirty="0">
                <a:hlinkClick r:id="rId3"/>
              </a:rPr>
              <a:t>http://www.microsoft.com/sap</a:t>
            </a:r>
            <a:endParaRPr lang="en-US" dirty="0"/>
          </a:p>
          <a:p>
            <a:r>
              <a:rPr lang="en-US" dirty="0">
                <a:hlinkClick r:id="rId4"/>
              </a:rPr>
              <a:t>https://www.sdn.sap.com/irj/sdn/dotnet</a:t>
            </a:r>
            <a:endParaRPr lang="en-US" dirty="0"/>
          </a:p>
          <a:p>
            <a:r>
              <a:rPr lang="en-US" dirty="0">
                <a:hlinkClick r:id="rId5"/>
              </a:rPr>
              <a:t>https://</a:t>
            </a:r>
            <a:r>
              <a:rPr lang="en-US" dirty="0" smtClean="0">
                <a:hlinkClick r:id="rId5"/>
              </a:rPr>
              <a:t>www.sdn.sap.com/irj/sdn/windows</a:t>
            </a:r>
            <a:endParaRPr lang="en-US" dirty="0" smtClean="0"/>
          </a:p>
          <a:p>
            <a:r>
              <a:rPr lang="en-US" dirty="0">
                <a:hlinkClick r:id="rId6"/>
              </a:rPr>
              <a:t>http://</a:t>
            </a:r>
            <a:r>
              <a:rPr lang="en-US" dirty="0" smtClean="0">
                <a:hlinkClick r:id="rId6"/>
              </a:rPr>
              <a:t>msdn.microsoft.com/en-us/library/dd299430.aspx</a:t>
            </a:r>
            <a:endParaRPr lang="en-US" dirty="0" smtClean="0"/>
          </a:p>
          <a:p>
            <a:r>
              <a:rPr lang="en-US" dirty="0">
                <a:hlinkClick r:id="rId7"/>
              </a:rPr>
              <a:t>http://</a:t>
            </a:r>
            <a:r>
              <a:rPr lang="en-US" dirty="0" smtClean="0">
                <a:hlinkClick r:id="rId7"/>
              </a:rPr>
              <a:t>msdn.microsoft.com/en-us/library/cc974473.aspx</a:t>
            </a:r>
            <a:endParaRPr lang="en-US" dirty="0" smtClean="0"/>
          </a:p>
          <a:p>
            <a:endParaRPr lang="en-US"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议程</a:t>
            </a:r>
            <a:endParaRPr lang="en-US" dirty="0"/>
          </a:p>
        </p:txBody>
      </p:sp>
      <p:sp>
        <p:nvSpPr>
          <p:cNvPr id="3" name="Content Placeholder 2"/>
          <p:cNvSpPr>
            <a:spLocks noGrp="1"/>
          </p:cNvSpPr>
          <p:nvPr>
            <p:ph idx="1"/>
          </p:nvPr>
        </p:nvSpPr>
        <p:spPr/>
        <p:txBody>
          <a:bodyPr/>
          <a:lstStyle/>
          <a:p>
            <a:r>
              <a:rPr lang="en-US" altLang="zh-CN" dirty="0" smtClean="0"/>
              <a:t>Microsoft</a:t>
            </a:r>
            <a:r>
              <a:rPr lang="zh-CN" altLang="en-US" dirty="0" smtClean="0"/>
              <a:t>和</a:t>
            </a:r>
            <a:r>
              <a:rPr lang="en-US" altLang="zh-CN" dirty="0" smtClean="0"/>
              <a:t>SAP</a:t>
            </a:r>
            <a:r>
              <a:rPr lang="zh-CN" altLang="en-US" dirty="0"/>
              <a:t>合作历</a:t>
            </a:r>
            <a:r>
              <a:rPr lang="zh-CN" altLang="en-US" dirty="0" smtClean="0"/>
              <a:t>史</a:t>
            </a:r>
            <a:endParaRPr lang="en-US" altLang="zh-CN" dirty="0" smtClean="0"/>
          </a:p>
          <a:p>
            <a:r>
              <a:rPr lang="zh-CN" altLang="en-US" dirty="0" smtClean="0"/>
              <a:t>产品技术互联与集成</a:t>
            </a:r>
            <a:endParaRPr lang="en-US" dirty="0" smtClean="0"/>
          </a:p>
          <a:p>
            <a:r>
              <a:rPr lang="zh-CN" altLang="en-US" dirty="0" smtClean="0"/>
              <a:t>商务智能产品的互联和在</a:t>
            </a:r>
            <a:r>
              <a:rPr lang="en-US" altLang="zh-CN" dirty="0" smtClean="0"/>
              <a:t>Microsoft-IT</a:t>
            </a:r>
            <a:r>
              <a:rPr lang="zh-CN" altLang="en-US" dirty="0" smtClean="0"/>
              <a:t>的实施方案</a:t>
            </a:r>
            <a:endParaRPr lang="en-US" dirty="0"/>
          </a:p>
        </p:txBody>
      </p:sp>
    </p:spTree>
    <p:extLst>
      <p:ext uri="{BB962C8B-B14F-4D97-AF65-F5344CB8AC3E}">
        <p14:creationId xmlns="" xmlns:p14="http://schemas.microsoft.com/office/powerpoint/2010/main" val="247306524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Microsoft</a:t>
            </a:r>
            <a:r>
              <a:rPr lang="zh-CN" altLang="en-US" dirty="0" smtClean="0"/>
              <a:t>和</a:t>
            </a:r>
            <a:r>
              <a:rPr lang="en-US" dirty="0" smtClean="0"/>
              <a:t>SAP</a:t>
            </a:r>
            <a:r>
              <a:rPr lang="zh-CN" altLang="en-US" dirty="0" smtClean="0"/>
              <a:t>伙伴关系</a:t>
            </a:r>
            <a:endParaRPr lang="en-US" dirty="0"/>
          </a:p>
        </p:txBody>
      </p:sp>
      <p:sp>
        <p:nvSpPr>
          <p:cNvPr id="3" name="TextBox 2"/>
          <p:cNvSpPr txBox="1">
            <a:spLocks noChangeArrowheads="1"/>
          </p:cNvSpPr>
          <p:nvPr/>
        </p:nvSpPr>
        <p:spPr bwMode="auto">
          <a:xfrm>
            <a:off x="147638" y="2711784"/>
            <a:ext cx="1673225" cy="647700"/>
          </a:xfrm>
          <a:prstGeom prst="rect">
            <a:avLst/>
          </a:prstGeom>
          <a:noFill/>
          <a:ln w="12700" cap="flat" cmpd="sng" algn="ctr">
            <a:noFill/>
            <a:prstDash val="solid"/>
            <a:miter lim="800000"/>
            <a:headEnd type="none" w="med" len="med"/>
            <a:tailEnd type="none" w="med" len="med"/>
          </a:ln>
          <a:effectLst/>
        </p:spPr>
        <p:txBody>
          <a:bodyPr>
            <a:spAutoFit/>
          </a:bodyPr>
          <a:lstStyle/>
          <a:p>
            <a:pPr algn="ctr" eaLnBrk="0" hangingPunct="0"/>
            <a:r>
              <a:rPr lang="en-US" sz="1200" b="1" dirty="0">
                <a:latin typeface="Segoe Semibold"/>
              </a:rPr>
              <a:t>Agreement between  Bill Gates and </a:t>
            </a:r>
            <a:r>
              <a:rPr lang="en-US" sz="1200" b="1" dirty="0" err="1">
                <a:latin typeface="Segoe Semibold"/>
              </a:rPr>
              <a:t>Hasso</a:t>
            </a:r>
            <a:r>
              <a:rPr lang="en-US" sz="1200" b="1" dirty="0">
                <a:latin typeface="Segoe Semibold"/>
              </a:rPr>
              <a:t> </a:t>
            </a:r>
            <a:r>
              <a:rPr lang="en-US" sz="1200" b="1" dirty="0" err="1">
                <a:latin typeface="Segoe Semibold"/>
              </a:rPr>
              <a:t>Plattner</a:t>
            </a:r>
            <a:endParaRPr lang="en-US" b="1" dirty="0"/>
          </a:p>
        </p:txBody>
      </p:sp>
      <p:sp>
        <p:nvSpPr>
          <p:cNvPr id="4" name="TextBox 3"/>
          <p:cNvSpPr txBox="1">
            <a:spLocks noChangeArrowheads="1"/>
          </p:cNvSpPr>
          <p:nvPr/>
        </p:nvSpPr>
        <p:spPr bwMode="auto">
          <a:xfrm>
            <a:off x="1735138" y="2707022"/>
            <a:ext cx="1381125" cy="647700"/>
          </a:xfrm>
          <a:prstGeom prst="rect">
            <a:avLst/>
          </a:prstGeom>
          <a:noFill/>
          <a:ln w="12700" cap="flat" cmpd="sng" algn="ctr">
            <a:noFill/>
            <a:prstDash val="solid"/>
            <a:miter lim="800000"/>
            <a:headEnd type="none" w="med" len="med"/>
            <a:tailEnd type="none" w="med" len="med"/>
          </a:ln>
          <a:effectLst/>
        </p:spPr>
        <p:txBody>
          <a:bodyPr>
            <a:spAutoFit/>
          </a:bodyPr>
          <a:lstStyle/>
          <a:p>
            <a:pPr algn="ctr" eaLnBrk="0" hangingPunct="0"/>
            <a:r>
              <a:rPr lang="en-US" sz="1200" b="1">
                <a:latin typeface="Segoe Semibold"/>
              </a:rPr>
              <a:t>First R/3 Release on Windows NT</a:t>
            </a:r>
            <a:endParaRPr lang="en-US" b="1"/>
          </a:p>
        </p:txBody>
      </p:sp>
      <p:sp>
        <p:nvSpPr>
          <p:cNvPr id="5" name="TextBox 4"/>
          <p:cNvSpPr txBox="1">
            <a:spLocks noChangeArrowheads="1"/>
          </p:cNvSpPr>
          <p:nvPr/>
        </p:nvSpPr>
        <p:spPr bwMode="auto">
          <a:xfrm>
            <a:off x="4452938" y="2707022"/>
            <a:ext cx="1346200" cy="457200"/>
          </a:xfrm>
          <a:prstGeom prst="rect">
            <a:avLst/>
          </a:prstGeom>
          <a:noFill/>
          <a:ln w="12700" cap="flat" cmpd="sng" algn="ctr">
            <a:noFill/>
            <a:prstDash val="solid"/>
            <a:miter lim="800000"/>
            <a:headEnd type="none" w="med" len="med"/>
            <a:tailEnd type="none" w="med" len="med"/>
          </a:ln>
          <a:effectLst/>
        </p:spPr>
        <p:txBody>
          <a:bodyPr>
            <a:spAutoFit/>
          </a:bodyPr>
          <a:lstStyle/>
          <a:p>
            <a:pPr algn="ctr" eaLnBrk="0" hangingPunct="0"/>
            <a:r>
              <a:rPr lang="en-US" sz="1200" b="1">
                <a:latin typeface="Segoe Semibold"/>
              </a:rPr>
              <a:t>Microsoft SQL Server Support </a:t>
            </a:r>
            <a:endParaRPr lang="en-US" b="1"/>
          </a:p>
        </p:txBody>
      </p:sp>
      <p:sp>
        <p:nvSpPr>
          <p:cNvPr id="6" name="TextBox 5"/>
          <p:cNvSpPr txBox="1">
            <a:spLocks noChangeArrowheads="1"/>
          </p:cNvSpPr>
          <p:nvPr/>
        </p:nvSpPr>
        <p:spPr bwMode="auto">
          <a:xfrm>
            <a:off x="5680075" y="2707022"/>
            <a:ext cx="1651000" cy="647700"/>
          </a:xfrm>
          <a:prstGeom prst="rect">
            <a:avLst/>
          </a:prstGeom>
          <a:noFill/>
          <a:ln w="12700" cap="flat" cmpd="sng" algn="ctr">
            <a:noFill/>
            <a:prstDash val="solid"/>
            <a:miter lim="800000"/>
            <a:headEnd type="none" w="med" len="med"/>
            <a:tailEnd type="none" w="med" len="med"/>
          </a:ln>
          <a:effectLst/>
        </p:spPr>
        <p:txBody>
          <a:bodyPr>
            <a:spAutoFit/>
          </a:bodyPr>
          <a:lstStyle/>
          <a:p>
            <a:pPr algn="ctr" eaLnBrk="0" hangingPunct="0"/>
            <a:r>
              <a:rPr lang="en-US" sz="1200" b="1">
                <a:latin typeface="Segoe Semibold"/>
              </a:rPr>
              <a:t>Microsoft Exchange integration with R/3 3.1 </a:t>
            </a:r>
            <a:endParaRPr lang="en-US" b="1"/>
          </a:p>
        </p:txBody>
      </p:sp>
      <p:sp>
        <p:nvSpPr>
          <p:cNvPr id="7" name="TextBox 6"/>
          <p:cNvSpPr txBox="1">
            <a:spLocks noChangeArrowheads="1"/>
          </p:cNvSpPr>
          <p:nvPr/>
        </p:nvSpPr>
        <p:spPr bwMode="auto">
          <a:xfrm>
            <a:off x="2986088" y="2707022"/>
            <a:ext cx="1533525" cy="831850"/>
          </a:xfrm>
          <a:prstGeom prst="rect">
            <a:avLst/>
          </a:prstGeom>
          <a:noFill/>
          <a:ln w="12700" cap="flat" cmpd="sng" algn="ctr">
            <a:noFill/>
            <a:prstDash val="solid"/>
            <a:miter lim="800000"/>
            <a:headEnd type="none" w="med" len="med"/>
            <a:tailEnd type="none" w="med" len="med"/>
          </a:ln>
          <a:effectLst/>
        </p:spPr>
        <p:txBody>
          <a:bodyPr>
            <a:spAutoFit/>
          </a:bodyPr>
          <a:lstStyle/>
          <a:p>
            <a:pPr algn="ctr" eaLnBrk="0" hangingPunct="0"/>
            <a:r>
              <a:rPr lang="en-US" sz="1200" b="1">
                <a:latin typeface="Segoe Semibold"/>
              </a:rPr>
              <a:t>Microsoft selects SAP for its global finance implementations</a:t>
            </a:r>
            <a:endParaRPr lang="en-US" b="1"/>
          </a:p>
        </p:txBody>
      </p:sp>
      <p:sp>
        <p:nvSpPr>
          <p:cNvPr id="8" name="TextBox 7"/>
          <p:cNvSpPr txBox="1">
            <a:spLocks noChangeArrowheads="1"/>
          </p:cNvSpPr>
          <p:nvPr/>
        </p:nvSpPr>
        <p:spPr bwMode="auto">
          <a:xfrm>
            <a:off x="7177088" y="2707022"/>
            <a:ext cx="1651000" cy="647700"/>
          </a:xfrm>
          <a:prstGeom prst="rect">
            <a:avLst/>
          </a:prstGeom>
          <a:noFill/>
          <a:ln w="12700" cap="flat" cmpd="sng" algn="ctr">
            <a:noFill/>
            <a:prstDash val="solid"/>
            <a:miter lim="800000"/>
            <a:headEnd type="none" w="med" len="med"/>
            <a:tailEnd type="none" w="med" len="med"/>
          </a:ln>
          <a:effectLst/>
        </p:spPr>
        <p:txBody>
          <a:bodyPr>
            <a:spAutoFit/>
          </a:bodyPr>
          <a:lstStyle/>
          <a:p>
            <a:pPr algn="ctr" eaLnBrk="0" hangingPunct="0"/>
            <a:r>
              <a:rPr lang="en-US" sz="1200" b="1">
                <a:latin typeface="Segoe Semibold"/>
              </a:rPr>
              <a:t>Availability of the SAP DCOM Connector</a:t>
            </a:r>
            <a:endParaRPr lang="en-US" b="1"/>
          </a:p>
        </p:txBody>
      </p:sp>
      <p:sp>
        <p:nvSpPr>
          <p:cNvPr id="9" name="TextBox 8"/>
          <p:cNvSpPr txBox="1">
            <a:spLocks noChangeArrowheads="1"/>
          </p:cNvSpPr>
          <p:nvPr/>
        </p:nvSpPr>
        <p:spPr bwMode="auto">
          <a:xfrm>
            <a:off x="0" y="5453063"/>
            <a:ext cx="1752600" cy="1016000"/>
          </a:xfrm>
          <a:prstGeom prst="rect">
            <a:avLst/>
          </a:prstGeom>
          <a:noFill/>
          <a:ln w="12700" cap="flat" cmpd="sng" algn="ctr">
            <a:noFill/>
            <a:prstDash val="solid"/>
            <a:miter lim="800000"/>
            <a:headEnd type="none" w="med" len="med"/>
            <a:tailEnd type="none" w="med" len="med"/>
          </a:ln>
          <a:effectLst/>
        </p:spPr>
        <p:txBody>
          <a:bodyPr>
            <a:spAutoFit/>
          </a:bodyPr>
          <a:lstStyle/>
          <a:p>
            <a:pPr algn="ctr" eaLnBrk="0" hangingPunct="0"/>
            <a:r>
              <a:rPr lang="en-US" sz="1200" b="1">
                <a:latin typeface="Segoe Semibold"/>
              </a:rPr>
              <a:t>Microsoft and SAP partner for mySAP.com and Windows 2000 launch</a:t>
            </a:r>
            <a:endParaRPr lang="en-US" b="1"/>
          </a:p>
        </p:txBody>
      </p:sp>
      <p:sp>
        <p:nvSpPr>
          <p:cNvPr id="10" name="TextBox 9"/>
          <p:cNvSpPr txBox="1">
            <a:spLocks noChangeArrowheads="1"/>
          </p:cNvSpPr>
          <p:nvPr/>
        </p:nvSpPr>
        <p:spPr bwMode="auto">
          <a:xfrm>
            <a:off x="1803400" y="5453063"/>
            <a:ext cx="1311275" cy="646112"/>
          </a:xfrm>
          <a:prstGeom prst="rect">
            <a:avLst/>
          </a:prstGeom>
          <a:noFill/>
          <a:ln w="12700" cap="flat" cmpd="sng" algn="ctr">
            <a:noFill/>
            <a:prstDash val="solid"/>
            <a:miter lim="800000"/>
            <a:headEnd type="none" w="med" len="med"/>
            <a:tailEnd type="none" w="med" len="med"/>
          </a:ln>
          <a:effectLst/>
        </p:spPr>
        <p:txBody>
          <a:bodyPr>
            <a:spAutoFit/>
          </a:bodyPr>
          <a:lstStyle/>
          <a:p>
            <a:pPr algn="ctr" eaLnBrk="0" hangingPunct="0"/>
            <a:r>
              <a:rPr lang="en-US" sz="1200" b="1">
                <a:latin typeface="Segoe Semibold"/>
              </a:rPr>
              <a:t>mySAP.com solutions on Pocket PC</a:t>
            </a:r>
            <a:endParaRPr lang="en-US" b="1"/>
          </a:p>
        </p:txBody>
      </p:sp>
      <p:sp>
        <p:nvSpPr>
          <p:cNvPr id="11" name="TextBox 10"/>
          <p:cNvSpPr txBox="1">
            <a:spLocks noChangeArrowheads="1"/>
          </p:cNvSpPr>
          <p:nvPr/>
        </p:nvSpPr>
        <p:spPr bwMode="auto">
          <a:xfrm>
            <a:off x="3276600" y="5438775"/>
            <a:ext cx="1311275" cy="646113"/>
          </a:xfrm>
          <a:prstGeom prst="rect">
            <a:avLst/>
          </a:prstGeom>
          <a:noFill/>
          <a:ln w="12700" cap="flat" cmpd="sng" algn="ctr">
            <a:noFill/>
            <a:prstDash val="solid"/>
            <a:miter lim="800000"/>
            <a:headEnd type="none" w="med" len="med"/>
            <a:tailEnd type="none" w="med" len="med"/>
          </a:ln>
          <a:effectLst/>
        </p:spPr>
        <p:txBody>
          <a:bodyPr>
            <a:spAutoFit/>
          </a:bodyPr>
          <a:lstStyle/>
          <a:p>
            <a:pPr algn="ctr" eaLnBrk="0" hangingPunct="0"/>
            <a:r>
              <a:rPr lang="en-US" sz="1200" b="1">
                <a:latin typeface="Segoe Semibold"/>
              </a:rPr>
              <a:t>First Customer on 64-Bit Windows</a:t>
            </a:r>
            <a:endParaRPr lang="en-US" b="1"/>
          </a:p>
        </p:txBody>
      </p:sp>
      <p:sp>
        <p:nvSpPr>
          <p:cNvPr id="12" name="TextBox 11"/>
          <p:cNvSpPr txBox="1">
            <a:spLocks noChangeArrowheads="1"/>
          </p:cNvSpPr>
          <p:nvPr/>
        </p:nvSpPr>
        <p:spPr bwMode="auto">
          <a:xfrm>
            <a:off x="4648200" y="5438775"/>
            <a:ext cx="1311275" cy="646113"/>
          </a:xfrm>
          <a:prstGeom prst="rect">
            <a:avLst/>
          </a:prstGeom>
          <a:noFill/>
          <a:ln w="12700" cap="flat" cmpd="sng" algn="ctr">
            <a:noFill/>
            <a:prstDash val="solid"/>
            <a:miter lim="800000"/>
            <a:headEnd type="none" w="med" len="med"/>
            <a:tailEnd type="none" w="med" len="med"/>
          </a:ln>
          <a:effectLst/>
        </p:spPr>
        <p:txBody>
          <a:bodyPr>
            <a:spAutoFit/>
          </a:bodyPr>
          <a:lstStyle/>
          <a:p>
            <a:pPr algn="ctr" eaLnBrk="0" hangingPunct="0"/>
            <a:r>
              <a:rPr lang="en-US" sz="1200" b="1">
                <a:latin typeface="Segoe Semibold"/>
              </a:rPr>
              <a:t>Support for Windows 2003</a:t>
            </a:r>
            <a:endParaRPr lang="en-US" b="1"/>
          </a:p>
          <a:p>
            <a:pPr algn="ctr" eaLnBrk="0" hangingPunct="0"/>
            <a:r>
              <a:rPr lang="en-US" sz="1200" b="1">
                <a:latin typeface="Segoe Semibold"/>
              </a:rPr>
              <a:t>(32- &amp; 64-bit)</a:t>
            </a:r>
          </a:p>
        </p:txBody>
      </p:sp>
      <p:sp>
        <p:nvSpPr>
          <p:cNvPr id="13" name="TextBox 12"/>
          <p:cNvSpPr txBox="1">
            <a:spLocks noChangeArrowheads="1"/>
          </p:cNvSpPr>
          <p:nvPr/>
        </p:nvSpPr>
        <p:spPr bwMode="auto">
          <a:xfrm>
            <a:off x="6096000" y="5438775"/>
            <a:ext cx="1311275" cy="646113"/>
          </a:xfrm>
          <a:prstGeom prst="rect">
            <a:avLst/>
          </a:prstGeom>
          <a:noFill/>
          <a:ln w="12700" cap="flat" cmpd="sng" algn="ctr">
            <a:noFill/>
            <a:prstDash val="solid"/>
            <a:miter lim="800000"/>
            <a:headEnd type="none" w="med" len="med"/>
            <a:tailEnd type="none" w="med" len="med"/>
          </a:ln>
          <a:effectLst/>
        </p:spPr>
        <p:txBody>
          <a:bodyPr>
            <a:spAutoFit/>
          </a:bodyPr>
          <a:lstStyle/>
          <a:p>
            <a:pPr algn="ctr" eaLnBrk="0" hangingPunct="0"/>
            <a:r>
              <a:rPr lang="en-US" sz="1200" b="1">
                <a:latin typeface="Segoe Semibold"/>
              </a:rPr>
              <a:t>Interoperability Agreement Announced</a:t>
            </a:r>
            <a:endParaRPr lang="en-US" b="1"/>
          </a:p>
        </p:txBody>
      </p:sp>
      <p:sp>
        <p:nvSpPr>
          <p:cNvPr id="14" name="TextBox 13"/>
          <p:cNvSpPr txBox="1">
            <a:spLocks noChangeArrowheads="1"/>
          </p:cNvSpPr>
          <p:nvPr/>
        </p:nvSpPr>
        <p:spPr bwMode="auto">
          <a:xfrm>
            <a:off x="7391400" y="5438775"/>
            <a:ext cx="1311275" cy="646113"/>
          </a:xfrm>
          <a:prstGeom prst="rect">
            <a:avLst/>
          </a:prstGeom>
          <a:noFill/>
          <a:ln w="12700" cap="flat" cmpd="sng" algn="ctr">
            <a:noFill/>
            <a:prstDash val="solid"/>
            <a:miter lim="800000"/>
            <a:headEnd type="none" w="med" len="med"/>
            <a:tailEnd type="none" w="med" len="med"/>
          </a:ln>
          <a:effectLst/>
        </p:spPr>
        <p:txBody>
          <a:bodyPr>
            <a:spAutoFit/>
          </a:bodyPr>
          <a:lstStyle/>
          <a:p>
            <a:pPr algn="ctr" eaLnBrk="0" hangingPunct="0"/>
            <a:r>
              <a:rPr lang="en-US" sz="1200" b="1">
                <a:latin typeface="Segoe Semibold"/>
              </a:rPr>
              <a:t>First Deliverables on Agreement</a:t>
            </a:r>
            <a:endParaRPr lang="en-US" b="1"/>
          </a:p>
        </p:txBody>
      </p:sp>
      <p:grpSp>
        <p:nvGrpSpPr>
          <p:cNvPr id="15" name="Group 76"/>
          <p:cNvGrpSpPr/>
          <p:nvPr/>
        </p:nvGrpSpPr>
        <p:grpSpPr>
          <a:xfrm>
            <a:off x="0" y="3425124"/>
            <a:ext cx="9182100" cy="2062163"/>
            <a:chOff x="0" y="3425124"/>
            <a:chExt cx="9182100" cy="2062163"/>
          </a:xfrm>
        </p:grpSpPr>
        <p:pic>
          <p:nvPicPr>
            <p:cNvPr id="16" name="Picture 54"/>
            <p:cNvPicPr>
              <a:picLocks noChangeAspect="1" noChangeArrowheads="1"/>
            </p:cNvPicPr>
            <p:nvPr/>
          </p:nvPicPr>
          <p:blipFill>
            <a:blip r:embed="rId3" cstate="print">
              <a:duotone>
                <a:schemeClr val="accent1">
                  <a:shade val="45000"/>
                  <a:satMod val="135000"/>
                </a:schemeClr>
                <a:prstClr val="white"/>
              </a:duotone>
            </a:blip>
            <a:srcRect l="2730" r="3314"/>
            <a:stretch>
              <a:fillRect/>
            </a:stretch>
          </p:blipFill>
          <p:spPr bwMode="auto">
            <a:xfrm>
              <a:off x="0" y="3425124"/>
              <a:ext cx="9182100" cy="2062163"/>
            </a:xfrm>
            <a:prstGeom prst="rect">
              <a:avLst/>
            </a:prstGeom>
            <a:noFill/>
            <a:ln w="9525" cap="flat" cmpd="sng" algn="ctr">
              <a:noFill/>
              <a:prstDash val="solid"/>
              <a:miter lim="800000"/>
              <a:headEnd type="none" w="med" len="med"/>
              <a:tailEnd type="none" w="med" len="med"/>
            </a:ln>
            <a:effectLst/>
          </p:spPr>
        </p:pic>
        <p:sp>
          <p:nvSpPr>
            <p:cNvPr id="17" name="TextBox 16"/>
            <p:cNvSpPr txBox="1">
              <a:spLocks noChangeArrowheads="1"/>
            </p:cNvSpPr>
            <p:nvPr/>
          </p:nvSpPr>
          <p:spPr bwMode="auto">
            <a:xfrm>
              <a:off x="4950432" y="4842827"/>
              <a:ext cx="682271" cy="165214"/>
            </a:xfrm>
            <a:prstGeom prst="rect">
              <a:avLst/>
            </a:prstGeom>
            <a:noFill/>
            <a:ln w="12700" cap="flat" cmpd="sng" algn="ctr">
              <a:noFill/>
              <a:prstDash val="solid"/>
              <a:miter lim="800000"/>
              <a:headEnd type="none" w="med" len="med"/>
              <a:tailEnd type="none" w="med" len="med"/>
            </a:ln>
            <a:effectLst/>
          </p:spPr>
          <p:txBody>
            <a:bodyPr wrap="none" anchor="ctr"/>
            <a:lstStyle/>
            <a:p>
              <a:pPr algn="ctr" eaLnBrk="0" hangingPunct="0"/>
              <a:r>
                <a:rPr lang="en-US" sz="1600" b="1" dirty="0">
                  <a:solidFill>
                    <a:srgbClr val="FFFFFF"/>
                  </a:solidFill>
                  <a:effectLst>
                    <a:outerShdw blurRad="38100" dist="38100" dir="2700000" algn="tl">
                      <a:srgbClr val="C0C0C0"/>
                    </a:outerShdw>
                  </a:effectLst>
                  <a:latin typeface="Segoe Semibold"/>
                </a:rPr>
                <a:t>Apr 03</a:t>
              </a:r>
              <a:endParaRPr lang="de-DE" sz="1600" b="1" dirty="0">
                <a:solidFill>
                  <a:srgbClr val="FFFFFF"/>
                </a:solidFill>
                <a:effectLst>
                  <a:outerShdw blurRad="38100" dist="38100" dir="2700000" algn="tl">
                    <a:srgbClr val="C0C0C0"/>
                  </a:outerShdw>
                </a:effectLst>
                <a:latin typeface="Segoe Semibold"/>
              </a:endParaRPr>
            </a:p>
          </p:txBody>
        </p:sp>
        <p:sp>
          <p:nvSpPr>
            <p:cNvPr id="18" name="Rectangle 17"/>
            <p:cNvSpPr>
              <a:spLocks noChangeArrowheads="1"/>
            </p:cNvSpPr>
            <p:nvPr/>
          </p:nvSpPr>
          <p:spPr bwMode="auto">
            <a:xfrm>
              <a:off x="7379635" y="3815008"/>
              <a:ext cx="1294728" cy="937270"/>
            </a:xfrm>
            <a:prstGeom prst="rect">
              <a:avLst/>
            </a:prstGeom>
            <a:gradFill rotWithShape="0">
              <a:gsLst>
                <a:gs pos="0">
                  <a:schemeClr val="accent1"/>
                </a:gs>
                <a:gs pos="50000">
                  <a:schemeClr val="accent1">
                    <a:gamma/>
                    <a:tint val="38039"/>
                    <a:invGamma/>
                  </a:schemeClr>
                </a:gs>
                <a:gs pos="100000">
                  <a:schemeClr val="accent1"/>
                </a:gs>
              </a:gsLst>
              <a:lin ang="2700000" scaled="1"/>
            </a:gradFill>
            <a:ln w="12700" cap="flat" cmpd="sng" algn="ctr">
              <a:noFill/>
              <a:prstDash val="solid"/>
              <a:miter lim="800000"/>
              <a:headEnd type="none" w="med" len="med"/>
              <a:tailEnd type="none" w="med" len="med"/>
            </a:ln>
            <a:effectLst>
              <a:prstShdw prst="shdw18" dist="17961" dir="13500000">
                <a:schemeClr val="accent1">
                  <a:gamma/>
                  <a:shade val="60000"/>
                  <a:invGamma/>
                </a:schemeClr>
              </a:prstShdw>
            </a:effectLst>
          </p:spPr>
          <p:txBody>
            <a:bodyPr wrap="none" anchor="ctr"/>
            <a:lstStyle/>
            <a:p>
              <a:endParaRPr lang="en-US">
                <a:solidFill>
                  <a:srgbClr val="000000"/>
                </a:solidFill>
              </a:endParaRPr>
            </a:p>
          </p:txBody>
        </p:sp>
        <p:sp>
          <p:nvSpPr>
            <p:cNvPr id="19" name="Rectangle 18"/>
            <p:cNvSpPr>
              <a:spLocks noChangeArrowheads="1"/>
            </p:cNvSpPr>
            <p:nvPr/>
          </p:nvSpPr>
          <p:spPr bwMode="auto">
            <a:xfrm>
              <a:off x="4585496" y="3797534"/>
              <a:ext cx="1294728" cy="937270"/>
            </a:xfrm>
            <a:prstGeom prst="rect">
              <a:avLst/>
            </a:prstGeom>
            <a:gradFill rotWithShape="0">
              <a:gsLst>
                <a:gs pos="0">
                  <a:schemeClr val="accent1"/>
                </a:gs>
                <a:gs pos="50000">
                  <a:schemeClr val="accent1">
                    <a:gamma/>
                    <a:tint val="38039"/>
                    <a:invGamma/>
                  </a:schemeClr>
                </a:gs>
                <a:gs pos="100000">
                  <a:schemeClr val="accent1"/>
                </a:gs>
              </a:gsLst>
              <a:lin ang="2700000" scaled="1"/>
            </a:gradFill>
            <a:ln w="12700" cap="flat" cmpd="sng" algn="ctr">
              <a:noFill/>
              <a:prstDash val="solid"/>
              <a:miter lim="800000"/>
              <a:headEnd type="none" w="med" len="med"/>
              <a:tailEnd type="none" w="med" len="med"/>
            </a:ln>
            <a:effectLst>
              <a:prstShdw prst="shdw18" dist="17961" dir="13500000">
                <a:schemeClr val="accent1">
                  <a:gamma/>
                  <a:shade val="60000"/>
                  <a:invGamma/>
                </a:schemeClr>
              </a:prstShdw>
            </a:effectLst>
          </p:spPr>
          <p:txBody>
            <a:bodyPr wrap="none" anchor="ctr"/>
            <a:lstStyle/>
            <a:p>
              <a:endParaRPr lang="en-US">
                <a:solidFill>
                  <a:srgbClr val="000000"/>
                </a:solidFill>
              </a:endParaRPr>
            </a:p>
          </p:txBody>
        </p:sp>
        <p:sp>
          <p:nvSpPr>
            <p:cNvPr id="20" name="TextBox 19"/>
            <p:cNvSpPr txBox="1">
              <a:spLocks noChangeArrowheads="1"/>
            </p:cNvSpPr>
            <p:nvPr/>
          </p:nvSpPr>
          <p:spPr bwMode="auto">
            <a:xfrm>
              <a:off x="3503383" y="4842827"/>
              <a:ext cx="682271" cy="165214"/>
            </a:xfrm>
            <a:prstGeom prst="rect">
              <a:avLst/>
            </a:prstGeom>
            <a:noFill/>
            <a:ln w="12700" cap="flat" cmpd="sng" algn="ctr">
              <a:noFill/>
              <a:prstDash val="solid"/>
              <a:miter lim="800000"/>
              <a:headEnd type="none" w="med" len="med"/>
              <a:tailEnd type="none" w="med" len="med"/>
            </a:ln>
            <a:effectLst/>
          </p:spPr>
          <p:txBody>
            <a:bodyPr wrap="none" anchor="ctr"/>
            <a:lstStyle/>
            <a:p>
              <a:pPr algn="ctr" eaLnBrk="0" hangingPunct="0"/>
              <a:r>
                <a:rPr lang="en-US" sz="1600" b="1">
                  <a:solidFill>
                    <a:srgbClr val="FFFFFF"/>
                  </a:solidFill>
                  <a:effectLst>
                    <a:outerShdw blurRad="38100" dist="38100" dir="2700000" algn="tl">
                      <a:srgbClr val="C0C0C0"/>
                    </a:outerShdw>
                  </a:effectLst>
                  <a:latin typeface="Segoe Semibold"/>
                </a:rPr>
                <a:t>Feb 02</a:t>
              </a:r>
              <a:endParaRPr lang="de-DE" sz="1600" b="1">
                <a:solidFill>
                  <a:srgbClr val="FFFFFF"/>
                </a:solidFill>
                <a:effectLst>
                  <a:outerShdw blurRad="38100" dist="38100" dir="2700000" algn="tl">
                    <a:srgbClr val="C0C0C0"/>
                  </a:outerShdw>
                </a:effectLst>
                <a:latin typeface="Segoe Semibold"/>
              </a:endParaRPr>
            </a:p>
          </p:txBody>
        </p:sp>
        <p:sp>
          <p:nvSpPr>
            <p:cNvPr id="21" name="Rectangle 20"/>
            <p:cNvSpPr>
              <a:spLocks noChangeArrowheads="1"/>
            </p:cNvSpPr>
            <p:nvPr/>
          </p:nvSpPr>
          <p:spPr bwMode="auto">
            <a:xfrm>
              <a:off x="5978599" y="3807065"/>
              <a:ext cx="1294728" cy="937270"/>
            </a:xfrm>
            <a:prstGeom prst="rect">
              <a:avLst/>
            </a:prstGeom>
            <a:gradFill rotWithShape="0">
              <a:gsLst>
                <a:gs pos="0">
                  <a:schemeClr val="accent1"/>
                </a:gs>
                <a:gs pos="50000">
                  <a:schemeClr val="accent1">
                    <a:gamma/>
                    <a:tint val="38039"/>
                    <a:invGamma/>
                  </a:schemeClr>
                </a:gs>
                <a:gs pos="100000">
                  <a:schemeClr val="accent1"/>
                </a:gs>
              </a:gsLst>
              <a:lin ang="2700000" scaled="1"/>
            </a:gradFill>
            <a:ln w="12700" cap="flat" cmpd="sng" algn="ctr">
              <a:noFill/>
              <a:prstDash val="solid"/>
              <a:miter lim="800000"/>
              <a:headEnd type="none" w="med" len="med"/>
              <a:tailEnd type="none" w="med" len="med"/>
            </a:ln>
            <a:effectLst>
              <a:prstShdw prst="shdw18" dist="17961" dir="13500000">
                <a:schemeClr val="accent1">
                  <a:gamma/>
                  <a:shade val="60000"/>
                  <a:invGamma/>
                </a:schemeClr>
              </a:prstShdw>
            </a:effectLst>
          </p:spPr>
          <p:txBody>
            <a:bodyPr wrap="none" anchor="ctr"/>
            <a:lstStyle/>
            <a:p>
              <a:endParaRPr lang="en-US">
                <a:solidFill>
                  <a:srgbClr val="000000"/>
                </a:solidFill>
              </a:endParaRPr>
            </a:p>
          </p:txBody>
        </p:sp>
        <p:sp>
          <p:nvSpPr>
            <p:cNvPr id="22" name="TextBox 21"/>
            <p:cNvSpPr txBox="1">
              <a:spLocks noChangeArrowheads="1"/>
            </p:cNvSpPr>
            <p:nvPr/>
          </p:nvSpPr>
          <p:spPr bwMode="auto">
            <a:xfrm>
              <a:off x="2056333" y="4842827"/>
              <a:ext cx="682271" cy="165214"/>
            </a:xfrm>
            <a:prstGeom prst="rect">
              <a:avLst/>
            </a:prstGeom>
            <a:noFill/>
            <a:ln w="12700" cap="flat" cmpd="sng" algn="ctr">
              <a:noFill/>
              <a:prstDash val="solid"/>
              <a:miter lim="800000"/>
              <a:headEnd type="none" w="med" len="med"/>
              <a:tailEnd type="none" w="med" len="med"/>
            </a:ln>
            <a:effectLst/>
          </p:spPr>
          <p:txBody>
            <a:bodyPr wrap="none" anchor="ctr"/>
            <a:lstStyle/>
            <a:p>
              <a:pPr algn="ctr" eaLnBrk="0" hangingPunct="0"/>
              <a:r>
                <a:rPr lang="en-US" sz="1600" b="1">
                  <a:solidFill>
                    <a:srgbClr val="FFFFFF"/>
                  </a:solidFill>
                  <a:effectLst>
                    <a:outerShdw blurRad="38100" dist="38100" dir="2700000" algn="tl">
                      <a:srgbClr val="C0C0C0"/>
                    </a:outerShdw>
                  </a:effectLst>
                  <a:latin typeface="Segoe Semibold"/>
                </a:rPr>
                <a:t>Mar 00</a:t>
              </a:r>
              <a:endParaRPr lang="de-DE" sz="1600" b="1">
                <a:solidFill>
                  <a:srgbClr val="FFFFFF"/>
                </a:solidFill>
                <a:effectLst>
                  <a:outerShdw blurRad="38100" dist="38100" dir="2700000" algn="tl">
                    <a:srgbClr val="C0C0C0"/>
                  </a:outerShdw>
                </a:effectLst>
                <a:latin typeface="Segoe Semibold"/>
              </a:endParaRPr>
            </a:p>
          </p:txBody>
        </p:sp>
        <p:sp>
          <p:nvSpPr>
            <p:cNvPr id="23" name="Rectangle 22"/>
            <p:cNvSpPr>
              <a:spLocks noChangeArrowheads="1"/>
            </p:cNvSpPr>
            <p:nvPr/>
          </p:nvSpPr>
          <p:spPr bwMode="auto">
            <a:xfrm>
              <a:off x="1772319" y="3797534"/>
              <a:ext cx="1294728" cy="937270"/>
            </a:xfrm>
            <a:prstGeom prst="rect">
              <a:avLst/>
            </a:prstGeom>
            <a:gradFill rotWithShape="0">
              <a:gsLst>
                <a:gs pos="0">
                  <a:schemeClr val="accent1"/>
                </a:gs>
                <a:gs pos="50000">
                  <a:schemeClr val="accent1">
                    <a:gamma/>
                    <a:tint val="38039"/>
                    <a:invGamma/>
                  </a:schemeClr>
                </a:gs>
                <a:gs pos="100000">
                  <a:schemeClr val="accent1"/>
                </a:gs>
              </a:gsLst>
              <a:lin ang="2700000" scaled="1"/>
            </a:gradFill>
            <a:ln w="12700" cap="flat" cmpd="sng" algn="ctr">
              <a:noFill/>
              <a:prstDash val="solid"/>
              <a:miter lim="800000"/>
              <a:headEnd type="none" w="med" len="med"/>
              <a:tailEnd type="none" w="med" len="med"/>
            </a:ln>
            <a:effectLst>
              <a:prstShdw prst="shdw18" dist="17961" dir="13500000">
                <a:schemeClr val="accent1">
                  <a:gamma/>
                  <a:shade val="60000"/>
                  <a:invGamma/>
                </a:schemeClr>
              </a:prstShdw>
            </a:effectLst>
          </p:spPr>
          <p:txBody>
            <a:bodyPr wrap="none" anchor="ctr"/>
            <a:lstStyle/>
            <a:p>
              <a:endParaRPr lang="en-US">
                <a:solidFill>
                  <a:srgbClr val="000000"/>
                </a:solidFill>
              </a:endParaRPr>
            </a:p>
          </p:txBody>
        </p:sp>
        <p:sp>
          <p:nvSpPr>
            <p:cNvPr id="24" name="TextBox 23"/>
            <p:cNvSpPr txBox="1">
              <a:spLocks noChangeArrowheads="1"/>
            </p:cNvSpPr>
            <p:nvPr/>
          </p:nvSpPr>
          <p:spPr bwMode="auto">
            <a:xfrm>
              <a:off x="704485" y="4793580"/>
              <a:ext cx="682271" cy="165214"/>
            </a:xfrm>
            <a:prstGeom prst="rect">
              <a:avLst/>
            </a:prstGeom>
            <a:noFill/>
            <a:ln w="12700" cap="flat" cmpd="sng" algn="ctr">
              <a:noFill/>
              <a:prstDash val="solid"/>
              <a:miter lim="800000"/>
              <a:headEnd type="none" w="med" len="med"/>
              <a:tailEnd type="none" w="med" len="med"/>
            </a:ln>
            <a:effectLst/>
          </p:spPr>
          <p:txBody>
            <a:bodyPr wrap="none" anchor="ctr"/>
            <a:lstStyle/>
            <a:p>
              <a:pPr algn="ctr" eaLnBrk="0" hangingPunct="0"/>
              <a:r>
                <a:rPr lang="en-US" sz="1600" b="1">
                  <a:solidFill>
                    <a:srgbClr val="FFFFFF"/>
                  </a:solidFill>
                  <a:effectLst>
                    <a:outerShdw blurRad="38100" dist="38100" dir="2700000" algn="tl">
                      <a:srgbClr val="C0C0C0"/>
                    </a:outerShdw>
                  </a:effectLst>
                  <a:latin typeface="Segoe Semibold"/>
                </a:rPr>
                <a:t>Oct 99 / Feb 00</a:t>
              </a:r>
              <a:endParaRPr lang="de-DE" sz="1600" b="1">
                <a:solidFill>
                  <a:srgbClr val="FFFFFF"/>
                </a:solidFill>
                <a:effectLst>
                  <a:outerShdw blurRad="38100" dist="38100" dir="2700000" algn="tl">
                    <a:srgbClr val="C0C0C0"/>
                  </a:outerShdw>
                </a:effectLst>
                <a:latin typeface="Segoe Semibold"/>
              </a:endParaRPr>
            </a:p>
          </p:txBody>
        </p:sp>
        <p:sp>
          <p:nvSpPr>
            <p:cNvPr id="25" name="Rectangle 24"/>
            <p:cNvSpPr>
              <a:spLocks noChangeArrowheads="1"/>
            </p:cNvSpPr>
            <p:nvPr/>
          </p:nvSpPr>
          <p:spPr bwMode="auto">
            <a:xfrm>
              <a:off x="380802" y="3797534"/>
              <a:ext cx="1294728" cy="937270"/>
            </a:xfrm>
            <a:prstGeom prst="rect">
              <a:avLst/>
            </a:prstGeom>
            <a:gradFill rotWithShape="0">
              <a:gsLst>
                <a:gs pos="0">
                  <a:schemeClr val="accent1"/>
                </a:gs>
                <a:gs pos="50000">
                  <a:schemeClr val="accent1">
                    <a:gamma/>
                    <a:tint val="38039"/>
                    <a:invGamma/>
                  </a:schemeClr>
                </a:gs>
                <a:gs pos="100000">
                  <a:schemeClr val="accent1"/>
                </a:gs>
              </a:gsLst>
              <a:lin ang="2700000" scaled="1"/>
            </a:gradFill>
            <a:ln w="12700" cap="flat" cmpd="sng" algn="ctr">
              <a:noFill/>
              <a:prstDash val="solid"/>
              <a:miter lim="800000"/>
              <a:headEnd type="none" w="med" len="med"/>
              <a:tailEnd type="none" w="med" len="med"/>
            </a:ln>
            <a:effectLst>
              <a:prstShdw prst="shdw18" dist="17961" dir="13500000">
                <a:schemeClr val="accent1">
                  <a:gamma/>
                  <a:shade val="60000"/>
                  <a:invGamma/>
                </a:schemeClr>
              </a:prstShdw>
            </a:effectLst>
          </p:spPr>
          <p:txBody>
            <a:bodyPr wrap="none" anchor="ctr"/>
            <a:lstStyle/>
            <a:p>
              <a:endParaRPr lang="en-US">
                <a:solidFill>
                  <a:srgbClr val="000000"/>
                </a:solidFill>
              </a:endParaRPr>
            </a:p>
          </p:txBody>
        </p:sp>
        <p:sp>
          <p:nvSpPr>
            <p:cNvPr id="26" name="Rectangle 25"/>
            <p:cNvSpPr>
              <a:spLocks noChangeArrowheads="1"/>
            </p:cNvSpPr>
            <p:nvPr/>
          </p:nvSpPr>
          <p:spPr bwMode="auto">
            <a:xfrm>
              <a:off x="3174941" y="3797534"/>
              <a:ext cx="1294728" cy="937270"/>
            </a:xfrm>
            <a:prstGeom prst="rect">
              <a:avLst/>
            </a:prstGeom>
            <a:gradFill rotWithShape="0">
              <a:gsLst>
                <a:gs pos="0">
                  <a:schemeClr val="accent1"/>
                </a:gs>
                <a:gs pos="50000">
                  <a:schemeClr val="accent1">
                    <a:gamma/>
                    <a:tint val="38039"/>
                    <a:invGamma/>
                  </a:schemeClr>
                </a:gs>
                <a:gs pos="100000">
                  <a:schemeClr val="accent1"/>
                </a:gs>
              </a:gsLst>
              <a:lin ang="2700000" scaled="1"/>
            </a:gradFill>
            <a:ln w="12700" cap="flat" cmpd="sng" algn="ctr">
              <a:noFill/>
              <a:prstDash val="solid"/>
              <a:miter lim="800000"/>
              <a:headEnd type="none" w="med" len="med"/>
              <a:tailEnd type="none" w="med" len="med"/>
            </a:ln>
            <a:effectLst>
              <a:prstShdw prst="shdw18" dist="17961" dir="13500000">
                <a:schemeClr val="accent1">
                  <a:gamma/>
                  <a:shade val="60000"/>
                  <a:invGamma/>
                </a:schemeClr>
              </a:prstShdw>
            </a:effectLst>
          </p:spPr>
          <p:txBody>
            <a:bodyPr wrap="none" anchor="ctr"/>
            <a:lstStyle/>
            <a:p>
              <a:endParaRPr lang="en-US">
                <a:solidFill>
                  <a:srgbClr val="000000"/>
                </a:solidFill>
              </a:endParaRPr>
            </a:p>
          </p:txBody>
        </p:sp>
        <p:pic>
          <p:nvPicPr>
            <p:cNvPr id="27" name="Rectangle 8256"/>
            <p:cNvPicPr>
              <a:picLocks noChangeAspect="1" noChangeArrowheads="1"/>
            </p:cNvPicPr>
            <p:nvPr/>
          </p:nvPicPr>
          <p:blipFill>
            <a:blip r:embed="rId4" cstate="print"/>
            <a:srcRect/>
            <a:stretch>
              <a:fillRect/>
            </a:stretch>
          </p:blipFill>
          <p:spPr bwMode="auto">
            <a:xfrm>
              <a:off x="1945266" y="3835340"/>
              <a:ext cx="958353" cy="892790"/>
            </a:xfrm>
            <a:prstGeom prst="rect">
              <a:avLst/>
            </a:prstGeom>
            <a:noFill/>
            <a:ln w="9525">
              <a:noFill/>
              <a:miter lim="800000"/>
              <a:headEnd/>
              <a:tailEnd/>
            </a:ln>
          </p:spPr>
        </p:pic>
        <p:pic>
          <p:nvPicPr>
            <p:cNvPr id="28" name="Rectangle 8257"/>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393496" y="3890941"/>
              <a:ext cx="1251889" cy="265296"/>
            </a:xfrm>
            <a:prstGeom prst="rect">
              <a:avLst/>
            </a:prstGeom>
            <a:noFill/>
            <a:ln w="9525">
              <a:noFill/>
              <a:miter lim="800000"/>
              <a:headEnd/>
              <a:tailEnd/>
            </a:ln>
          </p:spPr>
        </p:pic>
        <p:pic>
          <p:nvPicPr>
            <p:cNvPr id="29" name="Rectangle 8258"/>
            <p:cNvPicPr>
              <a:picLocks noChangeAspect="1" noChangeArrowheads="1"/>
            </p:cNvPicPr>
            <p:nvPr/>
          </p:nvPicPr>
          <p:blipFill>
            <a:blip r:embed="rId6" cstate="print"/>
            <a:srcRect/>
            <a:stretch>
              <a:fillRect/>
            </a:stretch>
          </p:blipFill>
          <p:spPr bwMode="auto">
            <a:xfrm>
              <a:off x="401430" y="4154647"/>
              <a:ext cx="1261409" cy="573483"/>
            </a:xfrm>
            <a:prstGeom prst="rect">
              <a:avLst/>
            </a:prstGeom>
            <a:noFill/>
            <a:ln w="9525">
              <a:noFill/>
              <a:miter lim="800000"/>
              <a:headEnd/>
              <a:tailEnd/>
            </a:ln>
          </p:spPr>
        </p:pic>
        <p:pic>
          <p:nvPicPr>
            <p:cNvPr id="30" name="Rectangle 8259"/>
            <p:cNvPicPr>
              <a:picLocks noChangeAspect="1" noChangeArrowheads="1"/>
            </p:cNvPicPr>
            <p:nvPr/>
          </p:nvPicPr>
          <p:blipFill>
            <a:blip r:embed="rId7" cstate="print"/>
            <a:srcRect/>
            <a:stretch>
              <a:fillRect/>
            </a:stretch>
          </p:blipFill>
          <p:spPr bwMode="auto">
            <a:xfrm>
              <a:off x="6010332" y="4079983"/>
              <a:ext cx="1215395" cy="378085"/>
            </a:xfrm>
            <a:prstGeom prst="rect">
              <a:avLst/>
            </a:prstGeom>
            <a:noFill/>
            <a:ln w="9525">
              <a:noFill/>
              <a:miter lim="800000"/>
              <a:headEnd/>
              <a:tailEnd/>
            </a:ln>
          </p:spPr>
        </p:pic>
        <p:pic>
          <p:nvPicPr>
            <p:cNvPr id="31" name="Rectangle 8260"/>
            <p:cNvPicPr>
              <a:picLocks noChangeAspect="1" noChangeArrowheads="1"/>
            </p:cNvPicPr>
            <p:nvPr/>
          </p:nvPicPr>
          <p:blipFill>
            <a:blip r:embed="rId8" cstate="print"/>
            <a:srcRect/>
            <a:stretch>
              <a:fillRect/>
            </a:stretch>
          </p:blipFill>
          <p:spPr bwMode="auto">
            <a:xfrm>
              <a:off x="4641031" y="4079983"/>
              <a:ext cx="1255062" cy="305010"/>
            </a:xfrm>
            <a:prstGeom prst="rect">
              <a:avLst/>
            </a:prstGeom>
            <a:noFill/>
            <a:ln w="9525">
              <a:noFill/>
              <a:miter lim="800000"/>
              <a:headEnd/>
              <a:tailEnd/>
            </a:ln>
          </p:spPr>
        </p:pic>
        <p:sp>
          <p:nvSpPr>
            <p:cNvPr id="32" name="TextBox 31"/>
            <p:cNvSpPr txBox="1">
              <a:spLocks noChangeArrowheads="1"/>
            </p:cNvSpPr>
            <p:nvPr/>
          </p:nvSpPr>
          <p:spPr bwMode="auto">
            <a:xfrm>
              <a:off x="6321321" y="4842827"/>
              <a:ext cx="682271" cy="165214"/>
            </a:xfrm>
            <a:prstGeom prst="rect">
              <a:avLst/>
            </a:prstGeom>
            <a:noFill/>
            <a:ln w="12700" cap="flat" cmpd="sng" algn="ctr">
              <a:noFill/>
              <a:prstDash val="solid"/>
              <a:miter lim="800000"/>
              <a:headEnd type="none" w="med" len="med"/>
              <a:tailEnd type="none" w="med" len="med"/>
            </a:ln>
            <a:effectLst/>
          </p:spPr>
          <p:txBody>
            <a:bodyPr wrap="none" anchor="ctr"/>
            <a:lstStyle/>
            <a:p>
              <a:pPr algn="ctr" eaLnBrk="0" hangingPunct="0"/>
              <a:r>
                <a:rPr lang="en-US" sz="1600" b="1">
                  <a:solidFill>
                    <a:srgbClr val="FFFFFF"/>
                  </a:solidFill>
                  <a:effectLst>
                    <a:outerShdw blurRad="38100" dist="38100" dir="2700000" algn="tl">
                      <a:srgbClr val="C0C0C0"/>
                    </a:outerShdw>
                  </a:effectLst>
                  <a:latin typeface="Segoe Semibold"/>
                </a:rPr>
                <a:t>May 04</a:t>
              </a:r>
              <a:endParaRPr lang="de-DE" sz="1600" b="1">
                <a:solidFill>
                  <a:srgbClr val="FFFFFF"/>
                </a:solidFill>
                <a:effectLst>
                  <a:outerShdw blurRad="38100" dist="38100" dir="2700000" algn="tl">
                    <a:srgbClr val="C0C0C0"/>
                  </a:outerShdw>
                </a:effectLst>
                <a:latin typeface="Segoe Semibold"/>
              </a:endParaRPr>
            </a:p>
          </p:txBody>
        </p:sp>
        <p:pic>
          <p:nvPicPr>
            <p:cNvPr id="33" name="Rectangle 8262" descr="Windows .NET Server">
              <a:hlinkClick r:id="rId9"/>
            </p:cNvPr>
            <p:cNvPicPr>
              <a:picLocks noChangeAspect="1" noChangeArrowheads="1"/>
            </p:cNvPicPr>
            <p:nvPr/>
          </p:nvPicPr>
          <p:blipFill>
            <a:blip r:embed="rId10" cstate="print"/>
            <a:srcRect b="21951"/>
            <a:stretch>
              <a:fillRect/>
            </a:stretch>
          </p:blipFill>
          <p:spPr bwMode="auto">
            <a:xfrm>
              <a:off x="3351062" y="3927478"/>
              <a:ext cx="977393" cy="660855"/>
            </a:xfrm>
            <a:prstGeom prst="rect">
              <a:avLst/>
            </a:prstGeom>
            <a:noFill/>
            <a:ln w="9525">
              <a:noFill/>
              <a:miter lim="800000"/>
              <a:headEnd/>
              <a:tailEnd/>
            </a:ln>
          </p:spPr>
        </p:pic>
        <p:sp>
          <p:nvSpPr>
            <p:cNvPr id="34" name="TextBox 33"/>
            <p:cNvSpPr txBox="1">
              <a:spLocks noChangeArrowheads="1"/>
            </p:cNvSpPr>
            <p:nvPr/>
          </p:nvSpPr>
          <p:spPr bwMode="auto">
            <a:xfrm>
              <a:off x="7616049" y="4842827"/>
              <a:ext cx="682271" cy="165214"/>
            </a:xfrm>
            <a:prstGeom prst="rect">
              <a:avLst/>
            </a:prstGeom>
            <a:noFill/>
            <a:ln w="12700" cap="flat" cmpd="sng" algn="ctr">
              <a:noFill/>
              <a:prstDash val="solid"/>
              <a:miter lim="800000"/>
              <a:headEnd type="none" w="med" len="med"/>
              <a:tailEnd type="none" w="med" len="med"/>
            </a:ln>
            <a:effectLst/>
          </p:spPr>
          <p:txBody>
            <a:bodyPr wrap="none" anchor="ctr"/>
            <a:lstStyle/>
            <a:p>
              <a:pPr algn="ctr" eaLnBrk="0" hangingPunct="0"/>
              <a:r>
                <a:rPr lang="en-US" sz="1600" b="1">
                  <a:solidFill>
                    <a:srgbClr val="FFFFFF"/>
                  </a:solidFill>
                  <a:effectLst>
                    <a:outerShdw blurRad="38100" dist="38100" dir="2700000" algn="tl">
                      <a:srgbClr val="C0C0C0"/>
                    </a:outerShdw>
                  </a:effectLst>
                  <a:latin typeface="Segoe Semibold"/>
                </a:rPr>
                <a:t>Oct 04- Now</a:t>
              </a:r>
              <a:endParaRPr lang="de-DE" sz="1600" b="1">
                <a:solidFill>
                  <a:srgbClr val="FFFFFF"/>
                </a:solidFill>
                <a:effectLst>
                  <a:outerShdw blurRad="38100" dist="38100" dir="2700000" algn="tl">
                    <a:srgbClr val="C0C0C0"/>
                  </a:outerShdw>
                </a:effectLst>
                <a:latin typeface="Segoe Semibold"/>
              </a:endParaRPr>
            </a:p>
          </p:txBody>
        </p:sp>
        <p:pic>
          <p:nvPicPr>
            <p:cNvPr id="35" name="Rectangle 8264"/>
            <p:cNvPicPr>
              <a:picLocks noChangeAspect="1" noChangeArrowheads="1"/>
            </p:cNvPicPr>
            <p:nvPr/>
          </p:nvPicPr>
          <p:blipFill>
            <a:blip r:embed="rId11" cstate="print">
              <a:lum bright="-36000"/>
            </a:blip>
            <a:srcRect/>
            <a:stretch>
              <a:fillRect/>
            </a:stretch>
          </p:blipFill>
          <p:spPr bwMode="auto">
            <a:xfrm>
              <a:off x="7425648" y="3997376"/>
              <a:ext cx="1237608" cy="203340"/>
            </a:xfrm>
            <a:prstGeom prst="rect">
              <a:avLst/>
            </a:prstGeom>
            <a:noFill/>
            <a:ln w="9525">
              <a:noFill/>
              <a:miter lim="800000"/>
              <a:headEnd/>
              <a:tailEnd/>
            </a:ln>
          </p:spPr>
        </p:pic>
        <p:pic>
          <p:nvPicPr>
            <p:cNvPr id="36" name="Rectangle 8265"/>
            <p:cNvPicPr>
              <a:picLocks noChangeAspect="1" noChangeArrowheads="1"/>
            </p:cNvPicPr>
            <p:nvPr/>
          </p:nvPicPr>
          <p:blipFill>
            <a:blip r:embed="rId12" cstate="print"/>
            <a:srcRect/>
            <a:stretch>
              <a:fillRect/>
            </a:stretch>
          </p:blipFill>
          <p:spPr bwMode="auto">
            <a:xfrm>
              <a:off x="7501809" y="4356398"/>
              <a:ext cx="723525" cy="320896"/>
            </a:xfrm>
            <a:prstGeom prst="rect">
              <a:avLst/>
            </a:prstGeom>
            <a:noFill/>
            <a:ln w="9525">
              <a:noFill/>
              <a:miter lim="800000"/>
              <a:headEnd/>
              <a:tailEnd/>
            </a:ln>
          </p:spPr>
        </p:pic>
      </p:grpSp>
      <p:grpSp>
        <p:nvGrpSpPr>
          <p:cNvPr id="37" name="Group 75"/>
          <p:cNvGrpSpPr/>
          <p:nvPr/>
        </p:nvGrpSpPr>
        <p:grpSpPr>
          <a:xfrm>
            <a:off x="-42863" y="972343"/>
            <a:ext cx="9186863" cy="1983980"/>
            <a:chOff x="-42863" y="972343"/>
            <a:chExt cx="9186863" cy="1983980"/>
          </a:xfrm>
        </p:grpSpPr>
        <p:pic>
          <p:nvPicPr>
            <p:cNvPr id="38" name="Picture 23"/>
            <p:cNvPicPr>
              <a:picLocks noChangeAspect="1" noChangeArrowheads="1"/>
            </p:cNvPicPr>
            <p:nvPr/>
          </p:nvPicPr>
          <p:blipFill>
            <a:blip r:embed="rId3" cstate="print">
              <a:duotone>
                <a:schemeClr val="accent1">
                  <a:shade val="45000"/>
                  <a:satMod val="135000"/>
                </a:schemeClr>
                <a:prstClr val="white"/>
              </a:duotone>
            </a:blip>
            <a:srcRect l="2730" r="3314"/>
            <a:stretch>
              <a:fillRect/>
            </a:stretch>
          </p:blipFill>
          <p:spPr bwMode="auto">
            <a:xfrm>
              <a:off x="-42863" y="972343"/>
              <a:ext cx="9186863" cy="1983980"/>
            </a:xfrm>
            <a:prstGeom prst="rect">
              <a:avLst/>
            </a:prstGeom>
            <a:noFill/>
            <a:ln w="9525" cap="flat" cmpd="sng" algn="ctr">
              <a:noFill/>
              <a:prstDash val="solid"/>
              <a:miter lim="800000"/>
              <a:headEnd type="none" w="med" len="med"/>
              <a:tailEnd type="none" w="med" len="med"/>
            </a:ln>
            <a:effectLst/>
          </p:spPr>
        </p:pic>
        <p:grpSp>
          <p:nvGrpSpPr>
            <p:cNvPr id="39" name="Group 73"/>
            <p:cNvGrpSpPr>
              <a:grpSpLocks/>
            </p:cNvGrpSpPr>
            <p:nvPr/>
          </p:nvGrpSpPr>
          <p:grpSpPr bwMode="auto">
            <a:xfrm>
              <a:off x="342900" y="1299844"/>
              <a:ext cx="1295400" cy="1165225"/>
              <a:chOff x="276" y="817"/>
              <a:chExt cx="816" cy="734"/>
            </a:xfrm>
          </p:grpSpPr>
          <p:sp>
            <p:nvSpPr>
              <p:cNvPr id="65" name="TextBox 64"/>
              <p:cNvSpPr txBox="1">
                <a:spLocks noChangeArrowheads="1"/>
              </p:cNvSpPr>
              <p:nvPr/>
            </p:nvSpPr>
            <p:spPr bwMode="auto">
              <a:xfrm>
                <a:off x="469" y="1447"/>
                <a:ext cx="430" cy="104"/>
              </a:xfrm>
              <a:prstGeom prst="rect">
                <a:avLst/>
              </a:prstGeom>
              <a:noFill/>
              <a:ln w="12700" cap="flat" cmpd="sng" algn="ctr">
                <a:noFill/>
                <a:prstDash val="solid"/>
                <a:miter lim="800000"/>
                <a:headEnd type="none" w="med" len="med"/>
                <a:tailEnd type="none" w="med" len="med"/>
              </a:ln>
              <a:effectLst/>
            </p:spPr>
            <p:txBody>
              <a:bodyPr wrap="none" anchor="ctr"/>
              <a:lstStyle/>
              <a:p>
                <a:pPr algn="ctr" eaLnBrk="0" hangingPunct="0"/>
                <a:r>
                  <a:rPr lang="en-US" sz="1600" b="1" dirty="0">
                    <a:effectLst>
                      <a:outerShdw blurRad="38100" dist="38100" dir="2700000" algn="tl">
                        <a:srgbClr val="C0C0C0"/>
                      </a:outerShdw>
                    </a:effectLst>
                    <a:latin typeface="Segoe Semibold"/>
                  </a:rPr>
                  <a:t>Apr 93</a:t>
                </a:r>
                <a:endParaRPr lang="de-DE" sz="1600" b="1" dirty="0">
                  <a:effectLst>
                    <a:outerShdw blurRad="38100" dist="38100" dir="2700000" algn="tl">
                      <a:srgbClr val="C0C0C0"/>
                    </a:outerShdw>
                  </a:effectLst>
                  <a:latin typeface="Segoe Semibold"/>
                </a:endParaRPr>
              </a:p>
            </p:txBody>
          </p:sp>
          <p:grpSp>
            <p:nvGrpSpPr>
              <p:cNvPr id="66" name="Group 100"/>
              <p:cNvGrpSpPr>
                <a:grpSpLocks/>
              </p:cNvGrpSpPr>
              <p:nvPr/>
            </p:nvGrpSpPr>
            <p:grpSpPr bwMode="auto">
              <a:xfrm>
                <a:off x="276" y="817"/>
                <a:ext cx="816" cy="590"/>
                <a:chOff x="243" y="816"/>
                <a:chExt cx="816" cy="590"/>
              </a:xfrm>
            </p:grpSpPr>
            <p:sp>
              <p:nvSpPr>
                <p:cNvPr id="67" name="Rectangle 66"/>
                <p:cNvSpPr>
                  <a:spLocks noChangeArrowheads="1"/>
                </p:cNvSpPr>
                <p:nvPr/>
              </p:nvSpPr>
              <p:spPr bwMode="auto">
                <a:xfrm>
                  <a:off x="243" y="816"/>
                  <a:ext cx="816" cy="590"/>
                </a:xfrm>
                <a:prstGeom prst="rect">
                  <a:avLst/>
                </a:prstGeom>
                <a:gradFill rotWithShape="0">
                  <a:gsLst>
                    <a:gs pos="0">
                      <a:schemeClr val="accent1"/>
                    </a:gs>
                    <a:gs pos="50000">
                      <a:schemeClr val="accent1">
                        <a:gamma/>
                        <a:tint val="38039"/>
                        <a:invGamma/>
                      </a:schemeClr>
                    </a:gs>
                    <a:gs pos="100000">
                      <a:schemeClr val="accent1"/>
                    </a:gs>
                  </a:gsLst>
                  <a:lin ang="2700000" scaled="1"/>
                </a:gradFill>
                <a:ln w="12700" cap="flat" cmpd="sng" algn="ctr">
                  <a:noFill/>
                  <a:prstDash val="solid"/>
                  <a:miter lim="800000"/>
                  <a:headEnd type="none" w="med" len="med"/>
                  <a:tailEnd type="none" w="med" len="med"/>
                </a:ln>
                <a:effectLst>
                  <a:prstShdw prst="shdw18" dist="17961" dir="13500000">
                    <a:schemeClr val="accent1">
                      <a:gamma/>
                      <a:shade val="60000"/>
                      <a:invGamma/>
                    </a:schemeClr>
                  </a:prstShdw>
                </a:effectLst>
              </p:spPr>
              <p:txBody>
                <a:bodyPr wrap="none" anchor="ctr"/>
                <a:lstStyle/>
                <a:p>
                  <a:endParaRPr lang="en-US">
                    <a:solidFill>
                      <a:schemeClr val="bg1"/>
                    </a:solidFill>
                  </a:endParaRPr>
                </a:p>
              </p:txBody>
            </p:sp>
            <p:pic>
              <p:nvPicPr>
                <p:cNvPr id="68" name="Rectangle 8244"/>
                <p:cNvPicPr>
                  <a:picLocks noChangeAspect="1" noChangeArrowheads="1"/>
                </p:cNvPicPr>
                <p:nvPr/>
              </p:nvPicPr>
              <p:blipFill>
                <a:blip r:embed="rId13" cstate="print"/>
                <a:srcRect/>
                <a:stretch>
                  <a:fillRect/>
                </a:stretch>
              </p:blipFill>
              <p:spPr bwMode="auto">
                <a:xfrm>
                  <a:off x="291" y="862"/>
                  <a:ext cx="720" cy="499"/>
                </a:xfrm>
                <a:prstGeom prst="rect">
                  <a:avLst/>
                </a:prstGeom>
                <a:noFill/>
                <a:ln w="9525">
                  <a:noFill/>
                  <a:miter lim="800000"/>
                  <a:headEnd/>
                  <a:tailEnd/>
                </a:ln>
              </p:spPr>
            </p:pic>
          </p:grpSp>
        </p:grpSp>
        <p:grpSp>
          <p:nvGrpSpPr>
            <p:cNvPr id="40" name="Group 74"/>
            <p:cNvGrpSpPr>
              <a:grpSpLocks/>
            </p:cNvGrpSpPr>
            <p:nvPr/>
          </p:nvGrpSpPr>
          <p:grpSpPr bwMode="auto">
            <a:xfrm>
              <a:off x="4572000" y="1299844"/>
              <a:ext cx="1295400" cy="1165225"/>
              <a:chOff x="2845" y="817"/>
              <a:chExt cx="816" cy="734"/>
            </a:xfrm>
          </p:grpSpPr>
          <p:sp>
            <p:nvSpPr>
              <p:cNvPr id="61" name="TextBox 60"/>
              <p:cNvSpPr txBox="1">
                <a:spLocks noChangeArrowheads="1"/>
              </p:cNvSpPr>
              <p:nvPr/>
            </p:nvSpPr>
            <p:spPr bwMode="auto">
              <a:xfrm>
                <a:off x="3038" y="1447"/>
                <a:ext cx="430" cy="104"/>
              </a:xfrm>
              <a:prstGeom prst="rect">
                <a:avLst/>
              </a:prstGeom>
              <a:noFill/>
              <a:ln w="12700" cap="flat" cmpd="sng" algn="ctr">
                <a:noFill/>
                <a:prstDash val="solid"/>
                <a:miter lim="800000"/>
                <a:headEnd type="none" w="med" len="med"/>
                <a:tailEnd type="none" w="med" len="med"/>
              </a:ln>
              <a:effectLst/>
            </p:spPr>
            <p:txBody>
              <a:bodyPr wrap="none" anchor="ctr"/>
              <a:lstStyle/>
              <a:p>
                <a:pPr algn="ctr" eaLnBrk="0" hangingPunct="0"/>
                <a:r>
                  <a:rPr lang="en-US" sz="1600" b="1" dirty="0">
                    <a:effectLst>
                      <a:outerShdw blurRad="38100" dist="38100" dir="2700000" algn="tl">
                        <a:srgbClr val="C0C0C0"/>
                      </a:outerShdw>
                    </a:effectLst>
                    <a:latin typeface="Segoe Semibold"/>
                  </a:rPr>
                  <a:t>Aug 95</a:t>
                </a:r>
                <a:endParaRPr lang="de-DE" sz="1600" b="1" dirty="0">
                  <a:effectLst>
                    <a:outerShdw blurRad="38100" dist="38100" dir="2700000" algn="tl">
                      <a:srgbClr val="C0C0C0"/>
                    </a:outerShdw>
                  </a:effectLst>
                  <a:latin typeface="Segoe Semibold"/>
                </a:endParaRPr>
              </a:p>
            </p:txBody>
          </p:sp>
          <p:grpSp>
            <p:nvGrpSpPr>
              <p:cNvPr id="62" name="Group 96"/>
              <p:cNvGrpSpPr>
                <a:grpSpLocks/>
              </p:cNvGrpSpPr>
              <p:nvPr/>
            </p:nvGrpSpPr>
            <p:grpSpPr bwMode="auto">
              <a:xfrm>
                <a:off x="2845" y="817"/>
                <a:ext cx="816" cy="590"/>
                <a:chOff x="2841" y="816"/>
                <a:chExt cx="816" cy="590"/>
              </a:xfrm>
            </p:grpSpPr>
            <p:sp>
              <p:nvSpPr>
                <p:cNvPr id="63" name="Rectangle 62"/>
                <p:cNvSpPr>
                  <a:spLocks noChangeArrowheads="1"/>
                </p:cNvSpPr>
                <p:nvPr/>
              </p:nvSpPr>
              <p:spPr bwMode="auto">
                <a:xfrm>
                  <a:off x="2841" y="816"/>
                  <a:ext cx="816" cy="590"/>
                </a:xfrm>
                <a:prstGeom prst="rect">
                  <a:avLst/>
                </a:prstGeom>
                <a:gradFill rotWithShape="0">
                  <a:gsLst>
                    <a:gs pos="0">
                      <a:schemeClr val="accent1"/>
                    </a:gs>
                    <a:gs pos="50000">
                      <a:schemeClr val="accent1">
                        <a:gamma/>
                        <a:tint val="38039"/>
                        <a:invGamma/>
                      </a:schemeClr>
                    </a:gs>
                    <a:gs pos="100000">
                      <a:schemeClr val="accent1"/>
                    </a:gs>
                  </a:gsLst>
                  <a:lin ang="2700000" scaled="1"/>
                </a:gradFill>
                <a:ln w="12700" cap="flat" cmpd="sng" algn="ctr">
                  <a:noFill/>
                  <a:prstDash val="solid"/>
                  <a:miter lim="800000"/>
                  <a:headEnd type="none" w="med" len="med"/>
                  <a:tailEnd type="none" w="med" len="med"/>
                </a:ln>
                <a:effectLst>
                  <a:prstShdw prst="shdw18" dist="17961" dir="13500000">
                    <a:schemeClr val="accent1">
                      <a:gamma/>
                      <a:shade val="60000"/>
                      <a:invGamma/>
                    </a:schemeClr>
                  </a:prstShdw>
                </a:effectLst>
              </p:spPr>
              <p:txBody>
                <a:bodyPr wrap="none" anchor="ctr"/>
                <a:lstStyle/>
                <a:p>
                  <a:endParaRPr lang="en-US">
                    <a:solidFill>
                      <a:schemeClr val="bg1"/>
                    </a:solidFill>
                  </a:endParaRPr>
                </a:p>
              </p:txBody>
            </p:sp>
            <p:pic>
              <p:nvPicPr>
                <p:cNvPr id="64" name="Rectangle 8240"/>
                <p:cNvPicPr>
                  <a:picLocks noChangeAspect="1" noChangeArrowheads="1"/>
                </p:cNvPicPr>
                <p:nvPr/>
              </p:nvPicPr>
              <p:blipFill>
                <a:blip r:embed="rId14" cstate="print"/>
                <a:srcRect/>
                <a:stretch>
                  <a:fillRect/>
                </a:stretch>
              </p:blipFill>
              <p:spPr bwMode="auto">
                <a:xfrm>
                  <a:off x="2890" y="946"/>
                  <a:ext cx="718" cy="330"/>
                </a:xfrm>
                <a:prstGeom prst="rect">
                  <a:avLst/>
                </a:prstGeom>
                <a:noFill/>
                <a:ln w="9525">
                  <a:noFill/>
                  <a:miter lim="800000"/>
                  <a:headEnd/>
                  <a:tailEnd/>
                </a:ln>
              </p:spPr>
            </p:pic>
          </p:grpSp>
        </p:grpSp>
        <p:grpSp>
          <p:nvGrpSpPr>
            <p:cNvPr id="41" name="Group 75"/>
            <p:cNvGrpSpPr>
              <a:grpSpLocks/>
            </p:cNvGrpSpPr>
            <p:nvPr/>
          </p:nvGrpSpPr>
          <p:grpSpPr bwMode="auto">
            <a:xfrm>
              <a:off x="7354888" y="1299844"/>
              <a:ext cx="1295400" cy="1155700"/>
              <a:chOff x="4610" y="817"/>
              <a:chExt cx="816" cy="728"/>
            </a:xfrm>
          </p:grpSpPr>
          <p:sp>
            <p:nvSpPr>
              <p:cNvPr id="57" name="TextBox 56"/>
              <p:cNvSpPr txBox="1">
                <a:spLocks noChangeArrowheads="1"/>
              </p:cNvSpPr>
              <p:nvPr/>
            </p:nvSpPr>
            <p:spPr bwMode="auto">
              <a:xfrm>
                <a:off x="4803" y="1441"/>
                <a:ext cx="430" cy="104"/>
              </a:xfrm>
              <a:prstGeom prst="rect">
                <a:avLst/>
              </a:prstGeom>
              <a:noFill/>
              <a:ln w="12700" cap="flat" cmpd="sng" algn="ctr">
                <a:noFill/>
                <a:prstDash val="solid"/>
                <a:miter lim="800000"/>
                <a:headEnd type="none" w="med" len="med"/>
                <a:tailEnd type="none" w="med" len="med"/>
              </a:ln>
              <a:effectLst/>
            </p:spPr>
            <p:txBody>
              <a:bodyPr wrap="none" anchor="ctr"/>
              <a:lstStyle/>
              <a:p>
                <a:pPr algn="ctr" eaLnBrk="0" hangingPunct="0"/>
                <a:r>
                  <a:rPr lang="en-US" sz="1600" b="1">
                    <a:effectLst>
                      <a:outerShdw blurRad="38100" dist="38100" dir="2700000" algn="tl">
                        <a:srgbClr val="C0C0C0"/>
                      </a:outerShdw>
                    </a:effectLst>
                    <a:latin typeface="Segoe Semibold"/>
                  </a:rPr>
                  <a:t>Oct 97</a:t>
                </a:r>
                <a:endParaRPr lang="de-DE" sz="1600" b="1">
                  <a:effectLst>
                    <a:outerShdw blurRad="38100" dist="38100" dir="2700000" algn="tl">
                      <a:srgbClr val="C0C0C0"/>
                    </a:outerShdw>
                  </a:effectLst>
                  <a:latin typeface="Segoe Semibold"/>
                </a:endParaRPr>
              </a:p>
            </p:txBody>
          </p:sp>
          <p:grpSp>
            <p:nvGrpSpPr>
              <p:cNvPr id="58" name="Group 92"/>
              <p:cNvGrpSpPr>
                <a:grpSpLocks/>
              </p:cNvGrpSpPr>
              <p:nvPr/>
            </p:nvGrpSpPr>
            <p:grpSpPr bwMode="auto">
              <a:xfrm>
                <a:off x="4610" y="817"/>
                <a:ext cx="816" cy="590"/>
                <a:chOff x="4610" y="817"/>
                <a:chExt cx="816" cy="590"/>
              </a:xfrm>
            </p:grpSpPr>
            <p:sp>
              <p:nvSpPr>
                <p:cNvPr id="59" name="Rectangle 58"/>
                <p:cNvSpPr>
                  <a:spLocks noChangeArrowheads="1"/>
                </p:cNvSpPr>
                <p:nvPr/>
              </p:nvSpPr>
              <p:spPr bwMode="auto">
                <a:xfrm>
                  <a:off x="4610" y="817"/>
                  <a:ext cx="816" cy="590"/>
                </a:xfrm>
                <a:prstGeom prst="rect">
                  <a:avLst/>
                </a:prstGeom>
                <a:gradFill rotWithShape="0">
                  <a:gsLst>
                    <a:gs pos="0">
                      <a:schemeClr val="accent1"/>
                    </a:gs>
                    <a:gs pos="50000">
                      <a:schemeClr val="accent1">
                        <a:gamma/>
                        <a:tint val="38039"/>
                        <a:invGamma/>
                      </a:schemeClr>
                    </a:gs>
                    <a:gs pos="100000">
                      <a:schemeClr val="accent1"/>
                    </a:gs>
                  </a:gsLst>
                  <a:lin ang="2700000" scaled="1"/>
                </a:gradFill>
                <a:ln w="12700" cap="flat" cmpd="sng" algn="ctr">
                  <a:noFill/>
                  <a:prstDash val="solid"/>
                  <a:miter lim="800000"/>
                  <a:headEnd type="none" w="med" len="med"/>
                  <a:tailEnd type="none" w="med" len="med"/>
                </a:ln>
                <a:effectLst>
                  <a:prstShdw prst="shdw18" dist="17961" dir="13500000">
                    <a:schemeClr val="accent1">
                      <a:gamma/>
                      <a:shade val="60000"/>
                      <a:invGamma/>
                    </a:schemeClr>
                  </a:prstShdw>
                </a:effectLst>
              </p:spPr>
              <p:txBody>
                <a:bodyPr wrap="none" anchor="ctr"/>
                <a:lstStyle/>
                <a:p>
                  <a:endParaRPr lang="en-US">
                    <a:solidFill>
                      <a:schemeClr val="bg1"/>
                    </a:solidFill>
                  </a:endParaRPr>
                </a:p>
              </p:txBody>
            </p:sp>
            <p:pic>
              <p:nvPicPr>
                <p:cNvPr id="60" name="Rectangle 8236"/>
                <p:cNvPicPr>
                  <a:picLocks noChangeAspect="1" noChangeArrowheads="1"/>
                </p:cNvPicPr>
                <p:nvPr/>
              </p:nvPicPr>
              <p:blipFill>
                <a:blip r:embed="rId15" cstate="print"/>
                <a:srcRect/>
                <a:stretch>
                  <a:fillRect/>
                </a:stretch>
              </p:blipFill>
              <p:spPr bwMode="auto">
                <a:xfrm>
                  <a:off x="4615" y="987"/>
                  <a:ext cx="806" cy="207"/>
                </a:xfrm>
                <a:prstGeom prst="rect">
                  <a:avLst/>
                </a:prstGeom>
                <a:solidFill>
                  <a:schemeClr val="tx1"/>
                </a:solidFill>
                <a:ln w="9525">
                  <a:noFill/>
                  <a:miter lim="800000"/>
                  <a:headEnd/>
                  <a:tailEnd/>
                </a:ln>
              </p:spPr>
            </p:pic>
          </p:grpSp>
        </p:grpSp>
        <p:grpSp>
          <p:nvGrpSpPr>
            <p:cNvPr id="42" name="Group 76"/>
            <p:cNvGrpSpPr>
              <a:grpSpLocks/>
            </p:cNvGrpSpPr>
            <p:nvPr/>
          </p:nvGrpSpPr>
          <p:grpSpPr bwMode="auto">
            <a:xfrm>
              <a:off x="5962650" y="1283969"/>
              <a:ext cx="1295400" cy="1181100"/>
              <a:chOff x="3714" y="807"/>
              <a:chExt cx="816" cy="744"/>
            </a:xfrm>
          </p:grpSpPr>
          <p:sp>
            <p:nvSpPr>
              <p:cNvPr id="53" name="TextBox 52"/>
              <p:cNvSpPr txBox="1">
                <a:spLocks noChangeArrowheads="1"/>
              </p:cNvSpPr>
              <p:nvPr/>
            </p:nvSpPr>
            <p:spPr bwMode="auto">
              <a:xfrm>
                <a:off x="3907" y="1447"/>
                <a:ext cx="430" cy="104"/>
              </a:xfrm>
              <a:prstGeom prst="rect">
                <a:avLst/>
              </a:prstGeom>
              <a:noFill/>
              <a:ln w="12700" cap="flat" cmpd="sng" algn="ctr">
                <a:noFill/>
                <a:prstDash val="solid"/>
                <a:miter lim="800000"/>
                <a:headEnd type="none" w="med" len="med"/>
                <a:tailEnd type="none" w="med" len="med"/>
              </a:ln>
              <a:effectLst/>
            </p:spPr>
            <p:txBody>
              <a:bodyPr wrap="none" anchor="ctr"/>
              <a:lstStyle/>
              <a:p>
                <a:pPr algn="ctr" eaLnBrk="0" hangingPunct="0"/>
                <a:r>
                  <a:rPr lang="en-US" sz="1600" b="1">
                    <a:effectLst>
                      <a:outerShdw blurRad="38100" dist="38100" dir="2700000" algn="tl">
                        <a:srgbClr val="C0C0C0"/>
                      </a:outerShdw>
                    </a:effectLst>
                    <a:latin typeface="Segoe Semibold"/>
                  </a:rPr>
                  <a:t>Jan 97</a:t>
                </a:r>
                <a:endParaRPr lang="de-DE" sz="1600" b="1">
                  <a:effectLst>
                    <a:outerShdw blurRad="38100" dist="38100" dir="2700000" algn="tl">
                      <a:srgbClr val="C0C0C0"/>
                    </a:outerShdw>
                  </a:effectLst>
                  <a:latin typeface="Segoe Semibold"/>
                </a:endParaRPr>
              </a:p>
            </p:txBody>
          </p:sp>
          <p:grpSp>
            <p:nvGrpSpPr>
              <p:cNvPr id="54" name="Group 88"/>
              <p:cNvGrpSpPr>
                <a:grpSpLocks/>
              </p:cNvGrpSpPr>
              <p:nvPr/>
            </p:nvGrpSpPr>
            <p:grpSpPr bwMode="auto">
              <a:xfrm>
                <a:off x="3714" y="807"/>
                <a:ext cx="816" cy="611"/>
                <a:chOff x="3723" y="807"/>
                <a:chExt cx="816" cy="611"/>
              </a:xfrm>
            </p:grpSpPr>
            <p:sp>
              <p:nvSpPr>
                <p:cNvPr id="55" name="Rectangle 54"/>
                <p:cNvSpPr>
                  <a:spLocks noChangeArrowheads="1"/>
                </p:cNvSpPr>
                <p:nvPr/>
              </p:nvSpPr>
              <p:spPr bwMode="auto">
                <a:xfrm>
                  <a:off x="3723" y="817"/>
                  <a:ext cx="816" cy="590"/>
                </a:xfrm>
                <a:prstGeom prst="rect">
                  <a:avLst/>
                </a:prstGeom>
                <a:gradFill rotWithShape="0">
                  <a:gsLst>
                    <a:gs pos="0">
                      <a:schemeClr val="accent1"/>
                    </a:gs>
                    <a:gs pos="50000">
                      <a:schemeClr val="accent1">
                        <a:gamma/>
                        <a:tint val="38039"/>
                        <a:invGamma/>
                      </a:schemeClr>
                    </a:gs>
                    <a:gs pos="100000">
                      <a:schemeClr val="accent1"/>
                    </a:gs>
                  </a:gsLst>
                  <a:lin ang="2700000" scaled="1"/>
                </a:gradFill>
                <a:ln w="12700" cap="flat" cmpd="sng" algn="ctr">
                  <a:noFill/>
                  <a:prstDash val="solid"/>
                  <a:miter lim="800000"/>
                  <a:headEnd type="none" w="med" len="med"/>
                  <a:tailEnd type="none" w="med" len="med"/>
                </a:ln>
                <a:effectLst>
                  <a:prstShdw prst="shdw18" dist="17961" dir="13500000">
                    <a:schemeClr val="accent1">
                      <a:gamma/>
                      <a:shade val="60000"/>
                      <a:invGamma/>
                    </a:schemeClr>
                  </a:prstShdw>
                </a:effectLst>
              </p:spPr>
              <p:txBody>
                <a:bodyPr wrap="none" anchor="ctr"/>
                <a:lstStyle/>
                <a:p>
                  <a:endParaRPr lang="en-US">
                    <a:solidFill>
                      <a:schemeClr val="bg1"/>
                    </a:solidFill>
                  </a:endParaRPr>
                </a:p>
              </p:txBody>
            </p:sp>
            <p:pic>
              <p:nvPicPr>
                <p:cNvPr id="56" name="Rectangle 8232"/>
                <p:cNvPicPr>
                  <a:picLocks noChangeAspect="1" noChangeArrowheads="1"/>
                </p:cNvPicPr>
                <p:nvPr/>
              </p:nvPicPr>
              <p:blipFill>
                <a:blip r:embed="rId16" cstate="print"/>
                <a:srcRect/>
                <a:stretch>
                  <a:fillRect/>
                </a:stretch>
              </p:blipFill>
              <p:spPr bwMode="auto">
                <a:xfrm>
                  <a:off x="3884" y="807"/>
                  <a:ext cx="495" cy="611"/>
                </a:xfrm>
                <a:prstGeom prst="rect">
                  <a:avLst/>
                </a:prstGeom>
                <a:noFill/>
                <a:ln w="9525">
                  <a:noFill/>
                  <a:miter lim="800000"/>
                  <a:headEnd/>
                  <a:tailEnd/>
                </a:ln>
              </p:spPr>
            </p:pic>
          </p:grpSp>
        </p:grpSp>
        <p:grpSp>
          <p:nvGrpSpPr>
            <p:cNvPr id="43" name="Group 77"/>
            <p:cNvGrpSpPr>
              <a:grpSpLocks/>
            </p:cNvGrpSpPr>
            <p:nvPr/>
          </p:nvGrpSpPr>
          <p:grpSpPr bwMode="auto">
            <a:xfrm>
              <a:off x="1790700" y="1301432"/>
              <a:ext cx="1295400" cy="1155700"/>
              <a:chOff x="1128" y="818"/>
              <a:chExt cx="816" cy="728"/>
            </a:xfrm>
          </p:grpSpPr>
          <p:sp>
            <p:nvSpPr>
              <p:cNvPr id="49" name="TextBox 48"/>
              <p:cNvSpPr txBox="1">
                <a:spLocks noChangeArrowheads="1"/>
              </p:cNvSpPr>
              <p:nvPr/>
            </p:nvSpPr>
            <p:spPr bwMode="auto">
              <a:xfrm>
                <a:off x="1321" y="1442"/>
                <a:ext cx="430" cy="104"/>
              </a:xfrm>
              <a:prstGeom prst="rect">
                <a:avLst/>
              </a:prstGeom>
              <a:noFill/>
              <a:ln w="12700" cap="flat" cmpd="sng" algn="ctr">
                <a:noFill/>
                <a:prstDash val="solid"/>
                <a:miter lim="800000"/>
                <a:headEnd type="none" w="med" len="med"/>
                <a:tailEnd type="none" w="med" len="med"/>
              </a:ln>
              <a:effectLst/>
            </p:spPr>
            <p:txBody>
              <a:bodyPr wrap="none" anchor="ctr"/>
              <a:lstStyle/>
              <a:p>
                <a:pPr algn="ctr" eaLnBrk="0" hangingPunct="0"/>
                <a:r>
                  <a:rPr lang="en-US" sz="1600" b="1" dirty="0">
                    <a:effectLst>
                      <a:outerShdw blurRad="38100" dist="38100" dir="2700000" algn="tl">
                        <a:srgbClr val="C0C0C0"/>
                      </a:outerShdw>
                    </a:effectLst>
                    <a:latin typeface="Segoe Semibold"/>
                  </a:rPr>
                  <a:t>Apr 94</a:t>
                </a:r>
                <a:endParaRPr lang="de-DE" sz="1600" b="1" dirty="0">
                  <a:effectLst>
                    <a:outerShdw blurRad="38100" dist="38100" dir="2700000" algn="tl">
                      <a:srgbClr val="C0C0C0"/>
                    </a:outerShdw>
                  </a:effectLst>
                  <a:latin typeface="Segoe Semibold"/>
                </a:endParaRPr>
              </a:p>
            </p:txBody>
          </p:sp>
          <p:grpSp>
            <p:nvGrpSpPr>
              <p:cNvPr id="50" name="Group 84"/>
              <p:cNvGrpSpPr>
                <a:grpSpLocks/>
              </p:cNvGrpSpPr>
              <p:nvPr/>
            </p:nvGrpSpPr>
            <p:grpSpPr bwMode="auto">
              <a:xfrm>
                <a:off x="1128" y="818"/>
                <a:ext cx="816" cy="590"/>
                <a:chOff x="1110" y="820"/>
                <a:chExt cx="816" cy="590"/>
              </a:xfrm>
            </p:grpSpPr>
            <p:sp>
              <p:nvSpPr>
                <p:cNvPr id="51" name="Rectangle 50"/>
                <p:cNvSpPr>
                  <a:spLocks noChangeArrowheads="1"/>
                </p:cNvSpPr>
                <p:nvPr/>
              </p:nvSpPr>
              <p:spPr bwMode="auto">
                <a:xfrm>
                  <a:off x="1110" y="820"/>
                  <a:ext cx="816" cy="590"/>
                </a:xfrm>
                <a:prstGeom prst="rect">
                  <a:avLst/>
                </a:prstGeom>
                <a:gradFill rotWithShape="0">
                  <a:gsLst>
                    <a:gs pos="0">
                      <a:schemeClr val="accent1"/>
                    </a:gs>
                    <a:gs pos="50000">
                      <a:schemeClr val="accent1">
                        <a:gamma/>
                        <a:tint val="38039"/>
                        <a:invGamma/>
                      </a:schemeClr>
                    </a:gs>
                    <a:gs pos="100000">
                      <a:schemeClr val="accent1"/>
                    </a:gs>
                  </a:gsLst>
                  <a:lin ang="2700000" scaled="1"/>
                </a:gradFill>
                <a:ln w="12700" cap="flat" cmpd="sng" algn="ctr">
                  <a:noFill/>
                  <a:prstDash val="solid"/>
                  <a:miter lim="800000"/>
                  <a:headEnd type="none" w="med" len="med"/>
                  <a:tailEnd type="none" w="med" len="med"/>
                </a:ln>
                <a:effectLst>
                  <a:prstShdw prst="shdw18" dist="17961" dir="13500000">
                    <a:schemeClr val="accent1">
                      <a:gamma/>
                      <a:shade val="60000"/>
                      <a:invGamma/>
                    </a:schemeClr>
                  </a:prstShdw>
                </a:effectLst>
              </p:spPr>
              <p:txBody>
                <a:bodyPr wrap="none" anchor="ctr"/>
                <a:lstStyle/>
                <a:p>
                  <a:endParaRPr lang="en-US">
                    <a:solidFill>
                      <a:schemeClr val="bg1"/>
                    </a:solidFill>
                  </a:endParaRPr>
                </a:p>
              </p:txBody>
            </p:sp>
            <p:pic>
              <p:nvPicPr>
                <p:cNvPr id="52" name="Rectangle 8228"/>
                <p:cNvPicPr>
                  <a:picLocks noChangeAspect="1" noChangeArrowheads="1"/>
                </p:cNvPicPr>
                <p:nvPr/>
              </p:nvPicPr>
              <p:blipFill>
                <a:blip r:embed="rId17" cstate="print"/>
                <a:srcRect/>
                <a:stretch>
                  <a:fillRect/>
                </a:stretch>
              </p:blipFill>
              <p:spPr bwMode="auto">
                <a:xfrm>
                  <a:off x="1299" y="848"/>
                  <a:ext cx="438" cy="534"/>
                </a:xfrm>
                <a:prstGeom prst="rect">
                  <a:avLst/>
                </a:prstGeom>
                <a:noFill/>
                <a:ln w="9525">
                  <a:noFill/>
                  <a:miter lim="800000"/>
                  <a:headEnd/>
                  <a:tailEnd/>
                </a:ln>
              </p:spPr>
            </p:pic>
          </p:grpSp>
        </p:grpSp>
        <p:grpSp>
          <p:nvGrpSpPr>
            <p:cNvPr id="44" name="Group 78"/>
            <p:cNvGrpSpPr>
              <a:grpSpLocks/>
            </p:cNvGrpSpPr>
            <p:nvPr/>
          </p:nvGrpSpPr>
          <p:grpSpPr bwMode="auto">
            <a:xfrm>
              <a:off x="3181350" y="1299844"/>
              <a:ext cx="1295400" cy="1157288"/>
              <a:chOff x="1980" y="817"/>
              <a:chExt cx="816" cy="729"/>
            </a:xfrm>
          </p:grpSpPr>
          <p:sp>
            <p:nvSpPr>
              <p:cNvPr id="45" name="TextBox 44"/>
              <p:cNvSpPr txBox="1">
                <a:spLocks noChangeArrowheads="1"/>
              </p:cNvSpPr>
              <p:nvPr/>
            </p:nvSpPr>
            <p:spPr bwMode="auto">
              <a:xfrm>
                <a:off x="2173" y="1442"/>
                <a:ext cx="430" cy="104"/>
              </a:xfrm>
              <a:prstGeom prst="rect">
                <a:avLst/>
              </a:prstGeom>
              <a:noFill/>
              <a:ln w="12700" cap="flat" cmpd="sng" algn="ctr">
                <a:noFill/>
                <a:prstDash val="solid"/>
                <a:miter lim="800000"/>
                <a:headEnd type="none" w="med" len="med"/>
                <a:tailEnd type="none" w="med" len="med"/>
              </a:ln>
              <a:effectLst/>
            </p:spPr>
            <p:txBody>
              <a:bodyPr wrap="none" anchor="ctr"/>
              <a:lstStyle/>
              <a:p>
                <a:pPr algn="ctr" eaLnBrk="0" hangingPunct="0"/>
                <a:r>
                  <a:rPr lang="en-US" sz="1600" b="1" dirty="0">
                    <a:effectLst>
                      <a:outerShdw blurRad="38100" dist="38100" dir="2700000" algn="tl">
                        <a:srgbClr val="C0C0C0"/>
                      </a:outerShdw>
                    </a:effectLst>
                    <a:latin typeface="Segoe Semibold"/>
                  </a:rPr>
                  <a:t>Jul 95</a:t>
                </a:r>
                <a:endParaRPr lang="de-DE" sz="1600" b="1" dirty="0">
                  <a:effectLst>
                    <a:outerShdw blurRad="38100" dist="38100" dir="2700000" algn="tl">
                      <a:srgbClr val="C0C0C0"/>
                    </a:outerShdw>
                  </a:effectLst>
                  <a:latin typeface="Segoe Semibold"/>
                </a:endParaRPr>
              </a:p>
            </p:txBody>
          </p:sp>
          <p:grpSp>
            <p:nvGrpSpPr>
              <p:cNvPr id="46" name="Group 80"/>
              <p:cNvGrpSpPr>
                <a:grpSpLocks/>
              </p:cNvGrpSpPr>
              <p:nvPr/>
            </p:nvGrpSpPr>
            <p:grpSpPr bwMode="auto">
              <a:xfrm>
                <a:off x="1980" y="817"/>
                <a:ext cx="816" cy="590"/>
                <a:chOff x="1971" y="816"/>
                <a:chExt cx="816" cy="590"/>
              </a:xfrm>
            </p:grpSpPr>
            <p:sp>
              <p:nvSpPr>
                <p:cNvPr id="47" name="Rectangle 46"/>
                <p:cNvSpPr>
                  <a:spLocks noChangeArrowheads="1"/>
                </p:cNvSpPr>
                <p:nvPr/>
              </p:nvSpPr>
              <p:spPr bwMode="auto">
                <a:xfrm>
                  <a:off x="1971" y="816"/>
                  <a:ext cx="816" cy="590"/>
                </a:xfrm>
                <a:prstGeom prst="rect">
                  <a:avLst/>
                </a:prstGeom>
                <a:gradFill rotWithShape="0">
                  <a:gsLst>
                    <a:gs pos="0">
                      <a:schemeClr val="accent1"/>
                    </a:gs>
                    <a:gs pos="50000">
                      <a:schemeClr val="accent1">
                        <a:gamma/>
                        <a:tint val="38039"/>
                        <a:invGamma/>
                      </a:schemeClr>
                    </a:gs>
                    <a:gs pos="100000">
                      <a:schemeClr val="accent1"/>
                    </a:gs>
                  </a:gsLst>
                  <a:lin ang="2700000" scaled="1"/>
                </a:gradFill>
                <a:ln w="12700" cap="flat" cmpd="sng" algn="ctr">
                  <a:noFill/>
                  <a:prstDash val="solid"/>
                  <a:miter lim="800000"/>
                  <a:headEnd type="none" w="med" len="med"/>
                  <a:tailEnd type="none" w="med" len="med"/>
                </a:ln>
                <a:effectLst>
                  <a:prstShdw prst="shdw18" dist="17961" dir="13500000">
                    <a:schemeClr val="accent1">
                      <a:gamma/>
                      <a:shade val="60000"/>
                      <a:invGamma/>
                    </a:schemeClr>
                  </a:prstShdw>
                </a:effectLst>
              </p:spPr>
              <p:txBody>
                <a:bodyPr wrap="none" anchor="ctr"/>
                <a:lstStyle/>
                <a:p>
                  <a:endParaRPr lang="en-US">
                    <a:solidFill>
                      <a:schemeClr val="bg1"/>
                    </a:solidFill>
                  </a:endParaRPr>
                </a:p>
              </p:txBody>
            </p:sp>
            <p:pic>
              <p:nvPicPr>
                <p:cNvPr id="48" name="Rectangle 8224"/>
                <p:cNvPicPr>
                  <a:picLocks noChangeAspect="1" noChangeArrowheads="1"/>
                </p:cNvPicPr>
                <p:nvPr/>
              </p:nvPicPr>
              <p:blipFill>
                <a:blip r:embed="rId18" cstate="print"/>
                <a:srcRect/>
                <a:stretch>
                  <a:fillRect/>
                </a:stretch>
              </p:blipFill>
              <p:spPr bwMode="auto">
                <a:xfrm>
                  <a:off x="1979" y="866"/>
                  <a:ext cx="800" cy="489"/>
                </a:xfrm>
                <a:prstGeom prst="rect">
                  <a:avLst/>
                </a:prstGeom>
                <a:noFill/>
                <a:ln w="9525">
                  <a:noFill/>
                  <a:miter lim="800000"/>
                  <a:headEnd/>
                  <a:tailEnd/>
                </a:ln>
              </p:spPr>
            </p:pic>
          </p:grpSp>
        </p:grpSp>
      </p:grpSp>
    </p:spTree>
    <p:extLst>
      <p:ext uri="{BB962C8B-B14F-4D97-AF65-F5344CB8AC3E}">
        <p14:creationId xmlns="" xmlns:p14="http://schemas.microsoft.com/office/powerpoint/2010/main" val="9014855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http://www.manager-magazin.de/img/0,1020,360439,00.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2937063" y="3212976"/>
            <a:ext cx="1714500" cy="12858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p:spPr>
      </p:pic>
      <p:sp>
        <p:nvSpPr>
          <p:cNvPr id="4" name="Slide Number Placeholder 3"/>
          <p:cNvSpPr>
            <a:spLocks noGrp="1"/>
          </p:cNvSpPr>
          <p:nvPr>
            <p:ph type="sldNum" sz="quarter" idx="4294967295"/>
          </p:nvPr>
        </p:nvSpPr>
        <p:spPr>
          <a:xfrm>
            <a:off x="238125" y="6446838"/>
            <a:ext cx="2136775" cy="457200"/>
          </a:xfrm>
          <a:prstGeom prst="rect">
            <a:avLst/>
          </a:prstGeom>
        </p:spPr>
        <p:txBody>
          <a:bodyPr/>
          <a:lstStyle/>
          <a:p>
            <a:fld id="{6A47AC9B-28AA-4DE2-BCDC-8A26B870893A}" type="slidenum">
              <a:rPr lang="en-US"/>
              <a:pPr/>
              <a:t>5</a:t>
            </a:fld>
            <a:endParaRPr lang="en-US">
              <a:solidFill>
                <a:schemeClr val="bg1"/>
              </a:solidFill>
            </a:endParaRPr>
          </a:p>
        </p:txBody>
      </p:sp>
      <p:sp>
        <p:nvSpPr>
          <p:cNvPr id="154626" name="Rectangle 2"/>
          <p:cNvSpPr>
            <a:spLocks noGrp="1" noChangeArrowheads="1"/>
          </p:cNvSpPr>
          <p:nvPr>
            <p:ph type="title"/>
          </p:nvPr>
        </p:nvSpPr>
        <p:spPr/>
        <p:txBody>
          <a:bodyPr/>
          <a:lstStyle/>
          <a:p>
            <a:r>
              <a:rPr lang="en-US" dirty="0"/>
              <a:t>Microsoft</a:t>
            </a:r>
            <a:r>
              <a:rPr lang="zh-CN" altLang="en-US" dirty="0"/>
              <a:t>和</a:t>
            </a:r>
            <a:r>
              <a:rPr lang="en-US" dirty="0"/>
              <a:t>SAP</a:t>
            </a:r>
            <a:r>
              <a:rPr lang="zh-CN" altLang="en-US" dirty="0"/>
              <a:t>伙伴关系</a:t>
            </a:r>
            <a:endParaRPr lang="en-US" dirty="0"/>
          </a:p>
        </p:txBody>
      </p:sp>
      <p:sp>
        <p:nvSpPr>
          <p:cNvPr id="154627" name="Rectangle 3"/>
          <p:cNvSpPr>
            <a:spLocks noGrp="1" noChangeArrowheads="1"/>
          </p:cNvSpPr>
          <p:nvPr>
            <p:ph type="body" idx="1"/>
          </p:nvPr>
        </p:nvSpPr>
        <p:spPr>
          <a:xfrm>
            <a:off x="323528" y="4941168"/>
            <a:ext cx="8208912" cy="1406562"/>
          </a:xfrm>
        </p:spPr>
        <p:txBody>
          <a:bodyPr/>
          <a:lstStyle/>
          <a:p>
            <a:r>
              <a:rPr lang="en-US" sz="2400" dirty="0" smtClean="0"/>
              <a:t>Microsoft</a:t>
            </a:r>
            <a:r>
              <a:rPr lang="zh-CN" altLang="en-US" sz="2400" dirty="0" smtClean="0"/>
              <a:t>公司运行</a:t>
            </a:r>
            <a:r>
              <a:rPr lang="en-US" sz="2400" dirty="0" smtClean="0"/>
              <a:t>SAP</a:t>
            </a:r>
            <a:r>
              <a:rPr lang="zh-CN" altLang="en-US" sz="2400" dirty="0" smtClean="0"/>
              <a:t>产品</a:t>
            </a:r>
            <a:r>
              <a:rPr lang="en-US" sz="2400" dirty="0" smtClean="0"/>
              <a:t>: ERP (FI, HCM), SCM, BW</a:t>
            </a:r>
            <a:r>
              <a:rPr lang="en-US" sz="2400" dirty="0"/>
              <a:t>, </a:t>
            </a:r>
            <a:r>
              <a:rPr lang="en-US" sz="2400" dirty="0" smtClean="0"/>
              <a:t>APO, GTS</a:t>
            </a:r>
            <a:endParaRPr lang="en-US" sz="2400" dirty="0"/>
          </a:p>
          <a:p>
            <a:r>
              <a:rPr lang="en-US" sz="2400" dirty="0" smtClean="0"/>
              <a:t>SAP</a:t>
            </a:r>
            <a:r>
              <a:rPr lang="zh-CN" altLang="en-US" sz="2400" dirty="0" smtClean="0"/>
              <a:t>公司运行</a:t>
            </a:r>
            <a:r>
              <a:rPr lang="en-US" sz="2400" dirty="0" smtClean="0"/>
              <a:t>Microsoft</a:t>
            </a:r>
            <a:r>
              <a:rPr lang="zh-CN" altLang="en-US" sz="2400" dirty="0" smtClean="0"/>
              <a:t>产品</a:t>
            </a:r>
            <a:endParaRPr lang="en-US" sz="2400" dirty="0"/>
          </a:p>
        </p:txBody>
      </p:sp>
      <p:grpSp>
        <p:nvGrpSpPr>
          <p:cNvPr id="7" name="Group 6"/>
          <p:cNvGrpSpPr/>
          <p:nvPr/>
        </p:nvGrpSpPr>
        <p:grpSpPr>
          <a:xfrm>
            <a:off x="3891136" y="980728"/>
            <a:ext cx="3561184" cy="2590800"/>
            <a:chOff x="2667000" y="2133600"/>
            <a:chExt cx="3810000" cy="2590800"/>
          </a:xfrm>
        </p:grpSpPr>
        <p:pic>
          <p:nvPicPr>
            <p:cNvPr id="3085" name="Picture 13" descr="D:\DVD_ART36\Artwork_Imagery\Shapes\Callouts\MSN On Line quotes\quote clear cool 01.pn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2667000" y="2133600"/>
              <a:ext cx="3810000" cy="2590800"/>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2" name="TextBox 1"/>
            <p:cNvSpPr txBox="1"/>
            <p:nvPr/>
          </p:nvSpPr>
          <p:spPr>
            <a:xfrm>
              <a:off x="2871569" y="2348880"/>
              <a:ext cx="3528392" cy="1354217"/>
            </a:xfrm>
            <a:prstGeom prst="rect">
              <a:avLst/>
            </a:prstGeom>
            <a:noFill/>
          </p:spPr>
          <p:txBody>
            <a:bodyPr wrap="square" rtlCol="0">
              <a:spAutoFit/>
            </a:bodyPr>
            <a:lstStyle/>
            <a:p>
              <a:r>
                <a:rPr lang="en-US" sz="1600" dirty="0" smtClean="0"/>
                <a:t>“More </a:t>
              </a:r>
              <a:r>
                <a:rPr lang="en-US" sz="1600" dirty="0"/>
                <a:t>than any other company we work with, SAP has strong influence on our product development, and we see that growing in the </a:t>
              </a:r>
              <a:r>
                <a:rPr lang="en-US" sz="1600" dirty="0" smtClean="0"/>
                <a:t>future.”</a:t>
              </a:r>
            </a:p>
            <a:p>
              <a:r>
                <a:rPr lang="en-US" sz="1600" dirty="0" smtClean="0"/>
                <a:t>  – Bill Gates</a:t>
              </a:r>
              <a:endParaRPr lang="en-US" sz="1600" dirty="0"/>
            </a:p>
          </p:txBody>
        </p:sp>
      </p:grpSp>
      <p:grpSp>
        <p:nvGrpSpPr>
          <p:cNvPr id="6" name="Group 5"/>
          <p:cNvGrpSpPr/>
          <p:nvPr/>
        </p:nvGrpSpPr>
        <p:grpSpPr>
          <a:xfrm>
            <a:off x="687288" y="1124744"/>
            <a:ext cx="2843808" cy="2183269"/>
            <a:chOff x="0" y="1196752"/>
            <a:chExt cx="3210690" cy="2183269"/>
          </a:xfrm>
        </p:grpSpPr>
        <p:pic>
          <p:nvPicPr>
            <p:cNvPr id="3081" name="Picture 9" descr="D:\DVD_ART36\Artwork_Imagery\Shapes\Callouts\MSN On Line quotes\quote clear cool 02.png"/>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0" y="1196752"/>
              <a:ext cx="3210690" cy="2183269"/>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
          <p:nvSpPr>
            <p:cNvPr id="16" name="TextBox 15"/>
            <p:cNvSpPr txBox="1"/>
            <p:nvPr/>
          </p:nvSpPr>
          <p:spPr>
            <a:xfrm>
              <a:off x="179512" y="1412776"/>
              <a:ext cx="2880320" cy="1354217"/>
            </a:xfrm>
            <a:prstGeom prst="rect">
              <a:avLst/>
            </a:prstGeom>
            <a:noFill/>
          </p:spPr>
          <p:txBody>
            <a:bodyPr wrap="square" rtlCol="0">
              <a:spAutoFit/>
            </a:bodyPr>
            <a:lstStyle/>
            <a:p>
              <a:r>
                <a:rPr lang="en-US" sz="1600" dirty="0" smtClean="0"/>
                <a:t>“</a:t>
              </a:r>
              <a:r>
                <a:rPr lang="de-DE" sz="1600" dirty="0"/>
                <a:t>This relationship consists to 95% of partnership and 5% of competition.</a:t>
              </a:r>
              <a:r>
                <a:rPr lang="en-US" sz="1600" dirty="0" smtClean="0"/>
                <a:t>” </a:t>
              </a:r>
            </a:p>
            <a:p>
              <a:r>
                <a:rPr lang="en-US" sz="1600" dirty="0" smtClean="0"/>
                <a:t> </a:t>
              </a:r>
              <a:r>
                <a:rPr lang="en-US" sz="1600" dirty="0"/>
                <a:t>–</a:t>
              </a:r>
              <a:r>
                <a:rPr lang="de-DE" sz="1600" dirty="0" smtClean="0"/>
                <a:t> </a:t>
              </a:r>
              <a:r>
                <a:rPr lang="en-US" sz="1600" dirty="0"/>
                <a:t>Henning </a:t>
              </a:r>
              <a:r>
                <a:rPr lang="en-US" sz="1600" dirty="0" err="1"/>
                <a:t>Kagermann</a:t>
              </a:r>
              <a:endParaRPr lang="en-US" sz="1600" dirty="0"/>
            </a:p>
            <a:p>
              <a:endParaRPr lang="en-US" sz="1600" dirty="0"/>
            </a:p>
          </p:txBody>
        </p:sp>
      </p:grpSp>
    </p:spTree>
    <p:extLst>
      <p:ext uri="{BB962C8B-B14F-4D97-AF65-F5344CB8AC3E}">
        <p14:creationId xmlns="" xmlns:p14="http://schemas.microsoft.com/office/powerpoint/2010/main" val="248091051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6022" name="Picture 2" descr="cooltools-shape"/>
          <p:cNvPicPr>
            <a:picLocks noChangeAspect="1" noChangeArrowheads="1"/>
          </p:cNvPicPr>
          <p:nvPr/>
        </p:nvPicPr>
        <p:blipFill>
          <a:blip r:embed="rId3" cstate="print"/>
          <a:srcRect/>
          <a:stretch>
            <a:fillRect/>
          </a:stretch>
        </p:blipFill>
        <p:spPr bwMode="auto">
          <a:xfrm>
            <a:off x="758506" y="1118394"/>
            <a:ext cx="7086600" cy="4687888"/>
          </a:xfrm>
          <a:prstGeom prst="rect">
            <a:avLst/>
          </a:prstGeom>
          <a:gradFill rotWithShape="1">
            <a:gsLst>
              <a:gs pos="0">
                <a:srgbClr val="101E50"/>
              </a:gs>
              <a:gs pos="50000">
                <a:srgbClr val="1D3075"/>
              </a:gs>
              <a:gs pos="100000">
                <a:srgbClr val="243B8D"/>
              </a:gs>
            </a:gsLst>
            <a:lin ang="5400000" scaled="1"/>
          </a:gradFill>
          <a:ln w="12700">
            <a:noFill/>
            <a:miter lim="800000"/>
            <a:headEnd/>
            <a:tailEnd/>
          </a:ln>
        </p:spPr>
      </p:pic>
      <p:pic>
        <p:nvPicPr>
          <p:cNvPr id="86023" name="Picture 57" descr="SQL Server 2005 white"/>
          <p:cNvPicPr>
            <a:picLocks noChangeAspect="1" noChangeArrowheads="1"/>
          </p:cNvPicPr>
          <p:nvPr/>
        </p:nvPicPr>
        <p:blipFill>
          <a:blip r:embed="rId4" cstate="print"/>
          <a:srcRect r="24275"/>
          <a:stretch>
            <a:fillRect/>
          </a:stretch>
        </p:blipFill>
        <p:spPr bwMode="invGray">
          <a:xfrm>
            <a:off x="1587181" y="2155032"/>
            <a:ext cx="1422400" cy="382587"/>
          </a:xfrm>
          <a:prstGeom prst="rect">
            <a:avLst/>
          </a:prstGeom>
          <a:noFill/>
          <a:ln w="9525">
            <a:noFill/>
            <a:miter lim="800000"/>
            <a:headEnd/>
            <a:tailEnd/>
          </a:ln>
        </p:spPr>
      </p:pic>
      <p:pic>
        <p:nvPicPr>
          <p:cNvPr id="86024" name="Picture 8" descr="platform_c"/>
          <p:cNvPicPr>
            <a:picLocks noChangeAspect="1" noChangeArrowheads="1"/>
          </p:cNvPicPr>
          <p:nvPr/>
        </p:nvPicPr>
        <p:blipFill>
          <a:blip r:embed="rId5" cstate="print"/>
          <a:srcRect t="70589" b="5882"/>
          <a:stretch>
            <a:fillRect/>
          </a:stretch>
        </p:blipFill>
        <p:spPr bwMode="auto">
          <a:xfrm>
            <a:off x="758506" y="4547394"/>
            <a:ext cx="7010400" cy="1025525"/>
          </a:xfrm>
          <a:prstGeom prst="rect">
            <a:avLst/>
          </a:prstGeom>
          <a:noFill/>
          <a:ln w="9525">
            <a:noFill/>
            <a:miter lim="800000"/>
            <a:headEnd/>
            <a:tailEnd/>
          </a:ln>
        </p:spPr>
      </p:pic>
      <p:sp>
        <p:nvSpPr>
          <p:cNvPr id="86025" name="Text Box 9"/>
          <p:cNvSpPr txBox="1">
            <a:spLocks noChangeArrowheads="1"/>
          </p:cNvSpPr>
          <p:nvPr/>
        </p:nvSpPr>
        <p:spPr bwMode="auto">
          <a:xfrm>
            <a:off x="1230362" y="5274226"/>
            <a:ext cx="1371600" cy="461665"/>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lgn="ctr">
              <a:spcBef>
                <a:spcPct val="50000"/>
              </a:spcBef>
              <a:defRPr/>
            </a:pPr>
            <a:r>
              <a:rPr lang="en-US" sz="2400" spc="150" dirty="0">
                <a:ln w="11430"/>
                <a:solidFill>
                  <a:srgbClr val="F8F8F8"/>
                </a:solidFill>
                <a:effectLst>
                  <a:outerShdw blurRad="25400" algn="tl" rotWithShape="0">
                    <a:srgbClr val="000000">
                      <a:alpha val="43000"/>
                    </a:srgbClr>
                  </a:outerShdw>
                </a:effectLst>
                <a:latin typeface="+mj-lt"/>
              </a:rPr>
              <a:t>1994</a:t>
            </a:r>
          </a:p>
        </p:txBody>
      </p:sp>
      <p:sp>
        <p:nvSpPr>
          <p:cNvPr id="86026" name="Text Box 10"/>
          <p:cNvSpPr txBox="1">
            <a:spLocks noChangeArrowheads="1"/>
          </p:cNvSpPr>
          <p:nvPr/>
        </p:nvSpPr>
        <p:spPr bwMode="auto">
          <a:xfrm>
            <a:off x="2742634" y="5277401"/>
            <a:ext cx="1371600" cy="461665"/>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lgn="ctr">
              <a:spcBef>
                <a:spcPct val="50000"/>
              </a:spcBef>
              <a:defRPr/>
            </a:pPr>
            <a:r>
              <a:rPr lang="en-US" sz="2400" spc="150">
                <a:ln w="11430"/>
                <a:solidFill>
                  <a:srgbClr val="F8F8F8"/>
                </a:solidFill>
                <a:effectLst>
                  <a:outerShdw blurRad="25400" algn="tl" rotWithShape="0">
                    <a:srgbClr val="000000">
                      <a:alpha val="43000"/>
                    </a:srgbClr>
                  </a:outerShdw>
                </a:effectLst>
                <a:latin typeface="+mj-lt"/>
              </a:rPr>
              <a:t>1998</a:t>
            </a:r>
          </a:p>
        </p:txBody>
      </p:sp>
      <p:sp>
        <p:nvSpPr>
          <p:cNvPr id="86027" name="Text Box 11"/>
          <p:cNvSpPr txBox="1">
            <a:spLocks noChangeArrowheads="1"/>
          </p:cNvSpPr>
          <p:nvPr/>
        </p:nvSpPr>
        <p:spPr bwMode="auto">
          <a:xfrm>
            <a:off x="4275426" y="5286926"/>
            <a:ext cx="1371600" cy="461665"/>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lgn="ctr">
              <a:spcBef>
                <a:spcPct val="50000"/>
              </a:spcBef>
              <a:defRPr/>
            </a:pPr>
            <a:r>
              <a:rPr lang="en-US" sz="2400" spc="150">
                <a:ln w="11430"/>
                <a:solidFill>
                  <a:srgbClr val="F8F8F8"/>
                </a:solidFill>
                <a:effectLst>
                  <a:outerShdw blurRad="25400" algn="tl" rotWithShape="0">
                    <a:srgbClr val="000000">
                      <a:alpha val="43000"/>
                    </a:srgbClr>
                  </a:outerShdw>
                </a:effectLst>
                <a:latin typeface="+mj-lt"/>
              </a:rPr>
              <a:t>2002</a:t>
            </a:r>
          </a:p>
        </p:txBody>
      </p:sp>
      <p:sp>
        <p:nvSpPr>
          <p:cNvPr id="86028" name="Text Box 12"/>
          <p:cNvSpPr txBox="1">
            <a:spLocks noChangeArrowheads="1"/>
          </p:cNvSpPr>
          <p:nvPr/>
        </p:nvSpPr>
        <p:spPr bwMode="auto">
          <a:xfrm>
            <a:off x="5869762" y="5296451"/>
            <a:ext cx="1371600" cy="461665"/>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lgn="ctr">
              <a:spcBef>
                <a:spcPct val="50000"/>
              </a:spcBef>
              <a:defRPr/>
            </a:pPr>
            <a:r>
              <a:rPr lang="en-US" sz="2400" spc="150" dirty="0" smtClean="0">
                <a:ln w="11430"/>
                <a:solidFill>
                  <a:srgbClr val="F8F8F8"/>
                </a:solidFill>
                <a:effectLst>
                  <a:outerShdw blurRad="25400" algn="tl" rotWithShape="0">
                    <a:srgbClr val="000000">
                      <a:alpha val="43000"/>
                    </a:srgbClr>
                  </a:outerShdw>
                </a:effectLst>
                <a:latin typeface="+mj-lt"/>
              </a:rPr>
              <a:t>2008</a:t>
            </a:r>
            <a:endParaRPr lang="en-US" sz="2400" spc="150" dirty="0">
              <a:ln w="11430"/>
              <a:solidFill>
                <a:srgbClr val="F8F8F8"/>
              </a:solidFill>
              <a:effectLst>
                <a:outerShdw blurRad="25400" algn="tl" rotWithShape="0">
                  <a:srgbClr val="000000">
                    <a:alpha val="43000"/>
                  </a:srgbClr>
                </a:outerShdw>
              </a:effectLst>
              <a:latin typeface="+mj-lt"/>
            </a:endParaRPr>
          </a:p>
        </p:txBody>
      </p:sp>
      <p:sp>
        <p:nvSpPr>
          <p:cNvPr id="86029" name="Line 13"/>
          <p:cNvSpPr>
            <a:spLocks noChangeShapeType="1"/>
          </p:cNvSpPr>
          <p:nvPr/>
        </p:nvSpPr>
        <p:spPr bwMode="auto">
          <a:xfrm>
            <a:off x="758506" y="3937794"/>
            <a:ext cx="7029450" cy="0"/>
          </a:xfrm>
          <a:prstGeom prst="line">
            <a:avLst/>
          </a:prstGeom>
          <a:noFill/>
          <a:ln w="28575">
            <a:solidFill>
              <a:schemeClr val="tx1">
                <a:lumMod val="85000"/>
                <a:lumOff val="15000"/>
              </a:schemeClr>
            </a:solidFill>
            <a:prstDash val="sysDot"/>
            <a:round/>
            <a:headEnd/>
            <a:tailEnd/>
          </a:ln>
        </p:spPr>
        <p:txBody>
          <a:bodyPr/>
          <a:lstStyle/>
          <a:p>
            <a:pPr>
              <a:defRPr/>
            </a:pPr>
            <a:endParaRPr lang="en-US">
              <a:latin typeface="+mj-lt"/>
            </a:endParaRPr>
          </a:p>
        </p:txBody>
      </p:sp>
      <p:sp>
        <p:nvSpPr>
          <p:cNvPr id="86030" name="Line 14"/>
          <p:cNvSpPr>
            <a:spLocks noChangeShapeType="1"/>
          </p:cNvSpPr>
          <p:nvPr/>
        </p:nvSpPr>
        <p:spPr bwMode="auto">
          <a:xfrm>
            <a:off x="758506" y="3023394"/>
            <a:ext cx="7029450" cy="0"/>
          </a:xfrm>
          <a:prstGeom prst="line">
            <a:avLst/>
          </a:prstGeom>
          <a:noFill/>
          <a:ln w="28575">
            <a:solidFill>
              <a:schemeClr val="tx1">
                <a:lumMod val="85000"/>
                <a:lumOff val="15000"/>
              </a:schemeClr>
            </a:solidFill>
            <a:prstDash val="sysDot"/>
            <a:round/>
            <a:headEnd/>
            <a:tailEnd/>
          </a:ln>
        </p:spPr>
        <p:txBody>
          <a:bodyPr/>
          <a:lstStyle/>
          <a:p>
            <a:pPr>
              <a:defRPr/>
            </a:pPr>
            <a:endParaRPr lang="en-US">
              <a:latin typeface="+mj-lt"/>
            </a:endParaRPr>
          </a:p>
        </p:txBody>
      </p:sp>
      <p:sp>
        <p:nvSpPr>
          <p:cNvPr id="86031" name="Line 15"/>
          <p:cNvSpPr>
            <a:spLocks noChangeShapeType="1"/>
          </p:cNvSpPr>
          <p:nvPr/>
        </p:nvSpPr>
        <p:spPr bwMode="auto">
          <a:xfrm>
            <a:off x="758506" y="2060848"/>
            <a:ext cx="7029450" cy="0"/>
          </a:xfrm>
          <a:prstGeom prst="line">
            <a:avLst/>
          </a:prstGeom>
          <a:noFill/>
          <a:ln w="28575">
            <a:solidFill>
              <a:schemeClr val="tx1">
                <a:lumMod val="85000"/>
                <a:lumOff val="15000"/>
              </a:schemeClr>
            </a:solidFill>
            <a:prstDash val="sysDot"/>
            <a:round/>
            <a:headEnd/>
            <a:tailEnd/>
          </a:ln>
        </p:spPr>
        <p:txBody>
          <a:bodyPr/>
          <a:lstStyle/>
          <a:p>
            <a:pPr>
              <a:defRPr/>
            </a:pPr>
            <a:endParaRPr lang="en-US">
              <a:latin typeface="+mj-lt"/>
            </a:endParaRPr>
          </a:p>
        </p:txBody>
      </p:sp>
      <p:sp>
        <p:nvSpPr>
          <p:cNvPr id="86032" name="Line 16"/>
          <p:cNvSpPr>
            <a:spLocks noChangeShapeType="1"/>
          </p:cNvSpPr>
          <p:nvPr/>
        </p:nvSpPr>
        <p:spPr bwMode="auto">
          <a:xfrm>
            <a:off x="758506" y="4775994"/>
            <a:ext cx="7029450" cy="0"/>
          </a:xfrm>
          <a:prstGeom prst="line">
            <a:avLst/>
          </a:prstGeom>
          <a:noFill/>
          <a:ln w="28575">
            <a:solidFill>
              <a:schemeClr val="tx1">
                <a:lumMod val="85000"/>
                <a:lumOff val="15000"/>
              </a:schemeClr>
            </a:solidFill>
            <a:prstDash val="sysDot"/>
            <a:round/>
            <a:headEnd/>
            <a:tailEnd/>
          </a:ln>
        </p:spPr>
        <p:txBody>
          <a:bodyPr/>
          <a:lstStyle/>
          <a:p>
            <a:pPr>
              <a:defRPr/>
            </a:pPr>
            <a:endParaRPr lang="en-US">
              <a:latin typeface="+mj-lt"/>
            </a:endParaRPr>
          </a:p>
        </p:txBody>
      </p:sp>
      <p:pic>
        <p:nvPicPr>
          <p:cNvPr id="86033" name="Picture 56" descr="Windows Server 2003 logo horizontal white"/>
          <p:cNvPicPr>
            <a:picLocks noChangeAspect="1" noChangeArrowheads="1"/>
          </p:cNvPicPr>
          <p:nvPr/>
        </p:nvPicPr>
        <p:blipFill>
          <a:blip r:embed="rId6" cstate="print"/>
          <a:srcRect r="18033"/>
          <a:stretch>
            <a:fillRect/>
          </a:stretch>
        </p:blipFill>
        <p:spPr bwMode="invGray">
          <a:xfrm>
            <a:off x="1517331" y="1691482"/>
            <a:ext cx="2439988" cy="341312"/>
          </a:xfrm>
          <a:prstGeom prst="rect">
            <a:avLst/>
          </a:prstGeom>
          <a:noFill/>
          <a:ln w="9525">
            <a:noFill/>
            <a:miter lim="800000"/>
            <a:headEnd/>
            <a:tailEnd/>
          </a:ln>
        </p:spPr>
      </p:pic>
      <p:sp>
        <p:nvSpPr>
          <p:cNvPr id="86034" name="Text Box 39"/>
          <p:cNvSpPr txBox="1">
            <a:spLocks noChangeArrowheads="1"/>
          </p:cNvSpPr>
          <p:nvPr/>
        </p:nvSpPr>
        <p:spPr bwMode="invGray">
          <a:xfrm>
            <a:off x="755576" y="1124744"/>
            <a:ext cx="7025054" cy="369332"/>
          </a:xfrm>
          <a:prstGeom prst="rect">
            <a:avLst/>
          </a:prstGeom>
          <a:noFill/>
        </p:spPr>
        <p:txBody>
          <a:bodyPr wrap="square" rtlCol="0">
            <a:spAutoFit/>
          </a:bodyPr>
          <a:lstStyle/>
          <a:p>
            <a:pPr algn="ctr"/>
            <a:r>
              <a:rPr lang="en-US" dirty="0">
                <a:solidFill>
                  <a:schemeClr val="bg1"/>
                </a:solidFill>
              </a:rPr>
              <a:t>% of new SAP installations on Windows and SQL Server</a:t>
            </a:r>
          </a:p>
        </p:txBody>
      </p:sp>
      <p:sp>
        <p:nvSpPr>
          <p:cNvPr id="86035" name="Text Box 19"/>
          <p:cNvSpPr txBox="1">
            <a:spLocks noChangeArrowheads="1"/>
          </p:cNvSpPr>
          <p:nvPr/>
        </p:nvSpPr>
        <p:spPr bwMode="auto">
          <a:xfrm>
            <a:off x="120331" y="3753154"/>
            <a:ext cx="685800" cy="369332"/>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spcBef>
                <a:spcPct val="50000"/>
              </a:spcBef>
              <a:defRPr/>
            </a:pPr>
            <a:r>
              <a:rPr lang="en-US" spc="150">
                <a:ln w="11430"/>
                <a:solidFill>
                  <a:schemeClr val="tx1">
                    <a:lumMod val="95000"/>
                    <a:lumOff val="5000"/>
                  </a:schemeClr>
                </a:solidFill>
                <a:effectLst>
                  <a:outerShdw blurRad="25400" algn="tl" rotWithShape="0">
                    <a:srgbClr val="000000">
                      <a:alpha val="43000"/>
                    </a:srgbClr>
                  </a:outerShdw>
                </a:effectLst>
                <a:latin typeface="+mj-lt"/>
              </a:rPr>
              <a:t>25%</a:t>
            </a:r>
          </a:p>
        </p:txBody>
      </p:sp>
      <p:sp>
        <p:nvSpPr>
          <p:cNvPr id="86036" name="Text Box 20"/>
          <p:cNvSpPr txBox="1">
            <a:spLocks noChangeArrowheads="1"/>
          </p:cNvSpPr>
          <p:nvPr/>
        </p:nvSpPr>
        <p:spPr bwMode="auto">
          <a:xfrm>
            <a:off x="120331" y="2838754"/>
            <a:ext cx="685800" cy="369332"/>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spcBef>
                <a:spcPct val="50000"/>
              </a:spcBef>
              <a:defRPr/>
            </a:pPr>
            <a:r>
              <a:rPr lang="en-US" spc="150">
                <a:ln w="11430"/>
                <a:solidFill>
                  <a:schemeClr val="tx1">
                    <a:lumMod val="95000"/>
                    <a:lumOff val="5000"/>
                  </a:schemeClr>
                </a:solidFill>
                <a:effectLst>
                  <a:outerShdw blurRad="25400" algn="tl" rotWithShape="0">
                    <a:srgbClr val="000000">
                      <a:alpha val="43000"/>
                    </a:srgbClr>
                  </a:outerShdw>
                </a:effectLst>
                <a:latin typeface="+mj-lt"/>
              </a:rPr>
              <a:t>50%</a:t>
            </a:r>
          </a:p>
        </p:txBody>
      </p:sp>
      <p:sp>
        <p:nvSpPr>
          <p:cNvPr id="86037" name="Text Box 21"/>
          <p:cNvSpPr txBox="1">
            <a:spLocks noChangeArrowheads="1"/>
          </p:cNvSpPr>
          <p:nvPr/>
        </p:nvSpPr>
        <p:spPr bwMode="auto">
          <a:xfrm>
            <a:off x="120331" y="1848154"/>
            <a:ext cx="685800" cy="369332"/>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spcBef>
                <a:spcPct val="50000"/>
              </a:spcBef>
              <a:defRPr/>
            </a:pPr>
            <a:r>
              <a:rPr lang="en-US" spc="150" dirty="0">
                <a:ln w="11430"/>
                <a:solidFill>
                  <a:schemeClr val="tx1">
                    <a:lumMod val="95000"/>
                    <a:lumOff val="5000"/>
                  </a:schemeClr>
                </a:solidFill>
                <a:effectLst>
                  <a:outerShdw blurRad="25400" algn="tl" rotWithShape="0">
                    <a:srgbClr val="000000">
                      <a:alpha val="43000"/>
                    </a:srgbClr>
                  </a:outerShdw>
                </a:effectLst>
                <a:latin typeface="+mj-lt"/>
              </a:rPr>
              <a:t>75%</a:t>
            </a:r>
          </a:p>
        </p:txBody>
      </p:sp>
      <p:pic>
        <p:nvPicPr>
          <p:cNvPr id="86040" name="Picture 24" descr="GRAY2"/>
          <p:cNvPicPr>
            <a:picLocks noChangeAspect="1" noChangeArrowheads="1"/>
          </p:cNvPicPr>
          <p:nvPr/>
        </p:nvPicPr>
        <p:blipFill>
          <a:blip r:embed="rId7" cstate="print"/>
          <a:srcRect l="30019" t="7825" r="18182" b="10265"/>
          <a:stretch>
            <a:fillRect/>
          </a:stretch>
        </p:blipFill>
        <p:spPr bwMode="auto">
          <a:xfrm>
            <a:off x="4127181" y="2531269"/>
            <a:ext cx="1736725" cy="2559050"/>
          </a:xfrm>
          <a:prstGeom prst="rect">
            <a:avLst/>
          </a:prstGeom>
          <a:noFill/>
          <a:ln w="9525">
            <a:noFill/>
            <a:miter lim="800000"/>
            <a:headEnd/>
            <a:tailEnd/>
          </a:ln>
        </p:spPr>
      </p:pic>
      <p:pic>
        <p:nvPicPr>
          <p:cNvPr id="86041" name="Picture 25" descr="GRAY"/>
          <p:cNvPicPr>
            <a:picLocks noChangeAspect="1" noChangeArrowheads="1"/>
          </p:cNvPicPr>
          <p:nvPr/>
        </p:nvPicPr>
        <p:blipFill>
          <a:blip r:embed="rId8" cstate="print"/>
          <a:srcRect l="28645" t="5444" r="19556"/>
          <a:stretch>
            <a:fillRect/>
          </a:stretch>
        </p:blipFill>
        <p:spPr bwMode="auto">
          <a:xfrm>
            <a:off x="5681344" y="2196307"/>
            <a:ext cx="1736725" cy="3170237"/>
          </a:xfrm>
          <a:prstGeom prst="rect">
            <a:avLst/>
          </a:prstGeom>
          <a:noFill/>
          <a:ln w="9525">
            <a:noFill/>
            <a:miter lim="800000"/>
            <a:headEnd/>
            <a:tailEnd/>
          </a:ln>
        </p:spPr>
      </p:pic>
      <p:pic>
        <p:nvPicPr>
          <p:cNvPr id="86042" name="Picture 26" descr="SMGRAY"/>
          <p:cNvPicPr>
            <a:picLocks noChangeAspect="1" noChangeArrowheads="1"/>
          </p:cNvPicPr>
          <p:nvPr/>
        </p:nvPicPr>
        <p:blipFill>
          <a:blip r:embed="rId9" cstate="print"/>
          <a:srcRect l="14815" r="18518"/>
          <a:stretch>
            <a:fillRect/>
          </a:stretch>
        </p:blipFill>
        <p:spPr bwMode="auto">
          <a:xfrm>
            <a:off x="1291906" y="3855244"/>
            <a:ext cx="1371600" cy="1174750"/>
          </a:xfrm>
          <a:prstGeom prst="rect">
            <a:avLst/>
          </a:prstGeom>
          <a:noFill/>
          <a:ln w="9525">
            <a:noFill/>
            <a:miter lim="800000"/>
            <a:headEnd/>
            <a:tailEnd/>
          </a:ln>
        </p:spPr>
      </p:pic>
      <p:pic>
        <p:nvPicPr>
          <p:cNvPr id="86043" name="Picture 27" descr="GRAY3"/>
          <p:cNvPicPr>
            <a:picLocks noChangeAspect="1" noChangeArrowheads="1"/>
          </p:cNvPicPr>
          <p:nvPr/>
        </p:nvPicPr>
        <p:blipFill>
          <a:blip r:embed="rId10" cstate="print"/>
          <a:srcRect l="28668" t="15625" r="24365" b="11322"/>
          <a:stretch>
            <a:fillRect/>
          </a:stretch>
        </p:blipFill>
        <p:spPr bwMode="auto">
          <a:xfrm>
            <a:off x="2571431" y="2748757"/>
            <a:ext cx="1646238" cy="2560637"/>
          </a:xfrm>
          <a:prstGeom prst="rect">
            <a:avLst/>
          </a:prstGeom>
          <a:noFill/>
          <a:ln w="9525">
            <a:noFill/>
            <a:miter lim="800000"/>
            <a:headEnd/>
            <a:tailEnd/>
          </a:ln>
        </p:spPr>
      </p:pic>
      <p:pic>
        <p:nvPicPr>
          <p:cNvPr id="86044" name="Picture 28" descr="SMORANGE"/>
          <p:cNvPicPr>
            <a:picLocks noChangeAspect="1" noChangeArrowheads="1"/>
          </p:cNvPicPr>
          <p:nvPr/>
        </p:nvPicPr>
        <p:blipFill>
          <a:blip r:embed="rId11" cstate="print"/>
          <a:srcRect l="16443" r="23587"/>
          <a:stretch>
            <a:fillRect/>
          </a:stretch>
        </p:blipFill>
        <p:spPr bwMode="auto">
          <a:xfrm>
            <a:off x="3001644" y="3966369"/>
            <a:ext cx="1279525" cy="1295400"/>
          </a:xfrm>
          <a:prstGeom prst="rect">
            <a:avLst/>
          </a:prstGeom>
          <a:noFill/>
          <a:ln w="9525">
            <a:noFill/>
            <a:miter lim="800000"/>
            <a:headEnd/>
            <a:tailEnd/>
          </a:ln>
        </p:spPr>
      </p:pic>
      <p:pic>
        <p:nvPicPr>
          <p:cNvPr id="86045" name="Picture 29" descr="ORANGE"/>
          <p:cNvPicPr>
            <a:picLocks noChangeAspect="1" noChangeArrowheads="1"/>
          </p:cNvPicPr>
          <p:nvPr/>
        </p:nvPicPr>
        <p:blipFill>
          <a:blip r:embed="rId12" cstate="print"/>
          <a:srcRect l="20021" r="27338" b="15152"/>
          <a:stretch>
            <a:fillRect/>
          </a:stretch>
        </p:blipFill>
        <p:spPr bwMode="auto">
          <a:xfrm>
            <a:off x="4143056" y="3175794"/>
            <a:ext cx="1644650" cy="2133600"/>
          </a:xfrm>
          <a:prstGeom prst="rect">
            <a:avLst/>
          </a:prstGeom>
          <a:noFill/>
          <a:ln w="9525">
            <a:noFill/>
            <a:miter lim="800000"/>
            <a:headEnd/>
            <a:tailEnd/>
          </a:ln>
        </p:spPr>
      </p:pic>
      <p:pic>
        <p:nvPicPr>
          <p:cNvPr id="86046" name="Picture 30" descr="ORANGE2"/>
          <p:cNvPicPr>
            <a:picLocks noChangeAspect="1" noChangeArrowheads="1"/>
          </p:cNvPicPr>
          <p:nvPr/>
        </p:nvPicPr>
        <p:blipFill>
          <a:blip r:embed="rId13" cstate="print"/>
          <a:srcRect l="19479" t="9723" r="29478" b="13354"/>
          <a:stretch>
            <a:fillRect/>
          </a:stretch>
        </p:blipFill>
        <p:spPr bwMode="auto">
          <a:xfrm>
            <a:off x="5771831" y="2912269"/>
            <a:ext cx="1555750" cy="2286000"/>
          </a:xfrm>
          <a:prstGeom prst="rect">
            <a:avLst/>
          </a:prstGeom>
          <a:noFill/>
          <a:ln w="9525">
            <a:noFill/>
            <a:miter lim="800000"/>
            <a:headEnd/>
            <a:tailEnd/>
          </a:ln>
        </p:spPr>
      </p:pic>
      <p:pic>
        <p:nvPicPr>
          <p:cNvPr id="86047" name="Picture 31" descr="GRAYSQ"/>
          <p:cNvPicPr>
            <a:picLocks noChangeAspect="1" noChangeArrowheads="1"/>
          </p:cNvPicPr>
          <p:nvPr/>
        </p:nvPicPr>
        <p:blipFill>
          <a:blip r:embed="rId14" cstate="print"/>
          <a:srcRect t="22697" r="5417"/>
          <a:stretch>
            <a:fillRect/>
          </a:stretch>
        </p:blipFill>
        <p:spPr bwMode="auto">
          <a:xfrm>
            <a:off x="764856" y="1654969"/>
            <a:ext cx="665163" cy="573088"/>
          </a:xfrm>
          <a:prstGeom prst="rect">
            <a:avLst/>
          </a:prstGeom>
          <a:noFill/>
          <a:ln w="9525">
            <a:noFill/>
            <a:miter lim="800000"/>
            <a:headEnd/>
            <a:tailEnd/>
          </a:ln>
        </p:spPr>
      </p:pic>
      <p:pic>
        <p:nvPicPr>
          <p:cNvPr id="86048" name="Picture 32" descr="ORANGESQ"/>
          <p:cNvPicPr>
            <a:picLocks noChangeAspect="1" noChangeArrowheads="1"/>
          </p:cNvPicPr>
          <p:nvPr/>
        </p:nvPicPr>
        <p:blipFill>
          <a:blip r:embed="rId15" cstate="print"/>
          <a:srcRect l="8333" r="9756"/>
          <a:stretch>
            <a:fillRect/>
          </a:stretch>
        </p:blipFill>
        <p:spPr bwMode="auto">
          <a:xfrm>
            <a:off x="795019" y="2051844"/>
            <a:ext cx="639762" cy="603250"/>
          </a:xfrm>
          <a:prstGeom prst="rect">
            <a:avLst/>
          </a:prstGeom>
          <a:noFill/>
          <a:ln w="9525">
            <a:noFill/>
            <a:miter lim="800000"/>
            <a:headEnd/>
            <a:tailEnd/>
          </a:ln>
        </p:spPr>
      </p:pic>
      <p:sp>
        <p:nvSpPr>
          <p:cNvPr id="86050" name="Text Box 34"/>
          <p:cNvSpPr txBox="1">
            <a:spLocks noChangeArrowheads="1"/>
          </p:cNvSpPr>
          <p:nvPr/>
        </p:nvSpPr>
        <p:spPr bwMode="auto">
          <a:xfrm>
            <a:off x="3890644" y="1766094"/>
            <a:ext cx="3475037" cy="276999"/>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spcBef>
                <a:spcPct val="50000"/>
              </a:spcBef>
              <a:defRPr/>
            </a:pPr>
            <a:r>
              <a:rPr lang="en-US" sz="1200" spc="150" dirty="0">
                <a:ln w="11430"/>
                <a:solidFill>
                  <a:srgbClr val="F8F8F8"/>
                </a:solidFill>
                <a:effectLst>
                  <a:outerShdw blurRad="38100" dist="38100" dir="2700000" algn="tl">
                    <a:srgbClr val="000000">
                      <a:alpha val="43137"/>
                    </a:srgbClr>
                  </a:outerShdw>
                </a:effectLst>
                <a:latin typeface="+mj-lt"/>
              </a:rPr>
              <a:t>: 60,000+ SAP Deployments</a:t>
            </a:r>
          </a:p>
        </p:txBody>
      </p:sp>
      <p:sp>
        <p:nvSpPr>
          <p:cNvPr id="86051" name="Text Box 35"/>
          <p:cNvSpPr txBox="1">
            <a:spLocks noChangeArrowheads="1"/>
          </p:cNvSpPr>
          <p:nvPr/>
        </p:nvSpPr>
        <p:spPr bwMode="auto">
          <a:xfrm>
            <a:off x="2928619" y="2258219"/>
            <a:ext cx="3475037" cy="276999"/>
          </a:xfrm>
          <a:prstGeom prst="rect">
            <a:avLst/>
          </a:prstGeom>
          <a:noFill/>
          <a:ln w="9525">
            <a:noFill/>
            <a:miter lim="800000"/>
            <a:headEnd/>
            <a:tailEnd/>
          </a:ln>
        </p:spPr>
        <p:txBody>
          <a:bodyPr>
            <a:spAutoFit/>
            <a:scene3d>
              <a:camera prst="orthographicFront"/>
              <a:lightRig rig="soft" dir="t">
                <a:rot lat="0" lon="0" rev="10800000"/>
              </a:lightRig>
            </a:scene3d>
            <a:sp3d>
              <a:bevelT w="27940" h="12700"/>
              <a:contourClr>
                <a:srgbClr val="DDDDDD"/>
              </a:contourClr>
            </a:sp3d>
          </a:bodyPr>
          <a:lstStyle/>
          <a:p>
            <a:pPr>
              <a:spcBef>
                <a:spcPct val="50000"/>
              </a:spcBef>
              <a:defRPr/>
            </a:pPr>
            <a:r>
              <a:rPr lang="en-US" sz="1200" spc="150" dirty="0">
                <a:ln w="11430"/>
                <a:solidFill>
                  <a:srgbClr val="F8F8F8"/>
                </a:solidFill>
                <a:effectLst>
                  <a:outerShdw blurRad="38100" dist="38100" dir="2700000" algn="tl">
                    <a:srgbClr val="000000">
                      <a:alpha val="43137"/>
                    </a:srgbClr>
                  </a:outerShdw>
                </a:effectLst>
                <a:latin typeface="+mj-lt"/>
              </a:rPr>
              <a:t>: 30,000+ SAP Deployments</a:t>
            </a:r>
          </a:p>
        </p:txBody>
      </p:sp>
      <p:sp>
        <p:nvSpPr>
          <p:cNvPr id="33821" name="Title 34"/>
          <p:cNvSpPr>
            <a:spLocks noGrp="1"/>
          </p:cNvSpPr>
          <p:nvPr>
            <p:ph type="title"/>
          </p:nvPr>
        </p:nvSpPr>
        <p:spPr/>
        <p:txBody>
          <a:bodyPr/>
          <a:lstStyle/>
          <a:p>
            <a:pPr algn="l"/>
            <a:r>
              <a:rPr lang="en-US" dirty="0" smtClean="0"/>
              <a:t>SAP</a:t>
            </a:r>
            <a:r>
              <a:rPr lang="zh-CN" altLang="en-US" dirty="0" smtClean="0"/>
              <a:t>平台的推荐选择</a:t>
            </a:r>
            <a:endParaRPr lang="en-US" dirty="0" smtClean="0"/>
          </a:p>
        </p:txBody>
      </p:sp>
    </p:spTree>
    <p:extLst>
      <p:ext uri="{BB962C8B-B14F-4D97-AF65-F5344CB8AC3E}">
        <p14:creationId xmlns="" xmlns:p14="http://schemas.microsoft.com/office/powerpoint/2010/main" val="122538989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67" name="Rectangle 18"/>
          <p:cNvSpPr>
            <a:spLocks noGrp="1" noChangeArrowheads="1"/>
          </p:cNvSpPr>
          <p:nvPr>
            <p:ph type="title"/>
          </p:nvPr>
        </p:nvSpPr>
        <p:spPr/>
        <p:txBody>
          <a:bodyPr/>
          <a:lstStyle/>
          <a:p>
            <a:pPr algn="l" eaLnBrk="1" hangingPunct="1"/>
            <a:r>
              <a:rPr lang="en-US" dirty="0" smtClean="0"/>
              <a:t>Microsoft</a:t>
            </a:r>
            <a:r>
              <a:rPr lang="zh-CN" altLang="en-US" dirty="0" smtClean="0"/>
              <a:t>让</a:t>
            </a:r>
            <a:r>
              <a:rPr lang="en-US" altLang="zh-CN" dirty="0" smtClean="0"/>
              <a:t>SAP</a:t>
            </a:r>
            <a:r>
              <a:rPr lang="zh-CN" altLang="en-US" dirty="0" smtClean="0"/>
              <a:t>易用</a:t>
            </a:r>
            <a:endParaRPr lang="en-US" dirty="0" smtClean="0"/>
          </a:p>
        </p:txBody>
      </p:sp>
      <p:sp>
        <p:nvSpPr>
          <p:cNvPr id="27650" name="Slide Number Placeholder 2"/>
          <p:cNvSpPr>
            <a:spLocks noGrp="1"/>
          </p:cNvSpPr>
          <p:nvPr>
            <p:ph type="sldNum" sz="quarter" idx="4294967295"/>
          </p:nvPr>
        </p:nvSpPr>
        <p:spPr>
          <a:xfrm>
            <a:off x="7010400" y="6381750"/>
            <a:ext cx="2133600" cy="476250"/>
          </a:xfrm>
          <a:prstGeom prst="rect">
            <a:avLst/>
          </a:prstGeom>
          <a:noFill/>
        </p:spPr>
        <p:txBody>
          <a:bodyPr/>
          <a:lstStyle/>
          <a:p>
            <a:fld id="{2EC035E7-4F40-4102-842A-FA56114854CC}" type="slidenum">
              <a:rPr lang="en-US" smtClean="0"/>
              <a:pPr/>
              <a:t>7</a:t>
            </a:fld>
            <a:endParaRPr lang="en-US" smtClean="0"/>
          </a:p>
        </p:txBody>
      </p:sp>
      <p:pic>
        <p:nvPicPr>
          <p:cNvPr id="27652" name="Picture 2" descr="col-fade-blue-dk"/>
          <p:cNvPicPr>
            <a:picLocks noChangeAspect="1" noChangeArrowheads="1"/>
          </p:cNvPicPr>
          <p:nvPr/>
        </p:nvPicPr>
        <p:blipFill>
          <a:blip r:embed="rId3" cstate="print"/>
          <a:srcRect b="42905"/>
          <a:stretch>
            <a:fillRect/>
          </a:stretch>
        </p:blipFill>
        <p:spPr bwMode="auto">
          <a:xfrm>
            <a:off x="696913" y="1185516"/>
            <a:ext cx="7181850" cy="4943475"/>
          </a:xfrm>
          <a:prstGeom prst="rect">
            <a:avLst/>
          </a:prstGeom>
          <a:noFill/>
          <a:ln w="9525">
            <a:noFill/>
            <a:miter lim="800000"/>
            <a:headEnd/>
            <a:tailEnd/>
          </a:ln>
        </p:spPr>
      </p:pic>
      <p:sp>
        <p:nvSpPr>
          <p:cNvPr id="27653" name="Text Box 3"/>
          <p:cNvSpPr txBox="1">
            <a:spLocks noChangeArrowheads="1"/>
          </p:cNvSpPr>
          <p:nvPr/>
        </p:nvSpPr>
        <p:spPr bwMode="auto">
          <a:xfrm rot="-5400000">
            <a:off x="124849" y="3430149"/>
            <a:ext cx="1069515" cy="446272"/>
          </a:xfrm>
          <a:prstGeom prst="rect">
            <a:avLst/>
          </a:prstGeom>
          <a:noFill/>
          <a:ln w="9525" algn="ctr">
            <a:noFill/>
            <a:miter lim="800000"/>
            <a:headEnd/>
            <a:tailEnd/>
          </a:ln>
        </p:spPr>
        <p:txBody>
          <a:bodyPr wrap="none" lIns="91436" tIns="45718" rIns="91436" bIns="45718">
            <a:spAutoFit/>
          </a:bodyPr>
          <a:lstStyle/>
          <a:p>
            <a:r>
              <a:rPr lang="zh-CN" altLang="en-US" sz="2300" dirty="0" smtClean="0">
                <a:solidFill>
                  <a:schemeClr val="tx1">
                    <a:lumMod val="95000"/>
                    <a:lumOff val="5000"/>
                  </a:schemeClr>
                </a:solidFill>
                <a:latin typeface="Microsoft YaHei (Body)"/>
              </a:rPr>
              <a:t>延伸度</a:t>
            </a:r>
            <a:endParaRPr lang="en-US" sz="2300" dirty="0">
              <a:solidFill>
                <a:schemeClr val="tx1">
                  <a:lumMod val="95000"/>
                  <a:lumOff val="5000"/>
                </a:schemeClr>
              </a:solidFill>
              <a:latin typeface="Microsoft YaHei (Body)"/>
            </a:endParaRPr>
          </a:p>
        </p:txBody>
      </p:sp>
      <p:sp>
        <p:nvSpPr>
          <p:cNvPr id="27654" name="Text Box 4"/>
          <p:cNvSpPr txBox="1">
            <a:spLocks noChangeArrowheads="1"/>
          </p:cNvSpPr>
          <p:nvPr/>
        </p:nvSpPr>
        <p:spPr bwMode="auto">
          <a:xfrm>
            <a:off x="3646501" y="6151080"/>
            <a:ext cx="1069515" cy="446272"/>
          </a:xfrm>
          <a:prstGeom prst="rect">
            <a:avLst/>
          </a:prstGeom>
          <a:noFill/>
          <a:ln w="9525" algn="ctr">
            <a:noFill/>
            <a:miter lim="800000"/>
            <a:headEnd/>
            <a:tailEnd/>
          </a:ln>
        </p:spPr>
        <p:txBody>
          <a:bodyPr wrap="none" lIns="91436" tIns="45718" rIns="91436" bIns="45718">
            <a:spAutoFit/>
          </a:bodyPr>
          <a:lstStyle/>
          <a:p>
            <a:r>
              <a:rPr lang="zh-CN" altLang="en-US" sz="2300" dirty="0" smtClean="0">
                <a:solidFill>
                  <a:schemeClr val="tx1">
                    <a:lumMod val="95000"/>
                    <a:lumOff val="5000"/>
                  </a:schemeClr>
                </a:solidFill>
                <a:latin typeface="Segoe Semibold" pitchFamily="34" charset="0"/>
              </a:rPr>
              <a:t>灵活性</a:t>
            </a:r>
            <a:endParaRPr lang="en-US" sz="2300" dirty="0">
              <a:solidFill>
                <a:schemeClr val="tx1">
                  <a:lumMod val="95000"/>
                  <a:lumOff val="5000"/>
                </a:schemeClr>
              </a:solidFill>
              <a:latin typeface="Segoe Semibold" pitchFamily="34" charset="0"/>
            </a:endParaRPr>
          </a:p>
        </p:txBody>
      </p:sp>
      <p:sp>
        <p:nvSpPr>
          <p:cNvPr id="27655" name="Line 5"/>
          <p:cNvSpPr>
            <a:spLocks noChangeShapeType="1"/>
          </p:cNvSpPr>
          <p:nvPr/>
        </p:nvSpPr>
        <p:spPr bwMode="auto">
          <a:xfrm flipV="1">
            <a:off x="879475" y="980728"/>
            <a:ext cx="1588" cy="5143500"/>
          </a:xfrm>
          <a:prstGeom prst="line">
            <a:avLst/>
          </a:prstGeom>
          <a:noFill/>
          <a:ln w="38100">
            <a:solidFill>
              <a:schemeClr val="tx1"/>
            </a:solidFill>
            <a:round/>
            <a:headEnd/>
            <a:tailEnd type="triangle" w="med" len="med"/>
          </a:ln>
        </p:spPr>
        <p:txBody>
          <a:bodyPr/>
          <a:lstStyle/>
          <a:p>
            <a:endParaRPr lang="en-US"/>
          </a:p>
        </p:txBody>
      </p:sp>
      <p:sp>
        <p:nvSpPr>
          <p:cNvPr id="27656" name="Line 6"/>
          <p:cNvSpPr>
            <a:spLocks noChangeShapeType="1"/>
          </p:cNvSpPr>
          <p:nvPr/>
        </p:nvSpPr>
        <p:spPr bwMode="auto">
          <a:xfrm>
            <a:off x="879475" y="6124228"/>
            <a:ext cx="7173913" cy="4763"/>
          </a:xfrm>
          <a:prstGeom prst="line">
            <a:avLst/>
          </a:prstGeom>
          <a:noFill/>
          <a:ln w="38100">
            <a:solidFill>
              <a:schemeClr val="tx1"/>
            </a:solidFill>
            <a:round/>
            <a:headEnd/>
            <a:tailEnd type="triangle" w="med" len="med"/>
          </a:ln>
        </p:spPr>
        <p:txBody>
          <a:bodyPr/>
          <a:lstStyle/>
          <a:p>
            <a:endParaRPr lang="en-US"/>
          </a:p>
        </p:txBody>
      </p:sp>
      <p:pic>
        <p:nvPicPr>
          <p:cNvPr id="27657" name="Picture 7" descr="people ready logo"/>
          <p:cNvPicPr>
            <a:picLocks noChangeAspect="1" noChangeArrowheads="1"/>
          </p:cNvPicPr>
          <p:nvPr/>
        </p:nvPicPr>
        <p:blipFill>
          <a:blip r:embed="rId4" cstate="print"/>
          <a:srcRect/>
          <a:stretch>
            <a:fillRect/>
          </a:stretch>
        </p:blipFill>
        <p:spPr bwMode="black">
          <a:xfrm>
            <a:off x="4689475" y="1984425"/>
            <a:ext cx="2525713" cy="687387"/>
          </a:xfrm>
          <a:prstGeom prst="rect">
            <a:avLst/>
          </a:prstGeom>
          <a:noFill/>
          <a:ln w="9525">
            <a:noFill/>
            <a:miter lim="800000"/>
            <a:headEnd/>
            <a:tailEnd/>
          </a:ln>
        </p:spPr>
      </p:pic>
      <p:sp>
        <p:nvSpPr>
          <p:cNvPr id="259080" name="Rectangle 8"/>
          <p:cNvSpPr>
            <a:spLocks noChangeArrowheads="1"/>
          </p:cNvSpPr>
          <p:nvPr/>
        </p:nvSpPr>
        <p:spPr bwMode="auto">
          <a:xfrm>
            <a:off x="1085850" y="2028478"/>
            <a:ext cx="3454792" cy="615553"/>
          </a:xfrm>
          <a:prstGeom prst="rect">
            <a:avLst/>
          </a:prstGeom>
          <a:noFill/>
          <a:ln w="9525" algn="ctr">
            <a:noFill/>
            <a:miter lim="800000"/>
            <a:headEnd/>
            <a:tailEnd/>
          </a:ln>
          <a:effectLst/>
        </p:spPr>
        <p:txBody>
          <a:bodyPr wrap="none">
            <a:spAutoFit/>
          </a:bodyPr>
          <a:lstStyle/>
          <a:p>
            <a:pPr eaLnBrk="0" hangingPunct="0">
              <a:defRPr/>
            </a:pPr>
            <a:r>
              <a:rPr lang="zh-CN" altLang="en-US" sz="1700" dirty="0">
                <a:solidFill>
                  <a:srgbClr val="FFCC29"/>
                </a:solidFill>
                <a:effectLst>
                  <a:outerShdw blurRad="38100" dist="38100" dir="2700000" algn="tl">
                    <a:srgbClr val="000000"/>
                  </a:outerShdw>
                </a:effectLst>
                <a:latin typeface="Microsoft YaHei (Body)"/>
              </a:rPr>
              <a:t>通过</a:t>
            </a:r>
            <a:r>
              <a:rPr lang="zh-CN" altLang="en-US" sz="1700" b="0" dirty="0" smtClean="0">
                <a:solidFill>
                  <a:srgbClr val="FFCC29"/>
                </a:solidFill>
                <a:effectLst>
                  <a:outerShdw blurRad="38100" dist="38100" dir="2700000" algn="tl">
                    <a:srgbClr val="000000"/>
                  </a:outerShdw>
                </a:effectLst>
                <a:latin typeface="Microsoft YaHei (Body)"/>
              </a:rPr>
              <a:t>熟悉的前端环境提高工作效率</a:t>
            </a:r>
            <a:endParaRPr lang="en-US" altLang="zh-CN" sz="1700" b="0" dirty="0" smtClean="0">
              <a:solidFill>
                <a:srgbClr val="FFCC29"/>
              </a:solidFill>
              <a:effectLst>
                <a:outerShdw blurRad="38100" dist="38100" dir="2700000" algn="tl">
                  <a:srgbClr val="000000"/>
                </a:outerShdw>
              </a:effectLst>
              <a:latin typeface="Microsoft YaHei (Body)"/>
            </a:endParaRPr>
          </a:p>
          <a:p>
            <a:pPr eaLnBrk="0" hangingPunct="0">
              <a:defRPr/>
            </a:pPr>
            <a:r>
              <a:rPr lang="zh-CN" altLang="en-US" sz="1700" b="0" dirty="0" smtClean="0">
                <a:solidFill>
                  <a:srgbClr val="FFCC29"/>
                </a:solidFill>
                <a:effectLst>
                  <a:outerShdw blurRad="38100" dist="38100" dir="2700000" algn="tl">
                    <a:srgbClr val="000000"/>
                  </a:outerShdw>
                </a:effectLst>
                <a:latin typeface="Microsoft YaHei (Body)"/>
              </a:rPr>
              <a:t> </a:t>
            </a:r>
            <a:r>
              <a:rPr lang="en-US" sz="1700" b="0" dirty="0" smtClean="0">
                <a:solidFill>
                  <a:srgbClr val="FFCC29"/>
                </a:solidFill>
                <a:effectLst>
                  <a:outerShdw blurRad="38100" dist="38100" dir="2700000" algn="tl">
                    <a:srgbClr val="000000"/>
                  </a:outerShdw>
                </a:effectLst>
                <a:latin typeface="Microsoft YaHei (Body)"/>
              </a:rPr>
              <a:t>(</a:t>
            </a:r>
            <a:r>
              <a:rPr lang="en-US" sz="1700" b="0" dirty="0">
                <a:solidFill>
                  <a:srgbClr val="FFCC29"/>
                </a:solidFill>
                <a:effectLst>
                  <a:outerShdw blurRad="38100" dist="38100" dir="2700000" algn="tl">
                    <a:srgbClr val="000000"/>
                  </a:outerShdw>
                </a:effectLst>
                <a:latin typeface="Microsoft YaHei (Body)"/>
              </a:rPr>
              <a:t>Duet, OBA)</a:t>
            </a:r>
          </a:p>
        </p:txBody>
      </p:sp>
      <p:sp>
        <p:nvSpPr>
          <p:cNvPr id="259081" name="Rectangle 9"/>
          <p:cNvSpPr>
            <a:spLocks noChangeArrowheads="1"/>
          </p:cNvSpPr>
          <p:nvPr/>
        </p:nvSpPr>
        <p:spPr bwMode="auto">
          <a:xfrm>
            <a:off x="2276475" y="2804766"/>
            <a:ext cx="4436727" cy="353943"/>
          </a:xfrm>
          <a:prstGeom prst="rect">
            <a:avLst/>
          </a:prstGeom>
          <a:noFill/>
          <a:ln w="9525" algn="ctr">
            <a:noFill/>
            <a:miter lim="800000"/>
            <a:headEnd/>
            <a:tailEnd/>
          </a:ln>
          <a:effectLst/>
        </p:spPr>
        <p:txBody>
          <a:bodyPr wrap="none">
            <a:spAutoFit/>
          </a:bodyPr>
          <a:lstStyle/>
          <a:p>
            <a:pPr eaLnBrk="0" hangingPunct="0">
              <a:defRPr/>
            </a:pPr>
            <a:r>
              <a:rPr lang="zh-CN" altLang="en-US" sz="1700" b="0" dirty="0" smtClean="0">
                <a:solidFill>
                  <a:srgbClr val="FFCC29"/>
                </a:solidFill>
                <a:effectLst>
                  <a:outerShdw blurRad="38100" dist="38100" dir="2700000" algn="tl">
                    <a:srgbClr val="000000"/>
                  </a:outerShdw>
                </a:effectLst>
                <a:latin typeface="Microsoft YaHei (Body)"/>
              </a:rPr>
              <a:t>驱动业务绩效 </a:t>
            </a:r>
            <a:r>
              <a:rPr lang="en-US" sz="1700" b="0" dirty="0" smtClean="0">
                <a:solidFill>
                  <a:srgbClr val="FFCC29"/>
                </a:solidFill>
                <a:effectLst>
                  <a:outerShdw blurRad="38100" dist="38100" dir="2700000" algn="tl">
                    <a:srgbClr val="000000"/>
                  </a:outerShdw>
                </a:effectLst>
                <a:latin typeface="Microsoft YaHei (Body)"/>
              </a:rPr>
              <a:t>(</a:t>
            </a:r>
            <a:r>
              <a:rPr lang="en-US" sz="1700" b="0" dirty="0">
                <a:solidFill>
                  <a:srgbClr val="FFCC29"/>
                </a:solidFill>
                <a:effectLst>
                  <a:outerShdw blurRad="38100" dist="38100" dir="2700000" algn="tl">
                    <a:srgbClr val="000000"/>
                  </a:outerShdw>
                </a:effectLst>
                <a:latin typeface="Microsoft YaHei (Body)"/>
              </a:rPr>
              <a:t>SAP and Microsoft </a:t>
            </a:r>
            <a:r>
              <a:rPr lang="zh-CN" altLang="en-US" sz="1700" b="0" dirty="0" smtClean="0">
                <a:solidFill>
                  <a:srgbClr val="FFCC29"/>
                </a:solidFill>
                <a:effectLst>
                  <a:outerShdw blurRad="38100" dist="38100" dir="2700000" algn="tl">
                    <a:srgbClr val="000000"/>
                  </a:outerShdw>
                </a:effectLst>
                <a:latin typeface="Microsoft YaHei (Body)"/>
              </a:rPr>
              <a:t>商务智能</a:t>
            </a:r>
            <a:r>
              <a:rPr lang="en-US" sz="1700" b="0" dirty="0" smtClean="0">
                <a:solidFill>
                  <a:srgbClr val="FFCC29"/>
                </a:solidFill>
                <a:effectLst>
                  <a:outerShdw blurRad="38100" dist="38100" dir="2700000" algn="tl">
                    <a:srgbClr val="000000"/>
                  </a:outerShdw>
                </a:effectLst>
                <a:latin typeface="Microsoft YaHei (Body)"/>
              </a:rPr>
              <a:t>)</a:t>
            </a:r>
            <a:endParaRPr lang="en-US" sz="1700" b="0" dirty="0">
              <a:solidFill>
                <a:srgbClr val="FFCC29"/>
              </a:solidFill>
              <a:effectLst>
                <a:outerShdw blurRad="38100" dist="38100" dir="2700000" algn="tl">
                  <a:srgbClr val="000000"/>
                </a:outerShdw>
              </a:effectLst>
              <a:latin typeface="Microsoft YaHei (Body)"/>
            </a:endParaRPr>
          </a:p>
        </p:txBody>
      </p:sp>
      <p:pic>
        <p:nvPicPr>
          <p:cNvPr id="27660" name="Picture 10" descr="circle-clear-cool"/>
          <p:cNvPicPr>
            <a:picLocks noChangeAspect="1" noChangeArrowheads="1"/>
          </p:cNvPicPr>
          <p:nvPr/>
        </p:nvPicPr>
        <p:blipFill>
          <a:blip r:embed="rId5" cstate="print"/>
          <a:srcRect l="46921" b="52885"/>
          <a:stretch>
            <a:fillRect/>
          </a:stretch>
        </p:blipFill>
        <p:spPr bwMode="auto">
          <a:xfrm>
            <a:off x="914400" y="3720753"/>
            <a:ext cx="2736850" cy="2384425"/>
          </a:xfrm>
          <a:prstGeom prst="rect">
            <a:avLst/>
          </a:prstGeom>
          <a:noFill/>
          <a:ln w="9525">
            <a:noFill/>
            <a:miter lim="800000"/>
            <a:headEnd/>
            <a:tailEnd/>
          </a:ln>
        </p:spPr>
      </p:pic>
      <p:sp>
        <p:nvSpPr>
          <p:cNvPr id="27661" name="WordArt 12"/>
          <p:cNvSpPr>
            <a:spLocks noChangeArrowheads="1" noChangeShapeType="1" noTextEdit="1"/>
          </p:cNvSpPr>
          <p:nvPr/>
        </p:nvSpPr>
        <p:spPr bwMode="auto">
          <a:xfrm rot="1630816">
            <a:off x="863960" y="4452715"/>
            <a:ext cx="1803574" cy="577238"/>
          </a:xfrm>
          <a:prstGeom prst="rect">
            <a:avLst/>
          </a:prstGeom>
        </p:spPr>
        <p:txBody>
          <a:bodyPr spcFirstLastPara="1" wrap="none" fromWordArt="1">
            <a:prstTxWarp prst="textArchUp">
              <a:avLst>
                <a:gd name="adj" fmla="val 11942900"/>
              </a:avLst>
            </a:prstTxWarp>
          </a:bodyPr>
          <a:lstStyle/>
          <a:p>
            <a:pPr algn="ctr"/>
            <a:r>
              <a:rPr lang="zh-CN" altLang="en-US" sz="1800" kern="10" dirty="0" smtClean="0">
                <a:ln w="9525">
                  <a:noFill/>
                  <a:round/>
                  <a:headEnd/>
                  <a:tailEnd/>
                </a:ln>
                <a:solidFill>
                  <a:schemeClr val="bg1"/>
                </a:solidFill>
                <a:latin typeface="Microsoft YaHei (Body)"/>
              </a:rPr>
              <a:t>互联互通</a:t>
            </a:r>
            <a:endParaRPr lang="en-US" sz="1800" kern="10" dirty="0">
              <a:ln w="9525">
                <a:noFill/>
                <a:round/>
                <a:headEnd/>
                <a:tailEnd/>
              </a:ln>
              <a:solidFill>
                <a:schemeClr val="bg1"/>
              </a:solidFill>
              <a:latin typeface="Microsoft YaHei (Body)"/>
            </a:endParaRPr>
          </a:p>
        </p:txBody>
      </p:sp>
      <p:pic>
        <p:nvPicPr>
          <p:cNvPr id="27662" name="Picture 13" descr="sap_blue"/>
          <p:cNvPicPr>
            <a:picLocks noChangeAspect="1" noChangeArrowheads="1"/>
          </p:cNvPicPr>
          <p:nvPr/>
        </p:nvPicPr>
        <p:blipFill>
          <a:blip r:embed="rId6" cstate="print"/>
          <a:srcRect/>
          <a:stretch>
            <a:fillRect/>
          </a:stretch>
        </p:blipFill>
        <p:spPr bwMode="auto">
          <a:xfrm>
            <a:off x="1130300" y="5105053"/>
            <a:ext cx="1200150" cy="593725"/>
          </a:xfrm>
          <a:prstGeom prst="rect">
            <a:avLst/>
          </a:prstGeom>
          <a:noFill/>
          <a:ln w="9525">
            <a:noFill/>
            <a:miter lim="800000"/>
            <a:headEnd/>
            <a:tailEnd/>
          </a:ln>
        </p:spPr>
      </p:pic>
      <p:pic>
        <p:nvPicPr>
          <p:cNvPr id="27663" name="Picture 14" descr="arrow-orange"/>
          <p:cNvPicPr>
            <a:picLocks noChangeAspect="1" noChangeArrowheads="1"/>
          </p:cNvPicPr>
          <p:nvPr/>
        </p:nvPicPr>
        <p:blipFill>
          <a:blip r:embed="rId7" cstate="print"/>
          <a:srcRect/>
          <a:stretch>
            <a:fillRect/>
          </a:stretch>
        </p:blipFill>
        <p:spPr bwMode="auto">
          <a:xfrm rot="-1974764">
            <a:off x="2439988" y="4409728"/>
            <a:ext cx="1093787" cy="960438"/>
          </a:xfrm>
          <a:prstGeom prst="rect">
            <a:avLst/>
          </a:prstGeom>
          <a:noFill/>
          <a:ln w="9525">
            <a:noFill/>
            <a:miter lim="800000"/>
            <a:headEnd/>
            <a:tailEnd/>
          </a:ln>
        </p:spPr>
      </p:pic>
      <p:pic>
        <p:nvPicPr>
          <p:cNvPr id="27664" name="Picture 15" descr="arrow-orange"/>
          <p:cNvPicPr>
            <a:picLocks noChangeAspect="1" noChangeArrowheads="1"/>
          </p:cNvPicPr>
          <p:nvPr/>
        </p:nvPicPr>
        <p:blipFill>
          <a:blip r:embed="rId7" cstate="print"/>
          <a:srcRect/>
          <a:stretch>
            <a:fillRect/>
          </a:stretch>
        </p:blipFill>
        <p:spPr bwMode="auto">
          <a:xfrm rot="9598987">
            <a:off x="2670175" y="5027266"/>
            <a:ext cx="1093788" cy="960437"/>
          </a:xfrm>
          <a:prstGeom prst="rect">
            <a:avLst/>
          </a:prstGeom>
          <a:noFill/>
          <a:ln w="9525">
            <a:noFill/>
            <a:miter lim="800000"/>
            <a:headEnd/>
            <a:tailEnd/>
          </a:ln>
        </p:spPr>
      </p:pic>
      <p:sp>
        <p:nvSpPr>
          <p:cNvPr id="27665" name="Rectangle 16"/>
          <p:cNvSpPr>
            <a:spLocks noChangeArrowheads="1"/>
          </p:cNvSpPr>
          <p:nvPr/>
        </p:nvSpPr>
        <p:spPr bwMode="auto">
          <a:xfrm>
            <a:off x="381000" y="0"/>
            <a:ext cx="8380413" cy="609600"/>
          </a:xfrm>
          <a:prstGeom prst="rect">
            <a:avLst/>
          </a:prstGeom>
          <a:noFill/>
          <a:ln w="9525" algn="ctr">
            <a:noFill/>
            <a:miter lim="800000"/>
            <a:headEnd/>
            <a:tailEnd/>
          </a:ln>
        </p:spPr>
        <p:txBody>
          <a:bodyPr lIns="0" tIns="0" rIns="0" bIns="0" anchor="b"/>
          <a:lstStyle/>
          <a:p>
            <a:endParaRPr lang="en-US" sz="4400" b="0">
              <a:latin typeface="Segoe UI" pitchFamily="34" charset="0"/>
            </a:endParaRPr>
          </a:p>
        </p:txBody>
      </p:sp>
      <p:sp>
        <p:nvSpPr>
          <p:cNvPr id="259089" name="Rectangle 17"/>
          <p:cNvSpPr>
            <a:spLocks noChangeArrowheads="1"/>
          </p:cNvSpPr>
          <p:nvPr/>
        </p:nvSpPr>
        <p:spPr bwMode="auto">
          <a:xfrm>
            <a:off x="4416425" y="5027266"/>
            <a:ext cx="2582758" cy="353943"/>
          </a:xfrm>
          <a:prstGeom prst="rect">
            <a:avLst/>
          </a:prstGeom>
          <a:noFill/>
          <a:ln w="9525" algn="ctr">
            <a:noFill/>
            <a:miter lim="800000"/>
            <a:headEnd/>
            <a:tailEnd/>
          </a:ln>
          <a:effectLst/>
        </p:spPr>
        <p:txBody>
          <a:bodyPr wrap="none">
            <a:spAutoFit/>
          </a:bodyPr>
          <a:lstStyle/>
          <a:p>
            <a:pPr eaLnBrk="0" hangingPunct="0">
              <a:defRPr/>
            </a:pPr>
            <a:r>
              <a:rPr lang="zh-CN" altLang="en-US" sz="1700" dirty="0">
                <a:solidFill>
                  <a:srgbClr val="FFCC29"/>
                </a:solidFill>
                <a:effectLst>
                  <a:outerShdw blurRad="38100" dist="38100" dir="2700000" algn="tl">
                    <a:srgbClr val="000000"/>
                  </a:outerShdw>
                </a:effectLst>
                <a:latin typeface="Microsoft YaHei (Body)"/>
              </a:rPr>
              <a:t>高</a:t>
            </a:r>
            <a:r>
              <a:rPr lang="zh-CN" altLang="en-US" sz="1700" dirty="0" smtClean="0">
                <a:solidFill>
                  <a:srgbClr val="FFCC29"/>
                </a:solidFill>
                <a:effectLst>
                  <a:outerShdw blurRad="38100" dist="38100" dir="2700000" algn="tl">
                    <a:srgbClr val="000000"/>
                  </a:outerShdw>
                </a:effectLst>
                <a:latin typeface="Microsoft YaHei (Body)"/>
              </a:rPr>
              <a:t>效连接客户和商务流程</a:t>
            </a:r>
            <a:endParaRPr lang="en-US" sz="1700" b="0" dirty="0">
              <a:solidFill>
                <a:srgbClr val="FFCC29"/>
              </a:solidFill>
              <a:effectLst>
                <a:outerShdw blurRad="38100" dist="38100" dir="2700000" algn="tl">
                  <a:srgbClr val="000000"/>
                </a:outerShdw>
              </a:effectLst>
              <a:latin typeface="Microsoft YaHei (Body)"/>
            </a:endParaRPr>
          </a:p>
        </p:txBody>
      </p:sp>
      <p:sp>
        <p:nvSpPr>
          <p:cNvPr id="22" name="Rectangle 21"/>
          <p:cNvSpPr/>
          <p:nvPr/>
        </p:nvSpPr>
        <p:spPr>
          <a:xfrm>
            <a:off x="3005138" y="3554066"/>
            <a:ext cx="4572000" cy="338554"/>
          </a:xfrm>
          <a:prstGeom prst="rect">
            <a:avLst/>
          </a:prstGeom>
        </p:spPr>
        <p:txBody>
          <a:bodyPr>
            <a:spAutoFit/>
          </a:bodyPr>
          <a:lstStyle/>
          <a:p>
            <a:pPr eaLnBrk="0" fontAlgn="auto" hangingPunct="0">
              <a:spcBef>
                <a:spcPts val="0"/>
              </a:spcBef>
              <a:spcAft>
                <a:spcPts val="0"/>
              </a:spcAft>
              <a:defRPr/>
            </a:pPr>
            <a:r>
              <a:rPr lang="zh-CN" altLang="en-US" sz="1600" b="0" kern="0" dirty="0" smtClean="0">
                <a:solidFill>
                  <a:srgbClr val="FFCC29"/>
                </a:solidFill>
                <a:effectLst>
                  <a:outerShdw blurRad="38100" dist="38100" dir="2700000" algn="tl">
                    <a:srgbClr val="000000"/>
                  </a:outerShdw>
                </a:effectLst>
                <a:latin typeface="Microsoft YaHei (Body)"/>
              </a:rPr>
              <a:t>优化</a:t>
            </a:r>
            <a:r>
              <a:rPr lang="en-US" sz="1600" b="0" kern="0" dirty="0" smtClean="0">
                <a:solidFill>
                  <a:srgbClr val="FFCC29"/>
                </a:solidFill>
                <a:effectLst>
                  <a:outerShdw blurRad="38100" dist="38100" dir="2700000" algn="tl">
                    <a:srgbClr val="000000"/>
                  </a:outerShdw>
                </a:effectLst>
                <a:latin typeface="Microsoft YaHei (Body)"/>
              </a:rPr>
              <a:t>SAP</a:t>
            </a:r>
            <a:r>
              <a:rPr lang="zh-CN" altLang="en-US" sz="1600" b="0" kern="0" dirty="0" smtClean="0">
                <a:solidFill>
                  <a:srgbClr val="FFCC29"/>
                </a:solidFill>
                <a:effectLst>
                  <a:outerShdw blurRad="38100" dist="38100" dir="2700000" algn="tl">
                    <a:srgbClr val="000000"/>
                  </a:outerShdw>
                </a:effectLst>
                <a:latin typeface="Microsoft YaHei (Body)"/>
              </a:rPr>
              <a:t>后端支撑 </a:t>
            </a:r>
            <a:r>
              <a:rPr lang="en-US" sz="1600" b="0" kern="0" dirty="0" smtClean="0">
                <a:solidFill>
                  <a:srgbClr val="FFCC29"/>
                </a:solidFill>
                <a:effectLst>
                  <a:outerShdw blurRad="38100" dist="38100" dir="2700000" algn="tl">
                    <a:srgbClr val="000000"/>
                  </a:outerShdw>
                </a:effectLst>
                <a:latin typeface="Microsoft YaHei (Body)"/>
              </a:rPr>
              <a:t>(</a:t>
            </a:r>
            <a:r>
              <a:rPr lang="en-US" sz="1600" b="0" kern="0" dirty="0">
                <a:solidFill>
                  <a:srgbClr val="FFCC29"/>
                </a:solidFill>
                <a:effectLst>
                  <a:outerShdw blurRad="38100" dist="38100" dir="2700000" algn="tl">
                    <a:srgbClr val="000000"/>
                  </a:outerShdw>
                </a:effectLst>
                <a:latin typeface="Microsoft YaHei (Body)"/>
              </a:rPr>
              <a:t>Windows and SQL </a:t>
            </a:r>
            <a:r>
              <a:rPr lang="en-US" altLang="zh-CN" sz="1600" b="0" kern="0" dirty="0" smtClean="0">
                <a:solidFill>
                  <a:srgbClr val="FFCC29"/>
                </a:solidFill>
                <a:effectLst>
                  <a:outerShdw blurRad="38100" dist="38100" dir="2700000" algn="tl">
                    <a:srgbClr val="000000"/>
                  </a:outerShdw>
                </a:effectLst>
                <a:latin typeface="Microsoft YaHei (Body)"/>
              </a:rPr>
              <a:t>Server</a:t>
            </a:r>
            <a:r>
              <a:rPr lang="en-US" sz="1600" b="0" kern="0" dirty="0" smtClean="0">
                <a:solidFill>
                  <a:srgbClr val="FFCC29"/>
                </a:solidFill>
                <a:effectLst>
                  <a:outerShdw blurRad="38100" dist="38100" dir="2700000" algn="tl">
                    <a:srgbClr val="000000"/>
                  </a:outerShdw>
                </a:effectLst>
                <a:latin typeface="Microsoft YaHei (Body)"/>
              </a:rPr>
              <a:t>)</a:t>
            </a:r>
            <a:endParaRPr lang="en-US" sz="1600" b="0" kern="0" dirty="0">
              <a:solidFill>
                <a:srgbClr val="FFCC29"/>
              </a:solidFill>
              <a:effectLst>
                <a:outerShdw blurRad="38100" dist="38100" dir="2700000" algn="tl">
                  <a:srgbClr val="000000"/>
                </a:outerShdw>
              </a:effectLst>
              <a:latin typeface="Microsoft YaHei (Body)"/>
            </a:endParaRPr>
          </a:p>
        </p:txBody>
      </p:sp>
      <p:sp>
        <p:nvSpPr>
          <p:cNvPr id="23" name="Rectangle 32"/>
          <p:cNvSpPr>
            <a:spLocks noChangeArrowheads="1"/>
          </p:cNvSpPr>
          <p:nvPr/>
        </p:nvSpPr>
        <p:spPr bwMode="auto">
          <a:xfrm>
            <a:off x="3890963" y="4254153"/>
            <a:ext cx="3686175" cy="353939"/>
          </a:xfrm>
          <a:prstGeom prst="rect">
            <a:avLst/>
          </a:prstGeom>
          <a:noFill/>
          <a:ln w="9525" algn="ctr">
            <a:noFill/>
            <a:miter lim="800000"/>
            <a:headEnd/>
            <a:tailEnd/>
          </a:ln>
          <a:effectLst/>
        </p:spPr>
        <p:txBody>
          <a:bodyPr lIns="91436" tIns="45718" rIns="91436" bIns="45718">
            <a:spAutoFit/>
          </a:bodyPr>
          <a:lstStyle/>
          <a:p>
            <a:pPr eaLnBrk="0" fontAlgn="auto" hangingPunct="0">
              <a:spcBef>
                <a:spcPts val="0"/>
              </a:spcBef>
              <a:spcAft>
                <a:spcPts val="0"/>
              </a:spcAft>
              <a:defRPr/>
            </a:pPr>
            <a:r>
              <a:rPr lang="zh-CN" altLang="en-US" sz="1700" b="0" kern="0" dirty="0" smtClean="0">
                <a:solidFill>
                  <a:srgbClr val="FFCC29"/>
                </a:solidFill>
                <a:effectLst>
                  <a:outerShdw blurRad="38100" dist="38100" dir="2700000" algn="tl">
                    <a:srgbClr val="000000"/>
                  </a:outerShdw>
                </a:effectLst>
                <a:latin typeface="Microsoft YaHei (Body)"/>
              </a:rPr>
              <a:t>延伸</a:t>
            </a:r>
            <a:r>
              <a:rPr lang="en-US" altLang="zh-CN" sz="1700" b="0" kern="0" dirty="0" smtClean="0">
                <a:solidFill>
                  <a:srgbClr val="FFCC29"/>
                </a:solidFill>
                <a:effectLst>
                  <a:outerShdw blurRad="38100" dist="38100" dir="2700000" algn="tl">
                    <a:srgbClr val="000000"/>
                  </a:outerShdw>
                </a:effectLst>
                <a:latin typeface="Microsoft YaHei (Body)"/>
              </a:rPr>
              <a:t>SAP</a:t>
            </a:r>
            <a:r>
              <a:rPr lang="zh-CN" altLang="en-US" sz="1700" b="0" kern="0" dirty="0" smtClean="0">
                <a:solidFill>
                  <a:srgbClr val="FFCC29"/>
                </a:solidFill>
                <a:effectLst>
                  <a:outerShdw blurRad="38100" dist="38100" dir="2700000" algn="tl">
                    <a:srgbClr val="000000"/>
                  </a:outerShdw>
                </a:effectLst>
                <a:latin typeface="Microsoft YaHei (Body)"/>
              </a:rPr>
              <a:t>解决方案 </a:t>
            </a:r>
            <a:r>
              <a:rPr lang="en-US" sz="1700" b="0" kern="0" dirty="0" smtClean="0">
                <a:solidFill>
                  <a:srgbClr val="FFCC29"/>
                </a:solidFill>
                <a:effectLst>
                  <a:outerShdw blurRad="38100" dist="38100" dir="2700000" algn="tl">
                    <a:srgbClr val="000000"/>
                  </a:outerShdw>
                </a:effectLst>
                <a:latin typeface="Microsoft YaHei (Body)"/>
              </a:rPr>
              <a:t>(.</a:t>
            </a:r>
            <a:r>
              <a:rPr lang="en-US" sz="1700" b="0" kern="0" dirty="0">
                <a:solidFill>
                  <a:srgbClr val="FFCC29"/>
                </a:solidFill>
                <a:effectLst>
                  <a:outerShdw blurRad="38100" dist="38100" dir="2700000" algn="tl">
                    <a:srgbClr val="000000"/>
                  </a:outerShdw>
                </a:effectLst>
                <a:latin typeface="Microsoft YaHei (Body)"/>
              </a:rPr>
              <a:t>NET </a:t>
            </a:r>
            <a:r>
              <a:rPr lang="zh-CN" altLang="en-US" sz="1700" b="0" kern="0" dirty="0" smtClean="0">
                <a:solidFill>
                  <a:srgbClr val="FFCC29"/>
                </a:solidFill>
                <a:effectLst>
                  <a:outerShdw blurRad="38100" dist="38100" dir="2700000" algn="tl">
                    <a:srgbClr val="000000"/>
                  </a:outerShdw>
                </a:effectLst>
                <a:latin typeface="Microsoft YaHei (Body)"/>
              </a:rPr>
              <a:t>应用</a:t>
            </a:r>
            <a:r>
              <a:rPr lang="en-US" sz="1700" b="0" kern="0" dirty="0" smtClean="0">
                <a:solidFill>
                  <a:srgbClr val="FFCC29"/>
                </a:solidFill>
                <a:effectLst>
                  <a:outerShdw blurRad="38100" dist="38100" dir="2700000" algn="tl">
                    <a:srgbClr val="000000"/>
                  </a:outerShdw>
                </a:effectLst>
                <a:latin typeface="Microsoft YaHei (Body)"/>
              </a:rPr>
              <a:t>)</a:t>
            </a:r>
            <a:endParaRPr lang="en-US" sz="1700" b="0" kern="0" dirty="0">
              <a:solidFill>
                <a:srgbClr val="FFCC29"/>
              </a:solidFill>
              <a:effectLst>
                <a:outerShdw blurRad="38100" dist="38100" dir="2700000" algn="tl">
                  <a:srgbClr val="000000"/>
                </a:outerShdw>
              </a:effectLst>
              <a:latin typeface="Microsoft YaHei (Body)"/>
            </a:endParaRPr>
          </a:p>
        </p:txBody>
      </p:sp>
      <p:pic>
        <p:nvPicPr>
          <p:cNvPr id="5122" name="Picture 2" descr="D:\DVD_ART36\Logos\MICROSOFT (brand)\Microsoft corporate logo white.png"/>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4978672" y="1624385"/>
            <a:ext cx="1825576" cy="312956"/>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spTree>
    <p:extLst>
      <p:ext uri="{BB962C8B-B14F-4D97-AF65-F5344CB8AC3E}">
        <p14:creationId xmlns="" xmlns:p14="http://schemas.microsoft.com/office/powerpoint/2010/main" val="35536469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 name="Title 134"/>
          <p:cNvSpPr>
            <a:spLocks noGrp="1"/>
          </p:cNvSpPr>
          <p:nvPr>
            <p:ph type="title"/>
          </p:nvPr>
        </p:nvSpPr>
        <p:spPr/>
        <p:txBody>
          <a:bodyPr>
            <a:normAutofit/>
          </a:bodyPr>
          <a:lstStyle/>
          <a:p>
            <a:pPr algn="l"/>
            <a:r>
              <a:rPr lang="en-US" sz="4000" dirty="0"/>
              <a:t>Microsoft</a:t>
            </a:r>
            <a:r>
              <a:rPr lang="zh-CN" altLang="en-US" sz="4000" dirty="0"/>
              <a:t>连接</a:t>
            </a:r>
            <a:r>
              <a:rPr sz="4000" dirty="0"/>
              <a:t>SAP</a:t>
            </a:r>
            <a:r>
              <a:rPr lang="zh-CN" altLang="en-US" sz="4000" dirty="0"/>
              <a:t>和用户</a:t>
            </a:r>
            <a:endParaRPr lang="en-US" sz="4000" dirty="0"/>
          </a:p>
        </p:txBody>
      </p:sp>
      <p:grpSp>
        <p:nvGrpSpPr>
          <p:cNvPr id="2" name="Group 135"/>
          <p:cNvGrpSpPr/>
          <p:nvPr/>
        </p:nvGrpSpPr>
        <p:grpSpPr>
          <a:xfrm>
            <a:off x="459857" y="1742671"/>
            <a:ext cx="3907936" cy="4053564"/>
            <a:chOff x="346946" y="1358900"/>
            <a:chExt cx="4564780" cy="4689598"/>
          </a:xfrm>
        </p:grpSpPr>
        <p:sp>
          <p:nvSpPr>
            <p:cNvPr id="137" name="Freeform 116"/>
            <p:cNvSpPr>
              <a:spLocks/>
            </p:cNvSpPr>
            <p:nvPr/>
          </p:nvSpPr>
          <p:spPr bwMode="auto">
            <a:xfrm>
              <a:off x="1041400" y="3902075"/>
              <a:ext cx="3103563" cy="1270000"/>
            </a:xfrm>
            <a:custGeom>
              <a:avLst/>
              <a:gdLst/>
              <a:ahLst/>
              <a:cxnLst>
                <a:cxn ang="0">
                  <a:pos x="1021" y="0"/>
                </a:cxn>
                <a:cxn ang="0">
                  <a:pos x="226" y="4"/>
                </a:cxn>
                <a:cxn ang="0">
                  <a:pos x="209" y="248"/>
                </a:cxn>
                <a:cxn ang="0">
                  <a:pos x="0" y="443"/>
                </a:cxn>
                <a:cxn ang="0">
                  <a:pos x="1183" y="442"/>
                </a:cxn>
                <a:cxn ang="0">
                  <a:pos x="1047" y="244"/>
                </a:cxn>
                <a:cxn ang="0">
                  <a:pos x="1021" y="0"/>
                </a:cxn>
              </a:cxnLst>
              <a:rect l="0" t="0" r="r" b="b"/>
              <a:pathLst>
                <a:path w="1183" h="443">
                  <a:moveTo>
                    <a:pt x="1021" y="0"/>
                  </a:moveTo>
                  <a:cubicBezTo>
                    <a:pt x="695" y="89"/>
                    <a:pt x="431" y="42"/>
                    <a:pt x="226" y="4"/>
                  </a:cubicBezTo>
                  <a:cubicBezTo>
                    <a:pt x="226" y="4"/>
                    <a:pt x="269" y="132"/>
                    <a:pt x="209" y="248"/>
                  </a:cubicBezTo>
                  <a:cubicBezTo>
                    <a:pt x="143" y="375"/>
                    <a:pt x="0" y="443"/>
                    <a:pt x="0" y="443"/>
                  </a:cubicBezTo>
                  <a:cubicBezTo>
                    <a:pt x="1183" y="442"/>
                    <a:pt x="1183" y="442"/>
                    <a:pt x="1183" y="442"/>
                  </a:cubicBezTo>
                  <a:cubicBezTo>
                    <a:pt x="1183" y="442"/>
                    <a:pt x="1073" y="310"/>
                    <a:pt x="1047" y="244"/>
                  </a:cubicBezTo>
                  <a:cubicBezTo>
                    <a:pt x="999" y="122"/>
                    <a:pt x="1021" y="0"/>
                    <a:pt x="1021" y="0"/>
                  </a:cubicBezTo>
                  <a:close/>
                </a:path>
              </a:pathLst>
            </a:custGeom>
            <a:solidFill>
              <a:schemeClr val="accent5">
                <a:lumMod val="40000"/>
                <a:lumOff val="60000"/>
              </a:schemeClr>
            </a:solidFill>
            <a:ln w="9525" cap="flat" cmpd="sng">
              <a:noFill/>
              <a:prstDash val="solid"/>
              <a:round/>
              <a:headEnd type="none" w="med" len="med"/>
              <a:tailEnd type="none" w="med" len="med"/>
            </a:ln>
            <a:effectLst/>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38" name="Rectangle 5"/>
            <p:cNvSpPr>
              <a:spLocks noChangeArrowheads="1"/>
            </p:cNvSpPr>
            <p:nvPr/>
          </p:nvSpPr>
          <p:spPr bwMode="auto">
            <a:xfrm>
              <a:off x="831850" y="1939925"/>
              <a:ext cx="1588" cy="1587"/>
            </a:xfrm>
            <a:prstGeom prst="rect">
              <a:avLst/>
            </a:prstGeom>
            <a:solidFill>
              <a:srgbClr val="DCDCDC"/>
            </a:solidFill>
            <a:ln w="9525">
              <a:noFill/>
              <a:miter lim="800000"/>
              <a:headEnd/>
              <a:tailEnd/>
            </a:ln>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39" name="Line 6"/>
            <p:cNvSpPr>
              <a:spLocks noChangeShapeType="1"/>
            </p:cNvSpPr>
            <p:nvPr/>
          </p:nvSpPr>
          <p:spPr bwMode="auto">
            <a:xfrm>
              <a:off x="3327400" y="2562225"/>
              <a:ext cx="1588" cy="1587"/>
            </a:xfrm>
            <a:prstGeom prst="line">
              <a:avLst/>
            </a:prstGeom>
            <a:noFill/>
            <a:ln w="9525">
              <a:noFill/>
              <a:round/>
              <a:headEnd/>
              <a:tailEnd/>
            </a:ln>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40" name="Line 7"/>
            <p:cNvSpPr>
              <a:spLocks noChangeShapeType="1"/>
            </p:cNvSpPr>
            <p:nvPr/>
          </p:nvSpPr>
          <p:spPr bwMode="auto">
            <a:xfrm>
              <a:off x="3327400" y="2562225"/>
              <a:ext cx="1588" cy="1587"/>
            </a:xfrm>
            <a:prstGeom prst="line">
              <a:avLst/>
            </a:prstGeom>
            <a:noFill/>
            <a:ln w="9525">
              <a:noFill/>
              <a:round/>
              <a:headEnd/>
              <a:tailEnd/>
            </a:ln>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41" name="Freeform 4"/>
            <p:cNvSpPr>
              <a:spLocks/>
            </p:cNvSpPr>
            <p:nvPr/>
          </p:nvSpPr>
          <p:spPr bwMode="auto">
            <a:xfrm>
              <a:off x="403225" y="1758950"/>
              <a:ext cx="4500563" cy="1985962"/>
            </a:xfrm>
            <a:custGeom>
              <a:avLst/>
              <a:gdLst/>
              <a:ahLst/>
              <a:cxnLst>
                <a:cxn ang="0">
                  <a:pos x="1609" y="882"/>
                </a:cxn>
                <a:cxn ang="0">
                  <a:pos x="2191" y="469"/>
                </a:cxn>
                <a:cxn ang="0">
                  <a:pos x="1095" y="0"/>
                </a:cxn>
                <a:cxn ang="0">
                  <a:pos x="0" y="469"/>
                </a:cxn>
                <a:cxn ang="0">
                  <a:pos x="594" y="885"/>
                </a:cxn>
                <a:cxn ang="0">
                  <a:pos x="1095" y="411"/>
                </a:cxn>
                <a:cxn ang="0">
                  <a:pos x="1609" y="882"/>
                </a:cxn>
              </a:cxnLst>
              <a:rect l="0" t="0" r="r" b="b"/>
              <a:pathLst>
                <a:path w="2191" h="885">
                  <a:moveTo>
                    <a:pt x="1609" y="882"/>
                  </a:moveTo>
                  <a:cubicBezTo>
                    <a:pt x="1955" y="804"/>
                    <a:pt x="2191" y="648"/>
                    <a:pt x="2191" y="469"/>
                  </a:cubicBezTo>
                  <a:cubicBezTo>
                    <a:pt x="2191" y="210"/>
                    <a:pt x="1700" y="0"/>
                    <a:pt x="1095" y="0"/>
                  </a:cubicBezTo>
                  <a:cubicBezTo>
                    <a:pt x="491" y="0"/>
                    <a:pt x="0" y="210"/>
                    <a:pt x="0" y="469"/>
                  </a:cubicBezTo>
                  <a:cubicBezTo>
                    <a:pt x="0" y="650"/>
                    <a:pt x="241" y="807"/>
                    <a:pt x="594" y="885"/>
                  </a:cubicBezTo>
                  <a:cubicBezTo>
                    <a:pt x="1095" y="411"/>
                    <a:pt x="1095" y="411"/>
                    <a:pt x="1095" y="411"/>
                  </a:cubicBezTo>
                  <a:lnTo>
                    <a:pt x="1609" y="882"/>
                  </a:lnTo>
                  <a:close/>
                </a:path>
              </a:pathLst>
            </a:custGeom>
            <a:solidFill>
              <a:srgbClr val="DDDDDD"/>
            </a:solidFill>
            <a:ln w="9525">
              <a:noFill/>
              <a:round/>
              <a:headEnd/>
              <a:tailEnd/>
            </a:ln>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42" name="Freeform 8"/>
            <p:cNvSpPr>
              <a:spLocks/>
            </p:cNvSpPr>
            <p:nvPr/>
          </p:nvSpPr>
          <p:spPr bwMode="auto">
            <a:xfrm>
              <a:off x="406401" y="2801938"/>
              <a:ext cx="4505325" cy="1362075"/>
            </a:xfrm>
            <a:custGeom>
              <a:avLst/>
              <a:gdLst/>
              <a:ahLst/>
              <a:cxnLst>
                <a:cxn ang="0">
                  <a:pos x="2190" y="137"/>
                </a:cxn>
                <a:cxn ang="0">
                  <a:pos x="1098" y="607"/>
                </a:cxn>
                <a:cxn ang="0">
                  <a:pos x="0" y="138"/>
                </a:cxn>
                <a:cxn ang="0">
                  <a:pos x="0" y="1"/>
                </a:cxn>
                <a:cxn ang="0">
                  <a:pos x="1098" y="469"/>
                </a:cxn>
                <a:cxn ang="0">
                  <a:pos x="2190" y="0"/>
                </a:cxn>
                <a:cxn ang="0">
                  <a:pos x="2190" y="137"/>
                </a:cxn>
              </a:cxnLst>
              <a:rect l="0" t="0" r="r" b="b"/>
              <a:pathLst>
                <a:path w="2194" h="607">
                  <a:moveTo>
                    <a:pt x="2190" y="137"/>
                  </a:moveTo>
                  <a:cubicBezTo>
                    <a:pt x="2194" y="397"/>
                    <a:pt x="1703" y="607"/>
                    <a:pt x="1098" y="607"/>
                  </a:cubicBezTo>
                  <a:cubicBezTo>
                    <a:pt x="494" y="607"/>
                    <a:pt x="3" y="397"/>
                    <a:pt x="0" y="138"/>
                  </a:cubicBezTo>
                  <a:cubicBezTo>
                    <a:pt x="0" y="1"/>
                    <a:pt x="0" y="1"/>
                    <a:pt x="0" y="1"/>
                  </a:cubicBezTo>
                  <a:cubicBezTo>
                    <a:pt x="3" y="259"/>
                    <a:pt x="494" y="469"/>
                    <a:pt x="1098" y="469"/>
                  </a:cubicBezTo>
                  <a:cubicBezTo>
                    <a:pt x="1703" y="469"/>
                    <a:pt x="2194" y="259"/>
                    <a:pt x="2190" y="0"/>
                  </a:cubicBezTo>
                  <a:lnTo>
                    <a:pt x="2190" y="137"/>
                  </a:lnTo>
                  <a:close/>
                </a:path>
              </a:pathLst>
            </a:custGeom>
            <a:solidFill>
              <a:srgbClr val="C8C8C8"/>
            </a:solidFill>
            <a:ln w="9525">
              <a:noFill/>
              <a:round/>
              <a:headEnd/>
              <a:tailEnd/>
            </a:ln>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43" name="Freeform 9"/>
            <p:cNvSpPr>
              <a:spLocks/>
            </p:cNvSpPr>
            <p:nvPr/>
          </p:nvSpPr>
          <p:spPr bwMode="auto">
            <a:xfrm>
              <a:off x="2652713" y="2663825"/>
              <a:ext cx="1066800" cy="1246187"/>
            </a:xfrm>
            <a:custGeom>
              <a:avLst/>
              <a:gdLst/>
              <a:ahLst/>
              <a:cxnLst>
                <a:cxn ang="0">
                  <a:pos x="0" y="0"/>
                </a:cxn>
                <a:cxn ang="0">
                  <a:pos x="0" y="126"/>
                </a:cxn>
                <a:cxn ang="0">
                  <a:pos x="1039" y="1110"/>
                </a:cxn>
                <a:cxn ang="0">
                  <a:pos x="1039" y="954"/>
                </a:cxn>
                <a:cxn ang="0">
                  <a:pos x="0" y="0"/>
                </a:cxn>
              </a:cxnLst>
              <a:rect l="0" t="0" r="r" b="b"/>
              <a:pathLst>
                <a:path w="1039" h="1110">
                  <a:moveTo>
                    <a:pt x="0" y="0"/>
                  </a:moveTo>
                  <a:lnTo>
                    <a:pt x="0" y="126"/>
                  </a:lnTo>
                  <a:lnTo>
                    <a:pt x="1039" y="1110"/>
                  </a:lnTo>
                  <a:lnTo>
                    <a:pt x="1039" y="954"/>
                  </a:lnTo>
                  <a:lnTo>
                    <a:pt x="0" y="0"/>
                  </a:lnTo>
                  <a:close/>
                </a:path>
              </a:pathLst>
            </a:custGeom>
            <a:gradFill rotWithShape="1">
              <a:gsLst>
                <a:gs pos="0">
                  <a:srgbClr val="6699CC">
                    <a:gamma/>
                    <a:shade val="72941"/>
                    <a:invGamma/>
                  </a:srgbClr>
                </a:gs>
                <a:gs pos="100000">
                  <a:srgbClr val="6699CC"/>
                </a:gs>
              </a:gsLst>
              <a:lin ang="0" scaled="1"/>
            </a:gradFill>
            <a:ln w="12700" cap="flat">
              <a:noFill/>
              <a:prstDash val="solid"/>
              <a:miter lim="800000"/>
              <a:headEnd/>
              <a:tailEnd/>
            </a:ln>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44" name="Freeform 10"/>
            <p:cNvSpPr>
              <a:spLocks/>
            </p:cNvSpPr>
            <p:nvPr/>
          </p:nvSpPr>
          <p:spPr bwMode="auto">
            <a:xfrm>
              <a:off x="1614488" y="2663825"/>
              <a:ext cx="1042987" cy="1250950"/>
            </a:xfrm>
            <a:custGeom>
              <a:avLst/>
              <a:gdLst/>
              <a:ahLst/>
              <a:cxnLst>
                <a:cxn ang="0">
                  <a:pos x="1016" y="0"/>
                </a:cxn>
                <a:cxn ang="0">
                  <a:pos x="1016" y="122"/>
                </a:cxn>
                <a:cxn ang="0">
                  <a:pos x="6" y="1114"/>
                </a:cxn>
                <a:cxn ang="0">
                  <a:pos x="0" y="964"/>
                </a:cxn>
                <a:cxn ang="0">
                  <a:pos x="1016" y="0"/>
                </a:cxn>
              </a:cxnLst>
              <a:rect l="0" t="0" r="r" b="b"/>
              <a:pathLst>
                <a:path w="1016" h="1114">
                  <a:moveTo>
                    <a:pt x="1016" y="0"/>
                  </a:moveTo>
                  <a:lnTo>
                    <a:pt x="1016" y="122"/>
                  </a:lnTo>
                  <a:lnTo>
                    <a:pt x="6" y="1114"/>
                  </a:lnTo>
                  <a:lnTo>
                    <a:pt x="0" y="964"/>
                  </a:lnTo>
                  <a:lnTo>
                    <a:pt x="1016" y="0"/>
                  </a:lnTo>
                  <a:close/>
                </a:path>
              </a:pathLst>
            </a:custGeom>
            <a:gradFill rotWithShape="1">
              <a:gsLst>
                <a:gs pos="0">
                  <a:srgbClr val="6699CC"/>
                </a:gs>
                <a:gs pos="100000">
                  <a:srgbClr val="6699CC">
                    <a:gamma/>
                    <a:shade val="66667"/>
                    <a:invGamma/>
                  </a:srgbClr>
                </a:gs>
              </a:gsLst>
              <a:lin ang="0" scaled="1"/>
            </a:gradFill>
            <a:ln w="12700" cap="flat" cmpd="sng">
              <a:noFill/>
              <a:prstDash val="solid"/>
              <a:miter lim="800000"/>
              <a:headEnd type="none" w="med" len="med"/>
              <a:tailEnd type="none" w="med" len="med"/>
            </a:ln>
            <a:effectLst/>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45" name="Freeform 11"/>
            <p:cNvSpPr>
              <a:spLocks/>
            </p:cNvSpPr>
            <p:nvPr/>
          </p:nvSpPr>
          <p:spPr bwMode="auto">
            <a:xfrm>
              <a:off x="1619250" y="2790825"/>
              <a:ext cx="2100263" cy="1427162"/>
            </a:xfrm>
            <a:custGeom>
              <a:avLst/>
              <a:gdLst/>
              <a:ahLst/>
              <a:cxnLst>
                <a:cxn ang="0">
                  <a:pos x="0" y="1001"/>
                </a:cxn>
                <a:cxn ang="0">
                  <a:pos x="2046" y="994"/>
                </a:cxn>
                <a:cxn ang="0">
                  <a:pos x="1010" y="9"/>
                </a:cxn>
                <a:cxn ang="0">
                  <a:pos x="0" y="1001"/>
                </a:cxn>
              </a:cxnLst>
              <a:rect l="0" t="0" r="r" b="b"/>
              <a:pathLst>
                <a:path w="2046" h="1272">
                  <a:moveTo>
                    <a:pt x="0" y="1001"/>
                  </a:moveTo>
                  <a:cubicBezTo>
                    <a:pt x="0" y="1001"/>
                    <a:pt x="1012" y="1272"/>
                    <a:pt x="2046" y="994"/>
                  </a:cubicBezTo>
                  <a:cubicBezTo>
                    <a:pt x="998" y="0"/>
                    <a:pt x="1010" y="9"/>
                    <a:pt x="1010" y="9"/>
                  </a:cubicBezTo>
                  <a:lnTo>
                    <a:pt x="0" y="1001"/>
                  </a:lnTo>
                  <a:close/>
                </a:path>
              </a:pathLst>
            </a:custGeom>
            <a:gradFill rotWithShape="1">
              <a:gsLst>
                <a:gs pos="0">
                  <a:srgbClr val="6699CC"/>
                </a:gs>
                <a:gs pos="100000">
                  <a:srgbClr val="6699CC">
                    <a:gamma/>
                    <a:tint val="72941"/>
                    <a:invGamma/>
                  </a:srgbClr>
                </a:gs>
              </a:gsLst>
              <a:lin ang="5400000" scaled="1"/>
            </a:gradFill>
            <a:ln w="12700" cap="flat">
              <a:noFill/>
              <a:prstDash val="solid"/>
              <a:miter lim="800000"/>
              <a:headEnd/>
              <a:tailEnd/>
            </a:ln>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46" name="Freeform 12"/>
            <p:cNvSpPr>
              <a:spLocks/>
            </p:cNvSpPr>
            <p:nvPr/>
          </p:nvSpPr>
          <p:spPr bwMode="auto">
            <a:xfrm>
              <a:off x="2403476" y="1800225"/>
              <a:ext cx="517525" cy="854075"/>
            </a:xfrm>
            <a:custGeom>
              <a:avLst/>
              <a:gdLst/>
              <a:ahLst/>
              <a:cxnLst>
                <a:cxn ang="0">
                  <a:pos x="197" y="0"/>
                </a:cxn>
                <a:cxn ang="0">
                  <a:pos x="0" y="0"/>
                </a:cxn>
                <a:cxn ang="0">
                  <a:pos x="36" y="100"/>
                </a:cxn>
                <a:cxn ang="0">
                  <a:pos x="52" y="199"/>
                </a:cxn>
                <a:cxn ang="0">
                  <a:pos x="9" y="199"/>
                </a:cxn>
                <a:cxn ang="0">
                  <a:pos x="97" y="298"/>
                </a:cxn>
                <a:cxn ang="0">
                  <a:pos x="175" y="199"/>
                </a:cxn>
                <a:cxn ang="0">
                  <a:pos x="130" y="199"/>
                </a:cxn>
                <a:cxn ang="0">
                  <a:pos x="151" y="89"/>
                </a:cxn>
                <a:cxn ang="0">
                  <a:pos x="197" y="0"/>
                </a:cxn>
              </a:cxnLst>
              <a:rect l="0" t="0" r="r" b="b"/>
              <a:pathLst>
                <a:path w="197" h="298">
                  <a:moveTo>
                    <a:pt x="197" y="0"/>
                  </a:moveTo>
                  <a:cubicBezTo>
                    <a:pt x="0" y="0"/>
                    <a:pt x="0" y="0"/>
                    <a:pt x="0" y="0"/>
                  </a:cubicBezTo>
                  <a:cubicBezTo>
                    <a:pt x="0" y="0"/>
                    <a:pt x="5" y="28"/>
                    <a:pt x="36" y="100"/>
                  </a:cubicBezTo>
                  <a:cubicBezTo>
                    <a:pt x="67" y="173"/>
                    <a:pt x="52" y="199"/>
                    <a:pt x="52" y="199"/>
                  </a:cubicBezTo>
                  <a:cubicBezTo>
                    <a:pt x="9" y="199"/>
                    <a:pt x="9" y="199"/>
                    <a:pt x="9" y="199"/>
                  </a:cubicBezTo>
                  <a:cubicBezTo>
                    <a:pt x="97" y="298"/>
                    <a:pt x="97" y="298"/>
                    <a:pt x="97" y="298"/>
                  </a:cubicBezTo>
                  <a:cubicBezTo>
                    <a:pt x="175" y="199"/>
                    <a:pt x="175" y="199"/>
                    <a:pt x="175" y="199"/>
                  </a:cubicBezTo>
                  <a:cubicBezTo>
                    <a:pt x="130" y="199"/>
                    <a:pt x="130" y="199"/>
                    <a:pt x="130" y="199"/>
                  </a:cubicBezTo>
                  <a:cubicBezTo>
                    <a:pt x="130" y="199"/>
                    <a:pt x="126" y="151"/>
                    <a:pt x="151" y="89"/>
                  </a:cubicBezTo>
                  <a:cubicBezTo>
                    <a:pt x="175" y="27"/>
                    <a:pt x="197" y="0"/>
                    <a:pt x="197" y="0"/>
                  </a:cubicBezTo>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6200000" scaled="1"/>
              <a:tileRect/>
            </a:gradFill>
            <a:ln w="9525" cap="flat" cmpd="sng">
              <a:noFill/>
              <a:prstDash val="solid"/>
              <a:round/>
              <a:headEnd type="none" w="med" len="med"/>
              <a:tailEnd type="none" w="med" len="med"/>
            </a:ln>
            <a:effectLst/>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47" name="Freeform 13"/>
            <p:cNvSpPr>
              <a:spLocks/>
            </p:cNvSpPr>
            <p:nvPr/>
          </p:nvSpPr>
          <p:spPr bwMode="auto">
            <a:xfrm>
              <a:off x="460375" y="5389562"/>
              <a:ext cx="3917950" cy="630238"/>
            </a:xfrm>
            <a:custGeom>
              <a:avLst/>
              <a:gdLst/>
              <a:ahLst/>
              <a:cxnLst>
                <a:cxn ang="0">
                  <a:pos x="2986" y="0"/>
                </a:cxn>
                <a:cxn ang="0">
                  <a:pos x="2976" y="182"/>
                </a:cxn>
                <a:cxn ang="0">
                  <a:pos x="2328" y="440"/>
                </a:cxn>
                <a:cxn ang="0">
                  <a:pos x="0" y="440"/>
                </a:cxn>
                <a:cxn ang="0">
                  <a:pos x="6" y="220"/>
                </a:cxn>
                <a:cxn ang="0">
                  <a:pos x="2352" y="220"/>
                </a:cxn>
                <a:cxn ang="0">
                  <a:pos x="2986" y="0"/>
                </a:cxn>
              </a:cxnLst>
              <a:rect l="0" t="0" r="r" b="b"/>
              <a:pathLst>
                <a:path w="2986" h="440">
                  <a:moveTo>
                    <a:pt x="2986" y="0"/>
                  </a:moveTo>
                  <a:lnTo>
                    <a:pt x="2976" y="182"/>
                  </a:lnTo>
                  <a:lnTo>
                    <a:pt x="2328" y="440"/>
                  </a:lnTo>
                  <a:lnTo>
                    <a:pt x="0" y="440"/>
                  </a:lnTo>
                  <a:lnTo>
                    <a:pt x="6" y="220"/>
                  </a:lnTo>
                  <a:lnTo>
                    <a:pt x="2352" y="220"/>
                  </a:lnTo>
                  <a:lnTo>
                    <a:pt x="2986" y="0"/>
                  </a:lnTo>
                  <a:close/>
                </a:path>
              </a:pathLst>
            </a:custGeom>
            <a:gradFill rotWithShape="1">
              <a:gsLst>
                <a:gs pos="0">
                  <a:srgbClr val="EAEAEA"/>
                </a:gs>
                <a:gs pos="100000">
                  <a:srgbClr val="EAEAEA">
                    <a:gamma/>
                    <a:shade val="60392"/>
                    <a:invGamma/>
                  </a:srgbClr>
                </a:gs>
              </a:gsLst>
              <a:lin ang="2700000" scaled="1"/>
            </a:gradFill>
            <a:ln w="12700" cap="flat" cmpd="sng">
              <a:noFill/>
              <a:prstDash val="solid"/>
              <a:round/>
              <a:headEnd type="none" w="med" len="med"/>
              <a:tailEnd type="none" w="med" len="med"/>
            </a:ln>
            <a:effectLst/>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48" name="Freeform 14"/>
            <p:cNvSpPr>
              <a:spLocks/>
            </p:cNvSpPr>
            <p:nvPr/>
          </p:nvSpPr>
          <p:spPr bwMode="auto">
            <a:xfrm>
              <a:off x="468313" y="5168900"/>
              <a:ext cx="3910012" cy="536575"/>
            </a:xfrm>
            <a:custGeom>
              <a:avLst/>
              <a:gdLst/>
              <a:ahLst/>
              <a:cxnLst>
                <a:cxn ang="0">
                  <a:pos x="2980" y="154"/>
                </a:cxn>
                <a:cxn ang="0">
                  <a:pos x="2346" y="374"/>
                </a:cxn>
                <a:cxn ang="0">
                  <a:pos x="0" y="374"/>
                </a:cxn>
                <a:cxn ang="0">
                  <a:pos x="666" y="128"/>
                </a:cxn>
                <a:cxn ang="0">
                  <a:pos x="448" y="0"/>
                </a:cxn>
                <a:cxn ang="0">
                  <a:pos x="2794" y="0"/>
                </a:cxn>
                <a:cxn ang="0">
                  <a:pos x="2980" y="154"/>
                </a:cxn>
              </a:cxnLst>
              <a:rect l="0" t="0" r="r" b="b"/>
              <a:pathLst>
                <a:path w="2980" h="374">
                  <a:moveTo>
                    <a:pt x="2980" y="154"/>
                  </a:moveTo>
                  <a:lnTo>
                    <a:pt x="2346" y="374"/>
                  </a:lnTo>
                  <a:lnTo>
                    <a:pt x="0" y="374"/>
                  </a:lnTo>
                  <a:lnTo>
                    <a:pt x="666" y="128"/>
                  </a:lnTo>
                  <a:lnTo>
                    <a:pt x="448" y="0"/>
                  </a:lnTo>
                  <a:lnTo>
                    <a:pt x="2794" y="0"/>
                  </a:lnTo>
                  <a:lnTo>
                    <a:pt x="2980" y="154"/>
                  </a:lnTo>
                  <a:close/>
                </a:path>
              </a:pathLst>
            </a:custGeom>
            <a:solidFill>
              <a:srgbClr val="DDDDDD"/>
            </a:solidFill>
            <a:ln w="9525" cap="flat" cmpd="sng">
              <a:noFill/>
              <a:prstDash val="solid"/>
              <a:round/>
              <a:headEnd type="none" w="med" len="med"/>
              <a:tailEnd type="none" w="med" len="med"/>
            </a:ln>
            <a:effectLst/>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49" name="Freeform 15"/>
            <p:cNvSpPr>
              <a:spLocks/>
            </p:cNvSpPr>
            <p:nvPr/>
          </p:nvSpPr>
          <p:spPr bwMode="auto">
            <a:xfrm>
              <a:off x="1063626" y="5168900"/>
              <a:ext cx="282575" cy="241300"/>
            </a:xfrm>
            <a:custGeom>
              <a:avLst/>
              <a:gdLst/>
              <a:ahLst/>
              <a:cxnLst>
                <a:cxn ang="0">
                  <a:pos x="216" y="126"/>
                </a:cxn>
                <a:cxn ang="0">
                  <a:pos x="0" y="0"/>
                </a:cxn>
                <a:cxn ang="0">
                  <a:pos x="0" y="92"/>
                </a:cxn>
                <a:cxn ang="0">
                  <a:pos x="108" y="168"/>
                </a:cxn>
                <a:cxn ang="0">
                  <a:pos x="216" y="126"/>
                </a:cxn>
              </a:cxnLst>
              <a:rect l="0" t="0" r="r" b="b"/>
              <a:pathLst>
                <a:path w="216" h="168">
                  <a:moveTo>
                    <a:pt x="216" y="126"/>
                  </a:moveTo>
                  <a:lnTo>
                    <a:pt x="0" y="0"/>
                  </a:lnTo>
                  <a:lnTo>
                    <a:pt x="0" y="92"/>
                  </a:lnTo>
                  <a:lnTo>
                    <a:pt x="108" y="168"/>
                  </a:lnTo>
                  <a:lnTo>
                    <a:pt x="216" y="126"/>
                  </a:lnTo>
                  <a:close/>
                </a:path>
              </a:pathLst>
            </a:custGeom>
            <a:gradFill rotWithShape="1">
              <a:gsLst>
                <a:gs pos="0">
                  <a:srgbClr val="969696"/>
                </a:gs>
                <a:gs pos="100000">
                  <a:srgbClr val="EAEAEA"/>
                </a:gs>
              </a:gsLst>
              <a:lin ang="2700000" scaled="1"/>
            </a:gradFill>
            <a:ln w="12700" cap="flat" cmpd="sng">
              <a:noFill/>
              <a:prstDash val="solid"/>
              <a:round/>
              <a:headEnd type="none" w="med" len="med"/>
              <a:tailEnd type="none" w="med" len="med"/>
            </a:ln>
            <a:effectLst/>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50" name="AutoShape 16"/>
            <p:cNvSpPr>
              <a:spLocks noChangeAspect="1" noChangeArrowheads="1" noTextEdit="1"/>
            </p:cNvSpPr>
            <p:nvPr/>
          </p:nvSpPr>
          <p:spPr bwMode="auto">
            <a:xfrm>
              <a:off x="1419225" y="5151438"/>
              <a:ext cx="614363" cy="161925"/>
            </a:xfrm>
            <a:prstGeom prst="rect">
              <a:avLst/>
            </a:prstGeom>
            <a:noFill/>
            <a:ln w="9525">
              <a:noFill/>
              <a:miter lim="800000"/>
              <a:headEnd/>
              <a:tailEnd/>
            </a:ln>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grpSp>
          <p:nvGrpSpPr>
            <p:cNvPr id="3" name="Group 17"/>
            <p:cNvGrpSpPr>
              <a:grpSpLocks/>
            </p:cNvGrpSpPr>
            <p:nvPr/>
          </p:nvGrpSpPr>
          <p:grpSpPr bwMode="auto">
            <a:xfrm>
              <a:off x="1419225" y="5213350"/>
              <a:ext cx="611188" cy="166687"/>
              <a:chOff x="2076" y="2835"/>
              <a:chExt cx="466" cy="116"/>
            </a:xfrm>
          </p:grpSpPr>
          <p:sp>
            <p:nvSpPr>
              <p:cNvPr id="273" name="Freeform 18"/>
              <p:cNvSpPr>
                <a:spLocks/>
              </p:cNvSpPr>
              <p:nvPr/>
            </p:nvSpPr>
            <p:spPr bwMode="auto">
              <a:xfrm>
                <a:off x="2076" y="2850"/>
                <a:ext cx="448" cy="101"/>
              </a:xfrm>
              <a:custGeom>
                <a:avLst/>
                <a:gdLst/>
                <a:ahLst/>
                <a:cxnLst>
                  <a:cxn ang="0">
                    <a:pos x="448" y="42"/>
                  </a:cxn>
                  <a:cxn ang="0">
                    <a:pos x="282" y="100"/>
                  </a:cxn>
                  <a:cxn ang="0">
                    <a:pos x="0" y="100"/>
                  </a:cxn>
                  <a:cxn ang="0">
                    <a:pos x="174" y="34"/>
                  </a:cxn>
                  <a:cxn ang="0">
                    <a:pos x="118" y="0"/>
                  </a:cxn>
                  <a:cxn ang="0">
                    <a:pos x="400" y="0"/>
                  </a:cxn>
                  <a:cxn ang="0">
                    <a:pos x="448" y="42"/>
                  </a:cxn>
                </a:cxnLst>
                <a:rect l="0" t="0" r="r" b="b"/>
                <a:pathLst>
                  <a:path w="448" h="100">
                    <a:moveTo>
                      <a:pt x="448" y="42"/>
                    </a:moveTo>
                    <a:lnTo>
                      <a:pt x="282" y="100"/>
                    </a:lnTo>
                    <a:lnTo>
                      <a:pt x="0" y="100"/>
                    </a:lnTo>
                    <a:lnTo>
                      <a:pt x="174" y="34"/>
                    </a:lnTo>
                    <a:lnTo>
                      <a:pt x="118" y="0"/>
                    </a:lnTo>
                    <a:lnTo>
                      <a:pt x="400" y="0"/>
                    </a:lnTo>
                    <a:lnTo>
                      <a:pt x="448" y="42"/>
                    </a:lnTo>
                    <a:close/>
                  </a:path>
                </a:pathLst>
              </a:custGeom>
              <a:solidFill>
                <a:schemeClr val="bg2"/>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74" name="Freeform 19"/>
              <p:cNvSpPr>
                <a:spLocks/>
              </p:cNvSpPr>
              <p:nvPr/>
            </p:nvSpPr>
            <p:spPr bwMode="auto">
              <a:xfrm>
                <a:off x="2092" y="2835"/>
                <a:ext cx="450" cy="98"/>
              </a:xfrm>
              <a:custGeom>
                <a:avLst/>
                <a:gdLst/>
                <a:ahLst/>
                <a:cxnLst>
                  <a:cxn ang="0">
                    <a:pos x="450" y="40"/>
                  </a:cxn>
                  <a:cxn ang="0">
                    <a:pos x="282" y="98"/>
                  </a:cxn>
                  <a:cxn ang="0">
                    <a:pos x="0" y="98"/>
                  </a:cxn>
                  <a:cxn ang="0">
                    <a:pos x="176" y="34"/>
                  </a:cxn>
                  <a:cxn ang="0">
                    <a:pos x="118" y="0"/>
                  </a:cxn>
                  <a:cxn ang="0">
                    <a:pos x="400" y="0"/>
                  </a:cxn>
                  <a:cxn ang="0">
                    <a:pos x="450" y="40"/>
                  </a:cxn>
                </a:cxnLst>
                <a:rect l="0" t="0" r="r" b="b"/>
                <a:pathLst>
                  <a:path w="450" h="98">
                    <a:moveTo>
                      <a:pt x="450" y="40"/>
                    </a:moveTo>
                    <a:lnTo>
                      <a:pt x="282" y="98"/>
                    </a:lnTo>
                    <a:lnTo>
                      <a:pt x="0" y="98"/>
                    </a:lnTo>
                    <a:lnTo>
                      <a:pt x="176" y="34"/>
                    </a:lnTo>
                    <a:lnTo>
                      <a:pt x="118" y="0"/>
                    </a:lnTo>
                    <a:lnTo>
                      <a:pt x="400" y="0"/>
                    </a:lnTo>
                    <a:lnTo>
                      <a:pt x="450" y="40"/>
                    </a:lnTo>
                    <a:close/>
                  </a:path>
                </a:pathLst>
              </a:custGeom>
              <a:solidFill>
                <a:srgbClr val="123466"/>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grpSp>
        <p:grpSp>
          <p:nvGrpSpPr>
            <p:cNvPr id="4" name="Group 20"/>
            <p:cNvGrpSpPr>
              <a:grpSpLocks/>
            </p:cNvGrpSpPr>
            <p:nvPr/>
          </p:nvGrpSpPr>
          <p:grpSpPr bwMode="auto">
            <a:xfrm>
              <a:off x="1177925" y="5481637"/>
              <a:ext cx="611188" cy="166688"/>
              <a:chOff x="2076" y="2835"/>
              <a:chExt cx="466" cy="116"/>
            </a:xfrm>
          </p:grpSpPr>
          <p:sp>
            <p:nvSpPr>
              <p:cNvPr id="271" name="Freeform 21"/>
              <p:cNvSpPr>
                <a:spLocks/>
              </p:cNvSpPr>
              <p:nvPr/>
            </p:nvSpPr>
            <p:spPr bwMode="auto">
              <a:xfrm>
                <a:off x="2076" y="2850"/>
                <a:ext cx="448" cy="101"/>
              </a:xfrm>
              <a:custGeom>
                <a:avLst/>
                <a:gdLst/>
                <a:ahLst/>
                <a:cxnLst>
                  <a:cxn ang="0">
                    <a:pos x="448" y="42"/>
                  </a:cxn>
                  <a:cxn ang="0">
                    <a:pos x="282" y="100"/>
                  </a:cxn>
                  <a:cxn ang="0">
                    <a:pos x="0" y="100"/>
                  </a:cxn>
                  <a:cxn ang="0">
                    <a:pos x="174" y="34"/>
                  </a:cxn>
                  <a:cxn ang="0">
                    <a:pos x="118" y="0"/>
                  </a:cxn>
                  <a:cxn ang="0">
                    <a:pos x="400" y="0"/>
                  </a:cxn>
                  <a:cxn ang="0">
                    <a:pos x="448" y="42"/>
                  </a:cxn>
                </a:cxnLst>
                <a:rect l="0" t="0" r="r" b="b"/>
                <a:pathLst>
                  <a:path w="448" h="100">
                    <a:moveTo>
                      <a:pt x="448" y="42"/>
                    </a:moveTo>
                    <a:lnTo>
                      <a:pt x="282" y="100"/>
                    </a:lnTo>
                    <a:lnTo>
                      <a:pt x="0" y="100"/>
                    </a:lnTo>
                    <a:lnTo>
                      <a:pt x="174" y="34"/>
                    </a:lnTo>
                    <a:lnTo>
                      <a:pt x="118" y="0"/>
                    </a:lnTo>
                    <a:lnTo>
                      <a:pt x="400" y="0"/>
                    </a:lnTo>
                    <a:lnTo>
                      <a:pt x="448" y="42"/>
                    </a:lnTo>
                    <a:close/>
                  </a:path>
                </a:pathLst>
              </a:custGeom>
              <a:solidFill>
                <a:schemeClr val="bg2"/>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72" name="Freeform 22"/>
              <p:cNvSpPr>
                <a:spLocks/>
              </p:cNvSpPr>
              <p:nvPr/>
            </p:nvSpPr>
            <p:spPr bwMode="auto">
              <a:xfrm>
                <a:off x="2092" y="2835"/>
                <a:ext cx="450" cy="98"/>
              </a:xfrm>
              <a:custGeom>
                <a:avLst/>
                <a:gdLst/>
                <a:ahLst/>
                <a:cxnLst>
                  <a:cxn ang="0">
                    <a:pos x="450" y="40"/>
                  </a:cxn>
                  <a:cxn ang="0">
                    <a:pos x="282" y="98"/>
                  </a:cxn>
                  <a:cxn ang="0">
                    <a:pos x="0" y="98"/>
                  </a:cxn>
                  <a:cxn ang="0">
                    <a:pos x="176" y="34"/>
                  </a:cxn>
                  <a:cxn ang="0">
                    <a:pos x="118" y="0"/>
                  </a:cxn>
                  <a:cxn ang="0">
                    <a:pos x="400" y="0"/>
                  </a:cxn>
                  <a:cxn ang="0">
                    <a:pos x="450" y="40"/>
                  </a:cxn>
                </a:cxnLst>
                <a:rect l="0" t="0" r="r" b="b"/>
                <a:pathLst>
                  <a:path w="450" h="98">
                    <a:moveTo>
                      <a:pt x="450" y="40"/>
                    </a:moveTo>
                    <a:lnTo>
                      <a:pt x="282" y="98"/>
                    </a:lnTo>
                    <a:lnTo>
                      <a:pt x="0" y="98"/>
                    </a:lnTo>
                    <a:lnTo>
                      <a:pt x="176" y="34"/>
                    </a:lnTo>
                    <a:lnTo>
                      <a:pt x="118" y="0"/>
                    </a:lnTo>
                    <a:lnTo>
                      <a:pt x="400" y="0"/>
                    </a:lnTo>
                    <a:lnTo>
                      <a:pt x="450" y="40"/>
                    </a:lnTo>
                    <a:close/>
                  </a:path>
                </a:pathLst>
              </a:custGeom>
              <a:solidFill>
                <a:srgbClr val="123466"/>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grpSp>
        <p:grpSp>
          <p:nvGrpSpPr>
            <p:cNvPr id="5" name="Group 23"/>
            <p:cNvGrpSpPr>
              <a:grpSpLocks/>
            </p:cNvGrpSpPr>
            <p:nvPr/>
          </p:nvGrpSpPr>
          <p:grpSpPr bwMode="auto">
            <a:xfrm>
              <a:off x="2206625" y="5213350"/>
              <a:ext cx="611188" cy="166687"/>
              <a:chOff x="2076" y="2835"/>
              <a:chExt cx="466" cy="116"/>
            </a:xfrm>
          </p:grpSpPr>
          <p:sp>
            <p:nvSpPr>
              <p:cNvPr id="269" name="Freeform 24"/>
              <p:cNvSpPr>
                <a:spLocks/>
              </p:cNvSpPr>
              <p:nvPr/>
            </p:nvSpPr>
            <p:spPr bwMode="auto">
              <a:xfrm>
                <a:off x="2076" y="2850"/>
                <a:ext cx="448" cy="101"/>
              </a:xfrm>
              <a:custGeom>
                <a:avLst/>
                <a:gdLst/>
                <a:ahLst/>
                <a:cxnLst>
                  <a:cxn ang="0">
                    <a:pos x="448" y="42"/>
                  </a:cxn>
                  <a:cxn ang="0">
                    <a:pos x="282" y="100"/>
                  </a:cxn>
                  <a:cxn ang="0">
                    <a:pos x="0" y="100"/>
                  </a:cxn>
                  <a:cxn ang="0">
                    <a:pos x="174" y="34"/>
                  </a:cxn>
                  <a:cxn ang="0">
                    <a:pos x="118" y="0"/>
                  </a:cxn>
                  <a:cxn ang="0">
                    <a:pos x="400" y="0"/>
                  </a:cxn>
                  <a:cxn ang="0">
                    <a:pos x="448" y="42"/>
                  </a:cxn>
                </a:cxnLst>
                <a:rect l="0" t="0" r="r" b="b"/>
                <a:pathLst>
                  <a:path w="448" h="100">
                    <a:moveTo>
                      <a:pt x="448" y="42"/>
                    </a:moveTo>
                    <a:lnTo>
                      <a:pt x="282" y="100"/>
                    </a:lnTo>
                    <a:lnTo>
                      <a:pt x="0" y="100"/>
                    </a:lnTo>
                    <a:lnTo>
                      <a:pt x="174" y="34"/>
                    </a:lnTo>
                    <a:lnTo>
                      <a:pt x="118" y="0"/>
                    </a:lnTo>
                    <a:lnTo>
                      <a:pt x="400" y="0"/>
                    </a:lnTo>
                    <a:lnTo>
                      <a:pt x="448" y="42"/>
                    </a:lnTo>
                    <a:close/>
                  </a:path>
                </a:pathLst>
              </a:custGeom>
              <a:solidFill>
                <a:schemeClr val="bg2"/>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70" name="Freeform 25"/>
              <p:cNvSpPr>
                <a:spLocks/>
              </p:cNvSpPr>
              <p:nvPr/>
            </p:nvSpPr>
            <p:spPr bwMode="auto">
              <a:xfrm>
                <a:off x="2092" y="2835"/>
                <a:ext cx="450" cy="98"/>
              </a:xfrm>
              <a:custGeom>
                <a:avLst/>
                <a:gdLst/>
                <a:ahLst/>
                <a:cxnLst>
                  <a:cxn ang="0">
                    <a:pos x="450" y="40"/>
                  </a:cxn>
                  <a:cxn ang="0">
                    <a:pos x="282" y="98"/>
                  </a:cxn>
                  <a:cxn ang="0">
                    <a:pos x="0" y="98"/>
                  </a:cxn>
                  <a:cxn ang="0">
                    <a:pos x="176" y="34"/>
                  </a:cxn>
                  <a:cxn ang="0">
                    <a:pos x="118" y="0"/>
                  </a:cxn>
                  <a:cxn ang="0">
                    <a:pos x="400" y="0"/>
                  </a:cxn>
                  <a:cxn ang="0">
                    <a:pos x="450" y="40"/>
                  </a:cxn>
                </a:cxnLst>
                <a:rect l="0" t="0" r="r" b="b"/>
                <a:pathLst>
                  <a:path w="450" h="98">
                    <a:moveTo>
                      <a:pt x="450" y="40"/>
                    </a:moveTo>
                    <a:lnTo>
                      <a:pt x="282" y="98"/>
                    </a:lnTo>
                    <a:lnTo>
                      <a:pt x="0" y="98"/>
                    </a:lnTo>
                    <a:lnTo>
                      <a:pt x="176" y="34"/>
                    </a:lnTo>
                    <a:lnTo>
                      <a:pt x="118" y="0"/>
                    </a:lnTo>
                    <a:lnTo>
                      <a:pt x="400" y="0"/>
                    </a:lnTo>
                    <a:lnTo>
                      <a:pt x="450" y="40"/>
                    </a:lnTo>
                    <a:close/>
                  </a:path>
                </a:pathLst>
              </a:custGeom>
              <a:solidFill>
                <a:srgbClr val="123466"/>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grpSp>
        <p:grpSp>
          <p:nvGrpSpPr>
            <p:cNvPr id="6" name="Group 26"/>
            <p:cNvGrpSpPr>
              <a:grpSpLocks/>
            </p:cNvGrpSpPr>
            <p:nvPr/>
          </p:nvGrpSpPr>
          <p:grpSpPr bwMode="auto">
            <a:xfrm>
              <a:off x="1965325" y="5481637"/>
              <a:ext cx="611188" cy="166688"/>
              <a:chOff x="2076" y="2835"/>
              <a:chExt cx="466" cy="116"/>
            </a:xfrm>
          </p:grpSpPr>
          <p:sp>
            <p:nvSpPr>
              <p:cNvPr id="267" name="Freeform 27"/>
              <p:cNvSpPr>
                <a:spLocks/>
              </p:cNvSpPr>
              <p:nvPr/>
            </p:nvSpPr>
            <p:spPr bwMode="auto">
              <a:xfrm>
                <a:off x="2076" y="2850"/>
                <a:ext cx="448" cy="101"/>
              </a:xfrm>
              <a:custGeom>
                <a:avLst/>
                <a:gdLst/>
                <a:ahLst/>
                <a:cxnLst>
                  <a:cxn ang="0">
                    <a:pos x="448" y="42"/>
                  </a:cxn>
                  <a:cxn ang="0">
                    <a:pos x="282" y="100"/>
                  </a:cxn>
                  <a:cxn ang="0">
                    <a:pos x="0" y="100"/>
                  </a:cxn>
                  <a:cxn ang="0">
                    <a:pos x="174" y="34"/>
                  </a:cxn>
                  <a:cxn ang="0">
                    <a:pos x="118" y="0"/>
                  </a:cxn>
                  <a:cxn ang="0">
                    <a:pos x="400" y="0"/>
                  </a:cxn>
                  <a:cxn ang="0">
                    <a:pos x="448" y="42"/>
                  </a:cxn>
                </a:cxnLst>
                <a:rect l="0" t="0" r="r" b="b"/>
                <a:pathLst>
                  <a:path w="448" h="100">
                    <a:moveTo>
                      <a:pt x="448" y="42"/>
                    </a:moveTo>
                    <a:lnTo>
                      <a:pt x="282" y="100"/>
                    </a:lnTo>
                    <a:lnTo>
                      <a:pt x="0" y="100"/>
                    </a:lnTo>
                    <a:lnTo>
                      <a:pt x="174" y="34"/>
                    </a:lnTo>
                    <a:lnTo>
                      <a:pt x="118" y="0"/>
                    </a:lnTo>
                    <a:lnTo>
                      <a:pt x="400" y="0"/>
                    </a:lnTo>
                    <a:lnTo>
                      <a:pt x="448" y="42"/>
                    </a:lnTo>
                    <a:close/>
                  </a:path>
                </a:pathLst>
              </a:custGeom>
              <a:solidFill>
                <a:schemeClr val="bg2"/>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68" name="Freeform 28"/>
              <p:cNvSpPr>
                <a:spLocks/>
              </p:cNvSpPr>
              <p:nvPr/>
            </p:nvSpPr>
            <p:spPr bwMode="auto">
              <a:xfrm>
                <a:off x="2092" y="2835"/>
                <a:ext cx="450" cy="98"/>
              </a:xfrm>
              <a:custGeom>
                <a:avLst/>
                <a:gdLst/>
                <a:ahLst/>
                <a:cxnLst>
                  <a:cxn ang="0">
                    <a:pos x="450" y="40"/>
                  </a:cxn>
                  <a:cxn ang="0">
                    <a:pos x="282" y="98"/>
                  </a:cxn>
                  <a:cxn ang="0">
                    <a:pos x="0" y="98"/>
                  </a:cxn>
                  <a:cxn ang="0">
                    <a:pos x="176" y="34"/>
                  </a:cxn>
                  <a:cxn ang="0">
                    <a:pos x="118" y="0"/>
                  </a:cxn>
                  <a:cxn ang="0">
                    <a:pos x="400" y="0"/>
                  </a:cxn>
                  <a:cxn ang="0">
                    <a:pos x="450" y="40"/>
                  </a:cxn>
                </a:cxnLst>
                <a:rect l="0" t="0" r="r" b="b"/>
                <a:pathLst>
                  <a:path w="450" h="98">
                    <a:moveTo>
                      <a:pt x="450" y="40"/>
                    </a:moveTo>
                    <a:lnTo>
                      <a:pt x="282" y="98"/>
                    </a:lnTo>
                    <a:lnTo>
                      <a:pt x="0" y="98"/>
                    </a:lnTo>
                    <a:lnTo>
                      <a:pt x="176" y="34"/>
                    </a:lnTo>
                    <a:lnTo>
                      <a:pt x="118" y="0"/>
                    </a:lnTo>
                    <a:lnTo>
                      <a:pt x="400" y="0"/>
                    </a:lnTo>
                    <a:lnTo>
                      <a:pt x="450" y="40"/>
                    </a:lnTo>
                    <a:close/>
                  </a:path>
                </a:pathLst>
              </a:custGeom>
              <a:solidFill>
                <a:srgbClr val="123466"/>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grpSp>
        <p:grpSp>
          <p:nvGrpSpPr>
            <p:cNvPr id="7" name="Group 29"/>
            <p:cNvGrpSpPr>
              <a:grpSpLocks/>
            </p:cNvGrpSpPr>
            <p:nvPr/>
          </p:nvGrpSpPr>
          <p:grpSpPr bwMode="auto">
            <a:xfrm>
              <a:off x="3041650" y="5213350"/>
              <a:ext cx="611188" cy="166687"/>
              <a:chOff x="2076" y="2835"/>
              <a:chExt cx="466" cy="116"/>
            </a:xfrm>
          </p:grpSpPr>
          <p:sp>
            <p:nvSpPr>
              <p:cNvPr id="265" name="Freeform 30"/>
              <p:cNvSpPr>
                <a:spLocks/>
              </p:cNvSpPr>
              <p:nvPr/>
            </p:nvSpPr>
            <p:spPr bwMode="auto">
              <a:xfrm>
                <a:off x="2076" y="2850"/>
                <a:ext cx="448" cy="101"/>
              </a:xfrm>
              <a:custGeom>
                <a:avLst/>
                <a:gdLst/>
                <a:ahLst/>
                <a:cxnLst>
                  <a:cxn ang="0">
                    <a:pos x="448" y="42"/>
                  </a:cxn>
                  <a:cxn ang="0">
                    <a:pos x="282" y="100"/>
                  </a:cxn>
                  <a:cxn ang="0">
                    <a:pos x="0" y="100"/>
                  </a:cxn>
                  <a:cxn ang="0">
                    <a:pos x="174" y="34"/>
                  </a:cxn>
                  <a:cxn ang="0">
                    <a:pos x="118" y="0"/>
                  </a:cxn>
                  <a:cxn ang="0">
                    <a:pos x="400" y="0"/>
                  </a:cxn>
                  <a:cxn ang="0">
                    <a:pos x="448" y="42"/>
                  </a:cxn>
                </a:cxnLst>
                <a:rect l="0" t="0" r="r" b="b"/>
                <a:pathLst>
                  <a:path w="448" h="100">
                    <a:moveTo>
                      <a:pt x="448" y="42"/>
                    </a:moveTo>
                    <a:lnTo>
                      <a:pt x="282" y="100"/>
                    </a:lnTo>
                    <a:lnTo>
                      <a:pt x="0" y="100"/>
                    </a:lnTo>
                    <a:lnTo>
                      <a:pt x="174" y="34"/>
                    </a:lnTo>
                    <a:lnTo>
                      <a:pt x="118" y="0"/>
                    </a:lnTo>
                    <a:lnTo>
                      <a:pt x="400" y="0"/>
                    </a:lnTo>
                    <a:lnTo>
                      <a:pt x="448" y="42"/>
                    </a:lnTo>
                    <a:close/>
                  </a:path>
                </a:pathLst>
              </a:custGeom>
              <a:solidFill>
                <a:schemeClr val="bg2"/>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66" name="Freeform 31"/>
              <p:cNvSpPr>
                <a:spLocks/>
              </p:cNvSpPr>
              <p:nvPr/>
            </p:nvSpPr>
            <p:spPr bwMode="auto">
              <a:xfrm>
                <a:off x="2092" y="2835"/>
                <a:ext cx="450" cy="98"/>
              </a:xfrm>
              <a:custGeom>
                <a:avLst/>
                <a:gdLst/>
                <a:ahLst/>
                <a:cxnLst>
                  <a:cxn ang="0">
                    <a:pos x="450" y="40"/>
                  </a:cxn>
                  <a:cxn ang="0">
                    <a:pos x="282" y="98"/>
                  </a:cxn>
                  <a:cxn ang="0">
                    <a:pos x="0" y="98"/>
                  </a:cxn>
                  <a:cxn ang="0">
                    <a:pos x="176" y="34"/>
                  </a:cxn>
                  <a:cxn ang="0">
                    <a:pos x="118" y="0"/>
                  </a:cxn>
                  <a:cxn ang="0">
                    <a:pos x="400" y="0"/>
                  </a:cxn>
                  <a:cxn ang="0">
                    <a:pos x="450" y="40"/>
                  </a:cxn>
                </a:cxnLst>
                <a:rect l="0" t="0" r="r" b="b"/>
                <a:pathLst>
                  <a:path w="450" h="98">
                    <a:moveTo>
                      <a:pt x="450" y="40"/>
                    </a:moveTo>
                    <a:lnTo>
                      <a:pt x="282" y="98"/>
                    </a:lnTo>
                    <a:lnTo>
                      <a:pt x="0" y="98"/>
                    </a:lnTo>
                    <a:lnTo>
                      <a:pt x="176" y="34"/>
                    </a:lnTo>
                    <a:lnTo>
                      <a:pt x="118" y="0"/>
                    </a:lnTo>
                    <a:lnTo>
                      <a:pt x="400" y="0"/>
                    </a:lnTo>
                    <a:lnTo>
                      <a:pt x="450" y="40"/>
                    </a:lnTo>
                    <a:close/>
                  </a:path>
                </a:pathLst>
              </a:custGeom>
              <a:solidFill>
                <a:srgbClr val="123466"/>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grpSp>
        <p:grpSp>
          <p:nvGrpSpPr>
            <p:cNvPr id="8" name="Group 32"/>
            <p:cNvGrpSpPr>
              <a:grpSpLocks/>
            </p:cNvGrpSpPr>
            <p:nvPr/>
          </p:nvGrpSpPr>
          <p:grpSpPr bwMode="auto">
            <a:xfrm>
              <a:off x="2800350" y="5481637"/>
              <a:ext cx="611188" cy="166688"/>
              <a:chOff x="2076" y="2835"/>
              <a:chExt cx="466" cy="116"/>
            </a:xfrm>
          </p:grpSpPr>
          <p:sp>
            <p:nvSpPr>
              <p:cNvPr id="263" name="Freeform 33"/>
              <p:cNvSpPr>
                <a:spLocks/>
              </p:cNvSpPr>
              <p:nvPr/>
            </p:nvSpPr>
            <p:spPr bwMode="auto">
              <a:xfrm>
                <a:off x="2076" y="2850"/>
                <a:ext cx="448" cy="101"/>
              </a:xfrm>
              <a:custGeom>
                <a:avLst/>
                <a:gdLst/>
                <a:ahLst/>
                <a:cxnLst>
                  <a:cxn ang="0">
                    <a:pos x="448" y="42"/>
                  </a:cxn>
                  <a:cxn ang="0">
                    <a:pos x="282" y="100"/>
                  </a:cxn>
                  <a:cxn ang="0">
                    <a:pos x="0" y="100"/>
                  </a:cxn>
                  <a:cxn ang="0">
                    <a:pos x="174" y="34"/>
                  </a:cxn>
                  <a:cxn ang="0">
                    <a:pos x="118" y="0"/>
                  </a:cxn>
                  <a:cxn ang="0">
                    <a:pos x="400" y="0"/>
                  </a:cxn>
                  <a:cxn ang="0">
                    <a:pos x="448" y="42"/>
                  </a:cxn>
                </a:cxnLst>
                <a:rect l="0" t="0" r="r" b="b"/>
                <a:pathLst>
                  <a:path w="448" h="100">
                    <a:moveTo>
                      <a:pt x="448" y="42"/>
                    </a:moveTo>
                    <a:lnTo>
                      <a:pt x="282" y="100"/>
                    </a:lnTo>
                    <a:lnTo>
                      <a:pt x="0" y="100"/>
                    </a:lnTo>
                    <a:lnTo>
                      <a:pt x="174" y="34"/>
                    </a:lnTo>
                    <a:lnTo>
                      <a:pt x="118" y="0"/>
                    </a:lnTo>
                    <a:lnTo>
                      <a:pt x="400" y="0"/>
                    </a:lnTo>
                    <a:lnTo>
                      <a:pt x="448" y="42"/>
                    </a:lnTo>
                    <a:close/>
                  </a:path>
                </a:pathLst>
              </a:custGeom>
              <a:solidFill>
                <a:schemeClr val="bg2"/>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64" name="Freeform 34"/>
              <p:cNvSpPr>
                <a:spLocks/>
              </p:cNvSpPr>
              <p:nvPr/>
            </p:nvSpPr>
            <p:spPr bwMode="auto">
              <a:xfrm>
                <a:off x="2092" y="2835"/>
                <a:ext cx="450" cy="98"/>
              </a:xfrm>
              <a:custGeom>
                <a:avLst/>
                <a:gdLst/>
                <a:ahLst/>
                <a:cxnLst>
                  <a:cxn ang="0">
                    <a:pos x="450" y="40"/>
                  </a:cxn>
                  <a:cxn ang="0">
                    <a:pos x="282" y="98"/>
                  </a:cxn>
                  <a:cxn ang="0">
                    <a:pos x="0" y="98"/>
                  </a:cxn>
                  <a:cxn ang="0">
                    <a:pos x="176" y="34"/>
                  </a:cxn>
                  <a:cxn ang="0">
                    <a:pos x="118" y="0"/>
                  </a:cxn>
                  <a:cxn ang="0">
                    <a:pos x="400" y="0"/>
                  </a:cxn>
                  <a:cxn ang="0">
                    <a:pos x="450" y="40"/>
                  </a:cxn>
                </a:cxnLst>
                <a:rect l="0" t="0" r="r" b="b"/>
                <a:pathLst>
                  <a:path w="450" h="98">
                    <a:moveTo>
                      <a:pt x="450" y="40"/>
                    </a:moveTo>
                    <a:lnTo>
                      <a:pt x="282" y="98"/>
                    </a:lnTo>
                    <a:lnTo>
                      <a:pt x="0" y="98"/>
                    </a:lnTo>
                    <a:lnTo>
                      <a:pt x="176" y="34"/>
                    </a:lnTo>
                    <a:lnTo>
                      <a:pt x="118" y="0"/>
                    </a:lnTo>
                    <a:lnTo>
                      <a:pt x="400" y="0"/>
                    </a:lnTo>
                    <a:lnTo>
                      <a:pt x="450" y="40"/>
                    </a:lnTo>
                    <a:close/>
                  </a:path>
                </a:pathLst>
              </a:custGeom>
              <a:solidFill>
                <a:srgbClr val="123466"/>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grpSp>
        <p:sp>
          <p:nvSpPr>
            <p:cNvPr id="157" name="Text Box 35"/>
            <p:cNvSpPr txBox="1">
              <a:spLocks noChangeArrowheads="1"/>
            </p:cNvSpPr>
            <p:nvPr/>
          </p:nvSpPr>
          <p:spPr bwMode="auto">
            <a:xfrm>
              <a:off x="1981201" y="5710237"/>
              <a:ext cx="614524" cy="338261"/>
            </a:xfrm>
            <a:prstGeom prst="rect">
              <a:avLst/>
            </a:prstGeom>
            <a:noFill/>
            <a:ln w="12700">
              <a:noFill/>
              <a:miter lim="800000"/>
              <a:headEnd/>
              <a:tailEnd/>
            </a:ln>
          </p:spPr>
          <p:txBody>
            <a:bodyPr wrap="none" lIns="91436" tIns="45718" rIns="91436" bIns="45718">
              <a:spAutoFit/>
            </a:bodyPr>
            <a:lstStyle/>
            <a:p>
              <a:r>
                <a:rPr lang="en-US" sz="1300" b="1" dirty="0">
                  <a:solidFill>
                    <a:schemeClr val="bg2">
                      <a:lumMod val="50000"/>
                    </a:schemeClr>
                  </a:solidFill>
                  <a:latin typeface="Arial" charset="0"/>
                </a:rPr>
                <a:t>SAP</a:t>
              </a:r>
            </a:p>
          </p:txBody>
        </p:sp>
        <p:sp>
          <p:nvSpPr>
            <p:cNvPr id="158" name="Freeform 36"/>
            <p:cNvSpPr>
              <a:spLocks/>
            </p:cNvSpPr>
            <p:nvPr/>
          </p:nvSpPr>
          <p:spPr bwMode="auto">
            <a:xfrm>
              <a:off x="1055688" y="2616200"/>
              <a:ext cx="893762" cy="827087"/>
            </a:xfrm>
            <a:custGeom>
              <a:avLst/>
              <a:gdLst/>
              <a:ahLst/>
              <a:cxnLst>
                <a:cxn ang="0">
                  <a:pos x="76" y="0"/>
                </a:cxn>
                <a:cxn ang="0">
                  <a:pos x="0" y="27"/>
                </a:cxn>
                <a:cxn ang="0">
                  <a:pos x="212" y="233"/>
                </a:cxn>
                <a:cxn ang="0">
                  <a:pos x="152" y="289"/>
                </a:cxn>
                <a:cxn ang="0">
                  <a:pos x="341" y="239"/>
                </a:cxn>
                <a:cxn ang="0">
                  <a:pos x="312" y="139"/>
                </a:cxn>
                <a:cxn ang="0">
                  <a:pos x="265" y="179"/>
                </a:cxn>
                <a:cxn ang="0">
                  <a:pos x="76" y="0"/>
                </a:cxn>
              </a:cxnLst>
              <a:rect l="0" t="0" r="r" b="b"/>
              <a:pathLst>
                <a:path w="341" h="289">
                  <a:moveTo>
                    <a:pt x="76" y="0"/>
                  </a:moveTo>
                  <a:cubicBezTo>
                    <a:pt x="0" y="27"/>
                    <a:pt x="0" y="27"/>
                    <a:pt x="0" y="27"/>
                  </a:cubicBezTo>
                  <a:cubicBezTo>
                    <a:pt x="27" y="109"/>
                    <a:pt x="104" y="181"/>
                    <a:pt x="212" y="233"/>
                  </a:cubicBezTo>
                  <a:cubicBezTo>
                    <a:pt x="152" y="289"/>
                    <a:pt x="152" y="289"/>
                    <a:pt x="152" y="289"/>
                  </a:cubicBezTo>
                  <a:cubicBezTo>
                    <a:pt x="341" y="239"/>
                    <a:pt x="341" y="239"/>
                    <a:pt x="341" y="239"/>
                  </a:cubicBezTo>
                  <a:cubicBezTo>
                    <a:pt x="312" y="139"/>
                    <a:pt x="312" y="139"/>
                    <a:pt x="312" y="139"/>
                  </a:cubicBezTo>
                  <a:cubicBezTo>
                    <a:pt x="265" y="179"/>
                    <a:pt x="265" y="179"/>
                    <a:pt x="265" y="179"/>
                  </a:cubicBezTo>
                  <a:cubicBezTo>
                    <a:pt x="265" y="179"/>
                    <a:pt x="105" y="139"/>
                    <a:pt x="76" y="0"/>
                  </a:cubicBezTo>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w="9525" cap="flat" cmpd="sng">
              <a:noFill/>
              <a:prstDash val="solid"/>
              <a:round/>
              <a:headEnd type="none" w="med" len="med"/>
              <a:tailEnd type="none" w="med" len="med"/>
            </a:ln>
            <a:effectLst/>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grpSp>
          <p:nvGrpSpPr>
            <p:cNvPr id="9" name="Group 165"/>
            <p:cNvGrpSpPr/>
            <p:nvPr/>
          </p:nvGrpSpPr>
          <p:grpSpPr>
            <a:xfrm>
              <a:off x="2152651" y="1358900"/>
              <a:ext cx="1089025" cy="965200"/>
              <a:chOff x="2152651" y="1714183"/>
              <a:chExt cx="1089025" cy="965200"/>
            </a:xfrm>
          </p:grpSpPr>
          <p:sp>
            <p:nvSpPr>
              <p:cNvPr id="237" name="Freeform 38"/>
              <p:cNvSpPr>
                <a:spLocks/>
              </p:cNvSpPr>
              <p:nvPr/>
            </p:nvSpPr>
            <p:spPr bwMode="auto">
              <a:xfrm>
                <a:off x="2195950" y="2077923"/>
                <a:ext cx="1045726" cy="433910"/>
              </a:xfrm>
              <a:custGeom>
                <a:avLst/>
                <a:gdLst/>
                <a:ahLst/>
                <a:cxnLst>
                  <a:cxn ang="0">
                    <a:pos x="446" y="281"/>
                  </a:cxn>
                  <a:cxn ang="0">
                    <a:pos x="742" y="112"/>
                  </a:cxn>
                  <a:cxn ang="0">
                    <a:pos x="243" y="0"/>
                  </a:cxn>
                  <a:cxn ang="0">
                    <a:pos x="0" y="90"/>
                  </a:cxn>
                </a:cxnLst>
                <a:rect l="0" t="0" r="r" b="b"/>
                <a:pathLst>
                  <a:path w="742" h="281">
                    <a:moveTo>
                      <a:pt x="446" y="281"/>
                    </a:moveTo>
                    <a:lnTo>
                      <a:pt x="742" y="112"/>
                    </a:lnTo>
                    <a:lnTo>
                      <a:pt x="243" y="0"/>
                    </a:lnTo>
                    <a:lnTo>
                      <a:pt x="0" y="90"/>
                    </a:lnTo>
                  </a:path>
                </a:pathLst>
              </a:custGeom>
              <a:gradFill rotWithShape="1">
                <a:gsLst>
                  <a:gs pos="0">
                    <a:schemeClr val="bg2">
                      <a:alpha val="84000"/>
                    </a:schemeClr>
                  </a:gs>
                  <a:gs pos="100000">
                    <a:schemeClr val="bg1">
                      <a:alpha val="0"/>
                    </a:schemeClr>
                  </a:gs>
                </a:gsLst>
                <a:lin ang="5400000" scaled="1"/>
              </a:gradFill>
              <a:ln w="15875" cap="rnd" cmpd="sng">
                <a:noFill/>
                <a:prstDash val="solid"/>
                <a:round/>
                <a:headEnd type="none" w="med" len="med"/>
                <a:tailEnd type="none" w="med" len="me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238" name="Freeform 39"/>
              <p:cNvSpPr>
                <a:spLocks/>
              </p:cNvSpPr>
              <p:nvPr/>
            </p:nvSpPr>
            <p:spPr bwMode="auto">
              <a:xfrm>
                <a:off x="2312725" y="2244041"/>
                <a:ext cx="734764" cy="147501"/>
              </a:xfrm>
              <a:custGeom>
                <a:avLst/>
                <a:gdLst/>
                <a:ahLst/>
                <a:cxnLst>
                  <a:cxn ang="0">
                    <a:pos x="260" y="10"/>
                  </a:cxn>
                  <a:cxn ang="0">
                    <a:pos x="260" y="19"/>
                  </a:cxn>
                  <a:cxn ang="0">
                    <a:pos x="158" y="48"/>
                  </a:cxn>
                  <a:cxn ang="0">
                    <a:pos x="1" y="10"/>
                  </a:cxn>
                  <a:cxn ang="0">
                    <a:pos x="0" y="8"/>
                  </a:cxn>
                  <a:cxn ang="0">
                    <a:pos x="0" y="0"/>
                  </a:cxn>
                </a:cxnLst>
                <a:rect l="0" t="0" r="r" b="b"/>
                <a:pathLst>
                  <a:path w="261" h="48">
                    <a:moveTo>
                      <a:pt x="260" y="10"/>
                    </a:moveTo>
                    <a:cubicBezTo>
                      <a:pt x="260" y="10"/>
                      <a:pt x="261" y="13"/>
                      <a:pt x="260" y="19"/>
                    </a:cubicBezTo>
                    <a:cubicBezTo>
                      <a:pt x="260" y="19"/>
                      <a:pt x="159" y="48"/>
                      <a:pt x="158" y="48"/>
                    </a:cubicBezTo>
                    <a:cubicBezTo>
                      <a:pt x="1" y="10"/>
                      <a:pt x="1" y="10"/>
                      <a:pt x="1" y="10"/>
                    </a:cubicBezTo>
                    <a:cubicBezTo>
                      <a:pt x="1" y="9"/>
                      <a:pt x="0" y="9"/>
                      <a:pt x="0" y="8"/>
                    </a:cubicBezTo>
                    <a:cubicBezTo>
                      <a:pt x="0" y="0"/>
                      <a:pt x="0" y="0"/>
                      <a:pt x="0" y="0"/>
                    </a:cubicBezTo>
                  </a:path>
                </a:pathLst>
              </a:custGeom>
              <a:solidFill>
                <a:srgbClr val="646464"/>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39" name="Freeform 40"/>
              <p:cNvSpPr>
                <a:spLocks/>
              </p:cNvSpPr>
              <p:nvPr/>
            </p:nvSpPr>
            <p:spPr bwMode="auto">
              <a:xfrm>
                <a:off x="2310100" y="2166710"/>
                <a:ext cx="732140" cy="196191"/>
              </a:xfrm>
              <a:custGeom>
                <a:avLst/>
                <a:gdLst/>
                <a:ahLst/>
                <a:cxnLst>
                  <a:cxn ang="0">
                    <a:pos x="259" y="36"/>
                  </a:cxn>
                  <a:cxn ang="0">
                    <a:pos x="258" y="35"/>
                  </a:cxn>
                  <a:cxn ang="0">
                    <a:pos x="84" y="1"/>
                  </a:cxn>
                  <a:cxn ang="0">
                    <a:pos x="0" y="25"/>
                  </a:cxn>
                  <a:cxn ang="0">
                    <a:pos x="2" y="26"/>
                  </a:cxn>
                  <a:cxn ang="0">
                    <a:pos x="158" y="64"/>
                  </a:cxn>
                  <a:cxn ang="0">
                    <a:pos x="259" y="36"/>
                  </a:cxn>
                </a:cxnLst>
                <a:rect l="0" t="0" r="r" b="b"/>
                <a:pathLst>
                  <a:path w="259" h="64">
                    <a:moveTo>
                      <a:pt x="259" y="36"/>
                    </a:moveTo>
                    <a:cubicBezTo>
                      <a:pt x="259" y="36"/>
                      <a:pt x="258" y="35"/>
                      <a:pt x="258" y="35"/>
                    </a:cubicBezTo>
                    <a:cubicBezTo>
                      <a:pt x="84" y="1"/>
                      <a:pt x="84" y="1"/>
                      <a:pt x="84" y="1"/>
                    </a:cubicBezTo>
                    <a:cubicBezTo>
                      <a:pt x="83" y="0"/>
                      <a:pt x="0" y="25"/>
                      <a:pt x="0" y="25"/>
                    </a:cubicBezTo>
                    <a:cubicBezTo>
                      <a:pt x="0" y="25"/>
                      <a:pt x="1" y="26"/>
                      <a:pt x="2" y="26"/>
                    </a:cubicBezTo>
                    <a:cubicBezTo>
                      <a:pt x="158" y="64"/>
                      <a:pt x="158" y="64"/>
                      <a:pt x="158" y="64"/>
                    </a:cubicBezTo>
                    <a:cubicBezTo>
                      <a:pt x="159" y="64"/>
                      <a:pt x="259" y="36"/>
                      <a:pt x="259" y="36"/>
                    </a:cubicBez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240" name="Freeform 41"/>
              <p:cNvSpPr>
                <a:spLocks/>
              </p:cNvSpPr>
              <p:nvPr/>
            </p:nvSpPr>
            <p:spPr bwMode="auto">
              <a:xfrm>
                <a:off x="2432124" y="2191055"/>
                <a:ext cx="520895" cy="130316"/>
              </a:xfrm>
              <a:custGeom>
                <a:avLst/>
                <a:gdLst/>
                <a:ahLst/>
                <a:cxnLst>
                  <a:cxn ang="0">
                    <a:pos x="185" y="28"/>
                  </a:cxn>
                  <a:cxn ang="0">
                    <a:pos x="184" y="27"/>
                  </a:cxn>
                  <a:cxn ang="0">
                    <a:pos x="40" y="0"/>
                  </a:cxn>
                  <a:cxn ang="0">
                    <a:pos x="0" y="11"/>
                  </a:cxn>
                  <a:cxn ang="0">
                    <a:pos x="1" y="12"/>
                  </a:cxn>
                  <a:cxn ang="0">
                    <a:pos x="133" y="42"/>
                  </a:cxn>
                  <a:cxn ang="0">
                    <a:pos x="185" y="28"/>
                  </a:cxn>
                </a:cxnLst>
                <a:rect l="0" t="0" r="r" b="b"/>
                <a:pathLst>
                  <a:path w="185" h="42">
                    <a:moveTo>
                      <a:pt x="185" y="28"/>
                    </a:moveTo>
                    <a:cubicBezTo>
                      <a:pt x="185" y="28"/>
                      <a:pt x="185" y="27"/>
                      <a:pt x="184" y="27"/>
                    </a:cubicBezTo>
                    <a:cubicBezTo>
                      <a:pt x="40" y="0"/>
                      <a:pt x="40" y="0"/>
                      <a:pt x="40" y="0"/>
                    </a:cubicBezTo>
                    <a:cubicBezTo>
                      <a:pt x="39" y="0"/>
                      <a:pt x="0" y="11"/>
                      <a:pt x="0" y="11"/>
                    </a:cubicBezTo>
                    <a:cubicBezTo>
                      <a:pt x="0" y="11"/>
                      <a:pt x="0" y="12"/>
                      <a:pt x="1" y="12"/>
                    </a:cubicBezTo>
                    <a:cubicBezTo>
                      <a:pt x="133" y="42"/>
                      <a:pt x="133" y="42"/>
                      <a:pt x="133" y="42"/>
                    </a:cubicBezTo>
                    <a:cubicBezTo>
                      <a:pt x="133" y="42"/>
                      <a:pt x="185" y="28"/>
                      <a:pt x="185" y="28"/>
                    </a:cubicBezTo>
                    <a:close/>
                  </a:path>
                </a:pathLst>
              </a:custGeom>
              <a:solidFill>
                <a:schemeClr val="bg2"/>
              </a:solidFill>
              <a:ln w="6350" cap="flat">
                <a:solidFill>
                  <a:srgbClr val="646464"/>
                </a:solidFill>
                <a:prstDash val="solid"/>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41" name="Oval 42"/>
              <p:cNvSpPr>
                <a:spLocks noChangeArrowheads="1"/>
              </p:cNvSpPr>
              <p:nvPr/>
            </p:nvSpPr>
            <p:spPr bwMode="auto">
              <a:xfrm>
                <a:off x="2286483" y="1782921"/>
                <a:ext cx="242734" cy="263497"/>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9050" cap="rnd" algn="ctr">
                <a:solidFill>
                  <a:schemeClr val="accent3">
                    <a:lumMod val="50000"/>
                  </a:schemeClr>
                </a:solidFill>
                <a:round/>
                <a:headEnd/>
                <a:tailEn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242" name="Freeform 43"/>
              <p:cNvSpPr>
                <a:spLocks/>
              </p:cNvSpPr>
              <p:nvPr/>
            </p:nvSpPr>
            <p:spPr bwMode="auto">
              <a:xfrm>
                <a:off x="2231376" y="2076491"/>
                <a:ext cx="976186" cy="171846"/>
              </a:xfrm>
              <a:custGeom>
                <a:avLst/>
                <a:gdLst/>
                <a:ahLst/>
                <a:cxnLst>
                  <a:cxn ang="0">
                    <a:pos x="694" y="112"/>
                  </a:cxn>
                  <a:cxn ang="0">
                    <a:pos x="214" y="0"/>
                  </a:cxn>
                  <a:cxn ang="0">
                    <a:pos x="0" y="70"/>
                  </a:cxn>
                </a:cxnLst>
                <a:rect l="0" t="0" r="r" b="b"/>
                <a:pathLst>
                  <a:path w="694" h="112">
                    <a:moveTo>
                      <a:pt x="694" y="112"/>
                    </a:moveTo>
                    <a:lnTo>
                      <a:pt x="214" y="0"/>
                    </a:lnTo>
                    <a:lnTo>
                      <a:pt x="0" y="70"/>
                    </a:lnTo>
                  </a:path>
                </a:pathLst>
              </a:custGeom>
              <a:noFill/>
              <a:ln w="15875" cap="rnd">
                <a:solidFill>
                  <a:schemeClr val="folHlink"/>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43" name="Freeform 44"/>
              <p:cNvSpPr>
                <a:spLocks/>
              </p:cNvSpPr>
              <p:nvPr/>
            </p:nvSpPr>
            <p:spPr bwMode="auto">
              <a:xfrm>
                <a:off x="2676170" y="2474600"/>
                <a:ext cx="137768" cy="42961"/>
              </a:xfrm>
              <a:custGeom>
                <a:avLst/>
                <a:gdLst/>
                <a:ahLst/>
                <a:cxnLst>
                  <a:cxn ang="0">
                    <a:pos x="0" y="0"/>
                  </a:cxn>
                  <a:cxn ang="0">
                    <a:pos x="97" y="28"/>
                  </a:cxn>
                </a:cxnLst>
                <a:rect l="0" t="0" r="r" b="b"/>
                <a:pathLst>
                  <a:path w="97" h="28">
                    <a:moveTo>
                      <a:pt x="0" y="0"/>
                    </a:moveTo>
                    <a:lnTo>
                      <a:pt x="97" y="28"/>
                    </a:lnTo>
                  </a:path>
                </a:pathLst>
              </a:custGeom>
              <a:solidFill>
                <a:srgbClr val="FFFFFF"/>
              </a:solidFill>
              <a:ln w="15875" cap="rnd">
                <a:solidFill>
                  <a:schemeClr val="folHlink"/>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44" name="Freeform 45"/>
              <p:cNvSpPr>
                <a:spLocks/>
              </p:cNvSpPr>
              <p:nvPr/>
            </p:nvSpPr>
            <p:spPr bwMode="auto">
              <a:xfrm>
                <a:off x="2588261" y="1714183"/>
                <a:ext cx="507774" cy="559931"/>
              </a:xfrm>
              <a:custGeom>
                <a:avLst/>
                <a:gdLst/>
                <a:ahLst/>
                <a:cxnLst>
                  <a:cxn ang="0">
                    <a:pos x="165" y="179"/>
                  </a:cxn>
                  <a:cxn ang="0">
                    <a:pos x="181" y="30"/>
                  </a:cxn>
                  <a:cxn ang="0">
                    <a:pos x="178" y="25"/>
                  </a:cxn>
                  <a:cxn ang="0">
                    <a:pos x="8" y="1"/>
                  </a:cxn>
                  <a:cxn ang="0">
                    <a:pos x="0" y="3"/>
                  </a:cxn>
                  <a:cxn ang="0">
                    <a:pos x="175" y="32"/>
                  </a:cxn>
                  <a:cxn ang="0">
                    <a:pos x="160" y="182"/>
                  </a:cxn>
                  <a:cxn ang="0">
                    <a:pos x="165" y="179"/>
                  </a:cxn>
                </a:cxnLst>
                <a:rect l="0" t="0" r="r" b="b"/>
                <a:pathLst>
                  <a:path w="181" h="182">
                    <a:moveTo>
                      <a:pt x="165" y="179"/>
                    </a:moveTo>
                    <a:cubicBezTo>
                      <a:pt x="165" y="179"/>
                      <a:pt x="179" y="52"/>
                      <a:pt x="181" y="30"/>
                    </a:cubicBezTo>
                    <a:cubicBezTo>
                      <a:pt x="181" y="28"/>
                      <a:pt x="180" y="26"/>
                      <a:pt x="178" y="25"/>
                    </a:cubicBezTo>
                    <a:cubicBezTo>
                      <a:pt x="151" y="21"/>
                      <a:pt x="8" y="1"/>
                      <a:pt x="8" y="1"/>
                    </a:cubicBezTo>
                    <a:cubicBezTo>
                      <a:pt x="4" y="0"/>
                      <a:pt x="0" y="3"/>
                      <a:pt x="0" y="3"/>
                    </a:cubicBezTo>
                    <a:cubicBezTo>
                      <a:pt x="175" y="32"/>
                      <a:pt x="175" y="32"/>
                      <a:pt x="175" y="32"/>
                    </a:cubicBezTo>
                    <a:cubicBezTo>
                      <a:pt x="160" y="182"/>
                      <a:pt x="160" y="182"/>
                      <a:pt x="160" y="182"/>
                    </a:cubicBezTo>
                    <a:cubicBezTo>
                      <a:pt x="160" y="182"/>
                      <a:pt x="165" y="179"/>
                      <a:pt x="165" y="179"/>
                    </a:cubicBezTo>
                    <a:close/>
                  </a:path>
                </a:pathLst>
              </a:custGeom>
              <a:solidFill>
                <a:srgbClr val="646464"/>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45" name="Freeform 46"/>
              <p:cNvSpPr>
                <a:spLocks/>
              </p:cNvSpPr>
              <p:nvPr/>
            </p:nvSpPr>
            <p:spPr bwMode="auto">
              <a:xfrm>
                <a:off x="2543650" y="1727071"/>
                <a:ext cx="536640" cy="547042"/>
              </a:xfrm>
              <a:custGeom>
                <a:avLst/>
                <a:gdLst/>
                <a:ahLst/>
                <a:cxnLst>
                  <a:cxn ang="0">
                    <a:pos x="0" y="142"/>
                  </a:cxn>
                  <a:cxn ang="0">
                    <a:pos x="1" y="143"/>
                  </a:cxn>
                  <a:cxn ang="0">
                    <a:pos x="175" y="178"/>
                  </a:cxn>
                  <a:cxn ang="0">
                    <a:pos x="176" y="176"/>
                  </a:cxn>
                  <a:cxn ang="0">
                    <a:pos x="190" y="28"/>
                  </a:cxn>
                  <a:cxn ang="0">
                    <a:pos x="189" y="26"/>
                  </a:cxn>
                  <a:cxn ang="0">
                    <a:pos x="17" y="0"/>
                  </a:cxn>
                  <a:cxn ang="0">
                    <a:pos x="16" y="1"/>
                  </a:cxn>
                  <a:cxn ang="0">
                    <a:pos x="0" y="142"/>
                  </a:cxn>
                </a:cxnLst>
                <a:rect l="0" t="0" r="r" b="b"/>
                <a:pathLst>
                  <a:path w="190" h="178">
                    <a:moveTo>
                      <a:pt x="0" y="142"/>
                    </a:moveTo>
                    <a:cubicBezTo>
                      <a:pt x="0" y="142"/>
                      <a:pt x="0" y="143"/>
                      <a:pt x="1" y="143"/>
                    </a:cubicBezTo>
                    <a:cubicBezTo>
                      <a:pt x="175" y="178"/>
                      <a:pt x="175" y="178"/>
                      <a:pt x="175" y="178"/>
                    </a:cubicBezTo>
                    <a:cubicBezTo>
                      <a:pt x="175" y="178"/>
                      <a:pt x="176" y="177"/>
                      <a:pt x="176" y="176"/>
                    </a:cubicBezTo>
                    <a:cubicBezTo>
                      <a:pt x="190" y="28"/>
                      <a:pt x="190" y="28"/>
                      <a:pt x="190" y="28"/>
                    </a:cubicBezTo>
                    <a:cubicBezTo>
                      <a:pt x="190" y="27"/>
                      <a:pt x="189" y="26"/>
                      <a:pt x="189" y="26"/>
                    </a:cubicBezTo>
                    <a:cubicBezTo>
                      <a:pt x="17" y="0"/>
                      <a:pt x="17" y="0"/>
                      <a:pt x="17" y="0"/>
                    </a:cubicBezTo>
                    <a:cubicBezTo>
                      <a:pt x="16" y="0"/>
                      <a:pt x="16" y="0"/>
                      <a:pt x="16" y="1"/>
                    </a:cubicBezTo>
                    <a:lnTo>
                      <a:pt x="0" y="142"/>
                    </a:ln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246" name="Freeform 47"/>
              <p:cNvSpPr>
                <a:spLocks/>
              </p:cNvSpPr>
              <p:nvPr/>
            </p:nvSpPr>
            <p:spPr bwMode="auto">
              <a:xfrm>
                <a:off x="2583013" y="1767169"/>
                <a:ext cx="463164" cy="443935"/>
              </a:xfrm>
              <a:custGeom>
                <a:avLst/>
                <a:gdLst/>
                <a:ahLst/>
                <a:cxnLst>
                  <a:cxn ang="0">
                    <a:pos x="0" y="115"/>
                  </a:cxn>
                  <a:cxn ang="0">
                    <a:pos x="1" y="116"/>
                  </a:cxn>
                  <a:cxn ang="0">
                    <a:pos x="152" y="145"/>
                  </a:cxn>
                  <a:cxn ang="0">
                    <a:pos x="153" y="144"/>
                  </a:cxn>
                  <a:cxn ang="0">
                    <a:pos x="164" y="23"/>
                  </a:cxn>
                  <a:cxn ang="0">
                    <a:pos x="163" y="22"/>
                  </a:cxn>
                  <a:cxn ang="0">
                    <a:pos x="14" y="0"/>
                  </a:cxn>
                  <a:cxn ang="0">
                    <a:pos x="13" y="1"/>
                  </a:cxn>
                  <a:cxn ang="0">
                    <a:pos x="0" y="115"/>
                  </a:cxn>
                </a:cxnLst>
                <a:rect l="0" t="0" r="r" b="b"/>
                <a:pathLst>
                  <a:path w="164" h="145">
                    <a:moveTo>
                      <a:pt x="0" y="115"/>
                    </a:moveTo>
                    <a:cubicBezTo>
                      <a:pt x="0" y="115"/>
                      <a:pt x="1" y="116"/>
                      <a:pt x="1" y="116"/>
                    </a:cubicBezTo>
                    <a:cubicBezTo>
                      <a:pt x="152" y="145"/>
                      <a:pt x="152" y="145"/>
                      <a:pt x="152" y="145"/>
                    </a:cubicBezTo>
                    <a:cubicBezTo>
                      <a:pt x="152" y="145"/>
                      <a:pt x="153" y="144"/>
                      <a:pt x="153" y="144"/>
                    </a:cubicBezTo>
                    <a:cubicBezTo>
                      <a:pt x="164" y="23"/>
                      <a:pt x="164" y="23"/>
                      <a:pt x="164" y="23"/>
                    </a:cubicBezTo>
                    <a:cubicBezTo>
                      <a:pt x="164" y="23"/>
                      <a:pt x="163" y="22"/>
                      <a:pt x="163" y="22"/>
                    </a:cubicBezTo>
                    <a:cubicBezTo>
                      <a:pt x="14" y="0"/>
                      <a:pt x="14" y="0"/>
                      <a:pt x="14" y="0"/>
                    </a:cubicBezTo>
                    <a:cubicBezTo>
                      <a:pt x="13" y="0"/>
                      <a:pt x="13" y="0"/>
                      <a:pt x="13" y="1"/>
                    </a:cubicBezTo>
                    <a:lnTo>
                      <a:pt x="0" y="115"/>
                    </a:lnTo>
                    <a:close/>
                  </a:path>
                </a:pathLst>
              </a:custGeom>
              <a:solidFill>
                <a:srgbClr val="CCCCCC"/>
              </a:solidFill>
              <a:ln w="15875" cap="sq">
                <a:solidFill>
                  <a:srgbClr val="646464"/>
                </a:solidFill>
                <a:prstDash val="solid"/>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47" name="Freeform 48"/>
              <p:cNvSpPr>
                <a:spLocks/>
              </p:cNvSpPr>
              <p:nvPr/>
            </p:nvSpPr>
            <p:spPr bwMode="auto">
              <a:xfrm>
                <a:off x="2592197" y="1775761"/>
                <a:ext cx="415929" cy="428182"/>
              </a:xfrm>
              <a:custGeom>
                <a:avLst/>
                <a:gdLst/>
                <a:ahLst/>
                <a:cxnLst>
                  <a:cxn ang="0">
                    <a:pos x="12" y="0"/>
                  </a:cxn>
                  <a:cxn ang="0">
                    <a:pos x="0" y="109"/>
                  </a:cxn>
                  <a:cxn ang="0">
                    <a:pos x="1" y="110"/>
                  </a:cxn>
                  <a:cxn ang="0">
                    <a:pos x="148" y="139"/>
                  </a:cxn>
                </a:cxnLst>
                <a:rect l="0" t="0" r="r" b="b"/>
                <a:pathLst>
                  <a:path w="148" h="139">
                    <a:moveTo>
                      <a:pt x="12" y="0"/>
                    </a:moveTo>
                    <a:cubicBezTo>
                      <a:pt x="0" y="109"/>
                      <a:pt x="0" y="109"/>
                      <a:pt x="0" y="109"/>
                    </a:cubicBezTo>
                    <a:cubicBezTo>
                      <a:pt x="0" y="110"/>
                      <a:pt x="0" y="110"/>
                      <a:pt x="1" y="110"/>
                    </a:cubicBezTo>
                    <a:cubicBezTo>
                      <a:pt x="148" y="139"/>
                      <a:pt x="148" y="139"/>
                      <a:pt x="148" y="139"/>
                    </a:cubicBezTo>
                  </a:path>
                </a:pathLst>
              </a:custGeom>
              <a:noFill/>
              <a:ln w="15875" cap="rnd">
                <a:solidFill>
                  <a:srgbClr val="646464"/>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48" name="Freeform 49"/>
              <p:cNvSpPr>
                <a:spLocks/>
              </p:cNvSpPr>
              <p:nvPr/>
            </p:nvSpPr>
            <p:spPr bwMode="auto">
              <a:xfrm>
                <a:off x="2601382" y="1778625"/>
                <a:ext cx="190251" cy="366604"/>
              </a:xfrm>
              <a:custGeom>
                <a:avLst/>
                <a:gdLst/>
                <a:ahLst/>
                <a:cxnLst>
                  <a:cxn ang="0">
                    <a:pos x="24" y="0"/>
                  </a:cxn>
                  <a:cxn ang="0">
                    <a:pos x="54" y="4"/>
                  </a:cxn>
                  <a:cxn ang="0">
                    <a:pos x="138" y="240"/>
                  </a:cxn>
                  <a:cxn ang="0">
                    <a:pos x="0" y="214"/>
                  </a:cxn>
                  <a:cxn ang="0">
                    <a:pos x="24" y="0"/>
                  </a:cxn>
                </a:cxnLst>
                <a:rect l="0" t="0" r="r" b="b"/>
                <a:pathLst>
                  <a:path w="138" h="240">
                    <a:moveTo>
                      <a:pt x="24" y="0"/>
                    </a:moveTo>
                    <a:lnTo>
                      <a:pt x="54" y="4"/>
                    </a:lnTo>
                    <a:lnTo>
                      <a:pt x="138" y="240"/>
                    </a:lnTo>
                    <a:lnTo>
                      <a:pt x="0" y="214"/>
                    </a:lnTo>
                    <a:lnTo>
                      <a:pt x="24" y="0"/>
                    </a:lnTo>
                    <a:close/>
                  </a:path>
                </a:pathLst>
              </a:custGeom>
              <a:solidFill>
                <a:srgbClr val="FFFFFF"/>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49" name="Freeform 50"/>
              <p:cNvSpPr>
                <a:spLocks/>
              </p:cNvSpPr>
              <p:nvPr/>
            </p:nvSpPr>
            <p:spPr bwMode="auto">
              <a:xfrm>
                <a:off x="2695851" y="1788649"/>
                <a:ext cx="157449" cy="370900"/>
              </a:xfrm>
              <a:custGeom>
                <a:avLst/>
                <a:gdLst/>
                <a:ahLst/>
                <a:cxnLst>
                  <a:cxn ang="0">
                    <a:pos x="0" y="0"/>
                  </a:cxn>
                  <a:cxn ang="0">
                    <a:pos x="34" y="4"/>
                  </a:cxn>
                  <a:cxn ang="0">
                    <a:pos x="110" y="242"/>
                  </a:cxn>
                  <a:cxn ang="0">
                    <a:pos x="86" y="238"/>
                  </a:cxn>
                  <a:cxn ang="0">
                    <a:pos x="0" y="0"/>
                  </a:cxn>
                </a:cxnLst>
                <a:rect l="0" t="0" r="r" b="b"/>
                <a:pathLst>
                  <a:path w="110" h="242">
                    <a:moveTo>
                      <a:pt x="0" y="0"/>
                    </a:moveTo>
                    <a:lnTo>
                      <a:pt x="34" y="4"/>
                    </a:lnTo>
                    <a:lnTo>
                      <a:pt x="110" y="242"/>
                    </a:lnTo>
                    <a:lnTo>
                      <a:pt x="86" y="238"/>
                    </a:lnTo>
                    <a:lnTo>
                      <a:pt x="0" y="0"/>
                    </a:lnTo>
                    <a:close/>
                  </a:path>
                </a:pathLst>
              </a:custGeom>
              <a:solidFill>
                <a:srgbClr val="FFFFFF"/>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50" name="Freeform 51"/>
              <p:cNvSpPr>
                <a:spLocks/>
              </p:cNvSpPr>
              <p:nvPr/>
            </p:nvSpPr>
            <p:spPr bwMode="auto">
              <a:xfrm>
                <a:off x="2541026" y="2271249"/>
                <a:ext cx="66916" cy="20049"/>
              </a:xfrm>
              <a:custGeom>
                <a:avLst/>
                <a:gdLst/>
                <a:ahLst/>
                <a:cxnLst>
                  <a:cxn ang="0">
                    <a:pos x="24" y="4"/>
                  </a:cxn>
                  <a:cxn ang="0">
                    <a:pos x="24" y="4"/>
                  </a:cxn>
                  <a:cxn ang="0">
                    <a:pos x="8" y="0"/>
                  </a:cxn>
                  <a:cxn ang="0">
                    <a:pos x="0" y="3"/>
                  </a:cxn>
                  <a:cxn ang="0">
                    <a:pos x="0" y="3"/>
                  </a:cxn>
                  <a:cxn ang="0">
                    <a:pos x="15" y="7"/>
                  </a:cxn>
                  <a:cxn ang="0">
                    <a:pos x="24" y="4"/>
                  </a:cxn>
                </a:cxnLst>
                <a:rect l="0" t="0" r="r" b="b"/>
                <a:pathLst>
                  <a:path w="24" h="7">
                    <a:moveTo>
                      <a:pt x="24" y="4"/>
                    </a:moveTo>
                    <a:cubicBezTo>
                      <a:pt x="24" y="4"/>
                      <a:pt x="24" y="4"/>
                      <a:pt x="24" y="4"/>
                    </a:cubicBezTo>
                    <a:cubicBezTo>
                      <a:pt x="8" y="0"/>
                      <a:pt x="8" y="0"/>
                      <a:pt x="8" y="0"/>
                    </a:cubicBezTo>
                    <a:cubicBezTo>
                      <a:pt x="8" y="0"/>
                      <a:pt x="0" y="3"/>
                      <a:pt x="0" y="3"/>
                    </a:cubicBezTo>
                    <a:cubicBezTo>
                      <a:pt x="0" y="3"/>
                      <a:pt x="0" y="3"/>
                      <a:pt x="0" y="3"/>
                    </a:cubicBezTo>
                    <a:cubicBezTo>
                      <a:pt x="15" y="7"/>
                      <a:pt x="15" y="7"/>
                      <a:pt x="15" y="7"/>
                    </a:cubicBezTo>
                    <a:cubicBezTo>
                      <a:pt x="15" y="7"/>
                      <a:pt x="24" y="4"/>
                      <a:pt x="24" y="4"/>
                    </a:cubicBezTo>
                    <a:close/>
                  </a:path>
                </a:pathLst>
              </a:custGeom>
              <a:solidFill>
                <a:schemeClr val="folHlink"/>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51" name="Freeform 52"/>
              <p:cNvSpPr>
                <a:spLocks/>
              </p:cNvSpPr>
              <p:nvPr/>
            </p:nvSpPr>
            <p:spPr bwMode="auto">
              <a:xfrm>
                <a:off x="2668298" y="2287002"/>
                <a:ext cx="120711" cy="104539"/>
              </a:xfrm>
              <a:custGeom>
                <a:avLst/>
                <a:gdLst/>
                <a:ahLst/>
                <a:cxnLst>
                  <a:cxn ang="0">
                    <a:pos x="43" y="8"/>
                  </a:cxn>
                  <a:cxn ang="0">
                    <a:pos x="37" y="2"/>
                  </a:cxn>
                  <a:cxn ang="0">
                    <a:pos x="7" y="14"/>
                  </a:cxn>
                  <a:cxn ang="0">
                    <a:pos x="12" y="21"/>
                  </a:cxn>
                  <a:cxn ang="0">
                    <a:pos x="21" y="34"/>
                  </a:cxn>
                  <a:cxn ang="0">
                    <a:pos x="43" y="8"/>
                  </a:cxn>
                </a:cxnLst>
                <a:rect l="0" t="0" r="r" b="b"/>
                <a:pathLst>
                  <a:path w="43" h="34">
                    <a:moveTo>
                      <a:pt x="43" y="8"/>
                    </a:moveTo>
                    <a:cubicBezTo>
                      <a:pt x="42" y="6"/>
                      <a:pt x="38" y="2"/>
                      <a:pt x="37" y="2"/>
                    </a:cubicBezTo>
                    <a:cubicBezTo>
                      <a:pt x="31" y="0"/>
                      <a:pt x="12" y="10"/>
                      <a:pt x="7" y="14"/>
                    </a:cubicBezTo>
                    <a:cubicBezTo>
                      <a:pt x="0" y="19"/>
                      <a:pt x="12" y="21"/>
                      <a:pt x="12" y="21"/>
                    </a:cubicBezTo>
                    <a:cubicBezTo>
                      <a:pt x="21" y="34"/>
                      <a:pt x="21" y="34"/>
                      <a:pt x="21" y="34"/>
                    </a:cubicBezTo>
                    <a:lnTo>
                      <a:pt x="43" y="8"/>
                    </a:lnTo>
                    <a:close/>
                  </a:path>
                </a:pathLst>
              </a:custGeom>
              <a:gradFill rotWithShape="1">
                <a:gsLst>
                  <a:gs pos="0">
                    <a:schemeClr val="hlink"/>
                  </a:gs>
                  <a:gs pos="100000">
                    <a:schemeClr val="hlink">
                      <a:gamma/>
                      <a:tint val="12549"/>
                      <a:invGamma/>
                    </a:schemeClr>
                  </a:gs>
                </a:gsLst>
                <a:lin ang="2700000" scaled="1"/>
              </a:gradFill>
              <a:ln w="19050" cap="rnd" cmpd="sng">
                <a:solidFill>
                  <a:schemeClr val="hlink"/>
                </a:solidFill>
                <a:prstDash val="solid"/>
                <a:round/>
                <a:headEnd type="none" w="med" len="med"/>
                <a:tailEnd type="none" w="med" len="me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252" name="Freeform 53"/>
              <p:cNvSpPr>
                <a:spLocks/>
              </p:cNvSpPr>
              <p:nvPr/>
            </p:nvSpPr>
            <p:spPr bwMode="auto">
              <a:xfrm>
                <a:off x="2220879" y="2062171"/>
                <a:ext cx="522207" cy="554202"/>
              </a:xfrm>
              <a:custGeom>
                <a:avLst/>
                <a:gdLst/>
                <a:ahLst/>
                <a:cxnLst>
                  <a:cxn ang="0">
                    <a:pos x="107" y="173"/>
                  </a:cxn>
                  <a:cxn ang="0">
                    <a:pos x="103" y="135"/>
                  </a:cxn>
                  <a:cxn ang="0">
                    <a:pos x="136" y="156"/>
                  </a:cxn>
                  <a:cxn ang="0">
                    <a:pos x="171" y="122"/>
                  </a:cxn>
                  <a:cxn ang="0">
                    <a:pos x="184" y="97"/>
                  </a:cxn>
                  <a:cxn ang="0">
                    <a:pos x="162" y="89"/>
                  </a:cxn>
                  <a:cxn ang="0">
                    <a:pos x="144" y="112"/>
                  </a:cxn>
                  <a:cxn ang="0">
                    <a:pos x="115" y="46"/>
                  </a:cxn>
                  <a:cxn ang="0">
                    <a:pos x="68" y="6"/>
                  </a:cxn>
                  <a:cxn ang="0">
                    <a:pos x="12" y="16"/>
                  </a:cxn>
                  <a:cxn ang="0">
                    <a:pos x="2" y="46"/>
                  </a:cxn>
                  <a:cxn ang="0">
                    <a:pos x="0" y="57"/>
                  </a:cxn>
                  <a:cxn ang="0">
                    <a:pos x="72" y="80"/>
                  </a:cxn>
                  <a:cxn ang="0">
                    <a:pos x="85" y="108"/>
                  </a:cxn>
                  <a:cxn ang="0">
                    <a:pos x="90" y="181"/>
                  </a:cxn>
                </a:cxnLst>
                <a:rect l="0" t="0" r="r" b="b"/>
                <a:pathLst>
                  <a:path w="186" h="181">
                    <a:moveTo>
                      <a:pt x="107" y="173"/>
                    </a:moveTo>
                    <a:cubicBezTo>
                      <a:pt x="105" y="154"/>
                      <a:pt x="103" y="135"/>
                      <a:pt x="103" y="135"/>
                    </a:cubicBezTo>
                    <a:cubicBezTo>
                      <a:pt x="103" y="135"/>
                      <a:pt x="124" y="162"/>
                      <a:pt x="136" y="156"/>
                    </a:cubicBezTo>
                    <a:cubicBezTo>
                      <a:pt x="148" y="151"/>
                      <a:pt x="171" y="122"/>
                      <a:pt x="171" y="122"/>
                    </a:cubicBezTo>
                    <a:cubicBezTo>
                      <a:pt x="181" y="107"/>
                      <a:pt x="186" y="104"/>
                      <a:pt x="184" y="97"/>
                    </a:cubicBezTo>
                    <a:cubicBezTo>
                      <a:pt x="181" y="83"/>
                      <a:pt x="170" y="81"/>
                      <a:pt x="162" y="89"/>
                    </a:cubicBezTo>
                    <a:cubicBezTo>
                      <a:pt x="156" y="94"/>
                      <a:pt x="149" y="105"/>
                      <a:pt x="144" y="112"/>
                    </a:cubicBezTo>
                    <a:cubicBezTo>
                      <a:pt x="130" y="132"/>
                      <a:pt x="117" y="56"/>
                      <a:pt x="115" y="46"/>
                    </a:cubicBezTo>
                    <a:cubicBezTo>
                      <a:pt x="114" y="43"/>
                      <a:pt x="96" y="10"/>
                      <a:pt x="68" y="6"/>
                    </a:cubicBezTo>
                    <a:cubicBezTo>
                      <a:pt x="25" y="0"/>
                      <a:pt x="13" y="13"/>
                      <a:pt x="12" y="16"/>
                    </a:cubicBezTo>
                    <a:cubicBezTo>
                      <a:pt x="8" y="23"/>
                      <a:pt x="5" y="33"/>
                      <a:pt x="2" y="46"/>
                    </a:cubicBezTo>
                    <a:cubicBezTo>
                      <a:pt x="0" y="57"/>
                      <a:pt x="0" y="57"/>
                      <a:pt x="0" y="57"/>
                    </a:cubicBezTo>
                    <a:cubicBezTo>
                      <a:pt x="0" y="57"/>
                      <a:pt x="67" y="78"/>
                      <a:pt x="72" y="80"/>
                    </a:cubicBezTo>
                    <a:cubicBezTo>
                      <a:pt x="77" y="83"/>
                      <a:pt x="83" y="101"/>
                      <a:pt x="85" y="108"/>
                    </a:cubicBezTo>
                    <a:cubicBezTo>
                      <a:pt x="87" y="118"/>
                      <a:pt x="91" y="128"/>
                      <a:pt x="90" y="181"/>
                    </a:cubicBezTo>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9050" cap="rnd" algn="ctr">
                <a:solidFill>
                  <a:schemeClr val="accent3">
                    <a:lumMod val="50000"/>
                  </a:schemeClr>
                </a:solidFill>
                <a:round/>
                <a:headEnd/>
                <a:tailEn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253" name="Freeform 54"/>
              <p:cNvSpPr>
                <a:spLocks/>
              </p:cNvSpPr>
              <p:nvPr/>
            </p:nvSpPr>
            <p:spPr bwMode="auto">
              <a:xfrm>
                <a:off x="2152651" y="2266953"/>
                <a:ext cx="289969" cy="412430"/>
              </a:xfrm>
              <a:custGeom>
                <a:avLst/>
                <a:gdLst/>
                <a:ahLst/>
                <a:cxnLst>
                  <a:cxn ang="0">
                    <a:pos x="102" y="134"/>
                  </a:cxn>
                  <a:cxn ang="0">
                    <a:pos x="102" y="75"/>
                  </a:cxn>
                  <a:cxn ang="0">
                    <a:pos x="79" y="23"/>
                  </a:cxn>
                  <a:cxn ang="0">
                    <a:pos x="0" y="0"/>
                  </a:cxn>
                </a:cxnLst>
                <a:rect l="0" t="0" r="r" b="b"/>
                <a:pathLst>
                  <a:path w="103" h="134">
                    <a:moveTo>
                      <a:pt x="102" y="134"/>
                    </a:moveTo>
                    <a:cubicBezTo>
                      <a:pt x="103" y="115"/>
                      <a:pt x="103" y="93"/>
                      <a:pt x="102" y="75"/>
                    </a:cubicBezTo>
                    <a:cubicBezTo>
                      <a:pt x="100" y="48"/>
                      <a:pt x="91" y="24"/>
                      <a:pt x="79" y="23"/>
                    </a:cubicBezTo>
                    <a:cubicBezTo>
                      <a:pt x="72" y="22"/>
                      <a:pt x="27" y="8"/>
                      <a:pt x="0" y="0"/>
                    </a:cubicBezTo>
                  </a:path>
                </a:pathLst>
              </a:custGeom>
              <a:noFill/>
              <a:ln w="15875" cap="rnd">
                <a:solidFill>
                  <a:schemeClr val="folHlink"/>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54" name="Freeform 55"/>
              <p:cNvSpPr>
                <a:spLocks/>
              </p:cNvSpPr>
              <p:nvPr/>
            </p:nvSpPr>
            <p:spPr bwMode="auto">
              <a:xfrm>
                <a:off x="2177580" y="2229720"/>
                <a:ext cx="295218" cy="390949"/>
              </a:xfrm>
              <a:custGeom>
                <a:avLst/>
                <a:gdLst/>
                <a:ahLst/>
                <a:cxnLst>
                  <a:cxn ang="0">
                    <a:pos x="0" y="0"/>
                  </a:cxn>
                  <a:cxn ang="0">
                    <a:pos x="87" y="25"/>
                  </a:cxn>
                  <a:cxn ang="0">
                    <a:pos x="105" y="84"/>
                  </a:cxn>
                  <a:cxn ang="0">
                    <a:pos x="105" y="127"/>
                  </a:cxn>
                </a:cxnLst>
                <a:rect l="0" t="0" r="r" b="b"/>
                <a:pathLst>
                  <a:path w="106" h="127">
                    <a:moveTo>
                      <a:pt x="0" y="0"/>
                    </a:moveTo>
                    <a:cubicBezTo>
                      <a:pt x="87" y="25"/>
                      <a:pt x="87" y="25"/>
                      <a:pt x="87" y="25"/>
                    </a:cubicBezTo>
                    <a:cubicBezTo>
                      <a:pt x="90" y="25"/>
                      <a:pt x="104" y="57"/>
                      <a:pt x="105" y="84"/>
                    </a:cubicBezTo>
                    <a:cubicBezTo>
                      <a:pt x="106" y="95"/>
                      <a:pt x="106" y="111"/>
                      <a:pt x="105" y="127"/>
                    </a:cubicBezTo>
                  </a:path>
                </a:pathLst>
              </a:custGeom>
              <a:noFill/>
              <a:ln w="15875" cap="rnd">
                <a:solidFill>
                  <a:schemeClr val="folHlink"/>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grpSp>
            <p:nvGrpSpPr>
              <p:cNvPr id="10" name="Group 56"/>
              <p:cNvGrpSpPr>
                <a:grpSpLocks noChangeAspect="1"/>
              </p:cNvGrpSpPr>
              <p:nvPr/>
            </p:nvGrpSpPr>
            <p:grpSpPr bwMode="auto">
              <a:xfrm>
                <a:off x="2663049" y="1802970"/>
                <a:ext cx="304402" cy="353716"/>
                <a:chOff x="2781" y="2055"/>
                <a:chExt cx="198" cy="210"/>
              </a:xfrm>
            </p:grpSpPr>
            <p:sp>
              <p:nvSpPr>
                <p:cNvPr id="256" name="AutoShape 57"/>
                <p:cNvSpPr>
                  <a:spLocks noChangeAspect="1" noChangeArrowheads="1" noTextEdit="1"/>
                </p:cNvSpPr>
                <p:nvPr/>
              </p:nvSpPr>
              <p:spPr bwMode="auto">
                <a:xfrm>
                  <a:off x="2783" y="2055"/>
                  <a:ext cx="196" cy="210"/>
                </a:xfrm>
                <a:prstGeom prst="rect">
                  <a:avLst/>
                </a:prstGeom>
                <a:noFill/>
                <a:ln w="9525">
                  <a:noFill/>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57" name="Freeform 58"/>
                <p:cNvSpPr>
                  <a:spLocks/>
                </p:cNvSpPr>
                <p:nvPr/>
              </p:nvSpPr>
              <p:spPr bwMode="auto">
                <a:xfrm>
                  <a:off x="2791" y="2065"/>
                  <a:ext cx="176" cy="186"/>
                </a:xfrm>
                <a:custGeom>
                  <a:avLst/>
                  <a:gdLst/>
                  <a:ahLst/>
                  <a:cxnLst>
                    <a:cxn ang="0">
                      <a:pos x="26" y="0"/>
                    </a:cxn>
                    <a:cxn ang="0">
                      <a:pos x="0" y="158"/>
                    </a:cxn>
                    <a:cxn ang="0">
                      <a:pos x="154" y="186"/>
                    </a:cxn>
                    <a:cxn ang="0">
                      <a:pos x="178" y="28"/>
                    </a:cxn>
                    <a:cxn ang="0">
                      <a:pos x="26" y="0"/>
                    </a:cxn>
                  </a:cxnLst>
                  <a:rect l="0" t="0" r="r" b="b"/>
                  <a:pathLst>
                    <a:path w="178" h="186">
                      <a:moveTo>
                        <a:pt x="26" y="0"/>
                      </a:moveTo>
                      <a:lnTo>
                        <a:pt x="0" y="158"/>
                      </a:lnTo>
                      <a:lnTo>
                        <a:pt x="154" y="186"/>
                      </a:lnTo>
                      <a:lnTo>
                        <a:pt x="178" y="28"/>
                      </a:lnTo>
                      <a:lnTo>
                        <a:pt x="26" y="0"/>
                      </a:lnTo>
                      <a:close/>
                    </a:path>
                  </a:pathLst>
                </a:custGeom>
                <a:solidFill>
                  <a:srgbClr val="FFFFFF"/>
                </a:solidFill>
                <a:ln w="28575" cap="flat">
                  <a:solidFill>
                    <a:srgbClr val="726D00"/>
                  </a:solidFill>
                  <a:prstDash val="solid"/>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58" name="Freeform 59"/>
                <p:cNvSpPr>
                  <a:spLocks/>
                </p:cNvSpPr>
                <p:nvPr/>
              </p:nvSpPr>
              <p:spPr bwMode="auto">
                <a:xfrm>
                  <a:off x="2824" y="2091"/>
                  <a:ext cx="75" cy="80"/>
                </a:xfrm>
                <a:custGeom>
                  <a:avLst/>
                  <a:gdLst/>
                  <a:ahLst/>
                  <a:cxnLst>
                    <a:cxn ang="0">
                      <a:pos x="37" y="23"/>
                    </a:cxn>
                    <a:cxn ang="0">
                      <a:pos x="16" y="38"/>
                    </a:cxn>
                    <a:cxn ang="0">
                      <a:pos x="1" y="17"/>
                    </a:cxn>
                    <a:cxn ang="0">
                      <a:pos x="22" y="2"/>
                    </a:cxn>
                    <a:cxn ang="0">
                      <a:pos x="37" y="23"/>
                    </a:cxn>
                  </a:cxnLst>
                  <a:rect l="0" t="0" r="r" b="b"/>
                  <a:pathLst>
                    <a:path w="38" h="40">
                      <a:moveTo>
                        <a:pt x="37" y="23"/>
                      </a:moveTo>
                      <a:cubicBezTo>
                        <a:pt x="35" y="33"/>
                        <a:pt x="26" y="40"/>
                        <a:pt x="16" y="38"/>
                      </a:cubicBezTo>
                      <a:cubicBezTo>
                        <a:pt x="6" y="37"/>
                        <a:pt x="0" y="27"/>
                        <a:pt x="1" y="17"/>
                      </a:cubicBezTo>
                      <a:cubicBezTo>
                        <a:pt x="3" y="7"/>
                        <a:pt x="12" y="0"/>
                        <a:pt x="22" y="2"/>
                      </a:cubicBezTo>
                      <a:cubicBezTo>
                        <a:pt x="32" y="3"/>
                        <a:pt x="38" y="13"/>
                        <a:pt x="37" y="23"/>
                      </a:cubicBezTo>
                      <a:close/>
                    </a:path>
                  </a:pathLst>
                </a:custGeom>
                <a:noFill/>
                <a:ln w="19050" cap="flat">
                  <a:solidFill>
                    <a:srgbClr val="726D00"/>
                  </a:solidFill>
                  <a:prstDash val="solid"/>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59" name="Freeform 60"/>
                <p:cNvSpPr>
                  <a:spLocks/>
                </p:cNvSpPr>
                <p:nvPr/>
              </p:nvSpPr>
              <p:spPr bwMode="auto">
                <a:xfrm>
                  <a:off x="2833" y="2147"/>
                  <a:ext cx="103" cy="72"/>
                </a:xfrm>
                <a:custGeom>
                  <a:avLst/>
                  <a:gdLst/>
                  <a:ahLst/>
                  <a:cxnLst>
                    <a:cxn ang="0">
                      <a:pos x="6" y="20"/>
                    </a:cxn>
                    <a:cxn ang="0">
                      <a:pos x="0" y="56"/>
                    </a:cxn>
                    <a:cxn ang="0">
                      <a:pos x="94" y="72"/>
                    </a:cxn>
                    <a:cxn ang="0">
                      <a:pos x="104" y="8"/>
                    </a:cxn>
                    <a:cxn ang="0">
                      <a:pos x="64" y="0"/>
                    </a:cxn>
                  </a:cxnLst>
                  <a:rect l="0" t="0" r="r" b="b"/>
                  <a:pathLst>
                    <a:path w="104" h="72">
                      <a:moveTo>
                        <a:pt x="6" y="20"/>
                      </a:moveTo>
                      <a:lnTo>
                        <a:pt x="0" y="56"/>
                      </a:lnTo>
                      <a:lnTo>
                        <a:pt x="94" y="72"/>
                      </a:lnTo>
                      <a:lnTo>
                        <a:pt x="104" y="8"/>
                      </a:lnTo>
                      <a:lnTo>
                        <a:pt x="64" y="0"/>
                      </a:lnTo>
                    </a:path>
                  </a:pathLst>
                </a:custGeom>
                <a:noFill/>
                <a:ln w="19050" cap="flat">
                  <a:solidFill>
                    <a:srgbClr val="726D00"/>
                  </a:solidFill>
                  <a:prstDash val="solid"/>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60" name="Line 61"/>
                <p:cNvSpPr>
                  <a:spLocks noChangeShapeType="1"/>
                </p:cNvSpPr>
                <p:nvPr/>
              </p:nvSpPr>
              <p:spPr bwMode="auto">
                <a:xfrm>
                  <a:off x="2851" y="2185"/>
                  <a:ext cx="46" cy="10"/>
                </a:xfrm>
                <a:prstGeom prst="line">
                  <a:avLst/>
                </a:prstGeom>
                <a:noFill/>
                <a:ln w="19050">
                  <a:solidFill>
                    <a:srgbClr val="726D00"/>
                  </a:solidFill>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61" name="Line 62"/>
                <p:cNvSpPr>
                  <a:spLocks noChangeShapeType="1"/>
                </p:cNvSpPr>
                <p:nvPr/>
              </p:nvSpPr>
              <p:spPr bwMode="auto">
                <a:xfrm>
                  <a:off x="2903" y="2173"/>
                  <a:ext cx="14" cy="2"/>
                </a:xfrm>
                <a:prstGeom prst="line">
                  <a:avLst/>
                </a:prstGeom>
                <a:noFill/>
                <a:ln w="28575">
                  <a:solidFill>
                    <a:srgbClr val="726D00"/>
                  </a:solidFill>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62" name="Freeform 63"/>
                <p:cNvSpPr>
                  <a:spLocks/>
                </p:cNvSpPr>
                <p:nvPr/>
              </p:nvSpPr>
              <p:spPr bwMode="auto">
                <a:xfrm>
                  <a:off x="2859" y="2109"/>
                  <a:ext cx="24" cy="30"/>
                </a:xfrm>
                <a:custGeom>
                  <a:avLst/>
                  <a:gdLst/>
                  <a:ahLst/>
                  <a:cxnLst>
                    <a:cxn ang="0">
                      <a:pos x="24" y="30"/>
                    </a:cxn>
                    <a:cxn ang="0">
                      <a:pos x="0" y="26"/>
                    </a:cxn>
                    <a:cxn ang="0">
                      <a:pos x="4" y="0"/>
                    </a:cxn>
                  </a:cxnLst>
                  <a:rect l="0" t="0" r="r" b="b"/>
                  <a:pathLst>
                    <a:path w="24" h="30">
                      <a:moveTo>
                        <a:pt x="24" y="30"/>
                      </a:moveTo>
                      <a:lnTo>
                        <a:pt x="0" y="26"/>
                      </a:lnTo>
                      <a:lnTo>
                        <a:pt x="4" y="0"/>
                      </a:lnTo>
                    </a:path>
                  </a:pathLst>
                </a:custGeom>
                <a:noFill/>
                <a:ln w="19050" cap="flat">
                  <a:solidFill>
                    <a:srgbClr val="726D00"/>
                  </a:solidFill>
                  <a:prstDash val="solid"/>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grpSp>
        </p:grpSp>
        <p:sp>
          <p:nvSpPr>
            <p:cNvPr id="160" name="Freeform 64"/>
            <p:cNvSpPr>
              <a:spLocks/>
            </p:cNvSpPr>
            <p:nvPr/>
          </p:nvSpPr>
          <p:spPr bwMode="auto">
            <a:xfrm>
              <a:off x="3343276" y="2555875"/>
              <a:ext cx="949325" cy="887412"/>
            </a:xfrm>
            <a:custGeom>
              <a:avLst/>
              <a:gdLst/>
              <a:ahLst/>
              <a:cxnLst>
                <a:cxn ang="0">
                  <a:pos x="362" y="0"/>
                </a:cxn>
                <a:cxn ang="0">
                  <a:pos x="265" y="21"/>
                </a:cxn>
                <a:cxn ang="0">
                  <a:pos x="76" y="200"/>
                </a:cxn>
                <a:cxn ang="0">
                  <a:pos x="29" y="160"/>
                </a:cxn>
                <a:cxn ang="0">
                  <a:pos x="0" y="260"/>
                </a:cxn>
                <a:cxn ang="0">
                  <a:pos x="189" y="310"/>
                </a:cxn>
                <a:cxn ang="0">
                  <a:pos x="129" y="254"/>
                </a:cxn>
                <a:cxn ang="0">
                  <a:pos x="341" y="48"/>
                </a:cxn>
                <a:cxn ang="0">
                  <a:pos x="362" y="0"/>
                </a:cxn>
              </a:cxnLst>
              <a:rect l="0" t="0" r="r" b="b"/>
              <a:pathLst>
                <a:path w="362" h="310">
                  <a:moveTo>
                    <a:pt x="362" y="0"/>
                  </a:moveTo>
                  <a:cubicBezTo>
                    <a:pt x="265" y="21"/>
                    <a:pt x="265" y="21"/>
                    <a:pt x="265" y="21"/>
                  </a:cubicBezTo>
                  <a:cubicBezTo>
                    <a:pt x="236" y="160"/>
                    <a:pt x="76" y="200"/>
                    <a:pt x="76" y="200"/>
                  </a:cubicBezTo>
                  <a:cubicBezTo>
                    <a:pt x="29" y="160"/>
                    <a:pt x="29" y="160"/>
                    <a:pt x="29" y="160"/>
                  </a:cubicBezTo>
                  <a:cubicBezTo>
                    <a:pt x="0" y="260"/>
                    <a:pt x="0" y="260"/>
                    <a:pt x="0" y="260"/>
                  </a:cubicBezTo>
                  <a:cubicBezTo>
                    <a:pt x="189" y="310"/>
                    <a:pt x="189" y="310"/>
                    <a:pt x="189" y="310"/>
                  </a:cubicBezTo>
                  <a:cubicBezTo>
                    <a:pt x="129" y="254"/>
                    <a:pt x="129" y="254"/>
                    <a:pt x="129" y="254"/>
                  </a:cubicBezTo>
                  <a:cubicBezTo>
                    <a:pt x="237" y="202"/>
                    <a:pt x="314" y="130"/>
                    <a:pt x="341" y="48"/>
                  </a:cubicBezTo>
                  <a:cubicBezTo>
                    <a:pt x="362" y="0"/>
                    <a:pt x="362" y="0"/>
                    <a:pt x="362" y="0"/>
                  </a:cubicBezTo>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8900000" scaled="1"/>
              <a:tileRect/>
            </a:gradFill>
            <a:ln w="9525">
              <a:noFill/>
              <a:round/>
              <a:headEnd/>
              <a:tailEnd/>
            </a:ln>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grpSp>
          <p:nvGrpSpPr>
            <p:cNvPr id="11" name="Group 166"/>
            <p:cNvGrpSpPr/>
            <p:nvPr/>
          </p:nvGrpSpPr>
          <p:grpSpPr>
            <a:xfrm>
              <a:off x="3517900" y="1895475"/>
              <a:ext cx="1306513" cy="1266825"/>
              <a:chOff x="3517900" y="2250758"/>
              <a:chExt cx="1306513" cy="1266825"/>
            </a:xfrm>
          </p:grpSpPr>
          <p:sp>
            <p:nvSpPr>
              <p:cNvPr id="211" name="Freeform 66"/>
              <p:cNvSpPr>
                <a:spLocks/>
              </p:cNvSpPr>
              <p:nvPr/>
            </p:nvSpPr>
            <p:spPr bwMode="auto">
              <a:xfrm>
                <a:off x="4495161" y="2250758"/>
                <a:ext cx="204635" cy="84455"/>
              </a:xfrm>
              <a:custGeom>
                <a:avLst/>
                <a:gdLst/>
                <a:ahLst/>
                <a:cxnLst>
                  <a:cxn ang="0">
                    <a:pos x="0" y="0"/>
                  </a:cxn>
                  <a:cxn ang="0">
                    <a:pos x="138" y="52"/>
                  </a:cxn>
                  <a:cxn ang="0">
                    <a:pos x="0" y="0"/>
                  </a:cxn>
                </a:cxnLst>
                <a:rect l="0" t="0" r="r" b="b"/>
                <a:pathLst>
                  <a:path w="138" h="52">
                    <a:moveTo>
                      <a:pt x="0" y="0"/>
                    </a:moveTo>
                    <a:lnTo>
                      <a:pt x="138" y="52"/>
                    </a:lnTo>
                    <a:lnTo>
                      <a:pt x="0" y="0"/>
                    </a:lnTo>
                    <a:close/>
                  </a:path>
                </a:pathLst>
              </a:custGeom>
              <a:solidFill>
                <a:srgbClr val="FFFFFF"/>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12" name="Freeform 67"/>
              <p:cNvSpPr>
                <a:spLocks/>
              </p:cNvSpPr>
              <p:nvPr/>
            </p:nvSpPr>
            <p:spPr bwMode="auto">
              <a:xfrm>
                <a:off x="3570370" y="2797568"/>
                <a:ext cx="1254043" cy="519613"/>
              </a:xfrm>
              <a:custGeom>
                <a:avLst/>
                <a:gdLst/>
                <a:ahLst/>
                <a:cxnLst>
                  <a:cxn ang="0">
                    <a:pos x="446" y="281"/>
                  </a:cxn>
                  <a:cxn ang="0">
                    <a:pos x="742" y="112"/>
                  </a:cxn>
                  <a:cxn ang="0">
                    <a:pos x="243" y="0"/>
                  </a:cxn>
                  <a:cxn ang="0">
                    <a:pos x="0" y="90"/>
                  </a:cxn>
                </a:cxnLst>
                <a:rect l="0" t="0" r="r" b="b"/>
                <a:pathLst>
                  <a:path w="742" h="281">
                    <a:moveTo>
                      <a:pt x="446" y="281"/>
                    </a:moveTo>
                    <a:lnTo>
                      <a:pt x="742" y="112"/>
                    </a:lnTo>
                    <a:lnTo>
                      <a:pt x="243" y="0"/>
                    </a:lnTo>
                    <a:lnTo>
                      <a:pt x="0" y="90"/>
                    </a:lnTo>
                  </a:path>
                </a:pathLst>
              </a:custGeom>
              <a:gradFill rotWithShape="1">
                <a:gsLst>
                  <a:gs pos="0">
                    <a:schemeClr val="bg2">
                      <a:alpha val="84000"/>
                    </a:schemeClr>
                  </a:gs>
                  <a:gs pos="100000">
                    <a:schemeClr val="bg1">
                      <a:alpha val="0"/>
                    </a:schemeClr>
                  </a:gs>
                </a:gsLst>
                <a:lin ang="5400000" scaled="1"/>
              </a:gradFill>
              <a:ln w="15875" cap="rnd" cmpd="sng">
                <a:noFill/>
                <a:prstDash val="solid"/>
                <a:round/>
                <a:headEnd type="none" w="med" len="med"/>
                <a:tailEnd type="none" w="med" len="me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213" name="Freeform 68"/>
              <p:cNvSpPr>
                <a:spLocks/>
              </p:cNvSpPr>
              <p:nvPr/>
            </p:nvSpPr>
            <p:spPr bwMode="auto">
              <a:xfrm>
                <a:off x="3709417" y="2993676"/>
                <a:ext cx="882815" cy="177499"/>
              </a:xfrm>
              <a:custGeom>
                <a:avLst/>
                <a:gdLst/>
                <a:ahLst/>
                <a:cxnLst>
                  <a:cxn ang="0">
                    <a:pos x="260" y="10"/>
                  </a:cxn>
                  <a:cxn ang="0">
                    <a:pos x="260" y="19"/>
                  </a:cxn>
                  <a:cxn ang="0">
                    <a:pos x="158" y="48"/>
                  </a:cxn>
                  <a:cxn ang="0">
                    <a:pos x="1" y="10"/>
                  </a:cxn>
                  <a:cxn ang="0">
                    <a:pos x="0" y="8"/>
                  </a:cxn>
                  <a:cxn ang="0">
                    <a:pos x="0" y="0"/>
                  </a:cxn>
                </a:cxnLst>
                <a:rect l="0" t="0" r="r" b="b"/>
                <a:pathLst>
                  <a:path w="261" h="48">
                    <a:moveTo>
                      <a:pt x="260" y="10"/>
                    </a:moveTo>
                    <a:cubicBezTo>
                      <a:pt x="260" y="10"/>
                      <a:pt x="261" y="13"/>
                      <a:pt x="260" y="19"/>
                    </a:cubicBezTo>
                    <a:cubicBezTo>
                      <a:pt x="260" y="19"/>
                      <a:pt x="159" y="48"/>
                      <a:pt x="158" y="48"/>
                    </a:cubicBezTo>
                    <a:cubicBezTo>
                      <a:pt x="1" y="10"/>
                      <a:pt x="1" y="10"/>
                      <a:pt x="1" y="10"/>
                    </a:cubicBezTo>
                    <a:cubicBezTo>
                      <a:pt x="1" y="9"/>
                      <a:pt x="0" y="9"/>
                      <a:pt x="0" y="8"/>
                    </a:cubicBezTo>
                    <a:cubicBezTo>
                      <a:pt x="0" y="0"/>
                      <a:pt x="0" y="0"/>
                      <a:pt x="0" y="0"/>
                    </a:cubicBezTo>
                  </a:path>
                </a:pathLst>
              </a:custGeom>
              <a:solidFill>
                <a:srgbClr val="646464"/>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14" name="Freeform 69"/>
              <p:cNvSpPr>
                <a:spLocks/>
              </p:cNvSpPr>
              <p:nvPr/>
            </p:nvSpPr>
            <p:spPr bwMode="auto">
              <a:xfrm>
                <a:off x="3706793" y="2902064"/>
                <a:ext cx="876256" cy="236188"/>
              </a:xfrm>
              <a:custGeom>
                <a:avLst/>
                <a:gdLst/>
                <a:ahLst/>
                <a:cxnLst>
                  <a:cxn ang="0">
                    <a:pos x="259" y="36"/>
                  </a:cxn>
                  <a:cxn ang="0">
                    <a:pos x="258" y="35"/>
                  </a:cxn>
                  <a:cxn ang="0">
                    <a:pos x="84" y="1"/>
                  </a:cxn>
                  <a:cxn ang="0">
                    <a:pos x="0" y="25"/>
                  </a:cxn>
                  <a:cxn ang="0">
                    <a:pos x="2" y="26"/>
                  </a:cxn>
                  <a:cxn ang="0">
                    <a:pos x="158" y="64"/>
                  </a:cxn>
                  <a:cxn ang="0">
                    <a:pos x="259" y="36"/>
                  </a:cxn>
                </a:cxnLst>
                <a:rect l="0" t="0" r="r" b="b"/>
                <a:pathLst>
                  <a:path w="259" h="64">
                    <a:moveTo>
                      <a:pt x="259" y="36"/>
                    </a:moveTo>
                    <a:cubicBezTo>
                      <a:pt x="259" y="36"/>
                      <a:pt x="258" y="35"/>
                      <a:pt x="258" y="35"/>
                    </a:cubicBezTo>
                    <a:cubicBezTo>
                      <a:pt x="84" y="1"/>
                      <a:pt x="84" y="1"/>
                      <a:pt x="84" y="1"/>
                    </a:cubicBezTo>
                    <a:cubicBezTo>
                      <a:pt x="83" y="0"/>
                      <a:pt x="0" y="25"/>
                      <a:pt x="0" y="25"/>
                    </a:cubicBezTo>
                    <a:cubicBezTo>
                      <a:pt x="0" y="25"/>
                      <a:pt x="1" y="26"/>
                      <a:pt x="2" y="26"/>
                    </a:cubicBezTo>
                    <a:cubicBezTo>
                      <a:pt x="158" y="64"/>
                      <a:pt x="158" y="64"/>
                      <a:pt x="158" y="64"/>
                    </a:cubicBezTo>
                    <a:cubicBezTo>
                      <a:pt x="159" y="64"/>
                      <a:pt x="259" y="36"/>
                      <a:pt x="259" y="36"/>
                    </a:cubicBez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215" name="Freeform 70"/>
              <p:cNvSpPr>
                <a:spLocks/>
              </p:cNvSpPr>
              <p:nvPr/>
            </p:nvSpPr>
            <p:spPr bwMode="auto">
              <a:xfrm>
                <a:off x="3852399" y="2930692"/>
                <a:ext cx="625710" cy="157458"/>
              </a:xfrm>
              <a:custGeom>
                <a:avLst/>
                <a:gdLst/>
                <a:ahLst/>
                <a:cxnLst>
                  <a:cxn ang="0">
                    <a:pos x="185" y="28"/>
                  </a:cxn>
                  <a:cxn ang="0">
                    <a:pos x="184" y="27"/>
                  </a:cxn>
                  <a:cxn ang="0">
                    <a:pos x="40" y="0"/>
                  </a:cxn>
                  <a:cxn ang="0">
                    <a:pos x="0" y="11"/>
                  </a:cxn>
                  <a:cxn ang="0">
                    <a:pos x="1" y="12"/>
                  </a:cxn>
                  <a:cxn ang="0">
                    <a:pos x="133" y="42"/>
                  </a:cxn>
                  <a:cxn ang="0">
                    <a:pos x="185" y="28"/>
                  </a:cxn>
                </a:cxnLst>
                <a:rect l="0" t="0" r="r" b="b"/>
                <a:pathLst>
                  <a:path w="185" h="42">
                    <a:moveTo>
                      <a:pt x="185" y="28"/>
                    </a:moveTo>
                    <a:cubicBezTo>
                      <a:pt x="185" y="28"/>
                      <a:pt x="185" y="27"/>
                      <a:pt x="184" y="27"/>
                    </a:cubicBezTo>
                    <a:cubicBezTo>
                      <a:pt x="40" y="0"/>
                      <a:pt x="40" y="0"/>
                      <a:pt x="40" y="0"/>
                    </a:cubicBezTo>
                    <a:cubicBezTo>
                      <a:pt x="39" y="0"/>
                      <a:pt x="0" y="11"/>
                      <a:pt x="0" y="11"/>
                    </a:cubicBezTo>
                    <a:cubicBezTo>
                      <a:pt x="0" y="11"/>
                      <a:pt x="0" y="12"/>
                      <a:pt x="1" y="12"/>
                    </a:cubicBezTo>
                    <a:cubicBezTo>
                      <a:pt x="133" y="42"/>
                      <a:pt x="133" y="42"/>
                      <a:pt x="133" y="42"/>
                    </a:cubicBezTo>
                    <a:cubicBezTo>
                      <a:pt x="133" y="42"/>
                      <a:pt x="185" y="28"/>
                      <a:pt x="185" y="28"/>
                    </a:cubicBezTo>
                    <a:close/>
                  </a:path>
                </a:pathLst>
              </a:custGeom>
              <a:solidFill>
                <a:schemeClr val="bg2"/>
              </a:solidFill>
              <a:ln w="6350" cap="flat">
                <a:solidFill>
                  <a:srgbClr val="646464"/>
                </a:solidFill>
                <a:prstDash val="solid"/>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16" name="Oval 71"/>
              <p:cNvSpPr>
                <a:spLocks noChangeArrowheads="1"/>
              </p:cNvSpPr>
              <p:nvPr/>
            </p:nvSpPr>
            <p:spPr bwMode="auto">
              <a:xfrm>
                <a:off x="3679246" y="2441140"/>
                <a:ext cx="288587" cy="31634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9050" cap="rnd" algn="ctr">
                <a:solidFill>
                  <a:schemeClr val="accent3">
                    <a:lumMod val="50000"/>
                  </a:schemeClr>
                </a:solidFill>
                <a:round/>
                <a:headEnd/>
                <a:tailEn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217" name="Freeform 72"/>
              <p:cNvSpPr>
                <a:spLocks/>
              </p:cNvSpPr>
              <p:nvPr/>
            </p:nvSpPr>
            <p:spPr bwMode="auto">
              <a:xfrm>
                <a:off x="3611035" y="2794705"/>
                <a:ext cx="1171402" cy="204696"/>
              </a:xfrm>
              <a:custGeom>
                <a:avLst/>
                <a:gdLst/>
                <a:ahLst/>
                <a:cxnLst>
                  <a:cxn ang="0">
                    <a:pos x="694" y="112"/>
                  </a:cxn>
                  <a:cxn ang="0">
                    <a:pos x="214" y="0"/>
                  </a:cxn>
                  <a:cxn ang="0">
                    <a:pos x="0" y="70"/>
                  </a:cxn>
                </a:cxnLst>
                <a:rect l="0" t="0" r="r" b="b"/>
                <a:pathLst>
                  <a:path w="694" h="112">
                    <a:moveTo>
                      <a:pt x="694" y="112"/>
                    </a:moveTo>
                    <a:lnTo>
                      <a:pt x="214" y="0"/>
                    </a:lnTo>
                    <a:lnTo>
                      <a:pt x="0" y="70"/>
                    </a:lnTo>
                  </a:path>
                </a:pathLst>
              </a:custGeom>
              <a:noFill/>
              <a:ln w="15875" cap="rnd">
                <a:solidFill>
                  <a:schemeClr val="folHlink"/>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18" name="Freeform 73"/>
              <p:cNvSpPr>
                <a:spLocks/>
              </p:cNvSpPr>
              <p:nvPr/>
            </p:nvSpPr>
            <p:spPr bwMode="auto">
              <a:xfrm>
                <a:off x="4146233" y="3269944"/>
                <a:ext cx="163970" cy="50100"/>
              </a:xfrm>
              <a:custGeom>
                <a:avLst/>
                <a:gdLst/>
                <a:ahLst/>
                <a:cxnLst>
                  <a:cxn ang="0">
                    <a:pos x="0" y="0"/>
                  </a:cxn>
                  <a:cxn ang="0">
                    <a:pos x="97" y="28"/>
                  </a:cxn>
                </a:cxnLst>
                <a:rect l="0" t="0" r="r" b="b"/>
                <a:pathLst>
                  <a:path w="97" h="28">
                    <a:moveTo>
                      <a:pt x="0" y="0"/>
                    </a:moveTo>
                    <a:lnTo>
                      <a:pt x="97" y="28"/>
                    </a:lnTo>
                  </a:path>
                </a:pathLst>
              </a:custGeom>
              <a:solidFill>
                <a:srgbClr val="FFFFFF"/>
              </a:solidFill>
              <a:ln w="15875" cap="rnd">
                <a:solidFill>
                  <a:schemeClr val="folHlink"/>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19" name="Freeform 74"/>
              <p:cNvSpPr>
                <a:spLocks/>
              </p:cNvSpPr>
              <p:nvPr/>
            </p:nvSpPr>
            <p:spPr bwMode="auto">
              <a:xfrm>
                <a:off x="4038669" y="2360979"/>
                <a:ext cx="611280" cy="669914"/>
              </a:xfrm>
              <a:custGeom>
                <a:avLst/>
                <a:gdLst/>
                <a:ahLst/>
                <a:cxnLst>
                  <a:cxn ang="0">
                    <a:pos x="165" y="179"/>
                  </a:cxn>
                  <a:cxn ang="0">
                    <a:pos x="181" y="30"/>
                  </a:cxn>
                  <a:cxn ang="0">
                    <a:pos x="178" y="25"/>
                  </a:cxn>
                  <a:cxn ang="0">
                    <a:pos x="8" y="1"/>
                  </a:cxn>
                  <a:cxn ang="0">
                    <a:pos x="0" y="3"/>
                  </a:cxn>
                  <a:cxn ang="0">
                    <a:pos x="175" y="32"/>
                  </a:cxn>
                  <a:cxn ang="0">
                    <a:pos x="160" y="182"/>
                  </a:cxn>
                  <a:cxn ang="0">
                    <a:pos x="165" y="179"/>
                  </a:cxn>
                </a:cxnLst>
                <a:rect l="0" t="0" r="r" b="b"/>
                <a:pathLst>
                  <a:path w="181" h="182">
                    <a:moveTo>
                      <a:pt x="165" y="179"/>
                    </a:moveTo>
                    <a:cubicBezTo>
                      <a:pt x="165" y="179"/>
                      <a:pt x="179" y="52"/>
                      <a:pt x="181" y="30"/>
                    </a:cubicBezTo>
                    <a:cubicBezTo>
                      <a:pt x="181" y="28"/>
                      <a:pt x="180" y="26"/>
                      <a:pt x="178" y="25"/>
                    </a:cubicBezTo>
                    <a:cubicBezTo>
                      <a:pt x="151" y="21"/>
                      <a:pt x="8" y="1"/>
                      <a:pt x="8" y="1"/>
                    </a:cubicBezTo>
                    <a:cubicBezTo>
                      <a:pt x="4" y="0"/>
                      <a:pt x="0" y="3"/>
                      <a:pt x="0" y="3"/>
                    </a:cubicBezTo>
                    <a:cubicBezTo>
                      <a:pt x="175" y="32"/>
                      <a:pt x="175" y="32"/>
                      <a:pt x="175" y="32"/>
                    </a:cubicBezTo>
                    <a:cubicBezTo>
                      <a:pt x="160" y="182"/>
                      <a:pt x="160" y="182"/>
                      <a:pt x="160" y="182"/>
                    </a:cubicBezTo>
                    <a:cubicBezTo>
                      <a:pt x="160" y="182"/>
                      <a:pt x="165" y="179"/>
                      <a:pt x="165" y="179"/>
                    </a:cubicBezTo>
                    <a:close/>
                  </a:path>
                </a:pathLst>
              </a:custGeom>
              <a:solidFill>
                <a:srgbClr val="646464"/>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20" name="Freeform 75"/>
              <p:cNvSpPr>
                <a:spLocks/>
              </p:cNvSpPr>
              <p:nvPr/>
            </p:nvSpPr>
            <p:spPr bwMode="auto">
              <a:xfrm>
                <a:off x="3987510" y="2375293"/>
                <a:ext cx="642762" cy="655600"/>
              </a:xfrm>
              <a:custGeom>
                <a:avLst/>
                <a:gdLst/>
                <a:ahLst/>
                <a:cxnLst>
                  <a:cxn ang="0">
                    <a:pos x="0" y="142"/>
                  </a:cxn>
                  <a:cxn ang="0">
                    <a:pos x="1" y="143"/>
                  </a:cxn>
                  <a:cxn ang="0">
                    <a:pos x="175" y="178"/>
                  </a:cxn>
                  <a:cxn ang="0">
                    <a:pos x="176" y="176"/>
                  </a:cxn>
                  <a:cxn ang="0">
                    <a:pos x="190" y="28"/>
                  </a:cxn>
                  <a:cxn ang="0">
                    <a:pos x="189" y="26"/>
                  </a:cxn>
                  <a:cxn ang="0">
                    <a:pos x="17" y="0"/>
                  </a:cxn>
                  <a:cxn ang="0">
                    <a:pos x="16" y="1"/>
                  </a:cxn>
                  <a:cxn ang="0">
                    <a:pos x="0" y="142"/>
                  </a:cxn>
                </a:cxnLst>
                <a:rect l="0" t="0" r="r" b="b"/>
                <a:pathLst>
                  <a:path w="190" h="178">
                    <a:moveTo>
                      <a:pt x="0" y="142"/>
                    </a:moveTo>
                    <a:cubicBezTo>
                      <a:pt x="0" y="142"/>
                      <a:pt x="0" y="143"/>
                      <a:pt x="1" y="143"/>
                    </a:cubicBezTo>
                    <a:cubicBezTo>
                      <a:pt x="175" y="178"/>
                      <a:pt x="175" y="178"/>
                      <a:pt x="175" y="178"/>
                    </a:cubicBezTo>
                    <a:cubicBezTo>
                      <a:pt x="175" y="178"/>
                      <a:pt x="176" y="177"/>
                      <a:pt x="176" y="176"/>
                    </a:cubicBezTo>
                    <a:cubicBezTo>
                      <a:pt x="190" y="28"/>
                      <a:pt x="190" y="28"/>
                      <a:pt x="190" y="28"/>
                    </a:cubicBezTo>
                    <a:cubicBezTo>
                      <a:pt x="190" y="27"/>
                      <a:pt x="189" y="26"/>
                      <a:pt x="189" y="26"/>
                    </a:cubicBezTo>
                    <a:cubicBezTo>
                      <a:pt x="17" y="0"/>
                      <a:pt x="17" y="0"/>
                      <a:pt x="17" y="0"/>
                    </a:cubicBezTo>
                    <a:cubicBezTo>
                      <a:pt x="16" y="0"/>
                      <a:pt x="16" y="0"/>
                      <a:pt x="16" y="1"/>
                    </a:cubicBezTo>
                    <a:lnTo>
                      <a:pt x="0" y="142"/>
                    </a:ln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221" name="Freeform 76"/>
              <p:cNvSpPr>
                <a:spLocks/>
              </p:cNvSpPr>
              <p:nvPr/>
            </p:nvSpPr>
            <p:spPr bwMode="auto">
              <a:xfrm>
                <a:off x="4036045" y="2422531"/>
                <a:ext cx="553563" cy="535359"/>
              </a:xfrm>
              <a:custGeom>
                <a:avLst/>
                <a:gdLst/>
                <a:ahLst/>
                <a:cxnLst>
                  <a:cxn ang="0">
                    <a:pos x="0" y="115"/>
                  </a:cxn>
                  <a:cxn ang="0">
                    <a:pos x="1" y="116"/>
                  </a:cxn>
                  <a:cxn ang="0">
                    <a:pos x="152" y="145"/>
                  </a:cxn>
                  <a:cxn ang="0">
                    <a:pos x="153" y="144"/>
                  </a:cxn>
                  <a:cxn ang="0">
                    <a:pos x="164" y="23"/>
                  </a:cxn>
                  <a:cxn ang="0">
                    <a:pos x="163" y="22"/>
                  </a:cxn>
                  <a:cxn ang="0">
                    <a:pos x="14" y="0"/>
                  </a:cxn>
                  <a:cxn ang="0">
                    <a:pos x="13" y="1"/>
                  </a:cxn>
                  <a:cxn ang="0">
                    <a:pos x="0" y="115"/>
                  </a:cxn>
                </a:cxnLst>
                <a:rect l="0" t="0" r="r" b="b"/>
                <a:pathLst>
                  <a:path w="164" h="145">
                    <a:moveTo>
                      <a:pt x="0" y="115"/>
                    </a:moveTo>
                    <a:cubicBezTo>
                      <a:pt x="0" y="115"/>
                      <a:pt x="1" y="116"/>
                      <a:pt x="1" y="116"/>
                    </a:cubicBezTo>
                    <a:cubicBezTo>
                      <a:pt x="152" y="145"/>
                      <a:pt x="152" y="145"/>
                      <a:pt x="152" y="145"/>
                    </a:cubicBezTo>
                    <a:cubicBezTo>
                      <a:pt x="152" y="145"/>
                      <a:pt x="153" y="144"/>
                      <a:pt x="153" y="144"/>
                    </a:cubicBezTo>
                    <a:cubicBezTo>
                      <a:pt x="164" y="23"/>
                      <a:pt x="164" y="23"/>
                      <a:pt x="164" y="23"/>
                    </a:cubicBezTo>
                    <a:cubicBezTo>
                      <a:pt x="164" y="23"/>
                      <a:pt x="163" y="22"/>
                      <a:pt x="163" y="22"/>
                    </a:cubicBezTo>
                    <a:cubicBezTo>
                      <a:pt x="14" y="0"/>
                      <a:pt x="14" y="0"/>
                      <a:pt x="14" y="0"/>
                    </a:cubicBezTo>
                    <a:cubicBezTo>
                      <a:pt x="13" y="0"/>
                      <a:pt x="13" y="0"/>
                      <a:pt x="13" y="1"/>
                    </a:cubicBezTo>
                    <a:lnTo>
                      <a:pt x="0" y="115"/>
                    </a:lnTo>
                    <a:close/>
                  </a:path>
                </a:pathLst>
              </a:custGeom>
              <a:solidFill>
                <a:srgbClr val="CCCCCC"/>
              </a:solidFill>
              <a:ln w="15875" cap="sq">
                <a:solidFill>
                  <a:srgbClr val="646464"/>
                </a:solidFill>
                <a:prstDash val="solid"/>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22" name="Freeform 77"/>
              <p:cNvSpPr>
                <a:spLocks/>
              </p:cNvSpPr>
              <p:nvPr/>
            </p:nvSpPr>
            <p:spPr bwMode="auto">
              <a:xfrm>
                <a:off x="4045228" y="2433982"/>
                <a:ext cx="499781" cy="512456"/>
              </a:xfrm>
              <a:custGeom>
                <a:avLst/>
                <a:gdLst/>
                <a:ahLst/>
                <a:cxnLst>
                  <a:cxn ang="0">
                    <a:pos x="12" y="0"/>
                  </a:cxn>
                  <a:cxn ang="0">
                    <a:pos x="0" y="109"/>
                  </a:cxn>
                  <a:cxn ang="0">
                    <a:pos x="1" y="110"/>
                  </a:cxn>
                  <a:cxn ang="0">
                    <a:pos x="148" y="139"/>
                  </a:cxn>
                </a:cxnLst>
                <a:rect l="0" t="0" r="r" b="b"/>
                <a:pathLst>
                  <a:path w="148" h="139">
                    <a:moveTo>
                      <a:pt x="12" y="0"/>
                    </a:moveTo>
                    <a:cubicBezTo>
                      <a:pt x="0" y="109"/>
                      <a:pt x="0" y="109"/>
                      <a:pt x="0" y="109"/>
                    </a:cubicBezTo>
                    <a:cubicBezTo>
                      <a:pt x="0" y="110"/>
                      <a:pt x="0" y="110"/>
                      <a:pt x="1" y="110"/>
                    </a:cubicBezTo>
                    <a:cubicBezTo>
                      <a:pt x="148" y="139"/>
                      <a:pt x="148" y="139"/>
                      <a:pt x="148" y="139"/>
                    </a:cubicBezTo>
                  </a:path>
                </a:pathLst>
              </a:custGeom>
              <a:noFill/>
              <a:ln w="15875" cap="rnd">
                <a:solidFill>
                  <a:srgbClr val="646464"/>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23" name="Freeform 78"/>
              <p:cNvSpPr>
                <a:spLocks/>
              </p:cNvSpPr>
              <p:nvPr/>
            </p:nvSpPr>
            <p:spPr bwMode="auto">
              <a:xfrm>
                <a:off x="4055722" y="2436845"/>
                <a:ext cx="232182" cy="442315"/>
              </a:xfrm>
              <a:custGeom>
                <a:avLst/>
                <a:gdLst/>
                <a:ahLst/>
                <a:cxnLst>
                  <a:cxn ang="0">
                    <a:pos x="24" y="0"/>
                  </a:cxn>
                  <a:cxn ang="0">
                    <a:pos x="54" y="4"/>
                  </a:cxn>
                  <a:cxn ang="0">
                    <a:pos x="138" y="240"/>
                  </a:cxn>
                  <a:cxn ang="0">
                    <a:pos x="0" y="214"/>
                  </a:cxn>
                  <a:cxn ang="0">
                    <a:pos x="24" y="0"/>
                  </a:cxn>
                </a:cxnLst>
                <a:rect l="0" t="0" r="r" b="b"/>
                <a:pathLst>
                  <a:path w="138" h="240">
                    <a:moveTo>
                      <a:pt x="24" y="0"/>
                    </a:moveTo>
                    <a:lnTo>
                      <a:pt x="54" y="4"/>
                    </a:lnTo>
                    <a:lnTo>
                      <a:pt x="138" y="240"/>
                    </a:lnTo>
                    <a:lnTo>
                      <a:pt x="0" y="214"/>
                    </a:lnTo>
                    <a:lnTo>
                      <a:pt x="24" y="0"/>
                    </a:lnTo>
                    <a:close/>
                  </a:path>
                </a:pathLst>
              </a:custGeom>
              <a:solidFill>
                <a:srgbClr val="FFFFFF"/>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24" name="Freeform 79"/>
              <p:cNvSpPr>
                <a:spLocks/>
              </p:cNvSpPr>
              <p:nvPr/>
            </p:nvSpPr>
            <p:spPr bwMode="auto">
              <a:xfrm>
                <a:off x="4169845" y="2448297"/>
                <a:ext cx="186270" cy="449472"/>
              </a:xfrm>
              <a:custGeom>
                <a:avLst/>
                <a:gdLst/>
                <a:ahLst/>
                <a:cxnLst>
                  <a:cxn ang="0">
                    <a:pos x="0" y="0"/>
                  </a:cxn>
                  <a:cxn ang="0">
                    <a:pos x="34" y="4"/>
                  </a:cxn>
                  <a:cxn ang="0">
                    <a:pos x="110" y="242"/>
                  </a:cxn>
                  <a:cxn ang="0">
                    <a:pos x="86" y="238"/>
                  </a:cxn>
                  <a:cxn ang="0">
                    <a:pos x="0" y="0"/>
                  </a:cxn>
                </a:cxnLst>
                <a:rect l="0" t="0" r="r" b="b"/>
                <a:pathLst>
                  <a:path w="110" h="242">
                    <a:moveTo>
                      <a:pt x="0" y="0"/>
                    </a:moveTo>
                    <a:lnTo>
                      <a:pt x="34" y="4"/>
                    </a:lnTo>
                    <a:lnTo>
                      <a:pt x="110" y="242"/>
                    </a:lnTo>
                    <a:lnTo>
                      <a:pt x="86" y="238"/>
                    </a:lnTo>
                    <a:lnTo>
                      <a:pt x="0" y="0"/>
                    </a:lnTo>
                    <a:close/>
                  </a:path>
                </a:pathLst>
              </a:custGeom>
              <a:solidFill>
                <a:srgbClr val="FFFFFF"/>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25" name="Freeform 80"/>
              <p:cNvSpPr>
                <a:spLocks/>
              </p:cNvSpPr>
              <p:nvPr/>
            </p:nvSpPr>
            <p:spPr bwMode="auto">
              <a:xfrm>
                <a:off x="3983575" y="3026599"/>
                <a:ext cx="82641" cy="25766"/>
              </a:xfrm>
              <a:custGeom>
                <a:avLst/>
                <a:gdLst/>
                <a:ahLst/>
                <a:cxnLst>
                  <a:cxn ang="0">
                    <a:pos x="24" y="4"/>
                  </a:cxn>
                  <a:cxn ang="0">
                    <a:pos x="24" y="4"/>
                  </a:cxn>
                  <a:cxn ang="0">
                    <a:pos x="8" y="0"/>
                  </a:cxn>
                  <a:cxn ang="0">
                    <a:pos x="0" y="3"/>
                  </a:cxn>
                  <a:cxn ang="0">
                    <a:pos x="0" y="3"/>
                  </a:cxn>
                  <a:cxn ang="0">
                    <a:pos x="15" y="7"/>
                  </a:cxn>
                  <a:cxn ang="0">
                    <a:pos x="24" y="4"/>
                  </a:cxn>
                </a:cxnLst>
                <a:rect l="0" t="0" r="r" b="b"/>
                <a:pathLst>
                  <a:path w="24" h="7">
                    <a:moveTo>
                      <a:pt x="24" y="4"/>
                    </a:moveTo>
                    <a:cubicBezTo>
                      <a:pt x="24" y="4"/>
                      <a:pt x="24" y="4"/>
                      <a:pt x="24" y="4"/>
                    </a:cubicBezTo>
                    <a:cubicBezTo>
                      <a:pt x="8" y="0"/>
                      <a:pt x="8" y="0"/>
                      <a:pt x="8" y="0"/>
                    </a:cubicBezTo>
                    <a:cubicBezTo>
                      <a:pt x="8" y="0"/>
                      <a:pt x="0" y="3"/>
                      <a:pt x="0" y="3"/>
                    </a:cubicBezTo>
                    <a:cubicBezTo>
                      <a:pt x="0" y="3"/>
                      <a:pt x="0" y="3"/>
                      <a:pt x="0" y="3"/>
                    </a:cubicBezTo>
                    <a:cubicBezTo>
                      <a:pt x="15" y="7"/>
                      <a:pt x="15" y="7"/>
                      <a:pt x="15" y="7"/>
                    </a:cubicBezTo>
                    <a:cubicBezTo>
                      <a:pt x="15" y="7"/>
                      <a:pt x="24" y="4"/>
                      <a:pt x="24" y="4"/>
                    </a:cubicBezTo>
                    <a:close/>
                  </a:path>
                </a:pathLst>
              </a:custGeom>
              <a:solidFill>
                <a:schemeClr val="folHlink"/>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26" name="Freeform 81"/>
              <p:cNvSpPr>
                <a:spLocks/>
              </p:cNvSpPr>
              <p:nvPr/>
            </p:nvSpPr>
            <p:spPr bwMode="auto">
              <a:xfrm>
                <a:off x="4135739" y="3045208"/>
                <a:ext cx="145605" cy="128830"/>
              </a:xfrm>
              <a:custGeom>
                <a:avLst/>
                <a:gdLst/>
                <a:ahLst/>
                <a:cxnLst>
                  <a:cxn ang="0">
                    <a:pos x="43" y="8"/>
                  </a:cxn>
                  <a:cxn ang="0">
                    <a:pos x="37" y="2"/>
                  </a:cxn>
                  <a:cxn ang="0">
                    <a:pos x="7" y="14"/>
                  </a:cxn>
                  <a:cxn ang="0">
                    <a:pos x="12" y="21"/>
                  </a:cxn>
                  <a:cxn ang="0">
                    <a:pos x="21" y="34"/>
                  </a:cxn>
                  <a:cxn ang="0">
                    <a:pos x="43" y="8"/>
                  </a:cxn>
                </a:cxnLst>
                <a:rect l="0" t="0" r="r" b="b"/>
                <a:pathLst>
                  <a:path w="43" h="34">
                    <a:moveTo>
                      <a:pt x="43" y="8"/>
                    </a:moveTo>
                    <a:cubicBezTo>
                      <a:pt x="42" y="6"/>
                      <a:pt x="38" y="2"/>
                      <a:pt x="37" y="2"/>
                    </a:cubicBezTo>
                    <a:cubicBezTo>
                      <a:pt x="31" y="0"/>
                      <a:pt x="12" y="10"/>
                      <a:pt x="7" y="14"/>
                    </a:cubicBezTo>
                    <a:cubicBezTo>
                      <a:pt x="0" y="19"/>
                      <a:pt x="12" y="21"/>
                      <a:pt x="12" y="21"/>
                    </a:cubicBezTo>
                    <a:cubicBezTo>
                      <a:pt x="21" y="34"/>
                      <a:pt x="21" y="34"/>
                      <a:pt x="21" y="34"/>
                    </a:cubicBezTo>
                    <a:lnTo>
                      <a:pt x="43" y="8"/>
                    </a:lnTo>
                    <a:close/>
                  </a:path>
                </a:pathLst>
              </a:custGeom>
              <a:gradFill rotWithShape="1">
                <a:gsLst>
                  <a:gs pos="0">
                    <a:schemeClr val="hlink"/>
                  </a:gs>
                  <a:gs pos="100000">
                    <a:schemeClr val="hlink">
                      <a:gamma/>
                      <a:tint val="12549"/>
                      <a:invGamma/>
                    </a:schemeClr>
                  </a:gs>
                </a:gsLst>
                <a:lin ang="2700000" scaled="1"/>
              </a:gradFill>
              <a:ln w="19050" cap="rnd" cmpd="sng">
                <a:solidFill>
                  <a:schemeClr val="hlink"/>
                </a:solidFill>
                <a:prstDash val="solid"/>
                <a:round/>
                <a:headEnd type="none" w="med" len="med"/>
                <a:tailEnd type="none" w="med" len="me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227" name="Freeform 82"/>
              <p:cNvSpPr>
                <a:spLocks/>
              </p:cNvSpPr>
              <p:nvPr/>
            </p:nvSpPr>
            <p:spPr bwMode="auto">
              <a:xfrm>
                <a:off x="3599229" y="2776097"/>
                <a:ext cx="628333" cy="667051"/>
              </a:xfrm>
              <a:custGeom>
                <a:avLst/>
                <a:gdLst/>
                <a:ahLst/>
                <a:cxnLst>
                  <a:cxn ang="0">
                    <a:pos x="107" y="173"/>
                  </a:cxn>
                  <a:cxn ang="0">
                    <a:pos x="103" y="135"/>
                  </a:cxn>
                  <a:cxn ang="0">
                    <a:pos x="136" y="156"/>
                  </a:cxn>
                  <a:cxn ang="0">
                    <a:pos x="171" y="122"/>
                  </a:cxn>
                  <a:cxn ang="0">
                    <a:pos x="184" y="97"/>
                  </a:cxn>
                  <a:cxn ang="0">
                    <a:pos x="162" y="89"/>
                  </a:cxn>
                  <a:cxn ang="0">
                    <a:pos x="144" y="112"/>
                  </a:cxn>
                  <a:cxn ang="0">
                    <a:pos x="115" y="46"/>
                  </a:cxn>
                  <a:cxn ang="0">
                    <a:pos x="68" y="6"/>
                  </a:cxn>
                  <a:cxn ang="0">
                    <a:pos x="12" y="16"/>
                  </a:cxn>
                  <a:cxn ang="0">
                    <a:pos x="2" y="46"/>
                  </a:cxn>
                  <a:cxn ang="0">
                    <a:pos x="0" y="57"/>
                  </a:cxn>
                  <a:cxn ang="0">
                    <a:pos x="72" y="80"/>
                  </a:cxn>
                  <a:cxn ang="0">
                    <a:pos x="85" y="108"/>
                  </a:cxn>
                  <a:cxn ang="0">
                    <a:pos x="90" y="181"/>
                  </a:cxn>
                </a:cxnLst>
                <a:rect l="0" t="0" r="r" b="b"/>
                <a:pathLst>
                  <a:path w="186" h="181">
                    <a:moveTo>
                      <a:pt x="107" y="173"/>
                    </a:moveTo>
                    <a:cubicBezTo>
                      <a:pt x="105" y="154"/>
                      <a:pt x="103" y="135"/>
                      <a:pt x="103" y="135"/>
                    </a:cubicBezTo>
                    <a:cubicBezTo>
                      <a:pt x="103" y="135"/>
                      <a:pt x="124" y="162"/>
                      <a:pt x="136" y="156"/>
                    </a:cubicBezTo>
                    <a:cubicBezTo>
                      <a:pt x="148" y="151"/>
                      <a:pt x="171" y="122"/>
                      <a:pt x="171" y="122"/>
                    </a:cubicBezTo>
                    <a:cubicBezTo>
                      <a:pt x="181" y="107"/>
                      <a:pt x="186" y="104"/>
                      <a:pt x="184" y="97"/>
                    </a:cubicBezTo>
                    <a:cubicBezTo>
                      <a:pt x="181" y="83"/>
                      <a:pt x="170" y="81"/>
                      <a:pt x="162" y="89"/>
                    </a:cubicBezTo>
                    <a:cubicBezTo>
                      <a:pt x="156" y="94"/>
                      <a:pt x="149" y="105"/>
                      <a:pt x="144" y="112"/>
                    </a:cubicBezTo>
                    <a:cubicBezTo>
                      <a:pt x="130" y="132"/>
                      <a:pt x="117" y="56"/>
                      <a:pt x="115" y="46"/>
                    </a:cubicBezTo>
                    <a:cubicBezTo>
                      <a:pt x="114" y="43"/>
                      <a:pt x="96" y="10"/>
                      <a:pt x="68" y="6"/>
                    </a:cubicBezTo>
                    <a:cubicBezTo>
                      <a:pt x="25" y="0"/>
                      <a:pt x="13" y="13"/>
                      <a:pt x="12" y="16"/>
                    </a:cubicBezTo>
                    <a:cubicBezTo>
                      <a:pt x="8" y="23"/>
                      <a:pt x="5" y="33"/>
                      <a:pt x="2" y="46"/>
                    </a:cubicBezTo>
                    <a:cubicBezTo>
                      <a:pt x="0" y="57"/>
                      <a:pt x="0" y="57"/>
                      <a:pt x="0" y="57"/>
                    </a:cubicBezTo>
                    <a:cubicBezTo>
                      <a:pt x="0" y="57"/>
                      <a:pt x="67" y="78"/>
                      <a:pt x="72" y="80"/>
                    </a:cubicBezTo>
                    <a:cubicBezTo>
                      <a:pt x="77" y="83"/>
                      <a:pt x="83" y="101"/>
                      <a:pt x="85" y="108"/>
                    </a:cubicBezTo>
                    <a:cubicBezTo>
                      <a:pt x="87" y="118"/>
                      <a:pt x="91" y="128"/>
                      <a:pt x="90" y="181"/>
                    </a:cubicBezTo>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9050" cap="rnd" algn="ctr">
                <a:solidFill>
                  <a:schemeClr val="accent3">
                    <a:lumMod val="50000"/>
                  </a:schemeClr>
                </a:solidFill>
                <a:round/>
                <a:headEnd/>
                <a:tailEn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228" name="Freeform 83"/>
              <p:cNvSpPr>
                <a:spLocks/>
              </p:cNvSpPr>
              <p:nvPr/>
            </p:nvSpPr>
            <p:spPr bwMode="auto">
              <a:xfrm>
                <a:off x="3517900" y="3023736"/>
                <a:ext cx="347616" cy="493847"/>
              </a:xfrm>
              <a:custGeom>
                <a:avLst/>
                <a:gdLst/>
                <a:ahLst/>
                <a:cxnLst>
                  <a:cxn ang="0">
                    <a:pos x="102" y="134"/>
                  </a:cxn>
                  <a:cxn ang="0">
                    <a:pos x="102" y="75"/>
                  </a:cxn>
                  <a:cxn ang="0">
                    <a:pos x="79" y="23"/>
                  </a:cxn>
                  <a:cxn ang="0">
                    <a:pos x="0" y="0"/>
                  </a:cxn>
                </a:cxnLst>
                <a:rect l="0" t="0" r="r" b="b"/>
                <a:pathLst>
                  <a:path w="103" h="134">
                    <a:moveTo>
                      <a:pt x="102" y="134"/>
                    </a:moveTo>
                    <a:cubicBezTo>
                      <a:pt x="103" y="115"/>
                      <a:pt x="103" y="93"/>
                      <a:pt x="102" y="75"/>
                    </a:cubicBezTo>
                    <a:cubicBezTo>
                      <a:pt x="100" y="48"/>
                      <a:pt x="91" y="24"/>
                      <a:pt x="79" y="23"/>
                    </a:cubicBezTo>
                    <a:cubicBezTo>
                      <a:pt x="72" y="22"/>
                      <a:pt x="27" y="8"/>
                      <a:pt x="0" y="0"/>
                    </a:cubicBezTo>
                  </a:path>
                </a:pathLst>
              </a:custGeom>
              <a:noFill/>
              <a:ln w="15875" cap="rnd">
                <a:solidFill>
                  <a:schemeClr val="folHlink"/>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29" name="Freeform 84"/>
              <p:cNvSpPr>
                <a:spLocks/>
              </p:cNvSpPr>
              <p:nvPr/>
            </p:nvSpPr>
            <p:spPr bwMode="auto">
              <a:xfrm>
                <a:off x="3548070" y="2977930"/>
                <a:ext cx="359422" cy="468081"/>
              </a:xfrm>
              <a:custGeom>
                <a:avLst/>
                <a:gdLst/>
                <a:ahLst/>
                <a:cxnLst>
                  <a:cxn ang="0">
                    <a:pos x="0" y="0"/>
                  </a:cxn>
                  <a:cxn ang="0">
                    <a:pos x="87" y="25"/>
                  </a:cxn>
                  <a:cxn ang="0">
                    <a:pos x="105" y="84"/>
                  </a:cxn>
                  <a:cxn ang="0">
                    <a:pos x="105" y="127"/>
                  </a:cxn>
                </a:cxnLst>
                <a:rect l="0" t="0" r="r" b="b"/>
                <a:pathLst>
                  <a:path w="106" h="127">
                    <a:moveTo>
                      <a:pt x="0" y="0"/>
                    </a:moveTo>
                    <a:cubicBezTo>
                      <a:pt x="87" y="25"/>
                      <a:pt x="87" y="25"/>
                      <a:pt x="87" y="25"/>
                    </a:cubicBezTo>
                    <a:cubicBezTo>
                      <a:pt x="90" y="25"/>
                      <a:pt x="104" y="57"/>
                      <a:pt x="105" y="84"/>
                    </a:cubicBezTo>
                    <a:cubicBezTo>
                      <a:pt x="106" y="95"/>
                      <a:pt x="106" y="111"/>
                      <a:pt x="105" y="127"/>
                    </a:cubicBezTo>
                  </a:path>
                </a:pathLst>
              </a:custGeom>
              <a:noFill/>
              <a:ln w="15875" cap="rnd">
                <a:solidFill>
                  <a:schemeClr val="folHlink"/>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grpSp>
            <p:nvGrpSpPr>
              <p:cNvPr id="12" name="Group 85"/>
              <p:cNvGrpSpPr>
                <a:grpSpLocks noChangeAspect="1"/>
              </p:cNvGrpSpPr>
              <p:nvPr/>
            </p:nvGrpSpPr>
            <p:grpSpPr bwMode="auto">
              <a:xfrm>
                <a:off x="4130492" y="2458317"/>
                <a:ext cx="377787" cy="438021"/>
                <a:chOff x="3963" y="962"/>
                <a:chExt cx="198" cy="210"/>
              </a:xfrm>
            </p:grpSpPr>
            <p:sp>
              <p:nvSpPr>
                <p:cNvPr id="231" name="AutoShape 86"/>
                <p:cNvSpPr>
                  <a:spLocks noChangeAspect="1" noChangeArrowheads="1" noTextEdit="1"/>
                </p:cNvSpPr>
                <p:nvPr/>
              </p:nvSpPr>
              <p:spPr bwMode="auto">
                <a:xfrm>
                  <a:off x="3963" y="962"/>
                  <a:ext cx="198" cy="210"/>
                </a:xfrm>
                <a:prstGeom prst="rect">
                  <a:avLst/>
                </a:prstGeom>
                <a:noFill/>
                <a:ln w="9525">
                  <a:noFill/>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32" name="Freeform 87"/>
                <p:cNvSpPr>
                  <a:spLocks/>
                </p:cNvSpPr>
                <p:nvPr/>
              </p:nvSpPr>
              <p:spPr bwMode="auto">
                <a:xfrm>
                  <a:off x="3975" y="976"/>
                  <a:ext cx="178" cy="183"/>
                </a:xfrm>
                <a:custGeom>
                  <a:avLst/>
                  <a:gdLst/>
                  <a:ahLst/>
                  <a:cxnLst>
                    <a:cxn ang="0">
                      <a:pos x="24" y="0"/>
                    </a:cxn>
                    <a:cxn ang="0">
                      <a:pos x="178" y="28"/>
                    </a:cxn>
                    <a:cxn ang="0">
                      <a:pos x="152" y="182"/>
                    </a:cxn>
                    <a:cxn ang="0">
                      <a:pos x="0" y="154"/>
                    </a:cxn>
                    <a:cxn ang="0">
                      <a:pos x="24" y="0"/>
                    </a:cxn>
                  </a:cxnLst>
                  <a:rect l="0" t="0" r="r" b="b"/>
                  <a:pathLst>
                    <a:path w="178" h="182">
                      <a:moveTo>
                        <a:pt x="24" y="0"/>
                      </a:moveTo>
                      <a:lnTo>
                        <a:pt x="178" y="28"/>
                      </a:lnTo>
                      <a:lnTo>
                        <a:pt x="152" y="182"/>
                      </a:lnTo>
                      <a:lnTo>
                        <a:pt x="0" y="154"/>
                      </a:lnTo>
                      <a:lnTo>
                        <a:pt x="24" y="0"/>
                      </a:lnTo>
                      <a:close/>
                    </a:path>
                  </a:pathLst>
                </a:custGeom>
                <a:solidFill>
                  <a:srgbClr val="FFFFFF"/>
                </a:solidFill>
                <a:ln w="28575" cap="flat">
                  <a:solidFill>
                    <a:srgbClr val="006500"/>
                  </a:solidFill>
                  <a:prstDash val="solid"/>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33" name="Freeform 88"/>
                <p:cNvSpPr>
                  <a:spLocks/>
                </p:cNvSpPr>
                <p:nvPr/>
              </p:nvSpPr>
              <p:spPr bwMode="auto">
                <a:xfrm>
                  <a:off x="3993" y="1008"/>
                  <a:ext cx="138" cy="108"/>
                </a:xfrm>
                <a:custGeom>
                  <a:avLst/>
                  <a:gdLst/>
                  <a:ahLst/>
                  <a:cxnLst>
                    <a:cxn ang="0">
                      <a:pos x="14" y="0"/>
                    </a:cxn>
                    <a:cxn ang="0">
                      <a:pos x="58" y="6"/>
                    </a:cxn>
                    <a:cxn ang="0">
                      <a:pos x="70" y="28"/>
                    </a:cxn>
                    <a:cxn ang="0">
                      <a:pos x="90" y="12"/>
                    </a:cxn>
                    <a:cxn ang="0">
                      <a:pos x="138" y="20"/>
                    </a:cxn>
                    <a:cxn ang="0">
                      <a:pos x="94" y="56"/>
                    </a:cxn>
                    <a:cxn ang="0">
                      <a:pos x="116" y="108"/>
                    </a:cxn>
                    <a:cxn ang="0">
                      <a:pos x="0" y="86"/>
                    </a:cxn>
                    <a:cxn ang="0">
                      <a:pos x="40" y="46"/>
                    </a:cxn>
                    <a:cxn ang="0">
                      <a:pos x="14" y="0"/>
                    </a:cxn>
                  </a:cxnLst>
                  <a:rect l="0" t="0" r="r" b="b"/>
                  <a:pathLst>
                    <a:path w="138" h="108">
                      <a:moveTo>
                        <a:pt x="14" y="0"/>
                      </a:moveTo>
                      <a:lnTo>
                        <a:pt x="58" y="6"/>
                      </a:lnTo>
                      <a:lnTo>
                        <a:pt x="70" y="28"/>
                      </a:lnTo>
                      <a:lnTo>
                        <a:pt x="90" y="12"/>
                      </a:lnTo>
                      <a:lnTo>
                        <a:pt x="138" y="20"/>
                      </a:lnTo>
                      <a:lnTo>
                        <a:pt x="94" y="56"/>
                      </a:lnTo>
                      <a:lnTo>
                        <a:pt x="116" y="108"/>
                      </a:lnTo>
                      <a:lnTo>
                        <a:pt x="0" y="86"/>
                      </a:lnTo>
                      <a:lnTo>
                        <a:pt x="40" y="46"/>
                      </a:lnTo>
                      <a:lnTo>
                        <a:pt x="14" y="0"/>
                      </a:lnTo>
                      <a:close/>
                    </a:path>
                  </a:pathLst>
                </a:custGeom>
                <a:solidFill>
                  <a:srgbClr val="006500"/>
                </a:solidFill>
                <a:ln w="3175" cap="rnd">
                  <a:solidFill>
                    <a:srgbClr val="006500"/>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34" name="Freeform 89"/>
                <p:cNvSpPr>
                  <a:spLocks/>
                </p:cNvSpPr>
                <p:nvPr/>
              </p:nvSpPr>
              <p:spPr bwMode="auto">
                <a:xfrm>
                  <a:off x="4071" y="1070"/>
                  <a:ext cx="48" cy="52"/>
                </a:xfrm>
                <a:custGeom>
                  <a:avLst/>
                  <a:gdLst/>
                  <a:ahLst/>
                  <a:cxnLst>
                    <a:cxn ang="0">
                      <a:pos x="12" y="22"/>
                    </a:cxn>
                    <a:cxn ang="0">
                      <a:pos x="0" y="0"/>
                    </a:cxn>
                    <a:cxn ang="0">
                      <a:pos x="20" y="2"/>
                    </a:cxn>
                    <a:cxn ang="0">
                      <a:pos x="36" y="6"/>
                    </a:cxn>
                    <a:cxn ang="0">
                      <a:pos x="48" y="8"/>
                    </a:cxn>
                    <a:cxn ang="0">
                      <a:pos x="38" y="28"/>
                    </a:cxn>
                    <a:cxn ang="0">
                      <a:pos x="48" y="52"/>
                    </a:cxn>
                    <a:cxn ang="0">
                      <a:pos x="6" y="46"/>
                    </a:cxn>
                    <a:cxn ang="0">
                      <a:pos x="8" y="32"/>
                    </a:cxn>
                    <a:cxn ang="0">
                      <a:pos x="12" y="22"/>
                    </a:cxn>
                  </a:cxnLst>
                  <a:rect l="0" t="0" r="r" b="b"/>
                  <a:pathLst>
                    <a:path w="48" h="52">
                      <a:moveTo>
                        <a:pt x="12" y="22"/>
                      </a:moveTo>
                      <a:lnTo>
                        <a:pt x="0" y="0"/>
                      </a:lnTo>
                      <a:lnTo>
                        <a:pt x="20" y="2"/>
                      </a:lnTo>
                      <a:lnTo>
                        <a:pt x="36" y="6"/>
                      </a:lnTo>
                      <a:lnTo>
                        <a:pt x="48" y="8"/>
                      </a:lnTo>
                      <a:lnTo>
                        <a:pt x="38" y="28"/>
                      </a:lnTo>
                      <a:lnTo>
                        <a:pt x="48" y="52"/>
                      </a:lnTo>
                      <a:lnTo>
                        <a:pt x="6" y="46"/>
                      </a:lnTo>
                      <a:lnTo>
                        <a:pt x="8" y="32"/>
                      </a:lnTo>
                      <a:lnTo>
                        <a:pt x="12" y="22"/>
                      </a:lnTo>
                      <a:close/>
                    </a:path>
                  </a:pathLst>
                </a:custGeom>
                <a:solidFill>
                  <a:srgbClr val="006500"/>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35" name="Freeform 90"/>
                <p:cNvSpPr>
                  <a:spLocks/>
                </p:cNvSpPr>
                <p:nvPr/>
              </p:nvSpPr>
              <p:spPr bwMode="auto">
                <a:xfrm>
                  <a:off x="4071" y="1070"/>
                  <a:ext cx="48" cy="52"/>
                </a:xfrm>
                <a:custGeom>
                  <a:avLst/>
                  <a:gdLst/>
                  <a:ahLst/>
                  <a:cxnLst>
                    <a:cxn ang="0">
                      <a:pos x="12" y="22"/>
                    </a:cxn>
                    <a:cxn ang="0">
                      <a:pos x="0" y="0"/>
                    </a:cxn>
                    <a:cxn ang="0">
                      <a:pos x="20" y="2"/>
                    </a:cxn>
                    <a:cxn ang="0">
                      <a:pos x="36" y="6"/>
                    </a:cxn>
                    <a:cxn ang="0">
                      <a:pos x="48" y="8"/>
                    </a:cxn>
                    <a:cxn ang="0">
                      <a:pos x="38" y="28"/>
                    </a:cxn>
                    <a:cxn ang="0">
                      <a:pos x="48" y="52"/>
                    </a:cxn>
                    <a:cxn ang="0">
                      <a:pos x="6" y="46"/>
                    </a:cxn>
                    <a:cxn ang="0">
                      <a:pos x="8" y="32"/>
                    </a:cxn>
                  </a:cxnLst>
                  <a:rect l="0" t="0" r="r" b="b"/>
                  <a:pathLst>
                    <a:path w="48" h="52">
                      <a:moveTo>
                        <a:pt x="12" y="22"/>
                      </a:moveTo>
                      <a:lnTo>
                        <a:pt x="0" y="0"/>
                      </a:lnTo>
                      <a:lnTo>
                        <a:pt x="20" y="2"/>
                      </a:lnTo>
                      <a:lnTo>
                        <a:pt x="36" y="6"/>
                      </a:lnTo>
                      <a:lnTo>
                        <a:pt x="48" y="8"/>
                      </a:lnTo>
                      <a:lnTo>
                        <a:pt x="38" y="28"/>
                      </a:lnTo>
                      <a:lnTo>
                        <a:pt x="48" y="52"/>
                      </a:lnTo>
                      <a:lnTo>
                        <a:pt x="6" y="46"/>
                      </a:lnTo>
                      <a:lnTo>
                        <a:pt x="8" y="32"/>
                      </a:lnTo>
                    </a:path>
                  </a:pathLst>
                </a:custGeom>
                <a:noFill/>
                <a:ln w="3175" cap="rnd">
                  <a:solidFill>
                    <a:srgbClr val="006500"/>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236" name="Line 91"/>
                <p:cNvSpPr>
                  <a:spLocks noChangeShapeType="1"/>
                </p:cNvSpPr>
                <p:nvPr/>
              </p:nvSpPr>
              <p:spPr bwMode="auto">
                <a:xfrm>
                  <a:off x="4017" y="1014"/>
                  <a:ext cx="58" cy="86"/>
                </a:xfrm>
                <a:prstGeom prst="line">
                  <a:avLst/>
                </a:prstGeom>
                <a:noFill/>
                <a:ln w="6350" cap="rnd">
                  <a:solidFill>
                    <a:srgbClr val="FFFFFF"/>
                  </a:solidFill>
                  <a:round/>
                  <a:headEnd/>
                  <a:tailEnd/>
                </a:ln>
              </p:spPr>
              <p:txBody>
                <a:bodyPr/>
                <a:lstStyle/>
                <a:p>
                  <a:pPr>
                    <a:defRPr/>
                  </a:pPr>
                  <a:endParaRPr lang="en-US" sz="1500" dirty="0">
                    <a:effectLst>
                      <a:outerShdw blurRad="38100" dist="38100" dir="2700000" algn="tl">
                        <a:srgbClr val="000000">
                          <a:alpha val="43137"/>
                        </a:srgbClr>
                      </a:outerShdw>
                    </a:effectLst>
                  </a:endParaRPr>
                </a:p>
              </p:txBody>
            </p:sp>
          </p:grpSp>
        </p:grpSp>
        <p:sp>
          <p:nvSpPr>
            <p:cNvPr id="162" name="Freeform 92"/>
            <p:cNvSpPr>
              <a:spLocks/>
            </p:cNvSpPr>
            <p:nvPr/>
          </p:nvSpPr>
          <p:spPr bwMode="auto">
            <a:xfrm>
              <a:off x="3030538" y="2655887"/>
              <a:ext cx="206375" cy="84138"/>
            </a:xfrm>
            <a:custGeom>
              <a:avLst/>
              <a:gdLst/>
              <a:ahLst/>
              <a:cxnLst>
                <a:cxn ang="0">
                  <a:pos x="0" y="0"/>
                </a:cxn>
                <a:cxn ang="0">
                  <a:pos x="138" y="52"/>
                </a:cxn>
                <a:cxn ang="0">
                  <a:pos x="0" y="0"/>
                </a:cxn>
              </a:cxnLst>
              <a:rect l="0" t="0" r="r" b="b"/>
              <a:pathLst>
                <a:path w="138" h="52">
                  <a:moveTo>
                    <a:pt x="0" y="0"/>
                  </a:moveTo>
                  <a:lnTo>
                    <a:pt x="138" y="52"/>
                  </a:lnTo>
                  <a:lnTo>
                    <a:pt x="0" y="0"/>
                  </a:lnTo>
                  <a:close/>
                </a:path>
              </a:pathLst>
            </a:custGeom>
            <a:solidFill>
              <a:srgbClr val="FFFFFF"/>
            </a:solidFill>
            <a:ln w="9525">
              <a:noFill/>
              <a:round/>
              <a:headEnd/>
              <a:tailEnd/>
            </a:ln>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grpSp>
          <p:nvGrpSpPr>
            <p:cNvPr id="13" name="Group 140"/>
            <p:cNvGrpSpPr/>
            <p:nvPr/>
          </p:nvGrpSpPr>
          <p:grpSpPr>
            <a:xfrm>
              <a:off x="2039938" y="2851150"/>
              <a:ext cx="1306513" cy="1158875"/>
              <a:chOff x="2039938" y="3206433"/>
              <a:chExt cx="1306513" cy="1158875"/>
            </a:xfrm>
          </p:grpSpPr>
          <p:sp>
            <p:nvSpPr>
              <p:cNvPr id="191" name="Freeform 94"/>
              <p:cNvSpPr>
                <a:spLocks/>
              </p:cNvSpPr>
              <p:nvPr/>
            </p:nvSpPr>
            <p:spPr bwMode="auto">
              <a:xfrm>
                <a:off x="2092326" y="3642995"/>
                <a:ext cx="1254125" cy="519113"/>
              </a:xfrm>
              <a:custGeom>
                <a:avLst/>
                <a:gdLst/>
                <a:ahLst/>
                <a:cxnLst>
                  <a:cxn ang="0">
                    <a:pos x="446" y="281"/>
                  </a:cxn>
                  <a:cxn ang="0">
                    <a:pos x="742" y="112"/>
                  </a:cxn>
                  <a:cxn ang="0">
                    <a:pos x="243" y="0"/>
                  </a:cxn>
                  <a:cxn ang="0">
                    <a:pos x="0" y="90"/>
                  </a:cxn>
                </a:cxnLst>
                <a:rect l="0" t="0" r="r" b="b"/>
                <a:pathLst>
                  <a:path w="742" h="281">
                    <a:moveTo>
                      <a:pt x="446" y="281"/>
                    </a:moveTo>
                    <a:lnTo>
                      <a:pt x="742" y="112"/>
                    </a:lnTo>
                    <a:lnTo>
                      <a:pt x="243" y="0"/>
                    </a:lnTo>
                    <a:lnTo>
                      <a:pt x="0" y="90"/>
                    </a:lnTo>
                  </a:path>
                </a:pathLst>
              </a:custGeom>
              <a:gradFill rotWithShape="1">
                <a:gsLst>
                  <a:gs pos="0">
                    <a:schemeClr val="bg2">
                      <a:alpha val="84000"/>
                    </a:schemeClr>
                  </a:gs>
                  <a:gs pos="100000">
                    <a:schemeClr val="bg1">
                      <a:alpha val="0"/>
                    </a:schemeClr>
                  </a:gs>
                </a:gsLst>
                <a:lin ang="5400000" scaled="1"/>
              </a:gradFill>
              <a:ln w="15875" cap="rnd" cmpd="sng">
                <a:noFill/>
                <a:prstDash val="solid"/>
                <a:round/>
                <a:headEnd type="none" w="med" len="med"/>
                <a:tailEnd type="none" w="med" len="med"/>
              </a:ln>
              <a:effectLst/>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192" name="Freeform 95"/>
              <p:cNvSpPr>
                <a:spLocks/>
              </p:cNvSpPr>
              <p:nvPr/>
            </p:nvSpPr>
            <p:spPr bwMode="auto">
              <a:xfrm>
                <a:off x="2232025" y="3841433"/>
                <a:ext cx="882650" cy="177800"/>
              </a:xfrm>
              <a:custGeom>
                <a:avLst/>
                <a:gdLst/>
                <a:ahLst/>
                <a:cxnLst>
                  <a:cxn ang="0">
                    <a:pos x="260" y="10"/>
                  </a:cxn>
                  <a:cxn ang="0">
                    <a:pos x="260" y="19"/>
                  </a:cxn>
                  <a:cxn ang="0">
                    <a:pos x="158" y="48"/>
                  </a:cxn>
                  <a:cxn ang="0">
                    <a:pos x="1" y="10"/>
                  </a:cxn>
                  <a:cxn ang="0">
                    <a:pos x="0" y="8"/>
                  </a:cxn>
                  <a:cxn ang="0">
                    <a:pos x="0" y="0"/>
                  </a:cxn>
                </a:cxnLst>
                <a:rect l="0" t="0" r="r" b="b"/>
                <a:pathLst>
                  <a:path w="261" h="48">
                    <a:moveTo>
                      <a:pt x="260" y="10"/>
                    </a:moveTo>
                    <a:cubicBezTo>
                      <a:pt x="260" y="10"/>
                      <a:pt x="261" y="13"/>
                      <a:pt x="260" y="19"/>
                    </a:cubicBezTo>
                    <a:cubicBezTo>
                      <a:pt x="260" y="19"/>
                      <a:pt x="159" y="48"/>
                      <a:pt x="158" y="48"/>
                    </a:cubicBezTo>
                    <a:cubicBezTo>
                      <a:pt x="1" y="10"/>
                      <a:pt x="1" y="10"/>
                      <a:pt x="1" y="10"/>
                    </a:cubicBezTo>
                    <a:cubicBezTo>
                      <a:pt x="1" y="9"/>
                      <a:pt x="0" y="9"/>
                      <a:pt x="0" y="8"/>
                    </a:cubicBezTo>
                    <a:cubicBezTo>
                      <a:pt x="0" y="0"/>
                      <a:pt x="0" y="0"/>
                      <a:pt x="0" y="0"/>
                    </a:cubicBezTo>
                  </a:path>
                </a:pathLst>
              </a:custGeom>
              <a:solidFill>
                <a:srgbClr val="646464"/>
              </a:solidFill>
              <a:ln w="9525">
                <a:noFill/>
                <a:round/>
                <a:headEnd/>
                <a:tailEnd/>
              </a:ln>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193" name="Freeform 96"/>
              <p:cNvSpPr>
                <a:spLocks/>
              </p:cNvSpPr>
              <p:nvPr/>
            </p:nvSpPr>
            <p:spPr bwMode="auto">
              <a:xfrm>
                <a:off x="2228850" y="3749358"/>
                <a:ext cx="876300" cy="236537"/>
              </a:xfrm>
              <a:custGeom>
                <a:avLst/>
                <a:gdLst/>
                <a:ahLst/>
                <a:cxnLst>
                  <a:cxn ang="0">
                    <a:pos x="259" y="36"/>
                  </a:cxn>
                  <a:cxn ang="0">
                    <a:pos x="258" y="35"/>
                  </a:cxn>
                  <a:cxn ang="0">
                    <a:pos x="84" y="1"/>
                  </a:cxn>
                  <a:cxn ang="0">
                    <a:pos x="0" y="25"/>
                  </a:cxn>
                  <a:cxn ang="0">
                    <a:pos x="2" y="26"/>
                  </a:cxn>
                  <a:cxn ang="0">
                    <a:pos x="158" y="64"/>
                  </a:cxn>
                  <a:cxn ang="0">
                    <a:pos x="259" y="36"/>
                  </a:cxn>
                </a:cxnLst>
                <a:rect l="0" t="0" r="r" b="b"/>
                <a:pathLst>
                  <a:path w="259" h="64">
                    <a:moveTo>
                      <a:pt x="259" y="36"/>
                    </a:moveTo>
                    <a:cubicBezTo>
                      <a:pt x="259" y="36"/>
                      <a:pt x="258" y="35"/>
                      <a:pt x="258" y="35"/>
                    </a:cubicBezTo>
                    <a:cubicBezTo>
                      <a:pt x="84" y="1"/>
                      <a:pt x="84" y="1"/>
                      <a:pt x="84" y="1"/>
                    </a:cubicBezTo>
                    <a:cubicBezTo>
                      <a:pt x="83" y="0"/>
                      <a:pt x="0" y="25"/>
                      <a:pt x="0" y="25"/>
                    </a:cubicBezTo>
                    <a:cubicBezTo>
                      <a:pt x="0" y="25"/>
                      <a:pt x="1" y="26"/>
                      <a:pt x="2" y="26"/>
                    </a:cubicBezTo>
                    <a:cubicBezTo>
                      <a:pt x="158" y="64"/>
                      <a:pt x="158" y="64"/>
                      <a:pt x="158" y="64"/>
                    </a:cubicBezTo>
                    <a:cubicBezTo>
                      <a:pt x="159" y="64"/>
                      <a:pt x="259" y="36"/>
                      <a:pt x="259" y="36"/>
                    </a:cubicBez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194" name="Freeform 97"/>
              <p:cNvSpPr>
                <a:spLocks/>
              </p:cNvSpPr>
              <p:nvPr/>
            </p:nvSpPr>
            <p:spPr bwMode="auto">
              <a:xfrm>
                <a:off x="2374901" y="3777933"/>
                <a:ext cx="625475" cy="155575"/>
              </a:xfrm>
              <a:custGeom>
                <a:avLst/>
                <a:gdLst/>
                <a:ahLst/>
                <a:cxnLst>
                  <a:cxn ang="0">
                    <a:pos x="185" y="28"/>
                  </a:cxn>
                  <a:cxn ang="0">
                    <a:pos x="184" y="27"/>
                  </a:cxn>
                  <a:cxn ang="0">
                    <a:pos x="40" y="0"/>
                  </a:cxn>
                  <a:cxn ang="0">
                    <a:pos x="0" y="11"/>
                  </a:cxn>
                  <a:cxn ang="0">
                    <a:pos x="1" y="12"/>
                  </a:cxn>
                  <a:cxn ang="0">
                    <a:pos x="133" y="42"/>
                  </a:cxn>
                  <a:cxn ang="0">
                    <a:pos x="185" y="28"/>
                  </a:cxn>
                </a:cxnLst>
                <a:rect l="0" t="0" r="r" b="b"/>
                <a:pathLst>
                  <a:path w="185" h="42">
                    <a:moveTo>
                      <a:pt x="185" y="28"/>
                    </a:moveTo>
                    <a:cubicBezTo>
                      <a:pt x="185" y="28"/>
                      <a:pt x="185" y="27"/>
                      <a:pt x="184" y="27"/>
                    </a:cubicBezTo>
                    <a:cubicBezTo>
                      <a:pt x="40" y="0"/>
                      <a:pt x="40" y="0"/>
                      <a:pt x="40" y="0"/>
                    </a:cubicBezTo>
                    <a:cubicBezTo>
                      <a:pt x="39" y="0"/>
                      <a:pt x="0" y="11"/>
                      <a:pt x="0" y="11"/>
                    </a:cubicBezTo>
                    <a:cubicBezTo>
                      <a:pt x="0" y="11"/>
                      <a:pt x="0" y="12"/>
                      <a:pt x="1" y="12"/>
                    </a:cubicBezTo>
                    <a:cubicBezTo>
                      <a:pt x="133" y="42"/>
                      <a:pt x="133" y="42"/>
                      <a:pt x="133" y="42"/>
                    </a:cubicBezTo>
                    <a:cubicBezTo>
                      <a:pt x="133" y="42"/>
                      <a:pt x="185" y="28"/>
                      <a:pt x="185" y="28"/>
                    </a:cubicBezTo>
                    <a:close/>
                  </a:path>
                </a:pathLst>
              </a:custGeom>
              <a:solidFill>
                <a:schemeClr val="bg2"/>
              </a:solidFill>
              <a:ln w="6350" cap="flat">
                <a:solidFill>
                  <a:srgbClr val="646464"/>
                </a:solidFill>
                <a:prstDash val="solid"/>
                <a:miter lim="800000"/>
                <a:headEnd/>
                <a:tailEnd/>
              </a:ln>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195" name="Oval 98"/>
              <p:cNvSpPr>
                <a:spLocks noChangeArrowheads="1"/>
              </p:cNvSpPr>
              <p:nvPr/>
            </p:nvSpPr>
            <p:spPr bwMode="auto">
              <a:xfrm>
                <a:off x="2201863" y="3287395"/>
                <a:ext cx="290512" cy="317500"/>
              </a:xfrm>
              <a:prstGeom prst="ellipse">
                <a:avLst/>
              </a:prstGeom>
              <a:gradFill rotWithShape="1">
                <a:gsLst>
                  <a:gs pos="0">
                    <a:schemeClr val="hlink">
                      <a:gamma/>
                      <a:tint val="15686"/>
                      <a:invGamma/>
                    </a:schemeClr>
                  </a:gs>
                  <a:gs pos="100000">
                    <a:schemeClr val="hlink"/>
                  </a:gs>
                </a:gsLst>
                <a:lin ang="2700000" scaled="1"/>
              </a:gradFill>
              <a:ln w="19050" cap="rnd" algn="ctr">
                <a:solidFill>
                  <a:schemeClr val="hlink"/>
                </a:solidFill>
                <a:round/>
                <a:headEnd/>
                <a:tailEnd/>
              </a:ln>
              <a:effectLst/>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196" name="Freeform 99"/>
              <p:cNvSpPr>
                <a:spLocks/>
              </p:cNvSpPr>
              <p:nvPr/>
            </p:nvSpPr>
            <p:spPr bwMode="auto">
              <a:xfrm>
                <a:off x="2133600" y="3641408"/>
                <a:ext cx="1173163" cy="206375"/>
              </a:xfrm>
              <a:custGeom>
                <a:avLst/>
                <a:gdLst/>
                <a:ahLst/>
                <a:cxnLst>
                  <a:cxn ang="0">
                    <a:pos x="694" y="112"/>
                  </a:cxn>
                  <a:cxn ang="0">
                    <a:pos x="214" y="0"/>
                  </a:cxn>
                  <a:cxn ang="0">
                    <a:pos x="0" y="70"/>
                  </a:cxn>
                </a:cxnLst>
                <a:rect l="0" t="0" r="r" b="b"/>
                <a:pathLst>
                  <a:path w="694" h="112">
                    <a:moveTo>
                      <a:pt x="694" y="112"/>
                    </a:moveTo>
                    <a:lnTo>
                      <a:pt x="214" y="0"/>
                    </a:lnTo>
                    <a:lnTo>
                      <a:pt x="0" y="70"/>
                    </a:lnTo>
                  </a:path>
                </a:pathLst>
              </a:custGeom>
              <a:noFill/>
              <a:ln w="15875" cap="rnd">
                <a:solidFill>
                  <a:schemeClr val="folHlink"/>
                </a:solidFill>
                <a:prstDash val="solid"/>
                <a:round/>
                <a:headEnd/>
                <a:tailEnd/>
              </a:ln>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197" name="Freeform 100"/>
              <p:cNvSpPr>
                <a:spLocks/>
              </p:cNvSpPr>
              <p:nvPr/>
            </p:nvSpPr>
            <p:spPr bwMode="auto">
              <a:xfrm>
                <a:off x="2668588" y="4117658"/>
                <a:ext cx="163512" cy="50800"/>
              </a:xfrm>
              <a:custGeom>
                <a:avLst/>
                <a:gdLst/>
                <a:ahLst/>
                <a:cxnLst>
                  <a:cxn ang="0">
                    <a:pos x="0" y="0"/>
                  </a:cxn>
                  <a:cxn ang="0">
                    <a:pos x="97" y="28"/>
                  </a:cxn>
                </a:cxnLst>
                <a:rect l="0" t="0" r="r" b="b"/>
                <a:pathLst>
                  <a:path w="97" h="28">
                    <a:moveTo>
                      <a:pt x="0" y="0"/>
                    </a:moveTo>
                    <a:lnTo>
                      <a:pt x="97" y="28"/>
                    </a:lnTo>
                  </a:path>
                </a:pathLst>
              </a:custGeom>
              <a:solidFill>
                <a:srgbClr val="FFFFFF"/>
              </a:solidFill>
              <a:ln w="15875" cap="rnd">
                <a:solidFill>
                  <a:schemeClr val="folHlink"/>
                </a:solidFill>
                <a:prstDash val="solid"/>
                <a:round/>
                <a:headEnd/>
                <a:tailEnd/>
              </a:ln>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198" name="Freeform 101"/>
              <p:cNvSpPr>
                <a:spLocks/>
              </p:cNvSpPr>
              <p:nvPr/>
            </p:nvSpPr>
            <p:spPr bwMode="auto">
              <a:xfrm>
                <a:off x="2560638" y="3206433"/>
                <a:ext cx="611187" cy="671512"/>
              </a:xfrm>
              <a:custGeom>
                <a:avLst/>
                <a:gdLst/>
                <a:ahLst/>
                <a:cxnLst>
                  <a:cxn ang="0">
                    <a:pos x="165" y="179"/>
                  </a:cxn>
                  <a:cxn ang="0">
                    <a:pos x="181" y="30"/>
                  </a:cxn>
                  <a:cxn ang="0">
                    <a:pos x="178" y="25"/>
                  </a:cxn>
                  <a:cxn ang="0">
                    <a:pos x="8" y="1"/>
                  </a:cxn>
                  <a:cxn ang="0">
                    <a:pos x="0" y="3"/>
                  </a:cxn>
                  <a:cxn ang="0">
                    <a:pos x="175" y="32"/>
                  </a:cxn>
                  <a:cxn ang="0">
                    <a:pos x="160" y="182"/>
                  </a:cxn>
                  <a:cxn ang="0">
                    <a:pos x="165" y="179"/>
                  </a:cxn>
                </a:cxnLst>
                <a:rect l="0" t="0" r="r" b="b"/>
                <a:pathLst>
                  <a:path w="181" h="182">
                    <a:moveTo>
                      <a:pt x="165" y="179"/>
                    </a:moveTo>
                    <a:cubicBezTo>
                      <a:pt x="165" y="179"/>
                      <a:pt x="179" y="52"/>
                      <a:pt x="181" y="30"/>
                    </a:cubicBezTo>
                    <a:cubicBezTo>
                      <a:pt x="181" y="28"/>
                      <a:pt x="180" y="26"/>
                      <a:pt x="178" y="25"/>
                    </a:cubicBezTo>
                    <a:cubicBezTo>
                      <a:pt x="151" y="21"/>
                      <a:pt x="8" y="1"/>
                      <a:pt x="8" y="1"/>
                    </a:cubicBezTo>
                    <a:cubicBezTo>
                      <a:pt x="4" y="0"/>
                      <a:pt x="0" y="3"/>
                      <a:pt x="0" y="3"/>
                    </a:cubicBezTo>
                    <a:cubicBezTo>
                      <a:pt x="175" y="32"/>
                      <a:pt x="175" y="32"/>
                      <a:pt x="175" y="32"/>
                    </a:cubicBezTo>
                    <a:cubicBezTo>
                      <a:pt x="160" y="182"/>
                      <a:pt x="160" y="182"/>
                      <a:pt x="160" y="182"/>
                    </a:cubicBezTo>
                    <a:cubicBezTo>
                      <a:pt x="160" y="182"/>
                      <a:pt x="165" y="179"/>
                      <a:pt x="165" y="179"/>
                    </a:cubicBezTo>
                    <a:close/>
                  </a:path>
                </a:pathLst>
              </a:custGeom>
              <a:solidFill>
                <a:srgbClr val="646464"/>
              </a:solidFill>
              <a:ln w="9525">
                <a:noFill/>
                <a:round/>
                <a:headEnd/>
                <a:tailEnd/>
              </a:ln>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199" name="Freeform 102"/>
              <p:cNvSpPr>
                <a:spLocks/>
              </p:cNvSpPr>
              <p:nvPr/>
            </p:nvSpPr>
            <p:spPr bwMode="auto">
              <a:xfrm>
                <a:off x="2509838" y="3220721"/>
                <a:ext cx="642937" cy="657225"/>
              </a:xfrm>
              <a:custGeom>
                <a:avLst/>
                <a:gdLst/>
                <a:ahLst/>
                <a:cxnLst>
                  <a:cxn ang="0">
                    <a:pos x="0" y="142"/>
                  </a:cxn>
                  <a:cxn ang="0">
                    <a:pos x="1" y="143"/>
                  </a:cxn>
                  <a:cxn ang="0">
                    <a:pos x="175" y="178"/>
                  </a:cxn>
                  <a:cxn ang="0">
                    <a:pos x="176" y="176"/>
                  </a:cxn>
                  <a:cxn ang="0">
                    <a:pos x="190" y="28"/>
                  </a:cxn>
                  <a:cxn ang="0">
                    <a:pos x="189" y="26"/>
                  </a:cxn>
                  <a:cxn ang="0">
                    <a:pos x="17" y="0"/>
                  </a:cxn>
                  <a:cxn ang="0">
                    <a:pos x="16" y="1"/>
                  </a:cxn>
                  <a:cxn ang="0">
                    <a:pos x="0" y="142"/>
                  </a:cxn>
                </a:cxnLst>
                <a:rect l="0" t="0" r="r" b="b"/>
                <a:pathLst>
                  <a:path w="190" h="178">
                    <a:moveTo>
                      <a:pt x="0" y="142"/>
                    </a:moveTo>
                    <a:cubicBezTo>
                      <a:pt x="0" y="142"/>
                      <a:pt x="0" y="143"/>
                      <a:pt x="1" y="143"/>
                    </a:cubicBezTo>
                    <a:cubicBezTo>
                      <a:pt x="175" y="178"/>
                      <a:pt x="175" y="178"/>
                      <a:pt x="175" y="178"/>
                    </a:cubicBezTo>
                    <a:cubicBezTo>
                      <a:pt x="175" y="178"/>
                      <a:pt x="176" y="177"/>
                      <a:pt x="176" y="176"/>
                    </a:cubicBezTo>
                    <a:cubicBezTo>
                      <a:pt x="190" y="28"/>
                      <a:pt x="190" y="28"/>
                      <a:pt x="190" y="28"/>
                    </a:cubicBezTo>
                    <a:cubicBezTo>
                      <a:pt x="190" y="27"/>
                      <a:pt x="189" y="26"/>
                      <a:pt x="189" y="26"/>
                    </a:cubicBezTo>
                    <a:cubicBezTo>
                      <a:pt x="17" y="0"/>
                      <a:pt x="17" y="0"/>
                      <a:pt x="17" y="0"/>
                    </a:cubicBezTo>
                    <a:cubicBezTo>
                      <a:pt x="16" y="0"/>
                      <a:pt x="16" y="0"/>
                      <a:pt x="16" y="1"/>
                    </a:cubicBezTo>
                    <a:lnTo>
                      <a:pt x="0" y="142"/>
                    </a:ln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200" name="Freeform 103"/>
              <p:cNvSpPr>
                <a:spLocks/>
              </p:cNvSpPr>
              <p:nvPr/>
            </p:nvSpPr>
            <p:spPr bwMode="auto">
              <a:xfrm>
                <a:off x="2557463" y="3269933"/>
                <a:ext cx="554037" cy="533400"/>
              </a:xfrm>
              <a:custGeom>
                <a:avLst/>
                <a:gdLst/>
                <a:ahLst/>
                <a:cxnLst>
                  <a:cxn ang="0">
                    <a:pos x="0" y="115"/>
                  </a:cxn>
                  <a:cxn ang="0">
                    <a:pos x="1" y="116"/>
                  </a:cxn>
                  <a:cxn ang="0">
                    <a:pos x="152" y="145"/>
                  </a:cxn>
                  <a:cxn ang="0">
                    <a:pos x="153" y="144"/>
                  </a:cxn>
                  <a:cxn ang="0">
                    <a:pos x="164" y="23"/>
                  </a:cxn>
                  <a:cxn ang="0">
                    <a:pos x="163" y="22"/>
                  </a:cxn>
                  <a:cxn ang="0">
                    <a:pos x="14" y="0"/>
                  </a:cxn>
                  <a:cxn ang="0">
                    <a:pos x="13" y="1"/>
                  </a:cxn>
                  <a:cxn ang="0">
                    <a:pos x="0" y="115"/>
                  </a:cxn>
                </a:cxnLst>
                <a:rect l="0" t="0" r="r" b="b"/>
                <a:pathLst>
                  <a:path w="164" h="145">
                    <a:moveTo>
                      <a:pt x="0" y="115"/>
                    </a:moveTo>
                    <a:cubicBezTo>
                      <a:pt x="0" y="115"/>
                      <a:pt x="1" y="116"/>
                      <a:pt x="1" y="116"/>
                    </a:cubicBezTo>
                    <a:cubicBezTo>
                      <a:pt x="152" y="145"/>
                      <a:pt x="152" y="145"/>
                      <a:pt x="152" y="145"/>
                    </a:cubicBezTo>
                    <a:cubicBezTo>
                      <a:pt x="152" y="145"/>
                      <a:pt x="153" y="144"/>
                      <a:pt x="153" y="144"/>
                    </a:cubicBezTo>
                    <a:cubicBezTo>
                      <a:pt x="164" y="23"/>
                      <a:pt x="164" y="23"/>
                      <a:pt x="164" y="23"/>
                    </a:cubicBezTo>
                    <a:cubicBezTo>
                      <a:pt x="164" y="23"/>
                      <a:pt x="163" y="22"/>
                      <a:pt x="163" y="22"/>
                    </a:cubicBezTo>
                    <a:cubicBezTo>
                      <a:pt x="14" y="0"/>
                      <a:pt x="14" y="0"/>
                      <a:pt x="14" y="0"/>
                    </a:cubicBezTo>
                    <a:cubicBezTo>
                      <a:pt x="13" y="0"/>
                      <a:pt x="13" y="0"/>
                      <a:pt x="13" y="1"/>
                    </a:cubicBezTo>
                    <a:lnTo>
                      <a:pt x="0" y="115"/>
                    </a:lnTo>
                    <a:close/>
                  </a:path>
                </a:pathLst>
              </a:custGeom>
              <a:solidFill>
                <a:srgbClr val="CCCCCC"/>
              </a:solidFill>
              <a:ln w="15875" cap="sq">
                <a:solidFill>
                  <a:srgbClr val="646464"/>
                </a:solidFill>
                <a:prstDash val="solid"/>
                <a:miter lim="800000"/>
                <a:headEnd/>
                <a:tailEnd/>
              </a:ln>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201" name="Freeform 104"/>
              <p:cNvSpPr>
                <a:spLocks/>
              </p:cNvSpPr>
              <p:nvPr/>
            </p:nvSpPr>
            <p:spPr bwMode="auto">
              <a:xfrm>
                <a:off x="2566988" y="3281045"/>
                <a:ext cx="500062" cy="512763"/>
              </a:xfrm>
              <a:custGeom>
                <a:avLst/>
                <a:gdLst/>
                <a:ahLst/>
                <a:cxnLst>
                  <a:cxn ang="0">
                    <a:pos x="12" y="0"/>
                  </a:cxn>
                  <a:cxn ang="0">
                    <a:pos x="0" y="109"/>
                  </a:cxn>
                  <a:cxn ang="0">
                    <a:pos x="1" y="110"/>
                  </a:cxn>
                  <a:cxn ang="0">
                    <a:pos x="148" y="139"/>
                  </a:cxn>
                </a:cxnLst>
                <a:rect l="0" t="0" r="r" b="b"/>
                <a:pathLst>
                  <a:path w="148" h="139">
                    <a:moveTo>
                      <a:pt x="12" y="0"/>
                    </a:moveTo>
                    <a:cubicBezTo>
                      <a:pt x="0" y="109"/>
                      <a:pt x="0" y="109"/>
                      <a:pt x="0" y="109"/>
                    </a:cubicBezTo>
                    <a:cubicBezTo>
                      <a:pt x="0" y="110"/>
                      <a:pt x="0" y="110"/>
                      <a:pt x="1" y="110"/>
                    </a:cubicBezTo>
                    <a:cubicBezTo>
                      <a:pt x="148" y="139"/>
                      <a:pt x="148" y="139"/>
                      <a:pt x="148" y="139"/>
                    </a:cubicBezTo>
                  </a:path>
                </a:pathLst>
              </a:custGeom>
              <a:noFill/>
              <a:ln w="15875" cap="rnd">
                <a:solidFill>
                  <a:srgbClr val="646464"/>
                </a:solidFill>
                <a:prstDash val="solid"/>
                <a:round/>
                <a:headEnd/>
                <a:tailEnd/>
              </a:ln>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202" name="Freeform 107"/>
              <p:cNvSpPr>
                <a:spLocks/>
              </p:cNvSpPr>
              <p:nvPr/>
            </p:nvSpPr>
            <p:spPr bwMode="auto">
              <a:xfrm>
                <a:off x="2505075" y="3873183"/>
                <a:ext cx="82550" cy="26987"/>
              </a:xfrm>
              <a:custGeom>
                <a:avLst/>
                <a:gdLst/>
                <a:ahLst/>
                <a:cxnLst>
                  <a:cxn ang="0">
                    <a:pos x="24" y="4"/>
                  </a:cxn>
                  <a:cxn ang="0">
                    <a:pos x="24" y="4"/>
                  </a:cxn>
                  <a:cxn ang="0">
                    <a:pos x="8" y="0"/>
                  </a:cxn>
                  <a:cxn ang="0">
                    <a:pos x="0" y="3"/>
                  </a:cxn>
                  <a:cxn ang="0">
                    <a:pos x="0" y="3"/>
                  </a:cxn>
                  <a:cxn ang="0">
                    <a:pos x="15" y="7"/>
                  </a:cxn>
                  <a:cxn ang="0">
                    <a:pos x="24" y="4"/>
                  </a:cxn>
                </a:cxnLst>
                <a:rect l="0" t="0" r="r" b="b"/>
                <a:pathLst>
                  <a:path w="24" h="7">
                    <a:moveTo>
                      <a:pt x="24" y="4"/>
                    </a:moveTo>
                    <a:cubicBezTo>
                      <a:pt x="24" y="4"/>
                      <a:pt x="24" y="4"/>
                      <a:pt x="24" y="4"/>
                    </a:cubicBezTo>
                    <a:cubicBezTo>
                      <a:pt x="8" y="0"/>
                      <a:pt x="8" y="0"/>
                      <a:pt x="8" y="0"/>
                    </a:cubicBezTo>
                    <a:cubicBezTo>
                      <a:pt x="8" y="0"/>
                      <a:pt x="0" y="3"/>
                      <a:pt x="0" y="3"/>
                    </a:cubicBezTo>
                    <a:cubicBezTo>
                      <a:pt x="0" y="3"/>
                      <a:pt x="0" y="3"/>
                      <a:pt x="0" y="3"/>
                    </a:cubicBezTo>
                    <a:cubicBezTo>
                      <a:pt x="15" y="7"/>
                      <a:pt x="15" y="7"/>
                      <a:pt x="15" y="7"/>
                    </a:cubicBezTo>
                    <a:cubicBezTo>
                      <a:pt x="15" y="7"/>
                      <a:pt x="24" y="4"/>
                      <a:pt x="24" y="4"/>
                    </a:cubicBezTo>
                    <a:close/>
                  </a:path>
                </a:pathLst>
              </a:custGeom>
              <a:solidFill>
                <a:schemeClr val="folHlink"/>
              </a:solidFill>
              <a:ln w="9525">
                <a:noFill/>
                <a:round/>
                <a:headEnd/>
                <a:tailEnd/>
              </a:ln>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203" name="Freeform 108"/>
              <p:cNvSpPr>
                <a:spLocks/>
              </p:cNvSpPr>
              <p:nvPr/>
            </p:nvSpPr>
            <p:spPr bwMode="auto">
              <a:xfrm>
                <a:off x="2657475" y="3892233"/>
                <a:ext cx="146050" cy="127000"/>
              </a:xfrm>
              <a:custGeom>
                <a:avLst/>
                <a:gdLst/>
                <a:ahLst/>
                <a:cxnLst>
                  <a:cxn ang="0">
                    <a:pos x="43" y="8"/>
                  </a:cxn>
                  <a:cxn ang="0">
                    <a:pos x="37" y="2"/>
                  </a:cxn>
                  <a:cxn ang="0">
                    <a:pos x="7" y="14"/>
                  </a:cxn>
                  <a:cxn ang="0">
                    <a:pos x="12" y="21"/>
                  </a:cxn>
                  <a:cxn ang="0">
                    <a:pos x="21" y="34"/>
                  </a:cxn>
                  <a:cxn ang="0">
                    <a:pos x="43" y="8"/>
                  </a:cxn>
                </a:cxnLst>
                <a:rect l="0" t="0" r="r" b="b"/>
                <a:pathLst>
                  <a:path w="43" h="34">
                    <a:moveTo>
                      <a:pt x="43" y="8"/>
                    </a:moveTo>
                    <a:cubicBezTo>
                      <a:pt x="42" y="6"/>
                      <a:pt x="38" y="2"/>
                      <a:pt x="37" y="2"/>
                    </a:cubicBezTo>
                    <a:cubicBezTo>
                      <a:pt x="31" y="0"/>
                      <a:pt x="12" y="10"/>
                      <a:pt x="7" y="14"/>
                    </a:cubicBezTo>
                    <a:cubicBezTo>
                      <a:pt x="0" y="19"/>
                      <a:pt x="12" y="21"/>
                      <a:pt x="12" y="21"/>
                    </a:cubicBezTo>
                    <a:cubicBezTo>
                      <a:pt x="21" y="34"/>
                      <a:pt x="21" y="34"/>
                      <a:pt x="21" y="34"/>
                    </a:cubicBezTo>
                    <a:lnTo>
                      <a:pt x="43" y="8"/>
                    </a:lnTo>
                    <a:close/>
                  </a:path>
                </a:pathLst>
              </a:custGeom>
              <a:gradFill rotWithShape="1">
                <a:gsLst>
                  <a:gs pos="0">
                    <a:schemeClr val="hlink"/>
                  </a:gs>
                  <a:gs pos="100000">
                    <a:schemeClr val="hlink">
                      <a:gamma/>
                      <a:tint val="12549"/>
                      <a:invGamma/>
                    </a:schemeClr>
                  </a:gs>
                </a:gsLst>
                <a:lin ang="2700000" scaled="1"/>
              </a:gradFill>
              <a:ln w="19050" cap="rnd" cmpd="sng">
                <a:solidFill>
                  <a:schemeClr val="hlink"/>
                </a:solidFill>
                <a:prstDash val="solid"/>
                <a:round/>
                <a:headEnd type="none" w="med" len="med"/>
                <a:tailEnd type="none" w="med" len="med"/>
              </a:ln>
              <a:effectLst/>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204" name="Freeform 109"/>
              <p:cNvSpPr>
                <a:spLocks/>
              </p:cNvSpPr>
              <p:nvPr/>
            </p:nvSpPr>
            <p:spPr bwMode="auto">
              <a:xfrm>
                <a:off x="2120900" y="3623945"/>
                <a:ext cx="628650" cy="666750"/>
              </a:xfrm>
              <a:custGeom>
                <a:avLst/>
                <a:gdLst/>
                <a:ahLst/>
                <a:cxnLst>
                  <a:cxn ang="0">
                    <a:pos x="107" y="173"/>
                  </a:cxn>
                  <a:cxn ang="0">
                    <a:pos x="103" y="135"/>
                  </a:cxn>
                  <a:cxn ang="0">
                    <a:pos x="136" y="156"/>
                  </a:cxn>
                  <a:cxn ang="0">
                    <a:pos x="171" y="122"/>
                  </a:cxn>
                  <a:cxn ang="0">
                    <a:pos x="184" y="97"/>
                  </a:cxn>
                  <a:cxn ang="0">
                    <a:pos x="162" y="89"/>
                  </a:cxn>
                  <a:cxn ang="0">
                    <a:pos x="144" y="112"/>
                  </a:cxn>
                  <a:cxn ang="0">
                    <a:pos x="115" y="46"/>
                  </a:cxn>
                  <a:cxn ang="0">
                    <a:pos x="68" y="6"/>
                  </a:cxn>
                  <a:cxn ang="0">
                    <a:pos x="12" y="16"/>
                  </a:cxn>
                  <a:cxn ang="0">
                    <a:pos x="2" y="46"/>
                  </a:cxn>
                  <a:cxn ang="0">
                    <a:pos x="0" y="57"/>
                  </a:cxn>
                  <a:cxn ang="0">
                    <a:pos x="72" y="80"/>
                  </a:cxn>
                  <a:cxn ang="0">
                    <a:pos x="85" y="108"/>
                  </a:cxn>
                  <a:cxn ang="0">
                    <a:pos x="90" y="181"/>
                  </a:cxn>
                </a:cxnLst>
                <a:rect l="0" t="0" r="r" b="b"/>
                <a:pathLst>
                  <a:path w="186" h="181">
                    <a:moveTo>
                      <a:pt x="107" y="173"/>
                    </a:moveTo>
                    <a:cubicBezTo>
                      <a:pt x="105" y="154"/>
                      <a:pt x="103" y="135"/>
                      <a:pt x="103" y="135"/>
                    </a:cubicBezTo>
                    <a:cubicBezTo>
                      <a:pt x="103" y="135"/>
                      <a:pt x="124" y="162"/>
                      <a:pt x="136" y="156"/>
                    </a:cubicBezTo>
                    <a:cubicBezTo>
                      <a:pt x="148" y="151"/>
                      <a:pt x="171" y="122"/>
                      <a:pt x="171" y="122"/>
                    </a:cubicBezTo>
                    <a:cubicBezTo>
                      <a:pt x="181" y="107"/>
                      <a:pt x="186" y="104"/>
                      <a:pt x="184" y="97"/>
                    </a:cubicBezTo>
                    <a:cubicBezTo>
                      <a:pt x="181" y="83"/>
                      <a:pt x="170" y="81"/>
                      <a:pt x="162" y="89"/>
                    </a:cubicBezTo>
                    <a:cubicBezTo>
                      <a:pt x="156" y="94"/>
                      <a:pt x="149" y="105"/>
                      <a:pt x="144" y="112"/>
                    </a:cubicBezTo>
                    <a:cubicBezTo>
                      <a:pt x="130" y="132"/>
                      <a:pt x="117" y="56"/>
                      <a:pt x="115" y="46"/>
                    </a:cubicBezTo>
                    <a:cubicBezTo>
                      <a:pt x="114" y="43"/>
                      <a:pt x="96" y="10"/>
                      <a:pt x="68" y="6"/>
                    </a:cubicBezTo>
                    <a:cubicBezTo>
                      <a:pt x="25" y="0"/>
                      <a:pt x="13" y="13"/>
                      <a:pt x="12" y="16"/>
                    </a:cubicBezTo>
                    <a:cubicBezTo>
                      <a:pt x="8" y="23"/>
                      <a:pt x="5" y="33"/>
                      <a:pt x="2" y="46"/>
                    </a:cubicBezTo>
                    <a:cubicBezTo>
                      <a:pt x="0" y="57"/>
                      <a:pt x="0" y="57"/>
                      <a:pt x="0" y="57"/>
                    </a:cubicBezTo>
                    <a:cubicBezTo>
                      <a:pt x="0" y="57"/>
                      <a:pt x="67" y="78"/>
                      <a:pt x="72" y="80"/>
                    </a:cubicBezTo>
                    <a:cubicBezTo>
                      <a:pt x="77" y="83"/>
                      <a:pt x="83" y="101"/>
                      <a:pt x="85" y="108"/>
                    </a:cubicBezTo>
                    <a:cubicBezTo>
                      <a:pt x="87" y="118"/>
                      <a:pt x="91" y="128"/>
                      <a:pt x="90" y="181"/>
                    </a:cubicBezTo>
                  </a:path>
                </a:pathLst>
              </a:custGeom>
              <a:gradFill rotWithShape="1">
                <a:gsLst>
                  <a:gs pos="0">
                    <a:schemeClr val="hlink"/>
                  </a:gs>
                  <a:gs pos="100000">
                    <a:schemeClr val="hlink">
                      <a:gamma/>
                      <a:tint val="12549"/>
                      <a:invGamma/>
                    </a:schemeClr>
                  </a:gs>
                </a:gsLst>
                <a:lin ang="2700000" scaled="1"/>
              </a:gradFill>
              <a:ln w="19050" cap="rnd" cmpd="sng">
                <a:solidFill>
                  <a:schemeClr val="hlink"/>
                </a:solidFill>
                <a:prstDash val="solid"/>
                <a:miter lim="800000"/>
                <a:headEnd type="none" w="med" len="med"/>
                <a:tailEnd type="none" w="med" len="med"/>
              </a:ln>
              <a:effectLst/>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205" name="Freeform 110"/>
              <p:cNvSpPr>
                <a:spLocks/>
              </p:cNvSpPr>
              <p:nvPr/>
            </p:nvSpPr>
            <p:spPr bwMode="auto">
              <a:xfrm>
                <a:off x="2039938" y="3871595"/>
                <a:ext cx="347662" cy="493713"/>
              </a:xfrm>
              <a:custGeom>
                <a:avLst/>
                <a:gdLst/>
                <a:ahLst/>
                <a:cxnLst>
                  <a:cxn ang="0">
                    <a:pos x="102" y="134"/>
                  </a:cxn>
                  <a:cxn ang="0">
                    <a:pos x="102" y="75"/>
                  </a:cxn>
                  <a:cxn ang="0">
                    <a:pos x="79" y="23"/>
                  </a:cxn>
                  <a:cxn ang="0">
                    <a:pos x="0" y="0"/>
                  </a:cxn>
                </a:cxnLst>
                <a:rect l="0" t="0" r="r" b="b"/>
                <a:pathLst>
                  <a:path w="103" h="134">
                    <a:moveTo>
                      <a:pt x="102" y="134"/>
                    </a:moveTo>
                    <a:cubicBezTo>
                      <a:pt x="103" y="115"/>
                      <a:pt x="103" y="93"/>
                      <a:pt x="102" y="75"/>
                    </a:cubicBezTo>
                    <a:cubicBezTo>
                      <a:pt x="100" y="48"/>
                      <a:pt x="91" y="24"/>
                      <a:pt x="79" y="23"/>
                    </a:cubicBezTo>
                    <a:cubicBezTo>
                      <a:pt x="72" y="22"/>
                      <a:pt x="27" y="8"/>
                      <a:pt x="0" y="0"/>
                    </a:cubicBezTo>
                  </a:path>
                </a:pathLst>
              </a:custGeom>
              <a:noFill/>
              <a:ln w="15875" cap="rnd">
                <a:solidFill>
                  <a:schemeClr val="folHlink"/>
                </a:solidFill>
                <a:prstDash val="solid"/>
                <a:round/>
                <a:headEnd/>
                <a:tailEnd/>
              </a:ln>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sp>
            <p:nvSpPr>
              <p:cNvPr id="206" name="Freeform 111"/>
              <p:cNvSpPr>
                <a:spLocks/>
              </p:cNvSpPr>
              <p:nvPr/>
            </p:nvSpPr>
            <p:spPr bwMode="auto">
              <a:xfrm>
                <a:off x="2070101" y="3825558"/>
                <a:ext cx="358775" cy="468312"/>
              </a:xfrm>
              <a:custGeom>
                <a:avLst/>
                <a:gdLst/>
                <a:ahLst/>
                <a:cxnLst>
                  <a:cxn ang="0">
                    <a:pos x="0" y="0"/>
                  </a:cxn>
                  <a:cxn ang="0">
                    <a:pos x="87" y="25"/>
                  </a:cxn>
                  <a:cxn ang="0">
                    <a:pos x="105" y="84"/>
                  </a:cxn>
                  <a:cxn ang="0">
                    <a:pos x="105" y="127"/>
                  </a:cxn>
                </a:cxnLst>
                <a:rect l="0" t="0" r="r" b="b"/>
                <a:pathLst>
                  <a:path w="106" h="127">
                    <a:moveTo>
                      <a:pt x="0" y="0"/>
                    </a:moveTo>
                    <a:cubicBezTo>
                      <a:pt x="87" y="25"/>
                      <a:pt x="87" y="25"/>
                      <a:pt x="87" y="25"/>
                    </a:cubicBezTo>
                    <a:cubicBezTo>
                      <a:pt x="90" y="25"/>
                      <a:pt x="104" y="57"/>
                      <a:pt x="105" y="84"/>
                    </a:cubicBezTo>
                    <a:cubicBezTo>
                      <a:pt x="106" y="95"/>
                      <a:pt x="106" y="111"/>
                      <a:pt x="105" y="127"/>
                    </a:cubicBezTo>
                  </a:path>
                </a:pathLst>
              </a:custGeom>
              <a:noFill/>
              <a:ln w="15875" cap="rnd">
                <a:solidFill>
                  <a:schemeClr val="folHlink"/>
                </a:solidFill>
                <a:prstDash val="solid"/>
                <a:round/>
                <a:headEnd/>
                <a:tailEnd/>
              </a:ln>
            </p:spPr>
            <p:txBody>
              <a:bodyPr lIns="91436" tIns="45718" rIns="91436" bIns="45718"/>
              <a:lstStyle/>
              <a:p>
                <a:pPr algn="r">
                  <a:defRPr/>
                </a:pPr>
                <a:endParaRPr lang="en-US" sz="1500" dirty="0">
                  <a:effectLst>
                    <a:outerShdw blurRad="38100" dist="38100" dir="2700000" algn="tl">
                      <a:srgbClr val="000000">
                        <a:alpha val="43137"/>
                      </a:srgbClr>
                    </a:outerShdw>
                  </a:effectLst>
                </a:endParaRPr>
              </a:p>
            </p:txBody>
          </p:sp>
          <p:grpSp>
            <p:nvGrpSpPr>
              <p:cNvPr id="14" name="Group 112"/>
              <p:cNvGrpSpPr>
                <a:grpSpLocks noChangeAspect="1"/>
              </p:cNvGrpSpPr>
              <p:nvPr/>
            </p:nvGrpSpPr>
            <p:grpSpPr bwMode="auto">
              <a:xfrm>
                <a:off x="2590800" y="3346133"/>
                <a:ext cx="533400" cy="314325"/>
                <a:chOff x="2937" y="1605"/>
                <a:chExt cx="366" cy="198"/>
              </a:xfrm>
            </p:grpSpPr>
            <p:sp>
              <p:nvSpPr>
                <p:cNvPr id="208" name="AutoShape 113"/>
                <p:cNvSpPr>
                  <a:spLocks noChangeAspect="1" noChangeArrowheads="1" noTextEdit="1"/>
                </p:cNvSpPr>
                <p:nvPr/>
              </p:nvSpPr>
              <p:spPr bwMode="auto">
                <a:xfrm>
                  <a:off x="2937" y="1605"/>
                  <a:ext cx="366" cy="198"/>
                </a:xfrm>
                <a:prstGeom prst="rect">
                  <a:avLst/>
                </a:prstGeom>
                <a:noFill/>
                <a:ln w="9525">
                  <a:noFill/>
                  <a:miter lim="800000"/>
                  <a:headEnd/>
                  <a:tailEnd/>
                </a:ln>
              </p:spPr>
              <p:txBody>
                <a:bodyPr/>
                <a:lstStyle/>
                <a:p>
                  <a:pPr algn="r">
                    <a:defRPr/>
                  </a:pPr>
                  <a:endParaRPr lang="en-US" sz="1500" dirty="0">
                    <a:effectLst>
                      <a:outerShdw blurRad="38100" dist="38100" dir="2700000" algn="tl">
                        <a:srgbClr val="000000">
                          <a:alpha val="43137"/>
                        </a:srgbClr>
                      </a:outerShdw>
                    </a:effectLst>
                  </a:endParaRPr>
                </a:p>
              </p:txBody>
            </p:sp>
            <p:sp>
              <p:nvSpPr>
                <p:cNvPr id="209" name="Freeform 114"/>
                <p:cNvSpPr>
                  <a:spLocks/>
                </p:cNvSpPr>
                <p:nvPr/>
              </p:nvSpPr>
              <p:spPr bwMode="auto">
                <a:xfrm>
                  <a:off x="2935" y="1607"/>
                  <a:ext cx="368" cy="196"/>
                </a:xfrm>
                <a:custGeom>
                  <a:avLst/>
                  <a:gdLst/>
                  <a:ahLst/>
                  <a:cxnLst>
                    <a:cxn ang="0">
                      <a:pos x="0" y="170"/>
                    </a:cxn>
                    <a:cxn ang="0">
                      <a:pos x="172" y="196"/>
                    </a:cxn>
                    <a:cxn ang="0">
                      <a:pos x="368" y="54"/>
                    </a:cxn>
                    <a:cxn ang="0">
                      <a:pos x="26" y="0"/>
                    </a:cxn>
                    <a:cxn ang="0">
                      <a:pos x="0" y="170"/>
                    </a:cxn>
                    <a:cxn ang="0">
                      <a:pos x="0" y="170"/>
                    </a:cxn>
                  </a:cxnLst>
                  <a:rect l="0" t="0" r="r" b="b"/>
                  <a:pathLst>
                    <a:path w="368" h="196">
                      <a:moveTo>
                        <a:pt x="0" y="170"/>
                      </a:moveTo>
                      <a:lnTo>
                        <a:pt x="172" y="196"/>
                      </a:lnTo>
                      <a:lnTo>
                        <a:pt x="368" y="54"/>
                      </a:lnTo>
                      <a:lnTo>
                        <a:pt x="26" y="0"/>
                      </a:lnTo>
                      <a:lnTo>
                        <a:pt x="0" y="170"/>
                      </a:lnTo>
                      <a:lnTo>
                        <a:pt x="0" y="170"/>
                      </a:lnTo>
                      <a:close/>
                    </a:path>
                  </a:pathLst>
                </a:custGeom>
                <a:solidFill>
                  <a:srgbClr val="123466"/>
                </a:solidFill>
                <a:ln w="9525">
                  <a:noFill/>
                  <a:round/>
                  <a:headEnd/>
                  <a:tailEnd/>
                </a:ln>
              </p:spPr>
              <p:txBody>
                <a:bodyPr/>
                <a:lstStyle/>
                <a:p>
                  <a:pPr algn="r">
                    <a:defRPr/>
                  </a:pPr>
                  <a:endParaRPr lang="en-US" sz="1500" dirty="0">
                    <a:effectLst>
                      <a:outerShdw blurRad="38100" dist="38100" dir="2700000" algn="tl">
                        <a:srgbClr val="000000">
                          <a:alpha val="43137"/>
                        </a:srgbClr>
                      </a:outerShdw>
                    </a:effectLst>
                  </a:endParaRPr>
                </a:p>
              </p:txBody>
            </p:sp>
            <p:sp>
              <p:nvSpPr>
                <p:cNvPr id="210" name="Freeform 115"/>
                <p:cNvSpPr>
                  <a:spLocks noEditPoints="1"/>
                </p:cNvSpPr>
                <p:nvPr/>
              </p:nvSpPr>
              <p:spPr bwMode="auto">
                <a:xfrm>
                  <a:off x="2945" y="1643"/>
                  <a:ext cx="260" cy="132"/>
                </a:xfrm>
                <a:custGeom>
                  <a:avLst/>
                  <a:gdLst/>
                  <a:ahLst/>
                  <a:cxnLst>
                    <a:cxn ang="0">
                      <a:pos x="107" y="14"/>
                    </a:cxn>
                    <a:cxn ang="0">
                      <a:pos x="90" y="11"/>
                    </a:cxn>
                    <a:cxn ang="0">
                      <a:pos x="84" y="51"/>
                    </a:cxn>
                    <a:cxn ang="0">
                      <a:pos x="75" y="9"/>
                    </a:cxn>
                    <a:cxn ang="0">
                      <a:pos x="61" y="7"/>
                    </a:cxn>
                    <a:cxn ang="0">
                      <a:pos x="43" y="38"/>
                    </a:cxn>
                    <a:cxn ang="0">
                      <a:pos x="28" y="22"/>
                    </a:cxn>
                    <a:cxn ang="0">
                      <a:pos x="20" y="15"/>
                    </a:cxn>
                    <a:cxn ang="0">
                      <a:pos x="28" y="13"/>
                    </a:cxn>
                    <a:cxn ang="0">
                      <a:pos x="40" y="18"/>
                    </a:cxn>
                    <a:cxn ang="0">
                      <a:pos x="47" y="9"/>
                    </a:cxn>
                    <a:cxn ang="0">
                      <a:pos x="29" y="1"/>
                    </a:cxn>
                    <a:cxn ang="0">
                      <a:pos x="29" y="1"/>
                    </a:cxn>
                    <a:cxn ang="0">
                      <a:pos x="11" y="5"/>
                    </a:cxn>
                    <a:cxn ang="0">
                      <a:pos x="5" y="14"/>
                    </a:cxn>
                    <a:cxn ang="0">
                      <a:pos x="9" y="26"/>
                    </a:cxn>
                    <a:cxn ang="0">
                      <a:pos x="20" y="33"/>
                    </a:cxn>
                    <a:cxn ang="0">
                      <a:pos x="28" y="40"/>
                    </a:cxn>
                    <a:cxn ang="0">
                      <a:pos x="26" y="43"/>
                    </a:cxn>
                    <a:cxn ang="0">
                      <a:pos x="20" y="43"/>
                    </a:cxn>
                    <a:cxn ang="0">
                      <a:pos x="7" y="37"/>
                    </a:cxn>
                    <a:cxn ang="0">
                      <a:pos x="0" y="47"/>
                    </a:cxn>
                    <a:cxn ang="0">
                      <a:pos x="19" y="55"/>
                    </a:cxn>
                    <a:cxn ang="0">
                      <a:pos x="19" y="55"/>
                    </a:cxn>
                    <a:cxn ang="0">
                      <a:pos x="35" y="52"/>
                    </a:cxn>
                    <a:cxn ang="0">
                      <a:pos x="35" y="52"/>
                    </a:cxn>
                    <a:cxn ang="0">
                      <a:pos x="33" y="56"/>
                    </a:cxn>
                    <a:cxn ang="0">
                      <a:pos x="48" y="59"/>
                    </a:cxn>
                    <a:cxn ang="0">
                      <a:pos x="52" y="51"/>
                    </a:cxn>
                    <a:cxn ang="0">
                      <a:pos x="61" y="54"/>
                    </a:cxn>
                    <a:cxn ang="0">
                      <a:pos x="70" y="54"/>
                    </a:cxn>
                    <a:cxn ang="0">
                      <a:pos x="71" y="62"/>
                    </a:cxn>
                    <a:cxn ang="0">
                      <a:pos x="96" y="66"/>
                    </a:cxn>
                    <a:cxn ang="0">
                      <a:pos x="99" y="50"/>
                    </a:cxn>
                    <a:cxn ang="0">
                      <a:pos x="104" y="51"/>
                    </a:cxn>
                    <a:cxn ang="0">
                      <a:pos x="128" y="36"/>
                    </a:cxn>
                    <a:cxn ang="0">
                      <a:pos x="107" y="14"/>
                    </a:cxn>
                    <a:cxn ang="0">
                      <a:pos x="63" y="42"/>
                    </a:cxn>
                    <a:cxn ang="0">
                      <a:pos x="57" y="40"/>
                    </a:cxn>
                    <a:cxn ang="0">
                      <a:pos x="65" y="24"/>
                    </a:cxn>
                    <a:cxn ang="0">
                      <a:pos x="65" y="24"/>
                    </a:cxn>
                    <a:cxn ang="0">
                      <a:pos x="68" y="42"/>
                    </a:cxn>
                    <a:cxn ang="0">
                      <a:pos x="63" y="42"/>
                    </a:cxn>
                    <a:cxn ang="0">
                      <a:pos x="104" y="39"/>
                    </a:cxn>
                    <a:cxn ang="0">
                      <a:pos x="100" y="38"/>
                    </a:cxn>
                    <a:cxn ang="0">
                      <a:pos x="102" y="25"/>
                    </a:cxn>
                    <a:cxn ang="0">
                      <a:pos x="106" y="25"/>
                    </a:cxn>
                    <a:cxn ang="0">
                      <a:pos x="114" y="33"/>
                    </a:cxn>
                    <a:cxn ang="0">
                      <a:pos x="104" y="39"/>
                    </a:cxn>
                  </a:cxnLst>
                  <a:rect l="0" t="0" r="r" b="b"/>
                  <a:pathLst>
                    <a:path w="130" h="66">
                      <a:moveTo>
                        <a:pt x="107" y="14"/>
                      </a:moveTo>
                      <a:cubicBezTo>
                        <a:pt x="90" y="11"/>
                        <a:pt x="90" y="11"/>
                        <a:pt x="90" y="11"/>
                      </a:cubicBezTo>
                      <a:cubicBezTo>
                        <a:pt x="84" y="51"/>
                        <a:pt x="84" y="51"/>
                        <a:pt x="84" y="51"/>
                      </a:cubicBezTo>
                      <a:cubicBezTo>
                        <a:pt x="75" y="9"/>
                        <a:pt x="75" y="9"/>
                        <a:pt x="75" y="9"/>
                      </a:cubicBezTo>
                      <a:cubicBezTo>
                        <a:pt x="61" y="7"/>
                        <a:pt x="61" y="7"/>
                        <a:pt x="61" y="7"/>
                      </a:cubicBezTo>
                      <a:cubicBezTo>
                        <a:pt x="43" y="38"/>
                        <a:pt x="43" y="38"/>
                        <a:pt x="43" y="38"/>
                      </a:cubicBezTo>
                      <a:cubicBezTo>
                        <a:pt x="43" y="30"/>
                        <a:pt x="35" y="26"/>
                        <a:pt x="28" y="22"/>
                      </a:cubicBezTo>
                      <a:cubicBezTo>
                        <a:pt x="24" y="20"/>
                        <a:pt x="19" y="17"/>
                        <a:pt x="20" y="15"/>
                      </a:cubicBezTo>
                      <a:cubicBezTo>
                        <a:pt x="20" y="13"/>
                        <a:pt x="23" y="12"/>
                        <a:pt x="28" y="13"/>
                      </a:cubicBezTo>
                      <a:cubicBezTo>
                        <a:pt x="31" y="13"/>
                        <a:pt x="34" y="14"/>
                        <a:pt x="40" y="18"/>
                      </a:cubicBezTo>
                      <a:cubicBezTo>
                        <a:pt x="47" y="9"/>
                        <a:pt x="47" y="9"/>
                        <a:pt x="47" y="9"/>
                      </a:cubicBezTo>
                      <a:cubicBezTo>
                        <a:pt x="42" y="5"/>
                        <a:pt x="35" y="2"/>
                        <a:pt x="29" y="1"/>
                      </a:cubicBezTo>
                      <a:cubicBezTo>
                        <a:pt x="29" y="1"/>
                        <a:pt x="29" y="1"/>
                        <a:pt x="29" y="1"/>
                      </a:cubicBezTo>
                      <a:cubicBezTo>
                        <a:pt x="22" y="0"/>
                        <a:pt x="15" y="1"/>
                        <a:pt x="11" y="5"/>
                      </a:cubicBezTo>
                      <a:cubicBezTo>
                        <a:pt x="8" y="7"/>
                        <a:pt x="6" y="10"/>
                        <a:pt x="5" y="14"/>
                      </a:cubicBezTo>
                      <a:cubicBezTo>
                        <a:pt x="4" y="19"/>
                        <a:pt x="6" y="23"/>
                        <a:pt x="9" y="26"/>
                      </a:cubicBezTo>
                      <a:cubicBezTo>
                        <a:pt x="12" y="29"/>
                        <a:pt x="16" y="32"/>
                        <a:pt x="20" y="33"/>
                      </a:cubicBezTo>
                      <a:cubicBezTo>
                        <a:pt x="24" y="36"/>
                        <a:pt x="28" y="37"/>
                        <a:pt x="28" y="40"/>
                      </a:cubicBezTo>
                      <a:cubicBezTo>
                        <a:pt x="27" y="41"/>
                        <a:pt x="27" y="42"/>
                        <a:pt x="26" y="43"/>
                      </a:cubicBezTo>
                      <a:cubicBezTo>
                        <a:pt x="25" y="44"/>
                        <a:pt x="23" y="44"/>
                        <a:pt x="20" y="43"/>
                      </a:cubicBezTo>
                      <a:cubicBezTo>
                        <a:pt x="16" y="43"/>
                        <a:pt x="12" y="42"/>
                        <a:pt x="7" y="37"/>
                      </a:cubicBezTo>
                      <a:cubicBezTo>
                        <a:pt x="0" y="47"/>
                        <a:pt x="0" y="47"/>
                        <a:pt x="0" y="47"/>
                      </a:cubicBezTo>
                      <a:cubicBezTo>
                        <a:pt x="5" y="51"/>
                        <a:pt x="12" y="54"/>
                        <a:pt x="19" y="55"/>
                      </a:cubicBezTo>
                      <a:cubicBezTo>
                        <a:pt x="19" y="55"/>
                        <a:pt x="19" y="55"/>
                        <a:pt x="19" y="55"/>
                      </a:cubicBezTo>
                      <a:cubicBezTo>
                        <a:pt x="25" y="56"/>
                        <a:pt x="30" y="55"/>
                        <a:pt x="35" y="52"/>
                      </a:cubicBezTo>
                      <a:cubicBezTo>
                        <a:pt x="35" y="52"/>
                        <a:pt x="35" y="52"/>
                        <a:pt x="35" y="52"/>
                      </a:cubicBezTo>
                      <a:cubicBezTo>
                        <a:pt x="33" y="56"/>
                        <a:pt x="33" y="56"/>
                        <a:pt x="33" y="56"/>
                      </a:cubicBezTo>
                      <a:cubicBezTo>
                        <a:pt x="48" y="59"/>
                        <a:pt x="48" y="59"/>
                        <a:pt x="48" y="59"/>
                      </a:cubicBezTo>
                      <a:cubicBezTo>
                        <a:pt x="52" y="51"/>
                        <a:pt x="52" y="51"/>
                        <a:pt x="52" y="51"/>
                      </a:cubicBezTo>
                      <a:cubicBezTo>
                        <a:pt x="55" y="52"/>
                        <a:pt x="58" y="53"/>
                        <a:pt x="61" y="54"/>
                      </a:cubicBezTo>
                      <a:cubicBezTo>
                        <a:pt x="64" y="54"/>
                        <a:pt x="67" y="54"/>
                        <a:pt x="70" y="54"/>
                      </a:cubicBezTo>
                      <a:cubicBezTo>
                        <a:pt x="71" y="62"/>
                        <a:pt x="71" y="62"/>
                        <a:pt x="71" y="62"/>
                      </a:cubicBezTo>
                      <a:cubicBezTo>
                        <a:pt x="96" y="66"/>
                        <a:pt x="96" y="66"/>
                        <a:pt x="96" y="66"/>
                      </a:cubicBezTo>
                      <a:cubicBezTo>
                        <a:pt x="99" y="50"/>
                        <a:pt x="99" y="50"/>
                        <a:pt x="99" y="50"/>
                      </a:cubicBezTo>
                      <a:cubicBezTo>
                        <a:pt x="104" y="51"/>
                        <a:pt x="104" y="51"/>
                        <a:pt x="104" y="51"/>
                      </a:cubicBezTo>
                      <a:cubicBezTo>
                        <a:pt x="117" y="53"/>
                        <a:pt x="126" y="47"/>
                        <a:pt x="128" y="36"/>
                      </a:cubicBezTo>
                      <a:cubicBezTo>
                        <a:pt x="130" y="23"/>
                        <a:pt x="123" y="16"/>
                        <a:pt x="107" y="14"/>
                      </a:cubicBezTo>
                      <a:close/>
                      <a:moveTo>
                        <a:pt x="63" y="42"/>
                      </a:moveTo>
                      <a:cubicBezTo>
                        <a:pt x="61" y="42"/>
                        <a:pt x="59" y="41"/>
                        <a:pt x="57" y="40"/>
                      </a:cubicBezTo>
                      <a:cubicBezTo>
                        <a:pt x="65" y="24"/>
                        <a:pt x="65" y="24"/>
                        <a:pt x="65" y="24"/>
                      </a:cubicBezTo>
                      <a:cubicBezTo>
                        <a:pt x="65" y="24"/>
                        <a:pt x="65" y="24"/>
                        <a:pt x="65" y="24"/>
                      </a:cubicBezTo>
                      <a:cubicBezTo>
                        <a:pt x="68" y="42"/>
                        <a:pt x="68" y="42"/>
                        <a:pt x="68" y="42"/>
                      </a:cubicBezTo>
                      <a:cubicBezTo>
                        <a:pt x="66" y="42"/>
                        <a:pt x="65" y="43"/>
                        <a:pt x="63" y="42"/>
                      </a:cubicBezTo>
                      <a:close/>
                      <a:moveTo>
                        <a:pt x="104" y="39"/>
                      </a:moveTo>
                      <a:cubicBezTo>
                        <a:pt x="100" y="38"/>
                        <a:pt x="100" y="38"/>
                        <a:pt x="100" y="38"/>
                      </a:cubicBezTo>
                      <a:cubicBezTo>
                        <a:pt x="102" y="25"/>
                        <a:pt x="102" y="25"/>
                        <a:pt x="102" y="25"/>
                      </a:cubicBezTo>
                      <a:cubicBezTo>
                        <a:pt x="106" y="25"/>
                        <a:pt x="106" y="25"/>
                        <a:pt x="106" y="25"/>
                      </a:cubicBezTo>
                      <a:cubicBezTo>
                        <a:pt x="111" y="26"/>
                        <a:pt x="115" y="28"/>
                        <a:pt x="114" y="33"/>
                      </a:cubicBezTo>
                      <a:cubicBezTo>
                        <a:pt x="113" y="38"/>
                        <a:pt x="109" y="39"/>
                        <a:pt x="104" y="39"/>
                      </a:cubicBezTo>
                      <a:close/>
                    </a:path>
                  </a:pathLst>
                </a:custGeom>
                <a:solidFill>
                  <a:srgbClr val="FFFFFF"/>
                </a:solidFill>
                <a:ln w="9525">
                  <a:noFill/>
                  <a:round/>
                  <a:headEnd/>
                  <a:tailEnd/>
                </a:ln>
              </p:spPr>
              <p:txBody>
                <a:bodyPr/>
                <a:lstStyle/>
                <a:p>
                  <a:pPr algn="r">
                    <a:defRPr/>
                  </a:pPr>
                  <a:endParaRPr lang="en-US" sz="1500" dirty="0">
                    <a:effectLst>
                      <a:outerShdw blurRad="38100" dist="38100" dir="2700000" algn="tl">
                        <a:srgbClr val="000000">
                          <a:alpha val="43137"/>
                        </a:srgbClr>
                      </a:outerShdw>
                    </a:effectLst>
                  </a:endParaRPr>
                </a:p>
              </p:txBody>
            </p:sp>
          </p:grpSp>
        </p:grpSp>
        <p:sp>
          <p:nvSpPr>
            <p:cNvPr id="164" name="Freeform 117"/>
            <p:cNvSpPr>
              <a:spLocks/>
            </p:cNvSpPr>
            <p:nvPr/>
          </p:nvSpPr>
          <p:spPr bwMode="auto">
            <a:xfrm>
              <a:off x="1519238" y="4121150"/>
              <a:ext cx="636587" cy="1058862"/>
            </a:xfrm>
            <a:custGeom>
              <a:avLst/>
              <a:gdLst/>
              <a:ahLst/>
              <a:cxnLst>
                <a:cxn ang="0">
                  <a:pos x="137" y="77"/>
                </a:cxn>
                <a:cxn ang="0">
                  <a:pos x="53" y="317"/>
                </a:cxn>
                <a:cxn ang="0">
                  <a:pos x="0" y="316"/>
                </a:cxn>
                <a:cxn ang="0">
                  <a:pos x="26" y="388"/>
                </a:cxn>
                <a:cxn ang="0">
                  <a:pos x="173" y="323"/>
                </a:cxn>
                <a:cxn ang="0">
                  <a:pos x="124" y="322"/>
                </a:cxn>
                <a:cxn ang="0">
                  <a:pos x="198" y="79"/>
                </a:cxn>
                <a:cxn ang="0">
                  <a:pos x="255" y="80"/>
                </a:cxn>
                <a:cxn ang="0">
                  <a:pos x="160" y="0"/>
                </a:cxn>
                <a:cxn ang="0">
                  <a:pos x="87" y="74"/>
                </a:cxn>
                <a:cxn ang="0">
                  <a:pos x="137" y="77"/>
                </a:cxn>
              </a:cxnLst>
              <a:rect l="0" t="0" r="r" b="b"/>
              <a:pathLst>
                <a:path w="255" h="388">
                  <a:moveTo>
                    <a:pt x="137" y="77"/>
                  </a:moveTo>
                  <a:cubicBezTo>
                    <a:pt x="132" y="124"/>
                    <a:pt x="150" y="213"/>
                    <a:pt x="53" y="317"/>
                  </a:cubicBezTo>
                  <a:cubicBezTo>
                    <a:pt x="0" y="316"/>
                    <a:pt x="0" y="316"/>
                    <a:pt x="0" y="316"/>
                  </a:cubicBezTo>
                  <a:cubicBezTo>
                    <a:pt x="26" y="388"/>
                    <a:pt x="26" y="388"/>
                    <a:pt x="26" y="388"/>
                  </a:cubicBezTo>
                  <a:cubicBezTo>
                    <a:pt x="173" y="323"/>
                    <a:pt x="173" y="323"/>
                    <a:pt x="173" y="323"/>
                  </a:cubicBezTo>
                  <a:cubicBezTo>
                    <a:pt x="124" y="322"/>
                    <a:pt x="124" y="322"/>
                    <a:pt x="124" y="322"/>
                  </a:cubicBezTo>
                  <a:cubicBezTo>
                    <a:pt x="124" y="322"/>
                    <a:pt x="193" y="257"/>
                    <a:pt x="198" y="79"/>
                  </a:cubicBezTo>
                  <a:cubicBezTo>
                    <a:pt x="255" y="80"/>
                    <a:pt x="255" y="80"/>
                    <a:pt x="255" y="80"/>
                  </a:cubicBezTo>
                  <a:cubicBezTo>
                    <a:pt x="160" y="0"/>
                    <a:pt x="160" y="0"/>
                    <a:pt x="160" y="0"/>
                  </a:cubicBezTo>
                  <a:cubicBezTo>
                    <a:pt x="87" y="74"/>
                    <a:pt x="87" y="74"/>
                    <a:pt x="87" y="74"/>
                  </a:cubicBezTo>
                  <a:lnTo>
                    <a:pt x="137" y="77"/>
                  </a:lnTo>
                  <a:close/>
                </a:path>
              </a:pathLst>
            </a:custGeom>
            <a:solidFill>
              <a:schemeClr val="tx2">
                <a:lumMod val="75000"/>
              </a:schemeClr>
            </a:solidFill>
            <a:ln w="9525" cap="flat" cmpd="sng">
              <a:noFill/>
              <a:prstDash val="solid"/>
              <a:miter lim="800000"/>
              <a:headEnd type="none" w="med" len="med"/>
              <a:tailEnd type="none" w="med" len="med"/>
            </a:ln>
            <a:effectLst/>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65" name="Freeform 118"/>
            <p:cNvSpPr>
              <a:spLocks/>
            </p:cNvSpPr>
            <p:nvPr/>
          </p:nvSpPr>
          <p:spPr bwMode="auto">
            <a:xfrm>
              <a:off x="3252788" y="4098925"/>
              <a:ext cx="635000" cy="1057275"/>
            </a:xfrm>
            <a:custGeom>
              <a:avLst/>
              <a:gdLst/>
              <a:ahLst/>
              <a:cxnLst>
                <a:cxn ang="0">
                  <a:pos x="118" y="77"/>
                </a:cxn>
                <a:cxn ang="0">
                  <a:pos x="202" y="317"/>
                </a:cxn>
                <a:cxn ang="0">
                  <a:pos x="255" y="316"/>
                </a:cxn>
                <a:cxn ang="0">
                  <a:pos x="229" y="388"/>
                </a:cxn>
                <a:cxn ang="0">
                  <a:pos x="82" y="323"/>
                </a:cxn>
                <a:cxn ang="0">
                  <a:pos x="131" y="322"/>
                </a:cxn>
                <a:cxn ang="0">
                  <a:pos x="57" y="79"/>
                </a:cxn>
                <a:cxn ang="0">
                  <a:pos x="0" y="80"/>
                </a:cxn>
                <a:cxn ang="0">
                  <a:pos x="98" y="0"/>
                </a:cxn>
                <a:cxn ang="0">
                  <a:pos x="168" y="74"/>
                </a:cxn>
                <a:cxn ang="0">
                  <a:pos x="118" y="77"/>
                </a:cxn>
              </a:cxnLst>
              <a:rect l="0" t="0" r="r" b="b"/>
              <a:pathLst>
                <a:path w="255" h="388">
                  <a:moveTo>
                    <a:pt x="118" y="77"/>
                  </a:moveTo>
                  <a:cubicBezTo>
                    <a:pt x="123" y="124"/>
                    <a:pt x="105" y="213"/>
                    <a:pt x="202" y="317"/>
                  </a:cubicBezTo>
                  <a:cubicBezTo>
                    <a:pt x="255" y="316"/>
                    <a:pt x="255" y="316"/>
                    <a:pt x="255" y="316"/>
                  </a:cubicBezTo>
                  <a:cubicBezTo>
                    <a:pt x="229" y="388"/>
                    <a:pt x="229" y="388"/>
                    <a:pt x="229" y="388"/>
                  </a:cubicBezTo>
                  <a:cubicBezTo>
                    <a:pt x="82" y="323"/>
                    <a:pt x="82" y="323"/>
                    <a:pt x="82" y="323"/>
                  </a:cubicBezTo>
                  <a:cubicBezTo>
                    <a:pt x="131" y="322"/>
                    <a:pt x="131" y="322"/>
                    <a:pt x="131" y="322"/>
                  </a:cubicBezTo>
                  <a:cubicBezTo>
                    <a:pt x="131" y="322"/>
                    <a:pt x="62" y="257"/>
                    <a:pt x="57" y="79"/>
                  </a:cubicBezTo>
                  <a:cubicBezTo>
                    <a:pt x="0" y="80"/>
                    <a:pt x="0" y="80"/>
                    <a:pt x="0" y="80"/>
                  </a:cubicBezTo>
                  <a:cubicBezTo>
                    <a:pt x="98" y="0"/>
                    <a:pt x="98" y="0"/>
                    <a:pt x="98" y="0"/>
                  </a:cubicBezTo>
                  <a:cubicBezTo>
                    <a:pt x="168" y="74"/>
                    <a:pt x="168" y="74"/>
                    <a:pt x="168" y="74"/>
                  </a:cubicBezTo>
                  <a:lnTo>
                    <a:pt x="118" y="77"/>
                  </a:lnTo>
                  <a:close/>
                </a:path>
              </a:pathLst>
            </a:custGeom>
            <a:solidFill>
              <a:schemeClr val="tx2">
                <a:lumMod val="75000"/>
              </a:schemeClr>
            </a:solidFill>
            <a:ln w="9525" cap="flat" cmpd="sng">
              <a:noFill/>
              <a:prstDash val="solid"/>
              <a:miter lim="800000"/>
              <a:headEnd type="none" w="med" len="med"/>
              <a:tailEnd type="none" w="med" len="med"/>
            </a:ln>
            <a:effectLst/>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66" name="Freeform 119"/>
            <p:cNvSpPr>
              <a:spLocks/>
            </p:cNvSpPr>
            <p:nvPr/>
          </p:nvSpPr>
          <p:spPr bwMode="auto">
            <a:xfrm>
              <a:off x="2462213" y="4184650"/>
              <a:ext cx="404812" cy="1020762"/>
            </a:xfrm>
            <a:custGeom>
              <a:avLst/>
              <a:gdLst/>
              <a:ahLst/>
              <a:cxnLst>
                <a:cxn ang="0">
                  <a:pos x="110" y="72"/>
                </a:cxn>
                <a:cxn ang="0">
                  <a:pos x="114" y="305"/>
                </a:cxn>
                <a:cxn ang="0">
                  <a:pos x="162" y="305"/>
                </a:cxn>
                <a:cxn ang="0">
                  <a:pos x="73" y="374"/>
                </a:cxn>
                <a:cxn ang="0">
                  <a:pos x="7" y="307"/>
                </a:cxn>
                <a:cxn ang="0">
                  <a:pos x="51" y="307"/>
                </a:cxn>
                <a:cxn ang="0">
                  <a:pos x="53" y="73"/>
                </a:cxn>
                <a:cxn ang="0">
                  <a:pos x="0" y="73"/>
                </a:cxn>
                <a:cxn ang="0">
                  <a:pos x="75" y="0"/>
                </a:cxn>
                <a:cxn ang="0">
                  <a:pos x="158" y="70"/>
                </a:cxn>
                <a:cxn ang="0">
                  <a:pos x="110" y="72"/>
                </a:cxn>
              </a:cxnLst>
              <a:rect l="0" t="0" r="r" b="b"/>
              <a:pathLst>
                <a:path w="162" h="374">
                  <a:moveTo>
                    <a:pt x="110" y="72"/>
                  </a:moveTo>
                  <a:cubicBezTo>
                    <a:pt x="130" y="162"/>
                    <a:pt x="118" y="275"/>
                    <a:pt x="114" y="305"/>
                  </a:cubicBezTo>
                  <a:cubicBezTo>
                    <a:pt x="162" y="305"/>
                    <a:pt x="162" y="305"/>
                    <a:pt x="162" y="305"/>
                  </a:cubicBezTo>
                  <a:cubicBezTo>
                    <a:pt x="73" y="374"/>
                    <a:pt x="73" y="374"/>
                    <a:pt x="73" y="374"/>
                  </a:cubicBezTo>
                  <a:cubicBezTo>
                    <a:pt x="7" y="307"/>
                    <a:pt x="7" y="307"/>
                    <a:pt x="7" y="307"/>
                  </a:cubicBezTo>
                  <a:cubicBezTo>
                    <a:pt x="51" y="307"/>
                    <a:pt x="51" y="307"/>
                    <a:pt x="51" y="307"/>
                  </a:cubicBezTo>
                  <a:cubicBezTo>
                    <a:pt x="51" y="307"/>
                    <a:pt x="75" y="246"/>
                    <a:pt x="53" y="73"/>
                  </a:cubicBezTo>
                  <a:cubicBezTo>
                    <a:pt x="0" y="73"/>
                    <a:pt x="0" y="73"/>
                    <a:pt x="0" y="73"/>
                  </a:cubicBezTo>
                  <a:cubicBezTo>
                    <a:pt x="75" y="0"/>
                    <a:pt x="75" y="0"/>
                    <a:pt x="75" y="0"/>
                  </a:cubicBezTo>
                  <a:cubicBezTo>
                    <a:pt x="158" y="70"/>
                    <a:pt x="158" y="70"/>
                    <a:pt x="158" y="70"/>
                  </a:cubicBezTo>
                  <a:lnTo>
                    <a:pt x="110" y="72"/>
                  </a:lnTo>
                  <a:close/>
                </a:path>
              </a:pathLst>
            </a:custGeom>
            <a:solidFill>
              <a:schemeClr val="tx2">
                <a:lumMod val="75000"/>
              </a:schemeClr>
            </a:solidFill>
            <a:ln w="9525" cap="flat" cmpd="sng">
              <a:noFill/>
              <a:prstDash val="solid"/>
              <a:miter lim="800000"/>
              <a:headEnd type="none" w="med" len="med"/>
              <a:tailEnd type="none" w="med" len="med"/>
            </a:ln>
            <a:effectLst/>
          </p:spPr>
          <p:txBody>
            <a:bodyPr lIns="91436" tIns="45718" rIns="91436" bIns="45718"/>
            <a:lstStyle/>
            <a:p>
              <a:pPr>
                <a:defRPr/>
              </a:pPr>
              <a:endParaRPr lang="en-US" sz="1500" dirty="0">
                <a:effectLst>
                  <a:outerShdw blurRad="38100" dist="38100" dir="2700000" algn="tl">
                    <a:srgbClr val="000000">
                      <a:alpha val="43137"/>
                    </a:srgbClr>
                  </a:outerShdw>
                </a:effectLst>
              </a:endParaRPr>
            </a:p>
          </p:txBody>
        </p:sp>
        <p:sp>
          <p:nvSpPr>
            <p:cNvPr id="167" name="Rectangle 120"/>
            <p:cNvSpPr>
              <a:spLocks noChangeArrowheads="1"/>
            </p:cNvSpPr>
            <p:nvPr/>
          </p:nvSpPr>
          <p:spPr bwMode="auto">
            <a:xfrm>
              <a:off x="346946" y="3355229"/>
              <a:ext cx="1785143" cy="376391"/>
            </a:xfrm>
            <a:prstGeom prst="rect">
              <a:avLst/>
            </a:prstGeom>
            <a:solidFill>
              <a:schemeClr val="bg1">
                <a:alpha val="60000"/>
              </a:schemeClr>
            </a:solidFill>
            <a:ln w="12700" algn="ctr">
              <a:noFill/>
              <a:miter lim="800000"/>
              <a:headEnd/>
              <a:tailEnd/>
            </a:ln>
            <a:effectLst>
              <a:outerShdw dist="17961" dir="2700000" algn="ctr" rotWithShape="0">
                <a:srgbClr val="FFFFFF">
                  <a:alpha val="9000"/>
                </a:srgbClr>
              </a:outerShdw>
            </a:effectLst>
          </p:spPr>
          <p:txBody>
            <a:bodyPr wrap="none" lIns="89996" tIns="46798" rIns="89996" bIns="46798">
              <a:spAutoFit/>
            </a:bodyPr>
            <a:lstStyle/>
            <a:p>
              <a:pPr algn="ctr">
                <a:buClr>
                  <a:srgbClr val="BE6600"/>
                </a:buClr>
                <a:buFont typeface="Wingdings" pitchFamily="2" charset="2"/>
                <a:buNone/>
                <a:defRPr/>
              </a:pPr>
              <a:r>
                <a:rPr lang="zh-CN" altLang="en-US" sz="1500" dirty="0" smtClean="0">
                  <a:solidFill>
                    <a:srgbClr val="FF0000"/>
                  </a:solidFill>
                  <a:effectLst>
                    <a:outerShdw blurRad="38100" dist="38100" dir="2700000" algn="tl">
                      <a:srgbClr val="000000">
                        <a:alpha val="43137"/>
                      </a:srgbClr>
                    </a:outerShdw>
                  </a:effectLst>
                  <a:latin typeface="+mj-lt"/>
                </a:rPr>
                <a:t>依赖于超级用户</a:t>
              </a:r>
              <a:endParaRPr lang="en-US" sz="1500" dirty="0">
                <a:solidFill>
                  <a:srgbClr val="FF0000"/>
                </a:solidFill>
                <a:effectLst>
                  <a:outerShdw blurRad="38100" dist="38100" dir="2700000" algn="tl">
                    <a:srgbClr val="000000">
                      <a:alpha val="43137"/>
                    </a:srgbClr>
                  </a:outerShdw>
                </a:effectLst>
                <a:latin typeface="+mj-lt"/>
              </a:endParaRPr>
            </a:p>
          </p:txBody>
        </p:sp>
        <p:grpSp>
          <p:nvGrpSpPr>
            <p:cNvPr id="15" name="Group 167"/>
            <p:cNvGrpSpPr/>
            <p:nvPr/>
          </p:nvGrpSpPr>
          <p:grpSpPr>
            <a:xfrm>
              <a:off x="642938" y="1991042"/>
              <a:ext cx="1306512" cy="1158875"/>
              <a:chOff x="642938" y="2346325"/>
              <a:chExt cx="1306512" cy="1158875"/>
            </a:xfrm>
          </p:grpSpPr>
          <p:sp>
            <p:nvSpPr>
              <p:cNvPr id="169" name="Freeform 122"/>
              <p:cNvSpPr>
                <a:spLocks/>
              </p:cNvSpPr>
              <p:nvPr/>
            </p:nvSpPr>
            <p:spPr bwMode="auto">
              <a:xfrm>
                <a:off x="695408" y="2783231"/>
                <a:ext cx="1254042" cy="518557"/>
              </a:xfrm>
              <a:custGeom>
                <a:avLst/>
                <a:gdLst/>
                <a:ahLst/>
                <a:cxnLst>
                  <a:cxn ang="0">
                    <a:pos x="446" y="281"/>
                  </a:cxn>
                  <a:cxn ang="0">
                    <a:pos x="742" y="112"/>
                  </a:cxn>
                  <a:cxn ang="0">
                    <a:pos x="243" y="0"/>
                  </a:cxn>
                  <a:cxn ang="0">
                    <a:pos x="0" y="90"/>
                  </a:cxn>
                </a:cxnLst>
                <a:rect l="0" t="0" r="r" b="b"/>
                <a:pathLst>
                  <a:path w="742" h="281">
                    <a:moveTo>
                      <a:pt x="446" y="281"/>
                    </a:moveTo>
                    <a:lnTo>
                      <a:pt x="742" y="112"/>
                    </a:lnTo>
                    <a:lnTo>
                      <a:pt x="243" y="0"/>
                    </a:lnTo>
                    <a:lnTo>
                      <a:pt x="0" y="90"/>
                    </a:lnTo>
                  </a:path>
                </a:pathLst>
              </a:custGeom>
              <a:gradFill rotWithShape="1">
                <a:gsLst>
                  <a:gs pos="0">
                    <a:schemeClr val="bg2">
                      <a:alpha val="84000"/>
                    </a:schemeClr>
                  </a:gs>
                  <a:gs pos="100000">
                    <a:schemeClr val="bg1">
                      <a:alpha val="0"/>
                    </a:schemeClr>
                  </a:gs>
                </a:gsLst>
                <a:lin ang="5400000" scaled="1"/>
              </a:gradFill>
              <a:ln w="15875" cap="rnd" cmpd="sng">
                <a:noFill/>
                <a:prstDash val="solid"/>
                <a:round/>
                <a:headEnd type="none" w="med" len="med"/>
                <a:tailEnd type="none" w="med" len="me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170" name="Freeform 123"/>
              <p:cNvSpPr>
                <a:spLocks/>
              </p:cNvSpPr>
              <p:nvPr/>
            </p:nvSpPr>
            <p:spPr bwMode="auto">
              <a:xfrm>
                <a:off x="834455" y="2980913"/>
                <a:ext cx="882814" cy="177627"/>
              </a:xfrm>
              <a:custGeom>
                <a:avLst/>
                <a:gdLst/>
                <a:ahLst/>
                <a:cxnLst>
                  <a:cxn ang="0">
                    <a:pos x="260" y="10"/>
                  </a:cxn>
                  <a:cxn ang="0">
                    <a:pos x="260" y="19"/>
                  </a:cxn>
                  <a:cxn ang="0">
                    <a:pos x="158" y="48"/>
                  </a:cxn>
                  <a:cxn ang="0">
                    <a:pos x="1" y="10"/>
                  </a:cxn>
                  <a:cxn ang="0">
                    <a:pos x="0" y="8"/>
                  </a:cxn>
                  <a:cxn ang="0">
                    <a:pos x="0" y="0"/>
                  </a:cxn>
                </a:cxnLst>
                <a:rect l="0" t="0" r="r" b="b"/>
                <a:pathLst>
                  <a:path w="261" h="48">
                    <a:moveTo>
                      <a:pt x="260" y="10"/>
                    </a:moveTo>
                    <a:cubicBezTo>
                      <a:pt x="260" y="10"/>
                      <a:pt x="261" y="13"/>
                      <a:pt x="260" y="19"/>
                    </a:cubicBezTo>
                    <a:cubicBezTo>
                      <a:pt x="260" y="19"/>
                      <a:pt x="159" y="48"/>
                      <a:pt x="158" y="48"/>
                    </a:cubicBezTo>
                    <a:cubicBezTo>
                      <a:pt x="1" y="10"/>
                      <a:pt x="1" y="10"/>
                      <a:pt x="1" y="10"/>
                    </a:cubicBezTo>
                    <a:cubicBezTo>
                      <a:pt x="1" y="9"/>
                      <a:pt x="0" y="9"/>
                      <a:pt x="0" y="8"/>
                    </a:cubicBezTo>
                    <a:cubicBezTo>
                      <a:pt x="0" y="0"/>
                      <a:pt x="0" y="0"/>
                      <a:pt x="0" y="0"/>
                    </a:cubicBezTo>
                  </a:path>
                </a:pathLst>
              </a:custGeom>
              <a:solidFill>
                <a:srgbClr val="646464"/>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171" name="Freeform 124"/>
              <p:cNvSpPr>
                <a:spLocks/>
              </p:cNvSpPr>
              <p:nvPr/>
            </p:nvSpPr>
            <p:spPr bwMode="auto">
              <a:xfrm>
                <a:off x="831831" y="2889234"/>
                <a:ext cx="876255" cy="236359"/>
              </a:xfrm>
              <a:custGeom>
                <a:avLst/>
                <a:gdLst/>
                <a:ahLst/>
                <a:cxnLst>
                  <a:cxn ang="0">
                    <a:pos x="259" y="36"/>
                  </a:cxn>
                  <a:cxn ang="0">
                    <a:pos x="258" y="35"/>
                  </a:cxn>
                  <a:cxn ang="0">
                    <a:pos x="84" y="1"/>
                  </a:cxn>
                  <a:cxn ang="0">
                    <a:pos x="0" y="25"/>
                  </a:cxn>
                  <a:cxn ang="0">
                    <a:pos x="2" y="26"/>
                  </a:cxn>
                  <a:cxn ang="0">
                    <a:pos x="158" y="64"/>
                  </a:cxn>
                  <a:cxn ang="0">
                    <a:pos x="259" y="36"/>
                  </a:cxn>
                </a:cxnLst>
                <a:rect l="0" t="0" r="r" b="b"/>
                <a:pathLst>
                  <a:path w="259" h="64">
                    <a:moveTo>
                      <a:pt x="259" y="36"/>
                    </a:moveTo>
                    <a:cubicBezTo>
                      <a:pt x="259" y="36"/>
                      <a:pt x="258" y="35"/>
                      <a:pt x="258" y="35"/>
                    </a:cubicBezTo>
                    <a:cubicBezTo>
                      <a:pt x="84" y="1"/>
                      <a:pt x="84" y="1"/>
                      <a:pt x="84" y="1"/>
                    </a:cubicBezTo>
                    <a:cubicBezTo>
                      <a:pt x="83" y="0"/>
                      <a:pt x="0" y="25"/>
                      <a:pt x="0" y="25"/>
                    </a:cubicBezTo>
                    <a:cubicBezTo>
                      <a:pt x="0" y="25"/>
                      <a:pt x="1" y="26"/>
                      <a:pt x="2" y="26"/>
                    </a:cubicBezTo>
                    <a:cubicBezTo>
                      <a:pt x="158" y="64"/>
                      <a:pt x="158" y="64"/>
                      <a:pt x="158" y="64"/>
                    </a:cubicBezTo>
                    <a:cubicBezTo>
                      <a:pt x="159" y="64"/>
                      <a:pt x="259" y="36"/>
                      <a:pt x="259" y="36"/>
                    </a:cubicBez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172" name="Freeform 125"/>
              <p:cNvSpPr>
                <a:spLocks/>
              </p:cNvSpPr>
              <p:nvPr/>
            </p:nvSpPr>
            <p:spPr bwMode="auto">
              <a:xfrm>
                <a:off x="977437" y="2917884"/>
                <a:ext cx="625709" cy="156140"/>
              </a:xfrm>
              <a:custGeom>
                <a:avLst/>
                <a:gdLst/>
                <a:ahLst/>
                <a:cxnLst>
                  <a:cxn ang="0">
                    <a:pos x="185" y="28"/>
                  </a:cxn>
                  <a:cxn ang="0">
                    <a:pos x="184" y="27"/>
                  </a:cxn>
                  <a:cxn ang="0">
                    <a:pos x="40" y="0"/>
                  </a:cxn>
                  <a:cxn ang="0">
                    <a:pos x="0" y="11"/>
                  </a:cxn>
                  <a:cxn ang="0">
                    <a:pos x="1" y="12"/>
                  </a:cxn>
                  <a:cxn ang="0">
                    <a:pos x="133" y="42"/>
                  </a:cxn>
                  <a:cxn ang="0">
                    <a:pos x="185" y="28"/>
                  </a:cxn>
                </a:cxnLst>
                <a:rect l="0" t="0" r="r" b="b"/>
                <a:pathLst>
                  <a:path w="185" h="42">
                    <a:moveTo>
                      <a:pt x="185" y="28"/>
                    </a:moveTo>
                    <a:cubicBezTo>
                      <a:pt x="185" y="28"/>
                      <a:pt x="185" y="27"/>
                      <a:pt x="184" y="27"/>
                    </a:cubicBezTo>
                    <a:cubicBezTo>
                      <a:pt x="40" y="0"/>
                      <a:pt x="40" y="0"/>
                      <a:pt x="40" y="0"/>
                    </a:cubicBezTo>
                    <a:cubicBezTo>
                      <a:pt x="39" y="0"/>
                      <a:pt x="0" y="11"/>
                      <a:pt x="0" y="11"/>
                    </a:cubicBezTo>
                    <a:cubicBezTo>
                      <a:pt x="0" y="11"/>
                      <a:pt x="0" y="12"/>
                      <a:pt x="1" y="12"/>
                    </a:cubicBezTo>
                    <a:cubicBezTo>
                      <a:pt x="133" y="42"/>
                      <a:pt x="133" y="42"/>
                      <a:pt x="133" y="42"/>
                    </a:cubicBezTo>
                    <a:cubicBezTo>
                      <a:pt x="133" y="42"/>
                      <a:pt x="185" y="28"/>
                      <a:pt x="185" y="28"/>
                    </a:cubicBezTo>
                    <a:close/>
                  </a:path>
                </a:pathLst>
              </a:custGeom>
              <a:solidFill>
                <a:schemeClr val="bg2"/>
              </a:solidFill>
              <a:ln w="6350" cap="flat">
                <a:solidFill>
                  <a:srgbClr val="646464"/>
                </a:solidFill>
                <a:prstDash val="solid"/>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173" name="Oval 126"/>
              <p:cNvSpPr>
                <a:spLocks noChangeArrowheads="1"/>
              </p:cNvSpPr>
              <p:nvPr/>
            </p:nvSpPr>
            <p:spPr bwMode="auto">
              <a:xfrm>
                <a:off x="804284" y="2427976"/>
                <a:ext cx="288587" cy="319443"/>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9050" cap="rnd" algn="ctr">
                <a:solidFill>
                  <a:schemeClr val="accent3">
                    <a:lumMod val="50000"/>
                  </a:schemeClr>
                </a:solidFill>
                <a:round/>
                <a:headEnd/>
                <a:tailEn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174" name="Freeform 127"/>
              <p:cNvSpPr>
                <a:spLocks/>
              </p:cNvSpPr>
              <p:nvPr/>
            </p:nvSpPr>
            <p:spPr bwMode="auto">
              <a:xfrm>
                <a:off x="736073" y="2781798"/>
                <a:ext cx="1171401" cy="206277"/>
              </a:xfrm>
              <a:custGeom>
                <a:avLst/>
                <a:gdLst/>
                <a:ahLst/>
                <a:cxnLst>
                  <a:cxn ang="0">
                    <a:pos x="694" y="112"/>
                  </a:cxn>
                  <a:cxn ang="0">
                    <a:pos x="214" y="0"/>
                  </a:cxn>
                  <a:cxn ang="0">
                    <a:pos x="0" y="70"/>
                  </a:cxn>
                </a:cxnLst>
                <a:rect l="0" t="0" r="r" b="b"/>
                <a:pathLst>
                  <a:path w="694" h="112">
                    <a:moveTo>
                      <a:pt x="694" y="112"/>
                    </a:moveTo>
                    <a:lnTo>
                      <a:pt x="214" y="0"/>
                    </a:lnTo>
                    <a:lnTo>
                      <a:pt x="0" y="70"/>
                    </a:lnTo>
                  </a:path>
                </a:pathLst>
              </a:custGeom>
              <a:noFill/>
              <a:ln w="15875" cap="rnd">
                <a:solidFill>
                  <a:schemeClr val="folHlink"/>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175" name="Freeform 128"/>
              <p:cNvSpPr>
                <a:spLocks/>
              </p:cNvSpPr>
              <p:nvPr/>
            </p:nvSpPr>
            <p:spPr bwMode="auto">
              <a:xfrm>
                <a:off x="1271271" y="3257381"/>
                <a:ext cx="163970" cy="48704"/>
              </a:xfrm>
              <a:custGeom>
                <a:avLst/>
                <a:gdLst/>
                <a:ahLst/>
                <a:cxnLst>
                  <a:cxn ang="0">
                    <a:pos x="0" y="0"/>
                  </a:cxn>
                  <a:cxn ang="0">
                    <a:pos x="97" y="28"/>
                  </a:cxn>
                </a:cxnLst>
                <a:rect l="0" t="0" r="r" b="b"/>
                <a:pathLst>
                  <a:path w="97" h="28">
                    <a:moveTo>
                      <a:pt x="0" y="0"/>
                    </a:moveTo>
                    <a:lnTo>
                      <a:pt x="97" y="28"/>
                    </a:lnTo>
                  </a:path>
                </a:pathLst>
              </a:custGeom>
              <a:solidFill>
                <a:srgbClr val="FFFFFF"/>
              </a:solidFill>
              <a:ln w="15875" cap="rnd">
                <a:solidFill>
                  <a:schemeClr val="folHlink"/>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176" name="Freeform 129"/>
              <p:cNvSpPr>
                <a:spLocks/>
              </p:cNvSpPr>
              <p:nvPr/>
            </p:nvSpPr>
            <p:spPr bwMode="auto">
              <a:xfrm>
                <a:off x="1163706" y="2346325"/>
                <a:ext cx="611280" cy="671832"/>
              </a:xfrm>
              <a:custGeom>
                <a:avLst/>
                <a:gdLst/>
                <a:ahLst/>
                <a:cxnLst>
                  <a:cxn ang="0">
                    <a:pos x="165" y="179"/>
                  </a:cxn>
                  <a:cxn ang="0">
                    <a:pos x="181" y="30"/>
                  </a:cxn>
                  <a:cxn ang="0">
                    <a:pos x="178" y="25"/>
                  </a:cxn>
                  <a:cxn ang="0">
                    <a:pos x="8" y="1"/>
                  </a:cxn>
                  <a:cxn ang="0">
                    <a:pos x="0" y="3"/>
                  </a:cxn>
                  <a:cxn ang="0">
                    <a:pos x="175" y="32"/>
                  </a:cxn>
                  <a:cxn ang="0">
                    <a:pos x="160" y="182"/>
                  </a:cxn>
                  <a:cxn ang="0">
                    <a:pos x="165" y="179"/>
                  </a:cxn>
                </a:cxnLst>
                <a:rect l="0" t="0" r="r" b="b"/>
                <a:pathLst>
                  <a:path w="181" h="182">
                    <a:moveTo>
                      <a:pt x="165" y="179"/>
                    </a:moveTo>
                    <a:cubicBezTo>
                      <a:pt x="165" y="179"/>
                      <a:pt x="179" y="52"/>
                      <a:pt x="181" y="30"/>
                    </a:cubicBezTo>
                    <a:cubicBezTo>
                      <a:pt x="181" y="28"/>
                      <a:pt x="180" y="26"/>
                      <a:pt x="178" y="25"/>
                    </a:cubicBezTo>
                    <a:cubicBezTo>
                      <a:pt x="151" y="21"/>
                      <a:pt x="8" y="1"/>
                      <a:pt x="8" y="1"/>
                    </a:cubicBezTo>
                    <a:cubicBezTo>
                      <a:pt x="4" y="0"/>
                      <a:pt x="0" y="3"/>
                      <a:pt x="0" y="3"/>
                    </a:cubicBezTo>
                    <a:cubicBezTo>
                      <a:pt x="175" y="32"/>
                      <a:pt x="175" y="32"/>
                      <a:pt x="175" y="32"/>
                    </a:cubicBezTo>
                    <a:cubicBezTo>
                      <a:pt x="160" y="182"/>
                      <a:pt x="160" y="182"/>
                      <a:pt x="160" y="182"/>
                    </a:cubicBezTo>
                    <a:cubicBezTo>
                      <a:pt x="160" y="182"/>
                      <a:pt x="165" y="179"/>
                      <a:pt x="165" y="179"/>
                    </a:cubicBezTo>
                    <a:close/>
                  </a:path>
                </a:pathLst>
              </a:custGeom>
              <a:solidFill>
                <a:srgbClr val="646464"/>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177" name="Freeform 130"/>
              <p:cNvSpPr>
                <a:spLocks/>
              </p:cNvSpPr>
              <p:nvPr/>
            </p:nvSpPr>
            <p:spPr bwMode="auto">
              <a:xfrm>
                <a:off x="1112548" y="2360650"/>
                <a:ext cx="642762" cy="657508"/>
              </a:xfrm>
              <a:custGeom>
                <a:avLst/>
                <a:gdLst/>
                <a:ahLst/>
                <a:cxnLst>
                  <a:cxn ang="0">
                    <a:pos x="0" y="142"/>
                  </a:cxn>
                  <a:cxn ang="0">
                    <a:pos x="1" y="143"/>
                  </a:cxn>
                  <a:cxn ang="0">
                    <a:pos x="175" y="178"/>
                  </a:cxn>
                  <a:cxn ang="0">
                    <a:pos x="176" y="176"/>
                  </a:cxn>
                  <a:cxn ang="0">
                    <a:pos x="190" y="28"/>
                  </a:cxn>
                  <a:cxn ang="0">
                    <a:pos x="189" y="26"/>
                  </a:cxn>
                  <a:cxn ang="0">
                    <a:pos x="17" y="0"/>
                  </a:cxn>
                  <a:cxn ang="0">
                    <a:pos x="16" y="1"/>
                  </a:cxn>
                  <a:cxn ang="0">
                    <a:pos x="0" y="142"/>
                  </a:cxn>
                </a:cxnLst>
                <a:rect l="0" t="0" r="r" b="b"/>
                <a:pathLst>
                  <a:path w="190" h="178">
                    <a:moveTo>
                      <a:pt x="0" y="142"/>
                    </a:moveTo>
                    <a:cubicBezTo>
                      <a:pt x="0" y="142"/>
                      <a:pt x="0" y="143"/>
                      <a:pt x="1" y="143"/>
                    </a:cubicBezTo>
                    <a:cubicBezTo>
                      <a:pt x="175" y="178"/>
                      <a:pt x="175" y="178"/>
                      <a:pt x="175" y="178"/>
                    </a:cubicBezTo>
                    <a:cubicBezTo>
                      <a:pt x="175" y="178"/>
                      <a:pt x="176" y="177"/>
                      <a:pt x="176" y="176"/>
                    </a:cubicBezTo>
                    <a:cubicBezTo>
                      <a:pt x="190" y="28"/>
                      <a:pt x="190" y="28"/>
                      <a:pt x="190" y="28"/>
                    </a:cubicBezTo>
                    <a:cubicBezTo>
                      <a:pt x="190" y="27"/>
                      <a:pt x="189" y="26"/>
                      <a:pt x="189" y="26"/>
                    </a:cubicBezTo>
                    <a:cubicBezTo>
                      <a:pt x="17" y="0"/>
                      <a:pt x="17" y="0"/>
                      <a:pt x="17" y="0"/>
                    </a:cubicBezTo>
                    <a:cubicBezTo>
                      <a:pt x="16" y="0"/>
                      <a:pt x="16" y="0"/>
                      <a:pt x="16" y="1"/>
                    </a:cubicBezTo>
                    <a:lnTo>
                      <a:pt x="0" y="142"/>
                    </a:ln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178" name="Freeform 131"/>
              <p:cNvSpPr>
                <a:spLocks/>
              </p:cNvSpPr>
              <p:nvPr/>
            </p:nvSpPr>
            <p:spPr bwMode="auto">
              <a:xfrm>
                <a:off x="1161083" y="2409354"/>
                <a:ext cx="553562" cy="531449"/>
              </a:xfrm>
              <a:custGeom>
                <a:avLst/>
                <a:gdLst/>
                <a:ahLst/>
                <a:cxnLst>
                  <a:cxn ang="0">
                    <a:pos x="0" y="115"/>
                  </a:cxn>
                  <a:cxn ang="0">
                    <a:pos x="1" y="116"/>
                  </a:cxn>
                  <a:cxn ang="0">
                    <a:pos x="152" y="145"/>
                  </a:cxn>
                  <a:cxn ang="0">
                    <a:pos x="153" y="144"/>
                  </a:cxn>
                  <a:cxn ang="0">
                    <a:pos x="164" y="23"/>
                  </a:cxn>
                  <a:cxn ang="0">
                    <a:pos x="163" y="22"/>
                  </a:cxn>
                  <a:cxn ang="0">
                    <a:pos x="14" y="0"/>
                  </a:cxn>
                  <a:cxn ang="0">
                    <a:pos x="13" y="1"/>
                  </a:cxn>
                  <a:cxn ang="0">
                    <a:pos x="0" y="115"/>
                  </a:cxn>
                </a:cxnLst>
                <a:rect l="0" t="0" r="r" b="b"/>
                <a:pathLst>
                  <a:path w="164" h="145">
                    <a:moveTo>
                      <a:pt x="0" y="115"/>
                    </a:moveTo>
                    <a:cubicBezTo>
                      <a:pt x="0" y="115"/>
                      <a:pt x="1" y="116"/>
                      <a:pt x="1" y="116"/>
                    </a:cubicBezTo>
                    <a:cubicBezTo>
                      <a:pt x="152" y="145"/>
                      <a:pt x="152" y="145"/>
                      <a:pt x="152" y="145"/>
                    </a:cubicBezTo>
                    <a:cubicBezTo>
                      <a:pt x="152" y="145"/>
                      <a:pt x="153" y="144"/>
                      <a:pt x="153" y="144"/>
                    </a:cubicBezTo>
                    <a:cubicBezTo>
                      <a:pt x="164" y="23"/>
                      <a:pt x="164" y="23"/>
                      <a:pt x="164" y="23"/>
                    </a:cubicBezTo>
                    <a:cubicBezTo>
                      <a:pt x="164" y="23"/>
                      <a:pt x="163" y="22"/>
                      <a:pt x="163" y="22"/>
                    </a:cubicBezTo>
                    <a:cubicBezTo>
                      <a:pt x="14" y="0"/>
                      <a:pt x="14" y="0"/>
                      <a:pt x="14" y="0"/>
                    </a:cubicBezTo>
                    <a:cubicBezTo>
                      <a:pt x="13" y="0"/>
                      <a:pt x="13" y="0"/>
                      <a:pt x="13" y="1"/>
                    </a:cubicBezTo>
                    <a:lnTo>
                      <a:pt x="0" y="115"/>
                    </a:lnTo>
                    <a:close/>
                  </a:path>
                </a:pathLst>
              </a:custGeom>
              <a:solidFill>
                <a:srgbClr val="CCCCCC"/>
              </a:solidFill>
              <a:ln w="15875" cap="sq">
                <a:solidFill>
                  <a:srgbClr val="646464"/>
                </a:solidFill>
                <a:prstDash val="solid"/>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179" name="Freeform 132"/>
              <p:cNvSpPr>
                <a:spLocks/>
              </p:cNvSpPr>
              <p:nvPr/>
            </p:nvSpPr>
            <p:spPr bwMode="auto">
              <a:xfrm>
                <a:off x="1170265" y="2420814"/>
                <a:ext cx="499780" cy="512827"/>
              </a:xfrm>
              <a:custGeom>
                <a:avLst/>
                <a:gdLst/>
                <a:ahLst/>
                <a:cxnLst>
                  <a:cxn ang="0">
                    <a:pos x="12" y="0"/>
                  </a:cxn>
                  <a:cxn ang="0">
                    <a:pos x="0" y="109"/>
                  </a:cxn>
                  <a:cxn ang="0">
                    <a:pos x="1" y="110"/>
                  </a:cxn>
                  <a:cxn ang="0">
                    <a:pos x="148" y="139"/>
                  </a:cxn>
                </a:cxnLst>
                <a:rect l="0" t="0" r="r" b="b"/>
                <a:pathLst>
                  <a:path w="148" h="139">
                    <a:moveTo>
                      <a:pt x="12" y="0"/>
                    </a:moveTo>
                    <a:cubicBezTo>
                      <a:pt x="0" y="109"/>
                      <a:pt x="0" y="109"/>
                      <a:pt x="0" y="109"/>
                    </a:cubicBezTo>
                    <a:cubicBezTo>
                      <a:pt x="0" y="110"/>
                      <a:pt x="0" y="110"/>
                      <a:pt x="1" y="110"/>
                    </a:cubicBezTo>
                    <a:cubicBezTo>
                      <a:pt x="148" y="139"/>
                      <a:pt x="148" y="139"/>
                      <a:pt x="148" y="139"/>
                    </a:cubicBezTo>
                  </a:path>
                </a:pathLst>
              </a:custGeom>
              <a:noFill/>
              <a:ln w="15875" cap="rnd">
                <a:solidFill>
                  <a:srgbClr val="646464"/>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180" name="Freeform 133"/>
              <p:cNvSpPr>
                <a:spLocks/>
              </p:cNvSpPr>
              <p:nvPr/>
            </p:nvSpPr>
            <p:spPr bwMode="auto">
              <a:xfrm>
                <a:off x="1180759" y="2423679"/>
                <a:ext cx="232181" cy="442636"/>
              </a:xfrm>
              <a:custGeom>
                <a:avLst/>
                <a:gdLst/>
                <a:ahLst/>
                <a:cxnLst>
                  <a:cxn ang="0">
                    <a:pos x="24" y="0"/>
                  </a:cxn>
                  <a:cxn ang="0">
                    <a:pos x="54" y="4"/>
                  </a:cxn>
                  <a:cxn ang="0">
                    <a:pos x="138" y="240"/>
                  </a:cxn>
                  <a:cxn ang="0">
                    <a:pos x="0" y="214"/>
                  </a:cxn>
                  <a:cxn ang="0">
                    <a:pos x="24" y="0"/>
                  </a:cxn>
                </a:cxnLst>
                <a:rect l="0" t="0" r="r" b="b"/>
                <a:pathLst>
                  <a:path w="138" h="240">
                    <a:moveTo>
                      <a:pt x="24" y="0"/>
                    </a:moveTo>
                    <a:lnTo>
                      <a:pt x="54" y="4"/>
                    </a:lnTo>
                    <a:lnTo>
                      <a:pt x="138" y="240"/>
                    </a:lnTo>
                    <a:lnTo>
                      <a:pt x="0" y="214"/>
                    </a:lnTo>
                    <a:lnTo>
                      <a:pt x="24" y="0"/>
                    </a:lnTo>
                    <a:close/>
                  </a:path>
                </a:pathLst>
              </a:custGeom>
              <a:solidFill>
                <a:srgbClr val="FFFFFF"/>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181" name="Freeform 134"/>
              <p:cNvSpPr>
                <a:spLocks/>
              </p:cNvSpPr>
              <p:nvPr/>
            </p:nvSpPr>
            <p:spPr bwMode="auto">
              <a:xfrm>
                <a:off x="1294882" y="2435139"/>
                <a:ext cx="186270" cy="445501"/>
              </a:xfrm>
              <a:custGeom>
                <a:avLst/>
                <a:gdLst/>
                <a:ahLst/>
                <a:cxnLst>
                  <a:cxn ang="0">
                    <a:pos x="0" y="0"/>
                  </a:cxn>
                  <a:cxn ang="0">
                    <a:pos x="34" y="4"/>
                  </a:cxn>
                  <a:cxn ang="0">
                    <a:pos x="110" y="242"/>
                  </a:cxn>
                  <a:cxn ang="0">
                    <a:pos x="86" y="238"/>
                  </a:cxn>
                  <a:cxn ang="0">
                    <a:pos x="0" y="0"/>
                  </a:cxn>
                </a:cxnLst>
                <a:rect l="0" t="0" r="r" b="b"/>
                <a:pathLst>
                  <a:path w="110" h="242">
                    <a:moveTo>
                      <a:pt x="0" y="0"/>
                    </a:moveTo>
                    <a:lnTo>
                      <a:pt x="34" y="4"/>
                    </a:lnTo>
                    <a:lnTo>
                      <a:pt x="110" y="242"/>
                    </a:lnTo>
                    <a:lnTo>
                      <a:pt x="86" y="238"/>
                    </a:lnTo>
                    <a:lnTo>
                      <a:pt x="0" y="0"/>
                    </a:lnTo>
                    <a:close/>
                  </a:path>
                </a:pathLst>
              </a:custGeom>
              <a:solidFill>
                <a:srgbClr val="FFFFFF"/>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182" name="Freeform 135"/>
              <p:cNvSpPr>
                <a:spLocks/>
              </p:cNvSpPr>
              <p:nvPr/>
            </p:nvSpPr>
            <p:spPr bwMode="auto">
              <a:xfrm>
                <a:off x="1108612" y="3012427"/>
                <a:ext cx="82641" cy="27217"/>
              </a:xfrm>
              <a:custGeom>
                <a:avLst/>
                <a:gdLst/>
                <a:ahLst/>
                <a:cxnLst>
                  <a:cxn ang="0">
                    <a:pos x="24" y="4"/>
                  </a:cxn>
                  <a:cxn ang="0">
                    <a:pos x="24" y="4"/>
                  </a:cxn>
                  <a:cxn ang="0">
                    <a:pos x="8" y="0"/>
                  </a:cxn>
                  <a:cxn ang="0">
                    <a:pos x="0" y="3"/>
                  </a:cxn>
                  <a:cxn ang="0">
                    <a:pos x="0" y="3"/>
                  </a:cxn>
                  <a:cxn ang="0">
                    <a:pos x="15" y="7"/>
                  </a:cxn>
                  <a:cxn ang="0">
                    <a:pos x="24" y="4"/>
                  </a:cxn>
                </a:cxnLst>
                <a:rect l="0" t="0" r="r" b="b"/>
                <a:pathLst>
                  <a:path w="24" h="7">
                    <a:moveTo>
                      <a:pt x="24" y="4"/>
                    </a:moveTo>
                    <a:cubicBezTo>
                      <a:pt x="24" y="4"/>
                      <a:pt x="24" y="4"/>
                      <a:pt x="24" y="4"/>
                    </a:cubicBezTo>
                    <a:cubicBezTo>
                      <a:pt x="8" y="0"/>
                      <a:pt x="8" y="0"/>
                      <a:pt x="8" y="0"/>
                    </a:cubicBezTo>
                    <a:cubicBezTo>
                      <a:pt x="8" y="0"/>
                      <a:pt x="0" y="3"/>
                      <a:pt x="0" y="3"/>
                    </a:cubicBezTo>
                    <a:cubicBezTo>
                      <a:pt x="0" y="3"/>
                      <a:pt x="0" y="3"/>
                      <a:pt x="0" y="3"/>
                    </a:cubicBezTo>
                    <a:cubicBezTo>
                      <a:pt x="15" y="7"/>
                      <a:pt x="15" y="7"/>
                      <a:pt x="15" y="7"/>
                    </a:cubicBezTo>
                    <a:cubicBezTo>
                      <a:pt x="15" y="7"/>
                      <a:pt x="24" y="4"/>
                      <a:pt x="24" y="4"/>
                    </a:cubicBezTo>
                    <a:close/>
                  </a:path>
                </a:pathLst>
              </a:custGeom>
              <a:solidFill>
                <a:schemeClr val="folHlink"/>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183" name="Freeform 136"/>
              <p:cNvSpPr>
                <a:spLocks/>
              </p:cNvSpPr>
              <p:nvPr/>
            </p:nvSpPr>
            <p:spPr bwMode="auto">
              <a:xfrm>
                <a:off x="1260777" y="3032482"/>
                <a:ext cx="145605" cy="128923"/>
              </a:xfrm>
              <a:custGeom>
                <a:avLst/>
                <a:gdLst/>
                <a:ahLst/>
                <a:cxnLst>
                  <a:cxn ang="0">
                    <a:pos x="43" y="8"/>
                  </a:cxn>
                  <a:cxn ang="0">
                    <a:pos x="37" y="2"/>
                  </a:cxn>
                  <a:cxn ang="0">
                    <a:pos x="7" y="14"/>
                  </a:cxn>
                  <a:cxn ang="0">
                    <a:pos x="12" y="21"/>
                  </a:cxn>
                  <a:cxn ang="0">
                    <a:pos x="21" y="34"/>
                  </a:cxn>
                  <a:cxn ang="0">
                    <a:pos x="43" y="8"/>
                  </a:cxn>
                </a:cxnLst>
                <a:rect l="0" t="0" r="r" b="b"/>
                <a:pathLst>
                  <a:path w="43" h="34">
                    <a:moveTo>
                      <a:pt x="43" y="8"/>
                    </a:moveTo>
                    <a:cubicBezTo>
                      <a:pt x="42" y="6"/>
                      <a:pt x="38" y="2"/>
                      <a:pt x="37" y="2"/>
                    </a:cubicBezTo>
                    <a:cubicBezTo>
                      <a:pt x="31" y="0"/>
                      <a:pt x="12" y="10"/>
                      <a:pt x="7" y="14"/>
                    </a:cubicBezTo>
                    <a:cubicBezTo>
                      <a:pt x="0" y="19"/>
                      <a:pt x="12" y="21"/>
                      <a:pt x="12" y="21"/>
                    </a:cubicBezTo>
                    <a:cubicBezTo>
                      <a:pt x="21" y="34"/>
                      <a:pt x="21" y="34"/>
                      <a:pt x="21" y="34"/>
                    </a:cubicBezTo>
                    <a:lnTo>
                      <a:pt x="43" y="8"/>
                    </a:lnTo>
                    <a:close/>
                  </a:path>
                </a:pathLst>
              </a:custGeom>
              <a:gradFill rotWithShape="1">
                <a:gsLst>
                  <a:gs pos="0">
                    <a:schemeClr val="hlink"/>
                  </a:gs>
                  <a:gs pos="100000">
                    <a:schemeClr val="hlink">
                      <a:gamma/>
                      <a:tint val="12549"/>
                      <a:invGamma/>
                    </a:schemeClr>
                  </a:gs>
                </a:gsLst>
                <a:lin ang="2700000" scaled="1"/>
              </a:gradFill>
              <a:ln w="19050" cap="rnd" cmpd="sng">
                <a:solidFill>
                  <a:schemeClr val="hlink"/>
                </a:solidFill>
                <a:prstDash val="solid"/>
                <a:round/>
                <a:headEnd type="none" w="med" len="med"/>
                <a:tailEnd type="none" w="med" len="me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184" name="Freeform 137"/>
              <p:cNvSpPr>
                <a:spLocks/>
              </p:cNvSpPr>
              <p:nvPr/>
            </p:nvSpPr>
            <p:spPr bwMode="auto">
              <a:xfrm>
                <a:off x="724267" y="2763176"/>
                <a:ext cx="628333" cy="664670"/>
              </a:xfrm>
              <a:custGeom>
                <a:avLst/>
                <a:gdLst/>
                <a:ahLst/>
                <a:cxnLst>
                  <a:cxn ang="0">
                    <a:pos x="107" y="173"/>
                  </a:cxn>
                  <a:cxn ang="0">
                    <a:pos x="103" y="135"/>
                  </a:cxn>
                  <a:cxn ang="0">
                    <a:pos x="136" y="156"/>
                  </a:cxn>
                  <a:cxn ang="0">
                    <a:pos x="171" y="122"/>
                  </a:cxn>
                  <a:cxn ang="0">
                    <a:pos x="184" y="97"/>
                  </a:cxn>
                  <a:cxn ang="0">
                    <a:pos x="162" y="89"/>
                  </a:cxn>
                  <a:cxn ang="0">
                    <a:pos x="144" y="112"/>
                  </a:cxn>
                  <a:cxn ang="0">
                    <a:pos x="115" y="46"/>
                  </a:cxn>
                  <a:cxn ang="0">
                    <a:pos x="68" y="6"/>
                  </a:cxn>
                  <a:cxn ang="0">
                    <a:pos x="12" y="16"/>
                  </a:cxn>
                  <a:cxn ang="0">
                    <a:pos x="2" y="46"/>
                  </a:cxn>
                  <a:cxn ang="0">
                    <a:pos x="0" y="57"/>
                  </a:cxn>
                  <a:cxn ang="0">
                    <a:pos x="72" y="80"/>
                  </a:cxn>
                  <a:cxn ang="0">
                    <a:pos x="85" y="108"/>
                  </a:cxn>
                  <a:cxn ang="0">
                    <a:pos x="90" y="181"/>
                  </a:cxn>
                </a:cxnLst>
                <a:rect l="0" t="0" r="r" b="b"/>
                <a:pathLst>
                  <a:path w="186" h="181">
                    <a:moveTo>
                      <a:pt x="107" y="173"/>
                    </a:moveTo>
                    <a:cubicBezTo>
                      <a:pt x="105" y="154"/>
                      <a:pt x="103" y="135"/>
                      <a:pt x="103" y="135"/>
                    </a:cubicBezTo>
                    <a:cubicBezTo>
                      <a:pt x="103" y="135"/>
                      <a:pt x="124" y="162"/>
                      <a:pt x="136" y="156"/>
                    </a:cubicBezTo>
                    <a:cubicBezTo>
                      <a:pt x="148" y="151"/>
                      <a:pt x="171" y="122"/>
                      <a:pt x="171" y="122"/>
                    </a:cubicBezTo>
                    <a:cubicBezTo>
                      <a:pt x="181" y="107"/>
                      <a:pt x="186" y="104"/>
                      <a:pt x="184" y="97"/>
                    </a:cubicBezTo>
                    <a:cubicBezTo>
                      <a:pt x="181" y="83"/>
                      <a:pt x="170" y="81"/>
                      <a:pt x="162" y="89"/>
                    </a:cubicBezTo>
                    <a:cubicBezTo>
                      <a:pt x="156" y="94"/>
                      <a:pt x="149" y="105"/>
                      <a:pt x="144" y="112"/>
                    </a:cubicBezTo>
                    <a:cubicBezTo>
                      <a:pt x="130" y="132"/>
                      <a:pt x="117" y="56"/>
                      <a:pt x="115" y="46"/>
                    </a:cubicBezTo>
                    <a:cubicBezTo>
                      <a:pt x="114" y="43"/>
                      <a:pt x="96" y="10"/>
                      <a:pt x="68" y="6"/>
                    </a:cubicBezTo>
                    <a:cubicBezTo>
                      <a:pt x="25" y="0"/>
                      <a:pt x="13" y="13"/>
                      <a:pt x="12" y="16"/>
                    </a:cubicBezTo>
                    <a:cubicBezTo>
                      <a:pt x="8" y="23"/>
                      <a:pt x="5" y="33"/>
                      <a:pt x="2" y="46"/>
                    </a:cubicBezTo>
                    <a:cubicBezTo>
                      <a:pt x="0" y="57"/>
                      <a:pt x="0" y="57"/>
                      <a:pt x="0" y="57"/>
                    </a:cubicBezTo>
                    <a:cubicBezTo>
                      <a:pt x="0" y="57"/>
                      <a:pt x="67" y="78"/>
                      <a:pt x="72" y="80"/>
                    </a:cubicBezTo>
                    <a:cubicBezTo>
                      <a:pt x="77" y="83"/>
                      <a:pt x="83" y="101"/>
                      <a:pt x="85" y="108"/>
                    </a:cubicBezTo>
                    <a:cubicBezTo>
                      <a:pt x="87" y="118"/>
                      <a:pt x="91" y="128"/>
                      <a:pt x="90" y="181"/>
                    </a:cubicBezTo>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9050" cap="rnd" cmpd="sng">
                <a:solidFill>
                  <a:schemeClr val="accent3">
                    <a:lumMod val="50000"/>
                  </a:schemeClr>
                </a:solidFill>
                <a:prstDash val="solid"/>
                <a:miter lim="800000"/>
                <a:headEnd type="none" w="med" len="med"/>
                <a:tailEnd type="none" w="med" len="med"/>
              </a:ln>
              <a:effectLst/>
            </p:spPr>
            <p:txBody>
              <a:bodyPr/>
              <a:lstStyle/>
              <a:p>
                <a:pPr>
                  <a:defRPr/>
                </a:pPr>
                <a:endParaRPr lang="en-US" sz="1500" dirty="0">
                  <a:effectLst>
                    <a:outerShdw blurRad="38100" dist="38100" dir="2700000" algn="tl">
                      <a:srgbClr val="000000">
                        <a:alpha val="43137"/>
                      </a:srgbClr>
                    </a:outerShdw>
                  </a:effectLst>
                </a:endParaRPr>
              </a:p>
            </p:txBody>
          </p:sp>
          <p:sp>
            <p:nvSpPr>
              <p:cNvPr id="185" name="Freeform 138"/>
              <p:cNvSpPr>
                <a:spLocks/>
              </p:cNvSpPr>
              <p:nvPr/>
            </p:nvSpPr>
            <p:spPr bwMode="auto">
              <a:xfrm>
                <a:off x="642938" y="3010995"/>
                <a:ext cx="347616" cy="494205"/>
              </a:xfrm>
              <a:custGeom>
                <a:avLst/>
                <a:gdLst/>
                <a:ahLst/>
                <a:cxnLst>
                  <a:cxn ang="0">
                    <a:pos x="102" y="134"/>
                  </a:cxn>
                  <a:cxn ang="0">
                    <a:pos x="102" y="75"/>
                  </a:cxn>
                  <a:cxn ang="0">
                    <a:pos x="79" y="23"/>
                  </a:cxn>
                  <a:cxn ang="0">
                    <a:pos x="0" y="0"/>
                  </a:cxn>
                </a:cxnLst>
                <a:rect l="0" t="0" r="r" b="b"/>
                <a:pathLst>
                  <a:path w="103" h="134">
                    <a:moveTo>
                      <a:pt x="102" y="134"/>
                    </a:moveTo>
                    <a:cubicBezTo>
                      <a:pt x="103" y="115"/>
                      <a:pt x="103" y="93"/>
                      <a:pt x="102" y="75"/>
                    </a:cubicBezTo>
                    <a:cubicBezTo>
                      <a:pt x="100" y="48"/>
                      <a:pt x="91" y="24"/>
                      <a:pt x="79" y="23"/>
                    </a:cubicBezTo>
                    <a:cubicBezTo>
                      <a:pt x="72" y="22"/>
                      <a:pt x="27" y="8"/>
                      <a:pt x="0" y="0"/>
                    </a:cubicBezTo>
                  </a:path>
                </a:pathLst>
              </a:custGeom>
              <a:noFill/>
              <a:ln w="15875" cap="rnd">
                <a:solidFill>
                  <a:schemeClr val="folHlink"/>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186" name="Freeform 139"/>
              <p:cNvSpPr>
                <a:spLocks/>
              </p:cNvSpPr>
              <p:nvPr/>
            </p:nvSpPr>
            <p:spPr bwMode="auto">
              <a:xfrm>
                <a:off x="673108" y="2965156"/>
                <a:ext cx="359422" cy="468420"/>
              </a:xfrm>
              <a:custGeom>
                <a:avLst/>
                <a:gdLst/>
                <a:ahLst/>
                <a:cxnLst>
                  <a:cxn ang="0">
                    <a:pos x="0" y="0"/>
                  </a:cxn>
                  <a:cxn ang="0">
                    <a:pos x="87" y="25"/>
                  </a:cxn>
                  <a:cxn ang="0">
                    <a:pos x="105" y="84"/>
                  </a:cxn>
                  <a:cxn ang="0">
                    <a:pos x="105" y="127"/>
                  </a:cxn>
                </a:cxnLst>
                <a:rect l="0" t="0" r="r" b="b"/>
                <a:pathLst>
                  <a:path w="106" h="127">
                    <a:moveTo>
                      <a:pt x="0" y="0"/>
                    </a:moveTo>
                    <a:cubicBezTo>
                      <a:pt x="87" y="25"/>
                      <a:pt x="87" y="25"/>
                      <a:pt x="87" y="25"/>
                    </a:cubicBezTo>
                    <a:cubicBezTo>
                      <a:pt x="90" y="25"/>
                      <a:pt x="104" y="57"/>
                      <a:pt x="105" y="84"/>
                    </a:cubicBezTo>
                    <a:cubicBezTo>
                      <a:pt x="106" y="95"/>
                      <a:pt x="106" y="111"/>
                      <a:pt x="105" y="127"/>
                    </a:cubicBezTo>
                  </a:path>
                </a:pathLst>
              </a:custGeom>
              <a:noFill/>
              <a:ln w="15875" cap="rnd">
                <a:solidFill>
                  <a:schemeClr val="folHlink"/>
                </a:solidFill>
                <a:prstDash val="solid"/>
                <a:round/>
                <a:headEnd/>
                <a:tailEnd/>
              </a:ln>
            </p:spPr>
            <p:txBody>
              <a:bodyPr/>
              <a:lstStyle/>
              <a:p>
                <a:pPr>
                  <a:defRPr/>
                </a:pPr>
                <a:endParaRPr lang="en-US" sz="1500" dirty="0">
                  <a:effectLst>
                    <a:outerShdw blurRad="38100" dist="38100" dir="2700000" algn="tl">
                      <a:srgbClr val="000000">
                        <a:alpha val="43137"/>
                      </a:srgbClr>
                    </a:outerShdw>
                  </a:effectLst>
                </a:endParaRPr>
              </a:p>
            </p:txBody>
          </p:sp>
          <p:grpSp>
            <p:nvGrpSpPr>
              <p:cNvPr id="16" name="Group 140"/>
              <p:cNvGrpSpPr>
                <a:grpSpLocks/>
              </p:cNvGrpSpPr>
              <p:nvPr/>
            </p:nvGrpSpPr>
            <p:grpSpPr bwMode="auto">
              <a:xfrm>
                <a:off x="1250282" y="2459491"/>
                <a:ext cx="393528" cy="416851"/>
                <a:chOff x="1034" y="737"/>
                <a:chExt cx="204" cy="198"/>
              </a:xfrm>
            </p:grpSpPr>
            <p:sp>
              <p:nvSpPr>
                <p:cNvPr id="188" name="Freeform 141"/>
                <p:cNvSpPr>
                  <a:spLocks/>
                </p:cNvSpPr>
                <p:nvPr/>
              </p:nvSpPr>
              <p:spPr bwMode="auto">
                <a:xfrm>
                  <a:off x="1048" y="747"/>
                  <a:ext cx="176" cy="176"/>
                </a:xfrm>
                <a:custGeom>
                  <a:avLst/>
                  <a:gdLst/>
                  <a:ahLst/>
                  <a:cxnLst>
                    <a:cxn ang="0">
                      <a:pos x="24" y="0"/>
                    </a:cxn>
                    <a:cxn ang="0">
                      <a:pos x="178" y="26"/>
                    </a:cxn>
                    <a:cxn ang="0">
                      <a:pos x="154" y="176"/>
                    </a:cxn>
                    <a:cxn ang="0">
                      <a:pos x="0" y="150"/>
                    </a:cxn>
                    <a:cxn ang="0">
                      <a:pos x="24" y="0"/>
                    </a:cxn>
                  </a:cxnLst>
                  <a:rect l="0" t="0" r="r" b="b"/>
                  <a:pathLst>
                    <a:path w="178" h="176">
                      <a:moveTo>
                        <a:pt x="24" y="0"/>
                      </a:moveTo>
                      <a:lnTo>
                        <a:pt x="178" y="26"/>
                      </a:lnTo>
                      <a:lnTo>
                        <a:pt x="154" y="176"/>
                      </a:lnTo>
                      <a:lnTo>
                        <a:pt x="0" y="150"/>
                      </a:lnTo>
                      <a:lnTo>
                        <a:pt x="24" y="0"/>
                      </a:lnTo>
                      <a:close/>
                    </a:path>
                  </a:pathLst>
                </a:custGeom>
                <a:solidFill>
                  <a:schemeClr val="bg1"/>
                </a:solidFill>
                <a:ln w="34925" cap="flat">
                  <a:solidFill>
                    <a:srgbClr val="000097"/>
                  </a:solidFill>
                  <a:prstDash val="solid"/>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189" name="AutoShape 142"/>
                <p:cNvSpPr>
                  <a:spLocks noChangeAspect="1" noChangeArrowheads="1" noTextEdit="1"/>
                </p:cNvSpPr>
                <p:nvPr/>
              </p:nvSpPr>
              <p:spPr bwMode="auto">
                <a:xfrm>
                  <a:off x="1034" y="737"/>
                  <a:ext cx="202" cy="198"/>
                </a:xfrm>
                <a:prstGeom prst="rect">
                  <a:avLst/>
                </a:prstGeom>
                <a:noFill/>
                <a:ln w="9525">
                  <a:noFill/>
                  <a:miter lim="800000"/>
                  <a:headEnd/>
                  <a:tailEnd/>
                </a:ln>
              </p:spPr>
              <p:txBody>
                <a:bodyPr/>
                <a:lstStyle/>
                <a:p>
                  <a:pPr>
                    <a:defRPr/>
                  </a:pPr>
                  <a:endParaRPr lang="en-US" sz="1500" dirty="0">
                    <a:effectLst>
                      <a:outerShdw blurRad="38100" dist="38100" dir="2700000" algn="tl">
                        <a:srgbClr val="000000">
                          <a:alpha val="43137"/>
                        </a:srgbClr>
                      </a:outerShdw>
                    </a:effectLst>
                  </a:endParaRPr>
                </a:p>
              </p:txBody>
            </p:sp>
            <p:sp>
              <p:nvSpPr>
                <p:cNvPr id="190" name="Freeform 143"/>
                <p:cNvSpPr>
                  <a:spLocks/>
                </p:cNvSpPr>
                <p:nvPr/>
              </p:nvSpPr>
              <p:spPr bwMode="auto">
                <a:xfrm>
                  <a:off x="1080" y="783"/>
                  <a:ext cx="128" cy="104"/>
                </a:xfrm>
                <a:custGeom>
                  <a:avLst/>
                  <a:gdLst/>
                  <a:ahLst/>
                  <a:cxnLst>
                    <a:cxn ang="0">
                      <a:pos x="30" y="56"/>
                    </a:cxn>
                    <a:cxn ang="0">
                      <a:pos x="64" y="10"/>
                    </a:cxn>
                    <a:cxn ang="0">
                      <a:pos x="88" y="16"/>
                    </a:cxn>
                    <a:cxn ang="0">
                      <a:pos x="82" y="54"/>
                    </a:cxn>
                    <a:cxn ang="0">
                      <a:pos x="102" y="30"/>
                    </a:cxn>
                    <a:cxn ang="0">
                      <a:pos x="92" y="28"/>
                    </a:cxn>
                    <a:cxn ang="0">
                      <a:pos x="94" y="16"/>
                    </a:cxn>
                    <a:cxn ang="0">
                      <a:pos x="130" y="22"/>
                    </a:cxn>
                    <a:cxn ang="0">
                      <a:pos x="128" y="34"/>
                    </a:cxn>
                    <a:cxn ang="0">
                      <a:pos x="120" y="32"/>
                    </a:cxn>
                    <a:cxn ang="0">
                      <a:pos x="68" y="104"/>
                    </a:cxn>
                    <a:cxn ang="0">
                      <a:pos x="42" y="100"/>
                    </a:cxn>
                    <a:cxn ang="0">
                      <a:pos x="48" y="70"/>
                    </a:cxn>
                    <a:cxn ang="0">
                      <a:pos x="48" y="70"/>
                    </a:cxn>
                    <a:cxn ang="0">
                      <a:pos x="22" y="96"/>
                    </a:cxn>
                    <a:cxn ang="0">
                      <a:pos x="0" y="92"/>
                    </a:cxn>
                    <a:cxn ang="0">
                      <a:pos x="14" y="14"/>
                    </a:cxn>
                    <a:cxn ang="0">
                      <a:pos x="0" y="12"/>
                    </a:cxn>
                    <a:cxn ang="0">
                      <a:pos x="2" y="0"/>
                    </a:cxn>
                    <a:cxn ang="0">
                      <a:pos x="50" y="8"/>
                    </a:cxn>
                    <a:cxn ang="0">
                      <a:pos x="48" y="20"/>
                    </a:cxn>
                    <a:cxn ang="0">
                      <a:pos x="36" y="18"/>
                    </a:cxn>
                    <a:cxn ang="0">
                      <a:pos x="30" y="56"/>
                    </a:cxn>
                  </a:cxnLst>
                  <a:rect l="0" t="0" r="r" b="b"/>
                  <a:pathLst>
                    <a:path w="130" h="104">
                      <a:moveTo>
                        <a:pt x="30" y="56"/>
                      </a:moveTo>
                      <a:lnTo>
                        <a:pt x="64" y="10"/>
                      </a:lnTo>
                      <a:lnTo>
                        <a:pt x="88" y="16"/>
                      </a:lnTo>
                      <a:lnTo>
                        <a:pt x="82" y="54"/>
                      </a:lnTo>
                      <a:lnTo>
                        <a:pt x="102" y="30"/>
                      </a:lnTo>
                      <a:lnTo>
                        <a:pt x="92" y="28"/>
                      </a:lnTo>
                      <a:lnTo>
                        <a:pt x="94" y="16"/>
                      </a:lnTo>
                      <a:lnTo>
                        <a:pt x="130" y="22"/>
                      </a:lnTo>
                      <a:lnTo>
                        <a:pt x="128" y="34"/>
                      </a:lnTo>
                      <a:lnTo>
                        <a:pt x="120" y="32"/>
                      </a:lnTo>
                      <a:lnTo>
                        <a:pt x="68" y="104"/>
                      </a:lnTo>
                      <a:lnTo>
                        <a:pt x="42" y="100"/>
                      </a:lnTo>
                      <a:lnTo>
                        <a:pt x="48" y="70"/>
                      </a:lnTo>
                      <a:lnTo>
                        <a:pt x="48" y="70"/>
                      </a:lnTo>
                      <a:lnTo>
                        <a:pt x="22" y="96"/>
                      </a:lnTo>
                      <a:lnTo>
                        <a:pt x="0" y="92"/>
                      </a:lnTo>
                      <a:lnTo>
                        <a:pt x="14" y="14"/>
                      </a:lnTo>
                      <a:lnTo>
                        <a:pt x="0" y="12"/>
                      </a:lnTo>
                      <a:lnTo>
                        <a:pt x="2" y="0"/>
                      </a:lnTo>
                      <a:lnTo>
                        <a:pt x="50" y="8"/>
                      </a:lnTo>
                      <a:lnTo>
                        <a:pt x="48" y="20"/>
                      </a:lnTo>
                      <a:lnTo>
                        <a:pt x="36" y="18"/>
                      </a:lnTo>
                      <a:lnTo>
                        <a:pt x="30" y="56"/>
                      </a:lnTo>
                      <a:close/>
                    </a:path>
                  </a:pathLst>
                </a:custGeom>
                <a:solidFill>
                  <a:srgbClr val="000097"/>
                </a:solidFill>
                <a:ln w="9525">
                  <a:noFill/>
                  <a:round/>
                  <a:headEnd/>
                  <a:tailEnd/>
                </a:ln>
              </p:spPr>
              <p:txBody>
                <a:bodyPr/>
                <a:lstStyle/>
                <a:p>
                  <a:pPr>
                    <a:defRPr/>
                  </a:pPr>
                  <a:endParaRPr lang="en-US" sz="1500" dirty="0">
                    <a:effectLst>
                      <a:outerShdw blurRad="38100" dist="38100" dir="2700000" algn="tl">
                        <a:srgbClr val="000000">
                          <a:alpha val="43137"/>
                        </a:srgbClr>
                      </a:outerShdw>
                    </a:effectLst>
                  </a:endParaRPr>
                </a:p>
              </p:txBody>
            </p:sp>
          </p:grpSp>
        </p:grpSp>
      </p:grpSp>
      <p:grpSp>
        <p:nvGrpSpPr>
          <p:cNvPr id="17" name="Group 15"/>
          <p:cNvGrpSpPr/>
          <p:nvPr/>
        </p:nvGrpSpPr>
        <p:grpSpPr>
          <a:xfrm>
            <a:off x="3973396" y="1472844"/>
            <a:ext cx="4970767" cy="4267963"/>
            <a:chOff x="3973396" y="1472844"/>
            <a:chExt cx="4970767" cy="4267963"/>
          </a:xfrm>
        </p:grpSpPr>
        <p:grpSp>
          <p:nvGrpSpPr>
            <p:cNvPr id="18" name="Group 14"/>
            <p:cNvGrpSpPr/>
            <p:nvPr/>
          </p:nvGrpSpPr>
          <p:grpSpPr>
            <a:xfrm>
              <a:off x="5220072" y="1472844"/>
              <a:ext cx="3724091" cy="4267963"/>
              <a:chOff x="417513" y="1190625"/>
              <a:chExt cx="4505325" cy="4954700"/>
            </a:xfrm>
          </p:grpSpPr>
          <p:sp>
            <p:nvSpPr>
              <p:cNvPr id="1152007" name="Rectangle 7"/>
              <p:cNvSpPr>
                <a:spLocks noChangeArrowheads="1"/>
              </p:cNvSpPr>
              <p:nvPr/>
            </p:nvSpPr>
            <p:spPr bwMode="auto">
              <a:xfrm>
                <a:off x="846138" y="2020888"/>
                <a:ext cx="1587" cy="1587"/>
              </a:xfrm>
              <a:prstGeom prst="rect">
                <a:avLst/>
              </a:prstGeom>
              <a:solidFill>
                <a:srgbClr val="DCDCDC"/>
              </a:solidFill>
              <a:ln w="9525">
                <a:noFill/>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03" name="AutoShape 3"/>
              <p:cNvSpPr>
                <a:spLocks noChangeAspect="1" noChangeArrowheads="1" noTextEdit="1"/>
              </p:cNvSpPr>
              <p:nvPr/>
            </p:nvSpPr>
            <p:spPr bwMode="auto">
              <a:xfrm>
                <a:off x="1808163" y="1190625"/>
                <a:ext cx="1006475" cy="928688"/>
              </a:xfrm>
              <a:prstGeom prst="rect">
                <a:avLst/>
              </a:prstGeom>
              <a:noFill/>
              <a:ln w="9525">
                <a:noFill/>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04" name="Freeform 4"/>
              <p:cNvSpPr>
                <a:spLocks/>
              </p:cNvSpPr>
              <p:nvPr/>
            </p:nvSpPr>
            <p:spPr bwMode="auto">
              <a:xfrm>
                <a:off x="474663" y="5472113"/>
                <a:ext cx="3914775" cy="630237"/>
              </a:xfrm>
              <a:custGeom>
                <a:avLst/>
                <a:gdLst/>
                <a:ahLst/>
                <a:cxnLst>
                  <a:cxn ang="0">
                    <a:pos x="2986" y="0"/>
                  </a:cxn>
                  <a:cxn ang="0">
                    <a:pos x="2976" y="182"/>
                  </a:cxn>
                  <a:cxn ang="0">
                    <a:pos x="2328" y="440"/>
                  </a:cxn>
                  <a:cxn ang="0">
                    <a:pos x="0" y="440"/>
                  </a:cxn>
                  <a:cxn ang="0">
                    <a:pos x="6" y="220"/>
                  </a:cxn>
                  <a:cxn ang="0">
                    <a:pos x="2352" y="220"/>
                  </a:cxn>
                  <a:cxn ang="0">
                    <a:pos x="2986" y="0"/>
                  </a:cxn>
                </a:cxnLst>
                <a:rect l="0" t="0" r="r" b="b"/>
                <a:pathLst>
                  <a:path w="2986" h="440">
                    <a:moveTo>
                      <a:pt x="2986" y="0"/>
                    </a:moveTo>
                    <a:lnTo>
                      <a:pt x="2976" y="182"/>
                    </a:lnTo>
                    <a:lnTo>
                      <a:pt x="2328" y="440"/>
                    </a:lnTo>
                    <a:lnTo>
                      <a:pt x="0" y="440"/>
                    </a:lnTo>
                    <a:lnTo>
                      <a:pt x="6" y="220"/>
                    </a:lnTo>
                    <a:lnTo>
                      <a:pt x="2352" y="220"/>
                    </a:lnTo>
                    <a:lnTo>
                      <a:pt x="2986" y="0"/>
                    </a:lnTo>
                    <a:close/>
                  </a:path>
                </a:pathLst>
              </a:custGeom>
              <a:gradFill rotWithShape="1">
                <a:gsLst>
                  <a:gs pos="0">
                    <a:srgbClr val="EAEAEA"/>
                  </a:gs>
                  <a:gs pos="100000">
                    <a:srgbClr val="EAEAEA">
                      <a:gamma/>
                      <a:shade val="60392"/>
                      <a:invGamma/>
                    </a:srgbClr>
                  </a:gs>
                </a:gsLst>
                <a:lin ang="2700000" scaled="1"/>
              </a:gradFill>
              <a:ln w="12700" cap="flat"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270" name="Text Box 5"/>
              <p:cNvSpPr txBox="1">
                <a:spLocks noChangeArrowheads="1"/>
              </p:cNvSpPr>
              <p:nvPr/>
            </p:nvSpPr>
            <p:spPr bwMode="auto">
              <a:xfrm>
                <a:off x="1971675" y="5788025"/>
                <a:ext cx="671379" cy="357300"/>
              </a:xfrm>
              <a:prstGeom prst="rect">
                <a:avLst/>
              </a:prstGeom>
              <a:noFill/>
              <a:ln w="12700">
                <a:noFill/>
                <a:miter lim="800000"/>
                <a:headEnd/>
                <a:tailEnd/>
              </a:ln>
            </p:spPr>
            <p:txBody>
              <a:bodyPr wrap="none">
                <a:spAutoFit/>
              </a:bodyPr>
              <a:lstStyle/>
              <a:p>
                <a:r>
                  <a:rPr lang="en-US" sz="1400" b="1" dirty="0">
                    <a:solidFill>
                      <a:schemeClr val="bg2">
                        <a:lumMod val="50000"/>
                      </a:schemeClr>
                    </a:solidFill>
                    <a:latin typeface="Arial" charset="0"/>
                  </a:rPr>
                  <a:t>SAP</a:t>
                </a:r>
              </a:p>
            </p:txBody>
          </p:sp>
          <p:sp>
            <p:nvSpPr>
              <p:cNvPr id="1152006" name="Freeform 6"/>
              <p:cNvSpPr>
                <a:spLocks/>
              </p:cNvSpPr>
              <p:nvPr/>
            </p:nvSpPr>
            <p:spPr bwMode="auto">
              <a:xfrm>
                <a:off x="420688" y="3248025"/>
                <a:ext cx="4402137" cy="2179638"/>
              </a:xfrm>
              <a:custGeom>
                <a:avLst/>
                <a:gdLst/>
                <a:ahLst/>
                <a:cxnLst>
                  <a:cxn ang="0">
                    <a:pos x="0" y="0"/>
                  </a:cxn>
                  <a:cxn ang="0">
                    <a:pos x="25" y="99"/>
                  </a:cxn>
                  <a:cxn ang="0">
                    <a:pos x="352" y="640"/>
                  </a:cxn>
                  <a:cxn ang="0">
                    <a:pos x="496" y="1400"/>
                  </a:cxn>
                  <a:cxn ang="0">
                    <a:pos x="2840" y="1400"/>
                  </a:cxn>
                  <a:cxn ang="0">
                    <a:pos x="3358" y="171"/>
                  </a:cxn>
                  <a:cxn ang="0">
                    <a:pos x="0" y="0"/>
                  </a:cxn>
                </a:cxnLst>
                <a:rect l="0" t="0" r="r" b="b"/>
                <a:pathLst>
                  <a:path w="3358" h="1521">
                    <a:moveTo>
                      <a:pt x="0" y="0"/>
                    </a:moveTo>
                    <a:lnTo>
                      <a:pt x="25" y="99"/>
                    </a:lnTo>
                    <a:lnTo>
                      <a:pt x="352" y="640"/>
                    </a:lnTo>
                    <a:cubicBezTo>
                      <a:pt x="431" y="864"/>
                      <a:pt x="526" y="1203"/>
                      <a:pt x="496" y="1400"/>
                    </a:cubicBezTo>
                    <a:cubicBezTo>
                      <a:pt x="1668" y="1400"/>
                      <a:pt x="2417" y="1521"/>
                      <a:pt x="2840" y="1400"/>
                    </a:cubicBezTo>
                    <a:cubicBezTo>
                      <a:pt x="2892" y="909"/>
                      <a:pt x="3118" y="523"/>
                      <a:pt x="3358" y="171"/>
                    </a:cubicBezTo>
                    <a:cubicBezTo>
                      <a:pt x="1679" y="85"/>
                      <a:pt x="0" y="0"/>
                      <a:pt x="0" y="0"/>
                    </a:cubicBezTo>
                    <a:close/>
                  </a:path>
                </a:pathLst>
              </a:custGeom>
              <a:solidFill>
                <a:schemeClr val="accent3">
                  <a:lumMod val="60000"/>
                  <a:lumOff val="40000"/>
                </a:schemeClr>
              </a:solidFill>
              <a:ln w="9525" cap="flat"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08" name="Freeform 8"/>
              <p:cNvSpPr>
                <a:spLocks/>
              </p:cNvSpPr>
              <p:nvPr/>
            </p:nvSpPr>
            <p:spPr bwMode="auto">
              <a:xfrm>
                <a:off x="420688" y="2873375"/>
                <a:ext cx="4502150" cy="1360488"/>
              </a:xfrm>
              <a:custGeom>
                <a:avLst/>
                <a:gdLst/>
                <a:ahLst/>
                <a:cxnLst>
                  <a:cxn ang="0">
                    <a:pos x="2190" y="137"/>
                  </a:cxn>
                  <a:cxn ang="0">
                    <a:pos x="1098" y="607"/>
                  </a:cxn>
                  <a:cxn ang="0">
                    <a:pos x="0" y="138"/>
                  </a:cxn>
                  <a:cxn ang="0">
                    <a:pos x="0" y="1"/>
                  </a:cxn>
                  <a:cxn ang="0">
                    <a:pos x="1098" y="469"/>
                  </a:cxn>
                  <a:cxn ang="0">
                    <a:pos x="2190" y="0"/>
                  </a:cxn>
                  <a:cxn ang="0">
                    <a:pos x="2190" y="137"/>
                  </a:cxn>
                </a:cxnLst>
                <a:rect l="0" t="0" r="r" b="b"/>
                <a:pathLst>
                  <a:path w="2194" h="607">
                    <a:moveTo>
                      <a:pt x="2190" y="137"/>
                    </a:moveTo>
                    <a:cubicBezTo>
                      <a:pt x="2194" y="397"/>
                      <a:pt x="1703" y="607"/>
                      <a:pt x="1098" y="607"/>
                    </a:cubicBezTo>
                    <a:cubicBezTo>
                      <a:pt x="494" y="607"/>
                      <a:pt x="3" y="397"/>
                      <a:pt x="0" y="138"/>
                    </a:cubicBezTo>
                    <a:cubicBezTo>
                      <a:pt x="0" y="1"/>
                      <a:pt x="0" y="1"/>
                      <a:pt x="0" y="1"/>
                    </a:cubicBezTo>
                    <a:cubicBezTo>
                      <a:pt x="3" y="259"/>
                      <a:pt x="494" y="469"/>
                      <a:pt x="1098" y="469"/>
                    </a:cubicBezTo>
                    <a:cubicBezTo>
                      <a:pt x="1703" y="469"/>
                      <a:pt x="2194" y="259"/>
                      <a:pt x="2190" y="0"/>
                    </a:cubicBezTo>
                    <a:lnTo>
                      <a:pt x="2190" y="137"/>
                    </a:lnTo>
                    <a:close/>
                  </a:path>
                </a:pathLst>
              </a:custGeom>
              <a:gradFill rotWithShape="1">
                <a:gsLst>
                  <a:gs pos="0">
                    <a:srgbClr val="6699CC"/>
                  </a:gs>
                  <a:gs pos="100000">
                    <a:srgbClr val="6699CC">
                      <a:gamma/>
                      <a:shade val="76078"/>
                      <a:invGamma/>
                    </a:srgbClr>
                  </a:gs>
                </a:gsLst>
                <a:lin ang="2700000" scaled="1"/>
              </a:gra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09" name="Freeform 9"/>
              <p:cNvSpPr>
                <a:spLocks/>
              </p:cNvSpPr>
              <p:nvPr/>
            </p:nvSpPr>
            <p:spPr bwMode="auto">
              <a:xfrm>
                <a:off x="417513" y="1839913"/>
                <a:ext cx="4497387" cy="2108200"/>
              </a:xfrm>
              <a:custGeom>
                <a:avLst/>
                <a:gdLst/>
                <a:ahLst/>
                <a:cxnLst>
                  <a:cxn ang="0">
                    <a:pos x="2080" y="1248"/>
                  </a:cxn>
                  <a:cxn ang="0">
                    <a:pos x="2833" y="663"/>
                  </a:cxn>
                  <a:cxn ang="0">
                    <a:pos x="1416" y="0"/>
                  </a:cxn>
                  <a:cxn ang="0">
                    <a:pos x="0" y="663"/>
                  </a:cxn>
                  <a:cxn ang="0">
                    <a:pos x="768" y="1252"/>
                  </a:cxn>
                  <a:cxn ang="0">
                    <a:pos x="1472" y="1322"/>
                  </a:cxn>
                  <a:cxn ang="0">
                    <a:pos x="2080" y="1248"/>
                  </a:cxn>
                </a:cxnLst>
                <a:rect l="0" t="0" r="r" b="b"/>
                <a:pathLst>
                  <a:path w="2833" h="1328">
                    <a:moveTo>
                      <a:pt x="2080" y="1248"/>
                    </a:moveTo>
                    <a:cubicBezTo>
                      <a:pt x="2515" y="1143"/>
                      <a:pt x="2833" y="917"/>
                      <a:pt x="2833" y="663"/>
                    </a:cubicBezTo>
                    <a:cubicBezTo>
                      <a:pt x="2833" y="297"/>
                      <a:pt x="2198" y="0"/>
                      <a:pt x="1416" y="0"/>
                    </a:cubicBezTo>
                    <a:cubicBezTo>
                      <a:pt x="635" y="0"/>
                      <a:pt x="0" y="297"/>
                      <a:pt x="0" y="663"/>
                    </a:cubicBezTo>
                    <a:cubicBezTo>
                      <a:pt x="0" y="920"/>
                      <a:pt x="312" y="1142"/>
                      <a:pt x="768" y="1252"/>
                    </a:cubicBezTo>
                    <a:cubicBezTo>
                      <a:pt x="1171" y="1315"/>
                      <a:pt x="1243" y="1328"/>
                      <a:pt x="1472" y="1322"/>
                    </a:cubicBezTo>
                    <a:cubicBezTo>
                      <a:pt x="1806" y="1322"/>
                      <a:pt x="1953" y="1263"/>
                      <a:pt x="2080" y="1248"/>
                    </a:cubicBezTo>
                    <a:close/>
                  </a:path>
                </a:pathLst>
              </a:custGeom>
              <a:solidFill>
                <a:srgbClr val="8BB2D9"/>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10" name="Freeform 10"/>
              <p:cNvSpPr>
                <a:spLocks/>
              </p:cNvSpPr>
              <p:nvPr/>
            </p:nvSpPr>
            <p:spPr bwMode="auto">
              <a:xfrm>
                <a:off x="482600" y="5251450"/>
                <a:ext cx="3906838" cy="536575"/>
              </a:xfrm>
              <a:custGeom>
                <a:avLst/>
                <a:gdLst/>
                <a:ahLst/>
                <a:cxnLst>
                  <a:cxn ang="0">
                    <a:pos x="2980" y="154"/>
                  </a:cxn>
                  <a:cxn ang="0">
                    <a:pos x="2346" y="374"/>
                  </a:cxn>
                  <a:cxn ang="0">
                    <a:pos x="0" y="374"/>
                  </a:cxn>
                  <a:cxn ang="0">
                    <a:pos x="666" y="128"/>
                  </a:cxn>
                  <a:cxn ang="0">
                    <a:pos x="448" y="0"/>
                  </a:cxn>
                  <a:cxn ang="0">
                    <a:pos x="2794" y="0"/>
                  </a:cxn>
                  <a:cxn ang="0">
                    <a:pos x="2980" y="154"/>
                  </a:cxn>
                </a:cxnLst>
                <a:rect l="0" t="0" r="r" b="b"/>
                <a:pathLst>
                  <a:path w="2980" h="374">
                    <a:moveTo>
                      <a:pt x="2980" y="154"/>
                    </a:moveTo>
                    <a:lnTo>
                      <a:pt x="2346" y="374"/>
                    </a:lnTo>
                    <a:lnTo>
                      <a:pt x="0" y="374"/>
                    </a:lnTo>
                    <a:lnTo>
                      <a:pt x="666" y="128"/>
                    </a:lnTo>
                    <a:lnTo>
                      <a:pt x="448" y="0"/>
                    </a:lnTo>
                    <a:lnTo>
                      <a:pt x="2794" y="0"/>
                    </a:lnTo>
                    <a:lnTo>
                      <a:pt x="2980" y="154"/>
                    </a:lnTo>
                    <a:close/>
                  </a:path>
                </a:pathLst>
              </a:custGeom>
              <a:solidFill>
                <a:srgbClr val="DDDDDD"/>
              </a:solidFill>
              <a:ln w="9525" cap="flat"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11" name="Freeform 11"/>
              <p:cNvSpPr>
                <a:spLocks/>
              </p:cNvSpPr>
              <p:nvPr/>
            </p:nvSpPr>
            <p:spPr bwMode="auto">
              <a:xfrm>
                <a:off x="1076325" y="5251450"/>
                <a:ext cx="284163" cy="241300"/>
              </a:xfrm>
              <a:custGeom>
                <a:avLst/>
                <a:gdLst/>
                <a:ahLst/>
                <a:cxnLst>
                  <a:cxn ang="0">
                    <a:pos x="216" y="126"/>
                  </a:cxn>
                  <a:cxn ang="0">
                    <a:pos x="0" y="0"/>
                  </a:cxn>
                  <a:cxn ang="0">
                    <a:pos x="0" y="92"/>
                  </a:cxn>
                  <a:cxn ang="0">
                    <a:pos x="108" y="168"/>
                  </a:cxn>
                  <a:cxn ang="0">
                    <a:pos x="216" y="126"/>
                  </a:cxn>
                </a:cxnLst>
                <a:rect l="0" t="0" r="r" b="b"/>
                <a:pathLst>
                  <a:path w="216" h="168">
                    <a:moveTo>
                      <a:pt x="216" y="126"/>
                    </a:moveTo>
                    <a:lnTo>
                      <a:pt x="0" y="0"/>
                    </a:lnTo>
                    <a:lnTo>
                      <a:pt x="0" y="92"/>
                    </a:lnTo>
                    <a:lnTo>
                      <a:pt x="108" y="168"/>
                    </a:lnTo>
                    <a:lnTo>
                      <a:pt x="216" y="126"/>
                    </a:lnTo>
                    <a:close/>
                  </a:path>
                </a:pathLst>
              </a:custGeom>
              <a:gradFill rotWithShape="1">
                <a:gsLst>
                  <a:gs pos="0">
                    <a:srgbClr val="969696"/>
                  </a:gs>
                  <a:gs pos="100000">
                    <a:srgbClr val="EAEAEA"/>
                  </a:gs>
                </a:gsLst>
                <a:lin ang="2700000" scaled="1"/>
              </a:gradFill>
              <a:ln w="12700" cap="flat"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12" name="AutoShape 12"/>
              <p:cNvSpPr>
                <a:spLocks noChangeAspect="1" noChangeArrowheads="1" noTextEdit="1"/>
              </p:cNvSpPr>
              <p:nvPr/>
            </p:nvSpPr>
            <p:spPr bwMode="auto">
              <a:xfrm>
                <a:off x="1433513" y="5232400"/>
                <a:ext cx="612775" cy="163513"/>
              </a:xfrm>
              <a:prstGeom prst="rect">
                <a:avLst/>
              </a:prstGeom>
              <a:noFill/>
              <a:ln w="9525">
                <a:noFill/>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grpSp>
            <p:nvGrpSpPr>
              <p:cNvPr id="19" name="Group 13"/>
              <p:cNvGrpSpPr>
                <a:grpSpLocks/>
              </p:cNvGrpSpPr>
              <p:nvPr/>
            </p:nvGrpSpPr>
            <p:grpSpPr bwMode="auto">
              <a:xfrm>
                <a:off x="1433513" y="5295900"/>
                <a:ext cx="611187" cy="166688"/>
                <a:chOff x="2076" y="2835"/>
                <a:chExt cx="466" cy="116"/>
              </a:xfrm>
            </p:grpSpPr>
            <p:sp>
              <p:nvSpPr>
                <p:cNvPr id="1152014" name="Freeform 14"/>
                <p:cNvSpPr>
                  <a:spLocks/>
                </p:cNvSpPr>
                <p:nvPr/>
              </p:nvSpPr>
              <p:spPr bwMode="auto">
                <a:xfrm>
                  <a:off x="2076" y="2850"/>
                  <a:ext cx="448" cy="101"/>
                </a:xfrm>
                <a:custGeom>
                  <a:avLst/>
                  <a:gdLst/>
                  <a:ahLst/>
                  <a:cxnLst>
                    <a:cxn ang="0">
                      <a:pos x="448" y="42"/>
                    </a:cxn>
                    <a:cxn ang="0">
                      <a:pos x="282" y="100"/>
                    </a:cxn>
                    <a:cxn ang="0">
                      <a:pos x="0" y="100"/>
                    </a:cxn>
                    <a:cxn ang="0">
                      <a:pos x="174" y="34"/>
                    </a:cxn>
                    <a:cxn ang="0">
                      <a:pos x="118" y="0"/>
                    </a:cxn>
                    <a:cxn ang="0">
                      <a:pos x="400" y="0"/>
                    </a:cxn>
                    <a:cxn ang="0">
                      <a:pos x="448" y="42"/>
                    </a:cxn>
                  </a:cxnLst>
                  <a:rect l="0" t="0" r="r" b="b"/>
                  <a:pathLst>
                    <a:path w="448" h="100">
                      <a:moveTo>
                        <a:pt x="448" y="42"/>
                      </a:moveTo>
                      <a:lnTo>
                        <a:pt x="282" y="100"/>
                      </a:lnTo>
                      <a:lnTo>
                        <a:pt x="0" y="100"/>
                      </a:lnTo>
                      <a:lnTo>
                        <a:pt x="174" y="34"/>
                      </a:lnTo>
                      <a:lnTo>
                        <a:pt x="118" y="0"/>
                      </a:lnTo>
                      <a:lnTo>
                        <a:pt x="400" y="0"/>
                      </a:lnTo>
                      <a:lnTo>
                        <a:pt x="448" y="42"/>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15" name="Freeform 15"/>
                <p:cNvSpPr>
                  <a:spLocks/>
                </p:cNvSpPr>
                <p:nvPr/>
              </p:nvSpPr>
              <p:spPr bwMode="auto">
                <a:xfrm>
                  <a:off x="2092" y="2835"/>
                  <a:ext cx="450" cy="98"/>
                </a:xfrm>
                <a:custGeom>
                  <a:avLst/>
                  <a:gdLst/>
                  <a:ahLst/>
                  <a:cxnLst>
                    <a:cxn ang="0">
                      <a:pos x="450" y="40"/>
                    </a:cxn>
                    <a:cxn ang="0">
                      <a:pos x="282" y="98"/>
                    </a:cxn>
                    <a:cxn ang="0">
                      <a:pos x="0" y="98"/>
                    </a:cxn>
                    <a:cxn ang="0">
                      <a:pos x="176" y="34"/>
                    </a:cxn>
                    <a:cxn ang="0">
                      <a:pos x="118" y="0"/>
                    </a:cxn>
                    <a:cxn ang="0">
                      <a:pos x="400" y="0"/>
                    </a:cxn>
                    <a:cxn ang="0">
                      <a:pos x="450" y="40"/>
                    </a:cxn>
                  </a:cxnLst>
                  <a:rect l="0" t="0" r="r" b="b"/>
                  <a:pathLst>
                    <a:path w="450" h="98">
                      <a:moveTo>
                        <a:pt x="450" y="40"/>
                      </a:moveTo>
                      <a:lnTo>
                        <a:pt x="282" y="98"/>
                      </a:lnTo>
                      <a:lnTo>
                        <a:pt x="0" y="98"/>
                      </a:lnTo>
                      <a:lnTo>
                        <a:pt x="176" y="34"/>
                      </a:lnTo>
                      <a:lnTo>
                        <a:pt x="118" y="0"/>
                      </a:lnTo>
                      <a:lnTo>
                        <a:pt x="400" y="0"/>
                      </a:lnTo>
                      <a:lnTo>
                        <a:pt x="450" y="40"/>
                      </a:lnTo>
                      <a:close/>
                    </a:path>
                  </a:pathLst>
                </a:custGeom>
                <a:solidFill>
                  <a:srgbClr val="123466"/>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grpSp>
            <p:nvGrpSpPr>
              <p:cNvPr id="20" name="Group 16"/>
              <p:cNvGrpSpPr>
                <a:grpSpLocks/>
              </p:cNvGrpSpPr>
              <p:nvPr/>
            </p:nvGrpSpPr>
            <p:grpSpPr bwMode="auto">
              <a:xfrm>
                <a:off x="1192213" y="5564188"/>
                <a:ext cx="611187" cy="166687"/>
                <a:chOff x="2076" y="2835"/>
                <a:chExt cx="466" cy="116"/>
              </a:xfrm>
            </p:grpSpPr>
            <p:sp>
              <p:nvSpPr>
                <p:cNvPr id="1152017" name="Freeform 17"/>
                <p:cNvSpPr>
                  <a:spLocks/>
                </p:cNvSpPr>
                <p:nvPr/>
              </p:nvSpPr>
              <p:spPr bwMode="auto">
                <a:xfrm>
                  <a:off x="2076" y="2850"/>
                  <a:ext cx="448" cy="101"/>
                </a:xfrm>
                <a:custGeom>
                  <a:avLst/>
                  <a:gdLst/>
                  <a:ahLst/>
                  <a:cxnLst>
                    <a:cxn ang="0">
                      <a:pos x="448" y="42"/>
                    </a:cxn>
                    <a:cxn ang="0">
                      <a:pos x="282" y="100"/>
                    </a:cxn>
                    <a:cxn ang="0">
                      <a:pos x="0" y="100"/>
                    </a:cxn>
                    <a:cxn ang="0">
                      <a:pos x="174" y="34"/>
                    </a:cxn>
                    <a:cxn ang="0">
                      <a:pos x="118" y="0"/>
                    </a:cxn>
                    <a:cxn ang="0">
                      <a:pos x="400" y="0"/>
                    </a:cxn>
                    <a:cxn ang="0">
                      <a:pos x="448" y="42"/>
                    </a:cxn>
                  </a:cxnLst>
                  <a:rect l="0" t="0" r="r" b="b"/>
                  <a:pathLst>
                    <a:path w="448" h="100">
                      <a:moveTo>
                        <a:pt x="448" y="42"/>
                      </a:moveTo>
                      <a:lnTo>
                        <a:pt x="282" y="100"/>
                      </a:lnTo>
                      <a:lnTo>
                        <a:pt x="0" y="100"/>
                      </a:lnTo>
                      <a:lnTo>
                        <a:pt x="174" y="34"/>
                      </a:lnTo>
                      <a:lnTo>
                        <a:pt x="118" y="0"/>
                      </a:lnTo>
                      <a:lnTo>
                        <a:pt x="400" y="0"/>
                      </a:lnTo>
                      <a:lnTo>
                        <a:pt x="448" y="42"/>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18" name="Freeform 18"/>
                <p:cNvSpPr>
                  <a:spLocks/>
                </p:cNvSpPr>
                <p:nvPr/>
              </p:nvSpPr>
              <p:spPr bwMode="auto">
                <a:xfrm>
                  <a:off x="2092" y="2835"/>
                  <a:ext cx="450" cy="98"/>
                </a:xfrm>
                <a:custGeom>
                  <a:avLst/>
                  <a:gdLst/>
                  <a:ahLst/>
                  <a:cxnLst>
                    <a:cxn ang="0">
                      <a:pos x="450" y="40"/>
                    </a:cxn>
                    <a:cxn ang="0">
                      <a:pos x="282" y="98"/>
                    </a:cxn>
                    <a:cxn ang="0">
                      <a:pos x="0" y="98"/>
                    </a:cxn>
                    <a:cxn ang="0">
                      <a:pos x="176" y="34"/>
                    </a:cxn>
                    <a:cxn ang="0">
                      <a:pos x="118" y="0"/>
                    </a:cxn>
                    <a:cxn ang="0">
                      <a:pos x="400" y="0"/>
                    </a:cxn>
                    <a:cxn ang="0">
                      <a:pos x="450" y="40"/>
                    </a:cxn>
                  </a:cxnLst>
                  <a:rect l="0" t="0" r="r" b="b"/>
                  <a:pathLst>
                    <a:path w="450" h="98">
                      <a:moveTo>
                        <a:pt x="450" y="40"/>
                      </a:moveTo>
                      <a:lnTo>
                        <a:pt x="282" y="98"/>
                      </a:lnTo>
                      <a:lnTo>
                        <a:pt x="0" y="98"/>
                      </a:lnTo>
                      <a:lnTo>
                        <a:pt x="176" y="34"/>
                      </a:lnTo>
                      <a:lnTo>
                        <a:pt x="118" y="0"/>
                      </a:lnTo>
                      <a:lnTo>
                        <a:pt x="400" y="0"/>
                      </a:lnTo>
                      <a:lnTo>
                        <a:pt x="450" y="40"/>
                      </a:lnTo>
                      <a:close/>
                    </a:path>
                  </a:pathLst>
                </a:custGeom>
                <a:solidFill>
                  <a:srgbClr val="123466"/>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grpSp>
            <p:nvGrpSpPr>
              <p:cNvPr id="21" name="Group 19"/>
              <p:cNvGrpSpPr>
                <a:grpSpLocks/>
              </p:cNvGrpSpPr>
              <p:nvPr/>
            </p:nvGrpSpPr>
            <p:grpSpPr bwMode="auto">
              <a:xfrm>
                <a:off x="2219325" y="5295900"/>
                <a:ext cx="611188" cy="166688"/>
                <a:chOff x="2076" y="2835"/>
                <a:chExt cx="466" cy="116"/>
              </a:xfrm>
            </p:grpSpPr>
            <p:sp>
              <p:nvSpPr>
                <p:cNvPr id="1152020" name="Freeform 20"/>
                <p:cNvSpPr>
                  <a:spLocks/>
                </p:cNvSpPr>
                <p:nvPr/>
              </p:nvSpPr>
              <p:spPr bwMode="auto">
                <a:xfrm>
                  <a:off x="2076" y="2850"/>
                  <a:ext cx="448" cy="101"/>
                </a:xfrm>
                <a:custGeom>
                  <a:avLst/>
                  <a:gdLst/>
                  <a:ahLst/>
                  <a:cxnLst>
                    <a:cxn ang="0">
                      <a:pos x="448" y="42"/>
                    </a:cxn>
                    <a:cxn ang="0">
                      <a:pos x="282" y="100"/>
                    </a:cxn>
                    <a:cxn ang="0">
                      <a:pos x="0" y="100"/>
                    </a:cxn>
                    <a:cxn ang="0">
                      <a:pos x="174" y="34"/>
                    </a:cxn>
                    <a:cxn ang="0">
                      <a:pos x="118" y="0"/>
                    </a:cxn>
                    <a:cxn ang="0">
                      <a:pos x="400" y="0"/>
                    </a:cxn>
                    <a:cxn ang="0">
                      <a:pos x="448" y="42"/>
                    </a:cxn>
                  </a:cxnLst>
                  <a:rect l="0" t="0" r="r" b="b"/>
                  <a:pathLst>
                    <a:path w="448" h="100">
                      <a:moveTo>
                        <a:pt x="448" y="42"/>
                      </a:moveTo>
                      <a:lnTo>
                        <a:pt x="282" y="100"/>
                      </a:lnTo>
                      <a:lnTo>
                        <a:pt x="0" y="100"/>
                      </a:lnTo>
                      <a:lnTo>
                        <a:pt x="174" y="34"/>
                      </a:lnTo>
                      <a:lnTo>
                        <a:pt x="118" y="0"/>
                      </a:lnTo>
                      <a:lnTo>
                        <a:pt x="400" y="0"/>
                      </a:lnTo>
                      <a:lnTo>
                        <a:pt x="448" y="42"/>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21" name="Freeform 21"/>
                <p:cNvSpPr>
                  <a:spLocks/>
                </p:cNvSpPr>
                <p:nvPr/>
              </p:nvSpPr>
              <p:spPr bwMode="auto">
                <a:xfrm>
                  <a:off x="2092" y="2835"/>
                  <a:ext cx="450" cy="98"/>
                </a:xfrm>
                <a:custGeom>
                  <a:avLst/>
                  <a:gdLst/>
                  <a:ahLst/>
                  <a:cxnLst>
                    <a:cxn ang="0">
                      <a:pos x="450" y="40"/>
                    </a:cxn>
                    <a:cxn ang="0">
                      <a:pos x="282" y="98"/>
                    </a:cxn>
                    <a:cxn ang="0">
                      <a:pos x="0" y="98"/>
                    </a:cxn>
                    <a:cxn ang="0">
                      <a:pos x="176" y="34"/>
                    </a:cxn>
                    <a:cxn ang="0">
                      <a:pos x="118" y="0"/>
                    </a:cxn>
                    <a:cxn ang="0">
                      <a:pos x="400" y="0"/>
                    </a:cxn>
                    <a:cxn ang="0">
                      <a:pos x="450" y="40"/>
                    </a:cxn>
                  </a:cxnLst>
                  <a:rect l="0" t="0" r="r" b="b"/>
                  <a:pathLst>
                    <a:path w="450" h="98">
                      <a:moveTo>
                        <a:pt x="450" y="40"/>
                      </a:moveTo>
                      <a:lnTo>
                        <a:pt x="282" y="98"/>
                      </a:lnTo>
                      <a:lnTo>
                        <a:pt x="0" y="98"/>
                      </a:lnTo>
                      <a:lnTo>
                        <a:pt x="176" y="34"/>
                      </a:lnTo>
                      <a:lnTo>
                        <a:pt x="118" y="0"/>
                      </a:lnTo>
                      <a:lnTo>
                        <a:pt x="400" y="0"/>
                      </a:lnTo>
                      <a:lnTo>
                        <a:pt x="450" y="40"/>
                      </a:lnTo>
                      <a:close/>
                    </a:path>
                  </a:pathLst>
                </a:custGeom>
                <a:solidFill>
                  <a:srgbClr val="123466"/>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grpSp>
            <p:nvGrpSpPr>
              <p:cNvPr id="22" name="Group 22"/>
              <p:cNvGrpSpPr>
                <a:grpSpLocks/>
              </p:cNvGrpSpPr>
              <p:nvPr/>
            </p:nvGrpSpPr>
            <p:grpSpPr bwMode="auto">
              <a:xfrm>
                <a:off x="1978025" y="5564188"/>
                <a:ext cx="611188" cy="166687"/>
                <a:chOff x="2076" y="2835"/>
                <a:chExt cx="466" cy="116"/>
              </a:xfrm>
            </p:grpSpPr>
            <p:sp>
              <p:nvSpPr>
                <p:cNvPr id="1152023" name="Freeform 23"/>
                <p:cNvSpPr>
                  <a:spLocks/>
                </p:cNvSpPr>
                <p:nvPr/>
              </p:nvSpPr>
              <p:spPr bwMode="auto">
                <a:xfrm>
                  <a:off x="2076" y="2850"/>
                  <a:ext cx="448" cy="101"/>
                </a:xfrm>
                <a:custGeom>
                  <a:avLst/>
                  <a:gdLst/>
                  <a:ahLst/>
                  <a:cxnLst>
                    <a:cxn ang="0">
                      <a:pos x="448" y="42"/>
                    </a:cxn>
                    <a:cxn ang="0">
                      <a:pos x="282" y="100"/>
                    </a:cxn>
                    <a:cxn ang="0">
                      <a:pos x="0" y="100"/>
                    </a:cxn>
                    <a:cxn ang="0">
                      <a:pos x="174" y="34"/>
                    </a:cxn>
                    <a:cxn ang="0">
                      <a:pos x="118" y="0"/>
                    </a:cxn>
                    <a:cxn ang="0">
                      <a:pos x="400" y="0"/>
                    </a:cxn>
                    <a:cxn ang="0">
                      <a:pos x="448" y="42"/>
                    </a:cxn>
                  </a:cxnLst>
                  <a:rect l="0" t="0" r="r" b="b"/>
                  <a:pathLst>
                    <a:path w="448" h="100">
                      <a:moveTo>
                        <a:pt x="448" y="42"/>
                      </a:moveTo>
                      <a:lnTo>
                        <a:pt x="282" y="100"/>
                      </a:lnTo>
                      <a:lnTo>
                        <a:pt x="0" y="100"/>
                      </a:lnTo>
                      <a:lnTo>
                        <a:pt x="174" y="34"/>
                      </a:lnTo>
                      <a:lnTo>
                        <a:pt x="118" y="0"/>
                      </a:lnTo>
                      <a:lnTo>
                        <a:pt x="400" y="0"/>
                      </a:lnTo>
                      <a:lnTo>
                        <a:pt x="448" y="42"/>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24" name="Freeform 24"/>
                <p:cNvSpPr>
                  <a:spLocks/>
                </p:cNvSpPr>
                <p:nvPr/>
              </p:nvSpPr>
              <p:spPr bwMode="auto">
                <a:xfrm>
                  <a:off x="2092" y="2835"/>
                  <a:ext cx="450" cy="98"/>
                </a:xfrm>
                <a:custGeom>
                  <a:avLst/>
                  <a:gdLst/>
                  <a:ahLst/>
                  <a:cxnLst>
                    <a:cxn ang="0">
                      <a:pos x="450" y="40"/>
                    </a:cxn>
                    <a:cxn ang="0">
                      <a:pos x="282" y="98"/>
                    </a:cxn>
                    <a:cxn ang="0">
                      <a:pos x="0" y="98"/>
                    </a:cxn>
                    <a:cxn ang="0">
                      <a:pos x="176" y="34"/>
                    </a:cxn>
                    <a:cxn ang="0">
                      <a:pos x="118" y="0"/>
                    </a:cxn>
                    <a:cxn ang="0">
                      <a:pos x="400" y="0"/>
                    </a:cxn>
                    <a:cxn ang="0">
                      <a:pos x="450" y="40"/>
                    </a:cxn>
                  </a:cxnLst>
                  <a:rect l="0" t="0" r="r" b="b"/>
                  <a:pathLst>
                    <a:path w="450" h="98">
                      <a:moveTo>
                        <a:pt x="450" y="40"/>
                      </a:moveTo>
                      <a:lnTo>
                        <a:pt x="282" y="98"/>
                      </a:lnTo>
                      <a:lnTo>
                        <a:pt x="0" y="98"/>
                      </a:lnTo>
                      <a:lnTo>
                        <a:pt x="176" y="34"/>
                      </a:lnTo>
                      <a:lnTo>
                        <a:pt x="118" y="0"/>
                      </a:lnTo>
                      <a:lnTo>
                        <a:pt x="400" y="0"/>
                      </a:lnTo>
                      <a:lnTo>
                        <a:pt x="450" y="40"/>
                      </a:lnTo>
                      <a:close/>
                    </a:path>
                  </a:pathLst>
                </a:custGeom>
                <a:solidFill>
                  <a:srgbClr val="123466"/>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grpSp>
            <p:nvGrpSpPr>
              <p:cNvPr id="23" name="Group 25"/>
              <p:cNvGrpSpPr>
                <a:grpSpLocks/>
              </p:cNvGrpSpPr>
              <p:nvPr/>
            </p:nvGrpSpPr>
            <p:grpSpPr bwMode="auto">
              <a:xfrm>
                <a:off x="3054350" y="5295900"/>
                <a:ext cx="609600" cy="166688"/>
                <a:chOff x="2076" y="2835"/>
                <a:chExt cx="466" cy="116"/>
              </a:xfrm>
            </p:grpSpPr>
            <p:sp>
              <p:nvSpPr>
                <p:cNvPr id="1152026" name="Freeform 26"/>
                <p:cNvSpPr>
                  <a:spLocks/>
                </p:cNvSpPr>
                <p:nvPr/>
              </p:nvSpPr>
              <p:spPr bwMode="auto">
                <a:xfrm>
                  <a:off x="2076" y="2850"/>
                  <a:ext cx="448" cy="101"/>
                </a:xfrm>
                <a:custGeom>
                  <a:avLst/>
                  <a:gdLst/>
                  <a:ahLst/>
                  <a:cxnLst>
                    <a:cxn ang="0">
                      <a:pos x="448" y="42"/>
                    </a:cxn>
                    <a:cxn ang="0">
                      <a:pos x="282" y="100"/>
                    </a:cxn>
                    <a:cxn ang="0">
                      <a:pos x="0" y="100"/>
                    </a:cxn>
                    <a:cxn ang="0">
                      <a:pos x="174" y="34"/>
                    </a:cxn>
                    <a:cxn ang="0">
                      <a:pos x="118" y="0"/>
                    </a:cxn>
                    <a:cxn ang="0">
                      <a:pos x="400" y="0"/>
                    </a:cxn>
                    <a:cxn ang="0">
                      <a:pos x="448" y="42"/>
                    </a:cxn>
                  </a:cxnLst>
                  <a:rect l="0" t="0" r="r" b="b"/>
                  <a:pathLst>
                    <a:path w="448" h="100">
                      <a:moveTo>
                        <a:pt x="448" y="42"/>
                      </a:moveTo>
                      <a:lnTo>
                        <a:pt x="282" y="100"/>
                      </a:lnTo>
                      <a:lnTo>
                        <a:pt x="0" y="100"/>
                      </a:lnTo>
                      <a:lnTo>
                        <a:pt x="174" y="34"/>
                      </a:lnTo>
                      <a:lnTo>
                        <a:pt x="118" y="0"/>
                      </a:lnTo>
                      <a:lnTo>
                        <a:pt x="400" y="0"/>
                      </a:lnTo>
                      <a:lnTo>
                        <a:pt x="448" y="42"/>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27" name="Freeform 27"/>
                <p:cNvSpPr>
                  <a:spLocks/>
                </p:cNvSpPr>
                <p:nvPr/>
              </p:nvSpPr>
              <p:spPr bwMode="auto">
                <a:xfrm>
                  <a:off x="2092" y="2835"/>
                  <a:ext cx="450" cy="98"/>
                </a:xfrm>
                <a:custGeom>
                  <a:avLst/>
                  <a:gdLst/>
                  <a:ahLst/>
                  <a:cxnLst>
                    <a:cxn ang="0">
                      <a:pos x="450" y="40"/>
                    </a:cxn>
                    <a:cxn ang="0">
                      <a:pos x="282" y="98"/>
                    </a:cxn>
                    <a:cxn ang="0">
                      <a:pos x="0" y="98"/>
                    </a:cxn>
                    <a:cxn ang="0">
                      <a:pos x="176" y="34"/>
                    </a:cxn>
                    <a:cxn ang="0">
                      <a:pos x="118" y="0"/>
                    </a:cxn>
                    <a:cxn ang="0">
                      <a:pos x="400" y="0"/>
                    </a:cxn>
                    <a:cxn ang="0">
                      <a:pos x="450" y="40"/>
                    </a:cxn>
                  </a:cxnLst>
                  <a:rect l="0" t="0" r="r" b="b"/>
                  <a:pathLst>
                    <a:path w="450" h="98">
                      <a:moveTo>
                        <a:pt x="450" y="40"/>
                      </a:moveTo>
                      <a:lnTo>
                        <a:pt x="282" y="98"/>
                      </a:lnTo>
                      <a:lnTo>
                        <a:pt x="0" y="98"/>
                      </a:lnTo>
                      <a:lnTo>
                        <a:pt x="176" y="34"/>
                      </a:lnTo>
                      <a:lnTo>
                        <a:pt x="118" y="0"/>
                      </a:lnTo>
                      <a:lnTo>
                        <a:pt x="400" y="0"/>
                      </a:lnTo>
                      <a:lnTo>
                        <a:pt x="450" y="40"/>
                      </a:lnTo>
                      <a:close/>
                    </a:path>
                  </a:pathLst>
                </a:custGeom>
                <a:solidFill>
                  <a:srgbClr val="123466"/>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grpSp>
            <p:nvGrpSpPr>
              <p:cNvPr id="24" name="Group 28"/>
              <p:cNvGrpSpPr>
                <a:grpSpLocks/>
              </p:cNvGrpSpPr>
              <p:nvPr/>
            </p:nvGrpSpPr>
            <p:grpSpPr bwMode="auto">
              <a:xfrm>
                <a:off x="2813050" y="5564188"/>
                <a:ext cx="609600" cy="166687"/>
                <a:chOff x="2076" y="2835"/>
                <a:chExt cx="466" cy="116"/>
              </a:xfrm>
            </p:grpSpPr>
            <p:sp>
              <p:nvSpPr>
                <p:cNvPr id="1152029" name="Freeform 29"/>
                <p:cNvSpPr>
                  <a:spLocks/>
                </p:cNvSpPr>
                <p:nvPr/>
              </p:nvSpPr>
              <p:spPr bwMode="auto">
                <a:xfrm>
                  <a:off x="2076" y="2850"/>
                  <a:ext cx="448" cy="101"/>
                </a:xfrm>
                <a:custGeom>
                  <a:avLst/>
                  <a:gdLst/>
                  <a:ahLst/>
                  <a:cxnLst>
                    <a:cxn ang="0">
                      <a:pos x="448" y="42"/>
                    </a:cxn>
                    <a:cxn ang="0">
                      <a:pos x="282" y="100"/>
                    </a:cxn>
                    <a:cxn ang="0">
                      <a:pos x="0" y="100"/>
                    </a:cxn>
                    <a:cxn ang="0">
                      <a:pos x="174" y="34"/>
                    </a:cxn>
                    <a:cxn ang="0">
                      <a:pos x="118" y="0"/>
                    </a:cxn>
                    <a:cxn ang="0">
                      <a:pos x="400" y="0"/>
                    </a:cxn>
                    <a:cxn ang="0">
                      <a:pos x="448" y="42"/>
                    </a:cxn>
                  </a:cxnLst>
                  <a:rect l="0" t="0" r="r" b="b"/>
                  <a:pathLst>
                    <a:path w="448" h="100">
                      <a:moveTo>
                        <a:pt x="448" y="42"/>
                      </a:moveTo>
                      <a:lnTo>
                        <a:pt x="282" y="100"/>
                      </a:lnTo>
                      <a:lnTo>
                        <a:pt x="0" y="100"/>
                      </a:lnTo>
                      <a:lnTo>
                        <a:pt x="174" y="34"/>
                      </a:lnTo>
                      <a:lnTo>
                        <a:pt x="118" y="0"/>
                      </a:lnTo>
                      <a:lnTo>
                        <a:pt x="400" y="0"/>
                      </a:lnTo>
                      <a:lnTo>
                        <a:pt x="448" y="42"/>
                      </a:lnTo>
                      <a:close/>
                    </a:path>
                  </a:pathLst>
                </a:custGeom>
                <a:solidFill>
                  <a:schemeClr val="bg2"/>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30" name="Freeform 30"/>
                <p:cNvSpPr>
                  <a:spLocks/>
                </p:cNvSpPr>
                <p:nvPr/>
              </p:nvSpPr>
              <p:spPr bwMode="auto">
                <a:xfrm>
                  <a:off x="2092" y="2835"/>
                  <a:ext cx="450" cy="98"/>
                </a:xfrm>
                <a:custGeom>
                  <a:avLst/>
                  <a:gdLst/>
                  <a:ahLst/>
                  <a:cxnLst>
                    <a:cxn ang="0">
                      <a:pos x="450" y="40"/>
                    </a:cxn>
                    <a:cxn ang="0">
                      <a:pos x="282" y="98"/>
                    </a:cxn>
                    <a:cxn ang="0">
                      <a:pos x="0" y="98"/>
                    </a:cxn>
                    <a:cxn ang="0">
                      <a:pos x="176" y="34"/>
                    </a:cxn>
                    <a:cxn ang="0">
                      <a:pos x="118" y="0"/>
                    </a:cxn>
                    <a:cxn ang="0">
                      <a:pos x="400" y="0"/>
                    </a:cxn>
                    <a:cxn ang="0">
                      <a:pos x="450" y="40"/>
                    </a:cxn>
                  </a:cxnLst>
                  <a:rect l="0" t="0" r="r" b="b"/>
                  <a:pathLst>
                    <a:path w="450" h="98">
                      <a:moveTo>
                        <a:pt x="450" y="40"/>
                      </a:moveTo>
                      <a:lnTo>
                        <a:pt x="282" y="98"/>
                      </a:lnTo>
                      <a:lnTo>
                        <a:pt x="0" y="98"/>
                      </a:lnTo>
                      <a:lnTo>
                        <a:pt x="176" y="34"/>
                      </a:lnTo>
                      <a:lnTo>
                        <a:pt x="118" y="0"/>
                      </a:lnTo>
                      <a:lnTo>
                        <a:pt x="400" y="0"/>
                      </a:lnTo>
                      <a:lnTo>
                        <a:pt x="450" y="40"/>
                      </a:lnTo>
                      <a:close/>
                    </a:path>
                  </a:pathLst>
                </a:custGeom>
                <a:solidFill>
                  <a:srgbClr val="123466"/>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grpSp>
            <p:nvGrpSpPr>
              <p:cNvPr id="25" name="Group 137"/>
              <p:cNvGrpSpPr/>
              <p:nvPr/>
            </p:nvGrpSpPr>
            <p:grpSpPr>
              <a:xfrm>
                <a:off x="657225" y="2085975"/>
                <a:ext cx="1306513" cy="1158875"/>
                <a:chOff x="657225" y="2085975"/>
                <a:chExt cx="1306513" cy="1158875"/>
              </a:xfrm>
            </p:grpSpPr>
            <p:sp>
              <p:nvSpPr>
                <p:cNvPr id="1152032" name="Freeform 32"/>
                <p:cNvSpPr>
                  <a:spLocks/>
                </p:cNvSpPr>
                <p:nvPr/>
              </p:nvSpPr>
              <p:spPr bwMode="auto">
                <a:xfrm>
                  <a:off x="709695" y="2522881"/>
                  <a:ext cx="1254043" cy="518557"/>
                </a:xfrm>
                <a:custGeom>
                  <a:avLst/>
                  <a:gdLst/>
                  <a:ahLst/>
                  <a:cxnLst>
                    <a:cxn ang="0">
                      <a:pos x="446" y="281"/>
                    </a:cxn>
                    <a:cxn ang="0">
                      <a:pos x="742" y="112"/>
                    </a:cxn>
                    <a:cxn ang="0">
                      <a:pos x="243" y="0"/>
                    </a:cxn>
                    <a:cxn ang="0">
                      <a:pos x="0" y="90"/>
                    </a:cxn>
                  </a:cxnLst>
                  <a:rect l="0" t="0" r="r" b="b"/>
                  <a:pathLst>
                    <a:path w="742" h="281">
                      <a:moveTo>
                        <a:pt x="446" y="281"/>
                      </a:moveTo>
                      <a:lnTo>
                        <a:pt x="742" y="112"/>
                      </a:lnTo>
                      <a:lnTo>
                        <a:pt x="243" y="0"/>
                      </a:lnTo>
                      <a:lnTo>
                        <a:pt x="0" y="90"/>
                      </a:lnTo>
                    </a:path>
                  </a:pathLst>
                </a:custGeom>
                <a:gradFill rotWithShape="1">
                  <a:gsLst>
                    <a:gs pos="0">
                      <a:schemeClr val="bg2">
                        <a:alpha val="84000"/>
                      </a:schemeClr>
                    </a:gs>
                    <a:gs pos="100000">
                      <a:schemeClr val="bg1">
                        <a:alpha val="0"/>
                      </a:schemeClr>
                    </a:gs>
                  </a:gsLst>
                  <a:lin ang="5400000" scaled="1"/>
                </a:gradFill>
                <a:ln w="15875"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33" name="Freeform 33"/>
                <p:cNvSpPr>
                  <a:spLocks/>
                </p:cNvSpPr>
                <p:nvPr/>
              </p:nvSpPr>
              <p:spPr bwMode="auto">
                <a:xfrm>
                  <a:off x="848742" y="2720563"/>
                  <a:ext cx="882815" cy="177627"/>
                </a:xfrm>
                <a:custGeom>
                  <a:avLst/>
                  <a:gdLst/>
                  <a:ahLst/>
                  <a:cxnLst>
                    <a:cxn ang="0">
                      <a:pos x="260" y="10"/>
                    </a:cxn>
                    <a:cxn ang="0">
                      <a:pos x="260" y="19"/>
                    </a:cxn>
                    <a:cxn ang="0">
                      <a:pos x="158" y="48"/>
                    </a:cxn>
                    <a:cxn ang="0">
                      <a:pos x="1" y="10"/>
                    </a:cxn>
                    <a:cxn ang="0">
                      <a:pos x="0" y="8"/>
                    </a:cxn>
                    <a:cxn ang="0">
                      <a:pos x="0" y="0"/>
                    </a:cxn>
                  </a:cxnLst>
                  <a:rect l="0" t="0" r="r" b="b"/>
                  <a:pathLst>
                    <a:path w="261" h="48">
                      <a:moveTo>
                        <a:pt x="260" y="10"/>
                      </a:moveTo>
                      <a:cubicBezTo>
                        <a:pt x="260" y="10"/>
                        <a:pt x="261" y="13"/>
                        <a:pt x="260" y="19"/>
                      </a:cubicBezTo>
                      <a:cubicBezTo>
                        <a:pt x="260" y="19"/>
                        <a:pt x="159" y="48"/>
                        <a:pt x="158" y="48"/>
                      </a:cubicBezTo>
                      <a:cubicBezTo>
                        <a:pt x="1" y="10"/>
                        <a:pt x="1" y="10"/>
                        <a:pt x="1" y="10"/>
                      </a:cubicBezTo>
                      <a:cubicBezTo>
                        <a:pt x="1" y="9"/>
                        <a:pt x="0" y="9"/>
                        <a:pt x="0" y="8"/>
                      </a:cubicBezTo>
                      <a:cubicBezTo>
                        <a:pt x="0" y="0"/>
                        <a:pt x="0" y="0"/>
                        <a:pt x="0" y="0"/>
                      </a:cubicBezTo>
                    </a:path>
                  </a:pathLst>
                </a:custGeom>
                <a:solidFill>
                  <a:srgbClr val="646464"/>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34" name="Freeform 34"/>
                <p:cNvSpPr>
                  <a:spLocks/>
                </p:cNvSpPr>
                <p:nvPr/>
              </p:nvSpPr>
              <p:spPr bwMode="auto">
                <a:xfrm>
                  <a:off x="846118" y="2628884"/>
                  <a:ext cx="876256" cy="236359"/>
                </a:xfrm>
                <a:custGeom>
                  <a:avLst/>
                  <a:gdLst/>
                  <a:ahLst/>
                  <a:cxnLst>
                    <a:cxn ang="0">
                      <a:pos x="259" y="36"/>
                    </a:cxn>
                    <a:cxn ang="0">
                      <a:pos x="258" y="35"/>
                    </a:cxn>
                    <a:cxn ang="0">
                      <a:pos x="84" y="1"/>
                    </a:cxn>
                    <a:cxn ang="0">
                      <a:pos x="0" y="25"/>
                    </a:cxn>
                    <a:cxn ang="0">
                      <a:pos x="2" y="26"/>
                    </a:cxn>
                    <a:cxn ang="0">
                      <a:pos x="158" y="64"/>
                    </a:cxn>
                    <a:cxn ang="0">
                      <a:pos x="259" y="36"/>
                    </a:cxn>
                  </a:cxnLst>
                  <a:rect l="0" t="0" r="r" b="b"/>
                  <a:pathLst>
                    <a:path w="259" h="64">
                      <a:moveTo>
                        <a:pt x="259" y="36"/>
                      </a:moveTo>
                      <a:cubicBezTo>
                        <a:pt x="259" y="36"/>
                        <a:pt x="258" y="35"/>
                        <a:pt x="258" y="35"/>
                      </a:cubicBezTo>
                      <a:cubicBezTo>
                        <a:pt x="84" y="1"/>
                        <a:pt x="84" y="1"/>
                        <a:pt x="84" y="1"/>
                      </a:cubicBezTo>
                      <a:cubicBezTo>
                        <a:pt x="83" y="0"/>
                        <a:pt x="0" y="25"/>
                        <a:pt x="0" y="25"/>
                      </a:cubicBezTo>
                      <a:cubicBezTo>
                        <a:pt x="0" y="25"/>
                        <a:pt x="1" y="26"/>
                        <a:pt x="2" y="26"/>
                      </a:cubicBezTo>
                      <a:cubicBezTo>
                        <a:pt x="158" y="64"/>
                        <a:pt x="158" y="64"/>
                        <a:pt x="158" y="64"/>
                      </a:cubicBezTo>
                      <a:cubicBezTo>
                        <a:pt x="159" y="64"/>
                        <a:pt x="259" y="36"/>
                        <a:pt x="259" y="36"/>
                      </a:cubicBez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35" name="Freeform 35"/>
                <p:cNvSpPr>
                  <a:spLocks/>
                </p:cNvSpPr>
                <p:nvPr/>
              </p:nvSpPr>
              <p:spPr bwMode="auto">
                <a:xfrm>
                  <a:off x="991724" y="2657534"/>
                  <a:ext cx="625710" cy="156140"/>
                </a:xfrm>
                <a:custGeom>
                  <a:avLst/>
                  <a:gdLst/>
                  <a:ahLst/>
                  <a:cxnLst>
                    <a:cxn ang="0">
                      <a:pos x="185" y="28"/>
                    </a:cxn>
                    <a:cxn ang="0">
                      <a:pos x="184" y="27"/>
                    </a:cxn>
                    <a:cxn ang="0">
                      <a:pos x="40" y="0"/>
                    </a:cxn>
                    <a:cxn ang="0">
                      <a:pos x="0" y="11"/>
                    </a:cxn>
                    <a:cxn ang="0">
                      <a:pos x="1" y="12"/>
                    </a:cxn>
                    <a:cxn ang="0">
                      <a:pos x="133" y="42"/>
                    </a:cxn>
                    <a:cxn ang="0">
                      <a:pos x="185" y="28"/>
                    </a:cxn>
                  </a:cxnLst>
                  <a:rect l="0" t="0" r="r" b="b"/>
                  <a:pathLst>
                    <a:path w="185" h="42">
                      <a:moveTo>
                        <a:pt x="185" y="28"/>
                      </a:moveTo>
                      <a:cubicBezTo>
                        <a:pt x="185" y="28"/>
                        <a:pt x="185" y="27"/>
                        <a:pt x="184" y="27"/>
                      </a:cubicBezTo>
                      <a:cubicBezTo>
                        <a:pt x="40" y="0"/>
                        <a:pt x="40" y="0"/>
                        <a:pt x="40" y="0"/>
                      </a:cubicBezTo>
                      <a:cubicBezTo>
                        <a:pt x="39" y="0"/>
                        <a:pt x="0" y="11"/>
                        <a:pt x="0" y="11"/>
                      </a:cubicBezTo>
                      <a:cubicBezTo>
                        <a:pt x="0" y="11"/>
                        <a:pt x="0" y="12"/>
                        <a:pt x="1" y="12"/>
                      </a:cubicBezTo>
                      <a:cubicBezTo>
                        <a:pt x="133" y="42"/>
                        <a:pt x="133" y="42"/>
                        <a:pt x="133" y="42"/>
                      </a:cubicBezTo>
                      <a:cubicBezTo>
                        <a:pt x="133" y="42"/>
                        <a:pt x="185" y="28"/>
                        <a:pt x="185" y="28"/>
                      </a:cubicBezTo>
                      <a:close/>
                    </a:path>
                  </a:pathLst>
                </a:custGeom>
                <a:solidFill>
                  <a:schemeClr val="bg2"/>
                </a:solidFill>
                <a:ln w="6350" cap="flat">
                  <a:solidFill>
                    <a:srgbClr val="646464"/>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36" name="Oval 36"/>
                <p:cNvSpPr>
                  <a:spLocks noChangeArrowheads="1"/>
                </p:cNvSpPr>
                <p:nvPr/>
              </p:nvSpPr>
              <p:spPr bwMode="auto">
                <a:xfrm>
                  <a:off x="818571" y="2167626"/>
                  <a:ext cx="289899" cy="318010"/>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9050" cap="rnd" algn="ctr">
                  <a:solidFill>
                    <a:schemeClr val="accent3">
                      <a:lumMod val="50000"/>
                    </a:schemeClr>
                  </a:solidFill>
                  <a:round/>
                  <a:headEnd/>
                  <a:tailEnd/>
                </a:ln>
                <a:effectLst/>
              </p:spPr>
              <p:txBody>
                <a:bodyPr/>
                <a:lstStyle/>
                <a:p>
                  <a:pPr>
                    <a:defRPr/>
                  </a:pPr>
                  <a:endParaRPr lang="en-US" sz="1500">
                    <a:effectLst>
                      <a:outerShdw blurRad="38100" dist="38100" dir="2700000" algn="tl">
                        <a:srgbClr val="000000">
                          <a:alpha val="43137"/>
                        </a:srgbClr>
                      </a:outerShdw>
                    </a:effectLst>
                  </a:endParaRPr>
                </a:p>
              </p:txBody>
            </p:sp>
            <p:sp>
              <p:nvSpPr>
                <p:cNvPr id="1152037" name="Freeform 37"/>
                <p:cNvSpPr>
                  <a:spLocks/>
                </p:cNvSpPr>
                <p:nvPr/>
              </p:nvSpPr>
              <p:spPr bwMode="auto">
                <a:xfrm>
                  <a:off x="750360" y="2521448"/>
                  <a:ext cx="1172713" cy="206277"/>
                </a:xfrm>
                <a:custGeom>
                  <a:avLst/>
                  <a:gdLst/>
                  <a:ahLst/>
                  <a:cxnLst>
                    <a:cxn ang="0">
                      <a:pos x="694" y="112"/>
                    </a:cxn>
                    <a:cxn ang="0">
                      <a:pos x="214" y="0"/>
                    </a:cxn>
                    <a:cxn ang="0">
                      <a:pos x="0" y="70"/>
                    </a:cxn>
                  </a:cxnLst>
                  <a:rect l="0" t="0" r="r" b="b"/>
                  <a:pathLst>
                    <a:path w="694" h="112">
                      <a:moveTo>
                        <a:pt x="694" y="112"/>
                      </a:moveTo>
                      <a:lnTo>
                        <a:pt x="214" y="0"/>
                      </a:lnTo>
                      <a:lnTo>
                        <a:pt x="0" y="70"/>
                      </a:lnTo>
                    </a:path>
                  </a:pathLst>
                </a:custGeom>
                <a:no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38" name="Freeform 38"/>
                <p:cNvSpPr>
                  <a:spLocks/>
                </p:cNvSpPr>
                <p:nvPr/>
              </p:nvSpPr>
              <p:spPr bwMode="auto">
                <a:xfrm>
                  <a:off x="1285558" y="2997031"/>
                  <a:ext cx="163970" cy="50137"/>
                </a:xfrm>
                <a:custGeom>
                  <a:avLst/>
                  <a:gdLst/>
                  <a:ahLst/>
                  <a:cxnLst>
                    <a:cxn ang="0">
                      <a:pos x="0" y="0"/>
                    </a:cxn>
                    <a:cxn ang="0">
                      <a:pos x="97" y="28"/>
                    </a:cxn>
                  </a:cxnLst>
                  <a:rect l="0" t="0" r="r" b="b"/>
                  <a:pathLst>
                    <a:path w="97" h="28">
                      <a:moveTo>
                        <a:pt x="0" y="0"/>
                      </a:moveTo>
                      <a:lnTo>
                        <a:pt x="97" y="28"/>
                      </a:lnTo>
                    </a:path>
                  </a:pathLst>
                </a:custGeom>
                <a:solidFill>
                  <a:srgbClr val="FFFFFF"/>
                </a:solid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39" name="Freeform 39"/>
                <p:cNvSpPr>
                  <a:spLocks/>
                </p:cNvSpPr>
                <p:nvPr/>
              </p:nvSpPr>
              <p:spPr bwMode="auto">
                <a:xfrm>
                  <a:off x="1177994" y="2085975"/>
                  <a:ext cx="611280" cy="671832"/>
                </a:xfrm>
                <a:custGeom>
                  <a:avLst/>
                  <a:gdLst/>
                  <a:ahLst/>
                  <a:cxnLst>
                    <a:cxn ang="0">
                      <a:pos x="165" y="179"/>
                    </a:cxn>
                    <a:cxn ang="0">
                      <a:pos x="181" y="30"/>
                    </a:cxn>
                    <a:cxn ang="0">
                      <a:pos x="178" y="25"/>
                    </a:cxn>
                    <a:cxn ang="0">
                      <a:pos x="8" y="1"/>
                    </a:cxn>
                    <a:cxn ang="0">
                      <a:pos x="0" y="3"/>
                    </a:cxn>
                    <a:cxn ang="0">
                      <a:pos x="175" y="32"/>
                    </a:cxn>
                    <a:cxn ang="0">
                      <a:pos x="160" y="182"/>
                    </a:cxn>
                    <a:cxn ang="0">
                      <a:pos x="165" y="179"/>
                    </a:cxn>
                  </a:cxnLst>
                  <a:rect l="0" t="0" r="r" b="b"/>
                  <a:pathLst>
                    <a:path w="181" h="182">
                      <a:moveTo>
                        <a:pt x="165" y="179"/>
                      </a:moveTo>
                      <a:cubicBezTo>
                        <a:pt x="165" y="179"/>
                        <a:pt x="179" y="52"/>
                        <a:pt x="181" y="30"/>
                      </a:cubicBezTo>
                      <a:cubicBezTo>
                        <a:pt x="181" y="28"/>
                        <a:pt x="180" y="26"/>
                        <a:pt x="178" y="25"/>
                      </a:cubicBezTo>
                      <a:cubicBezTo>
                        <a:pt x="151" y="21"/>
                        <a:pt x="8" y="1"/>
                        <a:pt x="8" y="1"/>
                      </a:cubicBezTo>
                      <a:cubicBezTo>
                        <a:pt x="4" y="0"/>
                        <a:pt x="0" y="3"/>
                        <a:pt x="0" y="3"/>
                      </a:cubicBezTo>
                      <a:cubicBezTo>
                        <a:pt x="175" y="32"/>
                        <a:pt x="175" y="32"/>
                        <a:pt x="175" y="32"/>
                      </a:cubicBezTo>
                      <a:cubicBezTo>
                        <a:pt x="160" y="182"/>
                        <a:pt x="160" y="182"/>
                        <a:pt x="160" y="182"/>
                      </a:cubicBezTo>
                      <a:cubicBezTo>
                        <a:pt x="160" y="182"/>
                        <a:pt x="165" y="179"/>
                        <a:pt x="165" y="179"/>
                      </a:cubicBezTo>
                      <a:close/>
                    </a:path>
                  </a:pathLst>
                </a:custGeom>
                <a:solidFill>
                  <a:srgbClr val="646464"/>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40" name="Freeform 40"/>
                <p:cNvSpPr>
                  <a:spLocks/>
                </p:cNvSpPr>
                <p:nvPr/>
              </p:nvSpPr>
              <p:spPr bwMode="auto">
                <a:xfrm>
                  <a:off x="1126835" y="2100300"/>
                  <a:ext cx="642762" cy="657508"/>
                </a:xfrm>
                <a:custGeom>
                  <a:avLst/>
                  <a:gdLst/>
                  <a:ahLst/>
                  <a:cxnLst>
                    <a:cxn ang="0">
                      <a:pos x="0" y="142"/>
                    </a:cxn>
                    <a:cxn ang="0">
                      <a:pos x="1" y="143"/>
                    </a:cxn>
                    <a:cxn ang="0">
                      <a:pos x="175" y="178"/>
                    </a:cxn>
                    <a:cxn ang="0">
                      <a:pos x="176" y="176"/>
                    </a:cxn>
                    <a:cxn ang="0">
                      <a:pos x="190" y="28"/>
                    </a:cxn>
                    <a:cxn ang="0">
                      <a:pos x="189" y="26"/>
                    </a:cxn>
                    <a:cxn ang="0">
                      <a:pos x="17" y="0"/>
                    </a:cxn>
                    <a:cxn ang="0">
                      <a:pos x="16" y="1"/>
                    </a:cxn>
                    <a:cxn ang="0">
                      <a:pos x="0" y="142"/>
                    </a:cxn>
                  </a:cxnLst>
                  <a:rect l="0" t="0" r="r" b="b"/>
                  <a:pathLst>
                    <a:path w="190" h="178">
                      <a:moveTo>
                        <a:pt x="0" y="142"/>
                      </a:moveTo>
                      <a:cubicBezTo>
                        <a:pt x="0" y="142"/>
                        <a:pt x="0" y="143"/>
                        <a:pt x="1" y="143"/>
                      </a:cubicBezTo>
                      <a:cubicBezTo>
                        <a:pt x="175" y="178"/>
                        <a:pt x="175" y="178"/>
                        <a:pt x="175" y="178"/>
                      </a:cubicBezTo>
                      <a:cubicBezTo>
                        <a:pt x="175" y="178"/>
                        <a:pt x="176" y="177"/>
                        <a:pt x="176" y="176"/>
                      </a:cubicBezTo>
                      <a:cubicBezTo>
                        <a:pt x="190" y="28"/>
                        <a:pt x="190" y="28"/>
                        <a:pt x="190" y="28"/>
                      </a:cubicBezTo>
                      <a:cubicBezTo>
                        <a:pt x="190" y="27"/>
                        <a:pt x="189" y="26"/>
                        <a:pt x="189" y="26"/>
                      </a:cubicBezTo>
                      <a:cubicBezTo>
                        <a:pt x="17" y="0"/>
                        <a:pt x="17" y="0"/>
                        <a:pt x="17" y="0"/>
                      </a:cubicBezTo>
                      <a:cubicBezTo>
                        <a:pt x="16" y="0"/>
                        <a:pt x="16" y="0"/>
                        <a:pt x="16" y="1"/>
                      </a:cubicBezTo>
                      <a:lnTo>
                        <a:pt x="0" y="142"/>
                      </a:ln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41" name="Freeform 41"/>
                <p:cNvSpPr>
                  <a:spLocks/>
                </p:cNvSpPr>
                <p:nvPr/>
              </p:nvSpPr>
              <p:spPr bwMode="auto">
                <a:xfrm>
                  <a:off x="1175370" y="2149004"/>
                  <a:ext cx="553563" cy="532882"/>
                </a:xfrm>
                <a:custGeom>
                  <a:avLst/>
                  <a:gdLst/>
                  <a:ahLst/>
                  <a:cxnLst>
                    <a:cxn ang="0">
                      <a:pos x="0" y="115"/>
                    </a:cxn>
                    <a:cxn ang="0">
                      <a:pos x="1" y="116"/>
                    </a:cxn>
                    <a:cxn ang="0">
                      <a:pos x="152" y="145"/>
                    </a:cxn>
                    <a:cxn ang="0">
                      <a:pos x="153" y="144"/>
                    </a:cxn>
                    <a:cxn ang="0">
                      <a:pos x="164" y="23"/>
                    </a:cxn>
                    <a:cxn ang="0">
                      <a:pos x="163" y="22"/>
                    </a:cxn>
                    <a:cxn ang="0">
                      <a:pos x="14" y="0"/>
                    </a:cxn>
                    <a:cxn ang="0">
                      <a:pos x="13" y="1"/>
                    </a:cxn>
                    <a:cxn ang="0">
                      <a:pos x="0" y="115"/>
                    </a:cxn>
                  </a:cxnLst>
                  <a:rect l="0" t="0" r="r" b="b"/>
                  <a:pathLst>
                    <a:path w="164" h="145">
                      <a:moveTo>
                        <a:pt x="0" y="115"/>
                      </a:moveTo>
                      <a:cubicBezTo>
                        <a:pt x="0" y="115"/>
                        <a:pt x="1" y="116"/>
                        <a:pt x="1" y="116"/>
                      </a:cubicBezTo>
                      <a:cubicBezTo>
                        <a:pt x="152" y="145"/>
                        <a:pt x="152" y="145"/>
                        <a:pt x="152" y="145"/>
                      </a:cubicBezTo>
                      <a:cubicBezTo>
                        <a:pt x="152" y="145"/>
                        <a:pt x="153" y="144"/>
                        <a:pt x="153" y="144"/>
                      </a:cubicBezTo>
                      <a:cubicBezTo>
                        <a:pt x="164" y="23"/>
                        <a:pt x="164" y="23"/>
                        <a:pt x="164" y="23"/>
                      </a:cubicBezTo>
                      <a:cubicBezTo>
                        <a:pt x="164" y="23"/>
                        <a:pt x="163" y="22"/>
                        <a:pt x="163" y="22"/>
                      </a:cubicBezTo>
                      <a:cubicBezTo>
                        <a:pt x="14" y="0"/>
                        <a:pt x="14" y="0"/>
                        <a:pt x="14" y="0"/>
                      </a:cubicBezTo>
                      <a:cubicBezTo>
                        <a:pt x="13" y="0"/>
                        <a:pt x="13" y="0"/>
                        <a:pt x="13" y="1"/>
                      </a:cubicBezTo>
                      <a:lnTo>
                        <a:pt x="0" y="115"/>
                      </a:lnTo>
                      <a:close/>
                    </a:path>
                  </a:pathLst>
                </a:custGeom>
                <a:solidFill>
                  <a:srgbClr val="CCCCCC"/>
                </a:solidFill>
                <a:ln w="15875" cap="sq">
                  <a:solidFill>
                    <a:srgbClr val="646464"/>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42" name="Freeform 42"/>
                <p:cNvSpPr>
                  <a:spLocks/>
                </p:cNvSpPr>
                <p:nvPr/>
              </p:nvSpPr>
              <p:spPr bwMode="auto">
                <a:xfrm>
                  <a:off x="1184553" y="2160464"/>
                  <a:ext cx="499781" cy="512827"/>
                </a:xfrm>
                <a:custGeom>
                  <a:avLst/>
                  <a:gdLst/>
                  <a:ahLst/>
                  <a:cxnLst>
                    <a:cxn ang="0">
                      <a:pos x="12" y="0"/>
                    </a:cxn>
                    <a:cxn ang="0">
                      <a:pos x="0" y="109"/>
                    </a:cxn>
                    <a:cxn ang="0">
                      <a:pos x="1" y="110"/>
                    </a:cxn>
                    <a:cxn ang="0">
                      <a:pos x="148" y="139"/>
                    </a:cxn>
                  </a:cxnLst>
                  <a:rect l="0" t="0" r="r" b="b"/>
                  <a:pathLst>
                    <a:path w="148" h="139">
                      <a:moveTo>
                        <a:pt x="12" y="0"/>
                      </a:moveTo>
                      <a:cubicBezTo>
                        <a:pt x="0" y="109"/>
                        <a:pt x="0" y="109"/>
                        <a:pt x="0" y="109"/>
                      </a:cubicBezTo>
                      <a:cubicBezTo>
                        <a:pt x="0" y="110"/>
                        <a:pt x="0" y="110"/>
                        <a:pt x="1" y="110"/>
                      </a:cubicBezTo>
                      <a:cubicBezTo>
                        <a:pt x="148" y="139"/>
                        <a:pt x="148" y="139"/>
                        <a:pt x="148" y="139"/>
                      </a:cubicBezTo>
                    </a:path>
                  </a:pathLst>
                </a:custGeom>
                <a:noFill/>
                <a:ln w="15875" cap="rnd">
                  <a:solidFill>
                    <a:srgbClr val="646464"/>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43" name="Freeform 43"/>
                <p:cNvSpPr>
                  <a:spLocks/>
                </p:cNvSpPr>
                <p:nvPr/>
              </p:nvSpPr>
              <p:spPr bwMode="auto">
                <a:xfrm>
                  <a:off x="1195047" y="2163329"/>
                  <a:ext cx="232182" cy="442636"/>
                </a:xfrm>
                <a:custGeom>
                  <a:avLst/>
                  <a:gdLst/>
                  <a:ahLst/>
                  <a:cxnLst>
                    <a:cxn ang="0">
                      <a:pos x="24" y="0"/>
                    </a:cxn>
                    <a:cxn ang="0">
                      <a:pos x="54" y="4"/>
                    </a:cxn>
                    <a:cxn ang="0">
                      <a:pos x="138" y="240"/>
                    </a:cxn>
                    <a:cxn ang="0">
                      <a:pos x="0" y="214"/>
                    </a:cxn>
                    <a:cxn ang="0">
                      <a:pos x="24" y="0"/>
                    </a:cxn>
                  </a:cxnLst>
                  <a:rect l="0" t="0" r="r" b="b"/>
                  <a:pathLst>
                    <a:path w="138" h="240">
                      <a:moveTo>
                        <a:pt x="24" y="0"/>
                      </a:moveTo>
                      <a:lnTo>
                        <a:pt x="54" y="4"/>
                      </a:lnTo>
                      <a:lnTo>
                        <a:pt x="138" y="240"/>
                      </a:lnTo>
                      <a:lnTo>
                        <a:pt x="0" y="214"/>
                      </a:lnTo>
                      <a:lnTo>
                        <a:pt x="24" y="0"/>
                      </a:lnTo>
                      <a:close/>
                    </a:path>
                  </a:pathLst>
                </a:custGeom>
                <a:solidFill>
                  <a:srgbClr val="FFFFFF"/>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44" name="Freeform 44"/>
                <p:cNvSpPr>
                  <a:spLocks/>
                </p:cNvSpPr>
                <p:nvPr/>
              </p:nvSpPr>
              <p:spPr bwMode="auto">
                <a:xfrm>
                  <a:off x="1309170" y="2174789"/>
                  <a:ext cx="186270" cy="445501"/>
                </a:xfrm>
                <a:custGeom>
                  <a:avLst/>
                  <a:gdLst/>
                  <a:ahLst/>
                  <a:cxnLst>
                    <a:cxn ang="0">
                      <a:pos x="0" y="0"/>
                    </a:cxn>
                    <a:cxn ang="0">
                      <a:pos x="34" y="4"/>
                    </a:cxn>
                    <a:cxn ang="0">
                      <a:pos x="110" y="242"/>
                    </a:cxn>
                    <a:cxn ang="0">
                      <a:pos x="86" y="238"/>
                    </a:cxn>
                    <a:cxn ang="0">
                      <a:pos x="0" y="0"/>
                    </a:cxn>
                  </a:cxnLst>
                  <a:rect l="0" t="0" r="r" b="b"/>
                  <a:pathLst>
                    <a:path w="110" h="242">
                      <a:moveTo>
                        <a:pt x="0" y="0"/>
                      </a:moveTo>
                      <a:lnTo>
                        <a:pt x="34" y="4"/>
                      </a:lnTo>
                      <a:lnTo>
                        <a:pt x="110" y="242"/>
                      </a:lnTo>
                      <a:lnTo>
                        <a:pt x="86" y="238"/>
                      </a:lnTo>
                      <a:lnTo>
                        <a:pt x="0" y="0"/>
                      </a:lnTo>
                      <a:close/>
                    </a:path>
                  </a:pathLst>
                </a:custGeom>
                <a:solidFill>
                  <a:srgbClr val="FFFFFF"/>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45" name="Freeform 45"/>
                <p:cNvSpPr>
                  <a:spLocks/>
                </p:cNvSpPr>
                <p:nvPr/>
              </p:nvSpPr>
              <p:spPr bwMode="auto">
                <a:xfrm>
                  <a:off x="1122900" y="2752077"/>
                  <a:ext cx="82641" cy="27217"/>
                </a:xfrm>
                <a:custGeom>
                  <a:avLst/>
                  <a:gdLst/>
                  <a:ahLst/>
                  <a:cxnLst>
                    <a:cxn ang="0">
                      <a:pos x="24" y="4"/>
                    </a:cxn>
                    <a:cxn ang="0">
                      <a:pos x="24" y="4"/>
                    </a:cxn>
                    <a:cxn ang="0">
                      <a:pos x="8" y="0"/>
                    </a:cxn>
                    <a:cxn ang="0">
                      <a:pos x="0" y="3"/>
                    </a:cxn>
                    <a:cxn ang="0">
                      <a:pos x="0" y="3"/>
                    </a:cxn>
                    <a:cxn ang="0">
                      <a:pos x="15" y="7"/>
                    </a:cxn>
                    <a:cxn ang="0">
                      <a:pos x="24" y="4"/>
                    </a:cxn>
                  </a:cxnLst>
                  <a:rect l="0" t="0" r="r" b="b"/>
                  <a:pathLst>
                    <a:path w="24" h="7">
                      <a:moveTo>
                        <a:pt x="24" y="4"/>
                      </a:moveTo>
                      <a:cubicBezTo>
                        <a:pt x="24" y="4"/>
                        <a:pt x="24" y="4"/>
                        <a:pt x="24" y="4"/>
                      </a:cubicBezTo>
                      <a:cubicBezTo>
                        <a:pt x="8" y="0"/>
                        <a:pt x="8" y="0"/>
                        <a:pt x="8" y="0"/>
                      </a:cubicBezTo>
                      <a:cubicBezTo>
                        <a:pt x="8" y="0"/>
                        <a:pt x="0" y="3"/>
                        <a:pt x="0" y="3"/>
                      </a:cubicBezTo>
                      <a:cubicBezTo>
                        <a:pt x="0" y="3"/>
                        <a:pt x="0" y="3"/>
                        <a:pt x="0" y="3"/>
                      </a:cubicBezTo>
                      <a:cubicBezTo>
                        <a:pt x="15" y="7"/>
                        <a:pt x="15" y="7"/>
                        <a:pt x="15" y="7"/>
                      </a:cubicBezTo>
                      <a:cubicBezTo>
                        <a:pt x="15" y="7"/>
                        <a:pt x="24" y="4"/>
                        <a:pt x="24" y="4"/>
                      </a:cubicBez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46" name="Freeform 46"/>
                <p:cNvSpPr>
                  <a:spLocks/>
                </p:cNvSpPr>
                <p:nvPr/>
              </p:nvSpPr>
              <p:spPr bwMode="auto">
                <a:xfrm>
                  <a:off x="1275064" y="2772132"/>
                  <a:ext cx="145605" cy="127491"/>
                </a:xfrm>
                <a:custGeom>
                  <a:avLst/>
                  <a:gdLst/>
                  <a:ahLst/>
                  <a:cxnLst>
                    <a:cxn ang="0">
                      <a:pos x="43" y="8"/>
                    </a:cxn>
                    <a:cxn ang="0">
                      <a:pos x="37" y="2"/>
                    </a:cxn>
                    <a:cxn ang="0">
                      <a:pos x="7" y="14"/>
                    </a:cxn>
                    <a:cxn ang="0">
                      <a:pos x="12" y="21"/>
                    </a:cxn>
                    <a:cxn ang="0">
                      <a:pos x="21" y="34"/>
                    </a:cxn>
                    <a:cxn ang="0">
                      <a:pos x="43" y="8"/>
                    </a:cxn>
                  </a:cxnLst>
                  <a:rect l="0" t="0" r="r" b="b"/>
                  <a:pathLst>
                    <a:path w="43" h="34">
                      <a:moveTo>
                        <a:pt x="43" y="8"/>
                      </a:moveTo>
                      <a:cubicBezTo>
                        <a:pt x="42" y="6"/>
                        <a:pt x="38" y="2"/>
                        <a:pt x="37" y="2"/>
                      </a:cubicBezTo>
                      <a:cubicBezTo>
                        <a:pt x="31" y="0"/>
                        <a:pt x="12" y="10"/>
                        <a:pt x="7" y="14"/>
                      </a:cubicBezTo>
                      <a:cubicBezTo>
                        <a:pt x="0" y="19"/>
                        <a:pt x="12" y="21"/>
                        <a:pt x="12" y="21"/>
                      </a:cubicBezTo>
                      <a:cubicBezTo>
                        <a:pt x="21" y="34"/>
                        <a:pt x="21" y="34"/>
                        <a:pt x="21" y="34"/>
                      </a:cubicBezTo>
                      <a:lnTo>
                        <a:pt x="43" y="8"/>
                      </a:lnTo>
                      <a:close/>
                    </a:path>
                  </a:pathLst>
                </a:custGeom>
                <a:gradFill rotWithShape="1">
                  <a:gsLst>
                    <a:gs pos="0">
                      <a:schemeClr val="hlink"/>
                    </a:gs>
                    <a:gs pos="100000">
                      <a:schemeClr val="hlink">
                        <a:gamma/>
                        <a:tint val="12549"/>
                        <a:invGamma/>
                      </a:schemeClr>
                    </a:gs>
                  </a:gsLst>
                  <a:lin ang="2700000" scaled="1"/>
                </a:gradFill>
                <a:ln w="19050" cap="rnd" cmpd="sng">
                  <a:solidFill>
                    <a:schemeClr val="hlink"/>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47" name="Freeform 47"/>
                <p:cNvSpPr>
                  <a:spLocks/>
                </p:cNvSpPr>
                <p:nvPr/>
              </p:nvSpPr>
              <p:spPr bwMode="auto">
                <a:xfrm>
                  <a:off x="738554" y="2502826"/>
                  <a:ext cx="628333" cy="666102"/>
                </a:xfrm>
                <a:custGeom>
                  <a:avLst/>
                  <a:gdLst/>
                  <a:ahLst/>
                  <a:cxnLst>
                    <a:cxn ang="0">
                      <a:pos x="107" y="173"/>
                    </a:cxn>
                    <a:cxn ang="0">
                      <a:pos x="103" y="135"/>
                    </a:cxn>
                    <a:cxn ang="0">
                      <a:pos x="136" y="156"/>
                    </a:cxn>
                    <a:cxn ang="0">
                      <a:pos x="171" y="122"/>
                    </a:cxn>
                    <a:cxn ang="0">
                      <a:pos x="184" y="97"/>
                    </a:cxn>
                    <a:cxn ang="0">
                      <a:pos x="162" y="89"/>
                    </a:cxn>
                    <a:cxn ang="0">
                      <a:pos x="144" y="112"/>
                    </a:cxn>
                    <a:cxn ang="0">
                      <a:pos x="115" y="46"/>
                    </a:cxn>
                    <a:cxn ang="0">
                      <a:pos x="68" y="6"/>
                    </a:cxn>
                    <a:cxn ang="0">
                      <a:pos x="12" y="16"/>
                    </a:cxn>
                    <a:cxn ang="0">
                      <a:pos x="2" y="46"/>
                    </a:cxn>
                    <a:cxn ang="0">
                      <a:pos x="0" y="57"/>
                    </a:cxn>
                    <a:cxn ang="0">
                      <a:pos x="72" y="80"/>
                    </a:cxn>
                    <a:cxn ang="0">
                      <a:pos x="85" y="108"/>
                    </a:cxn>
                    <a:cxn ang="0">
                      <a:pos x="90" y="181"/>
                    </a:cxn>
                  </a:cxnLst>
                  <a:rect l="0" t="0" r="r" b="b"/>
                  <a:pathLst>
                    <a:path w="186" h="181">
                      <a:moveTo>
                        <a:pt x="107" y="173"/>
                      </a:moveTo>
                      <a:cubicBezTo>
                        <a:pt x="105" y="154"/>
                        <a:pt x="103" y="135"/>
                        <a:pt x="103" y="135"/>
                      </a:cubicBezTo>
                      <a:cubicBezTo>
                        <a:pt x="103" y="135"/>
                        <a:pt x="124" y="162"/>
                        <a:pt x="136" y="156"/>
                      </a:cubicBezTo>
                      <a:cubicBezTo>
                        <a:pt x="148" y="151"/>
                        <a:pt x="171" y="122"/>
                        <a:pt x="171" y="122"/>
                      </a:cubicBezTo>
                      <a:cubicBezTo>
                        <a:pt x="181" y="107"/>
                        <a:pt x="186" y="104"/>
                        <a:pt x="184" y="97"/>
                      </a:cubicBezTo>
                      <a:cubicBezTo>
                        <a:pt x="181" y="83"/>
                        <a:pt x="170" y="81"/>
                        <a:pt x="162" y="89"/>
                      </a:cubicBezTo>
                      <a:cubicBezTo>
                        <a:pt x="156" y="94"/>
                        <a:pt x="149" y="105"/>
                        <a:pt x="144" y="112"/>
                      </a:cubicBezTo>
                      <a:cubicBezTo>
                        <a:pt x="130" y="132"/>
                        <a:pt x="117" y="56"/>
                        <a:pt x="115" y="46"/>
                      </a:cubicBezTo>
                      <a:cubicBezTo>
                        <a:pt x="114" y="43"/>
                        <a:pt x="96" y="10"/>
                        <a:pt x="68" y="6"/>
                      </a:cubicBezTo>
                      <a:cubicBezTo>
                        <a:pt x="25" y="0"/>
                        <a:pt x="13" y="13"/>
                        <a:pt x="12" y="16"/>
                      </a:cubicBezTo>
                      <a:cubicBezTo>
                        <a:pt x="8" y="23"/>
                        <a:pt x="5" y="33"/>
                        <a:pt x="2" y="46"/>
                      </a:cubicBezTo>
                      <a:cubicBezTo>
                        <a:pt x="0" y="57"/>
                        <a:pt x="0" y="57"/>
                        <a:pt x="0" y="57"/>
                      </a:cubicBezTo>
                      <a:cubicBezTo>
                        <a:pt x="0" y="57"/>
                        <a:pt x="67" y="78"/>
                        <a:pt x="72" y="80"/>
                      </a:cubicBezTo>
                      <a:cubicBezTo>
                        <a:pt x="77" y="83"/>
                        <a:pt x="83" y="101"/>
                        <a:pt x="85" y="108"/>
                      </a:cubicBezTo>
                      <a:cubicBezTo>
                        <a:pt x="87" y="118"/>
                        <a:pt x="91" y="128"/>
                        <a:pt x="90" y="181"/>
                      </a:cubicBezTo>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9050" cap="rnd" algn="ctr">
                  <a:solidFill>
                    <a:schemeClr val="accent3">
                      <a:lumMod val="50000"/>
                    </a:schemeClr>
                  </a:solidFill>
                  <a:round/>
                  <a:headEnd/>
                  <a:tailEnd/>
                </a:ln>
                <a:effectLst/>
              </p:spPr>
              <p:txBody>
                <a:bodyPr/>
                <a:lstStyle/>
                <a:p>
                  <a:pPr>
                    <a:defRPr/>
                  </a:pPr>
                  <a:endParaRPr lang="en-US" sz="1500">
                    <a:effectLst>
                      <a:outerShdw blurRad="38100" dist="38100" dir="2700000" algn="tl">
                        <a:srgbClr val="000000">
                          <a:alpha val="43137"/>
                        </a:srgbClr>
                      </a:outerShdw>
                    </a:effectLst>
                  </a:endParaRPr>
                </a:p>
              </p:txBody>
            </p:sp>
            <p:sp>
              <p:nvSpPr>
                <p:cNvPr id="1152048" name="Freeform 48"/>
                <p:cNvSpPr>
                  <a:spLocks/>
                </p:cNvSpPr>
                <p:nvPr/>
              </p:nvSpPr>
              <p:spPr bwMode="auto">
                <a:xfrm>
                  <a:off x="657225" y="2750645"/>
                  <a:ext cx="347616" cy="494205"/>
                </a:xfrm>
                <a:custGeom>
                  <a:avLst/>
                  <a:gdLst/>
                  <a:ahLst/>
                  <a:cxnLst>
                    <a:cxn ang="0">
                      <a:pos x="102" y="134"/>
                    </a:cxn>
                    <a:cxn ang="0">
                      <a:pos x="102" y="75"/>
                    </a:cxn>
                    <a:cxn ang="0">
                      <a:pos x="79" y="23"/>
                    </a:cxn>
                    <a:cxn ang="0">
                      <a:pos x="0" y="0"/>
                    </a:cxn>
                  </a:cxnLst>
                  <a:rect l="0" t="0" r="r" b="b"/>
                  <a:pathLst>
                    <a:path w="103" h="134">
                      <a:moveTo>
                        <a:pt x="102" y="134"/>
                      </a:moveTo>
                      <a:cubicBezTo>
                        <a:pt x="103" y="115"/>
                        <a:pt x="103" y="93"/>
                        <a:pt x="102" y="75"/>
                      </a:cubicBezTo>
                      <a:cubicBezTo>
                        <a:pt x="100" y="48"/>
                        <a:pt x="91" y="24"/>
                        <a:pt x="79" y="23"/>
                      </a:cubicBezTo>
                      <a:cubicBezTo>
                        <a:pt x="72" y="22"/>
                        <a:pt x="27" y="8"/>
                        <a:pt x="0" y="0"/>
                      </a:cubicBezTo>
                    </a:path>
                  </a:pathLst>
                </a:custGeom>
                <a:no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49" name="Freeform 49"/>
                <p:cNvSpPr>
                  <a:spLocks/>
                </p:cNvSpPr>
                <p:nvPr/>
              </p:nvSpPr>
              <p:spPr bwMode="auto">
                <a:xfrm>
                  <a:off x="687395" y="2704806"/>
                  <a:ext cx="359422" cy="468420"/>
                </a:xfrm>
                <a:custGeom>
                  <a:avLst/>
                  <a:gdLst/>
                  <a:ahLst/>
                  <a:cxnLst>
                    <a:cxn ang="0">
                      <a:pos x="0" y="0"/>
                    </a:cxn>
                    <a:cxn ang="0">
                      <a:pos x="87" y="25"/>
                    </a:cxn>
                    <a:cxn ang="0">
                      <a:pos x="105" y="84"/>
                    </a:cxn>
                    <a:cxn ang="0">
                      <a:pos x="105" y="127"/>
                    </a:cxn>
                  </a:cxnLst>
                  <a:rect l="0" t="0" r="r" b="b"/>
                  <a:pathLst>
                    <a:path w="106" h="127">
                      <a:moveTo>
                        <a:pt x="0" y="0"/>
                      </a:moveTo>
                      <a:cubicBezTo>
                        <a:pt x="87" y="25"/>
                        <a:pt x="87" y="25"/>
                        <a:pt x="87" y="25"/>
                      </a:cubicBezTo>
                      <a:cubicBezTo>
                        <a:pt x="90" y="25"/>
                        <a:pt x="104" y="57"/>
                        <a:pt x="105" y="84"/>
                      </a:cubicBezTo>
                      <a:cubicBezTo>
                        <a:pt x="106" y="95"/>
                        <a:pt x="106" y="111"/>
                        <a:pt x="105" y="127"/>
                      </a:cubicBezTo>
                    </a:path>
                  </a:pathLst>
                </a:custGeom>
                <a:no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nvGrpSpPr>
                <p:cNvPr id="26" name="Group 50"/>
                <p:cNvGrpSpPr>
                  <a:grpSpLocks/>
                </p:cNvGrpSpPr>
                <p:nvPr/>
              </p:nvGrpSpPr>
              <p:grpSpPr bwMode="auto">
                <a:xfrm>
                  <a:off x="1264570" y="2199141"/>
                  <a:ext cx="393528" cy="416851"/>
                  <a:chOff x="1034" y="737"/>
                  <a:chExt cx="204" cy="198"/>
                </a:xfrm>
              </p:grpSpPr>
              <p:sp>
                <p:nvSpPr>
                  <p:cNvPr id="1152051" name="Freeform 51"/>
                  <p:cNvSpPr>
                    <a:spLocks/>
                  </p:cNvSpPr>
                  <p:nvPr/>
                </p:nvSpPr>
                <p:spPr bwMode="auto">
                  <a:xfrm>
                    <a:off x="1047" y="747"/>
                    <a:ext cx="177" cy="176"/>
                  </a:xfrm>
                  <a:custGeom>
                    <a:avLst/>
                    <a:gdLst/>
                    <a:ahLst/>
                    <a:cxnLst>
                      <a:cxn ang="0">
                        <a:pos x="24" y="0"/>
                      </a:cxn>
                      <a:cxn ang="0">
                        <a:pos x="178" y="26"/>
                      </a:cxn>
                      <a:cxn ang="0">
                        <a:pos x="154" y="176"/>
                      </a:cxn>
                      <a:cxn ang="0">
                        <a:pos x="0" y="150"/>
                      </a:cxn>
                      <a:cxn ang="0">
                        <a:pos x="24" y="0"/>
                      </a:cxn>
                    </a:cxnLst>
                    <a:rect l="0" t="0" r="r" b="b"/>
                    <a:pathLst>
                      <a:path w="178" h="176">
                        <a:moveTo>
                          <a:pt x="24" y="0"/>
                        </a:moveTo>
                        <a:lnTo>
                          <a:pt x="178" y="26"/>
                        </a:lnTo>
                        <a:lnTo>
                          <a:pt x="154" y="176"/>
                        </a:lnTo>
                        <a:lnTo>
                          <a:pt x="0" y="150"/>
                        </a:lnTo>
                        <a:lnTo>
                          <a:pt x="24" y="0"/>
                        </a:lnTo>
                        <a:close/>
                      </a:path>
                    </a:pathLst>
                  </a:custGeom>
                  <a:solidFill>
                    <a:schemeClr val="bg1"/>
                  </a:solidFill>
                  <a:ln w="34925" cap="flat">
                    <a:solidFill>
                      <a:srgbClr val="000097"/>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52" name="AutoShape 52"/>
                  <p:cNvSpPr>
                    <a:spLocks noChangeAspect="1" noChangeArrowheads="1" noTextEdit="1"/>
                  </p:cNvSpPr>
                  <p:nvPr/>
                </p:nvSpPr>
                <p:spPr bwMode="auto">
                  <a:xfrm>
                    <a:off x="1034" y="737"/>
                    <a:ext cx="203" cy="198"/>
                  </a:xfrm>
                  <a:prstGeom prst="rect">
                    <a:avLst/>
                  </a:prstGeom>
                  <a:noFill/>
                  <a:ln w="9525">
                    <a:noFill/>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53" name="Freeform 53"/>
                  <p:cNvSpPr>
                    <a:spLocks/>
                  </p:cNvSpPr>
                  <p:nvPr/>
                </p:nvSpPr>
                <p:spPr bwMode="auto">
                  <a:xfrm>
                    <a:off x="1080" y="783"/>
                    <a:ext cx="129" cy="104"/>
                  </a:xfrm>
                  <a:custGeom>
                    <a:avLst/>
                    <a:gdLst/>
                    <a:ahLst/>
                    <a:cxnLst>
                      <a:cxn ang="0">
                        <a:pos x="30" y="56"/>
                      </a:cxn>
                      <a:cxn ang="0">
                        <a:pos x="64" y="10"/>
                      </a:cxn>
                      <a:cxn ang="0">
                        <a:pos x="88" y="16"/>
                      </a:cxn>
                      <a:cxn ang="0">
                        <a:pos x="82" y="54"/>
                      </a:cxn>
                      <a:cxn ang="0">
                        <a:pos x="102" y="30"/>
                      </a:cxn>
                      <a:cxn ang="0">
                        <a:pos x="92" y="28"/>
                      </a:cxn>
                      <a:cxn ang="0">
                        <a:pos x="94" y="16"/>
                      </a:cxn>
                      <a:cxn ang="0">
                        <a:pos x="130" y="22"/>
                      </a:cxn>
                      <a:cxn ang="0">
                        <a:pos x="128" y="34"/>
                      </a:cxn>
                      <a:cxn ang="0">
                        <a:pos x="120" y="32"/>
                      </a:cxn>
                      <a:cxn ang="0">
                        <a:pos x="68" y="104"/>
                      </a:cxn>
                      <a:cxn ang="0">
                        <a:pos x="42" y="100"/>
                      </a:cxn>
                      <a:cxn ang="0">
                        <a:pos x="48" y="70"/>
                      </a:cxn>
                      <a:cxn ang="0">
                        <a:pos x="48" y="70"/>
                      </a:cxn>
                      <a:cxn ang="0">
                        <a:pos x="22" y="96"/>
                      </a:cxn>
                      <a:cxn ang="0">
                        <a:pos x="0" y="92"/>
                      </a:cxn>
                      <a:cxn ang="0">
                        <a:pos x="14" y="14"/>
                      </a:cxn>
                      <a:cxn ang="0">
                        <a:pos x="0" y="12"/>
                      </a:cxn>
                      <a:cxn ang="0">
                        <a:pos x="2" y="0"/>
                      </a:cxn>
                      <a:cxn ang="0">
                        <a:pos x="50" y="8"/>
                      </a:cxn>
                      <a:cxn ang="0">
                        <a:pos x="48" y="20"/>
                      </a:cxn>
                      <a:cxn ang="0">
                        <a:pos x="36" y="18"/>
                      </a:cxn>
                      <a:cxn ang="0">
                        <a:pos x="30" y="56"/>
                      </a:cxn>
                    </a:cxnLst>
                    <a:rect l="0" t="0" r="r" b="b"/>
                    <a:pathLst>
                      <a:path w="130" h="104">
                        <a:moveTo>
                          <a:pt x="30" y="56"/>
                        </a:moveTo>
                        <a:lnTo>
                          <a:pt x="64" y="10"/>
                        </a:lnTo>
                        <a:lnTo>
                          <a:pt x="88" y="16"/>
                        </a:lnTo>
                        <a:lnTo>
                          <a:pt x="82" y="54"/>
                        </a:lnTo>
                        <a:lnTo>
                          <a:pt x="102" y="30"/>
                        </a:lnTo>
                        <a:lnTo>
                          <a:pt x="92" y="28"/>
                        </a:lnTo>
                        <a:lnTo>
                          <a:pt x="94" y="16"/>
                        </a:lnTo>
                        <a:lnTo>
                          <a:pt x="130" y="22"/>
                        </a:lnTo>
                        <a:lnTo>
                          <a:pt x="128" y="34"/>
                        </a:lnTo>
                        <a:lnTo>
                          <a:pt x="120" y="32"/>
                        </a:lnTo>
                        <a:lnTo>
                          <a:pt x="68" y="104"/>
                        </a:lnTo>
                        <a:lnTo>
                          <a:pt x="42" y="100"/>
                        </a:lnTo>
                        <a:lnTo>
                          <a:pt x="48" y="70"/>
                        </a:lnTo>
                        <a:lnTo>
                          <a:pt x="48" y="70"/>
                        </a:lnTo>
                        <a:lnTo>
                          <a:pt x="22" y="96"/>
                        </a:lnTo>
                        <a:lnTo>
                          <a:pt x="0" y="92"/>
                        </a:lnTo>
                        <a:lnTo>
                          <a:pt x="14" y="14"/>
                        </a:lnTo>
                        <a:lnTo>
                          <a:pt x="0" y="12"/>
                        </a:lnTo>
                        <a:lnTo>
                          <a:pt x="2" y="0"/>
                        </a:lnTo>
                        <a:lnTo>
                          <a:pt x="50" y="8"/>
                        </a:lnTo>
                        <a:lnTo>
                          <a:pt x="48" y="20"/>
                        </a:lnTo>
                        <a:lnTo>
                          <a:pt x="36" y="18"/>
                        </a:lnTo>
                        <a:lnTo>
                          <a:pt x="30" y="56"/>
                        </a:lnTo>
                        <a:close/>
                      </a:path>
                    </a:pathLst>
                  </a:custGeom>
                  <a:solidFill>
                    <a:srgbClr val="000097"/>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grpSp>
          <p:grpSp>
            <p:nvGrpSpPr>
              <p:cNvPr id="27" name="Group 136"/>
              <p:cNvGrpSpPr/>
              <p:nvPr/>
            </p:nvGrpSpPr>
            <p:grpSpPr>
              <a:xfrm>
                <a:off x="2166938" y="1439863"/>
                <a:ext cx="1087437" cy="966787"/>
                <a:chOff x="2166938" y="1439863"/>
                <a:chExt cx="1087437" cy="966787"/>
              </a:xfrm>
            </p:grpSpPr>
            <p:sp>
              <p:nvSpPr>
                <p:cNvPr id="1152055" name="Freeform 55"/>
                <p:cNvSpPr>
                  <a:spLocks/>
                </p:cNvSpPr>
                <p:nvPr/>
              </p:nvSpPr>
              <p:spPr bwMode="auto">
                <a:xfrm>
                  <a:off x="2210173" y="1805636"/>
                  <a:ext cx="1044202" cy="431755"/>
                </a:xfrm>
                <a:custGeom>
                  <a:avLst/>
                  <a:gdLst/>
                  <a:ahLst/>
                  <a:cxnLst>
                    <a:cxn ang="0">
                      <a:pos x="446" y="281"/>
                    </a:cxn>
                    <a:cxn ang="0">
                      <a:pos x="742" y="112"/>
                    </a:cxn>
                    <a:cxn ang="0">
                      <a:pos x="243" y="0"/>
                    </a:cxn>
                    <a:cxn ang="0">
                      <a:pos x="0" y="90"/>
                    </a:cxn>
                  </a:cxnLst>
                  <a:rect l="0" t="0" r="r" b="b"/>
                  <a:pathLst>
                    <a:path w="742" h="281">
                      <a:moveTo>
                        <a:pt x="446" y="281"/>
                      </a:moveTo>
                      <a:lnTo>
                        <a:pt x="742" y="112"/>
                      </a:lnTo>
                      <a:lnTo>
                        <a:pt x="243" y="0"/>
                      </a:lnTo>
                      <a:lnTo>
                        <a:pt x="0" y="90"/>
                      </a:lnTo>
                    </a:path>
                  </a:pathLst>
                </a:custGeom>
                <a:gradFill rotWithShape="1">
                  <a:gsLst>
                    <a:gs pos="0">
                      <a:schemeClr val="bg2">
                        <a:alpha val="84000"/>
                      </a:schemeClr>
                    </a:gs>
                    <a:gs pos="100000">
                      <a:schemeClr val="bg1">
                        <a:alpha val="0"/>
                      </a:schemeClr>
                    </a:gs>
                  </a:gsLst>
                  <a:lin ang="5400000" scaled="1"/>
                </a:gradFill>
                <a:ln w="15875"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56" name="Freeform 56"/>
                <p:cNvSpPr>
                  <a:spLocks/>
                </p:cNvSpPr>
                <p:nvPr/>
              </p:nvSpPr>
              <p:spPr bwMode="auto">
                <a:xfrm>
                  <a:off x="2326778" y="1970592"/>
                  <a:ext cx="733692" cy="147743"/>
                </a:xfrm>
                <a:custGeom>
                  <a:avLst/>
                  <a:gdLst/>
                  <a:ahLst/>
                  <a:cxnLst>
                    <a:cxn ang="0">
                      <a:pos x="260" y="10"/>
                    </a:cxn>
                    <a:cxn ang="0">
                      <a:pos x="260" y="19"/>
                    </a:cxn>
                    <a:cxn ang="0">
                      <a:pos x="158" y="48"/>
                    </a:cxn>
                    <a:cxn ang="0">
                      <a:pos x="1" y="10"/>
                    </a:cxn>
                    <a:cxn ang="0">
                      <a:pos x="0" y="8"/>
                    </a:cxn>
                    <a:cxn ang="0">
                      <a:pos x="0" y="0"/>
                    </a:cxn>
                  </a:cxnLst>
                  <a:rect l="0" t="0" r="r" b="b"/>
                  <a:pathLst>
                    <a:path w="261" h="48">
                      <a:moveTo>
                        <a:pt x="260" y="10"/>
                      </a:moveTo>
                      <a:cubicBezTo>
                        <a:pt x="260" y="10"/>
                        <a:pt x="261" y="13"/>
                        <a:pt x="260" y="19"/>
                      </a:cubicBezTo>
                      <a:cubicBezTo>
                        <a:pt x="260" y="19"/>
                        <a:pt x="159" y="48"/>
                        <a:pt x="158" y="48"/>
                      </a:cubicBezTo>
                      <a:cubicBezTo>
                        <a:pt x="1" y="10"/>
                        <a:pt x="1" y="10"/>
                        <a:pt x="1" y="10"/>
                      </a:cubicBezTo>
                      <a:cubicBezTo>
                        <a:pt x="1" y="9"/>
                        <a:pt x="0" y="9"/>
                        <a:pt x="0" y="8"/>
                      </a:cubicBezTo>
                      <a:cubicBezTo>
                        <a:pt x="0" y="0"/>
                        <a:pt x="0" y="0"/>
                        <a:pt x="0" y="0"/>
                      </a:cubicBezTo>
                    </a:path>
                  </a:pathLst>
                </a:custGeom>
                <a:solidFill>
                  <a:srgbClr val="646464"/>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57" name="Freeform 57"/>
                <p:cNvSpPr>
                  <a:spLocks/>
                </p:cNvSpPr>
                <p:nvPr/>
              </p:nvSpPr>
              <p:spPr bwMode="auto">
                <a:xfrm>
                  <a:off x="2324158" y="1894568"/>
                  <a:ext cx="729762" cy="195079"/>
                </a:xfrm>
                <a:custGeom>
                  <a:avLst/>
                  <a:gdLst/>
                  <a:ahLst/>
                  <a:cxnLst>
                    <a:cxn ang="0">
                      <a:pos x="259" y="36"/>
                    </a:cxn>
                    <a:cxn ang="0">
                      <a:pos x="258" y="35"/>
                    </a:cxn>
                    <a:cxn ang="0">
                      <a:pos x="84" y="1"/>
                    </a:cxn>
                    <a:cxn ang="0">
                      <a:pos x="0" y="25"/>
                    </a:cxn>
                    <a:cxn ang="0">
                      <a:pos x="2" y="26"/>
                    </a:cxn>
                    <a:cxn ang="0">
                      <a:pos x="158" y="64"/>
                    </a:cxn>
                    <a:cxn ang="0">
                      <a:pos x="259" y="36"/>
                    </a:cxn>
                  </a:cxnLst>
                  <a:rect l="0" t="0" r="r" b="b"/>
                  <a:pathLst>
                    <a:path w="259" h="64">
                      <a:moveTo>
                        <a:pt x="259" y="36"/>
                      </a:moveTo>
                      <a:cubicBezTo>
                        <a:pt x="259" y="36"/>
                        <a:pt x="258" y="35"/>
                        <a:pt x="258" y="35"/>
                      </a:cubicBezTo>
                      <a:cubicBezTo>
                        <a:pt x="84" y="1"/>
                        <a:pt x="84" y="1"/>
                        <a:pt x="84" y="1"/>
                      </a:cubicBezTo>
                      <a:cubicBezTo>
                        <a:pt x="83" y="0"/>
                        <a:pt x="0" y="25"/>
                        <a:pt x="0" y="25"/>
                      </a:cubicBezTo>
                      <a:cubicBezTo>
                        <a:pt x="0" y="25"/>
                        <a:pt x="1" y="26"/>
                        <a:pt x="2" y="26"/>
                      </a:cubicBezTo>
                      <a:cubicBezTo>
                        <a:pt x="158" y="64"/>
                        <a:pt x="158" y="64"/>
                        <a:pt x="158" y="64"/>
                      </a:cubicBezTo>
                      <a:cubicBezTo>
                        <a:pt x="159" y="64"/>
                        <a:pt x="259" y="36"/>
                        <a:pt x="259" y="36"/>
                      </a:cubicBez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58" name="Freeform 58"/>
                <p:cNvSpPr>
                  <a:spLocks/>
                </p:cNvSpPr>
                <p:nvPr/>
              </p:nvSpPr>
              <p:spPr bwMode="auto">
                <a:xfrm>
                  <a:off x="2446003" y="1917519"/>
                  <a:ext cx="518825" cy="129096"/>
                </a:xfrm>
                <a:custGeom>
                  <a:avLst/>
                  <a:gdLst/>
                  <a:ahLst/>
                  <a:cxnLst>
                    <a:cxn ang="0">
                      <a:pos x="185" y="28"/>
                    </a:cxn>
                    <a:cxn ang="0">
                      <a:pos x="184" y="27"/>
                    </a:cxn>
                    <a:cxn ang="0">
                      <a:pos x="40" y="0"/>
                    </a:cxn>
                    <a:cxn ang="0">
                      <a:pos x="0" y="11"/>
                    </a:cxn>
                    <a:cxn ang="0">
                      <a:pos x="1" y="12"/>
                    </a:cxn>
                    <a:cxn ang="0">
                      <a:pos x="133" y="42"/>
                    </a:cxn>
                    <a:cxn ang="0">
                      <a:pos x="185" y="28"/>
                    </a:cxn>
                  </a:cxnLst>
                  <a:rect l="0" t="0" r="r" b="b"/>
                  <a:pathLst>
                    <a:path w="185" h="42">
                      <a:moveTo>
                        <a:pt x="185" y="28"/>
                      </a:moveTo>
                      <a:cubicBezTo>
                        <a:pt x="185" y="28"/>
                        <a:pt x="185" y="27"/>
                        <a:pt x="184" y="27"/>
                      </a:cubicBezTo>
                      <a:cubicBezTo>
                        <a:pt x="40" y="0"/>
                        <a:pt x="40" y="0"/>
                        <a:pt x="40" y="0"/>
                      </a:cubicBezTo>
                      <a:cubicBezTo>
                        <a:pt x="39" y="0"/>
                        <a:pt x="0" y="11"/>
                        <a:pt x="0" y="11"/>
                      </a:cubicBezTo>
                      <a:cubicBezTo>
                        <a:pt x="0" y="11"/>
                        <a:pt x="0" y="12"/>
                        <a:pt x="1" y="12"/>
                      </a:cubicBezTo>
                      <a:cubicBezTo>
                        <a:pt x="133" y="42"/>
                        <a:pt x="133" y="42"/>
                        <a:pt x="133" y="42"/>
                      </a:cubicBezTo>
                      <a:cubicBezTo>
                        <a:pt x="133" y="42"/>
                        <a:pt x="185" y="28"/>
                        <a:pt x="185" y="28"/>
                      </a:cubicBezTo>
                      <a:close/>
                    </a:path>
                  </a:pathLst>
                </a:custGeom>
                <a:solidFill>
                  <a:schemeClr val="bg2"/>
                </a:solidFill>
                <a:ln w="6350" cap="flat">
                  <a:solidFill>
                    <a:srgbClr val="646464"/>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59" name="Oval 59"/>
                <p:cNvSpPr>
                  <a:spLocks noChangeArrowheads="1"/>
                </p:cNvSpPr>
                <p:nvPr/>
              </p:nvSpPr>
              <p:spPr bwMode="auto">
                <a:xfrm>
                  <a:off x="2300575" y="1508714"/>
                  <a:ext cx="242381" cy="265364"/>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9050" cap="rnd" algn="ctr">
                  <a:solidFill>
                    <a:schemeClr val="accent3">
                      <a:lumMod val="50000"/>
                    </a:schemeClr>
                  </a:solidFill>
                  <a:round/>
                  <a:headEnd/>
                  <a:tailEnd/>
                </a:ln>
                <a:effectLst/>
              </p:spPr>
              <p:txBody>
                <a:bodyPr/>
                <a:lstStyle/>
                <a:p>
                  <a:pPr>
                    <a:defRPr/>
                  </a:pPr>
                  <a:endParaRPr lang="en-US" sz="1500">
                    <a:effectLst>
                      <a:outerShdw blurRad="38100" dist="38100" dir="2700000" algn="tl">
                        <a:srgbClr val="000000">
                          <a:alpha val="43137"/>
                        </a:srgbClr>
                      </a:outerShdw>
                    </a:effectLst>
                  </a:endParaRPr>
                </a:p>
              </p:txBody>
            </p:sp>
            <p:sp>
              <p:nvSpPr>
                <p:cNvPr id="1152060" name="Freeform 60"/>
                <p:cNvSpPr>
                  <a:spLocks/>
                </p:cNvSpPr>
                <p:nvPr/>
              </p:nvSpPr>
              <p:spPr bwMode="auto">
                <a:xfrm>
                  <a:off x="2246858" y="1802767"/>
                  <a:ext cx="974763" cy="172128"/>
                </a:xfrm>
                <a:custGeom>
                  <a:avLst/>
                  <a:gdLst/>
                  <a:ahLst/>
                  <a:cxnLst>
                    <a:cxn ang="0">
                      <a:pos x="694" y="112"/>
                    </a:cxn>
                    <a:cxn ang="0">
                      <a:pos x="214" y="0"/>
                    </a:cxn>
                    <a:cxn ang="0">
                      <a:pos x="0" y="70"/>
                    </a:cxn>
                  </a:cxnLst>
                  <a:rect l="0" t="0" r="r" b="b"/>
                  <a:pathLst>
                    <a:path w="694" h="112">
                      <a:moveTo>
                        <a:pt x="694" y="112"/>
                      </a:moveTo>
                      <a:lnTo>
                        <a:pt x="214" y="0"/>
                      </a:lnTo>
                      <a:lnTo>
                        <a:pt x="0" y="70"/>
                      </a:lnTo>
                    </a:path>
                  </a:pathLst>
                </a:custGeom>
                <a:no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61" name="Freeform 61"/>
                <p:cNvSpPr>
                  <a:spLocks/>
                </p:cNvSpPr>
                <p:nvPr/>
              </p:nvSpPr>
              <p:spPr bwMode="auto">
                <a:xfrm>
                  <a:off x="2689694" y="2201531"/>
                  <a:ext cx="137567" cy="43032"/>
                </a:xfrm>
                <a:custGeom>
                  <a:avLst/>
                  <a:gdLst/>
                  <a:ahLst/>
                  <a:cxnLst>
                    <a:cxn ang="0">
                      <a:pos x="0" y="0"/>
                    </a:cxn>
                    <a:cxn ang="0">
                      <a:pos x="97" y="28"/>
                    </a:cxn>
                  </a:cxnLst>
                  <a:rect l="0" t="0" r="r" b="b"/>
                  <a:pathLst>
                    <a:path w="97" h="28">
                      <a:moveTo>
                        <a:pt x="0" y="0"/>
                      </a:moveTo>
                      <a:lnTo>
                        <a:pt x="97" y="28"/>
                      </a:lnTo>
                    </a:path>
                  </a:pathLst>
                </a:custGeom>
                <a:solidFill>
                  <a:srgbClr val="FFFFFF"/>
                </a:solid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62" name="Freeform 62"/>
                <p:cNvSpPr>
                  <a:spLocks/>
                </p:cNvSpPr>
                <p:nvPr/>
              </p:nvSpPr>
              <p:spPr bwMode="auto">
                <a:xfrm>
                  <a:off x="2600603" y="1439863"/>
                  <a:ext cx="508344" cy="560851"/>
                </a:xfrm>
                <a:custGeom>
                  <a:avLst/>
                  <a:gdLst/>
                  <a:ahLst/>
                  <a:cxnLst>
                    <a:cxn ang="0">
                      <a:pos x="165" y="179"/>
                    </a:cxn>
                    <a:cxn ang="0">
                      <a:pos x="181" y="30"/>
                    </a:cxn>
                    <a:cxn ang="0">
                      <a:pos x="178" y="25"/>
                    </a:cxn>
                    <a:cxn ang="0">
                      <a:pos x="8" y="1"/>
                    </a:cxn>
                    <a:cxn ang="0">
                      <a:pos x="0" y="3"/>
                    </a:cxn>
                    <a:cxn ang="0">
                      <a:pos x="175" y="32"/>
                    </a:cxn>
                    <a:cxn ang="0">
                      <a:pos x="160" y="182"/>
                    </a:cxn>
                    <a:cxn ang="0">
                      <a:pos x="165" y="179"/>
                    </a:cxn>
                  </a:cxnLst>
                  <a:rect l="0" t="0" r="r" b="b"/>
                  <a:pathLst>
                    <a:path w="181" h="182">
                      <a:moveTo>
                        <a:pt x="165" y="179"/>
                      </a:moveTo>
                      <a:cubicBezTo>
                        <a:pt x="165" y="179"/>
                        <a:pt x="179" y="52"/>
                        <a:pt x="181" y="30"/>
                      </a:cubicBezTo>
                      <a:cubicBezTo>
                        <a:pt x="181" y="28"/>
                        <a:pt x="180" y="26"/>
                        <a:pt x="178" y="25"/>
                      </a:cubicBezTo>
                      <a:cubicBezTo>
                        <a:pt x="151" y="21"/>
                        <a:pt x="8" y="1"/>
                        <a:pt x="8" y="1"/>
                      </a:cubicBezTo>
                      <a:cubicBezTo>
                        <a:pt x="4" y="0"/>
                        <a:pt x="0" y="3"/>
                        <a:pt x="0" y="3"/>
                      </a:cubicBezTo>
                      <a:cubicBezTo>
                        <a:pt x="175" y="32"/>
                        <a:pt x="175" y="32"/>
                        <a:pt x="175" y="32"/>
                      </a:cubicBezTo>
                      <a:cubicBezTo>
                        <a:pt x="160" y="182"/>
                        <a:pt x="160" y="182"/>
                        <a:pt x="160" y="182"/>
                      </a:cubicBezTo>
                      <a:cubicBezTo>
                        <a:pt x="160" y="182"/>
                        <a:pt x="165" y="179"/>
                        <a:pt x="165" y="179"/>
                      </a:cubicBezTo>
                      <a:close/>
                    </a:path>
                  </a:pathLst>
                </a:custGeom>
                <a:solidFill>
                  <a:srgbClr val="646464"/>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63" name="Freeform 63"/>
                <p:cNvSpPr>
                  <a:spLocks/>
                </p:cNvSpPr>
                <p:nvPr/>
              </p:nvSpPr>
              <p:spPr bwMode="auto">
                <a:xfrm>
                  <a:off x="2557367" y="1452773"/>
                  <a:ext cx="534547" cy="547942"/>
                </a:xfrm>
                <a:custGeom>
                  <a:avLst/>
                  <a:gdLst/>
                  <a:ahLst/>
                  <a:cxnLst>
                    <a:cxn ang="0">
                      <a:pos x="0" y="142"/>
                    </a:cxn>
                    <a:cxn ang="0">
                      <a:pos x="1" y="143"/>
                    </a:cxn>
                    <a:cxn ang="0">
                      <a:pos x="175" y="178"/>
                    </a:cxn>
                    <a:cxn ang="0">
                      <a:pos x="176" y="176"/>
                    </a:cxn>
                    <a:cxn ang="0">
                      <a:pos x="190" y="28"/>
                    </a:cxn>
                    <a:cxn ang="0">
                      <a:pos x="189" y="26"/>
                    </a:cxn>
                    <a:cxn ang="0">
                      <a:pos x="17" y="0"/>
                    </a:cxn>
                    <a:cxn ang="0">
                      <a:pos x="16" y="1"/>
                    </a:cxn>
                    <a:cxn ang="0">
                      <a:pos x="0" y="142"/>
                    </a:cxn>
                  </a:cxnLst>
                  <a:rect l="0" t="0" r="r" b="b"/>
                  <a:pathLst>
                    <a:path w="190" h="178">
                      <a:moveTo>
                        <a:pt x="0" y="142"/>
                      </a:moveTo>
                      <a:cubicBezTo>
                        <a:pt x="0" y="142"/>
                        <a:pt x="0" y="143"/>
                        <a:pt x="1" y="143"/>
                      </a:cubicBezTo>
                      <a:cubicBezTo>
                        <a:pt x="175" y="178"/>
                        <a:pt x="175" y="178"/>
                        <a:pt x="175" y="178"/>
                      </a:cubicBezTo>
                      <a:cubicBezTo>
                        <a:pt x="175" y="178"/>
                        <a:pt x="176" y="177"/>
                        <a:pt x="176" y="176"/>
                      </a:cubicBezTo>
                      <a:cubicBezTo>
                        <a:pt x="190" y="28"/>
                        <a:pt x="190" y="28"/>
                        <a:pt x="190" y="28"/>
                      </a:cubicBezTo>
                      <a:cubicBezTo>
                        <a:pt x="190" y="27"/>
                        <a:pt x="189" y="26"/>
                        <a:pt x="189" y="26"/>
                      </a:cubicBezTo>
                      <a:cubicBezTo>
                        <a:pt x="17" y="0"/>
                        <a:pt x="17" y="0"/>
                        <a:pt x="17" y="0"/>
                      </a:cubicBezTo>
                      <a:cubicBezTo>
                        <a:pt x="16" y="0"/>
                        <a:pt x="16" y="0"/>
                        <a:pt x="16" y="1"/>
                      </a:cubicBezTo>
                      <a:lnTo>
                        <a:pt x="0" y="142"/>
                      </a:ln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64" name="Freeform 64"/>
                <p:cNvSpPr>
                  <a:spLocks/>
                </p:cNvSpPr>
                <p:nvPr/>
              </p:nvSpPr>
              <p:spPr bwMode="auto">
                <a:xfrm>
                  <a:off x="2596672" y="1492936"/>
                  <a:ext cx="462488" cy="446099"/>
                </a:xfrm>
                <a:custGeom>
                  <a:avLst/>
                  <a:gdLst/>
                  <a:ahLst/>
                  <a:cxnLst>
                    <a:cxn ang="0">
                      <a:pos x="0" y="115"/>
                    </a:cxn>
                    <a:cxn ang="0">
                      <a:pos x="1" y="116"/>
                    </a:cxn>
                    <a:cxn ang="0">
                      <a:pos x="152" y="145"/>
                    </a:cxn>
                    <a:cxn ang="0">
                      <a:pos x="153" y="144"/>
                    </a:cxn>
                    <a:cxn ang="0">
                      <a:pos x="164" y="23"/>
                    </a:cxn>
                    <a:cxn ang="0">
                      <a:pos x="163" y="22"/>
                    </a:cxn>
                    <a:cxn ang="0">
                      <a:pos x="14" y="0"/>
                    </a:cxn>
                    <a:cxn ang="0">
                      <a:pos x="13" y="1"/>
                    </a:cxn>
                    <a:cxn ang="0">
                      <a:pos x="0" y="115"/>
                    </a:cxn>
                  </a:cxnLst>
                  <a:rect l="0" t="0" r="r" b="b"/>
                  <a:pathLst>
                    <a:path w="164" h="145">
                      <a:moveTo>
                        <a:pt x="0" y="115"/>
                      </a:moveTo>
                      <a:cubicBezTo>
                        <a:pt x="0" y="115"/>
                        <a:pt x="1" y="116"/>
                        <a:pt x="1" y="116"/>
                      </a:cubicBezTo>
                      <a:cubicBezTo>
                        <a:pt x="152" y="145"/>
                        <a:pt x="152" y="145"/>
                        <a:pt x="152" y="145"/>
                      </a:cubicBezTo>
                      <a:cubicBezTo>
                        <a:pt x="152" y="145"/>
                        <a:pt x="153" y="144"/>
                        <a:pt x="153" y="144"/>
                      </a:cubicBezTo>
                      <a:cubicBezTo>
                        <a:pt x="164" y="23"/>
                        <a:pt x="164" y="23"/>
                        <a:pt x="164" y="23"/>
                      </a:cubicBezTo>
                      <a:cubicBezTo>
                        <a:pt x="164" y="23"/>
                        <a:pt x="163" y="22"/>
                        <a:pt x="163" y="22"/>
                      </a:cubicBezTo>
                      <a:cubicBezTo>
                        <a:pt x="14" y="0"/>
                        <a:pt x="14" y="0"/>
                        <a:pt x="14" y="0"/>
                      </a:cubicBezTo>
                      <a:cubicBezTo>
                        <a:pt x="13" y="0"/>
                        <a:pt x="13" y="0"/>
                        <a:pt x="13" y="1"/>
                      </a:cubicBezTo>
                      <a:lnTo>
                        <a:pt x="0" y="115"/>
                      </a:lnTo>
                      <a:close/>
                    </a:path>
                  </a:pathLst>
                </a:custGeom>
                <a:solidFill>
                  <a:srgbClr val="CCCCCC"/>
                </a:solidFill>
                <a:ln w="15875" cap="sq">
                  <a:solidFill>
                    <a:srgbClr val="646464"/>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65" name="Freeform 65"/>
                <p:cNvSpPr>
                  <a:spLocks/>
                </p:cNvSpPr>
                <p:nvPr/>
              </p:nvSpPr>
              <p:spPr bwMode="auto">
                <a:xfrm>
                  <a:off x="2604533" y="1501542"/>
                  <a:ext cx="415322" cy="428886"/>
                </a:xfrm>
                <a:custGeom>
                  <a:avLst/>
                  <a:gdLst/>
                  <a:ahLst/>
                  <a:cxnLst>
                    <a:cxn ang="0">
                      <a:pos x="12" y="0"/>
                    </a:cxn>
                    <a:cxn ang="0">
                      <a:pos x="0" y="109"/>
                    </a:cxn>
                    <a:cxn ang="0">
                      <a:pos x="1" y="110"/>
                    </a:cxn>
                    <a:cxn ang="0">
                      <a:pos x="148" y="139"/>
                    </a:cxn>
                  </a:cxnLst>
                  <a:rect l="0" t="0" r="r" b="b"/>
                  <a:pathLst>
                    <a:path w="148" h="139">
                      <a:moveTo>
                        <a:pt x="12" y="0"/>
                      </a:moveTo>
                      <a:cubicBezTo>
                        <a:pt x="0" y="109"/>
                        <a:pt x="0" y="109"/>
                        <a:pt x="0" y="109"/>
                      </a:cubicBezTo>
                      <a:cubicBezTo>
                        <a:pt x="0" y="110"/>
                        <a:pt x="0" y="110"/>
                        <a:pt x="1" y="110"/>
                      </a:cubicBezTo>
                      <a:cubicBezTo>
                        <a:pt x="148" y="139"/>
                        <a:pt x="148" y="139"/>
                        <a:pt x="148" y="139"/>
                      </a:cubicBezTo>
                    </a:path>
                  </a:pathLst>
                </a:custGeom>
                <a:noFill/>
                <a:ln w="15875" cap="rnd">
                  <a:solidFill>
                    <a:srgbClr val="646464"/>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66" name="Freeform 66"/>
                <p:cNvSpPr>
                  <a:spLocks/>
                </p:cNvSpPr>
                <p:nvPr/>
              </p:nvSpPr>
              <p:spPr bwMode="auto">
                <a:xfrm>
                  <a:off x="2615014" y="1505845"/>
                  <a:ext cx="193904" cy="368641"/>
                </a:xfrm>
                <a:custGeom>
                  <a:avLst/>
                  <a:gdLst/>
                  <a:ahLst/>
                  <a:cxnLst>
                    <a:cxn ang="0">
                      <a:pos x="24" y="0"/>
                    </a:cxn>
                    <a:cxn ang="0">
                      <a:pos x="54" y="4"/>
                    </a:cxn>
                    <a:cxn ang="0">
                      <a:pos x="138" y="240"/>
                    </a:cxn>
                    <a:cxn ang="0">
                      <a:pos x="0" y="214"/>
                    </a:cxn>
                    <a:cxn ang="0">
                      <a:pos x="24" y="0"/>
                    </a:cxn>
                  </a:cxnLst>
                  <a:rect l="0" t="0" r="r" b="b"/>
                  <a:pathLst>
                    <a:path w="138" h="240">
                      <a:moveTo>
                        <a:pt x="24" y="0"/>
                      </a:moveTo>
                      <a:lnTo>
                        <a:pt x="54" y="4"/>
                      </a:lnTo>
                      <a:lnTo>
                        <a:pt x="138" y="240"/>
                      </a:lnTo>
                      <a:lnTo>
                        <a:pt x="0" y="214"/>
                      </a:lnTo>
                      <a:lnTo>
                        <a:pt x="24" y="0"/>
                      </a:lnTo>
                      <a:close/>
                    </a:path>
                  </a:pathLst>
                </a:custGeom>
                <a:solidFill>
                  <a:srgbClr val="FFFFFF"/>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67" name="Freeform 67"/>
                <p:cNvSpPr>
                  <a:spLocks/>
                </p:cNvSpPr>
                <p:nvPr/>
              </p:nvSpPr>
              <p:spPr bwMode="auto">
                <a:xfrm>
                  <a:off x="2709346" y="1514452"/>
                  <a:ext cx="155910" cy="372945"/>
                </a:xfrm>
                <a:custGeom>
                  <a:avLst/>
                  <a:gdLst/>
                  <a:ahLst/>
                  <a:cxnLst>
                    <a:cxn ang="0">
                      <a:pos x="0" y="0"/>
                    </a:cxn>
                    <a:cxn ang="0">
                      <a:pos x="34" y="4"/>
                    </a:cxn>
                    <a:cxn ang="0">
                      <a:pos x="110" y="242"/>
                    </a:cxn>
                    <a:cxn ang="0">
                      <a:pos x="86" y="238"/>
                    </a:cxn>
                    <a:cxn ang="0">
                      <a:pos x="0" y="0"/>
                    </a:cxn>
                  </a:cxnLst>
                  <a:rect l="0" t="0" r="r" b="b"/>
                  <a:pathLst>
                    <a:path w="110" h="242">
                      <a:moveTo>
                        <a:pt x="0" y="0"/>
                      </a:moveTo>
                      <a:lnTo>
                        <a:pt x="34" y="4"/>
                      </a:lnTo>
                      <a:lnTo>
                        <a:pt x="110" y="242"/>
                      </a:lnTo>
                      <a:lnTo>
                        <a:pt x="86" y="238"/>
                      </a:lnTo>
                      <a:lnTo>
                        <a:pt x="0" y="0"/>
                      </a:lnTo>
                      <a:close/>
                    </a:path>
                  </a:pathLst>
                </a:custGeom>
                <a:solidFill>
                  <a:srgbClr val="FFFFFF"/>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68" name="Freeform 68"/>
                <p:cNvSpPr>
                  <a:spLocks/>
                </p:cNvSpPr>
                <p:nvPr/>
              </p:nvSpPr>
              <p:spPr bwMode="auto">
                <a:xfrm>
                  <a:off x="2554747" y="1996411"/>
                  <a:ext cx="66818" cy="20082"/>
                </a:xfrm>
                <a:custGeom>
                  <a:avLst/>
                  <a:gdLst/>
                  <a:ahLst/>
                  <a:cxnLst>
                    <a:cxn ang="0">
                      <a:pos x="24" y="4"/>
                    </a:cxn>
                    <a:cxn ang="0">
                      <a:pos x="24" y="4"/>
                    </a:cxn>
                    <a:cxn ang="0">
                      <a:pos x="8" y="0"/>
                    </a:cxn>
                    <a:cxn ang="0">
                      <a:pos x="0" y="3"/>
                    </a:cxn>
                    <a:cxn ang="0">
                      <a:pos x="0" y="3"/>
                    </a:cxn>
                    <a:cxn ang="0">
                      <a:pos x="15" y="7"/>
                    </a:cxn>
                    <a:cxn ang="0">
                      <a:pos x="24" y="4"/>
                    </a:cxn>
                  </a:cxnLst>
                  <a:rect l="0" t="0" r="r" b="b"/>
                  <a:pathLst>
                    <a:path w="24" h="7">
                      <a:moveTo>
                        <a:pt x="24" y="4"/>
                      </a:moveTo>
                      <a:cubicBezTo>
                        <a:pt x="24" y="4"/>
                        <a:pt x="24" y="4"/>
                        <a:pt x="24" y="4"/>
                      </a:cubicBezTo>
                      <a:cubicBezTo>
                        <a:pt x="8" y="0"/>
                        <a:pt x="8" y="0"/>
                        <a:pt x="8" y="0"/>
                      </a:cubicBezTo>
                      <a:cubicBezTo>
                        <a:pt x="8" y="0"/>
                        <a:pt x="0" y="3"/>
                        <a:pt x="0" y="3"/>
                      </a:cubicBezTo>
                      <a:cubicBezTo>
                        <a:pt x="0" y="3"/>
                        <a:pt x="0" y="3"/>
                        <a:pt x="0" y="3"/>
                      </a:cubicBezTo>
                      <a:cubicBezTo>
                        <a:pt x="15" y="7"/>
                        <a:pt x="15" y="7"/>
                        <a:pt x="15" y="7"/>
                      </a:cubicBezTo>
                      <a:cubicBezTo>
                        <a:pt x="15" y="7"/>
                        <a:pt x="24" y="4"/>
                        <a:pt x="24" y="4"/>
                      </a:cubicBez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69" name="Freeform 69"/>
                <p:cNvSpPr>
                  <a:spLocks/>
                </p:cNvSpPr>
                <p:nvPr/>
              </p:nvSpPr>
              <p:spPr bwMode="auto">
                <a:xfrm>
                  <a:off x="2681833" y="2013624"/>
                  <a:ext cx="120535" cy="104711"/>
                </a:xfrm>
                <a:custGeom>
                  <a:avLst/>
                  <a:gdLst/>
                  <a:ahLst/>
                  <a:cxnLst>
                    <a:cxn ang="0">
                      <a:pos x="43" y="8"/>
                    </a:cxn>
                    <a:cxn ang="0">
                      <a:pos x="37" y="2"/>
                    </a:cxn>
                    <a:cxn ang="0">
                      <a:pos x="7" y="14"/>
                    </a:cxn>
                    <a:cxn ang="0">
                      <a:pos x="12" y="21"/>
                    </a:cxn>
                    <a:cxn ang="0">
                      <a:pos x="21" y="34"/>
                    </a:cxn>
                    <a:cxn ang="0">
                      <a:pos x="43" y="8"/>
                    </a:cxn>
                  </a:cxnLst>
                  <a:rect l="0" t="0" r="r" b="b"/>
                  <a:pathLst>
                    <a:path w="43" h="34">
                      <a:moveTo>
                        <a:pt x="43" y="8"/>
                      </a:moveTo>
                      <a:cubicBezTo>
                        <a:pt x="42" y="6"/>
                        <a:pt x="38" y="2"/>
                        <a:pt x="37" y="2"/>
                      </a:cubicBezTo>
                      <a:cubicBezTo>
                        <a:pt x="31" y="0"/>
                        <a:pt x="12" y="10"/>
                        <a:pt x="7" y="14"/>
                      </a:cubicBezTo>
                      <a:cubicBezTo>
                        <a:pt x="0" y="19"/>
                        <a:pt x="12" y="21"/>
                        <a:pt x="12" y="21"/>
                      </a:cubicBezTo>
                      <a:cubicBezTo>
                        <a:pt x="21" y="34"/>
                        <a:pt x="21" y="34"/>
                        <a:pt x="21" y="34"/>
                      </a:cubicBezTo>
                      <a:lnTo>
                        <a:pt x="43" y="8"/>
                      </a:lnTo>
                      <a:close/>
                    </a:path>
                  </a:pathLst>
                </a:custGeom>
                <a:gradFill rotWithShape="1">
                  <a:gsLst>
                    <a:gs pos="0">
                      <a:schemeClr val="hlink"/>
                    </a:gs>
                    <a:gs pos="100000">
                      <a:schemeClr val="hlink">
                        <a:gamma/>
                        <a:tint val="12549"/>
                        <a:invGamma/>
                      </a:schemeClr>
                    </a:gs>
                  </a:gsLst>
                  <a:lin ang="2700000" scaled="1"/>
                </a:gradFill>
                <a:ln w="19050" cap="rnd" cmpd="sng">
                  <a:solidFill>
                    <a:schemeClr val="hlink"/>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70" name="Freeform 70"/>
                <p:cNvSpPr>
                  <a:spLocks/>
                </p:cNvSpPr>
                <p:nvPr/>
              </p:nvSpPr>
              <p:spPr bwMode="auto">
                <a:xfrm>
                  <a:off x="2235067" y="1788423"/>
                  <a:ext cx="520136" cy="553679"/>
                </a:xfrm>
                <a:custGeom>
                  <a:avLst/>
                  <a:gdLst/>
                  <a:ahLst/>
                  <a:cxnLst>
                    <a:cxn ang="0">
                      <a:pos x="107" y="173"/>
                    </a:cxn>
                    <a:cxn ang="0">
                      <a:pos x="103" y="135"/>
                    </a:cxn>
                    <a:cxn ang="0">
                      <a:pos x="136" y="156"/>
                    </a:cxn>
                    <a:cxn ang="0">
                      <a:pos x="171" y="122"/>
                    </a:cxn>
                    <a:cxn ang="0">
                      <a:pos x="184" y="97"/>
                    </a:cxn>
                    <a:cxn ang="0">
                      <a:pos x="162" y="89"/>
                    </a:cxn>
                    <a:cxn ang="0">
                      <a:pos x="144" y="112"/>
                    </a:cxn>
                    <a:cxn ang="0">
                      <a:pos x="115" y="46"/>
                    </a:cxn>
                    <a:cxn ang="0">
                      <a:pos x="68" y="6"/>
                    </a:cxn>
                    <a:cxn ang="0">
                      <a:pos x="12" y="16"/>
                    </a:cxn>
                    <a:cxn ang="0">
                      <a:pos x="2" y="46"/>
                    </a:cxn>
                    <a:cxn ang="0">
                      <a:pos x="0" y="57"/>
                    </a:cxn>
                    <a:cxn ang="0">
                      <a:pos x="72" y="80"/>
                    </a:cxn>
                    <a:cxn ang="0">
                      <a:pos x="85" y="108"/>
                    </a:cxn>
                    <a:cxn ang="0">
                      <a:pos x="90" y="181"/>
                    </a:cxn>
                  </a:cxnLst>
                  <a:rect l="0" t="0" r="r" b="b"/>
                  <a:pathLst>
                    <a:path w="186" h="181">
                      <a:moveTo>
                        <a:pt x="107" y="173"/>
                      </a:moveTo>
                      <a:cubicBezTo>
                        <a:pt x="105" y="154"/>
                        <a:pt x="103" y="135"/>
                        <a:pt x="103" y="135"/>
                      </a:cubicBezTo>
                      <a:cubicBezTo>
                        <a:pt x="103" y="135"/>
                        <a:pt x="124" y="162"/>
                        <a:pt x="136" y="156"/>
                      </a:cubicBezTo>
                      <a:cubicBezTo>
                        <a:pt x="148" y="151"/>
                        <a:pt x="171" y="122"/>
                        <a:pt x="171" y="122"/>
                      </a:cubicBezTo>
                      <a:cubicBezTo>
                        <a:pt x="181" y="107"/>
                        <a:pt x="186" y="104"/>
                        <a:pt x="184" y="97"/>
                      </a:cubicBezTo>
                      <a:cubicBezTo>
                        <a:pt x="181" y="83"/>
                        <a:pt x="170" y="81"/>
                        <a:pt x="162" y="89"/>
                      </a:cubicBezTo>
                      <a:cubicBezTo>
                        <a:pt x="156" y="94"/>
                        <a:pt x="149" y="105"/>
                        <a:pt x="144" y="112"/>
                      </a:cubicBezTo>
                      <a:cubicBezTo>
                        <a:pt x="130" y="132"/>
                        <a:pt x="117" y="56"/>
                        <a:pt x="115" y="46"/>
                      </a:cubicBezTo>
                      <a:cubicBezTo>
                        <a:pt x="114" y="43"/>
                        <a:pt x="96" y="10"/>
                        <a:pt x="68" y="6"/>
                      </a:cubicBezTo>
                      <a:cubicBezTo>
                        <a:pt x="25" y="0"/>
                        <a:pt x="13" y="13"/>
                        <a:pt x="12" y="16"/>
                      </a:cubicBezTo>
                      <a:cubicBezTo>
                        <a:pt x="8" y="23"/>
                        <a:pt x="5" y="33"/>
                        <a:pt x="2" y="46"/>
                      </a:cubicBezTo>
                      <a:cubicBezTo>
                        <a:pt x="0" y="57"/>
                        <a:pt x="0" y="57"/>
                        <a:pt x="0" y="57"/>
                      </a:cubicBezTo>
                      <a:cubicBezTo>
                        <a:pt x="0" y="57"/>
                        <a:pt x="67" y="78"/>
                        <a:pt x="72" y="80"/>
                      </a:cubicBezTo>
                      <a:cubicBezTo>
                        <a:pt x="77" y="83"/>
                        <a:pt x="83" y="101"/>
                        <a:pt x="85" y="108"/>
                      </a:cubicBezTo>
                      <a:cubicBezTo>
                        <a:pt x="87" y="118"/>
                        <a:pt x="91" y="128"/>
                        <a:pt x="90" y="181"/>
                      </a:cubicBezTo>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9050" cap="rnd" algn="ctr">
                  <a:solidFill>
                    <a:schemeClr val="accent3">
                      <a:lumMod val="50000"/>
                    </a:schemeClr>
                  </a:solidFill>
                  <a:round/>
                  <a:headEnd/>
                  <a:tailEnd/>
                </a:ln>
                <a:effectLst/>
              </p:spPr>
              <p:txBody>
                <a:bodyPr/>
                <a:lstStyle/>
                <a:p>
                  <a:pPr>
                    <a:defRPr/>
                  </a:pPr>
                  <a:endParaRPr lang="en-US" sz="1500">
                    <a:effectLst>
                      <a:outerShdw blurRad="38100" dist="38100" dir="2700000" algn="tl">
                        <a:srgbClr val="000000">
                          <a:alpha val="43137"/>
                        </a:srgbClr>
                      </a:outerShdw>
                    </a:effectLst>
                  </a:endParaRPr>
                </a:p>
              </p:txBody>
            </p:sp>
            <p:sp>
              <p:nvSpPr>
                <p:cNvPr id="1152071" name="Freeform 71"/>
                <p:cNvSpPr>
                  <a:spLocks/>
                </p:cNvSpPr>
                <p:nvPr/>
              </p:nvSpPr>
              <p:spPr bwMode="auto">
                <a:xfrm>
                  <a:off x="2166938" y="1993542"/>
                  <a:ext cx="289546" cy="413108"/>
                </a:xfrm>
                <a:custGeom>
                  <a:avLst/>
                  <a:gdLst/>
                  <a:ahLst/>
                  <a:cxnLst>
                    <a:cxn ang="0">
                      <a:pos x="102" y="134"/>
                    </a:cxn>
                    <a:cxn ang="0">
                      <a:pos x="102" y="75"/>
                    </a:cxn>
                    <a:cxn ang="0">
                      <a:pos x="79" y="23"/>
                    </a:cxn>
                    <a:cxn ang="0">
                      <a:pos x="0" y="0"/>
                    </a:cxn>
                  </a:cxnLst>
                  <a:rect l="0" t="0" r="r" b="b"/>
                  <a:pathLst>
                    <a:path w="103" h="134">
                      <a:moveTo>
                        <a:pt x="102" y="134"/>
                      </a:moveTo>
                      <a:cubicBezTo>
                        <a:pt x="103" y="115"/>
                        <a:pt x="103" y="93"/>
                        <a:pt x="102" y="75"/>
                      </a:cubicBezTo>
                      <a:cubicBezTo>
                        <a:pt x="100" y="48"/>
                        <a:pt x="91" y="24"/>
                        <a:pt x="79" y="23"/>
                      </a:cubicBezTo>
                      <a:cubicBezTo>
                        <a:pt x="72" y="22"/>
                        <a:pt x="27" y="8"/>
                        <a:pt x="0" y="0"/>
                      </a:cubicBezTo>
                    </a:path>
                  </a:pathLst>
                </a:custGeom>
                <a:no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72" name="Freeform 72"/>
                <p:cNvSpPr>
                  <a:spLocks/>
                </p:cNvSpPr>
                <p:nvPr/>
              </p:nvSpPr>
              <p:spPr bwMode="auto">
                <a:xfrm>
                  <a:off x="2191831" y="1956248"/>
                  <a:ext cx="297407" cy="391592"/>
                </a:xfrm>
                <a:custGeom>
                  <a:avLst/>
                  <a:gdLst/>
                  <a:ahLst/>
                  <a:cxnLst>
                    <a:cxn ang="0">
                      <a:pos x="0" y="0"/>
                    </a:cxn>
                    <a:cxn ang="0">
                      <a:pos x="87" y="25"/>
                    </a:cxn>
                    <a:cxn ang="0">
                      <a:pos x="105" y="84"/>
                    </a:cxn>
                    <a:cxn ang="0">
                      <a:pos x="105" y="127"/>
                    </a:cxn>
                  </a:cxnLst>
                  <a:rect l="0" t="0" r="r" b="b"/>
                  <a:pathLst>
                    <a:path w="106" h="127">
                      <a:moveTo>
                        <a:pt x="0" y="0"/>
                      </a:moveTo>
                      <a:cubicBezTo>
                        <a:pt x="87" y="25"/>
                        <a:pt x="87" y="25"/>
                        <a:pt x="87" y="25"/>
                      </a:cubicBezTo>
                      <a:cubicBezTo>
                        <a:pt x="90" y="25"/>
                        <a:pt x="104" y="57"/>
                        <a:pt x="105" y="84"/>
                      </a:cubicBezTo>
                      <a:cubicBezTo>
                        <a:pt x="106" y="95"/>
                        <a:pt x="106" y="111"/>
                        <a:pt x="105" y="127"/>
                      </a:cubicBezTo>
                    </a:path>
                  </a:pathLst>
                </a:custGeom>
                <a:no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nvGrpSpPr>
                <p:cNvPr id="28" name="Group 73"/>
                <p:cNvGrpSpPr>
                  <a:grpSpLocks noChangeAspect="1"/>
                </p:cNvGrpSpPr>
                <p:nvPr/>
              </p:nvGrpSpPr>
              <p:grpSpPr bwMode="auto">
                <a:xfrm>
                  <a:off x="2676592" y="1528796"/>
                  <a:ext cx="303958" cy="354297"/>
                  <a:chOff x="2781" y="2055"/>
                  <a:chExt cx="198" cy="210"/>
                </a:xfrm>
              </p:grpSpPr>
              <p:sp>
                <p:nvSpPr>
                  <p:cNvPr id="1152074" name="AutoShape 74"/>
                  <p:cNvSpPr>
                    <a:spLocks noChangeAspect="1" noChangeArrowheads="1" noTextEdit="1"/>
                  </p:cNvSpPr>
                  <p:nvPr/>
                </p:nvSpPr>
                <p:spPr bwMode="auto">
                  <a:xfrm>
                    <a:off x="2781" y="2055"/>
                    <a:ext cx="199" cy="210"/>
                  </a:xfrm>
                  <a:prstGeom prst="rect">
                    <a:avLst/>
                  </a:prstGeom>
                  <a:noFill/>
                  <a:ln w="9525">
                    <a:noFill/>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75" name="Freeform 75"/>
                  <p:cNvSpPr>
                    <a:spLocks/>
                  </p:cNvSpPr>
                  <p:nvPr/>
                </p:nvSpPr>
                <p:spPr bwMode="auto">
                  <a:xfrm>
                    <a:off x="2789" y="2065"/>
                    <a:ext cx="178" cy="185"/>
                  </a:xfrm>
                  <a:custGeom>
                    <a:avLst/>
                    <a:gdLst/>
                    <a:ahLst/>
                    <a:cxnLst>
                      <a:cxn ang="0">
                        <a:pos x="26" y="0"/>
                      </a:cxn>
                      <a:cxn ang="0">
                        <a:pos x="0" y="158"/>
                      </a:cxn>
                      <a:cxn ang="0">
                        <a:pos x="154" y="186"/>
                      </a:cxn>
                      <a:cxn ang="0">
                        <a:pos x="178" y="28"/>
                      </a:cxn>
                      <a:cxn ang="0">
                        <a:pos x="26" y="0"/>
                      </a:cxn>
                    </a:cxnLst>
                    <a:rect l="0" t="0" r="r" b="b"/>
                    <a:pathLst>
                      <a:path w="178" h="186">
                        <a:moveTo>
                          <a:pt x="26" y="0"/>
                        </a:moveTo>
                        <a:lnTo>
                          <a:pt x="0" y="158"/>
                        </a:lnTo>
                        <a:lnTo>
                          <a:pt x="154" y="186"/>
                        </a:lnTo>
                        <a:lnTo>
                          <a:pt x="178" y="28"/>
                        </a:lnTo>
                        <a:lnTo>
                          <a:pt x="26" y="0"/>
                        </a:lnTo>
                        <a:close/>
                      </a:path>
                    </a:pathLst>
                  </a:custGeom>
                  <a:solidFill>
                    <a:srgbClr val="FFFFFF"/>
                  </a:solidFill>
                  <a:ln w="28575" cap="flat">
                    <a:solidFill>
                      <a:srgbClr val="726D00"/>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76" name="Freeform 76"/>
                  <p:cNvSpPr>
                    <a:spLocks/>
                  </p:cNvSpPr>
                  <p:nvPr/>
                </p:nvSpPr>
                <p:spPr bwMode="auto">
                  <a:xfrm>
                    <a:off x="2823" y="2091"/>
                    <a:ext cx="75" cy="80"/>
                  </a:xfrm>
                  <a:custGeom>
                    <a:avLst/>
                    <a:gdLst/>
                    <a:ahLst/>
                    <a:cxnLst>
                      <a:cxn ang="0">
                        <a:pos x="37" y="23"/>
                      </a:cxn>
                      <a:cxn ang="0">
                        <a:pos x="16" y="38"/>
                      </a:cxn>
                      <a:cxn ang="0">
                        <a:pos x="1" y="17"/>
                      </a:cxn>
                      <a:cxn ang="0">
                        <a:pos x="22" y="2"/>
                      </a:cxn>
                      <a:cxn ang="0">
                        <a:pos x="37" y="23"/>
                      </a:cxn>
                    </a:cxnLst>
                    <a:rect l="0" t="0" r="r" b="b"/>
                    <a:pathLst>
                      <a:path w="38" h="40">
                        <a:moveTo>
                          <a:pt x="37" y="23"/>
                        </a:moveTo>
                        <a:cubicBezTo>
                          <a:pt x="35" y="33"/>
                          <a:pt x="26" y="40"/>
                          <a:pt x="16" y="38"/>
                        </a:cubicBezTo>
                        <a:cubicBezTo>
                          <a:pt x="6" y="37"/>
                          <a:pt x="0" y="27"/>
                          <a:pt x="1" y="17"/>
                        </a:cubicBezTo>
                        <a:cubicBezTo>
                          <a:pt x="3" y="7"/>
                          <a:pt x="12" y="0"/>
                          <a:pt x="22" y="2"/>
                        </a:cubicBezTo>
                        <a:cubicBezTo>
                          <a:pt x="32" y="3"/>
                          <a:pt x="38" y="13"/>
                          <a:pt x="37" y="23"/>
                        </a:cubicBezTo>
                        <a:close/>
                      </a:path>
                    </a:pathLst>
                  </a:custGeom>
                  <a:noFill/>
                  <a:ln w="19050" cap="flat">
                    <a:solidFill>
                      <a:srgbClr val="726D00"/>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77" name="Freeform 77"/>
                  <p:cNvSpPr>
                    <a:spLocks/>
                  </p:cNvSpPr>
                  <p:nvPr/>
                </p:nvSpPr>
                <p:spPr bwMode="auto">
                  <a:xfrm>
                    <a:off x="2833" y="2147"/>
                    <a:ext cx="104" cy="72"/>
                  </a:xfrm>
                  <a:custGeom>
                    <a:avLst/>
                    <a:gdLst/>
                    <a:ahLst/>
                    <a:cxnLst>
                      <a:cxn ang="0">
                        <a:pos x="6" y="20"/>
                      </a:cxn>
                      <a:cxn ang="0">
                        <a:pos x="0" y="56"/>
                      </a:cxn>
                      <a:cxn ang="0">
                        <a:pos x="94" y="72"/>
                      </a:cxn>
                      <a:cxn ang="0">
                        <a:pos x="104" y="8"/>
                      </a:cxn>
                      <a:cxn ang="0">
                        <a:pos x="64" y="0"/>
                      </a:cxn>
                    </a:cxnLst>
                    <a:rect l="0" t="0" r="r" b="b"/>
                    <a:pathLst>
                      <a:path w="104" h="72">
                        <a:moveTo>
                          <a:pt x="6" y="20"/>
                        </a:moveTo>
                        <a:lnTo>
                          <a:pt x="0" y="56"/>
                        </a:lnTo>
                        <a:lnTo>
                          <a:pt x="94" y="72"/>
                        </a:lnTo>
                        <a:lnTo>
                          <a:pt x="104" y="8"/>
                        </a:lnTo>
                        <a:lnTo>
                          <a:pt x="64" y="0"/>
                        </a:lnTo>
                      </a:path>
                    </a:pathLst>
                  </a:custGeom>
                  <a:noFill/>
                  <a:ln w="19050" cap="flat">
                    <a:solidFill>
                      <a:srgbClr val="726D00"/>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78" name="Line 78"/>
                  <p:cNvSpPr>
                    <a:spLocks noChangeShapeType="1"/>
                  </p:cNvSpPr>
                  <p:nvPr/>
                </p:nvSpPr>
                <p:spPr bwMode="auto">
                  <a:xfrm>
                    <a:off x="2849" y="2185"/>
                    <a:ext cx="48" cy="10"/>
                  </a:xfrm>
                  <a:prstGeom prst="line">
                    <a:avLst/>
                  </a:prstGeom>
                  <a:noFill/>
                  <a:ln w="19050">
                    <a:solidFill>
                      <a:srgbClr val="726D00"/>
                    </a:solidFill>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79" name="Line 79"/>
                  <p:cNvSpPr>
                    <a:spLocks noChangeShapeType="1"/>
                  </p:cNvSpPr>
                  <p:nvPr/>
                </p:nvSpPr>
                <p:spPr bwMode="auto">
                  <a:xfrm>
                    <a:off x="2903" y="2173"/>
                    <a:ext cx="17" cy="2"/>
                  </a:xfrm>
                  <a:prstGeom prst="line">
                    <a:avLst/>
                  </a:prstGeom>
                  <a:noFill/>
                  <a:ln w="28575">
                    <a:solidFill>
                      <a:srgbClr val="726D00"/>
                    </a:solidFill>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80" name="Freeform 80"/>
                  <p:cNvSpPr>
                    <a:spLocks/>
                  </p:cNvSpPr>
                  <p:nvPr/>
                </p:nvSpPr>
                <p:spPr bwMode="auto">
                  <a:xfrm>
                    <a:off x="2860" y="2109"/>
                    <a:ext cx="24" cy="30"/>
                  </a:xfrm>
                  <a:custGeom>
                    <a:avLst/>
                    <a:gdLst/>
                    <a:ahLst/>
                    <a:cxnLst>
                      <a:cxn ang="0">
                        <a:pos x="24" y="30"/>
                      </a:cxn>
                      <a:cxn ang="0">
                        <a:pos x="0" y="26"/>
                      </a:cxn>
                      <a:cxn ang="0">
                        <a:pos x="4" y="0"/>
                      </a:cxn>
                    </a:cxnLst>
                    <a:rect l="0" t="0" r="r" b="b"/>
                    <a:pathLst>
                      <a:path w="24" h="30">
                        <a:moveTo>
                          <a:pt x="24" y="30"/>
                        </a:moveTo>
                        <a:lnTo>
                          <a:pt x="0" y="26"/>
                        </a:lnTo>
                        <a:lnTo>
                          <a:pt x="4" y="0"/>
                        </a:lnTo>
                      </a:path>
                    </a:pathLst>
                  </a:custGeom>
                  <a:noFill/>
                  <a:ln w="19050" cap="flat">
                    <a:solidFill>
                      <a:srgbClr val="726D00"/>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grpSp>
          </p:grpSp>
          <p:grpSp>
            <p:nvGrpSpPr>
              <p:cNvPr id="29" name="Group 135"/>
              <p:cNvGrpSpPr/>
              <p:nvPr/>
            </p:nvGrpSpPr>
            <p:grpSpPr>
              <a:xfrm>
                <a:off x="3529013" y="1976438"/>
                <a:ext cx="1306512" cy="1268412"/>
                <a:chOff x="3529013" y="1976438"/>
                <a:chExt cx="1306512" cy="1268412"/>
              </a:xfrm>
            </p:grpSpPr>
            <p:sp>
              <p:nvSpPr>
                <p:cNvPr id="1152082" name="Freeform 82"/>
                <p:cNvSpPr>
                  <a:spLocks/>
                </p:cNvSpPr>
                <p:nvPr/>
              </p:nvSpPr>
              <p:spPr bwMode="auto">
                <a:xfrm>
                  <a:off x="4506273" y="1976438"/>
                  <a:ext cx="204634" cy="84561"/>
                </a:xfrm>
                <a:custGeom>
                  <a:avLst/>
                  <a:gdLst/>
                  <a:ahLst/>
                  <a:cxnLst>
                    <a:cxn ang="0">
                      <a:pos x="0" y="0"/>
                    </a:cxn>
                    <a:cxn ang="0">
                      <a:pos x="138" y="52"/>
                    </a:cxn>
                    <a:cxn ang="0">
                      <a:pos x="0" y="0"/>
                    </a:cxn>
                  </a:cxnLst>
                  <a:rect l="0" t="0" r="r" b="b"/>
                  <a:pathLst>
                    <a:path w="138" h="52">
                      <a:moveTo>
                        <a:pt x="0" y="0"/>
                      </a:moveTo>
                      <a:lnTo>
                        <a:pt x="138" y="52"/>
                      </a:lnTo>
                      <a:lnTo>
                        <a:pt x="0" y="0"/>
                      </a:lnTo>
                      <a:close/>
                    </a:path>
                  </a:pathLst>
                </a:custGeom>
                <a:solidFill>
                  <a:srgbClr val="FFFFFF"/>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83" name="Freeform 83"/>
                <p:cNvSpPr>
                  <a:spLocks/>
                </p:cNvSpPr>
                <p:nvPr/>
              </p:nvSpPr>
              <p:spPr bwMode="auto">
                <a:xfrm>
                  <a:off x="3581483" y="2522500"/>
                  <a:ext cx="1254042" cy="518831"/>
                </a:xfrm>
                <a:custGeom>
                  <a:avLst/>
                  <a:gdLst/>
                  <a:ahLst/>
                  <a:cxnLst>
                    <a:cxn ang="0">
                      <a:pos x="446" y="281"/>
                    </a:cxn>
                    <a:cxn ang="0">
                      <a:pos x="742" y="112"/>
                    </a:cxn>
                    <a:cxn ang="0">
                      <a:pos x="243" y="0"/>
                    </a:cxn>
                    <a:cxn ang="0">
                      <a:pos x="0" y="90"/>
                    </a:cxn>
                  </a:cxnLst>
                  <a:rect l="0" t="0" r="r" b="b"/>
                  <a:pathLst>
                    <a:path w="742" h="281">
                      <a:moveTo>
                        <a:pt x="446" y="281"/>
                      </a:moveTo>
                      <a:lnTo>
                        <a:pt x="742" y="112"/>
                      </a:lnTo>
                      <a:lnTo>
                        <a:pt x="243" y="0"/>
                      </a:lnTo>
                      <a:lnTo>
                        <a:pt x="0" y="90"/>
                      </a:lnTo>
                    </a:path>
                  </a:pathLst>
                </a:custGeom>
                <a:gradFill rotWithShape="1">
                  <a:gsLst>
                    <a:gs pos="0">
                      <a:schemeClr val="bg2">
                        <a:alpha val="84000"/>
                      </a:schemeClr>
                    </a:gs>
                    <a:gs pos="100000">
                      <a:schemeClr val="bg1">
                        <a:alpha val="0"/>
                      </a:schemeClr>
                    </a:gs>
                  </a:gsLst>
                  <a:lin ang="5400000" scaled="1"/>
                </a:gradFill>
                <a:ln w="15875"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84" name="Freeform 84"/>
                <p:cNvSpPr>
                  <a:spLocks/>
                </p:cNvSpPr>
                <p:nvPr/>
              </p:nvSpPr>
              <p:spPr bwMode="auto">
                <a:xfrm>
                  <a:off x="3720530" y="2720286"/>
                  <a:ext cx="882814" cy="177721"/>
                </a:xfrm>
                <a:custGeom>
                  <a:avLst/>
                  <a:gdLst/>
                  <a:ahLst/>
                  <a:cxnLst>
                    <a:cxn ang="0">
                      <a:pos x="260" y="10"/>
                    </a:cxn>
                    <a:cxn ang="0">
                      <a:pos x="260" y="19"/>
                    </a:cxn>
                    <a:cxn ang="0">
                      <a:pos x="158" y="48"/>
                    </a:cxn>
                    <a:cxn ang="0">
                      <a:pos x="1" y="10"/>
                    </a:cxn>
                    <a:cxn ang="0">
                      <a:pos x="0" y="8"/>
                    </a:cxn>
                    <a:cxn ang="0">
                      <a:pos x="0" y="0"/>
                    </a:cxn>
                  </a:cxnLst>
                  <a:rect l="0" t="0" r="r" b="b"/>
                  <a:pathLst>
                    <a:path w="261" h="48">
                      <a:moveTo>
                        <a:pt x="260" y="10"/>
                      </a:moveTo>
                      <a:cubicBezTo>
                        <a:pt x="260" y="10"/>
                        <a:pt x="261" y="13"/>
                        <a:pt x="260" y="19"/>
                      </a:cubicBezTo>
                      <a:cubicBezTo>
                        <a:pt x="260" y="19"/>
                        <a:pt x="159" y="48"/>
                        <a:pt x="158" y="48"/>
                      </a:cubicBezTo>
                      <a:cubicBezTo>
                        <a:pt x="1" y="10"/>
                        <a:pt x="1" y="10"/>
                        <a:pt x="1" y="10"/>
                      </a:cubicBezTo>
                      <a:cubicBezTo>
                        <a:pt x="1" y="9"/>
                        <a:pt x="0" y="9"/>
                        <a:pt x="0" y="8"/>
                      </a:cubicBezTo>
                      <a:cubicBezTo>
                        <a:pt x="0" y="0"/>
                        <a:pt x="0" y="0"/>
                        <a:pt x="0" y="0"/>
                      </a:cubicBezTo>
                    </a:path>
                  </a:pathLst>
                </a:custGeom>
                <a:solidFill>
                  <a:srgbClr val="646464"/>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85" name="Freeform 85"/>
                <p:cNvSpPr>
                  <a:spLocks/>
                </p:cNvSpPr>
                <p:nvPr/>
              </p:nvSpPr>
              <p:spPr bwMode="auto">
                <a:xfrm>
                  <a:off x="3717906" y="2628559"/>
                  <a:ext cx="876255" cy="236484"/>
                </a:xfrm>
                <a:custGeom>
                  <a:avLst/>
                  <a:gdLst/>
                  <a:ahLst/>
                  <a:cxnLst>
                    <a:cxn ang="0">
                      <a:pos x="259" y="36"/>
                    </a:cxn>
                    <a:cxn ang="0">
                      <a:pos x="258" y="35"/>
                    </a:cxn>
                    <a:cxn ang="0">
                      <a:pos x="84" y="1"/>
                    </a:cxn>
                    <a:cxn ang="0">
                      <a:pos x="0" y="25"/>
                    </a:cxn>
                    <a:cxn ang="0">
                      <a:pos x="2" y="26"/>
                    </a:cxn>
                    <a:cxn ang="0">
                      <a:pos x="158" y="64"/>
                    </a:cxn>
                    <a:cxn ang="0">
                      <a:pos x="259" y="36"/>
                    </a:cxn>
                  </a:cxnLst>
                  <a:rect l="0" t="0" r="r" b="b"/>
                  <a:pathLst>
                    <a:path w="259" h="64">
                      <a:moveTo>
                        <a:pt x="259" y="36"/>
                      </a:moveTo>
                      <a:cubicBezTo>
                        <a:pt x="259" y="36"/>
                        <a:pt x="258" y="35"/>
                        <a:pt x="258" y="35"/>
                      </a:cubicBezTo>
                      <a:cubicBezTo>
                        <a:pt x="84" y="1"/>
                        <a:pt x="84" y="1"/>
                        <a:pt x="84" y="1"/>
                      </a:cubicBezTo>
                      <a:cubicBezTo>
                        <a:pt x="83" y="0"/>
                        <a:pt x="0" y="25"/>
                        <a:pt x="0" y="25"/>
                      </a:cubicBezTo>
                      <a:cubicBezTo>
                        <a:pt x="0" y="25"/>
                        <a:pt x="1" y="26"/>
                        <a:pt x="2" y="26"/>
                      </a:cubicBezTo>
                      <a:cubicBezTo>
                        <a:pt x="158" y="64"/>
                        <a:pt x="158" y="64"/>
                        <a:pt x="158" y="64"/>
                      </a:cubicBezTo>
                      <a:cubicBezTo>
                        <a:pt x="159" y="64"/>
                        <a:pt x="259" y="36"/>
                        <a:pt x="259" y="36"/>
                      </a:cubicBez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86" name="Freeform 86"/>
                <p:cNvSpPr>
                  <a:spLocks/>
                </p:cNvSpPr>
                <p:nvPr/>
              </p:nvSpPr>
              <p:spPr bwMode="auto">
                <a:xfrm>
                  <a:off x="3863512" y="2657224"/>
                  <a:ext cx="625709" cy="156222"/>
                </a:xfrm>
                <a:custGeom>
                  <a:avLst/>
                  <a:gdLst/>
                  <a:ahLst/>
                  <a:cxnLst>
                    <a:cxn ang="0">
                      <a:pos x="185" y="28"/>
                    </a:cxn>
                    <a:cxn ang="0">
                      <a:pos x="184" y="27"/>
                    </a:cxn>
                    <a:cxn ang="0">
                      <a:pos x="40" y="0"/>
                    </a:cxn>
                    <a:cxn ang="0">
                      <a:pos x="0" y="11"/>
                    </a:cxn>
                    <a:cxn ang="0">
                      <a:pos x="1" y="12"/>
                    </a:cxn>
                    <a:cxn ang="0">
                      <a:pos x="133" y="42"/>
                    </a:cxn>
                    <a:cxn ang="0">
                      <a:pos x="185" y="28"/>
                    </a:cxn>
                  </a:cxnLst>
                  <a:rect l="0" t="0" r="r" b="b"/>
                  <a:pathLst>
                    <a:path w="185" h="42">
                      <a:moveTo>
                        <a:pt x="185" y="28"/>
                      </a:moveTo>
                      <a:cubicBezTo>
                        <a:pt x="185" y="28"/>
                        <a:pt x="185" y="27"/>
                        <a:pt x="184" y="27"/>
                      </a:cubicBezTo>
                      <a:cubicBezTo>
                        <a:pt x="40" y="0"/>
                        <a:pt x="40" y="0"/>
                        <a:pt x="40" y="0"/>
                      </a:cubicBezTo>
                      <a:cubicBezTo>
                        <a:pt x="39" y="0"/>
                        <a:pt x="0" y="11"/>
                        <a:pt x="0" y="11"/>
                      </a:cubicBezTo>
                      <a:cubicBezTo>
                        <a:pt x="0" y="11"/>
                        <a:pt x="0" y="12"/>
                        <a:pt x="1" y="12"/>
                      </a:cubicBezTo>
                      <a:cubicBezTo>
                        <a:pt x="133" y="42"/>
                        <a:pt x="133" y="42"/>
                        <a:pt x="133" y="42"/>
                      </a:cubicBezTo>
                      <a:cubicBezTo>
                        <a:pt x="133" y="42"/>
                        <a:pt x="185" y="28"/>
                        <a:pt x="185" y="28"/>
                      </a:cubicBezTo>
                      <a:close/>
                    </a:path>
                  </a:pathLst>
                </a:custGeom>
                <a:solidFill>
                  <a:schemeClr val="bg2"/>
                </a:solidFill>
                <a:ln w="6350" cap="flat">
                  <a:solidFill>
                    <a:srgbClr val="646464"/>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87" name="Oval 87"/>
                <p:cNvSpPr>
                  <a:spLocks noChangeArrowheads="1"/>
                </p:cNvSpPr>
                <p:nvPr/>
              </p:nvSpPr>
              <p:spPr bwMode="auto">
                <a:xfrm>
                  <a:off x="3690359" y="2167058"/>
                  <a:ext cx="289899" cy="318178"/>
                </a:xfrm>
                <a:prstGeom prst="ellipse">
                  <a:avLst/>
                </a:pr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9050" cap="rnd" algn="ctr">
                  <a:solidFill>
                    <a:schemeClr val="accent3">
                      <a:lumMod val="50000"/>
                    </a:schemeClr>
                  </a:solidFill>
                  <a:round/>
                  <a:headEnd/>
                  <a:tailEnd/>
                </a:ln>
                <a:effectLst/>
              </p:spPr>
              <p:txBody>
                <a:bodyPr/>
                <a:lstStyle/>
                <a:p>
                  <a:pPr>
                    <a:defRPr/>
                  </a:pPr>
                  <a:endParaRPr lang="en-US" sz="1500">
                    <a:effectLst>
                      <a:outerShdw blurRad="38100" dist="38100" dir="2700000" algn="tl">
                        <a:srgbClr val="000000">
                          <a:alpha val="43137"/>
                        </a:srgbClr>
                      </a:outerShdw>
                    </a:effectLst>
                  </a:endParaRPr>
                </a:p>
              </p:txBody>
            </p:sp>
            <p:sp>
              <p:nvSpPr>
                <p:cNvPr id="1152088" name="Freeform 88"/>
                <p:cNvSpPr>
                  <a:spLocks/>
                </p:cNvSpPr>
                <p:nvPr/>
              </p:nvSpPr>
              <p:spPr bwMode="auto">
                <a:xfrm>
                  <a:off x="3622148" y="2521067"/>
                  <a:ext cx="1172713" cy="206386"/>
                </a:xfrm>
                <a:custGeom>
                  <a:avLst/>
                  <a:gdLst/>
                  <a:ahLst/>
                  <a:cxnLst>
                    <a:cxn ang="0">
                      <a:pos x="694" y="112"/>
                    </a:cxn>
                    <a:cxn ang="0">
                      <a:pos x="214" y="0"/>
                    </a:cxn>
                    <a:cxn ang="0">
                      <a:pos x="0" y="70"/>
                    </a:cxn>
                  </a:cxnLst>
                  <a:rect l="0" t="0" r="r" b="b"/>
                  <a:pathLst>
                    <a:path w="694" h="112">
                      <a:moveTo>
                        <a:pt x="694" y="112"/>
                      </a:moveTo>
                      <a:lnTo>
                        <a:pt x="214" y="0"/>
                      </a:lnTo>
                      <a:lnTo>
                        <a:pt x="0" y="70"/>
                      </a:lnTo>
                    </a:path>
                  </a:pathLst>
                </a:custGeom>
                <a:no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89" name="Freeform 89"/>
                <p:cNvSpPr>
                  <a:spLocks/>
                </p:cNvSpPr>
                <p:nvPr/>
              </p:nvSpPr>
              <p:spPr bwMode="auto">
                <a:xfrm>
                  <a:off x="4157346" y="2996901"/>
                  <a:ext cx="163970" cy="50163"/>
                </a:xfrm>
                <a:custGeom>
                  <a:avLst/>
                  <a:gdLst/>
                  <a:ahLst/>
                  <a:cxnLst>
                    <a:cxn ang="0">
                      <a:pos x="0" y="0"/>
                    </a:cxn>
                    <a:cxn ang="0">
                      <a:pos x="97" y="28"/>
                    </a:cxn>
                  </a:cxnLst>
                  <a:rect l="0" t="0" r="r" b="b"/>
                  <a:pathLst>
                    <a:path w="97" h="28">
                      <a:moveTo>
                        <a:pt x="0" y="0"/>
                      </a:moveTo>
                      <a:lnTo>
                        <a:pt x="97" y="28"/>
                      </a:lnTo>
                    </a:path>
                  </a:pathLst>
                </a:custGeom>
                <a:solidFill>
                  <a:srgbClr val="FFFFFF"/>
                </a:solid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90" name="Freeform 90"/>
                <p:cNvSpPr>
                  <a:spLocks/>
                </p:cNvSpPr>
                <p:nvPr/>
              </p:nvSpPr>
              <p:spPr bwMode="auto">
                <a:xfrm>
                  <a:off x="4049781" y="2085364"/>
                  <a:ext cx="611280" cy="672187"/>
                </a:xfrm>
                <a:custGeom>
                  <a:avLst/>
                  <a:gdLst/>
                  <a:ahLst/>
                  <a:cxnLst>
                    <a:cxn ang="0">
                      <a:pos x="165" y="179"/>
                    </a:cxn>
                    <a:cxn ang="0">
                      <a:pos x="181" y="30"/>
                    </a:cxn>
                    <a:cxn ang="0">
                      <a:pos x="178" y="25"/>
                    </a:cxn>
                    <a:cxn ang="0">
                      <a:pos x="8" y="1"/>
                    </a:cxn>
                    <a:cxn ang="0">
                      <a:pos x="0" y="3"/>
                    </a:cxn>
                    <a:cxn ang="0">
                      <a:pos x="175" y="32"/>
                    </a:cxn>
                    <a:cxn ang="0">
                      <a:pos x="160" y="182"/>
                    </a:cxn>
                    <a:cxn ang="0">
                      <a:pos x="165" y="179"/>
                    </a:cxn>
                  </a:cxnLst>
                  <a:rect l="0" t="0" r="r" b="b"/>
                  <a:pathLst>
                    <a:path w="181" h="182">
                      <a:moveTo>
                        <a:pt x="165" y="179"/>
                      </a:moveTo>
                      <a:cubicBezTo>
                        <a:pt x="165" y="179"/>
                        <a:pt x="179" y="52"/>
                        <a:pt x="181" y="30"/>
                      </a:cubicBezTo>
                      <a:cubicBezTo>
                        <a:pt x="181" y="28"/>
                        <a:pt x="180" y="26"/>
                        <a:pt x="178" y="25"/>
                      </a:cubicBezTo>
                      <a:cubicBezTo>
                        <a:pt x="151" y="21"/>
                        <a:pt x="8" y="1"/>
                        <a:pt x="8" y="1"/>
                      </a:cubicBezTo>
                      <a:cubicBezTo>
                        <a:pt x="4" y="0"/>
                        <a:pt x="0" y="3"/>
                        <a:pt x="0" y="3"/>
                      </a:cubicBezTo>
                      <a:cubicBezTo>
                        <a:pt x="175" y="32"/>
                        <a:pt x="175" y="32"/>
                        <a:pt x="175" y="32"/>
                      </a:cubicBezTo>
                      <a:cubicBezTo>
                        <a:pt x="160" y="182"/>
                        <a:pt x="160" y="182"/>
                        <a:pt x="160" y="182"/>
                      </a:cubicBezTo>
                      <a:cubicBezTo>
                        <a:pt x="160" y="182"/>
                        <a:pt x="165" y="179"/>
                        <a:pt x="165" y="179"/>
                      </a:cubicBezTo>
                      <a:close/>
                    </a:path>
                  </a:pathLst>
                </a:custGeom>
                <a:solidFill>
                  <a:srgbClr val="646464"/>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91" name="Freeform 91"/>
                <p:cNvSpPr>
                  <a:spLocks/>
                </p:cNvSpPr>
                <p:nvPr/>
              </p:nvSpPr>
              <p:spPr bwMode="auto">
                <a:xfrm>
                  <a:off x="3998623" y="2099696"/>
                  <a:ext cx="642762" cy="657854"/>
                </a:xfrm>
                <a:custGeom>
                  <a:avLst/>
                  <a:gdLst/>
                  <a:ahLst/>
                  <a:cxnLst>
                    <a:cxn ang="0">
                      <a:pos x="0" y="142"/>
                    </a:cxn>
                    <a:cxn ang="0">
                      <a:pos x="1" y="143"/>
                    </a:cxn>
                    <a:cxn ang="0">
                      <a:pos x="175" y="178"/>
                    </a:cxn>
                    <a:cxn ang="0">
                      <a:pos x="176" y="176"/>
                    </a:cxn>
                    <a:cxn ang="0">
                      <a:pos x="190" y="28"/>
                    </a:cxn>
                    <a:cxn ang="0">
                      <a:pos x="189" y="26"/>
                    </a:cxn>
                    <a:cxn ang="0">
                      <a:pos x="17" y="0"/>
                    </a:cxn>
                    <a:cxn ang="0">
                      <a:pos x="16" y="1"/>
                    </a:cxn>
                    <a:cxn ang="0">
                      <a:pos x="0" y="142"/>
                    </a:cxn>
                  </a:cxnLst>
                  <a:rect l="0" t="0" r="r" b="b"/>
                  <a:pathLst>
                    <a:path w="190" h="178">
                      <a:moveTo>
                        <a:pt x="0" y="142"/>
                      </a:moveTo>
                      <a:cubicBezTo>
                        <a:pt x="0" y="142"/>
                        <a:pt x="0" y="143"/>
                        <a:pt x="1" y="143"/>
                      </a:cubicBezTo>
                      <a:cubicBezTo>
                        <a:pt x="175" y="178"/>
                        <a:pt x="175" y="178"/>
                        <a:pt x="175" y="178"/>
                      </a:cubicBezTo>
                      <a:cubicBezTo>
                        <a:pt x="175" y="178"/>
                        <a:pt x="176" y="177"/>
                        <a:pt x="176" y="176"/>
                      </a:cubicBezTo>
                      <a:cubicBezTo>
                        <a:pt x="190" y="28"/>
                        <a:pt x="190" y="28"/>
                        <a:pt x="190" y="28"/>
                      </a:cubicBezTo>
                      <a:cubicBezTo>
                        <a:pt x="190" y="27"/>
                        <a:pt x="189" y="26"/>
                        <a:pt x="189" y="26"/>
                      </a:cubicBezTo>
                      <a:cubicBezTo>
                        <a:pt x="17" y="0"/>
                        <a:pt x="17" y="0"/>
                        <a:pt x="17" y="0"/>
                      </a:cubicBezTo>
                      <a:cubicBezTo>
                        <a:pt x="16" y="0"/>
                        <a:pt x="16" y="0"/>
                        <a:pt x="16" y="1"/>
                      </a:cubicBezTo>
                      <a:lnTo>
                        <a:pt x="0" y="142"/>
                      </a:ln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92" name="Freeform 92"/>
                <p:cNvSpPr>
                  <a:spLocks/>
                </p:cNvSpPr>
                <p:nvPr/>
              </p:nvSpPr>
              <p:spPr bwMode="auto">
                <a:xfrm>
                  <a:off x="4047158" y="2148426"/>
                  <a:ext cx="553562" cy="534596"/>
                </a:xfrm>
                <a:custGeom>
                  <a:avLst/>
                  <a:gdLst/>
                  <a:ahLst/>
                  <a:cxnLst>
                    <a:cxn ang="0">
                      <a:pos x="0" y="115"/>
                    </a:cxn>
                    <a:cxn ang="0">
                      <a:pos x="1" y="116"/>
                    </a:cxn>
                    <a:cxn ang="0">
                      <a:pos x="152" y="145"/>
                    </a:cxn>
                    <a:cxn ang="0">
                      <a:pos x="153" y="144"/>
                    </a:cxn>
                    <a:cxn ang="0">
                      <a:pos x="164" y="23"/>
                    </a:cxn>
                    <a:cxn ang="0">
                      <a:pos x="163" y="22"/>
                    </a:cxn>
                    <a:cxn ang="0">
                      <a:pos x="14" y="0"/>
                    </a:cxn>
                    <a:cxn ang="0">
                      <a:pos x="13" y="1"/>
                    </a:cxn>
                    <a:cxn ang="0">
                      <a:pos x="0" y="115"/>
                    </a:cxn>
                  </a:cxnLst>
                  <a:rect l="0" t="0" r="r" b="b"/>
                  <a:pathLst>
                    <a:path w="164" h="145">
                      <a:moveTo>
                        <a:pt x="0" y="115"/>
                      </a:moveTo>
                      <a:cubicBezTo>
                        <a:pt x="0" y="115"/>
                        <a:pt x="1" y="116"/>
                        <a:pt x="1" y="116"/>
                      </a:cubicBezTo>
                      <a:cubicBezTo>
                        <a:pt x="152" y="145"/>
                        <a:pt x="152" y="145"/>
                        <a:pt x="152" y="145"/>
                      </a:cubicBezTo>
                      <a:cubicBezTo>
                        <a:pt x="152" y="145"/>
                        <a:pt x="153" y="144"/>
                        <a:pt x="153" y="144"/>
                      </a:cubicBezTo>
                      <a:cubicBezTo>
                        <a:pt x="164" y="23"/>
                        <a:pt x="164" y="23"/>
                        <a:pt x="164" y="23"/>
                      </a:cubicBezTo>
                      <a:cubicBezTo>
                        <a:pt x="164" y="23"/>
                        <a:pt x="163" y="22"/>
                        <a:pt x="163" y="22"/>
                      </a:cubicBezTo>
                      <a:cubicBezTo>
                        <a:pt x="14" y="0"/>
                        <a:pt x="14" y="0"/>
                        <a:pt x="14" y="0"/>
                      </a:cubicBezTo>
                      <a:cubicBezTo>
                        <a:pt x="13" y="0"/>
                        <a:pt x="13" y="0"/>
                        <a:pt x="13" y="1"/>
                      </a:cubicBezTo>
                      <a:lnTo>
                        <a:pt x="0" y="115"/>
                      </a:lnTo>
                      <a:close/>
                    </a:path>
                  </a:pathLst>
                </a:custGeom>
                <a:solidFill>
                  <a:srgbClr val="CCCCCC"/>
                </a:solidFill>
                <a:ln w="15875" cap="sq">
                  <a:solidFill>
                    <a:srgbClr val="646464"/>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93" name="Freeform 93"/>
                <p:cNvSpPr>
                  <a:spLocks/>
                </p:cNvSpPr>
                <p:nvPr/>
              </p:nvSpPr>
              <p:spPr bwMode="auto">
                <a:xfrm>
                  <a:off x="4056340" y="2159892"/>
                  <a:ext cx="499780" cy="513098"/>
                </a:xfrm>
                <a:custGeom>
                  <a:avLst/>
                  <a:gdLst/>
                  <a:ahLst/>
                  <a:cxnLst>
                    <a:cxn ang="0">
                      <a:pos x="12" y="0"/>
                    </a:cxn>
                    <a:cxn ang="0">
                      <a:pos x="0" y="109"/>
                    </a:cxn>
                    <a:cxn ang="0">
                      <a:pos x="1" y="110"/>
                    </a:cxn>
                    <a:cxn ang="0">
                      <a:pos x="148" y="139"/>
                    </a:cxn>
                  </a:cxnLst>
                  <a:rect l="0" t="0" r="r" b="b"/>
                  <a:pathLst>
                    <a:path w="148" h="139">
                      <a:moveTo>
                        <a:pt x="12" y="0"/>
                      </a:moveTo>
                      <a:cubicBezTo>
                        <a:pt x="0" y="109"/>
                        <a:pt x="0" y="109"/>
                        <a:pt x="0" y="109"/>
                      </a:cubicBezTo>
                      <a:cubicBezTo>
                        <a:pt x="0" y="110"/>
                        <a:pt x="0" y="110"/>
                        <a:pt x="1" y="110"/>
                      </a:cubicBezTo>
                      <a:cubicBezTo>
                        <a:pt x="148" y="139"/>
                        <a:pt x="148" y="139"/>
                        <a:pt x="148" y="139"/>
                      </a:cubicBezTo>
                    </a:path>
                  </a:pathLst>
                </a:custGeom>
                <a:noFill/>
                <a:ln w="15875" cap="rnd">
                  <a:solidFill>
                    <a:srgbClr val="646464"/>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94" name="Freeform 94"/>
                <p:cNvSpPr>
                  <a:spLocks/>
                </p:cNvSpPr>
                <p:nvPr/>
              </p:nvSpPr>
              <p:spPr bwMode="auto">
                <a:xfrm>
                  <a:off x="4066834" y="2162758"/>
                  <a:ext cx="232181" cy="442869"/>
                </a:xfrm>
                <a:custGeom>
                  <a:avLst/>
                  <a:gdLst/>
                  <a:ahLst/>
                  <a:cxnLst>
                    <a:cxn ang="0">
                      <a:pos x="24" y="0"/>
                    </a:cxn>
                    <a:cxn ang="0">
                      <a:pos x="54" y="4"/>
                    </a:cxn>
                    <a:cxn ang="0">
                      <a:pos x="138" y="240"/>
                    </a:cxn>
                    <a:cxn ang="0">
                      <a:pos x="0" y="214"/>
                    </a:cxn>
                    <a:cxn ang="0">
                      <a:pos x="24" y="0"/>
                    </a:cxn>
                  </a:cxnLst>
                  <a:rect l="0" t="0" r="r" b="b"/>
                  <a:pathLst>
                    <a:path w="138" h="240">
                      <a:moveTo>
                        <a:pt x="24" y="0"/>
                      </a:moveTo>
                      <a:lnTo>
                        <a:pt x="54" y="4"/>
                      </a:lnTo>
                      <a:lnTo>
                        <a:pt x="138" y="240"/>
                      </a:lnTo>
                      <a:lnTo>
                        <a:pt x="0" y="214"/>
                      </a:lnTo>
                      <a:lnTo>
                        <a:pt x="24" y="0"/>
                      </a:lnTo>
                      <a:close/>
                    </a:path>
                  </a:pathLst>
                </a:custGeom>
                <a:solidFill>
                  <a:srgbClr val="FFFFFF"/>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95" name="Freeform 95"/>
                <p:cNvSpPr>
                  <a:spLocks/>
                </p:cNvSpPr>
                <p:nvPr/>
              </p:nvSpPr>
              <p:spPr bwMode="auto">
                <a:xfrm>
                  <a:off x="4180957" y="2174224"/>
                  <a:ext cx="186270" cy="445736"/>
                </a:xfrm>
                <a:custGeom>
                  <a:avLst/>
                  <a:gdLst/>
                  <a:ahLst/>
                  <a:cxnLst>
                    <a:cxn ang="0">
                      <a:pos x="0" y="0"/>
                    </a:cxn>
                    <a:cxn ang="0">
                      <a:pos x="34" y="4"/>
                    </a:cxn>
                    <a:cxn ang="0">
                      <a:pos x="110" y="242"/>
                    </a:cxn>
                    <a:cxn ang="0">
                      <a:pos x="86" y="238"/>
                    </a:cxn>
                    <a:cxn ang="0">
                      <a:pos x="0" y="0"/>
                    </a:cxn>
                  </a:cxnLst>
                  <a:rect l="0" t="0" r="r" b="b"/>
                  <a:pathLst>
                    <a:path w="110" h="242">
                      <a:moveTo>
                        <a:pt x="0" y="0"/>
                      </a:moveTo>
                      <a:lnTo>
                        <a:pt x="34" y="4"/>
                      </a:lnTo>
                      <a:lnTo>
                        <a:pt x="110" y="242"/>
                      </a:lnTo>
                      <a:lnTo>
                        <a:pt x="86" y="238"/>
                      </a:lnTo>
                      <a:lnTo>
                        <a:pt x="0" y="0"/>
                      </a:lnTo>
                      <a:close/>
                    </a:path>
                  </a:pathLst>
                </a:custGeom>
                <a:solidFill>
                  <a:srgbClr val="FFFFFF"/>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96" name="Freeform 96"/>
                <p:cNvSpPr>
                  <a:spLocks/>
                </p:cNvSpPr>
                <p:nvPr/>
              </p:nvSpPr>
              <p:spPr bwMode="auto">
                <a:xfrm>
                  <a:off x="3994687" y="2753251"/>
                  <a:ext cx="82641" cy="27231"/>
                </a:xfrm>
                <a:custGeom>
                  <a:avLst/>
                  <a:gdLst/>
                  <a:ahLst/>
                  <a:cxnLst>
                    <a:cxn ang="0">
                      <a:pos x="24" y="4"/>
                    </a:cxn>
                    <a:cxn ang="0">
                      <a:pos x="24" y="4"/>
                    </a:cxn>
                    <a:cxn ang="0">
                      <a:pos x="8" y="0"/>
                    </a:cxn>
                    <a:cxn ang="0">
                      <a:pos x="0" y="3"/>
                    </a:cxn>
                    <a:cxn ang="0">
                      <a:pos x="0" y="3"/>
                    </a:cxn>
                    <a:cxn ang="0">
                      <a:pos x="15" y="7"/>
                    </a:cxn>
                    <a:cxn ang="0">
                      <a:pos x="24" y="4"/>
                    </a:cxn>
                  </a:cxnLst>
                  <a:rect l="0" t="0" r="r" b="b"/>
                  <a:pathLst>
                    <a:path w="24" h="7">
                      <a:moveTo>
                        <a:pt x="24" y="4"/>
                      </a:moveTo>
                      <a:cubicBezTo>
                        <a:pt x="24" y="4"/>
                        <a:pt x="24" y="4"/>
                        <a:pt x="24" y="4"/>
                      </a:cubicBezTo>
                      <a:cubicBezTo>
                        <a:pt x="8" y="0"/>
                        <a:pt x="8" y="0"/>
                        <a:pt x="8" y="0"/>
                      </a:cubicBezTo>
                      <a:cubicBezTo>
                        <a:pt x="8" y="0"/>
                        <a:pt x="0" y="3"/>
                        <a:pt x="0" y="3"/>
                      </a:cubicBezTo>
                      <a:cubicBezTo>
                        <a:pt x="0" y="3"/>
                        <a:pt x="0" y="3"/>
                        <a:pt x="0" y="3"/>
                      </a:cubicBezTo>
                      <a:cubicBezTo>
                        <a:pt x="15" y="7"/>
                        <a:pt x="15" y="7"/>
                        <a:pt x="15" y="7"/>
                      </a:cubicBezTo>
                      <a:cubicBezTo>
                        <a:pt x="15" y="7"/>
                        <a:pt x="24" y="4"/>
                        <a:pt x="24" y="4"/>
                      </a:cubicBez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097" name="Freeform 97"/>
                <p:cNvSpPr>
                  <a:spLocks/>
                </p:cNvSpPr>
                <p:nvPr/>
              </p:nvSpPr>
              <p:spPr bwMode="auto">
                <a:xfrm>
                  <a:off x="4146852" y="2771883"/>
                  <a:ext cx="145605" cy="127558"/>
                </a:xfrm>
                <a:custGeom>
                  <a:avLst/>
                  <a:gdLst/>
                  <a:ahLst/>
                  <a:cxnLst>
                    <a:cxn ang="0">
                      <a:pos x="43" y="8"/>
                    </a:cxn>
                    <a:cxn ang="0">
                      <a:pos x="37" y="2"/>
                    </a:cxn>
                    <a:cxn ang="0">
                      <a:pos x="7" y="14"/>
                    </a:cxn>
                    <a:cxn ang="0">
                      <a:pos x="12" y="21"/>
                    </a:cxn>
                    <a:cxn ang="0">
                      <a:pos x="21" y="34"/>
                    </a:cxn>
                    <a:cxn ang="0">
                      <a:pos x="43" y="8"/>
                    </a:cxn>
                  </a:cxnLst>
                  <a:rect l="0" t="0" r="r" b="b"/>
                  <a:pathLst>
                    <a:path w="43" h="34">
                      <a:moveTo>
                        <a:pt x="43" y="8"/>
                      </a:moveTo>
                      <a:cubicBezTo>
                        <a:pt x="42" y="6"/>
                        <a:pt x="38" y="2"/>
                        <a:pt x="37" y="2"/>
                      </a:cubicBezTo>
                      <a:cubicBezTo>
                        <a:pt x="31" y="0"/>
                        <a:pt x="12" y="10"/>
                        <a:pt x="7" y="14"/>
                      </a:cubicBezTo>
                      <a:cubicBezTo>
                        <a:pt x="0" y="19"/>
                        <a:pt x="12" y="21"/>
                        <a:pt x="12" y="21"/>
                      </a:cubicBezTo>
                      <a:cubicBezTo>
                        <a:pt x="21" y="34"/>
                        <a:pt x="21" y="34"/>
                        <a:pt x="21" y="34"/>
                      </a:cubicBezTo>
                      <a:lnTo>
                        <a:pt x="43" y="8"/>
                      </a:lnTo>
                      <a:close/>
                    </a:path>
                  </a:pathLst>
                </a:custGeom>
                <a:gradFill rotWithShape="1">
                  <a:gsLst>
                    <a:gs pos="0">
                      <a:schemeClr val="hlink"/>
                    </a:gs>
                    <a:gs pos="100000">
                      <a:schemeClr val="hlink">
                        <a:gamma/>
                        <a:tint val="12549"/>
                        <a:invGamma/>
                      </a:schemeClr>
                    </a:gs>
                  </a:gsLst>
                  <a:lin ang="2700000" scaled="1"/>
                </a:gradFill>
                <a:ln w="19050" cap="rnd" cmpd="sng">
                  <a:solidFill>
                    <a:schemeClr val="hlink"/>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098" name="Freeform 98"/>
                <p:cNvSpPr>
                  <a:spLocks/>
                </p:cNvSpPr>
                <p:nvPr/>
              </p:nvSpPr>
              <p:spPr bwMode="auto">
                <a:xfrm>
                  <a:off x="3610342" y="2502435"/>
                  <a:ext cx="628333" cy="667887"/>
                </a:xfrm>
                <a:custGeom>
                  <a:avLst/>
                  <a:gdLst/>
                  <a:ahLst/>
                  <a:cxnLst>
                    <a:cxn ang="0">
                      <a:pos x="107" y="173"/>
                    </a:cxn>
                    <a:cxn ang="0">
                      <a:pos x="103" y="135"/>
                    </a:cxn>
                    <a:cxn ang="0">
                      <a:pos x="136" y="156"/>
                    </a:cxn>
                    <a:cxn ang="0">
                      <a:pos x="171" y="122"/>
                    </a:cxn>
                    <a:cxn ang="0">
                      <a:pos x="184" y="97"/>
                    </a:cxn>
                    <a:cxn ang="0">
                      <a:pos x="162" y="89"/>
                    </a:cxn>
                    <a:cxn ang="0">
                      <a:pos x="144" y="112"/>
                    </a:cxn>
                    <a:cxn ang="0">
                      <a:pos x="115" y="46"/>
                    </a:cxn>
                    <a:cxn ang="0">
                      <a:pos x="68" y="6"/>
                    </a:cxn>
                    <a:cxn ang="0">
                      <a:pos x="12" y="16"/>
                    </a:cxn>
                    <a:cxn ang="0">
                      <a:pos x="2" y="46"/>
                    </a:cxn>
                    <a:cxn ang="0">
                      <a:pos x="0" y="57"/>
                    </a:cxn>
                    <a:cxn ang="0">
                      <a:pos x="72" y="80"/>
                    </a:cxn>
                    <a:cxn ang="0">
                      <a:pos x="85" y="108"/>
                    </a:cxn>
                    <a:cxn ang="0">
                      <a:pos x="90" y="181"/>
                    </a:cxn>
                  </a:cxnLst>
                  <a:rect l="0" t="0" r="r" b="b"/>
                  <a:pathLst>
                    <a:path w="186" h="181">
                      <a:moveTo>
                        <a:pt x="107" y="173"/>
                      </a:moveTo>
                      <a:cubicBezTo>
                        <a:pt x="105" y="154"/>
                        <a:pt x="103" y="135"/>
                        <a:pt x="103" y="135"/>
                      </a:cubicBezTo>
                      <a:cubicBezTo>
                        <a:pt x="103" y="135"/>
                        <a:pt x="124" y="162"/>
                        <a:pt x="136" y="156"/>
                      </a:cubicBezTo>
                      <a:cubicBezTo>
                        <a:pt x="148" y="151"/>
                        <a:pt x="171" y="122"/>
                        <a:pt x="171" y="122"/>
                      </a:cubicBezTo>
                      <a:cubicBezTo>
                        <a:pt x="181" y="107"/>
                        <a:pt x="186" y="104"/>
                        <a:pt x="184" y="97"/>
                      </a:cubicBezTo>
                      <a:cubicBezTo>
                        <a:pt x="181" y="83"/>
                        <a:pt x="170" y="81"/>
                        <a:pt x="162" y="89"/>
                      </a:cubicBezTo>
                      <a:cubicBezTo>
                        <a:pt x="156" y="94"/>
                        <a:pt x="149" y="105"/>
                        <a:pt x="144" y="112"/>
                      </a:cubicBezTo>
                      <a:cubicBezTo>
                        <a:pt x="130" y="132"/>
                        <a:pt x="117" y="56"/>
                        <a:pt x="115" y="46"/>
                      </a:cubicBezTo>
                      <a:cubicBezTo>
                        <a:pt x="114" y="43"/>
                        <a:pt x="96" y="10"/>
                        <a:pt x="68" y="6"/>
                      </a:cubicBezTo>
                      <a:cubicBezTo>
                        <a:pt x="25" y="0"/>
                        <a:pt x="13" y="13"/>
                        <a:pt x="12" y="16"/>
                      </a:cubicBezTo>
                      <a:cubicBezTo>
                        <a:pt x="8" y="23"/>
                        <a:pt x="5" y="33"/>
                        <a:pt x="2" y="46"/>
                      </a:cubicBezTo>
                      <a:cubicBezTo>
                        <a:pt x="0" y="57"/>
                        <a:pt x="0" y="57"/>
                        <a:pt x="0" y="57"/>
                      </a:cubicBezTo>
                      <a:cubicBezTo>
                        <a:pt x="0" y="57"/>
                        <a:pt x="67" y="78"/>
                        <a:pt x="72" y="80"/>
                      </a:cubicBezTo>
                      <a:cubicBezTo>
                        <a:pt x="77" y="83"/>
                        <a:pt x="83" y="101"/>
                        <a:pt x="85" y="108"/>
                      </a:cubicBezTo>
                      <a:cubicBezTo>
                        <a:pt x="87" y="118"/>
                        <a:pt x="91" y="128"/>
                        <a:pt x="90" y="181"/>
                      </a:cubicBezTo>
                    </a:path>
                  </a:pathLst>
                </a:custGeom>
                <a:gradFill flip="none" rotWithShape="1">
                  <a:gsLst>
                    <a:gs pos="0">
                      <a:srgbClr val="92D050">
                        <a:shade val="30000"/>
                        <a:satMod val="115000"/>
                      </a:srgbClr>
                    </a:gs>
                    <a:gs pos="50000">
                      <a:srgbClr val="92D050">
                        <a:shade val="67500"/>
                        <a:satMod val="115000"/>
                      </a:srgbClr>
                    </a:gs>
                    <a:gs pos="100000">
                      <a:srgbClr val="92D050">
                        <a:shade val="100000"/>
                        <a:satMod val="115000"/>
                      </a:srgbClr>
                    </a:gs>
                  </a:gsLst>
                  <a:path path="circle">
                    <a:fillToRect l="50000" t="50000" r="50000" b="50000"/>
                  </a:path>
                  <a:tileRect/>
                </a:gradFill>
                <a:ln w="19050" cap="rnd" algn="ctr">
                  <a:solidFill>
                    <a:schemeClr val="accent3">
                      <a:lumMod val="50000"/>
                    </a:schemeClr>
                  </a:solidFill>
                  <a:round/>
                  <a:headEnd/>
                  <a:tailEnd/>
                </a:ln>
                <a:effectLst/>
              </p:spPr>
              <p:txBody>
                <a:bodyPr/>
                <a:lstStyle/>
                <a:p>
                  <a:pPr>
                    <a:defRPr/>
                  </a:pPr>
                  <a:endParaRPr lang="en-US" sz="1500">
                    <a:effectLst>
                      <a:outerShdw blurRad="38100" dist="38100" dir="2700000" algn="tl">
                        <a:srgbClr val="000000">
                          <a:alpha val="43137"/>
                        </a:srgbClr>
                      </a:outerShdw>
                    </a:effectLst>
                  </a:endParaRPr>
                </a:p>
              </p:txBody>
            </p:sp>
            <p:sp>
              <p:nvSpPr>
                <p:cNvPr id="1152099" name="Freeform 99"/>
                <p:cNvSpPr>
                  <a:spLocks/>
                </p:cNvSpPr>
                <p:nvPr/>
              </p:nvSpPr>
              <p:spPr bwMode="auto">
                <a:xfrm>
                  <a:off x="3529013" y="2751818"/>
                  <a:ext cx="347616" cy="493032"/>
                </a:xfrm>
                <a:custGeom>
                  <a:avLst/>
                  <a:gdLst/>
                  <a:ahLst/>
                  <a:cxnLst>
                    <a:cxn ang="0">
                      <a:pos x="102" y="134"/>
                    </a:cxn>
                    <a:cxn ang="0">
                      <a:pos x="102" y="75"/>
                    </a:cxn>
                    <a:cxn ang="0">
                      <a:pos x="79" y="23"/>
                    </a:cxn>
                    <a:cxn ang="0">
                      <a:pos x="0" y="0"/>
                    </a:cxn>
                  </a:cxnLst>
                  <a:rect l="0" t="0" r="r" b="b"/>
                  <a:pathLst>
                    <a:path w="103" h="134">
                      <a:moveTo>
                        <a:pt x="102" y="134"/>
                      </a:moveTo>
                      <a:cubicBezTo>
                        <a:pt x="103" y="115"/>
                        <a:pt x="103" y="93"/>
                        <a:pt x="102" y="75"/>
                      </a:cubicBezTo>
                      <a:cubicBezTo>
                        <a:pt x="100" y="48"/>
                        <a:pt x="91" y="24"/>
                        <a:pt x="79" y="23"/>
                      </a:cubicBezTo>
                      <a:cubicBezTo>
                        <a:pt x="72" y="22"/>
                        <a:pt x="27" y="8"/>
                        <a:pt x="0" y="0"/>
                      </a:cubicBezTo>
                    </a:path>
                  </a:pathLst>
                </a:custGeom>
                <a:no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00" name="Freeform 100"/>
                <p:cNvSpPr>
                  <a:spLocks/>
                </p:cNvSpPr>
                <p:nvPr/>
              </p:nvSpPr>
              <p:spPr bwMode="auto">
                <a:xfrm>
                  <a:off x="3559183" y="2704521"/>
                  <a:ext cx="359422" cy="468667"/>
                </a:xfrm>
                <a:custGeom>
                  <a:avLst/>
                  <a:gdLst/>
                  <a:ahLst/>
                  <a:cxnLst>
                    <a:cxn ang="0">
                      <a:pos x="0" y="0"/>
                    </a:cxn>
                    <a:cxn ang="0">
                      <a:pos x="87" y="25"/>
                    </a:cxn>
                    <a:cxn ang="0">
                      <a:pos x="105" y="84"/>
                    </a:cxn>
                    <a:cxn ang="0">
                      <a:pos x="105" y="127"/>
                    </a:cxn>
                  </a:cxnLst>
                  <a:rect l="0" t="0" r="r" b="b"/>
                  <a:pathLst>
                    <a:path w="106" h="127">
                      <a:moveTo>
                        <a:pt x="0" y="0"/>
                      </a:moveTo>
                      <a:cubicBezTo>
                        <a:pt x="87" y="25"/>
                        <a:pt x="87" y="25"/>
                        <a:pt x="87" y="25"/>
                      </a:cubicBezTo>
                      <a:cubicBezTo>
                        <a:pt x="90" y="25"/>
                        <a:pt x="104" y="57"/>
                        <a:pt x="105" y="84"/>
                      </a:cubicBezTo>
                      <a:cubicBezTo>
                        <a:pt x="106" y="95"/>
                        <a:pt x="106" y="111"/>
                        <a:pt x="105" y="127"/>
                      </a:cubicBezTo>
                    </a:path>
                  </a:pathLst>
                </a:custGeom>
                <a:no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nvGrpSpPr>
                <p:cNvPr id="30" name="Group 101"/>
                <p:cNvGrpSpPr>
                  <a:grpSpLocks noChangeAspect="1"/>
                </p:cNvGrpSpPr>
                <p:nvPr/>
              </p:nvGrpSpPr>
              <p:grpSpPr bwMode="auto">
                <a:xfrm>
                  <a:off x="4141604" y="2184257"/>
                  <a:ext cx="377787" cy="438570"/>
                  <a:chOff x="3963" y="962"/>
                  <a:chExt cx="198" cy="210"/>
                </a:xfrm>
              </p:grpSpPr>
              <p:sp>
                <p:nvSpPr>
                  <p:cNvPr id="1152102" name="AutoShape 102"/>
                  <p:cNvSpPr>
                    <a:spLocks noChangeAspect="1" noChangeArrowheads="1" noTextEdit="1"/>
                  </p:cNvSpPr>
                  <p:nvPr/>
                </p:nvSpPr>
                <p:spPr bwMode="auto">
                  <a:xfrm>
                    <a:off x="3963" y="962"/>
                    <a:ext cx="198" cy="210"/>
                  </a:xfrm>
                  <a:prstGeom prst="rect">
                    <a:avLst/>
                  </a:prstGeom>
                  <a:noFill/>
                  <a:ln w="9525">
                    <a:noFill/>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03" name="Freeform 103"/>
                  <p:cNvSpPr>
                    <a:spLocks/>
                  </p:cNvSpPr>
                  <p:nvPr/>
                </p:nvSpPr>
                <p:spPr bwMode="auto">
                  <a:xfrm>
                    <a:off x="3975" y="976"/>
                    <a:ext cx="178" cy="182"/>
                  </a:xfrm>
                  <a:custGeom>
                    <a:avLst/>
                    <a:gdLst/>
                    <a:ahLst/>
                    <a:cxnLst>
                      <a:cxn ang="0">
                        <a:pos x="24" y="0"/>
                      </a:cxn>
                      <a:cxn ang="0">
                        <a:pos x="178" y="28"/>
                      </a:cxn>
                      <a:cxn ang="0">
                        <a:pos x="152" y="182"/>
                      </a:cxn>
                      <a:cxn ang="0">
                        <a:pos x="0" y="154"/>
                      </a:cxn>
                      <a:cxn ang="0">
                        <a:pos x="24" y="0"/>
                      </a:cxn>
                    </a:cxnLst>
                    <a:rect l="0" t="0" r="r" b="b"/>
                    <a:pathLst>
                      <a:path w="178" h="182">
                        <a:moveTo>
                          <a:pt x="24" y="0"/>
                        </a:moveTo>
                        <a:lnTo>
                          <a:pt x="178" y="28"/>
                        </a:lnTo>
                        <a:lnTo>
                          <a:pt x="152" y="182"/>
                        </a:lnTo>
                        <a:lnTo>
                          <a:pt x="0" y="154"/>
                        </a:lnTo>
                        <a:lnTo>
                          <a:pt x="24" y="0"/>
                        </a:lnTo>
                        <a:close/>
                      </a:path>
                    </a:pathLst>
                  </a:custGeom>
                  <a:solidFill>
                    <a:srgbClr val="FFFFFF"/>
                  </a:solidFill>
                  <a:ln w="28575" cap="flat">
                    <a:solidFill>
                      <a:srgbClr val="006500"/>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04" name="Freeform 104"/>
                  <p:cNvSpPr>
                    <a:spLocks/>
                  </p:cNvSpPr>
                  <p:nvPr/>
                </p:nvSpPr>
                <p:spPr bwMode="auto">
                  <a:xfrm>
                    <a:off x="3993" y="1008"/>
                    <a:ext cx="138" cy="108"/>
                  </a:xfrm>
                  <a:custGeom>
                    <a:avLst/>
                    <a:gdLst/>
                    <a:ahLst/>
                    <a:cxnLst>
                      <a:cxn ang="0">
                        <a:pos x="14" y="0"/>
                      </a:cxn>
                      <a:cxn ang="0">
                        <a:pos x="58" y="6"/>
                      </a:cxn>
                      <a:cxn ang="0">
                        <a:pos x="70" y="28"/>
                      </a:cxn>
                      <a:cxn ang="0">
                        <a:pos x="90" y="12"/>
                      </a:cxn>
                      <a:cxn ang="0">
                        <a:pos x="138" y="20"/>
                      </a:cxn>
                      <a:cxn ang="0">
                        <a:pos x="94" y="56"/>
                      </a:cxn>
                      <a:cxn ang="0">
                        <a:pos x="116" y="108"/>
                      </a:cxn>
                      <a:cxn ang="0">
                        <a:pos x="0" y="86"/>
                      </a:cxn>
                      <a:cxn ang="0">
                        <a:pos x="40" y="46"/>
                      </a:cxn>
                      <a:cxn ang="0">
                        <a:pos x="14" y="0"/>
                      </a:cxn>
                    </a:cxnLst>
                    <a:rect l="0" t="0" r="r" b="b"/>
                    <a:pathLst>
                      <a:path w="138" h="108">
                        <a:moveTo>
                          <a:pt x="14" y="0"/>
                        </a:moveTo>
                        <a:lnTo>
                          <a:pt x="58" y="6"/>
                        </a:lnTo>
                        <a:lnTo>
                          <a:pt x="70" y="28"/>
                        </a:lnTo>
                        <a:lnTo>
                          <a:pt x="90" y="12"/>
                        </a:lnTo>
                        <a:lnTo>
                          <a:pt x="138" y="20"/>
                        </a:lnTo>
                        <a:lnTo>
                          <a:pt x="94" y="56"/>
                        </a:lnTo>
                        <a:lnTo>
                          <a:pt x="116" y="108"/>
                        </a:lnTo>
                        <a:lnTo>
                          <a:pt x="0" y="86"/>
                        </a:lnTo>
                        <a:lnTo>
                          <a:pt x="40" y="46"/>
                        </a:lnTo>
                        <a:lnTo>
                          <a:pt x="14" y="0"/>
                        </a:lnTo>
                        <a:close/>
                      </a:path>
                    </a:pathLst>
                  </a:custGeom>
                  <a:solidFill>
                    <a:srgbClr val="006500"/>
                  </a:solidFill>
                  <a:ln w="3175" cap="rnd">
                    <a:solidFill>
                      <a:srgbClr val="006500"/>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05" name="Freeform 105"/>
                  <p:cNvSpPr>
                    <a:spLocks/>
                  </p:cNvSpPr>
                  <p:nvPr/>
                </p:nvSpPr>
                <p:spPr bwMode="auto">
                  <a:xfrm>
                    <a:off x="4071" y="1070"/>
                    <a:ext cx="48" cy="52"/>
                  </a:xfrm>
                  <a:custGeom>
                    <a:avLst/>
                    <a:gdLst/>
                    <a:ahLst/>
                    <a:cxnLst>
                      <a:cxn ang="0">
                        <a:pos x="12" y="22"/>
                      </a:cxn>
                      <a:cxn ang="0">
                        <a:pos x="0" y="0"/>
                      </a:cxn>
                      <a:cxn ang="0">
                        <a:pos x="20" y="2"/>
                      </a:cxn>
                      <a:cxn ang="0">
                        <a:pos x="36" y="6"/>
                      </a:cxn>
                      <a:cxn ang="0">
                        <a:pos x="48" y="8"/>
                      </a:cxn>
                      <a:cxn ang="0">
                        <a:pos x="38" y="28"/>
                      </a:cxn>
                      <a:cxn ang="0">
                        <a:pos x="48" y="52"/>
                      </a:cxn>
                      <a:cxn ang="0">
                        <a:pos x="6" y="46"/>
                      </a:cxn>
                      <a:cxn ang="0">
                        <a:pos x="8" y="32"/>
                      </a:cxn>
                      <a:cxn ang="0">
                        <a:pos x="12" y="22"/>
                      </a:cxn>
                    </a:cxnLst>
                    <a:rect l="0" t="0" r="r" b="b"/>
                    <a:pathLst>
                      <a:path w="48" h="52">
                        <a:moveTo>
                          <a:pt x="12" y="22"/>
                        </a:moveTo>
                        <a:lnTo>
                          <a:pt x="0" y="0"/>
                        </a:lnTo>
                        <a:lnTo>
                          <a:pt x="20" y="2"/>
                        </a:lnTo>
                        <a:lnTo>
                          <a:pt x="36" y="6"/>
                        </a:lnTo>
                        <a:lnTo>
                          <a:pt x="48" y="8"/>
                        </a:lnTo>
                        <a:lnTo>
                          <a:pt x="38" y="28"/>
                        </a:lnTo>
                        <a:lnTo>
                          <a:pt x="48" y="52"/>
                        </a:lnTo>
                        <a:lnTo>
                          <a:pt x="6" y="46"/>
                        </a:lnTo>
                        <a:lnTo>
                          <a:pt x="8" y="32"/>
                        </a:lnTo>
                        <a:lnTo>
                          <a:pt x="12" y="22"/>
                        </a:lnTo>
                        <a:close/>
                      </a:path>
                    </a:pathLst>
                  </a:custGeom>
                  <a:solidFill>
                    <a:srgbClr val="006500"/>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06" name="Freeform 106"/>
                  <p:cNvSpPr>
                    <a:spLocks/>
                  </p:cNvSpPr>
                  <p:nvPr/>
                </p:nvSpPr>
                <p:spPr bwMode="auto">
                  <a:xfrm>
                    <a:off x="4071" y="1070"/>
                    <a:ext cx="48" cy="52"/>
                  </a:xfrm>
                  <a:custGeom>
                    <a:avLst/>
                    <a:gdLst/>
                    <a:ahLst/>
                    <a:cxnLst>
                      <a:cxn ang="0">
                        <a:pos x="12" y="22"/>
                      </a:cxn>
                      <a:cxn ang="0">
                        <a:pos x="0" y="0"/>
                      </a:cxn>
                      <a:cxn ang="0">
                        <a:pos x="20" y="2"/>
                      </a:cxn>
                      <a:cxn ang="0">
                        <a:pos x="36" y="6"/>
                      </a:cxn>
                      <a:cxn ang="0">
                        <a:pos x="48" y="8"/>
                      </a:cxn>
                      <a:cxn ang="0">
                        <a:pos x="38" y="28"/>
                      </a:cxn>
                      <a:cxn ang="0">
                        <a:pos x="48" y="52"/>
                      </a:cxn>
                      <a:cxn ang="0">
                        <a:pos x="6" y="46"/>
                      </a:cxn>
                      <a:cxn ang="0">
                        <a:pos x="8" y="32"/>
                      </a:cxn>
                    </a:cxnLst>
                    <a:rect l="0" t="0" r="r" b="b"/>
                    <a:pathLst>
                      <a:path w="48" h="52">
                        <a:moveTo>
                          <a:pt x="12" y="22"/>
                        </a:moveTo>
                        <a:lnTo>
                          <a:pt x="0" y="0"/>
                        </a:lnTo>
                        <a:lnTo>
                          <a:pt x="20" y="2"/>
                        </a:lnTo>
                        <a:lnTo>
                          <a:pt x="36" y="6"/>
                        </a:lnTo>
                        <a:lnTo>
                          <a:pt x="48" y="8"/>
                        </a:lnTo>
                        <a:lnTo>
                          <a:pt x="38" y="28"/>
                        </a:lnTo>
                        <a:lnTo>
                          <a:pt x="48" y="52"/>
                        </a:lnTo>
                        <a:lnTo>
                          <a:pt x="6" y="46"/>
                        </a:lnTo>
                        <a:lnTo>
                          <a:pt x="8" y="32"/>
                        </a:lnTo>
                      </a:path>
                    </a:pathLst>
                  </a:custGeom>
                  <a:noFill/>
                  <a:ln w="3175" cap="rnd">
                    <a:solidFill>
                      <a:srgbClr val="006500"/>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07" name="Line 107"/>
                  <p:cNvSpPr>
                    <a:spLocks noChangeShapeType="1"/>
                  </p:cNvSpPr>
                  <p:nvPr/>
                </p:nvSpPr>
                <p:spPr bwMode="auto">
                  <a:xfrm>
                    <a:off x="4017" y="1014"/>
                    <a:ext cx="58" cy="86"/>
                  </a:xfrm>
                  <a:prstGeom prst="line">
                    <a:avLst/>
                  </a:prstGeom>
                  <a:noFill/>
                  <a:ln w="6350" cap="rnd">
                    <a:solidFill>
                      <a:srgbClr val="FFFFFF"/>
                    </a:solid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grpSp>
          <p:sp>
            <p:nvSpPr>
              <p:cNvPr id="1152108" name="Freeform 108"/>
              <p:cNvSpPr>
                <a:spLocks/>
              </p:cNvSpPr>
              <p:nvPr/>
            </p:nvSpPr>
            <p:spPr bwMode="auto">
              <a:xfrm>
                <a:off x="3043238" y="2736850"/>
                <a:ext cx="206375" cy="85725"/>
              </a:xfrm>
              <a:custGeom>
                <a:avLst/>
                <a:gdLst/>
                <a:ahLst/>
                <a:cxnLst>
                  <a:cxn ang="0">
                    <a:pos x="0" y="0"/>
                  </a:cxn>
                  <a:cxn ang="0">
                    <a:pos x="138" y="52"/>
                  </a:cxn>
                  <a:cxn ang="0">
                    <a:pos x="0" y="0"/>
                  </a:cxn>
                </a:cxnLst>
                <a:rect l="0" t="0" r="r" b="b"/>
                <a:pathLst>
                  <a:path w="138" h="52">
                    <a:moveTo>
                      <a:pt x="0" y="0"/>
                    </a:moveTo>
                    <a:lnTo>
                      <a:pt x="138" y="52"/>
                    </a:lnTo>
                    <a:lnTo>
                      <a:pt x="0" y="0"/>
                    </a:lnTo>
                    <a:close/>
                  </a:path>
                </a:pathLst>
              </a:custGeom>
              <a:solidFill>
                <a:srgbClr val="FFFFFF"/>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10" name="Freeform 110"/>
              <p:cNvSpPr>
                <a:spLocks/>
              </p:cNvSpPr>
              <p:nvPr/>
            </p:nvSpPr>
            <p:spPr bwMode="auto">
              <a:xfrm>
                <a:off x="2181225" y="3122613"/>
                <a:ext cx="1254125" cy="519112"/>
              </a:xfrm>
              <a:custGeom>
                <a:avLst/>
                <a:gdLst/>
                <a:ahLst/>
                <a:cxnLst>
                  <a:cxn ang="0">
                    <a:pos x="446" y="281"/>
                  </a:cxn>
                  <a:cxn ang="0">
                    <a:pos x="742" y="112"/>
                  </a:cxn>
                  <a:cxn ang="0">
                    <a:pos x="243" y="0"/>
                  </a:cxn>
                  <a:cxn ang="0">
                    <a:pos x="0" y="90"/>
                  </a:cxn>
                </a:cxnLst>
                <a:rect l="0" t="0" r="r" b="b"/>
                <a:pathLst>
                  <a:path w="742" h="281">
                    <a:moveTo>
                      <a:pt x="446" y="281"/>
                    </a:moveTo>
                    <a:lnTo>
                      <a:pt x="742" y="112"/>
                    </a:lnTo>
                    <a:lnTo>
                      <a:pt x="243" y="0"/>
                    </a:lnTo>
                    <a:lnTo>
                      <a:pt x="0" y="90"/>
                    </a:lnTo>
                  </a:path>
                </a:pathLst>
              </a:custGeom>
              <a:gradFill rotWithShape="1">
                <a:gsLst>
                  <a:gs pos="0">
                    <a:schemeClr val="bg2">
                      <a:alpha val="84000"/>
                    </a:schemeClr>
                  </a:gs>
                  <a:gs pos="100000">
                    <a:schemeClr val="bg1">
                      <a:alpha val="0"/>
                    </a:schemeClr>
                  </a:gs>
                </a:gsLst>
                <a:lin ang="5400000" scaled="1"/>
              </a:gradFill>
              <a:ln w="15875" cap="rnd" cmpd="sng">
                <a:no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111" name="Freeform 111"/>
              <p:cNvSpPr>
                <a:spLocks/>
              </p:cNvSpPr>
              <p:nvPr/>
            </p:nvSpPr>
            <p:spPr bwMode="auto">
              <a:xfrm>
                <a:off x="2320925" y="3319463"/>
                <a:ext cx="882650" cy="177800"/>
              </a:xfrm>
              <a:custGeom>
                <a:avLst/>
                <a:gdLst/>
                <a:ahLst/>
                <a:cxnLst>
                  <a:cxn ang="0">
                    <a:pos x="260" y="10"/>
                  </a:cxn>
                  <a:cxn ang="0">
                    <a:pos x="260" y="19"/>
                  </a:cxn>
                  <a:cxn ang="0">
                    <a:pos x="158" y="48"/>
                  </a:cxn>
                  <a:cxn ang="0">
                    <a:pos x="1" y="10"/>
                  </a:cxn>
                  <a:cxn ang="0">
                    <a:pos x="0" y="8"/>
                  </a:cxn>
                  <a:cxn ang="0">
                    <a:pos x="0" y="0"/>
                  </a:cxn>
                </a:cxnLst>
                <a:rect l="0" t="0" r="r" b="b"/>
                <a:pathLst>
                  <a:path w="261" h="48">
                    <a:moveTo>
                      <a:pt x="260" y="10"/>
                    </a:moveTo>
                    <a:cubicBezTo>
                      <a:pt x="260" y="10"/>
                      <a:pt x="261" y="13"/>
                      <a:pt x="260" y="19"/>
                    </a:cubicBezTo>
                    <a:cubicBezTo>
                      <a:pt x="260" y="19"/>
                      <a:pt x="159" y="48"/>
                      <a:pt x="158" y="48"/>
                    </a:cubicBezTo>
                    <a:cubicBezTo>
                      <a:pt x="1" y="10"/>
                      <a:pt x="1" y="10"/>
                      <a:pt x="1" y="10"/>
                    </a:cubicBezTo>
                    <a:cubicBezTo>
                      <a:pt x="1" y="9"/>
                      <a:pt x="0" y="9"/>
                      <a:pt x="0" y="8"/>
                    </a:cubicBezTo>
                    <a:cubicBezTo>
                      <a:pt x="0" y="0"/>
                      <a:pt x="0" y="0"/>
                      <a:pt x="0" y="0"/>
                    </a:cubicBezTo>
                  </a:path>
                </a:pathLst>
              </a:custGeom>
              <a:solidFill>
                <a:srgbClr val="646464"/>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12" name="Freeform 112"/>
              <p:cNvSpPr>
                <a:spLocks/>
              </p:cNvSpPr>
              <p:nvPr/>
            </p:nvSpPr>
            <p:spPr bwMode="auto">
              <a:xfrm>
                <a:off x="2317750" y="3227388"/>
                <a:ext cx="876300" cy="238125"/>
              </a:xfrm>
              <a:custGeom>
                <a:avLst/>
                <a:gdLst/>
                <a:ahLst/>
                <a:cxnLst>
                  <a:cxn ang="0">
                    <a:pos x="259" y="36"/>
                  </a:cxn>
                  <a:cxn ang="0">
                    <a:pos x="258" y="35"/>
                  </a:cxn>
                  <a:cxn ang="0">
                    <a:pos x="84" y="1"/>
                  </a:cxn>
                  <a:cxn ang="0">
                    <a:pos x="0" y="25"/>
                  </a:cxn>
                  <a:cxn ang="0">
                    <a:pos x="2" y="26"/>
                  </a:cxn>
                  <a:cxn ang="0">
                    <a:pos x="158" y="64"/>
                  </a:cxn>
                  <a:cxn ang="0">
                    <a:pos x="259" y="36"/>
                  </a:cxn>
                </a:cxnLst>
                <a:rect l="0" t="0" r="r" b="b"/>
                <a:pathLst>
                  <a:path w="259" h="64">
                    <a:moveTo>
                      <a:pt x="259" y="36"/>
                    </a:moveTo>
                    <a:cubicBezTo>
                      <a:pt x="259" y="36"/>
                      <a:pt x="258" y="35"/>
                      <a:pt x="258" y="35"/>
                    </a:cubicBezTo>
                    <a:cubicBezTo>
                      <a:pt x="84" y="1"/>
                      <a:pt x="84" y="1"/>
                      <a:pt x="84" y="1"/>
                    </a:cubicBezTo>
                    <a:cubicBezTo>
                      <a:pt x="83" y="0"/>
                      <a:pt x="0" y="25"/>
                      <a:pt x="0" y="25"/>
                    </a:cubicBezTo>
                    <a:cubicBezTo>
                      <a:pt x="0" y="25"/>
                      <a:pt x="1" y="26"/>
                      <a:pt x="2" y="26"/>
                    </a:cubicBezTo>
                    <a:cubicBezTo>
                      <a:pt x="158" y="64"/>
                      <a:pt x="158" y="64"/>
                      <a:pt x="158" y="64"/>
                    </a:cubicBezTo>
                    <a:cubicBezTo>
                      <a:pt x="159" y="64"/>
                      <a:pt x="259" y="36"/>
                      <a:pt x="259" y="36"/>
                    </a:cubicBez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113" name="Freeform 113"/>
              <p:cNvSpPr>
                <a:spLocks/>
              </p:cNvSpPr>
              <p:nvPr/>
            </p:nvSpPr>
            <p:spPr bwMode="auto">
              <a:xfrm>
                <a:off x="2463800" y="3257550"/>
                <a:ext cx="625475" cy="155575"/>
              </a:xfrm>
              <a:custGeom>
                <a:avLst/>
                <a:gdLst/>
                <a:ahLst/>
                <a:cxnLst>
                  <a:cxn ang="0">
                    <a:pos x="185" y="28"/>
                  </a:cxn>
                  <a:cxn ang="0">
                    <a:pos x="184" y="27"/>
                  </a:cxn>
                  <a:cxn ang="0">
                    <a:pos x="40" y="0"/>
                  </a:cxn>
                  <a:cxn ang="0">
                    <a:pos x="0" y="11"/>
                  </a:cxn>
                  <a:cxn ang="0">
                    <a:pos x="1" y="12"/>
                  </a:cxn>
                  <a:cxn ang="0">
                    <a:pos x="133" y="42"/>
                  </a:cxn>
                  <a:cxn ang="0">
                    <a:pos x="185" y="28"/>
                  </a:cxn>
                </a:cxnLst>
                <a:rect l="0" t="0" r="r" b="b"/>
                <a:pathLst>
                  <a:path w="185" h="42">
                    <a:moveTo>
                      <a:pt x="185" y="28"/>
                    </a:moveTo>
                    <a:cubicBezTo>
                      <a:pt x="185" y="28"/>
                      <a:pt x="185" y="27"/>
                      <a:pt x="184" y="27"/>
                    </a:cubicBezTo>
                    <a:cubicBezTo>
                      <a:pt x="40" y="0"/>
                      <a:pt x="40" y="0"/>
                      <a:pt x="40" y="0"/>
                    </a:cubicBezTo>
                    <a:cubicBezTo>
                      <a:pt x="39" y="0"/>
                      <a:pt x="0" y="11"/>
                      <a:pt x="0" y="11"/>
                    </a:cubicBezTo>
                    <a:cubicBezTo>
                      <a:pt x="0" y="11"/>
                      <a:pt x="0" y="12"/>
                      <a:pt x="1" y="12"/>
                    </a:cubicBezTo>
                    <a:cubicBezTo>
                      <a:pt x="133" y="42"/>
                      <a:pt x="133" y="42"/>
                      <a:pt x="133" y="42"/>
                    </a:cubicBezTo>
                    <a:cubicBezTo>
                      <a:pt x="133" y="42"/>
                      <a:pt x="185" y="28"/>
                      <a:pt x="185" y="28"/>
                    </a:cubicBezTo>
                    <a:close/>
                  </a:path>
                </a:pathLst>
              </a:custGeom>
              <a:solidFill>
                <a:schemeClr val="bg2"/>
              </a:solidFill>
              <a:ln w="6350" cap="flat">
                <a:solidFill>
                  <a:srgbClr val="646464"/>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14" name="Oval 114"/>
              <p:cNvSpPr>
                <a:spLocks noChangeArrowheads="1"/>
              </p:cNvSpPr>
              <p:nvPr/>
            </p:nvSpPr>
            <p:spPr bwMode="auto">
              <a:xfrm>
                <a:off x="2290763" y="2767013"/>
                <a:ext cx="290512" cy="315912"/>
              </a:xfrm>
              <a:prstGeom prst="ellipse">
                <a:avLst/>
              </a:prstGeom>
              <a:gradFill rotWithShape="1">
                <a:gsLst>
                  <a:gs pos="0">
                    <a:schemeClr val="hlink">
                      <a:gamma/>
                      <a:tint val="15686"/>
                      <a:invGamma/>
                    </a:schemeClr>
                  </a:gs>
                  <a:gs pos="100000">
                    <a:schemeClr val="hlink"/>
                  </a:gs>
                </a:gsLst>
                <a:lin ang="2700000" scaled="1"/>
              </a:gradFill>
              <a:ln w="19050" cap="rnd" algn="ctr">
                <a:solidFill>
                  <a:schemeClr val="hlink"/>
                </a:solidFill>
                <a:round/>
                <a:headEnd/>
                <a:tailEn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115" name="Freeform 115"/>
              <p:cNvSpPr>
                <a:spLocks/>
              </p:cNvSpPr>
              <p:nvPr/>
            </p:nvSpPr>
            <p:spPr bwMode="auto">
              <a:xfrm>
                <a:off x="2222500" y="3121025"/>
                <a:ext cx="1173163" cy="206375"/>
              </a:xfrm>
              <a:custGeom>
                <a:avLst/>
                <a:gdLst/>
                <a:ahLst/>
                <a:cxnLst>
                  <a:cxn ang="0">
                    <a:pos x="694" y="112"/>
                  </a:cxn>
                  <a:cxn ang="0">
                    <a:pos x="214" y="0"/>
                  </a:cxn>
                  <a:cxn ang="0">
                    <a:pos x="0" y="70"/>
                  </a:cxn>
                </a:cxnLst>
                <a:rect l="0" t="0" r="r" b="b"/>
                <a:pathLst>
                  <a:path w="694" h="112">
                    <a:moveTo>
                      <a:pt x="694" y="112"/>
                    </a:moveTo>
                    <a:lnTo>
                      <a:pt x="214" y="0"/>
                    </a:lnTo>
                    <a:lnTo>
                      <a:pt x="0" y="70"/>
                    </a:lnTo>
                  </a:path>
                </a:pathLst>
              </a:custGeom>
              <a:no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16" name="Freeform 116"/>
              <p:cNvSpPr>
                <a:spLocks/>
              </p:cNvSpPr>
              <p:nvPr/>
            </p:nvSpPr>
            <p:spPr bwMode="auto">
              <a:xfrm>
                <a:off x="2757488" y="3597275"/>
                <a:ext cx="163512" cy="50800"/>
              </a:xfrm>
              <a:custGeom>
                <a:avLst/>
                <a:gdLst/>
                <a:ahLst/>
                <a:cxnLst>
                  <a:cxn ang="0">
                    <a:pos x="0" y="0"/>
                  </a:cxn>
                  <a:cxn ang="0">
                    <a:pos x="97" y="28"/>
                  </a:cxn>
                </a:cxnLst>
                <a:rect l="0" t="0" r="r" b="b"/>
                <a:pathLst>
                  <a:path w="97" h="28">
                    <a:moveTo>
                      <a:pt x="0" y="0"/>
                    </a:moveTo>
                    <a:lnTo>
                      <a:pt x="97" y="28"/>
                    </a:lnTo>
                  </a:path>
                </a:pathLst>
              </a:custGeom>
              <a:solidFill>
                <a:srgbClr val="FFFFFF"/>
              </a:solid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17" name="Freeform 117"/>
              <p:cNvSpPr>
                <a:spLocks/>
              </p:cNvSpPr>
              <p:nvPr/>
            </p:nvSpPr>
            <p:spPr bwMode="auto">
              <a:xfrm>
                <a:off x="2649538" y="2684463"/>
                <a:ext cx="611187" cy="673100"/>
              </a:xfrm>
              <a:custGeom>
                <a:avLst/>
                <a:gdLst/>
                <a:ahLst/>
                <a:cxnLst>
                  <a:cxn ang="0">
                    <a:pos x="165" y="179"/>
                  </a:cxn>
                  <a:cxn ang="0">
                    <a:pos x="181" y="30"/>
                  </a:cxn>
                  <a:cxn ang="0">
                    <a:pos x="178" y="25"/>
                  </a:cxn>
                  <a:cxn ang="0">
                    <a:pos x="8" y="1"/>
                  </a:cxn>
                  <a:cxn ang="0">
                    <a:pos x="0" y="3"/>
                  </a:cxn>
                  <a:cxn ang="0">
                    <a:pos x="175" y="32"/>
                  </a:cxn>
                  <a:cxn ang="0">
                    <a:pos x="160" y="182"/>
                  </a:cxn>
                  <a:cxn ang="0">
                    <a:pos x="165" y="179"/>
                  </a:cxn>
                </a:cxnLst>
                <a:rect l="0" t="0" r="r" b="b"/>
                <a:pathLst>
                  <a:path w="181" h="182">
                    <a:moveTo>
                      <a:pt x="165" y="179"/>
                    </a:moveTo>
                    <a:cubicBezTo>
                      <a:pt x="165" y="179"/>
                      <a:pt x="179" y="52"/>
                      <a:pt x="181" y="30"/>
                    </a:cubicBezTo>
                    <a:cubicBezTo>
                      <a:pt x="181" y="28"/>
                      <a:pt x="180" y="26"/>
                      <a:pt x="178" y="25"/>
                    </a:cubicBezTo>
                    <a:cubicBezTo>
                      <a:pt x="151" y="21"/>
                      <a:pt x="8" y="1"/>
                      <a:pt x="8" y="1"/>
                    </a:cubicBezTo>
                    <a:cubicBezTo>
                      <a:pt x="4" y="0"/>
                      <a:pt x="0" y="3"/>
                      <a:pt x="0" y="3"/>
                    </a:cubicBezTo>
                    <a:cubicBezTo>
                      <a:pt x="175" y="32"/>
                      <a:pt x="175" y="32"/>
                      <a:pt x="175" y="32"/>
                    </a:cubicBezTo>
                    <a:cubicBezTo>
                      <a:pt x="160" y="182"/>
                      <a:pt x="160" y="182"/>
                      <a:pt x="160" y="182"/>
                    </a:cubicBezTo>
                    <a:cubicBezTo>
                      <a:pt x="160" y="182"/>
                      <a:pt x="165" y="179"/>
                      <a:pt x="165" y="179"/>
                    </a:cubicBezTo>
                    <a:close/>
                  </a:path>
                </a:pathLst>
              </a:custGeom>
              <a:solidFill>
                <a:srgbClr val="646464"/>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18" name="Freeform 118"/>
              <p:cNvSpPr>
                <a:spLocks/>
              </p:cNvSpPr>
              <p:nvPr/>
            </p:nvSpPr>
            <p:spPr bwMode="auto">
              <a:xfrm>
                <a:off x="2598738" y="2698750"/>
                <a:ext cx="642937" cy="658813"/>
              </a:xfrm>
              <a:custGeom>
                <a:avLst/>
                <a:gdLst/>
                <a:ahLst/>
                <a:cxnLst>
                  <a:cxn ang="0">
                    <a:pos x="0" y="142"/>
                  </a:cxn>
                  <a:cxn ang="0">
                    <a:pos x="1" y="143"/>
                  </a:cxn>
                  <a:cxn ang="0">
                    <a:pos x="175" y="178"/>
                  </a:cxn>
                  <a:cxn ang="0">
                    <a:pos x="176" y="176"/>
                  </a:cxn>
                  <a:cxn ang="0">
                    <a:pos x="190" y="28"/>
                  </a:cxn>
                  <a:cxn ang="0">
                    <a:pos x="189" y="26"/>
                  </a:cxn>
                  <a:cxn ang="0">
                    <a:pos x="17" y="0"/>
                  </a:cxn>
                  <a:cxn ang="0">
                    <a:pos x="16" y="1"/>
                  </a:cxn>
                  <a:cxn ang="0">
                    <a:pos x="0" y="142"/>
                  </a:cxn>
                </a:cxnLst>
                <a:rect l="0" t="0" r="r" b="b"/>
                <a:pathLst>
                  <a:path w="190" h="178">
                    <a:moveTo>
                      <a:pt x="0" y="142"/>
                    </a:moveTo>
                    <a:cubicBezTo>
                      <a:pt x="0" y="142"/>
                      <a:pt x="0" y="143"/>
                      <a:pt x="1" y="143"/>
                    </a:cubicBezTo>
                    <a:cubicBezTo>
                      <a:pt x="175" y="178"/>
                      <a:pt x="175" y="178"/>
                      <a:pt x="175" y="178"/>
                    </a:cubicBezTo>
                    <a:cubicBezTo>
                      <a:pt x="175" y="178"/>
                      <a:pt x="176" y="177"/>
                      <a:pt x="176" y="176"/>
                    </a:cubicBezTo>
                    <a:cubicBezTo>
                      <a:pt x="190" y="28"/>
                      <a:pt x="190" y="28"/>
                      <a:pt x="190" y="28"/>
                    </a:cubicBezTo>
                    <a:cubicBezTo>
                      <a:pt x="190" y="27"/>
                      <a:pt x="189" y="26"/>
                      <a:pt x="189" y="26"/>
                    </a:cubicBezTo>
                    <a:cubicBezTo>
                      <a:pt x="17" y="0"/>
                      <a:pt x="17" y="0"/>
                      <a:pt x="17" y="0"/>
                    </a:cubicBezTo>
                    <a:cubicBezTo>
                      <a:pt x="16" y="0"/>
                      <a:pt x="16" y="0"/>
                      <a:pt x="16" y="1"/>
                    </a:cubicBezTo>
                    <a:lnTo>
                      <a:pt x="0" y="142"/>
                    </a:lnTo>
                    <a:close/>
                  </a:path>
                </a:pathLst>
              </a:custGeom>
              <a:gradFill rotWithShape="1">
                <a:gsLst>
                  <a:gs pos="0">
                    <a:schemeClr val="bg2"/>
                  </a:gs>
                  <a:gs pos="50000">
                    <a:schemeClr val="bg2">
                      <a:gamma/>
                      <a:tint val="31765"/>
                      <a:invGamma/>
                    </a:schemeClr>
                  </a:gs>
                  <a:gs pos="100000">
                    <a:schemeClr val="bg2"/>
                  </a:gs>
                </a:gsLst>
                <a:lin ang="0" scaled="1"/>
              </a:gradFill>
              <a:ln w="12700" cap="flat" cmpd="sng">
                <a:solidFill>
                  <a:srgbClr val="646464"/>
                </a:solidFill>
                <a:prstDash val="solid"/>
                <a:miter lim="800000"/>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119" name="Freeform 119"/>
              <p:cNvSpPr>
                <a:spLocks/>
              </p:cNvSpPr>
              <p:nvPr/>
            </p:nvSpPr>
            <p:spPr bwMode="auto">
              <a:xfrm>
                <a:off x="2646363" y="2747963"/>
                <a:ext cx="554037" cy="534987"/>
              </a:xfrm>
              <a:custGeom>
                <a:avLst/>
                <a:gdLst/>
                <a:ahLst/>
                <a:cxnLst>
                  <a:cxn ang="0">
                    <a:pos x="0" y="115"/>
                  </a:cxn>
                  <a:cxn ang="0">
                    <a:pos x="1" y="116"/>
                  </a:cxn>
                  <a:cxn ang="0">
                    <a:pos x="152" y="145"/>
                  </a:cxn>
                  <a:cxn ang="0">
                    <a:pos x="153" y="144"/>
                  </a:cxn>
                  <a:cxn ang="0">
                    <a:pos x="164" y="23"/>
                  </a:cxn>
                  <a:cxn ang="0">
                    <a:pos x="163" y="22"/>
                  </a:cxn>
                  <a:cxn ang="0">
                    <a:pos x="14" y="0"/>
                  </a:cxn>
                  <a:cxn ang="0">
                    <a:pos x="13" y="1"/>
                  </a:cxn>
                  <a:cxn ang="0">
                    <a:pos x="0" y="115"/>
                  </a:cxn>
                </a:cxnLst>
                <a:rect l="0" t="0" r="r" b="b"/>
                <a:pathLst>
                  <a:path w="164" h="145">
                    <a:moveTo>
                      <a:pt x="0" y="115"/>
                    </a:moveTo>
                    <a:cubicBezTo>
                      <a:pt x="0" y="115"/>
                      <a:pt x="1" y="116"/>
                      <a:pt x="1" y="116"/>
                    </a:cubicBezTo>
                    <a:cubicBezTo>
                      <a:pt x="152" y="145"/>
                      <a:pt x="152" y="145"/>
                      <a:pt x="152" y="145"/>
                    </a:cubicBezTo>
                    <a:cubicBezTo>
                      <a:pt x="152" y="145"/>
                      <a:pt x="153" y="144"/>
                      <a:pt x="153" y="144"/>
                    </a:cubicBezTo>
                    <a:cubicBezTo>
                      <a:pt x="164" y="23"/>
                      <a:pt x="164" y="23"/>
                      <a:pt x="164" y="23"/>
                    </a:cubicBezTo>
                    <a:cubicBezTo>
                      <a:pt x="164" y="23"/>
                      <a:pt x="163" y="22"/>
                      <a:pt x="163" y="22"/>
                    </a:cubicBezTo>
                    <a:cubicBezTo>
                      <a:pt x="14" y="0"/>
                      <a:pt x="14" y="0"/>
                      <a:pt x="14" y="0"/>
                    </a:cubicBezTo>
                    <a:cubicBezTo>
                      <a:pt x="13" y="0"/>
                      <a:pt x="13" y="0"/>
                      <a:pt x="13" y="1"/>
                    </a:cubicBezTo>
                    <a:lnTo>
                      <a:pt x="0" y="115"/>
                    </a:lnTo>
                    <a:close/>
                  </a:path>
                </a:pathLst>
              </a:custGeom>
              <a:solidFill>
                <a:srgbClr val="CCCCCC"/>
              </a:solidFill>
              <a:ln w="15875" cap="sq">
                <a:solidFill>
                  <a:srgbClr val="646464"/>
                </a:solidFill>
                <a:prstDash val="solid"/>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20" name="Freeform 120"/>
              <p:cNvSpPr>
                <a:spLocks/>
              </p:cNvSpPr>
              <p:nvPr/>
            </p:nvSpPr>
            <p:spPr bwMode="auto">
              <a:xfrm>
                <a:off x="2655888" y="2759075"/>
                <a:ext cx="500062" cy="512763"/>
              </a:xfrm>
              <a:custGeom>
                <a:avLst/>
                <a:gdLst/>
                <a:ahLst/>
                <a:cxnLst>
                  <a:cxn ang="0">
                    <a:pos x="12" y="0"/>
                  </a:cxn>
                  <a:cxn ang="0">
                    <a:pos x="0" y="109"/>
                  </a:cxn>
                  <a:cxn ang="0">
                    <a:pos x="1" y="110"/>
                  </a:cxn>
                  <a:cxn ang="0">
                    <a:pos x="148" y="139"/>
                  </a:cxn>
                </a:cxnLst>
                <a:rect l="0" t="0" r="r" b="b"/>
                <a:pathLst>
                  <a:path w="148" h="139">
                    <a:moveTo>
                      <a:pt x="12" y="0"/>
                    </a:moveTo>
                    <a:cubicBezTo>
                      <a:pt x="0" y="109"/>
                      <a:pt x="0" y="109"/>
                      <a:pt x="0" y="109"/>
                    </a:cubicBezTo>
                    <a:cubicBezTo>
                      <a:pt x="0" y="110"/>
                      <a:pt x="0" y="110"/>
                      <a:pt x="1" y="110"/>
                    </a:cubicBezTo>
                    <a:cubicBezTo>
                      <a:pt x="148" y="139"/>
                      <a:pt x="148" y="139"/>
                      <a:pt x="148" y="139"/>
                    </a:cubicBezTo>
                  </a:path>
                </a:pathLst>
              </a:custGeom>
              <a:noFill/>
              <a:ln w="15875" cap="rnd">
                <a:solidFill>
                  <a:srgbClr val="646464"/>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23" name="Freeform 123"/>
              <p:cNvSpPr>
                <a:spLocks/>
              </p:cNvSpPr>
              <p:nvPr/>
            </p:nvSpPr>
            <p:spPr bwMode="auto">
              <a:xfrm>
                <a:off x="2593975" y="3352800"/>
                <a:ext cx="82550" cy="25400"/>
              </a:xfrm>
              <a:custGeom>
                <a:avLst/>
                <a:gdLst/>
                <a:ahLst/>
                <a:cxnLst>
                  <a:cxn ang="0">
                    <a:pos x="24" y="4"/>
                  </a:cxn>
                  <a:cxn ang="0">
                    <a:pos x="24" y="4"/>
                  </a:cxn>
                  <a:cxn ang="0">
                    <a:pos x="8" y="0"/>
                  </a:cxn>
                  <a:cxn ang="0">
                    <a:pos x="0" y="3"/>
                  </a:cxn>
                  <a:cxn ang="0">
                    <a:pos x="0" y="3"/>
                  </a:cxn>
                  <a:cxn ang="0">
                    <a:pos x="15" y="7"/>
                  </a:cxn>
                  <a:cxn ang="0">
                    <a:pos x="24" y="4"/>
                  </a:cxn>
                </a:cxnLst>
                <a:rect l="0" t="0" r="r" b="b"/>
                <a:pathLst>
                  <a:path w="24" h="7">
                    <a:moveTo>
                      <a:pt x="24" y="4"/>
                    </a:moveTo>
                    <a:cubicBezTo>
                      <a:pt x="24" y="4"/>
                      <a:pt x="24" y="4"/>
                      <a:pt x="24" y="4"/>
                    </a:cubicBezTo>
                    <a:cubicBezTo>
                      <a:pt x="8" y="0"/>
                      <a:pt x="8" y="0"/>
                      <a:pt x="8" y="0"/>
                    </a:cubicBezTo>
                    <a:cubicBezTo>
                      <a:pt x="8" y="0"/>
                      <a:pt x="0" y="3"/>
                      <a:pt x="0" y="3"/>
                    </a:cubicBezTo>
                    <a:cubicBezTo>
                      <a:pt x="0" y="3"/>
                      <a:pt x="0" y="3"/>
                      <a:pt x="0" y="3"/>
                    </a:cubicBezTo>
                    <a:cubicBezTo>
                      <a:pt x="15" y="7"/>
                      <a:pt x="15" y="7"/>
                      <a:pt x="15" y="7"/>
                    </a:cubicBezTo>
                    <a:cubicBezTo>
                      <a:pt x="15" y="7"/>
                      <a:pt x="24" y="4"/>
                      <a:pt x="24" y="4"/>
                    </a:cubicBezTo>
                    <a:close/>
                  </a:path>
                </a:pathLst>
              </a:custGeom>
              <a:solidFill>
                <a:schemeClr val="folHlink"/>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24" name="Freeform 124"/>
              <p:cNvSpPr>
                <a:spLocks/>
              </p:cNvSpPr>
              <p:nvPr/>
            </p:nvSpPr>
            <p:spPr bwMode="auto">
              <a:xfrm>
                <a:off x="2746375" y="3371850"/>
                <a:ext cx="146050" cy="125413"/>
              </a:xfrm>
              <a:custGeom>
                <a:avLst/>
                <a:gdLst/>
                <a:ahLst/>
                <a:cxnLst>
                  <a:cxn ang="0">
                    <a:pos x="43" y="8"/>
                  </a:cxn>
                  <a:cxn ang="0">
                    <a:pos x="37" y="2"/>
                  </a:cxn>
                  <a:cxn ang="0">
                    <a:pos x="7" y="14"/>
                  </a:cxn>
                  <a:cxn ang="0">
                    <a:pos x="12" y="21"/>
                  </a:cxn>
                  <a:cxn ang="0">
                    <a:pos x="21" y="34"/>
                  </a:cxn>
                  <a:cxn ang="0">
                    <a:pos x="43" y="8"/>
                  </a:cxn>
                </a:cxnLst>
                <a:rect l="0" t="0" r="r" b="b"/>
                <a:pathLst>
                  <a:path w="43" h="34">
                    <a:moveTo>
                      <a:pt x="43" y="8"/>
                    </a:moveTo>
                    <a:cubicBezTo>
                      <a:pt x="42" y="6"/>
                      <a:pt x="38" y="2"/>
                      <a:pt x="37" y="2"/>
                    </a:cubicBezTo>
                    <a:cubicBezTo>
                      <a:pt x="31" y="0"/>
                      <a:pt x="12" y="10"/>
                      <a:pt x="7" y="14"/>
                    </a:cubicBezTo>
                    <a:cubicBezTo>
                      <a:pt x="0" y="19"/>
                      <a:pt x="12" y="21"/>
                      <a:pt x="12" y="21"/>
                    </a:cubicBezTo>
                    <a:cubicBezTo>
                      <a:pt x="21" y="34"/>
                      <a:pt x="21" y="34"/>
                      <a:pt x="21" y="34"/>
                    </a:cubicBezTo>
                    <a:lnTo>
                      <a:pt x="43" y="8"/>
                    </a:lnTo>
                    <a:close/>
                  </a:path>
                </a:pathLst>
              </a:custGeom>
              <a:gradFill rotWithShape="1">
                <a:gsLst>
                  <a:gs pos="0">
                    <a:schemeClr val="hlink"/>
                  </a:gs>
                  <a:gs pos="100000">
                    <a:schemeClr val="hlink">
                      <a:gamma/>
                      <a:tint val="12549"/>
                      <a:invGamma/>
                    </a:schemeClr>
                  </a:gs>
                </a:gsLst>
                <a:lin ang="2700000" scaled="1"/>
              </a:gradFill>
              <a:ln w="19050" cap="rnd" cmpd="sng">
                <a:solidFill>
                  <a:schemeClr val="hlink"/>
                </a:solidFill>
                <a:prstDash val="solid"/>
                <a:round/>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125" name="Freeform 125"/>
              <p:cNvSpPr>
                <a:spLocks/>
              </p:cNvSpPr>
              <p:nvPr/>
            </p:nvSpPr>
            <p:spPr bwMode="auto">
              <a:xfrm>
                <a:off x="2209800" y="3101975"/>
                <a:ext cx="628650" cy="668338"/>
              </a:xfrm>
              <a:custGeom>
                <a:avLst/>
                <a:gdLst/>
                <a:ahLst/>
                <a:cxnLst>
                  <a:cxn ang="0">
                    <a:pos x="107" y="173"/>
                  </a:cxn>
                  <a:cxn ang="0">
                    <a:pos x="103" y="135"/>
                  </a:cxn>
                  <a:cxn ang="0">
                    <a:pos x="136" y="156"/>
                  </a:cxn>
                  <a:cxn ang="0">
                    <a:pos x="171" y="122"/>
                  </a:cxn>
                  <a:cxn ang="0">
                    <a:pos x="184" y="97"/>
                  </a:cxn>
                  <a:cxn ang="0">
                    <a:pos x="162" y="89"/>
                  </a:cxn>
                  <a:cxn ang="0">
                    <a:pos x="144" y="112"/>
                  </a:cxn>
                  <a:cxn ang="0">
                    <a:pos x="115" y="46"/>
                  </a:cxn>
                  <a:cxn ang="0">
                    <a:pos x="68" y="6"/>
                  </a:cxn>
                  <a:cxn ang="0">
                    <a:pos x="12" y="16"/>
                  </a:cxn>
                  <a:cxn ang="0">
                    <a:pos x="2" y="46"/>
                  </a:cxn>
                  <a:cxn ang="0">
                    <a:pos x="0" y="57"/>
                  </a:cxn>
                  <a:cxn ang="0">
                    <a:pos x="72" y="80"/>
                  </a:cxn>
                  <a:cxn ang="0">
                    <a:pos x="85" y="108"/>
                  </a:cxn>
                  <a:cxn ang="0">
                    <a:pos x="90" y="181"/>
                  </a:cxn>
                </a:cxnLst>
                <a:rect l="0" t="0" r="r" b="b"/>
                <a:pathLst>
                  <a:path w="186" h="181">
                    <a:moveTo>
                      <a:pt x="107" y="173"/>
                    </a:moveTo>
                    <a:cubicBezTo>
                      <a:pt x="105" y="154"/>
                      <a:pt x="103" y="135"/>
                      <a:pt x="103" y="135"/>
                    </a:cubicBezTo>
                    <a:cubicBezTo>
                      <a:pt x="103" y="135"/>
                      <a:pt x="124" y="162"/>
                      <a:pt x="136" y="156"/>
                    </a:cubicBezTo>
                    <a:cubicBezTo>
                      <a:pt x="148" y="151"/>
                      <a:pt x="171" y="122"/>
                      <a:pt x="171" y="122"/>
                    </a:cubicBezTo>
                    <a:cubicBezTo>
                      <a:pt x="181" y="107"/>
                      <a:pt x="186" y="104"/>
                      <a:pt x="184" y="97"/>
                    </a:cubicBezTo>
                    <a:cubicBezTo>
                      <a:pt x="181" y="83"/>
                      <a:pt x="170" y="81"/>
                      <a:pt x="162" y="89"/>
                    </a:cubicBezTo>
                    <a:cubicBezTo>
                      <a:pt x="156" y="94"/>
                      <a:pt x="149" y="105"/>
                      <a:pt x="144" y="112"/>
                    </a:cubicBezTo>
                    <a:cubicBezTo>
                      <a:pt x="130" y="132"/>
                      <a:pt x="117" y="56"/>
                      <a:pt x="115" y="46"/>
                    </a:cubicBezTo>
                    <a:cubicBezTo>
                      <a:pt x="114" y="43"/>
                      <a:pt x="96" y="10"/>
                      <a:pt x="68" y="6"/>
                    </a:cubicBezTo>
                    <a:cubicBezTo>
                      <a:pt x="25" y="0"/>
                      <a:pt x="13" y="13"/>
                      <a:pt x="12" y="16"/>
                    </a:cubicBezTo>
                    <a:cubicBezTo>
                      <a:pt x="8" y="23"/>
                      <a:pt x="5" y="33"/>
                      <a:pt x="2" y="46"/>
                    </a:cubicBezTo>
                    <a:cubicBezTo>
                      <a:pt x="0" y="57"/>
                      <a:pt x="0" y="57"/>
                      <a:pt x="0" y="57"/>
                    </a:cubicBezTo>
                    <a:cubicBezTo>
                      <a:pt x="0" y="57"/>
                      <a:pt x="67" y="78"/>
                      <a:pt x="72" y="80"/>
                    </a:cubicBezTo>
                    <a:cubicBezTo>
                      <a:pt x="77" y="83"/>
                      <a:pt x="83" y="101"/>
                      <a:pt x="85" y="108"/>
                    </a:cubicBezTo>
                    <a:cubicBezTo>
                      <a:pt x="87" y="118"/>
                      <a:pt x="91" y="128"/>
                      <a:pt x="90" y="181"/>
                    </a:cubicBezTo>
                  </a:path>
                </a:pathLst>
              </a:custGeom>
              <a:gradFill rotWithShape="1">
                <a:gsLst>
                  <a:gs pos="0">
                    <a:schemeClr val="hlink"/>
                  </a:gs>
                  <a:gs pos="100000">
                    <a:schemeClr val="hlink">
                      <a:gamma/>
                      <a:tint val="12549"/>
                      <a:invGamma/>
                    </a:schemeClr>
                  </a:gs>
                </a:gsLst>
                <a:lin ang="2700000" scaled="1"/>
              </a:gradFill>
              <a:ln w="19050" cap="rnd" cmpd="sng">
                <a:solidFill>
                  <a:schemeClr val="hlink"/>
                </a:solidFill>
                <a:prstDash val="solid"/>
                <a:miter lim="800000"/>
                <a:headEnd type="none" w="med" len="med"/>
                <a:tailEnd type="none" w="med" len="med"/>
              </a:ln>
              <a:effectLst/>
            </p:spPr>
            <p:txBody>
              <a:bodyPr/>
              <a:lstStyle/>
              <a:p>
                <a:pPr>
                  <a:defRPr/>
                </a:pPr>
                <a:endParaRPr lang="en-US">
                  <a:effectLst>
                    <a:outerShdw blurRad="38100" dist="38100" dir="2700000" algn="tl">
                      <a:srgbClr val="000000">
                        <a:alpha val="43137"/>
                      </a:srgbClr>
                    </a:outerShdw>
                  </a:effectLst>
                  <a:cs typeface="+mn-cs"/>
                </a:endParaRPr>
              </a:p>
            </p:txBody>
          </p:sp>
          <p:sp>
            <p:nvSpPr>
              <p:cNvPr id="1152126" name="Freeform 126"/>
              <p:cNvSpPr>
                <a:spLocks/>
              </p:cNvSpPr>
              <p:nvPr/>
            </p:nvSpPr>
            <p:spPr bwMode="auto">
              <a:xfrm>
                <a:off x="2128838" y="3349625"/>
                <a:ext cx="347662" cy="495300"/>
              </a:xfrm>
              <a:custGeom>
                <a:avLst/>
                <a:gdLst/>
                <a:ahLst/>
                <a:cxnLst>
                  <a:cxn ang="0">
                    <a:pos x="102" y="134"/>
                  </a:cxn>
                  <a:cxn ang="0">
                    <a:pos x="102" y="75"/>
                  </a:cxn>
                  <a:cxn ang="0">
                    <a:pos x="79" y="23"/>
                  </a:cxn>
                  <a:cxn ang="0">
                    <a:pos x="0" y="0"/>
                  </a:cxn>
                </a:cxnLst>
                <a:rect l="0" t="0" r="r" b="b"/>
                <a:pathLst>
                  <a:path w="103" h="134">
                    <a:moveTo>
                      <a:pt x="102" y="134"/>
                    </a:moveTo>
                    <a:cubicBezTo>
                      <a:pt x="103" y="115"/>
                      <a:pt x="103" y="93"/>
                      <a:pt x="102" y="75"/>
                    </a:cubicBezTo>
                    <a:cubicBezTo>
                      <a:pt x="100" y="48"/>
                      <a:pt x="91" y="24"/>
                      <a:pt x="79" y="23"/>
                    </a:cubicBezTo>
                    <a:cubicBezTo>
                      <a:pt x="72" y="22"/>
                      <a:pt x="27" y="8"/>
                      <a:pt x="0" y="0"/>
                    </a:cubicBezTo>
                  </a:path>
                </a:pathLst>
              </a:custGeom>
              <a:no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27" name="Freeform 127"/>
              <p:cNvSpPr>
                <a:spLocks/>
              </p:cNvSpPr>
              <p:nvPr/>
            </p:nvSpPr>
            <p:spPr bwMode="auto">
              <a:xfrm>
                <a:off x="2159000" y="3303588"/>
                <a:ext cx="358775" cy="469900"/>
              </a:xfrm>
              <a:custGeom>
                <a:avLst/>
                <a:gdLst/>
                <a:ahLst/>
                <a:cxnLst>
                  <a:cxn ang="0">
                    <a:pos x="0" y="0"/>
                  </a:cxn>
                  <a:cxn ang="0">
                    <a:pos x="87" y="25"/>
                  </a:cxn>
                  <a:cxn ang="0">
                    <a:pos x="105" y="84"/>
                  </a:cxn>
                  <a:cxn ang="0">
                    <a:pos x="105" y="127"/>
                  </a:cxn>
                </a:cxnLst>
                <a:rect l="0" t="0" r="r" b="b"/>
                <a:pathLst>
                  <a:path w="106" h="127">
                    <a:moveTo>
                      <a:pt x="0" y="0"/>
                    </a:moveTo>
                    <a:cubicBezTo>
                      <a:pt x="87" y="25"/>
                      <a:pt x="87" y="25"/>
                      <a:pt x="87" y="25"/>
                    </a:cubicBezTo>
                    <a:cubicBezTo>
                      <a:pt x="90" y="25"/>
                      <a:pt x="104" y="57"/>
                      <a:pt x="105" y="84"/>
                    </a:cubicBezTo>
                    <a:cubicBezTo>
                      <a:pt x="106" y="95"/>
                      <a:pt x="106" y="111"/>
                      <a:pt x="105" y="127"/>
                    </a:cubicBezTo>
                  </a:path>
                </a:pathLst>
              </a:custGeom>
              <a:noFill/>
              <a:ln w="15875" cap="rnd">
                <a:solidFill>
                  <a:schemeClr val="folHlink"/>
                </a:solidFill>
                <a:prstDash val="solid"/>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nvGrpSpPr>
              <p:cNvPr id="31" name="Group 128"/>
              <p:cNvGrpSpPr>
                <a:grpSpLocks noChangeAspect="1"/>
              </p:cNvGrpSpPr>
              <p:nvPr/>
            </p:nvGrpSpPr>
            <p:grpSpPr bwMode="auto">
              <a:xfrm>
                <a:off x="2654300" y="2798763"/>
                <a:ext cx="571500" cy="336550"/>
                <a:chOff x="2937" y="1605"/>
                <a:chExt cx="366" cy="198"/>
              </a:xfrm>
            </p:grpSpPr>
            <p:sp>
              <p:nvSpPr>
                <p:cNvPr id="1152129" name="AutoShape 129"/>
                <p:cNvSpPr>
                  <a:spLocks noChangeAspect="1" noChangeArrowheads="1" noTextEdit="1"/>
                </p:cNvSpPr>
                <p:nvPr/>
              </p:nvSpPr>
              <p:spPr bwMode="auto">
                <a:xfrm>
                  <a:off x="2937" y="1605"/>
                  <a:ext cx="366" cy="198"/>
                </a:xfrm>
                <a:prstGeom prst="rect">
                  <a:avLst/>
                </a:prstGeom>
                <a:noFill/>
                <a:ln w="9525">
                  <a:noFill/>
                  <a:miter lim="800000"/>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30" name="Freeform 130"/>
                <p:cNvSpPr>
                  <a:spLocks/>
                </p:cNvSpPr>
                <p:nvPr/>
              </p:nvSpPr>
              <p:spPr bwMode="auto">
                <a:xfrm>
                  <a:off x="2935" y="1607"/>
                  <a:ext cx="368" cy="196"/>
                </a:xfrm>
                <a:custGeom>
                  <a:avLst/>
                  <a:gdLst/>
                  <a:ahLst/>
                  <a:cxnLst>
                    <a:cxn ang="0">
                      <a:pos x="0" y="170"/>
                    </a:cxn>
                    <a:cxn ang="0">
                      <a:pos x="172" y="196"/>
                    </a:cxn>
                    <a:cxn ang="0">
                      <a:pos x="368" y="54"/>
                    </a:cxn>
                    <a:cxn ang="0">
                      <a:pos x="26" y="0"/>
                    </a:cxn>
                    <a:cxn ang="0">
                      <a:pos x="0" y="170"/>
                    </a:cxn>
                    <a:cxn ang="0">
                      <a:pos x="0" y="170"/>
                    </a:cxn>
                  </a:cxnLst>
                  <a:rect l="0" t="0" r="r" b="b"/>
                  <a:pathLst>
                    <a:path w="368" h="196">
                      <a:moveTo>
                        <a:pt x="0" y="170"/>
                      </a:moveTo>
                      <a:lnTo>
                        <a:pt x="172" y="196"/>
                      </a:lnTo>
                      <a:lnTo>
                        <a:pt x="368" y="54"/>
                      </a:lnTo>
                      <a:lnTo>
                        <a:pt x="26" y="0"/>
                      </a:lnTo>
                      <a:lnTo>
                        <a:pt x="0" y="170"/>
                      </a:lnTo>
                      <a:lnTo>
                        <a:pt x="0" y="170"/>
                      </a:lnTo>
                      <a:close/>
                    </a:path>
                  </a:pathLst>
                </a:custGeom>
                <a:solidFill>
                  <a:srgbClr val="123466"/>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sp>
              <p:nvSpPr>
                <p:cNvPr id="1152131" name="Freeform 131"/>
                <p:cNvSpPr>
                  <a:spLocks noEditPoints="1"/>
                </p:cNvSpPr>
                <p:nvPr/>
              </p:nvSpPr>
              <p:spPr bwMode="auto">
                <a:xfrm>
                  <a:off x="2945" y="1643"/>
                  <a:ext cx="260" cy="132"/>
                </a:xfrm>
                <a:custGeom>
                  <a:avLst/>
                  <a:gdLst/>
                  <a:ahLst/>
                  <a:cxnLst>
                    <a:cxn ang="0">
                      <a:pos x="107" y="14"/>
                    </a:cxn>
                    <a:cxn ang="0">
                      <a:pos x="90" y="11"/>
                    </a:cxn>
                    <a:cxn ang="0">
                      <a:pos x="84" y="51"/>
                    </a:cxn>
                    <a:cxn ang="0">
                      <a:pos x="75" y="9"/>
                    </a:cxn>
                    <a:cxn ang="0">
                      <a:pos x="61" y="7"/>
                    </a:cxn>
                    <a:cxn ang="0">
                      <a:pos x="43" y="38"/>
                    </a:cxn>
                    <a:cxn ang="0">
                      <a:pos x="28" y="22"/>
                    </a:cxn>
                    <a:cxn ang="0">
                      <a:pos x="20" y="15"/>
                    </a:cxn>
                    <a:cxn ang="0">
                      <a:pos x="28" y="13"/>
                    </a:cxn>
                    <a:cxn ang="0">
                      <a:pos x="40" y="18"/>
                    </a:cxn>
                    <a:cxn ang="0">
                      <a:pos x="47" y="9"/>
                    </a:cxn>
                    <a:cxn ang="0">
                      <a:pos x="29" y="1"/>
                    </a:cxn>
                    <a:cxn ang="0">
                      <a:pos x="29" y="1"/>
                    </a:cxn>
                    <a:cxn ang="0">
                      <a:pos x="11" y="5"/>
                    </a:cxn>
                    <a:cxn ang="0">
                      <a:pos x="5" y="14"/>
                    </a:cxn>
                    <a:cxn ang="0">
                      <a:pos x="9" y="26"/>
                    </a:cxn>
                    <a:cxn ang="0">
                      <a:pos x="20" y="33"/>
                    </a:cxn>
                    <a:cxn ang="0">
                      <a:pos x="28" y="40"/>
                    </a:cxn>
                    <a:cxn ang="0">
                      <a:pos x="26" y="43"/>
                    </a:cxn>
                    <a:cxn ang="0">
                      <a:pos x="20" y="43"/>
                    </a:cxn>
                    <a:cxn ang="0">
                      <a:pos x="7" y="37"/>
                    </a:cxn>
                    <a:cxn ang="0">
                      <a:pos x="0" y="47"/>
                    </a:cxn>
                    <a:cxn ang="0">
                      <a:pos x="19" y="55"/>
                    </a:cxn>
                    <a:cxn ang="0">
                      <a:pos x="19" y="55"/>
                    </a:cxn>
                    <a:cxn ang="0">
                      <a:pos x="35" y="52"/>
                    </a:cxn>
                    <a:cxn ang="0">
                      <a:pos x="35" y="52"/>
                    </a:cxn>
                    <a:cxn ang="0">
                      <a:pos x="33" y="56"/>
                    </a:cxn>
                    <a:cxn ang="0">
                      <a:pos x="48" y="59"/>
                    </a:cxn>
                    <a:cxn ang="0">
                      <a:pos x="52" y="51"/>
                    </a:cxn>
                    <a:cxn ang="0">
                      <a:pos x="61" y="54"/>
                    </a:cxn>
                    <a:cxn ang="0">
                      <a:pos x="70" y="54"/>
                    </a:cxn>
                    <a:cxn ang="0">
                      <a:pos x="71" y="62"/>
                    </a:cxn>
                    <a:cxn ang="0">
                      <a:pos x="96" y="66"/>
                    </a:cxn>
                    <a:cxn ang="0">
                      <a:pos x="99" y="50"/>
                    </a:cxn>
                    <a:cxn ang="0">
                      <a:pos x="104" y="51"/>
                    </a:cxn>
                    <a:cxn ang="0">
                      <a:pos x="128" y="36"/>
                    </a:cxn>
                    <a:cxn ang="0">
                      <a:pos x="107" y="14"/>
                    </a:cxn>
                    <a:cxn ang="0">
                      <a:pos x="63" y="42"/>
                    </a:cxn>
                    <a:cxn ang="0">
                      <a:pos x="57" y="40"/>
                    </a:cxn>
                    <a:cxn ang="0">
                      <a:pos x="65" y="24"/>
                    </a:cxn>
                    <a:cxn ang="0">
                      <a:pos x="65" y="24"/>
                    </a:cxn>
                    <a:cxn ang="0">
                      <a:pos x="68" y="42"/>
                    </a:cxn>
                    <a:cxn ang="0">
                      <a:pos x="63" y="42"/>
                    </a:cxn>
                    <a:cxn ang="0">
                      <a:pos x="104" y="39"/>
                    </a:cxn>
                    <a:cxn ang="0">
                      <a:pos x="100" y="38"/>
                    </a:cxn>
                    <a:cxn ang="0">
                      <a:pos x="102" y="25"/>
                    </a:cxn>
                    <a:cxn ang="0">
                      <a:pos x="106" y="25"/>
                    </a:cxn>
                    <a:cxn ang="0">
                      <a:pos x="114" y="33"/>
                    </a:cxn>
                    <a:cxn ang="0">
                      <a:pos x="104" y="39"/>
                    </a:cxn>
                  </a:cxnLst>
                  <a:rect l="0" t="0" r="r" b="b"/>
                  <a:pathLst>
                    <a:path w="130" h="66">
                      <a:moveTo>
                        <a:pt x="107" y="14"/>
                      </a:moveTo>
                      <a:cubicBezTo>
                        <a:pt x="90" y="11"/>
                        <a:pt x="90" y="11"/>
                        <a:pt x="90" y="11"/>
                      </a:cubicBezTo>
                      <a:cubicBezTo>
                        <a:pt x="84" y="51"/>
                        <a:pt x="84" y="51"/>
                        <a:pt x="84" y="51"/>
                      </a:cubicBezTo>
                      <a:cubicBezTo>
                        <a:pt x="75" y="9"/>
                        <a:pt x="75" y="9"/>
                        <a:pt x="75" y="9"/>
                      </a:cubicBezTo>
                      <a:cubicBezTo>
                        <a:pt x="61" y="7"/>
                        <a:pt x="61" y="7"/>
                        <a:pt x="61" y="7"/>
                      </a:cubicBezTo>
                      <a:cubicBezTo>
                        <a:pt x="43" y="38"/>
                        <a:pt x="43" y="38"/>
                        <a:pt x="43" y="38"/>
                      </a:cubicBezTo>
                      <a:cubicBezTo>
                        <a:pt x="43" y="30"/>
                        <a:pt x="35" y="26"/>
                        <a:pt x="28" y="22"/>
                      </a:cubicBezTo>
                      <a:cubicBezTo>
                        <a:pt x="24" y="20"/>
                        <a:pt x="19" y="17"/>
                        <a:pt x="20" y="15"/>
                      </a:cubicBezTo>
                      <a:cubicBezTo>
                        <a:pt x="20" y="13"/>
                        <a:pt x="23" y="12"/>
                        <a:pt x="28" y="13"/>
                      </a:cubicBezTo>
                      <a:cubicBezTo>
                        <a:pt x="31" y="13"/>
                        <a:pt x="34" y="14"/>
                        <a:pt x="40" y="18"/>
                      </a:cubicBezTo>
                      <a:cubicBezTo>
                        <a:pt x="47" y="9"/>
                        <a:pt x="47" y="9"/>
                        <a:pt x="47" y="9"/>
                      </a:cubicBezTo>
                      <a:cubicBezTo>
                        <a:pt x="42" y="5"/>
                        <a:pt x="35" y="2"/>
                        <a:pt x="29" y="1"/>
                      </a:cubicBezTo>
                      <a:cubicBezTo>
                        <a:pt x="29" y="1"/>
                        <a:pt x="29" y="1"/>
                        <a:pt x="29" y="1"/>
                      </a:cubicBezTo>
                      <a:cubicBezTo>
                        <a:pt x="22" y="0"/>
                        <a:pt x="15" y="1"/>
                        <a:pt x="11" y="5"/>
                      </a:cubicBezTo>
                      <a:cubicBezTo>
                        <a:pt x="8" y="7"/>
                        <a:pt x="6" y="10"/>
                        <a:pt x="5" y="14"/>
                      </a:cubicBezTo>
                      <a:cubicBezTo>
                        <a:pt x="4" y="19"/>
                        <a:pt x="6" y="23"/>
                        <a:pt x="9" y="26"/>
                      </a:cubicBezTo>
                      <a:cubicBezTo>
                        <a:pt x="12" y="29"/>
                        <a:pt x="16" y="32"/>
                        <a:pt x="20" y="33"/>
                      </a:cubicBezTo>
                      <a:cubicBezTo>
                        <a:pt x="24" y="36"/>
                        <a:pt x="28" y="37"/>
                        <a:pt x="28" y="40"/>
                      </a:cubicBezTo>
                      <a:cubicBezTo>
                        <a:pt x="27" y="41"/>
                        <a:pt x="27" y="42"/>
                        <a:pt x="26" y="43"/>
                      </a:cubicBezTo>
                      <a:cubicBezTo>
                        <a:pt x="25" y="44"/>
                        <a:pt x="23" y="44"/>
                        <a:pt x="20" y="43"/>
                      </a:cubicBezTo>
                      <a:cubicBezTo>
                        <a:pt x="16" y="43"/>
                        <a:pt x="12" y="42"/>
                        <a:pt x="7" y="37"/>
                      </a:cubicBezTo>
                      <a:cubicBezTo>
                        <a:pt x="0" y="47"/>
                        <a:pt x="0" y="47"/>
                        <a:pt x="0" y="47"/>
                      </a:cubicBezTo>
                      <a:cubicBezTo>
                        <a:pt x="5" y="51"/>
                        <a:pt x="12" y="54"/>
                        <a:pt x="19" y="55"/>
                      </a:cubicBezTo>
                      <a:cubicBezTo>
                        <a:pt x="19" y="55"/>
                        <a:pt x="19" y="55"/>
                        <a:pt x="19" y="55"/>
                      </a:cubicBezTo>
                      <a:cubicBezTo>
                        <a:pt x="25" y="56"/>
                        <a:pt x="30" y="55"/>
                        <a:pt x="35" y="52"/>
                      </a:cubicBezTo>
                      <a:cubicBezTo>
                        <a:pt x="35" y="52"/>
                        <a:pt x="35" y="52"/>
                        <a:pt x="35" y="52"/>
                      </a:cubicBezTo>
                      <a:cubicBezTo>
                        <a:pt x="33" y="56"/>
                        <a:pt x="33" y="56"/>
                        <a:pt x="33" y="56"/>
                      </a:cubicBezTo>
                      <a:cubicBezTo>
                        <a:pt x="48" y="59"/>
                        <a:pt x="48" y="59"/>
                        <a:pt x="48" y="59"/>
                      </a:cubicBezTo>
                      <a:cubicBezTo>
                        <a:pt x="52" y="51"/>
                        <a:pt x="52" y="51"/>
                        <a:pt x="52" y="51"/>
                      </a:cubicBezTo>
                      <a:cubicBezTo>
                        <a:pt x="55" y="52"/>
                        <a:pt x="58" y="53"/>
                        <a:pt x="61" y="54"/>
                      </a:cubicBezTo>
                      <a:cubicBezTo>
                        <a:pt x="64" y="54"/>
                        <a:pt x="67" y="54"/>
                        <a:pt x="70" y="54"/>
                      </a:cubicBezTo>
                      <a:cubicBezTo>
                        <a:pt x="71" y="62"/>
                        <a:pt x="71" y="62"/>
                        <a:pt x="71" y="62"/>
                      </a:cubicBezTo>
                      <a:cubicBezTo>
                        <a:pt x="96" y="66"/>
                        <a:pt x="96" y="66"/>
                        <a:pt x="96" y="66"/>
                      </a:cubicBezTo>
                      <a:cubicBezTo>
                        <a:pt x="99" y="50"/>
                        <a:pt x="99" y="50"/>
                        <a:pt x="99" y="50"/>
                      </a:cubicBezTo>
                      <a:cubicBezTo>
                        <a:pt x="104" y="51"/>
                        <a:pt x="104" y="51"/>
                        <a:pt x="104" y="51"/>
                      </a:cubicBezTo>
                      <a:cubicBezTo>
                        <a:pt x="117" y="53"/>
                        <a:pt x="126" y="47"/>
                        <a:pt x="128" y="36"/>
                      </a:cubicBezTo>
                      <a:cubicBezTo>
                        <a:pt x="130" y="23"/>
                        <a:pt x="123" y="16"/>
                        <a:pt x="107" y="14"/>
                      </a:cubicBezTo>
                      <a:close/>
                      <a:moveTo>
                        <a:pt x="63" y="42"/>
                      </a:moveTo>
                      <a:cubicBezTo>
                        <a:pt x="61" y="42"/>
                        <a:pt x="59" y="41"/>
                        <a:pt x="57" y="40"/>
                      </a:cubicBezTo>
                      <a:cubicBezTo>
                        <a:pt x="65" y="24"/>
                        <a:pt x="65" y="24"/>
                        <a:pt x="65" y="24"/>
                      </a:cubicBezTo>
                      <a:cubicBezTo>
                        <a:pt x="65" y="24"/>
                        <a:pt x="65" y="24"/>
                        <a:pt x="65" y="24"/>
                      </a:cubicBezTo>
                      <a:cubicBezTo>
                        <a:pt x="68" y="42"/>
                        <a:pt x="68" y="42"/>
                        <a:pt x="68" y="42"/>
                      </a:cubicBezTo>
                      <a:cubicBezTo>
                        <a:pt x="66" y="42"/>
                        <a:pt x="65" y="43"/>
                        <a:pt x="63" y="42"/>
                      </a:cubicBezTo>
                      <a:close/>
                      <a:moveTo>
                        <a:pt x="104" y="39"/>
                      </a:moveTo>
                      <a:cubicBezTo>
                        <a:pt x="100" y="38"/>
                        <a:pt x="100" y="38"/>
                        <a:pt x="100" y="38"/>
                      </a:cubicBezTo>
                      <a:cubicBezTo>
                        <a:pt x="102" y="25"/>
                        <a:pt x="102" y="25"/>
                        <a:pt x="102" y="25"/>
                      </a:cubicBezTo>
                      <a:cubicBezTo>
                        <a:pt x="106" y="25"/>
                        <a:pt x="106" y="25"/>
                        <a:pt x="106" y="25"/>
                      </a:cubicBezTo>
                      <a:cubicBezTo>
                        <a:pt x="111" y="26"/>
                        <a:pt x="115" y="28"/>
                        <a:pt x="114" y="33"/>
                      </a:cubicBezTo>
                      <a:cubicBezTo>
                        <a:pt x="113" y="38"/>
                        <a:pt x="109" y="39"/>
                        <a:pt x="104" y="39"/>
                      </a:cubicBezTo>
                      <a:close/>
                    </a:path>
                  </a:pathLst>
                </a:custGeom>
                <a:solidFill>
                  <a:srgbClr val="FFFFFF"/>
                </a:solidFill>
                <a:ln w="9525">
                  <a:noFill/>
                  <a:round/>
                  <a:headEnd/>
                  <a:tailEnd/>
                </a:ln>
              </p:spPr>
              <p:txBody>
                <a:bodyPr/>
                <a:lstStyle/>
                <a:p>
                  <a:pPr>
                    <a:defRPr/>
                  </a:pPr>
                  <a:endParaRPr lang="en-US">
                    <a:effectLst>
                      <a:outerShdw blurRad="38100" dist="38100" dir="2700000" algn="tl">
                        <a:srgbClr val="000000">
                          <a:alpha val="43137"/>
                        </a:srgbClr>
                      </a:outerShdw>
                    </a:effectLst>
                    <a:cs typeface="+mn-cs"/>
                  </a:endParaRPr>
                </a:p>
              </p:txBody>
            </p:sp>
          </p:grpSp>
          <p:sp>
            <p:nvSpPr>
              <p:cNvPr id="1152132" name="Freeform 132"/>
              <p:cNvSpPr>
                <a:spLocks/>
              </p:cNvSpPr>
              <p:nvPr/>
            </p:nvSpPr>
            <p:spPr bwMode="auto">
              <a:xfrm>
                <a:off x="1082675" y="4056063"/>
                <a:ext cx="519113" cy="1158875"/>
              </a:xfrm>
              <a:custGeom>
                <a:avLst/>
                <a:gdLst/>
                <a:ahLst/>
                <a:cxnLst>
                  <a:cxn ang="0">
                    <a:pos x="184" y="152"/>
                  </a:cxn>
                  <a:cxn ang="0">
                    <a:pos x="264" y="144"/>
                  </a:cxn>
                  <a:cxn ang="0">
                    <a:pos x="64" y="0"/>
                  </a:cxn>
                  <a:cxn ang="0">
                    <a:pos x="0" y="176"/>
                  </a:cxn>
                  <a:cxn ang="0">
                    <a:pos x="72" y="160"/>
                  </a:cxn>
                  <a:cxn ang="0">
                    <a:pos x="112" y="256"/>
                  </a:cxn>
                  <a:cxn ang="0">
                    <a:pos x="144" y="344"/>
                  </a:cxn>
                  <a:cxn ang="0">
                    <a:pos x="184" y="512"/>
                  </a:cxn>
                  <a:cxn ang="0">
                    <a:pos x="200" y="632"/>
                  </a:cxn>
                  <a:cxn ang="0">
                    <a:pos x="208" y="680"/>
                  </a:cxn>
                  <a:cxn ang="0">
                    <a:pos x="120" y="680"/>
                  </a:cxn>
                  <a:cxn ang="0">
                    <a:pos x="280" y="832"/>
                  </a:cxn>
                  <a:cxn ang="0">
                    <a:pos x="408" y="680"/>
                  </a:cxn>
                  <a:cxn ang="0">
                    <a:pos x="328" y="680"/>
                  </a:cxn>
                  <a:cxn ang="0">
                    <a:pos x="320" y="584"/>
                  </a:cxn>
                  <a:cxn ang="0">
                    <a:pos x="304" y="488"/>
                  </a:cxn>
                  <a:cxn ang="0">
                    <a:pos x="272" y="360"/>
                  </a:cxn>
                  <a:cxn ang="0">
                    <a:pos x="248" y="296"/>
                  </a:cxn>
                  <a:cxn ang="0">
                    <a:pos x="224" y="232"/>
                  </a:cxn>
                  <a:cxn ang="0">
                    <a:pos x="192" y="152"/>
                  </a:cxn>
                </a:cxnLst>
                <a:rect l="0" t="0" r="r" b="b"/>
                <a:pathLst>
                  <a:path w="408" h="832">
                    <a:moveTo>
                      <a:pt x="184" y="152"/>
                    </a:moveTo>
                    <a:lnTo>
                      <a:pt x="264" y="144"/>
                    </a:lnTo>
                    <a:lnTo>
                      <a:pt x="64" y="0"/>
                    </a:lnTo>
                    <a:lnTo>
                      <a:pt x="0" y="176"/>
                    </a:lnTo>
                    <a:lnTo>
                      <a:pt x="72" y="160"/>
                    </a:lnTo>
                    <a:lnTo>
                      <a:pt x="112" y="256"/>
                    </a:lnTo>
                    <a:lnTo>
                      <a:pt x="144" y="344"/>
                    </a:lnTo>
                    <a:lnTo>
                      <a:pt x="184" y="512"/>
                    </a:lnTo>
                    <a:lnTo>
                      <a:pt x="200" y="632"/>
                    </a:lnTo>
                    <a:lnTo>
                      <a:pt x="208" y="680"/>
                    </a:lnTo>
                    <a:lnTo>
                      <a:pt x="120" y="680"/>
                    </a:lnTo>
                    <a:lnTo>
                      <a:pt x="280" y="832"/>
                    </a:lnTo>
                    <a:lnTo>
                      <a:pt x="408" y="680"/>
                    </a:lnTo>
                    <a:lnTo>
                      <a:pt x="328" y="680"/>
                    </a:lnTo>
                    <a:lnTo>
                      <a:pt x="320" y="584"/>
                    </a:lnTo>
                    <a:lnTo>
                      <a:pt x="304" y="488"/>
                    </a:lnTo>
                    <a:lnTo>
                      <a:pt x="272" y="360"/>
                    </a:lnTo>
                    <a:lnTo>
                      <a:pt x="248" y="296"/>
                    </a:lnTo>
                    <a:lnTo>
                      <a:pt x="224" y="232"/>
                    </a:lnTo>
                    <a:lnTo>
                      <a:pt x="192" y="152"/>
                    </a:lnTo>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w="9525" cap="flat" cmpd="sng">
                <a:noFill/>
                <a:prstDash val="solid"/>
                <a:round/>
                <a:headEnd type="none" w="med" len="med"/>
                <a:tailEnd type="none" w="med" len="med"/>
              </a:ln>
              <a:effectLst/>
            </p:spPr>
            <p:txBody>
              <a:bodyPr lIns="91436" tIns="45718" rIns="91436" bIns="45718"/>
              <a:lstStyle/>
              <a:p>
                <a:pPr>
                  <a:defRPr/>
                </a:pPr>
                <a:endParaRPr lang="en-US" sz="1500">
                  <a:effectLst>
                    <a:outerShdw blurRad="38100" dist="38100" dir="2700000" algn="tl">
                      <a:srgbClr val="000000">
                        <a:alpha val="43137"/>
                      </a:srgbClr>
                    </a:outerShdw>
                  </a:effectLst>
                </a:endParaRPr>
              </a:p>
            </p:txBody>
          </p:sp>
          <p:sp>
            <p:nvSpPr>
              <p:cNvPr id="1152133" name="Freeform 133"/>
              <p:cNvSpPr>
                <a:spLocks/>
              </p:cNvSpPr>
              <p:nvPr/>
            </p:nvSpPr>
            <p:spPr bwMode="auto">
              <a:xfrm>
                <a:off x="3725863" y="4033838"/>
                <a:ext cx="519112" cy="1157287"/>
              </a:xfrm>
              <a:custGeom>
                <a:avLst/>
                <a:gdLst/>
                <a:ahLst/>
                <a:cxnLst>
                  <a:cxn ang="0">
                    <a:pos x="224" y="152"/>
                  </a:cxn>
                  <a:cxn ang="0">
                    <a:pos x="144" y="144"/>
                  </a:cxn>
                  <a:cxn ang="0">
                    <a:pos x="344" y="0"/>
                  </a:cxn>
                  <a:cxn ang="0">
                    <a:pos x="408" y="176"/>
                  </a:cxn>
                  <a:cxn ang="0">
                    <a:pos x="328" y="160"/>
                  </a:cxn>
                  <a:cxn ang="0">
                    <a:pos x="296" y="256"/>
                  </a:cxn>
                  <a:cxn ang="0">
                    <a:pos x="264" y="344"/>
                  </a:cxn>
                  <a:cxn ang="0">
                    <a:pos x="224" y="512"/>
                  </a:cxn>
                  <a:cxn ang="0">
                    <a:pos x="208" y="632"/>
                  </a:cxn>
                  <a:cxn ang="0">
                    <a:pos x="200" y="680"/>
                  </a:cxn>
                  <a:cxn ang="0">
                    <a:pos x="288" y="680"/>
                  </a:cxn>
                  <a:cxn ang="0">
                    <a:pos x="128" y="832"/>
                  </a:cxn>
                  <a:cxn ang="0">
                    <a:pos x="0" y="680"/>
                  </a:cxn>
                  <a:cxn ang="0">
                    <a:pos x="80" y="680"/>
                  </a:cxn>
                  <a:cxn ang="0">
                    <a:pos x="88" y="584"/>
                  </a:cxn>
                  <a:cxn ang="0">
                    <a:pos x="104" y="488"/>
                  </a:cxn>
                  <a:cxn ang="0">
                    <a:pos x="136" y="360"/>
                  </a:cxn>
                  <a:cxn ang="0">
                    <a:pos x="152" y="296"/>
                  </a:cxn>
                  <a:cxn ang="0">
                    <a:pos x="184" y="232"/>
                  </a:cxn>
                  <a:cxn ang="0">
                    <a:pos x="216" y="152"/>
                  </a:cxn>
                </a:cxnLst>
                <a:rect l="0" t="0" r="r" b="b"/>
                <a:pathLst>
                  <a:path w="408" h="832">
                    <a:moveTo>
                      <a:pt x="224" y="152"/>
                    </a:moveTo>
                    <a:lnTo>
                      <a:pt x="144" y="144"/>
                    </a:lnTo>
                    <a:lnTo>
                      <a:pt x="344" y="0"/>
                    </a:lnTo>
                    <a:lnTo>
                      <a:pt x="408" y="176"/>
                    </a:lnTo>
                    <a:lnTo>
                      <a:pt x="328" y="160"/>
                    </a:lnTo>
                    <a:lnTo>
                      <a:pt x="296" y="256"/>
                    </a:lnTo>
                    <a:lnTo>
                      <a:pt x="264" y="344"/>
                    </a:lnTo>
                    <a:lnTo>
                      <a:pt x="224" y="512"/>
                    </a:lnTo>
                    <a:lnTo>
                      <a:pt x="208" y="632"/>
                    </a:lnTo>
                    <a:lnTo>
                      <a:pt x="200" y="680"/>
                    </a:lnTo>
                    <a:lnTo>
                      <a:pt x="288" y="680"/>
                    </a:lnTo>
                    <a:lnTo>
                      <a:pt x="128" y="832"/>
                    </a:lnTo>
                    <a:lnTo>
                      <a:pt x="0" y="680"/>
                    </a:lnTo>
                    <a:lnTo>
                      <a:pt x="80" y="680"/>
                    </a:lnTo>
                    <a:lnTo>
                      <a:pt x="88" y="584"/>
                    </a:lnTo>
                    <a:lnTo>
                      <a:pt x="104" y="488"/>
                    </a:lnTo>
                    <a:lnTo>
                      <a:pt x="136" y="360"/>
                    </a:lnTo>
                    <a:lnTo>
                      <a:pt x="152" y="296"/>
                    </a:lnTo>
                    <a:lnTo>
                      <a:pt x="184" y="232"/>
                    </a:lnTo>
                    <a:lnTo>
                      <a:pt x="216" y="152"/>
                    </a:lnTo>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w="9525" cap="flat" cmpd="sng">
                <a:noFill/>
                <a:prstDash val="solid"/>
                <a:round/>
                <a:headEnd type="none" w="med" len="med"/>
                <a:tailEnd type="none" w="med" len="med"/>
              </a:ln>
              <a:effectLst/>
            </p:spPr>
            <p:txBody>
              <a:bodyPr lIns="91436" tIns="45718" rIns="91436" bIns="45718"/>
              <a:lstStyle/>
              <a:p>
                <a:pPr>
                  <a:defRPr/>
                </a:pPr>
                <a:endParaRPr lang="en-US" sz="1500">
                  <a:effectLst>
                    <a:outerShdw blurRad="38100" dist="38100" dir="2700000" algn="tl">
                      <a:srgbClr val="000000">
                        <a:alpha val="43137"/>
                      </a:srgbClr>
                    </a:outerShdw>
                  </a:effectLst>
                </a:endParaRPr>
              </a:p>
            </p:txBody>
          </p:sp>
          <p:sp>
            <p:nvSpPr>
              <p:cNvPr id="1152134" name="Freeform 134"/>
              <p:cNvSpPr>
                <a:spLocks/>
              </p:cNvSpPr>
              <p:nvPr/>
            </p:nvSpPr>
            <p:spPr bwMode="auto">
              <a:xfrm>
                <a:off x="2038350" y="4265613"/>
                <a:ext cx="454025" cy="993775"/>
              </a:xfrm>
              <a:custGeom>
                <a:avLst/>
                <a:gdLst/>
                <a:ahLst/>
                <a:cxnLst>
                  <a:cxn ang="0">
                    <a:pos x="77" y="155"/>
                  </a:cxn>
                  <a:cxn ang="0">
                    <a:pos x="116" y="240"/>
                  </a:cxn>
                  <a:cxn ang="0">
                    <a:pos x="139" y="318"/>
                  </a:cxn>
                  <a:cxn ang="0">
                    <a:pos x="147" y="388"/>
                  </a:cxn>
                  <a:cxn ang="0">
                    <a:pos x="155" y="450"/>
                  </a:cxn>
                  <a:cxn ang="0">
                    <a:pos x="155" y="544"/>
                  </a:cxn>
                  <a:cxn ang="0">
                    <a:pos x="155" y="575"/>
                  </a:cxn>
                  <a:cxn ang="0">
                    <a:pos x="77" y="575"/>
                  </a:cxn>
                  <a:cxn ang="0">
                    <a:pos x="225" y="714"/>
                  </a:cxn>
                  <a:cxn ang="0">
                    <a:pos x="357" y="582"/>
                  </a:cxn>
                  <a:cxn ang="0">
                    <a:pos x="279" y="582"/>
                  </a:cxn>
                  <a:cxn ang="0">
                    <a:pos x="272" y="481"/>
                  </a:cxn>
                  <a:cxn ang="0">
                    <a:pos x="264" y="396"/>
                  </a:cxn>
                  <a:cxn ang="0">
                    <a:pos x="240" y="256"/>
                  </a:cxn>
                  <a:cxn ang="0">
                    <a:pos x="209" y="171"/>
                  </a:cxn>
                  <a:cxn ang="0">
                    <a:pos x="194" y="139"/>
                  </a:cxn>
                  <a:cxn ang="0">
                    <a:pos x="264" y="139"/>
                  </a:cxn>
                  <a:cxn ang="0">
                    <a:pos x="85" y="0"/>
                  </a:cxn>
                  <a:cxn ang="0">
                    <a:pos x="0" y="163"/>
                  </a:cxn>
                  <a:cxn ang="0">
                    <a:pos x="77" y="155"/>
                  </a:cxn>
                </a:cxnLst>
                <a:rect l="0" t="0" r="r" b="b"/>
                <a:pathLst>
                  <a:path w="357" h="714">
                    <a:moveTo>
                      <a:pt x="77" y="155"/>
                    </a:moveTo>
                    <a:lnTo>
                      <a:pt x="116" y="240"/>
                    </a:lnTo>
                    <a:lnTo>
                      <a:pt x="139" y="318"/>
                    </a:lnTo>
                    <a:lnTo>
                      <a:pt x="147" y="388"/>
                    </a:lnTo>
                    <a:lnTo>
                      <a:pt x="155" y="450"/>
                    </a:lnTo>
                    <a:lnTo>
                      <a:pt x="155" y="544"/>
                    </a:lnTo>
                    <a:lnTo>
                      <a:pt x="155" y="575"/>
                    </a:lnTo>
                    <a:lnTo>
                      <a:pt x="77" y="575"/>
                    </a:lnTo>
                    <a:lnTo>
                      <a:pt x="225" y="714"/>
                    </a:lnTo>
                    <a:lnTo>
                      <a:pt x="357" y="582"/>
                    </a:lnTo>
                    <a:lnTo>
                      <a:pt x="279" y="582"/>
                    </a:lnTo>
                    <a:lnTo>
                      <a:pt x="272" y="481"/>
                    </a:lnTo>
                    <a:lnTo>
                      <a:pt x="264" y="396"/>
                    </a:lnTo>
                    <a:lnTo>
                      <a:pt x="240" y="256"/>
                    </a:lnTo>
                    <a:lnTo>
                      <a:pt x="209" y="171"/>
                    </a:lnTo>
                    <a:lnTo>
                      <a:pt x="194" y="139"/>
                    </a:lnTo>
                    <a:lnTo>
                      <a:pt x="264" y="139"/>
                    </a:lnTo>
                    <a:lnTo>
                      <a:pt x="85" y="0"/>
                    </a:lnTo>
                    <a:lnTo>
                      <a:pt x="0" y="163"/>
                    </a:lnTo>
                    <a:lnTo>
                      <a:pt x="77" y="155"/>
                    </a:ln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w="9525" cap="flat" cmpd="sng">
                <a:noFill/>
                <a:prstDash val="solid"/>
                <a:round/>
                <a:headEnd type="none" w="med" len="med"/>
                <a:tailEnd type="none" w="med" len="med"/>
              </a:ln>
              <a:effectLst/>
            </p:spPr>
            <p:txBody>
              <a:bodyPr lIns="91436" tIns="45718" rIns="91436" bIns="45718"/>
              <a:lstStyle/>
              <a:p>
                <a:pPr>
                  <a:defRPr/>
                </a:pPr>
                <a:endParaRPr lang="en-US" sz="1500">
                  <a:effectLst>
                    <a:outerShdw blurRad="38100" dist="38100" dir="2700000" algn="tl">
                      <a:srgbClr val="000000">
                        <a:alpha val="43137"/>
                      </a:srgbClr>
                    </a:outerShdw>
                  </a:effectLst>
                </a:endParaRPr>
              </a:p>
            </p:txBody>
          </p:sp>
          <p:sp>
            <p:nvSpPr>
              <p:cNvPr id="1152135" name="Freeform 135"/>
              <p:cNvSpPr>
                <a:spLocks/>
              </p:cNvSpPr>
              <p:nvPr/>
            </p:nvSpPr>
            <p:spPr bwMode="auto">
              <a:xfrm>
                <a:off x="2889250" y="4254500"/>
                <a:ext cx="455613" cy="992188"/>
              </a:xfrm>
              <a:custGeom>
                <a:avLst/>
                <a:gdLst/>
                <a:ahLst/>
                <a:cxnLst>
                  <a:cxn ang="0">
                    <a:pos x="280" y="155"/>
                  </a:cxn>
                  <a:cxn ang="0">
                    <a:pos x="249" y="240"/>
                  </a:cxn>
                  <a:cxn ang="0">
                    <a:pos x="218" y="318"/>
                  </a:cxn>
                  <a:cxn ang="0">
                    <a:pos x="210" y="388"/>
                  </a:cxn>
                  <a:cxn ang="0">
                    <a:pos x="202" y="450"/>
                  </a:cxn>
                  <a:cxn ang="0">
                    <a:pos x="202" y="544"/>
                  </a:cxn>
                  <a:cxn ang="0">
                    <a:pos x="202" y="575"/>
                  </a:cxn>
                  <a:cxn ang="0">
                    <a:pos x="288" y="575"/>
                  </a:cxn>
                  <a:cxn ang="0">
                    <a:pos x="132" y="714"/>
                  </a:cxn>
                  <a:cxn ang="0">
                    <a:pos x="0" y="582"/>
                  </a:cxn>
                  <a:cxn ang="0">
                    <a:pos x="85" y="582"/>
                  </a:cxn>
                  <a:cxn ang="0">
                    <a:pos x="85" y="505"/>
                  </a:cxn>
                  <a:cxn ang="0">
                    <a:pos x="93" y="427"/>
                  </a:cxn>
                  <a:cxn ang="0">
                    <a:pos x="117" y="287"/>
                  </a:cxn>
                  <a:cxn ang="0">
                    <a:pos x="163" y="139"/>
                  </a:cxn>
                  <a:cxn ang="0">
                    <a:pos x="93" y="139"/>
                  </a:cxn>
                  <a:cxn ang="0">
                    <a:pos x="272" y="0"/>
                  </a:cxn>
                  <a:cxn ang="0">
                    <a:pos x="357" y="163"/>
                  </a:cxn>
                  <a:cxn ang="0">
                    <a:pos x="280" y="155"/>
                  </a:cxn>
                </a:cxnLst>
                <a:rect l="0" t="0" r="r" b="b"/>
                <a:pathLst>
                  <a:path w="357" h="714">
                    <a:moveTo>
                      <a:pt x="280" y="155"/>
                    </a:moveTo>
                    <a:lnTo>
                      <a:pt x="249" y="240"/>
                    </a:lnTo>
                    <a:lnTo>
                      <a:pt x="218" y="318"/>
                    </a:lnTo>
                    <a:lnTo>
                      <a:pt x="210" y="388"/>
                    </a:lnTo>
                    <a:lnTo>
                      <a:pt x="202" y="450"/>
                    </a:lnTo>
                    <a:lnTo>
                      <a:pt x="202" y="544"/>
                    </a:lnTo>
                    <a:lnTo>
                      <a:pt x="202" y="575"/>
                    </a:lnTo>
                    <a:lnTo>
                      <a:pt x="288" y="575"/>
                    </a:lnTo>
                    <a:lnTo>
                      <a:pt x="132" y="714"/>
                    </a:lnTo>
                    <a:lnTo>
                      <a:pt x="0" y="582"/>
                    </a:lnTo>
                    <a:lnTo>
                      <a:pt x="85" y="582"/>
                    </a:lnTo>
                    <a:lnTo>
                      <a:pt x="85" y="505"/>
                    </a:lnTo>
                    <a:lnTo>
                      <a:pt x="93" y="427"/>
                    </a:lnTo>
                    <a:lnTo>
                      <a:pt x="117" y="287"/>
                    </a:lnTo>
                    <a:lnTo>
                      <a:pt x="163" y="139"/>
                    </a:lnTo>
                    <a:lnTo>
                      <a:pt x="93" y="139"/>
                    </a:lnTo>
                    <a:lnTo>
                      <a:pt x="272" y="0"/>
                    </a:lnTo>
                    <a:lnTo>
                      <a:pt x="357" y="163"/>
                    </a:lnTo>
                    <a:lnTo>
                      <a:pt x="280" y="155"/>
                    </a:lnTo>
                    <a:close/>
                  </a:path>
                </a:pathLst>
              </a:custGeom>
              <a:gradFill flip="none" rotWithShape="1">
                <a:gsLst>
                  <a:gs pos="0">
                    <a:schemeClr val="accent3">
                      <a:lumMod val="75000"/>
                      <a:shade val="30000"/>
                      <a:satMod val="115000"/>
                    </a:schemeClr>
                  </a:gs>
                  <a:gs pos="50000">
                    <a:schemeClr val="accent3">
                      <a:lumMod val="75000"/>
                      <a:shade val="67500"/>
                      <a:satMod val="115000"/>
                    </a:schemeClr>
                  </a:gs>
                  <a:gs pos="100000">
                    <a:schemeClr val="accent3">
                      <a:lumMod val="75000"/>
                      <a:shade val="100000"/>
                      <a:satMod val="115000"/>
                    </a:schemeClr>
                  </a:gs>
                </a:gsLst>
                <a:lin ang="13500000" scaled="1"/>
                <a:tileRect/>
              </a:gradFill>
              <a:ln w="9525" cap="flat" cmpd="sng">
                <a:noFill/>
                <a:prstDash val="solid"/>
                <a:round/>
                <a:headEnd type="none" w="med" len="med"/>
                <a:tailEnd type="none" w="med" len="med"/>
              </a:ln>
              <a:effectLst/>
            </p:spPr>
            <p:txBody>
              <a:bodyPr lIns="91436" tIns="45718" rIns="91436" bIns="45718"/>
              <a:lstStyle/>
              <a:p>
                <a:pPr>
                  <a:defRPr/>
                </a:pPr>
                <a:endParaRPr lang="en-US" sz="1500">
                  <a:effectLst>
                    <a:outerShdw blurRad="38100" dist="38100" dir="2700000" algn="tl">
                      <a:srgbClr val="000000">
                        <a:alpha val="43137"/>
                      </a:srgbClr>
                    </a:outerShdw>
                  </a:effectLst>
                </a:endParaRPr>
              </a:p>
            </p:txBody>
          </p:sp>
          <p:sp>
            <p:nvSpPr>
              <p:cNvPr id="11308" name="Rectangle 136"/>
              <p:cNvSpPr>
                <a:spLocks noChangeArrowheads="1"/>
              </p:cNvSpPr>
              <p:nvPr/>
            </p:nvSpPr>
            <p:spPr bwMode="auto">
              <a:xfrm>
                <a:off x="880107" y="4503738"/>
                <a:ext cx="3495018" cy="467022"/>
              </a:xfrm>
              <a:prstGeom prst="rect">
                <a:avLst/>
              </a:prstGeom>
              <a:solidFill>
                <a:schemeClr val="bg1">
                  <a:alpha val="59000"/>
                </a:schemeClr>
              </a:solidFill>
              <a:ln w="12700" algn="ctr">
                <a:noFill/>
                <a:miter lim="800000"/>
                <a:headEnd/>
                <a:tailEnd/>
              </a:ln>
            </p:spPr>
            <p:txBody>
              <a:bodyPr wrap="none" lIns="90000" tIns="46800" rIns="90000" bIns="46800">
                <a:spAutoFit/>
              </a:bodyPr>
              <a:lstStyle/>
              <a:p>
                <a:pPr algn="ctr">
                  <a:buClr>
                    <a:srgbClr val="BE6600"/>
                  </a:buClr>
                  <a:buFont typeface="Wingdings" pitchFamily="2" charset="2"/>
                  <a:buNone/>
                </a:pPr>
                <a:r>
                  <a:rPr lang="zh-CN" altLang="en-US" sz="2000" dirty="0" smtClean="0">
                    <a:solidFill>
                      <a:srgbClr val="00B050"/>
                    </a:solidFill>
                    <a:effectLst>
                      <a:outerShdw blurRad="38100" dist="38100" dir="2700000" algn="tl">
                        <a:srgbClr val="000000">
                          <a:alpha val="43137"/>
                        </a:srgbClr>
                      </a:outerShdw>
                    </a:effectLst>
                    <a:latin typeface="+mj-lt"/>
                  </a:rPr>
                  <a:t>所有员工都成为</a:t>
                </a:r>
                <a:r>
                  <a:rPr lang="en-US" altLang="zh-CN" sz="2000" dirty="0" smtClean="0">
                    <a:solidFill>
                      <a:srgbClr val="00B050"/>
                    </a:solidFill>
                    <a:effectLst>
                      <a:outerShdw blurRad="38100" dist="38100" dir="2700000" algn="tl">
                        <a:srgbClr val="000000">
                          <a:alpha val="43137"/>
                        </a:srgbClr>
                      </a:outerShdw>
                    </a:effectLst>
                    <a:latin typeface="+mj-lt"/>
                  </a:rPr>
                  <a:t>SAP</a:t>
                </a:r>
                <a:r>
                  <a:rPr lang="zh-CN" altLang="en-US" sz="2000" dirty="0" smtClean="0">
                    <a:solidFill>
                      <a:srgbClr val="00B050"/>
                    </a:solidFill>
                    <a:effectLst>
                      <a:outerShdw blurRad="38100" dist="38100" dir="2700000" algn="tl">
                        <a:srgbClr val="000000">
                          <a:alpha val="43137"/>
                        </a:srgbClr>
                      </a:outerShdw>
                    </a:effectLst>
                    <a:latin typeface="+mj-lt"/>
                  </a:rPr>
                  <a:t>用户</a:t>
                </a:r>
                <a:endParaRPr lang="en-US" sz="2000" dirty="0">
                  <a:solidFill>
                    <a:srgbClr val="00B050"/>
                  </a:solidFill>
                  <a:effectLst>
                    <a:outerShdw blurRad="38100" dist="38100" dir="2700000" algn="tl">
                      <a:srgbClr val="000000">
                        <a:alpha val="43137"/>
                      </a:srgbClr>
                    </a:outerShdw>
                  </a:effectLst>
                  <a:latin typeface="+mj-lt"/>
                </a:endParaRPr>
              </a:p>
            </p:txBody>
          </p:sp>
        </p:grpSp>
        <p:pic>
          <p:nvPicPr>
            <p:cNvPr id="6146" name="Picture 2" descr="D:\DVD_ART36\Artwork_Imagery\Icons - Illustrations\_ MSN ICONS\MSN icon arrow right.pn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3973396" y="3735094"/>
              <a:ext cx="1424490" cy="1350951"/>
            </a:xfrm>
            <a:prstGeom prst="rect">
              <a:avLst/>
            </a:prstGeom>
            <a:noFill/>
            <a:extLst>
              <a:ext uri="{909E8E84-426E-40DD-AFC4-6F175D3DCCD1}">
                <a14:hiddenFill xmlns="" xmlns:a14="http://schemas.microsoft.com/office/drawing/2010/main">
                  <a:solidFill>
                    <a:srgbClr xmlns:mc="http://schemas.openxmlformats.org/markup-compatibility/2006" val="FFFFFF" mc:Ignorable=""/>
                  </a:solidFill>
                </a14:hiddenFill>
              </a:ext>
            </a:extLst>
          </p:spPr>
        </p:pic>
      </p:grpSp>
    </p:spTree>
    <p:extLst>
      <p:ext uri="{BB962C8B-B14F-4D97-AF65-F5344CB8AC3E}">
        <p14:creationId xmlns="" xmlns:p14="http://schemas.microsoft.com/office/powerpoint/2010/main" val="346977353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0354" name="Picture 2" descr="C:\Program Files\Microsoft Resource DVD Artwork\DVD_ART\Artwork_Imagery\Shapes and Graphics\Bar\Gel - horiz gel bar trans end green.png"/>
          <p:cNvPicPr>
            <a:picLocks noChangeAspect="1" noChangeArrowheads="1"/>
          </p:cNvPicPr>
          <p:nvPr/>
        </p:nvPicPr>
        <p:blipFill>
          <a:blip r:embed="rId3" cstate="print"/>
          <a:srcRect/>
          <a:stretch>
            <a:fillRect/>
          </a:stretch>
        </p:blipFill>
        <p:spPr bwMode="auto">
          <a:xfrm>
            <a:off x="-108520" y="3615927"/>
            <a:ext cx="9376345" cy="2746773"/>
          </a:xfrm>
          <a:prstGeom prst="rect">
            <a:avLst/>
          </a:prstGeom>
          <a:noFill/>
        </p:spPr>
      </p:pic>
      <p:pic>
        <p:nvPicPr>
          <p:cNvPr id="100353" name="Picture 1" descr="C:\Program Files\Microsoft Resource DVD Artwork\DVD_ART\Artwork_Imagery\Shapes and Graphics\Bar\Gel - horiz gel bar trans end blue.png"/>
          <p:cNvPicPr>
            <a:picLocks noChangeAspect="1" noChangeArrowheads="1"/>
          </p:cNvPicPr>
          <p:nvPr/>
        </p:nvPicPr>
        <p:blipFill>
          <a:blip r:embed="rId4" cstate="print"/>
          <a:srcRect/>
          <a:stretch>
            <a:fillRect/>
          </a:stretch>
        </p:blipFill>
        <p:spPr bwMode="auto">
          <a:xfrm>
            <a:off x="-123825" y="1286768"/>
            <a:ext cx="9144000" cy="2427982"/>
          </a:xfrm>
          <a:prstGeom prst="rect">
            <a:avLst/>
          </a:prstGeom>
          <a:noFill/>
        </p:spPr>
      </p:pic>
      <p:sp>
        <p:nvSpPr>
          <p:cNvPr id="23556" name="Rectangle 6"/>
          <p:cNvSpPr>
            <a:spLocks noGrp="1" noChangeArrowheads="1"/>
          </p:cNvSpPr>
          <p:nvPr>
            <p:ph type="title"/>
          </p:nvPr>
        </p:nvSpPr>
        <p:spPr>
          <a:xfrm>
            <a:off x="101596" y="471053"/>
            <a:ext cx="8229600" cy="1127125"/>
          </a:xfrm>
        </p:spPr>
        <p:txBody>
          <a:bodyPr/>
          <a:lstStyle/>
          <a:p>
            <a:pPr eaLnBrk="1" hangingPunct="1"/>
            <a:r>
              <a:rPr lang="en-US" altLang="zh-CN" sz="3600" dirty="0" smtClean="0"/>
              <a:t>MS-IT</a:t>
            </a:r>
            <a:r>
              <a:rPr lang="zh-CN" altLang="en-US" sz="3600" dirty="0" smtClean="0"/>
              <a:t>设施</a:t>
            </a:r>
            <a:r>
              <a:rPr lang="en-US" altLang="zh-CN" sz="3600" dirty="0" smtClean="0"/>
              <a:t>SAP</a:t>
            </a:r>
            <a:r>
              <a:rPr lang="zh-CN" altLang="en-US" sz="3600" dirty="0" smtClean="0"/>
              <a:t>的战略</a:t>
            </a:r>
            <a:endParaRPr lang="en-US" sz="3600" dirty="0" smtClean="0"/>
          </a:p>
        </p:txBody>
      </p:sp>
      <p:sp>
        <p:nvSpPr>
          <p:cNvPr id="23557" name="Rectangle 7"/>
          <p:cNvSpPr>
            <a:spLocks noGrp="1" noChangeArrowheads="1"/>
          </p:cNvSpPr>
          <p:nvPr>
            <p:ph type="body" idx="1"/>
          </p:nvPr>
        </p:nvSpPr>
        <p:spPr>
          <a:xfrm>
            <a:off x="457200" y="1417638"/>
            <a:ext cx="8229600" cy="2325687"/>
          </a:xfrm>
        </p:spPr>
        <p:txBody>
          <a:bodyPr/>
          <a:lstStyle/>
          <a:p>
            <a:pPr eaLnBrk="1" hangingPunct="1">
              <a:buNone/>
            </a:pPr>
            <a:r>
              <a:rPr lang="zh-CN" altLang="en-US" sz="2000" b="0" kern="1200" dirty="0" smtClean="0">
                <a:solidFill>
                  <a:schemeClr val="bg1"/>
                </a:solidFill>
              </a:rPr>
              <a:t>简化管理</a:t>
            </a:r>
            <a:endParaRPr lang="en-US" sz="2000" b="0" kern="1200" dirty="0" smtClean="0">
              <a:solidFill>
                <a:schemeClr val="bg1"/>
              </a:solidFill>
            </a:endParaRPr>
          </a:p>
          <a:p>
            <a:pPr eaLnBrk="1" hangingPunct="1"/>
            <a:r>
              <a:rPr lang="zh-CN" altLang="en-US" sz="2000" b="0" dirty="0" smtClean="0">
                <a:solidFill>
                  <a:schemeClr val="bg1"/>
                </a:solidFill>
              </a:rPr>
              <a:t>标准化业务流程</a:t>
            </a:r>
            <a:endParaRPr lang="en-US" sz="2000" b="0" dirty="0" smtClean="0">
              <a:solidFill>
                <a:schemeClr val="bg1"/>
              </a:solidFill>
            </a:endParaRPr>
          </a:p>
          <a:p>
            <a:pPr eaLnBrk="1" hangingPunct="1"/>
            <a:r>
              <a:rPr lang="zh-CN" altLang="en-US" sz="2000" b="0" dirty="0" smtClean="0">
                <a:solidFill>
                  <a:schemeClr val="bg1"/>
                </a:solidFill>
              </a:rPr>
              <a:t>定义通用业务政策</a:t>
            </a:r>
            <a:endParaRPr lang="en-US" sz="2000" b="0" dirty="0" smtClean="0">
              <a:solidFill>
                <a:schemeClr val="bg1"/>
              </a:solidFill>
            </a:endParaRPr>
          </a:p>
          <a:p>
            <a:pPr eaLnBrk="1" hangingPunct="1"/>
            <a:r>
              <a:rPr lang="zh-CN" altLang="en-US" sz="2000" b="0" dirty="0" smtClean="0">
                <a:solidFill>
                  <a:schemeClr val="bg1"/>
                </a:solidFill>
              </a:rPr>
              <a:t>标准化报表和命名规则</a:t>
            </a:r>
            <a:endParaRPr lang="en-US" sz="2000" b="0" dirty="0" smtClean="0">
              <a:solidFill>
                <a:schemeClr val="bg1"/>
              </a:solidFill>
            </a:endParaRPr>
          </a:p>
          <a:p>
            <a:pPr eaLnBrk="1" hangingPunct="1"/>
            <a:r>
              <a:rPr lang="zh-CN" altLang="en-US" sz="2000" b="0" dirty="0" smtClean="0">
                <a:solidFill>
                  <a:schemeClr val="bg1"/>
                </a:solidFill>
              </a:rPr>
              <a:t>简化和合并系统和应用</a:t>
            </a:r>
            <a:endParaRPr lang="en-US" sz="2000" b="0" dirty="0" smtClean="0">
              <a:solidFill>
                <a:schemeClr val="bg1"/>
              </a:solidFill>
            </a:endParaRPr>
          </a:p>
          <a:p>
            <a:pPr eaLnBrk="1" hangingPunct="1"/>
            <a:r>
              <a:rPr lang="zh-CN" altLang="en-US" sz="2000" b="0" dirty="0" smtClean="0">
                <a:solidFill>
                  <a:schemeClr val="bg1"/>
                </a:solidFill>
              </a:rPr>
              <a:t>单一</a:t>
            </a:r>
            <a:r>
              <a:rPr lang="en-US" altLang="zh-CN" sz="2000" b="0" dirty="0" smtClean="0">
                <a:solidFill>
                  <a:schemeClr val="bg1"/>
                </a:solidFill>
              </a:rPr>
              <a:t>SAP</a:t>
            </a:r>
            <a:r>
              <a:rPr lang="zh-CN" altLang="en-US" sz="2000" b="0" dirty="0" smtClean="0">
                <a:solidFill>
                  <a:schemeClr val="bg1"/>
                </a:solidFill>
              </a:rPr>
              <a:t>生产系统（</a:t>
            </a:r>
            <a:r>
              <a:rPr lang="en-US" altLang="zh-CN" sz="2000" b="0" dirty="0" smtClean="0">
                <a:solidFill>
                  <a:schemeClr val="bg1"/>
                </a:solidFill>
              </a:rPr>
              <a:t>Production Instance</a:t>
            </a:r>
            <a:r>
              <a:rPr lang="zh-CN" altLang="en-US" sz="2000" b="0" dirty="0" smtClean="0">
                <a:solidFill>
                  <a:schemeClr val="bg1"/>
                </a:solidFill>
              </a:rPr>
              <a:t>）战略</a:t>
            </a:r>
            <a:endParaRPr lang="en-US" sz="2000" b="0" dirty="0" smtClean="0">
              <a:solidFill>
                <a:schemeClr val="bg1"/>
              </a:solidFill>
            </a:endParaRPr>
          </a:p>
        </p:txBody>
      </p:sp>
      <p:sp>
        <p:nvSpPr>
          <p:cNvPr id="8" name="TextBox 7"/>
          <p:cNvSpPr txBox="1"/>
          <p:nvPr/>
        </p:nvSpPr>
        <p:spPr>
          <a:xfrm>
            <a:off x="457200" y="3717032"/>
            <a:ext cx="8579296" cy="2616101"/>
          </a:xfrm>
          <a:prstGeom prst="rect">
            <a:avLst/>
          </a:prstGeom>
        </p:spPr>
        <p:txBody>
          <a:bodyPr/>
          <a:lstStyle>
            <a:lvl1pPr marL="342900" marR="0" indent="-342900" fontAlgn="auto">
              <a:lnSpc>
                <a:spcPct val="100000"/>
              </a:lnSpc>
              <a:spcBef>
                <a:spcPct val="20000"/>
              </a:spcBef>
              <a:spcAft>
                <a:spcPts val="0"/>
              </a:spcAft>
              <a:buClr>
                <a:schemeClr val="accent1"/>
              </a:buClr>
              <a:buSzPct val="100000"/>
              <a:buFont typeface="Wingdings" pitchFamily="2" charset="2"/>
              <a:buNone/>
              <a:tabLst/>
              <a:defRPr sz="2000" b="0">
                <a:solidFill>
                  <a:schemeClr val="bg1"/>
                </a:solidFill>
              </a:defRPr>
            </a:lvl1pPr>
            <a:lvl2pPr marL="742950" indent="-285750">
              <a:spcBef>
                <a:spcPct val="20000"/>
              </a:spcBef>
              <a:buClr>
                <a:schemeClr val="bg1">
                  <a:lumMod val="50000"/>
                </a:schemeClr>
              </a:buClr>
              <a:buFont typeface="Wingdings" pitchFamily="2" charset="2"/>
              <a:buChar char="l"/>
              <a:defRPr sz="2400"/>
            </a:lvl2pPr>
            <a:lvl3pPr marL="1143000" indent="-228600">
              <a:spcBef>
                <a:spcPct val="20000"/>
              </a:spcBef>
              <a:buClr>
                <a:schemeClr val="bg1">
                  <a:lumMod val="65000"/>
                </a:schemeClr>
              </a:buClr>
              <a:buFont typeface="Wingdings" pitchFamily="2" charset="2"/>
              <a:buChar char="l"/>
              <a:defRPr sz="2000"/>
            </a:lvl3pPr>
            <a:lvl4pPr marL="1600200" indent="-228600">
              <a:spcBef>
                <a:spcPct val="20000"/>
              </a:spcBef>
              <a:buClr>
                <a:schemeClr val="bg1">
                  <a:lumMod val="65000"/>
                </a:schemeClr>
              </a:buClr>
              <a:buFont typeface="Wingdings" pitchFamily="2" charset="2"/>
              <a:buChar char="l"/>
              <a:defRPr sz="2000"/>
            </a:lvl4pPr>
            <a:lvl5pPr marL="2057400" indent="-228600">
              <a:spcBef>
                <a:spcPct val="20000"/>
              </a:spcBef>
              <a:buClr>
                <a:schemeClr val="bg1">
                  <a:lumMod val="65000"/>
                </a:schemeClr>
              </a:buClr>
              <a:buFont typeface="Wingdings" pitchFamily="2" charset="2"/>
              <a:buChar char="l"/>
              <a:defRPr sz="2000"/>
            </a:lvl5pPr>
            <a:lvl6pPr marL="2514600" indent="-228600">
              <a:spcBef>
                <a:spcPct val="20000"/>
              </a:spcBef>
              <a:buFont typeface="Arial" pitchFamily="34" charset="0"/>
              <a:buChar char="•"/>
              <a:defRPr sz="2000"/>
            </a:lvl6pPr>
            <a:lvl7pPr marL="2971800" indent="-228600">
              <a:spcBef>
                <a:spcPct val="20000"/>
              </a:spcBef>
              <a:buFont typeface="Arial" pitchFamily="34" charset="0"/>
              <a:buChar char="•"/>
              <a:defRPr sz="2000"/>
            </a:lvl7pPr>
            <a:lvl8pPr marL="3429000" indent="-228600">
              <a:spcBef>
                <a:spcPct val="20000"/>
              </a:spcBef>
              <a:buFont typeface="Arial" pitchFamily="34" charset="0"/>
              <a:buChar char="•"/>
              <a:defRPr sz="2000"/>
            </a:lvl8pPr>
            <a:lvl9pPr marL="3886200" indent="-228600">
              <a:spcBef>
                <a:spcPct val="20000"/>
              </a:spcBef>
              <a:buFont typeface="Arial" pitchFamily="34" charset="0"/>
              <a:buChar char="•"/>
              <a:defRPr sz="2000"/>
            </a:lvl9pPr>
          </a:lstStyle>
          <a:p>
            <a:r>
              <a:rPr lang="zh-CN" altLang="en-US" dirty="0" smtClean="0"/>
              <a:t>提高效率</a:t>
            </a:r>
            <a:endParaRPr lang="en-US" dirty="0" smtClean="0"/>
          </a:p>
          <a:p>
            <a:pPr>
              <a:buFont typeface="Wingdings" pitchFamily="2" charset="2"/>
              <a:buChar char="l"/>
            </a:pPr>
            <a:r>
              <a:rPr lang="zh-CN" altLang="en-US" dirty="0"/>
              <a:t>基</a:t>
            </a:r>
            <a:r>
              <a:rPr lang="zh-CN" altLang="en-US" dirty="0" smtClean="0"/>
              <a:t>于</a:t>
            </a:r>
            <a:r>
              <a:rPr lang="en-US" altLang="zh-CN" dirty="0" smtClean="0"/>
              <a:t>Office</a:t>
            </a:r>
            <a:r>
              <a:rPr lang="zh-CN" altLang="en-US" dirty="0" smtClean="0"/>
              <a:t>的解决方案</a:t>
            </a:r>
            <a:endParaRPr lang="en-US" altLang="zh-CN" dirty="0" smtClean="0"/>
          </a:p>
          <a:p>
            <a:pPr>
              <a:buFont typeface="Wingdings" pitchFamily="2" charset="2"/>
              <a:buChar char="l"/>
            </a:pPr>
            <a:r>
              <a:rPr lang="zh-CN" altLang="en-US" dirty="0" smtClean="0"/>
              <a:t>自动化流程</a:t>
            </a:r>
            <a:endParaRPr lang="en-US" dirty="0"/>
          </a:p>
          <a:p>
            <a:pPr>
              <a:buFont typeface="Wingdings" pitchFamily="2" charset="2"/>
              <a:buChar char="l"/>
            </a:pPr>
            <a:r>
              <a:rPr lang="zh-CN" altLang="en-US" dirty="0" smtClean="0"/>
              <a:t>消除纸张</a:t>
            </a:r>
            <a:endParaRPr lang="en-US" altLang="zh-CN" dirty="0" smtClean="0"/>
          </a:p>
          <a:p>
            <a:pPr>
              <a:buFont typeface="Wingdings" pitchFamily="2" charset="2"/>
              <a:buChar char="l"/>
            </a:pPr>
            <a:r>
              <a:rPr lang="zh-CN" altLang="en-US" dirty="0" smtClean="0"/>
              <a:t>和供应商电子连接</a:t>
            </a:r>
            <a:endParaRPr lang="en-US" dirty="0"/>
          </a:p>
          <a:p>
            <a:pPr>
              <a:buFont typeface="Wingdings" pitchFamily="2" charset="2"/>
              <a:buChar char="l"/>
            </a:pPr>
            <a:r>
              <a:rPr lang="zh-CN" altLang="en-US" dirty="0" smtClean="0"/>
              <a:t>向员工提供实时数据</a:t>
            </a:r>
            <a:endParaRPr lang="en-US" dirty="0"/>
          </a:p>
        </p:txBody>
      </p:sp>
      <p:pic>
        <p:nvPicPr>
          <p:cNvPr id="100355" name="Picture 3" descr="C:\Program Files\Microsoft Resource DVD Artwork\DVD_ART\Artwork_Imagery\Shapes and Graphics\Arrows - arrow\Curved\four gray arrows.png"/>
          <p:cNvPicPr>
            <a:picLocks noChangeAspect="1" noChangeArrowheads="1"/>
          </p:cNvPicPr>
          <p:nvPr/>
        </p:nvPicPr>
        <p:blipFill>
          <a:blip r:embed="rId5" cstate="print"/>
          <a:srcRect/>
          <a:stretch>
            <a:fillRect/>
          </a:stretch>
        </p:blipFill>
        <p:spPr bwMode="auto">
          <a:xfrm>
            <a:off x="6662737" y="4619625"/>
            <a:ext cx="1531845" cy="1257300"/>
          </a:xfrm>
          <a:prstGeom prst="rect">
            <a:avLst/>
          </a:prstGeom>
          <a:noFill/>
        </p:spPr>
      </p:pic>
      <p:pic>
        <p:nvPicPr>
          <p:cNvPr id="100357" name="Picture 5" descr="C:\Program Files\Microsoft Resource DVD Artwork\DVD_ART\Artwork_Imagery\HARDWARE_IMAGERY\Illustration - Misc Hardware\XML Icons\Business Process (developer).png"/>
          <p:cNvPicPr>
            <a:picLocks noChangeAspect="1" noChangeArrowheads="1"/>
          </p:cNvPicPr>
          <p:nvPr/>
        </p:nvPicPr>
        <p:blipFill>
          <a:blip r:embed="rId6" cstate="print"/>
          <a:srcRect/>
          <a:stretch>
            <a:fillRect/>
          </a:stretch>
        </p:blipFill>
        <p:spPr bwMode="auto">
          <a:xfrm>
            <a:off x="7610475" y="1581150"/>
            <a:ext cx="1146428" cy="1685924"/>
          </a:xfrm>
          <a:prstGeom prst="rect">
            <a:avLst/>
          </a:prstGeom>
          <a:noFill/>
        </p:spPr>
      </p:pic>
      <p:pic>
        <p:nvPicPr>
          <p:cNvPr id="100356" name="Picture 4" descr="C:\Program Files\Microsoft Resource DVD Artwork\DVD_ART\Artwork_Imagery\Shapes and Graphics\Charts and Graphs\diagrams\visio process chart 2.png"/>
          <p:cNvPicPr>
            <a:picLocks noChangeAspect="1" noChangeArrowheads="1"/>
          </p:cNvPicPr>
          <p:nvPr/>
        </p:nvPicPr>
        <p:blipFill>
          <a:blip r:embed="rId7" cstate="print"/>
          <a:srcRect/>
          <a:stretch>
            <a:fillRect/>
          </a:stretch>
        </p:blipFill>
        <p:spPr bwMode="auto">
          <a:xfrm>
            <a:off x="6848475" y="2209800"/>
            <a:ext cx="1678341" cy="990600"/>
          </a:xfrm>
          <a:prstGeom prst="rect">
            <a:avLst/>
          </a:prstGeom>
          <a:noFill/>
        </p:spPr>
      </p:pic>
      <p:pic>
        <p:nvPicPr>
          <p:cNvPr id="100360" name="Picture 8" descr="C:\Program Files\Microsoft Resource DVD Artwork\DVD_ART\Artwork_Imagery\HARDWARE_IMAGERY\Illustration - Misc Hardware\Miscellaneous\disk person tablet blue.png"/>
          <p:cNvPicPr>
            <a:picLocks noChangeAspect="1" noChangeArrowheads="1"/>
          </p:cNvPicPr>
          <p:nvPr/>
        </p:nvPicPr>
        <p:blipFill>
          <a:blip r:embed="rId8" cstate="print"/>
          <a:srcRect/>
          <a:stretch>
            <a:fillRect/>
          </a:stretch>
        </p:blipFill>
        <p:spPr bwMode="auto">
          <a:xfrm>
            <a:off x="6115050" y="4561114"/>
            <a:ext cx="1143000" cy="810986"/>
          </a:xfrm>
          <a:prstGeom prst="rect">
            <a:avLst/>
          </a:prstGeom>
          <a:noFill/>
        </p:spPr>
      </p:pic>
      <p:pic>
        <p:nvPicPr>
          <p:cNvPr id="100361" name="Picture 9" descr="C:\Program Files\Microsoft Resource DVD Artwork\DVD_ART\Artwork_Imagery\Shapes and Graphics\people\yellow 3 business people silhouette.png"/>
          <p:cNvPicPr>
            <a:picLocks noChangeAspect="1" noChangeArrowheads="1"/>
          </p:cNvPicPr>
          <p:nvPr/>
        </p:nvPicPr>
        <p:blipFill>
          <a:blip r:embed="rId9" cstate="print"/>
          <a:srcRect/>
          <a:stretch>
            <a:fillRect/>
          </a:stretch>
        </p:blipFill>
        <p:spPr bwMode="auto">
          <a:xfrm>
            <a:off x="7902008" y="4438650"/>
            <a:ext cx="758396" cy="896031"/>
          </a:xfrm>
          <a:prstGeom prst="rect">
            <a:avLst/>
          </a:prstGeom>
          <a:noFill/>
        </p:spPr>
      </p:pic>
      <p:pic>
        <p:nvPicPr>
          <p:cNvPr id="100362" name="Picture 10" descr="C:\Program Files\Microsoft Resource DVD Artwork\DVD_ART\Artwork_Imagery\Shapes and Graphics\people\woman purple.png"/>
          <p:cNvPicPr>
            <a:picLocks noChangeAspect="1" noChangeArrowheads="1"/>
          </p:cNvPicPr>
          <p:nvPr/>
        </p:nvPicPr>
        <p:blipFill>
          <a:blip r:embed="rId10" cstate="print"/>
          <a:srcRect/>
          <a:stretch>
            <a:fillRect/>
          </a:stretch>
        </p:blipFill>
        <p:spPr bwMode="auto">
          <a:xfrm>
            <a:off x="7672388" y="5168711"/>
            <a:ext cx="300038" cy="789176"/>
          </a:xfrm>
          <a:prstGeom prst="rect">
            <a:avLst/>
          </a:prstGeom>
          <a:noFill/>
        </p:spPr>
      </p:pic>
      <p:pic>
        <p:nvPicPr>
          <p:cNvPr id="100363" name="Picture 11" descr="C:\Program Files\Microsoft Resource DVD Artwork\DVD_ART\Artwork_Imagery\Shapes and Graphics\people\woman violet silhouette.png"/>
          <p:cNvPicPr>
            <a:picLocks noChangeAspect="1" noChangeArrowheads="1"/>
          </p:cNvPicPr>
          <p:nvPr/>
        </p:nvPicPr>
        <p:blipFill>
          <a:blip r:embed="rId11" cstate="print"/>
          <a:srcRect/>
          <a:stretch>
            <a:fillRect/>
          </a:stretch>
        </p:blipFill>
        <p:spPr bwMode="auto">
          <a:xfrm>
            <a:off x="7080263" y="5249975"/>
            <a:ext cx="292088" cy="893650"/>
          </a:xfrm>
          <a:prstGeom prst="rect">
            <a:avLst/>
          </a:prstGeom>
          <a:noFill/>
        </p:spPr>
      </p:pic>
      <p:pic>
        <p:nvPicPr>
          <p:cNvPr id="100367" name="Picture 15" descr="C:\Program Files\Microsoft Resource DVD Artwork\DVD_ART\Artwork_Imagery\HARDWARE_IMAGERY\Illustration - Misc Hardware\XML Icons\Template document.png"/>
          <p:cNvPicPr>
            <a:picLocks noChangeAspect="1" noChangeArrowheads="1"/>
          </p:cNvPicPr>
          <p:nvPr/>
        </p:nvPicPr>
        <p:blipFill>
          <a:blip r:embed="rId12" cstate="print"/>
          <a:srcRect/>
          <a:stretch>
            <a:fillRect/>
          </a:stretch>
        </p:blipFill>
        <p:spPr bwMode="auto">
          <a:xfrm>
            <a:off x="7134391" y="4029075"/>
            <a:ext cx="364323" cy="780692"/>
          </a:xfrm>
          <a:prstGeom prst="rect">
            <a:avLst/>
          </a:prstGeom>
          <a:noFill/>
        </p:spPr>
      </p:pic>
      <p:pic>
        <p:nvPicPr>
          <p:cNvPr id="100366" name="Picture 14" descr="C:\Program Files\Microsoft Resource DVD Artwork\DVD_ART\Artwork_Imagery\Shapes and Graphics\Symbols\stop No.png"/>
          <p:cNvPicPr>
            <a:picLocks noChangeAspect="1" noChangeArrowheads="1"/>
          </p:cNvPicPr>
          <p:nvPr/>
        </p:nvPicPr>
        <p:blipFill>
          <a:blip r:embed="rId13" cstate="print"/>
          <a:srcRect/>
          <a:stretch>
            <a:fillRect/>
          </a:stretch>
        </p:blipFill>
        <p:spPr bwMode="auto">
          <a:xfrm>
            <a:off x="7129463" y="4276724"/>
            <a:ext cx="376237" cy="376237"/>
          </a:xfrm>
          <a:prstGeom prst="rect">
            <a:avLst/>
          </a:prstGeom>
          <a:noFill/>
        </p:spPr>
      </p:pic>
    </p:spTree>
    <p:extLst>
      <p:ext uri="{BB962C8B-B14F-4D97-AF65-F5344CB8AC3E}">
        <p14:creationId xmlns="" xmlns:p14="http://schemas.microsoft.com/office/powerpoint/2010/main" val="307356336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962</Words>
  <Application>Microsoft Office PowerPoint</Application>
  <PresentationFormat>全屏显示(4:3)</PresentationFormat>
  <Paragraphs>282</Paragraphs>
  <Slides>30</Slides>
  <Notes>30</Notes>
  <HiddenSlides>0</HiddenSlides>
  <MMClips>0</MMClips>
  <ScaleCrop>false</ScaleCrop>
  <HeadingPairs>
    <vt:vector size="6" baseType="variant">
      <vt:variant>
        <vt:lpstr>主题</vt:lpstr>
      </vt:variant>
      <vt:variant>
        <vt:i4>1</vt:i4>
      </vt:variant>
      <vt:variant>
        <vt:lpstr>嵌入 OLE 服务器</vt:lpstr>
      </vt:variant>
      <vt:variant>
        <vt:i4>2</vt:i4>
      </vt:variant>
      <vt:variant>
        <vt:lpstr>幻灯片标题</vt:lpstr>
      </vt:variant>
      <vt:variant>
        <vt:i4>30</vt:i4>
      </vt:variant>
    </vt:vector>
  </HeadingPairs>
  <TitlesOfParts>
    <vt:vector size="33" baseType="lpstr">
      <vt:lpstr>Office 主题</vt:lpstr>
      <vt:lpstr>Package</vt:lpstr>
      <vt:lpstr>Worksheet</vt:lpstr>
      <vt:lpstr>幻灯片 1</vt:lpstr>
      <vt:lpstr>Microsoft + SAP：基于商务智能的互联与集成</vt:lpstr>
      <vt:lpstr>议程</vt:lpstr>
      <vt:lpstr>Microsoft和SAP伙伴关系</vt:lpstr>
      <vt:lpstr>Microsoft和SAP伙伴关系</vt:lpstr>
      <vt:lpstr>SAP平台的推荐选择</vt:lpstr>
      <vt:lpstr>Microsoft让SAP易用</vt:lpstr>
      <vt:lpstr>Microsoft连接SAP和用户</vt:lpstr>
      <vt:lpstr>MS-IT设施SAP的战略</vt:lpstr>
      <vt:lpstr>MSIT SAP ERP数据容量增长趋势</vt:lpstr>
      <vt:lpstr>SAP BW后端的SQL Server 2008</vt:lpstr>
      <vt:lpstr>Microsoft和SAP互联</vt:lpstr>
      <vt:lpstr>MS-SAP BI 产品互联一览</vt:lpstr>
      <vt:lpstr>SAP BW在MSIT的价值</vt:lpstr>
      <vt:lpstr>BI解决方案架构</vt:lpstr>
      <vt:lpstr>SSRS + SAP BW</vt:lpstr>
      <vt:lpstr>SSIS + SAP BW</vt:lpstr>
      <vt:lpstr>SSIS+SAP BW: 配置Connector</vt:lpstr>
      <vt:lpstr>SSIS + SAP BW应用案例</vt:lpstr>
      <vt:lpstr>Excel + SAP BW</vt:lpstr>
      <vt:lpstr>BizTalk + SAP BW</vt:lpstr>
      <vt:lpstr>Duet + SAP BW</vt:lpstr>
      <vt:lpstr>MSIT应用1: 企业数据仓库</vt:lpstr>
      <vt:lpstr>MSIT应用2: 企业数据集散</vt:lpstr>
      <vt:lpstr>MS-IT应用3: 实时报表</vt:lpstr>
      <vt:lpstr>总结</vt:lpstr>
      <vt:lpstr>参考资源</vt:lpstr>
      <vt:lpstr>疑问和解答</vt:lpstr>
      <vt:lpstr>幻灯片 29</vt:lpstr>
      <vt:lpstr>幻灯片 30</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2009-10-29T01:50:19Z</dcterms:created>
  <dcterms:modified xsi:type="dcterms:W3CDTF">2009-10-29T01:50:27Z</dcterms:modified>
  <cp:contentStatus>最终状态</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arkAsFinal">
    <vt:bool>true</vt:bool>
  </property>
</Properties>
</file>